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0.xml" ContentType="application/vnd.openxmlformats-officedocument.presentationml.slideLayout+xml"/>
  <Override PartName="/ppt/slideLayouts/slideLayout33.xml" ContentType="application/vnd.openxmlformats-officedocument.presentationml.slideLayout+xml"/>
  <Override PartName="/ppt/slideLayouts/slideLayout41.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50.xml" ContentType="application/vnd.openxmlformats-officedocument.presentationml.slideLayout+xml"/>
  <Override PartName="/ppt/notesSlides/notesSlide12.xml" ContentType="application/vnd.openxmlformats-officedocument.presentationml.notesSlide+xml"/>
  <Override PartName="/ppt/slideLayouts/slideLayout48.xml" ContentType="application/vnd.openxmlformats-officedocument.presentationml.slideLayout+xml"/>
  <Override PartName="/ppt/notesSlides/notesSlide14.xml" ContentType="application/vnd.openxmlformats-officedocument.presentationml.notesSlide+xml"/>
  <Override PartName="/ppt/slideLayouts/slideLayout49.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notesSlides/notesSlide15.xml" ContentType="application/vnd.openxmlformats-officedocument.presentationml.notesSl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Slides/notesSlide13.xml" ContentType="application/vnd.openxmlformats-officedocument.presentationml.notesSlide+xml"/>
  <Override PartName="/ppt/slideLayouts/slideLayout4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1.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theme/theme13.xml" ContentType="application/vnd.openxmlformats-officedocument.theme+xml"/>
  <Override PartName="/ppt/theme/theme10.xml" ContentType="application/vnd.openxmlformats-officedocument.theme+xml"/>
  <Override PartName="/ppt/theme/theme12.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50" r:id="rId2"/>
    <p:sldMasterId id="2147483825" r:id="rId3"/>
    <p:sldMasterId id="2147483818" r:id="rId4"/>
    <p:sldMasterId id="2147483833" r:id="rId5"/>
    <p:sldMasterId id="2147483860" r:id="rId6"/>
    <p:sldMasterId id="2147483874" r:id="rId7"/>
    <p:sldMasterId id="2147483878" r:id="rId8"/>
    <p:sldMasterId id="2147483882" r:id="rId9"/>
    <p:sldMasterId id="2147483884" r:id="rId10"/>
    <p:sldMasterId id="2147483887" r:id="rId11"/>
  </p:sldMasterIdLst>
  <p:notesMasterIdLst>
    <p:notesMasterId r:id="rId39"/>
  </p:notesMasterIdLst>
  <p:handoutMasterIdLst>
    <p:handoutMasterId r:id="rId40"/>
  </p:handoutMasterIdLst>
  <p:sldIdLst>
    <p:sldId id="431" r:id="rId12"/>
    <p:sldId id="432" r:id="rId13"/>
    <p:sldId id="433" r:id="rId14"/>
    <p:sldId id="434" r:id="rId15"/>
    <p:sldId id="435" r:id="rId16"/>
    <p:sldId id="436" r:id="rId17"/>
    <p:sldId id="527" r:id="rId18"/>
    <p:sldId id="528" r:id="rId19"/>
    <p:sldId id="535" r:id="rId20"/>
    <p:sldId id="529" r:id="rId21"/>
    <p:sldId id="438" r:id="rId22"/>
    <p:sldId id="441" r:id="rId23"/>
    <p:sldId id="439" r:id="rId24"/>
    <p:sldId id="443" r:id="rId25"/>
    <p:sldId id="519" r:id="rId26"/>
    <p:sldId id="445" r:id="rId27"/>
    <p:sldId id="531" r:id="rId28"/>
    <p:sldId id="537" r:id="rId29"/>
    <p:sldId id="538" r:id="rId30"/>
    <p:sldId id="539" r:id="rId31"/>
    <p:sldId id="464" r:id="rId32"/>
    <p:sldId id="542" r:id="rId33"/>
    <p:sldId id="546" r:id="rId34"/>
    <p:sldId id="543" r:id="rId35"/>
    <p:sldId id="545" r:id="rId36"/>
    <p:sldId id="544" r:id="rId37"/>
    <p:sldId id="489" r:id="rId3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432">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33CC33"/>
    <a:srgbClr val="DDDDDD"/>
    <a:srgbClr val="B2B2B2"/>
    <a:srgbClr val="1D2F68"/>
    <a:srgbClr val="306AFF"/>
    <a:srgbClr val="00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9266" autoAdjust="0"/>
  </p:normalViewPr>
  <p:slideViewPr>
    <p:cSldViewPr>
      <p:cViewPr varScale="1">
        <p:scale>
          <a:sx n="58" d="100"/>
          <a:sy n="58" d="100"/>
        </p:scale>
        <p:origin x="-1260" y="-84"/>
      </p:cViewPr>
      <p:guideLst>
        <p:guide orient="horz" pos="81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ustomXml" Target="../customXml/item2.xml"/><Relationship Id="rId20" Type="http://schemas.openxmlformats.org/officeDocument/2006/relationships/slide" Target="slides/slide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charset="0"/>
              </a:defRPr>
            </a:lvl1pPr>
          </a:lstStyle>
          <a:p>
            <a:pPr>
              <a:defRPr/>
            </a:pPr>
            <a:endParaRPr lang="en-US"/>
          </a:p>
        </p:txBody>
      </p:sp>
      <p:sp>
        <p:nvSpPr>
          <p:cNvPr id="33587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defRPr>
            </a:lvl1pPr>
          </a:lstStyle>
          <a:p>
            <a:pPr>
              <a:defRPr/>
            </a:pPr>
            <a:endParaRPr lang="en-US"/>
          </a:p>
        </p:txBody>
      </p:sp>
      <p:sp>
        <p:nvSpPr>
          <p:cNvPr id="33587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charset="0"/>
              </a:defRPr>
            </a:lvl1pPr>
          </a:lstStyle>
          <a:p>
            <a:pPr>
              <a:defRPr/>
            </a:pPr>
            <a:endParaRPr lang="en-US"/>
          </a:p>
        </p:txBody>
      </p:sp>
      <p:sp>
        <p:nvSpPr>
          <p:cNvPr id="33587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smtClean="0"/>
            </a:lvl1pPr>
          </a:lstStyle>
          <a:p>
            <a:pPr>
              <a:defRPr/>
            </a:pPr>
            <a:fld id="{820A1F40-CB7B-44C1-AEFF-97AF6C3D8BA9}" type="slidenum">
              <a:rPr lang="en-US"/>
              <a:pPr>
                <a:defRPr/>
              </a:pPr>
              <a:t>‹#›</a:t>
            </a:fld>
            <a:endParaRPr lang="en-US"/>
          </a:p>
        </p:txBody>
      </p:sp>
    </p:spTree>
    <p:extLst>
      <p:ext uri="{BB962C8B-B14F-4D97-AF65-F5344CB8AC3E}">
        <p14:creationId xmlns:p14="http://schemas.microsoft.com/office/powerpoint/2010/main" val="1247288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lvl1pPr defTabSz="931863" eaLnBrk="1" hangingPunct="1">
              <a:spcBef>
                <a:spcPct val="50000"/>
              </a:spcBef>
              <a:buFontTx/>
              <a:buChar char="•"/>
              <a:defRPr sz="1200">
                <a:latin typeface="Arial" charset="0"/>
              </a:defRPr>
            </a:lvl1pPr>
          </a:lstStyle>
          <a:p>
            <a:pPr>
              <a:defRPr/>
            </a:pPr>
            <a:endParaRPr lang="en-US"/>
          </a:p>
        </p:txBody>
      </p:sp>
      <p:sp>
        <p:nvSpPr>
          <p:cNvPr id="54275" name="Rectangle 3"/>
          <p:cNvSpPr>
            <a:spLocks noGrp="1" noChangeArrowheads="1"/>
          </p:cNvSpPr>
          <p:nvPr>
            <p:ph type="dt" idx="1"/>
          </p:nvPr>
        </p:nvSpPr>
        <p:spPr bwMode="auto">
          <a:xfrm>
            <a:off x="3971925" y="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lvl1pPr algn="r" defTabSz="931863" eaLnBrk="1" hangingPunct="1">
              <a:spcBef>
                <a:spcPct val="50000"/>
              </a:spcBef>
              <a:buFontTx/>
              <a:buChar char="•"/>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935038" y="4416425"/>
            <a:ext cx="5140325"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9021763"/>
            <a:ext cx="303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spAutoFit/>
          </a:bodyPr>
          <a:lstStyle>
            <a:lvl1pPr defTabSz="931863" eaLnBrk="1" hangingPunct="1">
              <a:spcBef>
                <a:spcPct val="50000"/>
              </a:spcBef>
              <a:buFontTx/>
              <a:buChar char="•"/>
              <a:defRPr sz="1200">
                <a:latin typeface="Arial" charset="0"/>
              </a:defRPr>
            </a:lvl1pPr>
          </a:lstStyle>
          <a:p>
            <a:pPr>
              <a:defRPr/>
            </a:pPr>
            <a:endParaRPr lang="en-US"/>
          </a:p>
        </p:txBody>
      </p:sp>
      <p:sp>
        <p:nvSpPr>
          <p:cNvPr id="54279" name="Rectangle 7"/>
          <p:cNvSpPr>
            <a:spLocks noGrp="1" noChangeArrowheads="1"/>
          </p:cNvSpPr>
          <p:nvPr>
            <p:ph type="sldNum" sz="quarter" idx="5"/>
          </p:nvPr>
        </p:nvSpPr>
        <p:spPr bwMode="auto">
          <a:xfrm>
            <a:off x="3971925" y="9021763"/>
            <a:ext cx="303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spAutoFit/>
          </a:bodyPr>
          <a:lstStyle>
            <a:lvl1pPr algn="r" defTabSz="931863" eaLnBrk="1" hangingPunct="1">
              <a:spcBef>
                <a:spcPct val="50000"/>
              </a:spcBef>
              <a:buFontTx/>
              <a:buChar char="•"/>
              <a:defRPr sz="1200" smtClean="0"/>
            </a:lvl1pPr>
          </a:lstStyle>
          <a:p>
            <a:pPr>
              <a:defRPr/>
            </a:pPr>
            <a:fld id="{64C78EC0-F39B-4837-B8DD-C9DB42EFA4B4}" type="slidenum">
              <a:rPr lang="en-US"/>
              <a:pPr>
                <a:defRPr/>
              </a:pPr>
              <a:t>‹#›</a:t>
            </a:fld>
            <a:endParaRPr lang="en-US"/>
          </a:p>
        </p:txBody>
      </p:sp>
    </p:spTree>
    <p:extLst>
      <p:ext uri="{BB962C8B-B14F-4D97-AF65-F5344CB8AC3E}">
        <p14:creationId xmlns:p14="http://schemas.microsoft.com/office/powerpoint/2010/main" val="3397769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D1C3EF16-D20A-4161-8EB9-46B0B1A1F5C3}" type="slidenum">
              <a:rPr lang="en-US" sz="1200"/>
              <a:pPr eaLnBrk="1" hangingPunct="1"/>
              <a:t>1</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5038" y="4416425"/>
            <a:ext cx="5140325" cy="2822575"/>
          </a:xfrm>
          <a:noFill/>
        </p:spPr>
        <p:txBody>
          <a:bodyPr/>
          <a:lstStyle/>
          <a:p>
            <a:pPr eaLnBrk="1" hangingPunct="1"/>
            <a:endParaRPr lang="en-US" dirty="0" smtClean="0"/>
          </a:p>
        </p:txBody>
      </p:sp>
    </p:spTree>
    <p:extLst>
      <p:ext uri="{BB962C8B-B14F-4D97-AF65-F5344CB8AC3E}">
        <p14:creationId xmlns:p14="http://schemas.microsoft.com/office/powerpoint/2010/main" val="197969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12850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128507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78385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81192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742603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3290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1925" y="9021763"/>
            <a:ext cx="303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2412EBB8-3639-4F7D-89A1-DA9F5E26896B}" type="slidenum">
              <a:rPr lang="en-US" sz="1200">
                <a:solidFill>
                  <a:srgbClr val="000000"/>
                </a:solidFill>
              </a:rPr>
              <a:pPr algn="r" eaLnBrk="1" hangingPunct="1"/>
              <a:t>2</a:t>
            </a:fld>
            <a:endParaRPr lang="en-US" sz="120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5038" y="4416425"/>
            <a:ext cx="5140325" cy="1866900"/>
          </a:xfrm>
          <a:noFill/>
        </p:spPr>
        <p:txBody>
          <a:bodyPr/>
          <a:lstStyle/>
          <a:p>
            <a:pPr eaLnBrk="1" hangingPunct="1"/>
            <a:endParaRPr lang="en-US" dirty="0" smtClean="0"/>
          </a:p>
        </p:txBody>
      </p:sp>
    </p:spTree>
    <p:extLst>
      <p:ext uri="{BB962C8B-B14F-4D97-AF65-F5344CB8AC3E}">
        <p14:creationId xmlns:p14="http://schemas.microsoft.com/office/powerpoint/2010/main" val="317572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7127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BDD0D97D-7D87-4B01-A0EC-870A08EF0F50}" type="slidenum">
              <a:rPr lang="en-US" sz="1200"/>
              <a:pPr algn="r" eaLnBrk="1" hangingPunct="1"/>
              <a:t>4</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8279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5F4CF54C-0D56-4C9E-99B4-B5EA1C246016}" type="slidenum">
              <a:rPr lang="en-US" sz="1200"/>
              <a:pPr algn="r" eaLnBrk="1" hangingPunct="1"/>
              <a:t>5</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3364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8096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4360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49EC5D7D-FA64-4620-B47D-F1C4A7D09BAB}" type="slidenum">
              <a:rPr lang="en-US" sz="1200"/>
              <a:pPr algn="r" eaLnBrk="1" hangingPunct="1"/>
              <a:t>12</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4306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908008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13628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0E23F96-4F27-4944-A7BC-2DE41580A8BF}" type="slidenum">
              <a:rPr lang="en-US"/>
              <a:pPr>
                <a:defRPr/>
              </a:pPr>
              <a:t>‹#›</a:t>
            </a:fld>
            <a:endParaRPr lang="en-US"/>
          </a:p>
        </p:txBody>
      </p:sp>
    </p:spTree>
    <p:extLst>
      <p:ext uri="{BB962C8B-B14F-4D97-AF65-F5344CB8AC3E}">
        <p14:creationId xmlns:p14="http://schemas.microsoft.com/office/powerpoint/2010/main" val="47741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08B3FA8-0D3C-4FB9-B3B9-47EC7A9C0F07}" type="slidenum">
              <a:rPr lang="en-US"/>
              <a:pPr>
                <a:defRPr/>
              </a:pPr>
              <a:t>‹#›</a:t>
            </a:fld>
            <a:endParaRPr lang="en-US"/>
          </a:p>
        </p:txBody>
      </p:sp>
    </p:spTree>
    <p:extLst>
      <p:ext uri="{BB962C8B-B14F-4D97-AF65-F5344CB8AC3E}">
        <p14:creationId xmlns:p14="http://schemas.microsoft.com/office/powerpoint/2010/main" val="94687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6B661A0D-834B-413D-BF82-BE2560054685}" type="slidenum">
              <a:rPr lang="en-US"/>
              <a:pPr>
                <a:defRPr/>
              </a:pPr>
              <a:t>‹#›</a:t>
            </a:fld>
            <a:endParaRPr lang="en-US"/>
          </a:p>
        </p:txBody>
      </p:sp>
    </p:spTree>
    <p:extLst>
      <p:ext uri="{BB962C8B-B14F-4D97-AF65-F5344CB8AC3E}">
        <p14:creationId xmlns:p14="http://schemas.microsoft.com/office/powerpoint/2010/main" val="1920057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229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295400"/>
            <a:ext cx="4229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ECF38029-3AD1-4183-B676-72C28DB5D047}" type="slidenum">
              <a:rPr lang="en-US"/>
              <a:pPr/>
              <a:t>‹#›</a:t>
            </a:fld>
            <a:endParaRPr lang="en-US"/>
          </a:p>
        </p:txBody>
      </p:sp>
    </p:spTree>
    <p:extLst>
      <p:ext uri="{BB962C8B-B14F-4D97-AF65-F5344CB8AC3E}">
        <p14:creationId xmlns:p14="http://schemas.microsoft.com/office/powerpoint/2010/main" val="415519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06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92F11D-CA4B-4482-ABEC-9C73CF3480E1}" type="datetime1">
              <a:rPr lang="en-US" smtClean="0"/>
              <a:t>8/28/2013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7DBEF0-D624-401F-A7C8-6BBD2C0AB6D0}" type="slidenum">
              <a:rPr lang="en-US" smtClean="0"/>
              <a:t>‹#›</a:t>
            </a:fld>
            <a:endParaRPr lang="en-US"/>
          </a:p>
        </p:txBody>
      </p:sp>
    </p:spTree>
    <p:extLst>
      <p:ext uri="{BB962C8B-B14F-4D97-AF65-F5344CB8AC3E}">
        <p14:creationId xmlns:p14="http://schemas.microsoft.com/office/powerpoint/2010/main" val="33137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43CBE2-7A58-4260-89C4-B2F7B7AF7363}" type="datetimeFigureOut">
              <a:rPr lang="en-US" smtClean="0"/>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7EDFC-EBB7-4EC0-A166-0D4396D8E62E}" type="slidenum">
              <a:rPr lang="en-US" smtClean="0"/>
              <a:t>‹#›</a:t>
            </a:fld>
            <a:endParaRPr lang="en-US"/>
          </a:p>
        </p:txBody>
      </p:sp>
    </p:spTree>
    <p:extLst>
      <p:ext uri="{BB962C8B-B14F-4D97-AF65-F5344CB8AC3E}">
        <p14:creationId xmlns:p14="http://schemas.microsoft.com/office/powerpoint/2010/main" val="278226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3CBE2-7A58-4260-89C4-B2F7B7AF7363}" type="datetimeFigureOut">
              <a:rPr lang="en-US" smtClean="0"/>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7EDFC-EBB7-4EC0-A166-0D4396D8E62E}" type="slidenum">
              <a:rPr lang="en-US" smtClean="0"/>
              <a:t>‹#›</a:t>
            </a:fld>
            <a:endParaRPr lang="en-US"/>
          </a:p>
        </p:txBody>
      </p:sp>
    </p:spTree>
    <p:extLst>
      <p:ext uri="{BB962C8B-B14F-4D97-AF65-F5344CB8AC3E}">
        <p14:creationId xmlns:p14="http://schemas.microsoft.com/office/powerpoint/2010/main" val="4194111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4333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18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BA45BDCD-C87D-408F-ADBD-B65A2A27A310}" type="slidenum">
              <a:rPr lang="en-US"/>
              <a:pPr>
                <a:defRPr/>
              </a:pPr>
              <a:t>‹#›</a:t>
            </a:fld>
            <a:endParaRPr lang="en-US"/>
          </a:p>
        </p:txBody>
      </p:sp>
    </p:spTree>
    <p:extLst>
      <p:ext uri="{BB962C8B-B14F-4D97-AF65-F5344CB8AC3E}">
        <p14:creationId xmlns:p14="http://schemas.microsoft.com/office/powerpoint/2010/main" val="367028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404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dirty="0" smtClean="0">
                  <a:solidFill>
                    <a:srgbClr val="FFFFFF"/>
                  </a:solidFill>
                </a:rPr>
                <a:t>Federal Aviation</a:t>
              </a:r>
            </a:p>
            <a:p>
              <a:pPr eaLnBrk="1" hangingPunct="1">
                <a:lnSpc>
                  <a:spcPct val="85000"/>
                </a:lnSpc>
                <a:defRPr/>
              </a:pPr>
              <a:r>
                <a:rPr lang="en-US" sz="1800" b="1" dirty="0" smtClean="0">
                  <a:solidFill>
                    <a:srgbClr val="FFFFFF"/>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936173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BA45BDCD-C87D-408F-ADBD-B65A2A27A3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8556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77326579-8D55-4400-B373-1EEEB4A487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656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6307BEF8-B1FC-4904-AE29-40C687D24D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6205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6DE13A4E-874D-4218-8F2C-6ACBA1824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9390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19B4D306-A82B-45D8-A7F1-78C4ACF9D8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2724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B5F85108-6928-401E-A569-0CA66AD8AF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8429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4E3F2CC-CE20-479E-840E-5A6ACE96C11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8424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F1638E-2A11-413A-B6FE-AF3FDD11AD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867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77326579-8D55-4400-B373-1EEEB4A487FC}" type="slidenum">
              <a:rPr lang="en-US"/>
              <a:pPr>
                <a:defRPr/>
              </a:pPr>
              <a:t>‹#›</a:t>
            </a:fld>
            <a:endParaRPr lang="en-US"/>
          </a:p>
        </p:txBody>
      </p:sp>
    </p:spTree>
    <p:extLst>
      <p:ext uri="{BB962C8B-B14F-4D97-AF65-F5344CB8AC3E}">
        <p14:creationId xmlns:p14="http://schemas.microsoft.com/office/powerpoint/2010/main" val="3538954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0E23F96-4F27-4944-A7BC-2DE41580A8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0141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08B3FA8-0D3C-4FB9-B3B9-47EC7A9C0F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7067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6B661A0D-834B-413D-BF82-BE25600546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0056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229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295400"/>
            <a:ext cx="4229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ECF38029-3AD1-4183-B676-72C28DB5D0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3628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533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319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117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92F11D-CA4B-4482-ABEC-9C73CF3480E1}" type="datetime1">
              <a:rPr lang="en-US" smtClean="0">
                <a:solidFill>
                  <a:srgbClr val="000000"/>
                </a:solidFill>
              </a:rPr>
              <a:pPr/>
              <a:t>8/28/2013</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7DBEF0-D624-401F-A7C8-6BBD2C0AB6D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3546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4382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7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6307BEF8-B1FC-4904-AE29-40C687D24D56}" type="slidenum">
              <a:rPr lang="en-US"/>
              <a:pPr>
                <a:defRPr/>
              </a:pPr>
              <a:t>‹#›</a:t>
            </a:fld>
            <a:endParaRPr lang="en-US"/>
          </a:p>
        </p:txBody>
      </p:sp>
    </p:spTree>
    <p:extLst>
      <p:ext uri="{BB962C8B-B14F-4D97-AF65-F5344CB8AC3E}">
        <p14:creationId xmlns:p14="http://schemas.microsoft.com/office/powerpoint/2010/main" val="3904887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92F11D-CA4B-4482-ABEC-9C73CF3480E1}" type="datetime1">
              <a:rPr lang="en-US" smtClean="0">
                <a:solidFill>
                  <a:srgbClr val="000000"/>
                </a:solidFill>
              </a:rPr>
              <a:pPr/>
              <a:t>8/28/2013</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7DBEF0-D624-401F-A7C8-6BBD2C0AB6D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6579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a:grpSpLocks/>
          </p:cNvGrpSpPr>
          <p:nvPr/>
        </p:nvGrpSpPr>
        <p:grpSpPr bwMode="auto">
          <a:xfrm>
            <a:off x="5873750" y="269875"/>
            <a:ext cx="2895600" cy="911225"/>
            <a:chOff x="3700" y="170"/>
            <a:chExt cx="1824" cy="574"/>
          </a:xfrm>
        </p:grpSpPr>
        <p:pic>
          <p:nvPicPr>
            <p:cNvPr id="6" name="Picture 11"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1220611" name="Rectangle 3"/>
          <p:cNvSpPr>
            <a:spLocks noGrp="1" noChangeArrowheads="1"/>
          </p:cNvSpPr>
          <p:nvPr>
            <p:ph type="ctrTitle"/>
          </p:nvPr>
        </p:nvSpPr>
        <p:spPr>
          <a:xfrm>
            <a:off x="457200" y="457200"/>
            <a:ext cx="4953000" cy="2362200"/>
          </a:xfrm>
        </p:spPr>
        <p:txBody>
          <a:bodyPr anchor="t"/>
          <a:lstStyle>
            <a:lvl1pPr algn="ctr">
              <a:defRPr/>
            </a:lvl1pPr>
          </a:lstStyle>
          <a:p>
            <a:endParaRPr lang="en-US"/>
          </a:p>
        </p:txBody>
      </p:sp>
      <p:sp>
        <p:nvSpPr>
          <p:cNvPr id="1220615" name="Rectangle 7"/>
          <p:cNvSpPr>
            <a:spLocks noGrp="1" noChangeArrowheads="1"/>
          </p:cNvSpPr>
          <p:nvPr>
            <p:ph type="subTitle" sz="quarter" idx="1"/>
          </p:nvPr>
        </p:nvSpPr>
        <p:spPr>
          <a:xfrm>
            <a:off x="457200" y="2971800"/>
            <a:ext cx="4953000" cy="3200400"/>
          </a:xfrm>
        </p:spPr>
        <p:txBody>
          <a:bodyPr/>
          <a:lstStyle>
            <a:lvl1pPr marL="0" indent="0">
              <a:buFont typeface="Wingdings" pitchFamily="2" charset="2"/>
              <a:buNone/>
              <a:defRPr sz="3200">
                <a:solidFill>
                  <a:schemeClr val="bg2"/>
                </a:solidFill>
              </a:defRPr>
            </a:lvl1pPr>
          </a:lstStyle>
          <a:p>
            <a:r>
              <a:rPr lang="en-US"/>
              <a:t>Click to edit Master subtitle style</a:t>
            </a:r>
          </a:p>
        </p:txBody>
      </p:sp>
    </p:spTree>
    <p:extLst>
      <p:ext uri="{BB962C8B-B14F-4D97-AF65-F5344CB8AC3E}">
        <p14:creationId xmlns:p14="http://schemas.microsoft.com/office/powerpoint/2010/main" val="205833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6762E79D-7FBC-4853-BBD6-AE00C09D7C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5924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2DD21A71-23FB-40B3-B37D-B589530130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1568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defRPr/>
            </a:pPr>
            <a:fld id="{C15BAE07-9478-4B1D-8E5A-D7D32458BA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2448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sldNum" sz="quarter" idx="11"/>
          </p:nvPr>
        </p:nvSpPr>
        <p:spPr>
          <a:ln/>
        </p:spPr>
        <p:txBody>
          <a:bodyPr/>
          <a:lstStyle>
            <a:lvl1pPr>
              <a:defRPr/>
            </a:lvl1pPr>
          </a:lstStyle>
          <a:p>
            <a:pPr>
              <a:defRPr/>
            </a:pPr>
            <a:fld id="{CC0BF126-C47B-42B7-A3D3-1AD38B3096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3288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1"/>
          </p:nvPr>
        </p:nvSpPr>
        <p:spPr>
          <a:ln/>
        </p:spPr>
        <p:txBody>
          <a:bodyPr/>
          <a:lstStyle>
            <a:lvl1pPr>
              <a:defRPr/>
            </a:lvl1pPr>
          </a:lstStyle>
          <a:p>
            <a:pPr>
              <a:defRPr/>
            </a:pPr>
            <a:fld id="{766B2426-4855-4A64-87BD-7960B51989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659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7992550C-D8EE-4F28-8C54-C482BFB750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45960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defRPr/>
            </a:pPr>
            <a:fld id="{DE5B7B92-DE12-4A9B-9212-7DFF337D5C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4774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defRPr/>
            </a:pPr>
            <a:fld id="{86555AB1-659E-4081-A1CF-03D0CB055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599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6DE13A4E-874D-4218-8F2C-6ACBA1824BAE}" type="slidenum">
              <a:rPr lang="en-US"/>
              <a:pPr>
                <a:defRPr/>
              </a:pPr>
              <a:t>‹#›</a:t>
            </a:fld>
            <a:endParaRPr lang="en-US"/>
          </a:p>
        </p:txBody>
      </p:sp>
    </p:spTree>
    <p:extLst>
      <p:ext uri="{BB962C8B-B14F-4D97-AF65-F5344CB8AC3E}">
        <p14:creationId xmlns:p14="http://schemas.microsoft.com/office/powerpoint/2010/main" val="3018832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4056A070-5D3A-49B1-97F6-4F19E5D009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71991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457200"/>
            <a:ext cx="2063750" cy="5534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40438" cy="5534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F132AFEF-D3E1-433E-92C0-32E6239DD8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61395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C59D47CB-5BA8-45C7-9FB3-308BB4FAD2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46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19B4D306-A82B-45D8-A7F1-78C4ACF9D88F}" type="slidenum">
              <a:rPr lang="en-US"/>
              <a:pPr>
                <a:defRPr/>
              </a:pPr>
              <a:t>‹#›</a:t>
            </a:fld>
            <a:endParaRPr lang="en-US"/>
          </a:p>
        </p:txBody>
      </p:sp>
    </p:spTree>
    <p:extLst>
      <p:ext uri="{BB962C8B-B14F-4D97-AF65-F5344CB8AC3E}">
        <p14:creationId xmlns:p14="http://schemas.microsoft.com/office/powerpoint/2010/main" val="422888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B5F85108-6928-401E-A569-0CA66AD8AF55}" type="slidenum">
              <a:rPr lang="en-US"/>
              <a:pPr>
                <a:defRPr/>
              </a:pPr>
              <a:t>‹#›</a:t>
            </a:fld>
            <a:endParaRPr lang="en-US"/>
          </a:p>
        </p:txBody>
      </p:sp>
    </p:spTree>
    <p:extLst>
      <p:ext uri="{BB962C8B-B14F-4D97-AF65-F5344CB8AC3E}">
        <p14:creationId xmlns:p14="http://schemas.microsoft.com/office/powerpoint/2010/main" val="275369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4E3F2CC-CE20-479E-840E-5A6ACE96C11F}" type="slidenum">
              <a:rPr lang="en-US"/>
              <a:pPr>
                <a:defRPr/>
              </a:pPr>
              <a:t>‹#›</a:t>
            </a:fld>
            <a:endParaRPr lang="en-US"/>
          </a:p>
        </p:txBody>
      </p:sp>
    </p:spTree>
    <p:extLst>
      <p:ext uri="{BB962C8B-B14F-4D97-AF65-F5344CB8AC3E}">
        <p14:creationId xmlns:p14="http://schemas.microsoft.com/office/powerpoint/2010/main" val="235603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F1638E-2A11-413A-B6FE-AF3FDD11ADE9}" type="slidenum">
              <a:rPr lang="en-US"/>
              <a:pPr>
                <a:defRPr/>
              </a:pPr>
              <a:t>‹#›</a:t>
            </a:fld>
            <a:endParaRPr lang="en-US"/>
          </a:p>
        </p:txBody>
      </p:sp>
    </p:spTree>
    <p:extLst>
      <p:ext uri="{BB962C8B-B14F-4D97-AF65-F5344CB8AC3E}">
        <p14:creationId xmlns:p14="http://schemas.microsoft.com/office/powerpoint/2010/main" val="263050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4.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11.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w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tif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8.tif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4.w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9.xml"/><Relationship Id="rId1" Type="http://schemas.openxmlformats.org/officeDocument/2006/relationships/slideLayout" Target="../slideLayouts/slideLayout38.xm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Char char="•"/>
              <a:defRPr/>
            </a:pPr>
            <a:endParaRPr lang="en-US" smtClean="0"/>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smtClean="0">
                  <a:solidFill>
                    <a:schemeClr val="bg1"/>
                  </a:solidFill>
                </a:rPr>
                <a:t>Federal Aviation</a:t>
              </a:r>
            </a:p>
            <a:p>
              <a:pPr eaLnBrk="1" hangingPunct="1">
                <a:lnSpc>
                  <a:spcPct val="85000"/>
                </a:lnSpc>
                <a:defRPr/>
              </a:pPr>
              <a:r>
                <a:rPr lang="en-US" sz="1200" b="1" dirty="0"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smtClean="0">
                <a:solidFill>
                  <a:schemeClr val="bg1"/>
                </a:solidFill>
              </a:defRPr>
            </a:lvl1pPr>
          </a:lstStyle>
          <a:p>
            <a:pPr>
              <a:defRPr/>
            </a:pPr>
            <a:fld id="{01CCC4D6-BBF6-4BEB-A64E-4DDAFC9ED0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49"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8" name="Picture 24" descr="iar_swoos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4606925" cy="1587500"/>
          </a:xfrm>
          <a:prstGeom prst="rect">
            <a:avLst/>
          </a:prstGeom>
          <a:noFill/>
          <a:extLst>
            <a:ext uri="{909E8E84-426E-40DD-AFC4-6F175D3DCCD1}">
              <a14:hiddenFill xmlns:a14="http://schemas.microsoft.com/office/drawing/2010/main">
                <a:solidFill>
                  <a:srgbClr val="FFFFFF"/>
                </a:solidFill>
              </a14:hiddenFill>
            </a:ext>
          </a:extLst>
        </p:spPr>
      </p:pic>
      <p:sp>
        <p:nvSpPr>
          <p:cNvPr id="1046" name="Line 22"/>
          <p:cNvSpPr>
            <a:spLocks noChangeShapeType="1"/>
          </p:cNvSpPr>
          <p:nvPr/>
        </p:nvSpPr>
        <p:spPr bwMode="auto">
          <a:xfrm>
            <a:off x="4054475" y="457200"/>
            <a:ext cx="4826000" cy="0"/>
          </a:xfrm>
          <a:prstGeom prst="line">
            <a:avLst/>
          </a:prstGeom>
          <a:noFill/>
          <a:ln w="12700">
            <a:solidFill>
              <a:srgbClr val="145E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49" name="Rectangle 25"/>
          <p:cNvSpPr>
            <a:spLocks noChangeArrowheads="1"/>
          </p:cNvSpPr>
          <p:nvPr userDrawn="1"/>
        </p:nvSpPr>
        <p:spPr bwMode="auto">
          <a:xfrm>
            <a:off x="4541838" y="55563"/>
            <a:ext cx="44973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400" b="1" dirty="0" smtClean="0">
                <a:solidFill>
                  <a:srgbClr val="CFAF0D"/>
                </a:solidFill>
                <a:latin typeface="Arial" panose="020B0604020202020204" pitchFamily="34" charset="0"/>
                <a:cs typeface="Arial" panose="020B0604020202020204" pitchFamily="34" charset="0"/>
              </a:rPr>
              <a:t>NRC En-Route Wake </a:t>
            </a:r>
            <a:r>
              <a:rPr lang="en-US" sz="1400" b="1" dirty="0">
                <a:solidFill>
                  <a:srgbClr val="CFAF0D"/>
                </a:solidFill>
                <a:latin typeface="Arial" panose="020B0604020202020204" pitchFamily="34" charset="0"/>
                <a:cs typeface="Arial" panose="020B0604020202020204" pitchFamily="34" charset="0"/>
              </a:rPr>
              <a:t>Turbulence </a:t>
            </a:r>
            <a:r>
              <a:rPr lang="en-US" sz="1400" b="1" dirty="0" smtClean="0">
                <a:solidFill>
                  <a:srgbClr val="CFAF0D"/>
                </a:solidFill>
                <a:latin typeface="Arial" panose="020B0604020202020204" pitchFamily="34" charset="0"/>
                <a:cs typeface="Arial" panose="020B0604020202020204" pitchFamily="34" charset="0"/>
              </a:rPr>
              <a:t>Flight Data Collection </a:t>
            </a:r>
            <a:endParaRPr lang="en-US" sz="1400" b="1" dirty="0">
              <a:solidFill>
                <a:srgbClr val="CFAF0D"/>
              </a:solidFill>
              <a:latin typeface="Arial" panose="020B0604020202020204" pitchFamily="34" charset="0"/>
              <a:cs typeface="Arial" panose="020B0604020202020204" pitchFamily="34" charset="0"/>
            </a:endParaRPr>
          </a:p>
        </p:txBody>
      </p:sp>
      <p:sp>
        <p:nvSpPr>
          <p:cNvPr id="1050" name="Rectangle 26"/>
          <p:cNvSpPr>
            <a:spLocks noChangeArrowheads="1"/>
          </p:cNvSpPr>
          <p:nvPr userDrawn="1"/>
        </p:nvSpPr>
        <p:spPr bwMode="auto">
          <a:xfrm>
            <a:off x="-195263" y="6477000"/>
            <a:ext cx="92376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AU" sz="1400">
                <a:solidFill>
                  <a:srgbClr val="000000"/>
                </a:solidFill>
                <a:latin typeface="Times New Roman" panose="02020603050405020304" pitchFamily="18" charset="0"/>
                <a:cs typeface="Arial" panose="020B0604020202020204" pitchFamily="34" charset="0"/>
              </a:rPr>
              <a:t>WakeNet USA, United Training Facility, Denver, CO, 18/19</a:t>
            </a:r>
            <a:r>
              <a:rPr lang="en-AU" sz="1400" baseline="30000">
                <a:solidFill>
                  <a:srgbClr val="000000"/>
                </a:solidFill>
                <a:latin typeface="Times New Roman" panose="02020603050405020304" pitchFamily="18" charset="0"/>
                <a:cs typeface="Arial" panose="020B0604020202020204" pitchFamily="34" charset="0"/>
              </a:rPr>
              <a:t>th</a:t>
            </a:r>
            <a:r>
              <a:rPr lang="en-AU" sz="1400">
                <a:solidFill>
                  <a:srgbClr val="000000"/>
                </a:solidFill>
                <a:latin typeface="Times New Roman" panose="02020603050405020304" pitchFamily="18" charset="0"/>
                <a:cs typeface="Arial" panose="020B0604020202020204" pitchFamily="34" charset="0"/>
              </a:rPr>
              <a:t> October 2011</a:t>
            </a:r>
            <a:endParaRPr lang="en-US" sz="1400">
              <a:solidFill>
                <a:srgbClr val="000000"/>
              </a:solidFill>
              <a:latin typeface="Times New Roman" panose="02020603050405020304" pitchFamily="18" charset="0"/>
              <a:cs typeface="Arial" panose="020B0604020202020204" pitchFamily="34" charset="0"/>
            </a:endParaRPr>
          </a:p>
        </p:txBody>
      </p:sp>
      <p:sp>
        <p:nvSpPr>
          <p:cNvPr id="1052" name="Line 28"/>
          <p:cNvSpPr>
            <a:spLocks noChangeShapeType="1"/>
          </p:cNvSpPr>
          <p:nvPr userDrawn="1"/>
        </p:nvSpPr>
        <p:spPr bwMode="auto">
          <a:xfrm>
            <a:off x="247650" y="6450013"/>
            <a:ext cx="8664575" cy="1587"/>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3373689560"/>
      </p:ext>
    </p:extLst>
  </p:cSld>
  <p:clrMap bg1="lt1" tx1="dk1" bg2="lt2" tx2="dk2" accent1="accent1" accent2="accent2" accent3="accent3" accent4="accent4" accent5="accent5" accent6="accent6" hlink="hlink" folHlink="folHlink"/>
  <p:sldLayoutIdLst>
    <p:sldLayoutId id="2147483885" r:id="rId1"/>
    <p:sldLayoutId id="2147483886" r:id="rId2"/>
  </p:sldLayoutIdLst>
  <p:txStyles>
    <p:titleStyle>
      <a:lvl1pPr algn="l" rtl="0" fontAlgn="base">
        <a:spcBef>
          <a:spcPct val="0"/>
        </a:spcBef>
        <a:spcAft>
          <a:spcPct val="0"/>
        </a:spcAft>
        <a:defRPr sz="3000" b="1" kern="1200">
          <a:solidFill>
            <a:srgbClr val="145E91"/>
          </a:solidFill>
          <a:latin typeface="+mj-lt"/>
          <a:ea typeface="+mj-ea"/>
          <a:cs typeface="+mj-cs"/>
        </a:defRPr>
      </a:lvl1pPr>
      <a:lvl2pPr algn="l" rtl="0" fontAlgn="base">
        <a:spcBef>
          <a:spcPct val="0"/>
        </a:spcBef>
        <a:spcAft>
          <a:spcPct val="0"/>
        </a:spcAft>
        <a:defRPr sz="3000" b="1">
          <a:solidFill>
            <a:srgbClr val="145E91"/>
          </a:solidFill>
          <a:latin typeface="Arial" panose="020B0604020202020204" pitchFamily="34" charset="0"/>
        </a:defRPr>
      </a:lvl2pPr>
      <a:lvl3pPr algn="l" rtl="0" fontAlgn="base">
        <a:spcBef>
          <a:spcPct val="0"/>
        </a:spcBef>
        <a:spcAft>
          <a:spcPct val="0"/>
        </a:spcAft>
        <a:defRPr sz="3000" b="1">
          <a:solidFill>
            <a:srgbClr val="145E91"/>
          </a:solidFill>
          <a:latin typeface="Arial" panose="020B0604020202020204" pitchFamily="34" charset="0"/>
        </a:defRPr>
      </a:lvl3pPr>
      <a:lvl4pPr algn="l" rtl="0" fontAlgn="base">
        <a:spcBef>
          <a:spcPct val="0"/>
        </a:spcBef>
        <a:spcAft>
          <a:spcPct val="0"/>
        </a:spcAft>
        <a:defRPr sz="3000" b="1">
          <a:solidFill>
            <a:srgbClr val="145E91"/>
          </a:solidFill>
          <a:latin typeface="Arial" panose="020B0604020202020204" pitchFamily="34" charset="0"/>
        </a:defRPr>
      </a:lvl4pPr>
      <a:lvl5pPr algn="l" rtl="0" fontAlgn="base">
        <a:spcBef>
          <a:spcPct val="0"/>
        </a:spcBef>
        <a:spcAft>
          <a:spcPct val="0"/>
        </a:spcAft>
        <a:defRPr sz="3000" b="1">
          <a:solidFill>
            <a:srgbClr val="145E91"/>
          </a:solidFill>
          <a:latin typeface="Arial" panose="020B0604020202020204" pitchFamily="34" charset="0"/>
        </a:defRPr>
      </a:lvl5pPr>
      <a:lvl6pPr marL="457200" algn="l" rtl="0" fontAlgn="base">
        <a:spcBef>
          <a:spcPct val="0"/>
        </a:spcBef>
        <a:spcAft>
          <a:spcPct val="0"/>
        </a:spcAft>
        <a:defRPr sz="3000" b="1">
          <a:solidFill>
            <a:srgbClr val="145E91"/>
          </a:solidFill>
          <a:latin typeface="Arial" panose="020B0604020202020204" pitchFamily="34" charset="0"/>
        </a:defRPr>
      </a:lvl6pPr>
      <a:lvl7pPr marL="914400" algn="l" rtl="0" fontAlgn="base">
        <a:spcBef>
          <a:spcPct val="0"/>
        </a:spcBef>
        <a:spcAft>
          <a:spcPct val="0"/>
        </a:spcAft>
        <a:defRPr sz="3000" b="1">
          <a:solidFill>
            <a:srgbClr val="145E91"/>
          </a:solidFill>
          <a:latin typeface="Arial" panose="020B0604020202020204" pitchFamily="34" charset="0"/>
        </a:defRPr>
      </a:lvl7pPr>
      <a:lvl8pPr marL="1371600" algn="l" rtl="0" fontAlgn="base">
        <a:spcBef>
          <a:spcPct val="0"/>
        </a:spcBef>
        <a:spcAft>
          <a:spcPct val="0"/>
        </a:spcAft>
        <a:defRPr sz="3000" b="1">
          <a:solidFill>
            <a:srgbClr val="145E91"/>
          </a:solidFill>
          <a:latin typeface="Arial" panose="020B0604020202020204" pitchFamily="34" charset="0"/>
        </a:defRPr>
      </a:lvl8pPr>
      <a:lvl9pPr marL="1828800" algn="l" rtl="0" fontAlgn="base">
        <a:spcBef>
          <a:spcPct val="0"/>
        </a:spcBef>
        <a:spcAft>
          <a:spcPct val="0"/>
        </a:spcAft>
        <a:defRPr sz="3000" b="1">
          <a:solidFill>
            <a:srgbClr val="145E91"/>
          </a:solidFill>
          <a:latin typeface="Arial" panose="020B0604020202020204" pitchFamily="34" charset="0"/>
        </a:defRPr>
      </a:lvl9pPr>
    </p:titleStyle>
    <p:bodyStyle>
      <a:lvl1pPr marL="342900" indent="-342900" algn="l" rtl="0" fontAlgn="base">
        <a:spcBef>
          <a:spcPct val="20000"/>
        </a:spcBef>
        <a:spcAft>
          <a:spcPct val="0"/>
        </a:spcAft>
        <a:buChar char="•"/>
        <a:defRPr sz="2200" kern="1200">
          <a:solidFill>
            <a:schemeClr val="tx1"/>
          </a:solidFill>
          <a:latin typeface="+mn-lt"/>
          <a:ea typeface="+mn-ea"/>
          <a:cs typeface="+mn-cs"/>
        </a:defRPr>
      </a:lvl1pPr>
      <a:lvl2pPr marL="742950" indent="-285750" algn="l" rtl="0" fontAlgn="base">
        <a:spcBef>
          <a:spcPct val="20000"/>
        </a:spcBef>
        <a:spcAft>
          <a:spcPct val="0"/>
        </a:spcAft>
        <a:buChar char="–"/>
        <a:defRPr sz="2100" kern="1200">
          <a:solidFill>
            <a:schemeClr val="tx1"/>
          </a:solidFill>
          <a:latin typeface="+mn-lt"/>
          <a:ea typeface="+mn-ea"/>
          <a:cs typeface="+mn-cs"/>
        </a:defRPr>
      </a:lvl2pPr>
      <a:lvl3pPr marL="1143000" indent="-228600" algn="l" rtl="0" fontAlgn="base">
        <a:spcBef>
          <a:spcPct val="20000"/>
        </a:spcBef>
        <a:spcAft>
          <a:spcPct val="0"/>
        </a:spcAft>
        <a:buChar char="•"/>
        <a:defRPr sz="1900" kern="1200">
          <a:solidFill>
            <a:schemeClr val="tx1"/>
          </a:solidFill>
          <a:latin typeface="+mn-lt"/>
          <a:ea typeface="+mn-ea"/>
          <a:cs typeface="+mn-cs"/>
        </a:defRPr>
      </a:lvl3pPr>
      <a:lvl4pPr marL="1600200" indent="-228600" algn="l" rtl="0" fontAlgn="base">
        <a:spcBef>
          <a:spcPct val="20000"/>
        </a:spcBef>
        <a:spcAft>
          <a:spcPct val="0"/>
        </a:spcAft>
        <a:buChar char="–"/>
        <a:defRPr sz="1700" kern="1200">
          <a:solidFill>
            <a:schemeClr val="tx1"/>
          </a:solidFill>
          <a:latin typeface="+mn-lt"/>
          <a:ea typeface="+mn-ea"/>
          <a:cs typeface="+mn-cs"/>
        </a:defRPr>
      </a:lvl4pPr>
      <a:lvl5pPr marL="2057400" indent="-228600" algn="l" rtl="0" fontAlgn="base">
        <a:spcBef>
          <a:spcPct val="20000"/>
        </a:spcBef>
        <a:spcAft>
          <a:spcPct val="0"/>
        </a:spcAft>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ctr" eaLnBrk="1" hangingPunct="1"/>
            <a:endParaRPr lang="en-US" sz="1400">
              <a:solidFill>
                <a:srgbClr val="000000"/>
              </a:solidFill>
              <a:latin typeface="Arial" charset="0"/>
              <a:ea typeface="MS PGothic" pitchFamily="34" charset="-128"/>
            </a:endParaRPr>
          </a:p>
        </p:txBody>
      </p:sp>
      <p:sp>
        <p:nvSpPr>
          <p:cNvPr id="1027" name="Rectangle 3"/>
          <p:cNvSpPr>
            <a:spLocks noGrp="1" noChangeArrowheads="1"/>
          </p:cNvSpPr>
          <p:nvPr>
            <p:ph type="title"/>
          </p:nvPr>
        </p:nvSpPr>
        <p:spPr bwMode="auto">
          <a:xfrm>
            <a:off x="457200" y="457200"/>
            <a:ext cx="8256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57200" y="1600200"/>
            <a:ext cx="82296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2" name="Picture 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
        <p:nvSpPr>
          <p:cNvPr id="1219592" name="Rectangle 8"/>
          <p:cNvSpPr>
            <a:spLocks noGrp="1" noChangeArrowheads="1"/>
          </p:cNvSpPr>
          <p:nvPr>
            <p:ph type="dt" sz="half" idx="2"/>
          </p:nvPr>
        </p:nvSpPr>
        <p:spPr bwMode="auto">
          <a:xfrm>
            <a:off x="457200" y="6245225"/>
            <a:ext cx="1828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bg1"/>
                </a:solidFill>
                <a:latin typeface="Arial" charset="0"/>
                <a:ea typeface="+mn-ea"/>
                <a:cs typeface="+mn-cs"/>
              </a:defRPr>
            </a:lvl1pPr>
          </a:lstStyle>
          <a:p>
            <a:pPr eaLnBrk="1" hangingPunct="1">
              <a:defRPr/>
            </a:pPr>
            <a:endParaRPr lang="en-US" sz="1400">
              <a:solidFill>
                <a:srgbClr val="FFFFFF"/>
              </a:solidFill>
            </a:endParaRPr>
          </a:p>
        </p:txBody>
      </p:sp>
      <p:sp>
        <p:nvSpPr>
          <p:cNvPr id="1219593" name="Rectangle 9"/>
          <p:cNvSpPr>
            <a:spLocks noGrp="1" noChangeArrowheads="1"/>
          </p:cNvSpPr>
          <p:nvPr>
            <p:ph type="sldNum" sz="quarter" idx="4"/>
          </p:nvPr>
        </p:nvSpPr>
        <p:spPr bwMode="auto">
          <a:xfrm>
            <a:off x="3656013" y="6248400"/>
            <a:ext cx="1828800" cy="473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pitchFamily="34" charset="0"/>
                <a:ea typeface="ＭＳ Ｐゴシック" pitchFamily="1" charset="-128"/>
              </a:defRPr>
            </a:lvl1pPr>
          </a:lstStyle>
          <a:p>
            <a:pPr algn="ctr" eaLnBrk="1" hangingPunct="1">
              <a:defRPr/>
            </a:pPr>
            <a:fld id="{F1E5125A-B1B5-44D8-9C4C-2AFB786BE836}" type="slidenum">
              <a:rPr lang="en-US" sz="1400">
                <a:solidFill>
                  <a:srgbClr val="FFFFFF"/>
                </a:solidFill>
              </a:rPr>
              <a:pPr algn="ctr" eaLnBrk="1" hangingPunct="1">
                <a:defRPr/>
              </a:pPr>
              <a:t>‹#›</a:t>
            </a:fld>
            <a:endParaRPr lang="en-US" sz="1400">
              <a:solidFill>
                <a:srgbClr val="FFFFFF"/>
              </a:solidFill>
            </a:endParaRPr>
          </a:p>
        </p:txBody>
      </p:sp>
    </p:spTree>
    <p:extLst>
      <p:ext uri="{BB962C8B-B14F-4D97-AF65-F5344CB8AC3E}">
        <p14:creationId xmlns:p14="http://schemas.microsoft.com/office/powerpoint/2010/main" val="401864252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hf hdr="0" ftr="0" dt="0"/>
  <p:txStyles>
    <p:titleStyle>
      <a:lvl1pPr algn="l" rtl="0" eaLnBrk="0" fontAlgn="base" hangingPunct="0">
        <a:spcBef>
          <a:spcPct val="0"/>
        </a:spcBef>
        <a:spcAft>
          <a:spcPct val="0"/>
        </a:spcAft>
        <a:defRPr sz="4000" b="1">
          <a:solidFill>
            <a:srgbClr val="1D2F68"/>
          </a:solidFill>
          <a:latin typeface="+mj-lt"/>
          <a:ea typeface="MS PGothic" pitchFamily="34" charset="-128"/>
          <a:cs typeface="ＭＳ Ｐゴシック" charset="0"/>
        </a:defRPr>
      </a:lvl1pPr>
      <a:lvl2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SzPct val="75000"/>
        <a:buFont typeface="Wingdings" pitchFamily="2" charset="2"/>
        <a:buChar char="Q"/>
        <a:defRPr sz="28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SzPct val="75000"/>
        <a:buFont typeface="Wingdings" pitchFamily="2" charset="2"/>
        <a:buChar char="Ø"/>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SzPct val="75000"/>
        <a:buFont typeface="Wingdings" pitchFamily="2" charset="2"/>
        <a:buChar char="Ü"/>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SzPct val="75000"/>
        <a:buFont typeface="Wingdings" pitchFamily="2" charset="2"/>
        <a:buChar char="Ä"/>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SzPct val="75000"/>
        <a:buFont typeface="Webdings" pitchFamily="18" charset="2"/>
        <a:buChar char="ñ"/>
        <a:defRPr>
          <a:solidFill>
            <a:schemeClr val="tx1"/>
          </a:solidFill>
          <a:latin typeface="+mn-lt"/>
          <a:ea typeface="MS PGothic" pitchFamily="34" charset="-128"/>
        </a:defRPr>
      </a:lvl5pPr>
      <a:lvl6pPr marL="2514600" indent="-228600" algn="l" rtl="0" fontAlgn="base">
        <a:spcBef>
          <a:spcPct val="20000"/>
        </a:spcBef>
        <a:spcAft>
          <a:spcPct val="0"/>
        </a:spcAft>
        <a:buSzPct val="75000"/>
        <a:buFont typeface="Webdings" pitchFamily="18" charset="2"/>
        <a:buChar char="ñ"/>
        <a:defRPr>
          <a:solidFill>
            <a:schemeClr val="tx1"/>
          </a:solidFill>
          <a:latin typeface="+mn-lt"/>
        </a:defRPr>
      </a:lvl6pPr>
      <a:lvl7pPr marL="2971800" indent="-228600" algn="l" rtl="0" fontAlgn="base">
        <a:spcBef>
          <a:spcPct val="20000"/>
        </a:spcBef>
        <a:spcAft>
          <a:spcPct val="0"/>
        </a:spcAft>
        <a:buSzPct val="75000"/>
        <a:buFont typeface="Webdings" pitchFamily="18" charset="2"/>
        <a:buChar char="ñ"/>
        <a:defRPr>
          <a:solidFill>
            <a:schemeClr val="tx1"/>
          </a:solidFill>
          <a:latin typeface="+mn-lt"/>
        </a:defRPr>
      </a:lvl7pPr>
      <a:lvl8pPr marL="3429000" indent="-228600" algn="l" rtl="0" fontAlgn="base">
        <a:spcBef>
          <a:spcPct val="20000"/>
        </a:spcBef>
        <a:spcAft>
          <a:spcPct val="0"/>
        </a:spcAft>
        <a:buSzPct val="75000"/>
        <a:buFont typeface="Webdings" pitchFamily="18" charset="2"/>
        <a:buChar char="ñ"/>
        <a:defRPr>
          <a:solidFill>
            <a:schemeClr val="tx1"/>
          </a:solidFill>
          <a:latin typeface="+mn-lt"/>
        </a:defRPr>
      </a:lvl8pPr>
      <a:lvl9pPr marL="3886200" indent="-228600" algn="l" rtl="0" fontAlgn="base">
        <a:spcBef>
          <a:spcPct val="20000"/>
        </a:spcBef>
        <a:spcAft>
          <a:spcPct val="0"/>
        </a:spcAft>
        <a:buSzPct val="75000"/>
        <a:buFont typeface="Webdings" pitchFamily="18" charset="2"/>
        <a:buChar char="ñ"/>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8" name="Picture 24" descr="iar_swoos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4606925" cy="1587500"/>
          </a:xfrm>
          <a:prstGeom prst="rect">
            <a:avLst/>
          </a:prstGeom>
          <a:noFill/>
          <a:extLst>
            <a:ext uri="{909E8E84-426E-40DD-AFC4-6F175D3DCCD1}">
              <a14:hiddenFill xmlns:a14="http://schemas.microsoft.com/office/drawing/2010/main">
                <a:solidFill>
                  <a:srgbClr val="FFFFFF"/>
                </a:solidFill>
              </a14:hiddenFill>
            </a:ext>
          </a:extLst>
        </p:spPr>
      </p:pic>
      <p:sp>
        <p:nvSpPr>
          <p:cNvPr id="1046" name="Line 22"/>
          <p:cNvSpPr>
            <a:spLocks noChangeShapeType="1"/>
          </p:cNvSpPr>
          <p:nvPr/>
        </p:nvSpPr>
        <p:spPr bwMode="auto">
          <a:xfrm>
            <a:off x="4054475" y="457200"/>
            <a:ext cx="4826000" cy="0"/>
          </a:xfrm>
          <a:prstGeom prst="line">
            <a:avLst/>
          </a:prstGeom>
          <a:noFill/>
          <a:ln w="12700">
            <a:solidFill>
              <a:srgbClr val="145E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25"/>
          <p:cNvSpPr>
            <a:spLocks noChangeArrowheads="1"/>
          </p:cNvSpPr>
          <p:nvPr userDrawn="1"/>
        </p:nvSpPr>
        <p:spPr bwMode="auto">
          <a:xfrm>
            <a:off x="4541838" y="55563"/>
            <a:ext cx="44973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400" b="1" dirty="0" smtClean="0">
                <a:solidFill>
                  <a:srgbClr val="CFAF0D"/>
                </a:solidFill>
                <a:latin typeface="Arial" panose="020B0604020202020204" pitchFamily="34" charset="0"/>
                <a:cs typeface="Arial" panose="020B0604020202020204" pitchFamily="34" charset="0"/>
              </a:rPr>
              <a:t>NRC En-Route Wake </a:t>
            </a:r>
            <a:r>
              <a:rPr lang="en-US" sz="1400" b="1" dirty="0">
                <a:solidFill>
                  <a:srgbClr val="CFAF0D"/>
                </a:solidFill>
                <a:latin typeface="Arial" panose="020B0604020202020204" pitchFamily="34" charset="0"/>
                <a:cs typeface="Arial" panose="020B0604020202020204" pitchFamily="34" charset="0"/>
              </a:rPr>
              <a:t>Turbulence </a:t>
            </a:r>
            <a:r>
              <a:rPr lang="en-US" sz="1400" b="1" dirty="0" smtClean="0">
                <a:solidFill>
                  <a:srgbClr val="CFAF0D"/>
                </a:solidFill>
                <a:latin typeface="Arial" panose="020B0604020202020204" pitchFamily="34" charset="0"/>
                <a:cs typeface="Arial" panose="020B0604020202020204" pitchFamily="34" charset="0"/>
              </a:rPr>
              <a:t>Flight Data</a:t>
            </a:r>
            <a:r>
              <a:rPr lang="en-US" sz="1400" b="1" baseline="0" dirty="0" smtClean="0">
                <a:solidFill>
                  <a:srgbClr val="CFAF0D"/>
                </a:solidFill>
                <a:latin typeface="Arial" panose="020B0604020202020204" pitchFamily="34" charset="0"/>
                <a:cs typeface="Arial" panose="020B0604020202020204" pitchFamily="34" charset="0"/>
              </a:rPr>
              <a:t> </a:t>
            </a:r>
            <a:r>
              <a:rPr lang="en-US" sz="1400" b="1" dirty="0" smtClean="0">
                <a:solidFill>
                  <a:srgbClr val="CFAF0D"/>
                </a:solidFill>
                <a:latin typeface="Arial" panose="020B0604020202020204" pitchFamily="34" charset="0"/>
                <a:cs typeface="Arial" panose="020B0604020202020204" pitchFamily="34" charset="0"/>
              </a:rPr>
              <a:t>Collection </a:t>
            </a:r>
            <a:endParaRPr lang="en-US" sz="1400" b="1" dirty="0">
              <a:solidFill>
                <a:srgbClr val="CFAF0D"/>
              </a:solidFill>
              <a:latin typeface="Arial" panose="020B0604020202020204" pitchFamily="34" charset="0"/>
              <a:cs typeface="Arial" panose="020B0604020202020204" pitchFamily="34" charset="0"/>
            </a:endParaRPr>
          </a:p>
        </p:txBody>
      </p:sp>
      <p:sp>
        <p:nvSpPr>
          <p:cNvPr id="1050" name="Rectangle 26"/>
          <p:cNvSpPr>
            <a:spLocks noChangeArrowheads="1"/>
          </p:cNvSpPr>
          <p:nvPr userDrawn="1"/>
        </p:nvSpPr>
        <p:spPr bwMode="auto">
          <a:xfrm>
            <a:off x="-195263" y="6477000"/>
            <a:ext cx="92376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AU" sz="1400">
                <a:latin typeface="Times New Roman" panose="02020603050405020304" pitchFamily="18" charset="0"/>
                <a:cs typeface="Arial" panose="020B0604020202020204" pitchFamily="34" charset="0"/>
              </a:rPr>
              <a:t>WakeNet USA, United Training Facility, Denver, CO, 18/19</a:t>
            </a:r>
            <a:r>
              <a:rPr lang="en-AU" sz="1400" baseline="30000">
                <a:latin typeface="Times New Roman" panose="02020603050405020304" pitchFamily="18" charset="0"/>
                <a:cs typeface="Arial" panose="020B0604020202020204" pitchFamily="34" charset="0"/>
              </a:rPr>
              <a:t>th</a:t>
            </a:r>
            <a:r>
              <a:rPr lang="en-AU" sz="1400">
                <a:latin typeface="Times New Roman" panose="02020603050405020304" pitchFamily="18" charset="0"/>
                <a:cs typeface="Arial" panose="020B0604020202020204" pitchFamily="34" charset="0"/>
              </a:rPr>
              <a:t> October 2011</a:t>
            </a:r>
            <a:endParaRPr lang="en-US" sz="1400">
              <a:latin typeface="Times New Roman" panose="02020603050405020304" pitchFamily="18" charset="0"/>
              <a:cs typeface="Arial" panose="020B0604020202020204" pitchFamily="34" charset="0"/>
            </a:endParaRPr>
          </a:p>
        </p:txBody>
      </p:sp>
      <p:sp>
        <p:nvSpPr>
          <p:cNvPr id="1052" name="Line 28"/>
          <p:cNvSpPr>
            <a:spLocks noChangeShapeType="1"/>
          </p:cNvSpPr>
          <p:nvPr userDrawn="1"/>
        </p:nvSpPr>
        <p:spPr bwMode="auto">
          <a:xfrm>
            <a:off x="247650" y="6450013"/>
            <a:ext cx="8664575" cy="1587"/>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19736757"/>
      </p:ext>
    </p:extLst>
  </p:cSld>
  <p:clrMap bg1="lt1" tx1="dk1" bg2="lt2" tx2="dk2" accent1="accent1" accent2="accent2" accent3="accent3" accent4="accent4" accent5="accent5" accent6="accent6" hlink="hlink" folHlink="folHlink"/>
  <p:sldLayoutIdLst>
    <p:sldLayoutId id="2147483857" r:id="rId1"/>
    <p:sldLayoutId id="2147483859" r:id="rId2"/>
  </p:sldLayoutIdLst>
  <p:txStyles>
    <p:titleStyle>
      <a:lvl1pPr algn="l" rtl="0" fontAlgn="base">
        <a:spcBef>
          <a:spcPct val="0"/>
        </a:spcBef>
        <a:spcAft>
          <a:spcPct val="0"/>
        </a:spcAft>
        <a:defRPr sz="3000" b="1" kern="1200">
          <a:solidFill>
            <a:srgbClr val="145E91"/>
          </a:solidFill>
          <a:latin typeface="+mj-lt"/>
          <a:ea typeface="+mj-ea"/>
          <a:cs typeface="+mj-cs"/>
        </a:defRPr>
      </a:lvl1pPr>
      <a:lvl2pPr algn="l" rtl="0" fontAlgn="base">
        <a:spcBef>
          <a:spcPct val="0"/>
        </a:spcBef>
        <a:spcAft>
          <a:spcPct val="0"/>
        </a:spcAft>
        <a:defRPr sz="3000" b="1">
          <a:solidFill>
            <a:srgbClr val="145E91"/>
          </a:solidFill>
          <a:latin typeface="Arial" panose="020B0604020202020204" pitchFamily="34" charset="0"/>
        </a:defRPr>
      </a:lvl2pPr>
      <a:lvl3pPr algn="l" rtl="0" fontAlgn="base">
        <a:spcBef>
          <a:spcPct val="0"/>
        </a:spcBef>
        <a:spcAft>
          <a:spcPct val="0"/>
        </a:spcAft>
        <a:defRPr sz="3000" b="1">
          <a:solidFill>
            <a:srgbClr val="145E91"/>
          </a:solidFill>
          <a:latin typeface="Arial" panose="020B0604020202020204" pitchFamily="34" charset="0"/>
        </a:defRPr>
      </a:lvl3pPr>
      <a:lvl4pPr algn="l" rtl="0" fontAlgn="base">
        <a:spcBef>
          <a:spcPct val="0"/>
        </a:spcBef>
        <a:spcAft>
          <a:spcPct val="0"/>
        </a:spcAft>
        <a:defRPr sz="3000" b="1">
          <a:solidFill>
            <a:srgbClr val="145E91"/>
          </a:solidFill>
          <a:latin typeface="Arial" panose="020B0604020202020204" pitchFamily="34" charset="0"/>
        </a:defRPr>
      </a:lvl4pPr>
      <a:lvl5pPr algn="l" rtl="0" fontAlgn="base">
        <a:spcBef>
          <a:spcPct val="0"/>
        </a:spcBef>
        <a:spcAft>
          <a:spcPct val="0"/>
        </a:spcAft>
        <a:defRPr sz="3000" b="1">
          <a:solidFill>
            <a:srgbClr val="145E91"/>
          </a:solidFill>
          <a:latin typeface="Arial" panose="020B0604020202020204" pitchFamily="34" charset="0"/>
        </a:defRPr>
      </a:lvl5pPr>
      <a:lvl6pPr marL="457200" algn="l" rtl="0" fontAlgn="base">
        <a:spcBef>
          <a:spcPct val="0"/>
        </a:spcBef>
        <a:spcAft>
          <a:spcPct val="0"/>
        </a:spcAft>
        <a:defRPr sz="3000" b="1">
          <a:solidFill>
            <a:srgbClr val="145E91"/>
          </a:solidFill>
          <a:latin typeface="Arial" panose="020B0604020202020204" pitchFamily="34" charset="0"/>
        </a:defRPr>
      </a:lvl6pPr>
      <a:lvl7pPr marL="914400" algn="l" rtl="0" fontAlgn="base">
        <a:spcBef>
          <a:spcPct val="0"/>
        </a:spcBef>
        <a:spcAft>
          <a:spcPct val="0"/>
        </a:spcAft>
        <a:defRPr sz="3000" b="1">
          <a:solidFill>
            <a:srgbClr val="145E91"/>
          </a:solidFill>
          <a:latin typeface="Arial" panose="020B0604020202020204" pitchFamily="34" charset="0"/>
        </a:defRPr>
      </a:lvl7pPr>
      <a:lvl8pPr marL="1371600" algn="l" rtl="0" fontAlgn="base">
        <a:spcBef>
          <a:spcPct val="0"/>
        </a:spcBef>
        <a:spcAft>
          <a:spcPct val="0"/>
        </a:spcAft>
        <a:defRPr sz="3000" b="1">
          <a:solidFill>
            <a:srgbClr val="145E91"/>
          </a:solidFill>
          <a:latin typeface="Arial" panose="020B0604020202020204" pitchFamily="34" charset="0"/>
        </a:defRPr>
      </a:lvl8pPr>
      <a:lvl9pPr marL="1828800" algn="l" rtl="0" fontAlgn="base">
        <a:spcBef>
          <a:spcPct val="0"/>
        </a:spcBef>
        <a:spcAft>
          <a:spcPct val="0"/>
        </a:spcAft>
        <a:defRPr sz="3000" b="1">
          <a:solidFill>
            <a:srgbClr val="145E91"/>
          </a:solidFill>
          <a:latin typeface="Arial" panose="020B0604020202020204" pitchFamily="34" charset="0"/>
        </a:defRPr>
      </a:lvl9pPr>
    </p:titleStyle>
    <p:bodyStyle>
      <a:lvl1pPr marL="342900" indent="-342900" algn="l" rtl="0" fontAlgn="base">
        <a:spcBef>
          <a:spcPct val="20000"/>
        </a:spcBef>
        <a:spcAft>
          <a:spcPct val="0"/>
        </a:spcAft>
        <a:buChar char="•"/>
        <a:defRPr sz="2200" kern="1200">
          <a:solidFill>
            <a:schemeClr val="tx1"/>
          </a:solidFill>
          <a:latin typeface="+mn-lt"/>
          <a:ea typeface="+mn-ea"/>
          <a:cs typeface="+mn-cs"/>
        </a:defRPr>
      </a:lvl1pPr>
      <a:lvl2pPr marL="742950" indent="-285750" algn="l" rtl="0" fontAlgn="base">
        <a:spcBef>
          <a:spcPct val="20000"/>
        </a:spcBef>
        <a:spcAft>
          <a:spcPct val="0"/>
        </a:spcAft>
        <a:buChar char="–"/>
        <a:defRPr sz="2100" kern="1200">
          <a:solidFill>
            <a:schemeClr val="tx1"/>
          </a:solidFill>
          <a:latin typeface="+mn-lt"/>
          <a:ea typeface="+mn-ea"/>
          <a:cs typeface="+mn-cs"/>
        </a:defRPr>
      </a:lvl2pPr>
      <a:lvl3pPr marL="1143000" indent="-228600" algn="l" rtl="0" fontAlgn="base">
        <a:spcBef>
          <a:spcPct val="20000"/>
        </a:spcBef>
        <a:spcAft>
          <a:spcPct val="0"/>
        </a:spcAft>
        <a:buChar char="•"/>
        <a:defRPr sz="1900" kern="1200">
          <a:solidFill>
            <a:schemeClr val="tx1"/>
          </a:solidFill>
          <a:latin typeface="+mn-lt"/>
          <a:ea typeface="+mn-ea"/>
          <a:cs typeface="+mn-cs"/>
        </a:defRPr>
      </a:lvl3pPr>
      <a:lvl4pPr marL="1600200" indent="-228600" algn="l" rtl="0" fontAlgn="base">
        <a:spcBef>
          <a:spcPct val="20000"/>
        </a:spcBef>
        <a:spcAft>
          <a:spcPct val="0"/>
        </a:spcAft>
        <a:buChar char="–"/>
        <a:defRPr sz="1700" kern="1200">
          <a:solidFill>
            <a:schemeClr val="tx1"/>
          </a:solidFill>
          <a:latin typeface="+mn-lt"/>
          <a:ea typeface="+mn-ea"/>
          <a:cs typeface="+mn-cs"/>
        </a:defRPr>
      </a:lvl4pPr>
      <a:lvl5pPr marL="2057400" indent="-228600" algn="l" rtl="0" fontAlgn="base">
        <a:spcBef>
          <a:spcPct val="20000"/>
        </a:spcBef>
        <a:spcAft>
          <a:spcPct val="0"/>
        </a:spcAft>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3CBE2-7A58-4260-89C4-B2F7B7AF7363}" type="datetimeFigureOut">
              <a:rPr lang="en-US" smtClean="0"/>
              <a:t>8/28/2013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7EDFC-EBB7-4EC0-A166-0D4396D8E62E}" type="slidenum">
              <a:rPr lang="en-US" smtClean="0"/>
              <a:t>‹#›</a:t>
            </a:fld>
            <a:endParaRPr lang="en-US"/>
          </a:p>
        </p:txBody>
      </p:sp>
    </p:spTree>
    <p:extLst>
      <p:ext uri="{BB962C8B-B14F-4D97-AF65-F5344CB8AC3E}">
        <p14:creationId xmlns:p14="http://schemas.microsoft.com/office/powerpoint/2010/main" val="1654440193"/>
      </p:ext>
    </p:extLst>
  </p:cSld>
  <p:clrMap bg1="lt1" tx1="dk1" bg2="lt2" tx2="dk2" accent1="accent1" accent2="accent2" accent3="accent3" accent4="accent4" accent5="accent5" accent6="accent6" hlink="hlink" folHlink="folHlink"/>
  <p:sldLayoutIdLst>
    <p:sldLayoutId id="2147483831" r:id="rId1"/>
    <p:sldLayoutId id="214748383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914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5" descr="Z:\AeroTech Logos\ATR Logo - Report Forma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62888" y="6415088"/>
            <a:ext cx="1243012" cy="414337"/>
          </a:xfrm>
          <a:prstGeom prst="rect">
            <a:avLst/>
          </a:prstGeom>
          <a:noFill/>
          <a:ln w="9525">
            <a:noFill/>
            <a:miter lim="800000"/>
            <a:headEnd/>
            <a:tailEnd/>
          </a:ln>
        </p:spPr>
      </p:pic>
      <p:sp>
        <p:nvSpPr>
          <p:cNvPr id="3074" name="Rectangle 2"/>
          <p:cNvSpPr>
            <a:spLocks noGrp="1" noChangeArrowheads="1"/>
          </p:cNvSpPr>
          <p:nvPr>
            <p:ph type="title"/>
          </p:nvPr>
        </p:nvSpPr>
        <p:spPr bwMode="auto">
          <a:xfrm>
            <a:off x="0" y="0"/>
            <a:ext cx="9144000" cy="606425"/>
          </a:xfrm>
          <a:prstGeom prst="rect">
            <a:avLst/>
          </a:prstGeom>
          <a:ln>
            <a:headEnd/>
            <a:tailEnd/>
          </a:ln>
        </p:spPr>
        <p:style>
          <a:lnRef idx="0">
            <a:schemeClr val="accent1"/>
          </a:lnRef>
          <a:fillRef idx="3">
            <a:schemeClr val="accent1"/>
          </a:fillRef>
          <a:effectRef idx="3">
            <a:schemeClr val="accent1"/>
          </a:effectRef>
          <a:fontRef idx="none"/>
        </p:style>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 name="TextBox 5"/>
          <p:cNvSpPr txBox="1"/>
          <p:nvPr/>
        </p:nvSpPr>
        <p:spPr>
          <a:xfrm>
            <a:off x="0" y="6584950"/>
            <a:ext cx="371475" cy="277813"/>
          </a:xfrm>
          <a:prstGeom prst="rect">
            <a:avLst/>
          </a:prstGeom>
          <a:noFill/>
        </p:spPr>
        <p:txBody>
          <a:bodyPr wrap="none">
            <a:spAutoFit/>
          </a:bodyPr>
          <a:lstStyle/>
          <a:p>
            <a:pPr>
              <a:defRPr/>
            </a:pPr>
            <a:fld id="{D6369ACE-82BA-4869-BCCB-5A46306C8948}" type="slidenum">
              <a:rPr lang="en-US" sz="1200">
                <a:latin typeface="Arial" pitchFamily="34" charset="0"/>
              </a:rPr>
              <a:pPr>
                <a:defRPr/>
              </a:pPr>
              <a:t>‹#›</a:t>
            </a:fld>
            <a:endParaRPr lang="en-US" sz="1200" dirty="0">
              <a:latin typeface="Arial" pitchFamily="34" charset="0"/>
            </a:endParaRPr>
          </a:p>
        </p:txBody>
      </p:sp>
    </p:spTree>
    <p:extLst>
      <p:ext uri="{BB962C8B-B14F-4D97-AF65-F5344CB8AC3E}">
        <p14:creationId xmlns:p14="http://schemas.microsoft.com/office/powerpoint/2010/main" val="544487144"/>
      </p:ext>
    </p:extLst>
  </p:cSld>
  <p:clrMap bg1="lt1" tx1="dk1" bg2="lt2" tx2="dk2" accent1="accent1" accent2="accent2" accent3="accent3" accent4="accent4" accent5="accent5" accent6="accent6" hlink="hlink" folHlink="folHlink"/>
  <p:sldLayoutIdLst>
    <p:sldLayoutId id="2147483824" r:id="rId1"/>
  </p:sldLayoutIdLst>
  <p:hf hdr="0" ftr="0" dt="0"/>
  <p:txStyles>
    <p:titleStyle>
      <a:lvl1pPr algn="ctr" rtl="0" eaLnBrk="0" fontAlgn="base" hangingPunct="0">
        <a:spcBef>
          <a:spcPct val="0"/>
        </a:spcBef>
        <a:spcAft>
          <a:spcPct val="0"/>
        </a:spcAft>
        <a:defRPr sz="3200" b="1">
          <a:solidFill>
            <a:srgbClr val="FFFFFF"/>
          </a:solidFill>
          <a:latin typeface="Arial" pitchFamily="34" charset="0"/>
          <a:ea typeface="+mj-ea"/>
          <a:cs typeface="+mj-cs"/>
        </a:defRPr>
      </a:lvl1pPr>
      <a:lvl2pPr algn="ctr" rtl="0" eaLnBrk="0" fontAlgn="base" hangingPunct="0">
        <a:spcBef>
          <a:spcPct val="0"/>
        </a:spcBef>
        <a:spcAft>
          <a:spcPct val="0"/>
        </a:spcAft>
        <a:defRPr sz="3200" b="1">
          <a:solidFill>
            <a:srgbClr val="FFFFFF"/>
          </a:solidFill>
          <a:latin typeface="Arial" pitchFamily="34" charset="0"/>
        </a:defRPr>
      </a:lvl2pPr>
      <a:lvl3pPr algn="ctr" rtl="0" eaLnBrk="0" fontAlgn="base" hangingPunct="0">
        <a:spcBef>
          <a:spcPct val="0"/>
        </a:spcBef>
        <a:spcAft>
          <a:spcPct val="0"/>
        </a:spcAft>
        <a:defRPr sz="3200" b="1">
          <a:solidFill>
            <a:srgbClr val="FFFFFF"/>
          </a:solidFill>
          <a:latin typeface="Arial" pitchFamily="34" charset="0"/>
        </a:defRPr>
      </a:lvl3pPr>
      <a:lvl4pPr algn="ctr" rtl="0" eaLnBrk="0" fontAlgn="base" hangingPunct="0">
        <a:spcBef>
          <a:spcPct val="0"/>
        </a:spcBef>
        <a:spcAft>
          <a:spcPct val="0"/>
        </a:spcAft>
        <a:defRPr sz="3200" b="1">
          <a:solidFill>
            <a:srgbClr val="FFFFFF"/>
          </a:solidFill>
          <a:latin typeface="Arial" pitchFamily="34" charset="0"/>
        </a:defRPr>
      </a:lvl4pPr>
      <a:lvl5pPr algn="ctr" rtl="0" eaLnBrk="0" fontAlgn="base" hangingPunct="0">
        <a:spcBef>
          <a:spcPct val="0"/>
        </a:spcBef>
        <a:spcAft>
          <a:spcPct val="0"/>
        </a:spcAft>
        <a:defRPr sz="3200" b="1">
          <a:solidFill>
            <a:srgbClr val="FFFFFF"/>
          </a:solidFill>
          <a:latin typeface="Arial" pitchFamily="34" charset="0"/>
        </a:defRPr>
      </a:lvl5pPr>
      <a:lvl6pPr marL="457200" algn="ctr" rtl="0" fontAlgn="base">
        <a:spcBef>
          <a:spcPct val="0"/>
        </a:spcBef>
        <a:spcAft>
          <a:spcPct val="0"/>
        </a:spcAft>
        <a:defRPr sz="3200">
          <a:solidFill>
            <a:srgbClr val="FFFFFF"/>
          </a:solidFill>
          <a:latin typeface="Arial Black" pitchFamily="34" charset="0"/>
        </a:defRPr>
      </a:lvl6pPr>
      <a:lvl7pPr marL="914400" algn="ctr" rtl="0" fontAlgn="base">
        <a:spcBef>
          <a:spcPct val="0"/>
        </a:spcBef>
        <a:spcAft>
          <a:spcPct val="0"/>
        </a:spcAft>
        <a:defRPr sz="3200">
          <a:solidFill>
            <a:srgbClr val="FFFFFF"/>
          </a:solidFill>
          <a:latin typeface="Arial Black" pitchFamily="34" charset="0"/>
        </a:defRPr>
      </a:lvl7pPr>
      <a:lvl8pPr marL="1371600" algn="ctr" rtl="0" fontAlgn="base">
        <a:spcBef>
          <a:spcPct val="0"/>
        </a:spcBef>
        <a:spcAft>
          <a:spcPct val="0"/>
        </a:spcAft>
        <a:defRPr sz="3200">
          <a:solidFill>
            <a:srgbClr val="FFFFFF"/>
          </a:solidFill>
          <a:latin typeface="Arial Black" pitchFamily="34" charset="0"/>
        </a:defRPr>
      </a:lvl8pPr>
      <a:lvl9pPr marL="1828800" algn="ctr" rtl="0" fontAlgn="base">
        <a:spcBef>
          <a:spcPct val="0"/>
        </a:spcBef>
        <a:spcAft>
          <a:spcPct val="0"/>
        </a:spcAft>
        <a:defRPr sz="3200">
          <a:solidFill>
            <a:srgbClr val="FFFFFF"/>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itchFamily="2" charset="2"/>
        <a:buBlip>
          <a:blip r:embed="rId5"/>
        </a:buBlip>
        <a:defRPr sz="2000">
          <a:solidFill>
            <a:schemeClr val="tx1"/>
          </a:solidFill>
          <a:latin typeface="+mn-lt"/>
        </a:defRPr>
      </a:lvl2pPr>
      <a:lvl3pPr marL="1143000" indent="-228600" algn="l" rtl="0" eaLnBrk="0" fontAlgn="base" hangingPunct="0">
        <a:spcBef>
          <a:spcPct val="20000"/>
        </a:spcBef>
        <a:spcAft>
          <a:spcPct val="0"/>
        </a:spcAft>
        <a:buSzPct val="70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duotone>
              <a:schemeClr val="accent3">
                <a:shade val="45000"/>
                <a:satMod val="135000"/>
              </a:schemeClr>
              <a:prstClr val="white"/>
            </a:duotone>
            <a:alphaModFix amt="31000"/>
          </a:blip>
          <a:stretch>
            <a:fillRect/>
          </a:stretch>
        </p:blipFill>
        <p:spPr>
          <a:xfrm>
            <a:off x="0" y="6314391"/>
            <a:ext cx="9601200" cy="108721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1"/>
          <p:cNvSpPr txBox="1">
            <a:spLocks/>
          </p:cNvSpPr>
          <p:nvPr/>
        </p:nvSpPr>
        <p:spPr>
          <a:xfrm>
            <a:off x="6781800" y="64166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E90F08D-A089-4D7D-A043-A44C5639607F}"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8"/>
          <p:cNvPicPr>
            <a:picLocks noChangeAspect="1"/>
          </p:cNvPicPr>
          <p:nvPr/>
        </p:nvPicPr>
        <p:blipFill>
          <a:blip r:embed="rId5" cstate="print"/>
          <a:stretch>
            <a:fillRect/>
          </a:stretch>
        </p:blipFill>
        <p:spPr>
          <a:xfrm>
            <a:off x="7924800" y="6477000"/>
            <a:ext cx="557463" cy="228600"/>
          </a:xfrm>
          <a:prstGeom prst="rect">
            <a:avLst/>
          </a:prstGeom>
        </p:spPr>
      </p:pic>
    </p:spTree>
    <p:extLst>
      <p:ext uri="{BB962C8B-B14F-4D97-AF65-F5344CB8AC3E}">
        <p14:creationId xmlns:p14="http://schemas.microsoft.com/office/powerpoint/2010/main" val="1563266381"/>
      </p:ext>
    </p:extLst>
  </p:cSld>
  <p:clrMap bg1="lt1" tx1="dk1" bg2="lt2" tx2="dk2" accent1="accent1" accent2="accent2" accent3="accent3" accent4="accent4" accent5="accent5" accent6="accent6" hlink="hlink" folHlink="folHlink"/>
  <p:sldLayoutIdLst>
    <p:sldLayoutId id="2147483847" r:id="rId1"/>
    <p:sldLayoutId id="2147483858" r:id="rId2"/>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accent3">
              <a:lumMod val="75000"/>
            </a:schemeClr>
          </a:solidFill>
          <a:latin typeface="Arial"/>
          <a:ea typeface="+mj-ea"/>
          <a:cs typeface="Arial"/>
        </a:defRPr>
      </a:lvl1pPr>
    </p:titleStyle>
    <p:bodyStyle>
      <a:lvl1pPr marL="342900" indent="-342900" algn="l" defTabSz="914400" rtl="0" eaLnBrk="1" latinLnBrk="0" hangingPunct="1">
        <a:spcBef>
          <a:spcPct val="20000"/>
        </a:spcBef>
        <a:buClrTx/>
        <a:buSzPct val="80000"/>
        <a:buFont typeface="Wingdings" pitchFamily="2" charset="2"/>
        <a:buChar char="q"/>
        <a:defRPr sz="3200" kern="1200">
          <a:solidFill>
            <a:schemeClr val="tx1"/>
          </a:solidFill>
          <a:latin typeface="Arial"/>
          <a:ea typeface="+mn-ea"/>
          <a:cs typeface="Arial"/>
        </a:defRPr>
      </a:lvl1pPr>
      <a:lvl2pPr marL="742950" indent="-285750" algn="l" defTabSz="914400" rtl="0" eaLnBrk="1" latinLnBrk="0" hangingPunct="1">
        <a:spcBef>
          <a:spcPct val="20000"/>
        </a:spcBef>
        <a:buClrTx/>
        <a:buFont typeface="Wingdings" charset="2"/>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ClrTx/>
        <a:buSzPct val="80000"/>
        <a:buFont typeface="Courier New" pitchFamily="49" charset="0"/>
        <a:buChar char="o"/>
        <a:defRPr sz="2400" kern="1200">
          <a:solidFill>
            <a:schemeClr val="tx1"/>
          </a:solidFill>
          <a:latin typeface="Arial"/>
          <a:ea typeface="+mn-ea"/>
          <a:cs typeface="Arial"/>
        </a:defRPr>
      </a:lvl3pPr>
      <a:lvl4pPr marL="1600200" indent="-228600" algn="l" defTabSz="914400" rtl="0" eaLnBrk="1" latinLnBrk="0" hangingPunct="1">
        <a:spcBef>
          <a:spcPct val="20000"/>
        </a:spcBef>
        <a:buClr>
          <a:schemeClr val="bg1">
            <a:lumMod val="65000"/>
          </a:schemeClr>
        </a:buClr>
        <a:buFont typeface="Wingdings" charset="2"/>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Clr>
          <a:schemeClr val="bg1">
            <a:lumMod val="65000"/>
          </a:schemeClr>
        </a:buClr>
        <a:buFont typeface="Wingdings" charset="2"/>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Char char="•"/>
              <a:defRPr/>
            </a:pPr>
            <a:endParaRPr lang="en-US" smtClean="0">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smtClean="0">
                  <a:solidFill>
                    <a:srgbClr val="FFFFFF"/>
                  </a:solidFill>
                </a:rPr>
                <a:t>Federal Aviation</a:t>
              </a:r>
            </a:p>
            <a:p>
              <a:pPr eaLnBrk="1" hangingPunct="1">
                <a:lnSpc>
                  <a:spcPct val="85000"/>
                </a:lnSpc>
                <a:defRPr/>
              </a:pPr>
              <a:r>
                <a:rPr lang="en-US" sz="1200" b="1" dirty="0" smtClean="0">
                  <a:solidFill>
                    <a:srgbClr val="FFFFFF"/>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smtClean="0">
                <a:solidFill>
                  <a:schemeClr val="bg1"/>
                </a:solidFill>
              </a:defRPr>
            </a:lvl1pPr>
          </a:lstStyle>
          <a:p>
            <a:pPr>
              <a:defRPr/>
            </a:pPr>
            <a:fld id="{01CCC4D6-BBF6-4BEB-A64E-4DDAFC9ED0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858392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duotone>
              <a:schemeClr val="accent3">
                <a:shade val="45000"/>
                <a:satMod val="135000"/>
              </a:schemeClr>
              <a:prstClr val="white"/>
            </a:duotone>
            <a:alphaModFix amt="31000"/>
          </a:blip>
          <a:stretch>
            <a:fillRect/>
          </a:stretch>
        </p:blipFill>
        <p:spPr>
          <a:xfrm>
            <a:off x="0" y="6314391"/>
            <a:ext cx="9601200" cy="108721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1"/>
          <p:cNvSpPr txBox="1">
            <a:spLocks/>
          </p:cNvSpPr>
          <p:nvPr/>
        </p:nvSpPr>
        <p:spPr>
          <a:xfrm>
            <a:off x="6781800" y="6416675"/>
            <a:ext cx="2133600" cy="365125"/>
          </a:xfrm>
          <a:prstGeom prst="rect">
            <a:avLst/>
          </a:prstGeom>
        </p:spPr>
        <p:txBody>
          <a:bodyPr vert="horz" lIns="91440" tIns="45720" rIns="91440" bIns="45720" rtlCol="0" anchor="ctr"/>
          <a:lstStyle/>
          <a:p>
            <a:pPr algn="r" eaLnBrk="1" fontAlgn="auto" hangingPunct="1">
              <a:spcBef>
                <a:spcPts val="0"/>
              </a:spcBef>
              <a:spcAft>
                <a:spcPts val="0"/>
              </a:spcAft>
              <a:defRPr/>
            </a:pPr>
            <a:fld id="{BE90F08D-A089-4D7D-A043-A44C5639607F}" type="slidenum">
              <a:rPr lang="en-US" sz="1200" smtClean="0">
                <a:solidFill>
                  <a:prstClr val="white"/>
                </a:solidFill>
                <a:latin typeface="Calibri"/>
              </a:rPr>
              <a:pPr algn="r" eaLnBrk="1" fontAlgn="auto" hangingPunct="1">
                <a:spcBef>
                  <a:spcPts val="0"/>
                </a:spcBef>
                <a:spcAft>
                  <a:spcPts val="0"/>
                </a:spcAft>
                <a:defRPr/>
              </a:pPr>
              <a:t>‹#›</a:t>
            </a:fld>
            <a:endParaRPr lang="en-US" sz="1200" dirty="0">
              <a:solidFill>
                <a:prstClr val="white"/>
              </a:solidFill>
              <a:latin typeface="Calibri"/>
            </a:endParaRPr>
          </a:p>
        </p:txBody>
      </p:sp>
      <p:pic>
        <p:nvPicPr>
          <p:cNvPr id="9" name="Picture 8"/>
          <p:cNvPicPr>
            <a:picLocks noChangeAspect="1"/>
          </p:cNvPicPr>
          <p:nvPr/>
        </p:nvPicPr>
        <p:blipFill>
          <a:blip r:embed="rId5" cstate="print"/>
          <a:stretch>
            <a:fillRect/>
          </a:stretch>
        </p:blipFill>
        <p:spPr>
          <a:xfrm>
            <a:off x="7924800" y="6477000"/>
            <a:ext cx="557463" cy="228600"/>
          </a:xfrm>
          <a:prstGeom prst="rect">
            <a:avLst/>
          </a:prstGeom>
        </p:spPr>
      </p:pic>
    </p:spTree>
    <p:extLst>
      <p:ext uri="{BB962C8B-B14F-4D97-AF65-F5344CB8AC3E}">
        <p14:creationId xmlns:p14="http://schemas.microsoft.com/office/powerpoint/2010/main" val="2573545976"/>
      </p:ext>
    </p:extLst>
  </p:cSld>
  <p:clrMap bg1="lt1" tx1="dk1" bg2="lt2" tx2="dk2" accent1="accent1" accent2="accent2" accent3="accent3" accent4="accent4" accent5="accent5" accent6="accent6" hlink="hlink" folHlink="folHlink"/>
  <p:sldLayoutIdLst>
    <p:sldLayoutId id="2147483875" r:id="rId1"/>
    <p:sldLayoutId id="2147483877" r:id="rId2"/>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accent3">
              <a:lumMod val="75000"/>
            </a:schemeClr>
          </a:solidFill>
          <a:latin typeface="Arial"/>
          <a:ea typeface="+mj-ea"/>
          <a:cs typeface="Arial"/>
        </a:defRPr>
      </a:lvl1pPr>
    </p:titleStyle>
    <p:bodyStyle>
      <a:lvl1pPr marL="342900" indent="-342900" algn="l" defTabSz="914400" rtl="0" eaLnBrk="1" latinLnBrk="0" hangingPunct="1">
        <a:spcBef>
          <a:spcPct val="20000"/>
        </a:spcBef>
        <a:buClrTx/>
        <a:buSzPct val="80000"/>
        <a:buFont typeface="Wingdings" pitchFamily="2" charset="2"/>
        <a:buChar char="q"/>
        <a:defRPr sz="3200" kern="1200">
          <a:solidFill>
            <a:schemeClr val="tx1"/>
          </a:solidFill>
          <a:latin typeface="Arial"/>
          <a:ea typeface="+mn-ea"/>
          <a:cs typeface="Arial"/>
        </a:defRPr>
      </a:lvl1pPr>
      <a:lvl2pPr marL="742950" indent="-285750" algn="l" defTabSz="914400" rtl="0" eaLnBrk="1" latinLnBrk="0" hangingPunct="1">
        <a:spcBef>
          <a:spcPct val="20000"/>
        </a:spcBef>
        <a:buClrTx/>
        <a:buFont typeface="Wingdings" charset="2"/>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ClrTx/>
        <a:buSzPct val="80000"/>
        <a:buFont typeface="Courier New" pitchFamily="49" charset="0"/>
        <a:buChar char="o"/>
        <a:defRPr sz="2400" kern="1200">
          <a:solidFill>
            <a:schemeClr val="tx1"/>
          </a:solidFill>
          <a:latin typeface="Arial"/>
          <a:ea typeface="+mn-ea"/>
          <a:cs typeface="Arial"/>
        </a:defRPr>
      </a:lvl3pPr>
      <a:lvl4pPr marL="1600200" indent="-228600" algn="l" defTabSz="914400" rtl="0" eaLnBrk="1" latinLnBrk="0" hangingPunct="1">
        <a:spcBef>
          <a:spcPct val="20000"/>
        </a:spcBef>
        <a:buClr>
          <a:schemeClr val="bg1">
            <a:lumMod val="65000"/>
          </a:schemeClr>
        </a:buClr>
        <a:buFont typeface="Wingdings" charset="2"/>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Clr>
          <a:schemeClr val="bg1">
            <a:lumMod val="65000"/>
          </a:schemeClr>
        </a:buClr>
        <a:buFont typeface="Wingdings" charset="2"/>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8" name="Picture 24" descr="iar_swoos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4606925" cy="1587500"/>
          </a:xfrm>
          <a:prstGeom prst="rect">
            <a:avLst/>
          </a:prstGeom>
          <a:noFill/>
          <a:extLst>
            <a:ext uri="{909E8E84-426E-40DD-AFC4-6F175D3DCCD1}">
              <a14:hiddenFill xmlns:a14="http://schemas.microsoft.com/office/drawing/2010/main">
                <a:solidFill>
                  <a:srgbClr val="FFFFFF"/>
                </a:solidFill>
              </a14:hiddenFill>
            </a:ext>
          </a:extLst>
        </p:spPr>
      </p:pic>
      <p:sp>
        <p:nvSpPr>
          <p:cNvPr id="1046" name="Line 22"/>
          <p:cNvSpPr>
            <a:spLocks noChangeShapeType="1"/>
          </p:cNvSpPr>
          <p:nvPr/>
        </p:nvSpPr>
        <p:spPr bwMode="auto">
          <a:xfrm>
            <a:off x="4054475" y="457200"/>
            <a:ext cx="4826000" cy="0"/>
          </a:xfrm>
          <a:prstGeom prst="line">
            <a:avLst/>
          </a:prstGeom>
          <a:noFill/>
          <a:ln w="12700">
            <a:solidFill>
              <a:srgbClr val="145E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49" name="Rectangle 25"/>
          <p:cNvSpPr>
            <a:spLocks noChangeArrowheads="1"/>
          </p:cNvSpPr>
          <p:nvPr userDrawn="1"/>
        </p:nvSpPr>
        <p:spPr bwMode="auto">
          <a:xfrm>
            <a:off x="4541838" y="55563"/>
            <a:ext cx="44973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400" b="1" dirty="0" smtClean="0">
                <a:solidFill>
                  <a:srgbClr val="CFAF0D"/>
                </a:solidFill>
                <a:latin typeface="Arial" panose="020B0604020202020204" pitchFamily="34" charset="0"/>
                <a:cs typeface="Arial" panose="020B0604020202020204" pitchFamily="34" charset="0"/>
              </a:rPr>
              <a:t>NRC En-Route Wake </a:t>
            </a:r>
            <a:r>
              <a:rPr lang="en-US" sz="1400" b="1" dirty="0">
                <a:solidFill>
                  <a:srgbClr val="CFAF0D"/>
                </a:solidFill>
                <a:latin typeface="Arial" panose="020B0604020202020204" pitchFamily="34" charset="0"/>
                <a:cs typeface="Arial" panose="020B0604020202020204" pitchFamily="34" charset="0"/>
              </a:rPr>
              <a:t>Turbulence </a:t>
            </a:r>
            <a:r>
              <a:rPr lang="en-US" sz="1400" b="1" dirty="0" smtClean="0">
                <a:solidFill>
                  <a:srgbClr val="CFAF0D"/>
                </a:solidFill>
                <a:latin typeface="Arial" panose="020B0604020202020204" pitchFamily="34" charset="0"/>
                <a:cs typeface="Arial" panose="020B0604020202020204" pitchFamily="34" charset="0"/>
              </a:rPr>
              <a:t>Flight Data Collection </a:t>
            </a:r>
            <a:endParaRPr lang="en-US" sz="1400" b="1" dirty="0">
              <a:solidFill>
                <a:srgbClr val="CFAF0D"/>
              </a:solidFill>
              <a:latin typeface="Arial" panose="020B0604020202020204" pitchFamily="34" charset="0"/>
              <a:cs typeface="Arial" panose="020B0604020202020204" pitchFamily="34" charset="0"/>
            </a:endParaRPr>
          </a:p>
        </p:txBody>
      </p:sp>
      <p:sp>
        <p:nvSpPr>
          <p:cNvPr id="1050" name="Rectangle 26"/>
          <p:cNvSpPr>
            <a:spLocks noChangeArrowheads="1"/>
          </p:cNvSpPr>
          <p:nvPr userDrawn="1"/>
        </p:nvSpPr>
        <p:spPr bwMode="auto">
          <a:xfrm>
            <a:off x="-195263" y="6477000"/>
            <a:ext cx="92376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AU" sz="1400">
                <a:solidFill>
                  <a:srgbClr val="000000"/>
                </a:solidFill>
                <a:latin typeface="Times New Roman" panose="02020603050405020304" pitchFamily="18" charset="0"/>
                <a:cs typeface="Arial" panose="020B0604020202020204" pitchFamily="34" charset="0"/>
              </a:rPr>
              <a:t>WakeNet USA, United Training Facility, Denver, CO, 18/19</a:t>
            </a:r>
            <a:r>
              <a:rPr lang="en-AU" sz="1400" baseline="30000">
                <a:solidFill>
                  <a:srgbClr val="000000"/>
                </a:solidFill>
                <a:latin typeface="Times New Roman" panose="02020603050405020304" pitchFamily="18" charset="0"/>
                <a:cs typeface="Arial" panose="020B0604020202020204" pitchFamily="34" charset="0"/>
              </a:rPr>
              <a:t>th</a:t>
            </a:r>
            <a:r>
              <a:rPr lang="en-AU" sz="1400">
                <a:solidFill>
                  <a:srgbClr val="000000"/>
                </a:solidFill>
                <a:latin typeface="Times New Roman" panose="02020603050405020304" pitchFamily="18" charset="0"/>
                <a:cs typeface="Arial" panose="020B0604020202020204" pitchFamily="34" charset="0"/>
              </a:rPr>
              <a:t> October 2011</a:t>
            </a:r>
            <a:endParaRPr lang="en-US" sz="1400">
              <a:solidFill>
                <a:srgbClr val="000000"/>
              </a:solidFill>
              <a:latin typeface="Times New Roman" panose="02020603050405020304" pitchFamily="18" charset="0"/>
              <a:cs typeface="Arial" panose="020B0604020202020204" pitchFamily="34" charset="0"/>
            </a:endParaRPr>
          </a:p>
        </p:txBody>
      </p:sp>
      <p:sp>
        <p:nvSpPr>
          <p:cNvPr id="1052" name="Line 28"/>
          <p:cNvSpPr>
            <a:spLocks noChangeShapeType="1"/>
          </p:cNvSpPr>
          <p:nvPr userDrawn="1"/>
        </p:nvSpPr>
        <p:spPr bwMode="auto">
          <a:xfrm>
            <a:off x="247650" y="6450013"/>
            <a:ext cx="8664575" cy="1587"/>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086089245"/>
      </p:ext>
    </p:extLst>
  </p:cSld>
  <p:clrMap bg1="lt1" tx1="dk1" bg2="lt2" tx2="dk2" accent1="accent1" accent2="accent2" accent3="accent3" accent4="accent4" accent5="accent5" accent6="accent6" hlink="hlink" folHlink="folHlink"/>
  <p:sldLayoutIdLst>
    <p:sldLayoutId id="2147483879" r:id="rId1"/>
    <p:sldLayoutId id="2147483880" r:id="rId2"/>
  </p:sldLayoutIdLst>
  <p:txStyles>
    <p:titleStyle>
      <a:lvl1pPr algn="l" rtl="0" fontAlgn="base">
        <a:spcBef>
          <a:spcPct val="0"/>
        </a:spcBef>
        <a:spcAft>
          <a:spcPct val="0"/>
        </a:spcAft>
        <a:defRPr sz="3000" b="1" kern="1200">
          <a:solidFill>
            <a:srgbClr val="145E91"/>
          </a:solidFill>
          <a:latin typeface="+mj-lt"/>
          <a:ea typeface="+mj-ea"/>
          <a:cs typeface="+mj-cs"/>
        </a:defRPr>
      </a:lvl1pPr>
      <a:lvl2pPr algn="l" rtl="0" fontAlgn="base">
        <a:spcBef>
          <a:spcPct val="0"/>
        </a:spcBef>
        <a:spcAft>
          <a:spcPct val="0"/>
        </a:spcAft>
        <a:defRPr sz="3000" b="1">
          <a:solidFill>
            <a:srgbClr val="145E91"/>
          </a:solidFill>
          <a:latin typeface="Arial" panose="020B0604020202020204" pitchFamily="34" charset="0"/>
        </a:defRPr>
      </a:lvl2pPr>
      <a:lvl3pPr algn="l" rtl="0" fontAlgn="base">
        <a:spcBef>
          <a:spcPct val="0"/>
        </a:spcBef>
        <a:spcAft>
          <a:spcPct val="0"/>
        </a:spcAft>
        <a:defRPr sz="3000" b="1">
          <a:solidFill>
            <a:srgbClr val="145E91"/>
          </a:solidFill>
          <a:latin typeface="Arial" panose="020B0604020202020204" pitchFamily="34" charset="0"/>
        </a:defRPr>
      </a:lvl3pPr>
      <a:lvl4pPr algn="l" rtl="0" fontAlgn="base">
        <a:spcBef>
          <a:spcPct val="0"/>
        </a:spcBef>
        <a:spcAft>
          <a:spcPct val="0"/>
        </a:spcAft>
        <a:defRPr sz="3000" b="1">
          <a:solidFill>
            <a:srgbClr val="145E91"/>
          </a:solidFill>
          <a:latin typeface="Arial" panose="020B0604020202020204" pitchFamily="34" charset="0"/>
        </a:defRPr>
      </a:lvl4pPr>
      <a:lvl5pPr algn="l" rtl="0" fontAlgn="base">
        <a:spcBef>
          <a:spcPct val="0"/>
        </a:spcBef>
        <a:spcAft>
          <a:spcPct val="0"/>
        </a:spcAft>
        <a:defRPr sz="3000" b="1">
          <a:solidFill>
            <a:srgbClr val="145E91"/>
          </a:solidFill>
          <a:latin typeface="Arial" panose="020B0604020202020204" pitchFamily="34" charset="0"/>
        </a:defRPr>
      </a:lvl5pPr>
      <a:lvl6pPr marL="457200" algn="l" rtl="0" fontAlgn="base">
        <a:spcBef>
          <a:spcPct val="0"/>
        </a:spcBef>
        <a:spcAft>
          <a:spcPct val="0"/>
        </a:spcAft>
        <a:defRPr sz="3000" b="1">
          <a:solidFill>
            <a:srgbClr val="145E91"/>
          </a:solidFill>
          <a:latin typeface="Arial" panose="020B0604020202020204" pitchFamily="34" charset="0"/>
        </a:defRPr>
      </a:lvl6pPr>
      <a:lvl7pPr marL="914400" algn="l" rtl="0" fontAlgn="base">
        <a:spcBef>
          <a:spcPct val="0"/>
        </a:spcBef>
        <a:spcAft>
          <a:spcPct val="0"/>
        </a:spcAft>
        <a:defRPr sz="3000" b="1">
          <a:solidFill>
            <a:srgbClr val="145E91"/>
          </a:solidFill>
          <a:latin typeface="Arial" panose="020B0604020202020204" pitchFamily="34" charset="0"/>
        </a:defRPr>
      </a:lvl7pPr>
      <a:lvl8pPr marL="1371600" algn="l" rtl="0" fontAlgn="base">
        <a:spcBef>
          <a:spcPct val="0"/>
        </a:spcBef>
        <a:spcAft>
          <a:spcPct val="0"/>
        </a:spcAft>
        <a:defRPr sz="3000" b="1">
          <a:solidFill>
            <a:srgbClr val="145E91"/>
          </a:solidFill>
          <a:latin typeface="Arial" panose="020B0604020202020204" pitchFamily="34" charset="0"/>
        </a:defRPr>
      </a:lvl8pPr>
      <a:lvl9pPr marL="1828800" algn="l" rtl="0" fontAlgn="base">
        <a:spcBef>
          <a:spcPct val="0"/>
        </a:spcBef>
        <a:spcAft>
          <a:spcPct val="0"/>
        </a:spcAft>
        <a:defRPr sz="3000" b="1">
          <a:solidFill>
            <a:srgbClr val="145E91"/>
          </a:solidFill>
          <a:latin typeface="Arial" panose="020B0604020202020204" pitchFamily="34" charset="0"/>
        </a:defRPr>
      </a:lvl9pPr>
    </p:titleStyle>
    <p:bodyStyle>
      <a:lvl1pPr marL="342900" indent="-342900" algn="l" rtl="0" fontAlgn="base">
        <a:spcBef>
          <a:spcPct val="20000"/>
        </a:spcBef>
        <a:spcAft>
          <a:spcPct val="0"/>
        </a:spcAft>
        <a:buChar char="•"/>
        <a:defRPr sz="2200" kern="1200">
          <a:solidFill>
            <a:schemeClr val="tx1"/>
          </a:solidFill>
          <a:latin typeface="+mn-lt"/>
          <a:ea typeface="+mn-ea"/>
          <a:cs typeface="+mn-cs"/>
        </a:defRPr>
      </a:lvl1pPr>
      <a:lvl2pPr marL="742950" indent="-285750" algn="l" rtl="0" fontAlgn="base">
        <a:spcBef>
          <a:spcPct val="20000"/>
        </a:spcBef>
        <a:spcAft>
          <a:spcPct val="0"/>
        </a:spcAft>
        <a:buChar char="–"/>
        <a:defRPr sz="2100" kern="1200">
          <a:solidFill>
            <a:schemeClr val="tx1"/>
          </a:solidFill>
          <a:latin typeface="+mn-lt"/>
          <a:ea typeface="+mn-ea"/>
          <a:cs typeface="+mn-cs"/>
        </a:defRPr>
      </a:lvl2pPr>
      <a:lvl3pPr marL="1143000" indent="-228600" algn="l" rtl="0" fontAlgn="base">
        <a:spcBef>
          <a:spcPct val="20000"/>
        </a:spcBef>
        <a:spcAft>
          <a:spcPct val="0"/>
        </a:spcAft>
        <a:buChar char="•"/>
        <a:defRPr sz="1900" kern="1200">
          <a:solidFill>
            <a:schemeClr val="tx1"/>
          </a:solidFill>
          <a:latin typeface="+mn-lt"/>
          <a:ea typeface="+mn-ea"/>
          <a:cs typeface="+mn-cs"/>
        </a:defRPr>
      </a:lvl3pPr>
      <a:lvl4pPr marL="1600200" indent="-228600" algn="l" rtl="0" fontAlgn="base">
        <a:spcBef>
          <a:spcPct val="20000"/>
        </a:spcBef>
        <a:spcAft>
          <a:spcPct val="0"/>
        </a:spcAft>
        <a:buChar char="–"/>
        <a:defRPr sz="1700" kern="1200">
          <a:solidFill>
            <a:schemeClr val="tx1"/>
          </a:solidFill>
          <a:latin typeface="+mn-lt"/>
          <a:ea typeface="+mn-ea"/>
          <a:cs typeface="+mn-cs"/>
        </a:defRPr>
      </a:lvl4pPr>
      <a:lvl5pPr marL="2057400" indent="-228600" algn="l" rtl="0" fontAlgn="base">
        <a:spcBef>
          <a:spcPct val="20000"/>
        </a:spcBef>
        <a:spcAft>
          <a:spcPct val="0"/>
        </a:spcAft>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914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5" descr="Z:\AeroTech Logos\ATR Logo - Report Forma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62888" y="6415088"/>
            <a:ext cx="1243012" cy="414337"/>
          </a:xfrm>
          <a:prstGeom prst="rect">
            <a:avLst/>
          </a:prstGeom>
          <a:noFill/>
          <a:ln w="9525">
            <a:noFill/>
            <a:miter lim="800000"/>
            <a:headEnd/>
            <a:tailEnd/>
          </a:ln>
        </p:spPr>
      </p:pic>
      <p:sp>
        <p:nvSpPr>
          <p:cNvPr id="3074" name="Rectangle 2"/>
          <p:cNvSpPr>
            <a:spLocks noGrp="1" noChangeArrowheads="1"/>
          </p:cNvSpPr>
          <p:nvPr>
            <p:ph type="title"/>
          </p:nvPr>
        </p:nvSpPr>
        <p:spPr bwMode="auto">
          <a:xfrm>
            <a:off x="0" y="0"/>
            <a:ext cx="9144000" cy="606425"/>
          </a:xfrm>
          <a:prstGeom prst="rect">
            <a:avLst/>
          </a:prstGeom>
          <a:ln>
            <a:headEnd/>
            <a:tailEnd/>
          </a:ln>
        </p:spPr>
        <p:style>
          <a:lnRef idx="0">
            <a:schemeClr val="accent1"/>
          </a:lnRef>
          <a:fillRef idx="3">
            <a:schemeClr val="accent1"/>
          </a:fillRef>
          <a:effectRef idx="3">
            <a:schemeClr val="accent1"/>
          </a:effectRef>
          <a:fontRef idx="none"/>
        </p:style>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 name="TextBox 5"/>
          <p:cNvSpPr txBox="1"/>
          <p:nvPr/>
        </p:nvSpPr>
        <p:spPr>
          <a:xfrm>
            <a:off x="0" y="6584950"/>
            <a:ext cx="371475" cy="277813"/>
          </a:xfrm>
          <a:prstGeom prst="rect">
            <a:avLst/>
          </a:prstGeom>
          <a:noFill/>
        </p:spPr>
        <p:txBody>
          <a:bodyPr wrap="none">
            <a:spAutoFit/>
          </a:bodyPr>
          <a:lstStyle/>
          <a:p>
            <a:pPr>
              <a:defRPr/>
            </a:pPr>
            <a:fld id="{D6369ACE-82BA-4869-BCCB-5A46306C8948}" type="slidenum">
              <a:rPr lang="en-US" sz="1200">
                <a:solidFill>
                  <a:srgbClr val="00264C"/>
                </a:solidFill>
              </a:rPr>
              <a:pPr>
                <a:defRPr/>
              </a:pPr>
              <a:t>‹#›</a:t>
            </a:fld>
            <a:endParaRPr lang="en-US" sz="1200" dirty="0">
              <a:solidFill>
                <a:srgbClr val="00264C"/>
              </a:solidFill>
            </a:endParaRPr>
          </a:p>
        </p:txBody>
      </p:sp>
    </p:spTree>
    <p:extLst>
      <p:ext uri="{BB962C8B-B14F-4D97-AF65-F5344CB8AC3E}">
        <p14:creationId xmlns:p14="http://schemas.microsoft.com/office/powerpoint/2010/main" val="2418050930"/>
      </p:ext>
    </p:extLst>
  </p:cSld>
  <p:clrMap bg1="lt1" tx1="dk1" bg2="lt2" tx2="dk2" accent1="accent1" accent2="accent2" accent3="accent3" accent4="accent4" accent5="accent5" accent6="accent6" hlink="hlink" folHlink="folHlink"/>
  <p:sldLayoutIdLst>
    <p:sldLayoutId id="2147483883" r:id="rId1"/>
  </p:sldLayoutIdLst>
  <p:hf hdr="0" ftr="0" dt="0"/>
  <p:txStyles>
    <p:titleStyle>
      <a:lvl1pPr algn="ctr" rtl="0" eaLnBrk="0" fontAlgn="base" hangingPunct="0">
        <a:spcBef>
          <a:spcPct val="0"/>
        </a:spcBef>
        <a:spcAft>
          <a:spcPct val="0"/>
        </a:spcAft>
        <a:defRPr sz="3200" b="1">
          <a:solidFill>
            <a:srgbClr val="FFFFFF"/>
          </a:solidFill>
          <a:latin typeface="Arial" pitchFamily="34" charset="0"/>
          <a:ea typeface="+mj-ea"/>
          <a:cs typeface="+mj-cs"/>
        </a:defRPr>
      </a:lvl1pPr>
      <a:lvl2pPr algn="ctr" rtl="0" eaLnBrk="0" fontAlgn="base" hangingPunct="0">
        <a:spcBef>
          <a:spcPct val="0"/>
        </a:spcBef>
        <a:spcAft>
          <a:spcPct val="0"/>
        </a:spcAft>
        <a:defRPr sz="3200" b="1">
          <a:solidFill>
            <a:srgbClr val="FFFFFF"/>
          </a:solidFill>
          <a:latin typeface="Arial" pitchFamily="34" charset="0"/>
        </a:defRPr>
      </a:lvl2pPr>
      <a:lvl3pPr algn="ctr" rtl="0" eaLnBrk="0" fontAlgn="base" hangingPunct="0">
        <a:spcBef>
          <a:spcPct val="0"/>
        </a:spcBef>
        <a:spcAft>
          <a:spcPct val="0"/>
        </a:spcAft>
        <a:defRPr sz="3200" b="1">
          <a:solidFill>
            <a:srgbClr val="FFFFFF"/>
          </a:solidFill>
          <a:latin typeface="Arial" pitchFamily="34" charset="0"/>
        </a:defRPr>
      </a:lvl3pPr>
      <a:lvl4pPr algn="ctr" rtl="0" eaLnBrk="0" fontAlgn="base" hangingPunct="0">
        <a:spcBef>
          <a:spcPct val="0"/>
        </a:spcBef>
        <a:spcAft>
          <a:spcPct val="0"/>
        </a:spcAft>
        <a:defRPr sz="3200" b="1">
          <a:solidFill>
            <a:srgbClr val="FFFFFF"/>
          </a:solidFill>
          <a:latin typeface="Arial" pitchFamily="34" charset="0"/>
        </a:defRPr>
      </a:lvl4pPr>
      <a:lvl5pPr algn="ctr" rtl="0" eaLnBrk="0" fontAlgn="base" hangingPunct="0">
        <a:spcBef>
          <a:spcPct val="0"/>
        </a:spcBef>
        <a:spcAft>
          <a:spcPct val="0"/>
        </a:spcAft>
        <a:defRPr sz="3200" b="1">
          <a:solidFill>
            <a:srgbClr val="FFFFFF"/>
          </a:solidFill>
          <a:latin typeface="Arial" pitchFamily="34" charset="0"/>
        </a:defRPr>
      </a:lvl5pPr>
      <a:lvl6pPr marL="457200" algn="ctr" rtl="0" fontAlgn="base">
        <a:spcBef>
          <a:spcPct val="0"/>
        </a:spcBef>
        <a:spcAft>
          <a:spcPct val="0"/>
        </a:spcAft>
        <a:defRPr sz="3200">
          <a:solidFill>
            <a:srgbClr val="FFFFFF"/>
          </a:solidFill>
          <a:latin typeface="Arial Black" pitchFamily="34" charset="0"/>
        </a:defRPr>
      </a:lvl6pPr>
      <a:lvl7pPr marL="914400" algn="ctr" rtl="0" fontAlgn="base">
        <a:spcBef>
          <a:spcPct val="0"/>
        </a:spcBef>
        <a:spcAft>
          <a:spcPct val="0"/>
        </a:spcAft>
        <a:defRPr sz="3200">
          <a:solidFill>
            <a:srgbClr val="FFFFFF"/>
          </a:solidFill>
          <a:latin typeface="Arial Black" pitchFamily="34" charset="0"/>
        </a:defRPr>
      </a:lvl7pPr>
      <a:lvl8pPr marL="1371600" algn="ctr" rtl="0" fontAlgn="base">
        <a:spcBef>
          <a:spcPct val="0"/>
        </a:spcBef>
        <a:spcAft>
          <a:spcPct val="0"/>
        </a:spcAft>
        <a:defRPr sz="3200">
          <a:solidFill>
            <a:srgbClr val="FFFFFF"/>
          </a:solidFill>
          <a:latin typeface="Arial Black" pitchFamily="34" charset="0"/>
        </a:defRPr>
      </a:lvl8pPr>
      <a:lvl9pPr marL="1828800" algn="ctr" rtl="0" fontAlgn="base">
        <a:spcBef>
          <a:spcPct val="0"/>
        </a:spcBef>
        <a:spcAft>
          <a:spcPct val="0"/>
        </a:spcAft>
        <a:defRPr sz="3200">
          <a:solidFill>
            <a:srgbClr val="FFFFFF"/>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itchFamily="2" charset="2"/>
        <a:buBlip>
          <a:blip r:embed="rId5"/>
        </a:buBlip>
        <a:defRPr sz="2000">
          <a:solidFill>
            <a:schemeClr val="tx1"/>
          </a:solidFill>
          <a:latin typeface="+mn-lt"/>
        </a:defRPr>
      </a:lvl2pPr>
      <a:lvl3pPr marL="1143000" indent="-228600" algn="l" rtl="0" eaLnBrk="0" fontAlgn="base" hangingPunct="0">
        <a:spcBef>
          <a:spcPct val="20000"/>
        </a:spcBef>
        <a:spcAft>
          <a:spcPct val="0"/>
        </a:spcAft>
        <a:buSzPct val="70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457200" y="4859338"/>
            <a:ext cx="47926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sz="1600" dirty="0">
                <a:solidFill>
                  <a:srgbClr val="1D2F68"/>
                </a:solidFill>
              </a:rPr>
              <a:t>By: 	Jeff </a:t>
            </a:r>
            <a:r>
              <a:rPr lang="en-US" sz="1600" dirty="0" err="1">
                <a:solidFill>
                  <a:srgbClr val="1D2F68"/>
                </a:solidFill>
              </a:rPr>
              <a:t>Tittsworth</a:t>
            </a:r>
            <a:r>
              <a:rPr lang="en-US" sz="1600" dirty="0">
                <a:solidFill>
                  <a:srgbClr val="1D2F68"/>
                </a:solidFill>
              </a:rPr>
              <a:t> and Paul </a:t>
            </a:r>
            <a:r>
              <a:rPr lang="en-US" sz="1600" dirty="0" err="1">
                <a:solidFill>
                  <a:srgbClr val="1D2F68"/>
                </a:solidFill>
              </a:rPr>
              <a:t>Strande</a:t>
            </a:r>
            <a:r>
              <a:rPr lang="en-US" sz="1600" dirty="0">
                <a:solidFill>
                  <a:srgbClr val="1D2F68"/>
                </a:solidFill>
              </a:rPr>
              <a:t>	</a:t>
            </a:r>
          </a:p>
          <a:p>
            <a:pPr eaLnBrk="1" hangingPunct="1">
              <a:buFontTx/>
              <a:buNone/>
            </a:pPr>
            <a:r>
              <a:rPr lang="en-US" sz="1600" dirty="0">
                <a:solidFill>
                  <a:srgbClr val="1D2F68"/>
                </a:solidFill>
              </a:rPr>
              <a:t>Date:	</a:t>
            </a:r>
            <a:r>
              <a:rPr lang="en-US" sz="1600" dirty="0" smtClean="0">
                <a:solidFill>
                  <a:srgbClr val="1D2F68"/>
                </a:solidFill>
              </a:rPr>
              <a:t>August 28, </a:t>
            </a:r>
            <a:r>
              <a:rPr lang="en-US" sz="1600" dirty="0">
                <a:solidFill>
                  <a:srgbClr val="1D2F68"/>
                </a:solidFill>
              </a:rPr>
              <a:t>2013</a:t>
            </a:r>
          </a:p>
        </p:txBody>
      </p:sp>
      <p:sp>
        <p:nvSpPr>
          <p:cNvPr id="14340" name="Text Box 5"/>
          <p:cNvSpPr txBox="1">
            <a:spLocks noChangeArrowheads="1"/>
          </p:cNvSpPr>
          <p:nvPr/>
        </p:nvSpPr>
        <p:spPr bwMode="auto">
          <a:xfrm>
            <a:off x="533400" y="2819400"/>
            <a:ext cx="47466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b="1" dirty="0" err="1" smtClean="0">
                <a:solidFill>
                  <a:schemeClr val="bg2"/>
                </a:solidFill>
              </a:rPr>
              <a:t>NextGen</a:t>
            </a:r>
            <a:r>
              <a:rPr lang="en-US" b="1" dirty="0" smtClean="0">
                <a:solidFill>
                  <a:schemeClr val="bg2"/>
                </a:solidFill>
              </a:rPr>
              <a:t> - Wake </a:t>
            </a:r>
            <a:r>
              <a:rPr lang="en-US" b="1" dirty="0">
                <a:solidFill>
                  <a:schemeClr val="bg2"/>
                </a:solidFill>
              </a:rPr>
              <a:t>Turbulence </a:t>
            </a:r>
            <a:r>
              <a:rPr lang="en-US" b="1" dirty="0" smtClean="0">
                <a:solidFill>
                  <a:schemeClr val="bg2"/>
                </a:solidFill>
              </a:rPr>
              <a:t>(Research)(A12.b) and Wake Re-Cat </a:t>
            </a:r>
            <a:r>
              <a:rPr lang="en-US" b="1" dirty="0">
                <a:solidFill>
                  <a:schemeClr val="bg2"/>
                </a:solidFill>
              </a:rPr>
              <a:t>(1A07E)</a:t>
            </a:r>
          </a:p>
        </p:txBody>
      </p:sp>
      <p:sp>
        <p:nvSpPr>
          <p:cNvPr id="7" name="Rectangle 2"/>
          <p:cNvSpPr>
            <a:spLocks noGrp="1" noChangeArrowheads="1"/>
          </p:cNvSpPr>
          <p:nvPr>
            <p:ph type="ctrTitle"/>
          </p:nvPr>
        </p:nvSpPr>
        <p:spPr>
          <a:xfrm>
            <a:off x="457200" y="533400"/>
            <a:ext cx="4983163" cy="1395413"/>
          </a:xfrm>
        </p:spPr>
        <p:txBody>
          <a:bodyPr/>
          <a:lstStyle/>
          <a:p>
            <a:pPr eaLnBrk="1" hangingPunct="1"/>
            <a:r>
              <a:rPr lang="en-US" smtClean="0"/>
              <a:t>REDAC NASOps</a:t>
            </a:r>
            <a:br>
              <a:rPr lang="en-US" smtClean="0"/>
            </a:br>
            <a:r>
              <a:rPr lang="en-US" smtClean="0"/>
              <a:t>Fall 2013 Review</a:t>
            </a:r>
          </a:p>
        </p:txBody>
      </p:sp>
    </p:spTree>
    <p:extLst>
      <p:ext uri="{BB962C8B-B14F-4D97-AF65-F5344CB8AC3E}">
        <p14:creationId xmlns:p14="http://schemas.microsoft.com/office/powerpoint/2010/main" val="3521863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625" y="228600"/>
            <a:ext cx="8472488" cy="874712"/>
          </a:xfrm>
        </p:spPr>
        <p:txBody>
          <a:bodyPr>
            <a:noAutofit/>
          </a:bodyPr>
          <a:lstStyle/>
          <a:p>
            <a:r>
              <a:rPr lang="en-US" sz="3200" dirty="0"/>
              <a:t>Have Wake Turbulence RE&amp;D Investments Led to Real Capacity Gains in the NAS?</a:t>
            </a:r>
          </a:p>
        </p:txBody>
      </p:sp>
      <p:sp>
        <p:nvSpPr>
          <p:cNvPr id="4" name="Content Placeholder 3"/>
          <p:cNvSpPr>
            <a:spLocks noGrp="1"/>
          </p:cNvSpPr>
          <p:nvPr>
            <p:ph idx="1"/>
          </p:nvPr>
        </p:nvSpPr>
        <p:spPr>
          <a:xfrm>
            <a:off x="495300" y="1295400"/>
            <a:ext cx="8050213" cy="4724399"/>
          </a:xfrm>
        </p:spPr>
        <p:txBody>
          <a:bodyPr>
            <a:normAutofit fontScale="92500" lnSpcReduction="10000"/>
          </a:bodyPr>
          <a:lstStyle/>
          <a:p>
            <a:r>
              <a:rPr lang="en-US" dirty="0" smtClean="0"/>
              <a:t>RECAT Phase I</a:t>
            </a:r>
          </a:p>
          <a:p>
            <a:pPr lvl="1"/>
            <a:r>
              <a:rPr lang="en-US" dirty="0" smtClean="0"/>
              <a:t>Originally RE&amp;D funded</a:t>
            </a:r>
          </a:p>
          <a:p>
            <a:pPr lvl="1"/>
            <a:r>
              <a:rPr lang="en-US" dirty="0" smtClean="0"/>
              <a:t>Phase I Transitioned to F&amp;E in FY12</a:t>
            </a:r>
          </a:p>
          <a:p>
            <a:pPr lvl="1"/>
            <a:r>
              <a:rPr lang="en-US" dirty="0" smtClean="0"/>
              <a:t>~$9.5M invested over 7 years</a:t>
            </a:r>
          </a:p>
          <a:p>
            <a:pPr lvl="1"/>
            <a:r>
              <a:rPr lang="en-US" dirty="0" smtClean="0"/>
              <a:t>Implemented in MEM Nov 1, 2013</a:t>
            </a:r>
          </a:p>
          <a:p>
            <a:pPr lvl="2"/>
            <a:r>
              <a:rPr lang="en-US" dirty="0" smtClean="0"/>
              <a:t>FedEx reporting $1.8M savings per month</a:t>
            </a:r>
          </a:p>
          <a:p>
            <a:pPr lvl="2"/>
            <a:r>
              <a:rPr lang="en-US" dirty="0" smtClean="0"/>
              <a:t>Called arrival and departure rates raised from 77 to 99/hour</a:t>
            </a:r>
          </a:p>
          <a:p>
            <a:pPr lvl="1"/>
            <a:r>
              <a:rPr lang="en-US" dirty="0" smtClean="0"/>
              <a:t>SDF IOC Sep 9, 2013</a:t>
            </a:r>
          </a:p>
          <a:p>
            <a:pPr lvl="1"/>
            <a:r>
              <a:rPr lang="en-US" dirty="0" smtClean="0"/>
              <a:t>MIA Dec 1, 2013</a:t>
            </a:r>
          </a:p>
          <a:p>
            <a:r>
              <a:rPr lang="en-US" dirty="0"/>
              <a:t>RECAT Phase </a:t>
            </a:r>
            <a:r>
              <a:rPr lang="en-US" dirty="0" smtClean="0"/>
              <a:t>II:  F&amp;E </a:t>
            </a:r>
            <a:r>
              <a:rPr lang="en-US" dirty="0"/>
              <a:t>funded in FY13 and </a:t>
            </a:r>
            <a:r>
              <a:rPr lang="en-US" dirty="0" smtClean="0"/>
              <a:t>FY14</a:t>
            </a:r>
          </a:p>
          <a:p>
            <a:r>
              <a:rPr lang="en-US" dirty="0" smtClean="0"/>
              <a:t>RECAT Phase III: RE&amp;D funded beginning in FY14</a:t>
            </a:r>
          </a:p>
        </p:txBody>
      </p:sp>
      <p:sp>
        <p:nvSpPr>
          <p:cNvPr id="2" name="Slide Number Placeholder 1"/>
          <p:cNvSpPr>
            <a:spLocks noGrp="1"/>
          </p:cNvSpPr>
          <p:nvPr>
            <p:ph type="sldNum" sz="quarter" idx="10"/>
          </p:nvPr>
        </p:nvSpPr>
        <p:spPr/>
        <p:txBody>
          <a:bodyPr/>
          <a:lstStyle/>
          <a:p>
            <a:pPr>
              <a:defRPr/>
            </a:pPr>
            <a:fld id="{B5F85108-6928-401E-A569-0CA66AD8AF55}" type="slidenum">
              <a:rPr lang="en-US" smtClean="0"/>
              <a:pPr>
                <a:defRPr/>
              </a:pPr>
              <a:t>10</a:t>
            </a:fld>
            <a:endParaRPr lang="en-US"/>
          </a:p>
        </p:txBody>
      </p:sp>
    </p:spTree>
    <p:extLst>
      <p:ext uri="{BB962C8B-B14F-4D97-AF65-F5344CB8AC3E}">
        <p14:creationId xmlns:p14="http://schemas.microsoft.com/office/powerpoint/2010/main" val="3404068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438400"/>
            <a:ext cx="8472488" cy="1828800"/>
          </a:xfrm>
        </p:spPr>
        <p:txBody>
          <a:bodyPr/>
          <a:lstStyle/>
          <a:p>
            <a:pPr algn="ctr"/>
            <a:r>
              <a:rPr lang="en-US" sz="3600" smtClean="0"/>
              <a:t>NextGen – Wake Turbulence </a:t>
            </a:r>
            <a:br>
              <a:rPr lang="en-US" sz="3600" smtClean="0"/>
            </a:br>
            <a:r>
              <a:rPr lang="en-US" sz="3600" smtClean="0"/>
              <a:t>R,E&amp;D Project A12.b</a:t>
            </a:r>
          </a:p>
        </p:txBody>
      </p:sp>
      <p:sp>
        <p:nvSpPr>
          <p:cNvPr id="21507"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333AC5F6-639D-4A34-928B-89CCEF3800ED}" type="slidenum">
              <a:rPr lang="en-US" sz="1400">
                <a:solidFill>
                  <a:schemeClr val="bg1"/>
                </a:solidFill>
              </a:rPr>
              <a:pPr algn="r" eaLnBrk="1" hangingPunct="1">
                <a:spcBef>
                  <a:spcPct val="0"/>
                </a:spcBef>
                <a:buFontTx/>
                <a:buNone/>
              </a:pPr>
              <a:t>11</a:t>
            </a:fld>
            <a:endParaRPr lang="en-US" sz="1400">
              <a:solidFill>
                <a:schemeClr val="bg1"/>
              </a:solidFill>
            </a:endParaRPr>
          </a:p>
        </p:txBody>
      </p:sp>
    </p:spTree>
    <p:extLst>
      <p:ext uri="{BB962C8B-B14F-4D97-AF65-F5344CB8AC3E}">
        <p14:creationId xmlns:p14="http://schemas.microsoft.com/office/powerpoint/2010/main" val="1782968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550205F3-22EB-400A-9146-12A875BA0139}" type="slidenum">
              <a:rPr lang="en-US" sz="1400">
                <a:solidFill>
                  <a:schemeClr val="bg1"/>
                </a:solidFill>
              </a:rPr>
              <a:pPr algn="r" eaLnBrk="1" hangingPunct="1">
                <a:spcBef>
                  <a:spcPct val="0"/>
                </a:spcBef>
                <a:buFontTx/>
                <a:buNone/>
              </a:pPr>
              <a:t>12</a:t>
            </a:fld>
            <a:endParaRPr lang="en-US" sz="1400">
              <a:solidFill>
                <a:schemeClr val="bg1"/>
              </a:solidFill>
            </a:endParaRPr>
          </a:p>
        </p:txBody>
      </p:sp>
      <p:sp>
        <p:nvSpPr>
          <p:cNvPr id="24579" name="Rectangle 2"/>
          <p:cNvSpPr>
            <a:spLocks noGrp="1" noChangeArrowheads="1"/>
          </p:cNvSpPr>
          <p:nvPr>
            <p:ph type="title" idx="4294967295"/>
          </p:nvPr>
        </p:nvSpPr>
        <p:spPr>
          <a:xfrm>
            <a:off x="103188" y="-76200"/>
            <a:ext cx="8915400" cy="838200"/>
          </a:xfrm>
        </p:spPr>
        <p:txBody>
          <a:bodyPr/>
          <a:lstStyle/>
          <a:p>
            <a:pPr algn="ctr" eaLnBrk="1" hangingPunct="1"/>
            <a:r>
              <a:rPr lang="en-US" sz="3200" smtClean="0"/>
              <a:t>Wake Standards for New Aircraft Designs</a:t>
            </a:r>
          </a:p>
        </p:txBody>
      </p:sp>
      <p:sp>
        <p:nvSpPr>
          <p:cNvPr id="24580" name="Rectangle 3"/>
          <p:cNvSpPr>
            <a:spLocks noGrp="1" noChangeArrowheads="1"/>
          </p:cNvSpPr>
          <p:nvPr>
            <p:ph type="body" idx="4294967295"/>
          </p:nvPr>
        </p:nvSpPr>
        <p:spPr>
          <a:xfrm>
            <a:off x="179388" y="756920"/>
            <a:ext cx="8839200" cy="5186680"/>
          </a:xfrm>
        </p:spPr>
        <p:txBody>
          <a:bodyPr/>
          <a:lstStyle/>
          <a:p>
            <a:pPr eaLnBrk="1" hangingPunct="1">
              <a:lnSpc>
                <a:spcPct val="80000"/>
              </a:lnSpc>
            </a:pPr>
            <a:r>
              <a:rPr lang="en-US" sz="2200" dirty="0" smtClean="0"/>
              <a:t>NTSB 1994 recommendation to assess new large aircraft for wake turbulence prior to entry into the NAS</a:t>
            </a:r>
          </a:p>
          <a:p>
            <a:pPr eaLnBrk="1" hangingPunct="1">
              <a:lnSpc>
                <a:spcPct val="80000"/>
              </a:lnSpc>
              <a:spcBef>
                <a:spcPct val="45000"/>
              </a:spcBef>
            </a:pPr>
            <a:r>
              <a:rPr lang="en-US" sz="2200" dirty="0" smtClean="0"/>
              <a:t>For aircraft larger than B744, data driven assessments are preferred</a:t>
            </a:r>
          </a:p>
          <a:p>
            <a:pPr lvl="1" eaLnBrk="1" hangingPunct="1">
              <a:lnSpc>
                <a:spcPct val="80000"/>
              </a:lnSpc>
            </a:pPr>
            <a:r>
              <a:rPr lang="en-US" sz="1800" dirty="0" smtClean="0"/>
              <a:t>A388 was first effort: </a:t>
            </a:r>
          </a:p>
          <a:p>
            <a:pPr lvl="2" eaLnBrk="1" hangingPunct="1">
              <a:lnSpc>
                <a:spcPct val="80000"/>
              </a:lnSpc>
            </a:pPr>
            <a:r>
              <a:rPr lang="en-US" sz="1600" dirty="0" smtClean="0"/>
              <a:t>2006 and again in 2008 using LIDAR data</a:t>
            </a:r>
          </a:p>
          <a:p>
            <a:pPr lvl="2" eaLnBrk="1" hangingPunct="1">
              <a:lnSpc>
                <a:spcPct val="80000"/>
              </a:lnSpc>
            </a:pPr>
            <a:r>
              <a:rPr lang="en-US" sz="1600" dirty="0" smtClean="0"/>
              <a:t>2009 and again in 2010 using wake encounter data from flight tests</a:t>
            </a:r>
          </a:p>
          <a:p>
            <a:pPr lvl="2" eaLnBrk="1" hangingPunct="1">
              <a:lnSpc>
                <a:spcPct val="80000"/>
              </a:lnSpc>
            </a:pPr>
            <a:r>
              <a:rPr lang="en-US" sz="1600" dirty="0" smtClean="0"/>
              <a:t>FAA implemented notice 7110.626 in June 2013 for revised A388 procedures</a:t>
            </a:r>
          </a:p>
          <a:p>
            <a:pPr lvl="1" eaLnBrk="1" hangingPunct="1">
              <a:lnSpc>
                <a:spcPct val="80000"/>
              </a:lnSpc>
            </a:pPr>
            <a:r>
              <a:rPr lang="en-US" sz="1800" dirty="0" smtClean="0"/>
              <a:t>B748 was completed in 2011 using LIDAR data, joint FAA/EASA/EURCONTROL/Boeing recommendation to ICAO 2012</a:t>
            </a:r>
            <a:endParaRPr lang="en-US" sz="2200" dirty="0" smtClean="0"/>
          </a:p>
          <a:p>
            <a:pPr eaLnBrk="1" hangingPunct="1">
              <a:lnSpc>
                <a:spcPct val="80000"/>
              </a:lnSpc>
            </a:pPr>
            <a:r>
              <a:rPr lang="en-US" sz="2200" dirty="0" smtClean="0"/>
              <a:t>For aircraft smaller than B744, a sensitivity analysis is sufficient (aircraft design not stable until high lift tests)</a:t>
            </a:r>
          </a:p>
          <a:p>
            <a:pPr lvl="1" eaLnBrk="1" hangingPunct="1">
              <a:lnSpc>
                <a:spcPct val="80000"/>
              </a:lnSpc>
            </a:pPr>
            <a:r>
              <a:rPr lang="en-US" sz="1800" dirty="0" smtClean="0"/>
              <a:t>B787 was completed in 2011</a:t>
            </a:r>
          </a:p>
          <a:p>
            <a:pPr lvl="1" eaLnBrk="1" hangingPunct="1">
              <a:lnSpc>
                <a:spcPct val="80000"/>
              </a:lnSpc>
            </a:pPr>
            <a:r>
              <a:rPr lang="en-US" sz="1800" dirty="0" smtClean="0"/>
              <a:t>A350 standards to be completed prior to entry into service 6/2014 (most of FAA work will be done in FY14)</a:t>
            </a:r>
          </a:p>
          <a:p>
            <a:pPr lvl="1" eaLnBrk="1" hangingPunct="1">
              <a:lnSpc>
                <a:spcPct val="80000"/>
              </a:lnSpc>
            </a:pPr>
            <a:r>
              <a:rPr lang="en-US" sz="1800" dirty="0" smtClean="0"/>
              <a:t>A320-Neo standards – est. entry into service 10/2015 (most of FAA work will be done in FY14 &amp; FY15)</a:t>
            </a:r>
          </a:p>
          <a:p>
            <a:pPr lvl="1" eaLnBrk="1" hangingPunct="1">
              <a:lnSpc>
                <a:spcPct val="80000"/>
              </a:lnSpc>
            </a:pPr>
            <a:r>
              <a:rPr lang="en-US" sz="1800" dirty="0" smtClean="0"/>
              <a:t>737-Max proposed entry into service 8/2017 (FAA lead organization – FY16 &amp; FY17 work area)</a:t>
            </a:r>
          </a:p>
        </p:txBody>
      </p:sp>
    </p:spTree>
    <p:extLst>
      <p:ext uri="{BB962C8B-B14F-4D97-AF65-F5344CB8AC3E}">
        <p14:creationId xmlns:p14="http://schemas.microsoft.com/office/powerpoint/2010/main" val="3012144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28625" y="152400"/>
            <a:ext cx="8472488" cy="609600"/>
          </a:xfrm>
        </p:spPr>
        <p:txBody>
          <a:bodyPr/>
          <a:lstStyle/>
          <a:p>
            <a:pPr algn="ctr"/>
            <a:r>
              <a:rPr lang="en-US" sz="2800" dirty="0" smtClean="0"/>
              <a:t>National Rule Change 7110.308</a:t>
            </a:r>
            <a:r>
              <a:rPr lang="en-US" dirty="0" smtClean="0"/>
              <a:t/>
            </a:r>
            <a:br>
              <a:rPr lang="en-US" dirty="0" smtClean="0"/>
            </a:br>
            <a:r>
              <a:rPr lang="en-US" sz="1600" dirty="0" smtClean="0"/>
              <a:t>Dependent Staggered Approaches to Parallel Runways Spaced Less Than 2500 </a:t>
            </a:r>
            <a:r>
              <a:rPr lang="en-US" sz="1600" dirty="0" err="1" smtClean="0"/>
              <a:t>ft</a:t>
            </a:r>
            <a:endParaRPr lang="en-US" sz="1600" dirty="0" smtClean="0"/>
          </a:p>
        </p:txBody>
      </p:sp>
      <p:sp>
        <p:nvSpPr>
          <p:cNvPr id="22531" name="Content Placeholder 2"/>
          <p:cNvSpPr>
            <a:spLocks noGrp="1"/>
          </p:cNvSpPr>
          <p:nvPr>
            <p:ph idx="4294967295"/>
          </p:nvPr>
        </p:nvSpPr>
        <p:spPr>
          <a:xfrm>
            <a:off x="533400" y="990600"/>
            <a:ext cx="8050213" cy="1166813"/>
          </a:xfrm>
        </p:spPr>
        <p:txBody>
          <a:bodyPr/>
          <a:lstStyle/>
          <a:p>
            <a:pPr marL="0" indent="0">
              <a:buFontTx/>
              <a:buNone/>
            </a:pPr>
            <a:r>
              <a:rPr lang="en-US" sz="1400" smtClean="0"/>
              <a:t>The procedure permits any aircraft type trailing on instrument approach to one runway to be diagonally separated by a minimum of 1.5 NM from a leading small or large aircraft on instrument approach to the parallel runway.  Standard radar or wake turbulence separation is applied between the trailing aircraft and the lead aircraft of the next pair.</a:t>
            </a:r>
          </a:p>
        </p:txBody>
      </p:sp>
      <p:sp>
        <p:nvSpPr>
          <p:cNvPr id="22532"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82070C4B-F0A5-4B68-A7FA-39FB57A20781}" type="slidenum">
              <a:rPr lang="en-US" sz="1400">
                <a:solidFill>
                  <a:schemeClr val="bg1"/>
                </a:solidFill>
              </a:rPr>
              <a:pPr algn="r" eaLnBrk="1" hangingPunct="1">
                <a:spcBef>
                  <a:spcPct val="0"/>
                </a:spcBef>
                <a:buFontTx/>
                <a:buNone/>
              </a:pPr>
              <a:t>13</a:t>
            </a:fld>
            <a:endParaRPr lang="en-US" sz="1400">
              <a:solidFill>
                <a:schemeClr val="bg1"/>
              </a:solidFill>
            </a:endParaRPr>
          </a:p>
        </p:txBody>
      </p:sp>
      <p:pic>
        <p:nvPicPr>
          <p:cNvPr id="225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133600"/>
            <a:ext cx="54102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76800" y="3617893"/>
            <a:ext cx="4152900" cy="954107"/>
          </a:xfrm>
          <a:prstGeom prst="rect">
            <a:avLst/>
          </a:prstGeom>
          <a:noFill/>
        </p:spPr>
        <p:txBody>
          <a:bodyPr wrap="square" rtlCol="0">
            <a:spAutoFit/>
          </a:bodyPr>
          <a:lstStyle/>
          <a:p>
            <a:pPr marL="171450" indent="-171450">
              <a:buFont typeface="Arial" pitchFamily="34" charset="0"/>
              <a:buChar char="•"/>
            </a:pPr>
            <a:r>
              <a:rPr lang="en-US" sz="1400" b="1" dirty="0" smtClean="0"/>
              <a:t>Per RTCA TF5 recommendations, </a:t>
            </a:r>
          </a:p>
          <a:p>
            <a:pPr marL="449263" lvl="1" indent="-171450">
              <a:buFont typeface="Arial" pitchFamily="34" charset="0"/>
              <a:buChar char="•"/>
            </a:pPr>
            <a:r>
              <a:rPr lang="en-US" sz="1400" b="1" dirty="0"/>
              <a:t>A</a:t>
            </a:r>
            <a:r>
              <a:rPr lang="en-US" sz="1400" b="1" dirty="0" smtClean="0"/>
              <a:t>uthorizing 2 additional airports per year,</a:t>
            </a:r>
          </a:p>
          <a:p>
            <a:pPr marL="449263" lvl="1" indent="-171450">
              <a:buFont typeface="Arial" pitchFamily="34" charset="0"/>
              <a:buChar char="•"/>
            </a:pPr>
            <a:r>
              <a:rPr lang="en-US" sz="1400" b="1" dirty="0" smtClean="0"/>
              <a:t>Should be completed by 2015</a:t>
            </a:r>
          </a:p>
          <a:p>
            <a:pPr marL="163513" indent="-163513">
              <a:buFont typeface="Arial" pitchFamily="34" charset="0"/>
              <a:buChar char="•"/>
            </a:pPr>
            <a:r>
              <a:rPr lang="en-US" sz="1400" b="1" dirty="0" smtClean="0"/>
              <a:t>Adding RNAV approaches to authorizations</a:t>
            </a:r>
            <a:endParaRPr lang="en-US" sz="1400" b="1" dirty="0"/>
          </a:p>
        </p:txBody>
      </p:sp>
    </p:spTree>
    <p:extLst>
      <p:ext uri="{BB962C8B-B14F-4D97-AF65-F5344CB8AC3E}">
        <p14:creationId xmlns:p14="http://schemas.microsoft.com/office/powerpoint/2010/main" val="6276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225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76200" y="76200"/>
            <a:ext cx="8915400" cy="457200"/>
          </a:xfrm>
        </p:spPr>
        <p:txBody>
          <a:bodyPr/>
          <a:lstStyle/>
          <a:p>
            <a:r>
              <a:rPr lang="en-US" sz="2800" dirty="0" smtClean="0"/>
              <a:t>Develop </a:t>
            </a:r>
            <a:r>
              <a:rPr lang="en-US" sz="2800" dirty="0" err="1" smtClean="0"/>
              <a:t>NextGen</a:t>
            </a:r>
            <a:r>
              <a:rPr lang="en-US" sz="2800" dirty="0" smtClean="0"/>
              <a:t> Wake Procedure Concepts/DSTs</a:t>
            </a:r>
          </a:p>
        </p:txBody>
      </p:sp>
      <p:sp>
        <p:nvSpPr>
          <p:cNvPr id="26627" name="Content Placeholder 2"/>
          <p:cNvSpPr>
            <a:spLocks noGrp="1"/>
          </p:cNvSpPr>
          <p:nvPr>
            <p:ph idx="4294967295"/>
          </p:nvPr>
        </p:nvSpPr>
        <p:spPr>
          <a:xfrm>
            <a:off x="228600" y="838200"/>
            <a:ext cx="8610600" cy="5181600"/>
          </a:xfrm>
        </p:spPr>
        <p:txBody>
          <a:bodyPr/>
          <a:lstStyle/>
          <a:p>
            <a:r>
              <a:rPr lang="en-US" sz="2400" dirty="0" smtClean="0"/>
              <a:t>Coordinate our </a:t>
            </a:r>
            <a:r>
              <a:rPr lang="en-US" sz="2400" dirty="0" err="1" smtClean="0"/>
              <a:t>NextGen</a:t>
            </a:r>
            <a:r>
              <a:rPr lang="en-US" sz="2400" dirty="0" smtClean="0"/>
              <a:t> concepts with SESAR</a:t>
            </a:r>
          </a:p>
          <a:p>
            <a:r>
              <a:rPr lang="en-US" sz="2400" dirty="0" smtClean="0"/>
              <a:t>Wake Turbulence Mitigation Single Runway (WTMSR)</a:t>
            </a:r>
          </a:p>
          <a:p>
            <a:pPr lvl="1">
              <a:lnSpc>
                <a:spcPct val="85000"/>
              </a:lnSpc>
            </a:pPr>
            <a:r>
              <a:rPr lang="en-US" sz="1800" dirty="0" smtClean="0"/>
              <a:t>Far term wake turbulence mitigation solution for single runways</a:t>
            </a:r>
          </a:p>
          <a:p>
            <a:pPr lvl="2">
              <a:lnSpc>
                <a:spcPct val="85000"/>
              </a:lnSpc>
            </a:pPr>
            <a:r>
              <a:rPr lang="en-US" sz="1600" dirty="0" smtClean="0"/>
              <a:t>Concept is becoming more mature – built on EUROCONTOL/SESAR Concept</a:t>
            </a:r>
          </a:p>
          <a:p>
            <a:pPr lvl="2"/>
            <a:r>
              <a:rPr lang="en-US" sz="1600" dirty="0" smtClean="0"/>
              <a:t>RE&amp;D funded for now (FY14/15/16 work: Enhance ability to forecast when and how long favorable winds will be present on approach/departure corridors)</a:t>
            </a:r>
          </a:p>
          <a:p>
            <a:pPr lvl="2"/>
            <a:r>
              <a:rPr lang="en-US" sz="1600" dirty="0" smtClean="0"/>
              <a:t>RE&amp;D builds upon concepts developed in F&amp;E WTMD and WTMA-S</a:t>
            </a:r>
          </a:p>
          <a:p>
            <a:pPr lvl="1">
              <a:lnSpc>
                <a:spcPct val="85000"/>
              </a:lnSpc>
            </a:pPr>
            <a:r>
              <a:rPr lang="en-US" sz="1800" dirty="0" smtClean="0"/>
              <a:t>Ongoing data collection and analysis will determine feasibility of concept alternatives along with</a:t>
            </a:r>
            <a:r>
              <a:rPr lang="en-US" sz="1800" dirty="0"/>
              <a:t> </a:t>
            </a:r>
            <a:r>
              <a:rPr lang="en-US" sz="1800" dirty="0" smtClean="0"/>
              <a:t>where and how it is implemented</a:t>
            </a:r>
          </a:p>
          <a:p>
            <a:pPr>
              <a:lnSpc>
                <a:spcPct val="85000"/>
              </a:lnSpc>
            </a:pPr>
            <a:r>
              <a:rPr lang="en-US" sz="2400" dirty="0" smtClean="0"/>
              <a:t>Dynamic Wake Mitigation</a:t>
            </a:r>
            <a:endParaRPr lang="en-US" sz="2000" b="0" dirty="0" smtClean="0"/>
          </a:p>
          <a:p>
            <a:pPr lvl="1">
              <a:lnSpc>
                <a:spcPct val="85000"/>
              </a:lnSpc>
            </a:pPr>
            <a:r>
              <a:rPr lang="en-US" sz="1800" dirty="0" smtClean="0"/>
              <a:t>Build upon the static pairwise separations from RECAT and utilize lessons learned from early dynamic wake tools (WTMD, WTMA-S)</a:t>
            </a:r>
          </a:p>
          <a:p>
            <a:pPr lvl="1">
              <a:lnSpc>
                <a:spcPct val="85000"/>
              </a:lnSpc>
            </a:pPr>
            <a:r>
              <a:rPr lang="en-US" sz="1800" dirty="0" smtClean="0"/>
              <a:t>FY16 </a:t>
            </a:r>
            <a:r>
              <a:rPr lang="en-US" sz="1800" dirty="0"/>
              <a:t>focus – define and then develop concept </a:t>
            </a:r>
            <a:r>
              <a:rPr lang="en-US" sz="1800" dirty="0" smtClean="0"/>
              <a:t>alternatives</a:t>
            </a:r>
            <a:endParaRPr lang="en-US" sz="1800" b="0" dirty="0" smtClean="0"/>
          </a:p>
        </p:txBody>
      </p:sp>
      <p:sp>
        <p:nvSpPr>
          <p:cNvPr id="26628"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CCBAF857-7675-4C88-99DA-23B12989F974}" type="slidenum">
              <a:rPr lang="en-US" sz="1400">
                <a:solidFill>
                  <a:srgbClr val="FFFFFF"/>
                </a:solidFill>
              </a:rPr>
              <a:pPr algn="r" eaLnBrk="1" hangingPunct="1">
                <a:spcBef>
                  <a:spcPct val="0"/>
                </a:spcBef>
                <a:buFontTx/>
                <a:buNone/>
              </a:pPr>
              <a:t>14</a:t>
            </a:fld>
            <a:endParaRPr lang="en-US" sz="1400">
              <a:solidFill>
                <a:srgbClr val="FFFFFF"/>
              </a:solidFill>
            </a:endParaRPr>
          </a:p>
        </p:txBody>
      </p:sp>
    </p:spTree>
    <p:extLst>
      <p:ext uri="{BB962C8B-B14F-4D97-AF65-F5344CB8AC3E}">
        <p14:creationId xmlns:p14="http://schemas.microsoft.com/office/powerpoint/2010/main" val="2886477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76200" y="228600"/>
            <a:ext cx="8915400" cy="457200"/>
          </a:xfrm>
        </p:spPr>
        <p:txBody>
          <a:bodyPr/>
          <a:lstStyle/>
          <a:p>
            <a:r>
              <a:rPr lang="en-US" sz="2800" dirty="0" err="1">
                <a:ea typeface="ＭＳ Ｐゴシック" pitchFamily="34" charset="-128"/>
              </a:rPr>
              <a:t>Enroute</a:t>
            </a:r>
            <a:r>
              <a:rPr lang="en-US" sz="2800" dirty="0">
                <a:ea typeface="ＭＳ Ｐゴシック" pitchFamily="34" charset="-128"/>
              </a:rPr>
              <a:t> Lateral Offset </a:t>
            </a:r>
            <a:r>
              <a:rPr lang="en-US" sz="2800" dirty="0" smtClean="0">
                <a:ea typeface="ＭＳ Ｐゴシック" pitchFamily="34" charset="-128"/>
              </a:rPr>
              <a:t>Procedure For </a:t>
            </a:r>
            <a:r>
              <a:rPr lang="en-US" sz="2800" dirty="0">
                <a:ea typeface="ＭＳ Ｐゴシック" pitchFamily="34" charset="-128"/>
              </a:rPr>
              <a:t>Wake Turbulence Avoidance</a:t>
            </a:r>
            <a:endParaRPr lang="en-US" sz="2800" dirty="0" smtClean="0"/>
          </a:p>
        </p:txBody>
      </p:sp>
      <p:sp>
        <p:nvSpPr>
          <p:cNvPr id="26627" name="Content Placeholder 2"/>
          <p:cNvSpPr>
            <a:spLocks noGrp="1"/>
          </p:cNvSpPr>
          <p:nvPr>
            <p:ph idx="4294967295"/>
          </p:nvPr>
        </p:nvSpPr>
        <p:spPr>
          <a:xfrm>
            <a:off x="6581780" y="1066800"/>
            <a:ext cx="2562220" cy="4953000"/>
          </a:xfrm>
        </p:spPr>
        <p:txBody>
          <a:bodyPr/>
          <a:lstStyle/>
          <a:p>
            <a:pPr marL="179388" indent="-179388"/>
            <a:r>
              <a:rPr lang="en-US" sz="1400" dirty="0" smtClean="0"/>
              <a:t>ASRS wake encounter reporting tells us this is a hot spot</a:t>
            </a:r>
          </a:p>
          <a:p>
            <a:endParaRPr lang="en-US" sz="1400" dirty="0" smtClean="0"/>
          </a:p>
          <a:p>
            <a:pPr marL="179388" indent="-179388"/>
            <a:r>
              <a:rPr lang="en-US" sz="1400" dirty="0" err="1" smtClean="0"/>
              <a:t>Enroute</a:t>
            </a:r>
            <a:r>
              <a:rPr lang="en-US" sz="1400" dirty="0" smtClean="0"/>
              <a:t> 3NM everywhere will require this as </a:t>
            </a:r>
            <a:r>
              <a:rPr lang="en-US" sz="1400" dirty="0"/>
              <a:t>a mitigation</a:t>
            </a:r>
          </a:p>
          <a:p>
            <a:endParaRPr lang="en-US" sz="1400" dirty="0" smtClean="0"/>
          </a:p>
          <a:p>
            <a:endParaRPr lang="en-US" sz="1400" dirty="0" smtClean="0"/>
          </a:p>
          <a:p>
            <a:pPr marL="179388" indent="-179388"/>
            <a:r>
              <a:rPr lang="en-US" sz="1400" dirty="0" smtClean="0"/>
              <a:t>Potential UAS application</a:t>
            </a:r>
          </a:p>
        </p:txBody>
      </p:sp>
      <p:sp>
        <p:nvSpPr>
          <p:cNvPr id="26628"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CCBAF857-7675-4C88-99DA-23B12989F974}" type="slidenum">
              <a:rPr lang="en-US" sz="1400">
                <a:solidFill>
                  <a:srgbClr val="FFFFFF"/>
                </a:solidFill>
              </a:rPr>
              <a:pPr algn="r" eaLnBrk="1" hangingPunct="1">
                <a:spcBef>
                  <a:spcPct val="0"/>
                </a:spcBef>
                <a:buFontTx/>
                <a:buNone/>
              </a:pPr>
              <a:t>15</a:t>
            </a:fld>
            <a:endParaRPr lang="en-US" sz="1400">
              <a:solidFill>
                <a:srgbClr val="FFFFFF"/>
              </a:solidFill>
            </a:endParaRPr>
          </a:p>
        </p:txBody>
      </p:sp>
      <p:pic>
        <p:nvPicPr>
          <p:cNvPr id="5" name="Picture 7" descr="C:\Users\ldavenport\AppData\Local\Microsoft\Windows\Temporary Internet Files\Content.Outlook\B83VEHP5\Offset Climb.png"/>
          <p:cNvPicPr>
            <a:picLocks noChangeAspect="1" noChangeArrowheads="1"/>
          </p:cNvPicPr>
          <p:nvPr/>
        </p:nvPicPr>
        <p:blipFill>
          <a:blip r:embed="rId3" cstate="print"/>
          <a:srcRect/>
          <a:stretch>
            <a:fillRect/>
          </a:stretch>
        </p:blipFill>
        <p:spPr bwMode="auto">
          <a:xfrm>
            <a:off x="152400" y="956553"/>
            <a:ext cx="6429380" cy="4993000"/>
          </a:xfrm>
          <a:prstGeom prst="rect">
            <a:avLst/>
          </a:prstGeom>
          <a:noFill/>
          <a:ln w="9525">
            <a:noFill/>
            <a:miter lim="800000"/>
            <a:headEnd/>
            <a:tailEnd/>
          </a:ln>
        </p:spPr>
      </p:pic>
    </p:spTree>
    <p:extLst>
      <p:ext uri="{BB962C8B-B14F-4D97-AF65-F5344CB8AC3E}">
        <p14:creationId xmlns:p14="http://schemas.microsoft.com/office/powerpoint/2010/main" val="295917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28625" y="0"/>
            <a:ext cx="8486775" cy="874713"/>
          </a:xfrm>
        </p:spPr>
        <p:txBody>
          <a:bodyPr/>
          <a:lstStyle/>
          <a:p>
            <a:pPr algn="ctr">
              <a:lnSpc>
                <a:spcPts val="2400"/>
              </a:lnSpc>
            </a:pPr>
            <a:r>
              <a:rPr lang="en-US" sz="2800" dirty="0" smtClean="0"/>
              <a:t>Determine Statistical Wake Encounter Frequency/Severity</a:t>
            </a:r>
          </a:p>
        </p:txBody>
      </p:sp>
      <p:sp>
        <p:nvSpPr>
          <p:cNvPr id="28675" name="Content Placeholder 2"/>
          <p:cNvSpPr>
            <a:spLocks noGrp="1"/>
          </p:cNvSpPr>
          <p:nvPr>
            <p:ph idx="4294967295"/>
          </p:nvPr>
        </p:nvSpPr>
        <p:spPr>
          <a:xfrm>
            <a:off x="428625" y="762000"/>
            <a:ext cx="8562975" cy="5105400"/>
          </a:xfrm>
        </p:spPr>
        <p:txBody>
          <a:bodyPr/>
          <a:lstStyle/>
          <a:p>
            <a:pPr>
              <a:lnSpc>
                <a:spcPct val="85000"/>
              </a:lnSpc>
            </a:pPr>
            <a:r>
              <a:rPr lang="en-US" sz="2200" dirty="0" smtClean="0"/>
              <a:t>All safety assessments to date have been conducted using a relative risk assessment</a:t>
            </a:r>
          </a:p>
          <a:p>
            <a:pPr lvl="1"/>
            <a:r>
              <a:rPr lang="en-US" sz="1800" dirty="0" smtClean="0"/>
              <a:t>Today is safe</a:t>
            </a:r>
          </a:p>
          <a:p>
            <a:pPr lvl="1"/>
            <a:r>
              <a:rPr lang="en-US" sz="1800" dirty="0" smtClean="0"/>
              <a:t>Constrain wake severity and encounter likelihood for proposed change to be no greater than today</a:t>
            </a:r>
            <a:endParaRPr lang="en-US" sz="2400" dirty="0" smtClean="0"/>
          </a:p>
          <a:p>
            <a:pPr>
              <a:lnSpc>
                <a:spcPct val="85000"/>
              </a:lnSpc>
            </a:pPr>
            <a:r>
              <a:rPr lang="en-US" sz="2200" dirty="0" smtClean="0"/>
              <a:t>Absolute criteria will be necessary for NSIP C solutions (e.g., some dynamic separations)</a:t>
            </a:r>
            <a:endParaRPr lang="en-US" sz="2400" dirty="0" smtClean="0"/>
          </a:p>
          <a:p>
            <a:pPr>
              <a:lnSpc>
                <a:spcPct val="85000"/>
              </a:lnSpc>
            </a:pPr>
            <a:r>
              <a:rPr lang="en-US" sz="2200" dirty="0" smtClean="0"/>
              <a:t>RE&amp;D funding supporting AFS development of ‘acceptable wake encounter’</a:t>
            </a:r>
          </a:p>
          <a:p>
            <a:pPr lvl="1"/>
            <a:r>
              <a:rPr lang="en-US" sz="1800" dirty="0" smtClean="0"/>
              <a:t>Aircraft simulators with line pilots encountering wakes of varying strength, height above ground and ceiling/visual conditions</a:t>
            </a:r>
          </a:p>
          <a:p>
            <a:pPr lvl="1"/>
            <a:r>
              <a:rPr lang="en-US" sz="1800" dirty="0" smtClean="0"/>
              <a:t>Screen flight data recorder data to establish frequency in the NAS</a:t>
            </a:r>
          </a:p>
          <a:p>
            <a:r>
              <a:rPr lang="en-US" sz="2200" dirty="0" smtClean="0"/>
              <a:t>FY14/15: </a:t>
            </a:r>
            <a:r>
              <a:rPr lang="en-US" sz="2000" b="0" dirty="0" smtClean="0"/>
              <a:t>Continue severity data collection using OKC flight simulators, add more aircraft types to screening tool; NASA’s ASRS </a:t>
            </a:r>
          </a:p>
          <a:p>
            <a:r>
              <a:rPr lang="en-US" sz="2000" dirty="0" smtClean="0"/>
              <a:t>FY16: </a:t>
            </a:r>
            <a:r>
              <a:rPr lang="en-US" sz="2000" b="0" dirty="0" smtClean="0"/>
              <a:t>Collect potential wake encounter statistics by scanning stored FOQA flight data recorder data sets; NASA’s ASRS</a:t>
            </a:r>
            <a:endParaRPr lang="en-US" sz="2000" dirty="0" smtClean="0"/>
          </a:p>
        </p:txBody>
      </p:sp>
      <p:sp>
        <p:nvSpPr>
          <p:cNvPr id="28676"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2DA282EE-48AE-4337-A92D-7089A0D868CF}" type="slidenum">
              <a:rPr lang="en-US" sz="1400">
                <a:solidFill>
                  <a:schemeClr val="bg1"/>
                </a:solidFill>
              </a:rPr>
              <a:pPr algn="r" eaLnBrk="1" hangingPunct="1">
                <a:spcBef>
                  <a:spcPct val="0"/>
                </a:spcBef>
                <a:buFontTx/>
                <a:buNone/>
              </a:pPr>
              <a:t>16</a:t>
            </a:fld>
            <a:endParaRPr lang="en-US" sz="1400">
              <a:solidFill>
                <a:schemeClr val="bg1"/>
              </a:solidFill>
            </a:endParaRPr>
          </a:p>
        </p:txBody>
      </p:sp>
    </p:spTree>
    <p:extLst>
      <p:ext uri="{BB962C8B-B14F-4D97-AF65-F5344CB8AC3E}">
        <p14:creationId xmlns:p14="http://schemas.microsoft.com/office/powerpoint/2010/main" val="1828168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45452" y="116840"/>
            <a:ext cx="8486775" cy="457200"/>
          </a:xfrm>
        </p:spPr>
        <p:txBody>
          <a:bodyPr/>
          <a:lstStyle/>
          <a:p>
            <a:pPr algn="ctr">
              <a:lnSpc>
                <a:spcPts val="2400"/>
              </a:lnSpc>
            </a:pPr>
            <a:r>
              <a:rPr lang="en-US" sz="2800" dirty="0" smtClean="0"/>
              <a:t>Develop Models, Data Bases, Data Sources</a:t>
            </a:r>
          </a:p>
        </p:txBody>
      </p:sp>
      <p:sp>
        <p:nvSpPr>
          <p:cNvPr id="28675" name="Content Placeholder 2"/>
          <p:cNvSpPr>
            <a:spLocks noGrp="1"/>
          </p:cNvSpPr>
          <p:nvPr>
            <p:ph idx="4294967295"/>
          </p:nvPr>
        </p:nvSpPr>
        <p:spPr>
          <a:xfrm>
            <a:off x="445452" y="584200"/>
            <a:ext cx="8393748" cy="5435599"/>
          </a:xfrm>
        </p:spPr>
        <p:txBody>
          <a:bodyPr/>
          <a:lstStyle/>
          <a:p>
            <a:pPr>
              <a:lnSpc>
                <a:spcPct val="85000"/>
              </a:lnSpc>
            </a:pPr>
            <a:r>
              <a:rPr lang="en-US" sz="2200" dirty="0" smtClean="0"/>
              <a:t>Enhance and maintain ground based data collection capabilities</a:t>
            </a:r>
          </a:p>
          <a:p>
            <a:pPr lvl="1"/>
            <a:r>
              <a:rPr lang="en-US" sz="1800" dirty="0" smtClean="0"/>
              <a:t>Continue work with </a:t>
            </a:r>
            <a:r>
              <a:rPr lang="en-US" sz="1800" dirty="0" err="1" smtClean="0"/>
              <a:t>Leosphere</a:t>
            </a:r>
            <a:r>
              <a:rPr lang="en-US" sz="1800" dirty="0" smtClean="0"/>
              <a:t> and </a:t>
            </a:r>
            <a:r>
              <a:rPr lang="en-US" sz="1800" dirty="0" err="1" smtClean="0"/>
              <a:t>Gallion</a:t>
            </a:r>
            <a:r>
              <a:rPr lang="en-US" sz="1800" dirty="0" smtClean="0"/>
              <a:t> on their “lower cost” more portable LIDAR systems – currently in use for wind profile measurements and Volpe is developing their application for low altitude wake measurements (FY14/15: Continue development, FY16: Evaluate emerging prototype RADAR based wake tracking systems)</a:t>
            </a:r>
          </a:p>
          <a:p>
            <a:pPr lvl="1"/>
            <a:r>
              <a:rPr lang="en-US" sz="1800" dirty="0"/>
              <a:t>K</a:t>
            </a:r>
            <a:r>
              <a:rPr lang="en-US" sz="1800" dirty="0" smtClean="0"/>
              <a:t>eep LMCT </a:t>
            </a:r>
            <a:r>
              <a:rPr lang="en-US" sz="1800" dirty="0" smtClean="0"/>
              <a:t>legacy</a:t>
            </a:r>
            <a:r>
              <a:rPr lang="en-US" sz="1800" dirty="0" smtClean="0"/>
              <a:t> </a:t>
            </a:r>
            <a:r>
              <a:rPr lang="en-US" sz="1800" dirty="0" smtClean="0"/>
              <a:t>LIDARs running – component parts no longer being made (Continuing)</a:t>
            </a:r>
          </a:p>
          <a:p>
            <a:r>
              <a:rPr lang="en-US" sz="2200" dirty="0" smtClean="0"/>
              <a:t>Develop enhanced aircraft and recorded wake track correlation techniques</a:t>
            </a:r>
          </a:p>
          <a:p>
            <a:pPr lvl="1"/>
            <a:r>
              <a:rPr lang="en-US" sz="1800" dirty="0" smtClean="0"/>
              <a:t>Gather aircraft data using ADS-B receiving system (Continuing)</a:t>
            </a:r>
          </a:p>
          <a:p>
            <a:pPr lvl="1"/>
            <a:r>
              <a:rPr lang="en-US" sz="1800" dirty="0" smtClean="0"/>
              <a:t>Data mine available FAA recorded track information (Continuing)</a:t>
            </a:r>
          </a:p>
          <a:p>
            <a:pPr lvl="1"/>
            <a:r>
              <a:rPr lang="en-US" sz="1800" dirty="0" smtClean="0"/>
              <a:t>Correlate weather data with recorded wake tracks (Continuing)</a:t>
            </a:r>
          </a:p>
          <a:p>
            <a:pPr>
              <a:lnSpc>
                <a:spcPct val="85000"/>
              </a:lnSpc>
            </a:pPr>
            <a:r>
              <a:rPr lang="en-US" sz="2200" dirty="0" smtClean="0"/>
              <a:t>Develop requirements for downlinking aircraft observed weather data (parameters, timing, accuracy)</a:t>
            </a:r>
          </a:p>
          <a:p>
            <a:pPr lvl="1">
              <a:lnSpc>
                <a:spcPct val="85000"/>
              </a:lnSpc>
            </a:pPr>
            <a:r>
              <a:rPr lang="en-US" sz="2000" dirty="0" smtClean="0"/>
              <a:t>Work being done by supporting RTCA Subcommittee 206 (Cont.)</a:t>
            </a:r>
          </a:p>
        </p:txBody>
      </p:sp>
      <p:sp>
        <p:nvSpPr>
          <p:cNvPr id="28676"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2DA282EE-48AE-4337-A92D-7089A0D868CF}" type="slidenum">
              <a:rPr lang="en-US" sz="1400">
                <a:solidFill>
                  <a:srgbClr val="FFFFFF"/>
                </a:solidFill>
              </a:rPr>
              <a:pPr algn="r" eaLnBrk="1" hangingPunct="1"/>
              <a:t>17</a:t>
            </a:fld>
            <a:endParaRPr lang="en-US" sz="1400">
              <a:solidFill>
                <a:srgbClr val="FFFFFF"/>
              </a:solidFill>
            </a:endParaRPr>
          </a:p>
        </p:txBody>
      </p:sp>
    </p:spTree>
    <p:extLst>
      <p:ext uri="{BB962C8B-B14F-4D97-AF65-F5344CB8AC3E}">
        <p14:creationId xmlns:p14="http://schemas.microsoft.com/office/powerpoint/2010/main" val="1058139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Why Do We Need More Wake Data Collection?</a:t>
            </a:r>
          </a:p>
        </p:txBody>
      </p:sp>
      <p:sp>
        <p:nvSpPr>
          <p:cNvPr id="3" name="Content Placeholder 2"/>
          <p:cNvSpPr>
            <a:spLocks noGrp="1"/>
          </p:cNvSpPr>
          <p:nvPr>
            <p:ph idx="1"/>
          </p:nvPr>
        </p:nvSpPr>
        <p:spPr>
          <a:xfrm>
            <a:off x="495300" y="1371601"/>
            <a:ext cx="8050213" cy="4648200"/>
          </a:xfrm>
        </p:spPr>
        <p:txBody>
          <a:bodyPr>
            <a:normAutofit fontScale="92500"/>
          </a:bodyPr>
          <a:lstStyle/>
          <a:p>
            <a:r>
              <a:rPr lang="en-US" sz="2400" dirty="0"/>
              <a:t>Some past efforts addressed type-specific questions</a:t>
            </a:r>
          </a:p>
          <a:p>
            <a:pPr lvl="1"/>
            <a:r>
              <a:rPr lang="en-US" sz="2000" dirty="0"/>
              <a:t>Demonstrated that winglets did not have an observable effect on wake behavior on approach and departure and associated separations</a:t>
            </a:r>
          </a:p>
          <a:p>
            <a:pPr lvl="1"/>
            <a:r>
              <a:rPr lang="en-US" sz="2000" dirty="0"/>
              <a:t>Demonstrated that B753 was not a Heavy aircraft in terms of wake behavior, and actually bounded by </a:t>
            </a:r>
            <a:r>
              <a:rPr lang="en-US" sz="2000" dirty="0" smtClean="0"/>
              <a:t>B752</a:t>
            </a:r>
            <a:endParaRPr lang="en-US" sz="2000" dirty="0"/>
          </a:p>
          <a:p>
            <a:pPr lvl="1"/>
            <a:r>
              <a:rPr lang="en-US" sz="2000" dirty="0"/>
              <a:t>Demonstrated that B752  (and B753) were actually Large aircraft with B738 and B739 bounding the risk for that category</a:t>
            </a:r>
          </a:p>
          <a:p>
            <a:r>
              <a:rPr lang="en-US" sz="2400" dirty="0"/>
              <a:t>The very large capacity gains at MEM as a result of RECAT are due to </a:t>
            </a:r>
            <a:r>
              <a:rPr lang="en-US" sz="2400" dirty="0" smtClean="0"/>
              <a:t>sufficient </a:t>
            </a:r>
            <a:r>
              <a:rPr lang="en-US" sz="2400" dirty="0"/>
              <a:t>data to distinguish </a:t>
            </a:r>
            <a:endParaRPr lang="en-US" sz="2400" dirty="0" smtClean="0"/>
          </a:p>
          <a:p>
            <a:pPr lvl="1"/>
            <a:r>
              <a:rPr lang="en-US" sz="2000" dirty="0"/>
              <a:t>W</a:t>
            </a:r>
            <a:r>
              <a:rPr lang="en-US" sz="2000" dirty="0" smtClean="0"/>
              <a:t>ake </a:t>
            </a:r>
            <a:r>
              <a:rPr lang="en-US" sz="2000" dirty="0"/>
              <a:t>separation required behind “upper heavy” versus “lower heavy” </a:t>
            </a:r>
            <a:r>
              <a:rPr lang="en-US" sz="2000" dirty="0" smtClean="0"/>
              <a:t>aircraft</a:t>
            </a:r>
          </a:p>
          <a:p>
            <a:pPr lvl="1"/>
            <a:r>
              <a:rPr lang="en-US" sz="2000" dirty="0" smtClean="0"/>
              <a:t>Wake separation required behind “upper Large” versus “Lower Large” aircraft</a:t>
            </a:r>
          </a:p>
        </p:txBody>
      </p:sp>
      <p:sp>
        <p:nvSpPr>
          <p:cNvPr id="4" name="Slide Number Placeholder 3"/>
          <p:cNvSpPr>
            <a:spLocks noGrp="1"/>
          </p:cNvSpPr>
          <p:nvPr>
            <p:ph type="sldNum" sz="quarter" idx="10"/>
          </p:nvPr>
        </p:nvSpPr>
        <p:spPr/>
        <p:txBody>
          <a:bodyPr/>
          <a:lstStyle/>
          <a:p>
            <a:pPr>
              <a:defRPr/>
            </a:pPr>
            <a:fld id="{BA45BDCD-C87D-408F-ADBD-B65A2A27A310}" type="slidenum">
              <a:rPr lang="en-US" smtClean="0"/>
              <a:pPr>
                <a:defRPr/>
              </a:pPr>
              <a:t>18</a:t>
            </a:fld>
            <a:endParaRPr lang="en-US"/>
          </a:p>
        </p:txBody>
      </p:sp>
    </p:spTree>
    <p:extLst>
      <p:ext uri="{BB962C8B-B14F-4D97-AF65-F5344CB8AC3E}">
        <p14:creationId xmlns:p14="http://schemas.microsoft.com/office/powerpoint/2010/main" val="311842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Why Do We Need More Wake Data Collection?</a:t>
            </a:r>
          </a:p>
        </p:txBody>
      </p:sp>
      <p:sp>
        <p:nvSpPr>
          <p:cNvPr id="3" name="Content Placeholder 2"/>
          <p:cNvSpPr>
            <a:spLocks noGrp="1"/>
          </p:cNvSpPr>
          <p:nvPr>
            <p:ph idx="1"/>
          </p:nvPr>
        </p:nvSpPr>
        <p:spPr/>
        <p:txBody>
          <a:bodyPr>
            <a:normAutofit fontScale="92500" lnSpcReduction="10000"/>
          </a:bodyPr>
          <a:lstStyle/>
          <a:p>
            <a:r>
              <a:rPr lang="en-US" sz="2400" dirty="0" smtClean="0"/>
              <a:t>Data </a:t>
            </a:r>
            <a:r>
              <a:rPr lang="en-US" sz="2400" dirty="0"/>
              <a:t>collection for these efforts is more time consuming </a:t>
            </a:r>
            <a:r>
              <a:rPr lang="en-US" sz="2400" dirty="0" smtClean="0"/>
              <a:t>than for </a:t>
            </a:r>
            <a:r>
              <a:rPr lang="en-US" sz="2400" dirty="0"/>
              <a:t>solutions like 7110.308 </a:t>
            </a:r>
            <a:endParaRPr lang="en-US" sz="2400" dirty="0" smtClean="0"/>
          </a:p>
          <a:p>
            <a:pPr lvl="1"/>
            <a:r>
              <a:rPr lang="en-US" sz="2000" dirty="0" smtClean="0"/>
              <a:t>Large aircraft operations make </a:t>
            </a:r>
            <a:r>
              <a:rPr lang="en-US" sz="2000" dirty="0"/>
              <a:t>up </a:t>
            </a:r>
            <a:r>
              <a:rPr lang="en-US" sz="2000" dirty="0" smtClean="0"/>
              <a:t>~80 % </a:t>
            </a:r>
            <a:r>
              <a:rPr lang="en-US" sz="2000" dirty="0"/>
              <a:t>of </a:t>
            </a:r>
            <a:r>
              <a:rPr lang="en-US" sz="2000" dirty="0" smtClean="0"/>
              <a:t>total operations </a:t>
            </a:r>
          </a:p>
          <a:p>
            <a:pPr lvl="1"/>
            <a:r>
              <a:rPr lang="en-US" sz="2000" dirty="0" smtClean="0"/>
              <a:t>Heavy aircraft operations make up ~10% of total operations</a:t>
            </a:r>
          </a:p>
          <a:p>
            <a:pPr lvl="1"/>
            <a:r>
              <a:rPr lang="en-US" sz="2000" dirty="0" smtClean="0"/>
              <a:t>Statistically relevant data set for Heavy aircraft takes 8x as long to collect as was needed for 7110.308</a:t>
            </a:r>
          </a:p>
          <a:p>
            <a:r>
              <a:rPr lang="en-US" sz="2400" dirty="0" smtClean="0"/>
              <a:t>RECAT Phase II benefits will be driven by the ability to distinguish wake separation requirements on a pairwise basis</a:t>
            </a:r>
          </a:p>
          <a:p>
            <a:r>
              <a:rPr lang="en-US" sz="2400" dirty="0" smtClean="0"/>
              <a:t>It is worth the effort and investment</a:t>
            </a:r>
          </a:p>
          <a:p>
            <a:pPr lvl="1"/>
            <a:r>
              <a:rPr lang="en-US" sz="2000" dirty="0"/>
              <a:t>Wake constrained pairs only make up ~18% of </a:t>
            </a:r>
            <a:r>
              <a:rPr lang="en-US" sz="2000" dirty="0" smtClean="0"/>
              <a:t>operations, yet</a:t>
            </a:r>
          </a:p>
          <a:p>
            <a:pPr lvl="1"/>
            <a:r>
              <a:rPr lang="en-US" sz="2000" dirty="0" smtClean="0"/>
              <a:t>RECAT provided ~18% capacity gain only by reducing separation behind lower Heavy and B757 aircraft</a:t>
            </a:r>
            <a:endParaRPr lang="en-US" sz="2000" dirty="0"/>
          </a:p>
          <a:p>
            <a:pPr lvl="1"/>
            <a:endParaRPr lang="en-US" sz="2000" dirty="0" smtClean="0"/>
          </a:p>
          <a:p>
            <a:endParaRPr lang="en-US" sz="2400" dirty="0"/>
          </a:p>
        </p:txBody>
      </p:sp>
      <p:sp>
        <p:nvSpPr>
          <p:cNvPr id="4" name="Slide Number Placeholder 3"/>
          <p:cNvSpPr>
            <a:spLocks noGrp="1"/>
          </p:cNvSpPr>
          <p:nvPr>
            <p:ph type="sldNum" sz="quarter" idx="10"/>
          </p:nvPr>
        </p:nvSpPr>
        <p:spPr/>
        <p:txBody>
          <a:bodyPr/>
          <a:lstStyle/>
          <a:p>
            <a:pPr>
              <a:defRPr/>
            </a:pPr>
            <a:fld id="{BA45BDCD-C87D-408F-ADBD-B65A2A27A310}" type="slidenum">
              <a:rPr lang="en-US" smtClean="0"/>
              <a:pPr>
                <a:defRPr/>
              </a:pPr>
              <a:t>19</a:t>
            </a:fld>
            <a:endParaRPr lang="en-US"/>
          </a:p>
        </p:txBody>
      </p:sp>
    </p:spTree>
    <p:extLst>
      <p:ext uri="{BB962C8B-B14F-4D97-AF65-F5344CB8AC3E}">
        <p14:creationId xmlns:p14="http://schemas.microsoft.com/office/powerpoint/2010/main" val="3235843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FD35D517-6823-4EAB-B8DC-2BAF0F18FF0F}" type="slidenum">
              <a:rPr lang="en-US" sz="1400">
                <a:solidFill>
                  <a:srgbClr val="FFFFFF"/>
                </a:solidFill>
              </a:rPr>
              <a:pPr algn="r" eaLnBrk="1" hangingPunct="1">
                <a:spcBef>
                  <a:spcPct val="0"/>
                </a:spcBef>
                <a:buFontTx/>
                <a:buNone/>
              </a:pPr>
              <a:t>2</a:t>
            </a:fld>
            <a:endParaRPr lang="en-US" sz="1400">
              <a:solidFill>
                <a:srgbClr val="FFFFFF"/>
              </a:solidFill>
            </a:endParaRPr>
          </a:p>
        </p:txBody>
      </p:sp>
      <p:sp>
        <p:nvSpPr>
          <p:cNvPr id="15363" name="Rectangle 2"/>
          <p:cNvSpPr>
            <a:spLocks noGrp="1" noChangeArrowheads="1"/>
          </p:cNvSpPr>
          <p:nvPr>
            <p:ph type="title" idx="4294967295"/>
          </p:nvPr>
        </p:nvSpPr>
        <p:spPr>
          <a:xfrm>
            <a:off x="428625" y="152400"/>
            <a:ext cx="8472488" cy="457200"/>
          </a:xfrm>
        </p:spPr>
        <p:txBody>
          <a:bodyPr/>
          <a:lstStyle/>
          <a:p>
            <a:pPr algn="ctr" eaLnBrk="1" hangingPunct="1"/>
            <a:r>
              <a:rPr lang="en-US" sz="3400" dirty="0" smtClean="0"/>
              <a:t>Presentation Outline</a:t>
            </a:r>
          </a:p>
        </p:txBody>
      </p:sp>
      <p:sp>
        <p:nvSpPr>
          <p:cNvPr id="15364" name="Rectangle 3"/>
          <p:cNvSpPr>
            <a:spLocks noGrp="1" noChangeArrowheads="1"/>
          </p:cNvSpPr>
          <p:nvPr>
            <p:ph type="body" idx="4294967295"/>
          </p:nvPr>
        </p:nvSpPr>
        <p:spPr>
          <a:xfrm>
            <a:off x="533400" y="629920"/>
            <a:ext cx="8153400" cy="5161280"/>
          </a:xfrm>
        </p:spPr>
        <p:txBody>
          <a:bodyPr/>
          <a:lstStyle/>
          <a:p>
            <a:pPr marL="461963" lvl="1" indent="0" eaLnBrk="1" hangingPunct="1">
              <a:buFontTx/>
              <a:buNone/>
            </a:pPr>
            <a:endParaRPr lang="en-US" sz="1000" b="1" dirty="0" smtClean="0"/>
          </a:p>
          <a:p>
            <a:pPr eaLnBrk="1" fontAlgn="t" hangingPunct="1"/>
            <a:r>
              <a:rPr lang="en-US" sz="2400" dirty="0" smtClean="0"/>
              <a:t>Overview of the FAA Wake Turbulence R&amp;D Program (R,E&amp;D and F&amp;E)</a:t>
            </a:r>
          </a:p>
          <a:p>
            <a:pPr eaLnBrk="1" hangingPunct="1"/>
            <a:r>
              <a:rPr lang="en-US" sz="2400" dirty="0" err="1" smtClean="0"/>
              <a:t>NextGen</a:t>
            </a:r>
            <a:r>
              <a:rPr lang="en-US" sz="2400" dirty="0" smtClean="0"/>
              <a:t> - Wake Turbulence Research Project (A12.b)</a:t>
            </a:r>
          </a:p>
          <a:p>
            <a:pPr lvl="1" eaLnBrk="1" hangingPunct="1"/>
            <a:r>
              <a:rPr lang="en-US" sz="2000" dirty="0" smtClean="0"/>
              <a:t>What, Why, Who</a:t>
            </a:r>
          </a:p>
          <a:p>
            <a:pPr lvl="1" eaLnBrk="1" hangingPunct="1"/>
            <a:r>
              <a:rPr lang="en-US" sz="2000" dirty="0" smtClean="0"/>
              <a:t>Anticipated Research for FY 14-15</a:t>
            </a:r>
          </a:p>
          <a:p>
            <a:pPr lvl="1" eaLnBrk="1" hangingPunct="1"/>
            <a:r>
              <a:rPr lang="en-US" sz="2000" dirty="0" smtClean="0"/>
              <a:t>Emerging FY16 focal areas</a:t>
            </a:r>
          </a:p>
          <a:p>
            <a:pPr eaLnBrk="1" hangingPunct="1"/>
            <a:r>
              <a:rPr lang="en-US" sz="2400" dirty="0" err="1" smtClean="0"/>
              <a:t>NextGen</a:t>
            </a:r>
            <a:r>
              <a:rPr lang="en-US" sz="2400" dirty="0" smtClean="0"/>
              <a:t> – Wake Turbulence Re-Categorization (F&amp;E project 1A07E)</a:t>
            </a:r>
          </a:p>
          <a:p>
            <a:pPr lvl="1" eaLnBrk="1" hangingPunct="1"/>
            <a:r>
              <a:rPr lang="en-US" sz="2000" dirty="0" smtClean="0"/>
              <a:t>What is RECAT</a:t>
            </a:r>
          </a:p>
          <a:p>
            <a:pPr lvl="1" eaLnBrk="1" hangingPunct="1"/>
            <a:r>
              <a:rPr lang="en-US" sz="2000" dirty="0" smtClean="0"/>
              <a:t>Anticipated Activities for </a:t>
            </a:r>
            <a:r>
              <a:rPr lang="en-US" sz="2000" dirty="0"/>
              <a:t>FY 14-15</a:t>
            </a:r>
          </a:p>
          <a:p>
            <a:pPr lvl="1" eaLnBrk="1" hangingPunct="1"/>
            <a:r>
              <a:rPr lang="en-US" sz="2000" dirty="0"/>
              <a:t>Emerging FY16 focal </a:t>
            </a:r>
            <a:r>
              <a:rPr lang="en-US" sz="2000" dirty="0" smtClean="0"/>
              <a:t>areas</a:t>
            </a:r>
          </a:p>
          <a:p>
            <a:pPr eaLnBrk="1" hangingPunct="1"/>
            <a:endParaRPr lang="en-US" sz="1000" dirty="0" smtClean="0"/>
          </a:p>
          <a:p>
            <a:pPr lvl="2" eaLnBrk="1" hangingPunct="1">
              <a:buFont typeface="Wingdings" panose="05000000000000000000" pitchFamily="2" charset="2"/>
              <a:buChar char="Ø"/>
            </a:pPr>
            <a:endParaRPr lang="en-US" sz="1600" b="1" dirty="0" smtClean="0"/>
          </a:p>
          <a:p>
            <a:pPr marL="461963" lvl="1" indent="0" eaLnBrk="1" hangingPunct="1">
              <a:buFont typeface="Wingdings" panose="05000000000000000000" pitchFamily="2" charset="2"/>
              <a:buChar char="Ø"/>
            </a:pPr>
            <a:endParaRPr lang="en-US" sz="2000" b="1" dirty="0" smtClean="0"/>
          </a:p>
          <a:p>
            <a:pPr lvl="2" eaLnBrk="1" hangingPunct="1">
              <a:buFontTx/>
              <a:buNone/>
            </a:pPr>
            <a:endParaRPr lang="en-US" dirty="0" smtClean="0"/>
          </a:p>
        </p:txBody>
      </p:sp>
    </p:spTree>
    <p:extLst>
      <p:ext uri="{BB962C8B-B14F-4D97-AF65-F5344CB8AC3E}">
        <p14:creationId xmlns:p14="http://schemas.microsoft.com/office/powerpoint/2010/main" val="1709355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Why Do We Need More Wake Data Collection?</a:t>
            </a:r>
          </a:p>
        </p:txBody>
      </p:sp>
      <p:sp>
        <p:nvSpPr>
          <p:cNvPr id="3" name="Content Placeholder 2"/>
          <p:cNvSpPr>
            <a:spLocks noGrp="1"/>
          </p:cNvSpPr>
          <p:nvPr>
            <p:ph idx="1"/>
          </p:nvPr>
        </p:nvSpPr>
        <p:spPr/>
        <p:txBody>
          <a:bodyPr>
            <a:normAutofit fontScale="85000" lnSpcReduction="20000"/>
          </a:bodyPr>
          <a:lstStyle/>
          <a:p>
            <a:r>
              <a:rPr lang="en-US" sz="2400" dirty="0" smtClean="0"/>
              <a:t>RECAT Phase III and other dynamic pairwise separation standards have additional data requirements</a:t>
            </a:r>
          </a:p>
          <a:p>
            <a:pPr lvl="1"/>
            <a:r>
              <a:rPr lang="en-US" sz="2000" dirty="0" smtClean="0"/>
              <a:t>Static separations set for near worse case conditions – long lasting wakes</a:t>
            </a:r>
          </a:p>
          <a:p>
            <a:pPr lvl="1"/>
            <a:r>
              <a:rPr lang="en-US" sz="2000" dirty="0" smtClean="0"/>
              <a:t>Dynamic separations require data at a broader set of environmental conditions, </a:t>
            </a:r>
          </a:p>
          <a:p>
            <a:pPr lvl="1"/>
            <a:r>
              <a:rPr lang="en-US" sz="2000" dirty="0" smtClean="0"/>
              <a:t>Wake data is collected in many of these condition as we seek the longer lasting wakes required for static separation, but</a:t>
            </a:r>
          </a:p>
          <a:p>
            <a:pPr lvl="1"/>
            <a:r>
              <a:rPr lang="en-US" sz="2000" dirty="0" smtClean="0"/>
              <a:t>Data collection is required at a wider range of airports to ensure we can maximize safe separation reduction</a:t>
            </a:r>
          </a:p>
          <a:p>
            <a:r>
              <a:rPr lang="en-US" sz="2400" dirty="0" smtClean="0"/>
              <a:t>Fleet </a:t>
            </a:r>
            <a:r>
              <a:rPr lang="en-US" sz="2400" dirty="0"/>
              <a:t>mixes change </a:t>
            </a:r>
            <a:r>
              <a:rPr lang="en-US" sz="2400" dirty="0" smtClean="0"/>
              <a:t>over time and </a:t>
            </a:r>
            <a:r>
              <a:rPr lang="en-US" sz="2400" dirty="0"/>
              <a:t>new aircraft are added into </a:t>
            </a:r>
            <a:r>
              <a:rPr lang="en-US" sz="2400" dirty="0" smtClean="0"/>
              <a:t>operations</a:t>
            </a:r>
          </a:p>
          <a:p>
            <a:pPr lvl="1"/>
            <a:r>
              <a:rPr lang="en-US" sz="2000" dirty="0" smtClean="0"/>
              <a:t>The types of aircraft that affect capacity will change over time</a:t>
            </a:r>
          </a:p>
          <a:p>
            <a:pPr lvl="1"/>
            <a:r>
              <a:rPr lang="en-US" sz="2000" dirty="0" smtClean="0"/>
              <a:t>In order to bound the efforts and achieved changes in realistic time frames, RECAT Phases I-III cannot analyze wake separations for all 2500 aircraft types,</a:t>
            </a:r>
          </a:p>
          <a:p>
            <a:pPr lvl="1"/>
            <a:r>
              <a:rPr lang="en-US" sz="2000" dirty="0" smtClean="0"/>
              <a:t>RECAT Phase II and III must be flexible to  adjust to ne fleet mixes to ensure the capacity gains sustain over time</a:t>
            </a:r>
          </a:p>
          <a:p>
            <a:endParaRPr lang="en-US" sz="2400" dirty="0"/>
          </a:p>
        </p:txBody>
      </p:sp>
      <p:sp>
        <p:nvSpPr>
          <p:cNvPr id="4" name="Slide Number Placeholder 3"/>
          <p:cNvSpPr>
            <a:spLocks noGrp="1"/>
          </p:cNvSpPr>
          <p:nvPr>
            <p:ph type="sldNum" sz="quarter" idx="10"/>
          </p:nvPr>
        </p:nvSpPr>
        <p:spPr/>
        <p:txBody>
          <a:bodyPr/>
          <a:lstStyle/>
          <a:p>
            <a:pPr>
              <a:defRPr/>
            </a:pPr>
            <a:fld id="{BA45BDCD-C87D-408F-ADBD-B65A2A27A310}" type="slidenum">
              <a:rPr lang="en-US" smtClean="0"/>
              <a:pPr>
                <a:defRPr/>
              </a:pPr>
              <a:t>20</a:t>
            </a:fld>
            <a:endParaRPr lang="en-US"/>
          </a:p>
        </p:txBody>
      </p:sp>
    </p:spTree>
    <p:extLst>
      <p:ext uri="{BB962C8B-B14F-4D97-AF65-F5344CB8AC3E}">
        <p14:creationId xmlns:p14="http://schemas.microsoft.com/office/powerpoint/2010/main" val="3680664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Grp="1" noChangeArrowheads="1"/>
          </p:cNvSpPr>
          <p:nvPr>
            <p:ph type="title" idx="4294967295"/>
          </p:nvPr>
        </p:nvSpPr>
        <p:spPr>
          <a:xfrm>
            <a:off x="335756" y="308768"/>
            <a:ext cx="8472488" cy="417513"/>
          </a:xfrm>
        </p:spPr>
        <p:txBody>
          <a:bodyPr/>
          <a:lstStyle/>
          <a:p>
            <a:pPr algn="ctr"/>
            <a:r>
              <a:rPr lang="en-US" sz="2400" dirty="0" smtClean="0"/>
              <a:t>Detail A12.b Spending Estimates</a:t>
            </a:r>
          </a:p>
        </p:txBody>
      </p:sp>
      <p:sp>
        <p:nvSpPr>
          <p:cNvPr id="165891" name="Rectangle 5"/>
          <p:cNvSpPr>
            <a:spLocks noChangeArrowheads="1"/>
          </p:cNvSpPr>
          <p:nvPr/>
        </p:nvSpPr>
        <p:spPr bwMode="auto">
          <a:xfrm>
            <a:off x="274638" y="-1450975"/>
            <a:ext cx="8594725" cy="0"/>
          </a:xfrm>
          <a:prstGeom prst="rect">
            <a:avLst/>
          </a:prstGeom>
          <a:solidFill>
            <a:srgbClr val="F5F5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165892" name="Rectangle 612"/>
          <p:cNvSpPr>
            <a:spLocks noChangeArrowheads="1"/>
          </p:cNvSpPr>
          <p:nvPr/>
        </p:nvSpPr>
        <p:spPr bwMode="auto">
          <a:xfrm>
            <a:off x="274638" y="517525"/>
            <a:ext cx="8594725" cy="0"/>
          </a:xfrm>
          <a:prstGeom prst="rect">
            <a:avLst/>
          </a:prstGeom>
          <a:solidFill>
            <a:srgbClr val="F5F5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graphicFrame>
        <p:nvGraphicFramePr>
          <p:cNvPr id="71636" name="Group 980"/>
          <p:cNvGraphicFramePr>
            <a:graphicFrameLocks noGrp="1"/>
          </p:cNvGraphicFramePr>
          <p:nvPr>
            <p:extLst>
              <p:ext uri="{D42A27DB-BD31-4B8C-83A1-F6EECF244321}">
                <p14:modId xmlns:p14="http://schemas.microsoft.com/office/powerpoint/2010/main" val="219762154"/>
              </p:ext>
            </p:extLst>
          </p:nvPr>
        </p:nvGraphicFramePr>
        <p:xfrm>
          <a:off x="274638" y="718185"/>
          <a:ext cx="8535987" cy="3015615"/>
        </p:xfrm>
        <a:graphic>
          <a:graphicData uri="http://schemas.openxmlformats.org/drawingml/2006/table">
            <a:tbl>
              <a:tblPr/>
              <a:tblGrid>
                <a:gridCol w="3535362"/>
                <a:gridCol w="1066800"/>
                <a:gridCol w="838200"/>
                <a:gridCol w="1066800"/>
                <a:gridCol w="914400"/>
                <a:gridCol w="1114425"/>
              </a:tblGrid>
              <a:tr h="333375">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000080"/>
                          </a:solidFill>
                          <a:effectLst/>
                          <a:latin typeface="Verdana" pitchFamily="34" charset="0"/>
                          <a:cs typeface="Arial" charset="0"/>
                        </a:rPr>
                        <a:t>A12.b Work Element</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C4DE"/>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000080"/>
                          </a:solidFill>
                          <a:effectLst/>
                          <a:latin typeface="Verdana" pitchFamily="34" charset="0"/>
                          <a:cs typeface="Arial" charset="0"/>
                        </a:rPr>
                        <a:t>FY13</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C4DE"/>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000080"/>
                          </a:solidFill>
                          <a:effectLst/>
                          <a:latin typeface="Verdana" pitchFamily="34" charset="0"/>
                          <a:cs typeface="Arial" charset="0"/>
                        </a:rPr>
                        <a:t>FY14</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C4DE"/>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000080"/>
                          </a:solidFill>
                          <a:effectLst/>
                          <a:latin typeface="Verdana" pitchFamily="34" charset="0"/>
                          <a:cs typeface="Arial" charset="0"/>
                        </a:rPr>
                        <a:t>FY15</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C4DE"/>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000080"/>
                          </a:solidFill>
                          <a:effectLst/>
                          <a:latin typeface="Verdana" pitchFamily="34" charset="0"/>
                          <a:cs typeface="Arial" charset="0"/>
                        </a:rPr>
                        <a:t>FY16</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C4DE"/>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000080"/>
                          </a:solidFill>
                          <a:effectLst/>
                          <a:latin typeface="Verdana" pitchFamily="34" charset="0"/>
                          <a:cs typeface="Arial" charset="0"/>
                        </a:rPr>
                        <a:t>FY17</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C4DE"/>
                    </a:solidFill>
                  </a:tcPr>
                </a:tc>
              </a:tr>
              <a:tr h="214313">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Wake Standards for New Aircraft</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$0.8M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$0.6M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$0.6M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$0.8M</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$0.9M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Analyze Airports for Wake Separation Requirements</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$0.7M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$0.7M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$0.7M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$0.3M</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$0.3M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Develop </a:t>
                      </a:r>
                      <a:r>
                        <a:rPr kumimoji="0" lang="en-US" sz="1400" b="0" i="0" u="none" strike="noStrike" cap="none" normalizeH="0" baseline="0" dirty="0" err="1" smtClean="0">
                          <a:ln>
                            <a:noFill/>
                          </a:ln>
                          <a:solidFill>
                            <a:srgbClr val="000000"/>
                          </a:solidFill>
                          <a:effectLst/>
                          <a:latin typeface="Verdana" pitchFamily="34" charset="0"/>
                          <a:ea typeface="Verdana" panose="020B0604030504040204" pitchFamily="34" charset="0"/>
                          <a:cs typeface="Verdana" panose="020B0604030504040204" pitchFamily="34" charset="0"/>
                        </a:rPr>
                        <a:t>NextGen</a:t>
                      </a: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 Wake Procedure Concepts/DSTs</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$2.1M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$1.9M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$2.0M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$2.4M</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$2.5M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Determine Statistical Wake Encounter Frequency/Severity</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$1.6M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$1.4M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$1.5M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$1.5M</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$1.3M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Develop Models, Data Bases, Data Sources </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$4.1M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$3.9M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$3.9M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$3.9M</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Verdana" panose="020B0604030504040204" pitchFamily="34" charset="0"/>
                          <a:cs typeface="Verdana" panose="020B0604030504040204" pitchFamily="34" charset="0"/>
                        </a:rPr>
                        <a:t>$4.1M</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14313">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rgbClr val="000080"/>
                          </a:solidFill>
                          <a:effectLst/>
                          <a:latin typeface="Verdana" pitchFamily="34" charset="0"/>
                          <a:cs typeface="Arial" charset="0"/>
                        </a:rPr>
                        <a:t>A12.b Totals</a:t>
                      </a:r>
                      <a:endParaRPr kumimoji="0" lang="en-US" sz="1400" b="1"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cap="none" normalizeH="0" baseline="0" dirty="0" smtClean="0">
                          <a:ln>
                            <a:noFill/>
                          </a:ln>
                          <a:solidFill>
                            <a:srgbClr val="000080"/>
                          </a:solidFill>
                          <a:effectLst/>
                          <a:latin typeface="Verdana" pitchFamily="34" charset="0"/>
                          <a:cs typeface="Arial" charset="0"/>
                        </a:rPr>
                        <a:t>$9.3M</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cap="none" normalizeH="0" baseline="0" dirty="0" smtClean="0">
                          <a:ln>
                            <a:noFill/>
                          </a:ln>
                          <a:solidFill>
                            <a:srgbClr val="000080"/>
                          </a:solidFill>
                          <a:effectLst/>
                          <a:latin typeface="Verdana" pitchFamily="34" charset="0"/>
                          <a:cs typeface="Arial" charset="0"/>
                        </a:rPr>
                        <a:t>$8.5M</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cap="none" normalizeH="0" baseline="0" dirty="0" smtClean="0">
                          <a:ln>
                            <a:noFill/>
                          </a:ln>
                          <a:solidFill>
                            <a:srgbClr val="000080"/>
                          </a:solidFill>
                          <a:effectLst/>
                          <a:latin typeface="Verdana" pitchFamily="34" charset="0"/>
                          <a:cs typeface="Arial" charset="0"/>
                        </a:rPr>
                        <a:t>$8.7M</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cap="none" normalizeH="0" baseline="0" dirty="0" smtClean="0">
                          <a:ln>
                            <a:noFill/>
                          </a:ln>
                          <a:solidFill>
                            <a:srgbClr val="000080"/>
                          </a:solidFill>
                          <a:effectLst/>
                          <a:latin typeface="Verdana" pitchFamily="34" charset="0"/>
                          <a:cs typeface="Arial" charset="0"/>
                        </a:rPr>
                        <a:t>$8.9M</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cap="none" normalizeH="0" baseline="0" dirty="0" smtClean="0">
                          <a:ln>
                            <a:noFill/>
                          </a:ln>
                          <a:solidFill>
                            <a:srgbClr val="000080"/>
                          </a:solidFill>
                          <a:effectLst/>
                          <a:latin typeface="Verdana" pitchFamily="34" charset="0"/>
                          <a:cs typeface="Arial" charset="0"/>
                        </a:rPr>
                        <a:t>$9.1M</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TextBox 1"/>
          <p:cNvSpPr txBox="1"/>
          <p:nvPr/>
        </p:nvSpPr>
        <p:spPr>
          <a:xfrm>
            <a:off x="249614" y="3733800"/>
            <a:ext cx="8594725" cy="2308324"/>
          </a:xfrm>
          <a:prstGeom prst="rect">
            <a:avLst/>
          </a:prstGeom>
          <a:noFill/>
        </p:spPr>
        <p:txBody>
          <a:bodyPr wrap="square" rtlCol="0">
            <a:spAutoFit/>
          </a:bodyPr>
          <a:lstStyle/>
          <a:p>
            <a:r>
              <a:rPr lang="en-US" sz="1800" b="1" dirty="0" smtClean="0">
                <a:solidFill>
                  <a:srgbClr val="000000"/>
                </a:solidFill>
              </a:rPr>
              <a:t>Issue/concern:  </a:t>
            </a:r>
            <a:r>
              <a:rPr lang="en-US" sz="1800" dirty="0" smtClean="0">
                <a:solidFill>
                  <a:srgbClr val="000000"/>
                </a:solidFill>
              </a:rPr>
              <a:t>The above funding is based on OMB guidance associated with </a:t>
            </a:r>
          </a:p>
          <a:p>
            <a:r>
              <a:rPr lang="en-US" sz="1800" dirty="0" smtClean="0">
                <a:solidFill>
                  <a:srgbClr val="000000"/>
                </a:solidFill>
              </a:rPr>
              <a:t>the President’s FY14 Budget submission to Congress.  The Senate Appropriations Subcommittee provided the requested FY14 amount.  The </a:t>
            </a:r>
            <a:r>
              <a:rPr lang="en-US" sz="1800" u="sng" dirty="0" smtClean="0">
                <a:solidFill>
                  <a:srgbClr val="000000"/>
                </a:solidFill>
              </a:rPr>
              <a:t>House Appropriations Subcommittee cut the project’s budget by 50%.</a:t>
            </a:r>
            <a:r>
              <a:rPr lang="en-US" sz="1800" dirty="0" smtClean="0">
                <a:solidFill>
                  <a:srgbClr val="000000"/>
                </a:solidFill>
              </a:rPr>
              <a:t>  If the 50% cut is enacted by Congress, the project will stop work on airport analysis, wake concept and DST development and development of the wake encounter safety risk management matrix (essentially halting </a:t>
            </a:r>
            <a:r>
              <a:rPr lang="en-US" sz="1800" dirty="0">
                <a:solidFill>
                  <a:srgbClr val="000000"/>
                </a:solidFill>
              </a:rPr>
              <a:t>w</a:t>
            </a:r>
            <a:r>
              <a:rPr lang="en-US" sz="1800" dirty="0" smtClean="0">
                <a:solidFill>
                  <a:srgbClr val="000000"/>
                </a:solidFill>
              </a:rPr>
              <a:t>ake R,E&amp;D activities needed for </a:t>
            </a:r>
            <a:r>
              <a:rPr lang="en-US" sz="1800" dirty="0" err="1" smtClean="0">
                <a:solidFill>
                  <a:srgbClr val="000000"/>
                </a:solidFill>
              </a:rPr>
              <a:t>NextGen</a:t>
            </a:r>
            <a:r>
              <a:rPr lang="en-US" sz="1800" dirty="0" smtClean="0">
                <a:solidFill>
                  <a:srgbClr val="000000"/>
                </a:solidFill>
              </a:rPr>
              <a:t> era operations).</a:t>
            </a:r>
            <a:endParaRPr lang="en-US" sz="1800" dirty="0">
              <a:solidFill>
                <a:srgbClr val="000000"/>
              </a:solidFill>
            </a:endParaRPr>
          </a:p>
        </p:txBody>
      </p:sp>
    </p:spTree>
    <p:extLst>
      <p:ext uri="{BB962C8B-B14F-4D97-AF65-F5344CB8AC3E}">
        <p14:creationId xmlns:p14="http://schemas.microsoft.com/office/powerpoint/2010/main" val="2737296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428625" y="76200"/>
            <a:ext cx="8472488" cy="609600"/>
          </a:xfrm>
        </p:spPr>
        <p:txBody>
          <a:bodyPr/>
          <a:lstStyle/>
          <a:p>
            <a:r>
              <a:rPr lang="en-US" sz="3200" dirty="0" smtClean="0">
                <a:ea typeface="ＭＳ Ｐゴシック" pitchFamily="-84" charset="-128"/>
              </a:rPr>
              <a:t>Human Factors</a:t>
            </a:r>
          </a:p>
        </p:txBody>
      </p:sp>
      <p:sp>
        <p:nvSpPr>
          <p:cNvPr id="7170" name="Rectangle 3"/>
          <p:cNvSpPr>
            <a:spLocks noGrp="1" noChangeArrowheads="1"/>
          </p:cNvSpPr>
          <p:nvPr>
            <p:ph type="body" idx="4294967295"/>
          </p:nvPr>
        </p:nvSpPr>
        <p:spPr>
          <a:xfrm>
            <a:off x="304800" y="762000"/>
            <a:ext cx="8458200" cy="5105400"/>
          </a:xfrm>
        </p:spPr>
        <p:txBody>
          <a:bodyPr>
            <a:normAutofit fontScale="77500" lnSpcReduction="20000"/>
          </a:bodyPr>
          <a:lstStyle/>
          <a:p>
            <a:r>
              <a:rPr lang="en-US" dirty="0" smtClean="0">
                <a:ea typeface="ＭＳ Ｐゴシック" pitchFamily="-84" charset="-128"/>
              </a:rPr>
              <a:t>OMB has voiced concerns about how much the FAA is spending on HF</a:t>
            </a:r>
          </a:p>
          <a:p>
            <a:pPr lvl="1"/>
            <a:r>
              <a:rPr lang="en-US" dirty="0" smtClean="0">
                <a:ea typeface="ＭＳ Ｐゴシック" pitchFamily="-84" charset="-128"/>
              </a:rPr>
              <a:t>Concept exploration and initial prototyping of wake avoidance solutions require mostly controller SMEs but some HF support</a:t>
            </a:r>
          </a:p>
          <a:p>
            <a:pPr lvl="1"/>
            <a:r>
              <a:rPr lang="en-US" dirty="0" smtClean="0">
                <a:ea typeface="ＭＳ Ｐゴシック" pitchFamily="-84" charset="-128"/>
              </a:rPr>
              <a:t>Early focus is usually on getting information requirements correct, not information presentation or CHI</a:t>
            </a:r>
          </a:p>
          <a:p>
            <a:pPr lvl="1"/>
            <a:r>
              <a:rPr lang="en-US" dirty="0" smtClean="0">
                <a:ea typeface="ＭＳ Ｐゴシック" pitchFamily="-84" charset="-128"/>
              </a:rPr>
              <a:t>Our experience is that HF involvement is best leveraged in the information presentation piece of the solution, and where this intersects with procedures and human behavior </a:t>
            </a:r>
          </a:p>
          <a:p>
            <a:r>
              <a:rPr lang="en-US" dirty="0" smtClean="0">
                <a:ea typeface="ＭＳ Ｐゴシック" pitchFamily="-84" charset="-128"/>
              </a:rPr>
              <a:t>It is much more cost effective to </a:t>
            </a:r>
          </a:p>
          <a:p>
            <a:pPr lvl="1"/>
            <a:r>
              <a:rPr lang="en-US" dirty="0">
                <a:ea typeface="ＭＳ Ｐゴシック" pitchFamily="-84" charset="-128"/>
              </a:rPr>
              <a:t>I</a:t>
            </a:r>
            <a:r>
              <a:rPr lang="en-US" dirty="0" smtClean="0">
                <a:ea typeface="ＭＳ Ｐゴシック" pitchFamily="-84" charset="-128"/>
              </a:rPr>
              <a:t>ntegrate CHI and procedures and training to optimize safety , rather than </a:t>
            </a:r>
          </a:p>
          <a:p>
            <a:pPr lvl="1"/>
            <a:r>
              <a:rPr lang="en-US" dirty="0" smtClean="0">
                <a:ea typeface="ＭＳ Ｐゴシック" pitchFamily="-84" charset="-128"/>
              </a:rPr>
              <a:t>Have a heavy HF footprint on the upfront system requirements piece</a:t>
            </a:r>
          </a:p>
          <a:p>
            <a:r>
              <a:rPr lang="en-US" dirty="0" smtClean="0">
                <a:ea typeface="ＭＳ Ｐゴシック" pitchFamily="-84" charset="-128"/>
              </a:rPr>
              <a:t>Thus the most effective investment in HF is during F&amp;E efforts</a:t>
            </a:r>
          </a:p>
          <a:p>
            <a:pPr lvl="1"/>
            <a:r>
              <a:rPr lang="en-US" dirty="0">
                <a:ea typeface="ＭＳ Ｐゴシック" pitchFamily="-84" charset="-128"/>
              </a:rPr>
              <a:t>P</a:t>
            </a:r>
            <a:r>
              <a:rPr lang="en-US" dirty="0" smtClean="0">
                <a:ea typeface="ＭＳ Ｐゴシック" pitchFamily="-84" charset="-128"/>
              </a:rPr>
              <a:t>rocedures development, </a:t>
            </a:r>
          </a:p>
          <a:p>
            <a:pPr lvl="1"/>
            <a:r>
              <a:rPr lang="en-US" dirty="0" smtClean="0">
                <a:ea typeface="ＭＳ Ｐゴシック" pitchFamily="-84" charset="-128"/>
              </a:rPr>
              <a:t>Operational Test and Evaluation of software, and</a:t>
            </a:r>
          </a:p>
          <a:p>
            <a:pPr lvl="1"/>
            <a:r>
              <a:rPr lang="en-US" dirty="0" smtClean="0">
                <a:ea typeface="ＭＳ Ｐゴシック" pitchFamily="-84" charset="-128"/>
              </a:rPr>
              <a:t>Pre-implementation/post implementation phases of a program</a:t>
            </a:r>
          </a:p>
        </p:txBody>
      </p:sp>
    </p:spTree>
    <p:extLst>
      <p:ext uri="{BB962C8B-B14F-4D97-AF65-F5344CB8AC3E}">
        <p14:creationId xmlns:p14="http://schemas.microsoft.com/office/powerpoint/2010/main" val="80745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428625" y="76200"/>
            <a:ext cx="8472488" cy="609600"/>
          </a:xfrm>
        </p:spPr>
        <p:txBody>
          <a:bodyPr/>
          <a:lstStyle/>
          <a:p>
            <a:r>
              <a:rPr lang="en-US" sz="3200" dirty="0" smtClean="0">
                <a:ea typeface="ＭＳ Ｐゴシック" pitchFamily="-84" charset="-128"/>
              </a:rPr>
              <a:t>Human Factors</a:t>
            </a:r>
          </a:p>
        </p:txBody>
      </p:sp>
      <p:sp>
        <p:nvSpPr>
          <p:cNvPr id="7170" name="Rectangle 3"/>
          <p:cNvSpPr>
            <a:spLocks noGrp="1" noChangeArrowheads="1"/>
          </p:cNvSpPr>
          <p:nvPr>
            <p:ph type="body" idx="4294967295"/>
          </p:nvPr>
        </p:nvSpPr>
        <p:spPr>
          <a:xfrm>
            <a:off x="304800" y="914400"/>
            <a:ext cx="8458200" cy="5105400"/>
          </a:xfrm>
        </p:spPr>
        <p:txBody>
          <a:bodyPr>
            <a:normAutofit fontScale="92500" lnSpcReduction="10000"/>
          </a:bodyPr>
          <a:lstStyle/>
          <a:p>
            <a:r>
              <a:rPr lang="en-US" dirty="0" smtClean="0">
                <a:ea typeface="ＭＳ Ｐゴシック" pitchFamily="-84" charset="-128"/>
              </a:rPr>
              <a:t>The wake program uses the same contract support used by the FAA HF Program office to support</a:t>
            </a:r>
          </a:p>
          <a:p>
            <a:pPr lvl="1"/>
            <a:r>
              <a:rPr lang="en-US" b="0" dirty="0" smtClean="0">
                <a:ea typeface="ＭＳ Ｐゴシック" pitchFamily="-84" charset="-128"/>
              </a:rPr>
              <a:t>Wake Turbulence </a:t>
            </a:r>
            <a:r>
              <a:rPr lang="en-US" b="0" dirty="0" err="1" smtClean="0">
                <a:ea typeface="ＭＳ Ｐゴシック" pitchFamily="-84" charset="-128"/>
              </a:rPr>
              <a:t>Recategorization</a:t>
            </a:r>
            <a:r>
              <a:rPr lang="en-US" b="0" dirty="0" smtClean="0">
                <a:ea typeface="ＭＳ Ｐゴシック" pitchFamily="-84" charset="-128"/>
              </a:rPr>
              <a:t> (RECAT)</a:t>
            </a:r>
          </a:p>
          <a:p>
            <a:pPr lvl="1"/>
            <a:r>
              <a:rPr lang="en-US" b="0" dirty="0" smtClean="0">
                <a:ea typeface="ＭＳ Ｐゴシック" pitchFamily="-84" charset="-128"/>
              </a:rPr>
              <a:t>Wake Turbulence Mitigation for Departures (WTMD)</a:t>
            </a:r>
            <a:endParaRPr lang="en-US" sz="2000" dirty="0">
              <a:ea typeface="ＭＳ Ｐゴシック" pitchFamily="-84" charset="-128"/>
            </a:endParaRPr>
          </a:p>
          <a:p>
            <a:pPr lvl="1"/>
            <a:r>
              <a:rPr lang="en-US" b="0" dirty="0" smtClean="0">
                <a:ea typeface="ＭＳ Ｐゴシック" pitchFamily="-84" charset="-128"/>
              </a:rPr>
              <a:t>Automated Terminal Proximity Alert (ATPA)</a:t>
            </a:r>
          </a:p>
          <a:p>
            <a:r>
              <a:rPr lang="en-US" dirty="0" smtClean="0">
                <a:ea typeface="ＭＳ Ｐゴシック" pitchFamily="-84" charset="-128"/>
              </a:rPr>
              <a:t>We believe RECAT, WTMD </a:t>
            </a:r>
            <a:r>
              <a:rPr lang="en-US" dirty="0" smtClean="0">
                <a:ea typeface="ＭＳ Ｐゴシック" pitchFamily="-84" charset="-128"/>
              </a:rPr>
              <a:t>and ATPA </a:t>
            </a:r>
            <a:r>
              <a:rPr lang="en-US" dirty="0" smtClean="0">
                <a:ea typeface="ＭＳ Ｐゴシック" pitchFamily="-84" charset="-128"/>
              </a:rPr>
              <a:t>have been successful because</a:t>
            </a:r>
          </a:p>
          <a:p>
            <a:pPr lvl="1"/>
            <a:r>
              <a:rPr lang="en-US" dirty="0" smtClean="0">
                <a:ea typeface="ＭＳ Ｐゴシック" pitchFamily="-84" charset="-128"/>
              </a:rPr>
              <a:t>We took the approach that HF is not a research effort that can be completed and put in a report or captured in a requirements document</a:t>
            </a:r>
          </a:p>
          <a:p>
            <a:pPr lvl="1"/>
            <a:r>
              <a:rPr lang="en-US" dirty="0" smtClean="0">
                <a:ea typeface="ＭＳ Ｐゴシック" pitchFamily="-84" charset="-128"/>
              </a:rPr>
              <a:t>HF is function that lives with a project through and beyond implementation</a:t>
            </a:r>
          </a:p>
        </p:txBody>
      </p:sp>
    </p:spTree>
    <p:extLst>
      <p:ext uri="{BB962C8B-B14F-4D97-AF65-F5344CB8AC3E}">
        <p14:creationId xmlns:p14="http://schemas.microsoft.com/office/powerpoint/2010/main" val="774097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a:xfrm>
            <a:off x="428625" y="228600"/>
            <a:ext cx="8472488" cy="609600"/>
          </a:xfrm>
        </p:spPr>
        <p:txBody>
          <a:bodyPr/>
          <a:lstStyle/>
          <a:p>
            <a:r>
              <a:rPr lang="en-US" sz="3200" dirty="0" smtClean="0">
                <a:ea typeface="ＭＳ Ｐゴシック" pitchFamily="-84" charset="-128"/>
              </a:rPr>
              <a:t>RECAT Example of HF Evaluation Plan</a:t>
            </a:r>
          </a:p>
        </p:txBody>
      </p:sp>
      <p:sp>
        <p:nvSpPr>
          <p:cNvPr id="9218" name="Rectangle 3"/>
          <p:cNvSpPr>
            <a:spLocks noGrp="1" noChangeArrowheads="1"/>
          </p:cNvSpPr>
          <p:nvPr>
            <p:ph type="body" idx="4294967295"/>
          </p:nvPr>
        </p:nvSpPr>
        <p:spPr>
          <a:xfrm>
            <a:off x="381000" y="990600"/>
            <a:ext cx="8153400" cy="5181600"/>
          </a:xfrm>
        </p:spPr>
        <p:txBody>
          <a:bodyPr>
            <a:normAutofit lnSpcReduction="10000"/>
          </a:bodyPr>
          <a:lstStyle/>
          <a:p>
            <a:pPr>
              <a:lnSpc>
                <a:spcPct val="100000"/>
              </a:lnSpc>
            </a:pPr>
            <a:r>
              <a:rPr lang="en-US" sz="2000" dirty="0" smtClean="0">
                <a:ea typeface="ＭＳ Ｐゴシック" pitchFamily="-84" charset="-128"/>
              </a:rPr>
              <a:t>Pre- and post-evaluation of RECAT at key site Air Traffic Control Towers (ATCTs) and Terminal Radar Approach Control Facilities (TRACONs</a:t>
            </a:r>
            <a:r>
              <a:rPr lang="en-US" sz="2000" b="0" dirty="0" smtClean="0">
                <a:ea typeface="ＭＳ Ｐゴシック" pitchFamily="-84" charset="-128"/>
              </a:rPr>
              <a:t>)</a:t>
            </a:r>
          </a:p>
          <a:p>
            <a:pPr lvl="1">
              <a:lnSpc>
                <a:spcPct val="100000"/>
              </a:lnSpc>
            </a:pPr>
            <a:r>
              <a:rPr lang="en-US" sz="2000" b="0" dirty="0" smtClean="0">
                <a:ea typeface="ＭＳ Ｐゴシック" pitchFamily="-84" charset="-128"/>
              </a:rPr>
              <a:t>Pre: Before use of RECAT at site</a:t>
            </a:r>
          </a:p>
          <a:p>
            <a:pPr lvl="2">
              <a:lnSpc>
                <a:spcPct val="100000"/>
              </a:lnSpc>
            </a:pPr>
            <a:r>
              <a:rPr lang="en-US" sz="1800" b="0" dirty="0" smtClean="0">
                <a:ea typeface="ＭＳ Ｐゴシック" pitchFamily="-84" charset="-128"/>
              </a:rPr>
              <a:t>Observe Ground Control (GC) and Local Control (LC) positions in ATCT during heavy departure pushes</a:t>
            </a:r>
          </a:p>
          <a:p>
            <a:pPr lvl="2">
              <a:lnSpc>
                <a:spcPct val="100000"/>
              </a:lnSpc>
            </a:pPr>
            <a:r>
              <a:rPr lang="en-US" sz="1800" b="0" dirty="0" smtClean="0">
                <a:ea typeface="ＭＳ Ｐゴシック" pitchFamily="-84" charset="-128"/>
              </a:rPr>
              <a:t>Observe Feeder and Final positions in TRACON during heavy arrival rushes</a:t>
            </a:r>
          </a:p>
          <a:p>
            <a:pPr lvl="1">
              <a:lnSpc>
                <a:spcPct val="100000"/>
              </a:lnSpc>
            </a:pPr>
            <a:r>
              <a:rPr lang="en-US" sz="2000" b="0" dirty="0" smtClean="0">
                <a:ea typeface="ＭＳ Ｐゴシック" pitchFamily="-84" charset="-128"/>
              </a:rPr>
              <a:t>Post: 2 months &amp; 6 months after use of RECAT at site</a:t>
            </a:r>
          </a:p>
          <a:p>
            <a:pPr lvl="2">
              <a:lnSpc>
                <a:spcPct val="100000"/>
              </a:lnSpc>
            </a:pPr>
            <a:r>
              <a:rPr lang="en-US" sz="1800" b="0" dirty="0" smtClean="0">
                <a:ea typeface="ＭＳ Ｐゴシック" pitchFamily="-84" charset="-128"/>
              </a:rPr>
              <a:t>Record when RECAT separation standards were used or not used </a:t>
            </a:r>
          </a:p>
          <a:p>
            <a:pPr lvl="2">
              <a:lnSpc>
                <a:spcPct val="100000"/>
              </a:lnSpc>
            </a:pPr>
            <a:r>
              <a:rPr lang="en-US" sz="1800" b="0" dirty="0" smtClean="0">
                <a:ea typeface="ＭＳ Ｐゴシック" pitchFamily="-84" charset="-128"/>
              </a:rPr>
              <a:t>Record when RECAT separation standards were issued by controller but not used by pilot</a:t>
            </a:r>
          </a:p>
          <a:p>
            <a:pPr lvl="2">
              <a:lnSpc>
                <a:spcPct val="100000"/>
              </a:lnSpc>
            </a:pPr>
            <a:r>
              <a:rPr lang="en-US" sz="1800" b="0" dirty="0" smtClean="0">
                <a:ea typeface="ＭＳ Ｐゴシック" pitchFamily="-84" charset="-128"/>
              </a:rPr>
              <a:t>Collect controller feedback on RECAT through the use of questionnaires</a:t>
            </a:r>
          </a:p>
          <a:p>
            <a:r>
              <a:rPr lang="en-US" sz="2000" dirty="0">
                <a:ea typeface="ＭＳ Ｐゴシック" pitchFamily="-84" charset="-128"/>
              </a:rPr>
              <a:t>Pre- and post-evaluation of RECAT </a:t>
            </a:r>
            <a:r>
              <a:rPr lang="en-US" sz="2000" dirty="0" smtClean="0">
                <a:ea typeface="ＭＳ Ｐゴシック" pitchFamily="-84" charset="-128"/>
              </a:rPr>
              <a:t>are more effective if HF participates in training development, training execution and observes and supports early implementation</a:t>
            </a:r>
          </a:p>
        </p:txBody>
      </p:sp>
    </p:spTree>
    <p:extLst>
      <p:ext uri="{BB962C8B-B14F-4D97-AF65-F5344CB8AC3E}">
        <p14:creationId xmlns:p14="http://schemas.microsoft.com/office/powerpoint/2010/main" val="75082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p:txBody>
          <a:bodyPr/>
          <a:lstStyle/>
          <a:p>
            <a:r>
              <a:rPr lang="en-US" sz="3200" dirty="0" smtClean="0">
                <a:ea typeface="ＭＳ Ｐゴシック" pitchFamily="-84" charset="-128"/>
              </a:rPr>
              <a:t>RECAT Example of HF Support to Initial Operational Capability</a:t>
            </a:r>
          </a:p>
        </p:txBody>
      </p:sp>
      <p:sp>
        <p:nvSpPr>
          <p:cNvPr id="9218" name="Rectangle 3"/>
          <p:cNvSpPr>
            <a:spLocks noGrp="1" noChangeArrowheads="1"/>
          </p:cNvSpPr>
          <p:nvPr>
            <p:ph type="body" idx="4294967295"/>
          </p:nvPr>
        </p:nvSpPr>
        <p:spPr>
          <a:xfrm>
            <a:off x="457200" y="1524000"/>
            <a:ext cx="8153400" cy="4267200"/>
          </a:xfrm>
        </p:spPr>
        <p:txBody>
          <a:bodyPr>
            <a:normAutofit lnSpcReduction="10000"/>
          </a:bodyPr>
          <a:lstStyle/>
          <a:p>
            <a:pPr>
              <a:lnSpc>
                <a:spcPct val="100000"/>
              </a:lnSpc>
            </a:pPr>
            <a:r>
              <a:rPr lang="en-US" dirty="0" smtClean="0">
                <a:ea typeface="ＭＳ Ｐゴシック" pitchFamily="-84" charset="-128"/>
              </a:rPr>
              <a:t>1-2 staff full time in the MEM  ATCT TRACONs, 24/7 for first week of operations</a:t>
            </a:r>
          </a:p>
          <a:p>
            <a:pPr>
              <a:lnSpc>
                <a:spcPct val="100000"/>
              </a:lnSpc>
            </a:pPr>
            <a:r>
              <a:rPr lang="en-US" dirty="0" smtClean="0">
                <a:ea typeface="ＭＳ Ｐゴシック" pitchFamily="-84" charset="-128"/>
              </a:rPr>
              <a:t>Staff numbers biased towards ATCT support during departure pushes and biased towards TRACON support during arrival pushes</a:t>
            </a:r>
          </a:p>
          <a:p>
            <a:pPr>
              <a:lnSpc>
                <a:spcPct val="100000"/>
              </a:lnSpc>
            </a:pPr>
            <a:r>
              <a:rPr lang="en-US" dirty="0" smtClean="0">
                <a:ea typeface="ＭＳ Ｐゴシック" pitchFamily="-84" charset="-128"/>
              </a:rPr>
              <a:t>HF was able to </a:t>
            </a:r>
          </a:p>
          <a:p>
            <a:pPr lvl="1"/>
            <a:r>
              <a:rPr lang="en-US" sz="2000" dirty="0">
                <a:ea typeface="ＭＳ Ｐゴシック" pitchFamily="-84" charset="-128"/>
              </a:rPr>
              <a:t>A</a:t>
            </a:r>
            <a:r>
              <a:rPr lang="en-US" sz="2000" dirty="0" smtClean="0">
                <a:ea typeface="ＭＳ Ｐゴシック" pitchFamily="-84" charset="-128"/>
              </a:rPr>
              <a:t>nswer questions about procedures and training</a:t>
            </a:r>
          </a:p>
          <a:p>
            <a:pPr lvl="1"/>
            <a:r>
              <a:rPr lang="en-US" sz="2000" dirty="0" smtClean="0">
                <a:ea typeface="ＭＳ Ｐゴシック" pitchFamily="-84" charset="-128"/>
              </a:rPr>
              <a:t>Observe effectiveness of both procedures and training over time (first week, and later observations)</a:t>
            </a:r>
          </a:p>
          <a:p>
            <a:pPr lvl="1"/>
            <a:r>
              <a:rPr lang="en-US" sz="2000" dirty="0" smtClean="0">
                <a:ea typeface="ＭＳ Ｐゴシック" pitchFamily="-84" charset="-128"/>
              </a:rPr>
              <a:t>Feed back those observations into improved procedures and training</a:t>
            </a:r>
          </a:p>
          <a:p>
            <a:pPr lvl="1"/>
            <a:endParaRPr lang="en-US" sz="1600" dirty="0" smtClean="0">
              <a:ea typeface="ＭＳ Ｐゴシック" pitchFamily="-84" charset="-128"/>
            </a:endParaRPr>
          </a:p>
        </p:txBody>
      </p:sp>
    </p:spTree>
    <p:extLst>
      <p:ext uri="{BB962C8B-B14F-4D97-AF65-F5344CB8AC3E}">
        <p14:creationId xmlns:p14="http://schemas.microsoft.com/office/powerpoint/2010/main" val="3943301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3"/>
          <p:cNvSpPr txBox="1">
            <a:spLocks noChangeArrowheads="1"/>
          </p:cNvSpPr>
          <p:nvPr/>
        </p:nvSpPr>
        <p:spPr bwMode="auto">
          <a:xfrm>
            <a:off x="609600" y="10668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spcBef>
                <a:spcPts val="400"/>
              </a:spcBef>
            </a:pPr>
            <a:r>
              <a:rPr lang="en-US" sz="1800" b="1"/>
              <a:t>RECAT Key Sites &amp; HF Evaluation Dates</a:t>
            </a:r>
          </a:p>
        </p:txBody>
      </p:sp>
      <p:sp>
        <p:nvSpPr>
          <p:cNvPr id="10242" name="Rectangle 2"/>
          <p:cNvSpPr>
            <a:spLocks noGrp="1" noChangeArrowheads="1"/>
          </p:cNvSpPr>
          <p:nvPr>
            <p:ph type="title" idx="4294967295"/>
          </p:nvPr>
        </p:nvSpPr>
        <p:spPr/>
        <p:txBody>
          <a:bodyPr/>
          <a:lstStyle/>
          <a:p>
            <a:r>
              <a:rPr lang="en-US" sz="3200" dirty="0" smtClean="0">
                <a:ea typeface="ＭＳ Ｐゴシック" pitchFamily="-84" charset="-128"/>
              </a:rPr>
              <a:t>RECAT Key Sites</a:t>
            </a:r>
          </a:p>
        </p:txBody>
      </p:sp>
      <p:graphicFrame>
        <p:nvGraphicFramePr>
          <p:cNvPr id="4" name="Table 3"/>
          <p:cNvGraphicFramePr>
            <a:graphicFrameLocks noGrp="1"/>
          </p:cNvGraphicFramePr>
          <p:nvPr>
            <p:extLst>
              <p:ext uri="{D42A27DB-BD31-4B8C-83A1-F6EECF244321}">
                <p14:modId xmlns:p14="http://schemas.microsoft.com/office/powerpoint/2010/main" val="2667150271"/>
              </p:ext>
            </p:extLst>
          </p:nvPr>
        </p:nvGraphicFramePr>
        <p:xfrm>
          <a:off x="685800" y="1600200"/>
          <a:ext cx="7772400" cy="2803526"/>
        </p:xfrm>
        <a:graphic>
          <a:graphicData uri="http://schemas.openxmlformats.org/drawingml/2006/table">
            <a:tbl>
              <a:tblPr firstRow="1" bandRow="1">
                <a:tableStyleId>{D7AC3CCA-C797-4891-BE02-D94E43425B78}</a:tableStyleId>
              </a:tblPr>
              <a:tblGrid>
                <a:gridCol w="1943100"/>
                <a:gridCol w="1943100"/>
                <a:gridCol w="1943100"/>
                <a:gridCol w="1943100"/>
              </a:tblGrid>
              <a:tr h="762054">
                <a:tc>
                  <a:txBody>
                    <a:bodyPr/>
                    <a:lstStyle/>
                    <a:p>
                      <a:pPr algn="ctr"/>
                      <a:r>
                        <a:rPr lang="en-US" sz="1800" dirty="0" smtClean="0"/>
                        <a:t>Facility</a:t>
                      </a:r>
                      <a:endParaRPr lang="en-US" sz="1800" dirty="0"/>
                    </a:p>
                  </a:txBody>
                  <a:tcPr marT="45723" marB="45723" anchor="ctr"/>
                </a:tc>
                <a:tc>
                  <a:txBody>
                    <a:bodyPr/>
                    <a:lstStyle/>
                    <a:p>
                      <a:pPr algn="ctr"/>
                      <a:r>
                        <a:rPr lang="en-US" sz="1800" dirty="0" smtClean="0"/>
                        <a:t>Pre-</a:t>
                      </a:r>
                      <a:r>
                        <a:rPr lang="en-US" sz="1800" baseline="0" dirty="0" smtClean="0"/>
                        <a:t>Evaluation</a:t>
                      </a:r>
                      <a:endParaRPr lang="en-US" sz="1800" dirty="0"/>
                    </a:p>
                  </a:txBody>
                  <a:tcPr marT="45723" marB="45723" anchor="ctr"/>
                </a:tc>
                <a:tc>
                  <a:txBody>
                    <a:bodyPr/>
                    <a:lstStyle/>
                    <a:p>
                      <a:pPr algn="ctr"/>
                      <a:r>
                        <a:rPr lang="en-US" sz="1800" dirty="0" smtClean="0"/>
                        <a:t>2-month</a:t>
                      </a:r>
                      <a:r>
                        <a:rPr lang="en-US" sz="1800" baseline="0" dirty="0" smtClean="0"/>
                        <a:t> Post-Evaluation</a:t>
                      </a:r>
                      <a:endParaRPr lang="en-US" sz="1800" dirty="0"/>
                    </a:p>
                  </a:txBody>
                  <a:tcPr marT="45723" marB="45723" anchor="ctr"/>
                </a:tc>
                <a:tc>
                  <a:txBody>
                    <a:bodyPr/>
                    <a:lstStyle/>
                    <a:p>
                      <a:pPr algn="ctr"/>
                      <a:r>
                        <a:rPr lang="en-US" sz="1800" dirty="0" smtClean="0"/>
                        <a:t>6-Month Post-Evaluation</a:t>
                      </a:r>
                      <a:endParaRPr lang="en-US" sz="1800" dirty="0"/>
                    </a:p>
                  </a:txBody>
                  <a:tcPr marT="45723" marB="45723" anchor="ctr"/>
                </a:tc>
              </a:tr>
              <a:tr h="510368">
                <a:tc>
                  <a:txBody>
                    <a:bodyPr/>
                    <a:lstStyle/>
                    <a:p>
                      <a:r>
                        <a:rPr lang="en-US" sz="1800" dirty="0" smtClean="0"/>
                        <a:t>Memphis</a:t>
                      </a:r>
                      <a:endParaRPr lang="en-US" sz="1800" dirty="0"/>
                    </a:p>
                  </a:txBody>
                  <a:tcPr marT="45723" marB="45723"/>
                </a:tc>
                <a:tc>
                  <a:txBody>
                    <a:bodyPr/>
                    <a:lstStyle/>
                    <a:p>
                      <a:r>
                        <a:rPr lang="en-US" sz="1800" dirty="0" smtClean="0"/>
                        <a:t>Oct 16-18, 2012</a:t>
                      </a:r>
                      <a:endParaRPr lang="en-US" sz="1800" dirty="0"/>
                    </a:p>
                  </a:txBody>
                  <a:tcPr marT="45723" marB="45723"/>
                </a:tc>
                <a:tc>
                  <a:txBody>
                    <a:bodyPr/>
                    <a:lstStyle/>
                    <a:p>
                      <a:r>
                        <a:rPr lang="en-US" sz="1800" dirty="0" smtClean="0"/>
                        <a:t>Feb 5-7, 2013</a:t>
                      </a:r>
                      <a:endParaRPr lang="en-US" sz="1800" dirty="0"/>
                    </a:p>
                  </a:txBody>
                  <a:tcPr marT="45723" marB="45723"/>
                </a:tc>
                <a:tc>
                  <a:txBody>
                    <a:bodyPr/>
                    <a:lstStyle/>
                    <a:p>
                      <a:r>
                        <a:rPr lang="en-US" sz="1800" dirty="0" smtClean="0"/>
                        <a:t>June 3-6, 2013</a:t>
                      </a:r>
                      <a:endParaRPr lang="en-US" sz="1800" dirty="0"/>
                    </a:p>
                  </a:txBody>
                  <a:tcPr marT="45723" marB="45723"/>
                </a:tc>
              </a:tr>
              <a:tr h="510368">
                <a:tc>
                  <a:txBody>
                    <a:bodyPr/>
                    <a:lstStyle/>
                    <a:p>
                      <a:r>
                        <a:rPr lang="en-US" sz="1800" dirty="0" smtClean="0"/>
                        <a:t>Louisville</a:t>
                      </a:r>
                      <a:endParaRPr lang="en-US" sz="1800" dirty="0"/>
                    </a:p>
                  </a:txBody>
                  <a:tcPr marT="45723" marB="45723"/>
                </a:tc>
                <a:tc>
                  <a:txBody>
                    <a:bodyPr/>
                    <a:lstStyle/>
                    <a:p>
                      <a:r>
                        <a:rPr lang="en-US" sz="1800" dirty="0" smtClean="0"/>
                        <a:t>Aug</a:t>
                      </a:r>
                      <a:r>
                        <a:rPr lang="en-US" sz="1800" baseline="0" dirty="0" smtClean="0"/>
                        <a:t> 12-15, 2013</a:t>
                      </a:r>
                      <a:endParaRPr lang="en-US" sz="1800" dirty="0"/>
                    </a:p>
                  </a:txBody>
                  <a:tcPr marT="45723" marB="45723"/>
                </a:tc>
                <a:tc>
                  <a:txBody>
                    <a:bodyPr/>
                    <a:lstStyle/>
                    <a:p>
                      <a:r>
                        <a:rPr lang="en-US" sz="1800" dirty="0" smtClean="0"/>
                        <a:t>Tent. Nov 2013</a:t>
                      </a:r>
                    </a:p>
                  </a:txBody>
                  <a:tcPr marT="45723" marB="45723"/>
                </a:tc>
                <a:tc>
                  <a:txBody>
                    <a:bodyPr/>
                    <a:lstStyle/>
                    <a:p>
                      <a:r>
                        <a:rPr lang="en-US" sz="1800" dirty="0" smtClean="0"/>
                        <a:t>Tent. Mar 2014 </a:t>
                      </a:r>
                    </a:p>
                  </a:txBody>
                  <a:tcPr marT="45723" marB="45723"/>
                </a:tc>
              </a:tr>
              <a:tr h="510368">
                <a:tc>
                  <a:txBody>
                    <a:bodyPr/>
                    <a:lstStyle/>
                    <a:p>
                      <a:r>
                        <a:rPr lang="en-US" sz="1800" dirty="0" smtClean="0"/>
                        <a:t>Miami</a:t>
                      </a:r>
                      <a:endParaRPr lang="en-US" sz="1800" dirty="0"/>
                    </a:p>
                  </a:txBody>
                  <a:tcPr marT="45723" marB="45723"/>
                </a:tc>
                <a:tc>
                  <a:txBody>
                    <a:bodyPr/>
                    <a:lstStyle/>
                    <a:p>
                      <a:r>
                        <a:rPr lang="en-US" sz="1800" dirty="0" smtClean="0"/>
                        <a:t>Tent.</a:t>
                      </a:r>
                      <a:r>
                        <a:rPr lang="en-US" sz="1800" baseline="0" dirty="0" smtClean="0"/>
                        <a:t> Nov 2013</a:t>
                      </a:r>
                      <a:endParaRPr lang="en-US" sz="1800" dirty="0"/>
                    </a:p>
                  </a:txBody>
                  <a:tcPr marT="45723" marB="45723"/>
                </a:tc>
                <a:tc>
                  <a:txBody>
                    <a:bodyPr/>
                    <a:lstStyle/>
                    <a:p>
                      <a:r>
                        <a:rPr lang="en-US" sz="1800" dirty="0" smtClean="0"/>
                        <a:t>Tent. Jan 2014</a:t>
                      </a:r>
                      <a:endParaRPr lang="en-US" sz="1800" dirty="0"/>
                    </a:p>
                  </a:txBody>
                  <a:tcPr marT="45723" marB="45723"/>
                </a:tc>
                <a:tc>
                  <a:txBody>
                    <a:bodyPr/>
                    <a:lstStyle/>
                    <a:p>
                      <a:r>
                        <a:rPr lang="en-US" sz="1800" dirty="0" smtClean="0"/>
                        <a:t>Tent. May</a:t>
                      </a:r>
                      <a:r>
                        <a:rPr lang="en-US" sz="1800" baseline="0" dirty="0" smtClean="0"/>
                        <a:t> </a:t>
                      </a:r>
                      <a:r>
                        <a:rPr lang="en-US" sz="1800" dirty="0" smtClean="0"/>
                        <a:t>2014</a:t>
                      </a:r>
                      <a:endParaRPr lang="en-US" sz="1800" dirty="0"/>
                    </a:p>
                  </a:txBody>
                  <a:tcPr marT="45723" marB="45723"/>
                </a:tc>
              </a:tr>
              <a:tr h="510368">
                <a:tc>
                  <a:txBody>
                    <a:bodyPr/>
                    <a:lstStyle/>
                    <a:p>
                      <a:r>
                        <a:rPr lang="en-US" sz="1800" dirty="0" smtClean="0"/>
                        <a:t>San Francisco</a:t>
                      </a:r>
                    </a:p>
                  </a:txBody>
                  <a:tcPr marT="45723" marB="45723"/>
                </a:tc>
                <a:tc>
                  <a:txBody>
                    <a:bodyPr/>
                    <a:lstStyle/>
                    <a:p>
                      <a:r>
                        <a:rPr lang="en-US" sz="1800" dirty="0" smtClean="0"/>
                        <a:t>TBD</a:t>
                      </a:r>
                      <a:endParaRPr lang="en-US" sz="1800" dirty="0"/>
                    </a:p>
                  </a:txBody>
                  <a:tcPr marT="45723" marB="45723"/>
                </a:tc>
                <a:tc>
                  <a:txBody>
                    <a:bodyPr/>
                    <a:lstStyle/>
                    <a:p>
                      <a:r>
                        <a:rPr lang="en-US" sz="1800" dirty="0" smtClean="0"/>
                        <a:t>TBD</a:t>
                      </a:r>
                      <a:endParaRPr lang="en-US" sz="1800" dirty="0"/>
                    </a:p>
                  </a:txBody>
                  <a:tcPr marT="45723" marB="45723"/>
                </a:tc>
                <a:tc>
                  <a:txBody>
                    <a:bodyPr/>
                    <a:lstStyle/>
                    <a:p>
                      <a:r>
                        <a:rPr lang="en-US" sz="1800" dirty="0" smtClean="0"/>
                        <a:t>TBD</a:t>
                      </a:r>
                      <a:endParaRPr lang="en-US" sz="1800" dirty="0"/>
                    </a:p>
                  </a:txBody>
                  <a:tcPr marT="45723" marB="45723"/>
                </a:tc>
              </a:tr>
            </a:tbl>
          </a:graphicData>
        </a:graphic>
      </p:graphicFrame>
    </p:spTree>
    <p:extLst>
      <p:ext uri="{BB962C8B-B14F-4D97-AF65-F5344CB8AC3E}">
        <p14:creationId xmlns:p14="http://schemas.microsoft.com/office/powerpoint/2010/main" val="3972213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438400"/>
            <a:ext cx="8458200" cy="2667000"/>
          </a:xfrm>
        </p:spPr>
        <p:txBody>
          <a:bodyPr/>
          <a:lstStyle/>
          <a:p>
            <a:pPr algn="ctr"/>
            <a:r>
              <a:rPr lang="en-US" sz="3600" dirty="0" smtClean="0"/>
              <a:t>Backup</a:t>
            </a:r>
            <a:br>
              <a:rPr lang="en-US" sz="3600" dirty="0" smtClean="0"/>
            </a:br>
            <a:r>
              <a:rPr lang="en-US" sz="3600" dirty="0"/>
              <a:t/>
            </a:r>
            <a:br>
              <a:rPr lang="en-US" sz="3600" dirty="0"/>
            </a:br>
            <a:endParaRPr lang="en-US" sz="3200" dirty="0" smtClean="0"/>
          </a:p>
        </p:txBody>
      </p:sp>
      <p:sp>
        <p:nvSpPr>
          <p:cNvPr id="21507"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333AC5F6-639D-4A34-928B-89CCEF3800ED}" type="slidenum">
              <a:rPr lang="en-US" sz="1400">
                <a:solidFill>
                  <a:schemeClr val="bg1"/>
                </a:solidFill>
              </a:rPr>
              <a:pPr algn="r" eaLnBrk="1" hangingPunct="1">
                <a:spcBef>
                  <a:spcPct val="0"/>
                </a:spcBef>
                <a:buFontTx/>
                <a:buNone/>
              </a:pPr>
              <a:t>27</a:t>
            </a:fld>
            <a:endParaRPr lang="en-US" sz="1400">
              <a:solidFill>
                <a:schemeClr val="bg1"/>
              </a:solidFill>
            </a:endParaRPr>
          </a:p>
        </p:txBody>
      </p:sp>
    </p:spTree>
    <p:extLst>
      <p:ext uri="{BB962C8B-B14F-4D97-AF65-F5344CB8AC3E}">
        <p14:creationId xmlns:p14="http://schemas.microsoft.com/office/powerpoint/2010/main" val="1682916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04800" y="2438400"/>
            <a:ext cx="8472488" cy="1828800"/>
          </a:xfrm>
        </p:spPr>
        <p:txBody>
          <a:bodyPr/>
          <a:lstStyle/>
          <a:p>
            <a:pPr algn="ctr"/>
            <a:r>
              <a:rPr lang="en-US" sz="3600" smtClean="0"/>
              <a:t>Overview of the FAA Wake Turbulence R&amp;D Program </a:t>
            </a:r>
            <a:br>
              <a:rPr lang="en-US" sz="3600" smtClean="0"/>
            </a:br>
            <a:r>
              <a:rPr lang="en-US" sz="3600" smtClean="0"/>
              <a:t>(R,E&amp;D and F&amp;E) </a:t>
            </a:r>
          </a:p>
        </p:txBody>
      </p:sp>
      <p:sp>
        <p:nvSpPr>
          <p:cNvPr id="16387"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26A10334-CC37-4E7D-92E7-5490FDB840B0}" type="slidenum">
              <a:rPr lang="en-US" sz="1400">
                <a:solidFill>
                  <a:schemeClr val="bg1"/>
                </a:solidFill>
              </a:rPr>
              <a:pPr algn="r" eaLnBrk="1" hangingPunct="1">
                <a:spcBef>
                  <a:spcPct val="0"/>
                </a:spcBef>
                <a:buFontTx/>
                <a:buNone/>
              </a:pPr>
              <a:t>3</a:t>
            </a:fld>
            <a:endParaRPr lang="en-US" sz="1400">
              <a:solidFill>
                <a:schemeClr val="bg1"/>
              </a:solidFill>
            </a:endParaRPr>
          </a:p>
        </p:txBody>
      </p:sp>
    </p:spTree>
    <p:extLst>
      <p:ext uri="{BB962C8B-B14F-4D97-AF65-F5344CB8AC3E}">
        <p14:creationId xmlns:p14="http://schemas.microsoft.com/office/powerpoint/2010/main" val="1172530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E3DDFF69-D46C-473A-8875-82D492793E91}" type="slidenum">
              <a:rPr lang="en-US" sz="1400">
                <a:solidFill>
                  <a:schemeClr val="bg1"/>
                </a:solidFill>
              </a:rPr>
              <a:pPr algn="r" eaLnBrk="1" hangingPunct="1">
                <a:spcBef>
                  <a:spcPct val="0"/>
                </a:spcBef>
                <a:buFontTx/>
                <a:buNone/>
              </a:pPr>
              <a:t>4</a:t>
            </a:fld>
            <a:endParaRPr lang="en-US" sz="1400">
              <a:solidFill>
                <a:schemeClr val="bg1"/>
              </a:solidFill>
            </a:endParaRPr>
          </a:p>
        </p:txBody>
      </p:sp>
      <p:sp>
        <p:nvSpPr>
          <p:cNvPr id="17411" name="Rectangle 2"/>
          <p:cNvSpPr>
            <a:spLocks noGrp="1" noChangeArrowheads="1"/>
          </p:cNvSpPr>
          <p:nvPr>
            <p:ph type="title" idx="4294967295"/>
          </p:nvPr>
        </p:nvSpPr>
        <p:spPr>
          <a:xfrm>
            <a:off x="103188" y="228600"/>
            <a:ext cx="8915400" cy="762000"/>
          </a:xfrm>
        </p:spPr>
        <p:txBody>
          <a:bodyPr/>
          <a:lstStyle/>
          <a:p>
            <a:pPr algn="ctr" eaLnBrk="1" hangingPunct="1">
              <a:lnSpc>
                <a:spcPct val="75000"/>
              </a:lnSpc>
            </a:pPr>
            <a:r>
              <a:rPr lang="en-US" sz="3200" smtClean="0"/>
              <a:t>Wake Turbulence R&amp;D Program Overview</a:t>
            </a:r>
            <a:br>
              <a:rPr lang="en-US" sz="3200" smtClean="0"/>
            </a:br>
            <a:r>
              <a:rPr lang="en-US" sz="3200" smtClean="0"/>
              <a:t> What is this Program?</a:t>
            </a:r>
          </a:p>
        </p:txBody>
      </p:sp>
      <p:sp>
        <p:nvSpPr>
          <p:cNvPr id="17412" name="Rectangle 3"/>
          <p:cNvSpPr>
            <a:spLocks noGrp="1" noChangeArrowheads="1"/>
          </p:cNvSpPr>
          <p:nvPr>
            <p:ph type="body" idx="4294967295"/>
          </p:nvPr>
        </p:nvSpPr>
        <p:spPr>
          <a:xfrm>
            <a:off x="152400" y="1219200"/>
            <a:ext cx="8686800" cy="5181600"/>
          </a:xfrm>
        </p:spPr>
        <p:txBody>
          <a:bodyPr/>
          <a:lstStyle/>
          <a:p>
            <a:pPr eaLnBrk="1" hangingPunct="1">
              <a:lnSpc>
                <a:spcPct val="80000"/>
              </a:lnSpc>
            </a:pPr>
            <a:r>
              <a:rPr lang="en-US" sz="2200" dirty="0" smtClean="0"/>
              <a:t>Goal is to increase NAS capacity through safe reduction in ATC required wake turbulence separation between aircraft</a:t>
            </a:r>
          </a:p>
          <a:p>
            <a:pPr eaLnBrk="1" hangingPunct="1">
              <a:lnSpc>
                <a:spcPct val="80000"/>
              </a:lnSpc>
            </a:pPr>
            <a:r>
              <a:rPr lang="en-US" sz="2200" dirty="0" smtClean="0"/>
              <a:t>Two funding sources are used to achieve these goals:</a:t>
            </a:r>
          </a:p>
          <a:p>
            <a:pPr lvl="1" eaLnBrk="1" hangingPunct="1">
              <a:lnSpc>
                <a:spcPct val="80000"/>
              </a:lnSpc>
            </a:pPr>
            <a:r>
              <a:rPr lang="en-US" sz="1800" dirty="0" smtClean="0"/>
              <a:t>Wake Turbulence R, E&amp;D (A12.b)</a:t>
            </a:r>
          </a:p>
          <a:p>
            <a:pPr lvl="1" eaLnBrk="1" hangingPunct="1">
              <a:lnSpc>
                <a:spcPct val="80000"/>
              </a:lnSpc>
            </a:pPr>
            <a:r>
              <a:rPr lang="en-US" sz="1800" dirty="0" smtClean="0">
                <a:solidFill>
                  <a:srgbClr val="000000"/>
                </a:solidFill>
              </a:rPr>
              <a:t>F&amp;E (1A07E, 1A12A, 1A12B) for wake turbulence solutions/standards requiring FAA automation support for implementation</a:t>
            </a:r>
            <a:endParaRPr lang="en-US" sz="1800" dirty="0" smtClean="0"/>
          </a:p>
          <a:p>
            <a:pPr eaLnBrk="1" hangingPunct="1">
              <a:lnSpc>
                <a:spcPct val="80000"/>
              </a:lnSpc>
            </a:pPr>
            <a:r>
              <a:rPr lang="en-US" sz="2200" dirty="0" smtClean="0"/>
              <a:t>Purpose of R,E&amp;D funding:</a:t>
            </a:r>
          </a:p>
          <a:p>
            <a:pPr lvl="1" eaLnBrk="1" hangingPunct="1">
              <a:lnSpc>
                <a:spcPct val="80000"/>
              </a:lnSpc>
            </a:pPr>
            <a:r>
              <a:rPr lang="en-US" sz="1800" dirty="0" smtClean="0"/>
              <a:t>Supports the development of procedures-only wake avoidance solutions</a:t>
            </a:r>
          </a:p>
          <a:p>
            <a:pPr lvl="2" eaLnBrk="1" hangingPunct="1">
              <a:lnSpc>
                <a:spcPct val="80000"/>
              </a:lnSpc>
            </a:pPr>
            <a:r>
              <a:rPr lang="en-US" sz="1800" dirty="0" smtClean="0"/>
              <a:t>7110.308, Wake separation for new aircraft (A388, B748, B787, A350, A320-Neo, 737-Max)</a:t>
            </a:r>
          </a:p>
          <a:p>
            <a:pPr lvl="1" eaLnBrk="1" hangingPunct="1">
              <a:lnSpc>
                <a:spcPct val="80000"/>
              </a:lnSpc>
            </a:pPr>
            <a:r>
              <a:rPr lang="en-US" sz="1800" dirty="0" smtClean="0"/>
              <a:t>Supports procedure design for wake avoidance solutions that require automation</a:t>
            </a:r>
          </a:p>
          <a:p>
            <a:pPr lvl="1" eaLnBrk="1" hangingPunct="1">
              <a:lnSpc>
                <a:spcPct val="80000"/>
              </a:lnSpc>
            </a:pPr>
            <a:r>
              <a:rPr lang="en-US" sz="1800" dirty="0" smtClean="0"/>
              <a:t>Supports the data driven safety assessments for all solutions (procedure only or automation)</a:t>
            </a:r>
          </a:p>
          <a:p>
            <a:pPr eaLnBrk="1" hangingPunct="1">
              <a:lnSpc>
                <a:spcPct val="80000"/>
              </a:lnSpc>
            </a:pPr>
            <a:r>
              <a:rPr lang="en-US" sz="2200" dirty="0" smtClean="0"/>
              <a:t>Purpose of F&amp;E funding: Development/validation of requirements for NAS systems to support wake solutions</a:t>
            </a:r>
          </a:p>
        </p:txBody>
      </p:sp>
    </p:spTree>
    <p:extLst>
      <p:ext uri="{BB962C8B-B14F-4D97-AF65-F5344CB8AC3E}">
        <p14:creationId xmlns:p14="http://schemas.microsoft.com/office/powerpoint/2010/main" val="3546286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378CD9D5-4E49-463D-877C-D667C89054C7}" type="slidenum">
              <a:rPr lang="en-US" sz="1400">
                <a:solidFill>
                  <a:schemeClr val="bg1"/>
                </a:solidFill>
              </a:rPr>
              <a:pPr algn="r" eaLnBrk="1" hangingPunct="1">
                <a:spcBef>
                  <a:spcPct val="0"/>
                </a:spcBef>
                <a:buFontTx/>
                <a:buNone/>
              </a:pPr>
              <a:t>5</a:t>
            </a:fld>
            <a:endParaRPr lang="en-US" sz="1400">
              <a:solidFill>
                <a:schemeClr val="bg1"/>
              </a:solidFill>
            </a:endParaRPr>
          </a:p>
        </p:txBody>
      </p:sp>
      <p:sp>
        <p:nvSpPr>
          <p:cNvPr id="18435" name="Rectangle 2"/>
          <p:cNvSpPr>
            <a:spLocks noGrp="1" noChangeArrowheads="1"/>
          </p:cNvSpPr>
          <p:nvPr>
            <p:ph type="title" idx="4294967295"/>
          </p:nvPr>
        </p:nvSpPr>
        <p:spPr>
          <a:xfrm>
            <a:off x="103188" y="76200"/>
            <a:ext cx="8915400" cy="762000"/>
          </a:xfrm>
        </p:spPr>
        <p:txBody>
          <a:bodyPr/>
          <a:lstStyle/>
          <a:p>
            <a:pPr algn="ctr" eaLnBrk="1" hangingPunct="1">
              <a:lnSpc>
                <a:spcPct val="90000"/>
              </a:lnSpc>
            </a:pPr>
            <a:r>
              <a:rPr lang="en-US" sz="2800" smtClean="0"/>
              <a:t>Wake Turbulence (R&amp;D) Program Overview</a:t>
            </a:r>
            <a:br>
              <a:rPr lang="en-US" sz="2800" smtClean="0"/>
            </a:br>
            <a:r>
              <a:rPr lang="en-US" sz="2400" smtClean="0">
                <a:solidFill>
                  <a:schemeClr val="tx1"/>
                </a:solidFill>
              </a:rPr>
              <a:t>What is this Program?</a:t>
            </a:r>
          </a:p>
        </p:txBody>
      </p:sp>
      <p:sp>
        <p:nvSpPr>
          <p:cNvPr id="18436" name="Rectangle 3"/>
          <p:cNvSpPr>
            <a:spLocks noGrp="1" noChangeArrowheads="1"/>
          </p:cNvSpPr>
          <p:nvPr>
            <p:ph type="body" idx="4294967295"/>
          </p:nvPr>
        </p:nvSpPr>
        <p:spPr>
          <a:xfrm>
            <a:off x="152400" y="838200"/>
            <a:ext cx="8839200" cy="5257800"/>
          </a:xfrm>
        </p:spPr>
        <p:txBody>
          <a:bodyPr/>
          <a:lstStyle/>
          <a:p>
            <a:pPr eaLnBrk="1" hangingPunct="1">
              <a:lnSpc>
                <a:spcPct val="80000"/>
              </a:lnSpc>
            </a:pPr>
            <a:r>
              <a:rPr lang="en-US" sz="2000" dirty="0" smtClean="0"/>
              <a:t>Benefits (actual and expected) coming from the program:</a:t>
            </a:r>
          </a:p>
          <a:p>
            <a:pPr lvl="1" eaLnBrk="1" hangingPunct="1">
              <a:lnSpc>
                <a:spcPct val="80000"/>
              </a:lnSpc>
            </a:pPr>
            <a:r>
              <a:rPr lang="en-US" sz="1800" dirty="0" smtClean="0"/>
              <a:t>Gains in airport runway throughput capacity without adding concrete:</a:t>
            </a:r>
          </a:p>
          <a:p>
            <a:pPr lvl="2" eaLnBrk="1" hangingPunct="1">
              <a:lnSpc>
                <a:spcPct val="80000"/>
              </a:lnSpc>
            </a:pPr>
            <a:r>
              <a:rPr lang="en-US" sz="1600" dirty="0" smtClean="0"/>
              <a:t>Safe, capacity CSPR procedures:</a:t>
            </a:r>
          </a:p>
          <a:p>
            <a:pPr lvl="3" eaLnBrk="1" hangingPunct="1">
              <a:lnSpc>
                <a:spcPct val="80000"/>
              </a:lnSpc>
            </a:pPr>
            <a:r>
              <a:rPr lang="en-US" sz="1400" dirty="0" smtClean="0"/>
              <a:t>7110.308 ATC dependent staggered procedure reduces capacity loss when CSPR operations change from visual separation (~60/</a:t>
            </a:r>
            <a:r>
              <a:rPr lang="en-US" sz="1400" dirty="0" err="1" smtClean="0"/>
              <a:t>hr</a:t>
            </a:r>
            <a:r>
              <a:rPr lang="en-US" sz="1400" dirty="0" smtClean="0"/>
              <a:t>) to IMC separation (~30/</a:t>
            </a:r>
            <a:r>
              <a:rPr lang="en-US" sz="1400" dirty="0" err="1" smtClean="0"/>
              <a:t>hr</a:t>
            </a:r>
            <a:r>
              <a:rPr lang="en-US" sz="1400" dirty="0" smtClean="0"/>
              <a:t>). IMC arrival capacity with 7110.308 is increased by 8-15 arrivals per hour depending on traffic mix</a:t>
            </a:r>
          </a:p>
          <a:p>
            <a:pPr lvl="3" eaLnBrk="1" hangingPunct="1">
              <a:lnSpc>
                <a:spcPct val="80000"/>
              </a:lnSpc>
            </a:pPr>
            <a:r>
              <a:rPr lang="en-US" sz="1400" dirty="0" smtClean="0"/>
              <a:t>Wake Turbulence Mitigation for Departures – increases airport CSPR departure capacity by 2 to 8 more departures per hour – when persistent crosswind is present</a:t>
            </a:r>
          </a:p>
          <a:p>
            <a:pPr lvl="3" eaLnBrk="1" hangingPunct="1">
              <a:lnSpc>
                <a:spcPct val="80000"/>
              </a:lnSpc>
            </a:pPr>
            <a:r>
              <a:rPr lang="en-US" sz="1400" dirty="0" smtClean="0"/>
              <a:t>Wake Turbulence Mitigation for Arrivals – extends the 7110.308 procedure to more aircraft types and airport CSPR configurations</a:t>
            </a:r>
          </a:p>
          <a:p>
            <a:pPr lvl="2" eaLnBrk="1" hangingPunct="1">
              <a:lnSpc>
                <a:spcPct val="80000"/>
              </a:lnSpc>
            </a:pPr>
            <a:r>
              <a:rPr lang="en-US" sz="1600" dirty="0" smtClean="0"/>
              <a:t>Safe, capacity efficient wake separation standards:</a:t>
            </a:r>
          </a:p>
          <a:p>
            <a:pPr lvl="3" eaLnBrk="1" hangingPunct="1">
              <a:lnSpc>
                <a:spcPct val="80000"/>
              </a:lnSpc>
            </a:pPr>
            <a:r>
              <a:rPr lang="en-US" sz="1400" dirty="0" smtClean="0"/>
              <a:t>Static for </a:t>
            </a:r>
            <a:r>
              <a:rPr lang="en-US" sz="1400" dirty="0" err="1" smtClean="0"/>
              <a:t>NextGen</a:t>
            </a:r>
            <a:r>
              <a:rPr lang="en-US" sz="1400" dirty="0" smtClean="0"/>
              <a:t> near and mid term</a:t>
            </a:r>
          </a:p>
          <a:p>
            <a:pPr lvl="3" eaLnBrk="1" hangingPunct="1">
              <a:lnSpc>
                <a:spcPct val="80000"/>
              </a:lnSpc>
            </a:pPr>
            <a:r>
              <a:rPr lang="en-US" sz="1400" dirty="0" smtClean="0"/>
              <a:t>Dynamic, weather and aircraft performance parameterized for </a:t>
            </a:r>
            <a:r>
              <a:rPr lang="en-US" sz="1400" dirty="0" err="1" smtClean="0"/>
              <a:t>NextGen</a:t>
            </a:r>
            <a:r>
              <a:rPr lang="en-US" sz="1400" dirty="0" smtClean="0"/>
              <a:t> far term – Wake Turbulence Mitigation Single Runway is the first step</a:t>
            </a:r>
          </a:p>
          <a:p>
            <a:pPr lvl="3" eaLnBrk="1" hangingPunct="1">
              <a:lnSpc>
                <a:spcPct val="80000"/>
              </a:lnSpc>
            </a:pPr>
            <a:r>
              <a:rPr lang="en-US" sz="1400" dirty="0" smtClean="0"/>
              <a:t>New Wake Re-Cat 6 Category standards implemented in MEM (11/2012) are allowing FedEx to increase its departure rate by 17+%, departure taxi queue to near zero, and time spent in terminal airspace reduced by 2-3 minutes. (equates to savings in fuel, emissions and fewer delays).  Wake Re-Cat Phase II – another 4 to 6% increase depending on fleet mix</a:t>
            </a:r>
          </a:p>
          <a:p>
            <a:pPr lvl="1" eaLnBrk="1" hangingPunct="1">
              <a:lnSpc>
                <a:spcPct val="80000"/>
              </a:lnSpc>
            </a:pPr>
            <a:r>
              <a:rPr lang="en-US" sz="1800" dirty="0" smtClean="0"/>
              <a:t>Safe, </a:t>
            </a:r>
            <a:r>
              <a:rPr lang="en-US" sz="1800" u="sng" dirty="0" smtClean="0"/>
              <a:t>capacity efficient</a:t>
            </a:r>
            <a:r>
              <a:rPr lang="en-US" sz="1800" dirty="0" smtClean="0"/>
              <a:t> ATC wake separation standards for new aircraft series</a:t>
            </a:r>
            <a:endParaRPr lang="en-US" sz="1800" u="sng" dirty="0" smtClean="0"/>
          </a:p>
          <a:p>
            <a:pPr lvl="1" eaLnBrk="1" hangingPunct="1">
              <a:lnSpc>
                <a:spcPct val="80000"/>
              </a:lnSpc>
            </a:pPr>
            <a:r>
              <a:rPr lang="en-US" sz="1800" dirty="0" smtClean="0"/>
              <a:t>Gains in capacity in constrained en-route airspace:</a:t>
            </a:r>
          </a:p>
          <a:p>
            <a:pPr lvl="2" eaLnBrk="1" hangingPunct="1">
              <a:lnSpc>
                <a:spcPct val="80000"/>
              </a:lnSpc>
            </a:pPr>
            <a:r>
              <a:rPr lang="en-US" sz="1600" dirty="0" smtClean="0"/>
              <a:t>Wake safe en-route ATC maneuvers when aircraft en-route separations are less than 5 nm</a:t>
            </a:r>
          </a:p>
          <a:p>
            <a:pPr lvl="2" eaLnBrk="1" hangingPunct="1">
              <a:lnSpc>
                <a:spcPct val="80000"/>
              </a:lnSpc>
            </a:pPr>
            <a:r>
              <a:rPr lang="en-US" sz="1600" dirty="0" smtClean="0"/>
              <a:t>Wake safe capacity efficient sharing of airspace with UAS</a:t>
            </a:r>
          </a:p>
        </p:txBody>
      </p:sp>
    </p:spTree>
    <p:extLst>
      <p:ext uri="{BB962C8B-B14F-4D97-AF65-F5344CB8AC3E}">
        <p14:creationId xmlns:p14="http://schemas.microsoft.com/office/powerpoint/2010/main" val="3773643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28600" y="228600"/>
            <a:ext cx="8624888" cy="493713"/>
          </a:xfrm>
        </p:spPr>
        <p:txBody>
          <a:bodyPr/>
          <a:lstStyle/>
          <a:p>
            <a:pPr algn="ctr"/>
            <a:r>
              <a:rPr lang="en-US" sz="3200" smtClean="0"/>
              <a:t>Wake Turbulence (R&amp;D) Program Overview</a:t>
            </a:r>
          </a:p>
        </p:txBody>
      </p:sp>
      <p:sp>
        <p:nvSpPr>
          <p:cNvPr id="75779" name="Content Placeholder 2"/>
          <p:cNvSpPr>
            <a:spLocks noGrp="1"/>
          </p:cNvSpPr>
          <p:nvPr>
            <p:ph idx="4294967295"/>
          </p:nvPr>
        </p:nvSpPr>
        <p:spPr>
          <a:xfrm>
            <a:off x="381000" y="1371600"/>
            <a:ext cx="8229600" cy="3124200"/>
          </a:xfrm>
        </p:spPr>
        <p:txBody>
          <a:bodyPr/>
          <a:lstStyle/>
          <a:p>
            <a:pPr>
              <a:defRPr/>
            </a:pPr>
            <a:r>
              <a:rPr lang="en-US" dirty="0"/>
              <a:t>Why is Wake RE&amp;D Necessary </a:t>
            </a:r>
            <a:r>
              <a:rPr lang="en-US" dirty="0" smtClean="0"/>
              <a:t>?</a:t>
            </a:r>
          </a:p>
          <a:p>
            <a:pPr marL="747713" lvl="1" eaLnBrk="1" hangingPunct="1">
              <a:defRPr/>
            </a:pPr>
            <a:r>
              <a:rPr lang="en-US" sz="2000" b="1" dirty="0" smtClean="0"/>
              <a:t>Products from this R&amp;D program provide cost effective airport capacity benefits to NAS users without requiring new runways to be built</a:t>
            </a:r>
          </a:p>
          <a:p>
            <a:pPr marL="747713" lvl="1" eaLnBrk="1" hangingPunct="1">
              <a:defRPr/>
            </a:pPr>
            <a:r>
              <a:rPr lang="en-US" sz="2000" b="1" dirty="0" err="1" smtClean="0"/>
              <a:t>NextGen</a:t>
            </a:r>
            <a:r>
              <a:rPr lang="en-US" sz="2000" b="1" dirty="0" smtClean="0"/>
              <a:t> mid to far term products (TBO, Flex Terminal) require wake solutions to deliver their full capacity benefit </a:t>
            </a:r>
          </a:p>
          <a:p>
            <a:pPr marL="747713" lvl="1" eaLnBrk="1" hangingPunct="1">
              <a:defRPr/>
            </a:pPr>
            <a:r>
              <a:rPr lang="en-US" sz="2000" b="1" dirty="0" smtClean="0"/>
              <a:t>FAA, aircraft manufacturers, air carriers and airports require this program to set safe, capacity efficient wake separations for new aircraft series</a:t>
            </a:r>
          </a:p>
          <a:p>
            <a:pPr marL="919163" lvl="1" indent="-457200" eaLnBrk="1" hangingPunct="1">
              <a:buFontTx/>
              <a:buAutoNum type="arabicPeriod"/>
              <a:defRPr/>
            </a:pPr>
            <a:endParaRPr lang="en-US" sz="2000" b="1" dirty="0" smtClean="0"/>
          </a:p>
          <a:p>
            <a:pPr>
              <a:defRPr/>
            </a:pPr>
            <a:endParaRPr lang="en-US" sz="2400" dirty="0" smtClean="0"/>
          </a:p>
        </p:txBody>
      </p:sp>
      <p:sp>
        <p:nvSpPr>
          <p:cNvPr id="19460"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CCFB0EF2-5979-4E87-8A4A-123265060AEA}" type="slidenum">
              <a:rPr lang="en-US" sz="1400">
                <a:solidFill>
                  <a:schemeClr val="bg1"/>
                </a:solidFill>
              </a:rPr>
              <a:pPr algn="r" eaLnBrk="1" hangingPunct="1">
                <a:spcBef>
                  <a:spcPct val="0"/>
                </a:spcBef>
                <a:buFontTx/>
                <a:buNone/>
              </a:pPr>
              <a:t>6</a:t>
            </a:fld>
            <a:endParaRPr lang="en-US" sz="1400">
              <a:solidFill>
                <a:schemeClr val="bg1"/>
              </a:solidFill>
            </a:endParaRPr>
          </a:p>
        </p:txBody>
      </p:sp>
    </p:spTree>
    <p:extLst>
      <p:ext uri="{BB962C8B-B14F-4D97-AF65-F5344CB8AC3E}">
        <p14:creationId xmlns:p14="http://schemas.microsoft.com/office/powerpoint/2010/main" val="3163111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625" y="228600"/>
            <a:ext cx="8472488" cy="874712"/>
          </a:xfrm>
        </p:spPr>
        <p:txBody>
          <a:bodyPr>
            <a:noAutofit/>
          </a:bodyPr>
          <a:lstStyle/>
          <a:p>
            <a:r>
              <a:rPr lang="en-US" sz="3200" dirty="0" smtClean="0"/>
              <a:t>Have Wake Turbulence RE&amp;D Investments Led to Real Capacity Gains in the NAS?</a:t>
            </a:r>
            <a:endParaRPr lang="en-US" sz="3200" dirty="0"/>
          </a:p>
        </p:txBody>
      </p:sp>
      <p:sp>
        <p:nvSpPr>
          <p:cNvPr id="4" name="Content Placeholder 3"/>
          <p:cNvSpPr>
            <a:spLocks noGrp="1"/>
          </p:cNvSpPr>
          <p:nvPr>
            <p:ph idx="1"/>
          </p:nvPr>
        </p:nvSpPr>
        <p:spPr>
          <a:xfrm>
            <a:off x="495300" y="1295400"/>
            <a:ext cx="8050213" cy="4724399"/>
          </a:xfrm>
        </p:spPr>
        <p:txBody>
          <a:bodyPr>
            <a:normAutofit fontScale="70000" lnSpcReduction="20000"/>
          </a:bodyPr>
          <a:lstStyle/>
          <a:p>
            <a:r>
              <a:rPr lang="en-US" dirty="0" smtClean="0"/>
              <a:t>7110.308 - </a:t>
            </a:r>
          </a:p>
          <a:p>
            <a:pPr lvl="1"/>
            <a:r>
              <a:rPr lang="en-US" dirty="0" smtClean="0"/>
              <a:t>Some immediate success</a:t>
            </a:r>
          </a:p>
          <a:p>
            <a:pPr lvl="2"/>
            <a:r>
              <a:rPr lang="en-US" dirty="0" smtClean="0"/>
              <a:t>Immediate use at SEA upon approval (2010): new runway opened (16R) and old runway closed for resurfacing (16L), and ~8 additional arrives per hour were observed over single runway capacity</a:t>
            </a:r>
          </a:p>
          <a:p>
            <a:pPr lvl="2"/>
            <a:r>
              <a:rPr lang="en-US" dirty="0" smtClean="0"/>
              <a:t>SFO approved </a:t>
            </a:r>
            <a:r>
              <a:rPr lang="en-US" dirty="0"/>
              <a:t> </a:t>
            </a:r>
            <a:r>
              <a:rPr lang="en-US" dirty="0" smtClean="0"/>
              <a:t>Oct 2012.  Runway construction has required ILS outages for significant periods.  IOC Sep 2013</a:t>
            </a:r>
          </a:p>
          <a:p>
            <a:pPr lvl="1"/>
            <a:r>
              <a:rPr lang="en-US" dirty="0" smtClean="0"/>
              <a:t>Some “build it and they will come” </a:t>
            </a:r>
          </a:p>
          <a:p>
            <a:pPr lvl="2"/>
            <a:r>
              <a:rPr lang="en-US" dirty="0" smtClean="0"/>
              <a:t>EWR also approved Oct 2012</a:t>
            </a:r>
          </a:p>
          <a:p>
            <a:pPr lvl="3"/>
            <a:r>
              <a:rPr lang="en-US" dirty="0" smtClean="0"/>
              <a:t>Airspace changes underway to provide ability to run parallel approaches to 4’s and 22’s with more flexibility</a:t>
            </a:r>
          </a:p>
          <a:p>
            <a:pPr lvl="3"/>
            <a:r>
              <a:rPr lang="en-US" dirty="0" smtClean="0"/>
              <a:t>Expected IOC in Spring of 2014</a:t>
            </a:r>
          </a:p>
          <a:p>
            <a:pPr lvl="2"/>
            <a:r>
              <a:rPr lang="en-US" dirty="0" smtClean="0"/>
              <a:t>BOS approved 2010 </a:t>
            </a:r>
          </a:p>
          <a:p>
            <a:pPr lvl="3"/>
            <a:r>
              <a:rPr lang="en-US" dirty="0" smtClean="0"/>
              <a:t>No ILS possible on 4L</a:t>
            </a:r>
          </a:p>
          <a:p>
            <a:pPr lvl="3"/>
            <a:r>
              <a:rPr lang="en-US" dirty="0" smtClean="0"/>
              <a:t>Waited for RNAV/ILS dependent staggered approvals to runways &gt;2500ft apart (Feb 2012)</a:t>
            </a:r>
          </a:p>
          <a:p>
            <a:pPr lvl="3"/>
            <a:r>
              <a:rPr lang="en-US" dirty="0" smtClean="0"/>
              <a:t>RNAV approach to 4L under development</a:t>
            </a:r>
          </a:p>
          <a:p>
            <a:pPr lvl="3"/>
            <a:r>
              <a:rPr lang="en-US" dirty="0" smtClean="0"/>
              <a:t>Anticipate AOV approval  of 7110.308 with RNAV/ILS in Spring 2014 and immediate use</a:t>
            </a:r>
          </a:p>
          <a:p>
            <a:r>
              <a:rPr lang="en-US" dirty="0" smtClean="0"/>
              <a:t>Obvious next step is WTMA-</a:t>
            </a:r>
            <a:r>
              <a:rPr lang="en-US" dirty="0"/>
              <a:t>P</a:t>
            </a:r>
            <a:r>
              <a:rPr lang="en-US" dirty="0" smtClean="0"/>
              <a:t> providing reduced separation dependent procedure with Heavy/757 leading</a:t>
            </a:r>
          </a:p>
          <a:p>
            <a:pPr lvl="2"/>
            <a:endParaRPr lang="en-US" dirty="0"/>
          </a:p>
        </p:txBody>
      </p:sp>
      <p:sp>
        <p:nvSpPr>
          <p:cNvPr id="2" name="Slide Number Placeholder 1"/>
          <p:cNvSpPr>
            <a:spLocks noGrp="1"/>
          </p:cNvSpPr>
          <p:nvPr>
            <p:ph type="sldNum" sz="quarter" idx="10"/>
          </p:nvPr>
        </p:nvSpPr>
        <p:spPr/>
        <p:txBody>
          <a:bodyPr/>
          <a:lstStyle/>
          <a:p>
            <a:pPr>
              <a:defRPr/>
            </a:pPr>
            <a:fld id="{B5F85108-6928-401E-A569-0CA66AD8AF55}" type="slidenum">
              <a:rPr lang="en-US" smtClean="0"/>
              <a:pPr>
                <a:defRPr/>
              </a:pPr>
              <a:t>7</a:t>
            </a:fld>
            <a:endParaRPr lang="en-US"/>
          </a:p>
        </p:txBody>
      </p:sp>
    </p:spTree>
    <p:extLst>
      <p:ext uri="{BB962C8B-B14F-4D97-AF65-F5344CB8AC3E}">
        <p14:creationId xmlns:p14="http://schemas.microsoft.com/office/powerpoint/2010/main" val="4144496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625" y="228600"/>
            <a:ext cx="8472488" cy="874712"/>
          </a:xfrm>
        </p:spPr>
        <p:txBody>
          <a:bodyPr>
            <a:noAutofit/>
          </a:bodyPr>
          <a:lstStyle/>
          <a:p>
            <a:r>
              <a:rPr lang="en-US" sz="3200" dirty="0"/>
              <a:t>Have Wake Turbulence RE&amp;D Investments Led to Real Capacity Gains in the NAS?</a:t>
            </a:r>
          </a:p>
        </p:txBody>
      </p:sp>
      <p:sp>
        <p:nvSpPr>
          <p:cNvPr id="4" name="Content Placeholder 3"/>
          <p:cNvSpPr>
            <a:spLocks noGrp="1"/>
          </p:cNvSpPr>
          <p:nvPr>
            <p:ph idx="1"/>
          </p:nvPr>
        </p:nvSpPr>
        <p:spPr>
          <a:xfrm>
            <a:off x="495300" y="1295400"/>
            <a:ext cx="8050213" cy="4724399"/>
          </a:xfrm>
        </p:spPr>
        <p:txBody>
          <a:bodyPr>
            <a:normAutofit fontScale="92500" lnSpcReduction="10000"/>
          </a:bodyPr>
          <a:lstStyle/>
          <a:p>
            <a:r>
              <a:rPr lang="en-US" dirty="0" smtClean="0"/>
              <a:t>WTMD</a:t>
            </a:r>
          </a:p>
          <a:p>
            <a:pPr lvl="1"/>
            <a:r>
              <a:rPr lang="en-US" dirty="0" smtClean="0"/>
              <a:t>RE&amp;D funded safety case and prototypes at STL and IAH</a:t>
            </a:r>
          </a:p>
          <a:p>
            <a:pPr lvl="1"/>
            <a:r>
              <a:rPr lang="en-US" dirty="0" smtClean="0"/>
              <a:t>F&amp;E funded acquisition effort in 2010 (</a:t>
            </a:r>
            <a:r>
              <a:rPr lang="en-US" dirty="0" err="1"/>
              <a:t>W</a:t>
            </a:r>
            <a:r>
              <a:rPr lang="en-US" dirty="0" err="1" smtClean="0"/>
              <a:t>x</a:t>
            </a:r>
            <a:r>
              <a:rPr lang="en-US" dirty="0" smtClean="0"/>
              <a:t> program)</a:t>
            </a:r>
          </a:p>
          <a:p>
            <a:pPr lvl="2"/>
            <a:r>
              <a:rPr lang="en-US" dirty="0" smtClean="0"/>
              <a:t>Caught up in integration effort with ITWS</a:t>
            </a:r>
          </a:p>
          <a:p>
            <a:pPr lvl="1"/>
            <a:r>
              <a:rPr lang="en-US" dirty="0" smtClean="0"/>
              <a:t>Returned to wake Program for “re-engineering”</a:t>
            </a:r>
          </a:p>
          <a:p>
            <a:pPr lvl="1"/>
            <a:r>
              <a:rPr lang="en-US" dirty="0" smtClean="0"/>
              <a:t>Ops demonstration system developed in 2012</a:t>
            </a:r>
          </a:p>
          <a:p>
            <a:pPr lvl="2"/>
            <a:r>
              <a:rPr lang="en-US" dirty="0" smtClean="0"/>
              <a:t>Implementation SFO May 15, 2013 , IAH July 15, 2013, MEM (Oct 14, 2013)</a:t>
            </a:r>
          </a:p>
          <a:p>
            <a:pPr lvl="2"/>
            <a:r>
              <a:rPr lang="en-US" dirty="0" smtClean="0"/>
              <a:t>1 year of operations will provide seasonal variations of benefits</a:t>
            </a:r>
          </a:p>
          <a:p>
            <a:pPr lvl="2"/>
            <a:r>
              <a:rPr lang="en-US" dirty="0" smtClean="0"/>
              <a:t>Cost is $10k/site for hardware, $50k for installation and $46k/</a:t>
            </a:r>
            <a:r>
              <a:rPr lang="en-US" dirty="0" err="1" smtClean="0"/>
              <a:t>yr</a:t>
            </a:r>
            <a:r>
              <a:rPr lang="en-US" dirty="0" smtClean="0"/>
              <a:t> for maintenance</a:t>
            </a:r>
          </a:p>
          <a:p>
            <a:pPr lvl="1"/>
            <a:r>
              <a:rPr lang="en-US" dirty="0" smtClean="0"/>
              <a:t>Will be </a:t>
            </a:r>
            <a:r>
              <a:rPr lang="en-US" dirty="0" err="1" smtClean="0"/>
              <a:t>rehosted</a:t>
            </a:r>
            <a:r>
              <a:rPr lang="en-US" dirty="0" smtClean="0"/>
              <a:t> on another automation platform (e.g., TFDM) if cost/benefit analysis supports that decision</a:t>
            </a:r>
          </a:p>
        </p:txBody>
      </p:sp>
      <p:sp>
        <p:nvSpPr>
          <p:cNvPr id="2" name="Slide Number Placeholder 1"/>
          <p:cNvSpPr>
            <a:spLocks noGrp="1"/>
          </p:cNvSpPr>
          <p:nvPr>
            <p:ph type="sldNum" sz="quarter" idx="10"/>
          </p:nvPr>
        </p:nvSpPr>
        <p:spPr/>
        <p:txBody>
          <a:bodyPr/>
          <a:lstStyle/>
          <a:p>
            <a:pPr>
              <a:defRPr/>
            </a:pPr>
            <a:fld id="{B5F85108-6928-401E-A569-0CA66AD8AF55}" type="slidenum">
              <a:rPr lang="en-US" smtClean="0"/>
              <a:pPr>
                <a:defRPr/>
              </a:pPr>
              <a:t>8</a:t>
            </a:fld>
            <a:endParaRPr lang="en-US"/>
          </a:p>
        </p:txBody>
      </p:sp>
    </p:spTree>
    <p:extLst>
      <p:ext uri="{BB962C8B-B14F-4D97-AF65-F5344CB8AC3E}">
        <p14:creationId xmlns:p14="http://schemas.microsoft.com/office/powerpoint/2010/main" val="1936255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5212" y="2743200"/>
            <a:ext cx="4421188"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5280025" y="2914650"/>
            <a:ext cx="36115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spcAft>
                <a:spcPts val="600"/>
              </a:spcAft>
            </a:pPr>
            <a:r>
              <a:rPr lang="en-US" sz="1600" b="1" u="sng"/>
              <a:t>SFO Inter-departure Times</a:t>
            </a:r>
            <a:br>
              <a:rPr lang="en-US" sz="1600" b="1" u="sng"/>
            </a:br>
            <a:r>
              <a:rPr lang="en-US"/>
              <a:t>- Heavy/B757 Leader -</a:t>
            </a:r>
          </a:p>
        </p:txBody>
      </p:sp>
      <p:grpSp>
        <p:nvGrpSpPr>
          <p:cNvPr id="6148" name="Group 6"/>
          <p:cNvGrpSpPr>
            <a:grpSpLocks/>
          </p:cNvGrpSpPr>
          <p:nvPr/>
        </p:nvGrpSpPr>
        <p:grpSpPr bwMode="auto">
          <a:xfrm>
            <a:off x="5311775" y="3773487"/>
            <a:ext cx="1160462" cy="1614488"/>
            <a:chOff x="1174054" y="4715906"/>
            <a:chExt cx="984998" cy="1370191"/>
          </a:xfrm>
        </p:grpSpPr>
        <p:sp>
          <p:nvSpPr>
            <p:cNvPr id="6152" name="TextBox 7"/>
            <p:cNvSpPr txBox="1">
              <a:spLocks noChangeArrowheads="1"/>
            </p:cNvSpPr>
            <p:nvPr/>
          </p:nvSpPr>
          <p:spPr bwMode="auto">
            <a:xfrm>
              <a:off x="1446863" y="4715906"/>
              <a:ext cx="7121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spcAft>
                  <a:spcPts val="600"/>
                </a:spcAft>
              </a:pPr>
              <a:r>
                <a:rPr lang="en-US" sz="1000" b="1"/>
                <a:t>WTMD Pairs</a:t>
              </a:r>
            </a:p>
          </p:txBody>
        </p:sp>
        <p:sp>
          <p:nvSpPr>
            <p:cNvPr id="9" name="Oval 8"/>
            <p:cNvSpPr/>
            <p:nvPr/>
          </p:nvSpPr>
          <p:spPr>
            <a:xfrm>
              <a:off x="1174054" y="5386855"/>
              <a:ext cx="939184" cy="699242"/>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chemeClr val="tx1"/>
                </a:solidFill>
              </a:endParaRPr>
            </a:p>
          </p:txBody>
        </p:sp>
        <p:cxnSp>
          <p:nvCxnSpPr>
            <p:cNvPr id="10" name="Straight Arrow Connector 9"/>
            <p:cNvCxnSpPr>
              <a:stCxn id="6152" idx="2"/>
            </p:cNvCxnSpPr>
            <p:nvPr/>
          </p:nvCxnSpPr>
          <p:spPr>
            <a:xfrm flipH="1">
              <a:off x="1642973" y="5116051"/>
              <a:ext cx="159001" cy="6076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149" name="Title 1"/>
          <p:cNvSpPr>
            <a:spLocks noGrp="1"/>
          </p:cNvSpPr>
          <p:nvPr>
            <p:ph type="title"/>
          </p:nvPr>
        </p:nvSpPr>
        <p:spPr/>
        <p:txBody>
          <a:bodyPr/>
          <a:lstStyle/>
          <a:p>
            <a:r>
              <a:rPr lang="en-US" sz="3200" dirty="0"/>
              <a:t>Have Wake Turbulence RE&amp;D Investments Led to Real Capacity Gains in the NAS?</a:t>
            </a:r>
            <a:endParaRPr lang="en-US" sz="3200" dirty="0" smtClean="0">
              <a:ea typeface="ＭＳ Ｐゴシック" pitchFamily="34" charset="-128"/>
            </a:endParaRPr>
          </a:p>
        </p:txBody>
      </p:sp>
      <p:sp>
        <p:nvSpPr>
          <p:cNvPr id="6150" name="Content Placeholder 2"/>
          <p:cNvSpPr>
            <a:spLocks noGrp="1"/>
          </p:cNvSpPr>
          <p:nvPr>
            <p:ph idx="1"/>
          </p:nvPr>
        </p:nvSpPr>
        <p:spPr>
          <a:xfrm>
            <a:off x="304800" y="1447800"/>
            <a:ext cx="8229600" cy="4648200"/>
          </a:xfrm>
        </p:spPr>
        <p:txBody>
          <a:bodyPr/>
          <a:lstStyle/>
          <a:p>
            <a:r>
              <a:rPr lang="en-US" sz="2000" dirty="0" smtClean="0"/>
              <a:t>Very preliminary WTMD observations from SFO</a:t>
            </a:r>
            <a:endParaRPr lang="en-US" sz="2000" dirty="0"/>
          </a:p>
          <a:p>
            <a:r>
              <a:rPr lang="en-US" sz="2000" dirty="0" smtClean="0">
                <a:ea typeface="ＭＳ Ｐゴシック" pitchFamily="34" charset="-128"/>
              </a:rPr>
              <a:t>Over 30 Heavy or B757-led pairs identified for the WTMD procedure in the first two weeks</a:t>
            </a:r>
          </a:p>
          <a:p>
            <a:r>
              <a:rPr lang="en-US" sz="2000" dirty="0" smtClean="0">
                <a:ea typeface="ＭＳ Ｐゴシック" pitchFamily="34" charset="-128"/>
              </a:rPr>
              <a:t>No aborted takeoffs or </a:t>
            </a:r>
            <a:br>
              <a:rPr lang="en-US" sz="2000" dirty="0" smtClean="0">
                <a:ea typeface="ＭＳ Ｐゴシック" pitchFamily="34" charset="-128"/>
              </a:rPr>
            </a:br>
            <a:r>
              <a:rPr lang="en-US" sz="2000" dirty="0" smtClean="0">
                <a:ea typeface="ＭＳ Ｐゴシック" pitchFamily="34" charset="-128"/>
              </a:rPr>
              <a:t>declined takeoff clearances </a:t>
            </a:r>
            <a:br>
              <a:rPr lang="en-US" sz="2000" dirty="0" smtClean="0">
                <a:ea typeface="ＭＳ Ｐゴシック" pitchFamily="34" charset="-128"/>
              </a:rPr>
            </a:br>
            <a:r>
              <a:rPr lang="en-US" sz="2000" dirty="0" smtClean="0">
                <a:ea typeface="ＭＳ Ｐゴシック" pitchFamily="34" charset="-128"/>
              </a:rPr>
              <a:t>due to WTMD</a:t>
            </a:r>
          </a:p>
          <a:p>
            <a:r>
              <a:rPr lang="en-US" sz="2000" dirty="0" smtClean="0">
                <a:ea typeface="ＭＳ Ｐゴシック" pitchFamily="34" charset="-128"/>
              </a:rPr>
              <a:t>No wake turbulence </a:t>
            </a:r>
            <a:br>
              <a:rPr lang="en-US" sz="2000" dirty="0" smtClean="0">
                <a:ea typeface="ＭＳ Ｐゴシック" pitchFamily="34" charset="-128"/>
              </a:rPr>
            </a:br>
            <a:r>
              <a:rPr lang="en-US" sz="2000" dirty="0" smtClean="0">
                <a:ea typeface="ＭＳ Ｐゴシック" pitchFamily="34" charset="-128"/>
              </a:rPr>
              <a:t>encounters reported</a:t>
            </a:r>
          </a:p>
          <a:p>
            <a:endParaRPr lang="en-US" sz="2000" dirty="0" smtClean="0">
              <a:ea typeface="ＭＳ Ｐゴシック" pitchFamily="34" charset="-128"/>
            </a:endParaRPr>
          </a:p>
          <a:p>
            <a:endParaRPr lang="en-US" sz="2000" dirty="0">
              <a:ea typeface="ＭＳ Ｐゴシック" pitchFamily="34" charset="-128"/>
            </a:endParaRPr>
          </a:p>
          <a:p>
            <a:endParaRPr lang="en-US" sz="2000" dirty="0" smtClean="0">
              <a:ea typeface="ＭＳ Ｐゴシック" pitchFamily="34" charset="-128"/>
            </a:endParaRPr>
          </a:p>
          <a:p>
            <a:r>
              <a:rPr lang="en-US" sz="2000" dirty="0" smtClean="0">
                <a:ea typeface="ＭＳ Ｐゴシック" pitchFamily="34" charset="-128"/>
              </a:rPr>
              <a:t>Only ATC complaint is “why can’t </a:t>
            </a:r>
            <a:br>
              <a:rPr lang="en-US" sz="2000" dirty="0" smtClean="0">
                <a:ea typeface="ＭＳ Ｐゴシック" pitchFamily="34" charset="-128"/>
              </a:rPr>
            </a:br>
            <a:r>
              <a:rPr lang="en-US" sz="2000" dirty="0" smtClean="0">
                <a:ea typeface="ＭＳ Ｐゴシック" pitchFamily="34" charset="-128"/>
              </a:rPr>
              <a:t>we have this all of the time?”</a:t>
            </a:r>
          </a:p>
          <a:p>
            <a:endParaRPr lang="en-US" dirty="0" smtClean="0">
              <a:ea typeface="ＭＳ Ｐゴシック" pitchFamily="34" charset="-128"/>
            </a:endParaRPr>
          </a:p>
          <a:p>
            <a:endParaRPr lang="en-US" dirty="0" smtClean="0">
              <a:ea typeface="ＭＳ Ｐゴシック" pitchFamily="34" charset="-128"/>
            </a:endParaRPr>
          </a:p>
        </p:txBody>
      </p:sp>
      <p:sp>
        <p:nvSpPr>
          <p:cNvPr id="6151" name="Slide Number Placeholder 3"/>
          <p:cNvSpPr>
            <a:spLocks noGrp="1"/>
          </p:cNvSpPr>
          <p:nvPr>
            <p:ph type="sldNum" sz="quarter" idx="4294967295"/>
          </p:nvPr>
        </p:nvSpPr>
        <p:spPr>
          <a:xfrm>
            <a:off x="3656013" y="6248400"/>
            <a:ext cx="1828800" cy="473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fld id="{33144EA4-C4F5-4ECD-9891-C983ABA2AB5C}" type="slidenum">
              <a:rPr lang="en-US" smtClean="0">
                <a:solidFill>
                  <a:schemeClr val="bg1"/>
                </a:solidFill>
              </a:rPr>
              <a:pPr eaLnBrk="1" hangingPunct="1"/>
              <a:t>9</a:t>
            </a:fld>
            <a:endParaRPr lang="en-US" smtClean="0">
              <a:solidFill>
                <a:schemeClr val="bg1"/>
              </a:solidFill>
            </a:endParaRPr>
          </a:p>
        </p:txBody>
      </p:sp>
    </p:spTree>
    <p:extLst>
      <p:ext uri="{BB962C8B-B14F-4D97-AF65-F5344CB8AC3E}">
        <p14:creationId xmlns:p14="http://schemas.microsoft.com/office/powerpoint/2010/main" val="4187522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template_iar_2005_e">
  <a:themeElements>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iar_2005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iar_2005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iar_2005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iar_2005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iar_2005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iar_2005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iar_2005_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iar_2005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iar_2005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iar_2005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iar_2005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iar_2005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arrow"/>
        </a:ln>
        <a:effectLst/>
      </a:spPr>
      <a:body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iar_2005_e">
  <a:themeElements>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iar_2005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iar_2005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iar_2005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iar_2005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iar_2005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iar_2005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iar_2005_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iar_2005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iar_2005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iar_2005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iar_2005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iar_2005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TR Presentation Template">
  <a:themeElements>
    <a:clrScheme name="">
      <a:dk1>
        <a:srgbClr val="00264C"/>
      </a:dk1>
      <a:lt1>
        <a:srgbClr val="FFFFFF"/>
      </a:lt1>
      <a:dk2>
        <a:srgbClr val="333333"/>
      </a:dk2>
      <a:lt2>
        <a:srgbClr val="333333"/>
      </a:lt2>
      <a:accent1>
        <a:srgbClr val="000080"/>
      </a:accent1>
      <a:accent2>
        <a:srgbClr val="00264C"/>
      </a:accent2>
      <a:accent3>
        <a:srgbClr val="FFFFFF"/>
      </a:accent3>
      <a:accent4>
        <a:srgbClr val="001F40"/>
      </a:accent4>
      <a:accent5>
        <a:srgbClr val="AAAAC0"/>
      </a:accent5>
      <a:accent6>
        <a:srgbClr val="002144"/>
      </a:accent6>
      <a:hlink>
        <a:srgbClr val="00264C"/>
      </a:hlink>
      <a:folHlink>
        <a:srgbClr val="4D4D4D"/>
      </a:folHlink>
    </a:clrScheme>
    <a:fontScheme name="ATR Presentation Template">
      <a:majorFont>
        <a:latin typeface="Arial Black"/>
        <a:ea typeface=""/>
        <a:cs typeface=""/>
      </a:majorFont>
      <a:minorFont>
        <a:latin typeface="Arial"/>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TR Presentation Template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ATR Presentation Template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ATR Presentation Template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TR Presentation Template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ATR Presentation Template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
      <a:clrScheme name="ATR Presentation Template 6">
        <a:dk1>
          <a:srgbClr val="00264C"/>
        </a:dk1>
        <a:lt1>
          <a:srgbClr val="FFFFFF"/>
        </a:lt1>
        <a:dk2>
          <a:srgbClr val="333333"/>
        </a:dk2>
        <a:lt2>
          <a:srgbClr val="333333"/>
        </a:lt2>
        <a:accent1>
          <a:srgbClr val="000080"/>
        </a:accent1>
        <a:accent2>
          <a:srgbClr val="00264C"/>
        </a:accent2>
        <a:accent3>
          <a:srgbClr val="FFFFFF"/>
        </a:accent3>
        <a:accent4>
          <a:srgbClr val="001F40"/>
        </a:accent4>
        <a:accent5>
          <a:srgbClr val="AAAAC0"/>
        </a:accent5>
        <a:accent6>
          <a:srgbClr val="0021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olpeTemplate0827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marL="511175" indent="-511175">
          <a:spcBef>
            <a:spcPts val="0"/>
          </a:spcBef>
          <a:spcAft>
            <a:spcPts val="600"/>
          </a:spcAft>
          <a:buClr>
            <a:srgbClr val="000000"/>
          </a:buClr>
          <a:buFontTx/>
          <a:buNone/>
          <a:defRPr sz="2400" b="1" dirty="0" smtClean="0">
            <a:solidFill>
              <a:schemeClr val="tx1"/>
            </a:solidFill>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1_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VolpeTemplate0827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marL="511175" indent="-511175">
          <a:spcBef>
            <a:spcPts val="0"/>
          </a:spcBef>
          <a:spcAft>
            <a:spcPts val="600"/>
          </a:spcAft>
          <a:buClr>
            <a:srgbClr val="000000"/>
          </a:buClr>
          <a:buFontTx/>
          <a:buNone/>
          <a:defRPr sz="2400" b="1" dirty="0" smtClean="0">
            <a:solidFill>
              <a:schemeClr val="tx1"/>
            </a:solidFill>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1_template_iar_2005_e">
  <a:themeElements>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iar_2005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iar_2005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iar_2005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iar_2005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iar_2005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iar_2005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iar_2005_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iar_2005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iar_2005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iar_2005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iar_2005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iar_2005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ATR Presentation Template">
  <a:themeElements>
    <a:clrScheme name="">
      <a:dk1>
        <a:srgbClr val="00264C"/>
      </a:dk1>
      <a:lt1>
        <a:srgbClr val="FFFFFF"/>
      </a:lt1>
      <a:dk2>
        <a:srgbClr val="333333"/>
      </a:dk2>
      <a:lt2>
        <a:srgbClr val="333333"/>
      </a:lt2>
      <a:accent1>
        <a:srgbClr val="000080"/>
      </a:accent1>
      <a:accent2>
        <a:srgbClr val="00264C"/>
      </a:accent2>
      <a:accent3>
        <a:srgbClr val="FFFFFF"/>
      </a:accent3>
      <a:accent4>
        <a:srgbClr val="001F40"/>
      </a:accent4>
      <a:accent5>
        <a:srgbClr val="AAAAC0"/>
      </a:accent5>
      <a:accent6>
        <a:srgbClr val="002144"/>
      </a:accent6>
      <a:hlink>
        <a:srgbClr val="00264C"/>
      </a:hlink>
      <a:folHlink>
        <a:srgbClr val="4D4D4D"/>
      </a:folHlink>
    </a:clrScheme>
    <a:fontScheme name="ATR Presentation Template">
      <a:majorFont>
        <a:latin typeface="Arial Black"/>
        <a:ea typeface=""/>
        <a:cs typeface=""/>
      </a:majorFont>
      <a:minorFont>
        <a:latin typeface="Arial"/>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TR Presentation Template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ATR Presentation Template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ATR Presentation Template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TR Presentation Template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ATR Presentation Template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
      <a:clrScheme name="ATR Presentation Template 6">
        <a:dk1>
          <a:srgbClr val="00264C"/>
        </a:dk1>
        <a:lt1>
          <a:srgbClr val="FFFFFF"/>
        </a:lt1>
        <a:dk2>
          <a:srgbClr val="333333"/>
        </a:dk2>
        <a:lt2>
          <a:srgbClr val="333333"/>
        </a:lt2>
        <a:accent1>
          <a:srgbClr val="000080"/>
        </a:accent1>
        <a:accent2>
          <a:srgbClr val="00264C"/>
        </a:accent2>
        <a:accent3>
          <a:srgbClr val="FFFFFF"/>
        </a:accent3>
        <a:accent4>
          <a:srgbClr val="001F40"/>
        </a:accent4>
        <a:accent5>
          <a:srgbClr val="AAAAC0"/>
        </a:accent5>
        <a:accent6>
          <a:srgbClr val="0021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04096B-CF37-4C8D-AC2B-56E65726FD9B}"/>
</file>

<file path=customXml/itemProps2.xml><?xml version="1.0" encoding="utf-8"?>
<ds:datastoreItem xmlns:ds="http://schemas.openxmlformats.org/officeDocument/2006/customXml" ds:itemID="{FCA3703A-54D0-4C04-8A0C-48B83A8A4E23}"/>
</file>

<file path=customXml/itemProps3.xml><?xml version="1.0" encoding="utf-8"?>
<ds:datastoreItem xmlns:ds="http://schemas.openxmlformats.org/officeDocument/2006/customXml" ds:itemID="{EC6AAC5D-D0BB-40F8-B02C-F6D391007E28}"/>
</file>

<file path=docProps/app.xml><?xml version="1.0" encoding="utf-8"?>
<Properties xmlns="http://schemas.openxmlformats.org/officeDocument/2006/extended-properties" xmlns:vt="http://schemas.openxmlformats.org/officeDocument/2006/docPropsVTypes">
  <TotalTime>3740</TotalTime>
  <Words>2787</Words>
  <Application>Microsoft Office PowerPoint</Application>
  <PresentationFormat>On-screen Show (4:3)</PresentationFormat>
  <Paragraphs>313</Paragraphs>
  <Slides>27</Slides>
  <Notes>15</Notes>
  <HiddenSlides>0</HiddenSlides>
  <MMClips>0</MMClips>
  <ScaleCrop>false</ScaleCrop>
  <HeadingPairs>
    <vt:vector size="4" baseType="variant">
      <vt:variant>
        <vt:lpstr>Theme</vt:lpstr>
      </vt:variant>
      <vt:variant>
        <vt:i4>11</vt:i4>
      </vt:variant>
      <vt:variant>
        <vt:lpstr>Slide Titles</vt:lpstr>
      </vt:variant>
      <vt:variant>
        <vt:i4>27</vt:i4>
      </vt:variant>
    </vt:vector>
  </HeadingPairs>
  <TitlesOfParts>
    <vt:vector size="38" baseType="lpstr">
      <vt:lpstr>FAA_slide_template_whitecover_whitebackground</vt:lpstr>
      <vt:lpstr>template_iar_2005_e</vt:lpstr>
      <vt:lpstr>Custom Design</vt:lpstr>
      <vt:lpstr>ATR Presentation Template</vt:lpstr>
      <vt:lpstr>VolpeTemplate08272012</vt:lpstr>
      <vt:lpstr>1_FAA_slide_template_whitecover_whitebackground</vt:lpstr>
      <vt:lpstr>1_VolpeTemplate08272012</vt:lpstr>
      <vt:lpstr>1_template_iar_2005_e</vt:lpstr>
      <vt:lpstr>1_ATR Presentation Template</vt:lpstr>
      <vt:lpstr>2_template_iar_2005_e</vt:lpstr>
      <vt:lpstr>2_FAA_slide_template_whitecover_whitebackground</vt:lpstr>
      <vt:lpstr>REDAC NASOps Fall 2013 Review</vt:lpstr>
      <vt:lpstr>Presentation Outline</vt:lpstr>
      <vt:lpstr>Overview of the FAA Wake Turbulence R&amp;D Program  (R,E&amp;D and F&amp;E) </vt:lpstr>
      <vt:lpstr>Wake Turbulence R&amp;D Program Overview  What is this Program?</vt:lpstr>
      <vt:lpstr>Wake Turbulence (R&amp;D) Program Overview What is this Program?</vt:lpstr>
      <vt:lpstr>Wake Turbulence (R&amp;D) Program Overview</vt:lpstr>
      <vt:lpstr>Have Wake Turbulence RE&amp;D Investments Led to Real Capacity Gains in the NAS?</vt:lpstr>
      <vt:lpstr>Have Wake Turbulence RE&amp;D Investments Led to Real Capacity Gains in the NAS?</vt:lpstr>
      <vt:lpstr>Have Wake Turbulence RE&amp;D Investments Led to Real Capacity Gains in the NAS?</vt:lpstr>
      <vt:lpstr>Have Wake Turbulence RE&amp;D Investments Led to Real Capacity Gains in the NAS?</vt:lpstr>
      <vt:lpstr>NextGen – Wake Turbulence  R,E&amp;D Project A12.b</vt:lpstr>
      <vt:lpstr>Wake Standards for New Aircraft Designs</vt:lpstr>
      <vt:lpstr>National Rule Change 7110.308 Dependent Staggered Approaches to Parallel Runways Spaced Less Than 2500 ft</vt:lpstr>
      <vt:lpstr>Develop NextGen Wake Procedure Concepts/DSTs</vt:lpstr>
      <vt:lpstr>Enroute Lateral Offset Procedure For Wake Turbulence Avoidance</vt:lpstr>
      <vt:lpstr>Determine Statistical Wake Encounter Frequency/Severity</vt:lpstr>
      <vt:lpstr>Develop Models, Data Bases, Data Sources</vt:lpstr>
      <vt:lpstr>Why Do We Need More Wake Data Collection?</vt:lpstr>
      <vt:lpstr>Why Do We Need More Wake Data Collection?</vt:lpstr>
      <vt:lpstr>Why Do We Need More Wake Data Collection?</vt:lpstr>
      <vt:lpstr>Detail A12.b Spending Estimates</vt:lpstr>
      <vt:lpstr>Human Factors</vt:lpstr>
      <vt:lpstr>Human Factors</vt:lpstr>
      <vt:lpstr>RECAT Example of HF Evaluation Plan</vt:lpstr>
      <vt:lpstr>RECAT Example of HF Support to Initial Operational Capability</vt:lpstr>
      <vt:lpstr>RECAT Key Sites</vt:lpstr>
      <vt:lpstr>Backup  </vt:lpstr>
    </vt:vector>
  </TitlesOfParts>
  <Manager>Cathy Bigelow</Manager>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REB PPT Portfolio Briefing Template</dc:title>
  <dc:subject>REB</dc:subject>
  <dc:creator>AJP-62</dc:creator>
  <cp:lastModifiedBy>Jeffrey Tittsworth</cp:lastModifiedBy>
  <cp:revision>241</cp:revision>
  <cp:lastPrinted>2013-08-09T18:06:56Z</cp:lastPrinted>
  <dcterms:modified xsi:type="dcterms:W3CDTF">2013-08-28T12:02:15Z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0x0101009DA7335E1805E44495268AE629753871</vt:lpwstr>
  </property>
</Properties>
</file>