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7"/>
  </p:notesMasterIdLst>
  <p:handoutMasterIdLst>
    <p:handoutMasterId r:id="rId18"/>
  </p:handoutMasterIdLst>
  <p:sldIdLst>
    <p:sldId id="490" r:id="rId2"/>
    <p:sldId id="495" r:id="rId3"/>
    <p:sldId id="496" r:id="rId4"/>
    <p:sldId id="497" r:id="rId5"/>
    <p:sldId id="501" r:id="rId6"/>
    <p:sldId id="502" r:id="rId7"/>
    <p:sldId id="503" r:id="rId8"/>
    <p:sldId id="504" r:id="rId9"/>
    <p:sldId id="505" r:id="rId10"/>
    <p:sldId id="506" r:id="rId11"/>
    <p:sldId id="507" r:id="rId12"/>
    <p:sldId id="508" r:id="rId13"/>
    <p:sldId id="509" r:id="rId14"/>
    <p:sldId id="510" r:id="rId15"/>
    <p:sldId id="511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66FFFF"/>
    <a:srgbClr val="CCFFFF"/>
    <a:srgbClr val="99CCFF"/>
    <a:srgbClr val="CCECFF"/>
    <a:srgbClr val="CCFF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99" autoAdjust="0"/>
    <p:restoredTop sz="86656" autoAdjust="0"/>
  </p:normalViewPr>
  <p:slideViewPr>
    <p:cSldViewPr>
      <p:cViewPr varScale="1">
        <p:scale>
          <a:sx n="111" d="100"/>
          <a:sy n="111" d="100"/>
        </p:scale>
        <p:origin x="-564" y="-84"/>
      </p:cViewPr>
      <p:guideLst>
        <p:guide orient="horz" pos="3704"/>
        <p:guide pos="13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84" y="-96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888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t" anchorCtr="0" compatLnSpc="1">
            <a:prstTxWarp prst="textNoShape">
              <a:avLst/>
            </a:prstTxWarp>
          </a:bodyPr>
          <a:lstStyle>
            <a:lvl1pPr defTabSz="90985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4" y="0"/>
            <a:ext cx="3036887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t" anchorCtr="0" compatLnSpc="1">
            <a:prstTxWarp prst="textNoShape">
              <a:avLst/>
            </a:prstTxWarp>
          </a:bodyPr>
          <a:lstStyle>
            <a:lvl1pPr algn="r" defTabSz="90985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3019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b" anchorCtr="0" compatLnSpc="1">
            <a:prstTxWarp prst="textNoShape">
              <a:avLst/>
            </a:prstTxWarp>
          </a:bodyPr>
          <a:lstStyle>
            <a:lvl1pPr defTabSz="90985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40A5D-660A-4048-9A1C-15377E10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394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888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t" anchorCtr="0" compatLnSpc="1">
            <a:prstTxWarp prst="textNoShape">
              <a:avLst/>
            </a:prstTxWarp>
          </a:bodyPr>
          <a:lstStyle>
            <a:lvl1pPr defTabSz="90985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4" y="0"/>
            <a:ext cx="3036887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t" anchorCtr="0" compatLnSpc="1">
            <a:prstTxWarp prst="textNoShape">
              <a:avLst/>
            </a:prstTxWarp>
          </a:bodyPr>
          <a:lstStyle>
            <a:lvl1pPr algn="r" defTabSz="90985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9312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509"/>
            <a:ext cx="5143500" cy="418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3019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b" anchorCtr="0" compatLnSpc="1">
            <a:prstTxWarp prst="textNoShape">
              <a:avLst/>
            </a:prstTxWarp>
          </a:bodyPr>
          <a:lstStyle>
            <a:lvl1pPr defTabSz="90985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4" y="8833019"/>
            <a:ext cx="3036887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8" tIns="45530" rIns="91058" bIns="45530" numCol="1" anchor="b" anchorCtr="0" compatLnSpc="1">
            <a:prstTxWarp prst="textNoShape">
              <a:avLst/>
            </a:prstTxWarp>
          </a:bodyPr>
          <a:lstStyle>
            <a:lvl1pPr algn="r" defTabSz="90985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832D48C-FAA5-4BE9-88EC-517ACB70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449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9" y="4416510"/>
            <a:ext cx="5140325" cy="27483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87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59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9" y="4416510"/>
            <a:ext cx="5140325" cy="27483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441325" y="6276975"/>
            <a:ext cx="3740150" cy="2746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200" smtClean="0">
              <a:solidFill>
                <a:srgbClr val="C0C0C0"/>
              </a:solidFill>
            </a:endParaRPr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Weather Forecast Improvements – AJP-68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>
              <a:defRPr/>
            </a:pPr>
            <a:fld id="{EF63BDA3-B622-4094-B88C-9C65E125F540}" type="slidenum">
              <a:rPr lang="en-US" sz="1200" b="1">
                <a:solidFill>
                  <a:srgbClr val="1D2F68"/>
                </a:solidFill>
                <a:latin typeface="Arial" pitchFamily="34" charset="0"/>
              </a:rPr>
              <a:pPr algn="r">
                <a:defRPr/>
              </a:pPr>
              <a:t>‹#›</a:t>
            </a:fld>
            <a:endParaRPr lang="en-US" sz="1200" b="1" dirty="0">
              <a:solidFill>
                <a:srgbClr val="1D2F68"/>
              </a:solidFill>
              <a:latin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10577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105775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08125"/>
            <a:ext cx="8050213" cy="4206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rgbClr val="2D2D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Final R&amp;D Imag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75338" y="0"/>
            <a:ext cx="32686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096000" y="304800"/>
            <a:ext cx="2895600" cy="911225"/>
            <a:chOff x="3700" y="170"/>
            <a:chExt cx="1824" cy="574"/>
          </a:xfrm>
        </p:grpSpPr>
        <p:pic>
          <p:nvPicPr>
            <p:cNvPr id="4" name="Picture 6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 Box 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defRPr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19200"/>
            <a:ext cx="8610600" cy="472439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44488"/>
            <a:ext cx="9143999" cy="609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3999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>
              <a:defRPr/>
            </a:pPr>
            <a:fld id="{89F7F7A1-2C19-4C14-A271-4A4453CBF88E}" type="slidenum">
              <a:rPr lang="en-US" sz="1200" b="1">
                <a:solidFill>
                  <a:srgbClr val="1D2F68"/>
                </a:solidFill>
                <a:latin typeface="Arial" pitchFamily="34" charset="0"/>
              </a:rPr>
              <a:pPr algn="r">
                <a:defRPr/>
              </a:pPr>
              <a:t>‹#›</a:t>
            </a:fld>
            <a:endParaRPr lang="en-US" sz="1200" b="1" dirty="0">
              <a:solidFill>
                <a:srgbClr val="1D2F68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1057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>
              <a:defRPr/>
            </a:pPr>
            <a:fld id="{19B3E16B-BF3F-4056-8848-00C142B815FD}" type="slidenum">
              <a:rPr lang="en-US" sz="1200" b="1">
                <a:solidFill>
                  <a:srgbClr val="1D2F68"/>
                </a:solidFill>
                <a:latin typeface="Arial" pitchFamily="34" charset="0"/>
              </a:rPr>
              <a:pPr algn="r">
                <a:defRPr/>
              </a:pPr>
              <a:t>‹#›</a:t>
            </a:fld>
            <a:endParaRPr lang="en-US" sz="1200" b="1" dirty="0">
              <a:solidFill>
                <a:srgbClr val="1D2F68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67" r:id="rId3"/>
    <p:sldLayoutId id="2147483666" r:id="rId4"/>
    <p:sldLayoutId id="2147483665" r:id="rId5"/>
    <p:sldLayoutId id="2147483664" r:id="rId6"/>
    <p:sldLayoutId id="2147483663" r:id="rId7"/>
    <p:sldLayoutId id="2147483662" r:id="rId8"/>
    <p:sldLayoutId id="2147483670" r:id="rId9"/>
    <p:sldLayoutId id="2147483671" r:id="rId10"/>
    <p:sldLayoutId id="214748366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o.usa.gov/gBK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1"/>
          <p:cNvSpPr>
            <a:spLocks noChangeArrowheads="1"/>
          </p:cNvSpPr>
          <p:nvPr/>
        </p:nvSpPr>
        <p:spPr bwMode="auto">
          <a:xfrm>
            <a:off x="304800" y="838200"/>
            <a:ext cx="53340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REDAC Subcommittee on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NAS OPS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Fall 2013 Review: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1000" dirty="0">
                <a:solidFill>
                  <a:schemeClr val="bg1"/>
                </a:solidFill>
              </a:rPr>
              <a:t/>
            </a:r>
            <a:br>
              <a:rPr lang="en-US" sz="10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Air Traffic Control/Technical Operations Human Factors Research Core Program, A11.i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57200" y="5005072"/>
            <a:ext cx="479266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By: </a:t>
            </a:r>
            <a:r>
              <a:rPr lang="en-US" sz="2000" dirty="0" smtClean="0">
                <a:solidFill>
                  <a:schemeClr val="bg1"/>
                </a:solidFill>
              </a:rPr>
              <a:t>	Dino Piccione</a:t>
            </a:r>
          </a:p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sz="2000" dirty="0" smtClean="0">
                <a:solidFill>
                  <a:schemeClr val="bg1"/>
                </a:solidFill>
              </a:rPr>
              <a:t>Human Factors Division</a:t>
            </a:r>
            <a:endParaRPr lang="en-US" sz="2000" dirty="0" smtClean="0">
              <a:solidFill>
                <a:schemeClr val="bg1"/>
              </a:solidFill>
            </a:endParaRPr>
          </a:p>
          <a:p>
            <a:pPr eaLnBrk="1" hangingPunct="1"/>
            <a:endParaRPr lang="en-US" sz="2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chemeClr val="bg1"/>
                </a:solidFill>
              </a:rPr>
              <a:t>Date: </a:t>
            </a:r>
            <a:r>
              <a:rPr lang="en-US" sz="2000" dirty="0" smtClean="0">
                <a:solidFill>
                  <a:schemeClr val="bg1"/>
                </a:solidFill>
              </a:rPr>
              <a:t>	August 27, </a:t>
            </a:r>
            <a:r>
              <a:rPr lang="en-US" sz="2000" dirty="0">
                <a:solidFill>
                  <a:schemeClr val="bg1"/>
                </a:solidFill>
              </a:rPr>
              <a:t>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Human System Integration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Renewed emphasis on HF in the Acquisition Management System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A7EFC3-989C-4B2E-9C3A-9B53E1B480BC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74913"/>
            <a:ext cx="6313487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70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Human Systems Integration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6A99DA-0C5E-4710-AD61-12531F8052FD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11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09267"/>
              </p:ext>
            </p:extLst>
          </p:nvPr>
        </p:nvGraphicFramePr>
        <p:xfrm>
          <a:off x="958850" y="1173094"/>
          <a:ext cx="7226300" cy="4675668"/>
        </p:xfrm>
        <a:graphic>
          <a:graphicData uri="http://schemas.openxmlformats.org/drawingml/2006/table">
            <a:tbl>
              <a:tblPr/>
              <a:tblGrid>
                <a:gridCol w="2722563"/>
                <a:gridCol w="1125537"/>
                <a:gridCol w="1125538"/>
                <a:gridCol w="1127125"/>
                <a:gridCol w="1125537"/>
              </a:tblGrid>
              <a:tr h="359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680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HF Integration in Acquisition Management System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Rounded MT Bold"/>
                          <a:ea typeface="+mn-ea"/>
                          <a:cs typeface="+mn-cs"/>
                          <a:sym typeface="Wingdings"/>
                        </a:rPr>
                        <a:t>◊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776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HF Acquisition Working Group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84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Automation in ATC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77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Contract Tower Benefits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7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Benefits in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RNAV/RNP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Benefits in Terminal DST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(tentative)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4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Safety, Operations and Training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03238" y="1219615"/>
            <a:ext cx="8050212" cy="4678363"/>
          </a:xfrm>
        </p:spPr>
        <p:txBody>
          <a:bodyPr/>
          <a:lstStyle/>
          <a:p>
            <a:pPr eaLnBrk="1" hangingPunct="1"/>
            <a:r>
              <a:rPr lang="en-US" sz="2200" b="0" dirty="0" smtClean="0"/>
              <a:t>Increased opportunity with ATO safety, operations, and training offices drawing on HF expertise to address high priority ATO challenges</a:t>
            </a:r>
          </a:p>
          <a:p>
            <a:pPr lvl="1" eaLnBrk="1" hangingPunct="1"/>
            <a:r>
              <a:rPr lang="en-US" sz="2200" dirty="0" smtClean="0"/>
              <a:t>Non-traditional relationship with community largely unfamiliar with HF</a:t>
            </a:r>
            <a:endParaRPr lang="en-US" sz="2200" b="0" dirty="0" smtClean="0"/>
          </a:p>
          <a:p>
            <a:pPr eaLnBrk="1" hangingPunct="1"/>
            <a:r>
              <a:rPr lang="en-US" sz="2200" b="0" dirty="0" smtClean="0"/>
              <a:t>Example – Hosted training requirements workshop focused on key needs spanning initial Academy training, on the job training, Front Line Manager/Operations Manager, new technology training, and Technical Operations</a:t>
            </a:r>
          </a:p>
          <a:p>
            <a:pPr lvl="1" eaLnBrk="1" hangingPunct="1"/>
            <a:r>
              <a:rPr lang="en-US" sz="2200" dirty="0" smtClean="0"/>
              <a:t>How to measure training success?</a:t>
            </a:r>
          </a:p>
          <a:p>
            <a:pPr lvl="1" eaLnBrk="1" hangingPunct="1"/>
            <a:r>
              <a:rPr lang="en-US" sz="2200" dirty="0" smtClean="0"/>
              <a:t>How to best deliver training?</a:t>
            </a:r>
          </a:p>
          <a:p>
            <a:pPr lvl="1" eaLnBrk="1" hangingPunct="1"/>
            <a:r>
              <a:rPr lang="en-US" sz="2200" dirty="0" smtClean="0"/>
              <a:t>How to maintain competence?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D74D86-09CA-438D-9826-6C4DF371620D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12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HF in Safety and Operations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BDF43E-5990-4F95-B9D3-BC8577C71409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13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24768"/>
              </p:ext>
            </p:extLst>
          </p:nvPr>
        </p:nvGraphicFramePr>
        <p:xfrm>
          <a:off x="1189564" y="1301933"/>
          <a:ext cx="6764872" cy="4462759"/>
        </p:xfrm>
        <a:graphic>
          <a:graphicData uri="http://schemas.openxmlformats.org/drawingml/2006/table">
            <a:tbl>
              <a:tblPr/>
              <a:tblGrid>
                <a:gridCol w="2548716"/>
                <a:gridCol w="1053667"/>
                <a:gridCol w="1053668"/>
                <a:gridCol w="1055154"/>
                <a:gridCol w="1053667"/>
              </a:tblGrid>
              <a:tr h="446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</a:t>
                      </a: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</a:t>
                      </a: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</a:t>
                      </a: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2016</a:t>
                      </a: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669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Method for Facility-Level Analysis of ATSAP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Rounded MT Bold"/>
                          <a:ea typeface="+mn-ea"/>
                          <a:cs typeface="+mn-cs"/>
                          <a:sym typeface="Wingdings"/>
                        </a:rPr>
                        <a:t>◊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1" marR="91441" marT="45739" marB="45739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68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HF Methods for Incident Investigation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Rounded MT Bold"/>
                          <a:ea typeface="+mn-ea"/>
                          <a:cs typeface="+mn-cs"/>
                          <a:sym typeface="Wingdings"/>
                        </a:rPr>
                        <a:t>◊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1" marR="91441" marT="45742" marB="457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42" marB="457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781879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Dynamic Comprehension: Time on Position and Controller Performance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7" marR="91427"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33" marB="457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51" marB="457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636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Human Factors Safety and Risk Assessments</a:t>
                      </a:r>
                    </a:p>
                  </a:txBody>
                  <a:tcPr marT="45751" marB="457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1" marB="457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1" marB="457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51" marB="457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51" marB="4575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622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Human Factors Operational Performance Research</a:t>
                      </a:r>
                    </a:p>
                  </a:txBody>
                  <a:tcPr marL="91427" marR="91427"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33" marB="457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33" marB="4573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616592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Arial" pitchFamily="34" charset="0"/>
                          <a:cs typeface="Arial" pitchFamily="34" charset="0"/>
                        </a:rPr>
                        <a:t>Top 5 Hazard Mitigation Human Factors Analysis</a:t>
                      </a:r>
                      <a:endParaRPr lang="en-US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7" marR="91427"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7" marR="91427"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6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Training</a:t>
            </a:r>
          </a:p>
        </p:txBody>
      </p:sp>
      <p:graphicFrame>
        <p:nvGraphicFramePr>
          <p:cNvPr id="20542" name="Group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972111"/>
              </p:ext>
            </p:extLst>
          </p:nvPr>
        </p:nvGraphicFramePr>
        <p:xfrm>
          <a:off x="1051719" y="1066800"/>
          <a:ext cx="7040563" cy="4776790"/>
        </p:xfrm>
        <a:graphic>
          <a:graphicData uri="http://schemas.openxmlformats.org/drawingml/2006/table">
            <a:tbl>
              <a:tblPr/>
              <a:tblGrid>
                <a:gridCol w="2651125"/>
                <a:gridCol w="1098550"/>
                <a:gridCol w="1096963"/>
                <a:gridCol w="1096962"/>
                <a:gridCol w="1096963"/>
              </a:tblGrid>
              <a:tr h="338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2016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607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OJTI Educational Intervention 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7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Analysis of training responses to Loss of Separation (LOS) events 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1066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Visual scanning methods used by radar controllers to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improve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academy and OJTI Training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290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Analysis to understand causes of attrition from field training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97100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Research to understand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training for ATC problem solving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49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1"/>
          <p:cNvSpPr>
            <a:spLocks noChangeArrowheads="1"/>
          </p:cNvSpPr>
          <p:nvPr/>
        </p:nvSpPr>
        <p:spPr bwMode="auto">
          <a:xfrm>
            <a:off x="304800" y="8382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Questions ?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57200" y="5005072"/>
            <a:ext cx="47926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By: Dino </a:t>
            </a:r>
            <a:r>
              <a:rPr lang="en-US" sz="2000" dirty="0" err="1">
                <a:solidFill>
                  <a:schemeClr val="bg1"/>
                </a:solidFill>
              </a:rPr>
              <a:t>Piccione</a:t>
            </a:r>
            <a:r>
              <a:rPr lang="en-US" sz="2000" dirty="0">
                <a:solidFill>
                  <a:schemeClr val="bg1"/>
                </a:solidFill>
              </a:rPr>
              <a:t>, Jason </a:t>
            </a:r>
            <a:r>
              <a:rPr lang="en-US" sz="2000" dirty="0" err="1">
                <a:solidFill>
                  <a:schemeClr val="bg1"/>
                </a:solidFill>
              </a:rPr>
              <a:t>Demagalski</a:t>
            </a:r>
            <a:r>
              <a:rPr lang="en-US" sz="2000" dirty="0">
                <a:solidFill>
                  <a:schemeClr val="bg1"/>
                </a:solidFill>
              </a:rPr>
              <a:t>, Eddie Sierra, Barbara </a:t>
            </a:r>
            <a:r>
              <a:rPr lang="en-US" sz="2000" dirty="0" err="1" smtClean="0">
                <a:solidFill>
                  <a:schemeClr val="bg1"/>
                </a:solidFill>
              </a:rPr>
              <a:t>Wilper</a:t>
            </a:r>
            <a:endParaRPr lang="en-US" sz="2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chemeClr val="bg1"/>
                </a:solidFill>
              </a:rPr>
              <a:t>Date</a:t>
            </a:r>
            <a:r>
              <a:rPr lang="en-US" sz="2000" dirty="0" smtClean="0">
                <a:solidFill>
                  <a:schemeClr val="bg1"/>
                </a:solidFill>
              </a:rPr>
              <a:t>: August 27, </a:t>
            </a:r>
            <a:r>
              <a:rPr lang="en-US" sz="2000" dirty="0">
                <a:solidFill>
                  <a:schemeClr val="bg1"/>
                </a:solidFill>
              </a:rPr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4059339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F6A470-6456-4EF3-93B6-E3CD8371A072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Overview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Strategic View</a:t>
            </a:r>
          </a:p>
          <a:p>
            <a:pPr eaLnBrk="1" hangingPunct="1"/>
            <a:r>
              <a:rPr lang="en-US" smtClean="0"/>
              <a:t>Program Structure</a:t>
            </a:r>
          </a:p>
          <a:p>
            <a:pPr eaLnBrk="1" hangingPunct="1"/>
            <a:r>
              <a:rPr lang="en-US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7924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Program Strategic View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15788" y="1981200"/>
            <a:ext cx="8050213" cy="3898072"/>
          </a:xfrm>
        </p:spPr>
        <p:txBody>
          <a:bodyPr/>
          <a:lstStyle/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Strategic Plan continues as the baseline for Mission Statement and Strategic Objectives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dirty="0">
                <a:hlinkClick r:id="rId3"/>
              </a:rPr>
              <a:t>http://go.usa.gov/gBKd</a:t>
            </a:r>
            <a:r>
              <a:rPr lang="en-US" dirty="0"/>
              <a:t> </a:t>
            </a:r>
            <a:endParaRPr lang="en-US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Continued emphasis on sponsor requirements and community of interest is unchanged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Research process will be updated in FY 2014 for new research groupings that better align in-house resources to the Strategic Plan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8AC4C1-D624-4106-9D74-1E94C1BE5D63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0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46088" y="196850"/>
            <a:ext cx="8472487" cy="1055688"/>
          </a:xfrm>
        </p:spPr>
        <p:txBody>
          <a:bodyPr/>
          <a:lstStyle/>
          <a:p>
            <a:pPr marL="342900" indent="-342900" algn="ctr" eaLnBrk="1" hangingPunct="1"/>
            <a:r>
              <a:rPr lang="en-US" sz="3200" dirty="0" smtClean="0">
                <a:solidFill>
                  <a:schemeClr val="tx1"/>
                </a:solidFill>
              </a:rPr>
              <a:t>Research </a:t>
            </a:r>
            <a:r>
              <a:rPr lang="en-US" sz="3200" dirty="0" smtClean="0">
                <a:solidFill>
                  <a:schemeClr val="tx1"/>
                </a:solidFill>
              </a:rPr>
              <a:t>Requirements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Development and Definition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95300" y="2438400"/>
            <a:ext cx="8050213" cy="3460750"/>
          </a:xfrm>
        </p:spPr>
        <p:txBody>
          <a:bodyPr/>
          <a:lstStyle/>
          <a:p>
            <a:pPr eaLnBrk="1" hangingPunct="1"/>
            <a:r>
              <a:rPr lang="en-US" dirty="0" smtClean="0"/>
              <a:t>Human Centered Design</a:t>
            </a:r>
          </a:p>
          <a:p>
            <a:pPr lvl="1" eaLnBrk="1" hangingPunct="1"/>
            <a:r>
              <a:rPr lang="en-US" dirty="0" smtClean="0"/>
              <a:t>Includes Human Factors Standards</a:t>
            </a:r>
          </a:p>
          <a:p>
            <a:pPr eaLnBrk="1" hangingPunct="1"/>
            <a:r>
              <a:rPr lang="en-US" dirty="0" smtClean="0"/>
              <a:t>Human System Integration</a:t>
            </a:r>
          </a:p>
          <a:p>
            <a:pPr eaLnBrk="1" hangingPunct="1"/>
            <a:r>
              <a:rPr lang="en-US" dirty="0" smtClean="0"/>
              <a:t>Human Factors in Safety, and Operations</a:t>
            </a:r>
          </a:p>
          <a:p>
            <a:pPr eaLnBrk="1" hangingPunct="1"/>
            <a:r>
              <a:rPr lang="en-US" dirty="0" smtClean="0"/>
              <a:t>Training and facility placement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ACA6CD-3CCA-4529-B2D6-DB618B576C69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9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Line 3"/>
          <p:cNvSpPr>
            <a:spLocks noChangeShapeType="1"/>
          </p:cNvSpPr>
          <p:nvPr/>
        </p:nvSpPr>
        <p:spPr bwMode="auto">
          <a:xfrm>
            <a:off x="4429125" y="0"/>
            <a:ext cx="4763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722" name="Group 5"/>
          <p:cNvGrpSpPr>
            <a:grpSpLocks/>
          </p:cNvGrpSpPr>
          <p:nvPr/>
        </p:nvGrpSpPr>
        <p:grpSpPr bwMode="auto">
          <a:xfrm>
            <a:off x="0" y="3213100"/>
            <a:ext cx="9144000" cy="82550"/>
            <a:chOff x="0" y="2781300"/>
            <a:chExt cx="9118600" cy="0"/>
          </a:xfrm>
        </p:grpSpPr>
        <p:sp>
          <p:nvSpPr>
            <p:cNvPr id="30755" name="Line 2"/>
            <p:cNvSpPr>
              <a:spLocks noChangeShapeType="1"/>
            </p:cNvSpPr>
            <p:nvPr/>
          </p:nvSpPr>
          <p:spPr bwMode="auto">
            <a:xfrm>
              <a:off x="0" y="2781300"/>
              <a:ext cx="448786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6" name="Line 137"/>
            <p:cNvSpPr>
              <a:spLocks noChangeShapeType="1"/>
            </p:cNvSpPr>
            <p:nvPr/>
          </p:nvSpPr>
          <p:spPr bwMode="auto">
            <a:xfrm>
              <a:off x="4487864" y="2781300"/>
              <a:ext cx="46307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3" name="Text Box 7"/>
          <p:cNvSpPr txBox="1">
            <a:spLocks noChangeArrowheads="1"/>
          </p:cNvSpPr>
          <p:nvPr/>
        </p:nvSpPr>
        <p:spPr bwMode="auto">
          <a:xfrm>
            <a:off x="101600" y="3266660"/>
            <a:ext cx="428307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2000" b="1" dirty="0" smtClean="0"/>
              <a:t>Partners</a:t>
            </a:r>
            <a:endParaRPr lang="en-US" sz="2000" b="1" dirty="0"/>
          </a:p>
          <a:p>
            <a:pPr marL="58738" indent="-58738"/>
            <a:r>
              <a:rPr lang="en-US" sz="1400" dirty="0" smtClean="0"/>
              <a:t>- ATO Program Management Organization, En Route, Terminal, Safety &amp; Technical Training, System Operation, Technical Operations; Human Relations</a:t>
            </a:r>
          </a:p>
          <a:p>
            <a:pPr marL="58738" indent="-58738"/>
            <a:r>
              <a:rPr lang="en-US" sz="1400" dirty="0" smtClean="0"/>
              <a:t>- Action Plan 15 with EUROCONTROL on Safety and Human Performance</a:t>
            </a:r>
            <a:endParaRPr lang="en-US" sz="1400" dirty="0"/>
          </a:p>
        </p:txBody>
      </p:sp>
      <p:sp>
        <p:nvSpPr>
          <p:cNvPr id="30724" name="Text Box 7"/>
          <p:cNvSpPr txBox="1">
            <a:spLocks noChangeArrowheads="1"/>
          </p:cNvSpPr>
          <p:nvPr/>
        </p:nvSpPr>
        <p:spPr bwMode="auto">
          <a:xfrm>
            <a:off x="84553" y="4876800"/>
            <a:ext cx="3768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2000" b="1" dirty="0" smtClean="0"/>
              <a:t>Funding</a:t>
            </a:r>
            <a:endParaRPr lang="en-US" sz="2000" dirty="0"/>
          </a:p>
        </p:txBody>
      </p:sp>
      <p:grpSp>
        <p:nvGrpSpPr>
          <p:cNvPr id="30726" name="Group 39"/>
          <p:cNvGrpSpPr>
            <a:grpSpLocks/>
          </p:cNvGrpSpPr>
          <p:nvPr/>
        </p:nvGrpSpPr>
        <p:grpSpPr bwMode="auto">
          <a:xfrm>
            <a:off x="101600" y="204788"/>
            <a:ext cx="8940800" cy="707886"/>
            <a:chOff x="-4152870" y="-834204"/>
            <a:chExt cx="8940204" cy="708601"/>
          </a:xfrm>
        </p:grpSpPr>
        <p:sp>
          <p:nvSpPr>
            <p:cNvPr id="30753" name="Text Box 4"/>
            <p:cNvSpPr txBox="1">
              <a:spLocks noChangeArrowheads="1"/>
            </p:cNvSpPr>
            <p:nvPr/>
          </p:nvSpPr>
          <p:spPr bwMode="auto">
            <a:xfrm>
              <a:off x="-4152870" y="-834204"/>
              <a:ext cx="4282789" cy="708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None/>
              </a:pPr>
              <a:r>
                <a:rPr lang="en-US" sz="2000" b="1" dirty="0"/>
                <a:t>Core ATC / Technical Operations Human Factors </a:t>
              </a:r>
              <a:r>
                <a:rPr lang="en-US" sz="2000" b="1" dirty="0" smtClean="0"/>
                <a:t>Program, A11.i</a:t>
              </a:r>
              <a:endParaRPr lang="en-US" sz="2000" b="1" dirty="0">
                <a:cs typeface="Arial" charset="0"/>
              </a:endParaRPr>
            </a:p>
          </p:txBody>
        </p:sp>
        <p:sp>
          <p:nvSpPr>
            <p:cNvPr id="30754" name="Text Box 5"/>
            <p:cNvSpPr txBox="1">
              <a:spLocks noChangeArrowheads="1"/>
            </p:cNvSpPr>
            <p:nvPr/>
          </p:nvSpPr>
          <p:spPr bwMode="auto">
            <a:xfrm>
              <a:off x="334396" y="-691031"/>
              <a:ext cx="4452938" cy="400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None/>
              </a:pPr>
              <a:r>
                <a:rPr lang="en-US" sz="2000" b="1" dirty="0"/>
                <a:t>Requirements Process </a:t>
              </a:r>
            </a:p>
          </p:txBody>
        </p:sp>
      </p:grpSp>
      <p:sp>
        <p:nvSpPr>
          <p:cNvPr id="30727" name="Text Box 14"/>
          <p:cNvSpPr txBox="1">
            <a:spLocks noChangeArrowheads="1"/>
          </p:cNvSpPr>
          <p:nvPr/>
        </p:nvSpPr>
        <p:spPr bwMode="auto">
          <a:xfrm>
            <a:off x="101600" y="1027733"/>
            <a:ext cx="428625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1400" dirty="0"/>
              <a:t>Provides leadership and products  to ensure the </a:t>
            </a:r>
            <a:r>
              <a:rPr lang="en-US" sz="1400" dirty="0" smtClean="0"/>
              <a:t>ATC system’s human </a:t>
            </a:r>
            <a:r>
              <a:rPr lang="en-US" sz="1400" dirty="0"/>
              <a:t>component will safely and reliably perform to deliver expected benefits:</a:t>
            </a:r>
          </a:p>
          <a:p>
            <a:pPr>
              <a:buFontTx/>
              <a:buChar char="•"/>
            </a:pPr>
            <a:r>
              <a:rPr lang="en-US" sz="1400" dirty="0"/>
              <a:t> Human </a:t>
            </a:r>
            <a:r>
              <a:rPr lang="en-US" sz="1400" dirty="0" smtClean="0"/>
              <a:t>centered design and design standards</a:t>
            </a:r>
            <a:endParaRPr lang="en-US" sz="1400" dirty="0"/>
          </a:p>
          <a:p>
            <a:pPr>
              <a:buFontTx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Human system integration</a:t>
            </a:r>
            <a:endParaRPr lang="en-US" sz="1400" dirty="0"/>
          </a:p>
          <a:p>
            <a:pPr>
              <a:buFontTx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Human factors in ATO safety, operations, and training</a:t>
            </a:r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663644"/>
              </p:ext>
            </p:extLst>
          </p:nvPr>
        </p:nvGraphicFramePr>
        <p:xfrm>
          <a:off x="723904" y="5076855"/>
          <a:ext cx="2904086" cy="1085215"/>
        </p:xfrm>
        <a:graphic>
          <a:graphicData uri="http://schemas.openxmlformats.org/drawingml/2006/table">
            <a:tbl>
              <a:tblPr/>
              <a:tblGrid>
                <a:gridCol w="804746"/>
                <a:gridCol w="699780"/>
                <a:gridCol w="699780"/>
                <a:gridCol w="69978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FY 13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FY14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FY15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FY16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10,014K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$6,000K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$6,200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$6,200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52" name="Text Box 38"/>
          <p:cNvSpPr txBox="1">
            <a:spLocks noChangeArrowheads="1"/>
          </p:cNvSpPr>
          <p:nvPr/>
        </p:nvSpPr>
        <p:spPr bwMode="auto">
          <a:xfrm>
            <a:off x="4576073" y="767169"/>
            <a:ext cx="438695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Sponsors </a:t>
            </a:r>
            <a:r>
              <a:rPr lang="en-US" sz="1400" dirty="0"/>
              <a:t>in the </a:t>
            </a:r>
            <a:r>
              <a:rPr lang="en-US" sz="1400" dirty="0" smtClean="0"/>
              <a:t>ATO provide </a:t>
            </a:r>
            <a:r>
              <a:rPr lang="en-US" sz="1400" dirty="0"/>
              <a:t>HF research </a:t>
            </a:r>
            <a:r>
              <a:rPr lang="en-US" sz="1400" dirty="0" smtClean="0"/>
              <a:t>requirements via Research Requirements Development and Definition (R2D2) process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Requirements vetted against HQ and CAMI available expertise and prioritized with sponsors for highest priorities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Research outputs coordinated with sponsors for implementation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Products and process documentation in web library</a:t>
            </a:r>
            <a:endParaRPr lang="en-US" sz="1400" dirty="0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4587186" y="3344931"/>
            <a:ext cx="42830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2000" b="1" dirty="0"/>
              <a:t>Major </a:t>
            </a:r>
            <a:r>
              <a:rPr lang="en-US" sz="2000" b="1" dirty="0" smtClean="0"/>
              <a:t>Activities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4587875" y="3671888"/>
            <a:ext cx="437515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Finalize and close all Personnel Selection Research activities (Sep 30 2013)</a:t>
            </a:r>
          </a:p>
          <a:p>
            <a:pPr>
              <a:buFontTx/>
              <a:buChar char="•"/>
            </a:pPr>
            <a:r>
              <a:rPr lang="en-US" sz="1400" dirty="0" smtClean="0"/>
              <a:t> ATC/Technical </a:t>
            </a:r>
            <a:r>
              <a:rPr lang="en-US" sz="1400" dirty="0"/>
              <a:t>Operations Strategic Research Plan</a:t>
            </a:r>
          </a:p>
          <a:p>
            <a:pPr>
              <a:buFontTx/>
              <a:buChar char="•"/>
            </a:pPr>
            <a:r>
              <a:rPr lang="en-US" sz="1400" dirty="0"/>
              <a:t> Develop HF </a:t>
            </a:r>
            <a:r>
              <a:rPr lang="en-US" sz="1400" dirty="0" smtClean="0"/>
              <a:t>color Palette for </a:t>
            </a:r>
            <a:r>
              <a:rPr lang="en-US" sz="1400" dirty="0"/>
              <a:t>air traffic control displays for future ATC systems </a:t>
            </a:r>
          </a:p>
          <a:p>
            <a:pPr>
              <a:buFontTx/>
              <a:buChar char="•"/>
            </a:pPr>
            <a:r>
              <a:rPr lang="en-US" sz="1400" dirty="0"/>
              <a:t> Revise </a:t>
            </a:r>
            <a:r>
              <a:rPr lang="en-US" sz="1400" dirty="0" smtClean="0"/>
              <a:t>the </a:t>
            </a:r>
            <a:r>
              <a:rPr lang="en-US" sz="1400" dirty="0"/>
              <a:t>Human Factors Design Standard </a:t>
            </a:r>
            <a:r>
              <a:rPr lang="en-US" sz="1400" dirty="0" smtClean="0"/>
              <a:t>for application in acquisition programs</a:t>
            </a:r>
            <a:endParaRPr lang="en-US" sz="1400" dirty="0"/>
          </a:p>
          <a:p>
            <a:pPr>
              <a:buFontTx/>
              <a:buChar char="•"/>
            </a:pPr>
            <a:r>
              <a:rPr lang="en-US" sz="1400" b="1" dirty="0"/>
              <a:t> </a:t>
            </a:r>
            <a:r>
              <a:rPr lang="en-US" sz="1400" dirty="0"/>
              <a:t>Complete design standard for Airport Traffic Control Tower Alerts</a:t>
            </a:r>
          </a:p>
          <a:p>
            <a:pPr>
              <a:buFontTx/>
              <a:buChar char="•"/>
            </a:pPr>
            <a:r>
              <a:rPr lang="en-US" sz="1400" b="1" dirty="0"/>
              <a:t> </a:t>
            </a:r>
            <a:r>
              <a:rPr lang="en-US" sz="1400" dirty="0"/>
              <a:t>Analyze air traffic human factors safety issues and data to mitigate loss of separation incidents</a:t>
            </a:r>
          </a:p>
        </p:txBody>
      </p:sp>
    </p:spTree>
    <p:extLst>
      <p:ext uri="{BB962C8B-B14F-4D97-AF65-F5344CB8AC3E}">
        <p14:creationId xmlns:p14="http://schemas.microsoft.com/office/powerpoint/2010/main" val="39864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Human Centered Design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95300" y="1508125"/>
            <a:ext cx="8251135" cy="4391025"/>
          </a:xfrm>
        </p:spPr>
        <p:txBody>
          <a:bodyPr/>
          <a:lstStyle/>
          <a:p>
            <a:pPr eaLnBrk="1" hangingPunct="1"/>
            <a:r>
              <a:rPr lang="en-US" dirty="0" smtClean="0"/>
              <a:t>Traditional area of HF</a:t>
            </a:r>
          </a:p>
          <a:p>
            <a:pPr eaLnBrk="1" hangingPunct="1"/>
            <a:r>
              <a:rPr lang="en-US" dirty="0" smtClean="0"/>
              <a:t>Sponsors mostly from Program Management Organization (PMO)</a:t>
            </a:r>
          </a:p>
          <a:p>
            <a:pPr eaLnBrk="1" hangingPunct="1"/>
            <a:r>
              <a:rPr lang="en-US" dirty="0" smtClean="0"/>
              <a:t>HF Standards</a:t>
            </a:r>
          </a:p>
          <a:p>
            <a:pPr lvl="1" eaLnBrk="1" hangingPunct="1"/>
            <a:r>
              <a:rPr lang="en-US" dirty="0" smtClean="0"/>
              <a:t>Joint Interagency HF Standardization Working Group</a:t>
            </a:r>
          </a:p>
          <a:p>
            <a:pPr eaLnBrk="1" hangingPunct="1"/>
            <a:r>
              <a:rPr lang="en-US" dirty="0" smtClean="0"/>
              <a:t>Emphasizing work station integration and longer range problems</a:t>
            </a:r>
          </a:p>
          <a:p>
            <a:pPr lvl="1" eaLnBrk="1" hangingPunct="1"/>
            <a:r>
              <a:rPr lang="en-US" dirty="0" smtClean="0"/>
              <a:t>Information management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495193-2429-4497-ABD7-8F28C74DA107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3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Human Centered Design </a:t>
            </a:r>
          </a:p>
        </p:txBody>
      </p:sp>
      <p:graphicFrame>
        <p:nvGraphicFramePr>
          <p:cNvPr id="6" name="Group 5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58929"/>
              </p:ext>
            </p:extLst>
          </p:nvPr>
        </p:nvGraphicFramePr>
        <p:xfrm>
          <a:off x="1470730" y="1020074"/>
          <a:ext cx="6202540" cy="4959352"/>
        </p:xfrm>
        <a:graphic>
          <a:graphicData uri="http://schemas.openxmlformats.org/drawingml/2006/table">
            <a:tbl>
              <a:tblPr/>
              <a:tblGrid>
                <a:gridCol w="2336094"/>
                <a:gridCol w="966612"/>
                <a:gridCol w="966611"/>
                <a:gridCol w="966612"/>
                <a:gridCol w="966611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FY2016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Facilities Survey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579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Scenarios and Human Performance Metrics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6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Collaborative Decision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Making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673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Role of Automation in Technical Operations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2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 Blocks and Information Management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354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Safety Alerts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2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Time Based Information Display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Rounded MT Bold"/>
                          <a:sym typeface="Wingdings"/>
                        </a:rPr>
                        <a:t>◊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90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472488" cy="6096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chemeClr val="tx1"/>
                </a:solidFill>
              </a:rPr>
              <a:t>Human Centered Design - Standardization</a:t>
            </a:r>
          </a:p>
        </p:txBody>
      </p:sp>
      <p:graphicFrame>
        <p:nvGraphicFramePr>
          <p:cNvPr id="149561" name="Group 5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65164133"/>
              </p:ext>
            </p:extLst>
          </p:nvPr>
        </p:nvGraphicFramePr>
        <p:xfrm>
          <a:off x="958850" y="1470845"/>
          <a:ext cx="7226300" cy="3916310"/>
        </p:xfrm>
        <a:graphic>
          <a:graphicData uri="http://schemas.openxmlformats.org/drawingml/2006/table">
            <a:tbl>
              <a:tblPr/>
              <a:tblGrid>
                <a:gridCol w="2722563"/>
                <a:gridCol w="1125537"/>
                <a:gridCol w="1125538"/>
                <a:gridCol w="1127125"/>
                <a:gridCol w="1125537"/>
              </a:tblGrid>
              <a:tr h="3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822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Human Factors Design Standard Update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823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ATC Display Color Standard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23" marB="45723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10668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ATC Tower Alerts Standard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823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ATC Display Color Palette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5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585" name="Group 5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6968610"/>
              </p:ext>
            </p:extLst>
          </p:nvPr>
        </p:nvGraphicFramePr>
        <p:xfrm>
          <a:off x="958850" y="1137144"/>
          <a:ext cx="7226300" cy="4583711"/>
        </p:xfrm>
        <a:graphic>
          <a:graphicData uri="http://schemas.openxmlformats.org/drawingml/2006/table">
            <a:tbl>
              <a:tblPr/>
              <a:tblGrid>
                <a:gridCol w="2722563"/>
                <a:gridCol w="1125537"/>
                <a:gridCol w="1125538"/>
                <a:gridCol w="1127125"/>
                <a:gridCol w="1125537"/>
              </a:tblGrid>
              <a:tr h="380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2016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822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Abbreviations Standard for Tech Ops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66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Technical Manual Standards for Tech Ops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1066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Technical Operations Symbols Standard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  <a:tr h="822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Tech Ops GUI Style Guide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12" marB="4571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822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Tech Ops GUI Standard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02" marB="4570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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0"/>
                    </a:solidFill>
                  </a:tcPr>
                </a:tc>
              </a:tr>
            </a:tbl>
          </a:graphicData>
        </a:graphic>
      </p:graphicFrame>
      <p:sp>
        <p:nvSpPr>
          <p:cNvPr id="17454" name="Title 1"/>
          <p:cNvSpPr txBox="1">
            <a:spLocks/>
          </p:cNvSpPr>
          <p:nvPr/>
        </p:nvSpPr>
        <p:spPr bwMode="auto">
          <a:xfrm>
            <a:off x="422275" y="398463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b="1" dirty="0"/>
              <a:t>Human Centered Design -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30228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noFill/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4F72CC-B317-4030-B3FE-F456C417451E}"/>
</file>

<file path=customXml/itemProps2.xml><?xml version="1.0" encoding="utf-8"?>
<ds:datastoreItem xmlns:ds="http://schemas.openxmlformats.org/officeDocument/2006/customXml" ds:itemID="{71442720-E8FB-4E4F-BDDE-7F68AA3E3B7B}"/>
</file>

<file path=customXml/itemProps3.xml><?xml version="1.0" encoding="utf-8"?>
<ds:datastoreItem xmlns:ds="http://schemas.openxmlformats.org/officeDocument/2006/customXml" ds:itemID="{4B884256-D49D-416A-B2F6-B1174160381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18134</TotalTime>
  <Words>801</Words>
  <Application>Microsoft Office PowerPoint</Application>
  <PresentationFormat>On-screen Show (4:3)</PresentationFormat>
  <Paragraphs>230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1_Custom Design</vt:lpstr>
      <vt:lpstr>PowerPoint Presentation</vt:lpstr>
      <vt:lpstr>Overview</vt:lpstr>
      <vt:lpstr>Program Strategic View</vt:lpstr>
      <vt:lpstr>Research Requirements  Development and Definition</vt:lpstr>
      <vt:lpstr>PowerPoint Presentation</vt:lpstr>
      <vt:lpstr>Human Centered Design</vt:lpstr>
      <vt:lpstr>Human Centered Design </vt:lpstr>
      <vt:lpstr>Human Centered Design - Standardization</vt:lpstr>
      <vt:lpstr>PowerPoint Presentation</vt:lpstr>
      <vt:lpstr>Human System Integration</vt:lpstr>
      <vt:lpstr>Human Systems Integration</vt:lpstr>
      <vt:lpstr>Safety, Operations and Training</vt:lpstr>
      <vt:lpstr>HF in Safety and Operations</vt:lpstr>
      <vt:lpstr>Training</vt:lpstr>
      <vt:lpstr>PowerPoint Presentation</vt:lpstr>
    </vt:vector>
  </TitlesOfParts>
  <Company>ATO/FAA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Traffic Organization Operation Planning Services (ATO-P)</dc:title>
  <dc:creator>linda leacock</dc:creator>
  <cp:lastModifiedBy>Piccione, Dino (FAA)</cp:lastModifiedBy>
  <cp:revision>988</cp:revision>
  <cp:lastPrinted>2013-07-18T16:15:05Z</cp:lastPrinted>
  <dcterms:created xsi:type="dcterms:W3CDTF">2008-09-09T15:29:48Z</dcterms:created>
  <dcterms:modified xsi:type="dcterms:W3CDTF">2013-08-22T18:06:18Z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