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1" r:id="rId2"/>
    <p:sldId id="322" r:id="rId3"/>
    <p:sldId id="312" r:id="rId4"/>
    <p:sldId id="318" r:id="rId5"/>
    <p:sldId id="316" r:id="rId6"/>
    <p:sldId id="319" r:id="rId7"/>
    <p:sldId id="320" r:id="rId8"/>
    <p:sldId id="323" r:id="rId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969696"/>
    <a:srgbClr val="B9D0E5"/>
    <a:srgbClr val="9EBDD8"/>
    <a:srgbClr val="94B1CA"/>
    <a:srgbClr val="CC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3E5695-1976-4630-8C80-4E0F165C06A4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3C6605-7F3D-48D5-ADCA-BDF3263BB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6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45B395-BB19-4B9F-BB48-9994DFB2D1E9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B05AD1-B2E9-4E13-9E74-0E0F38E45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43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785" indent="-2864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822" indent="-22916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4151" indent="-22916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2480" indent="-22916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0809" indent="-2291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9138" indent="-2291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7467" indent="-2291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5796" indent="-2291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017BD67-F2E0-4D03-9D73-2C1DF5D58093}" type="slidenum">
              <a:rPr 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5325"/>
            <a:ext cx="4643438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2496" y="4410157"/>
            <a:ext cx="5120011" cy="278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619" tIns="45810" rIns="91619" bIns="45810"/>
          <a:lstStyle/>
          <a:p>
            <a:pPr>
              <a:defRPr/>
            </a:pPr>
            <a:fld id="{F47FBD85-6520-424D-8F02-5A9F3DF004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Cynthia Morris / Mike Paglione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619" tIns="45810" rIns="91619" bIns="45810"/>
          <a:lstStyle/>
          <a:p>
            <a:pPr>
              <a:defRPr/>
            </a:pPr>
            <a:fld id="{F47FBD85-6520-424D-8F02-5A9F3DF004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Cynthia Morris / Mike Paglione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619" tIns="45810" rIns="91619" bIns="45810"/>
          <a:lstStyle/>
          <a:p>
            <a:pPr>
              <a:defRPr/>
            </a:pPr>
            <a:fld id="{DAFCA56C-4C4F-425F-802C-B4DEF740EE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AA_NG_PPT_01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pc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58EEEA0-39CF-4656-9769-0D96F0AD643C}" type="datetimeFigureOut">
              <a:rPr lang="en-US"/>
              <a:pPr>
                <a:defRPr/>
              </a:pPr>
              <a:t>8/26/2013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0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A522E5-D569-4A2A-94FD-E3E53E37AAA6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563D34-977E-4471-8BC6-F76D8C7F0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8294DE-F743-406D-8057-1AB7D5B4C794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E9AE37-CF27-44A4-8879-2F4DDF561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71A9B1-4A46-45B4-9193-9952DD1B1196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8CCC3C-59C8-4175-A0BB-43F0EEA2A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0B549E-D8D1-4EA3-A9BA-4FC6C0FC02FA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417E8D-B544-4A08-BB72-2BD190AC7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4B8DFD-44FC-43B5-8B3F-19C8B3576EB0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61E191-22E2-44C7-A60B-5A2FC1818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6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93A4E3-D488-4050-ADA6-78D3B92CE77F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143678-25BB-4E67-AD4E-C53D8D3E3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0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B0516B7-4187-49B0-A890-4F65B819E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5" r:id="rId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758301" y="1731145"/>
            <a:ext cx="7772400" cy="8266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NAS Operations PPT</a:t>
            </a:r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758300" y="3145579"/>
            <a:ext cx="7772400" cy="45606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Presented </a:t>
            </a:r>
            <a:r>
              <a:rPr lang="en-US" dirty="0">
                <a:latin typeface="Arial" charset="0"/>
                <a:cs typeface="Arial" charset="0"/>
              </a:rPr>
              <a:t>by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cs typeface="Arial" charset="0"/>
              </a:rPr>
              <a:t>Rob Hunt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58300" y="3541603"/>
            <a:ext cx="77724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None/>
              <a:defRPr sz="2000" b="1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 charset="0"/>
                <a:cs typeface="Arial" charset="0"/>
              </a:rPr>
              <a:t>Date: August </a:t>
            </a:r>
            <a:r>
              <a:rPr lang="en-US" sz="1800" dirty="0">
                <a:latin typeface="Arial" charset="0"/>
                <a:cs typeface="Arial" charset="0"/>
              </a:rPr>
              <a:t>27-28, 2013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8734" y="1083568"/>
            <a:ext cx="7772400" cy="8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latin typeface="Arial" charset="0"/>
                <a:cs typeface="Arial" charset="0"/>
              </a:rPr>
              <a:t>REDAC NAS Ops Fall 2013 Review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58300" y="2676977"/>
            <a:ext cx="824429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None/>
              <a:defRPr sz="2000" b="1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Operations </a:t>
            </a:r>
            <a:r>
              <a:rPr lang="en-US" dirty="0"/>
              <a:t>Concept </a:t>
            </a:r>
            <a:r>
              <a:rPr lang="en-US" dirty="0" smtClean="0"/>
              <a:t>Validation </a:t>
            </a:r>
            <a:r>
              <a:rPr lang="en-US" dirty="0"/>
              <a:t>&amp; Infrastructure </a:t>
            </a:r>
            <a:r>
              <a:rPr lang="en-US" dirty="0" smtClean="0"/>
              <a:t>Evolution (ATDP)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defRPr/>
            </a:pPr>
            <a:fld id="{09913729-4CF3-4090-9E23-2A2427673F31}" type="slidenum">
              <a:rPr lang="en-US" smtClean="0">
                <a:solidFill>
                  <a:srgbClr val="FFFFFF"/>
                </a:solidFill>
              </a:rPr>
              <a:pPr eaLnBrk="1" fontAlgn="base" hangingPunct="1"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PPT Portfolio Overview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4242"/>
            <a:ext cx="8050213" cy="439102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b="0" dirty="0" smtClean="0"/>
              <a:t>NAS Ops PPT for the FY2015 FAA budget process includes the following areas:</a:t>
            </a:r>
          </a:p>
          <a:p>
            <a:pPr lvl="1" eaLnBrk="1" hangingPunct="1">
              <a:spcBef>
                <a:spcPts val="1200"/>
              </a:spcBef>
            </a:pPr>
            <a:r>
              <a:rPr lang="en-US" dirty="0"/>
              <a:t>ATDP – Operations Concept Validation and Infrastructure Evolution – </a:t>
            </a:r>
            <a:r>
              <a:rPr lang="en-US" i="1" dirty="0"/>
              <a:t>Transitioning to ATO (AJV-7) starting </a:t>
            </a:r>
            <a:r>
              <a:rPr lang="en-US" i="1" dirty="0" smtClean="0"/>
              <a:t>in FY13</a:t>
            </a:r>
          </a:p>
          <a:p>
            <a:pPr lvl="2">
              <a:spcBef>
                <a:spcPts val="1200"/>
              </a:spcBef>
            </a:pPr>
            <a:r>
              <a:rPr lang="en-US" sz="1600" b="0" dirty="0" smtClean="0"/>
              <a:t>Anticipated Research in FY14/15 </a:t>
            </a:r>
          </a:p>
          <a:p>
            <a:pPr lvl="2">
              <a:spcBef>
                <a:spcPts val="1200"/>
              </a:spcBef>
            </a:pPr>
            <a:r>
              <a:rPr lang="en-US" sz="1600" dirty="0" smtClean="0"/>
              <a:t>Emerging FY16 Focus Areas</a:t>
            </a:r>
          </a:p>
          <a:p>
            <a:pPr lvl="2">
              <a:spcBef>
                <a:spcPts val="1200"/>
              </a:spcBef>
            </a:pPr>
            <a:r>
              <a:rPr lang="en-US" sz="1600" b="0" dirty="0" smtClean="0"/>
              <a:t>Activities funded in FY13</a:t>
            </a:r>
          </a:p>
          <a:p>
            <a:pPr lvl="2">
              <a:spcBef>
                <a:spcPts val="1200"/>
              </a:spcBef>
            </a:pPr>
            <a:r>
              <a:rPr lang="en-US" sz="1600" dirty="0" smtClean="0"/>
              <a:t>Carryover Activities funded prior to FY13 (ANG-C4)</a:t>
            </a:r>
            <a:endParaRPr lang="en-US" sz="1600" b="0" dirty="0" smtClean="0"/>
          </a:p>
          <a:p>
            <a:pPr lvl="1" eaLnBrk="1" hangingPunct="1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01456" y="6391529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7FE113-0109-4CC2-AD44-02C3645347BB}" type="slidenum">
              <a:rPr lang="en-US" sz="1600" smtClean="0"/>
              <a:pPr>
                <a:defRPr/>
              </a:pPr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05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28625" y="304800"/>
            <a:ext cx="8472488" cy="609600"/>
          </a:xfrm>
        </p:spPr>
        <p:txBody>
          <a:bodyPr/>
          <a:lstStyle/>
          <a:p>
            <a:r>
              <a:rPr lang="en-US" sz="2800" dirty="0" smtClean="0"/>
              <a:t>Anticipated Research in FY14-15</a:t>
            </a:r>
            <a:br>
              <a:rPr lang="en-US" sz="2800" dirty="0" smtClean="0"/>
            </a:br>
            <a:r>
              <a:rPr lang="en-US" sz="2800" dirty="0" smtClean="0"/>
              <a:t>ATDP Operations Concept </a:t>
            </a:r>
            <a:br>
              <a:rPr lang="en-US" sz="2800" dirty="0" smtClean="0"/>
            </a:br>
            <a:r>
              <a:rPr lang="en-US" sz="2800" dirty="0" smtClean="0"/>
              <a:t>Validation &amp; Infrastructure Evolution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81000" y="1418295"/>
            <a:ext cx="8429625" cy="4160668"/>
          </a:xfrm>
        </p:spPr>
        <p:txBody>
          <a:bodyPr/>
          <a:lstStyle/>
          <a:p>
            <a:r>
              <a:rPr lang="en-US" sz="1600" dirty="0" smtClean="0"/>
              <a:t>Unmanned Aircraft Systems (UAS) Concept Maturation</a:t>
            </a:r>
          </a:p>
          <a:p>
            <a:pPr lvl="1"/>
            <a:r>
              <a:rPr lang="en-US" sz="1200" dirty="0" smtClean="0"/>
              <a:t>Objective:  Enable the future increased use of UASs in the NAS</a:t>
            </a:r>
          </a:p>
          <a:p>
            <a:pPr lvl="1"/>
            <a:r>
              <a:rPr lang="en-US" sz="1200" dirty="0" smtClean="0"/>
              <a:t>Activities:  Scenario development/execution, functional analysis, requirements development </a:t>
            </a:r>
          </a:p>
          <a:p>
            <a:r>
              <a:rPr lang="en-US" sz="1600" dirty="0" smtClean="0"/>
              <a:t>Operational Integration Analysis</a:t>
            </a:r>
          </a:p>
          <a:p>
            <a:pPr lvl="1"/>
            <a:r>
              <a:rPr lang="en-US" sz="1200" dirty="0" smtClean="0"/>
              <a:t>Objective:  Identify possible operational integration issues amongst emerging concepts, and amongst emerging concepts and existing operational capabilities</a:t>
            </a:r>
          </a:p>
          <a:p>
            <a:pPr lvl="1"/>
            <a:r>
              <a:rPr lang="en-US" sz="1200" dirty="0" smtClean="0"/>
              <a:t>Activities:  Scenario development/execution, mitigation recommendations (e.g. further research, requirements)</a:t>
            </a:r>
          </a:p>
          <a:p>
            <a:r>
              <a:rPr lang="en-US" sz="1600" dirty="0" smtClean="0"/>
              <a:t>Enterprise-Based Information Delivery and Dissemination</a:t>
            </a:r>
          </a:p>
          <a:p>
            <a:pPr lvl="1"/>
            <a:r>
              <a:rPr lang="en-US" sz="1200" dirty="0" smtClean="0"/>
              <a:t>Objective:  Create an enterprise-based perspective and delivery/dissemination platform for AT support information (existing information and new information planned to be available in the mid-term)</a:t>
            </a:r>
          </a:p>
          <a:p>
            <a:pPr lvl="1"/>
            <a:r>
              <a:rPr lang="en-US" sz="1200" dirty="0" smtClean="0"/>
              <a:t>Activities:  Shortfall analyses, conceptual solutions, requirements development</a:t>
            </a:r>
          </a:p>
          <a:p>
            <a:r>
              <a:rPr lang="en-US" sz="1600" dirty="0" smtClean="0"/>
              <a:t>National Special Activity Airspace (SAA) Concept Maturation</a:t>
            </a:r>
          </a:p>
          <a:p>
            <a:pPr lvl="1"/>
            <a:r>
              <a:rPr lang="en-US" sz="1200" dirty="0" smtClean="0"/>
              <a:t> Objective:  Improve the scheduling and real-time use of SAA in the NAS</a:t>
            </a:r>
          </a:p>
          <a:p>
            <a:pPr lvl="1"/>
            <a:r>
              <a:rPr lang="en-US" sz="1200" dirty="0" smtClean="0"/>
              <a:t>Activities:  Concept validation, CONOPs revision, requirements development, requirements allocation</a:t>
            </a:r>
          </a:p>
          <a:p>
            <a:r>
              <a:rPr lang="en-US" sz="1600" dirty="0" smtClean="0"/>
              <a:t>Advanced Interval Management Concept Exploration</a:t>
            </a:r>
          </a:p>
          <a:p>
            <a:pPr lvl="1"/>
            <a:r>
              <a:rPr lang="en-US" sz="1200" dirty="0" smtClean="0"/>
              <a:t>Objective:  Evaluate advanced interval management applications</a:t>
            </a:r>
          </a:p>
          <a:p>
            <a:pPr lvl="1"/>
            <a:r>
              <a:rPr lang="en-US" sz="1200" dirty="0" smtClean="0"/>
              <a:t>Activities:  Concept development, high-level CONOPs</a:t>
            </a:r>
          </a:p>
          <a:p>
            <a:r>
              <a:rPr lang="en-US" sz="1600" dirty="0" smtClean="0"/>
              <a:t>RTCA </a:t>
            </a:r>
            <a:r>
              <a:rPr lang="en-US" sz="1600" dirty="0"/>
              <a:t>Support</a:t>
            </a:r>
          </a:p>
          <a:p>
            <a:pPr lvl="1"/>
            <a:r>
              <a:rPr lang="en-US" sz="1200" dirty="0"/>
              <a:t>Continued support of international standards and public/private collaboration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CCDB1CB-F87F-4240-9F91-FD41D49E402A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3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01456" y="6391529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7FE113-0109-4CC2-AD44-02C3645347BB}" type="slidenum">
              <a:rPr lang="en-US" sz="1600" smtClean="0"/>
              <a:pPr>
                <a:defRPr/>
              </a:pPr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219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28625" y="304800"/>
            <a:ext cx="8472488" cy="609600"/>
          </a:xfrm>
        </p:spPr>
        <p:txBody>
          <a:bodyPr/>
          <a:lstStyle/>
          <a:p>
            <a:r>
              <a:rPr lang="en-US" sz="2800" dirty="0" smtClean="0"/>
              <a:t>Emerging FY16 Focus Areas</a:t>
            </a:r>
            <a:br>
              <a:rPr lang="en-US" sz="2800" dirty="0" smtClean="0"/>
            </a:br>
            <a:r>
              <a:rPr lang="en-US" sz="2800" dirty="0" smtClean="0"/>
              <a:t>ATDP Operations Concept </a:t>
            </a:r>
            <a:br>
              <a:rPr lang="en-US" sz="2800" dirty="0" smtClean="0"/>
            </a:br>
            <a:r>
              <a:rPr lang="en-US" sz="2800" dirty="0" smtClean="0"/>
              <a:t>Validation &amp; Infrastructure Evolution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81000" y="1633447"/>
            <a:ext cx="8429625" cy="4160668"/>
          </a:xfrm>
        </p:spPr>
        <p:txBody>
          <a:bodyPr/>
          <a:lstStyle/>
          <a:p>
            <a:r>
              <a:rPr lang="en-US" sz="1600" dirty="0" smtClean="0"/>
              <a:t>Unmanned Aircraft Systems (UAS)</a:t>
            </a:r>
          </a:p>
          <a:p>
            <a:pPr lvl="1"/>
            <a:r>
              <a:rPr lang="en-US" sz="1200" dirty="0" smtClean="0"/>
              <a:t>Objective:  Further validation of lower-level UAS concepts </a:t>
            </a:r>
          </a:p>
          <a:p>
            <a:pPr lvl="1"/>
            <a:r>
              <a:rPr lang="en-US" sz="1200" dirty="0" smtClean="0"/>
              <a:t>Potential Activities:  HITL exercises, Part </a:t>
            </a:r>
            <a:r>
              <a:rPr lang="en-US" sz="1200" dirty="0"/>
              <a:t>T</a:t>
            </a:r>
            <a:r>
              <a:rPr lang="en-US" sz="1200" dirty="0" smtClean="0"/>
              <a:t>asks, updated functional analysis and requirements</a:t>
            </a:r>
          </a:p>
          <a:p>
            <a:r>
              <a:rPr lang="en-US" sz="1600" dirty="0" smtClean="0"/>
              <a:t>Operational Integration Analysis</a:t>
            </a:r>
          </a:p>
          <a:p>
            <a:pPr lvl="1"/>
            <a:r>
              <a:rPr lang="en-US" sz="1200" dirty="0" smtClean="0"/>
              <a:t>Objective:  Continued examination of possible operational integration issues as emerging concepts evolve and new concepts are planned for the mid-term</a:t>
            </a:r>
          </a:p>
          <a:p>
            <a:pPr lvl="1"/>
            <a:r>
              <a:rPr lang="en-US" sz="1200" dirty="0" smtClean="0"/>
              <a:t>Potential Activities:  Scenario development/update/execution, mitigation recommendations (e.g. further research, requirements)</a:t>
            </a:r>
          </a:p>
          <a:p>
            <a:r>
              <a:rPr lang="en-US" sz="1600" dirty="0" smtClean="0"/>
              <a:t>PBN Optimization</a:t>
            </a:r>
          </a:p>
          <a:p>
            <a:pPr lvl="1"/>
            <a:r>
              <a:rPr lang="en-US" sz="1200" dirty="0" smtClean="0"/>
              <a:t> Objective:  Expand the efficient use of PBN procedures in the NAS</a:t>
            </a:r>
          </a:p>
          <a:p>
            <a:pPr lvl="1"/>
            <a:r>
              <a:rPr lang="en-US" sz="1200" dirty="0" smtClean="0"/>
              <a:t>Potential Activities:  Shortfall analyses, concept exploration, CONOPs development, procedural recommendations</a:t>
            </a:r>
          </a:p>
          <a:p>
            <a:r>
              <a:rPr lang="en-US" sz="1600" dirty="0" smtClean="0"/>
              <a:t>Advanced Interval Management</a:t>
            </a:r>
          </a:p>
          <a:p>
            <a:pPr lvl="1"/>
            <a:r>
              <a:rPr lang="en-US" sz="1200" dirty="0" smtClean="0"/>
              <a:t>Objective:  Mature advanced interval management applications</a:t>
            </a:r>
          </a:p>
          <a:p>
            <a:pPr lvl="1"/>
            <a:r>
              <a:rPr lang="en-US" sz="1200" dirty="0" smtClean="0"/>
              <a:t>Potential Activities:  Concept validation through scenario development/execution, HITLs exercises, Part Tasks</a:t>
            </a:r>
          </a:p>
          <a:p>
            <a:r>
              <a:rPr lang="en-US" sz="1600" dirty="0" smtClean="0"/>
              <a:t>RTCA Support</a:t>
            </a:r>
          </a:p>
          <a:p>
            <a:pPr lvl="1"/>
            <a:r>
              <a:rPr lang="en-US" sz="1200" dirty="0" smtClean="0"/>
              <a:t>Continued support of international standards and public/private collaboration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CCDB1CB-F87F-4240-9F91-FD41D49E402A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4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01456" y="6391529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7FE113-0109-4CC2-AD44-02C3645347BB}" type="slidenum">
              <a:rPr lang="en-US" sz="1600" smtClean="0"/>
              <a:pPr>
                <a:defRPr/>
              </a:pPr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900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"/>
          <p:cNvSpPr>
            <a:spLocks noChangeShapeType="1"/>
          </p:cNvSpPr>
          <p:nvPr/>
        </p:nvSpPr>
        <p:spPr bwMode="auto">
          <a:xfrm>
            <a:off x="4429125" y="0"/>
            <a:ext cx="4763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0" y="3260725"/>
            <a:ext cx="9144000" cy="82550"/>
            <a:chOff x="0" y="2781300"/>
            <a:chExt cx="9118600" cy="0"/>
          </a:xfrm>
        </p:grpSpPr>
        <p:sp>
          <p:nvSpPr>
            <p:cNvPr id="3105" name="Line 2"/>
            <p:cNvSpPr>
              <a:spLocks noChangeShapeType="1"/>
            </p:cNvSpPr>
            <p:nvPr/>
          </p:nvSpPr>
          <p:spPr bwMode="auto">
            <a:xfrm>
              <a:off x="0" y="2781300"/>
              <a:ext cx="44878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137"/>
            <p:cNvSpPr>
              <a:spLocks noChangeShapeType="1"/>
            </p:cNvSpPr>
            <p:nvPr/>
          </p:nvSpPr>
          <p:spPr bwMode="auto">
            <a:xfrm>
              <a:off x="4487864" y="2781300"/>
              <a:ext cx="46307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01600" y="3290888"/>
            <a:ext cx="36322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indent="-58738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99"/>
                </a:solidFill>
                <a:latin typeface="Arial" charset="0"/>
              </a:rPr>
              <a:t>Partnerships: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ANG/C4/C5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PMO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Volpe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NASA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53988" y="4724400"/>
            <a:ext cx="376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indent="-58738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Funding: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3588" y="3275013"/>
            <a:ext cx="45704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indent="-58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defRPr/>
            </a:pPr>
            <a:r>
              <a:rPr lang="en-US" sz="1600" dirty="0">
                <a:solidFill>
                  <a:srgbClr val="000099"/>
                </a:solidFill>
              </a:rPr>
              <a:t>Accomplishments / Plans</a:t>
            </a:r>
            <a:r>
              <a:rPr lang="en-US" sz="1600" dirty="0" smtClean="0">
                <a:solidFill>
                  <a:srgbClr val="000099"/>
                </a:solidFill>
              </a:rPr>
              <a:t>:</a:t>
            </a:r>
            <a:endParaRPr lang="en-US" sz="1400" b="0" dirty="0" smtClean="0">
              <a:solidFill>
                <a:prstClr val="black"/>
              </a:solidFill>
            </a:endParaRPr>
          </a:p>
          <a:p>
            <a:pPr marL="166688" indent="-166688" defTabSz="457200" eaLnBrk="1" hangingPunct="1">
              <a:buFont typeface="Arial" pitchFamily="34" charset="0"/>
              <a:buChar char="•"/>
              <a:defRPr/>
            </a:pPr>
            <a:r>
              <a:rPr lang="en-US" sz="1400" b="0" dirty="0" smtClean="0">
                <a:solidFill>
                  <a:prstClr val="black"/>
                </a:solidFill>
              </a:rPr>
              <a:t>Identify and mitigate operational integration issues through the development and execution of operational scenarios with SMEs (Jan 14)</a:t>
            </a:r>
          </a:p>
          <a:p>
            <a:pPr marL="166688" indent="-166688" defTabSz="457200" eaLnBrk="1" hangingPunct="1">
              <a:buFont typeface="Arial" pitchFamily="34" charset="0"/>
              <a:buChar char="•"/>
              <a:defRPr/>
            </a:pPr>
            <a:r>
              <a:rPr lang="en-US" sz="1400" b="0" dirty="0" smtClean="0">
                <a:solidFill>
                  <a:prstClr val="black"/>
                </a:solidFill>
              </a:rPr>
              <a:t>Update existing, create new, and execute operational scenarios with SMEs to evaluate the use of UASs in the NAS (Mar 14)</a:t>
            </a:r>
          </a:p>
          <a:p>
            <a:pPr marL="166688" indent="-166688" defTabSz="457200" eaLnBrk="1" hangingPunct="1">
              <a:buFont typeface="Arial" pitchFamily="34" charset="0"/>
              <a:buChar char="•"/>
              <a:defRPr/>
            </a:pPr>
            <a:r>
              <a:rPr lang="en-US" sz="1400" b="0" dirty="0" smtClean="0">
                <a:solidFill>
                  <a:prstClr val="black"/>
                </a:solidFill>
              </a:rPr>
              <a:t>Shortfall analyses of AT </a:t>
            </a:r>
            <a:r>
              <a:rPr lang="en-US" sz="1400" b="0" dirty="0" err="1" smtClean="0">
                <a:solidFill>
                  <a:prstClr val="black"/>
                </a:solidFill>
              </a:rPr>
              <a:t>spt</a:t>
            </a:r>
            <a:r>
              <a:rPr lang="en-US" sz="1400" b="0" dirty="0" smtClean="0">
                <a:solidFill>
                  <a:prstClr val="black"/>
                </a:solidFill>
              </a:rPr>
              <a:t> info (Mar 14)</a:t>
            </a:r>
          </a:p>
          <a:p>
            <a:pPr marL="166688" indent="-166688" defTabSz="457200" eaLnBrk="1" hangingPunct="1">
              <a:buFont typeface="Arial" pitchFamily="34" charset="0"/>
              <a:buChar char="•"/>
              <a:defRPr/>
            </a:pPr>
            <a:r>
              <a:rPr lang="en-US" sz="1400" b="0" dirty="0" smtClean="0">
                <a:solidFill>
                  <a:prstClr val="black"/>
                </a:solidFill>
              </a:rPr>
              <a:t>Develop SAA-ATM integration requirements and identify enabling policies/procedures to improve the use of SAAs in the NAS (Jun 14)</a:t>
            </a:r>
          </a:p>
          <a:p>
            <a:pPr marL="166688" indent="-166688" eaLnBrk="1" hangingPunct="1"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prstClr val="black"/>
                </a:solidFill>
              </a:rPr>
              <a:t>RTCA:  Analyses/documentation in support of standards and public/private collaboration </a:t>
            </a:r>
          </a:p>
          <a:p>
            <a:pPr marL="166688" indent="-166688" defTabSz="457200" eaLnBrk="1" hangingPunct="1">
              <a:buFont typeface="Arial" pitchFamily="34" charset="0"/>
              <a:buChar char="•"/>
              <a:defRPr/>
            </a:pPr>
            <a:endParaRPr lang="en-US" sz="1400" b="0" dirty="0">
              <a:solidFill>
                <a:prstClr val="black"/>
              </a:solidFill>
            </a:endParaRPr>
          </a:p>
        </p:txBody>
      </p:sp>
      <p:grpSp>
        <p:nvGrpSpPr>
          <p:cNvPr id="3079" name="Group 39"/>
          <p:cNvGrpSpPr>
            <a:grpSpLocks/>
          </p:cNvGrpSpPr>
          <p:nvPr/>
        </p:nvGrpSpPr>
        <p:grpSpPr bwMode="auto">
          <a:xfrm>
            <a:off x="107950" y="174625"/>
            <a:ext cx="8940800" cy="942975"/>
            <a:chOff x="-4152868" y="-664500"/>
            <a:chExt cx="8940202" cy="943405"/>
          </a:xfrm>
        </p:grpSpPr>
        <p:sp>
          <p:nvSpPr>
            <p:cNvPr id="3103" name="Text Box 4"/>
            <p:cNvSpPr txBox="1">
              <a:spLocks noChangeArrowheads="1"/>
            </p:cNvSpPr>
            <p:nvPr/>
          </p:nvSpPr>
          <p:spPr bwMode="auto">
            <a:xfrm>
              <a:off x="-4152868" y="-644425"/>
              <a:ext cx="415875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99"/>
                  </a:solidFill>
                  <a:latin typeface="Arial" charset="0"/>
                </a:rPr>
                <a:t>ATDP - Operations Concept Validation and Infrastructure </a:t>
              </a:r>
              <a:r>
                <a:rPr lang="en-US" b="1" dirty="0" smtClean="0">
                  <a:solidFill>
                    <a:srgbClr val="000099"/>
                  </a:solidFill>
                  <a:latin typeface="Arial" charset="0"/>
                </a:rPr>
                <a:t>Evolution – FY13</a:t>
              </a:r>
              <a:endParaRPr lang="en-US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3104" name="Text Box 5"/>
            <p:cNvSpPr txBox="1">
              <a:spLocks noChangeArrowheads="1"/>
            </p:cNvSpPr>
            <p:nvPr/>
          </p:nvSpPr>
          <p:spPr bwMode="auto">
            <a:xfrm>
              <a:off x="334396" y="-664500"/>
              <a:ext cx="4452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Description: </a:t>
              </a:r>
            </a:p>
          </p:txBody>
        </p:sp>
      </p:grp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4495800" y="461963"/>
            <a:ext cx="455295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66688" indent="-166688" defTabSz="457200">
              <a:buFontTx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Develop, mature, and validate near/mid-term emerging operational concepts to improve the capacity and efficiency of the NAS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  <a:p>
            <a:pPr marL="166688" indent="-166688" defTabSz="457200">
              <a:buFontTx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Identify and mitigate operational integration concept challenges, focusing on optimizing the integration amongst emerging concepts, and amongst emerging concepts and existing NAS capabilities</a:t>
            </a:r>
          </a:p>
          <a:p>
            <a:pPr marL="166688" indent="-166688" defTabSz="457200">
              <a:buFontTx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Advance an enterprise-based perspective to the evolution of NAS capabilities, enabling a more integrated, synchronized, and sustainable NAS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060450"/>
            <a:ext cx="41497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31761"/>
              </p:ext>
            </p:extLst>
          </p:nvPr>
        </p:nvGraphicFramePr>
        <p:xfrm>
          <a:off x="107950" y="5092700"/>
          <a:ext cx="4278312" cy="511175"/>
        </p:xfrm>
        <a:graphic>
          <a:graphicData uri="http://schemas.openxmlformats.org/drawingml/2006/table">
            <a:tbl>
              <a:tblPr/>
              <a:tblGrid>
                <a:gridCol w="851266"/>
                <a:gridCol w="831493"/>
                <a:gridCol w="865044"/>
                <a:gridCol w="867253"/>
                <a:gridCol w="863256"/>
              </a:tblGrid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FY11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FY12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FY13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FY14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FY15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$4,000,000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$3,500,000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$3,953,000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$4,000,000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$4,000,000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3257" y="5684258"/>
            <a:ext cx="4123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AJV-7 controls funding from FY13 and beyond. 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01456" y="6391529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7FE113-0109-4CC2-AD44-02C3645347BB}" type="slidenum">
              <a:rPr lang="en-US" sz="1600" smtClean="0"/>
              <a:pPr>
                <a:defRPr/>
              </a:pPr>
              <a:t>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41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"/>
          <p:cNvSpPr>
            <a:spLocks noChangeShapeType="1"/>
          </p:cNvSpPr>
          <p:nvPr/>
        </p:nvSpPr>
        <p:spPr bwMode="auto">
          <a:xfrm>
            <a:off x="4429125" y="0"/>
            <a:ext cx="4763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0" y="3260725"/>
            <a:ext cx="9144000" cy="82550"/>
            <a:chOff x="0" y="2781300"/>
            <a:chExt cx="9118600" cy="0"/>
          </a:xfrm>
        </p:grpSpPr>
        <p:sp>
          <p:nvSpPr>
            <p:cNvPr id="3105" name="Line 2"/>
            <p:cNvSpPr>
              <a:spLocks noChangeShapeType="1"/>
            </p:cNvSpPr>
            <p:nvPr/>
          </p:nvSpPr>
          <p:spPr bwMode="auto">
            <a:xfrm>
              <a:off x="0" y="2781300"/>
              <a:ext cx="44878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137"/>
            <p:cNvSpPr>
              <a:spLocks noChangeShapeType="1"/>
            </p:cNvSpPr>
            <p:nvPr/>
          </p:nvSpPr>
          <p:spPr bwMode="auto">
            <a:xfrm>
              <a:off x="4487864" y="2781300"/>
              <a:ext cx="46307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01600" y="3290888"/>
            <a:ext cx="363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indent="-58738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Partnerships:</a:t>
            </a:r>
          </a:p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Drexel University		ANG-E72</a:t>
            </a:r>
          </a:p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Czech Tech University	ANG-E25</a:t>
            </a:r>
          </a:p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Rowan University		ANG-5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53988" y="4440936"/>
            <a:ext cx="376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indent="-58738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Funding: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3588" y="3275013"/>
            <a:ext cx="4570412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indent="-58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defRPr/>
            </a:pPr>
            <a:r>
              <a:rPr lang="en-US" dirty="0">
                <a:solidFill>
                  <a:srgbClr val="000099"/>
                </a:solidFill>
              </a:rPr>
              <a:t>Accomplishments / Plans:</a:t>
            </a:r>
            <a:endParaRPr lang="en-US" b="0" dirty="0">
              <a:solidFill>
                <a:srgbClr val="000099"/>
              </a:solidFill>
            </a:endParaRPr>
          </a:p>
          <a:p>
            <a:pPr defTabSz="457200" eaLnBrk="1" hangingPunct="1">
              <a:defRPr/>
            </a:pPr>
            <a:r>
              <a:rPr lang="en-US" sz="1600" b="0" dirty="0" smtClean="0">
                <a:solidFill>
                  <a:prstClr val="black"/>
                </a:solidFill>
              </a:rPr>
              <a:t>NAS </a:t>
            </a:r>
            <a:r>
              <a:rPr lang="en-US" sz="1600" b="0" dirty="0">
                <a:solidFill>
                  <a:prstClr val="black"/>
                </a:solidFill>
              </a:rPr>
              <a:t>End-to-End </a:t>
            </a:r>
            <a:r>
              <a:rPr lang="en-US" sz="1600" b="0" dirty="0" smtClean="0">
                <a:solidFill>
                  <a:prstClr val="black"/>
                </a:solidFill>
              </a:rPr>
              <a:t>Modeling</a:t>
            </a:r>
          </a:p>
          <a:p>
            <a:pPr marL="166688" indent="-166688" defTabSz="457200" eaLnBrk="1" hangingPunct="1">
              <a:buFont typeface="Arial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</a:rPr>
              <a:t>Conducted analysis of fuel burn savings </a:t>
            </a:r>
            <a:r>
              <a:rPr lang="en-US" sz="1600" b="0" dirty="0" smtClean="0">
                <a:solidFill>
                  <a:prstClr val="black"/>
                </a:solidFill>
              </a:rPr>
              <a:t>for </a:t>
            </a:r>
            <a:r>
              <a:rPr lang="en-US" sz="1600" b="0" dirty="0">
                <a:solidFill>
                  <a:prstClr val="black"/>
                </a:solidFill>
              </a:rPr>
              <a:t>System Wide Analysis Capability </a:t>
            </a:r>
            <a:r>
              <a:rPr lang="en-US" sz="1600" b="0" dirty="0" smtClean="0">
                <a:solidFill>
                  <a:prstClr val="black"/>
                </a:solidFill>
              </a:rPr>
              <a:t>simulations</a:t>
            </a:r>
          </a:p>
          <a:p>
            <a:pPr marL="0" indent="0" defTabSz="457200" eaLnBrk="1" hangingPunct="1">
              <a:defRPr/>
            </a:pPr>
            <a:r>
              <a:rPr lang="en-US" sz="1600" b="0" dirty="0">
                <a:solidFill>
                  <a:prstClr val="black"/>
                </a:solidFill>
              </a:rPr>
              <a:t>Fast Time Simulation and </a:t>
            </a:r>
            <a:r>
              <a:rPr lang="en-US" sz="1600" b="0" dirty="0" smtClean="0">
                <a:solidFill>
                  <a:prstClr val="black"/>
                </a:solidFill>
              </a:rPr>
              <a:t>Modeling</a:t>
            </a:r>
          </a:p>
          <a:p>
            <a:pPr marL="166688" indent="-166688" defTabSz="457200" eaLnBrk="1" hangingPunct="1">
              <a:buFont typeface="Arial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</a:rPr>
              <a:t>AGENTFLY Development – ATC Agent – </a:t>
            </a:r>
            <a:r>
              <a:rPr lang="en-US" sz="1600" b="0" dirty="0" smtClean="0">
                <a:solidFill>
                  <a:prstClr val="black"/>
                </a:solidFill>
              </a:rPr>
              <a:t>agent-based </a:t>
            </a:r>
            <a:r>
              <a:rPr lang="en-US" sz="1600" b="0" dirty="0">
                <a:solidFill>
                  <a:prstClr val="black"/>
                </a:solidFill>
              </a:rPr>
              <a:t>simulation capability </a:t>
            </a:r>
            <a:r>
              <a:rPr lang="en-US" sz="1600" b="0" dirty="0" smtClean="0">
                <a:solidFill>
                  <a:prstClr val="black"/>
                </a:solidFill>
              </a:rPr>
              <a:t>(Dec 2014)</a:t>
            </a:r>
          </a:p>
          <a:p>
            <a:pPr marL="166688" indent="-166688" defTabSz="4572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solidFill>
                  <a:prstClr val="black"/>
                </a:solidFill>
              </a:rPr>
              <a:t>FliteViz4D</a:t>
            </a:r>
            <a:r>
              <a:rPr lang="en-US" sz="1600" b="0" dirty="0">
                <a:solidFill>
                  <a:prstClr val="black"/>
                </a:solidFill>
              </a:rPr>
              <a:t>: D</a:t>
            </a:r>
            <a:r>
              <a:rPr lang="en-US" sz="1600" b="0" dirty="0" smtClean="0">
                <a:solidFill>
                  <a:prstClr val="black"/>
                </a:solidFill>
              </a:rPr>
              <a:t>evelopment of post-processing </a:t>
            </a:r>
            <a:r>
              <a:rPr lang="en-US" sz="1600" b="0" dirty="0">
                <a:solidFill>
                  <a:prstClr val="black"/>
                </a:solidFill>
              </a:rPr>
              <a:t>visualization tool that </a:t>
            </a:r>
            <a:r>
              <a:rPr lang="en-US" sz="1600" b="0" dirty="0" smtClean="0">
                <a:solidFill>
                  <a:prstClr val="black"/>
                </a:solidFill>
              </a:rPr>
              <a:t>animates </a:t>
            </a:r>
            <a:r>
              <a:rPr lang="en-US" sz="1600" b="0" dirty="0">
                <a:solidFill>
                  <a:prstClr val="black"/>
                </a:solidFill>
              </a:rPr>
              <a:t>flight information from NAS </a:t>
            </a:r>
            <a:r>
              <a:rPr lang="en-US" sz="1600" b="0" dirty="0" smtClean="0">
                <a:solidFill>
                  <a:prstClr val="black"/>
                </a:solidFill>
              </a:rPr>
              <a:t>recorded and </a:t>
            </a:r>
            <a:r>
              <a:rPr lang="en-US" sz="1600" b="0" dirty="0">
                <a:solidFill>
                  <a:prstClr val="black"/>
                </a:solidFill>
              </a:rPr>
              <a:t>simulated </a:t>
            </a:r>
            <a:r>
              <a:rPr lang="en-US" sz="1600" b="0" dirty="0" smtClean="0">
                <a:solidFill>
                  <a:prstClr val="black"/>
                </a:solidFill>
              </a:rPr>
              <a:t>flight operations </a:t>
            </a:r>
            <a:r>
              <a:rPr lang="en-US" sz="1600" b="0" dirty="0">
                <a:solidFill>
                  <a:prstClr val="black"/>
                </a:solidFill>
              </a:rPr>
              <a:t>(</a:t>
            </a:r>
            <a:r>
              <a:rPr lang="en-US" sz="1600" b="0" dirty="0" smtClean="0">
                <a:solidFill>
                  <a:prstClr val="black"/>
                </a:solidFill>
              </a:rPr>
              <a:t>Oct-2013)</a:t>
            </a:r>
          </a:p>
          <a:p>
            <a:pPr marL="166688" indent="-166688" defTabSz="4572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solidFill>
                  <a:prstClr val="black"/>
                </a:solidFill>
              </a:rPr>
              <a:t>IADCS support (Dec 2013)</a:t>
            </a:r>
            <a:endParaRPr lang="en-US" sz="1600" b="0" dirty="0">
              <a:solidFill>
                <a:prstClr val="black"/>
              </a:solidFill>
            </a:endParaRPr>
          </a:p>
        </p:txBody>
      </p:sp>
      <p:grpSp>
        <p:nvGrpSpPr>
          <p:cNvPr id="3079" name="Group 39"/>
          <p:cNvGrpSpPr>
            <a:grpSpLocks/>
          </p:cNvGrpSpPr>
          <p:nvPr/>
        </p:nvGrpSpPr>
        <p:grpSpPr bwMode="auto">
          <a:xfrm>
            <a:off x="107950" y="174625"/>
            <a:ext cx="8940800" cy="942975"/>
            <a:chOff x="-4152868" y="-664500"/>
            <a:chExt cx="8940202" cy="943405"/>
          </a:xfrm>
        </p:grpSpPr>
        <p:sp>
          <p:nvSpPr>
            <p:cNvPr id="3103" name="Text Box 4"/>
            <p:cNvSpPr txBox="1">
              <a:spLocks noChangeArrowheads="1"/>
            </p:cNvSpPr>
            <p:nvPr/>
          </p:nvSpPr>
          <p:spPr bwMode="auto">
            <a:xfrm>
              <a:off x="-4152868" y="-644425"/>
              <a:ext cx="415875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99"/>
                  </a:solidFill>
                  <a:latin typeface="Arial" charset="0"/>
                </a:rPr>
                <a:t>ATDP - Operations Concept Validation and Infrastructure </a:t>
              </a:r>
              <a:r>
                <a:rPr lang="en-US" b="1" dirty="0" smtClean="0">
                  <a:solidFill>
                    <a:srgbClr val="000099"/>
                  </a:solidFill>
                  <a:latin typeface="Arial" charset="0"/>
                </a:rPr>
                <a:t>Evolution (ANG-C4)</a:t>
              </a:r>
              <a:endParaRPr lang="en-US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3104" name="Text Box 5"/>
            <p:cNvSpPr txBox="1">
              <a:spLocks noChangeArrowheads="1"/>
            </p:cNvSpPr>
            <p:nvPr/>
          </p:nvSpPr>
          <p:spPr bwMode="auto">
            <a:xfrm>
              <a:off x="334396" y="-664500"/>
              <a:ext cx="4452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Description: </a:t>
              </a:r>
            </a:p>
          </p:txBody>
        </p:sp>
      </p:grp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4495800" y="461963"/>
            <a:ext cx="4552950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66688" indent="-166688" defTabSz="457200">
              <a:buFontTx/>
              <a:buChar char="•"/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Ensure feasibility and viability within the NAS through the development, assessment, and refinement of NAS concepts</a:t>
            </a:r>
          </a:p>
          <a:p>
            <a:pPr marL="166688" indent="-166688" defTabSz="457200">
              <a:buFontTx/>
              <a:buChar char="•"/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Develop common concept development, validation and measurement methodologies to support SESAR</a:t>
            </a:r>
          </a:p>
          <a:p>
            <a:pPr marL="166688" indent="-166688" defTabSz="457200">
              <a:buFontTx/>
              <a:buChar char="•"/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Develop and update NAS Operational Improvements and Operational Sustainment activities</a:t>
            </a:r>
          </a:p>
          <a:p>
            <a:pPr marL="166688" indent="-166688" defTabSz="457200">
              <a:buFontTx/>
              <a:buChar char="•"/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Demonstrate capacity and efficiency increases at 2025 forecasted traffic levels by 2016</a:t>
            </a:r>
          </a:p>
        </p:txBody>
      </p:sp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060450"/>
            <a:ext cx="41497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900368"/>
              </p:ext>
            </p:extLst>
          </p:nvPr>
        </p:nvGraphicFramePr>
        <p:xfrm>
          <a:off x="107950" y="4809236"/>
          <a:ext cx="4278312" cy="511175"/>
        </p:xfrm>
        <a:graphic>
          <a:graphicData uri="http://schemas.openxmlformats.org/drawingml/2006/table">
            <a:tbl>
              <a:tblPr/>
              <a:tblGrid>
                <a:gridCol w="851266"/>
                <a:gridCol w="831493"/>
                <a:gridCol w="865044"/>
                <a:gridCol w="867253"/>
                <a:gridCol w="863256"/>
              </a:tblGrid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FY11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FY12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FY13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FY14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FY15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$4,000,000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$3,500,000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$3,953,000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$4,000,000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$4,000,000</a:t>
                      </a: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3257" y="5373362"/>
            <a:ext cx="412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AJV-7 controls funding from FY13 and beyond.  Identified Accomplishments/Plans based on funding prior to FY13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01456" y="6391529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7FE113-0109-4CC2-AD44-02C3645347BB}" type="slidenum">
              <a:rPr lang="en-US" sz="1600" smtClean="0"/>
              <a:pPr>
                <a:defRPr/>
              </a:pPr>
              <a:t>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65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87525"/>
            <a:ext cx="20542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429125" y="0"/>
            <a:ext cx="4763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0" y="3260725"/>
            <a:ext cx="9144000" cy="82550"/>
            <a:chOff x="0" y="2781300"/>
            <a:chExt cx="9118600" cy="0"/>
          </a:xfrm>
        </p:grpSpPr>
        <p:sp>
          <p:nvSpPr>
            <p:cNvPr id="4131" name="Line 2"/>
            <p:cNvSpPr>
              <a:spLocks noChangeShapeType="1"/>
            </p:cNvSpPr>
            <p:nvPr/>
          </p:nvSpPr>
          <p:spPr bwMode="auto">
            <a:xfrm>
              <a:off x="0" y="2781300"/>
              <a:ext cx="44878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137"/>
            <p:cNvSpPr>
              <a:spLocks noChangeShapeType="1"/>
            </p:cNvSpPr>
            <p:nvPr/>
          </p:nvSpPr>
          <p:spPr bwMode="auto">
            <a:xfrm>
              <a:off x="4487864" y="2781300"/>
              <a:ext cx="46307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01600" y="3290888"/>
            <a:ext cx="363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indent="-58738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Partnerships:</a:t>
            </a:r>
          </a:p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Drexel University		ANG-E72</a:t>
            </a:r>
          </a:p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Czech Tech University	ANG-E25</a:t>
            </a:r>
          </a:p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Rowan University		ANG-5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3588" y="3276600"/>
            <a:ext cx="45704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indent="-587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defRPr/>
            </a:pPr>
            <a:r>
              <a:rPr lang="en-US" dirty="0">
                <a:solidFill>
                  <a:srgbClr val="000099"/>
                </a:solidFill>
              </a:rPr>
              <a:t>Accomplishments / Plans</a:t>
            </a:r>
            <a:r>
              <a:rPr lang="en-US" dirty="0" smtClean="0">
                <a:solidFill>
                  <a:srgbClr val="000099"/>
                </a:solidFill>
              </a:rPr>
              <a:t>:</a:t>
            </a:r>
          </a:p>
          <a:p>
            <a:pPr marL="166688" indent="-166688" defTabSz="457200">
              <a:buFontTx/>
              <a:buChar char="•"/>
              <a:defRPr/>
            </a:pPr>
            <a:r>
              <a:rPr lang="en-US" sz="1600" b="0" dirty="0" smtClean="0">
                <a:solidFill>
                  <a:prstClr val="black"/>
                </a:solidFill>
              </a:rPr>
              <a:t>AGENTFLY </a:t>
            </a:r>
            <a:r>
              <a:rPr lang="en-US" sz="1600" b="0" dirty="0">
                <a:solidFill>
                  <a:prstClr val="black"/>
                </a:solidFill>
              </a:rPr>
              <a:t>Development – </a:t>
            </a:r>
            <a:r>
              <a:rPr lang="en-US" sz="1600" b="0" dirty="0" smtClean="0">
                <a:solidFill>
                  <a:prstClr val="black"/>
                </a:solidFill>
              </a:rPr>
              <a:t>agent </a:t>
            </a:r>
            <a:r>
              <a:rPr lang="en-US" sz="1600" b="0" dirty="0">
                <a:solidFill>
                  <a:prstClr val="black"/>
                </a:solidFill>
              </a:rPr>
              <a:t>based simulation capability for use on </a:t>
            </a:r>
            <a:r>
              <a:rPr lang="en-US" sz="1600" b="0" dirty="0" err="1" smtClean="0">
                <a:solidFill>
                  <a:prstClr val="black"/>
                </a:solidFill>
              </a:rPr>
              <a:t>NextGen</a:t>
            </a:r>
            <a:endParaRPr lang="en-US" sz="1600" b="0" dirty="0" smtClean="0">
              <a:solidFill>
                <a:prstClr val="black"/>
              </a:solidFill>
            </a:endParaRPr>
          </a:p>
          <a:p>
            <a:pPr marL="457200" lvl="1" indent="-166688" defTabSz="457200">
              <a:buFontTx/>
              <a:buChar char="•"/>
              <a:defRPr/>
            </a:pPr>
            <a:r>
              <a:rPr lang="en-US" sz="1600" b="0" dirty="0" smtClean="0">
                <a:solidFill>
                  <a:prstClr val="black"/>
                </a:solidFill>
              </a:rPr>
              <a:t>Initial prototype -Software (Jul 2012)</a:t>
            </a:r>
          </a:p>
          <a:p>
            <a:pPr marL="457200" lvl="1" indent="-166688" defTabSz="457200">
              <a:buFontTx/>
              <a:buChar char="•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ATC 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Agent  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validation - Report (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Sept 2013)</a:t>
            </a:r>
          </a:p>
          <a:p>
            <a:pPr marL="457200" lvl="1" indent="-166688" defTabSz="457200">
              <a:buFontTx/>
              <a:buChar char="•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Scale up – Software &amp; Report (Dec 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2014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 marL="166688" indent="-166688" defTabSz="457200">
              <a:buFontTx/>
              <a:buChar char="•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Development 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of FliteViz4D, a post-processing visualization 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tool – Software (October 2013)</a:t>
            </a:r>
          </a:p>
          <a:p>
            <a:pPr marL="166688" indent="-166688" defTabSz="457200">
              <a:buFontTx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</a:rPr>
              <a:t>Airspace/aircraft adaptation configuration management tool – Prototype tool (Dec 2013</a:t>
            </a:r>
            <a:r>
              <a:rPr lang="en-US" sz="1600" b="0" dirty="0" smtClean="0">
                <a:solidFill>
                  <a:prstClr val="black"/>
                </a:solidFill>
              </a:rPr>
              <a:t>)</a:t>
            </a:r>
            <a:endParaRPr lang="en-US" sz="1600" b="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166688" indent="-166688" defTabSz="457200">
              <a:buFontTx/>
              <a:buChar char="•"/>
              <a:defRPr/>
            </a:pPr>
            <a:r>
              <a:rPr lang="en-US" sz="1600" b="0" dirty="0" smtClean="0">
                <a:solidFill>
                  <a:prstClr val="black"/>
                </a:solidFill>
              </a:rPr>
              <a:t>Validation of internal aircraft fuel burn calculator – Final </a:t>
            </a:r>
          </a:p>
          <a:p>
            <a:pPr marL="0" indent="0" defTabSz="457200">
              <a:defRPr/>
            </a:pPr>
            <a:r>
              <a:rPr lang="en-US" sz="1600" b="0" dirty="0">
                <a:solidFill>
                  <a:prstClr val="black"/>
                </a:solidFill>
              </a:rPr>
              <a:t> </a:t>
            </a:r>
            <a:r>
              <a:rPr lang="en-US" sz="1600" b="0" dirty="0" smtClean="0">
                <a:solidFill>
                  <a:prstClr val="black"/>
                </a:solidFill>
              </a:rPr>
              <a:t>  Report (Sep 2013)</a:t>
            </a:r>
          </a:p>
        </p:txBody>
      </p:sp>
      <p:grpSp>
        <p:nvGrpSpPr>
          <p:cNvPr id="4104" name="Group 39"/>
          <p:cNvGrpSpPr>
            <a:grpSpLocks/>
          </p:cNvGrpSpPr>
          <p:nvPr/>
        </p:nvGrpSpPr>
        <p:grpSpPr bwMode="auto">
          <a:xfrm>
            <a:off x="76200" y="147574"/>
            <a:ext cx="8972550" cy="923330"/>
            <a:chOff x="-4185116" y="-691537"/>
            <a:chExt cx="8972450" cy="922854"/>
          </a:xfrm>
        </p:grpSpPr>
        <p:sp>
          <p:nvSpPr>
            <p:cNvPr id="4129" name="Text Box 4"/>
            <p:cNvSpPr txBox="1">
              <a:spLocks noChangeArrowheads="1"/>
            </p:cNvSpPr>
            <p:nvPr/>
          </p:nvSpPr>
          <p:spPr bwMode="auto">
            <a:xfrm>
              <a:off x="-4185116" y="-691537"/>
              <a:ext cx="4387352" cy="92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99"/>
                  </a:solidFill>
                  <a:latin typeface="Arial" charset="0"/>
                </a:rPr>
                <a:t>Concept Analysis – Fast Time Simulation and Analysis </a:t>
              </a:r>
              <a:r>
                <a:rPr lang="en-US" b="1" dirty="0" smtClean="0">
                  <a:solidFill>
                    <a:srgbClr val="000099"/>
                  </a:solidFill>
                  <a:latin typeface="Arial" charset="0"/>
                </a:rPr>
                <a:t>Infrastructure</a:t>
              </a:r>
            </a:p>
            <a:p>
              <a:pPr eaLnBrk="1" hangingPunct="1"/>
              <a:r>
                <a:rPr lang="en-US" b="1" dirty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en-US" b="1" dirty="0" smtClean="0">
                  <a:solidFill>
                    <a:srgbClr val="000099"/>
                  </a:solidFill>
                  <a:latin typeface="Arial" charset="0"/>
                </a:rPr>
                <a:t>                                  (ANG-C4)</a:t>
              </a:r>
              <a:endParaRPr lang="en-US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130" name="Text Box 5"/>
            <p:cNvSpPr txBox="1">
              <a:spLocks noChangeArrowheads="1"/>
            </p:cNvSpPr>
            <p:nvPr/>
          </p:nvSpPr>
          <p:spPr bwMode="auto">
            <a:xfrm>
              <a:off x="334396" y="-664500"/>
              <a:ext cx="4452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Description: </a:t>
              </a:r>
            </a:p>
          </p:txBody>
        </p:sp>
      </p:grp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4495800" y="461963"/>
            <a:ext cx="455295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66688" indent="-166688" defTabSz="457200">
              <a:buFontTx/>
              <a:buChar char="•"/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Validation of NextGen concepts and system capacity issues </a:t>
            </a:r>
          </a:p>
          <a:p>
            <a:pPr marL="166688" indent="-166688" defTabSz="457200">
              <a:buFontTx/>
              <a:buChar char="•"/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Support National Airspace System Acquisition Management System process in particular the mission and investment analysis </a:t>
            </a:r>
          </a:p>
          <a:p>
            <a:pPr marL="166688" indent="-166688" defTabSz="457200">
              <a:buFontTx/>
              <a:buChar char="•"/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Develop, validate, and support the NAS Operational Improvements and Operational Sustainment activities</a:t>
            </a:r>
          </a:p>
          <a:p>
            <a:pPr marL="166688" indent="-166688" defTabSz="457200">
              <a:buFontTx/>
              <a:buChar char="•"/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Demonstrate capacity and efficiency increases at 2025 forecasted traffic levels for NextGen Ois through modeling and simulation</a:t>
            </a:r>
          </a:p>
          <a:p>
            <a:pPr marL="166688" indent="-166688" defTabSz="457200">
              <a:buFontTx/>
              <a:buChar char="•"/>
            </a:pPr>
            <a:endParaRPr lang="en-US" sz="1500">
              <a:solidFill>
                <a:srgbClr val="000000"/>
              </a:solidFill>
              <a:latin typeface="Arial" charset="0"/>
            </a:endParaRPr>
          </a:p>
          <a:p>
            <a:pPr marL="166688" indent="-166688" defTabSz="457200">
              <a:buFontTx/>
              <a:buChar char="•"/>
            </a:pPr>
            <a:endParaRPr lang="en-US" sz="15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27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" y="830263"/>
            <a:ext cx="2054225" cy="1193800"/>
          </a:xfrm>
        </p:spPr>
      </p:pic>
      <p:pic>
        <p:nvPicPr>
          <p:cNvPr id="412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066800"/>
            <a:ext cx="2143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43257" y="5336786"/>
            <a:ext cx="412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AJV-7 controls funding from FY13 and beyond.  Identified Accomplishments/Plans based on funding prior to FY13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01456" y="6391529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7FE113-0109-4CC2-AD44-02C3645347BB}" type="slidenum">
              <a:rPr lang="en-US" sz="1600" smtClean="0"/>
              <a:pPr>
                <a:defRPr/>
              </a:pPr>
              <a:t>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25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FAA_NG_PPT_04_H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6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CFF8ED-68F6-4A0A-A696-18D1FE70379A}"/>
</file>

<file path=customXml/itemProps2.xml><?xml version="1.0" encoding="utf-8"?>
<ds:datastoreItem xmlns:ds="http://schemas.openxmlformats.org/officeDocument/2006/customXml" ds:itemID="{EF16D3C6-AC77-46AF-8562-B9872FFA91DC}"/>
</file>

<file path=customXml/itemProps3.xml><?xml version="1.0" encoding="utf-8"?>
<ds:datastoreItem xmlns:ds="http://schemas.openxmlformats.org/officeDocument/2006/customXml" ds:itemID="{ACF85C8B-1980-404D-A313-A18FEA79B01A}"/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957</Words>
  <Application>Microsoft Office PowerPoint</Application>
  <PresentationFormat>On-screen Show (4:3)</PresentationFormat>
  <Paragraphs>141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NAS Operations PPT</vt:lpstr>
      <vt:lpstr>PPT Portfolio Overview</vt:lpstr>
      <vt:lpstr>Anticipated Research in FY14-15 ATDP Operations Concept  Validation &amp; Infrastructure Evolution</vt:lpstr>
      <vt:lpstr>Emerging FY16 Focus Areas ATDP Operations Concept  Validation &amp; Infrastructure Evolution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John Marksteiner</cp:lastModifiedBy>
  <cp:revision>72</cp:revision>
  <cp:lastPrinted>2013-08-26T18:39:12Z</cp:lastPrinted>
  <dcterms:created xsi:type="dcterms:W3CDTF">2011-05-05T22:04:56Z</dcterms:created>
  <dcterms:modified xsi:type="dcterms:W3CDTF">2013-08-26T18:39:14Z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