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2" r:id="rId5"/>
    <p:sldMasterId id="2147483722" r:id="rId6"/>
    <p:sldMasterId id="2147483754" r:id="rId7"/>
    <p:sldMasterId id="2147483767" r:id="rId8"/>
    <p:sldMasterId id="2147483780" r:id="rId9"/>
    <p:sldMasterId id="2147483805" r:id="rId10"/>
    <p:sldMasterId id="2147483818" r:id="rId11"/>
    <p:sldMasterId id="2147483831" r:id="rId12"/>
    <p:sldMasterId id="2147483847" r:id="rId13"/>
    <p:sldMasterId id="2147483857" r:id="rId14"/>
  </p:sldMasterIdLst>
  <p:notesMasterIdLst>
    <p:notesMasterId r:id="rId26"/>
  </p:notesMasterIdLst>
  <p:handoutMasterIdLst>
    <p:handoutMasterId r:id="rId27"/>
  </p:handoutMasterIdLst>
  <p:sldIdLst>
    <p:sldId id="645" r:id="rId15"/>
    <p:sldId id="628" r:id="rId16"/>
    <p:sldId id="641" r:id="rId17"/>
    <p:sldId id="632" r:id="rId18"/>
    <p:sldId id="640" r:id="rId19"/>
    <p:sldId id="642" r:id="rId20"/>
    <p:sldId id="646" r:id="rId21"/>
    <p:sldId id="630" r:id="rId22"/>
    <p:sldId id="631" r:id="rId23"/>
    <p:sldId id="643" r:id="rId24"/>
    <p:sldId id="644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 Eldredge" initials="L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10867" autoAdjust="0"/>
    <p:restoredTop sz="94709" autoAdjust="0"/>
  </p:normalViewPr>
  <p:slideViewPr>
    <p:cSldViewPr>
      <p:cViewPr>
        <p:scale>
          <a:sx n="130" d="100"/>
          <a:sy n="130" d="100"/>
        </p:scale>
        <p:origin x="-114" y="17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10" d="100"/>
          <a:sy n="110" d="100"/>
        </p:scale>
        <p:origin x="-2316" y="13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2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r>
              <a:rPr lang="en-US" dirty="0" smtClean="0"/>
              <a:t>4/24/2013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E5311FF-194B-4667-A002-A0CCCF632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96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r>
              <a:rPr lang="en-US" dirty="0" smtClean="0"/>
              <a:t>4/24/2013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69341B86-5592-4292-895D-038B872DAE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13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1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9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9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78486-9785-477D-8FAD-9D05FA9709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5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3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55A1-C438-4EC6-B74C-9D12D55AC0A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2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55A1-C438-4EC6-B74C-9D12D55AC0A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1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7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2BA65DD1-ECB6-47C3-879C-E31219061EC9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6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53" y="1215468"/>
            <a:ext cx="8050213" cy="4391025"/>
          </a:xfrm>
        </p:spPr>
        <p:txBody>
          <a:bodyPr/>
          <a:lstStyle>
            <a:lvl1pPr>
              <a:lnSpc>
                <a:spcPct val="100000"/>
              </a:lnSpc>
              <a:spcBef>
                <a:spcPts val="24"/>
              </a:spcBef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C7C5D16-1950-4695-8BE1-34EB2FEE5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467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8C23-43B5-493B-875E-339075A24C8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383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2BA65DD1-ECB6-47C3-879C-E31219061EC9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2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477000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32D3B2E-2D9C-47E2-858C-73F24467FE8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5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94DA4C96-D13B-44C0-AF59-685591E15F1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4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507C68E-57A8-4D6F-A700-D7D5A466C81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497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B32E888-9F98-40AF-A338-E6A8EB3BE018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463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810" y="2105331"/>
            <a:ext cx="836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81400" y="6324600"/>
            <a:ext cx="2133600" cy="234950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70B67A-B161-4A22-9F4C-7105CBE416AD}" type="slidenum">
              <a:rPr lang="en-US">
                <a:solidFill>
                  <a:srgbClr val="1F497D">
                    <a:lumMod val="75000"/>
                  </a:srgb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28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E6082-FDE5-4CDE-B715-DD71EEAB2D7E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DRAFTProject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35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6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B64A279-DBA3-45F6-8D0A-B91A60A9D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8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EA4BF3F-AF9D-4FFF-B6C2-9B8684E1C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8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E30198C-FE2A-46E8-8A57-6F4FCB42F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09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222EE8A-838A-4F4F-BC2F-1E816ACE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3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42B7989-F2A7-41F6-B8BD-080D0CD11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7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B8E0646-F271-4DF5-8B69-3DFA73663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10A7CA0-C47D-46EF-ADE2-090F6C2F1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5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541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778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6F16B8F-8A05-48A6-A376-133B1263B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0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477000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32D3B2E-2D9C-47E2-858C-73F24467FE8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0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7" y="0"/>
            <a:ext cx="355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27497" y="4497687"/>
            <a:ext cx="4822031" cy="1069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Presented to: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By: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73786" y="270174"/>
            <a:ext cx="2895601" cy="911225"/>
            <a:chOff x="3700" y="170"/>
            <a:chExt cx="1824" cy="574"/>
          </a:xfrm>
        </p:grpSpPr>
        <p:pic>
          <p:nvPicPr>
            <p:cNvPr id="7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371315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33413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….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53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43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42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89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85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0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03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39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8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94DA4C96-D13B-44C0-AF59-685591E15F1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5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542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779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6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47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7" y="0"/>
            <a:ext cx="355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27497" y="4497685"/>
            <a:ext cx="4822031" cy="1069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Presented to: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By: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73783" y="270172"/>
            <a:ext cx="2895601" cy="911225"/>
            <a:chOff x="3700" y="170"/>
            <a:chExt cx="1824" cy="574"/>
          </a:xfrm>
        </p:grpSpPr>
        <p:pic>
          <p:nvPicPr>
            <p:cNvPr id="7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446177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33413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….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95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61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90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46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34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70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0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507C68E-57A8-4D6F-A700-D7D5A466C81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38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20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33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540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777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83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19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7" y="0"/>
            <a:ext cx="355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27497" y="4497681"/>
            <a:ext cx="4822031" cy="1069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Presented to: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By: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73777" y="270168"/>
            <a:ext cx="2895601" cy="911225"/>
            <a:chOff x="3700" y="170"/>
            <a:chExt cx="1824" cy="574"/>
          </a:xfrm>
        </p:grpSpPr>
        <p:pic>
          <p:nvPicPr>
            <p:cNvPr id="7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084226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33413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….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25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39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06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82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1" y="6487795"/>
            <a:ext cx="2481942" cy="213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B32E888-9F98-40AF-A338-E6A8EB3BE018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23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14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4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6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28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497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535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772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6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82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7" y="0"/>
            <a:ext cx="355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27497" y="4497661"/>
            <a:ext cx="4822031" cy="1069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Presented to: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By: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73747" y="270148"/>
            <a:ext cx="2895601" cy="911225"/>
            <a:chOff x="3700" y="170"/>
            <a:chExt cx="1824" cy="574"/>
          </a:xfrm>
        </p:grpSpPr>
        <p:pic>
          <p:nvPicPr>
            <p:cNvPr id="7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272369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33413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….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86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20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4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810" y="2105331"/>
            <a:ext cx="8367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81400" y="6324600"/>
            <a:ext cx="2133600" cy="234950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70B67A-B161-4A22-9F4C-7105CBE416AD}" type="slidenum">
              <a:rPr lang="en-US">
                <a:solidFill>
                  <a:srgbClr val="1F497D">
                    <a:lumMod val="75000"/>
                  </a:srgb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9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76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12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80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99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9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03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529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766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75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787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7" y="0"/>
            <a:ext cx="355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27497" y="4497653"/>
            <a:ext cx="4822031" cy="1069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Presented to: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By: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73735" y="270140"/>
            <a:ext cx="2895601" cy="911225"/>
            <a:chOff x="3700" y="170"/>
            <a:chExt cx="1824" cy="574"/>
          </a:xfrm>
        </p:grpSpPr>
        <p:pic>
          <p:nvPicPr>
            <p:cNvPr id="7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788120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33413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….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6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E6082-FDE5-4CDE-B715-DD71EEAB2D7E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DRAFTProject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3182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31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34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47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447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17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68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869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377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524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761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72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7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811D-7FB1-4FB2-BB33-37826F100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4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7" y="0"/>
            <a:ext cx="355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27497" y="4497643"/>
            <a:ext cx="4822031" cy="1069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Presented to: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By: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73720" y="270130"/>
            <a:ext cx="2895601" cy="911225"/>
            <a:chOff x="3700" y="170"/>
            <a:chExt cx="1824" cy="574"/>
          </a:xfrm>
        </p:grpSpPr>
        <p:pic>
          <p:nvPicPr>
            <p:cNvPr id="7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57878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756126" y="6190343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….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84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04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88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22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036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071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6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902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6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0"/>
            <a:ext cx="355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100" y="5464481"/>
            <a:ext cx="4822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Presented to: NAV OSED Workgroup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By: John A. Dutton Jr.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 April 17, 2013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4191" y="270181"/>
            <a:ext cx="2895601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27039" y="2264551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5807804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516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753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081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66" y="1508129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9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443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D8BA-6F29-4F7C-BB16-6DB6C50935F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3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95B8-9A7C-4E1B-82BD-C16869DCC23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211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F2808F-FA7A-4304-A404-A9B131BFB0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540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65D2-9063-4EDE-BCB0-9EAE45D88C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499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7662-2B24-448B-834D-4A0EDE0D5B2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497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3E05-B34D-4D3A-9694-931F230E180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27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2102-D706-4751-9B18-1EA1A4D02CF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06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7FED-7943-4997-B5B4-A823D30CF8E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9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6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9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10" Type="http://schemas.openxmlformats.org/officeDocument/2006/relationships/slide" Target="../slides/slide6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Rounded Rectangle 2">
            <a:hlinkClick r:id="rId10" action="ppaction://hlinksldjump"/>
          </p:cNvPr>
          <p:cNvSpPr/>
          <p:nvPr userDrawn="1"/>
        </p:nvSpPr>
        <p:spPr>
          <a:xfrm>
            <a:off x="6324600" y="6553200"/>
            <a:ext cx="1371600" cy="228600"/>
          </a:xfrm>
          <a:prstGeom prst="roundRect">
            <a:avLst/>
          </a:pr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Agenda</a:t>
            </a:r>
            <a:endParaRPr lang="en-US" sz="1400" b="1" dirty="0"/>
          </a:p>
        </p:txBody>
      </p:sp>
      <p:sp>
        <p:nvSpPr>
          <p:cNvPr id="13" name="Rounded Rectangle 12">
            <a:hlinkClick r:id="" action="ppaction://noaction"/>
          </p:cNvPr>
          <p:cNvSpPr/>
          <p:nvPr userDrawn="1"/>
        </p:nvSpPr>
        <p:spPr>
          <a:xfrm>
            <a:off x="7810502" y="6553200"/>
            <a:ext cx="1247775" cy="228600"/>
          </a:xfrm>
          <a:prstGeom prst="roundRect">
            <a:avLst/>
          </a:pr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Appendix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1750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8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1F296E-F19D-4CAB-9B6D-1FD5550B4C0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ounded Rectangle 2">
            <a:hlinkClick r:id="rId10" action="ppaction://hlinksldjump"/>
          </p:cNvPr>
          <p:cNvSpPr/>
          <p:nvPr userDrawn="1"/>
        </p:nvSpPr>
        <p:spPr>
          <a:xfrm>
            <a:off x="6324600" y="6553200"/>
            <a:ext cx="1371600" cy="228600"/>
          </a:xfrm>
          <a:prstGeom prst="roundRect">
            <a:avLst/>
          </a:pr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Agenda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 userDrawn="1"/>
        </p:nvSpPr>
        <p:spPr>
          <a:xfrm>
            <a:off x="7810502" y="6553200"/>
            <a:ext cx="1247775" cy="228600"/>
          </a:xfrm>
          <a:prstGeom prst="roundRect">
            <a:avLst/>
          </a:pr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Appendix</a:t>
            </a: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0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1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EA63E5-88F0-4D6E-9854-B673EEA9AE48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6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Arial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>
          <a:solidFill>
            <a:srgbClr val="7F7F7F"/>
          </a:solidFill>
          <a:latin typeface="Arial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Arial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Arial" pitchFamily="34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253" y="125095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000000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000000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ＭＳ Ｐゴシック" pitchFamily="-11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C6E981A-5DC9-4C35-8FC7-6A9AC837963A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981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877" y="6124575"/>
            <a:ext cx="2047877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 userDrawn="1"/>
        </p:nvSpPr>
        <p:spPr bwMode="auto">
          <a:xfrm>
            <a:off x="449279" y="6205844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NAV OSED Status Update Briefing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 userDrawn="1"/>
        </p:nvSpPr>
        <p:spPr bwMode="auto">
          <a:xfrm>
            <a:off x="441325" y="6385231"/>
            <a:ext cx="3740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April 18, 2013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9"/>
            <a:ext cx="8049816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9A2226-2483-46ED-9B36-C98172C03C32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974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154" y="63055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A5D1DA-C526-404E-8C1C-C2B6DB8A1157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3321" name="Group 25"/>
          <p:cNvGrpSpPr>
            <a:grpSpLocks/>
          </p:cNvGrpSpPr>
          <p:nvPr/>
        </p:nvGrpSpPr>
        <p:grpSpPr bwMode="auto">
          <a:xfrm>
            <a:off x="5709495" y="6124575"/>
            <a:ext cx="2048985" cy="661988"/>
            <a:chOff x="3596" y="3858"/>
            <a:chExt cx="1291" cy="417"/>
          </a:xfrm>
        </p:grpSpPr>
        <p:pic>
          <p:nvPicPr>
            <p:cNvPr id="1332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4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8867" y="6205837"/>
            <a:ext cx="4785122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.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761" y="6385224"/>
            <a:ext cx="373975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33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9"/>
            <a:ext cx="8049816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483545E-008C-4E71-A161-346D45DDDF3A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972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154" y="63055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6E99A79-942A-4EBE-97F3-AE63ED3C6191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6633" name="Group 25"/>
          <p:cNvGrpSpPr>
            <a:grpSpLocks/>
          </p:cNvGrpSpPr>
          <p:nvPr/>
        </p:nvGrpSpPr>
        <p:grpSpPr bwMode="auto">
          <a:xfrm>
            <a:off x="5709492" y="6124575"/>
            <a:ext cx="2048985" cy="661988"/>
            <a:chOff x="3596" y="3858"/>
            <a:chExt cx="1291" cy="417"/>
          </a:xfrm>
        </p:grpSpPr>
        <p:pic>
          <p:nvPicPr>
            <p:cNvPr id="266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4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8867" y="6205835"/>
            <a:ext cx="4785122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.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761" y="6385222"/>
            <a:ext cx="373975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5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9"/>
            <a:ext cx="8049816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EC879E7-BB82-4167-9E2D-8007C6B9AB6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968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154" y="63055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0B5B8CD-281F-4075-9917-A9B8080B7B5F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9945" name="Group 25"/>
          <p:cNvGrpSpPr>
            <a:grpSpLocks/>
          </p:cNvGrpSpPr>
          <p:nvPr/>
        </p:nvGrpSpPr>
        <p:grpSpPr bwMode="auto">
          <a:xfrm>
            <a:off x="5709486" y="6124575"/>
            <a:ext cx="2048985" cy="661988"/>
            <a:chOff x="3596" y="3858"/>
            <a:chExt cx="1291" cy="417"/>
          </a:xfrm>
        </p:grpSpPr>
        <p:pic>
          <p:nvPicPr>
            <p:cNvPr id="39948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4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8867" y="6205831"/>
            <a:ext cx="4785122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.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761" y="6385218"/>
            <a:ext cx="373975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91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9"/>
            <a:ext cx="8049816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9A2226-2483-46ED-9B36-C98172C03C32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948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154" y="63055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A5D1DA-C526-404E-8C1C-C2B6DB8A1157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3321" name="Group 25"/>
          <p:cNvGrpSpPr>
            <a:grpSpLocks/>
          </p:cNvGrpSpPr>
          <p:nvPr/>
        </p:nvGrpSpPr>
        <p:grpSpPr bwMode="auto">
          <a:xfrm>
            <a:off x="5709456" y="6124575"/>
            <a:ext cx="2048985" cy="661988"/>
            <a:chOff x="3596" y="3858"/>
            <a:chExt cx="1291" cy="417"/>
          </a:xfrm>
        </p:grpSpPr>
        <p:pic>
          <p:nvPicPr>
            <p:cNvPr id="1332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4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08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9"/>
            <a:ext cx="8049816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483545E-008C-4E71-A161-346D45DDDF3A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940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154" y="63055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6E99A79-942A-4EBE-97F3-AE63ED3C6191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6633" name="Group 25"/>
          <p:cNvGrpSpPr>
            <a:grpSpLocks/>
          </p:cNvGrpSpPr>
          <p:nvPr/>
        </p:nvGrpSpPr>
        <p:grpSpPr bwMode="auto">
          <a:xfrm>
            <a:off x="5709444" y="6124575"/>
            <a:ext cx="2048985" cy="661988"/>
            <a:chOff x="3596" y="3858"/>
            <a:chExt cx="1291" cy="417"/>
          </a:xfrm>
        </p:grpSpPr>
        <p:pic>
          <p:nvPicPr>
            <p:cNvPr id="266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4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09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9"/>
            <a:ext cx="8049816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EC879E7-BB82-4167-9E2D-8007C6B9AB6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930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154" y="63055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0B5B8CD-281F-4075-9917-A9B8080B7B5F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9945" name="Group 25"/>
          <p:cNvGrpSpPr>
            <a:grpSpLocks/>
          </p:cNvGrpSpPr>
          <p:nvPr/>
        </p:nvGrpSpPr>
        <p:grpSpPr bwMode="auto">
          <a:xfrm>
            <a:off x="5709429" y="6124575"/>
            <a:ext cx="2048985" cy="661988"/>
            <a:chOff x="3596" y="3858"/>
            <a:chExt cx="1291" cy="417"/>
          </a:xfrm>
        </p:grpSpPr>
        <p:pic>
          <p:nvPicPr>
            <p:cNvPr id="39948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4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8867" y="6205793"/>
            <a:ext cx="4785122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.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761" y="6385180"/>
            <a:ext cx="373975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31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8.wm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811D-7FB1-4FB2-BB33-37826F100A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828800"/>
            <a:ext cx="75438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Briefing to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REDAC - NAS Operations Subcommittee</a:t>
            </a:r>
          </a:p>
          <a:p>
            <a:pPr algn="ctr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Operational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Weather Requirements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Analysis Methodology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August 28, 2013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Rick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euwinkel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Mark Huberdeau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5" y="-40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61305" y="6400800"/>
            <a:ext cx="19050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6587" y="4977396"/>
            <a:ext cx="1291314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FF0000"/>
                </a:solidFill>
              </a:rPr>
              <a:t>Weather Event “T”</a:t>
            </a:r>
            <a:endParaRPr lang="en-US" sz="1200" b="1" kern="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" y="152400"/>
            <a:ext cx="1066800" cy="838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125" y="0"/>
            <a:ext cx="4891703" cy="12801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125" y="13411"/>
            <a:ext cx="4882868" cy="76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dirty="0" smtClean="0">
                <a:solidFill>
                  <a:srgbClr val="002060"/>
                </a:solidFill>
              </a:rPr>
              <a:t>CATM Portfolio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4267200" y="2667000"/>
            <a:ext cx="4353017" cy="4592782"/>
          </a:xfrm>
          <a:prstGeom prst="arc">
            <a:avLst>
              <a:gd name="adj1" fmla="val 10078321"/>
              <a:gd name="adj2" fmla="val 12268297"/>
            </a:avLst>
          </a:prstGeom>
          <a:noFill/>
          <a:ln w="9525" cap="flat" cmpd="sng" algn="ctr">
            <a:solidFill>
              <a:srgbClr val="F7901E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1349828"/>
            <a:ext cx="1981200" cy="2941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76499" y="3873449"/>
            <a:ext cx="1009901" cy="624176"/>
          </a:xfrm>
          <a:prstGeom prst="line">
            <a:avLst/>
          </a:prstGeom>
          <a:noFill/>
          <a:ln w="222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ash"/>
          </a:ln>
          <a:effectLst>
            <a:reflection blurRad="292100" stA="45000" endPos="65000" dist="50800" dir="5400000" sy="-100000" algn="bl" rotWithShape="0"/>
          </a:effectLst>
        </p:spPr>
      </p:cxnSp>
      <p:grpSp>
        <p:nvGrpSpPr>
          <p:cNvPr id="12" name="Group 11"/>
          <p:cNvGrpSpPr/>
          <p:nvPr/>
        </p:nvGrpSpPr>
        <p:grpSpPr>
          <a:xfrm>
            <a:off x="4821001" y="4280443"/>
            <a:ext cx="556605" cy="696686"/>
            <a:chOff x="4755012" y="4280443"/>
            <a:chExt cx="556605" cy="696686"/>
          </a:xfrm>
        </p:grpSpPr>
        <p:sp>
          <p:nvSpPr>
            <p:cNvPr id="13" name="Freeform 12"/>
            <p:cNvSpPr/>
            <p:nvPr/>
          </p:nvSpPr>
          <p:spPr>
            <a:xfrm>
              <a:off x="4755012" y="4280443"/>
              <a:ext cx="556605" cy="696686"/>
            </a:xfrm>
            <a:custGeom>
              <a:avLst/>
              <a:gdLst>
                <a:gd name="connsiteX0" fmla="*/ 196435 w 882235"/>
                <a:gd name="connsiteY0" fmla="*/ 97971 h 696686"/>
                <a:gd name="connsiteX1" fmla="*/ 196435 w 882235"/>
                <a:gd name="connsiteY1" fmla="*/ 97971 h 696686"/>
                <a:gd name="connsiteX2" fmla="*/ 294406 w 882235"/>
                <a:gd name="connsiteY2" fmla="*/ 65314 h 696686"/>
                <a:gd name="connsiteX3" fmla="*/ 348835 w 882235"/>
                <a:gd name="connsiteY3" fmla="*/ 54429 h 696686"/>
                <a:gd name="connsiteX4" fmla="*/ 392378 w 882235"/>
                <a:gd name="connsiteY4" fmla="*/ 32657 h 696686"/>
                <a:gd name="connsiteX5" fmla="*/ 457692 w 882235"/>
                <a:gd name="connsiteY5" fmla="*/ 0 h 696686"/>
                <a:gd name="connsiteX6" fmla="*/ 479463 w 882235"/>
                <a:gd name="connsiteY6" fmla="*/ 32657 h 696686"/>
                <a:gd name="connsiteX7" fmla="*/ 501235 w 882235"/>
                <a:gd name="connsiteY7" fmla="*/ 108857 h 696686"/>
                <a:gd name="connsiteX8" fmla="*/ 533892 w 882235"/>
                <a:gd name="connsiteY8" fmla="*/ 141514 h 696686"/>
                <a:gd name="connsiteX9" fmla="*/ 566549 w 882235"/>
                <a:gd name="connsiteY9" fmla="*/ 152400 h 696686"/>
                <a:gd name="connsiteX10" fmla="*/ 599206 w 882235"/>
                <a:gd name="connsiteY10" fmla="*/ 185057 h 696686"/>
                <a:gd name="connsiteX11" fmla="*/ 686292 w 882235"/>
                <a:gd name="connsiteY11" fmla="*/ 217714 h 696686"/>
                <a:gd name="connsiteX12" fmla="*/ 708063 w 882235"/>
                <a:gd name="connsiteY12" fmla="*/ 239486 h 696686"/>
                <a:gd name="connsiteX13" fmla="*/ 729835 w 882235"/>
                <a:gd name="connsiteY13" fmla="*/ 272143 h 696686"/>
                <a:gd name="connsiteX14" fmla="*/ 795149 w 882235"/>
                <a:gd name="connsiteY14" fmla="*/ 293914 h 696686"/>
                <a:gd name="connsiteX15" fmla="*/ 860463 w 882235"/>
                <a:gd name="connsiteY15" fmla="*/ 315686 h 696686"/>
                <a:gd name="connsiteX16" fmla="*/ 871349 w 882235"/>
                <a:gd name="connsiteY16" fmla="*/ 370114 h 696686"/>
                <a:gd name="connsiteX17" fmla="*/ 882235 w 882235"/>
                <a:gd name="connsiteY17" fmla="*/ 402771 h 696686"/>
                <a:gd name="connsiteX18" fmla="*/ 871349 w 882235"/>
                <a:gd name="connsiteY18" fmla="*/ 489857 h 696686"/>
                <a:gd name="connsiteX19" fmla="*/ 860463 w 882235"/>
                <a:gd name="connsiteY19" fmla="*/ 522514 h 696686"/>
                <a:gd name="connsiteX20" fmla="*/ 751606 w 882235"/>
                <a:gd name="connsiteY20" fmla="*/ 555171 h 696686"/>
                <a:gd name="connsiteX21" fmla="*/ 729835 w 882235"/>
                <a:gd name="connsiteY21" fmla="*/ 576943 h 696686"/>
                <a:gd name="connsiteX22" fmla="*/ 642749 w 882235"/>
                <a:gd name="connsiteY22" fmla="*/ 598714 h 696686"/>
                <a:gd name="connsiteX23" fmla="*/ 588320 w 882235"/>
                <a:gd name="connsiteY23" fmla="*/ 653143 h 696686"/>
                <a:gd name="connsiteX24" fmla="*/ 523006 w 882235"/>
                <a:gd name="connsiteY24" fmla="*/ 696686 h 696686"/>
                <a:gd name="connsiteX25" fmla="*/ 239978 w 882235"/>
                <a:gd name="connsiteY25" fmla="*/ 685800 h 696686"/>
                <a:gd name="connsiteX26" fmla="*/ 163778 w 882235"/>
                <a:gd name="connsiteY26" fmla="*/ 653143 h 696686"/>
                <a:gd name="connsiteX27" fmla="*/ 131120 w 882235"/>
                <a:gd name="connsiteY27" fmla="*/ 642257 h 696686"/>
                <a:gd name="connsiteX28" fmla="*/ 98463 w 882235"/>
                <a:gd name="connsiteY28" fmla="*/ 620486 h 696686"/>
                <a:gd name="connsiteX29" fmla="*/ 54920 w 882235"/>
                <a:gd name="connsiteY29" fmla="*/ 609600 h 696686"/>
                <a:gd name="connsiteX30" fmla="*/ 22263 w 882235"/>
                <a:gd name="connsiteY30" fmla="*/ 598714 h 696686"/>
                <a:gd name="connsiteX31" fmla="*/ 492 w 882235"/>
                <a:gd name="connsiteY31" fmla="*/ 555171 h 696686"/>
                <a:gd name="connsiteX32" fmla="*/ 44035 w 882235"/>
                <a:gd name="connsiteY32" fmla="*/ 500743 h 696686"/>
                <a:gd name="connsiteX33" fmla="*/ 54920 w 882235"/>
                <a:gd name="connsiteY33" fmla="*/ 446314 h 696686"/>
                <a:gd name="connsiteX34" fmla="*/ 87578 w 882235"/>
                <a:gd name="connsiteY34" fmla="*/ 228600 h 696686"/>
                <a:gd name="connsiteX35" fmla="*/ 98463 w 882235"/>
                <a:gd name="connsiteY35" fmla="*/ 195943 h 696686"/>
                <a:gd name="connsiteX36" fmla="*/ 131120 w 882235"/>
                <a:gd name="connsiteY36" fmla="*/ 185057 h 696686"/>
                <a:gd name="connsiteX37" fmla="*/ 152892 w 882235"/>
                <a:gd name="connsiteY37" fmla="*/ 163286 h 696686"/>
                <a:gd name="connsiteX38" fmla="*/ 163778 w 882235"/>
                <a:gd name="connsiteY38" fmla="*/ 130629 h 696686"/>
                <a:gd name="connsiteX39" fmla="*/ 196435 w 882235"/>
                <a:gd name="connsiteY39" fmla="*/ 97971 h 69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2235" h="696686">
                  <a:moveTo>
                    <a:pt x="196435" y="97971"/>
                  </a:moveTo>
                  <a:lnTo>
                    <a:pt x="196435" y="97971"/>
                  </a:lnTo>
                  <a:cubicBezTo>
                    <a:pt x="229092" y="87085"/>
                    <a:pt x="261307" y="74771"/>
                    <a:pt x="294406" y="65314"/>
                  </a:cubicBezTo>
                  <a:cubicBezTo>
                    <a:pt x="312196" y="60231"/>
                    <a:pt x="331282" y="60280"/>
                    <a:pt x="348835" y="54429"/>
                  </a:cubicBezTo>
                  <a:cubicBezTo>
                    <a:pt x="364230" y="49297"/>
                    <a:pt x="377463" y="39050"/>
                    <a:pt x="392378" y="32657"/>
                  </a:cubicBezTo>
                  <a:cubicBezTo>
                    <a:pt x="455476" y="5614"/>
                    <a:pt x="394931" y="41840"/>
                    <a:pt x="457692" y="0"/>
                  </a:cubicBezTo>
                  <a:cubicBezTo>
                    <a:pt x="464949" y="10886"/>
                    <a:pt x="474309" y="20632"/>
                    <a:pt x="479463" y="32657"/>
                  </a:cubicBezTo>
                  <a:cubicBezTo>
                    <a:pt x="483818" y="42819"/>
                    <a:pt x="492761" y="96146"/>
                    <a:pt x="501235" y="108857"/>
                  </a:cubicBezTo>
                  <a:cubicBezTo>
                    <a:pt x="509774" y="121666"/>
                    <a:pt x="521083" y="132975"/>
                    <a:pt x="533892" y="141514"/>
                  </a:cubicBezTo>
                  <a:cubicBezTo>
                    <a:pt x="543439" y="147879"/>
                    <a:pt x="555663" y="148771"/>
                    <a:pt x="566549" y="152400"/>
                  </a:cubicBezTo>
                  <a:cubicBezTo>
                    <a:pt x="577435" y="163286"/>
                    <a:pt x="585437" y="178172"/>
                    <a:pt x="599206" y="185057"/>
                  </a:cubicBezTo>
                  <a:cubicBezTo>
                    <a:pt x="703512" y="237210"/>
                    <a:pt x="612044" y="158315"/>
                    <a:pt x="686292" y="217714"/>
                  </a:cubicBezTo>
                  <a:cubicBezTo>
                    <a:pt x="694306" y="224125"/>
                    <a:pt x="701652" y="231472"/>
                    <a:pt x="708063" y="239486"/>
                  </a:cubicBezTo>
                  <a:cubicBezTo>
                    <a:pt x="716236" y="249702"/>
                    <a:pt x="718741" y="265209"/>
                    <a:pt x="729835" y="272143"/>
                  </a:cubicBezTo>
                  <a:cubicBezTo>
                    <a:pt x="749296" y="284306"/>
                    <a:pt x="773378" y="286657"/>
                    <a:pt x="795149" y="293914"/>
                  </a:cubicBezTo>
                  <a:lnTo>
                    <a:pt x="860463" y="315686"/>
                  </a:lnTo>
                  <a:cubicBezTo>
                    <a:pt x="864092" y="333829"/>
                    <a:pt x="866861" y="352164"/>
                    <a:pt x="871349" y="370114"/>
                  </a:cubicBezTo>
                  <a:cubicBezTo>
                    <a:pt x="874132" y="381246"/>
                    <a:pt x="882235" y="391296"/>
                    <a:pt x="882235" y="402771"/>
                  </a:cubicBezTo>
                  <a:cubicBezTo>
                    <a:pt x="882235" y="432026"/>
                    <a:pt x="876582" y="461074"/>
                    <a:pt x="871349" y="489857"/>
                  </a:cubicBezTo>
                  <a:cubicBezTo>
                    <a:pt x="869296" y="501146"/>
                    <a:pt x="869800" y="515845"/>
                    <a:pt x="860463" y="522514"/>
                  </a:cubicBezTo>
                  <a:cubicBezTo>
                    <a:pt x="846188" y="532710"/>
                    <a:pt x="774886" y="549351"/>
                    <a:pt x="751606" y="555171"/>
                  </a:cubicBezTo>
                  <a:cubicBezTo>
                    <a:pt x="744349" y="562428"/>
                    <a:pt x="739364" y="573131"/>
                    <a:pt x="729835" y="576943"/>
                  </a:cubicBezTo>
                  <a:cubicBezTo>
                    <a:pt x="702053" y="588056"/>
                    <a:pt x="642749" y="598714"/>
                    <a:pt x="642749" y="598714"/>
                  </a:cubicBezTo>
                  <a:cubicBezTo>
                    <a:pt x="624606" y="616857"/>
                    <a:pt x="611269" y="641668"/>
                    <a:pt x="588320" y="653143"/>
                  </a:cubicBezTo>
                  <a:cubicBezTo>
                    <a:pt x="535598" y="679504"/>
                    <a:pt x="556252" y="663440"/>
                    <a:pt x="523006" y="696686"/>
                  </a:cubicBezTo>
                  <a:cubicBezTo>
                    <a:pt x="428663" y="693057"/>
                    <a:pt x="334181" y="692080"/>
                    <a:pt x="239978" y="685800"/>
                  </a:cubicBezTo>
                  <a:cubicBezTo>
                    <a:pt x="187697" y="682314"/>
                    <a:pt x="205426" y="673967"/>
                    <a:pt x="163778" y="653143"/>
                  </a:cubicBezTo>
                  <a:cubicBezTo>
                    <a:pt x="153515" y="648011"/>
                    <a:pt x="141383" y="647389"/>
                    <a:pt x="131120" y="642257"/>
                  </a:cubicBezTo>
                  <a:cubicBezTo>
                    <a:pt x="119418" y="636406"/>
                    <a:pt x="110488" y="625640"/>
                    <a:pt x="98463" y="620486"/>
                  </a:cubicBezTo>
                  <a:cubicBezTo>
                    <a:pt x="84712" y="614593"/>
                    <a:pt x="69305" y="613710"/>
                    <a:pt x="54920" y="609600"/>
                  </a:cubicBezTo>
                  <a:cubicBezTo>
                    <a:pt x="43887" y="606448"/>
                    <a:pt x="33149" y="602343"/>
                    <a:pt x="22263" y="598714"/>
                  </a:cubicBezTo>
                  <a:cubicBezTo>
                    <a:pt x="15006" y="584200"/>
                    <a:pt x="2787" y="571235"/>
                    <a:pt x="492" y="555171"/>
                  </a:cubicBezTo>
                  <a:cubicBezTo>
                    <a:pt x="-4080" y="523166"/>
                    <a:pt x="24172" y="513985"/>
                    <a:pt x="44035" y="500743"/>
                  </a:cubicBezTo>
                  <a:cubicBezTo>
                    <a:pt x="47663" y="482600"/>
                    <a:pt x="53317" y="464747"/>
                    <a:pt x="54920" y="446314"/>
                  </a:cubicBezTo>
                  <a:cubicBezTo>
                    <a:pt x="73466" y="233034"/>
                    <a:pt x="18437" y="297738"/>
                    <a:pt x="87578" y="228600"/>
                  </a:cubicBezTo>
                  <a:cubicBezTo>
                    <a:pt x="91206" y="217714"/>
                    <a:pt x="90349" y="204057"/>
                    <a:pt x="98463" y="195943"/>
                  </a:cubicBezTo>
                  <a:cubicBezTo>
                    <a:pt x="106577" y="187829"/>
                    <a:pt x="121281" y="190961"/>
                    <a:pt x="131120" y="185057"/>
                  </a:cubicBezTo>
                  <a:cubicBezTo>
                    <a:pt x="139921" y="179777"/>
                    <a:pt x="145635" y="170543"/>
                    <a:pt x="152892" y="163286"/>
                  </a:cubicBezTo>
                  <a:cubicBezTo>
                    <a:pt x="156521" y="152400"/>
                    <a:pt x="158646" y="140892"/>
                    <a:pt x="163778" y="130629"/>
                  </a:cubicBezTo>
                  <a:cubicBezTo>
                    <a:pt x="177511" y="103162"/>
                    <a:pt x="190992" y="103414"/>
                    <a:pt x="196435" y="97971"/>
                  </a:cubicBezTo>
                  <a:close/>
                </a:path>
              </a:pathLst>
            </a:custGeom>
            <a:solidFill>
              <a:srgbClr val="06BC31"/>
            </a:solidFill>
            <a:ln w="25400" cap="flat" cmpd="sng" algn="ctr">
              <a:solidFill>
                <a:srgbClr val="06BC3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807788" y="4423864"/>
              <a:ext cx="451051" cy="315686"/>
            </a:xfrm>
            <a:custGeom>
              <a:avLst/>
              <a:gdLst>
                <a:gd name="connsiteX0" fmla="*/ 209330 w 537009"/>
                <a:gd name="connsiteY0" fmla="*/ 0 h 315686"/>
                <a:gd name="connsiteX1" fmla="*/ 209330 w 537009"/>
                <a:gd name="connsiteY1" fmla="*/ 0 h 315686"/>
                <a:gd name="connsiteX2" fmla="*/ 372616 w 537009"/>
                <a:gd name="connsiteY2" fmla="*/ 43543 h 315686"/>
                <a:gd name="connsiteX3" fmla="*/ 405273 w 537009"/>
                <a:gd name="connsiteY3" fmla="*/ 54429 h 315686"/>
                <a:gd name="connsiteX4" fmla="*/ 437930 w 537009"/>
                <a:gd name="connsiteY4" fmla="*/ 65314 h 315686"/>
                <a:gd name="connsiteX5" fmla="*/ 470587 w 537009"/>
                <a:gd name="connsiteY5" fmla="*/ 119743 h 315686"/>
                <a:gd name="connsiteX6" fmla="*/ 481473 w 537009"/>
                <a:gd name="connsiteY6" fmla="*/ 163286 h 315686"/>
                <a:gd name="connsiteX7" fmla="*/ 514130 w 537009"/>
                <a:gd name="connsiteY7" fmla="*/ 174172 h 315686"/>
                <a:gd name="connsiteX8" fmla="*/ 525016 w 537009"/>
                <a:gd name="connsiteY8" fmla="*/ 261257 h 315686"/>
                <a:gd name="connsiteX9" fmla="*/ 514130 w 537009"/>
                <a:gd name="connsiteY9" fmla="*/ 293914 h 315686"/>
                <a:gd name="connsiteX10" fmla="*/ 470587 w 537009"/>
                <a:gd name="connsiteY10" fmla="*/ 304800 h 315686"/>
                <a:gd name="connsiteX11" fmla="*/ 416158 w 537009"/>
                <a:gd name="connsiteY11" fmla="*/ 293914 h 315686"/>
                <a:gd name="connsiteX12" fmla="*/ 154901 w 537009"/>
                <a:gd name="connsiteY12" fmla="*/ 315686 h 315686"/>
                <a:gd name="connsiteX13" fmla="*/ 35158 w 537009"/>
                <a:gd name="connsiteY13" fmla="*/ 239486 h 315686"/>
                <a:gd name="connsiteX14" fmla="*/ 13387 w 537009"/>
                <a:gd name="connsiteY14" fmla="*/ 217714 h 315686"/>
                <a:gd name="connsiteX15" fmla="*/ 13387 w 537009"/>
                <a:gd name="connsiteY15" fmla="*/ 97972 h 315686"/>
                <a:gd name="connsiteX16" fmla="*/ 35158 w 537009"/>
                <a:gd name="connsiteY16" fmla="*/ 32657 h 315686"/>
                <a:gd name="connsiteX17" fmla="*/ 78701 w 537009"/>
                <a:gd name="connsiteY17" fmla="*/ 21772 h 315686"/>
                <a:gd name="connsiteX18" fmla="*/ 209330 w 537009"/>
                <a:gd name="connsiteY18" fmla="*/ 0 h 3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009" h="315686">
                  <a:moveTo>
                    <a:pt x="209330" y="0"/>
                  </a:moveTo>
                  <a:lnTo>
                    <a:pt x="209330" y="0"/>
                  </a:lnTo>
                  <a:cubicBezTo>
                    <a:pt x="329695" y="26749"/>
                    <a:pt x="275570" y="11195"/>
                    <a:pt x="372616" y="43543"/>
                  </a:cubicBezTo>
                  <a:lnTo>
                    <a:pt x="405273" y="54429"/>
                  </a:lnTo>
                  <a:lnTo>
                    <a:pt x="437930" y="65314"/>
                  </a:lnTo>
                  <a:cubicBezTo>
                    <a:pt x="465286" y="92672"/>
                    <a:pt x="459282" y="80176"/>
                    <a:pt x="470587" y="119743"/>
                  </a:cubicBezTo>
                  <a:cubicBezTo>
                    <a:pt x="474697" y="134128"/>
                    <a:pt x="472127" y="151603"/>
                    <a:pt x="481473" y="163286"/>
                  </a:cubicBezTo>
                  <a:cubicBezTo>
                    <a:pt x="488641" y="172246"/>
                    <a:pt x="503244" y="170543"/>
                    <a:pt x="514130" y="174172"/>
                  </a:cubicBezTo>
                  <a:cubicBezTo>
                    <a:pt x="544434" y="219629"/>
                    <a:pt x="540913" y="197669"/>
                    <a:pt x="525016" y="261257"/>
                  </a:cubicBezTo>
                  <a:cubicBezTo>
                    <a:pt x="522233" y="272389"/>
                    <a:pt x="523090" y="286746"/>
                    <a:pt x="514130" y="293914"/>
                  </a:cubicBezTo>
                  <a:cubicBezTo>
                    <a:pt x="502447" y="303260"/>
                    <a:pt x="485101" y="301171"/>
                    <a:pt x="470587" y="304800"/>
                  </a:cubicBezTo>
                  <a:cubicBezTo>
                    <a:pt x="452444" y="301171"/>
                    <a:pt x="434660" y="293914"/>
                    <a:pt x="416158" y="293914"/>
                  </a:cubicBezTo>
                  <a:cubicBezTo>
                    <a:pt x="210391" y="293914"/>
                    <a:pt x="254771" y="282395"/>
                    <a:pt x="154901" y="315686"/>
                  </a:cubicBezTo>
                  <a:cubicBezTo>
                    <a:pt x="65248" y="285801"/>
                    <a:pt x="105813" y="310141"/>
                    <a:pt x="35158" y="239486"/>
                  </a:cubicBezTo>
                  <a:lnTo>
                    <a:pt x="13387" y="217714"/>
                  </a:lnTo>
                  <a:cubicBezTo>
                    <a:pt x="-4651" y="163601"/>
                    <a:pt x="-4274" y="180389"/>
                    <a:pt x="13387" y="97972"/>
                  </a:cubicBezTo>
                  <a:cubicBezTo>
                    <a:pt x="18196" y="75532"/>
                    <a:pt x="12894" y="38223"/>
                    <a:pt x="35158" y="32657"/>
                  </a:cubicBezTo>
                  <a:cubicBezTo>
                    <a:pt x="49672" y="29029"/>
                    <a:pt x="63890" y="23888"/>
                    <a:pt x="78701" y="21772"/>
                  </a:cubicBezTo>
                  <a:cubicBezTo>
                    <a:pt x="157432" y="10525"/>
                    <a:pt x="187559" y="3629"/>
                    <a:pt x="209330" y="0"/>
                  </a:cubicBezTo>
                  <a:close/>
                </a:path>
              </a:pathLst>
            </a:custGeom>
            <a:solidFill>
              <a:srgbClr val="287C50"/>
            </a:solidFill>
            <a:ln w="25400" cap="flat" cmpd="sng" algn="ctr">
              <a:solidFill>
                <a:srgbClr val="06BC3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99285" y="4497625"/>
              <a:ext cx="173722" cy="131161"/>
            </a:xfrm>
            <a:custGeom>
              <a:avLst/>
              <a:gdLst>
                <a:gd name="connsiteX0" fmla="*/ 54429 w 206829"/>
                <a:gd name="connsiteY0" fmla="*/ 533 h 131161"/>
                <a:gd name="connsiteX1" fmla="*/ 54429 w 206829"/>
                <a:gd name="connsiteY1" fmla="*/ 533 h 131161"/>
                <a:gd name="connsiteX2" fmla="*/ 195943 w 206829"/>
                <a:gd name="connsiteY2" fmla="*/ 33190 h 131161"/>
                <a:gd name="connsiteX3" fmla="*/ 206829 w 206829"/>
                <a:gd name="connsiteY3" fmla="*/ 65847 h 131161"/>
                <a:gd name="connsiteX4" fmla="*/ 195943 w 206829"/>
                <a:gd name="connsiteY4" fmla="*/ 109390 h 131161"/>
                <a:gd name="connsiteX5" fmla="*/ 141514 w 206829"/>
                <a:gd name="connsiteY5" fmla="*/ 120276 h 131161"/>
                <a:gd name="connsiteX6" fmla="*/ 108857 w 206829"/>
                <a:gd name="connsiteY6" fmla="*/ 131161 h 131161"/>
                <a:gd name="connsiteX7" fmla="*/ 65314 w 206829"/>
                <a:gd name="connsiteY7" fmla="*/ 120276 h 131161"/>
                <a:gd name="connsiteX8" fmla="*/ 54429 w 206829"/>
                <a:gd name="connsiteY8" fmla="*/ 87618 h 131161"/>
                <a:gd name="connsiteX9" fmla="*/ 32657 w 206829"/>
                <a:gd name="connsiteY9" fmla="*/ 65847 h 131161"/>
                <a:gd name="connsiteX10" fmla="*/ 10886 w 206829"/>
                <a:gd name="connsiteY10" fmla="*/ 33190 h 131161"/>
                <a:gd name="connsiteX11" fmla="*/ 0 w 206829"/>
                <a:gd name="connsiteY11" fmla="*/ 533 h 1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829" h="131161">
                  <a:moveTo>
                    <a:pt x="54429" y="533"/>
                  </a:moveTo>
                  <a:lnTo>
                    <a:pt x="54429" y="533"/>
                  </a:lnTo>
                  <a:cubicBezTo>
                    <a:pt x="101604" y="4821"/>
                    <a:pt x="167032" y="-14995"/>
                    <a:pt x="195943" y="33190"/>
                  </a:cubicBezTo>
                  <a:cubicBezTo>
                    <a:pt x="201847" y="43029"/>
                    <a:pt x="203200" y="54961"/>
                    <a:pt x="206829" y="65847"/>
                  </a:cubicBezTo>
                  <a:cubicBezTo>
                    <a:pt x="203200" y="80361"/>
                    <a:pt x="207436" y="99812"/>
                    <a:pt x="195943" y="109390"/>
                  </a:cubicBezTo>
                  <a:cubicBezTo>
                    <a:pt x="181729" y="121235"/>
                    <a:pt x="159464" y="115789"/>
                    <a:pt x="141514" y="120276"/>
                  </a:cubicBezTo>
                  <a:cubicBezTo>
                    <a:pt x="130382" y="123059"/>
                    <a:pt x="119743" y="127533"/>
                    <a:pt x="108857" y="131161"/>
                  </a:cubicBezTo>
                  <a:cubicBezTo>
                    <a:pt x="94343" y="127533"/>
                    <a:pt x="76996" y="129622"/>
                    <a:pt x="65314" y="120276"/>
                  </a:cubicBezTo>
                  <a:cubicBezTo>
                    <a:pt x="56354" y="113108"/>
                    <a:pt x="60333" y="97458"/>
                    <a:pt x="54429" y="87618"/>
                  </a:cubicBezTo>
                  <a:cubicBezTo>
                    <a:pt x="49149" y="78817"/>
                    <a:pt x="39068" y="73861"/>
                    <a:pt x="32657" y="65847"/>
                  </a:cubicBezTo>
                  <a:cubicBezTo>
                    <a:pt x="24484" y="55631"/>
                    <a:pt x="16737" y="44892"/>
                    <a:pt x="10886" y="33190"/>
                  </a:cubicBezTo>
                  <a:cubicBezTo>
                    <a:pt x="5754" y="22927"/>
                    <a:pt x="0" y="533"/>
                    <a:pt x="0" y="533"/>
                  </a:cubicBezTo>
                </a:path>
              </a:pathLst>
            </a:custGeom>
            <a:solidFill>
              <a:srgbClr val="FFFF00"/>
            </a:solidFill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815799" y="4797214"/>
              <a:ext cx="340913" cy="179915"/>
            </a:xfrm>
            <a:custGeom>
              <a:avLst/>
              <a:gdLst>
                <a:gd name="connsiteX0" fmla="*/ 101082 w 405882"/>
                <a:gd name="connsiteY0" fmla="*/ 54428 h 112694"/>
                <a:gd name="connsiteX1" fmla="*/ 101082 w 405882"/>
                <a:gd name="connsiteY1" fmla="*/ 54428 h 112694"/>
                <a:gd name="connsiteX2" fmla="*/ 188168 w 405882"/>
                <a:gd name="connsiteY2" fmla="*/ 21771 h 112694"/>
                <a:gd name="connsiteX3" fmla="*/ 405882 w 405882"/>
                <a:gd name="connsiteY3" fmla="*/ 0 h 112694"/>
                <a:gd name="connsiteX4" fmla="*/ 394996 w 405882"/>
                <a:gd name="connsiteY4" fmla="*/ 43543 h 112694"/>
                <a:gd name="connsiteX5" fmla="*/ 362339 w 405882"/>
                <a:gd name="connsiteY5" fmla="*/ 65314 h 112694"/>
                <a:gd name="connsiteX6" fmla="*/ 144625 w 405882"/>
                <a:gd name="connsiteY6" fmla="*/ 97971 h 112694"/>
                <a:gd name="connsiteX7" fmla="*/ 35768 w 405882"/>
                <a:gd name="connsiteY7" fmla="*/ 97971 h 112694"/>
                <a:gd name="connsiteX8" fmla="*/ 24882 w 405882"/>
                <a:gd name="connsiteY8" fmla="*/ 65314 h 112694"/>
                <a:gd name="connsiteX9" fmla="*/ 3111 w 405882"/>
                <a:gd name="connsiteY9" fmla="*/ 32657 h 112694"/>
                <a:gd name="connsiteX10" fmla="*/ 90196 w 405882"/>
                <a:gd name="connsiteY10" fmla="*/ 43543 h 112694"/>
                <a:gd name="connsiteX11" fmla="*/ 101082 w 405882"/>
                <a:gd name="connsiteY11" fmla="*/ 54428 h 1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882" h="112694">
                  <a:moveTo>
                    <a:pt x="101082" y="54428"/>
                  </a:moveTo>
                  <a:lnTo>
                    <a:pt x="101082" y="54428"/>
                  </a:lnTo>
                  <a:cubicBezTo>
                    <a:pt x="130111" y="43542"/>
                    <a:pt x="157555" y="26669"/>
                    <a:pt x="188168" y="21771"/>
                  </a:cubicBezTo>
                  <a:cubicBezTo>
                    <a:pt x="499377" y="-28022"/>
                    <a:pt x="293305" y="37527"/>
                    <a:pt x="405882" y="0"/>
                  </a:cubicBezTo>
                  <a:cubicBezTo>
                    <a:pt x="402253" y="14514"/>
                    <a:pt x="403295" y="31095"/>
                    <a:pt x="394996" y="43543"/>
                  </a:cubicBezTo>
                  <a:cubicBezTo>
                    <a:pt x="387739" y="54429"/>
                    <a:pt x="374294" y="60001"/>
                    <a:pt x="362339" y="65314"/>
                  </a:cubicBezTo>
                  <a:cubicBezTo>
                    <a:pt x="282554" y="100774"/>
                    <a:pt x="244807" y="90816"/>
                    <a:pt x="144625" y="97971"/>
                  </a:cubicBezTo>
                  <a:cubicBezTo>
                    <a:pt x="104408" y="111377"/>
                    <a:pt x="85803" y="122988"/>
                    <a:pt x="35768" y="97971"/>
                  </a:cubicBezTo>
                  <a:cubicBezTo>
                    <a:pt x="25505" y="92839"/>
                    <a:pt x="30014" y="75577"/>
                    <a:pt x="24882" y="65314"/>
                  </a:cubicBezTo>
                  <a:cubicBezTo>
                    <a:pt x="19031" y="53612"/>
                    <a:pt x="-9301" y="36794"/>
                    <a:pt x="3111" y="32657"/>
                  </a:cubicBezTo>
                  <a:cubicBezTo>
                    <a:pt x="30864" y="23406"/>
                    <a:pt x="61121" y="40312"/>
                    <a:pt x="90196" y="43543"/>
                  </a:cubicBezTo>
                  <a:cubicBezTo>
                    <a:pt x="93802" y="43944"/>
                    <a:pt x="99268" y="52614"/>
                    <a:pt x="101082" y="54428"/>
                  </a:cubicBezTo>
                  <a:close/>
                </a:path>
              </a:pathLst>
            </a:custGeom>
            <a:solidFill>
              <a:srgbClr val="287C50"/>
            </a:solidFill>
            <a:ln w="25400" cap="flat" cmpd="sng" algn="ctr">
              <a:solidFill>
                <a:srgbClr val="06BC3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 flipH="1" flipV="1">
            <a:off x="5442009" y="3827441"/>
            <a:ext cx="107043" cy="1231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" y="1280160"/>
            <a:ext cx="8381407" cy="4571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76499" y="2724169"/>
            <a:ext cx="1151489" cy="784302"/>
            <a:chOff x="4476499" y="2658180"/>
            <a:chExt cx="1151489" cy="784302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046506" y="2773725"/>
              <a:ext cx="0" cy="66875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TextBox 20"/>
            <p:cNvSpPr txBox="1"/>
            <p:nvPr/>
          </p:nvSpPr>
          <p:spPr>
            <a:xfrm>
              <a:off x="4476499" y="2658180"/>
              <a:ext cx="1151489" cy="58477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solidFill>
                    <a:srgbClr val="7030A0"/>
                  </a:solidFill>
                </a:rPr>
                <a:t>T- 0 to 60 min.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721177" y="3217233"/>
            <a:ext cx="0" cy="66875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>
          <a:xfrm flipV="1">
            <a:off x="3882487" y="3225241"/>
            <a:ext cx="0" cy="66875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3368524" y="3095972"/>
            <a:ext cx="1038063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7030A0"/>
                </a:solidFill>
              </a:rPr>
              <a:t>T- 2 to1 Hrs.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2493" y="3095972"/>
            <a:ext cx="1157368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7030A0"/>
                </a:solidFill>
              </a:rPr>
              <a:t>T- 4 to 2 Hrs.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96535" y="2427144"/>
            <a:ext cx="1147011" cy="798708"/>
            <a:chOff x="975360" y="5208228"/>
            <a:chExt cx="1147011" cy="798708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1548865" y="5338179"/>
              <a:ext cx="0" cy="66875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" name="TextBox 28"/>
            <p:cNvSpPr txBox="1"/>
            <p:nvPr/>
          </p:nvSpPr>
          <p:spPr>
            <a:xfrm>
              <a:off x="975360" y="5208228"/>
              <a:ext cx="1147011" cy="58477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solidFill>
                    <a:srgbClr val="7030A0"/>
                  </a:solidFill>
                </a:rPr>
                <a:t>T- 8+ to 4 Hrs.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6840" y="1066800"/>
            <a:ext cx="838200" cy="778231"/>
            <a:chOff x="116840" y="1223791"/>
            <a:chExt cx="838200" cy="778231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29390" y="1333265"/>
              <a:ext cx="0" cy="66875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TextBox 29"/>
            <p:cNvSpPr txBox="1"/>
            <p:nvPr/>
          </p:nvSpPr>
          <p:spPr>
            <a:xfrm>
              <a:off x="116840" y="1223791"/>
              <a:ext cx="838200" cy="58477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kern="0" dirty="0" smtClean="0">
                  <a:solidFill>
                    <a:srgbClr val="7030A0"/>
                  </a:solidFill>
                </a:rPr>
                <a:t>Next Day+</a:t>
              </a:r>
              <a:endParaRPr lang="en-US" sz="1600" kern="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24600" y="6523831"/>
            <a:ext cx="2747819" cy="313849"/>
            <a:chOff x="2322222" y="1407930"/>
            <a:chExt cx="2747819" cy="313849"/>
          </a:xfrm>
        </p:grpSpPr>
        <p:sp>
          <p:nvSpPr>
            <p:cNvPr id="32" name="Rounded Rectangle 31"/>
            <p:cNvSpPr/>
            <p:nvPr/>
          </p:nvSpPr>
          <p:spPr>
            <a:xfrm>
              <a:off x="2322222" y="1407930"/>
              <a:ext cx="1371600" cy="304800"/>
            </a:xfrm>
            <a:prstGeom prst="roundRect">
              <a:avLst/>
            </a:prstGeom>
            <a:solidFill>
              <a:srgbClr val="005F9E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 dirty="0" smtClean="0">
                  <a:solidFill>
                    <a:prstClr val="black"/>
                  </a:solidFill>
                  <a:latin typeface="Arial"/>
                </a:rPr>
                <a:t>Segment Alpha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770022" y="1416979"/>
              <a:ext cx="1300019" cy="304800"/>
            </a:xfrm>
            <a:prstGeom prst="roundRect">
              <a:avLst/>
            </a:prstGeom>
            <a:solidFill>
              <a:srgbClr val="FFE23C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 dirty="0" smtClean="0">
                  <a:solidFill>
                    <a:prstClr val="black"/>
                  </a:solidFill>
                  <a:latin typeface="Arial"/>
                </a:rPr>
                <a:t>Segment Bravo</a:t>
              </a:r>
            </a:p>
          </p:txBody>
        </p:sp>
      </p:grpSp>
      <p:sp>
        <p:nvSpPr>
          <p:cNvPr id="34" name="Rectangular Callout 33"/>
          <p:cNvSpPr/>
          <p:nvPr/>
        </p:nvSpPr>
        <p:spPr>
          <a:xfrm>
            <a:off x="1205472" y="1325879"/>
            <a:ext cx="2299727" cy="1130466"/>
          </a:xfrm>
          <a:prstGeom prst="wedgeRectCallout">
            <a:avLst>
              <a:gd name="adj1" fmla="val -878"/>
              <a:gd name="adj2" fmla="val 102726"/>
            </a:avLst>
          </a:prstGeom>
          <a:solidFill>
            <a:srgbClr val="005F9E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</a:rPr>
              <a:t>Level 1 - Collaborative Airspace Constraint Resolution (CACR)</a:t>
            </a:r>
            <a:r>
              <a:rPr lang="en-US" sz="12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provides ability for FOCs to submit priority routes to avoid weather impact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6420010" y="1216848"/>
            <a:ext cx="2291599" cy="1347243"/>
          </a:xfrm>
          <a:prstGeom prst="wedgeRectCallout">
            <a:avLst>
              <a:gd name="adj1" fmla="val -86162"/>
              <a:gd name="adj2" fmla="val 62774"/>
            </a:avLst>
          </a:prstGeom>
          <a:solidFill>
            <a:srgbClr val="FFE23C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</a:rPr>
              <a:t>Level 2 - Airport Acceptance Rate Decision Support (AARDS) </a:t>
            </a:r>
            <a:r>
              <a:rPr lang="en-US" sz="1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allows traffic managers to maintain a strategic, multi-hour Airport Acceptance Rate (AAR) forecast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3822926" y="1066800"/>
            <a:ext cx="2182234" cy="1130466"/>
          </a:xfrm>
          <a:prstGeom prst="wedgeRectCallout">
            <a:avLst>
              <a:gd name="adj1" fmla="val -40097"/>
              <a:gd name="adj2" fmla="val 124201"/>
            </a:avLst>
          </a:prstGeom>
          <a:solidFill>
            <a:srgbClr val="005F9E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</a:rPr>
              <a:t>Level 2 - Route Availability Planning Tool (RAPT)</a:t>
            </a:r>
            <a:r>
              <a:rPr lang="en-US" sz="12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provides indication of departure route and fix blockage at NY metros and ORD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1076393" y="5137704"/>
            <a:ext cx="2124007" cy="950973"/>
          </a:xfrm>
          <a:prstGeom prst="wedgeRectCallout">
            <a:avLst>
              <a:gd name="adj1" fmla="val 68528"/>
              <a:gd name="adj2" fmla="val -165548"/>
            </a:avLst>
          </a:prstGeom>
          <a:solidFill>
            <a:srgbClr val="FFE23C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</a:rPr>
              <a:t>Level 3 - Arrival Route Availability Planning </a:t>
            </a:r>
            <a:r>
              <a:rPr lang="en-US" sz="1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predicts flow blockage on last 90 minutes of flight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3639239" y="5390076"/>
            <a:ext cx="2200207" cy="1391724"/>
          </a:xfrm>
          <a:prstGeom prst="wedgeRectCallout">
            <a:avLst>
              <a:gd name="adj1" fmla="val -36862"/>
              <a:gd name="adj2" fmla="val -147199"/>
            </a:avLst>
          </a:prstGeom>
          <a:solidFill>
            <a:srgbClr val="FFE23C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</a:rPr>
              <a:t>Level 4 - Integrated Departure Route Planning (IDRP) </a:t>
            </a:r>
            <a:r>
              <a:rPr lang="en-US" sz="1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provides strategic insight on integrated traffic, weather, and available airspace capacity for departures</a:t>
            </a:r>
          </a:p>
        </p:txBody>
      </p:sp>
    </p:spTree>
    <p:extLst>
      <p:ext uri="{BB962C8B-B14F-4D97-AF65-F5344CB8AC3E}">
        <p14:creationId xmlns:p14="http://schemas.microsoft.com/office/powerpoint/2010/main" val="3214054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89911" y="3670515"/>
            <a:ext cx="1087290" cy="107721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 smtClean="0">
                <a:solidFill>
                  <a:srgbClr val="7030A0"/>
                </a:solidFill>
              </a:rPr>
              <a:t>Descent/</a:t>
            </a:r>
          </a:p>
          <a:p>
            <a:pPr algn="ctr">
              <a:defRPr/>
            </a:pPr>
            <a:r>
              <a:rPr lang="en-US" sz="1600" kern="0" dirty="0" smtClean="0">
                <a:solidFill>
                  <a:srgbClr val="7030A0"/>
                </a:solidFill>
              </a:rPr>
              <a:t>Approach/Landing/</a:t>
            </a:r>
          </a:p>
          <a:p>
            <a:pPr algn="ctr">
              <a:defRPr/>
            </a:pPr>
            <a:r>
              <a:rPr lang="en-US" sz="1600" kern="0" dirty="0" smtClean="0">
                <a:solidFill>
                  <a:srgbClr val="7030A0"/>
                </a:solidFill>
              </a:rPr>
              <a:t>Taxi</a:t>
            </a:r>
            <a:endParaRPr lang="en-US" sz="1600" kern="0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396012"/>
            <a:ext cx="19050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90479" y="5496631"/>
            <a:ext cx="305153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Rectangle 5"/>
          <p:cNvSpPr/>
          <p:nvPr/>
        </p:nvSpPr>
        <p:spPr>
          <a:xfrm>
            <a:off x="441960" y="152400"/>
            <a:ext cx="1066800" cy="838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" y="0"/>
            <a:ext cx="4869657" cy="12801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540" y="0"/>
            <a:ext cx="4885077" cy="76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200" b="1" kern="120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dirty="0" smtClean="0">
                <a:solidFill>
                  <a:srgbClr val="002060"/>
                </a:solidFill>
              </a:rPr>
              <a:t>TBFM Portfolio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>
            <a:off x="4267200" y="2667000"/>
            <a:ext cx="4353017" cy="4592782"/>
          </a:xfrm>
          <a:prstGeom prst="arc">
            <a:avLst>
              <a:gd name="adj1" fmla="val 10078321"/>
              <a:gd name="adj2" fmla="val 12268297"/>
            </a:avLst>
          </a:prstGeom>
          <a:noFill/>
          <a:ln w="9525" cap="flat" cmpd="sng" algn="ctr">
            <a:solidFill>
              <a:srgbClr val="F7901E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1349828"/>
            <a:ext cx="1981200" cy="2941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399219" y="3873449"/>
            <a:ext cx="1087181" cy="671350"/>
          </a:xfrm>
          <a:prstGeom prst="line">
            <a:avLst/>
          </a:prstGeom>
          <a:noFill/>
          <a:ln w="222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ash"/>
          </a:ln>
          <a:effectLst>
            <a:reflection blurRad="292100" stA="45000" endPos="65000" dist="50800" dir="5400000" sy="-100000" algn="bl" rotWithShape="0"/>
          </a:effectLst>
        </p:spPr>
      </p:cxnSp>
      <p:grpSp>
        <p:nvGrpSpPr>
          <p:cNvPr id="13" name="Group 12"/>
          <p:cNvGrpSpPr/>
          <p:nvPr/>
        </p:nvGrpSpPr>
        <p:grpSpPr>
          <a:xfrm>
            <a:off x="4755012" y="4280443"/>
            <a:ext cx="556605" cy="696686"/>
            <a:chOff x="4755012" y="4280443"/>
            <a:chExt cx="556605" cy="696686"/>
          </a:xfrm>
        </p:grpSpPr>
        <p:sp>
          <p:nvSpPr>
            <p:cNvPr id="14" name="Freeform 13"/>
            <p:cNvSpPr/>
            <p:nvPr/>
          </p:nvSpPr>
          <p:spPr>
            <a:xfrm>
              <a:off x="4755012" y="4280443"/>
              <a:ext cx="556605" cy="696686"/>
            </a:xfrm>
            <a:custGeom>
              <a:avLst/>
              <a:gdLst>
                <a:gd name="connsiteX0" fmla="*/ 196435 w 882235"/>
                <a:gd name="connsiteY0" fmla="*/ 97971 h 696686"/>
                <a:gd name="connsiteX1" fmla="*/ 196435 w 882235"/>
                <a:gd name="connsiteY1" fmla="*/ 97971 h 696686"/>
                <a:gd name="connsiteX2" fmla="*/ 294406 w 882235"/>
                <a:gd name="connsiteY2" fmla="*/ 65314 h 696686"/>
                <a:gd name="connsiteX3" fmla="*/ 348835 w 882235"/>
                <a:gd name="connsiteY3" fmla="*/ 54429 h 696686"/>
                <a:gd name="connsiteX4" fmla="*/ 392378 w 882235"/>
                <a:gd name="connsiteY4" fmla="*/ 32657 h 696686"/>
                <a:gd name="connsiteX5" fmla="*/ 457692 w 882235"/>
                <a:gd name="connsiteY5" fmla="*/ 0 h 696686"/>
                <a:gd name="connsiteX6" fmla="*/ 479463 w 882235"/>
                <a:gd name="connsiteY6" fmla="*/ 32657 h 696686"/>
                <a:gd name="connsiteX7" fmla="*/ 501235 w 882235"/>
                <a:gd name="connsiteY7" fmla="*/ 108857 h 696686"/>
                <a:gd name="connsiteX8" fmla="*/ 533892 w 882235"/>
                <a:gd name="connsiteY8" fmla="*/ 141514 h 696686"/>
                <a:gd name="connsiteX9" fmla="*/ 566549 w 882235"/>
                <a:gd name="connsiteY9" fmla="*/ 152400 h 696686"/>
                <a:gd name="connsiteX10" fmla="*/ 599206 w 882235"/>
                <a:gd name="connsiteY10" fmla="*/ 185057 h 696686"/>
                <a:gd name="connsiteX11" fmla="*/ 686292 w 882235"/>
                <a:gd name="connsiteY11" fmla="*/ 217714 h 696686"/>
                <a:gd name="connsiteX12" fmla="*/ 708063 w 882235"/>
                <a:gd name="connsiteY12" fmla="*/ 239486 h 696686"/>
                <a:gd name="connsiteX13" fmla="*/ 729835 w 882235"/>
                <a:gd name="connsiteY13" fmla="*/ 272143 h 696686"/>
                <a:gd name="connsiteX14" fmla="*/ 795149 w 882235"/>
                <a:gd name="connsiteY14" fmla="*/ 293914 h 696686"/>
                <a:gd name="connsiteX15" fmla="*/ 860463 w 882235"/>
                <a:gd name="connsiteY15" fmla="*/ 315686 h 696686"/>
                <a:gd name="connsiteX16" fmla="*/ 871349 w 882235"/>
                <a:gd name="connsiteY16" fmla="*/ 370114 h 696686"/>
                <a:gd name="connsiteX17" fmla="*/ 882235 w 882235"/>
                <a:gd name="connsiteY17" fmla="*/ 402771 h 696686"/>
                <a:gd name="connsiteX18" fmla="*/ 871349 w 882235"/>
                <a:gd name="connsiteY18" fmla="*/ 489857 h 696686"/>
                <a:gd name="connsiteX19" fmla="*/ 860463 w 882235"/>
                <a:gd name="connsiteY19" fmla="*/ 522514 h 696686"/>
                <a:gd name="connsiteX20" fmla="*/ 751606 w 882235"/>
                <a:gd name="connsiteY20" fmla="*/ 555171 h 696686"/>
                <a:gd name="connsiteX21" fmla="*/ 729835 w 882235"/>
                <a:gd name="connsiteY21" fmla="*/ 576943 h 696686"/>
                <a:gd name="connsiteX22" fmla="*/ 642749 w 882235"/>
                <a:gd name="connsiteY22" fmla="*/ 598714 h 696686"/>
                <a:gd name="connsiteX23" fmla="*/ 588320 w 882235"/>
                <a:gd name="connsiteY23" fmla="*/ 653143 h 696686"/>
                <a:gd name="connsiteX24" fmla="*/ 523006 w 882235"/>
                <a:gd name="connsiteY24" fmla="*/ 696686 h 696686"/>
                <a:gd name="connsiteX25" fmla="*/ 239978 w 882235"/>
                <a:gd name="connsiteY25" fmla="*/ 685800 h 696686"/>
                <a:gd name="connsiteX26" fmla="*/ 163778 w 882235"/>
                <a:gd name="connsiteY26" fmla="*/ 653143 h 696686"/>
                <a:gd name="connsiteX27" fmla="*/ 131120 w 882235"/>
                <a:gd name="connsiteY27" fmla="*/ 642257 h 696686"/>
                <a:gd name="connsiteX28" fmla="*/ 98463 w 882235"/>
                <a:gd name="connsiteY28" fmla="*/ 620486 h 696686"/>
                <a:gd name="connsiteX29" fmla="*/ 54920 w 882235"/>
                <a:gd name="connsiteY29" fmla="*/ 609600 h 696686"/>
                <a:gd name="connsiteX30" fmla="*/ 22263 w 882235"/>
                <a:gd name="connsiteY30" fmla="*/ 598714 h 696686"/>
                <a:gd name="connsiteX31" fmla="*/ 492 w 882235"/>
                <a:gd name="connsiteY31" fmla="*/ 555171 h 696686"/>
                <a:gd name="connsiteX32" fmla="*/ 44035 w 882235"/>
                <a:gd name="connsiteY32" fmla="*/ 500743 h 696686"/>
                <a:gd name="connsiteX33" fmla="*/ 54920 w 882235"/>
                <a:gd name="connsiteY33" fmla="*/ 446314 h 696686"/>
                <a:gd name="connsiteX34" fmla="*/ 87578 w 882235"/>
                <a:gd name="connsiteY34" fmla="*/ 228600 h 696686"/>
                <a:gd name="connsiteX35" fmla="*/ 98463 w 882235"/>
                <a:gd name="connsiteY35" fmla="*/ 195943 h 696686"/>
                <a:gd name="connsiteX36" fmla="*/ 131120 w 882235"/>
                <a:gd name="connsiteY36" fmla="*/ 185057 h 696686"/>
                <a:gd name="connsiteX37" fmla="*/ 152892 w 882235"/>
                <a:gd name="connsiteY37" fmla="*/ 163286 h 696686"/>
                <a:gd name="connsiteX38" fmla="*/ 163778 w 882235"/>
                <a:gd name="connsiteY38" fmla="*/ 130629 h 696686"/>
                <a:gd name="connsiteX39" fmla="*/ 196435 w 882235"/>
                <a:gd name="connsiteY39" fmla="*/ 97971 h 69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2235" h="696686">
                  <a:moveTo>
                    <a:pt x="196435" y="97971"/>
                  </a:moveTo>
                  <a:lnTo>
                    <a:pt x="196435" y="97971"/>
                  </a:lnTo>
                  <a:cubicBezTo>
                    <a:pt x="229092" y="87085"/>
                    <a:pt x="261307" y="74771"/>
                    <a:pt x="294406" y="65314"/>
                  </a:cubicBezTo>
                  <a:cubicBezTo>
                    <a:pt x="312196" y="60231"/>
                    <a:pt x="331282" y="60280"/>
                    <a:pt x="348835" y="54429"/>
                  </a:cubicBezTo>
                  <a:cubicBezTo>
                    <a:pt x="364230" y="49297"/>
                    <a:pt x="377463" y="39050"/>
                    <a:pt x="392378" y="32657"/>
                  </a:cubicBezTo>
                  <a:cubicBezTo>
                    <a:pt x="455476" y="5614"/>
                    <a:pt x="394931" y="41840"/>
                    <a:pt x="457692" y="0"/>
                  </a:cubicBezTo>
                  <a:cubicBezTo>
                    <a:pt x="464949" y="10886"/>
                    <a:pt x="474309" y="20632"/>
                    <a:pt x="479463" y="32657"/>
                  </a:cubicBezTo>
                  <a:cubicBezTo>
                    <a:pt x="483818" y="42819"/>
                    <a:pt x="492761" y="96146"/>
                    <a:pt x="501235" y="108857"/>
                  </a:cubicBezTo>
                  <a:cubicBezTo>
                    <a:pt x="509774" y="121666"/>
                    <a:pt x="521083" y="132975"/>
                    <a:pt x="533892" y="141514"/>
                  </a:cubicBezTo>
                  <a:cubicBezTo>
                    <a:pt x="543439" y="147879"/>
                    <a:pt x="555663" y="148771"/>
                    <a:pt x="566549" y="152400"/>
                  </a:cubicBezTo>
                  <a:cubicBezTo>
                    <a:pt x="577435" y="163286"/>
                    <a:pt x="585437" y="178172"/>
                    <a:pt x="599206" y="185057"/>
                  </a:cubicBezTo>
                  <a:cubicBezTo>
                    <a:pt x="703512" y="237210"/>
                    <a:pt x="612044" y="158315"/>
                    <a:pt x="686292" y="217714"/>
                  </a:cubicBezTo>
                  <a:cubicBezTo>
                    <a:pt x="694306" y="224125"/>
                    <a:pt x="701652" y="231472"/>
                    <a:pt x="708063" y="239486"/>
                  </a:cubicBezTo>
                  <a:cubicBezTo>
                    <a:pt x="716236" y="249702"/>
                    <a:pt x="718741" y="265209"/>
                    <a:pt x="729835" y="272143"/>
                  </a:cubicBezTo>
                  <a:cubicBezTo>
                    <a:pt x="749296" y="284306"/>
                    <a:pt x="773378" y="286657"/>
                    <a:pt x="795149" y="293914"/>
                  </a:cubicBezTo>
                  <a:lnTo>
                    <a:pt x="860463" y="315686"/>
                  </a:lnTo>
                  <a:cubicBezTo>
                    <a:pt x="864092" y="333829"/>
                    <a:pt x="866861" y="352164"/>
                    <a:pt x="871349" y="370114"/>
                  </a:cubicBezTo>
                  <a:cubicBezTo>
                    <a:pt x="874132" y="381246"/>
                    <a:pt x="882235" y="391296"/>
                    <a:pt x="882235" y="402771"/>
                  </a:cubicBezTo>
                  <a:cubicBezTo>
                    <a:pt x="882235" y="432026"/>
                    <a:pt x="876582" y="461074"/>
                    <a:pt x="871349" y="489857"/>
                  </a:cubicBezTo>
                  <a:cubicBezTo>
                    <a:pt x="869296" y="501146"/>
                    <a:pt x="869800" y="515845"/>
                    <a:pt x="860463" y="522514"/>
                  </a:cubicBezTo>
                  <a:cubicBezTo>
                    <a:pt x="846188" y="532710"/>
                    <a:pt x="774886" y="549351"/>
                    <a:pt x="751606" y="555171"/>
                  </a:cubicBezTo>
                  <a:cubicBezTo>
                    <a:pt x="744349" y="562428"/>
                    <a:pt x="739364" y="573131"/>
                    <a:pt x="729835" y="576943"/>
                  </a:cubicBezTo>
                  <a:cubicBezTo>
                    <a:pt x="702053" y="588056"/>
                    <a:pt x="642749" y="598714"/>
                    <a:pt x="642749" y="598714"/>
                  </a:cubicBezTo>
                  <a:cubicBezTo>
                    <a:pt x="624606" y="616857"/>
                    <a:pt x="611269" y="641668"/>
                    <a:pt x="588320" y="653143"/>
                  </a:cubicBezTo>
                  <a:cubicBezTo>
                    <a:pt x="535598" y="679504"/>
                    <a:pt x="556252" y="663440"/>
                    <a:pt x="523006" y="696686"/>
                  </a:cubicBezTo>
                  <a:cubicBezTo>
                    <a:pt x="428663" y="693057"/>
                    <a:pt x="334181" y="692080"/>
                    <a:pt x="239978" y="685800"/>
                  </a:cubicBezTo>
                  <a:cubicBezTo>
                    <a:pt x="187697" y="682314"/>
                    <a:pt x="205426" y="673967"/>
                    <a:pt x="163778" y="653143"/>
                  </a:cubicBezTo>
                  <a:cubicBezTo>
                    <a:pt x="153515" y="648011"/>
                    <a:pt x="141383" y="647389"/>
                    <a:pt x="131120" y="642257"/>
                  </a:cubicBezTo>
                  <a:cubicBezTo>
                    <a:pt x="119418" y="636406"/>
                    <a:pt x="110488" y="625640"/>
                    <a:pt x="98463" y="620486"/>
                  </a:cubicBezTo>
                  <a:cubicBezTo>
                    <a:pt x="84712" y="614593"/>
                    <a:pt x="69305" y="613710"/>
                    <a:pt x="54920" y="609600"/>
                  </a:cubicBezTo>
                  <a:cubicBezTo>
                    <a:pt x="43887" y="606448"/>
                    <a:pt x="33149" y="602343"/>
                    <a:pt x="22263" y="598714"/>
                  </a:cubicBezTo>
                  <a:cubicBezTo>
                    <a:pt x="15006" y="584200"/>
                    <a:pt x="2787" y="571235"/>
                    <a:pt x="492" y="555171"/>
                  </a:cubicBezTo>
                  <a:cubicBezTo>
                    <a:pt x="-4080" y="523166"/>
                    <a:pt x="24172" y="513985"/>
                    <a:pt x="44035" y="500743"/>
                  </a:cubicBezTo>
                  <a:cubicBezTo>
                    <a:pt x="47663" y="482600"/>
                    <a:pt x="53317" y="464747"/>
                    <a:pt x="54920" y="446314"/>
                  </a:cubicBezTo>
                  <a:cubicBezTo>
                    <a:pt x="73466" y="233034"/>
                    <a:pt x="18437" y="297738"/>
                    <a:pt x="87578" y="228600"/>
                  </a:cubicBezTo>
                  <a:cubicBezTo>
                    <a:pt x="91206" y="217714"/>
                    <a:pt x="90349" y="204057"/>
                    <a:pt x="98463" y="195943"/>
                  </a:cubicBezTo>
                  <a:cubicBezTo>
                    <a:pt x="106577" y="187829"/>
                    <a:pt x="121281" y="190961"/>
                    <a:pt x="131120" y="185057"/>
                  </a:cubicBezTo>
                  <a:cubicBezTo>
                    <a:pt x="139921" y="179777"/>
                    <a:pt x="145635" y="170543"/>
                    <a:pt x="152892" y="163286"/>
                  </a:cubicBezTo>
                  <a:cubicBezTo>
                    <a:pt x="156521" y="152400"/>
                    <a:pt x="158646" y="140892"/>
                    <a:pt x="163778" y="130629"/>
                  </a:cubicBezTo>
                  <a:cubicBezTo>
                    <a:pt x="177511" y="103162"/>
                    <a:pt x="190992" y="103414"/>
                    <a:pt x="196435" y="97971"/>
                  </a:cubicBezTo>
                  <a:close/>
                </a:path>
              </a:pathLst>
            </a:custGeom>
            <a:solidFill>
              <a:srgbClr val="06BC31"/>
            </a:solidFill>
            <a:ln w="25400" cap="flat" cmpd="sng" algn="ctr">
              <a:solidFill>
                <a:srgbClr val="06BC3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07788" y="4423864"/>
              <a:ext cx="451051" cy="315686"/>
            </a:xfrm>
            <a:custGeom>
              <a:avLst/>
              <a:gdLst>
                <a:gd name="connsiteX0" fmla="*/ 209330 w 537009"/>
                <a:gd name="connsiteY0" fmla="*/ 0 h 315686"/>
                <a:gd name="connsiteX1" fmla="*/ 209330 w 537009"/>
                <a:gd name="connsiteY1" fmla="*/ 0 h 315686"/>
                <a:gd name="connsiteX2" fmla="*/ 372616 w 537009"/>
                <a:gd name="connsiteY2" fmla="*/ 43543 h 315686"/>
                <a:gd name="connsiteX3" fmla="*/ 405273 w 537009"/>
                <a:gd name="connsiteY3" fmla="*/ 54429 h 315686"/>
                <a:gd name="connsiteX4" fmla="*/ 437930 w 537009"/>
                <a:gd name="connsiteY4" fmla="*/ 65314 h 315686"/>
                <a:gd name="connsiteX5" fmla="*/ 470587 w 537009"/>
                <a:gd name="connsiteY5" fmla="*/ 119743 h 315686"/>
                <a:gd name="connsiteX6" fmla="*/ 481473 w 537009"/>
                <a:gd name="connsiteY6" fmla="*/ 163286 h 315686"/>
                <a:gd name="connsiteX7" fmla="*/ 514130 w 537009"/>
                <a:gd name="connsiteY7" fmla="*/ 174172 h 315686"/>
                <a:gd name="connsiteX8" fmla="*/ 525016 w 537009"/>
                <a:gd name="connsiteY8" fmla="*/ 261257 h 315686"/>
                <a:gd name="connsiteX9" fmla="*/ 514130 w 537009"/>
                <a:gd name="connsiteY9" fmla="*/ 293914 h 315686"/>
                <a:gd name="connsiteX10" fmla="*/ 470587 w 537009"/>
                <a:gd name="connsiteY10" fmla="*/ 304800 h 315686"/>
                <a:gd name="connsiteX11" fmla="*/ 416158 w 537009"/>
                <a:gd name="connsiteY11" fmla="*/ 293914 h 315686"/>
                <a:gd name="connsiteX12" fmla="*/ 154901 w 537009"/>
                <a:gd name="connsiteY12" fmla="*/ 315686 h 315686"/>
                <a:gd name="connsiteX13" fmla="*/ 35158 w 537009"/>
                <a:gd name="connsiteY13" fmla="*/ 239486 h 315686"/>
                <a:gd name="connsiteX14" fmla="*/ 13387 w 537009"/>
                <a:gd name="connsiteY14" fmla="*/ 217714 h 315686"/>
                <a:gd name="connsiteX15" fmla="*/ 13387 w 537009"/>
                <a:gd name="connsiteY15" fmla="*/ 97972 h 315686"/>
                <a:gd name="connsiteX16" fmla="*/ 35158 w 537009"/>
                <a:gd name="connsiteY16" fmla="*/ 32657 h 315686"/>
                <a:gd name="connsiteX17" fmla="*/ 78701 w 537009"/>
                <a:gd name="connsiteY17" fmla="*/ 21772 h 315686"/>
                <a:gd name="connsiteX18" fmla="*/ 209330 w 537009"/>
                <a:gd name="connsiteY18" fmla="*/ 0 h 3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009" h="315686">
                  <a:moveTo>
                    <a:pt x="209330" y="0"/>
                  </a:moveTo>
                  <a:lnTo>
                    <a:pt x="209330" y="0"/>
                  </a:lnTo>
                  <a:cubicBezTo>
                    <a:pt x="329695" y="26749"/>
                    <a:pt x="275570" y="11195"/>
                    <a:pt x="372616" y="43543"/>
                  </a:cubicBezTo>
                  <a:lnTo>
                    <a:pt x="405273" y="54429"/>
                  </a:lnTo>
                  <a:lnTo>
                    <a:pt x="437930" y="65314"/>
                  </a:lnTo>
                  <a:cubicBezTo>
                    <a:pt x="465286" y="92672"/>
                    <a:pt x="459282" y="80176"/>
                    <a:pt x="470587" y="119743"/>
                  </a:cubicBezTo>
                  <a:cubicBezTo>
                    <a:pt x="474697" y="134128"/>
                    <a:pt x="472127" y="151603"/>
                    <a:pt x="481473" y="163286"/>
                  </a:cubicBezTo>
                  <a:cubicBezTo>
                    <a:pt x="488641" y="172246"/>
                    <a:pt x="503244" y="170543"/>
                    <a:pt x="514130" y="174172"/>
                  </a:cubicBezTo>
                  <a:cubicBezTo>
                    <a:pt x="544434" y="219629"/>
                    <a:pt x="540913" y="197669"/>
                    <a:pt x="525016" y="261257"/>
                  </a:cubicBezTo>
                  <a:cubicBezTo>
                    <a:pt x="522233" y="272389"/>
                    <a:pt x="523090" y="286746"/>
                    <a:pt x="514130" y="293914"/>
                  </a:cubicBezTo>
                  <a:cubicBezTo>
                    <a:pt x="502447" y="303260"/>
                    <a:pt x="485101" y="301171"/>
                    <a:pt x="470587" y="304800"/>
                  </a:cubicBezTo>
                  <a:cubicBezTo>
                    <a:pt x="452444" y="301171"/>
                    <a:pt x="434660" y="293914"/>
                    <a:pt x="416158" y="293914"/>
                  </a:cubicBezTo>
                  <a:cubicBezTo>
                    <a:pt x="210391" y="293914"/>
                    <a:pt x="254771" y="282395"/>
                    <a:pt x="154901" y="315686"/>
                  </a:cubicBezTo>
                  <a:cubicBezTo>
                    <a:pt x="65248" y="285801"/>
                    <a:pt x="105813" y="310141"/>
                    <a:pt x="35158" y="239486"/>
                  </a:cubicBezTo>
                  <a:lnTo>
                    <a:pt x="13387" y="217714"/>
                  </a:lnTo>
                  <a:cubicBezTo>
                    <a:pt x="-4651" y="163601"/>
                    <a:pt x="-4274" y="180389"/>
                    <a:pt x="13387" y="97972"/>
                  </a:cubicBezTo>
                  <a:cubicBezTo>
                    <a:pt x="18196" y="75532"/>
                    <a:pt x="12894" y="38223"/>
                    <a:pt x="35158" y="32657"/>
                  </a:cubicBezTo>
                  <a:cubicBezTo>
                    <a:pt x="49672" y="29029"/>
                    <a:pt x="63890" y="23888"/>
                    <a:pt x="78701" y="21772"/>
                  </a:cubicBezTo>
                  <a:cubicBezTo>
                    <a:pt x="157432" y="10525"/>
                    <a:pt x="187559" y="3629"/>
                    <a:pt x="209330" y="0"/>
                  </a:cubicBezTo>
                  <a:close/>
                </a:path>
              </a:pathLst>
            </a:custGeom>
            <a:solidFill>
              <a:srgbClr val="287C50"/>
            </a:solidFill>
            <a:ln w="25400" cap="flat" cmpd="sng" algn="ctr">
              <a:solidFill>
                <a:srgbClr val="06BC3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899285" y="4497625"/>
              <a:ext cx="173722" cy="131161"/>
            </a:xfrm>
            <a:custGeom>
              <a:avLst/>
              <a:gdLst>
                <a:gd name="connsiteX0" fmla="*/ 54429 w 206829"/>
                <a:gd name="connsiteY0" fmla="*/ 533 h 131161"/>
                <a:gd name="connsiteX1" fmla="*/ 54429 w 206829"/>
                <a:gd name="connsiteY1" fmla="*/ 533 h 131161"/>
                <a:gd name="connsiteX2" fmla="*/ 195943 w 206829"/>
                <a:gd name="connsiteY2" fmla="*/ 33190 h 131161"/>
                <a:gd name="connsiteX3" fmla="*/ 206829 w 206829"/>
                <a:gd name="connsiteY3" fmla="*/ 65847 h 131161"/>
                <a:gd name="connsiteX4" fmla="*/ 195943 w 206829"/>
                <a:gd name="connsiteY4" fmla="*/ 109390 h 131161"/>
                <a:gd name="connsiteX5" fmla="*/ 141514 w 206829"/>
                <a:gd name="connsiteY5" fmla="*/ 120276 h 131161"/>
                <a:gd name="connsiteX6" fmla="*/ 108857 w 206829"/>
                <a:gd name="connsiteY6" fmla="*/ 131161 h 131161"/>
                <a:gd name="connsiteX7" fmla="*/ 65314 w 206829"/>
                <a:gd name="connsiteY7" fmla="*/ 120276 h 131161"/>
                <a:gd name="connsiteX8" fmla="*/ 54429 w 206829"/>
                <a:gd name="connsiteY8" fmla="*/ 87618 h 131161"/>
                <a:gd name="connsiteX9" fmla="*/ 32657 w 206829"/>
                <a:gd name="connsiteY9" fmla="*/ 65847 h 131161"/>
                <a:gd name="connsiteX10" fmla="*/ 10886 w 206829"/>
                <a:gd name="connsiteY10" fmla="*/ 33190 h 131161"/>
                <a:gd name="connsiteX11" fmla="*/ 0 w 206829"/>
                <a:gd name="connsiteY11" fmla="*/ 533 h 1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829" h="131161">
                  <a:moveTo>
                    <a:pt x="54429" y="533"/>
                  </a:moveTo>
                  <a:lnTo>
                    <a:pt x="54429" y="533"/>
                  </a:lnTo>
                  <a:cubicBezTo>
                    <a:pt x="101604" y="4821"/>
                    <a:pt x="167032" y="-14995"/>
                    <a:pt x="195943" y="33190"/>
                  </a:cubicBezTo>
                  <a:cubicBezTo>
                    <a:pt x="201847" y="43029"/>
                    <a:pt x="203200" y="54961"/>
                    <a:pt x="206829" y="65847"/>
                  </a:cubicBezTo>
                  <a:cubicBezTo>
                    <a:pt x="203200" y="80361"/>
                    <a:pt x="207436" y="99812"/>
                    <a:pt x="195943" y="109390"/>
                  </a:cubicBezTo>
                  <a:cubicBezTo>
                    <a:pt x="181729" y="121235"/>
                    <a:pt x="159464" y="115789"/>
                    <a:pt x="141514" y="120276"/>
                  </a:cubicBezTo>
                  <a:cubicBezTo>
                    <a:pt x="130382" y="123059"/>
                    <a:pt x="119743" y="127533"/>
                    <a:pt x="108857" y="131161"/>
                  </a:cubicBezTo>
                  <a:cubicBezTo>
                    <a:pt x="94343" y="127533"/>
                    <a:pt x="76996" y="129622"/>
                    <a:pt x="65314" y="120276"/>
                  </a:cubicBezTo>
                  <a:cubicBezTo>
                    <a:pt x="56354" y="113108"/>
                    <a:pt x="60333" y="97458"/>
                    <a:pt x="54429" y="87618"/>
                  </a:cubicBezTo>
                  <a:cubicBezTo>
                    <a:pt x="49149" y="78817"/>
                    <a:pt x="39068" y="73861"/>
                    <a:pt x="32657" y="65847"/>
                  </a:cubicBezTo>
                  <a:cubicBezTo>
                    <a:pt x="24484" y="55631"/>
                    <a:pt x="16737" y="44892"/>
                    <a:pt x="10886" y="33190"/>
                  </a:cubicBezTo>
                  <a:cubicBezTo>
                    <a:pt x="5754" y="22927"/>
                    <a:pt x="0" y="533"/>
                    <a:pt x="0" y="533"/>
                  </a:cubicBezTo>
                </a:path>
              </a:pathLst>
            </a:custGeom>
            <a:solidFill>
              <a:srgbClr val="FFFF00"/>
            </a:solidFill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15799" y="4797214"/>
              <a:ext cx="340913" cy="179915"/>
            </a:xfrm>
            <a:custGeom>
              <a:avLst/>
              <a:gdLst>
                <a:gd name="connsiteX0" fmla="*/ 101082 w 405882"/>
                <a:gd name="connsiteY0" fmla="*/ 54428 h 112694"/>
                <a:gd name="connsiteX1" fmla="*/ 101082 w 405882"/>
                <a:gd name="connsiteY1" fmla="*/ 54428 h 112694"/>
                <a:gd name="connsiteX2" fmla="*/ 188168 w 405882"/>
                <a:gd name="connsiteY2" fmla="*/ 21771 h 112694"/>
                <a:gd name="connsiteX3" fmla="*/ 405882 w 405882"/>
                <a:gd name="connsiteY3" fmla="*/ 0 h 112694"/>
                <a:gd name="connsiteX4" fmla="*/ 394996 w 405882"/>
                <a:gd name="connsiteY4" fmla="*/ 43543 h 112694"/>
                <a:gd name="connsiteX5" fmla="*/ 362339 w 405882"/>
                <a:gd name="connsiteY5" fmla="*/ 65314 h 112694"/>
                <a:gd name="connsiteX6" fmla="*/ 144625 w 405882"/>
                <a:gd name="connsiteY6" fmla="*/ 97971 h 112694"/>
                <a:gd name="connsiteX7" fmla="*/ 35768 w 405882"/>
                <a:gd name="connsiteY7" fmla="*/ 97971 h 112694"/>
                <a:gd name="connsiteX8" fmla="*/ 24882 w 405882"/>
                <a:gd name="connsiteY8" fmla="*/ 65314 h 112694"/>
                <a:gd name="connsiteX9" fmla="*/ 3111 w 405882"/>
                <a:gd name="connsiteY9" fmla="*/ 32657 h 112694"/>
                <a:gd name="connsiteX10" fmla="*/ 90196 w 405882"/>
                <a:gd name="connsiteY10" fmla="*/ 43543 h 112694"/>
                <a:gd name="connsiteX11" fmla="*/ 101082 w 405882"/>
                <a:gd name="connsiteY11" fmla="*/ 54428 h 1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882" h="112694">
                  <a:moveTo>
                    <a:pt x="101082" y="54428"/>
                  </a:moveTo>
                  <a:lnTo>
                    <a:pt x="101082" y="54428"/>
                  </a:lnTo>
                  <a:cubicBezTo>
                    <a:pt x="130111" y="43542"/>
                    <a:pt x="157555" y="26669"/>
                    <a:pt x="188168" y="21771"/>
                  </a:cubicBezTo>
                  <a:cubicBezTo>
                    <a:pt x="499377" y="-28022"/>
                    <a:pt x="293305" y="37527"/>
                    <a:pt x="405882" y="0"/>
                  </a:cubicBezTo>
                  <a:cubicBezTo>
                    <a:pt x="402253" y="14514"/>
                    <a:pt x="403295" y="31095"/>
                    <a:pt x="394996" y="43543"/>
                  </a:cubicBezTo>
                  <a:cubicBezTo>
                    <a:pt x="387739" y="54429"/>
                    <a:pt x="374294" y="60001"/>
                    <a:pt x="362339" y="65314"/>
                  </a:cubicBezTo>
                  <a:cubicBezTo>
                    <a:pt x="282554" y="100774"/>
                    <a:pt x="244807" y="90816"/>
                    <a:pt x="144625" y="97971"/>
                  </a:cubicBezTo>
                  <a:cubicBezTo>
                    <a:pt x="104408" y="111377"/>
                    <a:pt x="85803" y="122988"/>
                    <a:pt x="35768" y="97971"/>
                  </a:cubicBezTo>
                  <a:cubicBezTo>
                    <a:pt x="25505" y="92839"/>
                    <a:pt x="30014" y="75577"/>
                    <a:pt x="24882" y="65314"/>
                  </a:cubicBezTo>
                  <a:cubicBezTo>
                    <a:pt x="19031" y="53612"/>
                    <a:pt x="-9301" y="36794"/>
                    <a:pt x="3111" y="32657"/>
                  </a:cubicBezTo>
                  <a:cubicBezTo>
                    <a:pt x="30864" y="23406"/>
                    <a:pt x="61121" y="40312"/>
                    <a:pt x="90196" y="43543"/>
                  </a:cubicBezTo>
                  <a:cubicBezTo>
                    <a:pt x="93802" y="43944"/>
                    <a:pt x="99268" y="52614"/>
                    <a:pt x="101082" y="54428"/>
                  </a:cubicBezTo>
                  <a:close/>
                </a:path>
              </a:pathLst>
            </a:custGeom>
            <a:solidFill>
              <a:srgbClr val="287C50"/>
            </a:solidFill>
            <a:ln w="25400" cap="flat" cmpd="sng" algn="ctr">
              <a:solidFill>
                <a:srgbClr val="06BC3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 flipH="1" flipV="1">
            <a:off x="5442009" y="3827441"/>
            <a:ext cx="107043" cy="12311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640" y="1280160"/>
            <a:ext cx="8381407" cy="4571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" y="1228454"/>
            <a:ext cx="1038063" cy="83099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 smtClean="0">
                <a:solidFill>
                  <a:srgbClr val="7030A0"/>
                </a:solidFill>
              </a:rPr>
              <a:t>Flight Planning</a:t>
            </a:r>
          </a:p>
          <a:p>
            <a:pPr algn="ctr">
              <a:defRPr/>
            </a:pPr>
            <a:r>
              <a:rPr lang="en-US" sz="1600" kern="0" dirty="0" smtClean="0">
                <a:solidFill>
                  <a:srgbClr val="7030A0"/>
                </a:solidFill>
              </a:rPr>
              <a:t>(T-4 hrs)</a:t>
            </a:r>
            <a:endParaRPr lang="en-US" sz="1600" kern="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142" y="2561125"/>
            <a:ext cx="1099618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 smtClean="0">
                <a:solidFill>
                  <a:srgbClr val="7030A0"/>
                </a:solidFill>
              </a:rPr>
              <a:t>Pushback/Taxi</a:t>
            </a:r>
            <a:endParaRPr lang="en-US" sz="1600" kern="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031" y="5330764"/>
            <a:ext cx="1038063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 smtClean="0">
                <a:solidFill>
                  <a:srgbClr val="7030A0"/>
                </a:solidFill>
              </a:rPr>
              <a:t>Cruise</a:t>
            </a:r>
            <a:endParaRPr lang="en-US" sz="1600" kern="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5153" y="3535053"/>
            <a:ext cx="1038063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 smtClean="0">
                <a:solidFill>
                  <a:srgbClr val="7030A0"/>
                </a:solidFill>
              </a:rPr>
              <a:t>Takeoff/ Climb</a:t>
            </a:r>
            <a:endParaRPr lang="en-US" sz="1600" kern="0" dirty="0">
              <a:solidFill>
                <a:srgbClr val="7030A0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1235473" y="1162049"/>
            <a:ext cx="2310011" cy="916119"/>
          </a:xfrm>
          <a:prstGeom prst="wedgeRectCallout">
            <a:avLst>
              <a:gd name="adj1" fmla="val 54891"/>
              <a:gd name="adj2" fmla="val 362479"/>
            </a:avLst>
          </a:prstGeom>
          <a:solidFill>
            <a:srgbClr val="005F9E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</a:rPr>
              <a:t>Extended Metering </a:t>
            </a:r>
            <a:r>
              <a:rPr lang="en-US" sz="12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extends the metering horizon beyond the nominal distance used today          (150-200 nm) 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3829246" y="1162049"/>
            <a:ext cx="2200207" cy="1181100"/>
          </a:xfrm>
          <a:prstGeom prst="wedgeRectCallout">
            <a:avLst>
              <a:gd name="adj1" fmla="val -42775"/>
              <a:gd name="adj2" fmla="val 269005"/>
            </a:avLst>
          </a:prstGeom>
          <a:solidFill>
            <a:srgbClr val="FFE23C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</a:rPr>
              <a:t>Level 1 - Metering During Reroute Operations </a:t>
            </a:r>
            <a:r>
              <a:rPr lang="en-US" sz="1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enables the continued use of metering during reroute operations in dynamic wx conditions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6300152" y="1162049"/>
            <a:ext cx="2411457" cy="916120"/>
          </a:xfrm>
          <a:prstGeom prst="wedgeRectCallout">
            <a:avLst>
              <a:gd name="adj1" fmla="val -79650"/>
              <a:gd name="adj2" fmla="val 230374"/>
            </a:avLst>
          </a:prstGeom>
          <a:solidFill>
            <a:srgbClr val="FFE23C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/>
              </a:rPr>
              <a:t>En Route Path Stretching </a:t>
            </a:r>
            <a:r>
              <a:rPr lang="en-US" sz="1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provides automation to enable controllers to maneuver aircraft to meet metering times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324600" y="6523831"/>
            <a:ext cx="2747819" cy="313849"/>
            <a:chOff x="2322222" y="1407930"/>
            <a:chExt cx="2747819" cy="313849"/>
          </a:xfrm>
        </p:grpSpPr>
        <p:sp>
          <p:nvSpPr>
            <p:cNvPr id="32" name="Rounded Rectangle 31"/>
            <p:cNvSpPr/>
            <p:nvPr/>
          </p:nvSpPr>
          <p:spPr>
            <a:xfrm>
              <a:off x="2322222" y="1407930"/>
              <a:ext cx="1371600" cy="304800"/>
            </a:xfrm>
            <a:prstGeom prst="roundRect">
              <a:avLst/>
            </a:prstGeom>
            <a:solidFill>
              <a:srgbClr val="005F9E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 dirty="0" smtClean="0">
                  <a:solidFill>
                    <a:prstClr val="black"/>
                  </a:solidFill>
                  <a:latin typeface="Arial"/>
                </a:rPr>
                <a:t>Segment Alpha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770022" y="1416979"/>
              <a:ext cx="1300019" cy="304800"/>
            </a:xfrm>
            <a:prstGeom prst="roundRect">
              <a:avLst/>
            </a:prstGeom>
            <a:solidFill>
              <a:srgbClr val="FFE23C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 dirty="0" smtClean="0">
                  <a:solidFill>
                    <a:prstClr val="black"/>
                  </a:solidFill>
                  <a:latin typeface="Arial"/>
                </a:rPr>
                <a:t>Segment Bravo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306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94894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22268"/>
                </a:solidFill>
                <a:latin typeface="Arial" charset="0"/>
                <a:cs typeface="Arial" charset="0"/>
              </a:rPr>
              <a:t>Aviation Weather Requirements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92542"/>
            <a:ext cx="8505825" cy="445903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 tier effort in collaboration with NWS</a:t>
            </a:r>
          </a:p>
          <a:p>
            <a:pPr lvl="1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NowGen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Requirements</a:t>
            </a:r>
          </a:p>
          <a:p>
            <a:pPr lvl="2" eaLnBrk="1" hangingPunct="1"/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TFM Aviation Weather Requirements Group (TRWG) – Develop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performance requirements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for NWS produced aviation weather forecast information used in today’s support to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TFM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 Aviation Weather Requirements Working Group (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ARWG)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– revalidates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aviation weather products, and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allows NWS identify opportunities to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simplify/retire products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NextGen Midterm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ConOps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Identifies weather needs and validates with operational stakeholders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and validate performance requirements for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weather information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Allocates requirements to ATM or NWS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NextGen FOC Requirements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be addressed after completion of NextGen Midterm effort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EF389-70C3-45B2-AB75-EA1CE1B9C0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Straight Connector 198"/>
          <p:cNvCxnSpPr>
            <a:stCxn id="194" idx="0"/>
            <a:endCxn id="189" idx="4"/>
          </p:cNvCxnSpPr>
          <p:nvPr/>
        </p:nvCxnSpPr>
        <p:spPr>
          <a:xfrm flipV="1">
            <a:off x="764905" y="1987353"/>
            <a:ext cx="867108" cy="971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95" idx="0"/>
            <a:endCxn id="189" idx="4"/>
          </p:cNvCxnSpPr>
          <p:nvPr/>
        </p:nvCxnSpPr>
        <p:spPr>
          <a:xfrm flipH="1" flipV="1">
            <a:off x="1632013" y="1987353"/>
            <a:ext cx="841551" cy="971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8" idx="0"/>
            <a:endCxn id="100" idx="4"/>
          </p:cNvCxnSpPr>
          <p:nvPr/>
        </p:nvCxnSpPr>
        <p:spPr>
          <a:xfrm flipV="1">
            <a:off x="4473809" y="1987136"/>
            <a:ext cx="12779" cy="971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1" idx="0"/>
            <a:endCxn id="100" idx="4"/>
          </p:cNvCxnSpPr>
          <p:nvPr/>
        </p:nvCxnSpPr>
        <p:spPr>
          <a:xfrm flipH="1" flipV="1">
            <a:off x="4486588" y="1987136"/>
            <a:ext cx="841551" cy="971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9" idx="0"/>
            <a:endCxn id="100" idx="4"/>
          </p:cNvCxnSpPr>
          <p:nvPr/>
        </p:nvCxnSpPr>
        <p:spPr>
          <a:xfrm flipV="1">
            <a:off x="3619480" y="1987136"/>
            <a:ext cx="867108" cy="971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521385" y="1486527"/>
            <a:ext cx="2221256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387175" y="2308624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1241505" y="2308624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095834" y="2308624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1220547" y="2958437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366218" y="2958437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074877" y="2958437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196" name="Straight Connector 195"/>
          <p:cNvCxnSpPr>
            <a:stCxn id="190" idx="0"/>
            <a:endCxn id="189" idx="4"/>
          </p:cNvCxnSpPr>
          <p:nvPr/>
        </p:nvCxnSpPr>
        <p:spPr>
          <a:xfrm flipV="1">
            <a:off x="785862" y="1987353"/>
            <a:ext cx="846151" cy="321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91" idx="0"/>
            <a:endCxn id="189" idx="4"/>
          </p:cNvCxnSpPr>
          <p:nvPr/>
        </p:nvCxnSpPr>
        <p:spPr>
          <a:xfrm flipH="1" flipV="1">
            <a:off x="1632013" y="1987353"/>
            <a:ext cx="8179" cy="321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92" idx="0"/>
            <a:endCxn id="189" idx="4"/>
          </p:cNvCxnSpPr>
          <p:nvPr/>
        </p:nvCxnSpPr>
        <p:spPr>
          <a:xfrm flipH="1" flipV="1">
            <a:off x="1632013" y="1987353"/>
            <a:ext cx="862508" cy="321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93" idx="0"/>
            <a:endCxn id="189" idx="4"/>
          </p:cNvCxnSpPr>
          <p:nvPr/>
        </p:nvCxnSpPr>
        <p:spPr>
          <a:xfrm flipV="1">
            <a:off x="1619234" y="1987353"/>
            <a:ext cx="12779" cy="971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ounded Rectangle 227"/>
          <p:cNvSpPr/>
          <p:nvPr/>
        </p:nvSpPr>
        <p:spPr>
          <a:xfrm>
            <a:off x="303586" y="2214830"/>
            <a:ext cx="2693493" cy="1416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230" name="Picture 1"/>
          <p:cNvPicPr>
            <a:picLocks noChangeAspect="1" noChangeArrowheads="1"/>
          </p:cNvPicPr>
          <p:nvPr/>
        </p:nvPicPr>
        <p:blipFill>
          <a:blip r:embed="rId3"/>
          <a:srcRect b="24508"/>
          <a:stretch>
            <a:fillRect/>
          </a:stretch>
        </p:blipFill>
        <p:spPr bwMode="auto">
          <a:xfrm>
            <a:off x="466989" y="1475617"/>
            <a:ext cx="2304489" cy="3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1" name="TextBox 230"/>
          <p:cNvSpPr txBox="1"/>
          <p:nvPr/>
        </p:nvSpPr>
        <p:spPr>
          <a:xfrm>
            <a:off x="895541" y="1492173"/>
            <a:ext cx="144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ＭＳ Ｐゴシック" pitchFamily="-108" charset="-128"/>
              </a:rPr>
              <a:t>Mid-term ConOps </a:t>
            </a:r>
          </a:p>
        </p:txBody>
      </p:sp>
      <p:pic>
        <p:nvPicPr>
          <p:cNvPr id="232" name="Picture 2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369737" y="2298263"/>
            <a:ext cx="824665" cy="39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3" name="TextBox 232"/>
          <p:cNvSpPr txBox="1"/>
          <p:nvPr/>
        </p:nvSpPr>
        <p:spPr>
          <a:xfrm>
            <a:off x="351337" y="2357212"/>
            <a:ext cx="86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prstClr val="black"/>
                </a:solidFill>
                <a:ea typeface="ＭＳ Ｐゴシック" pitchFamily="-108" charset="-128"/>
              </a:rPr>
              <a:t>NAS Strategic TFM Services</a:t>
            </a:r>
            <a:r>
              <a:rPr lang="en-US" sz="800" b="1" dirty="0" smtClean="0">
                <a:solidFill>
                  <a:prstClr val="black"/>
                </a:solidFill>
                <a:latin typeface="Arial" charset="0"/>
                <a:ea typeface="ＭＳ Ｐゴシック" pitchFamily="-108" charset="-128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prstClr val="black"/>
              </a:solidFill>
              <a:latin typeface="Arial" charset="0"/>
              <a:ea typeface="ＭＳ Ｐゴシック" pitchFamily="-108" charset="-128"/>
            </a:endParaRPr>
          </a:p>
        </p:txBody>
      </p:sp>
      <p:pic>
        <p:nvPicPr>
          <p:cNvPr id="234" name="Picture 4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1229826" y="2298263"/>
            <a:ext cx="824665" cy="3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" name="TextBox 234"/>
          <p:cNvSpPr txBox="1"/>
          <p:nvPr/>
        </p:nvSpPr>
        <p:spPr>
          <a:xfrm>
            <a:off x="1311257" y="2287937"/>
            <a:ext cx="669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prstClr val="black"/>
                </a:solidFill>
                <a:ea typeface="ＭＳ Ｐゴシック" pitchFamily="-108" charset="-128"/>
              </a:rPr>
              <a:t>Flight Planning Services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ＭＳ Ｐゴシック" pitchFamily="-108" charset="-128"/>
            </a:endParaRPr>
          </a:p>
        </p:txBody>
      </p:sp>
      <p:pic>
        <p:nvPicPr>
          <p:cNvPr id="236" name="Picture 5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2082236" y="2298263"/>
            <a:ext cx="824665" cy="3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" name="TextBox 236"/>
          <p:cNvSpPr txBox="1"/>
          <p:nvPr/>
        </p:nvSpPr>
        <p:spPr>
          <a:xfrm>
            <a:off x="2211026" y="2294797"/>
            <a:ext cx="606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prstClr val="black"/>
                </a:solidFill>
                <a:ea typeface="ＭＳ Ｐゴシック" pitchFamily="-108" charset="-128"/>
              </a:rPr>
              <a:t>Airport Ops Services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ＭＳ Ｐゴシック" pitchFamily="-108" charset="-128"/>
            </a:endParaRPr>
          </a:p>
        </p:txBody>
      </p:sp>
      <p:pic>
        <p:nvPicPr>
          <p:cNvPr id="238" name="Picture 7"/>
          <p:cNvPicPr>
            <a:picLocks noChangeAspect="1" noChangeArrowheads="1"/>
          </p:cNvPicPr>
          <p:nvPr/>
        </p:nvPicPr>
        <p:blipFill>
          <a:blip r:embed="rId5"/>
          <a:srcRect b="23732"/>
          <a:stretch>
            <a:fillRect/>
          </a:stretch>
        </p:blipFill>
        <p:spPr bwMode="auto">
          <a:xfrm>
            <a:off x="345953" y="2950225"/>
            <a:ext cx="834158" cy="40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" name="TextBox 238"/>
          <p:cNvSpPr txBox="1"/>
          <p:nvPr/>
        </p:nvSpPr>
        <p:spPr>
          <a:xfrm>
            <a:off x="318222" y="2950295"/>
            <a:ext cx="89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prstClr val="black"/>
                </a:solidFill>
                <a:ea typeface="ＭＳ Ｐゴシック" pitchFamily="-108" charset="-128"/>
              </a:rPr>
              <a:t>Arrival &amp; Departure Ops Services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ＭＳ Ｐゴシック" pitchFamily="-108" charset="-128"/>
            </a:endParaRPr>
          </a:p>
        </p:txBody>
      </p:sp>
      <p:pic>
        <p:nvPicPr>
          <p:cNvPr id="240" name="Picture 8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1210789" y="2948076"/>
            <a:ext cx="824665" cy="3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" name="TextBox 240"/>
          <p:cNvSpPr txBox="1"/>
          <p:nvPr/>
        </p:nvSpPr>
        <p:spPr>
          <a:xfrm>
            <a:off x="1253824" y="3021952"/>
            <a:ext cx="7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prstClr val="black"/>
                </a:solidFill>
                <a:ea typeface="ＭＳ Ｐゴシック" pitchFamily="-108" charset="-128"/>
              </a:rPr>
              <a:t>Cruise Ops Services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ＭＳ Ｐゴシック" pitchFamily="-108" charset="-128"/>
            </a:endParaRPr>
          </a:p>
        </p:txBody>
      </p:sp>
      <p:pic>
        <p:nvPicPr>
          <p:cNvPr id="242" name="Picture 9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2063198" y="2948076"/>
            <a:ext cx="824665" cy="3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" name="TextBox 242"/>
          <p:cNvSpPr txBox="1"/>
          <p:nvPr/>
        </p:nvSpPr>
        <p:spPr>
          <a:xfrm>
            <a:off x="2061906" y="3029409"/>
            <a:ext cx="82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prstClr val="black"/>
                </a:solidFill>
                <a:ea typeface="ＭＳ Ｐゴシック" pitchFamily="-108" charset="-128"/>
              </a:rPr>
              <a:t>Oceanic Ops Services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870" y="30669"/>
            <a:ext cx="88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ＭＳ Ｐゴシック" pitchFamily="-108" charset="-128"/>
              </a:rPr>
              <a:t>Aviation Weather Requirements Process Overview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6218" y="467199"/>
            <a:ext cx="8313049" cy="661461"/>
          </a:xfrm>
          <a:prstGeom prst="roundRect">
            <a:avLst>
              <a:gd name="adj" fmla="val 2587"/>
            </a:avLst>
          </a:prstGeom>
          <a:solidFill>
            <a:schemeClr val="bg1">
              <a:lumMod val="8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Objective</a:t>
            </a:r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1400" b="1" dirty="0" smtClean="0">
                <a:solidFill>
                  <a:prstClr val="black"/>
                </a:solidFill>
                <a:cs typeface="Arial" pitchFamily="34" charset="0"/>
              </a:rPr>
              <a:t>To develop validated operational performance requirements that address user needs and achieve the successful  implementation of mid-term service capabilities.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48952" y="4131294"/>
            <a:ext cx="4034271" cy="666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Decomposition of capabilities through ConOps functional analysis and NSIP analysis to derive weather functions and interfaces with ATM operations.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48952" y="5095783"/>
            <a:ext cx="4043149" cy="660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Access User needs from an ”as-is” and “to-be” operational context to determine weather information needs in the “to-be” state.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770029" y="5095783"/>
            <a:ext cx="3921075" cy="660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Conduct operational validation of user needs, operational requirements, and weather information needs  through use of scenarios with subject matter experts.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205491" y="4276515"/>
            <a:ext cx="2485614" cy="4933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Convert operational requirements to performance requirements.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205490" y="2380379"/>
            <a:ext cx="2485613" cy="8997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Validate performance requirements through appropriate methods, such as modeling, simulation, or Human- in-the-lop exercises.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22539" y="3631236"/>
            <a:ext cx="0" cy="50005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1" idx="2"/>
            <a:endCxn id="105" idx="0"/>
          </p:cNvCxnSpPr>
          <p:nvPr/>
        </p:nvCxnSpPr>
        <p:spPr>
          <a:xfrm>
            <a:off x="2466088" y="4797590"/>
            <a:ext cx="4439" cy="298193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5" idx="3"/>
            <a:endCxn id="106" idx="1"/>
          </p:cNvCxnSpPr>
          <p:nvPr/>
        </p:nvCxnSpPr>
        <p:spPr>
          <a:xfrm>
            <a:off x="4492101" y="5425788"/>
            <a:ext cx="277928" cy="0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7448248" y="4766649"/>
            <a:ext cx="0" cy="325955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202" idx="0"/>
            <a:endCxn id="110" idx="2"/>
          </p:cNvCxnSpPr>
          <p:nvPr/>
        </p:nvCxnSpPr>
        <p:spPr>
          <a:xfrm flipH="1" flipV="1">
            <a:off x="7448297" y="3280090"/>
            <a:ext cx="1" cy="351146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10" idx="0"/>
            <a:endCxn id="55" idx="2"/>
          </p:cNvCxnSpPr>
          <p:nvPr/>
        </p:nvCxnSpPr>
        <p:spPr>
          <a:xfrm flipH="1" flipV="1">
            <a:off x="7442379" y="2051035"/>
            <a:ext cx="5918" cy="3293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61607" y="5781531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pitchFamily="-108" charset="-128"/>
              </a:rPr>
              <a:t>Analysis</a:t>
            </a:r>
            <a:endParaRPr lang="en-US" sz="1600" b="1" dirty="0">
              <a:solidFill>
                <a:prstClr val="black"/>
              </a:solidFill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81726" y="5781531"/>
            <a:ext cx="2297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pitchFamily="-108" charset="-128"/>
              </a:rPr>
              <a:t>Validation &amp; Approval</a:t>
            </a:r>
            <a:endParaRPr lang="en-US" sz="1600" b="1" dirty="0">
              <a:solidFill>
                <a:prstClr val="black"/>
              </a:solidFill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205491" y="1422411"/>
            <a:ext cx="2473776" cy="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cs typeface="Arial" pitchFamily="34" charset="0"/>
              </a:rPr>
              <a:t>Allocate validated requirements to FAA &amp; NWS</a:t>
            </a:r>
          </a:p>
        </p:txBody>
      </p:sp>
      <p:sp>
        <p:nvSpPr>
          <p:cNvPr id="100" name="Oval 99"/>
          <p:cNvSpPr/>
          <p:nvPr/>
        </p:nvSpPr>
        <p:spPr>
          <a:xfrm>
            <a:off x="3375960" y="1486310"/>
            <a:ext cx="2221256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241750" y="2308407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096080" y="2308407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950409" y="2308407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075122" y="2958220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220793" y="2958220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929452" y="2958220"/>
            <a:ext cx="797374" cy="500826"/>
          </a:xfrm>
          <a:prstGeom prst="ellips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112" name="Straight Connector 111"/>
          <p:cNvCxnSpPr>
            <a:stCxn id="102" idx="0"/>
            <a:endCxn id="100" idx="4"/>
          </p:cNvCxnSpPr>
          <p:nvPr/>
        </p:nvCxnSpPr>
        <p:spPr>
          <a:xfrm flipV="1">
            <a:off x="3640437" y="1987136"/>
            <a:ext cx="846151" cy="321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3" idx="0"/>
            <a:endCxn id="100" idx="4"/>
          </p:cNvCxnSpPr>
          <p:nvPr/>
        </p:nvCxnSpPr>
        <p:spPr>
          <a:xfrm flipH="1" flipV="1">
            <a:off x="4486588" y="1987136"/>
            <a:ext cx="8179" cy="321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4" idx="0"/>
            <a:endCxn id="100" idx="4"/>
          </p:cNvCxnSpPr>
          <p:nvPr/>
        </p:nvCxnSpPr>
        <p:spPr>
          <a:xfrm flipH="1" flipV="1">
            <a:off x="4486588" y="1987136"/>
            <a:ext cx="862508" cy="321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3158161" y="2214613"/>
            <a:ext cx="2693493" cy="1416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124" name="Picture 1"/>
          <p:cNvPicPr>
            <a:picLocks noChangeAspect="1" noChangeArrowheads="1"/>
          </p:cNvPicPr>
          <p:nvPr/>
        </p:nvPicPr>
        <p:blipFill>
          <a:blip r:embed="rId3"/>
          <a:srcRect b="24508"/>
          <a:stretch>
            <a:fillRect/>
          </a:stretch>
        </p:blipFill>
        <p:spPr bwMode="auto">
          <a:xfrm>
            <a:off x="3321564" y="1475400"/>
            <a:ext cx="2304489" cy="3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3224312" y="2298046"/>
            <a:ext cx="824665" cy="39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" name="TextBox 128"/>
          <p:cNvSpPr txBox="1"/>
          <p:nvPr/>
        </p:nvSpPr>
        <p:spPr>
          <a:xfrm>
            <a:off x="3205912" y="2381653"/>
            <a:ext cx="86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  <a:ea typeface="ＭＳ Ｐゴシック" pitchFamily="-108" charset="-128"/>
              </a:rPr>
              <a:t>CATM</a:t>
            </a:r>
            <a:endParaRPr lang="en-US" sz="1000" b="1" dirty="0" smtClean="0">
              <a:solidFill>
                <a:prstClr val="black"/>
              </a:solidFill>
              <a:latin typeface="Arial" charset="0"/>
              <a:ea typeface="ＭＳ Ｐゴシック" pitchFamily="-108" charset="-128"/>
            </a:endParaRPr>
          </a:p>
        </p:txBody>
      </p:sp>
      <p:pic>
        <p:nvPicPr>
          <p:cNvPr id="130" name="Picture 4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4084401" y="2298046"/>
            <a:ext cx="824665" cy="3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" name="TextBox 131"/>
          <p:cNvSpPr txBox="1"/>
          <p:nvPr/>
        </p:nvSpPr>
        <p:spPr>
          <a:xfrm>
            <a:off x="4155984" y="2381822"/>
            <a:ext cx="669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  <a:ea typeface="ＭＳ Ｐゴシック" pitchFamily="-108" charset="-128"/>
              </a:rPr>
              <a:t>ISO</a:t>
            </a:r>
          </a:p>
        </p:txBody>
      </p:sp>
      <p:pic>
        <p:nvPicPr>
          <p:cNvPr id="133" name="Picture 5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4936811" y="2298046"/>
            <a:ext cx="824665" cy="3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TextBox 133"/>
          <p:cNvSpPr txBox="1"/>
          <p:nvPr/>
        </p:nvSpPr>
        <p:spPr>
          <a:xfrm>
            <a:off x="5045808" y="2381822"/>
            <a:ext cx="606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  <a:ea typeface="ＭＳ Ｐゴシック" pitchFamily="-108" charset="-128"/>
              </a:rPr>
              <a:t>TBFM</a:t>
            </a:r>
          </a:p>
        </p:txBody>
      </p:sp>
      <p:pic>
        <p:nvPicPr>
          <p:cNvPr id="135" name="Picture 7"/>
          <p:cNvPicPr>
            <a:picLocks noChangeAspect="1" noChangeArrowheads="1"/>
          </p:cNvPicPr>
          <p:nvPr/>
        </p:nvPicPr>
        <p:blipFill>
          <a:blip r:embed="rId5"/>
          <a:srcRect b="23732"/>
          <a:stretch>
            <a:fillRect/>
          </a:stretch>
        </p:blipFill>
        <p:spPr bwMode="auto">
          <a:xfrm>
            <a:off x="3200528" y="2950008"/>
            <a:ext cx="834158" cy="40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" name="TextBox 135"/>
          <p:cNvSpPr txBox="1"/>
          <p:nvPr/>
        </p:nvSpPr>
        <p:spPr>
          <a:xfrm>
            <a:off x="3172797" y="3047042"/>
            <a:ext cx="898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  <a:ea typeface="ＭＳ Ｐゴシック" pitchFamily="-108" charset="-128"/>
              </a:rPr>
              <a:t>IMRO</a:t>
            </a:r>
          </a:p>
        </p:txBody>
      </p:sp>
      <p:pic>
        <p:nvPicPr>
          <p:cNvPr id="137" name="Picture 8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4065364" y="2947859"/>
            <a:ext cx="824665" cy="3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" name="TextBox 137"/>
          <p:cNvSpPr txBox="1"/>
          <p:nvPr/>
        </p:nvSpPr>
        <p:spPr>
          <a:xfrm>
            <a:off x="4115964" y="3022783"/>
            <a:ext cx="761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  <a:ea typeface="ＭＳ Ｐゴシック" pitchFamily="-108" charset="-128"/>
              </a:rPr>
              <a:t>IALVO</a:t>
            </a:r>
          </a:p>
        </p:txBody>
      </p:sp>
      <p:pic>
        <p:nvPicPr>
          <p:cNvPr id="139" name="Picture 9"/>
          <p:cNvPicPr>
            <a:picLocks noChangeAspect="1" noChangeArrowheads="1"/>
          </p:cNvPicPr>
          <p:nvPr/>
        </p:nvPicPr>
        <p:blipFill>
          <a:blip r:embed="rId4"/>
          <a:srcRect b="24036"/>
          <a:stretch>
            <a:fillRect/>
          </a:stretch>
        </p:blipFill>
        <p:spPr bwMode="auto">
          <a:xfrm>
            <a:off x="4917773" y="2947859"/>
            <a:ext cx="824665" cy="3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" name="TextBox 139"/>
          <p:cNvSpPr txBox="1"/>
          <p:nvPr/>
        </p:nvSpPr>
        <p:spPr>
          <a:xfrm>
            <a:off x="4936811" y="3028378"/>
            <a:ext cx="822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  <a:ea typeface="ＭＳ Ｐゴシック" pitchFamily="-108" charset="-128"/>
              </a:rPr>
              <a:t>Others</a:t>
            </a:r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3950798" y="3631236"/>
            <a:ext cx="0" cy="50005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ounded Rectangle 201"/>
          <p:cNvSpPr/>
          <p:nvPr/>
        </p:nvSpPr>
        <p:spPr>
          <a:xfrm>
            <a:off x="6205491" y="3631236"/>
            <a:ext cx="2485614" cy="35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Approve requirements.</a:t>
            </a:r>
          </a:p>
        </p:txBody>
      </p:sp>
      <p:cxnSp>
        <p:nvCxnSpPr>
          <p:cNvPr id="203" name="Straight Arrow Connector 202"/>
          <p:cNvCxnSpPr/>
          <p:nvPr/>
        </p:nvCxnSpPr>
        <p:spPr>
          <a:xfrm flipH="1" flipV="1">
            <a:off x="7448288" y="3986074"/>
            <a:ext cx="8" cy="290441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750117" y="1492390"/>
            <a:ext cx="144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ＭＳ Ｐゴシック" pitchFamily="-108" charset="-128"/>
              </a:rPr>
              <a:t>NSIP 5.0 Bravo</a:t>
            </a:r>
          </a:p>
        </p:txBody>
      </p:sp>
      <p:sp>
        <p:nvSpPr>
          <p:cNvPr id="227" name="Oval 226"/>
          <p:cNvSpPr/>
          <p:nvPr/>
        </p:nvSpPr>
        <p:spPr>
          <a:xfrm>
            <a:off x="1116149" y="1746360"/>
            <a:ext cx="1006167" cy="96383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</a:rPr>
              <a:t>Services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977114" y="1746360"/>
            <a:ext cx="1006167" cy="96383"/>
          </a:xfrm>
          <a:prstGeom prst="ellipse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</a:rPr>
              <a:t>Portfolios</a:t>
            </a:r>
            <a:endParaRPr lang="en-US" sz="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1356868" y="3600514"/>
            <a:ext cx="1498600" cy="179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85691"/>
              </p:ext>
            </p:extLst>
          </p:nvPr>
        </p:nvGraphicFramePr>
        <p:xfrm>
          <a:off x="152400" y="1045528"/>
          <a:ext cx="8853495" cy="53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080"/>
                <a:gridCol w="317080"/>
                <a:gridCol w="317080"/>
                <a:gridCol w="317747"/>
                <a:gridCol w="317747"/>
                <a:gridCol w="317747"/>
                <a:gridCol w="317747"/>
                <a:gridCol w="317747"/>
                <a:gridCol w="317747"/>
                <a:gridCol w="317747"/>
                <a:gridCol w="317747"/>
                <a:gridCol w="317747"/>
                <a:gridCol w="317747"/>
                <a:gridCol w="317747"/>
                <a:gridCol w="317747"/>
                <a:gridCol w="313605"/>
                <a:gridCol w="317747"/>
                <a:gridCol w="317747"/>
                <a:gridCol w="317747"/>
                <a:gridCol w="313605"/>
                <a:gridCol w="313605"/>
                <a:gridCol w="313605"/>
                <a:gridCol w="313605"/>
                <a:gridCol w="313605"/>
                <a:gridCol w="313605"/>
                <a:gridCol w="313605"/>
                <a:gridCol w="313605"/>
                <a:gridCol w="313605"/>
              </a:tblGrid>
              <a:tr h="19286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CY2012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CY2013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CY2014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CY2015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CY2016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CY2017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itchFamily="34" charset="0"/>
                        </a:rPr>
                        <a:t>CY2018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Q2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Q3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Q4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Q1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Q2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Q3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Q4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Q1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Q2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Q3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Q4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Q1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Q2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Q3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Q4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Q1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Q2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Q3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Q4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Q1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Q2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Q3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Q4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Q1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Q2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Q3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itchFamily="34" charset="0"/>
                        </a:rPr>
                        <a:t>Q4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596" marR="6659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82" name="Title 62"/>
          <p:cNvSpPr>
            <a:spLocks noGrp="1"/>
          </p:cNvSpPr>
          <p:nvPr>
            <p:ph type="title"/>
          </p:nvPr>
        </p:nvSpPr>
        <p:spPr>
          <a:xfrm>
            <a:off x="133350" y="280988"/>
            <a:ext cx="8872538" cy="4238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Aviation Weather Requirements – Schedule</a:t>
            </a:r>
          </a:p>
        </p:txBody>
      </p:sp>
      <p:sp>
        <p:nvSpPr>
          <p:cNvPr id="1338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272764" y="6465362"/>
            <a:ext cx="685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C87CA1-BC6D-4FDE-AB80-E74DD9CAA9A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2908" y="2003362"/>
            <a:ext cx="5114798" cy="197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26697" name="Rectangle 70"/>
          <p:cNvSpPr>
            <a:spLocks noChangeArrowheads="1"/>
          </p:cNvSpPr>
          <p:nvPr/>
        </p:nvSpPr>
        <p:spPr bwMode="auto">
          <a:xfrm>
            <a:off x="2462128" y="5986076"/>
            <a:ext cx="1012825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latin typeface="Calibri" pitchFamily="34" charset="0"/>
                <a:cs typeface="Arial" charset="0"/>
              </a:rPr>
              <a:t>Initial Set of Validated Requirements </a:t>
            </a:r>
            <a:r>
              <a:rPr lang="en-US" sz="1000" b="1" strike="sngStrike" dirty="0" smtClean="0">
                <a:latin typeface="Calibri" pitchFamily="34" charset="0"/>
                <a:cs typeface="Arial" charset="0"/>
              </a:rPr>
              <a:t> </a:t>
            </a:r>
            <a:endParaRPr lang="en-US" sz="1000" b="1" strike="sngStrike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n-US" sz="1000" b="1" dirty="0" smtClean="0">
                <a:latin typeface="Calibri" pitchFamily="34" charset="0"/>
                <a:cs typeface="Arial" charset="0"/>
              </a:rPr>
              <a:t>MAR 2014</a:t>
            </a:r>
            <a:endParaRPr lang="en-US" sz="1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48968" y="5208493"/>
            <a:ext cx="3618738" cy="174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2057400" y="1283653"/>
            <a:ext cx="9525" cy="431190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Diamond 52"/>
          <p:cNvSpPr/>
          <p:nvPr/>
        </p:nvSpPr>
        <p:spPr bwMode="auto">
          <a:xfrm>
            <a:off x="70104" y="2012188"/>
            <a:ext cx="228600" cy="188913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488" name="Rectangle 9"/>
          <p:cNvSpPr>
            <a:spLocks noChangeArrowheads="1"/>
          </p:cNvSpPr>
          <p:nvPr/>
        </p:nvSpPr>
        <p:spPr bwMode="auto">
          <a:xfrm>
            <a:off x="97535" y="2423659"/>
            <a:ext cx="1219200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TFM Requirements Definition</a:t>
            </a:r>
            <a:endParaRPr lang="en-US" sz="1000" b="1" dirty="0">
              <a:latin typeface="Calibri" pitchFamily="34" charset="0"/>
            </a:endParaRPr>
          </a:p>
          <a:p>
            <a:pPr algn="ctr"/>
            <a:r>
              <a:rPr lang="en-US" sz="1000" b="1" dirty="0" smtClean="0">
                <a:latin typeface="Calibri" pitchFamily="34" charset="0"/>
              </a:rPr>
              <a:t>JAN 2012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>
            <a:stCxn id="13488" idx="0"/>
            <a:endCxn id="53" idx="2"/>
          </p:cNvCxnSpPr>
          <p:nvPr/>
        </p:nvCxnSpPr>
        <p:spPr bwMode="auto">
          <a:xfrm flipH="1" flipV="1">
            <a:off x="184404" y="2201101"/>
            <a:ext cx="522731" cy="22255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90" name="Rectangle 82"/>
          <p:cNvSpPr>
            <a:spLocks noChangeArrowheads="1"/>
          </p:cNvSpPr>
          <p:nvPr/>
        </p:nvSpPr>
        <p:spPr bwMode="auto">
          <a:xfrm>
            <a:off x="3340607" y="2409120"/>
            <a:ext cx="1579246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NWS Product Baseline/Implementation</a:t>
            </a:r>
            <a:endParaRPr lang="en-US" sz="1000" b="1" dirty="0">
              <a:latin typeface="Calibri" pitchFamily="34" charset="0"/>
            </a:endParaRPr>
          </a:p>
          <a:p>
            <a:pPr algn="ctr"/>
            <a:r>
              <a:rPr lang="en-US" sz="1000" b="1" dirty="0" smtClean="0">
                <a:latin typeface="Calibri" pitchFamily="34" charset="0"/>
              </a:rPr>
              <a:t>(On-Going)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62" name="Straight Arrow Connector 61"/>
          <p:cNvCxnSpPr>
            <a:stCxn id="13490" idx="0"/>
          </p:cNvCxnSpPr>
          <p:nvPr/>
        </p:nvCxnSpPr>
        <p:spPr bwMode="auto">
          <a:xfrm flipH="1" flipV="1">
            <a:off x="1911096" y="2102232"/>
            <a:ext cx="2219134" cy="30688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Diamond 41"/>
          <p:cNvSpPr/>
          <p:nvPr/>
        </p:nvSpPr>
        <p:spPr bwMode="auto">
          <a:xfrm>
            <a:off x="1420368" y="3613150"/>
            <a:ext cx="228600" cy="188913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627888" y="3972687"/>
            <a:ext cx="1382268" cy="55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  <a:cs typeface="Arial" charset="0"/>
              </a:rPr>
              <a:t>Assessment of NWS products for ATO </a:t>
            </a:r>
            <a:endParaRPr lang="en-US" sz="1000" b="1" dirty="0">
              <a:latin typeface="+mj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  <a:cs typeface="+mn-cs"/>
              </a:rPr>
              <a:t>FEB  2013</a:t>
            </a:r>
            <a:endParaRPr lang="en-US" sz="1000" b="1" dirty="0">
              <a:latin typeface="+mj-lt"/>
              <a:cs typeface="+mn-cs"/>
            </a:endParaRPr>
          </a:p>
        </p:txBody>
      </p:sp>
      <p:cxnSp>
        <p:nvCxnSpPr>
          <p:cNvPr id="46" name="Straight Arrow Connector 45"/>
          <p:cNvCxnSpPr>
            <a:stCxn id="45" idx="0"/>
            <a:endCxn id="42" idx="2"/>
          </p:cNvCxnSpPr>
          <p:nvPr/>
        </p:nvCxnSpPr>
        <p:spPr bwMode="auto">
          <a:xfrm flipV="1">
            <a:off x="1319022" y="3802063"/>
            <a:ext cx="215646" cy="170624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99" name="Rectangle 82"/>
          <p:cNvSpPr>
            <a:spLocks noChangeArrowheads="1"/>
          </p:cNvSpPr>
          <p:nvPr/>
        </p:nvSpPr>
        <p:spPr bwMode="auto">
          <a:xfrm>
            <a:off x="2218942" y="3966077"/>
            <a:ext cx="1007649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Identify Opportunities</a:t>
            </a:r>
            <a:r>
              <a:rPr lang="en-US" sz="1000" b="1" dirty="0">
                <a:latin typeface="Calibri" pitchFamily="34" charset="0"/>
              </a:rPr>
              <a:t/>
            </a:r>
            <a:br>
              <a:rPr lang="en-US" sz="1000" b="1" dirty="0">
                <a:latin typeface="Calibri" pitchFamily="34" charset="0"/>
              </a:rPr>
            </a:br>
            <a:r>
              <a:rPr lang="en-US" sz="1000" b="1" dirty="0" smtClean="0">
                <a:latin typeface="Calibri" pitchFamily="34" charset="0"/>
              </a:rPr>
              <a:t>DEC </a:t>
            </a:r>
            <a:r>
              <a:rPr lang="en-US" sz="1000" b="1" dirty="0">
                <a:latin typeface="Calibri" pitchFamily="34" charset="0"/>
              </a:rPr>
              <a:t>2013</a:t>
            </a:r>
          </a:p>
        </p:txBody>
      </p:sp>
      <p:cxnSp>
        <p:nvCxnSpPr>
          <p:cNvPr id="49" name="Straight Arrow Connector 48"/>
          <p:cNvCxnSpPr>
            <a:stCxn id="13499" idx="0"/>
            <a:endCxn id="98" idx="2"/>
          </p:cNvCxnSpPr>
          <p:nvPr/>
        </p:nvCxnSpPr>
        <p:spPr bwMode="auto">
          <a:xfrm flipH="1" flipV="1">
            <a:off x="2692908" y="3791712"/>
            <a:ext cx="29859" cy="17436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3509" idx="0"/>
            <a:endCxn id="97" idx="2"/>
          </p:cNvCxnSpPr>
          <p:nvPr/>
        </p:nvCxnSpPr>
        <p:spPr bwMode="auto">
          <a:xfrm flipV="1">
            <a:off x="2194560" y="5397405"/>
            <a:ext cx="535137" cy="132297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6697" idx="0"/>
            <a:endCxn id="65" idx="2"/>
          </p:cNvCxnSpPr>
          <p:nvPr/>
        </p:nvCxnSpPr>
        <p:spPr bwMode="auto">
          <a:xfrm flipV="1">
            <a:off x="2968541" y="5383213"/>
            <a:ext cx="143751" cy="602863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Diamond 64"/>
          <p:cNvSpPr/>
          <p:nvPr/>
        </p:nvSpPr>
        <p:spPr bwMode="auto">
          <a:xfrm>
            <a:off x="2997992" y="5194300"/>
            <a:ext cx="228600" cy="188913"/>
          </a:xfrm>
          <a:prstGeom prst="diamond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97" name="Diamond 96"/>
          <p:cNvSpPr/>
          <p:nvPr/>
        </p:nvSpPr>
        <p:spPr bwMode="auto">
          <a:xfrm>
            <a:off x="2615397" y="5208493"/>
            <a:ext cx="228600" cy="188912"/>
          </a:xfrm>
          <a:prstGeom prst="diamond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Diamond 97"/>
          <p:cNvSpPr/>
          <p:nvPr/>
        </p:nvSpPr>
        <p:spPr bwMode="auto">
          <a:xfrm>
            <a:off x="2578608" y="3602800"/>
            <a:ext cx="228600" cy="188912"/>
          </a:xfrm>
          <a:prstGeom prst="diamond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509" name="Rectangle 27"/>
          <p:cNvSpPr>
            <a:spLocks noChangeArrowheads="1"/>
          </p:cNvSpPr>
          <p:nvPr/>
        </p:nvSpPr>
        <p:spPr bwMode="auto">
          <a:xfrm>
            <a:off x="1456944" y="5529702"/>
            <a:ext cx="147523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Initial Weather Needs</a:t>
            </a:r>
            <a:r>
              <a:rPr lang="en-US" sz="1000" b="1" dirty="0">
                <a:latin typeface="Calibri" pitchFamily="34" charset="0"/>
              </a:rPr>
              <a:t/>
            </a:r>
            <a:br>
              <a:rPr lang="en-US" sz="1000" b="1" dirty="0">
                <a:latin typeface="Calibri" pitchFamily="34" charset="0"/>
              </a:rPr>
            </a:br>
            <a:r>
              <a:rPr lang="en-US" sz="1000" b="1" dirty="0" smtClean="0">
                <a:latin typeface="Calibri" pitchFamily="34" charset="0"/>
              </a:rPr>
              <a:t>DEC </a:t>
            </a:r>
            <a:r>
              <a:rPr lang="en-US" sz="1000" b="1" dirty="0">
                <a:latin typeface="Calibri" pitchFamily="34" charset="0"/>
              </a:rPr>
              <a:t>2013</a:t>
            </a: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3547871" y="5640996"/>
            <a:ext cx="1051179" cy="55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  <a:cs typeface="Arial" charset="0"/>
              </a:rPr>
              <a:t>Final Weather Needs </a:t>
            </a:r>
            <a:endParaRPr lang="en-US" sz="1000" b="1" dirty="0">
              <a:latin typeface="+mj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  <a:cs typeface="+mn-cs"/>
              </a:rPr>
              <a:t>SEP  2014</a:t>
            </a:r>
            <a:endParaRPr lang="en-US" sz="1000" b="1" dirty="0">
              <a:latin typeface="+mj-lt"/>
              <a:cs typeface="+mn-cs"/>
            </a:endParaRPr>
          </a:p>
        </p:txBody>
      </p:sp>
      <p:cxnSp>
        <p:nvCxnSpPr>
          <p:cNvPr id="78" name="Straight Arrow Connector 77"/>
          <p:cNvCxnSpPr>
            <a:stCxn id="68" idx="0"/>
            <a:endCxn id="74" idx="2"/>
          </p:cNvCxnSpPr>
          <p:nvPr/>
        </p:nvCxnSpPr>
        <p:spPr bwMode="auto">
          <a:xfrm flipH="1" flipV="1">
            <a:off x="4023804" y="5397405"/>
            <a:ext cx="49657" cy="243591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Diamond 73"/>
          <p:cNvSpPr/>
          <p:nvPr/>
        </p:nvSpPr>
        <p:spPr bwMode="auto">
          <a:xfrm>
            <a:off x="3909504" y="5208493"/>
            <a:ext cx="228600" cy="188912"/>
          </a:xfrm>
          <a:prstGeom prst="diamond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3152" y="1626013"/>
            <a:ext cx="6163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Traffic Flow Management (TFM) Requirements Working Group (TRWG)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" y="3268885"/>
            <a:ext cx="5060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Aviation Weather Requirements Working Group (ARWG)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6200" y="4856893"/>
            <a:ext cx="5350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NextGen Midterm </a:t>
            </a:r>
            <a:r>
              <a:rPr lang="en-US" sz="1400" b="1" dirty="0" err="1" smtClean="0"/>
              <a:t>ConOps</a:t>
            </a:r>
            <a:r>
              <a:rPr lang="en-US" sz="1400" b="1" dirty="0" smtClean="0"/>
              <a:t> Aviation Weather Requirements</a:t>
            </a:r>
            <a:endParaRPr lang="en-US" sz="1400" b="1" dirty="0"/>
          </a:p>
        </p:txBody>
      </p:sp>
      <p:sp>
        <p:nvSpPr>
          <p:cNvPr id="75" name="Diamond 74"/>
          <p:cNvSpPr/>
          <p:nvPr/>
        </p:nvSpPr>
        <p:spPr bwMode="auto">
          <a:xfrm>
            <a:off x="4580382" y="5195794"/>
            <a:ext cx="228600" cy="188912"/>
          </a:xfrm>
          <a:prstGeom prst="diamond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4657344" y="5709077"/>
            <a:ext cx="975360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  <a:cs typeface="Arial" charset="0"/>
              </a:rPr>
              <a:t>Final Set of Validated Requirements </a:t>
            </a:r>
            <a:endParaRPr lang="en-US" sz="1000" b="1" dirty="0">
              <a:latin typeface="+mj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  <a:cs typeface="+mn-cs"/>
              </a:rPr>
              <a:t>MAR  2015</a:t>
            </a:r>
            <a:endParaRPr lang="en-US" sz="1000" b="1" dirty="0">
              <a:latin typeface="+mj-lt"/>
              <a:cs typeface="+mn-cs"/>
            </a:endParaRPr>
          </a:p>
        </p:txBody>
      </p:sp>
      <p:cxnSp>
        <p:nvCxnSpPr>
          <p:cNvPr id="79" name="Straight Arrow Connector 78"/>
          <p:cNvCxnSpPr>
            <a:stCxn id="76" idx="0"/>
            <a:endCxn id="75" idx="2"/>
          </p:cNvCxnSpPr>
          <p:nvPr/>
        </p:nvCxnSpPr>
        <p:spPr bwMode="auto">
          <a:xfrm flipH="1" flipV="1">
            <a:off x="4694682" y="5384706"/>
            <a:ext cx="450342" cy="324371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Diamond 82"/>
          <p:cNvSpPr/>
          <p:nvPr/>
        </p:nvSpPr>
        <p:spPr bwMode="auto">
          <a:xfrm>
            <a:off x="5153406" y="5201890"/>
            <a:ext cx="228600" cy="188912"/>
          </a:xfrm>
          <a:prstGeom prst="diamond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5702915" y="5731238"/>
            <a:ext cx="907985" cy="55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  <a:cs typeface="Arial" charset="0"/>
              </a:rPr>
              <a:t>Allocation to ATM or NWS </a:t>
            </a:r>
            <a:endParaRPr lang="en-US" sz="1000" b="1" dirty="0">
              <a:latin typeface="+mj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  <a:cs typeface="+mn-cs"/>
              </a:rPr>
              <a:t>DEC  2015</a:t>
            </a:r>
            <a:endParaRPr lang="en-US" sz="1000" b="1" dirty="0">
              <a:latin typeface="+mj-lt"/>
              <a:cs typeface="+mn-cs"/>
            </a:endParaRPr>
          </a:p>
        </p:txBody>
      </p:sp>
      <p:cxnSp>
        <p:nvCxnSpPr>
          <p:cNvPr id="85" name="Straight Arrow Connector 84"/>
          <p:cNvCxnSpPr>
            <a:stCxn id="84" idx="0"/>
            <a:endCxn id="83" idx="2"/>
          </p:cNvCxnSpPr>
          <p:nvPr/>
        </p:nvCxnSpPr>
        <p:spPr bwMode="auto">
          <a:xfrm flipH="1" flipV="1">
            <a:off x="5267706" y="5390802"/>
            <a:ext cx="889202" cy="34043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16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6177892" y="6101842"/>
            <a:ext cx="2889908" cy="756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Integration of Weather, Traffic, and Airspace Information</a:t>
            </a:r>
            <a:endParaRPr lang="en-US" sz="2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3962400"/>
            <a:ext cx="6703331" cy="21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30156" r="8924" b="15869"/>
          <a:stretch/>
        </p:blipFill>
        <p:spPr>
          <a:xfrm>
            <a:off x="685800" y="990601"/>
            <a:ext cx="6039392" cy="2895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5192" y="1676400"/>
            <a:ext cx="203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ATM-Weather Integration Concept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725192" y="3563034"/>
            <a:ext cx="203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ATM-Weather Decision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6177892" y="6101842"/>
            <a:ext cx="2889908" cy="756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Levels of Integration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>
            <a:stCxn id="59" idx="3"/>
            <a:endCxn id="90" idx="2"/>
          </p:cNvCxnSpPr>
          <p:nvPr/>
        </p:nvCxnSpPr>
        <p:spPr>
          <a:xfrm flipV="1">
            <a:off x="6373270" y="2055812"/>
            <a:ext cx="1470075" cy="4046030"/>
          </a:xfrm>
          <a:prstGeom prst="straightConnector1">
            <a:avLst/>
          </a:prstGeom>
          <a:ln w="31750">
            <a:solidFill>
              <a:srgbClr val="967E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0" idx="3"/>
            <a:endCxn id="88" idx="2"/>
          </p:cNvCxnSpPr>
          <p:nvPr/>
        </p:nvCxnSpPr>
        <p:spPr>
          <a:xfrm flipV="1">
            <a:off x="3962400" y="2055812"/>
            <a:ext cx="2367456" cy="1811465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06100" y="923666"/>
            <a:ext cx="4454062" cy="1057534"/>
            <a:chOff x="306100" y="618866"/>
            <a:chExt cx="4454062" cy="1057534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411792" y="870324"/>
              <a:ext cx="2360108" cy="42507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600" b="1" dirty="0" smtClean="0">
                  <a:solidFill>
                    <a:prstClr val="black"/>
                  </a:solidFill>
                </a:rPr>
                <a:t>Level Ø – No integration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6100" y="618866"/>
              <a:ext cx="1039541" cy="1057534"/>
              <a:chOff x="422938" y="929258"/>
              <a:chExt cx="1168589" cy="12115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8" name="Group 17"/>
              <p:cNvGrpSpPr/>
              <p:nvPr/>
            </p:nvGrpSpPr>
            <p:grpSpPr>
              <a:xfrm>
                <a:off x="430584" y="929258"/>
                <a:ext cx="674054" cy="576167"/>
                <a:chOff x="3810849" y="2801514"/>
                <a:chExt cx="1630066" cy="1290724"/>
              </a:xfrm>
            </p:grpSpPr>
            <p:pic>
              <p:nvPicPr>
                <p:cNvPr id="2050" name="Picture 2" descr="C:\Users\mfronzak\AppData\Local\Microsoft\Windows\Temporary Internet Files\Content.IE5\KV60UXK7\MC900432517[1]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7513" y="2801514"/>
                  <a:ext cx="1613402" cy="12907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376" r="7496" b="22491"/>
                <a:stretch/>
              </p:blipFill>
              <p:spPr>
                <a:xfrm>
                  <a:off x="3810849" y="2820655"/>
                  <a:ext cx="1561251" cy="1065545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422938" y="1564649"/>
                <a:ext cx="667167" cy="576168"/>
                <a:chOff x="422938" y="1564649"/>
                <a:chExt cx="667167" cy="576168"/>
              </a:xfrm>
            </p:grpSpPr>
            <p:pic>
              <p:nvPicPr>
                <p:cNvPr id="22" name="Picture 2" descr="C:\Users\mfronzak\AppData\Local\Microsoft\Windows\Temporary Internet Files\Content.IE5\KV60UXK7\MC900432517[1]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938" y="1564649"/>
                  <a:ext cx="667167" cy="5761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584" y="1579729"/>
                  <a:ext cx="645599" cy="462883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" descr="C:\Users\mfronzak\AppData\Local\Microsoft\Windows\Temporary Internet Files\Content.IE5\AP0PRCUD\MC900078711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010" y="934854"/>
                <a:ext cx="462517" cy="1121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1414791" y="1276290"/>
              <a:ext cx="3345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</a:rPr>
                <a:t>“I gotta’ do it all in my head…”</a:t>
              </a:r>
              <a:endParaRPr lang="en-US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3847" y="2133600"/>
            <a:ext cx="4438153" cy="1342884"/>
            <a:chOff x="133847" y="1818047"/>
            <a:chExt cx="4438153" cy="1342884"/>
          </a:xfrm>
        </p:grpSpPr>
        <p:grpSp>
          <p:nvGrpSpPr>
            <p:cNvPr id="2052" name="Group 2051"/>
            <p:cNvGrpSpPr/>
            <p:nvPr/>
          </p:nvGrpSpPr>
          <p:grpSpPr>
            <a:xfrm>
              <a:off x="133847" y="1818047"/>
              <a:ext cx="1493544" cy="1306153"/>
              <a:chOff x="133847" y="1818047"/>
              <a:chExt cx="1493544" cy="13061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1" name="Picture 2" descr="C:\Users\mfronzak\AppData\Local\Microsoft\Windows\Temporary Internet Files\Content.IE5\AP0PRCUD\MC900078711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895" y="1922702"/>
                <a:ext cx="443496" cy="1039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Arc 26"/>
              <p:cNvSpPr/>
              <p:nvPr/>
            </p:nvSpPr>
            <p:spPr>
              <a:xfrm rot="7060653">
                <a:off x="1282427" y="2119396"/>
                <a:ext cx="141268" cy="89066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33847" y="1818047"/>
                <a:ext cx="927745" cy="732561"/>
                <a:chOff x="57647" y="1774249"/>
                <a:chExt cx="927745" cy="732561"/>
              </a:xfrm>
            </p:grpSpPr>
            <p:pic>
              <p:nvPicPr>
                <p:cNvPr id="50" name="Picture 49" descr="C:\Users\mfronzak\AppData\Local\Microsoft\Windows\Temporary Internet Files\Content.IE5\KV60UXK7\MC900432517[1]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18" y="1816057"/>
                  <a:ext cx="863441" cy="6907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47" y="1774249"/>
                  <a:ext cx="927745" cy="6209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48" name="Picture 20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664" y="2634134"/>
                <a:ext cx="596808" cy="39714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763" y="2541218"/>
                <a:ext cx="437237" cy="58298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</p:grpSp>
        <p:sp>
          <p:nvSpPr>
            <p:cNvPr id="2051" name="Rectangle 2050"/>
            <p:cNvSpPr/>
            <p:nvPr/>
          </p:nvSpPr>
          <p:spPr>
            <a:xfrm>
              <a:off x="1523627" y="1829568"/>
              <a:ext cx="133907" cy="230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86449" y="2514600"/>
              <a:ext cx="2885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</a:rPr>
                <a:t>“It’s easier to figure out the impact…”</a:t>
              </a:r>
              <a:endParaRPr lang="en-US" i="1" dirty="0">
                <a:solidFill>
                  <a:srgbClr val="002060"/>
                </a:solidFill>
              </a:endParaRPr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1676400" y="1981200"/>
              <a:ext cx="2743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600" b="1" dirty="0" smtClean="0">
                  <a:solidFill>
                    <a:prstClr val="black"/>
                  </a:solidFill>
                </a:rPr>
                <a:t>Level 1 – Weather on the glass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62152" y="4803478"/>
            <a:ext cx="5662717" cy="1749722"/>
            <a:chOff x="890483" y="4727278"/>
            <a:chExt cx="5662717" cy="174972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8" t="1699" r="30094"/>
            <a:stretch/>
          </p:blipFill>
          <p:spPr>
            <a:xfrm>
              <a:off x="890483" y="4727278"/>
              <a:ext cx="977822" cy="1749722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/>
            <p:cNvSpPr txBox="1"/>
            <p:nvPr/>
          </p:nvSpPr>
          <p:spPr>
            <a:xfrm>
              <a:off x="1965854" y="5334715"/>
              <a:ext cx="4587346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dirty="0" smtClean="0">
                  <a:solidFill>
                    <a:srgbClr val="002060"/>
                  </a:solidFill>
                </a:rPr>
                <a:t>Conversion to NAS Impact or State Change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1965854" y="4880903"/>
              <a:ext cx="1943770" cy="453812"/>
            </a:xfrm>
            <a:prstGeom prst="rect">
              <a:avLst/>
            </a:prstGeom>
            <a:solidFill>
              <a:srgbClr val="FF0000">
                <a:alpha val="85000"/>
              </a:srgbClr>
            </a:solidFill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600" b="1" dirty="0" smtClean="0">
                  <a:solidFill>
                    <a:prstClr val="black"/>
                  </a:solidFill>
                </a:rPr>
                <a:t>Level 3 – Impact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71900" y="5181600"/>
            <a:ext cx="5143499" cy="1524000"/>
            <a:chOff x="3199258" y="5181600"/>
            <a:chExt cx="4843351" cy="1524000"/>
          </a:xfrm>
        </p:grpSpPr>
        <p:sp>
          <p:nvSpPr>
            <p:cNvPr id="46" name="TextBox 45"/>
            <p:cNvSpPr txBox="1"/>
            <p:nvPr/>
          </p:nvSpPr>
          <p:spPr>
            <a:xfrm>
              <a:off x="3219169" y="6336268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Generation of Hierarchical Solutions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662217" y="5181600"/>
              <a:ext cx="1380392" cy="1495425"/>
              <a:chOff x="6729625" y="5181600"/>
              <a:chExt cx="1380392" cy="14954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9625" y="5181600"/>
                <a:ext cx="1380392" cy="14954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3548" y="6356028"/>
                <a:ext cx="207962" cy="247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3637" y="6356028"/>
                <a:ext cx="204787" cy="247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0267" y="6356028"/>
                <a:ext cx="211136" cy="247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3199258" y="5873242"/>
              <a:ext cx="2449567" cy="457200"/>
            </a:xfrm>
            <a:prstGeom prst="rect">
              <a:avLst/>
            </a:prstGeom>
            <a:solidFill>
              <a:srgbClr val="967E52">
                <a:alpha val="85000"/>
              </a:srgbClr>
            </a:solidFill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600" b="1" dirty="0" smtClean="0">
                  <a:solidFill>
                    <a:prstClr val="black"/>
                  </a:solidFill>
                </a:rPr>
                <a:t>Level 4 – Decision Support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3505200"/>
            <a:ext cx="4191000" cy="1220247"/>
            <a:chOff x="381000" y="3255457"/>
            <a:chExt cx="4191000" cy="1220247"/>
          </a:xfrm>
        </p:grpSpPr>
        <p:grpSp>
          <p:nvGrpSpPr>
            <p:cNvPr id="2057" name="Group 2056"/>
            <p:cNvGrpSpPr/>
            <p:nvPr/>
          </p:nvGrpSpPr>
          <p:grpSpPr>
            <a:xfrm>
              <a:off x="381000" y="3255457"/>
              <a:ext cx="952499" cy="1220247"/>
              <a:chOff x="495301" y="3267123"/>
              <a:chExt cx="952499" cy="12202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4" name="Picture 2053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919" r="21689"/>
              <a:stretch/>
            </p:blipFill>
            <p:spPr>
              <a:xfrm>
                <a:off x="495301" y="3962400"/>
                <a:ext cx="952499" cy="524970"/>
              </a:xfrm>
              <a:prstGeom prst="rect">
                <a:avLst/>
              </a:prstGeom>
            </p:spPr>
          </p:pic>
          <p:pic>
            <p:nvPicPr>
              <p:cNvPr id="2055" name="Picture 205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65" y="3267123"/>
                <a:ext cx="663570" cy="642042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1524000" y="3866104"/>
              <a:ext cx="3048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dirty="0" smtClean="0">
                  <a:solidFill>
                    <a:srgbClr val="002060"/>
                  </a:solidFill>
                </a:rPr>
                <a:t>Translation to NAS Constraint or Threshold Event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1523999" y="3408904"/>
              <a:ext cx="2667001" cy="417259"/>
            </a:xfrm>
            <a:prstGeom prst="rect">
              <a:avLst/>
            </a:prstGeom>
            <a:solidFill>
              <a:srgbClr val="FFFF00">
                <a:alpha val="85000"/>
              </a:srgbClr>
            </a:solidFill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600" b="1" dirty="0" smtClean="0">
                  <a:solidFill>
                    <a:prstClr val="black"/>
                  </a:solidFill>
                </a:rPr>
                <a:t>Level 2 – Weather Constraint</a:t>
              </a:r>
            </a:p>
          </p:txBody>
        </p:sp>
      </p:grpSp>
      <p:cxnSp>
        <p:nvCxnSpPr>
          <p:cNvPr id="12" name="Straight Arrow Connector 11"/>
          <p:cNvCxnSpPr>
            <a:stCxn id="58" idx="3"/>
            <a:endCxn id="89" idx="2"/>
          </p:cNvCxnSpPr>
          <p:nvPr/>
        </p:nvCxnSpPr>
        <p:spPr>
          <a:xfrm flipV="1">
            <a:off x="4281293" y="2055812"/>
            <a:ext cx="2805308" cy="312819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5257800" y="1674812"/>
            <a:ext cx="3657600" cy="382588"/>
            <a:chOff x="228600" y="2479675"/>
            <a:chExt cx="8839200" cy="382588"/>
          </a:xfrm>
        </p:grpSpPr>
        <p:sp>
          <p:nvSpPr>
            <p:cNvPr id="87" name="Rounded Rectangle 86"/>
            <p:cNvSpPr/>
            <p:nvPr/>
          </p:nvSpPr>
          <p:spPr bwMode="auto">
            <a:xfrm>
              <a:off x="228600" y="2479675"/>
              <a:ext cx="1524000" cy="381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spc="-100" dirty="0">
                  <a:solidFill>
                    <a:prstClr val="black"/>
                  </a:solidFill>
                </a:rPr>
                <a:t>Monitoring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2057400" y="2479675"/>
              <a:ext cx="1524000" cy="381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spc="-100" dirty="0">
                  <a:solidFill>
                    <a:prstClr val="black"/>
                  </a:solidFill>
                </a:rPr>
                <a:t>Constraint ID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3886200" y="2479675"/>
              <a:ext cx="1524000" cy="381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Analysis</a:t>
              </a: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5715000" y="2479675"/>
              <a:ext cx="1524000" cy="381000"/>
            </a:xfrm>
            <a:prstGeom prst="roundRect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Planning</a:t>
              </a:r>
            </a:p>
          </p:txBody>
        </p:sp>
        <p:sp>
          <p:nvSpPr>
            <p:cNvPr id="91" name="Rounded Rectangle 90"/>
            <p:cNvSpPr/>
            <p:nvPr/>
          </p:nvSpPr>
          <p:spPr bwMode="auto">
            <a:xfrm>
              <a:off x="7543800" y="2479675"/>
              <a:ext cx="1524000" cy="381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Execution</a:t>
              </a:r>
            </a:p>
          </p:txBody>
        </p:sp>
        <p:cxnSp>
          <p:nvCxnSpPr>
            <p:cNvPr id="92" name="Straight Arrow Connector 91"/>
            <p:cNvCxnSpPr>
              <a:stCxn id="87" idx="3"/>
              <a:endCxn id="88" idx="1"/>
            </p:cNvCxnSpPr>
            <p:nvPr/>
          </p:nvCxnSpPr>
          <p:spPr bwMode="auto">
            <a:xfrm>
              <a:off x="1752600" y="2670175"/>
              <a:ext cx="304800" cy="158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8" idx="3"/>
              <a:endCxn id="89" idx="1"/>
            </p:cNvCxnSpPr>
            <p:nvPr/>
          </p:nvCxnSpPr>
          <p:spPr bwMode="auto">
            <a:xfrm>
              <a:off x="3581400" y="2670175"/>
              <a:ext cx="304800" cy="158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9" idx="3"/>
              <a:endCxn id="90" idx="1"/>
            </p:cNvCxnSpPr>
            <p:nvPr/>
          </p:nvCxnSpPr>
          <p:spPr bwMode="auto">
            <a:xfrm>
              <a:off x="5410200" y="2670175"/>
              <a:ext cx="304800" cy="158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0" idx="3"/>
              <a:endCxn id="91" idx="1"/>
            </p:cNvCxnSpPr>
            <p:nvPr/>
          </p:nvCxnSpPr>
          <p:spPr bwMode="auto">
            <a:xfrm>
              <a:off x="7239000" y="2670175"/>
              <a:ext cx="304800" cy="158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8" idx="2"/>
              <a:endCxn id="87" idx="2"/>
            </p:cNvCxnSpPr>
            <p:nvPr/>
          </p:nvCxnSpPr>
          <p:spPr bwMode="auto">
            <a:xfrm rot="5400000">
              <a:off x="1905794" y="1947069"/>
              <a:ext cx="1588" cy="1828800"/>
            </a:xfrm>
            <a:prstGeom prst="bentConnector3">
              <a:avLst>
                <a:gd name="adj1" fmla="val 15502708"/>
              </a:avLst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>
              <a:stCxn id="89" idx="0"/>
              <a:endCxn id="88" idx="0"/>
            </p:cNvCxnSpPr>
            <p:nvPr/>
          </p:nvCxnSpPr>
          <p:spPr bwMode="auto">
            <a:xfrm rot="16200000" flipV="1">
              <a:off x="3734594" y="1566069"/>
              <a:ext cx="1588" cy="1828800"/>
            </a:xfrm>
            <a:prstGeom prst="bentConnector3">
              <a:avLst>
                <a:gd name="adj1" fmla="val 16293640"/>
              </a:avLst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>
              <a:stCxn id="90" idx="2"/>
              <a:endCxn id="89" idx="2"/>
            </p:cNvCxnSpPr>
            <p:nvPr/>
          </p:nvCxnSpPr>
          <p:spPr bwMode="auto">
            <a:xfrm rot="5400000">
              <a:off x="5563394" y="1947069"/>
              <a:ext cx="1588" cy="1828800"/>
            </a:xfrm>
            <a:prstGeom prst="bentConnector3">
              <a:avLst>
                <a:gd name="adj1" fmla="val 14500756"/>
              </a:avLst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91" idx="2"/>
              <a:endCxn id="87" idx="2"/>
            </p:cNvCxnSpPr>
            <p:nvPr/>
          </p:nvCxnSpPr>
          <p:spPr bwMode="auto">
            <a:xfrm rot="5400000">
              <a:off x="4648994" y="-796131"/>
              <a:ext cx="1588" cy="7315200"/>
            </a:xfrm>
            <a:prstGeom prst="bentConnector3">
              <a:avLst>
                <a:gd name="adj1" fmla="val 24994081"/>
              </a:avLst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7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811D-7FB1-4FB2-BB33-37826F100A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0" y="304800"/>
            <a:ext cx="2808281" cy="4938211"/>
            <a:chOff x="380999" y="1386387"/>
            <a:chExt cx="2808281" cy="4938211"/>
          </a:xfrm>
        </p:grpSpPr>
        <p:grpSp>
          <p:nvGrpSpPr>
            <p:cNvPr id="4" name="Group 121"/>
            <p:cNvGrpSpPr/>
            <p:nvPr/>
          </p:nvGrpSpPr>
          <p:grpSpPr bwMode="auto">
            <a:xfrm>
              <a:off x="380999" y="1386387"/>
              <a:ext cx="1349602" cy="920212"/>
              <a:chOff x="3354576" y="4166"/>
              <a:chExt cx="1749046" cy="1136880"/>
            </a:xfrm>
            <a:scene3d>
              <a:camera prst="orthographicFront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3354576" y="4166"/>
                <a:ext cx="1749046" cy="11368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3410074" y="59664"/>
                <a:ext cx="1638050" cy="102588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MONITORING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 bwMode="auto">
            <a:xfrm>
              <a:off x="380999" y="2412369"/>
              <a:ext cx="1327834" cy="922994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CONSTRAINT ID</a:t>
              </a:r>
            </a:p>
          </p:txBody>
        </p:sp>
        <p:grpSp>
          <p:nvGrpSpPr>
            <p:cNvPr id="6" name="Group 121"/>
            <p:cNvGrpSpPr/>
            <p:nvPr/>
          </p:nvGrpSpPr>
          <p:grpSpPr bwMode="auto">
            <a:xfrm>
              <a:off x="380999" y="3441133"/>
              <a:ext cx="1344843" cy="942453"/>
              <a:chOff x="3998574" y="4166"/>
              <a:chExt cx="1749046" cy="1136880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3998574" y="4166"/>
                <a:ext cx="1749046" cy="1136880"/>
              </a:xfrm>
              <a:prstGeom prst="roundRect">
                <a:avLst/>
              </a:prstGeom>
              <a:solidFill>
                <a:srgbClr val="FF0000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4"/>
              <p:cNvSpPr/>
              <p:nvPr/>
            </p:nvSpPr>
            <p:spPr>
              <a:xfrm>
                <a:off x="4121265" y="126737"/>
                <a:ext cx="1501711" cy="88027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ANALYSIS</a:t>
                </a:r>
                <a:r>
                  <a:rPr lang="en-US" sz="10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7" name="Group 121"/>
            <p:cNvGrpSpPr/>
            <p:nvPr/>
          </p:nvGrpSpPr>
          <p:grpSpPr bwMode="auto">
            <a:xfrm>
              <a:off x="380999" y="4489356"/>
              <a:ext cx="1391778" cy="967473"/>
              <a:chOff x="4282448" y="4166"/>
              <a:chExt cx="1749046" cy="1136880"/>
            </a:xfrm>
            <a:solidFill>
              <a:srgbClr val="FFC000"/>
            </a:solidFill>
            <a:scene3d>
              <a:camera prst="orthographicFront"/>
              <a:lightRig rig="threeP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4282448" y="4166"/>
                <a:ext cx="1749046" cy="1136880"/>
              </a:xfrm>
              <a:prstGeom prst="roundRect">
                <a:avLst/>
              </a:prstGeom>
              <a:solidFill>
                <a:srgbClr val="996633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4376998" y="109644"/>
                <a:ext cx="1545547" cy="91140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PLANNING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21"/>
            <p:cNvGrpSpPr/>
            <p:nvPr/>
          </p:nvGrpSpPr>
          <p:grpSpPr bwMode="auto">
            <a:xfrm rot="16200000">
              <a:off x="1404140" y="4539459"/>
              <a:ext cx="761999" cy="2808280"/>
              <a:chOff x="4462098" y="-2276829"/>
              <a:chExt cx="900394" cy="3417876"/>
            </a:xfr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4462098" y="-2276829"/>
                <a:ext cx="900394" cy="3417876"/>
              </a:xfrm>
              <a:prstGeom prst="roundRect">
                <a:avLst/>
              </a:prstGeom>
              <a:solidFill>
                <a:srgbClr val="4F81BD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ounded Rectangle 4"/>
              <p:cNvSpPr/>
              <p:nvPr/>
            </p:nvSpPr>
            <p:spPr>
              <a:xfrm>
                <a:off x="4574330" y="-1905867"/>
                <a:ext cx="619338" cy="2695493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wordArtVert"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000" b="1" dirty="0" smtClean="0">
                    <a:solidFill>
                      <a:srgbClr val="000000"/>
                    </a:solidFill>
                  </a:rPr>
                  <a:t>EXECUTION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" name="Group 21"/>
          <p:cNvGrpSpPr/>
          <p:nvPr/>
        </p:nvGrpSpPr>
        <p:grpSpPr>
          <a:xfrm>
            <a:off x="1562100" y="304800"/>
            <a:ext cx="2808281" cy="4938211"/>
            <a:chOff x="380999" y="1386387"/>
            <a:chExt cx="2808281" cy="4938211"/>
          </a:xfrm>
        </p:grpSpPr>
        <p:grpSp>
          <p:nvGrpSpPr>
            <p:cNvPr id="18" name="Group 121"/>
            <p:cNvGrpSpPr/>
            <p:nvPr/>
          </p:nvGrpSpPr>
          <p:grpSpPr bwMode="auto">
            <a:xfrm>
              <a:off x="380999" y="1386387"/>
              <a:ext cx="1349602" cy="920212"/>
              <a:chOff x="3354576" y="4166"/>
              <a:chExt cx="1749046" cy="1136880"/>
            </a:xfrm>
            <a:scene3d>
              <a:camera prst="orthographicFront"/>
              <a:lightRig rig="threePt" dir="t"/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3354576" y="4166"/>
                <a:ext cx="1749046" cy="11368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ounded Rectangle 4"/>
              <p:cNvSpPr/>
              <p:nvPr/>
            </p:nvSpPr>
            <p:spPr>
              <a:xfrm>
                <a:off x="3410074" y="59664"/>
                <a:ext cx="1638050" cy="102588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MONITORING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380999" y="2412369"/>
              <a:ext cx="1327834" cy="922994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CONSTRAINT ID</a:t>
              </a:r>
            </a:p>
          </p:txBody>
        </p:sp>
        <p:grpSp>
          <p:nvGrpSpPr>
            <p:cNvPr id="20" name="Group 121"/>
            <p:cNvGrpSpPr/>
            <p:nvPr/>
          </p:nvGrpSpPr>
          <p:grpSpPr bwMode="auto">
            <a:xfrm>
              <a:off x="380999" y="3441133"/>
              <a:ext cx="1344843" cy="942453"/>
              <a:chOff x="3998574" y="4166"/>
              <a:chExt cx="1749046" cy="1136880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27" name="Rounded Rectangle 26"/>
              <p:cNvSpPr/>
              <p:nvPr/>
            </p:nvSpPr>
            <p:spPr>
              <a:xfrm>
                <a:off x="3998574" y="4166"/>
                <a:ext cx="1749046" cy="1136880"/>
              </a:xfrm>
              <a:prstGeom prst="roundRect">
                <a:avLst/>
              </a:prstGeom>
              <a:solidFill>
                <a:srgbClr val="FF0000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4"/>
              <p:cNvSpPr/>
              <p:nvPr/>
            </p:nvSpPr>
            <p:spPr>
              <a:xfrm>
                <a:off x="4121265" y="126737"/>
                <a:ext cx="1501711" cy="88027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ANALYSIS</a:t>
                </a:r>
                <a:r>
                  <a:rPr lang="en-US" sz="10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21" name="Group 121"/>
            <p:cNvGrpSpPr/>
            <p:nvPr/>
          </p:nvGrpSpPr>
          <p:grpSpPr bwMode="auto">
            <a:xfrm>
              <a:off x="380999" y="4489356"/>
              <a:ext cx="1391778" cy="967473"/>
              <a:chOff x="4282448" y="4166"/>
              <a:chExt cx="1749046" cy="1136880"/>
            </a:xfrm>
            <a:solidFill>
              <a:srgbClr val="FFC000"/>
            </a:solidFill>
            <a:scene3d>
              <a:camera prst="orthographicFront"/>
              <a:lightRig rig="threePt" dir="t"/>
            </a:scene3d>
          </p:grpSpPr>
          <p:sp>
            <p:nvSpPr>
              <p:cNvPr id="25" name="Rounded Rectangle 24"/>
              <p:cNvSpPr/>
              <p:nvPr/>
            </p:nvSpPr>
            <p:spPr>
              <a:xfrm>
                <a:off x="4282448" y="4166"/>
                <a:ext cx="1749046" cy="1136880"/>
              </a:xfrm>
              <a:prstGeom prst="roundRect">
                <a:avLst/>
              </a:prstGeom>
              <a:solidFill>
                <a:srgbClr val="996633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4376998" y="109644"/>
                <a:ext cx="1545547" cy="91140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PLANNING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121"/>
            <p:cNvGrpSpPr/>
            <p:nvPr/>
          </p:nvGrpSpPr>
          <p:grpSpPr bwMode="auto">
            <a:xfrm rot="16200000">
              <a:off x="1404140" y="4539459"/>
              <a:ext cx="761999" cy="2808280"/>
              <a:chOff x="4462098" y="-2276829"/>
              <a:chExt cx="900394" cy="3417876"/>
            </a:xfr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23" name="Rounded Rectangle 22"/>
              <p:cNvSpPr/>
              <p:nvPr/>
            </p:nvSpPr>
            <p:spPr>
              <a:xfrm>
                <a:off x="4462098" y="-2276829"/>
                <a:ext cx="900394" cy="3417876"/>
              </a:xfrm>
              <a:prstGeom prst="roundRect">
                <a:avLst/>
              </a:prstGeom>
              <a:solidFill>
                <a:srgbClr val="4F81BD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/>
              <p:nvPr/>
            </p:nvSpPr>
            <p:spPr>
              <a:xfrm>
                <a:off x="4574330" y="-1905867"/>
                <a:ext cx="619338" cy="2695493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wordArtVert"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000" b="1" dirty="0" smtClean="0">
                    <a:solidFill>
                      <a:srgbClr val="000000"/>
                    </a:solidFill>
                  </a:rPr>
                  <a:t>EXECUTION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" name="Group 35"/>
          <p:cNvGrpSpPr/>
          <p:nvPr/>
        </p:nvGrpSpPr>
        <p:grpSpPr>
          <a:xfrm>
            <a:off x="3124200" y="304800"/>
            <a:ext cx="2808281" cy="4938211"/>
            <a:chOff x="380999" y="1386387"/>
            <a:chExt cx="2808281" cy="4938211"/>
          </a:xfrm>
        </p:grpSpPr>
        <p:grpSp>
          <p:nvGrpSpPr>
            <p:cNvPr id="32" name="Group 121"/>
            <p:cNvGrpSpPr/>
            <p:nvPr/>
          </p:nvGrpSpPr>
          <p:grpSpPr bwMode="auto">
            <a:xfrm>
              <a:off x="380999" y="1386387"/>
              <a:ext cx="1349602" cy="920212"/>
              <a:chOff x="3354576" y="4166"/>
              <a:chExt cx="1749046" cy="1136880"/>
            </a:xfrm>
            <a:scene3d>
              <a:camera prst="orthographicFront"/>
              <a:lightRig rig="threePt" dir="t"/>
            </a:scene3d>
          </p:grpSpPr>
          <p:sp>
            <p:nvSpPr>
              <p:cNvPr id="43" name="Rounded Rectangle 42"/>
              <p:cNvSpPr/>
              <p:nvPr/>
            </p:nvSpPr>
            <p:spPr>
              <a:xfrm>
                <a:off x="3354576" y="4166"/>
                <a:ext cx="1749046" cy="11368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ounded Rectangle 4"/>
              <p:cNvSpPr/>
              <p:nvPr/>
            </p:nvSpPr>
            <p:spPr>
              <a:xfrm>
                <a:off x="3410074" y="59664"/>
                <a:ext cx="1638050" cy="102588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MONITORING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 bwMode="auto">
            <a:xfrm>
              <a:off x="380999" y="2412369"/>
              <a:ext cx="1327834" cy="922994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CONSTRAINT ID</a:t>
              </a:r>
            </a:p>
          </p:txBody>
        </p:sp>
        <p:grpSp>
          <p:nvGrpSpPr>
            <p:cNvPr id="34" name="Group 121"/>
            <p:cNvGrpSpPr/>
            <p:nvPr/>
          </p:nvGrpSpPr>
          <p:grpSpPr bwMode="auto">
            <a:xfrm>
              <a:off x="380999" y="3441133"/>
              <a:ext cx="1344843" cy="942453"/>
              <a:chOff x="3998574" y="4166"/>
              <a:chExt cx="1749046" cy="1136880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41" name="Rounded Rectangle 40"/>
              <p:cNvSpPr/>
              <p:nvPr/>
            </p:nvSpPr>
            <p:spPr>
              <a:xfrm>
                <a:off x="3998574" y="4166"/>
                <a:ext cx="1749046" cy="1136880"/>
              </a:xfrm>
              <a:prstGeom prst="roundRect">
                <a:avLst/>
              </a:prstGeom>
              <a:solidFill>
                <a:srgbClr val="FF0000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ounded Rectangle 4"/>
              <p:cNvSpPr/>
              <p:nvPr/>
            </p:nvSpPr>
            <p:spPr>
              <a:xfrm>
                <a:off x="4121265" y="126737"/>
                <a:ext cx="1501711" cy="88027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ANALYSIS</a:t>
                </a:r>
                <a:r>
                  <a:rPr lang="en-US" sz="10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35" name="Group 121"/>
            <p:cNvGrpSpPr/>
            <p:nvPr/>
          </p:nvGrpSpPr>
          <p:grpSpPr bwMode="auto">
            <a:xfrm>
              <a:off x="380999" y="4489356"/>
              <a:ext cx="1391778" cy="967473"/>
              <a:chOff x="4282448" y="4166"/>
              <a:chExt cx="1749046" cy="1136880"/>
            </a:xfrm>
            <a:solidFill>
              <a:srgbClr val="FFC000"/>
            </a:solidFill>
            <a:scene3d>
              <a:camera prst="orthographicFront"/>
              <a:lightRig rig="threePt" dir="t"/>
            </a:scene3d>
          </p:grpSpPr>
          <p:sp>
            <p:nvSpPr>
              <p:cNvPr id="39" name="Rounded Rectangle 38"/>
              <p:cNvSpPr/>
              <p:nvPr/>
            </p:nvSpPr>
            <p:spPr>
              <a:xfrm>
                <a:off x="4282448" y="4166"/>
                <a:ext cx="1749046" cy="1136880"/>
              </a:xfrm>
              <a:prstGeom prst="roundRect">
                <a:avLst/>
              </a:prstGeom>
              <a:solidFill>
                <a:srgbClr val="996633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ounded Rectangle 4"/>
              <p:cNvSpPr/>
              <p:nvPr/>
            </p:nvSpPr>
            <p:spPr>
              <a:xfrm>
                <a:off x="4376998" y="109644"/>
                <a:ext cx="1545547" cy="91140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PLANNING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Group 121"/>
            <p:cNvGrpSpPr/>
            <p:nvPr/>
          </p:nvGrpSpPr>
          <p:grpSpPr bwMode="auto">
            <a:xfrm rot="16200000">
              <a:off x="1404140" y="4539459"/>
              <a:ext cx="761999" cy="2808280"/>
              <a:chOff x="4462098" y="-2276829"/>
              <a:chExt cx="900394" cy="3417876"/>
            </a:xfr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37" name="Rounded Rectangle 36"/>
              <p:cNvSpPr/>
              <p:nvPr/>
            </p:nvSpPr>
            <p:spPr>
              <a:xfrm>
                <a:off x="4462098" y="-2276829"/>
                <a:ext cx="900394" cy="3417876"/>
              </a:xfrm>
              <a:prstGeom prst="roundRect">
                <a:avLst/>
              </a:prstGeom>
              <a:solidFill>
                <a:srgbClr val="4F81BD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4"/>
              <p:cNvSpPr/>
              <p:nvPr/>
            </p:nvSpPr>
            <p:spPr>
              <a:xfrm>
                <a:off x="4574330" y="-1905867"/>
                <a:ext cx="619338" cy="2695493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wordArtVert"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000" b="1" dirty="0" smtClean="0">
                    <a:solidFill>
                      <a:srgbClr val="000000"/>
                    </a:solidFill>
                  </a:rPr>
                  <a:t>EXECUTION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" name="Group 49"/>
          <p:cNvGrpSpPr/>
          <p:nvPr/>
        </p:nvGrpSpPr>
        <p:grpSpPr>
          <a:xfrm>
            <a:off x="4686300" y="304800"/>
            <a:ext cx="2808281" cy="4938211"/>
            <a:chOff x="380999" y="1386387"/>
            <a:chExt cx="2808281" cy="4938211"/>
          </a:xfrm>
        </p:grpSpPr>
        <p:grpSp>
          <p:nvGrpSpPr>
            <p:cNvPr id="46" name="Group 121"/>
            <p:cNvGrpSpPr/>
            <p:nvPr/>
          </p:nvGrpSpPr>
          <p:grpSpPr bwMode="auto">
            <a:xfrm>
              <a:off x="380999" y="1386387"/>
              <a:ext cx="1349602" cy="920212"/>
              <a:chOff x="3354576" y="4166"/>
              <a:chExt cx="1749046" cy="1136880"/>
            </a:xfrm>
            <a:scene3d>
              <a:camera prst="orthographicFront"/>
              <a:lightRig rig="threePt" dir="t"/>
            </a:scene3d>
          </p:grpSpPr>
          <p:sp>
            <p:nvSpPr>
              <p:cNvPr id="57" name="Rounded Rectangle 56"/>
              <p:cNvSpPr/>
              <p:nvPr/>
            </p:nvSpPr>
            <p:spPr>
              <a:xfrm>
                <a:off x="3354576" y="4166"/>
                <a:ext cx="1749046" cy="11368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Rounded Rectangle 4"/>
              <p:cNvSpPr/>
              <p:nvPr/>
            </p:nvSpPr>
            <p:spPr>
              <a:xfrm>
                <a:off x="3410074" y="59664"/>
                <a:ext cx="1638050" cy="102588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MONITORING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380999" y="2412369"/>
              <a:ext cx="1327834" cy="922994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CONSTRAINT ID</a:t>
              </a:r>
            </a:p>
          </p:txBody>
        </p:sp>
        <p:grpSp>
          <p:nvGrpSpPr>
            <p:cNvPr id="48" name="Group 121"/>
            <p:cNvGrpSpPr/>
            <p:nvPr/>
          </p:nvGrpSpPr>
          <p:grpSpPr bwMode="auto">
            <a:xfrm>
              <a:off x="380999" y="3441133"/>
              <a:ext cx="1344843" cy="942453"/>
              <a:chOff x="3998574" y="4166"/>
              <a:chExt cx="1749046" cy="1136880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55" name="Rounded Rectangle 54"/>
              <p:cNvSpPr/>
              <p:nvPr/>
            </p:nvSpPr>
            <p:spPr>
              <a:xfrm>
                <a:off x="3998574" y="4166"/>
                <a:ext cx="1749046" cy="1136880"/>
              </a:xfrm>
              <a:prstGeom prst="roundRect">
                <a:avLst/>
              </a:prstGeom>
              <a:solidFill>
                <a:srgbClr val="FF0000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ounded Rectangle 4"/>
              <p:cNvSpPr/>
              <p:nvPr/>
            </p:nvSpPr>
            <p:spPr>
              <a:xfrm>
                <a:off x="4121265" y="126737"/>
                <a:ext cx="1501711" cy="88027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ANALYSIS</a:t>
                </a:r>
                <a:r>
                  <a:rPr lang="en-US" sz="10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49" name="Group 121"/>
            <p:cNvGrpSpPr/>
            <p:nvPr/>
          </p:nvGrpSpPr>
          <p:grpSpPr bwMode="auto">
            <a:xfrm>
              <a:off x="380999" y="4489356"/>
              <a:ext cx="1391778" cy="967473"/>
              <a:chOff x="4282448" y="4166"/>
              <a:chExt cx="1749046" cy="1136880"/>
            </a:xfrm>
            <a:solidFill>
              <a:srgbClr val="FFC000"/>
            </a:solidFill>
            <a:scene3d>
              <a:camera prst="orthographicFront"/>
              <a:lightRig rig="threePt" dir="t"/>
            </a:scene3d>
          </p:grpSpPr>
          <p:sp>
            <p:nvSpPr>
              <p:cNvPr id="53" name="Rounded Rectangle 52"/>
              <p:cNvSpPr/>
              <p:nvPr/>
            </p:nvSpPr>
            <p:spPr>
              <a:xfrm>
                <a:off x="4282448" y="4166"/>
                <a:ext cx="1749046" cy="1136880"/>
              </a:xfrm>
              <a:prstGeom prst="roundRect">
                <a:avLst/>
              </a:prstGeom>
              <a:solidFill>
                <a:srgbClr val="996633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/>
              <p:nvPr/>
            </p:nvSpPr>
            <p:spPr>
              <a:xfrm>
                <a:off x="4376998" y="109644"/>
                <a:ext cx="1545547" cy="91140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PLANNING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" name="Group 121"/>
            <p:cNvGrpSpPr/>
            <p:nvPr/>
          </p:nvGrpSpPr>
          <p:grpSpPr bwMode="auto">
            <a:xfrm rot="16200000">
              <a:off x="1404140" y="4539459"/>
              <a:ext cx="761999" cy="2808280"/>
              <a:chOff x="4462098" y="-2276829"/>
              <a:chExt cx="900394" cy="3417876"/>
            </a:xfr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51" name="Rounded Rectangle 50"/>
              <p:cNvSpPr/>
              <p:nvPr/>
            </p:nvSpPr>
            <p:spPr>
              <a:xfrm>
                <a:off x="4462098" y="-2276829"/>
                <a:ext cx="900394" cy="3417876"/>
              </a:xfrm>
              <a:prstGeom prst="roundRect">
                <a:avLst/>
              </a:prstGeom>
              <a:solidFill>
                <a:srgbClr val="4F81BD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4"/>
              <p:cNvSpPr/>
              <p:nvPr/>
            </p:nvSpPr>
            <p:spPr>
              <a:xfrm>
                <a:off x="4574330" y="-1905867"/>
                <a:ext cx="619338" cy="2695493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wordArtVert"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000" b="1" dirty="0" smtClean="0">
                    <a:solidFill>
                      <a:srgbClr val="000000"/>
                    </a:solidFill>
                  </a:rPr>
                  <a:t>EXECUTION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9" name="Group 63"/>
          <p:cNvGrpSpPr/>
          <p:nvPr/>
        </p:nvGrpSpPr>
        <p:grpSpPr>
          <a:xfrm>
            <a:off x="6248400" y="304800"/>
            <a:ext cx="2808281" cy="4938211"/>
            <a:chOff x="380999" y="1386387"/>
            <a:chExt cx="2808281" cy="4938211"/>
          </a:xfrm>
        </p:grpSpPr>
        <p:grpSp>
          <p:nvGrpSpPr>
            <p:cNvPr id="60" name="Group 121"/>
            <p:cNvGrpSpPr/>
            <p:nvPr/>
          </p:nvGrpSpPr>
          <p:grpSpPr bwMode="auto">
            <a:xfrm>
              <a:off x="380999" y="1386387"/>
              <a:ext cx="1349602" cy="920212"/>
              <a:chOff x="3354576" y="4166"/>
              <a:chExt cx="1749046" cy="1136880"/>
            </a:xfrm>
            <a:scene3d>
              <a:camera prst="orthographicFront"/>
              <a:lightRig rig="threePt" dir="t"/>
            </a:scene3d>
          </p:grpSpPr>
          <p:sp>
            <p:nvSpPr>
              <p:cNvPr id="71" name="Rounded Rectangle 70"/>
              <p:cNvSpPr/>
              <p:nvPr/>
            </p:nvSpPr>
            <p:spPr>
              <a:xfrm>
                <a:off x="3354576" y="4166"/>
                <a:ext cx="1749046" cy="11368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Rounded Rectangle 4"/>
              <p:cNvSpPr/>
              <p:nvPr/>
            </p:nvSpPr>
            <p:spPr>
              <a:xfrm>
                <a:off x="3410074" y="59664"/>
                <a:ext cx="1638050" cy="102588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MONITORING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Rounded Rectangle 60"/>
            <p:cNvSpPr/>
            <p:nvPr/>
          </p:nvSpPr>
          <p:spPr bwMode="auto">
            <a:xfrm>
              <a:off x="380999" y="2412369"/>
              <a:ext cx="1327834" cy="922994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CONSTRAINT ID</a:t>
              </a:r>
            </a:p>
          </p:txBody>
        </p:sp>
        <p:grpSp>
          <p:nvGrpSpPr>
            <p:cNvPr id="62" name="Group 121"/>
            <p:cNvGrpSpPr/>
            <p:nvPr/>
          </p:nvGrpSpPr>
          <p:grpSpPr bwMode="auto">
            <a:xfrm>
              <a:off x="380999" y="3441133"/>
              <a:ext cx="1344843" cy="942453"/>
              <a:chOff x="3998574" y="4166"/>
              <a:chExt cx="1749046" cy="1136880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69" name="Rounded Rectangle 68"/>
              <p:cNvSpPr/>
              <p:nvPr/>
            </p:nvSpPr>
            <p:spPr>
              <a:xfrm>
                <a:off x="3998574" y="4166"/>
                <a:ext cx="1749046" cy="1136880"/>
              </a:xfrm>
              <a:prstGeom prst="roundRect">
                <a:avLst/>
              </a:prstGeom>
              <a:solidFill>
                <a:srgbClr val="FF0000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Rounded Rectangle 4"/>
              <p:cNvSpPr/>
              <p:nvPr/>
            </p:nvSpPr>
            <p:spPr>
              <a:xfrm>
                <a:off x="4121265" y="126737"/>
                <a:ext cx="1501711" cy="880279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ANALYSIS</a:t>
                </a:r>
                <a:r>
                  <a:rPr lang="en-US" sz="10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63" name="Group 121"/>
            <p:cNvGrpSpPr/>
            <p:nvPr/>
          </p:nvGrpSpPr>
          <p:grpSpPr bwMode="auto">
            <a:xfrm>
              <a:off x="380999" y="4489356"/>
              <a:ext cx="1391778" cy="967473"/>
              <a:chOff x="4282448" y="4166"/>
              <a:chExt cx="1749046" cy="1136880"/>
            </a:xfrm>
            <a:solidFill>
              <a:srgbClr val="FFC000"/>
            </a:solidFill>
            <a:scene3d>
              <a:camera prst="orthographicFront"/>
              <a:lightRig rig="threePt" dir="t"/>
            </a:scene3d>
          </p:grpSpPr>
          <p:sp>
            <p:nvSpPr>
              <p:cNvPr id="67" name="Rounded Rectangle 66"/>
              <p:cNvSpPr/>
              <p:nvPr/>
            </p:nvSpPr>
            <p:spPr>
              <a:xfrm>
                <a:off x="4282448" y="4166"/>
                <a:ext cx="1749046" cy="1136880"/>
              </a:xfrm>
              <a:prstGeom prst="roundRect">
                <a:avLst/>
              </a:prstGeom>
              <a:solidFill>
                <a:srgbClr val="996633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Rounded Rectangle 4"/>
              <p:cNvSpPr/>
              <p:nvPr/>
            </p:nvSpPr>
            <p:spPr>
              <a:xfrm>
                <a:off x="4376998" y="109644"/>
                <a:ext cx="1545547" cy="911402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PLANNING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4" name="Group 121"/>
            <p:cNvGrpSpPr/>
            <p:nvPr/>
          </p:nvGrpSpPr>
          <p:grpSpPr bwMode="auto">
            <a:xfrm rot="16200000">
              <a:off x="1404140" y="4539459"/>
              <a:ext cx="761999" cy="2808280"/>
              <a:chOff x="4462098" y="-2276829"/>
              <a:chExt cx="900394" cy="3417876"/>
            </a:xfr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65" name="Rounded Rectangle 64"/>
              <p:cNvSpPr/>
              <p:nvPr/>
            </p:nvSpPr>
            <p:spPr>
              <a:xfrm>
                <a:off x="4462098" y="-2276829"/>
                <a:ext cx="900394" cy="3417876"/>
              </a:xfrm>
              <a:prstGeom prst="roundRect">
                <a:avLst/>
              </a:prstGeom>
              <a:solidFill>
                <a:srgbClr val="4F81BD"/>
              </a:solidFill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ounded Rectangle 4"/>
              <p:cNvSpPr/>
              <p:nvPr/>
            </p:nvSpPr>
            <p:spPr>
              <a:xfrm>
                <a:off x="4574330" y="-1905867"/>
                <a:ext cx="619338" cy="2695493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wordArtVert"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000" b="1" dirty="0" smtClean="0">
                    <a:solidFill>
                      <a:srgbClr val="000000"/>
                    </a:solidFill>
                  </a:rPr>
                  <a:t>EXECUTION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 rot="16200000">
            <a:off x="-1554706" y="1783306"/>
            <a:ext cx="44810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</a:t>
            </a:r>
          </a:p>
          <a:p>
            <a:pPr algn="ctr"/>
            <a:r>
              <a:rPr lang="en-US" dirty="0" smtClean="0"/>
              <a:t>ATCSCC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 rot="16200000">
            <a:off x="-15466" y="1783306"/>
            <a:ext cx="44810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</a:t>
            </a:r>
          </a:p>
          <a:p>
            <a:pPr algn="ctr"/>
            <a:r>
              <a:rPr lang="en-US" dirty="0" smtClean="0"/>
              <a:t>“Metro”</a:t>
            </a:r>
          </a:p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 rot="16200000">
            <a:off x="6141494" y="1783306"/>
            <a:ext cx="44810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</a:p>
        </p:txBody>
      </p:sp>
      <p:sp>
        <p:nvSpPr>
          <p:cNvPr id="76" name="Rectangle 75"/>
          <p:cNvSpPr/>
          <p:nvPr/>
        </p:nvSpPr>
        <p:spPr>
          <a:xfrm rot="16200000">
            <a:off x="1523774" y="1783306"/>
            <a:ext cx="44810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ARTCC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 rot="16200000">
            <a:off x="3063014" y="1783306"/>
            <a:ext cx="44810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TRACON</a:t>
            </a:r>
          </a:p>
        </p:txBody>
      </p:sp>
      <p:sp>
        <p:nvSpPr>
          <p:cNvPr id="78" name="Rectangle 77"/>
          <p:cNvSpPr/>
          <p:nvPr/>
        </p:nvSpPr>
        <p:spPr>
          <a:xfrm rot="16200000">
            <a:off x="4602254" y="1783306"/>
            <a:ext cx="44810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Tower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657212" y="4053587"/>
            <a:ext cx="2312193" cy="2024195"/>
            <a:chOff x="1657212" y="4053587"/>
            <a:chExt cx="2312193" cy="2024195"/>
          </a:xfrm>
        </p:grpSpPr>
        <p:grpSp>
          <p:nvGrpSpPr>
            <p:cNvPr id="82" name="Group 121"/>
            <p:cNvGrpSpPr/>
            <p:nvPr/>
          </p:nvGrpSpPr>
          <p:grpSpPr bwMode="auto">
            <a:xfrm>
              <a:off x="2342116" y="5110309"/>
              <a:ext cx="1391778" cy="967473"/>
              <a:chOff x="4282448" y="4166"/>
              <a:chExt cx="1749046" cy="1136880"/>
            </a:xfrm>
            <a:solidFill>
              <a:schemeClr val="accent1">
                <a:lumMod val="75000"/>
              </a:schemeClr>
            </a:solidFill>
            <a:scene3d>
              <a:camera prst="perspectiveContrastingLeftFacing"/>
              <a:lightRig rig="threePt" dir="t"/>
            </a:scene3d>
          </p:grpSpPr>
          <p:sp>
            <p:nvSpPr>
              <p:cNvPr id="83" name="Rounded Rectangle 82"/>
              <p:cNvSpPr/>
              <p:nvPr/>
            </p:nvSpPr>
            <p:spPr>
              <a:xfrm>
                <a:off x="4282448" y="4166"/>
                <a:ext cx="1749046" cy="1136880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Rounded Rectangle 4"/>
              <p:cNvSpPr/>
              <p:nvPr/>
            </p:nvSpPr>
            <p:spPr>
              <a:xfrm>
                <a:off x="4376998" y="109644"/>
                <a:ext cx="1545548" cy="91140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chemeClr val="bg2"/>
                    </a:solidFill>
                  </a:rPr>
                  <a:t>FOC  / TMS</a:t>
                </a:r>
              </a:p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FFFF00"/>
                    </a:solidFill>
                  </a:rPr>
                  <a:t>Pilot /  Dispatcher</a:t>
                </a:r>
                <a:endParaRPr lang="en-US" sz="12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85" name="Picture 1" descr="C:\Documents and Settings\mwhuber\Local Settings\Temporary Internet Files\Content.IE5\XGQX6RTY\MC90007879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14151">
              <a:off x="1657212" y="4053587"/>
              <a:ext cx="2312193" cy="1251719"/>
            </a:xfrm>
            <a:prstGeom prst="rect">
              <a:avLst/>
            </a:prstGeom>
            <a:noFill/>
          </p:spPr>
        </p:pic>
      </p:grpSp>
      <p:grpSp>
        <p:nvGrpSpPr>
          <p:cNvPr id="88" name="Group 87"/>
          <p:cNvGrpSpPr/>
          <p:nvPr/>
        </p:nvGrpSpPr>
        <p:grpSpPr>
          <a:xfrm>
            <a:off x="6142729" y="4053588"/>
            <a:ext cx="2935160" cy="1991568"/>
            <a:chOff x="6142729" y="4053588"/>
            <a:chExt cx="2935160" cy="1991568"/>
          </a:xfrm>
        </p:grpSpPr>
        <p:grpSp>
          <p:nvGrpSpPr>
            <p:cNvPr id="79" name="Group 121"/>
            <p:cNvGrpSpPr/>
            <p:nvPr/>
          </p:nvGrpSpPr>
          <p:grpSpPr bwMode="auto">
            <a:xfrm>
              <a:off x="7686111" y="5077683"/>
              <a:ext cx="1391778" cy="967473"/>
              <a:chOff x="4282448" y="4166"/>
              <a:chExt cx="1749046" cy="1136880"/>
            </a:xfrm>
            <a:solidFill>
              <a:schemeClr val="accent1">
                <a:lumMod val="75000"/>
              </a:schemeClr>
            </a:solidFill>
            <a:scene3d>
              <a:camera prst="perspectiveContrastingLeftFacing"/>
              <a:lightRig rig="threePt" dir="t"/>
            </a:scene3d>
          </p:grpSpPr>
          <p:sp>
            <p:nvSpPr>
              <p:cNvPr id="80" name="Rounded Rectangle 79"/>
              <p:cNvSpPr/>
              <p:nvPr/>
            </p:nvSpPr>
            <p:spPr>
              <a:xfrm>
                <a:off x="4282448" y="4166"/>
                <a:ext cx="1749046" cy="1136880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1" name="Rounded Rectangle 4"/>
              <p:cNvSpPr/>
              <p:nvPr/>
            </p:nvSpPr>
            <p:spPr>
              <a:xfrm>
                <a:off x="4376998" y="109644"/>
                <a:ext cx="1545548" cy="91140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7150" tIns="57150" rIns="57150" bIns="57150" spcCol="1270" anchor="ctr"/>
              <a:lstStyle/>
              <a:p>
                <a:pPr algn="ctr" defTabSz="66675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35000"/>
                  </a:spcAft>
                  <a:defRPr/>
                </a:pPr>
                <a:r>
                  <a:rPr lang="en-US" sz="1200" b="1" dirty="0" smtClean="0">
                    <a:solidFill>
                      <a:srgbClr val="FFFF00"/>
                    </a:solidFill>
                  </a:rPr>
                  <a:t>Pilot /  CPC</a:t>
                </a:r>
                <a:endParaRPr lang="en-US" sz="12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86" name="Picture 1" descr="C:\Documents and Settings\mwhuber\Local Settings\Temporary Internet Files\Content.IE5\XGQX6RTY\MC90007879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14151">
              <a:off x="6142729" y="4053588"/>
              <a:ext cx="2312193" cy="125171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283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48C6-5BBF-4723-A151-F1E18DB3B65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4" y="1"/>
            <a:ext cx="9181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 descr="TD_0701152355"/>
          <p:cNvSpPr>
            <a:spLocks noGrp="1" noChangeAspect="1" noChangeArrowheads="1"/>
          </p:cNvSpPr>
          <p:nvPr isPhoto="1"/>
        </p:nvSpPr>
        <p:spPr bwMode="auto">
          <a:xfrm>
            <a:off x="0" y="-76200"/>
            <a:ext cx="9144000" cy="6934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34963"/>
            <a:ext cx="6934200" cy="6374595"/>
            <a:chOff x="0" y="334963"/>
            <a:chExt cx="6934200" cy="6374595"/>
          </a:xfrm>
        </p:grpSpPr>
        <p:sp>
          <p:nvSpPr>
            <p:cNvPr id="4" name="Decagon 3"/>
            <p:cNvSpPr/>
            <p:nvPr/>
          </p:nvSpPr>
          <p:spPr>
            <a:xfrm>
              <a:off x="5486400" y="4724400"/>
              <a:ext cx="76200" cy="76200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Decagon 4"/>
            <p:cNvSpPr/>
            <p:nvPr/>
          </p:nvSpPr>
          <p:spPr>
            <a:xfrm>
              <a:off x="4953000" y="4343400"/>
              <a:ext cx="76200" cy="76200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6" name="Decagon 5"/>
            <p:cNvSpPr/>
            <p:nvPr/>
          </p:nvSpPr>
          <p:spPr>
            <a:xfrm>
              <a:off x="5181600" y="3962400"/>
              <a:ext cx="76200" cy="76200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7" name="Decagon 6"/>
            <p:cNvSpPr/>
            <p:nvPr/>
          </p:nvSpPr>
          <p:spPr>
            <a:xfrm>
              <a:off x="5029200" y="4724400"/>
              <a:ext cx="76200" cy="76200"/>
            </a:xfrm>
            <a:prstGeom prst="dec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rot="10800000">
              <a:off x="4953000" y="4038600"/>
              <a:ext cx="457200" cy="381000"/>
            </a:xfrm>
            <a:prstGeom prst="curvedConnector3">
              <a:avLst>
                <a:gd name="adj1" fmla="val 22917"/>
              </a:avLst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5400000" flipH="1" flipV="1">
              <a:off x="5143500" y="3619500"/>
              <a:ext cx="609600" cy="381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/>
            <p:nvPr/>
          </p:nvCxnSpPr>
          <p:spPr>
            <a:xfrm rot="5400000">
              <a:off x="4838700" y="4533900"/>
              <a:ext cx="609600" cy="381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rot="16200000" flipH="1">
              <a:off x="5181600" y="4572000"/>
              <a:ext cx="457200" cy="1524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4876800" y="4343400"/>
              <a:ext cx="457200" cy="762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 flipV="1">
              <a:off x="838200" y="3962400"/>
              <a:ext cx="3983182" cy="609600"/>
            </a:xfrm>
            <a:prstGeom prst="line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H="1">
              <a:off x="839190" y="3774374"/>
              <a:ext cx="76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52" name="Rectangle 16" descr="50%"/>
            <p:cNvSpPr>
              <a:spLocks noChangeArrowheads="1"/>
            </p:cNvSpPr>
            <p:nvPr/>
          </p:nvSpPr>
          <p:spPr bwMode="auto">
            <a:xfrm>
              <a:off x="1451882" y="2750618"/>
              <a:ext cx="942975" cy="861774"/>
            </a:xfrm>
            <a:prstGeom prst="rect">
              <a:avLst/>
            </a:prstGeom>
            <a:pattFill prst="pct50">
              <a:fgClr>
                <a:srgbClr val="FFCC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D6A300"/>
                  </a:solidFill>
                  <a:latin typeface="Arial Black" pitchFamily="34" charset="0"/>
                </a:rPr>
                <a:t>2: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D6A300"/>
                  </a:solidFill>
                  <a:latin typeface="Arial Black" pitchFamily="34" charset="0"/>
                </a:rPr>
                <a:t>TFM </a:t>
              </a:r>
              <a:r>
                <a:rPr lang="en-US" sz="1000" dirty="0">
                  <a:solidFill>
                    <a:srgbClr val="D6A300"/>
                  </a:solidFill>
                  <a:latin typeface="Arial Black" pitchFamily="34" charset="0"/>
                </a:rPr>
                <a:t>Airborne Rerouting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D6A300"/>
                  </a:solidFill>
                  <a:latin typeface="Arial Black" pitchFamily="34" charset="0"/>
                </a:rPr>
                <a:t>(ARTCC)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1805049" y="4227615"/>
              <a:ext cx="712519" cy="34438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54" name="Line 19"/>
            <p:cNvSpPr>
              <a:spLocks noChangeShapeType="1"/>
            </p:cNvSpPr>
            <p:nvPr/>
          </p:nvSpPr>
          <p:spPr bwMode="auto">
            <a:xfrm flipH="1">
              <a:off x="939141" y="3534786"/>
              <a:ext cx="546100" cy="420687"/>
            </a:xfrm>
            <a:prstGeom prst="line">
              <a:avLst/>
            </a:prstGeom>
            <a:noFill/>
            <a:ln w="38100">
              <a:solidFill>
                <a:srgbClr val="D6A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55" name="Rectangle 29" descr="50%"/>
            <p:cNvSpPr>
              <a:spLocks noChangeArrowheads="1"/>
            </p:cNvSpPr>
            <p:nvPr/>
          </p:nvSpPr>
          <p:spPr bwMode="auto">
            <a:xfrm>
              <a:off x="1355766" y="4478425"/>
              <a:ext cx="914400" cy="861774"/>
            </a:xfrm>
            <a:prstGeom prst="rect">
              <a:avLst/>
            </a:prstGeom>
            <a:pattFill prst="pct50">
              <a:fgClr>
                <a:srgbClr val="FFCC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C00000"/>
                  </a:solidFill>
                  <a:latin typeface="Arial Black" pitchFamily="34" charset="0"/>
                </a:rPr>
                <a:t>3: Tactical </a:t>
              </a:r>
              <a:r>
                <a:rPr lang="en-US" sz="1000" dirty="0">
                  <a:solidFill>
                    <a:srgbClr val="C00000"/>
                  </a:solidFill>
                  <a:latin typeface="Arial Black" pitchFamily="34" charset="0"/>
                </a:rPr>
                <a:t>Airborne Rerouting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C00000"/>
                  </a:solidFill>
                  <a:latin typeface="Arial Black" pitchFamily="34" charset="0"/>
                </a:rPr>
                <a:t>(TRACON)</a:t>
              </a:r>
            </a:p>
          </p:txBody>
        </p:sp>
        <p:sp>
          <p:nvSpPr>
            <p:cNvPr id="14357" name="Rectangle 29" descr="50%"/>
            <p:cNvSpPr>
              <a:spLocks noChangeArrowheads="1"/>
            </p:cNvSpPr>
            <p:nvPr/>
          </p:nvSpPr>
          <p:spPr bwMode="auto">
            <a:xfrm>
              <a:off x="5791200" y="4442619"/>
              <a:ext cx="1143000" cy="861774"/>
            </a:xfrm>
            <a:prstGeom prst="rect">
              <a:avLst/>
            </a:prstGeom>
            <a:pattFill prst="pct50">
              <a:fgClr>
                <a:srgbClr val="FFCC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FF"/>
                  </a:solidFill>
                  <a:latin typeface="Arial Black" pitchFamily="34" charset="0"/>
                </a:rPr>
                <a:t>4: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FF"/>
                  </a:solidFill>
                  <a:latin typeface="Arial Black" pitchFamily="34" charset="0"/>
                </a:rPr>
                <a:t>TFM </a:t>
              </a:r>
              <a:r>
                <a:rPr lang="en-US" sz="1000" dirty="0">
                  <a:solidFill>
                    <a:srgbClr val="0000FF"/>
                  </a:solidFill>
                  <a:latin typeface="Arial Black" pitchFamily="34" charset="0"/>
                </a:rPr>
                <a:t>Departure Flow Management</a:t>
              </a: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 flipH="1" flipV="1">
              <a:off x="5410200" y="4419600"/>
              <a:ext cx="381000" cy="4603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60" name="Rectangle 30" descr="50%"/>
            <p:cNvSpPr>
              <a:spLocks noChangeArrowheads="1"/>
            </p:cNvSpPr>
            <p:nvPr/>
          </p:nvSpPr>
          <p:spPr bwMode="auto">
            <a:xfrm>
              <a:off x="147452" y="963537"/>
              <a:ext cx="956953" cy="707886"/>
            </a:xfrm>
            <a:prstGeom prst="rect">
              <a:avLst/>
            </a:prstGeom>
            <a:pattFill prst="pct50">
              <a:fgClr>
                <a:srgbClr val="FFCC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B050"/>
                  </a:solidFill>
                  <a:latin typeface="Arial Black" pitchFamily="34" charset="0"/>
                </a:rPr>
                <a:t>1: Strategic</a:t>
              </a:r>
              <a:endParaRPr lang="en-US" sz="1000" dirty="0">
                <a:solidFill>
                  <a:srgbClr val="00B050"/>
                </a:solidFill>
                <a:latin typeface="Arial Black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B050"/>
                  </a:solidFill>
                  <a:latin typeface="Arial Black" pitchFamily="34" charset="0"/>
                </a:rPr>
                <a:t>TFM - FCA</a:t>
              </a:r>
              <a:endParaRPr lang="en-US" sz="1000" dirty="0">
                <a:solidFill>
                  <a:srgbClr val="00B050"/>
                </a:solidFill>
                <a:latin typeface="Arial Black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B050"/>
                  </a:solidFill>
                  <a:latin typeface="Arial Black" pitchFamily="34" charset="0"/>
                </a:rPr>
                <a:t>(ATCSCC)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4800600" y="4495800"/>
              <a:ext cx="533400" cy="76200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H="1">
              <a:off x="0" y="3962400"/>
              <a:ext cx="914400" cy="76200"/>
            </a:xfrm>
            <a:prstGeom prst="line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64" name="Line 15"/>
            <p:cNvSpPr>
              <a:spLocks noChangeShapeType="1"/>
            </p:cNvSpPr>
            <p:nvPr/>
          </p:nvSpPr>
          <p:spPr bwMode="auto">
            <a:xfrm>
              <a:off x="330529" y="4384963"/>
              <a:ext cx="963881" cy="23245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66" name="Line 19"/>
            <p:cNvSpPr>
              <a:spLocks noChangeShapeType="1"/>
            </p:cNvSpPr>
            <p:nvPr/>
          </p:nvSpPr>
          <p:spPr bwMode="auto">
            <a:xfrm flipH="1">
              <a:off x="368135" y="1671423"/>
              <a:ext cx="140317" cy="268682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67" name="TextBox 39"/>
            <p:cNvSpPr txBox="1">
              <a:spLocks noChangeArrowheads="1"/>
            </p:cNvSpPr>
            <p:nvPr/>
          </p:nvSpPr>
          <p:spPr bwMode="auto">
            <a:xfrm>
              <a:off x="158750" y="334963"/>
              <a:ext cx="3270250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215968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</a:rPr>
                <a:t>Operational Decision Making</a:t>
              </a:r>
              <a:endParaRPr lang="en-US" sz="1600" b="1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4368" name="Straight Connector 43"/>
            <p:cNvCxnSpPr>
              <a:cxnSpLocks noChangeShapeType="1"/>
              <a:stCxn id="14353" idx="1"/>
            </p:cNvCxnSpPr>
            <p:nvPr/>
          </p:nvCxnSpPr>
          <p:spPr bwMode="auto">
            <a:xfrm rot="16200000" flipH="1">
              <a:off x="2518517" y="4226665"/>
              <a:ext cx="436458" cy="438357"/>
            </a:xfrm>
            <a:prstGeom prst="line">
              <a:avLst/>
            </a:prstGeom>
            <a:noFill/>
            <a:ln w="22225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4369" name="Straight Arrow Connector 45"/>
            <p:cNvCxnSpPr>
              <a:cxnSpLocks noChangeShapeType="1"/>
              <a:endCxn id="18" idx="0"/>
            </p:cNvCxnSpPr>
            <p:nvPr/>
          </p:nvCxnSpPr>
          <p:spPr bwMode="auto">
            <a:xfrm flipV="1">
              <a:off x="2955925" y="4572000"/>
              <a:ext cx="1865457" cy="92076"/>
            </a:xfrm>
            <a:prstGeom prst="straightConnector1">
              <a:avLst/>
            </a:prstGeom>
            <a:noFill/>
            <a:ln w="222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 flipH="1">
              <a:off x="2474913" y="4038600"/>
              <a:ext cx="76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86624" y="194250"/>
            <a:ext cx="2957376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1: AFP filtered 30 percent of the flight demand going through the forecast area 5 hour prior to  convective weather  development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(4-8 hrs.)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C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2: Local  ARTCC refines demand further on routes based on a near term forecast  with current  conditions and observations (2-1 hrs.)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C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3: Sector controllers  assist pilot  with deviation to avoid thunderstorm activity in the sector, sector has a very reduced flow rate based on previous actions taken (real time, 0-30 </a:t>
            </a:r>
            <a:r>
              <a:rPr lang="en-US" sz="1200" dirty="0" err="1" smtClean="0">
                <a:solidFill>
                  <a:srgbClr val="C00000"/>
                </a:solidFill>
                <a:latin typeface="Arial" charset="0"/>
              </a:rPr>
              <a:t>mins</a:t>
            </a:r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C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4: Departures are flowing with alternate departure routes and available airspace due to a reduced arrival flow because of early arrival initiatives being put in place, (0-1 hr.)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6624" y="5878561"/>
            <a:ext cx="295737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All decisions  have spatial and  temporal  variations,  but are interconnected to address a common impact  problem to the system  </a:t>
            </a:r>
          </a:p>
        </p:txBody>
      </p:sp>
    </p:spTree>
    <p:extLst>
      <p:ext uri="{BB962C8B-B14F-4D97-AF65-F5344CB8AC3E}">
        <p14:creationId xmlns:p14="http://schemas.microsoft.com/office/powerpoint/2010/main" val="1989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extGen 1.1">
      <a:dk1>
        <a:sysClr val="windowText" lastClr="000000"/>
      </a:dk1>
      <a:lt1>
        <a:sysClr val="window" lastClr="FFFFFF"/>
      </a:lt1>
      <a:dk2>
        <a:srgbClr val="000C61"/>
      </a:dk2>
      <a:lt2>
        <a:srgbClr val="B3BBC9"/>
      </a:lt2>
      <a:accent1>
        <a:srgbClr val="002664"/>
      </a:accent1>
      <a:accent2>
        <a:srgbClr val="3D7EDB"/>
      </a:accent2>
      <a:accent3>
        <a:srgbClr val="AB8422"/>
      </a:accent3>
      <a:accent4>
        <a:srgbClr val="007934"/>
      </a:accent4>
      <a:accent5>
        <a:srgbClr val="DAE4E1"/>
      </a:accent5>
      <a:accent6>
        <a:srgbClr val="455B6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Office Theme">
  <a:themeElements>
    <a:clrScheme name="NextGen 1.1">
      <a:dk1>
        <a:sysClr val="windowText" lastClr="000000"/>
      </a:dk1>
      <a:lt1>
        <a:sysClr val="window" lastClr="FFFFFF"/>
      </a:lt1>
      <a:dk2>
        <a:srgbClr val="000C61"/>
      </a:dk2>
      <a:lt2>
        <a:srgbClr val="B3BBC9"/>
      </a:lt2>
      <a:accent1>
        <a:srgbClr val="002664"/>
      </a:accent1>
      <a:accent2>
        <a:srgbClr val="3D7EDB"/>
      </a:accent2>
      <a:accent3>
        <a:srgbClr val="AB8422"/>
      </a:accent3>
      <a:accent4>
        <a:srgbClr val="007934"/>
      </a:accent4>
      <a:accent5>
        <a:srgbClr val="DAE4E1"/>
      </a:accent5>
      <a:accent6>
        <a:srgbClr val="455B6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1F53D-2C65-40DC-9B85-B371AE5A21EE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110A66-8B57-4667-B9F4-052B03189484}"/>
</file>

<file path=customXml/itemProps3.xml><?xml version="1.0" encoding="utf-8"?>
<ds:datastoreItem xmlns:ds="http://schemas.openxmlformats.org/officeDocument/2006/customXml" ds:itemID="{05131EEA-08D5-4DA9-9CBE-869AA8D77E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9032</TotalTime>
  <Words>948</Words>
  <Application>Microsoft Office PowerPoint</Application>
  <PresentationFormat>On-screen Show (4:3)</PresentationFormat>
  <Paragraphs>219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1_Office Theme</vt:lpstr>
      <vt:lpstr>22_Office Theme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Office Theme</vt:lpstr>
      <vt:lpstr>2_Office Theme</vt:lpstr>
      <vt:lpstr>PowerPoint Presentation</vt:lpstr>
      <vt:lpstr>Aviation Weather Requirements</vt:lpstr>
      <vt:lpstr>PowerPoint Presentation</vt:lpstr>
      <vt:lpstr>Aviation Weather Requirements – Schedule</vt:lpstr>
      <vt:lpstr>Integration of Weather, Traffic, and Airspace Information</vt:lpstr>
      <vt:lpstr>Levels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ASI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Mark W. Huberdeau</cp:lastModifiedBy>
  <cp:revision>389</cp:revision>
  <cp:lastPrinted>2013-04-23T16:38:07Z</cp:lastPrinted>
  <dcterms:created xsi:type="dcterms:W3CDTF">2012-11-30T19:09:54Z</dcterms:created>
  <dcterms:modified xsi:type="dcterms:W3CDTF">2013-08-28T03:08:25Z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