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diagrams/drawing1.xml" ContentType="application/vnd.ms-office.drawingml.diagramDrawing+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57" r:id="rId2"/>
  </p:sldMasterIdLst>
  <p:notesMasterIdLst>
    <p:notesMasterId r:id="rId29"/>
  </p:notesMasterIdLst>
  <p:handoutMasterIdLst>
    <p:handoutMasterId r:id="rId30"/>
  </p:handoutMasterIdLst>
  <p:sldIdLst>
    <p:sldId id="257" r:id="rId3"/>
    <p:sldId id="258" r:id="rId4"/>
    <p:sldId id="370" r:id="rId5"/>
    <p:sldId id="371" r:id="rId6"/>
    <p:sldId id="375" r:id="rId7"/>
    <p:sldId id="376" r:id="rId8"/>
    <p:sldId id="345" r:id="rId9"/>
    <p:sldId id="346" r:id="rId10"/>
    <p:sldId id="368" r:id="rId11"/>
    <p:sldId id="337" r:id="rId12"/>
    <p:sldId id="347" r:id="rId13"/>
    <p:sldId id="374" r:id="rId14"/>
    <p:sldId id="386" r:id="rId15"/>
    <p:sldId id="350" r:id="rId16"/>
    <p:sldId id="351" r:id="rId17"/>
    <p:sldId id="353" r:id="rId18"/>
    <p:sldId id="381" r:id="rId19"/>
    <p:sldId id="387" r:id="rId20"/>
    <p:sldId id="388" r:id="rId21"/>
    <p:sldId id="382" r:id="rId22"/>
    <p:sldId id="383" r:id="rId23"/>
    <p:sldId id="384" r:id="rId24"/>
    <p:sldId id="360" r:id="rId25"/>
    <p:sldId id="379" r:id="rId26"/>
    <p:sldId id="389" r:id="rId27"/>
    <p:sldId id="385" r:id="rId28"/>
  </p:sldIdLst>
  <p:sldSz cx="9144000" cy="6858000" type="screen4x3"/>
  <p:notesSz cx="7004050" cy="92233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Carr" initials="K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117" autoAdjust="0"/>
    <p:restoredTop sz="86424" autoAdjust="0"/>
  </p:normalViewPr>
  <p:slideViewPr>
    <p:cSldViewPr>
      <p:cViewPr>
        <p:scale>
          <a:sx n="56" d="100"/>
          <a:sy n="56" d="100"/>
        </p:scale>
        <p:origin x="-468" y="-174"/>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A268F-F055-457D-8BB6-D892B1E34C66}"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n-US"/>
        </a:p>
      </dgm:t>
    </dgm:pt>
    <dgm:pt modelId="{28062659-739D-43CB-B1FC-5B969DCDA954}">
      <dgm:prSet phldrT="[Text]" custT="1"/>
      <dgm:spPr>
        <a:xfrm>
          <a:off x="590775" y="984"/>
          <a:ext cx="1682288" cy="217561"/>
        </a:xfr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900" b="0" dirty="0" smtClean="0">
              <a:solidFill>
                <a:sysClr val="window" lastClr="FFFFFF"/>
              </a:solidFill>
              <a:latin typeface="Whitney LightSC" pitchFamily="50" charset="0"/>
              <a:ea typeface="+mn-ea"/>
              <a:cs typeface="+mn-cs"/>
            </a:rPr>
            <a:t>Traffic Management Initiative</a:t>
          </a:r>
          <a:endParaRPr lang="en-US" sz="900" b="0" dirty="0">
            <a:solidFill>
              <a:sysClr val="window" lastClr="FFFFFF"/>
            </a:solidFill>
            <a:latin typeface="Whitney LightSC" pitchFamily="50" charset="0"/>
            <a:ea typeface="+mn-ea"/>
            <a:cs typeface="+mn-cs"/>
          </a:endParaRPr>
        </a:p>
      </dgm:t>
    </dgm:pt>
    <dgm:pt modelId="{4CD0FD12-2899-4152-B4EA-8DB1CB77DB34}" type="parTrans" cxnId="{322CCB47-3180-4F3F-A89E-9BB330697214}">
      <dgm:prSet/>
      <dgm:spPr/>
      <dgm:t>
        <a:bodyPr/>
        <a:lstStyle/>
        <a:p>
          <a:endParaRPr lang="en-US" sz="600" b="0">
            <a:latin typeface="Whitney LightSC" pitchFamily="50" charset="0"/>
          </a:endParaRPr>
        </a:p>
      </dgm:t>
    </dgm:pt>
    <dgm:pt modelId="{4B5E8A25-436A-4EA1-92E9-25066A6B6537}" type="sibTrans" cxnId="{322CCB47-3180-4F3F-A89E-9BB330697214}">
      <dgm:prSet/>
      <dgm:spPr/>
      <dgm:t>
        <a:bodyPr/>
        <a:lstStyle/>
        <a:p>
          <a:endParaRPr lang="en-US" sz="600" b="0">
            <a:latin typeface="Whitney LightSC" pitchFamily="50" charset="0"/>
          </a:endParaRPr>
        </a:p>
      </dgm:t>
    </dgm:pt>
    <dgm:pt modelId="{9E342820-9C79-4E05-971A-090387586702}">
      <dgm:prSet custT="1"/>
      <dgm:spPr>
        <a:xfrm>
          <a:off x="69292" y="341466"/>
          <a:ext cx="1138275" cy="217561"/>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900" b="1" dirty="0" smtClean="0">
              <a:solidFill>
                <a:sysClr val="window" lastClr="FFFFFF"/>
              </a:solidFill>
              <a:latin typeface="Whitney LightSC" pitchFamily="50" charset="0"/>
              <a:ea typeface="+mn-ea"/>
              <a:cs typeface="+mn-cs"/>
            </a:rPr>
            <a:t>Domain</a:t>
          </a:r>
          <a:endParaRPr lang="en-US" sz="900" b="1" dirty="0">
            <a:solidFill>
              <a:sysClr val="window" lastClr="FFFFFF"/>
            </a:solidFill>
            <a:latin typeface="Whitney LightSC" pitchFamily="50" charset="0"/>
            <a:ea typeface="+mn-ea"/>
            <a:cs typeface="+mn-cs"/>
          </a:endParaRPr>
        </a:p>
      </dgm:t>
    </dgm:pt>
    <dgm:pt modelId="{0262FE68-F25A-468E-8A58-FA701EF02EA1}" type="parTrans" cxnId="{4AAF133A-06FE-4A84-86D7-F23AA2C73876}">
      <dgm:prSet/>
      <dgm:spPr>
        <a:xfrm>
          <a:off x="638430" y="218546"/>
          <a:ext cx="793489" cy="122920"/>
        </a:xfrm>
        <a:noFill/>
        <a:ln w="25400" cap="flat" cmpd="sng" algn="ctr">
          <a:solidFill>
            <a:srgbClr val="C0504D">
              <a:hueOff val="0"/>
              <a:satOff val="0"/>
              <a:lumOff val="0"/>
              <a:alphaOff val="0"/>
            </a:srgbClr>
          </a:solidFill>
          <a:prstDash val="solid"/>
        </a:ln>
        <a:effectLst/>
      </dgm:spPr>
      <dgm:t>
        <a:bodyPr/>
        <a:lstStyle/>
        <a:p>
          <a:endParaRPr lang="en-US" sz="600" b="0">
            <a:latin typeface="Whitney LightSC" pitchFamily="50" charset="0"/>
          </a:endParaRPr>
        </a:p>
      </dgm:t>
    </dgm:pt>
    <dgm:pt modelId="{1F68F86C-C894-421A-B984-2C6CC01DD644}" type="sibTrans" cxnId="{4AAF133A-06FE-4A84-86D7-F23AA2C73876}">
      <dgm:prSet/>
      <dgm:spPr/>
      <dgm:t>
        <a:bodyPr/>
        <a:lstStyle/>
        <a:p>
          <a:endParaRPr lang="en-US" sz="600" b="0">
            <a:latin typeface="Whitney LightSC" pitchFamily="50" charset="0"/>
          </a:endParaRPr>
        </a:p>
      </dgm:t>
    </dgm:pt>
    <dgm:pt modelId="{C20F3B45-7949-44DC-8F60-A01C51A9A2CD}">
      <dgm:prSet custT="1"/>
      <dgm:spPr>
        <a:xfrm>
          <a:off x="279764" y="647635"/>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Ground Delay Program</a:t>
          </a:r>
          <a:endParaRPr lang="en-US" sz="800" b="0" dirty="0">
            <a:solidFill>
              <a:sysClr val="window" lastClr="FFFFFF"/>
            </a:solidFill>
            <a:latin typeface="Whitney LightSC" pitchFamily="50" charset="0"/>
            <a:ea typeface="+mn-ea"/>
            <a:cs typeface="+mn-cs"/>
          </a:endParaRPr>
        </a:p>
      </dgm:t>
    </dgm:pt>
    <dgm:pt modelId="{02FF3DF0-DF2C-4B6C-ADB8-6C13621CF090}" type="parTrans" cxnId="{41EF1A9F-4B7E-4FF3-ADBD-7097B461E372}">
      <dgm:prSet/>
      <dgm:spPr>
        <a:xfrm>
          <a:off x="183120" y="559028"/>
          <a:ext cx="96644" cy="197387"/>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D95DFB98-EB42-47E9-BD93-13457B744FF8}" type="sibTrans" cxnId="{41EF1A9F-4B7E-4FF3-ADBD-7097B461E372}">
      <dgm:prSet/>
      <dgm:spPr/>
      <dgm:t>
        <a:bodyPr/>
        <a:lstStyle/>
        <a:p>
          <a:endParaRPr lang="en-US" sz="600" b="0">
            <a:latin typeface="Whitney LightSC" pitchFamily="50" charset="0"/>
          </a:endParaRPr>
        </a:p>
      </dgm:t>
    </dgm:pt>
    <dgm:pt modelId="{306E7BE4-8FD6-420E-951B-7D5634FC4041}">
      <dgm:prSet custT="1"/>
      <dgm:spPr>
        <a:xfrm>
          <a:off x="269033" y="942525"/>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Miles-in-Trail</a:t>
          </a:r>
          <a:endParaRPr lang="en-US" sz="800" b="0" dirty="0">
            <a:solidFill>
              <a:sysClr val="window" lastClr="FFFFFF"/>
            </a:solidFill>
            <a:latin typeface="Whitney LightSC" pitchFamily="50" charset="0"/>
            <a:ea typeface="+mn-ea"/>
            <a:cs typeface="+mn-cs"/>
          </a:endParaRPr>
        </a:p>
      </dgm:t>
    </dgm:pt>
    <dgm:pt modelId="{2EF936A9-5FA9-4D94-A774-2BD3266B251B}" type="parTrans" cxnId="{A38E4C1C-56E7-4BCC-BCCB-5AD49B2A27BE}">
      <dgm:prSet/>
      <dgm:spPr>
        <a:xfrm>
          <a:off x="137400" y="559028"/>
          <a:ext cx="91440" cy="492277"/>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90654AAA-2F8A-4EE2-93DD-1A1ACC8CE54D}" type="sibTrans" cxnId="{A38E4C1C-56E7-4BCC-BCCB-5AD49B2A27BE}">
      <dgm:prSet/>
      <dgm:spPr/>
      <dgm:t>
        <a:bodyPr/>
        <a:lstStyle/>
        <a:p>
          <a:endParaRPr lang="en-US" sz="600" b="0">
            <a:latin typeface="Whitney LightSC" pitchFamily="50" charset="0"/>
          </a:endParaRPr>
        </a:p>
      </dgm:t>
    </dgm:pt>
    <dgm:pt modelId="{494A51A7-4C54-471A-8ACB-0D4317B8B17D}">
      <dgm:prSet custT="1"/>
      <dgm:spPr>
        <a:xfrm>
          <a:off x="269033" y="1251462"/>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Tunneling</a:t>
          </a:r>
          <a:endParaRPr lang="en-US" sz="800" b="0" dirty="0">
            <a:solidFill>
              <a:sysClr val="window" lastClr="FFFFFF"/>
            </a:solidFill>
            <a:latin typeface="Whitney LightSC" pitchFamily="50" charset="0"/>
            <a:ea typeface="+mn-ea"/>
            <a:cs typeface="+mn-cs"/>
          </a:endParaRPr>
        </a:p>
      </dgm:t>
    </dgm:pt>
    <dgm:pt modelId="{91294AD4-6D04-43E9-B034-CF61CE922CEA}" type="parTrans" cxnId="{94768CAA-C9F5-4FD4-A459-6D6FBC15525B}">
      <dgm:prSet/>
      <dgm:spPr>
        <a:xfrm>
          <a:off x="137400" y="559028"/>
          <a:ext cx="91440" cy="801215"/>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3C065FE5-52E6-4BB4-A505-D2FA8D34C776}" type="sibTrans" cxnId="{94768CAA-C9F5-4FD4-A459-6D6FBC15525B}">
      <dgm:prSet/>
      <dgm:spPr/>
      <dgm:t>
        <a:bodyPr/>
        <a:lstStyle/>
        <a:p>
          <a:endParaRPr lang="en-US" sz="600" b="0">
            <a:latin typeface="Whitney LightSC" pitchFamily="50" charset="0"/>
          </a:endParaRPr>
        </a:p>
      </dgm:t>
    </dgm:pt>
    <dgm:pt modelId="{FA063EF6-D8EF-41ED-B83B-1F657EFC83F5}">
      <dgm:prSet custT="1"/>
      <dgm:spPr>
        <a:xfrm>
          <a:off x="269033" y="1560400"/>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Capping</a:t>
          </a:r>
          <a:endParaRPr lang="en-US" sz="800" b="0" dirty="0">
            <a:solidFill>
              <a:sysClr val="window" lastClr="FFFFFF"/>
            </a:solidFill>
            <a:latin typeface="Whitney LightSC" pitchFamily="50" charset="0"/>
            <a:ea typeface="+mn-ea"/>
            <a:cs typeface="+mn-cs"/>
          </a:endParaRPr>
        </a:p>
      </dgm:t>
    </dgm:pt>
    <dgm:pt modelId="{E951E47A-422D-4E6D-9C8D-25B562B637F5}" type="parTrans" cxnId="{F1EBAE47-0474-40A5-A908-77CD6061DF8B}">
      <dgm:prSet/>
      <dgm:spPr>
        <a:xfrm>
          <a:off x="137400" y="559028"/>
          <a:ext cx="91440" cy="1110153"/>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2016895D-18C1-462B-99E0-F9B47916EBC4}" type="sibTrans" cxnId="{F1EBAE47-0474-40A5-A908-77CD6061DF8B}">
      <dgm:prSet/>
      <dgm:spPr/>
      <dgm:t>
        <a:bodyPr/>
        <a:lstStyle/>
        <a:p>
          <a:endParaRPr lang="en-US" sz="600" b="0">
            <a:latin typeface="Whitney LightSC" pitchFamily="50" charset="0"/>
          </a:endParaRPr>
        </a:p>
      </dgm:t>
    </dgm:pt>
    <dgm:pt modelId="{CDAE9E2C-8A7C-4B0D-A099-27A9062BBB6D}">
      <dgm:prSet custT="1"/>
      <dgm:spPr>
        <a:xfrm>
          <a:off x="269033" y="1869338"/>
          <a:ext cx="1138275"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Minutes-in-Trail</a:t>
          </a:r>
          <a:endParaRPr lang="en-US" sz="800" b="0" dirty="0">
            <a:solidFill>
              <a:sysClr val="window" lastClr="FFFFFF"/>
            </a:solidFill>
            <a:latin typeface="Whitney LightSC" pitchFamily="50" charset="0"/>
            <a:ea typeface="+mn-ea"/>
            <a:cs typeface="+mn-cs"/>
          </a:endParaRPr>
        </a:p>
      </dgm:t>
    </dgm:pt>
    <dgm:pt modelId="{CE065BE8-98E0-406C-B289-265A84A0AAF8}" type="parTrans" cxnId="{2049ED43-7FBC-4A2C-83F8-E7DE94B31944}">
      <dgm:prSet/>
      <dgm:spPr>
        <a:xfrm>
          <a:off x="137400" y="559028"/>
          <a:ext cx="91440" cy="1419091"/>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91DDE654-8EE1-466B-B973-CA0FCE29A9CB}" type="sibTrans" cxnId="{2049ED43-7FBC-4A2C-83F8-E7DE94B31944}">
      <dgm:prSet/>
      <dgm:spPr/>
      <dgm:t>
        <a:bodyPr/>
        <a:lstStyle/>
        <a:p>
          <a:endParaRPr lang="en-US" sz="600" b="0">
            <a:latin typeface="Whitney LightSC" pitchFamily="50" charset="0"/>
          </a:endParaRPr>
        </a:p>
      </dgm:t>
    </dgm:pt>
    <dgm:pt modelId="{A4165601-B8D8-4E23-B33B-4EF94B5A3759}">
      <dgm:prSet custT="1"/>
      <dgm:spPr>
        <a:xfrm>
          <a:off x="1462071" y="343235"/>
          <a:ext cx="1341169" cy="217561"/>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900" b="1" dirty="0" smtClean="0">
              <a:solidFill>
                <a:sysClr val="window" lastClr="FFFFFF"/>
              </a:solidFill>
              <a:latin typeface="Whitney LightSC" pitchFamily="50" charset="0"/>
              <a:ea typeface="+mn-ea"/>
              <a:cs typeface="+mn-cs"/>
            </a:rPr>
            <a:t>Qualifier</a:t>
          </a:r>
          <a:endParaRPr lang="en-US" sz="900" b="1" dirty="0">
            <a:solidFill>
              <a:sysClr val="window" lastClr="FFFFFF"/>
            </a:solidFill>
            <a:latin typeface="Whitney LightSC" pitchFamily="50" charset="0"/>
            <a:ea typeface="+mn-ea"/>
            <a:cs typeface="+mn-cs"/>
          </a:endParaRPr>
        </a:p>
      </dgm:t>
    </dgm:pt>
    <dgm:pt modelId="{2E68463C-A1F0-4398-8CF4-82E608503BF1}" type="parTrans" cxnId="{B270A4D0-D6F5-4943-8A51-6A713DA46D2C}">
      <dgm:prSet/>
      <dgm:spPr>
        <a:xfrm>
          <a:off x="1431919" y="218546"/>
          <a:ext cx="700736" cy="124689"/>
        </a:xfrm>
        <a:noFill/>
        <a:ln w="25400" cap="flat" cmpd="sng" algn="ctr">
          <a:solidFill>
            <a:srgbClr val="C0504D">
              <a:hueOff val="0"/>
              <a:satOff val="0"/>
              <a:lumOff val="0"/>
              <a:alphaOff val="0"/>
            </a:srgbClr>
          </a:solidFill>
          <a:prstDash val="solid"/>
        </a:ln>
        <a:effectLst/>
      </dgm:spPr>
      <dgm:t>
        <a:bodyPr/>
        <a:lstStyle/>
        <a:p>
          <a:endParaRPr lang="en-US" sz="600" b="0">
            <a:latin typeface="Whitney LightSC" pitchFamily="50" charset="0"/>
          </a:endParaRPr>
        </a:p>
      </dgm:t>
    </dgm:pt>
    <dgm:pt modelId="{51C10097-2903-431D-9990-429FA07AF72C}" type="sibTrans" cxnId="{B270A4D0-D6F5-4943-8A51-6A713DA46D2C}">
      <dgm:prSet/>
      <dgm:spPr/>
      <dgm:t>
        <a:bodyPr/>
        <a:lstStyle/>
        <a:p>
          <a:endParaRPr lang="en-US" sz="600" b="0">
            <a:latin typeface="Whitney LightSC" pitchFamily="50" charset="0"/>
          </a:endParaRPr>
        </a:p>
      </dgm:t>
    </dgm:pt>
    <dgm:pt modelId="{C2A1CA0B-0542-4BE3-9154-97C67A061A80}">
      <dgm:prSet custT="1"/>
      <dgm:spPr>
        <a:xfrm>
          <a:off x="1685676" y="690285"/>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Aircraft Type</a:t>
          </a:r>
          <a:endParaRPr lang="en-US" sz="800" b="0" dirty="0">
            <a:solidFill>
              <a:sysClr val="window" lastClr="FFFFFF"/>
            </a:solidFill>
            <a:latin typeface="Whitney LightSC" pitchFamily="50" charset="0"/>
            <a:ea typeface="+mn-ea"/>
            <a:cs typeface="+mn-cs"/>
          </a:endParaRPr>
        </a:p>
      </dgm:t>
    </dgm:pt>
    <dgm:pt modelId="{1BC7EB28-AA1A-4DC0-95C7-499B91273161}" type="parTrans" cxnId="{C5535E56-3E1F-4C07-B6EA-BB3EA749BF71}">
      <dgm:prSet/>
      <dgm:spPr>
        <a:xfrm>
          <a:off x="1550468" y="560797"/>
          <a:ext cx="91440" cy="238269"/>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A4BBD06B-A0E4-4359-854B-F918EB1F83A9}" type="sibTrans" cxnId="{C5535E56-3E1F-4C07-B6EA-BB3EA749BF71}">
      <dgm:prSet/>
      <dgm:spPr/>
      <dgm:t>
        <a:bodyPr/>
        <a:lstStyle/>
        <a:p>
          <a:endParaRPr lang="en-US" sz="600" b="0">
            <a:latin typeface="Whitney LightSC" pitchFamily="50" charset="0"/>
          </a:endParaRPr>
        </a:p>
      </dgm:t>
    </dgm:pt>
    <dgm:pt modelId="{D5ABE8DF-6048-4F1D-B600-5090591FB496}">
      <dgm:prSet custT="1"/>
      <dgm:spPr>
        <a:xfrm>
          <a:off x="1685676" y="999223"/>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Route</a:t>
          </a:r>
          <a:endParaRPr lang="en-US" sz="800" b="0" dirty="0">
            <a:solidFill>
              <a:sysClr val="window" lastClr="FFFFFF"/>
            </a:solidFill>
            <a:latin typeface="Whitney LightSC" pitchFamily="50" charset="0"/>
            <a:ea typeface="+mn-ea"/>
            <a:cs typeface="+mn-cs"/>
          </a:endParaRPr>
        </a:p>
      </dgm:t>
    </dgm:pt>
    <dgm:pt modelId="{FE243E6E-7C32-4BCA-BBA2-6C32C58244B6}" type="parTrans" cxnId="{E0E68171-AA3D-4D34-99B5-F3CA6E01D8DD}">
      <dgm:prSet/>
      <dgm:spPr>
        <a:xfrm>
          <a:off x="1550468" y="560797"/>
          <a:ext cx="91440" cy="547207"/>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EA36A5FE-7D0F-46C2-874F-7EB792562086}" type="sibTrans" cxnId="{E0E68171-AA3D-4D34-99B5-F3CA6E01D8DD}">
      <dgm:prSet/>
      <dgm:spPr/>
      <dgm:t>
        <a:bodyPr/>
        <a:lstStyle/>
        <a:p>
          <a:endParaRPr lang="en-US" sz="600" b="0">
            <a:latin typeface="Whitney LightSC" pitchFamily="50" charset="0"/>
          </a:endParaRPr>
        </a:p>
      </dgm:t>
    </dgm:pt>
    <dgm:pt modelId="{56D43CE7-D24F-49CF-8C53-BDEE6658C603}">
      <dgm:prSet custT="1"/>
      <dgm:spPr>
        <a:xfrm>
          <a:off x="1685676" y="1308161"/>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Time</a:t>
          </a:r>
          <a:endParaRPr lang="en-US" sz="800" b="0" dirty="0">
            <a:solidFill>
              <a:sysClr val="window" lastClr="FFFFFF"/>
            </a:solidFill>
            <a:latin typeface="Whitney LightSC" pitchFamily="50" charset="0"/>
            <a:ea typeface="+mn-ea"/>
            <a:cs typeface="+mn-cs"/>
          </a:endParaRPr>
        </a:p>
      </dgm:t>
    </dgm:pt>
    <dgm:pt modelId="{E5F8141B-D828-4C18-97C8-1BA0EE1C436D}" type="parTrans" cxnId="{D6EED790-8E6E-48E3-BD12-05EC1B10DD68}">
      <dgm:prSet/>
      <dgm:spPr>
        <a:xfrm>
          <a:off x="1550468" y="560797"/>
          <a:ext cx="91440" cy="856145"/>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166D2A8D-1256-4464-9874-54679D73F395}" type="sibTrans" cxnId="{D6EED790-8E6E-48E3-BD12-05EC1B10DD68}">
      <dgm:prSet/>
      <dgm:spPr/>
      <dgm:t>
        <a:bodyPr/>
        <a:lstStyle/>
        <a:p>
          <a:endParaRPr lang="en-US" sz="600" b="0">
            <a:latin typeface="Whitney LightSC" pitchFamily="50" charset="0"/>
          </a:endParaRPr>
        </a:p>
      </dgm:t>
    </dgm:pt>
    <dgm:pt modelId="{492C1F16-A7EE-4E90-87B5-7EE6783528B4}">
      <dgm:prSet custT="1"/>
      <dgm:spPr>
        <a:xfrm>
          <a:off x="1685676" y="1617099"/>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Location</a:t>
          </a:r>
          <a:endParaRPr lang="en-US" sz="800" b="0" dirty="0">
            <a:solidFill>
              <a:sysClr val="window" lastClr="FFFFFF"/>
            </a:solidFill>
            <a:latin typeface="Whitney LightSC" pitchFamily="50" charset="0"/>
            <a:ea typeface="+mn-ea"/>
            <a:cs typeface="+mn-cs"/>
          </a:endParaRPr>
        </a:p>
      </dgm:t>
    </dgm:pt>
    <dgm:pt modelId="{9AC09A68-EDFF-4181-A08B-49BAB3E46A8A}" type="parTrans" cxnId="{A3949FA7-A912-48BF-AC32-D0104982B593}">
      <dgm:prSet/>
      <dgm:spPr>
        <a:xfrm>
          <a:off x="1550468" y="560797"/>
          <a:ext cx="91440" cy="1165083"/>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2AB509B3-F3BD-48FE-AA9F-B4F43D51BB31}" type="sibTrans" cxnId="{A3949FA7-A912-48BF-AC32-D0104982B593}">
      <dgm:prSet/>
      <dgm:spPr/>
      <dgm:t>
        <a:bodyPr/>
        <a:lstStyle/>
        <a:p>
          <a:endParaRPr lang="en-US" sz="600" b="0">
            <a:latin typeface="Whitney LightSC" pitchFamily="50" charset="0"/>
          </a:endParaRPr>
        </a:p>
      </dgm:t>
    </dgm:pt>
    <dgm:pt modelId="{012A74EC-B662-4EF5-9F2E-46023E46BDF0}">
      <dgm:prSet custT="1"/>
      <dgm:spPr>
        <a:xfrm>
          <a:off x="1685676" y="1926037"/>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Facility</a:t>
          </a:r>
          <a:endParaRPr lang="en-US" sz="800" b="0" dirty="0">
            <a:solidFill>
              <a:sysClr val="window" lastClr="FFFFFF"/>
            </a:solidFill>
            <a:latin typeface="Whitney LightSC" pitchFamily="50" charset="0"/>
            <a:ea typeface="+mn-ea"/>
            <a:cs typeface="+mn-cs"/>
          </a:endParaRPr>
        </a:p>
      </dgm:t>
    </dgm:pt>
    <dgm:pt modelId="{228F934F-8032-4D0E-B4C0-61B812E2D23C}" type="parTrans" cxnId="{E109D087-5BCE-41DE-A17E-C595BCC5A938}">
      <dgm:prSet/>
      <dgm:spPr>
        <a:xfrm>
          <a:off x="1550468" y="560797"/>
          <a:ext cx="91440" cy="1474021"/>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8D4615E6-00E7-48F4-8334-D59529A27662}" type="sibTrans" cxnId="{E109D087-5BCE-41DE-A17E-C595BCC5A938}">
      <dgm:prSet/>
      <dgm:spPr/>
      <dgm:t>
        <a:bodyPr/>
        <a:lstStyle/>
        <a:p>
          <a:endParaRPr lang="en-US" sz="600" b="0">
            <a:latin typeface="Whitney LightSC" pitchFamily="50" charset="0"/>
          </a:endParaRPr>
        </a:p>
      </dgm:t>
    </dgm:pt>
    <dgm:pt modelId="{8AAB9146-06C8-41E4-9496-947A3541E411}">
      <dgm:prSet custT="1"/>
      <dgm:spPr>
        <a:xfrm>
          <a:off x="1685676" y="2234975"/>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Miles</a:t>
          </a:r>
          <a:endParaRPr lang="en-US" sz="800" b="0" dirty="0">
            <a:solidFill>
              <a:sysClr val="window" lastClr="FFFFFF"/>
            </a:solidFill>
            <a:latin typeface="Whitney LightSC" pitchFamily="50" charset="0"/>
            <a:ea typeface="+mn-ea"/>
            <a:cs typeface="+mn-cs"/>
          </a:endParaRPr>
        </a:p>
      </dgm:t>
    </dgm:pt>
    <dgm:pt modelId="{6CADF4D8-9E68-4F82-9C57-A6BD0863FEB9}" type="parTrans" cxnId="{23DF8C75-A87F-4AE8-94E1-07AF74ABBDF5}">
      <dgm:prSet/>
      <dgm:spPr>
        <a:xfrm>
          <a:off x="1550468" y="560797"/>
          <a:ext cx="91440" cy="1782959"/>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8764DB7A-1A03-44DC-8B15-A868D8435628}" type="sibTrans" cxnId="{23DF8C75-A87F-4AE8-94E1-07AF74ABBDF5}">
      <dgm:prSet/>
      <dgm:spPr/>
      <dgm:t>
        <a:bodyPr/>
        <a:lstStyle/>
        <a:p>
          <a:endParaRPr lang="en-US" sz="600" b="0">
            <a:latin typeface="Whitney LightSC" pitchFamily="50" charset="0"/>
          </a:endParaRPr>
        </a:p>
      </dgm:t>
    </dgm:pt>
    <dgm:pt modelId="{654B9EF9-0940-4E14-8558-867A12AFF39A}">
      <dgm:prSet custT="1"/>
      <dgm:spPr>
        <a:xfrm>
          <a:off x="1685676" y="2473568"/>
          <a:ext cx="944971" cy="217561"/>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800" b="0" dirty="0" smtClean="0">
              <a:solidFill>
                <a:sysClr val="window" lastClr="FFFFFF"/>
              </a:solidFill>
              <a:latin typeface="Whitney LightSC" pitchFamily="50" charset="0"/>
              <a:ea typeface="+mn-ea"/>
              <a:cs typeface="+mn-cs"/>
            </a:rPr>
            <a:t>Speed</a:t>
          </a:r>
          <a:endParaRPr lang="en-US" sz="800" b="0" dirty="0">
            <a:solidFill>
              <a:sysClr val="window" lastClr="FFFFFF"/>
            </a:solidFill>
            <a:latin typeface="Whitney LightSC" pitchFamily="50" charset="0"/>
            <a:ea typeface="+mn-ea"/>
            <a:cs typeface="+mn-cs"/>
          </a:endParaRPr>
        </a:p>
      </dgm:t>
    </dgm:pt>
    <dgm:pt modelId="{2E2C98E9-08C5-4CA7-9ABA-847F1DE170A6}" type="parTrans" cxnId="{ABDB6D85-B533-4619-9AB7-247282210ED6}">
      <dgm:prSet/>
      <dgm:spPr>
        <a:xfrm>
          <a:off x="1550468" y="560797"/>
          <a:ext cx="91440" cy="2021551"/>
        </a:xfrm>
        <a:noFill/>
        <a:ln w="25400" cap="flat" cmpd="sng" algn="ctr">
          <a:solidFill>
            <a:srgbClr val="9BBB59">
              <a:hueOff val="0"/>
              <a:satOff val="0"/>
              <a:lumOff val="0"/>
              <a:alphaOff val="0"/>
            </a:srgbClr>
          </a:solidFill>
          <a:prstDash val="solid"/>
        </a:ln>
        <a:effectLst/>
      </dgm:spPr>
      <dgm:t>
        <a:bodyPr/>
        <a:lstStyle/>
        <a:p>
          <a:endParaRPr lang="en-US" sz="600" b="0">
            <a:latin typeface="Whitney LightSC" pitchFamily="50" charset="0"/>
          </a:endParaRPr>
        </a:p>
      </dgm:t>
    </dgm:pt>
    <dgm:pt modelId="{1CA34CB3-DCDC-40FA-94B6-25999888BA68}" type="sibTrans" cxnId="{ABDB6D85-B533-4619-9AB7-247282210ED6}">
      <dgm:prSet/>
      <dgm:spPr/>
      <dgm:t>
        <a:bodyPr/>
        <a:lstStyle/>
        <a:p>
          <a:endParaRPr lang="en-US" sz="600" b="0">
            <a:latin typeface="Whitney LightSC" pitchFamily="50" charset="0"/>
          </a:endParaRPr>
        </a:p>
      </dgm:t>
    </dgm:pt>
    <dgm:pt modelId="{E55A3283-1B61-455E-B7D8-E0AA034A9055}" type="pres">
      <dgm:prSet presAssocID="{883A268F-F055-457D-8BB6-D892B1E34C66}" presName="hierChild1" presStyleCnt="0">
        <dgm:presLayoutVars>
          <dgm:orgChart val="1"/>
          <dgm:chPref val="1"/>
          <dgm:dir/>
          <dgm:animOne val="branch"/>
          <dgm:animLvl val="lvl"/>
          <dgm:resizeHandles/>
        </dgm:presLayoutVars>
      </dgm:prSet>
      <dgm:spPr/>
      <dgm:t>
        <a:bodyPr/>
        <a:lstStyle/>
        <a:p>
          <a:endParaRPr lang="en-US"/>
        </a:p>
      </dgm:t>
    </dgm:pt>
    <dgm:pt modelId="{1BF419A7-AF08-44C0-99D9-B15071526ED3}" type="pres">
      <dgm:prSet presAssocID="{28062659-739D-43CB-B1FC-5B969DCDA954}" presName="hierRoot1" presStyleCnt="0">
        <dgm:presLayoutVars>
          <dgm:hierBranch val="init"/>
        </dgm:presLayoutVars>
      </dgm:prSet>
      <dgm:spPr/>
      <dgm:t>
        <a:bodyPr/>
        <a:lstStyle/>
        <a:p>
          <a:endParaRPr lang="en-US"/>
        </a:p>
      </dgm:t>
    </dgm:pt>
    <dgm:pt modelId="{14902E8B-0F8F-40B6-89E7-6198438B11D1}" type="pres">
      <dgm:prSet presAssocID="{28062659-739D-43CB-B1FC-5B969DCDA954}" presName="rootComposite1" presStyleCnt="0"/>
      <dgm:spPr/>
      <dgm:t>
        <a:bodyPr/>
        <a:lstStyle/>
        <a:p>
          <a:endParaRPr lang="en-US"/>
        </a:p>
      </dgm:t>
    </dgm:pt>
    <dgm:pt modelId="{0C6FDCB4-B4AC-43E6-B976-E5CE70C4DCB0}" type="pres">
      <dgm:prSet presAssocID="{28062659-739D-43CB-B1FC-5B969DCDA954}" presName="rootText1" presStyleLbl="node0" presStyleIdx="0" presStyleCnt="1" custScaleX="386623" custLinFactNeighborX="-36631" custLinFactNeighborY="-22">
        <dgm:presLayoutVars>
          <dgm:chPref val="3"/>
        </dgm:presLayoutVars>
      </dgm:prSet>
      <dgm:spPr>
        <a:prstGeom prst="rect">
          <a:avLst/>
        </a:prstGeom>
      </dgm:spPr>
      <dgm:t>
        <a:bodyPr/>
        <a:lstStyle/>
        <a:p>
          <a:endParaRPr lang="en-US"/>
        </a:p>
      </dgm:t>
    </dgm:pt>
    <dgm:pt modelId="{FFA1E9FE-4B48-4646-BECE-CE1FF2277C08}" type="pres">
      <dgm:prSet presAssocID="{28062659-739D-43CB-B1FC-5B969DCDA954}" presName="rootConnector1" presStyleLbl="node1" presStyleIdx="0" presStyleCnt="0"/>
      <dgm:spPr/>
      <dgm:t>
        <a:bodyPr/>
        <a:lstStyle/>
        <a:p>
          <a:endParaRPr lang="en-US"/>
        </a:p>
      </dgm:t>
    </dgm:pt>
    <dgm:pt modelId="{436B6FEC-37E9-4473-9AE5-8CE603B96166}" type="pres">
      <dgm:prSet presAssocID="{28062659-739D-43CB-B1FC-5B969DCDA954}" presName="hierChild2" presStyleCnt="0"/>
      <dgm:spPr/>
      <dgm:t>
        <a:bodyPr/>
        <a:lstStyle/>
        <a:p>
          <a:endParaRPr lang="en-US"/>
        </a:p>
      </dgm:t>
    </dgm:pt>
    <dgm:pt modelId="{194E5BF6-6A81-4F6E-BA3B-1D8520E466FB}" type="pres">
      <dgm:prSet presAssocID="{0262FE68-F25A-468E-8A58-FA701EF02EA1}" presName="Name37" presStyleLbl="parChTrans1D2" presStyleIdx="0" presStyleCnt="2"/>
      <dgm:spPr>
        <a:custGeom>
          <a:avLst/>
          <a:gdLst/>
          <a:ahLst/>
          <a:cxnLst/>
          <a:rect l="0" t="0" r="0" b="0"/>
          <a:pathLst>
            <a:path>
              <a:moveTo>
                <a:pt x="793489" y="0"/>
              </a:moveTo>
              <a:lnTo>
                <a:pt x="793489" y="77232"/>
              </a:lnTo>
              <a:lnTo>
                <a:pt x="0" y="77232"/>
              </a:lnTo>
              <a:lnTo>
                <a:pt x="0" y="122920"/>
              </a:lnTo>
            </a:path>
          </a:pathLst>
        </a:custGeom>
      </dgm:spPr>
      <dgm:t>
        <a:bodyPr/>
        <a:lstStyle/>
        <a:p>
          <a:endParaRPr lang="en-US"/>
        </a:p>
      </dgm:t>
    </dgm:pt>
    <dgm:pt modelId="{4A526FA3-1502-49A0-B762-84AA3461493D}" type="pres">
      <dgm:prSet presAssocID="{9E342820-9C79-4E05-971A-090387586702}" presName="hierRoot2" presStyleCnt="0">
        <dgm:presLayoutVars>
          <dgm:hierBranch val="init"/>
        </dgm:presLayoutVars>
      </dgm:prSet>
      <dgm:spPr/>
      <dgm:t>
        <a:bodyPr/>
        <a:lstStyle/>
        <a:p>
          <a:endParaRPr lang="en-US"/>
        </a:p>
      </dgm:t>
    </dgm:pt>
    <dgm:pt modelId="{99B63A20-A239-48C1-B182-FA3971CE716E}" type="pres">
      <dgm:prSet presAssocID="{9E342820-9C79-4E05-971A-090387586702}" presName="rootComposite" presStyleCnt="0"/>
      <dgm:spPr/>
      <dgm:t>
        <a:bodyPr/>
        <a:lstStyle/>
        <a:p>
          <a:endParaRPr lang="en-US"/>
        </a:p>
      </dgm:t>
    </dgm:pt>
    <dgm:pt modelId="{21649464-878E-4717-90B7-901A2D44843D}" type="pres">
      <dgm:prSet presAssocID="{9E342820-9C79-4E05-971A-090387586702}" presName="rootText" presStyleLbl="node2" presStyleIdx="0" presStyleCnt="2" custScaleX="261598" custLinFactNeighborX="-54377" custLinFactNeighborY="14477">
        <dgm:presLayoutVars>
          <dgm:chPref val="3"/>
        </dgm:presLayoutVars>
      </dgm:prSet>
      <dgm:spPr>
        <a:prstGeom prst="rect">
          <a:avLst/>
        </a:prstGeom>
      </dgm:spPr>
      <dgm:t>
        <a:bodyPr/>
        <a:lstStyle/>
        <a:p>
          <a:endParaRPr lang="en-US"/>
        </a:p>
      </dgm:t>
    </dgm:pt>
    <dgm:pt modelId="{A5A0381B-1A97-424D-BEA1-D8857659EE0B}" type="pres">
      <dgm:prSet presAssocID="{9E342820-9C79-4E05-971A-090387586702}" presName="rootConnector" presStyleLbl="node2" presStyleIdx="0" presStyleCnt="2"/>
      <dgm:spPr/>
      <dgm:t>
        <a:bodyPr/>
        <a:lstStyle/>
        <a:p>
          <a:endParaRPr lang="en-US"/>
        </a:p>
      </dgm:t>
    </dgm:pt>
    <dgm:pt modelId="{99AE2A6A-7601-4855-8B6E-483B7482E1A3}" type="pres">
      <dgm:prSet presAssocID="{9E342820-9C79-4E05-971A-090387586702}" presName="hierChild4" presStyleCnt="0"/>
      <dgm:spPr/>
      <dgm:t>
        <a:bodyPr/>
        <a:lstStyle/>
        <a:p>
          <a:endParaRPr lang="en-US"/>
        </a:p>
      </dgm:t>
    </dgm:pt>
    <dgm:pt modelId="{77E15492-740B-487E-8D90-5B03B1DCA562}" type="pres">
      <dgm:prSet presAssocID="{02FF3DF0-DF2C-4B6C-ADB8-6C13621CF090}" presName="Name37" presStyleLbl="parChTrans1D3" presStyleIdx="0" presStyleCnt="12"/>
      <dgm:spPr>
        <a:custGeom>
          <a:avLst/>
          <a:gdLst/>
          <a:ahLst/>
          <a:cxnLst/>
          <a:rect l="0" t="0" r="0" b="0"/>
          <a:pathLst>
            <a:path>
              <a:moveTo>
                <a:pt x="0" y="0"/>
              </a:moveTo>
              <a:lnTo>
                <a:pt x="0" y="197387"/>
              </a:lnTo>
              <a:lnTo>
                <a:pt x="96644" y="197387"/>
              </a:lnTo>
            </a:path>
          </a:pathLst>
        </a:custGeom>
      </dgm:spPr>
      <dgm:t>
        <a:bodyPr/>
        <a:lstStyle/>
        <a:p>
          <a:endParaRPr lang="en-US"/>
        </a:p>
      </dgm:t>
    </dgm:pt>
    <dgm:pt modelId="{45030DAD-092C-48F6-BA8D-2E3CBD8549FC}" type="pres">
      <dgm:prSet presAssocID="{C20F3B45-7949-44DC-8F60-A01C51A9A2CD}" presName="hierRoot2" presStyleCnt="0">
        <dgm:presLayoutVars>
          <dgm:hierBranch val="init"/>
        </dgm:presLayoutVars>
      </dgm:prSet>
      <dgm:spPr/>
      <dgm:t>
        <a:bodyPr/>
        <a:lstStyle/>
        <a:p>
          <a:endParaRPr lang="en-US"/>
        </a:p>
      </dgm:t>
    </dgm:pt>
    <dgm:pt modelId="{746042FD-D16C-4BF7-B76F-30B7F4C5087F}" type="pres">
      <dgm:prSet presAssocID="{C20F3B45-7949-44DC-8F60-A01C51A9A2CD}" presName="rootComposite" presStyleCnt="0"/>
      <dgm:spPr/>
      <dgm:t>
        <a:bodyPr/>
        <a:lstStyle/>
        <a:p>
          <a:endParaRPr lang="en-US"/>
        </a:p>
      </dgm:t>
    </dgm:pt>
    <dgm:pt modelId="{F73738A3-9D7F-4B1D-A11E-D229C9E2C6F4}" type="pres">
      <dgm:prSet presAssocID="{C20F3B45-7949-44DC-8F60-A01C51A9A2CD}" presName="rootText" presStyleLbl="node3" presStyleIdx="0" presStyleCnt="12" custScaleX="261598" custLinFactNeighborX="-71406" custLinFactNeighborY="13204">
        <dgm:presLayoutVars>
          <dgm:chPref val="3"/>
        </dgm:presLayoutVars>
      </dgm:prSet>
      <dgm:spPr>
        <a:prstGeom prst="rect">
          <a:avLst/>
        </a:prstGeom>
      </dgm:spPr>
      <dgm:t>
        <a:bodyPr/>
        <a:lstStyle/>
        <a:p>
          <a:endParaRPr lang="en-US"/>
        </a:p>
      </dgm:t>
    </dgm:pt>
    <dgm:pt modelId="{91614B9B-6607-4BBE-B6DA-61CFEAB38696}" type="pres">
      <dgm:prSet presAssocID="{C20F3B45-7949-44DC-8F60-A01C51A9A2CD}" presName="rootConnector" presStyleLbl="node3" presStyleIdx="0" presStyleCnt="12"/>
      <dgm:spPr/>
      <dgm:t>
        <a:bodyPr/>
        <a:lstStyle/>
        <a:p>
          <a:endParaRPr lang="en-US"/>
        </a:p>
      </dgm:t>
    </dgm:pt>
    <dgm:pt modelId="{F022DE17-6746-4F8E-AD17-06FAEDF79BE5}" type="pres">
      <dgm:prSet presAssocID="{C20F3B45-7949-44DC-8F60-A01C51A9A2CD}" presName="hierChild4" presStyleCnt="0"/>
      <dgm:spPr/>
      <dgm:t>
        <a:bodyPr/>
        <a:lstStyle/>
        <a:p>
          <a:endParaRPr lang="en-US"/>
        </a:p>
      </dgm:t>
    </dgm:pt>
    <dgm:pt modelId="{87DE47F5-5E7C-4304-A6B1-0BE16F877157}" type="pres">
      <dgm:prSet presAssocID="{C20F3B45-7949-44DC-8F60-A01C51A9A2CD}" presName="hierChild5" presStyleCnt="0"/>
      <dgm:spPr/>
      <dgm:t>
        <a:bodyPr/>
        <a:lstStyle/>
        <a:p>
          <a:endParaRPr lang="en-US"/>
        </a:p>
      </dgm:t>
    </dgm:pt>
    <dgm:pt modelId="{122687A5-4B25-4069-9464-FBA3510EA0FE}" type="pres">
      <dgm:prSet presAssocID="{2EF936A9-5FA9-4D94-A774-2BD3266B251B}" presName="Name37" presStyleLbl="parChTrans1D3" presStyleIdx="1" presStyleCnt="12"/>
      <dgm:spPr>
        <a:custGeom>
          <a:avLst/>
          <a:gdLst/>
          <a:ahLst/>
          <a:cxnLst/>
          <a:rect l="0" t="0" r="0" b="0"/>
          <a:pathLst>
            <a:path>
              <a:moveTo>
                <a:pt x="45720" y="0"/>
              </a:moveTo>
              <a:lnTo>
                <a:pt x="45720" y="492277"/>
              </a:lnTo>
              <a:lnTo>
                <a:pt x="131633" y="492277"/>
              </a:lnTo>
            </a:path>
          </a:pathLst>
        </a:custGeom>
      </dgm:spPr>
      <dgm:t>
        <a:bodyPr/>
        <a:lstStyle/>
        <a:p>
          <a:endParaRPr lang="en-US"/>
        </a:p>
      </dgm:t>
    </dgm:pt>
    <dgm:pt modelId="{E2512F35-E5F7-4579-8E19-F62C2B4996B4}" type="pres">
      <dgm:prSet presAssocID="{306E7BE4-8FD6-420E-951B-7D5634FC4041}" presName="hierRoot2" presStyleCnt="0">
        <dgm:presLayoutVars>
          <dgm:hierBranch val="init"/>
        </dgm:presLayoutVars>
      </dgm:prSet>
      <dgm:spPr/>
      <dgm:t>
        <a:bodyPr/>
        <a:lstStyle/>
        <a:p>
          <a:endParaRPr lang="en-US"/>
        </a:p>
      </dgm:t>
    </dgm:pt>
    <dgm:pt modelId="{2DFE0663-ED9D-4767-8C20-68294FA6FE68}" type="pres">
      <dgm:prSet presAssocID="{306E7BE4-8FD6-420E-951B-7D5634FC4041}" presName="rootComposite" presStyleCnt="0"/>
      <dgm:spPr/>
      <dgm:t>
        <a:bodyPr/>
        <a:lstStyle/>
        <a:p>
          <a:endParaRPr lang="en-US"/>
        </a:p>
      </dgm:t>
    </dgm:pt>
    <dgm:pt modelId="{C80FBECC-1FD4-4A49-9F58-F559F83DAEDF}" type="pres">
      <dgm:prSet presAssocID="{306E7BE4-8FD6-420E-951B-7D5634FC4041}" presName="rootText" presStyleLbl="node3" presStyleIdx="1" presStyleCnt="12" custScaleX="261598" custLinFactNeighborX="-73872" custLinFactNeighborY="6747">
        <dgm:presLayoutVars>
          <dgm:chPref val="3"/>
        </dgm:presLayoutVars>
      </dgm:prSet>
      <dgm:spPr>
        <a:prstGeom prst="rect">
          <a:avLst/>
        </a:prstGeom>
      </dgm:spPr>
      <dgm:t>
        <a:bodyPr/>
        <a:lstStyle/>
        <a:p>
          <a:endParaRPr lang="en-US"/>
        </a:p>
      </dgm:t>
    </dgm:pt>
    <dgm:pt modelId="{E3407CB5-60AF-4F89-A572-4ACA1DCEF4DB}" type="pres">
      <dgm:prSet presAssocID="{306E7BE4-8FD6-420E-951B-7D5634FC4041}" presName="rootConnector" presStyleLbl="node3" presStyleIdx="1" presStyleCnt="12"/>
      <dgm:spPr/>
      <dgm:t>
        <a:bodyPr/>
        <a:lstStyle/>
        <a:p>
          <a:endParaRPr lang="en-US"/>
        </a:p>
      </dgm:t>
    </dgm:pt>
    <dgm:pt modelId="{E8447140-70E1-4CD3-BCD1-B43DD9B64E8B}" type="pres">
      <dgm:prSet presAssocID="{306E7BE4-8FD6-420E-951B-7D5634FC4041}" presName="hierChild4" presStyleCnt="0"/>
      <dgm:spPr/>
      <dgm:t>
        <a:bodyPr/>
        <a:lstStyle/>
        <a:p>
          <a:endParaRPr lang="en-US"/>
        </a:p>
      </dgm:t>
    </dgm:pt>
    <dgm:pt modelId="{99D20AA1-CD74-410F-BE70-E3E4C1478716}" type="pres">
      <dgm:prSet presAssocID="{306E7BE4-8FD6-420E-951B-7D5634FC4041}" presName="hierChild5" presStyleCnt="0"/>
      <dgm:spPr/>
      <dgm:t>
        <a:bodyPr/>
        <a:lstStyle/>
        <a:p>
          <a:endParaRPr lang="en-US"/>
        </a:p>
      </dgm:t>
    </dgm:pt>
    <dgm:pt modelId="{5E5AC99B-AE6F-4CFF-8B2F-21CC50823550}" type="pres">
      <dgm:prSet presAssocID="{91294AD4-6D04-43E9-B034-CF61CE922CEA}" presName="Name37" presStyleLbl="parChTrans1D3" presStyleIdx="2" presStyleCnt="12"/>
      <dgm:spPr>
        <a:custGeom>
          <a:avLst/>
          <a:gdLst/>
          <a:ahLst/>
          <a:cxnLst/>
          <a:rect l="0" t="0" r="0" b="0"/>
          <a:pathLst>
            <a:path>
              <a:moveTo>
                <a:pt x="45720" y="0"/>
              </a:moveTo>
              <a:lnTo>
                <a:pt x="45720" y="801215"/>
              </a:lnTo>
              <a:lnTo>
                <a:pt x="131633" y="801215"/>
              </a:lnTo>
            </a:path>
          </a:pathLst>
        </a:custGeom>
      </dgm:spPr>
      <dgm:t>
        <a:bodyPr/>
        <a:lstStyle/>
        <a:p>
          <a:endParaRPr lang="en-US"/>
        </a:p>
      </dgm:t>
    </dgm:pt>
    <dgm:pt modelId="{6B12B970-0EF7-4EEB-938F-C84C647FC4C0}" type="pres">
      <dgm:prSet presAssocID="{494A51A7-4C54-471A-8ACB-0D4317B8B17D}" presName="hierRoot2" presStyleCnt="0">
        <dgm:presLayoutVars>
          <dgm:hierBranch val="init"/>
        </dgm:presLayoutVars>
      </dgm:prSet>
      <dgm:spPr/>
      <dgm:t>
        <a:bodyPr/>
        <a:lstStyle/>
        <a:p>
          <a:endParaRPr lang="en-US"/>
        </a:p>
      </dgm:t>
    </dgm:pt>
    <dgm:pt modelId="{2D7979F9-E2D0-44FF-B164-1511685EAF1E}" type="pres">
      <dgm:prSet presAssocID="{494A51A7-4C54-471A-8ACB-0D4317B8B17D}" presName="rootComposite" presStyleCnt="0"/>
      <dgm:spPr/>
      <dgm:t>
        <a:bodyPr/>
        <a:lstStyle/>
        <a:p>
          <a:endParaRPr lang="en-US"/>
        </a:p>
      </dgm:t>
    </dgm:pt>
    <dgm:pt modelId="{570F8395-D0C5-4487-9F1A-86E366EF0A1B}" type="pres">
      <dgm:prSet presAssocID="{494A51A7-4C54-471A-8ACB-0D4317B8B17D}" presName="rootText" presStyleLbl="node3" presStyleIdx="2" presStyleCnt="12" custScaleX="261598" custLinFactNeighborX="-73872" custLinFactNeighborY="6747">
        <dgm:presLayoutVars>
          <dgm:chPref val="3"/>
        </dgm:presLayoutVars>
      </dgm:prSet>
      <dgm:spPr>
        <a:prstGeom prst="rect">
          <a:avLst/>
        </a:prstGeom>
      </dgm:spPr>
      <dgm:t>
        <a:bodyPr/>
        <a:lstStyle/>
        <a:p>
          <a:endParaRPr lang="en-US"/>
        </a:p>
      </dgm:t>
    </dgm:pt>
    <dgm:pt modelId="{B89F3678-238A-4B82-B554-007338A27EB9}" type="pres">
      <dgm:prSet presAssocID="{494A51A7-4C54-471A-8ACB-0D4317B8B17D}" presName="rootConnector" presStyleLbl="node3" presStyleIdx="2" presStyleCnt="12"/>
      <dgm:spPr/>
      <dgm:t>
        <a:bodyPr/>
        <a:lstStyle/>
        <a:p>
          <a:endParaRPr lang="en-US"/>
        </a:p>
      </dgm:t>
    </dgm:pt>
    <dgm:pt modelId="{F1D6B48B-BFAB-480F-9CAC-79025E0CE104}" type="pres">
      <dgm:prSet presAssocID="{494A51A7-4C54-471A-8ACB-0D4317B8B17D}" presName="hierChild4" presStyleCnt="0"/>
      <dgm:spPr/>
      <dgm:t>
        <a:bodyPr/>
        <a:lstStyle/>
        <a:p>
          <a:endParaRPr lang="en-US"/>
        </a:p>
      </dgm:t>
    </dgm:pt>
    <dgm:pt modelId="{7B3E2C23-5533-4905-B2A7-EBE62058129B}" type="pres">
      <dgm:prSet presAssocID="{494A51A7-4C54-471A-8ACB-0D4317B8B17D}" presName="hierChild5" presStyleCnt="0"/>
      <dgm:spPr/>
      <dgm:t>
        <a:bodyPr/>
        <a:lstStyle/>
        <a:p>
          <a:endParaRPr lang="en-US"/>
        </a:p>
      </dgm:t>
    </dgm:pt>
    <dgm:pt modelId="{9FCF07F2-CEDA-4097-A6D2-8677C968BD69}" type="pres">
      <dgm:prSet presAssocID="{E951E47A-422D-4E6D-9C8D-25B562B637F5}" presName="Name37" presStyleLbl="parChTrans1D3" presStyleIdx="3" presStyleCnt="12"/>
      <dgm:spPr>
        <a:custGeom>
          <a:avLst/>
          <a:gdLst/>
          <a:ahLst/>
          <a:cxnLst/>
          <a:rect l="0" t="0" r="0" b="0"/>
          <a:pathLst>
            <a:path>
              <a:moveTo>
                <a:pt x="45720" y="0"/>
              </a:moveTo>
              <a:lnTo>
                <a:pt x="45720" y="1110153"/>
              </a:lnTo>
              <a:lnTo>
                <a:pt x="131633" y="1110153"/>
              </a:lnTo>
            </a:path>
          </a:pathLst>
        </a:custGeom>
      </dgm:spPr>
      <dgm:t>
        <a:bodyPr/>
        <a:lstStyle/>
        <a:p>
          <a:endParaRPr lang="en-US"/>
        </a:p>
      </dgm:t>
    </dgm:pt>
    <dgm:pt modelId="{556098D0-BC77-4D06-975A-5E40B97FDACD}" type="pres">
      <dgm:prSet presAssocID="{FA063EF6-D8EF-41ED-B83B-1F657EFC83F5}" presName="hierRoot2" presStyleCnt="0">
        <dgm:presLayoutVars>
          <dgm:hierBranch val="init"/>
        </dgm:presLayoutVars>
      </dgm:prSet>
      <dgm:spPr/>
      <dgm:t>
        <a:bodyPr/>
        <a:lstStyle/>
        <a:p>
          <a:endParaRPr lang="en-US"/>
        </a:p>
      </dgm:t>
    </dgm:pt>
    <dgm:pt modelId="{F70842A5-C2F6-42A3-9FE0-E42B2B964281}" type="pres">
      <dgm:prSet presAssocID="{FA063EF6-D8EF-41ED-B83B-1F657EFC83F5}" presName="rootComposite" presStyleCnt="0"/>
      <dgm:spPr/>
      <dgm:t>
        <a:bodyPr/>
        <a:lstStyle/>
        <a:p>
          <a:endParaRPr lang="en-US"/>
        </a:p>
      </dgm:t>
    </dgm:pt>
    <dgm:pt modelId="{9F07BABA-36C1-44AE-B4F1-5A92EF3BA2C9}" type="pres">
      <dgm:prSet presAssocID="{FA063EF6-D8EF-41ED-B83B-1F657EFC83F5}" presName="rootText" presStyleLbl="node3" presStyleIdx="3" presStyleCnt="12" custScaleX="261598" custLinFactNeighborX="-73872" custLinFactNeighborY="6747">
        <dgm:presLayoutVars>
          <dgm:chPref val="3"/>
        </dgm:presLayoutVars>
      </dgm:prSet>
      <dgm:spPr>
        <a:prstGeom prst="rect">
          <a:avLst/>
        </a:prstGeom>
      </dgm:spPr>
      <dgm:t>
        <a:bodyPr/>
        <a:lstStyle/>
        <a:p>
          <a:endParaRPr lang="en-US"/>
        </a:p>
      </dgm:t>
    </dgm:pt>
    <dgm:pt modelId="{6D490933-8A77-4460-B836-41932CB4EA2B}" type="pres">
      <dgm:prSet presAssocID="{FA063EF6-D8EF-41ED-B83B-1F657EFC83F5}" presName="rootConnector" presStyleLbl="node3" presStyleIdx="3" presStyleCnt="12"/>
      <dgm:spPr/>
      <dgm:t>
        <a:bodyPr/>
        <a:lstStyle/>
        <a:p>
          <a:endParaRPr lang="en-US"/>
        </a:p>
      </dgm:t>
    </dgm:pt>
    <dgm:pt modelId="{71196E29-86AB-44E2-A723-027F3FD227E4}" type="pres">
      <dgm:prSet presAssocID="{FA063EF6-D8EF-41ED-B83B-1F657EFC83F5}" presName="hierChild4" presStyleCnt="0"/>
      <dgm:spPr/>
      <dgm:t>
        <a:bodyPr/>
        <a:lstStyle/>
        <a:p>
          <a:endParaRPr lang="en-US"/>
        </a:p>
      </dgm:t>
    </dgm:pt>
    <dgm:pt modelId="{CB5FD498-C2E9-4CD0-9BF8-281F765A54D6}" type="pres">
      <dgm:prSet presAssocID="{FA063EF6-D8EF-41ED-B83B-1F657EFC83F5}" presName="hierChild5" presStyleCnt="0"/>
      <dgm:spPr/>
      <dgm:t>
        <a:bodyPr/>
        <a:lstStyle/>
        <a:p>
          <a:endParaRPr lang="en-US"/>
        </a:p>
      </dgm:t>
    </dgm:pt>
    <dgm:pt modelId="{7D328343-3369-4803-AA3C-E20576BA2061}" type="pres">
      <dgm:prSet presAssocID="{CE065BE8-98E0-406C-B289-265A84A0AAF8}" presName="Name37" presStyleLbl="parChTrans1D3" presStyleIdx="4" presStyleCnt="12"/>
      <dgm:spPr>
        <a:custGeom>
          <a:avLst/>
          <a:gdLst/>
          <a:ahLst/>
          <a:cxnLst/>
          <a:rect l="0" t="0" r="0" b="0"/>
          <a:pathLst>
            <a:path>
              <a:moveTo>
                <a:pt x="45720" y="0"/>
              </a:moveTo>
              <a:lnTo>
                <a:pt x="45720" y="1419091"/>
              </a:lnTo>
              <a:lnTo>
                <a:pt x="131633" y="1419091"/>
              </a:lnTo>
            </a:path>
          </a:pathLst>
        </a:custGeom>
      </dgm:spPr>
      <dgm:t>
        <a:bodyPr/>
        <a:lstStyle/>
        <a:p>
          <a:endParaRPr lang="en-US"/>
        </a:p>
      </dgm:t>
    </dgm:pt>
    <dgm:pt modelId="{DB1BB0D5-629C-4808-8517-5C77748F677F}" type="pres">
      <dgm:prSet presAssocID="{CDAE9E2C-8A7C-4B0D-A099-27A9062BBB6D}" presName="hierRoot2" presStyleCnt="0">
        <dgm:presLayoutVars>
          <dgm:hierBranch val="init"/>
        </dgm:presLayoutVars>
      </dgm:prSet>
      <dgm:spPr/>
      <dgm:t>
        <a:bodyPr/>
        <a:lstStyle/>
        <a:p>
          <a:endParaRPr lang="en-US"/>
        </a:p>
      </dgm:t>
    </dgm:pt>
    <dgm:pt modelId="{AC39E9E5-B547-479E-9AE7-FE5601D5EAC4}" type="pres">
      <dgm:prSet presAssocID="{CDAE9E2C-8A7C-4B0D-A099-27A9062BBB6D}" presName="rootComposite" presStyleCnt="0"/>
      <dgm:spPr/>
      <dgm:t>
        <a:bodyPr/>
        <a:lstStyle/>
        <a:p>
          <a:endParaRPr lang="en-US"/>
        </a:p>
      </dgm:t>
    </dgm:pt>
    <dgm:pt modelId="{D60DA08B-2762-4F47-A821-0B53575570C6}" type="pres">
      <dgm:prSet presAssocID="{CDAE9E2C-8A7C-4B0D-A099-27A9062BBB6D}" presName="rootText" presStyleLbl="node3" presStyleIdx="4" presStyleCnt="12" custScaleX="261598" custLinFactNeighborX="-73872" custLinFactNeighborY="6747">
        <dgm:presLayoutVars>
          <dgm:chPref val="3"/>
        </dgm:presLayoutVars>
      </dgm:prSet>
      <dgm:spPr>
        <a:prstGeom prst="rect">
          <a:avLst/>
        </a:prstGeom>
      </dgm:spPr>
      <dgm:t>
        <a:bodyPr/>
        <a:lstStyle/>
        <a:p>
          <a:endParaRPr lang="en-US"/>
        </a:p>
      </dgm:t>
    </dgm:pt>
    <dgm:pt modelId="{AD1E86DE-51A3-4620-98E9-35B411996C8F}" type="pres">
      <dgm:prSet presAssocID="{CDAE9E2C-8A7C-4B0D-A099-27A9062BBB6D}" presName="rootConnector" presStyleLbl="node3" presStyleIdx="4" presStyleCnt="12"/>
      <dgm:spPr/>
      <dgm:t>
        <a:bodyPr/>
        <a:lstStyle/>
        <a:p>
          <a:endParaRPr lang="en-US"/>
        </a:p>
      </dgm:t>
    </dgm:pt>
    <dgm:pt modelId="{605AF006-497A-45FD-A572-86A49BB72033}" type="pres">
      <dgm:prSet presAssocID="{CDAE9E2C-8A7C-4B0D-A099-27A9062BBB6D}" presName="hierChild4" presStyleCnt="0"/>
      <dgm:spPr/>
      <dgm:t>
        <a:bodyPr/>
        <a:lstStyle/>
        <a:p>
          <a:endParaRPr lang="en-US"/>
        </a:p>
      </dgm:t>
    </dgm:pt>
    <dgm:pt modelId="{2CF4F16C-14F5-4E61-9EEC-8B233AC17041}" type="pres">
      <dgm:prSet presAssocID="{CDAE9E2C-8A7C-4B0D-A099-27A9062BBB6D}" presName="hierChild5" presStyleCnt="0"/>
      <dgm:spPr/>
      <dgm:t>
        <a:bodyPr/>
        <a:lstStyle/>
        <a:p>
          <a:endParaRPr lang="en-US"/>
        </a:p>
      </dgm:t>
    </dgm:pt>
    <dgm:pt modelId="{68DCACB4-E39D-4FDD-B58A-52902D9CAE47}" type="pres">
      <dgm:prSet presAssocID="{9E342820-9C79-4E05-971A-090387586702}" presName="hierChild5" presStyleCnt="0"/>
      <dgm:spPr/>
      <dgm:t>
        <a:bodyPr/>
        <a:lstStyle/>
        <a:p>
          <a:endParaRPr lang="en-US"/>
        </a:p>
      </dgm:t>
    </dgm:pt>
    <dgm:pt modelId="{7B884F3B-845D-4F24-BCAE-07B154CBE686}" type="pres">
      <dgm:prSet presAssocID="{2E68463C-A1F0-4398-8CF4-82E608503BF1}" presName="Name37" presStyleLbl="parChTrans1D2" presStyleIdx="1" presStyleCnt="2"/>
      <dgm:spPr>
        <a:custGeom>
          <a:avLst/>
          <a:gdLst/>
          <a:ahLst/>
          <a:cxnLst/>
          <a:rect l="0" t="0" r="0" b="0"/>
          <a:pathLst>
            <a:path>
              <a:moveTo>
                <a:pt x="0" y="0"/>
              </a:moveTo>
              <a:lnTo>
                <a:pt x="0" y="79001"/>
              </a:lnTo>
              <a:lnTo>
                <a:pt x="700736" y="79001"/>
              </a:lnTo>
              <a:lnTo>
                <a:pt x="700736" y="124689"/>
              </a:lnTo>
            </a:path>
          </a:pathLst>
        </a:custGeom>
      </dgm:spPr>
      <dgm:t>
        <a:bodyPr/>
        <a:lstStyle/>
        <a:p>
          <a:endParaRPr lang="en-US"/>
        </a:p>
      </dgm:t>
    </dgm:pt>
    <dgm:pt modelId="{3FBFE1C8-E36C-4182-9605-4CE4EC60ACFD}" type="pres">
      <dgm:prSet presAssocID="{A4165601-B8D8-4E23-B33B-4EF94B5A3759}" presName="hierRoot2" presStyleCnt="0">
        <dgm:presLayoutVars>
          <dgm:hierBranch val="init"/>
        </dgm:presLayoutVars>
      </dgm:prSet>
      <dgm:spPr/>
      <dgm:t>
        <a:bodyPr/>
        <a:lstStyle/>
        <a:p>
          <a:endParaRPr lang="en-US"/>
        </a:p>
      </dgm:t>
    </dgm:pt>
    <dgm:pt modelId="{E327B370-3FE3-4511-9502-70DAA1FC2F2D}" type="pres">
      <dgm:prSet presAssocID="{A4165601-B8D8-4E23-B33B-4EF94B5A3759}" presName="rootComposite" presStyleCnt="0"/>
      <dgm:spPr/>
      <dgm:t>
        <a:bodyPr/>
        <a:lstStyle/>
        <a:p>
          <a:endParaRPr lang="en-US"/>
        </a:p>
      </dgm:t>
    </dgm:pt>
    <dgm:pt modelId="{F63E0825-17CC-431D-95D3-3C6C0BF307F8}" type="pres">
      <dgm:prSet presAssocID="{A4165601-B8D8-4E23-B33B-4EF94B5A3759}" presName="rootText" presStyleLbl="node2" presStyleIdx="1" presStyleCnt="2" custScaleX="308227" custLinFactNeighborX="-16887" custLinFactNeighborY="15290">
        <dgm:presLayoutVars>
          <dgm:chPref val="3"/>
        </dgm:presLayoutVars>
      </dgm:prSet>
      <dgm:spPr>
        <a:prstGeom prst="rect">
          <a:avLst/>
        </a:prstGeom>
      </dgm:spPr>
      <dgm:t>
        <a:bodyPr/>
        <a:lstStyle/>
        <a:p>
          <a:endParaRPr lang="en-US"/>
        </a:p>
      </dgm:t>
    </dgm:pt>
    <dgm:pt modelId="{0237CCEC-9BB0-48FC-93FB-A2B4FA367DB5}" type="pres">
      <dgm:prSet presAssocID="{A4165601-B8D8-4E23-B33B-4EF94B5A3759}" presName="rootConnector" presStyleLbl="node2" presStyleIdx="1" presStyleCnt="2"/>
      <dgm:spPr/>
      <dgm:t>
        <a:bodyPr/>
        <a:lstStyle/>
        <a:p>
          <a:endParaRPr lang="en-US"/>
        </a:p>
      </dgm:t>
    </dgm:pt>
    <dgm:pt modelId="{9D19376E-3BDB-4C6B-9163-BD0E4573E168}" type="pres">
      <dgm:prSet presAssocID="{A4165601-B8D8-4E23-B33B-4EF94B5A3759}" presName="hierChild4" presStyleCnt="0"/>
      <dgm:spPr/>
      <dgm:t>
        <a:bodyPr/>
        <a:lstStyle/>
        <a:p>
          <a:endParaRPr lang="en-US"/>
        </a:p>
      </dgm:t>
    </dgm:pt>
    <dgm:pt modelId="{B8496471-8129-46D9-9C99-C88ED86BEE90}" type="pres">
      <dgm:prSet presAssocID="{1BC7EB28-AA1A-4DC0-95C7-499B91273161}" presName="Name37" presStyleLbl="parChTrans1D3" presStyleIdx="5" presStyleCnt="12"/>
      <dgm:spPr>
        <a:custGeom>
          <a:avLst/>
          <a:gdLst/>
          <a:ahLst/>
          <a:cxnLst/>
          <a:rect l="0" t="0" r="0" b="0"/>
          <a:pathLst>
            <a:path>
              <a:moveTo>
                <a:pt x="45720" y="0"/>
              </a:moveTo>
              <a:lnTo>
                <a:pt x="45720" y="238269"/>
              </a:lnTo>
              <a:lnTo>
                <a:pt x="135207" y="238269"/>
              </a:lnTo>
            </a:path>
          </a:pathLst>
        </a:custGeom>
      </dgm:spPr>
      <dgm:t>
        <a:bodyPr/>
        <a:lstStyle/>
        <a:p>
          <a:endParaRPr lang="en-US"/>
        </a:p>
      </dgm:t>
    </dgm:pt>
    <dgm:pt modelId="{35283A51-01CD-487A-8CF2-82D6E00BA7BE}" type="pres">
      <dgm:prSet presAssocID="{C2A1CA0B-0542-4BE3-9154-97C67A061A80}" presName="hierRoot2" presStyleCnt="0">
        <dgm:presLayoutVars>
          <dgm:hierBranch val="init"/>
        </dgm:presLayoutVars>
      </dgm:prSet>
      <dgm:spPr/>
      <dgm:t>
        <a:bodyPr/>
        <a:lstStyle/>
        <a:p>
          <a:endParaRPr lang="en-US"/>
        </a:p>
      </dgm:t>
    </dgm:pt>
    <dgm:pt modelId="{13A24A45-5B39-4BA5-9756-0CF621DDAA03}" type="pres">
      <dgm:prSet presAssocID="{C2A1CA0B-0542-4BE3-9154-97C67A061A80}" presName="rootComposite" presStyleCnt="0"/>
      <dgm:spPr/>
      <dgm:t>
        <a:bodyPr/>
        <a:lstStyle/>
        <a:p>
          <a:endParaRPr lang="en-US"/>
        </a:p>
      </dgm:t>
    </dgm:pt>
    <dgm:pt modelId="{976C7115-A5A1-477D-A5CF-B07C2E7914AD}" type="pres">
      <dgm:prSet presAssocID="{C2A1CA0B-0542-4BE3-9154-97C67A061A80}" presName="rootText" presStyleLbl="node3" presStyleIdx="5" presStyleCnt="12" custScaleX="217173" custLinFactNeighborX="-42555" custLinFactNeighborY="32808">
        <dgm:presLayoutVars>
          <dgm:chPref val="3"/>
        </dgm:presLayoutVars>
      </dgm:prSet>
      <dgm:spPr>
        <a:prstGeom prst="rect">
          <a:avLst/>
        </a:prstGeom>
      </dgm:spPr>
      <dgm:t>
        <a:bodyPr/>
        <a:lstStyle/>
        <a:p>
          <a:endParaRPr lang="en-US"/>
        </a:p>
      </dgm:t>
    </dgm:pt>
    <dgm:pt modelId="{116E46A8-FFA2-4E60-90C6-E4ACC7192344}" type="pres">
      <dgm:prSet presAssocID="{C2A1CA0B-0542-4BE3-9154-97C67A061A80}" presName="rootConnector" presStyleLbl="node3" presStyleIdx="5" presStyleCnt="12"/>
      <dgm:spPr/>
      <dgm:t>
        <a:bodyPr/>
        <a:lstStyle/>
        <a:p>
          <a:endParaRPr lang="en-US"/>
        </a:p>
      </dgm:t>
    </dgm:pt>
    <dgm:pt modelId="{8D3FCDBA-6417-463D-B3F8-EB40B62F9E01}" type="pres">
      <dgm:prSet presAssocID="{C2A1CA0B-0542-4BE3-9154-97C67A061A80}" presName="hierChild4" presStyleCnt="0"/>
      <dgm:spPr/>
      <dgm:t>
        <a:bodyPr/>
        <a:lstStyle/>
        <a:p>
          <a:endParaRPr lang="en-US"/>
        </a:p>
      </dgm:t>
    </dgm:pt>
    <dgm:pt modelId="{4E477D00-53E8-421A-A450-4CBF78BD55C5}" type="pres">
      <dgm:prSet presAssocID="{C2A1CA0B-0542-4BE3-9154-97C67A061A80}" presName="hierChild5" presStyleCnt="0"/>
      <dgm:spPr/>
      <dgm:t>
        <a:bodyPr/>
        <a:lstStyle/>
        <a:p>
          <a:endParaRPr lang="en-US"/>
        </a:p>
      </dgm:t>
    </dgm:pt>
    <dgm:pt modelId="{7F2A7329-3988-4C89-AD13-3F50BF5E8B5A}" type="pres">
      <dgm:prSet presAssocID="{FE243E6E-7C32-4BCA-BBA2-6C32C58244B6}" presName="Name37" presStyleLbl="parChTrans1D3" presStyleIdx="6" presStyleCnt="12"/>
      <dgm:spPr>
        <a:custGeom>
          <a:avLst/>
          <a:gdLst/>
          <a:ahLst/>
          <a:cxnLst/>
          <a:rect l="0" t="0" r="0" b="0"/>
          <a:pathLst>
            <a:path>
              <a:moveTo>
                <a:pt x="45720" y="0"/>
              </a:moveTo>
              <a:lnTo>
                <a:pt x="45720" y="547207"/>
              </a:lnTo>
              <a:lnTo>
                <a:pt x="135207" y="547207"/>
              </a:lnTo>
            </a:path>
          </a:pathLst>
        </a:custGeom>
      </dgm:spPr>
      <dgm:t>
        <a:bodyPr/>
        <a:lstStyle/>
        <a:p>
          <a:endParaRPr lang="en-US"/>
        </a:p>
      </dgm:t>
    </dgm:pt>
    <dgm:pt modelId="{4534EFA5-9C4B-4616-A81A-5AD0026DD34A}" type="pres">
      <dgm:prSet presAssocID="{D5ABE8DF-6048-4F1D-B600-5090591FB496}" presName="hierRoot2" presStyleCnt="0">
        <dgm:presLayoutVars>
          <dgm:hierBranch val="init"/>
        </dgm:presLayoutVars>
      </dgm:prSet>
      <dgm:spPr/>
      <dgm:t>
        <a:bodyPr/>
        <a:lstStyle/>
        <a:p>
          <a:endParaRPr lang="en-US"/>
        </a:p>
      </dgm:t>
    </dgm:pt>
    <dgm:pt modelId="{2BEA2197-86DD-4B9B-A4E5-C83EEB0B03A6}" type="pres">
      <dgm:prSet presAssocID="{D5ABE8DF-6048-4F1D-B600-5090591FB496}" presName="rootComposite" presStyleCnt="0"/>
      <dgm:spPr/>
      <dgm:t>
        <a:bodyPr/>
        <a:lstStyle/>
        <a:p>
          <a:endParaRPr lang="en-US"/>
        </a:p>
      </dgm:t>
    </dgm:pt>
    <dgm:pt modelId="{E56E6D41-8B2F-4B0A-86DF-C4406D3FD5FB}" type="pres">
      <dgm:prSet presAssocID="{D5ABE8DF-6048-4F1D-B600-5090591FB496}" presName="rootText" presStyleLbl="node3" presStyleIdx="6" presStyleCnt="12" custScaleX="217173" custLinFactNeighborX="-42555" custLinFactNeighborY="32808">
        <dgm:presLayoutVars>
          <dgm:chPref val="3"/>
        </dgm:presLayoutVars>
      </dgm:prSet>
      <dgm:spPr>
        <a:prstGeom prst="rect">
          <a:avLst/>
        </a:prstGeom>
      </dgm:spPr>
      <dgm:t>
        <a:bodyPr/>
        <a:lstStyle/>
        <a:p>
          <a:endParaRPr lang="en-US"/>
        </a:p>
      </dgm:t>
    </dgm:pt>
    <dgm:pt modelId="{453C40A9-D801-4CA4-90CD-E28558370BC3}" type="pres">
      <dgm:prSet presAssocID="{D5ABE8DF-6048-4F1D-B600-5090591FB496}" presName="rootConnector" presStyleLbl="node3" presStyleIdx="6" presStyleCnt="12"/>
      <dgm:spPr/>
      <dgm:t>
        <a:bodyPr/>
        <a:lstStyle/>
        <a:p>
          <a:endParaRPr lang="en-US"/>
        </a:p>
      </dgm:t>
    </dgm:pt>
    <dgm:pt modelId="{91F4B2A5-5FF7-4CB5-8C7F-5580C02D7125}" type="pres">
      <dgm:prSet presAssocID="{D5ABE8DF-6048-4F1D-B600-5090591FB496}" presName="hierChild4" presStyleCnt="0"/>
      <dgm:spPr/>
      <dgm:t>
        <a:bodyPr/>
        <a:lstStyle/>
        <a:p>
          <a:endParaRPr lang="en-US"/>
        </a:p>
      </dgm:t>
    </dgm:pt>
    <dgm:pt modelId="{424A2257-9DFC-4A50-AD32-6D634F0D07C4}" type="pres">
      <dgm:prSet presAssocID="{D5ABE8DF-6048-4F1D-B600-5090591FB496}" presName="hierChild5" presStyleCnt="0"/>
      <dgm:spPr/>
      <dgm:t>
        <a:bodyPr/>
        <a:lstStyle/>
        <a:p>
          <a:endParaRPr lang="en-US"/>
        </a:p>
      </dgm:t>
    </dgm:pt>
    <dgm:pt modelId="{B283191E-E2EE-4253-BB2D-E265FA5364D6}" type="pres">
      <dgm:prSet presAssocID="{E5F8141B-D828-4C18-97C8-1BA0EE1C436D}" presName="Name37" presStyleLbl="parChTrans1D3" presStyleIdx="7" presStyleCnt="12"/>
      <dgm:spPr>
        <a:custGeom>
          <a:avLst/>
          <a:gdLst/>
          <a:ahLst/>
          <a:cxnLst/>
          <a:rect l="0" t="0" r="0" b="0"/>
          <a:pathLst>
            <a:path>
              <a:moveTo>
                <a:pt x="45720" y="0"/>
              </a:moveTo>
              <a:lnTo>
                <a:pt x="45720" y="856145"/>
              </a:lnTo>
              <a:lnTo>
                <a:pt x="135207" y="856145"/>
              </a:lnTo>
            </a:path>
          </a:pathLst>
        </a:custGeom>
      </dgm:spPr>
      <dgm:t>
        <a:bodyPr/>
        <a:lstStyle/>
        <a:p>
          <a:endParaRPr lang="en-US"/>
        </a:p>
      </dgm:t>
    </dgm:pt>
    <dgm:pt modelId="{6F69F514-287E-4E01-BBE2-7D5301A06EE2}" type="pres">
      <dgm:prSet presAssocID="{56D43CE7-D24F-49CF-8C53-BDEE6658C603}" presName="hierRoot2" presStyleCnt="0">
        <dgm:presLayoutVars>
          <dgm:hierBranch val="init"/>
        </dgm:presLayoutVars>
      </dgm:prSet>
      <dgm:spPr/>
      <dgm:t>
        <a:bodyPr/>
        <a:lstStyle/>
        <a:p>
          <a:endParaRPr lang="en-US"/>
        </a:p>
      </dgm:t>
    </dgm:pt>
    <dgm:pt modelId="{08DD7002-88A4-45E7-98CF-1537EAEBBAD6}" type="pres">
      <dgm:prSet presAssocID="{56D43CE7-D24F-49CF-8C53-BDEE6658C603}" presName="rootComposite" presStyleCnt="0"/>
      <dgm:spPr/>
      <dgm:t>
        <a:bodyPr/>
        <a:lstStyle/>
        <a:p>
          <a:endParaRPr lang="en-US"/>
        </a:p>
      </dgm:t>
    </dgm:pt>
    <dgm:pt modelId="{E6B05446-FC6C-4012-8522-9067BE0CAEB4}" type="pres">
      <dgm:prSet presAssocID="{56D43CE7-D24F-49CF-8C53-BDEE6658C603}" presName="rootText" presStyleLbl="node3" presStyleIdx="7" presStyleCnt="12" custScaleX="217173" custLinFactNeighborX="-42555" custLinFactNeighborY="32808">
        <dgm:presLayoutVars>
          <dgm:chPref val="3"/>
        </dgm:presLayoutVars>
      </dgm:prSet>
      <dgm:spPr>
        <a:prstGeom prst="rect">
          <a:avLst/>
        </a:prstGeom>
      </dgm:spPr>
      <dgm:t>
        <a:bodyPr/>
        <a:lstStyle/>
        <a:p>
          <a:endParaRPr lang="en-US"/>
        </a:p>
      </dgm:t>
    </dgm:pt>
    <dgm:pt modelId="{7C2A2454-A31C-4963-981B-5B8F46CE5701}" type="pres">
      <dgm:prSet presAssocID="{56D43CE7-D24F-49CF-8C53-BDEE6658C603}" presName="rootConnector" presStyleLbl="node3" presStyleIdx="7" presStyleCnt="12"/>
      <dgm:spPr/>
      <dgm:t>
        <a:bodyPr/>
        <a:lstStyle/>
        <a:p>
          <a:endParaRPr lang="en-US"/>
        </a:p>
      </dgm:t>
    </dgm:pt>
    <dgm:pt modelId="{64C14172-556B-47F2-A6F5-84510CB56BDC}" type="pres">
      <dgm:prSet presAssocID="{56D43CE7-D24F-49CF-8C53-BDEE6658C603}" presName="hierChild4" presStyleCnt="0"/>
      <dgm:spPr/>
      <dgm:t>
        <a:bodyPr/>
        <a:lstStyle/>
        <a:p>
          <a:endParaRPr lang="en-US"/>
        </a:p>
      </dgm:t>
    </dgm:pt>
    <dgm:pt modelId="{A13423CD-E493-40DA-9716-E78A2EB771CD}" type="pres">
      <dgm:prSet presAssocID="{56D43CE7-D24F-49CF-8C53-BDEE6658C603}" presName="hierChild5" presStyleCnt="0"/>
      <dgm:spPr/>
      <dgm:t>
        <a:bodyPr/>
        <a:lstStyle/>
        <a:p>
          <a:endParaRPr lang="en-US"/>
        </a:p>
      </dgm:t>
    </dgm:pt>
    <dgm:pt modelId="{46518F15-2249-4B5F-9A22-7A6F29D9A055}" type="pres">
      <dgm:prSet presAssocID="{9AC09A68-EDFF-4181-A08B-49BAB3E46A8A}" presName="Name37" presStyleLbl="parChTrans1D3" presStyleIdx="8" presStyleCnt="12"/>
      <dgm:spPr>
        <a:custGeom>
          <a:avLst/>
          <a:gdLst/>
          <a:ahLst/>
          <a:cxnLst/>
          <a:rect l="0" t="0" r="0" b="0"/>
          <a:pathLst>
            <a:path>
              <a:moveTo>
                <a:pt x="45720" y="0"/>
              </a:moveTo>
              <a:lnTo>
                <a:pt x="45720" y="1165083"/>
              </a:lnTo>
              <a:lnTo>
                <a:pt x="135207" y="1165083"/>
              </a:lnTo>
            </a:path>
          </a:pathLst>
        </a:custGeom>
      </dgm:spPr>
      <dgm:t>
        <a:bodyPr/>
        <a:lstStyle/>
        <a:p>
          <a:endParaRPr lang="en-US"/>
        </a:p>
      </dgm:t>
    </dgm:pt>
    <dgm:pt modelId="{32E6013F-3AEE-4934-873B-B7DB012E5AB0}" type="pres">
      <dgm:prSet presAssocID="{492C1F16-A7EE-4E90-87B5-7EE6783528B4}" presName="hierRoot2" presStyleCnt="0">
        <dgm:presLayoutVars>
          <dgm:hierBranch val="init"/>
        </dgm:presLayoutVars>
      </dgm:prSet>
      <dgm:spPr/>
      <dgm:t>
        <a:bodyPr/>
        <a:lstStyle/>
        <a:p>
          <a:endParaRPr lang="en-US"/>
        </a:p>
      </dgm:t>
    </dgm:pt>
    <dgm:pt modelId="{381D5847-5814-45DA-BC3F-50C0C1863DFC}" type="pres">
      <dgm:prSet presAssocID="{492C1F16-A7EE-4E90-87B5-7EE6783528B4}" presName="rootComposite" presStyleCnt="0"/>
      <dgm:spPr/>
      <dgm:t>
        <a:bodyPr/>
        <a:lstStyle/>
        <a:p>
          <a:endParaRPr lang="en-US"/>
        </a:p>
      </dgm:t>
    </dgm:pt>
    <dgm:pt modelId="{521D5468-E64E-414B-8AA6-BF16A99D50D8}" type="pres">
      <dgm:prSet presAssocID="{492C1F16-A7EE-4E90-87B5-7EE6783528B4}" presName="rootText" presStyleLbl="node3" presStyleIdx="8" presStyleCnt="12" custScaleX="217173" custLinFactNeighborX="-42555" custLinFactNeighborY="32808">
        <dgm:presLayoutVars>
          <dgm:chPref val="3"/>
        </dgm:presLayoutVars>
      </dgm:prSet>
      <dgm:spPr>
        <a:prstGeom prst="rect">
          <a:avLst/>
        </a:prstGeom>
      </dgm:spPr>
      <dgm:t>
        <a:bodyPr/>
        <a:lstStyle/>
        <a:p>
          <a:endParaRPr lang="en-US"/>
        </a:p>
      </dgm:t>
    </dgm:pt>
    <dgm:pt modelId="{094AC33C-80A4-4977-B9DD-FCB2D1F90673}" type="pres">
      <dgm:prSet presAssocID="{492C1F16-A7EE-4E90-87B5-7EE6783528B4}" presName="rootConnector" presStyleLbl="node3" presStyleIdx="8" presStyleCnt="12"/>
      <dgm:spPr/>
      <dgm:t>
        <a:bodyPr/>
        <a:lstStyle/>
        <a:p>
          <a:endParaRPr lang="en-US"/>
        </a:p>
      </dgm:t>
    </dgm:pt>
    <dgm:pt modelId="{1F99C0BD-D112-4D11-8C7A-D7EB509B6104}" type="pres">
      <dgm:prSet presAssocID="{492C1F16-A7EE-4E90-87B5-7EE6783528B4}" presName="hierChild4" presStyleCnt="0"/>
      <dgm:spPr/>
      <dgm:t>
        <a:bodyPr/>
        <a:lstStyle/>
        <a:p>
          <a:endParaRPr lang="en-US"/>
        </a:p>
      </dgm:t>
    </dgm:pt>
    <dgm:pt modelId="{A2E6B2B8-603B-44B8-B9BA-3C3C73F5B5F7}" type="pres">
      <dgm:prSet presAssocID="{492C1F16-A7EE-4E90-87B5-7EE6783528B4}" presName="hierChild5" presStyleCnt="0"/>
      <dgm:spPr/>
      <dgm:t>
        <a:bodyPr/>
        <a:lstStyle/>
        <a:p>
          <a:endParaRPr lang="en-US"/>
        </a:p>
      </dgm:t>
    </dgm:pt>
    <dgm:pt modelId="{0064677D-0FC4-440C-95E0-8186F0DF74A8}" type="pres">
      <dgm:prSet presAssocID="{228F934F-8032-4D0E-B4C0-61B812E2D23C}" presName="Name37" presStyleLbl="parChTrans1D3" presStyleIdx="9" presStyleCnt="12"/>
      <dgm:spPr>
        <a:custGeom>
          <a:avLst/>
          <a:gdLst/>
          <a:ahLst/>
          <a:cxnLst/>
          <a:rect l="0" t="0" r="0" b="0"/>
          <a:pathLst>
            <a:path>
              <a:moveTo>
                <a:pt x="45720" y="0"/>
              </a:moveTo>
              <a:lnTo>
                <a:pt x="45720" y="1474021"/>
              </a:lnTo>
              <a:lnTo>
                <a:pt x="135207" y="1474021"/>
              </a:lnTo>
            </a:path>
          </a:pathLst>
        </a:custGeom>
      </dgm:spPr>
      <dgm:t>
        <a:bodyPr/>
        <a:lstStyle/>
        <a:p>
          <a:endParaRPr lang="en-US"/>
        </a:p>
      </dgm:t>
    </dgm:pt>
    <dgm:pt modelId="{7C892BDE-9042-446A-A8CD-D7593D7D8CF5}" type="pres">
      <dgm:prSet presAssocID="{012A74EC-B662-4EF5-9F2E-46023E46BDF0}" presName="hierRoot2" presStyleCnt="0">
        <dgm:presLayoutVars>
          <dgm:hierBranch val="init"/>
        </dgm:presLayoutVars>
      </dgm:prSet>
      <dgm:spPr/>
      <dgm:t>
        <a:bodyPr/>
        <a:lstStyle/>
        <a:p>
          <a:endParaRPr lang="en-US"/>
        </a:p>
      </dgm:t>
    </dgm:pt>
    <dgm:pt modelId="{4C340209-B8F1-41FA-B436-37153DFE33FE}" type="pres">
      <dgm:prSet presAssocID="{012A74EC-B662-4EF5-9F2E-46023E46BDF0}" presName="rootComposite" presStyleCnt="0"/>
      <dgm:spPr/>
      <dgm:t>
        <a:bodyPr/>
        <a:lstStyle/>
        <a:p>
          <a:endParaRPr lang="en-US"/>
        </a:p>
      </dgm:t>
    </dgm:pt>
    <dgm:pt modelId="{48870D98-865F-4185-8B5B-D73CB8C79117}" type="pres">
      <dgm:prSet presAssocID="{012A74EC-B662-4EF5-9F2E-46023E46BDF0}" presName="rootText" presStyleLbl="node3" presStyleIdx="9" presStyleCnt="12" custScaleX="217173" custLinFactNeighborX="-42555" custLinFactNeighborY="32808">
        <dgm:presLayoutVars>
          <dgm:chPref val="3"/>
        </dgm:presLayoutVars>
      </dgm:prSet>
      <dgm:spPr>
        <a:prstGeom prst="rect">
          <a:avLst/>
        </a:prstGeom>
      </dgm:spPr>
      <dgm:t>
        <a:bodyPr/>
        <a:lstStyle/>
        <a:p>
          <a:endParaRPr lang="en-US"/>
        </a:p>
      </dgm:t>
    </dgm:pt>
    <dgm:pt modelId="{2EEF7A56-DD35-4B3F-8669-F6B8E80F0BF9}" type="pres">
      <dgm:prSet presAssocID="{012A74EC-B662-4EF5-9F2E-46023E46BDF0}" presName="rootConnector" presStyleLbl="node3" presStyleIdx="9" presStyleCnt="12"/>
      <dgm:spPr/>
      <dgm:t>
        <a:bodyPr/>
        <a:lstStyle/>
        <a:p>
          <a:endParaRPr lang="en-US"/>
        </a:p>
      </dgm:t>
    </dgm:pt>
    <dgm:pt modelId="{79713251-7F59-43E9-9973-BC74213A1524}" type="pres">
      <dgm:prSet presAssocID="{012A74EC-B662-4EF5-9F2E-46023E46BDF0}" presName="hierChild4" presStyleCnt="0"/>
      <dgm:spPr/>
      <dgm:t>
        <a:bodyPr/>
        <a:lstStyle/>
        <a:p>
          <a:endParaRPr lang="en-US"/>
        </a:p>
      </dgm:t>
    </dgm:pt>
    <dgm:pt modelId="{1E040144-AABE-478A-AF69-6B90447D82B0}" type="pres">
      <dgm:prSet presAssocID="{012A74EC-B662-4EF5-9F2E-46023E46BDF0}" presName="hierChild5" presStyleCnt="0"/>
      <dgm:spPr/>
      <dgm:t>
        <a:bodyPr/>
        <a:lstStyle/>
        <a:p>
          <a:endParaRPr lang="en-US"/>
        </a:p>
      </dgm:t>
    </dgm:pt>
    <dgm:pt modelId="{A7E71DEE-8C55-47AC-A2BC-AC01DB6C2451}" type="pres">
      <dgm:prSet presAssocID="{6CADF4D8-9E68-4F82-9C57-A6BD0863FEB9}" presName="Name37" presStyleLbl="parChTrans1D3" presStyleIdx="10" presStyleCnt="12"/>
      <dgm:spPr>
        <a:custGeom>
          <a:avLst/>
          <a:gdLst/>
          <a:ahLst/>
          <a:cxnLst/>
          <a:rect l="0" t="0" r="0" b="0"/>
          <a:pathLst>
            <a:path>
              <a:moveTo>
                <a:pt x="45720" y="0"/>
              </a:moveTo>
              <a:lnTo>
                <a:pt x="45720" y="1782959"/>
              </a:lnTo>
              <a:lnTo>
                <a:pt x="135207" y="1782959"/>
              </a:lnTo>
            </a:path>
          </a:pathLst>
        </a:custGeom>
      </dgm:spPr>
      <dgm:t>
        <a:bodyPr/>
        <a:lstStyle/>
        <a:p>
          <a:endParaRPr lang="en-US"/>
        </a:p>
      </dgm:t>
    </dgm:pt>
    <dgm:pt modelId="{A36D82DF-E5DD-4A53-8F70-17047954713F}" type="pres">
      <dgm:prSet presAssocID="{8AAB9146-06C8-41E4-9496-947A3541E411}" presName="hierRoot2" presStyleCnt="0">
        <dgm:presLayoutVars>
          <dgm:hierBranch val="init"/>
        </dgm:presLayoutVars>
      </dgm:prSet>
      <dgm:spPr/>
      <dgm:t>
        <a:bodyPr/>
        <a:lstStyle/>
        <a:p>
          <a:endParaRPr lang="en-US"/>
        </a:p>
      </dgm:t>
    </dgm:pt>
    <dgm:pt modelId="{DD13932F-C0A4-47D0-BCEF-A2304319AABD}" type="pres">
      <dgm:prSet presAssocID="{8AAB9146-06C8-41E4-9496-947A3541E411}" presName="rootComposite" presStyleCnt="0"/>
      <dgm:spPr/>
      <dgm:t>
        <a:bodyPr/>
        <a:lstStyle/>
        <a:p>
          <a:endParaRPr lang="en-US"/>
        </a:p>
      </dgm:t>
    </dgm:pt>
    <dgm:pt modelId="{242E2B20-8E42-4BC9-A36E-7F0A0A57C652}" type="pres">
      <dgm:prSet presAssocID="{8AAB9146-06C8-41E4-9496-947A3541E411}" presName="rootText" presStyleLbl="node3" presStyleIdx="10" presStyleCnt="12" custScaleX="217173" custLinFactNeighborX="-42555" custLinFactNeighborY="32808">
        <dgm:presLayoutVars>
          <dgm:chPref val="3"/>
        </dgm:presLayoutVars>
      </dgm:prSet>
      <dgm:spPr>
        <a:prstGeom prst="rect">
          <a:avLst/>
        </a:prstGeom>
      </dgm:spPr>
      <dgm:t>
        <a:bodyPr/>
        <a:lstStyle/>
        <a:p>
          <a:endParaRPr lang="en-US"/>
        </a:p>
      </dgm:t>
    </dgm:pt>
    <dgm:pt modelId="{9DE9C6B6-5B47-4AD0-BB56-DAAF589F1BFB}" type="pres">
      <dgm:prSet presAssocID="{8AAB9146-06C8-41E4-9496-947A3541E411}" presName="rootConnector" presStyleLbl="node3" presStyleIdx="10" presStyleCnt="12"/>
      <dgm:spPr/>
      <dgm:t>
        <a:bodyPr/>
        <a:lstStyle/>
        <a:p>
          <a:endParaRPr lang="en-US"/>
        </a:p>
      </dgm:t>
    </dgm:pt>
    <dgm:pt modelId="{D0663714-3DAC-444F-930E-9B1D31194522}" type="pres">
      <dgm:prSet presAssocID="{8AAB9146-06C8-41E4-9496-947A3541E411}" presName="hierChild4" presStyleCnt="0"/>
      <dgm:spPr/>
      <dgm:t>
        <a:bodyPr/>
        <a:lstStyle/>
        <a:p>
          <a:endParaRPr lang="en-US"/>
        </a:p>
      </dgm:t>
    </dgm:pt>
    <dgm:pt modelId="{260BDF03-DE0D-4B51-A305-3465698DD25D}" type="pres">
      <dgm:prSet presAssocID="{8AAB9146-06C8-41E4-9496-947A3541E411}" presName="hierChild5" presStyleCnt="0"/>
      <dgm:spPr/>
      <dgm:t>
        <a:bodyPr/>
        <a:lstStyle/>
        <a:p>
          <a:endParaRPr lang="en-US"/>
        </a:p>
      </dgm:t>
    </dgm:pt>
    <dgm:pt modelId="{D75787C4-DB55-4FE7-8DEA-11D0E2D7F4E9}" type="pres">
      <dgm:prSet presAssocID="{2E2C98E9-08C5-4CA7-9ABA-847F1DE170A6}" presName="Name37" presStyleLbl="parChTrans1D3" presStyleIdx="11" presStyleCnt="12"/>
      <dgm:spPr>
        <a:custGeom>
          <a:avLst/>
          <a:gdLst/>
          <a:ahLst/>
          <a:cxnLst/>
          <a:rect l="0" t="0" r="0" b="0"/>
          <a:pathLst>
            <a:path>
              <a:moveTo>
                <a:pt x="45720" y="0"/>
              </a:moveTo>
              <a:lnTo>
                <a:pt x="45720" y="2021551"/>
              </a:lnTo>
              <a:lnTo>
                <a:pt x="135207" y="2021551"/>
              </a:lnTo>
            </a:path>
          </a:pathLst>
        </a:custGeom>
      </dgm:spPr>
      <dgm:t>
        <a:bodyPr/>
        <a:lstStyle/>
        <a:p>
          <a:endParaRPr lang="en-US"/>
        </a:p>
      </dgm:t>
    </dgm:pt>
    <dgm:pt modelId="{032B4D2F-4BEA-4722-A6EA-138620441BBE}" type="pres">
      <dgm:prSet presAssocID="{654B9EF9-0940-4E14-8558-867A12AFF39A}" presName="hierRoot2" presStyleCnt="0">
        <dgm:presLayoutVars>
          <dgm:hierBranch val="init"/>
        </dgm:presLayoutVars>
      </dgm:prSet>
      <dgm:spPr/>
      <dgm:t>
        <a:bodyPr/>
        <a:lstStyle/>
        <a:p>
          <a:endParaRPr lang="en-US"/>
        </a:p>
      </dgm:t>
    </dgm:pt>
    <dgm:pt modelId="{F18997AE-BFB4-459B-BBC7-B81F9A580DE1}" type="pres">
      <dgm:prSet presAssocID="{654B9EF9-0940-4E14-8558-867A12AFF39A}" presName="rootComposite" presStyleCnt="0"/>
      <dgm:spPr/>
      <dgm:t>
        <a:bodyPr/>
        <a:lstStyle/>
        <a:p>
          <a:endParaRPr lang="en-US"/>
        </a:p>
      </dgm:t>
    </dgm:pt>
    <dgm:pt modelId="{B08EA4D4-1BFF-40D1-BBD4-BFEC546D59E9}" type="pres">
      <dgm:prSet presAssocID="{654B9EF9-0940-4E14-8558-867A12AFF39A}" presName="rootText" presStyleLbl="node3" presStyleIdx="11" presStyleCnt="12" custScaleX="217173" custLinFactNeighborX="-42555" custLinFactNeighborY="475">
        <dgm:presLayoutVars>
          <dgm:chPref val="3"/>
        </dgm:presLayoutVars>
      </dgm:prSet>
      <dgm:spPr>
        <a:prstGeom prst="rect">
          <a:avLst/>
        </a:prstGeom>
      </dgm:spPr>
      <dgm:t>
        <a:bodyPr/>
        <a:lstStyle/>
        <a:p>
          <a:endParaRPr lang="en-US"/>
        </a:p>
      </dgm:t>
    </dgm:pt>
    <dgm:pt modelId="{7897E797-D4A6-491B-B639-6FDBCCC67F28}" type="pres">
      <dgm:prSet presAssocID="{654B9EF9-0940-4E14-8558-867A12AFF39A}" presName="rootConnector" presStyleLbl="node3" presStyleIdx="11" presStyleCnt="12"/>
      <dgm:spPr/>
      <dgm:t>
        <a:bodyPr/>
        <a:lstStyle/>
        <a:p>
          <a:endParaRPr lang="en-US"/>
        </a:p>
      </dgm:t>
    </dgm:pt>
    <dgm:pt modelId="{F910A4D6-3564-4BC5-99DA-C1E1DCB7B928}" type="pres">
      <dgm:prSet presAssocID="{654B9EF9-0940-4E14-8558-867A12AFF39A}" presName="hierChild4" presStyleCnt="0"/>
      <dgm:spPr/>
      <dgm:t>
        <a:bodyPr/>
        <a:lstStyle/>
        <a:p>
          <a:endParaRPr lang="en-US"/>
        </a:p>
      </dgm:t>
    </dgm:pt>
    <dgm:pt modelId="{FA51FAF5-382B-4187-90D3-5A477A7B9667}" type="pres">
      <dgm:prSet presAssocID="{654B9EF9-0940-4E14-8558-867A12AFF39A}" presName="hierChild5" presStyleCnt="0"/>
      <dgm:spPr/>
      <dgm:t>
        <a:bodyPr/>
        <a:lstStyle/>
        <a:p>
          <a:endParaRPr lang="en-US"/>
        </a:p>
      </dgm:t>
    </dgm:pt>
    <dgm:pt modelId="{D1F55191-56C1-426D-A841-C795971844DF}" type="pres">
      <dgm:prSet presAssocID="{A4165601-B8D8-4E23-B33B-4EF94B5A3759}" presName="hierChild5" presStyleCnt="0"/>
      <dgm:spPr/>
      <dgm:t>
        <a:bodyPr/>
        <a:lstStyle/>
        <a:p>
          <a:endParaRPr lang="en-US"/>
        </a:p>
      </dgm:t>
    </dgm:pt>
    <dgm:pt modelId="{630CEA58-1AD2-4019-8200-4F599FCFC2D2}" type="pres">
      <dgm:prSet presAssocID="{28062659-739D-43CB-B1FC-5B969DCDA954}" presName="hierChild3" presStyleCnt="0"/>
      <dgm:spPr/>
      <dgm:t>
        <a:bodyPr/>
        <a:lstStyle/>
        <a:p>
          <a:endParaRPr lang="en-US"/>
        </a:p>
      </dgm:t>
    </dgm:pt>
  </dgm:ptLst>
  <dgm:cxnLst>
    <dgm:cxn modelId="{0C3A1BD4-891D-466D-B444-0C243B951C15}" type="presOf" srcId="{228F934F-8032-4D0E-B4C0-61B812E2D23C}" destId="{0064677D-0FC4-440C-95E0-8186F0DF74A8}" srcOrd="0" destOrd="0" presId="urn:microsoft.com/office/officeart/2005/8/layout/orgChart1"/>
    <dgm:cxn modelId="{4B617F1B-EB81-4948-A548-6C6DC56D878E}" type="presOf" srcId="{2E2C98E9-08C5-4CA7-9ABA-847F1DE170A6}" destId="{D75787C4-DB55-4FE7-8DEA-11D0E2D7F4E9}" srcOrd="0" destOrd="0" presId="urn:microsoft.com/office/officeart/2005/8/layout/orgChart1"/>
    <dgm:cxn modelId="{27D51082-3DF1-470F-994A-4C864D2F90FC}" type="presOf" srcId="{C2A1CA0B-0542-4BE3-9154-97C67A061A80}" destId="{976C7115-A5A1-477D-A5CF-B07C2E7914AD}" srcOrd="0" destOrd="0" presId="urn:microsoft.com/office/officeart/2005/8/layout/orgChart1"/>
    <dgm:cxn modelId="{80C5EF27-2625-420D-8505-83C2E1B89B95}" type="presOf" srcId="{9E342820-9C79-4E05-971A-090387586702}" destId="{A5A0381B-1A97-424D-BEA1-D8857659EE0B}" srcOrd="1" destOrd="0" presId="urn:microsoft.com/office/officeart/2005/8/layout/orgChart1"/>
    <dgm:cxn modelId="{49BF5059-29CA-4E27-AAC1-327C3BC6CFE6}" type="presOf" srcId="{E5F8141B-D828-4C18-97C8-1BA0EE1C436D}" destId="{B283191E-E2EE-4253-BB2D-E265FA5364D6}" srcOrd="0" destOrd="0" presId="urn:microsoft.com/office/officeart/2005/8/layout/orgChart1"/>
    <dgm:cxn modelId="{D0428722-37CB-4F06-A0C1-4E89F2434EDB}" type="presOf" srcId="{A4165601-B8D8-4E23-B33B-4EF94B5A3759}" destId="{0237CCEC-9BB0-48FC-93FB-A2B4FA367DB5}" srcOrd="1" destOrd="0" presId="urn:microsoft.com/office/officeart/2005/8/layout/orgChart1"/>
    <dgm:cxn modelId="{95F5F5AA-B815-4D10-B92D-D04AB390343F}" type="presOf" srcId="{883A268F-F055-457D-8BB6-D892B1E34C66}" destId="{E55A3283-1B61-455E-B7D8-E0AA034A9055}" srcOrd="0" destOrd="0" presId="urn:microsoft.com/office/officeart/2005/8/layout/orgChart1"/>
    <dgm:cxn modelId="{F896F20C-0D85-4F77-9E64-6C91A4EDD276}" type="presOf" srcId="{D5ABE8DF-6048-4F1D-B600-5090591FB496}" destId="{E56E6D41-8B2F-4B0A-86DF-C4406D3FD5FB}" srcOrd="0" destOrd="0" presId="urn:microsoft.com/office/officeart/2005/8/layout/orgChart1"/>
    <dgm:cxn modelId="{465174B4-4619-4E9D-8433-ED68B8A95124}" type="presOf" srcId="{CDAE9E2C-8A7C-4B0D-A099-27A9062BBB6D}" destId="{AD1E86DE-51A3-4620-98E9-35B411996C8F}" srcOrd="1" destOrd="0" presId="urn:microsoft.com/office/officeart/2005/8/layout/orgChart1"/>
    <dgm:cxn modelId="{D7CCED1F-A9EF-4157-B54E-30323A57DAE6}" type="presOf" srcId="{8AAB9146-06C8-41E4-9496-947A3541E411}" destId="{242E2B20-8E42-4BC9-A36E-7F0A0A57C652}" srcOrd="0" destOrd="0" presId="urn:microsoft.com/office/officeart/2005/8/layout/orgChart1"/>
    <dgm:cxn modelId="{45A443C8-FB90-4B47-BD16-13B8200C0F88}" type="presOf" srcId="{494A51A7-4C54-471A-8ACB-0D4317B8B17D}" destId="{570F8395-D0C5-4487-9F1A-86E366EF0A1B}" srcOrd="0" destOrd="0" presId="urn:microsoft.com/office/officeart/2005/8/layout/orgChart1"/>
    <dgm:cxn modelId="{CBB034F2-1854-4E9D-B020-59AA404DCDC1}" type="presOf" srcId="{2EF936A9-5FA9-4D94-A774-2BD3266B251B}" destId="{122687A5-4B25-4069-9464-FBA3510EA0FE}" srcOrd="0" destOrd="0" presId="urn:microsoft.com/office/officeart/2005/8/layout/orgChart1"/>
    <dgm:cxn modelId="{E4D502E7-5F72-42B1-87BD-5998B9C2A2B9}" type="presOf" srcId="{D5ABE8DF-6048-4F1D-B600-5090591FB496}" destId="{453C40A9-D801-4CA4-90CD-E28558370BC3}" srcOrd="1" destOrd="0" presId="urn:microsoft.com/office/officeart/2005/8/layout/orgChart1"/>
    <dgm:cxn modelId="{ABDB6D85-B533-4619-9AB7-247282210ED6}" srcId="{A4165601-B8D8-4E23-B33B-4EF94B5A3759}" destId="{654B9EF9-0940-4E14-8558-867A12AFF39A}" srcOrd="6" destOrd="0" parTransId="{2E2C98E9-08C5-4CA7-9ABA-847F1DE170A6}" sibTransId="{1CA34CB3-DCDC-40FA-94B6-25999888BA68}"/>
    <dgm:cxn modelId="{4E0B6301-CF80-4A7B-9EB8-A6DC69CBAD0B}" type="presOf" srcId="{02FF3DF0-DF2C-4B6C-ADB8-6C13621CF090}" destId="{77E15492-740B-487E-8D90-5B03B1DCA562}" srcOrd="0" destOrd="0" presId="urn:microsoft.com/office/officeart/2005/8/layout/orgChart1"/>
    <dgm:cxn modelId="{E22D58E9-C252-4669-B69A-10A8C7AAE81E}" type="presOf" srcId="{494A51A7-4C54-471A-8ACB-0D4317B8B17D}" destId="{B89F3678-238A-4B82-B554-007338A27EB9}" srcOrd="1" destOrd="0" presId="urn:microsoft.com/office/officeart/2005/8/layout/orgChart1"/>
    <dgm:cxn modelId="{B270A4D0-D6F5-4943-8A51-6A713DA46D2C}" srcId="{28062659-739D-43CB-B1FC-5B969DCDA954}" destId="{A4165601-B8D8-4E23-B33B-4EF94B5A3759}" srcOrd="1" destOrd="0" parTransId="{2E68463C-A1F0-4398-8CF4-82E608503BF1}" sibTransId="{51C10097-2903-431D-9990-429FA07AF72C}"/>
    <dgm:cxn modelId="{94768CAA-C9F5-4FD4-A459-6D6FBC15525B}" srcId="{9E342820-9C79-4E05-971A-090387586702}" destId="{494A51A7-4C54-471A-8ACB-0D4317B8B17D}" srcOrd="2" destOrd="0" parTransId="{91294AD4-6D04-43E9-B034-CF61CE922CEA}" sibTransId="{3C065FE5-52E6-4BB4-A505-D2FA8D34C776}"/>
    <dgm:cxn modelId="{43D0F88C-2259-4A09-AADD-22C2432E787F}" type="presOf" srcId="{654B9EF9-0940-4E14-8558-867A12AFF39A}" destId="{B08EA4D4-1BFF-40D1-BBD4-BFEC546D59E9}" srcOrd="0" destOrd="0" presId="urn:microsoft.com/office/officeart/2005/8/layout/orgChart1"/>
    <dgm:cxn modelId="{E89D01F2-9755-437D-B56B-41B4FD7903F7}" type="presOf" srcId="{28062659-739D-43CB-B1FC-5B969DCDA954}" destId="{FFA1E9FE-4B48-4646-BECE-CE1FF2277C08}" srcOrd="1" destOrd="0" presId="urn:microsoft.com/office/officeart/2005/8/layout/orgChart1"/>
    <dgm:cxn modelId="{D6EED790-8E6E-48E3-BD12-05EC1B10DD68}" srcId="{A4165601-B8D8-4E23-B33B-4EF94B5A3759}" destId="{56D43CE7-D24F-49CF-8C53-BDEE6658C603}" srcOrd="2" destOrd="0" parTransId="{E5F8141B-D828-4C18-97C8-1BA0EE1C436D}" sibTransId="{166D2A8D-1256-4464-9874-54679D73F395}"/>
    <dgm:cxn modelId="{2FE51A13-8952-470E-A1EA-EAE511FD7100}" type="presOf" srcId="{492C1F16-A7EE-4E90-87B5-7EE6783528B4}" destId="{094AC33C-80A4-4977-B9DD-FCB2D1F90673}" srcOrd="1" destOrd="0" presId="urn:microsoft.com/office/officeart/2005/8/layout/orgChart1"/>
    <dgm:cxn modelId="{F1EBAE47-0474-40A5-A908-77CD6061DF8B}" srcId="{9E342820-9C79-4E05-971A-090387586702}" destId="{FA063EF6-D8EF-41ED-B83B-1F657EFC83F5}" srcOrd="3" destOrd="0" parTransId="{E951E47A-422D-4E6D-9C8D-25B562B637F5}" sibTransId="{2016895D-18C1-462B-99E0-F9B47916EBC4}"/>
    <dgm:cxn modelId="{76179271-96C5-49AD-8C76-B05CA586FDBD}" type="presOf" srcId="{56D43CE7-D24F-49CF-8C53-BDEE6658C603}" destId="{E6B05446-FC6C-4012-8522-9067BE0CAEB4}" srcOrd="0" destOrd="0" presId="urn:microsoft.com/office/officeart/2005/8/layout/orgChart1"/>
    <dgm:cxn modelId="{C8087123-7C2F-4950-A010-F9E34B55E347}" type="presOf" srcId="{CE065BE8-98E0-406C-B289-265A84A0AAF8}" destId="{7D328343-3369-4803-AA3C-E20576BA2061}" srcOrd="0" destOrd="0" presId="urn:microsoft.com/office/officeart/2005/8/layout/orgChart1"/>
    <dgm:cxn modelId="{3641780E-D1F7-431D-9639-CAD164A5C56E}" type="presOf" srcId="{8AAB9146-06C8-41E4-9496-947A3541E411}" destId="{9DE9C6B6-5B47-4AD0-BB56-DAAF589F1BFB}" srcOrd="1" destOrd="0" presId="urn:microsoft.com/office/officeart/2005/8/layout/orgChart1"/>
    <dgm:cxn modelId="{DEBD57C2-06E9-46E0-87DC-7921B48B7488}" type="presOf" srcId="{91294AD4-6D04-43E9-B034-CF61CE922CEA}" destId="{5E5AC99B-AE6F-4CFF-8B2F-21CC50823550}" srcOrd="0" destOrd="0" presId="urn:microsoft.com/office/officeart/2005/8/layout/orgChart1"/>
    <dgm:cxn modelId="{BA665495-7A3D-43ED-9295-CD19C223CD2E}" type="presOf" srcId="{654B9EF9-0940-4E14-8558-867A12AFF39A}" destId="{7897E797-D4A6-491B-B639-6FDBCCC67F28}" srcOrd="1" destOrd="0" presId="urn:microsoft.com/office/officeart/2005/8/layout/orgChart1"/>
    <dgm:cxn modelId="{DC8D532A-CC9F-4442-B175-EC3E1F3B6221}" type="presOf" srcId="{306E7BE4-8FD6-420E-951B-7D5634FC4041}" destId="{E3407CB5-60AF-4F89-A572-4ACA1DCEF4DB}" srcOrd="1" destOrd="0" presId="urn:microsoft.com/office/officeart/2005/8/layout/orgChart1"/>
    <dgm:cxn modelId="{23DF8C75-A87F-4AE8-94E1-07AF74ABBDF5}" srcId="{A4165601-B8D8-4E23-B33B-4EF94B5A3759}" destId="{8AAB9146-06C8-41E4-9496-947A3541E411}" srcOrd="5" destOrd="0" parTransId="{6CADF4D8-9E68-4F82-9C57-A6BD0863FEB9}" sibTransId="{8764DB7A-1A03-44DC-8B15-A868D8435628}"/>
    <dgm:cxn modelId="{41EF1A9F-4B7E-4FF3-ADBD-7097B461E372}" srcId="{9E342820-9C79-4E05-971A-090387586702}" destId="{C20F3B45-7949-44DC-8F60-A01C51A9A2CD}" srcOrd="0" destOrd="0" parTransId="{02FF3DF0-DF2C-4B6C-ADB8-6C13621CF090}" sibTransId="{D95DFB98-EB42-47E9-BD93-13457B744FF8}"/>
    <dgm:cxn modelId="{E109D087-5BCE-41DE-A17E-C595BCC5A938}" srcId="{A4165601-B8D8-4E23-B33B-4EF94B5A3759}" destId="{012A74EC-B662-4EF5-9F2E-46023E46BDF0}" srcOrd="4" destOrd="0" parTransId="{228F934F-8032-4D0E-B4C0-61B812E2D23C}" sibTransId="{8D4615E6-00E7-48F4-8334-D59529A27662}"/>
    <dgm:cxn modelId="{C5535E56-3E1F-4C07-B6EA-BB3EA749BF71}" srcId="{A4165601-B8D8-4E23-B33B-4EF94B5A3759}" destId="{C2A1CA0B-0542-4BE3-9154-97C67A061A80}" srcOrd="0" destOrd="0" parTransId="{1BC7EB28-AA1A-4DC0-95C7-499B91273161}" sibTransId="{A4BBD06B-A0E4-4359-854B-F918EB1F83A9}"/>
    <dgm:cxn modelId="{A38E4C1C-56E7-4BCC-BCCB-5AD49B2A27BE}" srcId="{9E342820-9C79-4E05-971A-090387586702}" destId="{306E7BE4-8FD6-420E-951B-7D5634FC4041}" srcOrd="1" destOrd="0" parTransId="{2EF936A9-5FA9-4D94-A774-2BD3266B251B}" sibTransId="{90654AAA-2F8A-4EE2-93DD-1A1ACC8CE54D}"/>
    <dgm:cxn modelId="{6084585D-3A48-4B9D-82B7-7C91779AD60B}" type="presOf" srcId="{C20F3B45-7949-44DC-8F60-A01C51A9A2CD}" destId="{91614B9B-6607-4BBE-B6DA-61CFEAB38696}" srcOrd="1" destOrd="0" presId="urn:microsoft.com/office/officeart/2005/8/layout/orgChart1"/>
    <dgm:cxn modelId="{D2B1CF96-9135-418B-8123-2683856463CE}" type="presOf" srcId="{9AC09A68-EDFF-4181-A08B-49BAB3E46A8A}" destId="{46518F15-2249-4B5F-9A22-7A6F29D9A055}" srcOrd="0" destOrd="0" presId="urn:microsoft.com/office/officeart/2005/8/layout/orgChart1"/>
    <dgm:cxn modelId="{6C704DCC-5411-43BD-9666-D34DA578716B}" type="presOf" srcId="{492C1F16-A7EE-4E90-87B5-7EE6783528B4}" destId="{521D5468-E64E-414B-8AA6-BF16A99D50D8}" srcOrd="0" destOrd="0" presId="urn:microsoft.com/office/officeart/2005/8/layout/orgChart1"/>
    <dgm:cxn modelId="{21F402BE-6E59-4B46-8E4A-0DBA345ADACF}" type="presOf" srcId="{FA063EF6-D8EF-41ED-B83B-1F657EFC83F5}" destId="{9F07BABA-36C1-44AE-B4F1-5A92EF3BA2C9}" srcOrd="0" destOrd="0" presId="urn:microsoft.com/office/officeart/2005/8/layout/orgChart1"/>
    <dgm:cxn modelId="{4DCAF6FF-BA10-4D4A-B685-BA7596F0A742}" type="presOf" srcId="{56D43CE7-D24F-49CF-8C53-BDEE6658C603}" destId="{7C2A2454-A31C-4963-981B-5B8F46CE5701}" srcOrd="1" destOrd="0" presId="urn:microsoft.com/office/officeart/2005/8/layout/orgChart1"/>
    <dgm:cxn modelId="{2B9F2537-80E8-445E-9B49-8C45CEC74736}" type="presOf" srcId="{28062659-739D-43CB-B1FC-5B969DCDA954}" destId="{0C6FDCB4-B4AC-43E6-B976-E5CE70C4DCB0}" srcOrd="0" destOrd="0" presId="urn:microsoft.com/office/officeart/2005/8/layout/orgChart1"/>
    <dgm:cxn modelId="{3722E3A2-F73F-47B5-8F93-2E176E58CF0E}" type="presOf" srcId="{306E7BE4-8FD6-420E-951B-7D5634FC4041}" destId="{C80FBECC-1FD4-4A49-9F58-F559F83DAEDF}" srcOrd="0" destOrd="0" presId="urn:microsoft.com/office/officeart/2005/8/layout/orgChart1"/>
    <dgm:cxn modelId="{2049ED43-7FBC-4A2C-83F8-E7DE94B31944}" srcId="{9E342820-9C79-4E05-971A-090387586702}" destId="{CDAE9E2C-8A7C-4B0D-A099-27A9062BBB6D}" srcOrd="4" destOrd="0" parTransId="{CE065BE8-98E0-406C-B289-265A84A0AAF8}" sibTransId="{91DDE654-8EE1-466B-B973-CA0FCE29A9CB}"/>
    <dgm:cxn modelId="{30663E20-245E-4F6B-A5F2-61F4DA61A559}" type="presOf" srcId="{FA063EF6-D8EF-41ED-B83B-1F657EFC83F5}" destId="{6D490933-8A77-4460-B836-41932CB4EA2B}" srcOrd="1" destOrd="0" presId="urn:microsoft.com/office/officeart/2005/8/layout/orgChart1"/>
    <dgm:cxn modelId="{94A60AED-54D2-455E-B087-9F2C9FAF0296}" type="presOf" srcId="{012A74EC-B662-4EF5-9F2E-46023E46BDF0}" destId="{2EEF7A56-DD35-4B3F-8669-F6B8E80F0BF9}" srcOrd="1" destOrd="0" presId="urn:microsoft.com/office/officeart/2005/8/layout/orgChart1"/>
    <dgm:cxn modelId="{7533192C-E54D-4E43-A10D-F05E5DB43A09}" type="presOf" srcId="{1BC7EB28-AA1A-4DC0-95C7-499B91273161}" destId="{B8496471-8129-46D9-9C99-C88ED86BEE90}" srcOrd="0" destOrd="0" presId="urn:microsoft.com/office/officeart/2005/8/layout/orgChart1"/>
    <dgm:cxn modelId="{CED5D145-C9C5-4597-AFD7-AE7305B7CE1C}" type="presOf" srcId="{0262FE68-F25A-468E-8A58-FA701EF02EA1}" destId="{194E5BF6-6A81-4F6E-BA3B-1D8520E466FB}" srcOrd="0" destOrd="0" presId="urn:microsoft.com/office/officeart/2005/8/layout/orgChart1"/>
    <dgm:cxn modelId="{A13F4EEE-C528-4C72-9832-806186984967}" type="presOf" srcId="{CDAE9E2C-8A7C-4B0D-A099-27A9062BBB6D}" destId="{D60DA08B-2762-4F47-A821-0B53575570C6}" srcOrd="0" destOrd="0" presId="urn:microsoft.com/office/officeart/2005/8/layout/orgChart1"/>
    <dgm:cxn modelId="{389961AD-062B-40AB-832D-F7CCE37BAD6A}" type="presOf" srcId="{012A74EC-B662-4EF5-9F2E-46023E46BDF0}" destId="{48870D98-865F-4185-8B5B-D73CB8C79117}" srcOrd="0" destOrd="0" presId="urn:microsoft.com/office/officeart/2005/8/layout/orgChart1"/>
    <dgm:cxn modelId="{182A5FE3-CC46-42F5-9543-19C3DCA2EC7F}" type="presOf" srcId="{6CADF4D8-9E68-4F82-9C57-A6BD0863FEB9}" destId="{A7E71DEE-8C55-47AC-A2BC-AC01DB6C2451}" srcOrd="0" destOrd="0" presId="urn:microsoft.com/office/officeart/2005/8/layout/orgChart1"/>
    <dgm:cxn modelId="{322CCB47-3180-4F3F-A89E-9BB330697214}" srcId="{883A268F-F055-457D-8BB6-D892B1E34C66}" destId="{28062659-739D-43CB-B1FC-5B969DCDA954}" srcOrd="0" destOrd="0" parTransId="{4CD0FD12-2899-4152-B4EA-8DB1CB77DB34}" sibTransId="{4B5E8A25-436A-4EA1-92E9-25066A6B6537}"/>
    <dgm:cxn modelId="{6DF25CBB-4619-4051-B4F3-A33FD6432536}" type="presOf" srcId="{2E68463C-A1F0-4398-8CF4-82E608503BF1}" destId="{7B884F3B-845D-4F24-BCAE-07B154CBE686}" srcOrd="0" destOrd="0" presId="urn:microsoft.com/office/officeart/2005/8/layout/orgChart1"/>
    <dgm:cxn modelId="{6421D950-4038-4E2F-9063-9CB1661C0D96}" type="presOf" srcId="{FE243E6E-7C32-4BCA-BBA2-6C32C58244B6}" destId="{7F2A7329-3988-4C89-AD13-3F50BF5E8B5A}" srcOrd="0" destOrd="0" presId="urn:microsoft.com/office/officeart/2005/8/layout/orgChart1"/>
    <dgm:cxn modelId="{A3949FA7-A912-48BF-AC32-D0104982B593}" srcId="{A4165601-B8D8-4E23-B33B-4EF94B5A3759}" destId="{492C1F16-A7EE-4E90-87B5-7EE6783528B4}" srcOrd="3" destOrd="0" parTransId="{9AC09A68-EDFF-4181-A08B-49BAB3E46A8A}" sibTransId="{2AB509B3-F3BD-48FE-AA9F-B4F43D51BB31}"/>
    <dgm:cxn modelId="{0A808214-B3D2-4E30-8606-8F329BC67A52}" type="presOf" srcId="{E951E47A-422D-4E6D-9C8D-25B562B637F5}" destId="{9FCF07F2-CEDA-4097-A6D2-8677C968BD69}" srcOrd="0" destOrd="0" presId="urn:microsoft.com/office/officeart/2005/8/layout/orgChart1"/>
    <dgm:cxn modelId="{63C303FC-A906-4809-9095-04EB8687CF0F}" type="presOf" srcId="{A4165601-B8D8-4E23-B33B-4EF94B5A3759}" destId="{F63E0825-17CC-431D-95D3-3C6C0BF307F8}" srcOrd="0" destOrd="0" presId="urn:microsoft.com/office/officeart/2005/8/layout/orgChart1"/>
    <dgm:cxn modelId="{E0E68171-AA3D-4D34-99B5-F3CA6E01D8DD}" srcId="{A4165601-B8D8-4E23-B33B-4EF94B5A3759}" destId="{D5ABE8DF-6048-4F1D-B600-5090591FB496}" srcOrd="1" destOrd="0" parTransId="{FE243E6E-7C32-4BCA-BBA2-6C32C58244B6}" sibTransId="{EA36A5FE-7D0F-46C2-874F-7EB792562086}"/>
    <dgm:cxn modelId="{21BA0F54-E3D5-439C-9A01-3AD73AC1E158}" type="presOf" srcId="{9E342820-9C79-4E05-971A-090387586702}" destId="{21649464-878E-4717-90B7-901A2D44843D}" srcOrd="0" destOrd="0" presId="urn:microsoft.com/office/officeart/2005/8/layout/orgChart1"/>
    <dgm:cxn modelId="{4AAF133A-06FE-4A84-86D7-F23AA2C73876}" srcId="{28062659-739D-43CB-B1FC-5B969DCDA954}" destId="{9E342820-9C79-4E05-971A-090387586702}" srcOrd="0" destOrd="0" parTransId="{0262FE68-F25A-468E-8A58-FA701EF02EA1}" sibTransId="{1F68F86C-C894-421A-B984-2C6CC01DD644}"/>
    <dgm:cxn modelId="{1888F4EC-2C72-4882-899A-59E8903E345E}" type="presOf" srcId="{C20F3B45-7949-44DC-8F60-A01C51A9A2CD}" destId="{F73738A3-9D7F-4B1D-A11E-D229C9E2C6F4}" srcOrd="0" destOrd="0" presId="urn:microsoft.com/office/officeart/2005/8/layout/orgChart1"/>
    <dgm:cxn modelId="{7DFBF5D2-DC9A-4012-8D3F-537006CE73A3}" type="presOf" srcId="{C2A1CA0B-0542-4BE3-9154-97C67A061A80}" destId="{116E46A8-FFA2-4E60-90C6-E4ACC7192344}" srcOrd="1" destOrd="0" presId="urn:microsoft.com/office/officeart/2005/8/layout/orgChart1"/>
    <dgm:cxn modelId="{B1EE9708-D000-4EF6-AE12-2969AC2C1C27}" type="presParOf" srcId="{E55A3283-1B61-455E-B7D8-E0AA034A9055}" destId="{1BF419A7-AF08-44C0-99D9-B15071526ED3}" srcOrd="0" destOrd="0" presId="urn:microsoft.com/office/officeart/2005/8/layout/orgChart1"/>
    <dgm:cxn modelId="{668825E0-78D4-4263-AD13-B77D12164C7C}" type="presParOf" srcId="{1BF419A7-AF08-44C0-99D9-B15071526ED3}" destId="{14902E8B-0F8F-40B6-89E7-6198438B11D1}" srcOrd="0" destOrd="0" presId="urn:microsoft.com/office/officeart/2005/8/layout/orgChart1"/>
    <dgm:cxn modelId="{CD97CF32-6F57-42D6-A6D0-0D0379B80D81}" type="presParOf" srcId="{14902E8B-0F8F-40B6-89E7-6198438B11D1}" destId="{0C6FDCB4-B4AC-43E6-B976-E5CE70C4DCB0}" srcOrd="0" destOrd="0" presId="urn:microsoft.com/office/officeart/2005/8/layout/orgChart1"/>
    <dgm:cxn modelId="{73EC3713-1C6B-465F-BC09-57851AD132B0}" type="presParOf" srcId="{14902E8B-0F8F-40B6-89E7-6198438B11D1}" destId="{FFA1E9FE-4B48-4646-BECE-CE1FF2277C08}" srcOrd="1" destOrd="0" presId="urn:microsoft.com/office/officeart/2005/8/layout/orgChart1"/>
    <dgm:cxn modelId="{DA4A5D8C-4505-4999-82B1-98ED9BB16F11}" type="presParOf" srcId="{1BF419A7-AF08-44C0-99D9-B15071526ED3}" destId="{436B6FEC-37E9-4473-9AE5-8CE603B96166}" srcOrd="1" destOrd="0" presId="urn:microsoft.com/office/officeart/2005/8/layout/orgChart1"/>
    <dgm:cxn modelId="{26EF844B-4895-4BD3-BBA2-68E543989B6B}" type="presParOf" srcId="{436B6FEC-37E9-4473-9AE5-8CE603B96166}" destId="{194E5BF6-6A81-4F6E-BA3B-1D8520E466FB}" srcOrd="0" destOrd="0" presId="urn:microsoft.com/office/officeart/2005/8/layout/orgChart1"/>
    <dgm:cxn modelId="{49570C51-2244-4712-B816-C635DF9A7447}" type="presParOf" srcId="{436B6FEC-37E9-4473-9AE5-8CE603B96166}" destId="{4A526FA3-1502-49A0-B762-84AA3461493D}" srcOrd="1" destOrd="0" presId="urn:microsoft.com/office/officeart/2005/8/layout/orgChart1"/>
    <dgm:cxn modelId="{66BF6530-597F-41DA-9843-7720941DF39C}" type="presParOf" srcId="{4A526FA3-1502-49A0-B762-84AA3461493D}" destId="{99B63A20-A239-48C1-B182-FA3971CE716E}" srcOrd="0" destOrd="0" presId="urn:microsoft.com/office/officeart/2005/8/layout/orgChart1"/>
    <dgm:cxn modelId="{8E72A5BA-A086-4A3C-B80A-909976B3CC65}" type="presParOf" srcId="{99B63A20-A239-48C1-B182-FA3971CE716E}" destId="{21649464-878E-4717-90B7-901A2D44843D}" srcOrd="0" destOrd="0" presId="urn:microsoft.com/office/officeart/2005/8/layout/orgChart1"/>
    <dgm:cxn modelId="{0B6EA244-287B-4B16-BF4E-699E0105F577}" type="presParOf" srcId="{99B63A20-A239-48C1-B182-FA3971CE716E}" destId="{A5A0381B-1A97-424D-BEA1-D8857659EE0B}" srcOrd="1" destOrd="0" presId="urn:microsoft.com/office/officeart/2005/8/layout/orgChart1"/>
    <dgm:cxn modelId="{C486020F-7640-4E88-A4F1-4B18289C374F}" type="presParOf" srcId="{4A526FA3-1502-49A0-B762-84AA3461493D}" destId="{99AE2A6A-7601-4855-8B6E-483B7482E1A3}" srcOrd="1" destOrd="0" presId="urn:microsoft.com/office/officeart/2005/8/layout/orgChart1"/>
    <dgm:cxn modelId="{6A62C620-EA36-4B3A-B4F2-9568131F78EB}" type="presParOf" srcId="{99AE2A6A-7601-4855-8B6E-483B7482E1A3}" destId="{77E15492-740B-487E-8D90-5B03B1DCA562}" srcOrd="0" destOrd="0" presId="urn:microsoft.com/office/officeart/2005/8/layout/orgChart1"/>
    <dgm:cxn modelId="{4D7C04D5-37D1-40D6-8FE3-AD4D5A2B6FA9}" type="presParOf" srcId="{99AE2A6A-7601-4855-8B6E-483B7482E1A3}" destId="{45030DAD-092C-48F6-BA8D-2E3CBD8549FC}" srcOrd="1" destOrd="0" presId="urn:microsoft.com/office/officeart/2005/8/layout/orgChart1"/>
    <dgm:cxn modelId="{3FFB3B93-6BC0-479F-990A-89908D5E5E82}" type="presParOf" srcId="{45030DAD-092C-48F6-BA8D-2E3CBD8549FC}" destId="{746042FD-D16C-4BF7-B76F-30B7F4C5087F}" srcOrd="0" destOrd="0" presId="urn:microsoft.com/office/officeart/2005/8/layout/orgChart1"/>
    <dgm:cxn modelId="{9C4E1CD2-3E29-4FC0-BB7A-27966606EF70}" type="presParOf" srcId="{746042FD-D16C-4BF7-B76F-30B7F4C5087F}" destId="{F73738A3-9D7F-4B1D-A11E-D229C9E2C6F4}" srcOrd="0" destOrd="0" presId="urn:microsoft.com/office/officeart/2005/8/layout/orgChart1"/>
    <dgm:cxn modelId="{2B8A1171-4EA9-4BA9-8864-F31D2531AD2E}" type="presParOf" srcId="{746042FD-D16C-4BF7-B76F-30B7F4C5087F}" destId="{91614B9B-6607-4BBE-B6DA-61CFEAB38696}" srcOrd="1" destOrd="0" presId="urn:microsoft.com/office/officeart/2005/8/layout/orgChart1"/>
    <dgm:cxn modelId="{95C143B4-C85A-4ABB-9ED9-FA4D9F37C0DF}" type="presParOf" srcId="{45030DAD-092C-48F6-BA8D-2E3CBD8549FC}" destId="{F022DE17-6746-4F8E-AD17-06FAEDF79BE5}" srcOrd="1" destOrd="0" presId="urn:microsoft.com/office/officeart/2005/8/layout/orgChart1"/>
    <dgm:cxn modelId="{80CF906C-E5A5-4497-80F5-97EF874E98BC}" type="presParOf" srcId="{45030DAD-092C-48F6-BA8D-2E3CBD8549FC}" destId="{87DE47F5-5E7C-4304-A6B1-0BE16F877157}" srcOrd="2" destOrd="0" presId="urn:microsoft.com/office/officeart/2005/8/layout/orgChart1"/>
    <dgm:cxn modelId="{084782C0-C2E5-4230-9C7E-CCBF8263A6BD}" type="presParOf" srcId="{99AE2A6A-7601-4855-8B6E-483B7482E1A3}" destId="{122687A5-4B25-4069-9464-FBA3510EA0FE}" srcOrd="2" destOrd="0" presId="urn:microsoft.com/office/officeart/2005/8/layout/orgChart1"/>
    <dgm:cxn modelId="{92A9AF51-4AD4-4C8A-A068-0B08017B3EBF}" type="presParOf" srcId="{99AE2A6A-7601-4855-8B6E-483B7482E1A3}" destId="{E2512F35-E5F7-4579-8E19-F62C2B4996B4}" srcOrd="3" destOrd="0" presId="urn:microsoft.com/office/officeart/2005/8/layout/orgChart1"/>
    <dgm:cxn modelId="{B7367166-1B7A-400B-9781-ACCB3F7D38B5}" type="presParOf" srcId="{E2512F35-E5F7-4579-8E19-F62C2B4996B4}" destId="{2DFE0663-ED9D-4767-8C20-68294FA6FE68}" srcOrd="0" destOrd="0" presId="urn:microsoft.com/office/officeart/2005/8/layout/orgChart1"/>
    <dgm:cxn modelId="{06B49B8C-66DC-42E3-B58A-255FC36C4ABF}" type="presParOf" srcId="{2DFE0663-ED9D-4767-8C20-68294FA6FE68}" destId="{C80FBECC-1FD4-4A49-9F58-F559F83DAEDF}" srcOrd="0" destOrd="0" presId="urn:microsoft.com/office/officeart/2005/8/layout/orgChart1"/>
    <dgm:cxn modelId="{7AB2F54D-65C0-4935-8833-6BC13F3237EB}" type="presParOf" srcId="{2DFE0663-ED9D-4767-8C20-68294FA6FE68}" destId="{E3407CB5-60AF-4F89-A572-4ACA1DCEF4DB}" srcOrd="1" destOrd="0" presId="urn:microsoft.com/office/officeart/2005/8/layout/orgChart1"/>
    <dgm:cxn modelId="{420D061D-284B-4A3E-B8F8-2770888874BE}" type="presParOf" srcId="{E2512F35-E5F7-4579-8E19-F62C2B4996B4}" destId="{E8447140-70E1-4CD3-BCD1-B43DD9B64E8B}" srcOrd="1" destOrd="0" presId="urn:microsoft.com/office/officeart/2005/8/layout/orgChart1"/>
    <dgm:cxn modelId="{BD58CF46-E374-4111-8E6E-8BE016C28ECE}" type="presParOf" srcId="{E2512F35-E5F7-4579-8E19-F62C2B4996B4}" destId="{99D20AA1-CD74-410F-BE70-E3E4C1478716}" srcOrd="2" destOrd="0" presId="urn:microsoft.com/office/officeart/2005/8/layout/orgChart1"/>
    <dgm:cxn modelId="{54405986-1169-4165-80DB-CCD0961A99DA}" type="presParOf" srcId="{99AE2A6A-7601-4855-8B6E-483B7482E1A3}" destId="{5E5AC99B-AE6F-4CFF-8B2F-21CC50823550}" srcOrd="4" destOrd="0" presId="urn:microsoft.com/office/officeart/2005/8/layout/orgChart1"/>
    <dgm:cxn modelId="{3383392D-1884-4E7B-8B60-719777C7D216}" type="presParOf" srcId="{99AE2A6A-7601-4855-8B6E-483B7482E1A3}" destId="{6B12B970-0EF7-4EEB-938F-C84C647FC4C0}" srcOrd="5" destOrd="0" presId="urn:microsoft.com/office/officeart/2005/8/layout/orgChart1"/>
    <dgm:cxn modelId="{C2025B2A-0DE8-4235-B9C7-2D9E7F5D91DD}" type="presParOf" srcId="{6B12B970-0EF7-4EEB-938F-C84C647FC4C0}" destId="{2D7979F9-E2D0-44FF-B164-1511685EAF1E}" srcOrd="0" destOrd="0" presId="urn:microsoft.com/office/officeart/2005/8/layout/orgChart1"/>
    <dgm:cxn modelId="{8FC41D9D-9893-424F-AE4F-DD9462A69580}" type="presParOf" srcId="{2D7979F9-E2D0-44FF-B164-1511685EAF1E}" destId="{570F8395-D0C5-4487-9F1A-86E366EF0A1B}" srcOrd="0" destOrd="0" presId="urn:microsoft.com/office/officeart/2005/8/layout/orgChart1"/>
    <dgm:cxn modelId="{78E028EC-C831-4B0B-99A6-B2E274A40B18}" type="presParOf" srcId="{2D7979F9-E2D0-44FF-B164-1511685EAF1E}" destId="{B89F3678-238A-4B82-B554-007338A27EB9}" srcOrd="1" destOrd="0" presId="urn:microsoft.com/office/officeart/2005/8/layout/orgChart1"/>
    <dgm:cxn modelId="{7EF1607C-84FE-430F-9019-7E9D8FB573F6}" type="presParOf" srcId="{6B12B970-0EF7-4EEB-938F-C84C647FC4C0}" destId="{F1D6B48B-BFAB-480F-9CAC-79025E0CE104}" srcOrd="1" destOrd="0" presId="urn:microsoft.com/office/officeart/2005/8/layout/orgChart1"/>
    <dgm:cxn modelId="{1B20BFEE-F82F-4136-B751-30AD6F0DB2E6}" type="presParOf" srcId="{6B12B970-0EF7-4EEB-938F-C84C647FC4C0}" destId="{7B3E2C23-5533-4905-B2A7-EBE62058129B}" srcOrd="2" destOrd="0" presId="urn:microsoft.com/office/officeart/2005/8/layout/orgChart1"/>
    <dgm:cxn modelId="{D07122E6-9AA6-4F1D-B76F-2D772F2A163E}" type="presParOf" srcId="{99AE2A6A-7601-4855-8B6E-483B7482E1A3}" destId="{9FCF07F2-CEDA-4097-A6D2-8677C968BD69}" srcOrd="6" destOrd="0" presId="urn:microsoft.com/office/officeart/2005/8/layout/orgChart1"/>
    <dgm:cxn modelId="{E0C5E173-03FA-46CF-BF93-1780634785A5}" type="presParOf" srcId="{99AE2A6A-7601-4855-8B6E-483B7482E1A3}" destId="{556098D0-BC77-4D06-975A-5E40B97FDACD}" srcOrd="7" destOrd="0" presId="urn:microsoft.com/office/officeart/2005/8/layout/orgChart1"/>
    <dgm:cxn modelId="{B979DD8E-4F94-4C1C-8EF6-EC12994F63EF}" type="presParOf" srcId="{556098D0-BC77-4D06-975A-5E40B97FDACD}" destId="{F70842A5-C2F6-42A3-9FE0-E42B2B964281}" srcOrd="0" destOrd="0" presId="urn:microsoft.com/office/officeart/2005/8/layout/orgChart1"/>
    <dgm:cxn modelId="{A24177A8-0208-414B-86CE-E3F647D3E67B}" type="presParOf" srcId="{F70842A5-C2F6-42A3-9FE0-E42B2B964281}" destId="{9F07BABA-36C1-44AE-B4F1-5A92EF3BA2C9}" srcOrd="0" destOrd="0" presId="urn:microsoft.com/office/officeart/2005/8/layout/orgChart1"/>
    <dgm:cxn modelId="{EF482BFC-D730-4D97-8817-F34A009A18FD}" type="presParOf" srcId="{F70842A5-C2F6-42A3-9FE0-E42B2B964281}" destId="{6D490933-8A77-4460-B836-41932CB4EA2B}" srcOrd="1" destOrd="0" presId="urn:microsoft.com/office/officeart/2005/8/layout/orgChart1"/>
    <dgm:cxn modelId="{F92B21CE-1CF4-4395-BE2A-FA6756203FFF}" type="presParOf" srcId="{556098D0-BC77-4D06-975A-5E40B97FDACD}" destId="{71196E29-86AB-44E2-A723-027F3FD227E4}" srcOrd="1" destOrd="0" presId="urn:microsoft.com/office/officeart/2005/8/layout/orgChart1"/>
    <dgm:cxn modelId="{72D05605-58BC-4FFC-836C-E51E2E40F1CD}" type="presParOf" srcId="{556098D0-BC77-4D06-975A-5E40B97FDACD}" destId="{CB5FD498-C2E9-4CD0-9BF8-281F765A54D6}" srcOrd="2" destOrd="0" presId="urn:microsoft.com/office/officeart/2005/8/layout/orgChart1"/>
    <dgm:cxn modelId="{6E3E9CF6-3A5A-4094-9E6D-C93E5B82A486}" type="presParOf" srcId="{99AE2A6A-7601-4855-8B6E-483B7482E1A3}" destId="{7D328343-3369-4803-AA3C-E20576BA2061}" srcOrd="8" destOrd="0" presId="urn:microsoft.com/office/officeart/2005/8/layout/orgChart1"/>
    <dgm:cxn modelId="{42568E36-48B2-40FA-86EF-F68663948F87}" type="presParOf" srcId="{99AE2A6A-7601-4855-8B6E-483B7482E1A3}" destId="{DB1BB0D5-629C-4808-8517-5C77748F677F}" srcOrd="9" destOrd="0" presId="urn:microsoft.com/office/officeart/2005/8/layout/orgChart1"/>
    <dgm:cxn modelId="{A71B8BB6-B380-4E04-872A-55A472EFDB13}" type="presParOf" srcId="{DB1BB0D5-629C-4808-8517-5C77748F677F}" destId="{AC39E9E5-B547-479E-9AE7-FE5601D5EAC4}" srcOrd="0" destOrd="0" presId="urn:microsoft.com/office/officeart/2005/8/layout/orgChart1"/>
    <dgm:cxn modelId="{4087373C-9DD6-44EE-8EFB-6317F2F58D9F}" type="presParOf" srcId="{AC39E9E5-B547-479E-9AE7-FE5601D5EAC4}" destId="{D60DA08B-2762-4F47-A821-0B53575570C6}" srcOrd="0" destOrd="0" presId="urn:microsoft.com/office/officeart/2005/8/layout/orgChart1"/>
    <dgm:cxn modelId="{1F72315D-BFD8-40D8-B049-3A269C9471E4}" type="presParOf" srcId="{AC39E9E5-B547-479E-9AE7-FE5601D5EAC4}" destId="{AD1E86DE-51A3-4620-98E9-35B411996C8F}" srcOrd="1" destOrd="0" presId="urn:microsoft.com/office/officeart/2005/8/layout/orgChart1"/>
    <dgm:cxn modelId="{A8A0DC3A-3EB5-430A-B97F-AFC8C3FB5EFE}" type="presParOf" srcId="{DB1BB0D5-629C-4808-8517-5C77748F677F}" destId="{605AF006-497A-45FD-A572-86A49BB72033}" srcOrd="1" destOrd="0" presId="urn:microsoft.com/office/officeart/2005/8/layout/orgChart1"/>
    <dgm:cxn modelId="{12D149CC-8108-4EA4-A9E7-5973189A9C6B}" type="presParOf" srcId="{DB1BB0D5-629C-4808-8517-5C77748F677F}" destId="{2CF4F16C-14F5-4E61-9EEC-8B233AC17041}" srcOrd="2" destOrd="0" presId="urn:microsoft.com/office/officeart/2005/8/layout/orgChart1"/>
    <dgm:cxn modelId="{C1F8380A-E959-47ED-B8C8-336A791F983F}" type="presParOf" srcId="{4A526FA3-1502-49A0-B762-84AA3461493D}" destId="{68DCACB4-E39D-4FDD-B58A-52902D9CAE47}" srcOrd="2" destOrd="0" presId="urn:microsoft.com/office/officeart/2005/8/layout/orgChart1"/>
    <dgm:cxn modelId="{8921D8F0-2A62-47DF-A513-6CD88AD9F340}" type="presParOf" srcId="{436B6FEC-37E9-4473-9AE5-8CE603B96166}" destId="{7B884F3B-845D-4F24-BCAE-07B154CBE686}" srcOrd="2" destOrd="0" presId="urn:microsoft.com/office/officeart/2005/8/layout/orgChart1"/>
    <dgm:cxn modelId="{84EBA04A-0F63-4C4E-BE40-D0B93BAF118A}" type="presParOf" srcId="{436B6FEC-37E9-4473-9AE5-8CE603B96166}" destId="{3FBFE1C8-E36C-4182-9605-4CE4EC60ACFD}" srcOrd="3" destOrd="0" presId="urn:microsoft.com/office/officeart/2005/8/layout/orgChart1"/>
    <dgm:cxn modelId="{FB408A03-9898-4397-B951-30A41DE9869C}" type="presParOf" srcId="{3FBFE1C8-E36C-4182-9605-4CE4EC60ACFD}" destId="{E327B370-3FE3-4511-9502-70DAA1FC2F2D}" srcOrd="0" destOrd="0" presId="urn:microsoft.com/office/officeart/2005/8/layout/orgChart1"/>
    <dgm:cxn modelId="{A23738B6-D9E4-4E5E-BBB4-ED228C20F0C9}" type="presParOf" srcId="{E327B370-3FE3-4511-9502-70DAA1FC2F2D}" destId="{F63E0825-17CC-431D-95D3-3C6C0BF307F8}" srcOrd="0" destOrd="0" presId="urn:microsoft.com/office/officeart/2005/8/layout/orgChart1"/>
    <dgm:cxn modelId="{99C5BFD9-3E31-4556-87C5-C8D4925CB0B5}" type="presParOf" srcId="{E327B370-3FE3-4511-9502-70DAA1FC2F2D}" destId="{0237CCEC-9BB0-48FC-93FB-A2B4FA367DB5}" srcOrd="1" destOrd="0" presId="urn:microsoft.com/office/officeart/2005/8/layout/orgChart1"/>
    <dgm:cxn modelId="{421FEBB1-7AE3-49BD-805B-E422694662C8}" type="presParOf" srcId="{3FBFE1C8-E36C-4182-9605-4CE4EC60ACFD}" destId="{9D19376E-3BDB-4C6B-9163-BD0E4573E168}" srcOrd="1" destOrd="0" presId="urn:microsoft.com/office/officeart/2005/8/layout/orgChart1"/>
    <dgm:cxn modelId="{324F13F0-2847-4C03-892E-4AFE80245CCD}" type="presParOf" srcId="{9D19376E-3BDB-4C6B-9163-BD0E4573E168}" destId="{B8496471-8129-46D9-9C99-C88ED86BEE90}" srcOrd="0" destOrd="0" presId="urn:microsoft.com/office/officeart/2005/8/layout/orgChart1"/>
    <dgm:cxn modelId="{71BF99B2-3113-494B-8B60-6F17CC81CC70}" type="presParOf" srcId="{9D19376E-3BDB-4C6B-9163-BD0E4573E168}" destId="{35283A51-01CD-487A-8CF2-82D6E00BA7BE}" srcOrd="1" destOrd="0" presId="urn:microsoft.com/office/officeart/2005/8/layout/orgChart1"/>
    <dgm:cxn modelId="{15004EDB-2C7F-4349-886F-2F58925CC721}" type="presParOf" srcId="{35283A51-01CD-487A-8CF2-82D6E00BA7BE}" destId="{13A24A45-5B39-4BA5-9756-0CF621DDAA03}" srcOrd="0" destOrd="0" presId="urn:microsoft.com/office/officeart/2005/8/layout/orgChart1"/>
    <dgm:cxn modelId="{BF989484-A351-43D9-B6C3-B4F0501C73A0}" type="presParOf" srcId="{13A24A45-5B39-4BA5-9756-0CF621DDAA03}" destId="{976C7115-A5A1-477D-A5CF-B07C2E7914AD}" srcOrd="0" destOrd="0" presId="urn:microsoft.com/office/officeart/2005/8/layout/orgChart1"/>
    <dgm:cxn modelId="{F1E91BA0-8017-455B-B902-1A00A0DD3624}" type="presParOf" srcId="{13A24A45-5B39-4BA5-9756-0CF621DDAA03}" destId="{116E46A8-FFA2-4E60-90C6-E4ACC7192344}" srcOrd="1" destOrd="0" presId="urn:microsoft.com/office/officeart/2005/8/layout/orgChart1"/>
    <dgm:cxn modelId="{906B6539-C77F-4635-8393-3D6EECE7268A}" type="presParOf" srcId="{35283A51-01CD-487A-8CF2-82D6E00BA7BE}" destId="{8D3FCDBA-6417-463D-B3F8-EB40B62F9E01}" srcOrd="1" destOrd="0" presId="urn:microsoft.com/office/officeart/2005/8/layout/orgChart1"/>
    <dgm:cxn modelId="{BB42C5E4-E384-45CC-8835-DA1D1212A0E4}" type="presParOf" srcId="{35283A51-01CD-487A-8CF2-82D6E00BA7BE}" destId="{4E477D00-53E8-421A-A450-4CBF78BD55C5}" srcOrd="2" destOrd="0" presId="urn:microsoft.com/office/officeart/2005/8/layout/orgChart1"/>
    <dgm:cxn modelId="{7BC454F6-9B61-4204-9FEC-5C4F5728A714}" type="presParOf" srcId="{9D19376E-3BDB-4C6B-9163-BD0E4573E168}" destId="{7F2A7329-3988-4C89-AD13-3F50BF5E8B5A}" srcOrd="2" destOrd="0" presId="urn:microsoft.com/office/officeart/2005/8/layout/orgChart1"/>
    <dgm:cxn modelId="{A5924BCC-0AC7-4880-93BC-BEF293D06BFD}" type="presParOf" srcId="{9D19376E-3BDB-4C6B-9163-BD0E4573E168}" destId="{4534EFA5-9C4B-4616-A81A-5AD0026DD34A}" srcOrd="3" destOrd="0" presId="urn:microsoft.com/office/officeart/2005/8/layout/orgChart1"/>
    <dgm:cxn modelId="{74B8DA50-C90F-4624-9ABE-D462950E6DEB}" type="presParOf" srcId="{4534EFA5-9C4B-4616-A81A-5AD0026DD34A}" destId="{2BEA2197-86DD-4B9B-A4E5-C83EEB0B03A6}" srcOrd="0" destOrd="0" presId="urn:microsoft.com/office/officeart/2005/8/layout/orgChart1"/>
    <dgm:cxn modelId="{577AEB53-902C-4093-8CC9-ABD2473C5A08}" type="presParOf" srcId="{2BEA2197-86DD-4B9B-A4E5-C83EEB0B03A6}" destId="{E56E6D41-8B2F-4B0A-86DF-C4406D3FD5FB}" srcOrd="0" destOrd="0" presId="urn:microsoft.com/office/officeart/2005/8/layout/orgChart1"/>
    <dgm:cxn modelId="{06AC289B-36E2-46D8-BE06-70FE28896278}" type="presParOf" srcId="{2BEA2197-86DD-4B9B-A4E5-C83EEB0B03A6}" destId="{453C40A9-D801-4CA4-90CD-E28558370BC3}" srcOrd="1" destOrd="0" presId="urn:microsoft.com/office/officeart/2005/8/layout/orgChart1"/>
    <dgm:cxn modelId="{8855EE78-7FA6-4946-A79D-CEDBAA07F625}" type="presParOf" srcId="{4534EFA5-9C4B-4616-A81A-5AD0026DD34A}" destId="{91F4B2A5-5FF7-4CB5-8C7F-5580C02D7125}" srcOrd="1" destOrd="0" presId="urn:microsoft.com/office/officeart/2005/8/layout/orgChart1"/>
    <dgm:cxn modelId="{E8B52AD7-94B0-46E7-B3D9-99EDF448DC41}" type="presParOf" srcId="{4534EFA5-9C4B-4616-A81A-5AD0026DD34A}" destId="{424A2257-9DFC-4A50-AD32-6D634F0D07C4}" srcOrd="2" destOrd="0" presId="urn:microsoft.com/office/officeart/2005/8/layout/orgChart1"/>
    <dgm:cxn modelId="{957B60F5-0247-4B22-A76B-6449EA913065}" type="presParOf" srcId="{9D19376E-3BDB-4C6B-9163-BD0E4573E168}" destId="{B283191E-E2EE-4253-BB2D-E265FA5364D6}" srcOrd="4" destOrd="0" presId="urn:microsoft.com/office/officeart/2005/8/layout/orgChart1"/>
    <dgm:cxn modelId="{5A9E1D4B-70C3-4716-9548-D88F067E0E4B}" type="presParOf" srcId="{9D19376E-3BDB-4C6B-9163-BD0E4573E168}" destId="{6F69F514-287E-4E01-BBE2-7D5301A06EE2}" srcOrd="5" destOrd="0" presId="urn:microsoft.com/office/officeart/2005/8/layout/orgChart1"/>
    <dgm:cxn modelId="{57162CAA-2919-4E65-8E24-55B3BE813F03}" type="presParOf" srcId="{6F69F514-287E-4E01-BBE2-7D5301A06EE2}" destId="{08DD7002-88A4-45E7-98CF-1537EAEBBAD6}" srcOrd="0" destOrd="0" presId="urn:microsoft.com/office/officeart/2005/8/layout/orgChart1"/>
    <dgm:cxn modelId="{C35A1720-4F70-4BE7-9606-DE195B57FE8F}" type="presParOf" srcId="{08DD7002-88A4-45E7-98CF-1537EAEBBAD6}" destId="{E6B05446-FC6C-4012-8522-9067BE0CAEB4}" srcOrd="0" destOrd="0" presId="urn:microsoft.com/office/officeart/2005/8/layout/orgChart1"/>
    <dgm:cxn modelId="{112AE811-3CF8-4DA1-AFD9-38048A9B9003}" type="presParOf" srcId="{08DD7002-88A4-45E7-98CF-1537EAEBBAD6}" destId="{7C2A2454-A31C-4963-981B-5B8F46CE5701}" srcOrd="1" destOrd="0" presId="urn:microsoft.com/office/officeart/2005/8/layout/orgChart1"/>
    <dgm:cxn modelId="{996ABCD7-F91F-43BF-B872-8B74120BA86A}" type="presParOf" srcId="{6F69F514-287E-4E01-BBE2-7D5301A06EE2}" destId="{64C14172-556B-47F2-A6F5-84510CB56BDC}" srcOrd="1" destOrd="0" presId="urn:microsoft.com/office/officeart/2005/8/layout/orgChart1"/>
    <dgm:cxn modelId="{9BE9BFF9-A07E-4DC1-ACFF-2270C4216E91}" type="presParOf" srcId="{6F69F514-287E-4E01-BBE2-7D5301A06EE2}" destId="{A13423CD-E493-40DA-9716-E78A2EB771CD}" srcOrd="2" destOrd="0" presId="urn:microsoft.com/office/officeart/2005/8/layout/orgChart1"/>
    <dgm:cxn modelId="{C4F04C88-7E9D-4381-AEE6-68B0948D73AB}" type="presParOf" srcId="{9D19376E-3BDB-4C6B-9163-BD0E4573E168}" destId="{46518F15-2249-4B5F-9A22-7A6F29D9A055}" srcOrd="6" destOrd="0" presId="urn:microsoft.com/office/officeart/2005/8/layout/orgChart1"/>
    <dgm:cxn modelId="{767C10FF-E124-429A-93EF-AE7A34B8F633}" type="presParOf" srcId="{9D19376E-3BDB-4C6B-9163-BD0E4573E168}" destId="{32E6013F-3AEE-4934-873B-B7DB012E5AB0}" srcOrd="7" destOrd="0" presId="urn:microsoft.com/office/officeart/2005/8/layout/orgChart1"/>
    <dgm:cxn modelId="{58ED7ED1-41F6-44AB-BE56-D60EEA33F176}" type="presParOf" srcId="{32E6013F-3AEE-4934-873B-B7DB012E5AB0}" destId="{381D5847-5814-45DA-BC3F-50C0C1863DFC}" srcOrd="0" destOrd="0" presId="urn:microsoft.com/office/officeart/2005/8/layout/orgChart1"/>
    <dgm:cxn modelId="{3B2109C6-0BF1-488B-B1D8-A77DED2B90A9}" type="presParOf" srcId="{381D5847-5814-45DA-BC3F-50C0C1863DFC}" destId="{521D5468-E64E-414B-8AA6-BF16A99D50D8}" srcOrd="0" destOrd="0" presId="urn:microsoft.com/office/officeart/2005/8/layout/orgChart1"/>
    <dgm:cxn modelId="{92F2A202-4221-4524-972C-5B4266D6FE9E}" type="presParOf" srcId="{381D5847-5814-45DA-BC3F-50C0C1863DFC}" destId="{094AC33C-80A4-4977-B9DD-FCB2D1F90673}" srcOrd="1" destOrd="0" presId="urn:microsoft.com/office/officeart/2005/8/layout/orgChart1"/>
    <dgm:cxn modelId="{8A90AD20-C59D-4797-BE54-17AA1A672910}" type="presParOf" srcId="{32E6013F-3AEE-4934-873B-B7DB012E5AB0}" destId="{1F99C0BD-D112-4D11-8C7A-D7EB509B6104}" srcOrd="1" destOrd="0" presId="urn:microsoft.com/office/officeart/2005/8/layout/orgChart1"/>
    <dgm:cxn modelId="{C51B8FEA-1265-42AD-B071-D342BAE1B904}" type="presParOf" srcId="{32E6013F-3AEE-4934-873B-B7DB012E5AB0}" destId="{A2E6B2B8-603B-44B8-B9BA-3C3C73F5B5F7}" srcOrd="2" destOrd="0" presId="urn:microsoft.com/office/officeart/2005/8/layout/orgChart1"/>
    <dgm:cxn modelId="{269CB2E5-32BA-4288-9542-D7124300362C}" type="presParOf" srcId="{9D19376E-3BDB-4C6B-9163-BD0E4573E168}" destId="{0064677D-0FC4-440C-95E0-8186F0DF74A8}" srcOrd="8" destOrd="0" presId="urn:microsoft.com/office/officeart/2005/8/layout/orgChart1"/>
    <dgm:cxn modelId="{C8DC337A-BF51-4C15-8272-84CEC551ADD3}" type="presParOf" srcId="{9D19376E-3BDB-4C6B-9163-BD0E4573E168}" destId="{7C892BDE-9042-446A-A8CD-D7593D7D8CF5}" srcOrd="9" destOrd="0" presId="urn:microsoft.com/office/officeart/2005/8/layout/orgChart1"/>
    <dgm:cxn modelId="{4617D121-864B-4D4B-AA8C-4D70EB62D697}" type="presParOf" srcId="{7C892BDE-9042-446A-A8CD-D7593D7D8CF5}" destId="{4C340209-B8F1-41FA-B436-37153DFE33FE}" srcOrd="0" destOrd="0" presId="urn:microsoft.com/office/officeart/2005/8/layout/orgChart1"/>
    <dgm:cxn modelId="{28D69A9C-1ED9-43DF-B0D0-BA0766002210}" type="presParOf" srcId="{4C340209-B8F1-41FA-B436-37153DFE33FE}" destId="{48870D98-865F-4185-8B5B-D73CB8C79117}" srcOrd="0" destOrd="0" presId="urn:microsoft.com/office/officeart/2005/8/layout/orgChart1"/>
    <dgm:cxn modelId="{18DDC310-4535-4EEE-9ADF-4404DDB58452}" type="presParOf" srcId="{4C340209-B8F1-41FA-B436-37153DFE33FE}" destId="{2EEF7A56-DD35-4B3F-8669-F6B8E80F0BF9}" srcOrd="1" destOrd="0" presId="urn:microsoft.com/office/officeart/2005/8/layout/orgChart1"/>
    <dgm:cxn modelId="{28905769-E0C5-4F92-B26D-0DD828ED6D14}" type="presParOf" srcId="{7C892BDE-9042-446A-A8CD-D7593D7D8CF5}" destId="{79713251-7F59-43E9-9973-BC74213A1524}" srcOrd="1" destOrd="0" presId="urn:microsoft.com/office/officeart/2005/8/layout/orgChart1"/>
    <dgm:cxn modelId="{C29D2FAB-4F1E-485F-8CAC-E2E7F5397A16}" type="presParOf" srcId="{7C892BDE-9042-446A-A8CD-D7593D7D8CF5}" destId="{1E040144-AABE-478A-AF69-6B90447D82B0}" srcOrd="2" destOrd="0" presId="urn:microsoft.com/office/officeart/2005/8/layout/orgChart1"/>
    <dgm:cxn modelId="{947159AD-60A3-40B4-99A3-3EB928C1780E}" type="presParOf" srcId="{9D19376E-3BDB-4C6B-9163-BD0E4573E168}" destId="{A7E71DEE-8C55-47AC-A2BC-AC01DB6C2451}" srcOrd="10" destOrd="0" presId="urn:microsoft.com/office/officeart/2005/8/layout/orgChart1"/>
    <dgm:cxn modelId="{FCA51452-AAF2-4D0E-AD7B-335ED363BDB2}" type="presParOf" srcId="{9D19376E-3BDB-4C6B-9163-BD0E4573E168}" destId="{A36D82DF-E5DD-4A53-8F70-17047954713F}" srcOrd="11" destOrd="0" presId="urn:microsoft.com/office/officeart/2005/8/layout/orgChart1"/>
    <dgm:cxn modelId="{79711DEC-0DBA-4915-BCEC-451990850A09}" type="presParOf" srcId="{A36D82DF-E5DD-4A53-8F70-17047954713F}" destId="{DD13932F-C0A4-47D0-BCEF-A2304319AABD}" srcOrd="0" destOrd="0" presId="urn:microsoft.com/office/officeart/2005/8/layout/orgChart1"/>
    <dgm:cxn modelId="{621545CB-71C9-4A0C-80D7-CBF47C3EA3DD}" type="presParOf" srcId="{DD13932F-C0A4-47D0-BCEF-A2304319AABD}" destId="{242E2B20-8E42-4BC9-A36E-7F0A0A57C652}" srcOrd="0" destOrd="0" presId="urn:microsoft.com/office/officeart/2005/8/layout/orgChart1"/>
    <dgm:cxn modelId="{C39FBC67-C5CB-49CF-B92F-6B948C9E0D4F}" type="presParOf" srcId="{DD13932F-C0A4-47D0-BCEF-A2304319AABD}" destId="{9DE9C6B6-5B47-4AD0-BB56-DAAF589F1BFB}" srcOrd="1" destOrd="0" presId="urn:microsoft.com/office/officeart/2005/8/layout/orgChart1"/>
    <dgm:cxn modelId="{45B22365-E1FA-498D-9491-1C6CC4F10C0C}" type="presParOf" srcId="{A36D82DF-E5DD-4A53-8F70-17047954713F}" destId="{D0663714-3DAC-444F-930E-9B1D31194522}" srcOrd="1" destOrd="0" presId="urn:microsoft.com/office/officeart/2005/8/layout/orgChart1"/>
    <dgm:cxn modelId="{961B89CB-C2A5-4FE5-ACBB-CA6D8D84B70E}" type="presParOf" srcId="{A36D82DF-E5DD-4A53-8F70-17047954713F}" destId="{260BDF03-DE0D-4B51-A305-3465698DD25D}" srcOrd="2" destOrd="0" presId="urn:microsoft.com/office/officeart/2005/8/layout/orgChart1"/>
    <dgm:cxn modelId="{C1475763-1117-462F-BBD9-D1FE571B850B}" type="presParOf" srcId="{9D19376E-3BDB-4C6B-9163-BD0E4573E168}" destId="{D75787C4-DB55-4FE7-8DEA-11D0E2D7F4E9}" srcOrd="12" destOrd="0" presId="urn:microsoft.com/office/officeart/2005/8/layout/orgChart1"/>
    <dgm:cxn modelId="{9D471B57-2A04-426B-AE06-0AA8553DCF4E}" type="presParOf" srcId="{9D19376E-3BDB-4C6B-9163-BD0E4573E168}" destId="{032B4D2F-4BEA-4722-A6EA-138620441BBE}" srcOrd="13" destOrd="0" presId="urn:microsoft.com/office/officeart/2005/8/layout/orgChart1"/>
    <dgm:cxn modelId="{95C8EBA8-F855-45BE-A0C2-F929E8074DFD}" type="presParOf" srcId="{032B4D2F-4BEA-4722-A6EA-138620441BBE}" destId="{F18997AE-BFB4-459B-BBC7-B81F9A580DE1}" srcOrd="0" destOrd="0" presId="urn:microsoft.com/office/officeart/2005/8/layout/orgChart1"/>
    <dgm:cxn modelId="{4D701F68-18F5-4B87-9186-855C1C7DEC92}" type="presParOf" srcId="{F18997AE-BFB4-459B-BBC7-B81F9A580DE1}" destId="{B08EA4D4-1BFF-40D1-BBD4-BFEC546D59E9}" srcOrd="0" destOrd="0" presId="urn:microsoft.com/office/officeart/2005/8/layout/orgChart1"/>
    <dgm:cxn modelId="{26151D76-0D24-431A-818A-D3BB087471A7}" type="presParOf" srcId="{F18997AE-BFB4-459B-BBC7-B81F9A580DE1}" destId="{7897E797-D4A6-491B-B639-6FDBCCC67F28}" srcOrd="1" destOrd="0" presId="urn:microsoft.com/office/officeart/2005/8/layout/orgChart1"/>
    <dgm:cxn modelId="{269A2115-5F67-4F7E-A98F-E25742C2FE55}" type="presParOf" srcId="{032B4D2F-4BEA-4722-A6EA-138620441BBE}" destId="{F910A4D6-3564-4BC5-99DA-C1E1DCB7B928}" srcOrd="1" destOrd="0" presId="urn:microsoft.com/office/officeart/2005/8/layout/orgChart1"/>
    <dgm:cxn modelId="{0D84C234-B5BC-4054-A835-278656FF4237}" type="presParOf" srcId="{032B4D2F-4BEA-4722-A6EA-138620441BBE}" destId="{FA51FAF5-382B-4187-90D3-5A477A7B9667}" srcOrd="2" destOrd="0" presId="urn:microsoft.com/office/officeart/2005/8/layout/orgChart1"/>
    <dgm:cxn modelId="{5BE3974D-B8FB-49A5-99AA-B67779A9A16B}" type="presParOf" srcId="{3FBFE1C8-E36C-4182-9605-4CE4EC60ACFD}" destId="{D1F55191-56C1-426D-A841-C795971844DF}" srcOrd="2" destOrd="0" presId="urn:microsoft.com/office/officeart/2005/8/layout/orgChart1"/>
    <dgm:cxn modelId="{080A24EA-A541-49CB-B021-A623090EE51E}" type="presParOf" srcId="{1BF419A7-AF08-44C0-99D9-B15071526ED3}" destId="{630CEA58-1AD2-4019-8200-4F599FCFC2D2}"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787C4-DB55-4FE7-8DEA-11D0E2D7F4E9}">
      <dsp:nvSpPr>
        <dsp:cNvPr id="0" name=""/>
        <dsp:cNvSpPr/>
      </dsp:nvSpPr>
      <dsp:spPr>
        <a:xfrm>
          <a:off x="1788054" y="571375"/>
          <a:ext cx="91440" cy="2060900"/>
        </a:xfrm>
        <a:custGeom>
          <a:avLst/>
          <a:gdLst/>
          <a:ahLst/>
          <a:cxnLst/>
          <a:rect l="0" t="0" r="0" b="0"/>
          <a:pathLst>
            <a:path>
              <a:moveTo>
                <a:pt x="45720" y="0"/>
              </a:moveTo>
              <a:lnTo>
                <a:pt x="45720" y="2021551"/>
              </a:lnTo>
              <a:lnTo>
                <a:pt x="135207" y="2021551"/>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7E71DEE-8C55-47AC-A2BC-AC01DB6C2451}">
      <dsp:nvSpPr>
        <dsp:cNvPr id="0" name=""/>
        <dsp:cNvSpPr/>
      </dsp:nvSpPr>
      <dsp:spPr>
        <a:xfrm>
          <a:off x="1788054" y="571375"/>
          <a:ext cx="91440" cy="1818075"/>
        </a:xfrm>
        <a:custGeom>
          <a:avLst/>
          <a:gdLst/>
          <a:ahLst/>
          <a:cxnLst/>
          <a:rect l="0" t="0" r="0" b="0"/>
          <a:pathLst>
            <a:path>
              <a:moveTo>
                <a:pt x="45720" y="0"/>
              </a:moveTo>
              <a:lnTo>
                <a:pt x="45720" y="1782959"/>
              </a:lnTo>
              <a:lnTo>
                <a:pt x="135207" y="1782959"/>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064677D-0FC4-440C-95E0-8186F0DF74A8}">
      <dsp:nvSpPr>
        <dsp:cNvPr id="0" name=""/>
        <dsp:cNvSpPr/>
      </dsp:nvSpPr>
      <dsp:spPr>
        <a:xfrm>
          <a:off x="1788054" y="571375"/>
          <a:ext cx="91440" cy="1503052"/>
        </a:xfrm>
        <a:custGeom>
          <a:avLst/>
          <a:gdLst/>
          <a:ahLst/>
          <a:cxnLst/>
          <a:rect l="0" t="0" r="0" b="0"/>
          <a:pathLst>
            <a:path>
              <a:moveTo>
                <a:pt x="45720" y="0"/>
              </a:moveTo>
              <a:lnTo>
                <a:pt x="45720" y="1474021"/>
              </a:lnTo>
              <a:lnTo>
                <a:pt x="135207" y="1474021"/>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6518F15-2249-4B5F-9A22-7A6F29D9A055}">
      <dsp:nvSpPr>
        <dsp:cNvPr id="0" name=""/>
        <dsp:cNvSpPr/>
      </dsp:nvSpPr>
      <dsp:spPr>
        <a:xfrm>
          <a:off x="1788054" y="571375"/>
          <a:ext cx="91440" cy="1188030"/>
        </a:xfrm>
        <a:custGeom>
          <a:avLst/>
          <a:gdLst/>
          <a:ahLst/>
          <a:cxnLst/>
          <a:rect l="0" t="0" r="0" b="0"/>
          <a:pathLst>
            <a:path>
              <a:moveTo>
                <a:pt x="45720" y="0"/>
              </a:moveTo>
              <a:lnTo>
                <a:pt x="45720" y="1165083"/>
              </a:lnTo>
              <a:lnTo>
                <a:pt x="135207" y="1165083"/>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283191E-E2EE-4253-BB2D-E265FA5364D6}">
      <dsp:nvSpPr>
        <dsp:cNvPr id="0" name=""/>
        <dsp:cNvSpPr/>
      </dsp:nvSpPr>
      <dsp:spPr>
        <a:xfrm>
          <a:off x="1788054" y="571375"/>
          <a:ext cx="91440" cy="873007"/>
        </a:xfrm>
        <a:custGeom>
          <a:avLst/>
          <a:gdLst/>
          <a:ahLst/>
          <a:cxnLst/>
          <a:rect l="0" t="0" r="0" b="0"/>
          <a:pathLst>
            <a:path>
              <a:moveTo>
                <a:pt x="45720" y="0"/>
              </a:moveTo>
              <a:lnTo>
                <a:pt x="45720" y="856145"/>
              </a:lnTo>
              <a:lnTo>
                <a:pt x="135207" y="856145"/>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F2A7329-3988-4C89-AD13-3F50BF5E8B5A}">
      <dsp:nvSpPr>
        <dsp:cNvPr id="0" name=""/>
        <dsp:cNvSpPr/>
      </dsp:nvSpPr>
      <dsp:spPr>
        <a:xfrm>
          <a:off x="1788054" y="571375"/>
          <a:ext cx="91440" cy="557984"/>
        </a:xfrm>
        <a:custGeom>
          <a:avLst/>
          <a:gdLst/>
          <a:ahLst/>
          <a:cxnLst/>
          <a:rect l="0" t="0" r="0" b="0"/>
          <a:pathLst>
            <a:path>
              <a:moveTo>
                <a:pt x="45720" y="0"/>
              </a:moveTo>
              <a:lnTo>
                <a:pt x="45720" y="547207"/>
              </a:lnTo>
              <a:lnTo>
                <a:pt x="135207" y="547207"/>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8496471-8129-46D9-9C99-C88ED86BEE90}">
      <dsp:nvSpPr>
        <dsp:cNvPr id="0" name=""/>
        <dsp:cNvSpPr/>
      </dsp:nvSpPr>
      <dsp:spPr>
        <a:xfrm>
          <a:off x="1788054" y="571375"/>
          <a:ext cx="91440" cy="242962"/>
        </a:xfrm>
        <a:custGeom>
          <a:avLst/>
          <a:gdLst/>
          <a:ahLst/>
          <a:cxnLst/>
          <a:rect l="0" t="0" r="0" b="0"/>
          <a:pathLst>
            <a:path>
              <a:moveTo>
                <a:pt x="45720" y="0"/>
              </a:moveTo>
              <a:lnTo>
                <a:pt x="45720" y="238269"/>
              </a:lnTo>
              <a:lnTo>
                <a:pt x="135207" y="238269"/>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884F3B-845D-4F24-BCAE-07B154CBE686}">
      <dsp:nvSpPr>
        <dsp:cNvPr id="0" name=""/>
        <dsp:cNvSpPr/>
      </dsp:nvSpPr>
      <dsp:spPr>
        <a:xfrm>
          <a:off x="1666270" y="222384"/>
          <a:ext cx="714537" cy="127144"/>
        </a:xfrm>
        <a:custGeom>
          <a:avLst/>
          <a:gdLst/>
          <a:ahLst/>
          <a:cxnLst/>
          <a:rect l="0" t="0" r="0" b="0"/>
          <a:pathLst>
            <a:path>
              <a:moveTo>
                <a:pt x="0" y="0"/>
              </a:moveTo>
              <a:lnTo>
                <a:pt x="0" y="79001"/>
              </a:lnTo>
              <a:lnTo>
                <a:pt x="700736" y="79001"/>
              </a:lnTo>
              <a:lnTo>
                <a:pt x="700736" y="124689"/>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D328343-3369-4803-AA3C-E20576BA2061}">
      <dsp:nvSpPr>
        <dsp:cNvPr id="0" name=""/>
        <dsp:cNvSpPr/>
      </dsp:nvSpPr>
      <dsp:spPr>
        <a:xfrm>
          <a:off x="347154" y="569572"/>
          <a:ext cx="91440" cy="1447040"/>
        </a:xfrm>
        <a:custGeom>
          <a:avLst/>
          <a:gdLst/>
          <a:ahLst/>
          <a:cxnLst/>
          <a:rect l="0" t="0" r="0" b="0"/>
          <a:pathLst>
            <a:path>
              <a:moveTo>
                <a:pt x="45720" y="0"/>
              </a:moveTo>
              <a:lnTo>
                <a:pt x="45720" y="1419091"/>
              </a:lnTo>
              <a:lnTo>
                <a:pt x="131633" y="1419091"/>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FCF07F2-CEDA-4097-A6D2-8677C968BD69}">
      <dsp:nvSpPr>
        <dsp:cNvPr id="0" name=""/>
        <dsp:cNvSpPr/>
      </dsp:nvSpPr>
      <dsp:spPr>
        <a:xfrm>
          <a:off x="347154" y="569572"/>
          <a:ext cx="91440" cy="1132018"/>
        </a:xfrm>
        <a:custGeom>
          <a:avLst/>
          <a:gdLst/>
          <a:ahLst/>
          <a:cxnLst/>
          <a:rect l="0" t="0" r="0" b="0"/>
          <a:pathLst>
            <a:path>
              <a:moveTo>
                <a:pt x="45720" y="0"/>
              </a:moveTo>
              <a:lnTo>
                <a:pt x="45720" y="1110153"/>
              </a:lnTo>
              <a:lnTo>
                <a:pt x="131633" y="1110153"/>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E5AC99B-AE6F-4CFF-8B2F-21CC50823550}">
      <dsp:nvSpPr>
        <dsp:cNvPr id="0" name=""/>
        <dsp:cNvSpPr/>
      </dsp:nvSpPr>
      <dsp:spPr>
        <a:xfrm>
          <a:off x="347154" y="569572"/>
          <a:ext cx="91440" cy="816995"/>
        </a:xfrm>
        <a:custGeom>
          <a:avLst/>
          <a:gdLst/>
          <a:ahLst/>
          <a:cxnLst/>
          <a:rect l="0" t="0" r="0" b="0"/>
          <a:pathLst>
            <a:path>
              <a:moveTo>
                <a:pt x="45720" y="0"/>
              </a:moveTo>
              <a:lnTo>
                <a:pt x="45720" y="801215"/>
              </a:lnTo>
              <a:lnTo>
                <a:pt x="131633" y="801215"/>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22687A5-4B25-4069-9464-FBA3510EA0FE}">
      <dsp:nvSpPr>
        <dsp:cNvPr id="0" name=""/>
        <dsp:cNvSpPr/>
      </dsp:nvSpPr>
      <dsp:spPr>
        <a:xfrm>
          <a:off x="347154" y="569572"/>
          <a:ext cx="91440" cy="501973"/>
        </a:xfrm>
        <a:custGeom>
          <a:avLst/>
          <a:gdLst/>
          <a:ahLst/>
          <a:cxnLst/>
          <a:rect l="0" t="0" r="0" b="0"/>
          <a:pathLst>
            <a:path>
              <a:moveTo>
                <a:pt x="45720" y="0"/>
              </a:moveTo>
              <a:lnTo>
                <a:pt x="45720" y="492277"/>
              </a:lnTo>
              <a:lnTo>
                <a:pt x="131633" y="492277"/>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7E15492-740B-487E-8D90-5B03B1DCA562}">
      <dsp:nvSpPr>
        <dsp:cNvPr id="0" name=""/>
        <dsp:cNvSpPr/>
      </dsp:nvSpPr>
      <dsp:spPr>
        <a:xfrm>
          <a:off x="392874" y="569572"/>
          <a:ext cx="98547" cy="201275"/>
        </a:xfrm>
        <a:custGeom>
          <a:avLst/>
          <a:gdLst/>
          <a:ahLst/>
          <a:cxnLst/>
          <a:rect l="0" t="0" r="0" b="0"/>
          <a:pathLst>
            <a:path>
              <a:moveTo>
                <a:pt x="0" y="0"/>
              </a:moveTo>
              <a:lnTo>
                <a:pt x="0" y="197387"/>
              </a:lnTo>
              <a:lnTo>
                <a:pt x="96644" y="197387"/>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94E5BF6-6A81-4F6E-BA3B-1D8520E466FB}">
      <dsp:nvSpPr>
        <dsp:cNvPr id="0" name=""/>
        <dsp:cNvSpPr/>
      </dsp:nvSpPr>
      <dsp:spPr>
        <a:xfrm>
          <a:off x="857152" y="222384"/>
          <a:ext cx="809117" cy="125341"/>
        </a:xfrm>
        <a:custGeom>
          <a:avLst/>
          <a:gdLst/>
          <a:ahLst/>
          <a:cxnLst/>
          <a:rect l="0" t="0" r="0" b="0"/>
          <a:pathLst>
            <a:path>
              <a:moveTo>
                <a:pt x="793489" y="0"/>
              </a:moveTo>
              <a:lnTo>
                <a:pt x="793489" y="77232"/>
              </a:lnTo>
              <a:lnTo>
                <a:pt x="0" y="77232"/>
              </a:lnTo>
              <a:lnTo>
                <a:pt x="0" y="122920"/>
              </a:lnTo>
            </a:path>
          </a:pathLst>
        </a:custGeom>
        <a:noFill/>
        <a:ln w="25400" cap="flat" cmpd="sng" algn="ctr">
          <a:solidFill>
            <a:srgbClr val="C0504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C6FDCB4-B4AC-43E6-B976-E5CE70C4DCB0}">
      <dsp:nvSpPr>
        <dsp:cNvPr id="0" name=""/>
        <dsp:cNvSpPr/>
      </dsp:nvSpPr>
      <dsp:spPr>
        <a:xfrm>
          <a:off x="808559" y="537"/>
          <a:ext cx="1715422" cy="221846"/>
        </a:xfrm>
        <a:prstGeom prst="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0" kern="1200" dirty="0" smtClean="0">
              <a:solidFill>
                <a:sysClr val="window" lastClr="FFFFFF"/>
              </a:solidFill>
              <a:latin typeface="Whitney LightSC" pitchFamily="50" charset="0"/>
              <a:ea typeface="+mn-ea"/>
              <a:cs typeface="+mn-cs"/>
            </a:rPr>
            <a:t>Traffic Management Initiative</a:t>
          </a:r>
          <a:endParaRPr lang="en-US" sz="900" b="0" kern="1200" dirty="0">
            <a:solidFill>
              <a:sysClr val="window" lastClr="FFFFFF"/>
            </a:solidFill>
            <a:latin typeface="Whitney LightSC" pitchFamily="50" charset="0"/>
            <a:ea typeface="+mn-ea"/>
            <a:cs typeface="+mn-cs"/>
          </a:endParaRPr>
        </a:p>
      </dsp:txBody>
      <dsp:txXfrm>
        <a:off x="808559" y="537"/>
        <a:ext cx="1715422" cy="221846"/>
      </dsp:txXfrm>
    </dsp:sp>
    <dsp:sp modelId="{21649464-878E-4717-90B7-901A2D44843D}">
      <dsp:nvSpPr>
        <dsp:cNvPr id="0" name=""/>
        <dsp:cNvSpPr/>
      </dsp:nvSpPr>
      <dsp:spPr>
        <a:xfrm>
          <a:off x="276805" y="347725"/>
          <a:ext cx="1160694" cy="221846"/>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ysClr val="window" lastClr="FFFFFF"/>
              </a:solidFill>
              <a:latin typeface="Whitney LightSC" pitchFamily="50" charset="0"/>
              <a:ea typeface="+mn-ea"/>
              <a:cs typeface="+mn-cs"/>
            </a:rPr>
            <a:t>Domain</a:t>
          </a:r>
          <a:endParaRPr lang="en-US" sz="900" b="1" kern="1200" dirty="0">
            <a:solidFill>
              <a:sysClr val="window" lastClr="FFFFFF"/>
            </a:solidFill>
            <a:latin typeface="Whitney LightSC" pitchFamily="50" charset="0"/>
            <a:ea typeface="+mn-ea"/>
            <a:cs typeface="+mn-cs"/>
          </a:endParaRPr>
        </a:p>
      </dsp:txBody>
      <dsp:txXfrm>
        <a:off x="276805" y="347725"/>
        <a:ext cx="1160694" cy="221846"/>
      </dsp:txXfrm>
    </dsp:sp>
    <dsp:sp modelId="{F73738A3-9D7F-4B1D-A11E-D229C9E2C6F4}">
      <dsp:nvSpPr>
        <dsp:cNvPr id="0" name=""/>
        <dsp:cNvSpPr/>
      </dsp:nvSpPr>
      <dsp:spPr>
        <a:xfrm>
          <a:off x="491422" y="659923"/>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Ground Delay Program</a:t>
          </a:r>
          <a:endParaRPr lang="en-US" sz="800" b="0" kern="1200" dirty="0">
            <a:solidFill>
              <a:sysClr val="window" lastClr="FFFFFF"/>
            </a:solidFill>
            <a:latin typeface="Whitney LightSC" pitchFamily="50" charset="0"/>
            <a:ea typeface="+mn-ea"/>
            <a:cs typeface="+mn-cs"/>
          </a:endParaRPr>
        </a:p>
      </dsp:txBody>
      <dsp:txXfrm>
        <a:off x="491422" y="659923"/>
        <a:ext cx="1160694" cy="221846"/>
      </dsp:txXfrm>
    </dsp:sp>
    <dsp:sp modelId="{C80FBECC-1FD4-4A49-9F58-F559F83DAEDF}">
      <dsp:nvSpPr>
        <dsp:cNvPr id="0" name=""/>
        <dsp:cNvSpPr/>
      </dsp:nvSpPr>
      <dsp:spPr>
        <a:xfrm>
          <a:off x="480480" y="960621"/>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Miles-in-Trail</a:t>
          </a:r>
          <a:endParaRPr lang="en-US" sz="800" b="0" kern="1200" dirty="0">
            <a:solidFill>
              <a:sysClr val="window" lastClr="FFFFFF"/>
            </a:solidFill>
            <a:latin typeface="Whitney LightSC" pitchFamily="50" charset="0"/>
            <a:ea typeface="+mn-ea"/>
            <a:cs typeface="+mn-cs"/>
          </a:endParaRPr>
        </a:p>
      </dsp:txBody>
      <dsp:txXfrm>
        <a:off x="480480" y="960621"/>
        <a:ext cx="1160694" cy="221846"/>
      </dsp:txXfrm>
    </dsp:sp>
    <dsp:sp modelId="{570F8395-D0C5-4487-9F1A-86E366EF0A1B}">
      <dsp:nvSpPr>
        <dsp:cNvPr id="0" name=""/>
        <dsp:cNvSpPr/>
      </dsp:nvSpPr>
      <dsp:spPr>
        <a:xfrm>
          <a:off x="480480" y="1275644"/>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Tunneling</a:t>
          </a:r>
          <a:endParaRPr lang="en-US" sz="800" b="0" kern="1200" dirty="0">
            <a:solidFill>
              <a:sysClr val="window" lastClr="FFFFFF"/>
            </a:solidFill>
            <a:latin typeface="Whitney LightSC" pitchFamily="50" charset="0"/>
            <a:ea typeface="+mn-ea"/>
            <a:cs typeface="+mn-cs"/>
          </a:endParaRPr>
        </a:p>
      </dsp:txBody>
      <dsp:txXfrm>
        <a:off x="480480" y="1275644"/>
        <a:ext cx="1160694" cy="221846"/>
      </dsp:txXfrm>
    </dsp:sp>
    <dsp:sp modelId="{9F07BABA-36C1-44AE-B4F1-5A92EF3BA2C9}">
      <dsp:nvSpPr>
        <dsp:cNvPr id="0" name=""/>
        <dsp:cNvSpPr/>
      </dsp:nvSpPr>
      <dsp:spPr>
        <a:xfrm>
          <a:off x="480480" y="1590667"/>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Capping</a:t>
          </a:r>
          <a:endParaRPr lang="en-US" sz="800" b="0" kern="1200" dirty="0">
            <a:solidFill>
              <a:sysClr val="window" lastClr="FFFFFF"/>
            </a:solidFill>
            <a:latin typeface="Whitney LightSC" pitchFamily="50" charset="0"/>
            <a:ea typeface="+mn-ea"/>
            <a:cs typeface="+mn-cs"/>
          </a:endParaRPr>
        </a:p>
      </dsp:txBody>
      <dsp:txXfrm>
        <a:off x="480480" y="1590667"/>
        <a:ext cx="1160694" cy="221846"/>
      </dsp:txXfrm>
    </dsp:sp>
    <dsp:sp modelId="{D60DA08B-2762-4F47-A821-0B53575570C6}">
      <dsp:nvSpPr>
        <dsp:cNvPr id="0" name=""/>
        <dsp:cNvSpPr/>
      </dsp:nvSpPr>
      <dsp:spPr>
        <a:xfrm>
          <a:off x="480480" y="1905689"/>
          <a:ext cx="1160694"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Minutes-in-Trail</a:t>
          </a:r>
          <a:endParaRPr lang="en-US" sz="800" b="0" kern="1200" dirty="0">
            <a:solidFill>
              <a:sysClr val="window" lastClr="FFFFFF"/>
            </a:solidFill>
            <a:latin typeface="Whitney LightSC" pitchFamily="50" charset="0"/>
            <a:ea typeface="+mn-ea"/>
            <a:cs typeface="+mn-cs"/>
          </a:endParaRPr>
        </a:p>
      </dsp:txBody>
      <dsp:txXfrm>
        <a:off x="480480" y="1905689"/>
        <a:ext cx="1160694" cy="221846"/>
      </dsp:txXfrm>
    </dsp:sp>
    <dsp:sp modelId="{F63E0825-17CC-431D-95D3-3C6C0BF307F8}">
      <dsp:nvSpPr>
        <dsp:cNvPr id="0" name=""/>
        <dsp:cNvSpPr/>
      </dsp:nvSpPr>
      <dsp:spPr>
        <a:xfrm>
          <a:off x="1697016" y="349529"/>
          <a:ext cx="1367584" cy="221846"/>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ysClr val="window" lastClr="FFFFFF"/>
              </a:solidFill>
              <a:latin typeface="Whitney LightSC" pitchFamily="50" charset="0"/>
              <a:ea typeface="+mn-ea"/>
              <a:cs typeface="+mn-cs"/>
            </a:rPr>
            <a:t>Qualifier</a:t>
          </a:r>
          <a:endParaRPr lang="en-US" sz="900" b="1" kern="1200" dirty="0">
            <a:solidFill>
              <a:sysClr val="window" lastClr="FFFFFF"/>
            </a:solidFill>
            <a:latin typeface="Whitney LightSC" pitchFamily="50" charset="0"/>
            <a:ea typeface="+mn-ea"/>
            <a:cs typeface="+mn-cs"/>
          </a:endParaRPr>
        </a:p>
      </dsp:txBody>
      <dsp:txXfrm>
        <a:off x="1697016" y="349529"/>
        <a:ext cx="1367584" cy="221846"/>
      </dsp:txXfrm>
    </dsp:sp>
    <dsp:sp modelId="{976C7115-A5A1-477D-A5CF-B07C2E7914AD}">
      <dsp:nvSpPr>
        <dsp:cNvPr id="0" name=""/>
        <dsp:cNvSpPr/>
      </dsp:nvSpPr>
      <dsp:spPr>
        <a:xfrm>
          <a:off x="1925024" y="703414"/>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Aircraft Type</a:t>
          </a:r>
          <a:endParaRPr lang="en-US" sz="800" b="0" kern="1200" dirty="0">
            <a:solidFill>
              <a:sysClr val="window" lastClr="FFFFFF"/>
            </a:solidFill>
            <a:latin typeface="Whitney LightSC" pitchFamily="50" charset="0"/>
            <a:ea typeface="+mn-ea"/>
            <a:cs typeface="+mn-cs"/>
          </a:endParaRPr>
        </a:p>
      </dsp:txBody>
      <dsp:txXfrm>
        <a:off x="1925024" y="703414"/>
        <a:ext cx="963583" cy="221846"/>
      </dsp:txXfrm>
    </dsp:sp>
    <dsp:sp modelId="{E56E6D41-8B2F-4B0A-86DF-C4406D3FD5FB}">
      <dsp:nvSpPr>
        <dsp:cNvPr id="0" name=""/>
        <dsp:cNvSpPr/>
      </dsp:nvSpPr>
      <dsp:spPr>
        <a:xfrm>
          <a:off x="1925024" y="1018437"/>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Route</a:t>
          </a:r>
          <a:endParaRPr lang="en-US" sz="800" b="0" kern="1200" dirty="0">
            <a:solidFill>
              <a:sysClr val="window" lastClr="FFFFFF"/>
            </a:solidFill>
            <a:latin typeface="Whitney LightSC" pitchFamily="50" charset="0"/>
            <a:ea typeface="+mn-ea"/>
            <a:cs typeface="+mn-cs"/>
          </a:endParaRPr>
        </a:p>
      </dsp:txBody>
      <dsp:txXfrm>
        <a:off x="1925024" y="1018437"/>
        <a:ext cx="963583" cy="221846"/>
      </dsp:txXfrm>
    </dsp:sp>
    <dsp:sp modelId="{E6B05446-FC6C-4012-8522-9067BE0CAEB4}">
      <dsp:nvSpPr>
        <dsp:cNvPr id="0" name=""/>
        <dsp:cNvSpPr/>
      </dsp:nvSpPr>
      <dsp:spPr>
        <a:xfrm>
          <a:off x="1925024" y="1333460"/>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Time</a:t>
          </a:r>
          <a:endParaRPr lang="en-US" sz="800" b="0" kern="1200" dirty="0">
            <a:solidFill>
              <a:sysClr val="window" lastClr="FFFFFF"/>
            </a:solidFill>
            <a:latin typeface="Whitney LightSC" pitchFamily="50" charset="0"/>
            <a:ea typeface="+mn-ea"/>
            <a:cs typeface="+mn-cs"/>
          </a:endParaRPr>
        </a:p>
      </dsp:txBody>
      <dsp:txXfrm>
        <a:off x="1925024" y="1333460"/>
        <a:ext cx="963583" cy="221846"/>
      </dsp:txXfrm>
    </dsp:sp>
    <dsp:sp modelId="{521D5468-E64E-414B-8AA6-BF16A99D50D8}">
      <dsp:nvSpPr>
        <dsp:cNvPr id="0" name=""/>
        <dsp:cNvSpPr/>
      </dsp:nvSpPr>
      <dsp:spPr>
        <a:xfrm>
          <a:off x="1925024" y="1648482"/>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Location</a:t>
          </a:r>
          <a:endParaRPr lang="en-US" sz="800" b="0" kern="1200" dirty="0">
            <a:solidFill>
              <a:sysClr val="window" lastClr="FFFFFF"/>
            </a:solidFill>
            <a:latin typeface="Whitney LightSC" pitchFamily="50" charset="0"/>
            <a:ea typeface="+mn-ea"/>
            <a:cs typeface="+mn-cs"/>
          </a:endParaRPr>
        </a:p>
      </dsp:txBody>
      <dsp:txXfrm>
        <a:off x="1925024" y="1648482"/>
        <a:ext cx="963583" cy="221846"/>
      </dsp:txXfrm>
    </dsp:sp>
    <dsp:sp modelId="{48870D98-865F-4185-8B5B-D73CB8C79117}">
      <dsp:nvSpPr>
        <dsp:cNvPr id="0" name=""/>
        <dsp:cNvSpPr/>
      </dsp:nvSpPr>
      <dsp:spPr>
        <a:xfrm>
          <a:off x="1925024" y="1963505"/>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Facility</a:t>
          </a:r>
          <a:endParaRPr lang="en-US" sz="800" b="0" kern="1200" dirty="0">
            <a:solidFill>
              <a:sysClr val="window" lastClr="FFFFFF"/>
            </a:solidFill>
            <a:latin typeface="Whitney LightSC" pitchFamily="50" charset="0"/>
            <a:ea typeface="+mn-ea"/>
            <a:cs typeface="+mn-cs"/>
          </a:endParaRPr>
        </a:p>
      </dsp:txBody>
      <dsp:txXfrm>
        <a:off x="1925024" y="1963505"/>
        <a:ext cx="963583" cy="221846"/>
      </dsp:txXfrm>
    </dsp:sp>
    <dsp:sp modelId="{242E2B20-8E42-4BC9-A36E-7F0A0A57C652}">
      <dsp:nvSpPr>
        <dsp:cNvPr id="0" name=""/>
        <dsp:cNvSpPr/>
      </dsp:nvSpPr>
      <dsp:spPr>
        <a:xfrm>
          <a:off x="1925024" y="2278527"/>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Miles</a:t>
          </a:r>
          <a:endParaRPr lang="en-US" sz="800" b="0" kern="1200" dirty="0">
            <a:solidFill>
              <a:sysClr val="window" lastClr="FFFFFF"/>
            </a:solidFill>
            <a:latin typeface="Whitney LightSC" pitchFamily="50" charset="0"/>
            <a:ea typeface="+mn-ea"/>
            <a:cs typeface="+mn-cs"/>
          </a:endParaRPr>
        </a:p>
      </dsp:txBody>
      <dsp:txXfrm>
        <a:off x="1925024" y="2278527"/>
        <a:ext cx="963583" cy="221846"/>
      </dsp:txXfrm>
    </dsp:sp>
    <dsp:sp modelId="{B08EA4D4-1BFF-40D1-BBD4-BFEC546D59E9}">
      <dsp:nvSpPr>
        <dsp:cNvPr id="0" name=""/>
        <dsp:cNvSpPr/>
      </dsp:nvSpPr>
      <dsp:spPr>
        <a:xfrm>
          <a:off x="1925024" y="2521353"/>
          <a:ext cx="963583" cy="221846"/>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Whitney LightSC" pitchFamily="50" charset="0"/>
              <a:ea typeface="+mn-ea"/>
              <a:cs typeface="+mn-cs"/>
            </a:rPr>
            <a:t>Speed</a:t>
          </a:r>
          <a:endParaRPr lang="en-US" sz="800" b="0" kern="1200" dirty="0">
            <a:solidFill>
              <a:sysClr val="window" lastClr="FFFFFF"/>
            </a:solidFill>
            <a:latin typeface="Whitney LightSC" pitchFamily="50" charset="0"/>
            <a:ea typeface="+mn-ea"/>
            <a:cs typeface="+mn-cs"/>
          </a:endParaRPr>
        </a:p>
      </dsp:txBody>
      <dsp:txXfrm>
        <a:off x="1925024" y="2521353"/>
        <a:ext cx="963583" cy="2218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1963"/>
          </a:xfrm>
          <a:prstGeom prst="rect">
            <a:avLst/>
          </a:prstGeom>
        </p:spPr>
        <p:txBody>
          <a:bodyPr vert="horz" lIns="91199" tIns="45600" rIns="91199" bIns="4560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967163" y="0"/>
            <a:ext cx="3035300" cy="461963"/>
          </a:xfrm>
          <a:prstGeom prst="rect">
            <a:avLst/>
          </a:prstGeom>
        </p:spPr>
        <p:txBody>
          <a:bodyPr vert="horz" lIns="91199" tIns="45600" rIns="91199" bIns="45600" rtlCol="0"/>
          <a:lstStyle>
            <a:lvl1pPr algn="r">
              <a:defRPr sz="1200">
                <a:latin typeface="Arial" pitchFamily="34" charset="0"/>
                <a:cs typeface="+mn-cs"/>
              </a:defRPr>
            </a:lvl1pPr>
          </a:lstStyle>
          <a:p>
            <a:pPr>
              <a:defRPr/>
            </a:pPr>
            <a:fld id="{7D5BA3DA-A7D5-4A19-B51A-DCBB2C6078AB}" type="datetimeFigureOut">
              <a:rPr lang="en-US"/>
              <a:pPr>
                <a:defRPr/>
              </a:pPr>
              <a:t>8/22/2013</a:t>
            </a:fld>
            <a:endParaRPr lang="en-US"/>
          </a:p>
        </p:txBody>
      </p:sp>
      <p:sp>
        <p:nvSpPr>
          <p:cNvPr id="4" name="Footer Placeholder 3"/>
          <p:cNvSpPr>
            <a:spLocks noGrp="1"/>
          </p:cNvSpPr>
          <p:nvPr>
            <p:ph type="ftr" sz="quarter" idx="2"/>
          </p:nvPr>
        </p:nvSpPr>
        <p:spPr>
          <a:xfrm>
            <a:off x="0" y="8759825"/>
            <a:ext cx="3035300" cy="461963"/>
          </a:xfrm>
          <a:prstGeom prst="rect">
            <a:avLst/>
          </a:prstGeom>
        </p:spPr>
        <p:txBody>
          <a:bodyPr vert="horz" lIns="91199" tIns="45600" rIns="91199" bIns="4560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967163" y="8759825"/>
            <a:ext cx="3035300" cy="461963"/>
          </a:xfrm>
          <a:prstGeom prst="rect">
            <a:avLst/>
          </a:prstGeom>
        </p:spPr>
        <p:txBody>
          <a:bodyPr vert="horz" lIns="91199" tIns="45600" rIns="91199" bIns="45600" rtlCol="0" anchor="b"/>
          <a:lstStyle>
            <a:lvl1pPr algn="r">
              <a:defRPr sz="1200">
                <a:latin typeface="Arial" pitchFamily="34" charset="0"/>
                <a:cs typeface="+mn-cs"/>
              </a:defRPr>
            </a:lvl1pPr>
          </a:lstStyle>
          <a:p>
            <a:pPr>
              <a:defRPr/>
            </a:pPr>
            <a:fld id="{2CF91FE4-8E60-42AC-AC07-A3C39DA276C2}" type="slidenum">
              <a:rPr lang="en-US"/>
              <a:pPr>
                <a:defRPr/>
              </a:pPr>
              <a:t>‹#›</a:t>
            </a:fld>
            <a:endParaRPr lang="en-US"/>
          </a:p>
        </p:txBody>
      </p:sp>
    </p:spTree>
    <p:extLst>
      <p:ext uri="{BB962C8B-B14F-4D97-AF65-F5344CB8AC3E}">
        <p14:creationId xmlns:p14="http://schemas.microsoft.com/office/powerpoint/2010/main" val="171716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1963"/>
          </a:xfrm>
          <a:prstGeom prst="rect">
            <a:avLst/>
          </a:prstGeom>
        </p:spPr>
        <p:txBody>
          <a:bodyPr vert="horz" lIns="91400" tIns="45701" rIns="91400" bIns="4570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7163" y="0"/>
            <a:ext cx="3035300" cy="461963"/>
          </a:xfrm>
          <a:prstGeom prst="rect">
            <a:avLst/>
          </a:prstGeom>
        </p:spPr>
        <p:txBody>
          <a:bodyPr vert="horz" lIns="91400" tIns="45701" rIns="91400" bIns="45701" rtlCol="0"/>
          <a:lstStyle>
            <a:lvl1pPr algn="r" fontAlgn="auto">
              <a:spcBef>
                <a:spcPts val="0"/>
              </a:spcBef>
              <a:spcAft>
                <a:spcPts val="0"/>
              </a:spcAft>
              <a:defRPr sz="1200">
                <a:latin typeface="+mn-lt"/>
                <a:cs typeface="+mn-cs"/>
              </a:defRPr>
            </a:lvl1pPr>
          </a:lstStyle>
          <a:p>
            <a:pPr>
              <a:defRPr/>
            </a:pPr>
            <a:fld id="{8ECF5775-FEEA-4E03-B024-8B87A91A7A3A}" type="datetimeFigureOut">
              <a:rPr lang="en-US"/>
              <a:pPr>
                <a:defRPr/>
              </a:pPr>
              <a:t>8/22/2013</a:t>
            </a:fld>
            <a:endParaRPr lang="en-US" dirty="0"/>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1400" tIns="45701" rIns="91400" bIns="45701" rtlCol="0" anchor="ctr"/>
          <a:lstStyle/>
          <a:p>
            <a:pPr lvl="0"/>
            <a:endParaRPr lang="en-US" noProof="0" dirty="0" smtClean="0"/>
          </a:p>
        </p:txBody>
      </p:sp>
      <p:sp>
        <p:nvSpPr>
          <p:cNvPr id="5" name="Notes Placeholder 4"/>
          <p:cNvSpPr>
            <a:spLocks noGrp="1"/>
          </p:cNvSpPr>
          <p:nvPr>
            <p:ph type="body" sz="quarter" idx="3"/>
          </p:nvPr>
        </p:nvSpPr>
        <p:spPr>
          <a:xfrm>
            <a:off x="700088" y="4381500"/>
            <a:ext cx="5603875" cy="4149725"/>
          </a:xfrm>
          <a:prstGeom prst="rect">
            <a:avLst/>
          </a:prstGeom>
        </p:spPr>
        <p:txBody>
          <a:bodyPr vert="horz" lIns="91400" tIns="45701" rIns="91400" bIns="4570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9825"/>
            <a:ext cx="3035300" cy="461963"/>
          </a:xfrm>
          <a:prstGeom prst="rect">
            <a:avLst/>
          </a:prstGeom>
        </p:spPr>
        <p:txBody>
          <a:bodyPr vert="horz" lIns="91400" tIns="45701" rIns="91400" bIns="4570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7163" y="8759825"/>
            <a:ext cx="3035300" cy="461963"/>
          </a:xfrm>
          <a:prstGeom prst="rect">
            <a:avLst/>
          </a:prstGeom>
        </p:spPr>
        <p:txBody>
          <a:bodyPr vert="horz" lIns="91400" tIns="45701" rIns="91400" bIns="45701" rtlCol="0" anchor="b"/>
          <a:lstStyle>
            <a:lvl1pPr algn="r" fontAlgn="auto">
              <a:spcBef>
                <a:spcPts val="0"/>
              </a:spcBef>
              <a:spcAft>
                <a:spcPts val="0"/>
              </a:spcAft>
              <a:defRPr sz="1200">
                <a:latin typeface="+mn-lt"/>
                <a:cs typeface="+mn-cs"/>
              </a:defRPr>
            </a:lvl1pPr>
          </a:lstStyle>
          <a:p>
            <a:pPr>
              <a:defRPr/>
            </a:pPr>
            <a:fld id="{477CB0E7-64AA-4296-8B77-B35DF1591733}" type="slidenum">
              <a:rPr lang="en-US"/>
              <a:pPr>
                <a:defRPr/>
              </a:pPr>
              <a:t>‹#›</a:t>
            </a:fld>
            <a:endParaRPr lang="en-US" dirty="0"/>
          </a:p>
        </p:txBody>
      </p:sp>
    </p:spTree>
    <p:extLst>
      <p:ext uri="{BB962C8B-B14F-4D97-AF65-F5344CB8AC3E}">
        <p14:creationId xmlns:p14="http://schemas.microsoft.com/office/powerpoint/2010/main" val="1990614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7ED9F3E2-D158-490D-9B37-33C4FDC40068}" type="slidenum">
              <a:rPr lang="en-US" smtClean="0">
                <a:solidFill>
                  <a:srgbClr val="000000"/>
                </a:solidFill>
              </a:rPr>
              <a:pPr eaLnBrk="1" fontAlgn="base" hangingPunct="1">
                <a:spcBef>
                  <a:spcPct val="0"/>
                </a:spcBef>
                <a:spcAft>
                  <a:spcPct val="0"/>
                </a:spcAft>
                <a:defRPr/>
              </a:pPr>
              <a:t>1</a:t>
            </a:fld>
            <a:endParaRPr lang="en-US" smtClean="0">
              <a:solidFill>
                <a:srgbClr val="000000"/>
              </a:solidFill>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35038" y="4381500"/>
            <a:ext cx="5133975"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Marc Buntin</a:t>
            </a:r>
          </a:p>
        </p:txBody>
      </p:sp>
      <p:sp>
        <p:nvSpPr>
          <p:cNvPr id="4" name="Slide Number Placeholder 3"/>
          <p:cNvSpPr>
            <a:spLocks noGrp="1"/>
          </p:cNvSpPr>
          <p:nvPr>
            <p:ph type="sldNum" sz="quarter" idx="5"/>
          </p:nvPr>
        </p:nvSpPr>
        <p:spPr/>
        <p:txBody>
          <a:bodyPr lIns="91401" rIns="91401"/>
          <a:lstStyle/>
          <a:p>
            <a:pPr>
              <a:defRPr/>
            </a:pPr>
            <a:fld id="{710C17C8-2B35-4BCF-856D-9AC83C9CDD09}"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Kevin Hatton</a:t>
            </a:r>
          </a:p>
        </p:txBody>
      </p:sp>
      <p:sp>
        <p:nvSpPr>
          <p:cNvPr id="4" name="Slide Number Placeholder 3"/>
          <p:cNvSpPr>
            <a:spLocks noGrp="1"/>
          </p:cNvSpPr>
          <p:nvPr>
            <p:ph type="sldNum" sz="quarter" idx="5"/>
          </p:nvPr>
        </p:nvSpPr>
        <p:spPr/>
        <p:txBody>
          <a:bodyPr lIns="91401" rIns="91401"/>
          <a:lstStyle/>
          <a:p>
            <a:pPr>
              <a:defRPr/>
            </a:pPr>
            <a:fld id="{E723E082-CA67-4273-A376-6F86BF2F42AB}"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377">
              <a:defRPr/>
            </a:pPr>
            <a:r>
              <a:rPr lang="en-US" dirty="0" smtClean="0"/>
              <a:t>Kevin Hatton</a:t>
            </a:r>
          </a:p>
          <a:p>
            <a:endParaRPr lang="en-US" dirty="0"/>
          </a:p>
        </p:txBody>
      </p:sp>
      <p:sp>
        <p:nvSpPr>
          <p:cNvPr id="4" name="Slide Number Placeholder 3"/>
          <p:cNvSpPr>
            <a:spLocks noGrp="1"/>
          </p:cNvSpPr>
          <p:nvPr>
            <p:ph type="sldNum" sz="quarter" idx="10"/>
          </p:nvPr>
        </p:nvSpPr>
        <p:spPr>
          <a:xfrm>
            <a:off x="3967169" y="8759826"/>
            <a:ext cx="3035300" cy="461963"/>
          </a:xfrm>
          <a:prstGeom prst="rect">
            <a:avLst/>
          </a:prstGeom>
        </p:spPr>
        <p:txBody>
          <a:bodyPr lIns="91075" tIns="45538" rIns="91075" bIns="45538"/>
          <a:lstStyle/>
          <a:p>
            <a:pPr>
              <a:defRPr/>
            </a:pPr>
            <a:fld id="{ADF9A4C6-702D-45A5-8A3D-8E87FADBEC5F}"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43660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3275" cy="3459163"/>
          </a:xfrm>
          <a:prstGeom prst="rect">
            <a:avLst/>
          </a:prstGeom>
        </p:spPr>
      </p:sp>
      <p:sp>
        <p:nvSpPr>
          <p:cNvPr id="3" name="Notes Placeholder 2"/>
          <p:cNvSpPr>
            <a:spLocks noGrp="1"/>
          </p:cNvSpPr>
          <p:nvPr>
            <p:ph type="body" idx="1"/>
          </p:nvPr>
        </p:nvSpPr>
        <p:spPr>
          <a:xfrm>
            <a:off x="700405" y="4381107"/>
            <a:ext cx="5603240" cy="4150518"/>
          </a:xfrm>
          <a:prstGeom prst="rect">
            <a:avLst/>
          </a:prstGeom>
        </p:spPr>
        <p:txBody>
          <a:bodyPr/>
          <a:lstStyle/>
          <a:p>
            <a:pPr defTabSz="455377">
              <a:defRPr/>
            </a:pPr>
            <a:r>
              <a:rPr lang="en-US" dirty="0" smtClean="0"/>
              <a:t>Kevin Hatton</a:t>
            </a:r>
          </a:p>
          <a:p>
            <a:endParaRPr lang="en-US" dirty="0"/>
          </a:p>
        </p:txBody>
      </p:sp>
      <p:sp>
        <p:nvSpPr>
          <p:cNvPr id="4" name="Slide Number Placeholder 3"/>
          <p:cNvSpPr>
            <a:spLocks noGrp="1"/>
          </p:cNvSpPr>
          <p:nvPr>
            <p:ph type="sldNum" sz="quarter" idx="10"/>
          </p:nvPr>
        </p:nvSpPr>
        <p:spPr>
          <a:xfrm>
            <a:off x="3967341" y="8760605"/>
            <a:ext cx="3035088" cy="461169"/>
          </a:xfrm>
          <a:prstGeom prst="rect">
            <a:avLst/>
          </a:prstGeom>
        </p:spPr>
        <p:txBody>
          <a:bodyPr lIns="91075" tIns="45538" rIns="91075" bIns="45538"/>
          <a:lstStyle/>
          <a:p>
            <a:pPr>
              <a:defRPr/>
            </a:pPr>
            <a:fld id="{ADF9A4C6-702D-45A5-8A3D-8E87FADBEC5F}"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436600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dirty="0" smtClean="0"/>
              <a:t>Kevin Hatton</a:t>
            </a:r>
          </a:p>
          <a:p>
            <a:pPr defTabSz="455613"/>
            <a:endParaRPr lang="en-US" dirty="0" smtClean="0"/>
          </a:p>
        </p:txBody>
      </p:sp>
      <p:sp>
        <p:nvSpPr>
          <p:cNvPr id="4" name="Slide Number Placeholder 3"/>
          <p:cNvSpPr>
            <a:spLocks noGrp="1"/>
          </p:cNvSpPr>
          <p:nvPr>
            <p:ph type="sldNum" sz="quarter" idx="5"/>
          </p:nvPr>
        </p:nvSpPr>
        <p:spPr/>
        <p:txBody>
          <a:bodyPr lIns="91401" rIns="91401"/>
          <a:lstStyle/>
          <a:p>
            <a:pPr>
              <a:defRPr/>
            </a:pPr>
            <a:fld id="{FA11930E-EF41-418E-A2D4-C00867426456}"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smtClean="0"/>
              <a:t>Kevin Hatton</a:t>
            </a:r>
          </a:p>
          <a:p>
            <a:pPr defTabSz="455613"/>
            <a:endParaRPr lang="en-US" smtClean="0"/>
          </a:p>
        </p:txBody>
      </p:sp>
      <p:sp>
        <p:nvSpPr>
          <p:cNvPr id="4" name="Slide Number Placeholder 3"/>
          <p:cNvSpPr>
            <a:spLocks noGrp="1"/>
          </p:cNvSpPr>
          <p:nvPr>
            <p:ph type="sldNum" sz="quarter" idx="5"/>
          </p:nvPr>
        </p:nvSpPr>
        <p:spPr/>
        <p:txBody>
          <a:bodyPr lIns="91401" rIns="91401"/>
          <a:lstStyle/>
          <a:p>
            <a:pPr>
              <a:defRPr/>
            </a:pPr>
            <a:fld id="{9C1C765E-B76C-4A12-9B1A-4640FF3D1164}"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dirty="0" smtClean="0"/>
              <a:t>Kevin Hatton</a:t>
            </a:r>
          </a:p>
          <a:p>
            <a:pPr defTabSz="455613"/>
            <a:endParaRPr lang="en-US" dirty="0" smtClean="0"/>
          </a:p>
        </p:txBody>
      </p:sp>
      <p:sp>
        <p:nvSpPr>
          <p:cNvPr id="4" name="Slide Number Placeholder 3"/>
          <p:cNvSpPr>
            <a:spLocks noGrp="1"/>
          </p:cNvSpPr>
          <p:nvPr>
            <p:ph type="sldNum" sz="quarter" idx="5"/>
          </p:nvPr>
        </p:nvSpPr>
        <p:spPr/>
        <p:txBody>
          <a:bodyPr lIns="91401" rIns="91401"/>
          <a:lstStyle/>
          <a:p>
            <a:pPr>
              <a:defRPr/>
            </a:pPr>
            <a:fld id="{39C8184C-DC3A-46EC-8D8A-81D2F3FE9BAA}"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dirty="0" smtClean="0"/>
              <a:t>Marc </a:t>
            </a:r>
            <a:r>
              <a:rPr lang="en-US" dirty="0" err="1" smtClean="0"/>
              <a:t>Buntin</a:t>
            </a:r>
            <a:endParaRPr lang="en-US" dirty="0" smtClean="0"/>
          </a:p>
          <a:p>
            <a:pPr defTabSz="455613"/>
            <a:endParaRPr lang="en-US" dirty="0" smtClean="0"/>
          </a:p>
        </p:txBody>
      </p:sp>
      <p:sp>
        <p:nvSpPr>
          <p:cNvPr id="4" name="Slide Number Placeholder 3"/>
          <p:cNvSpPr>
            <a:spLocks noGrp="1"/>
          </p:cNvSpPr>
          <p:nvPr>
            <p:ph type="sldNum" sz="quarter" idx="5"/>
          </p:nvPr>
        </p:nvSpPr>
        <p:spPr/>
        <p:txBody>
          <a:bodyPr lIns="91401" rIns="91401"/>
          <a:lstStyle/>
          <a:p>
            <a:pPr>
              <a:defRPr/>
            </a:pPr>
            <a:fld id="{967BD861-CD78-4479-AF35-BDC22A0B0D0D}"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553" eaLnBrk="1" hangingPunct="1">
              <a:spcBef>
                <a:spcPct val="0"/>
              </a:spcBef>
            </a:pPr>
            <a:r>
              <a:rPr lang="en-US" dirty="0" smtClean="0"/>
              <a:t>Kristina Carr</a:t>
            </a:r>
          </a:p>
          <a:p>
            <a:pPr defTabSz="455553" eaLnBrk="1" hangingPunct="1">
              <a:spcBef>
                <a:spcPct val="0"/>
              </a:spcBef>
            </a:pPr>
            <a:endParaRPr lang="en-US" dirty="0" smtClean="0"/>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rIns="91393" numCol="1" anchorCtr="0" compatLnSpc="1">
            <a:prstTxWarp prst="textNoShape">
              <a:avLst/>
            </a:prstTxWarp>
          </a:bodyPr>
          <a:lstStyle>
            <a:lvl1pPr>
              <a:defRPr>
                <a:solidFill>
                  <a:schemeClr val="tx1"/>
                </a:solidFill>
                <a:latin typeface="Calibri" pitchFamily="34" charset="0"/>
              </a:defRPr>
            </a:lvl1pPr>
            <a:lvl2pPr marL="753351" indent="-289751">
              <a:defRPr>
                <a:solidFill>
                  <a:schemeClr val="tx1"/>
                </a:solidFill>
                <a:latin typeface="Calibri" pitchFamily="34" charset="0"/>
              </a:defRPr>
            </a:lvl2pPr>
            <a:lvl3pPr marL="1159002" indent="-231800">
              <a:defRPr>
                <a:solidFill>
                  <a:schemeClr val="tx1"/>
                </a:solidFill>
                <a:latin typeface="Calibri" pitchFamily="34" charset="0"/>
              </a:defRPr>
            </a:lvl3pPr>
            <a:lvl4pPr marL="1622603" indent="-231800">
              <a:defRPr>
                <a:solidFill>
                  <a:schemeClr val="tx1"/>
                </a:solidFill>
                <a:latin typeface="Calibri" pitchFamily="34" charset="0"/>
              </a:defRPr>
            </a:lvl4pPr>
            <a:lvl5pPr marL="2086204" indent="-231800">
              <a:defRPr>
                <a:solidFill>
                  <a:schemeClr val="tx1"/>
                </a:solidFill>
                <a:latin typeface="Calibri" pitchFamily="34" charset="0"/>
              </a:defRPr>
            </a:lvl5pPr>
            <a:lvl6pPr marL="2549804" indent="-231800" fontAlgn="base">
              <a:spcBef>
                <a:spcPct val="0"/>
              </a:spcBef>
              <a:spcAft>
                <a:spcPct val="0"/>
              </a:spcAft>
              <a:defRPr>
                <a:solidFill>
                  <a:schemeClr val="tx1"/>
                </a:solidFill>
                <a:latin typeface="Calibri" pitchFamily="34" charset="0"/>
              </a:defRPr>
            </a:lvl6pPr>
            <a:lvl7pPr marL="3013405" indent="-231800" fontAlgn="base">
              <a:spcBef>
                <a:spcPct val="0"/>
              </a:spcBef>
              <a:spcAft>
                <a:spcPct val="0"/>
              </a:spcAft>
              <a:defRPr>
                <a:solidFill>
                  <a:schemeClr val="tx1"/>
                </a:solidFill>
                <a:latin typeface="Calibri" pitchFamily="34" charset="0"/>
              </a:defRPr>
            </a:lvl7pPr>
            <a:lvl8pPr marL="3477006" indent="-231800" fontAlgn="base">
              <a:spcBef>
                <a:spcPct val="0"/>
              </a:spcBef>
              <a:spcAft>
                <a:spcPct val="0"/>
              </a:spcAft>
              <a:defRPr>
                <a:solidFill>
                  <a:schemeClr val="tx1"/>
                </a:solidFill>
                <a:latin typeface="Calibri" pitchFamily="34" charset="0"/>
              </a:defRPr>
            </a:lvl8pPr>
            <a:lvl9pPr marL="3940607" indent="-2318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C0818C-7E15-4EC6-931D-2BB944F78DA7}" type="slidenum">
              <a:rPr lang="en-US" smtClean="0">
                <a:solidFill>
                  <a:srgbClr val="000000"/>
                </a:solidFill>
              </a:rPr>
              <a:pPr fontAlgn="base">
                <a:spcBef>
                  <a:spcPct val="0"/>
                </a:spcBef>
                <a:spcAft>
                  <a:spcPct val="0"/>
                </a:spcAft>
                <a:defRPr/>
              </a:pPr>
              <a:t>24</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Sherri </a:t>
            </a:r>
            <a:r>
              <a:rPr lang="en-US" dirty="0" err="1" smtClean="0"/>
              <a:t>Magyarits</a:t>
            </a:r>
            <a:endParaRPr lang="en-US" dirty="0" smtClean="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rIns="91393" numCol="1" anchorCtr="0" compatLnSpc="1">
            <a:prstTxWarp prst="textNoShape">
              <a:avLst/>
            </a:prstTxWarp>
          </a:bodyPr>
          <a:lstStyle>
            <a:lvl1pPr>
              <a:defRPr>
                <a:solidFill>
                  <a:schemeClr val="tx1"/>
                </a:solidFill>
                <a:latin typeface="Calibri" pitchFamily="34" charset="0"/>
              </a:defRPr>
            </a:lvl1pPr>
            <a:lvl2pPr marL="753351" indent="-289751">
              <a:defRPr>
                <a:solidFill>
                  <a:schemeClr val="tx1"/>
                </a:solidFill>
                <a:latin typeface="Calibri" pitchFamily="34" charset="0"/>
              </a:defRPr>
            </a:lvl2pPr>
            <a:lvl3pPr marL="1159002" indent="-231800">
              <a:defRPr>
                <a:solidFill>
                  <a:schemeClr val="tx1"/>
                </a:solidFill>
                <a:latin typeface="Calibri" pitchFamily="34" charset="0"/>
              </a:defRPr>
            </a:lvl3pPr>
            <a:lvl4pPr marL="1622603" indent="-231800">
              <a:defRPr>
                <a:solidFill>
                  <a:schemeClr val="tx1"/>
                </a:solidFill>
                <a:latin typeface="Calibri" pitchFamily="34" charset="0"/>
              </a:defRPr>
            </a:lvl4pPr>
            <a:lvl5pPr marL="2086204" indent="-231800">
              <a:defRPr>
                <a:solidFill>
                  <a:schemeClr val="tx1"/>
                </a:solidFill>
                <a:latin typeface="Calibri" pitchFamily="34" charset="0"/>
              </a:defRPr>
            </a:lvl5pPr>
            <a:lvl6pPr marL="2549804" indent="-231800" fontAlgn="base">
              <a:spcBef>
                <a:spcPct val="0"/>
              </a:spcBef>
              <a:spcAft>
                <a:spcPct val="0"/>
              </a:spcAft>
              <a:defRPr>
                <a:solidFill>
                  <a:schemeClr val="tx1"/>
                </a:solidFill>
                <a:latin typeface="Calibri" pitchFamily="34" charset="0"/>
              </a:defRPr>
            </a:lvl6pPr>
            <a:lvl7pPr marL="3013405" indent="-231800" fontAlgn="base">
              <a:spcBef>
                <a:spcPct val="0"/>
              </a:spcBef>
              <a:spcAft>
                <a:spcPct val="0"/>
              </a:spcAft>
              <a:defRPr>
                <a:solidFill>
                  <a:schemeClr val="tx1"/>
                </a:solidFill>
                <a:latin typeface="Calibri" pitchFamily="34" charset="0"/>
              </a:defRPr>
            </a:lvl7pPr>
            <a:lvl8pPr marL="3477006" indent="-231800" fontAlgn="base">
              <a:spcBef>
                <a:spcPct val="0"/>
              </a:spcBef>
              <a:spcAft>
                <a:spcPct val="0"/>
              </a:spcAft>
              <a:defRPr>
                <a:solidFill>
                  <a:schemeClr val="tx1"/>
                </a:solidFill>
                <a:latin typeface="Calibri" pitchFamily="34" charset="0"/>
              </a:defRPr>
            </a:lvl8pPr>
            <a:lvl9pPr marL="3940607" indent="-2318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D962D5-C8B9-45FE-85AD-574DA936120B}"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A017BD67-F2E0-4D03-9D73-2C1DF5D58093}" type="slidenum">
              <a:rPr lang="en-US" smtClean="0">
                <a:solidFill>
                  <a:srgbClr val="000000"/>
                </a:solidFill>
              </a:rPr>
              <a:pPr eaLnBrk="1" fontAlgn="base" hangingPunct="1">
                <a:spcBef>
                  <a:spcPct val="0"/>
                </a:spcBef>
                <a:spcAft>
                  <a:spcPct val="0"/>
                </a:spcAft>
                <a:defRPr/>
              </a:pPr>
              <a:t>2</a:t>
            </a:fld>
            <a:endParaRPr lang="en-US" smtClean="0">
              <a:solidFill>
                <a:srgbClr val="000000"/>
              </a:solidFill>
            </a:endParaRPr>
          </a:p>
        </p:txBody>
      </p:sp>
      <p:sp>
        <p:nvSpPr>
          <p:cNvPr id="73731" name="Rectangle 2"/>
          <p:cNvSpPr>
            <a:spLocks noGrp="1" noRot="1" noChangeAspect="1" noChangeArrowheads="1" noTextEdit="1"/>
          </p:cNvSpPr>
          <p:nvPr>
            <p:ph type="sldImg"/>
          </p:nvPr>
        </p:nvSpPr>
        <p:spPr bwMode="auto">
          <a:xfrm>
            <a:off x="1195388" y="690563"/>
            <a:ext cx="4614862" cy="3460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4"/>
          <p:cNvSpPr>
            <a:spLocks noGrp="1" noChangeArrowheads="1"/>
          </p:cNvSpPr>
          <p:nvPr>
            <p:ph type="body" idx="1"/>
          </p:nvPr>
        </p:nvSpPr>
        <p:spPr bwMode="auto">
          <a:xfrm>
            <a:off x="935038" y="4381500"/>
            <a:ext cx="5133975"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dirty="0" smtClean="0"/>
              <a:t>Phil Bassett</a:t>
            </a:r>
          </a:p>
          <a:p>
            <a:pPr defTabSz="455613"/>
            <a:endParaRPr lang="en-US" dirty="0" smtClean="0"/>
          </a:p>
        </p:txBody>
      </p:sp>
      <p:sp>
        <p:nvSpPr>
          <p:cNvPr id="4" name="Slide Number Placeholder 3"/>
          <p:cNvSpPr>
            <a:spLocks noGrp="1"/>
          </p:cNvSpPr>
          <p:nvPr>
            <p:ph type="sldNum" sz="quarter" idx="5"/>
          </p:nvPr>
        </p:nvSpPr>
        <p:spPr/>
        <p:txBody>
          <a:bodyPr lIns="91401" rIns="91401"/>
          <a:lstStyle/>
          <a:p>
            <a:pPr>
              <a:defRPr/>
            </a:pPr>
            <a:fld id="{E1FCB321-F78E-4011-89CA-D71A8E2F4A39}"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54405856-5A0B-4DC8-A3BB-E9A1509F26B8}" type="slidenum">
              <a:rPr lang="en-US" smtClean="0"/>
              <a:pPr eaLnBrk="1" fontAlgn="base" hangingPunct="1">
                <a:spcBef>
                  <a:spcPct val="0"/>
                </a:spcBef>
                <a:spcAft>
                  <a:spcPct val="0"/>
                </a:spcAft>
                <a:defRPr/>
              </a:pPr>
              <a:t>7</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33450" y="4381500"/>
            <a:ext cx="5137150"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sz="800" smtClean="0">
              <a:latin typeface="Arial" charset="0"/>
            </a:endParaRPr>
          </a:p>
          <a:p>
            <a:pPr lvl="1" eaLnBrk="1" hangingPunct="1"/>
            <a:endParaRPr lang="en-US" sz="800" smtClean="0">
              <a:latin typeface="Arial" charset="0"/>
            </a:endParaRPr>
          </a:p>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811F6559-C72F-4C66-8DEE-95B769229C8F}" type="slidenum">
              <a:rPr lang="en-US" smtClean="0"/>
              <a:pPr eaLnBrk="1" fontAlgn="base" hangingPunct="1">
                <a:spcBef>
                  <a:spcPct val="0"/>
                </a:spcBef>
                <a:spcAft>
                  <a:spcPct val="0"/>
                </a:spcAft>
                <a:defRPr/>
              </a:pPr>
              <a:t>8</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33450" y="4381500"/>
            <a:ext cx="5137150" cy="1266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sz="800" smtClean="0">
                <a:latin typeface="Arial" charset="0"/>
              </a:rPr>
              <a:t>Provide a five-year projection of contract spending for FY 2012 through FY 2016. These figures will be provided by the RST Financial Manager, and are to be considered only as a target amount.  The projected budget levels should be labeled “For Planning Purposes Only” and will only include contract dollars.</a:t>
            </a:r>
          </a:p>
          <a:p>
            <a:pPr lvl="1" eaLnBrk="1" hangingPunct="1">
              <a:spcBef>
                <a:spcPct val="0"/>
              </a:spcBef>
            </a:pPr>
            <a:endParaRPr lang="en-US" sz="800" smtClean="0">
              <a:latin typeface="Arial" charset="0"/>
            </a:endParaRPr>
          </a:p>
          <a:p>
            <a:pPr lvl="1" eaLnBrk="1" hangingPunct="1">
              <a:spcBef>
                <a:spcPct val="0"/>
              </a:spcBef>
            </a:pPr>
            <a:r>
              <a:rPr lang="en-US" sz="800" smtClean="0">
                <a:latin typeface="Arial" charset="0"/>
              </a:rPr>
              <a:t>Confirm ATDP numbers</a:t>
            </a:r>
          </a:p>
          <a:p>
            <a:pPr lvl="1" eaLnBrk="1" hangingPunct="1">
              <a:spcBef>
                <a:spcPct val="0"/>
              </a:spcBef>
            </a:pPr>
            <a:endParaRPr lang="en-US" sz="800" smtClean="0">
              <a:latin typeface="Arial" charset="0"/>
            </a:endParaRPr>
          </a:p>
          <a:p>
            <a:pPr lvl="1" eaLnBrk="1" hangingPunct="1">
              <a:spcBef>
                <a:spcPct val="0"/>
              </a:spcBef>
            </a:pPr>
            <a:r>
              <a:rPr lang="en-US" sz="800" smtClean="0">
                <a:latin typeface="Arial" charset="0"/>
              </a:rPr>
              <a:t>Include SNT and Ops Concept Validation; no numbers for 1a12a</a:t>
            </a:r>
          </a:p>
          <a:p>
            <a:pPr eaLnBrk="1" hangingPunct="1">
              <a:spcBef>
                <a:spcPct val="0"/>
              </a:spcBef>
            </a:pP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3288" eaLnBrk="0" hangingPunct="0">
              <a:defRPr>
                <a:solidFill>
                  <a:schemeClr val="tx1"/>
                </a:solidFill>
                <a:latin typeface="Arial" charset="0"/>
              </a:defRPr>
            </a:lvl1pPr>
            <a:lvl2pPr marL="742950" indent="-285750" defTabSz="903288" eaLnBrk="0" hangingPunct="0">
              <a:defRPr>
                <a:solidFill>
                  <a:schemeClr val="tx1"/>
                </a:solidFill>
                <a:latin typeface="Arial" charset="0"/>
              </a:defRPr>
            </a:lvl2pPr>
            <a:lvl3pPr marL="1143000" indent="-228600" defTabSz="903288" eaLnBrk="0" hangingPunct="0">
              <a:defRPr>
                <a:solidFill>
                  <a:schemeClr val="tx1"/>
                </a:solidFill>
                <a:latin typeface="Arial" charset="0"/>
              </a:defRPr>
            </a:lvl3pPr>
            <a:lvl4pPr marL="1600200" indent="-228600" defTabSz="903288" eaLnBrk="0" hangingPunct="0">
              <a:defRPr>
                <a:solidFill>
                  <a:schemeClr val="tx1"/>
                </a:solidFill>
                <a:latin typeface="Arial" charset="0"/>
              </a:defRPr>
            </a:lvl4pPr>
            <a:lvl5pPr marL="2057400" indent="-228600" defTabSz="903288" eaLnBrk="0" hangingPunct="0">
              <a:defRPr>
                <a:solidFill>
                  <a:schemeClr val="tx1"/>
                </a:solidFill>
                <a:latin typeface="Arial" charset="0"/>
              </a:defRPr>
            </a:lvl5pPr>
            <a:lvl6pPr marL="2514600" indent="-228600" defTabSz="903288" eaLnBrk="0" fontAlgn="base" hangingPunct="0">
              <a:spcBef>
                <a:spcPct val="0"/>
              </a:spcBef>
              <a:spcAft>
                <a:spcPct val="0"/>
              </a:spcAft>
              <a:defRPr>
                <a:solidFill>
                  <a:schemeClr val="tx1"/>
                </a:solidFill>
                <a:latin typeface="Arial" charset="0"/>
              </a:defRPr>
            </a:lvl6pPr>
            <a:lvl7pPr marL="2971800" indent="-228600" defTabSz="903288" eaLnBrk="0" fontAlgn="base" hangingPunct="0">
              <a:spcBef>
                <a:spcPct val="0"/>
              </a:spcBef>
              <a:spcAft>
                <a:spcPct val="0"/>
              </a:spcAft>
              <a:defRPr>
                <a:solidFill>
                  <a:schemeClr val="tx1"/>
                </a:solidFill>
                <a:latin typeface="Arial" charset="0"/>
              </a:defRPr>
            </a:lvl7pPr>
            <a:lvl8pPr marL="3429000" indent="-228600" defTabSz="903288" eaLnBrk="0" fontAlgn="base" hangingPunct="0">
              <a:spcBef>
                <a:spcPct val="0"/>
              </a:spcBef>
              <a:spcAft>
                <a:spcPct val="0"/>
              </a:spcAft>
              <a:defRPr>
                <a:solidFill>
                  <a:schemeClr val="tx1"/>
                </a:solidFill>
                <a:latin typeface="Arial" charset="0"/>
              </a:defRPr>
            </a:lvl8pPr>
            <a:lvl9pPr marL="3886200" indent="-228600" defTabSz="90328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D14C9827-877E-4255-B0C4-7DD249A2C66F}" type="slidenum">
              <a:rPr lang="en-US" smtClean="0">
                <a:solidFill>
                  <a:srgbClr val="000000"/>
                </a:solidFill>
              </a:rPr>
              <a:pPr eaLnBrk="1" fontAlgn="base" hangingPunct="1">
                <a:spcBef>
                  <a:spcPct val="0"/>
                </a:spcBef>
                <a:spcAft>
                  <a:spcPct val="0"/>
                </a:spcAft>
                <a:defRPr/>
              </a:pPr>
              <a:t>10</a:t>
            </a:fld>
            <a:endParaRPr lang="en-US" smtClean="0">
              <a:solidFill>
                <a:srgbClr val="000000"/>
              </a:solidFill>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935038" y="4381500"/>
            <a:ext cx="5133975"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EF5FEC73-BFEA-431F-89CA-AD2D893B90A2}" type="slidenum">
              <a:rPr lang="en-US" smtClean="0"/>
              <a:pPr eaLnBrk="1" fontAlgn="base" hangingPunct="1">
                <a:spcBef>
                  <a:spcPct val="0"/>
                </a:spcBef>
                <a:spcAft>
                  <a:spcPct val="0"/>
                </a:spcAft>
                <a:defRPr/>
              </a:pPr>
              <a:t>11</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35038" y="4381500"/>
            <a:ext cx="5133975"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3275" cy="3459163"/>
          </a:xfrm>
          <a:prstGeom prst="rect">
            <a:avLst/>
          </a:prstGeom>
        </p:spPr>
      </p:sp>
      <p:sp>
        <p:nvSpPr>
          <p:cNvPr id="3" name="Notes Placeholder 2"/>
          <p:cNvSpPr>
            <a:spLocks noGrp="1"/>
          </p:cNvSpPr>
          <p:nvPr>
            <p:ph type="body" idx="1"/>
          </p:nvPr>
        </p:nvSpPr>
        <p:spPr>
          <a:xfrm>
            <a:off x="700405" y="4381106"/>
            <a:ext cx="5603240" cy="4150519"/>
          </a:xfrm>
          <a:prstGeom prst="rect">
            <a:avLst/>
          </a:prstGeom>
        </p:spPr>
        <p:txBody>
          <a:bodyPr/>
          <a:lstStyle/>
          <a:p>
            <a:r>
              <a:rPr lang="en-US" dirty="0" smtClean="0"/>
              <a:t>Chu Yao</a:t>
            </a:r>
            <a:endParaRPr lang="en-US" dirty="0"/>
          </a:p>
        </p:txBody>
      </p:sp>
      <p:sp>
        <p:nvSpPr>
          <p:cNvPr id="4" name="Slide Number Placeholder 3"/>
          <p:cNvSpPr>
            <a:spLocks noGrp="1"/>
          </p:cNvSpPr>
          <p:nvPr>
            <p:ph type="sldNum" sz="quarter" idx="10"/>
          </p:nvPr>
        </p:nvSpPr>
        <p:spPr>
          <a:xfrm>
            <a:off x="3967341" y="8760605"/>
            <a:ext cx="3035088" cy="461169"/>
          </a:xfrm>
          <a:prstGeom prst="rect">
            <a:avLst/>
          </a:prstGeom>
        </p:spPr>
        <p:txBody>
          <a:bodyPr lIns="91401" tIns="45701" rIns="91401" bIns="45701"/>
          <a:lstStyle/>
          <a:p>
            <a:pPr>
              <a:defRPr/>
            </a:pPr>
            <a:fld id="{ADF9A4C6-702D-45A5-8A3D-8E87FADBEC5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43660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Phil Bassett</a:t>
            </a:r>
          </a:p>
        </p:txBody>
      </p:sp>
      <p:sp>
        <p:nvSpPr>
          <p:cNvPr id="4" name="Slide Number Placeholder 3"/>
          <p:cNvSpPr>
            <a:spLocks noGrp="1"/>
          </p:cNvSpPr>
          <p:nvPr>
            <p:ph type="sldNum" sz="quarter" idx="5"/>
          </p:nvPr>
        </p:nvSpPr>
        <p:spPr/>
        <p:txBody>
          <a:bodyPr lIns="91401" rIns="91401"/>
          <a:lstStyle/>
          <a:p>
            <a:pPr>
              <a:defRPr/>
            </a:pPr>
            <a:fld id="{04AB65B9-EA9A-43D8-BE9A-B6980BB993CF}"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a:r>
              <a:rPr lang="en-US" smtClean="0"/>
              <a:t>Phil Bassett</a:t>
            </a:r>
          </a:p>
          <a:p>
            <a:pPr defTabSz="455613"/>
            <a:endParaRPr lang="en-US" smtClean="0"/>
          </a:p>
        </p:txBody>
      </p:sp>
      <p:sp>
        <p:nvSpPr>
          <p:cNvPr id="4" name="Slide Number Placeholder 3"/>
          <p:cNvSpPr>
            <a:spLocks noGrp="1"/>
          </p:cNvSpPr>
          <p:nvPr>
            <p:ph type="sldNum" sz="quarter" idx="5"/>
          </p:nvPr>
        </p:nvSpPr>
        <p:spPr/>
        <p:txBody>
          <a:bodyPr lIns="91401" rIns="91401"/>
          <a:lstStyle/>
          <a:p>
            <a:pPr>
              <a:defRPr/>
            </a:pPr>
            <a:fld id="{E1FCB321-F78E-4011-89CA-D71A8E2F4A39}" type="slidenum">
              <a:rPr lang="en-US" smtClean="0">
                <a:solidFill>
                  <a:prstClr val="black"/>
                </a:solidFill>
              </a:rPr>
              <a:pPr>
                <a:def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smtClean="0">
                  <a:solidFill>
                    <a:srgbClr val="FFFFFF"/>
                  </a:solidFill>
                  <a:cs typeface="+mn-cs"/>
                </a:rPr>
                <a:t>Federal Aviation</a:t>
              </a:r>
            </a:p>
            <a:p>
              <a:pPr eaLnBrk="1" hangingPunct="1">
                <a:lnSpc>
                  <a:spcPct val="85000"/>
                </a:lnSpc>
                <a:defRPr/>
              </a:pPr>
              <a:r>
                <a:rPr lang="en-US" sz="1800" b="1" dirty="0" smtClean="0">
                  <a:solidFill>
                    <a:srgbClr val="FFFFFF"/>
                  </a:solidFill>
                  <a:cs typeface="+mn-cs"/>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262799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fontAlgn="auto">
              <a:spcAft>
                <a:spcPts val="0"/>
              </a:spcAft>
              <a:defRPr/>
            </a:lvl1pPr>
          </a:lstStyle>
          <a:p>
            <a:pPr>
              <a:defRPr/>
            </a:pPr>
            <a:fld id="{F450F12D-E8E4-479A-B84D-E4659C350F56}" type="slidenum">
              <a:rPr lang="en-US"/>
              <a:pPr>
                <a:defRPr/>
              </a:pPr>
              <a:t>‹#›</a:t>
            </a:fld>
            <a:endParaRPr lang="en-US" dirty="0"/>
          </a:p>
        </p:txBody>
      </p:sp>
    </p:spTree>
    <p:extLst>
      <p:ext uri="{BB962C8B-B14F-4D97-AF65-F5344CB8AC3E}">
        <p14:creationId xmlns:p14="http://schemas.microsoft.com/office/powerpoint/2010/main" val="330074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fontAlgn="auto">
              <a:spcAft>
                <a:spcPts val="0"/>
              </a:spcAft>
              <a:defRPr/>
            </a:lvl1pPr>
          </a:lstStyle>
          <a:p>
            <a:pPr>
              <a:defRPr/>
            </a:pPr>
            <a:fld id="{800B3371-15E0-4EB5-96C4-50B02C8C3664}" type="slidenum">
              <a:rPr lang="en-US"/>
              <a:pPr>
                <a:defRPr/>
              </a:pPr>
              <a:t>‹#›</a:t>
            </a:fld>
            <a:endParaRPr lang="en-US" dirty="0"/>
          </a:p>
        </p:txBody>
      </p:sp>
    </p:spTree>
    <p:extLst>
      <p:ext uri="{BB962C8B-B14F-4D97-AF65-F5344CB8AC3E}">
        <p14:creationId xmlns:p14="http://schemas.microsoft.com/office/powerpoint/2010/main" val="4167550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ED76C5C1-768F-4217-9E3B-2118DD1F47FC}" type="slidenum">
              <a:rPr lang="en-US"/>
              <a:pPr>
                <a:defRPr/>
              </a:pPr>
              <a:t>‹#›</a:t>
            </a:fld>
            <a:endParaRPr lang="en-US" dirty="0"/>
          </a:p>
        </p:txBody>
      </p:sp>
    </p:spTree>
    <p:extLst>
      <p:ext uri="{BB962C8B-B14F-4D97-AF65-F5344CB8AC3E}">
        <p14:creationId xmlns:p14="http://schemas.microsoft.com/office/powerpoint/2010/main" val="353162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4484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smtClean="0">
                  <a:solidFill>
                    <a:srgbClr val="FFFFFF"/>
                  </a:solidFill>
                  <a:cs typeface="+mn-cs"/>
                </a:rPr>
                <a:t>Federal Aviation</a:t>
              </a:r>
            </a:p>
            <a:p>
              <a:pPr eaLnBrk="1" hangingPunct="1">
                <a:lnSpc>
                  <a:spcPct val="85000"/>
                </a:lnSpc>
                <a:defRPr/>
              </a:pPr>
              <a:r>
                <a:rPr lang="en-US" sz="1800" b="1" dirty="0" smtClean="0">
                  <a:solidFill>
                    <a:srgbClr val="FFFFFF"/>
                  </a:solidFill>
                  <a:cs typeface="+mn-cs"/>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41176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3263E1C9-5DA1-4146-9F38-212388593950}" type="slidenum">
              <a:rPr lang="en-US"/>
              <a:pPr>
                <a:defRPr/>
              </a:pPr>
              <a:t>‹#›</a:t>
            </a:fld>
            <a:endParaRPr lang="en-US" dirty="0"/>
          </a:p>
        </p:txBody>
      </p:sp>
    </p:spTree>
    <p:extLst>
      <p:ext uri="{BB962C8B-B14F-4D97-AF65-F5344CB8AC3E}">
        <p14:creationId xmlns:p14="http://schemas.microsoft.com/office/powerpoint/2010/main" val="51872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F5A29D0A-C2BF-4215-9CE4-E3278C1D734C}" type="slidenum">
              <a:rPr lang="en-US"/>
              <a:pPr>
                <a:defRPr/>
              </a:pPr>
              <a:t>‹#›</a:t>
            </a:fld>
            <a:endParaRPr lang="en-US" dirty="0"/>
          </a:p>
        </p:txBody>
      </p:sp>
    </p:spTree>
    <p:extLst>
      <p:ext uri="{BB962C8B-B14F-4D97-AF65-F5344CB8AC3E}">
        <p14:creationId xmlns:p14="http://schemas.microsoft.com/office/powerpoint/2010/main" val="2283007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04A83A9B-EC78-42AE-BF1B-DCCB6688E3CD}" type="slidenum">
              <a:rPr lang="en-US"/>
              <a:pPr>
                <a:defRPr/>
              </a:pPr>
              <a:t>‹#›</a:t>
            </a:fld>
            <a:endParaRPr lang="en-US" dirty="0"/>
          </a:p>
        </p:txBody>
      </p:sp>
    </p:spTree>
    <p:extLst>
      <p:ext uri="{BB962C8B-B14F-4D97-AF65-F5344CB8AC3E}">
        <p14:creationId xmlns:p14="http://schemas.microsoft.com/office/powerpoint/2010/main" val="416852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57EE77A3-3194-48E6-BFEC-5F716E88D368}" type="slidenum">
              <a:rPr lang="en-US"/>
              <a:pPr>
                <a:defRPr/>
              </a:pPr>
              <a:t>‹#›</a:t>
            </a:fld>
            <a:endParaRPr lang="en-US" dirty="0"/>
          </a:p>
        </p:txBody>
      </p:sp>
    </p:spTree>
    <p:extLst>
      <p:ext uri="{BB962C8B-B14F-4D97-AF65-F5344CB8AC3E}">
        <p14:creationId xmlns:p14="http://schemas.microsoft.com/office/powerpoint/2010/main" val="66774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DDA64F11-E699-494F-B622-BD54A468EE74}" type="slidenum">
              <a:rPr lang="en-US"/>
              <a:pPr>
                <a:defRPr/>
              </a:pPr>
              <a:t>‹#›</a:t>
            </a:fld>
            <a:endParaRPr lang="en-US" dirty="0"/>
          </a:p>
        </p:txBody>
      </p:sp>
    </p:spTree>
    <p:extLst>
      <p:ext uri="{BB962C8B-B14F-4D97-AF65-F5344CB8AC3E}">
        <p14:creationId xmlns:p14="http://schemas.microsoft.com/office/powerpoint/2010/main" val="348194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fontAlgn="auto">
              <a:spcAft>
                <a:spcPts val="0"/>
              </a:spcAft>
              <a:defRPr/>
            </a:lvl1pPr>
          </a:lstStyle>
          <a:p>
            <a:pPr>
              <a:defRPr/>
            </a:pPr>
            <a:fld id="{D47FE113-0109-4CC2-AD44-02C3645347BB}" type="slidenum">
              <a:rPr lang="en-US"/>
              <a:pPr>
                <a:defRPr/>
              </a:pPr>
              <a:t>‹#›</a:t>
            </a:fld>
            <a:endParaRPr lang="en-US" dirty="0"/>
          </a:p>
        </p:txBody>
      </p:sp>
    </p:spTree>
    <p:extLst>
      <p:ext uri="{BB962C8B-B14F-4D97-AF65-F5344CB8AC3E}">
        <p14:creationId xmlns:p14="http://schemas.microsoft.com/office/powerpoint/2010/main" val="544269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A062564B-255E-468E-806A-8D74A2F3B76C}" type="slidenum">
              <a:rPr lang="en-US"/>
              <a:pPr>
                <a:defRPr/>
              </a:pPr>
              <a:t>‹#›</a:t>
            </a:fld>
            <a:endParaRPr lang="en-US" dirty="0"/>
          </a:p>
        </p:txBody>
      </p:sp>
    </p:spTree>
    <p:extLst>
      <p:ext uri="{BB962C8B-B14F-4D97-AF65-F5344CB8AC3E}">
        <p14:creationId xmlns:p14="http://schemas.microsoft.com/office/powerpoint/2010/main" val="1097801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33F44E2E-F27E-4B56-A10A-638B695878F7}" type="slidenum">
              <a:rPr lang="en-US"/>
              <a:pPr>
                <a:defRPr/>
              </a:pPr>
              <a:t>‹#›</a:t>
            </a:fld>
            <a:endParaRPr lang="en-US" dirty="0"/>
          </a:p>
        </p:txBody>
      </p:sp>
    </p:spTree>
    <p:extLst>
      <p:ext uri="{BB962C8B-B14F-4D97-AF65-F5344CB8AC3E}">
        <p14:creationId xmlns:p14="http://schemas.microsoft.com/office/powerpoint/2010/main" val="2750176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3F6419B-F962-46EB-AF9D-6A684EE504AB}" type="slidenum">
              <a:rPr lang="en-US"/>
              <a:pPr>
                <a:defRPr/>
              </a:pPr>
              <a:t>‹#›</a:t>
            </a:fld>
            <a:endParaRPr lang="en-US" dirty="0"/>
          </a:p>
        </p:txBody>
      </p:sp>
    </p:spTree>
    <p:extLst>
      <p:ext uri="{BB962C8B-B14F-4D97-AF65-F5344CB8AC3E}">
        <p14:creationId xmlns:p14="http://schemas.microsoft.com/office/powerpoint/2010/main" val="1610527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ED259B5-FECD-42A2-A542-2C79686F4E99}" type="slidenum">
              <a:rPr lang="en-US"/>
              <a:pPr>
                <a:defRPr/>
              </a:pPr>
              <a:t>‹#›</a:t>
            </a:fld>
            <a:endParaRPr lang="en-US" dirty="0"/>
          </a:p>
        </p:txBody>
      </p:sp>
    </p:spTree>
    <p:extLst>
      <p:ext uri="{BB962C8B-B14F-4D97-AF65-F5344CB8AC3E}">
        <p14:creationId xmlns:p14="http://schemas.microsoft.com/office/powerpoint/2010/main" val="2510321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21BE782-AF3A-4F6D-B17C-BEFC42FA66E8}" type="slidenum">
              <a:rPr lang="en-US"/>
              <a:pPr>
                <a:defRPr/>
              </a:pPr>
              <a:t>‹#›</a:t>
            </a:fld>
            <a:endParaRPr lang="en-US" dirty="0"/>
          </a:p>
        </p:txBody>
      </p:sp>
    </p:spTree>
    <p:extLst>
      <p:ext uri="{BB962C8B-B14F-4D97-AF65-F5344CB8AC3E}">
        <p14:creationId xmlns:p14="http://schemas.microsoft.com/office/powerpoint/2010/main" val="3847106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7309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0463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498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5401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642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fontAlgn="auto">
              <a:spcAft>
                <a:spcPts val="0"/>
              </a:spcAft>
              <a:defRPr/>
            </a:lvl1pPr>
          </a:lstStyle>
          <a:p>
            <a:pPr>
              <a:defRPr/>
            </a:pPr>
            <a:fld id="{BA6F2716-7CB0-4048-A0A0-2CAB02E1D801}" type="slidenum">
              <a:rPr lang="en-US"/>
              <a:pPr>
                <a:defRPr/>
              </a:pPr>
              <a:t>‹#›</a:t>
            </a:fld>
            <a:endParaRPr lang="en-US" dirty="0"/>
          </a:p>
        </p:txBody>
      </p:sp>
    </p:spTree>
    <p:extLst>
      <p:ext uri="{BB962C8B-B14F-4D97-AF65-F5344CB8AC3E}">
        <p14:creationId xmlns:p14="http://schemas.microsoft.com/office/powerpoint/2010/main" val="72064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6737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5895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204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28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fontAlgn="auto">
              <a:spcAft>
                <a:spcPts val="0"/>
              </a:spcAft>
              <a:defRPr/>
            </a:lvl1pPr>
          </a:lstStyle>
          <a:p>
            <a:pPr>
              <a:defRPr/>
            </a:pPr>
            <a:fld id="{C92BC425-69C0-45E5-95DA-28CD14064269}" type="slidenum">
              <a:rPr lang="en-US"/>
              <a:pPr>
                <a:defRPr/>
              </a:pPr>
              <a:t>‹#›</a:t>
            </a:fld>
            <a:endParaRPr lang="en-US" dirty="0"/>
          </a:p>
        </p:txBody>
      </p:sp>
    </p:spTree>
    <p:extLst>
      <p:ext uri="{BB962C8B-B14F-4D97-AF65-F5344CB8AC3E}">
        <p14:creationId xmlns:p14="http://schemas.microsoft.com/office/powerpoint/2010/main" val="425164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fontAlgn="auto">
              <a:spcAft>
                <a:spcPts val="0"/>
              </a:spcAft>
              <a:defRPr/>
            </a:lvl1pPr>
          </a:lstStyle>
          <a:p>
            <a:pPr>
              <a:defRPr/>
            </a:pPr>
            <a:fld id="{9661CB60-8EF4-49E0-9629-801A703D35B5}" type="slidenum">
              <a:rPr lang="en-US"/>
              <a:pPr>
                <a:defRPr/>
              </a:pPr>
              <a:t>‹#›</a:t>
            </a:fld>
            <a:endParaRPr lang="en-US" dirty="0"/>
          </a:p>
        </p:txBody>
      </p:sp>
    </p:spTree>
    <p:extLst>
      <p:ext uri="{BB962C8B-B14F-4D97-AF65-F5344CB8AC3E}">
        <p14:creationId xmlns:p14="http://schemas.microsoft.com/office/powerpoint/2010/main" val="412733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p:txBody>
          <a:bodyPr/>
          <a:lstStyle>
            <a:lvl1pPr fontAlgn="auto">
              <a:spcAft>
                <a:spcPts val="0"/>
              </a:spcAft>
              <a:defRPr/>
            </a:lvl1pPr>
          </a:lstStyle>
          <a:p>
            <a:pPr>
              <a:defRPr/>
            </a:pPr>
            <a:fld id="{5EE5AA60-507B-4106-9502-E1BBA25AA8A9}" type="slidenum">
              <a:rPr lang="en-US"/>
              <a:pPr>
                <a:defRPr/>
              </a:pPr>
              <a:t>‹#›</a:t>
            </a:fld>
            <a:endParaRPr lang="en-US" dirty="0"/>
          </a:p>
        </p:txBody>
      </p:sp>
    </p:spTree>
    <p:extLst>
      <p:ext uri="{BB962C8B-B14F-4D97-AF65-F5344CB8AC3E}">
        <p14:creationId xmlns:p14="http://schemas.microsoft.com/office/powerpoint/2010/main" val="86470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fontAlgn="auto">
              <a:spcAft>
                <a:spcPts val="0"/>
              </a:spcAft>
              <a:defRPr/>
            </a:lvl1pPr>
          </a:lstStyle>
          <a:p>
            <a:pPr>
              <a:defRPr/>
            </a:pPr>
            <a:fld id="{14F7C427-BBC8-4632-8A25-F72274DA5F9A}" type="slidenum">
              <a:rPr lang="en-US"/>
              <a:pPr>
                <a:defRPr/>
              </a:pPr>
              <a:t>‹#›</a:t>
            </a:fld>
            <a:endParaRPr lang="en-US" dirty="0"/>
          </a:p>
        </p:txBody>
      </p:sp>
    </p:spTree>
    <p:extLst>
      <p:ext uri="{BB962C8B-B14F-4D97-AF65-F5344CB8AC3E}">
        <p14:creationId xmlns:p14="http://schemas.microsoft.com/office/powerpoint/2010/main" val="377927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fontAlgn="auto">
              <a:spcAft>
                <a:spcPts val="0"/>
              </a:spcAft>
              <a:defRPr/>
            </a:lvl1pPr>
          </a:lstStyle>
          <a:p>
            <a:pPr>
              <a:defRPr/>
            </a:pPr>
            <a:fld id="{58F469A1-2918-444A-8D1C-1929A3E5F427}" type="slidenum">
              <a:rPr lang="en-US"/>
              <a:pPr>
                <a:defRPr/>
              </a:pPr>
              <a:t>‹#›</a:t>
            </a:fld>
            <a:endParaRPr lang="en-US" dirty="0"/>
          </a:p>
        </p:txBody>
      </p:sp>
    </p:spTree>
    <p:extLst>
      <p:ext uri="{BB962C8B-B14F-4D97-AF65-F5344CB8AC3E}">
        <p14:creationId xmlns:p14="http://schemas.microsoft.com/office/powerpoint/2010/main" val="332216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fontAlgn="auto">
              <a:spcAft>
                <a:spcPts val="0"/>
              </a:spcAft>
              <a:defRPr/>
            </a:lvl1pPr>
          </a:lstStyle>
          <a:p>
            <a:pPr>
              <a:defRPr/>
            </a:pPr>
            <a:fld id="{C22077C7-247C-4909-A668-5924F317717D}" type="slidenum">
              <a:rPr lang="en-US"/>
              <a:pPr>
                <a:defRPr/>
              </a:pPr>
              <a:t>‹#›</a:t>
            </a:fld>
            <a:endParaRPr lang="en-US" dirty="0"/>
          </a:p>
        </p:txBody>
      </p:sp>
    </p:spTree>
    <p:extLst>
      <p:ext uri="{BB962C8B-B14F-4D97-AF65-F5344CB8AC3E}">
        <p14:creationId xmlns:p14="http://schemas.microsoft.com/office/powerpoint/2010/main" val="26070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sz="2400">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rgbClr val="FFFFFF"/>
                  </a:solidFill>
                  <a:cs typeface="+mn-cs"/>
                </a:rPr>
                <a:t>Federal Aviation</a:t>
              </a:r>
            </a:p>
            <a:p>
              <a:pPr eaLnBrk="1" hangingPunct="1">
                <a:lnSpc>
                  <a:spcPct val="85000"/>
                </a:lnSpc>
                <a:defRPr/>
              </a:pPr>
              <a:r>
                <a:rPr lang="en-US" sz="1200" b="1" dirty="0" smtClean="0">
                  <a:solidFill>
                    <a:srgbClr val="FFFFFF"/>
                  </a:solidFill>
                  <a:cs typeface="+mn-cs"/>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Arial" charset="0"/>
                <a:cs typeface="+mn-cs"/>
              </a:defRPr>
            </a:lvl1pPr>
          </a:lstStyle>
          <a:p>
            <a:pPr>
              <a:defRPr/>
            </a:pPr>
            <a:fld id="{B8F0E088-310F-42C7-8CA0-3BA1746AEE4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18" r:id="rId1"/>
    <p:sldLayoutId id="2147487319" r:id="rId2"/>
    <p:sldLayoutId id="2147487320" r:id="rId3"/>
    <p:sldLayoutId id="2147487321" r:id="rId4"/>
    <p:sldLayoutId id="2147487322" r:id="rId5"/>
    <p:sldLayoutId id="2147487323" r:id="rId6"/>
    <p:sldLayoutId id="2147487324" r:id="rId7"/>
    <p:sldLayoutId id="2147487325" r:id="rId8"/>
    <p:sldLayoutId id="2147487326" r:id="rId9"/>
    <p:sldLayoutId id="2147487327" r:id="rId10"/>
    <p:sldLayoutId id="2147487328" r:id="rId11"/>
    <p:sldLayoutId id="2147487287" r:id="rId12"/>
    <p:sldLayoutId id="2147487347"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sz="2400">
              <a:solidFill>
                <a:srgbClr val="000000"/>
              </a:solidFill>
            </a:endParaRPr>
          </a:p>
        </p:txBody>
      </p:sp>
      <p:sp>
        <p:nvSpPr>
          <p:cNvPr id="3075"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077" name="Group 5"/>
          <p:cNvGrpSpPr>
            <a:grpSpLocks/>
          </p:cNvGrpSpPr>
          <p:nvPr/>
        </p:nvGrpSpPr>
        <p:grpSpPr bwMode="auto">
          <a:xfrm>
            <a:off x="5708650" y="6124575"/>
            <a:ext cx="2047875" cy="661988"/>
            <a:chOff x="3596" y="3858"/>
            <a:chExt cx="1290" cy="417"/>
          </a:xfrm>
        </p:grpSpPr>
        <p:pic>
          <p:nvPicPr>
            <p:cNvPr id="3079" name="Picture 6" descr="NEW FAA LOGO"/>
            <p:cNvPicPr>
              <a:picLocks noChangeAspect="1" noChangeArrowheads="1"/>
            </p:cNvPicPr>
            <p:nvPr userDrawn="1"/>
          </p:nvPicPr>
          <p:blipFill>
            <a:blip r:embed="rId2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rgbClr val="FFFFFF"/>
                  </a:solidFill>
                  <a:cs typeface="+mn-cs"/>
                </a:rPr>
                <a:t>Federal Aviation</a:t>
              </a:r>
            </a:p>
            <a:p>
              <a:pPr eaLnBrk="1" hangingPunct="1">
                <a:lnSpc>
                  <a:spcPct val="85000"/>
                </a:lnSpc>
                <a:defRPr/>
              </a:pPr>
              <a:r>
                <a:rPr lang="en-US" sz="1200" b="1" dirty="0" smtClean="0">
                  <a:solidFill>
                    <a:srgbClr val="FFFFFF"/>
                  </a:solidFill>
                  <a:cs typeface="+mn-cs"/>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Arial" charset="0"/>
                <a:cs typeface="+mn-cs"/>
              </a:defRPr>
            </a:lvl1pPr>
          </a:lstStyle>
          <a:p>
            <a:pPr>
              <a:defRPr/>
            </a:pPr>
            <a:fld id="{A3E86BC0-9A39-45DB-BD92-4862ADE4C3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30" r:id="rId1"/>
    <p:sldLayoutId id="2147487298" r:id="rId2"/>
    <p:sldLayoutId id="2147487299" r:id="rId3"/>
    <p:sldLayoutId id="2147487300" r:id="rId4"/>
    <p:sldLayoutId id="2147487301" r:id="rId5"/>
    <p:sldLayoutId id="2147487302" r:id="rId6"/>
    <p:sldLayoutId id="2147487303" r:id="rId7"/>
    <p:sldLayoutId id="2147487304" r:id="rId8"/>
    <p:sldLayoutId id="2147487305" r:id="rId9"/>
    <p:sldLayoutId id="2147487306" r:id="rId10"/>
    <p:sldLayoutId id="2147487307" r:id="rId11"/>
    <p:sldLayoutId id="2147487332" r:id="rId12"/>
    <p:sldLayoutId id="2147487333" r:id="rId13"/>
    <p:sldLayoutId id="2147487334" r:id="rId14"/>
    <p:sldLayoutId id="2147487336" r:id="rId15"/>
    <p:sldLayoutId id="2147487337" r:id="rId16"/>
    <p:sldLayoutId id="2147487338" r:id="rId17"/>
    <p:sldLayoutId id="2147487339" r:id="rId18"/>
    <p:sldLayoutId id="2147487343" r:id="rId19"/>
    <p:sldLayoutId id="2147487344" r:id="rId20"/>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457200" y="533400"/>
            <a:ext cx="4983163" cy="1395413"/>
          </a:xfrm>
        </p:spPr>
        <p:txBody>
          <a:bodyPr/>
          <a:lstStyle/>
          <a:p>
            <a:pPr eaLnBrk="1" hangingPunct="1"/>
            <a:r>
              <a:rPr lang="en-US" smtClean="0"/>
              <a:t>REDAC NAS Ops Fall 2013 Review</a:t>
            </a:r>
          </a:p>
        </p:txBody>
      </p:sp>
      <p:sp>
        <p:nvSpPr>
          <p:cNvPr id="34819" name="Text Box 4"/>
          <p:cNvSpPr txBox="1">
            <a:spLocks noChangeArrowheads="1"/>
          </p:cNvSpPr>
          <p:nvPr/>
        </p:nvSpPr>
        <p:spPr bwMode="auto">
          <a:xfrm>
            <a:off x="457200" y="4497388"/>
            <a:ext cx="4792663"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1D2F68"/>
                </a:solidFill>
              </a:rPr>
              <a:t>By: John Marksteiner	</a:t>
            </a:r>
          </a:p>
          <a:p>
            <a:pPr eaLnBrk="1" hangingPunct="1">
              <a:spcBef>
                <a:spcPct val="50000"/>
              </a:spcBef>
            </a:pPr>
            <a:r>
              <a:rPr lang="en-US" sz="1600" dirty="0">
                <a:solidFill>
                  <a:srgbClr val="1D2F68"/>
                </a:solidFill>
              </a:rPr>
              <a:t>Date:  August </a:t>
            </a:r>
            <a:r>
              <a:rPr lang="en-US" sz="1600" dirty="0" smtClean="0">
                <a:solidFill>
                  <a:srgbClr val="1D2F68"/>
                </a:solidFill>
              </a:rPr>
              <a:t>27-28, </a:t>
            </a:r>
            <a:r>
              <a:rPr lang="en-US" sz="1600" dirty="0">
                <a:solidFill>
                  <a:srgbClr val="1D2F68"/>
                </a:solidFill>
              </a:rPr>
              <a:t>2013</a:t>
            </a:r>
          </a:p>
        </p:txBody>
      </p:sp>
      <p:sp>
        <p:nvSpPr>
          <p:cNvPr id="34820" name="Text Box 5"/>
          <p:cNvSpPr txBox="1">
            <a:spLocks noChangeArrowheads="1"/>
          </p:cNvSpPr>
          <p:nvPr/>
        </p:nvSpPr>
        <p:spPr bwMode="auto">
          <a:xfrm>
            <a:off x="457200" y="2286000"/>
            <a:ext cx="4746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808080"/>
                </a:solidFill>
              </a:rPr>
              <a:t>NAS Operations PPT</a:t>
            </a:r>
            <a:endParaRPr lang="en-US" sz="2000" b="1">
              <a:solidFill>
                <a:srgbClr val="80808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10</a:t>
            </a:fld>
            <a:endParaRPr lang="en-US" dirty="0" smtClean="0">
              <a:solidFill>
                <a:srgbClr val="FFFFFF"/>
              </a:solidFill>
            </a:endParaRPr>
          </a:p>
        </p:txBody>
      </p:sp>
      <p:sp>
        <p:nvSpPr>
          <p:cNvPr id="47107" name="Rectangle 2"/>
          <p:cNvSpPr>
            <a:spLocks noGrp="1" noChangeArrowheads="1"/>
          </p:cNvSpPr>
          <p:nvPr>
            <p:ph type="title"/>
          </p:nvPr>
        </p:nvSpPr>
        <p:spPr>
          <a:xfrm>
            <a:off x="361950" y="228600"/>
            <a:ext cx="8472488" cy="609600"/>
          </a:xfrm>
        </p:spPr>
        <p:txBody>
          <a:bodyPr/>
          <a:lstStyle/>
          <a:p>
            <a:pPr eaLnBrk="1" hangingPunct="1"/>
            <a:r>
              <a:rPr lang="en-US" sz="3200" smtClean="0"/>
              <a:t>FY15 Planned Activities – OCVM</a:t>
            </a:r>
          </a:p>
        </p:txBody>
      </p:sp>
      <p:sp>
        <p:nvSpPr>
          <p:cNvPr id="23556" name="Rectangle 3"/>
          <p:cNvSpPr>
            <a:spLocks noChangeArrowheads="1"/>
          </p:cNvSpPr>
          <p:nvPr/>
        </p:nvSpPr>
        <p:spPr bwMode="auto">
          <a:xfrm>
            <a:off x="304800" y="762000"/>
            <a:ext cx="8305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600"/>
              </a:spcBef>
              <a:defRPr/>
            </a:pPr>
            <a:r>
              <a:rPr lang="en-US" sz="1400" dirty="0">
                <a:solidFill>
                  <a:srgbClr val="000000"/>
                </a:solidFill>
                <a:latin typeface="Arial" pitchFamily="34" charset="0"/>
                <a:cs typeface="+mn-cs"/>
              </a:rPr>
              <a:t>Specific Ops Concept Validation Modeling project outcomes for FY15 include:</a:t>
            </a:r>
          </a:p>
          <a:p>
            <a:pPr marL="742950" lvl="1" indent="-285750">
              <a:spcBef>
                <a:spcPts val="600"/>
              </a:spcBef>
              <a:buFont typeface="Wingdings" pitchFamily="2" charset="2"/>
              <a:buChar char="Ø"/>
              <a:defRPr/>
            </a:pPr>
            <a:r>
              <a:rPr lang="en-US" sz="1400" u="sng" dirty="0">
                <a:solidFill>
                  <a:srgbClr val="000000"/>
                </a:solidFill>
                <a:latin typeface="Arial" pitchFamily="34" charset="0"/>
                <a:cs typeface="+mn-cs"/>
              </a:rPr>
              <a:t>Optimized Route Coordinator (ORC)</a:t>
            </a:r>
            <a:r>
              <a:rPr lang="en-US" sz="1400" dirty="0">
                <a:solidFill>
                  <a:srgbClr val="000000"/>
                </a:solidFill>
                <a:latin typeface="Arial" pitchFamily="34" charset="0"/>
                <a:cs typeface="+mn-cs"/>
              </a:rPr>
              <a:t>: Develop </a:t>
            </a:r>
            <a:r>
              <a:rPr lang="en-US" sz="1400" dirty="0" smtClean="0">
                <a:solidFill>
                  <a:srgbClr val="000000"/>
                </a:solidFill>
                <a:latin typeface="Arial" pitchFamily="34" charset="0"/>
                <a:cs typeface="+mn-cs"/>
              </a:rPr>
              <a:t>procedures and automation ability to generate optimal airspace, routing configuration, and other traffic management initiatives for consideration. </a:t>
            </a:r>
            <a:endParaRPr lang="en-US" sz="1400" dirty="0">
              <a:solidFill>
                <a:srgbClr val="000000"/>
              </a:solidFill>
              <a:latin typeface="Arial" pitchFamily="34" charset="0"/>
              <a:cs typeface="+mn-cs"/>
            </a:endParaRPr>
          </a:p>
          <a:p>
            <a:pPr marL="742950" lvl="1" indent="-285750">
              <a:spcBef>
                <a:spcPts val="600"/>
              </a:spcBef>
              <a:buFont typeface="Wingdings" pitchFamily="2" charset="2"/>
              <a:buChar char="Ø"/>
              <a:defRPr/>
            </a:pPr>
            <a:r>
              <a:rPr lang="en-US" sz="1400" u="sng" dirty="0">
                <a:solidFill>
                  <a:srgbClr val="000000"/>
                </a:solidFill>
                <a:latin typeface="Arial" pitchFamily="34" charset="0"/>
                <a:cs typeface="+mn-cs"/>
              </a:rPr>
              <a:t>NextGen Trajectory Negotiation (NTN)</a:t>
            </a:r>
            <a:r>
              <a:rPr lang="en-US" sz="1400" dirty="0">
                <a:solidFill>
                  <a:srgbClr val="000000"/>
                </a:solidFill>
                <a:latin typeface="Arial" pitchFamily="34" charset="0"/>
                <a:cs typeface="+mn-cs"/>
              </a:rPr>
              <a:t>: Provide the methodology for performing real-time trajectory negotiation for trial planning, coordinating, issuing, and accepting or rejecting trajectory changes (reroutes) in real time </a:t>
            </a:r>
          </a:p>
          <a:p>
            <a:pPr marL="742950" lvl="1" indent="-285750">
              <a:spcBef>
                <a:spcPts val="600"/>
              </a:spcBef>
              <a:buFont typeface="Wingdings" pitchFamily="2" charset="2"/>
              <a:buChar char="Ø"/>
              <a:defRPr/>
            </a:pPr>
            <a:r>
              <a:rPr lang="en-US" sz="1400" u="sng" dirty="0">
                <a:solidFill>
                  <a:srgbClr val="000000"/>
                </a:solidFill>
                <a:latin typeface="Arial" pitchFamily="34" charset="0"/>
                <a:cs typeface="+mn-cs"/>
              </a:rPr>
              <a:t>Dynamic Network Analysis (DNA)</a:t>
            </a:r>
            <a:r>
              <a:rPr lang="en-US" sz="1400" dirty="0">
                <a:solidFill>
                  <a:srgbClr val="000000"/>
                </a:solidFill>
                <a:latin typeface="Arial" pitchFamily="34" charset="0"/>
                <a:cs typeface="+mn-cs"/>
              </a:rPr>
              <a:t>: Develop a capability to integrate data from a NAS simulation platform with the DNA model, allowing robust, integrated analysis of NAS traffic flows and the underlying trajectory negotiation activities, supporting NTN, TBO, and CATM</a:t>
            </a:r>
          </a:p>
          <a:p>
            <a:pPr marL="742950" lvl="1" indent="-285750">
              <a:spcBef>
                <a:spcPts val="600"/>
              </a:spcBef>
              <a:buFont typeface="Wingdings" pitchFamily="2" charset="2"/>
              <a:buChar char="Ø"/>
              <a:defRPr/>
            </a:pPr>
            <a:r>
              <a:rPr lang="en-US" sz="1400" u="sng" dirty="0">
                <a:solidFill>
                  <a:srgbClr val="000000"/>
                </a:solidFill>
                <a:latin typeface="Arial" pitchFamily="34" charset="0"/>
                <a:cs typeface="+mn-cs"/>
              </a:rPr>
              <a:t>Remote Operations at Non-Towered Airports (RONA)</a:t>
            </a:r>
            <a:r>
              <a:rPr lang="en-US" sz="1400" dirty="0">
                <a:solidFill>
                  <a:srgbClr val="000000"/>
                </a:solidFill>
                <a:latin typeface="Arial" pitchFamily="34" charset="0"/>
                <a:cs typeface="+mn-cs"/>
              </a:rPr>
              <a:t>: Define and validate a concept to provide remote operations at non-towered </a:t>
            </a:r>
            <a:r>
              <a:rPr lang="en-US" sz="1400" dirty="0" smtClean="0">
                <a:solidFill>
                  <a:srgbClr val="000000"/>
                </a:solidFill>
                <a:latin typeface="Arial" pitchFamily="34" charset="0"/>
                <a:cs typeface="+mn-cs"/>
              </a:rPr>
              <a:t>airports in support of Blended Airspace Project</a:t>
            </a:r>
            <a:endParaRPr lang="en-US" sz="1400" dirty="0">
              <a:solidFill>
                <a:srgbClr val="000000"/>
              </a:solidFill>
              <a:latin typeface="Arial" pitchFamily="34" charset="0"/>
              <a:cs typeface="+mn-cs"/>
            </a:endParaRPr>
          </a:p>
          <a:p>
            <a:pPr marL="742950" lvl="1" indent="-285750">
              <a:spcBef>
                <a:spcPts val="600"/>
              </a:spcBef>
              <a:buFont typeface="Wingdings" pitchFamily="2" charset="2"/>
              <a:buChar char="Ø"/>
              <a:defRPr/>
            </a:pPr>
            <a:r>
              <a:rPr lang="en-US" sz="1400" u="sng" dirty="0" smtClean="0">
                <a:solidFill>
                  <a:srgbClr val="000000"/>
                </a:solidFill>
                <a:latin typeface="Arial" pitchFamily="34" charset="0"/>
                <a:cs typeface="+mn-cs"/>
              </a:rPr>
              <a:t>Space </a:t>
            </a:r>
            <a:r>
              <a:rPr lang="en-US" sz="1400" u="sng" dirty="0">
                <a:solidFill>
                  <a:srgbClr val="000000"/>
                </a:solidFill>
                <a:latin typeface="Arial" pitchFamily="34" charset="0"/>
                <a:cs typeface="+mn-cs"/>
              </a:rPr>
              <a:t>Vehicle Operations (SVO)</a:t>
            </a:r>
            <a:r>
              <a:rPr lang="en-US" sz="1400" dirty="0">
                <a:solidFill>
                  <a:srgbClr val="000000"/>
                </a:solidFill>
                <a:latin typeface="Arial" pitchFamily="34" charset="0"/>
                <a:cs typeface="+mn-cs"/>
              </a:rPr>
              <a:t>: Analyze space vehicle operations to include launch patterns, trajectory characteristics, safety data, locations, expected launch quantities, and impact to airborne and ground </a:t>
            </a:r>
            <a:r>
              <a:rPr lang="en-US" sz="1400" dirty="0" smtClean="0">
                <a:solidFill>
                  <a:srgbClr val="000000"/>
                </a:solidFill>
                <a:latin typeface="Arial" pitchFamily="34" charset="0"/>
                <a:cs typeface="+mn-cs"/>
              </a:rPr>
              <a:t>aircraft to mature ConOps</a:t>
            </a:r>
            <a:endParaRPr lang="en-US" sz="1400" dirty="0">
              <a:solidFill>
                <a:srgbClr val="000000"/>
              </a:solidFill>
              <a:latin typeface="Arial" pitchFamily="34" charset="0"/>
              <a:cs typeface="+mn-cs"/>
            </a:endParaRPr>
          </a:p>
          <a:p>
            <a:pPr marL="742950" lvl="1" indent="-285750">
              <a:spcBef>
                <a:spcPts val="600"/>
              </a:spcBef>
              <a:buFont typeface="Wingdings" pitchFamily="2" charset="2"/>
              <a:buChar char="Ø"/>
              <a:defRPr/>
            </a:pPr>
            <a:r>
              <a:rPr lang="en-US" sz="1400" u="sng" dirty="0" smtClean="0">
                <a:solidFill>
                  <a:srgbClr val="000000"/>
                </a:solidFill>
                <a:latin typeface="Arial" pitchFamily="34" charset="0"/>
                <a:cs typeface="+mn-cs"/>
              </a:rPr>
              <a:t>Complex </a:t>
            </a:r>
            <a:r>
              <a:rPr lang="en-US" sz="1400" u="sng" dirty="0">
                <a:solidFill>
                  <a:srgbClr val="000000"/>
                </a:solidFill>
                <a:latin typeface="Arial" pitchFamily="34" charset="0"/>
                <a:cs typeface="+mn-cs"/>
              </a:rPr>
              <a:t>Clearances </a:t>
            </a:r>
            <a:r>
              <a:rPr lang="en-US" sz="1400" u="sng" dirty="0" smtClean="0">
                <a:solidFill>
                  <a:srgbClr val="000000"/>
                </a:solidFill>
                <a:latin typeface="Arial" pitchFamily="34" charset="0"/>
                <a:cs typeface="+mn-cs"/>
              </a:rPr>
              <a:t>(Dynamic RNP) using </a:t>
            </a:r>
            <a:r>
              <a:rPr lang="en-US" sz="1400" u="sng" dirty="0">
                <a:solidFill>
                  <a:srgbClr val="000000"/>
                </a:solidFill>
                <a:latin typeface="Arial" pitchFamily="34" charset="0"/>
                <a:cs typeface="+mn-cs"/>
              </a:rPr>
              <a:t>Data Communications</a:t>
            </a:r>
            <a:r>
              <a:rPr lang="en-US" sz="1400" dirty="0">
                <a:solidFill>
                  <a:srgbClr val="000000"/>
                </a:solidFill>
                <a:latin typeface="Arial" pitchFamily="34" charset="0"/>
                <a:cs typeface="+mn-cs"/>
              </a:rPr>
              <a:t>: </a:t>
            </a:r>
            <a:r>
              <a:rPr lang="en-US" sz="1400" dirty="0">
                <a:latin typeface="Arial" pitchFamily="34" charset="0"/>
                <a:cs typeface="+mn-cs"/>
              </a:rPr>
              <a:t>Concept </a:t>
            </a:r>
            <a:r>
              <a:rPr lang="en-US" sz="1400" dirty="0" smtClean="0">
                <a:latin typeface="Arial" pitchFamily="34" charset="0"/>
                <a:cs typeface="+mn-cs"/>
              </a:rPr>
              <a:t>validation</a:t>
            </a:r>
          </a:p>
          <a:p>
            <a:pPr marL="742950" lvl="1" indent="-285750">
              <a:spcBef>
                <a:spcPts val="600"/>
              </a:spcBef>
              <a:buFont typeface="Wingdings" pitchFamily="2" charset="2"/>
              <a:buChar char="Ø"/>
              <a:defRPr/>
            </a:pPr>
            <a:r>
              <a:rPr lang="en-US" sz="1400" u="sng" dirty="0" smtClean="0">
                <a:solidFill>
                  <a:srgbClr val="000000"/>
                </a:solidFill>
                <a:latin typeface="Arial" pitchFamily="34" charset="0"/>
                <a:cs typeface="+mn-cs"/>
              </a:rPr>
              <a:t>Unmanned Aircraft </a:t>
            </a:r>
            <a:r>
              <a:rPr lang="en-US" sz="1400" u="sng" dirty="0" smtClean="0">
                <a:latin typeface="Arial" pitchFamily="34" charset="0"/>
                <a:cs typeface="+mn-cs"/>
              </a:rPr>
              <a:t>Systems (UAS)</a:t>
            </a:r>
            <a:r>
              <a:rPr lang="en-US" sz="1400" dirty="0" smtClean="0">
                <a:latin typeface="Arial" pitchFamily="34" charset="0"/>
                <a:cs typeface="+mn-cs"/>
              </a:rPr>
              <a:t>: Functional Analysis / Operational requirements development based on scenarios</a:t>
            </a:r>
          </a:p>
          <a:p>
            <a:pPr marL="742950" lvl="1" indent="-285750">
              <a:spcBef>
                <a:spcPts val="600"/>
              </a:spcBef>
              <a:buFont typeface="Wingdings" pitchFamily="2" charset="2"/>
              <a:buChar char="Ø"/>
              <a:defRPr/>
            </a:pPr>
            <a:r>
              <a:rPr lang="en-US" sz="1400" u="sng" dirty="0" smtClean="0">
                <a:solidFill>
                  <a:srgbClr val="000000"/>
                </a:solidFill>
                <a:latin typeface="Arial" pitchFamily="34" charset="0"/>
                <a:cs typeface="+mn-cs"/>
              </a:rPr>
              <a:t>Vertical Conformance Verification (VCV was VADR)</a:t>
            </a:r>
            <a:r>
              <a:rPr lang="en-US" sz="1400" dirty="0" smtClean="0">
                <a:solidFill>
                  <a:srgbClr val="000000"/>
                </a:solidFill>
                <a:latin typeface="Arial" pitchFamily="34" charset="0"/>
                <a:cs typeface="+mn-cs"/>
              </a:rPr>
              <a:t>: </a:t>
            </a:r>
            <a:r>
              <a:rPr lang="en-US" sz="1400" dirty="0" smtClean="0">
                <a:latin typeface="Arial" pitchFamily="34" charset="0"/>
                <a:cs typeface="+mn-cs"/>
              </a:rPr>
              <a:t>Provides ATC with aircraft climb and descent rate for conformance monitoring.</a:t>
            </a:r>
          </a:p>
          <a:p>
            <a:pPr marL="742950" lvl="1" indent="-285750">
              <a:spcBef>
                <a:spcPts val="600"/>
              </a:spcBef>
              <a:buFont typeface="Wingdings" pitchFamily="2" charset="2"/>
              <a:buChar char="Ø"/>
              <a:defRPr/>
            </a:pPr>
            <a:r>
              <a:rPr lang="en-US" sz="1400" u="sng" dirty="0" smtClean="0">
                <a:latin typeface="Arial" pitchFamily="34" charset="0"/>
                <a:cs typeface="+mn-cs"/>
              </a:rPr>
              <a:t>TMI Attribute Standardization for Tracking and Simulation (TAS)</a:t>
            </a:r>
            <a:r>
              <a:rPr lang="en-US" sz="1400" dirty="0" smtClean="0">
                <a:latin typeface="Arial" pitchFamily="34" charset="0"/>
                <a:cs typeface="+mn-cs"/>
              </a:rPr>
              <a:t>: Develop TMI System Model</a:t>
            </a:r>
            <a:endParaRPr lang="en-US" sz="1400" dirty="0">
              <a:latin typeface="Arial" pitchFamily="34"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AE9E228F-0B04-40FE-8404-8085970FC355}" type="slidenum">
              <a:rPr lang="en-US" smtClean="0">
                <a:solidFill>
                  <a:schemeClr val="bg1"/>
                </a:solidFill>
              </a:rPr>
              <a:pPr eaLnBrk="1" fontAlgn="base" hangingPunct="1">
                <a:spcAft>
                  <a:spcPct val="0"/>
                </a:spcAft>
                <a:defRPr/>
              </a:pPr>
              <a:t>11</a:t>
            </a:fld>
            <a:endParaRPr lang="en-US" smtClean="0">
              <a:solidFill>
                <a:schemeClr val="bg1"/>
              </a:solidFill>
            </a:endParaRPr>
          </a:p>
        </p:txBody>
      </p:sp>
      <p:sp>
        <p:nvSpPr>
          <p:cNvPr id="41987" name="Rectangle 2"/>
          <p:cNvSpPr>
            <a:spLocks noGrp="1" noChangeArrowheads="1"/>
          </p:cNvSpPr>
          <p:nvPr>
            <p:ph type="title"/>
          </p:nvPr>
        </p:nvSpPr>
        <p:spPr>
          <a:xfrm>
            <a:off x="361950" y="381000"/>
            <a:ext cx="8472488" cy="609600"/>
          </a:xfrm>
        </p:spPr>
        <p:txBody>
          <a:bodyPr/>
          <a:lstStyle/>
          <a:p>
            <a:pPr eaLnBrk="1" hangingPunct="1"/>
            <a:r>
              <a:rPr lang="en-US" sz="3200" dirty="0" smtClean="0"/>
              <a:t>Emerging FY16 Focal Areas</a:t>
            </a:r>
          </a:p>
        </p:txBody>
      </p:sp>
      <p:sp>
        <p:nvSpPr>
          <p:cNvPr id="23556" name="Rectangle 3"/>
          <p:cNvSpPr>
            <a:spLocks noChangeArrowheads="1"/>
          </p:cNvSpPr>
          <p:nvPr/>
        </p:nvSpPr>
        <p:spPr bwMode="auto">
          <a:xfrm>
            <a:off x="357188" y="10668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600"/>
              </a:spcBef>
              <a:defRPr/>
            </a:pPr>
            <a:r>
              <a:rPr lang="en-US" b="1" dirty="0">
                <a:cs typeface="+mn-cs"/>
              </a:rPr>
              <a:t>NextGen Ops Concept Validation – Validation Modeling</a:t>
            </a:r>
          </a:p>
          <a:p>
            <a:pPr marL="171450" indent="-171450">
              <a:spcBef>
                <a:spcPts val="600"/>
              </a:spcBef>
              <a:buFont typeface="Arial" pitchFamily="34" charset="0"/>
              <a:buChar char="•"/>
              <a:defRPr/>
            </a:pPr>
            <a:r>
              <a:rPr lang="en-US" sz="1600" dirty="0">
                <a:cs typeface="+mn-cs"/>
              </a:rPr>
              <a:t>Develop updates for end-to-end and lower level ConOps</a:t>
            </a:r>
          </a:p>
          <a:p>
            <a:pPr marL="171450" indent="-171450">
              <a:spcBef>
                <a:spcPts val="600"/>
              </a:spcBef>
              <a:buFont typeface="Arial" pitchFamily="34" charset="0"/>
              <a:buChar char="•"/>
              <a:defRPr/>
            </a:pPr>
            <a:r>
              <a:rPr lang="en-US" sz="1600" dirty="0">
                <a:cs typeface="+mn-cs"/>
              </a:rPr>
              <a:t>Validate high priority 2nd and 3rd level operational concepts, p</a:t>
            </a:r>
            <a:r>
              <a:rPr lang="en-US" sz="1600" dirty="0" smtClean="0">
                <a:cs typeface="+mn-cs"/>
              </a:rPr>
              <a:t>ossible areas of research </a:t>
            </a:r>
            <a:r>
              <a:rPr lang="en-US" sz="1600" dirty="0">
                <a:cs typeface="+mn-cs"/>
              </a:rPr>
              <a:t>include:</a:t>
            </a:r>
          </a:p>
          <a:p>
            <a:pPr marL="742950" lvl="1" indent="-285750">
              <a:spcBef>
                <a:spcPts val="0"/>
              </a:spcBef>
              <a:buFont typeface="Arial" pitchFamily="34" charset="0"/>
              <a:buChar char="–"/>
              <a:defRPr/>
            </a:pPr>
            <a:r>
              <a:rPr lang="en-US" sz="1600" dirty="0" smtClean="0">
                <a:cs typeface="+mn-cs"/>
              </a:rPr>
              <a:t>Optimized Route Capability (ORC)</a:t>
            </a:r>
            <a:endParaRPr lang="en-US" sz="1600" dirty="0">
              <a:cs typeface="+mn-cs"/>
            </a:endParaRPr>
          </a:p>
          <a:p>
            <a:pPr marL="742950" lvl="1" indent="-285750">
              <a:spcBef>
                <a:spcPts val="0"/>
              </a:spcBef>
              <a:buFont typeface="Arial" pitchFamily="34" charset="0"/>
              <a:buChar char="–"/>
              <a:defRPr/>
            </a:pPr>
            <a:r>
              <a:rPr lang="en-US" sz="1600" dirty="0" smtClean="0">
                <a:cs typeface="+mn-cs"/>
              </a:rPr>
              <a:t>Space Vehicle Operations (SVO)</a:t>
            </a:r>
            <a:endParaRPr lang="en-US" sz="1600" dirty="0">
              <a:cs typeface="+mn-cs"/>
            </a:endParaRPr>
          </a:p>
          <a:p>
            <a:pPr marL="742950" lvl="1" indent="-285750">
              <a:spcBef>
                <a:spcPts val="0"/>
              </a:spcBef>
              <a:buFont typeface="Arial" pitchFamily="34" charset="0"/>
              <a:buChar char="–"/>
              <a:defRPr/>
            </a:pPr>
            <a:r>
              <a:rPr lang="en-US" sz="1600" dirty="0" smtClean="0">
                <a:cs typeface="+mn-cs"/>
              </a:rPr>
              <a:t>Remote Operations at Non-Towered Airports (RONA) (Blended Airspace)</a:t>
            </a:r>
            <a:endParaRPr lang="en-US" sz="1600" dirty="0">
              <a:cs typeface="+mn-cs"/>
            </a:endParaRPr>
          </a:p>
          <a:p>
            <a:pPr marL="742950" lvl="1" indent="-285750">
              <a:spcBef>
                <a:spcPts val="0"/>
              </a:spcBef>
              <a:buFont typeface="Arial" pitchFamily="34" charset="0"/>
              <a:buChar char="–"/>
              <a:defRPr/>
            </a:pPr>
            <a:r>
              <a:rPr lang="en-US" sz="1600" dirty="0" smtClean="0">
                <a:cs typeface="+mn-cs"/>
              </a:rPr>
              <a:t>Complex (PBN) Clearances / Dynamic RNP</a:t>
            </a:r>
            <a:endParaRPr lang="en-US" sz="1600" dirty="0">
              <a:cs typeface="+mn-cs"/>
            </a:endParaRPr>
          </a:p>
          <a:p>
            <a:pPr marL="171450" indent="-171450">
              <a:spcBef>
                <a:spcPts val="600"/>
              </a:spcBef>
              <a:buFont typeface="Arial" pitchFamily="34" charset="0"/>
              <a:buChar char="•"/>
              <a:defRPr/>
            </a:pPr>
            <a:r>
              <a:rPr lang="en-US" sz="1600" dirty="0">
                <a:cs typeface="+mn-cs"/>
              </a:rPr>
              <a:t>Derive inputs for future modeling of the NextGen benefits for 2025 timeframe</a:t>
            </a:r>
          </a:p>
          <a:p>
            <a:pPr marL="171450" indent="-171450">
              <a:spcBef>
                <a:spcPts val="600"/>
              </a:spcBef>
              <a:buFont typeface="Arial" pitchFamily="34" charset="0"/>
              <a:buChar char="•"/>
              <a:defRPr/>
            </a:pPr>
            <a:r>
              <a:rPr lang="en-US" sz="1600" dirty="0">
                <a:cs typeface="+mn-cs"/>
              </a:rPr>
              <a:t>Modeling and simulation activities to support risk reduction activities</a:t>
            </a:r>
          </a:p>
          <a:p>
            <a:pPr marL="742950" lvl="1" indent="-285750">
              <a:spcBef>
                <a:spcPts val="0"/>
              </a:spcBef>
              <a:buFont typeface="Arial" pitchFamily="34" charset="0"/>
              <a:buChar char="–"/>
              <a:defRPr/>
            </a:pPr>
            <a:r>
              <a:rPr lang="en-US" sz="1600" dirty="0">
                <a:cs typeface="+mn-cs"/>
              </a:rPr>
              <a:t>Implementation of operational capabilities including those associated with ATC decision support tools procedures</a:t>
            </a:r>
          </a:p>
          <a:p>
            <a:pPr marL="171450" indent="-171450">
              <a:spcBef>
                <a:spcPts val="600"/>
              </a:spcBef>
              <a:buFont typeface="Arial" pitchFamily="34" charset="0"/>
              <a:buChar char="•"/>
              <a:defRPr/>
            </a:pPr>
            <a:r>
              <a:rPr lang="en-US" sz="1600" dirty="0">
                <a:cs typeface="+mn-cs"/>
              </a:rPr>
              <a:t>Development of concept level requirements will incrementally be handed off to implementation organizations</a:t>
            </a:r>
          </a:p>
          <a:p>
            <a:pPr marL="742950" lvl="1" indent="-285750">
              <a:spcBef>
                <a:spcPts val="0"/>
              </a:spcBef>
              <a:buFont typeface="Arial" pitchFamily="34" charset="0"/>
              <a:buChar char="–"/>
              <a:defRPr/>
            </a:pPr>
            <a:r>
              <a:rPr lang="en-US" sz="1600" dirty="0">
                <a:cs typeface="+mn-cs"/>
              </a:rPr>
              <a:t>Requirements for future Data Comm applications, Collaborative traffic management, and </a:t>
            </a:r>
            <a:r>
              <a:rPr lang="en-US" sz="1600" dirty="0" smtClean="0">
                <a:cs typeface="+mn-cs"/>
              </a:rPr>
              <a:t>SVO may </a:t>
            </a:r>
            <a:r>
              <a:rPr lang="en-US" sz="1600" dirty="0">
                <a:cs typeface="+mn-cs"/>
              </a:rPr>
              <a:t>be generated</a:t>
            </a:r>
          </a:p>
          <a:p>
            <a:pPr marL="171450" indent="-171450">
              <a:spcBef>
                <a:spcPts val="600"/>
              </a:spcBef>
              <a:buFont typeface="Arial" pitchFamily="34" charset="0"/>
              <a:buChar char="•"/>
              <a:defRPr/>
            </a:pPr>
            <a:endParaRPr lang="en-US" sz="1600" dirty="0">
              <a:solidFill>
                <a:srgbClr val="FF0000"/>
              </a:solidFill>
              <a:cs typeface="+mn-cs"/>
            </a:endParaRPr>
          </a:p>
          <a:p>
            <a:pPr marL="342900" indent="-342900">
              <a:spcBef>
                <a:spcPts val="600"/>
              </a:spcBef>
              <a:defRPr/>
            </a:pPr>
            <a:endParaRPr lang="en-US" sz="1600" dirty="0">
              <a:solidFill>
                <a:srgbClr val="FF0000"/>
              </a:solidFill>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FY13 Projects</a:t>
            </a:r>
            <a:endParaRPr lang="en-US" dirty="0"/>
          </a:p>
        </p:txBody>
      </p:sp>
      <p:sp>
        <p:nvSpPr>
          <p:cNvPr id="3" name="Content Placeholder 2"/>
          <p:cNvSpPr>
            <a:spLocks noGrp="1"/>
          </p:cNvSpPr>
          <p:nvPr>
            <p:ph idx="1"/>
          </p:nvPr>
        </p:nvSpPr>
        <p:spPr>
          <a:xfrm>
            <a:off x="457200" y="914400"/>
            <a:ext cx="8050213" cy="5029200"/>
          </a:xfrm>
        </p:spPr>
        <p:txBody>
          <a:bodyPr/>
          <a:lstStyle/>
          <a:p>
            <a:r>
              <a:rPr lang="en-US" sz="1800" dirty="0" smtClean="0"/>
              <a:t>Conflict Resolution Advisories (CRA)</a:t>
            </a:r>
          </a:p>
          <a:p>
            <a:r>
              <a:rPr lang="en-US" sz="1800" dirty="0" smtClean="0"/>
              <a:t>Integrated Arrival/Departure Control Services (IADCS)	</a:t>
            </a:r>
          </a:p>
          <a:p>
            <a:r>
              <a:rPr lang="en-US" sz="1800" dirty="0" smtClean="0"/>
              <a:t>Optimized Route Capability (ORC)</a:t>
            </a:r>
          </a:p>
          <a:p>
            <a:r>
              <a:rPr lang="en-US" sz="1800" dirty="0" smtClean="0"/>
              <a:t>Trajectory Operations (TOps) ConUse</a:t>
            </a:r>
          </a:p>
          <a:p>
            <a:r>
              <a:rPr lang="en-US" sz="1800" dirty="0" smtClean="0"/>
              <a:t>NextGen Trajectory Negotiation (NTN)</a:t>
            </a:r>
          </a:p>
          <a:p>
            <a:r>
              <a:rPr lang="en-US" sz="1800" dirty="0" smtClean="0"/>
              <a:t>Dynamic Network Analysis (DNA)</a:t>
            </a:r>
          </a:p>
          <a:p>
            <a:r>
              <a:rPr lang="en-US" sz="1800" dirty="0" smtClean="0"/>
              <a:t>Enhanced Departure Predictability for TFM (EDPT)</a:t>
            </a:r>
          </a:p>
          <a:p>
            <a:r>
              <a:rPr lang="en-US" sz="1800" dirty="0" smtClean="0"/>
              <a:t>Statistical Methods for Departure Predictability (SMDP)</a:t>
            </a:r>
          </a:p>
          <a:p>
            <a:r>
              <a:rPr lang="en-US" sz="1800" dirty="0" smtClean="0"/>
              <a:t>TMI Attribute Standardization for Tracking and Simulation (TAS)</a:t>
            </a:r>
          </a:p>
          <a:p>
            <a:r>
              <a:rPr lang="en-US" sz="1800" dirty="0" smtClean="0"/>
              <a:t>Space Vehicle Operations (SVO)</a:t>
            </a:r>
          </a:p>
          <a:p>
            <a:r>
              <a:rPr lang="en-US" sz="1800" dirty="0" smtClean="0"/>
              <a:t>Datalink of Complex PBN Clearances in Support of 4D TBO (PBN)</a:t>
            </a:r>
          </a:p>
          <a:p>
            <a:r>
              <a:rPr lang="en-US" sz="1800" dirty="0" smtClean="0"/>
              <a:t>Remote Operations at Non-Towered Airports (RONA)</a:t>
            </a:r>
          </a:p>
          <a:p>
            <a:r>
              <a:rPr lang="en-US" sz="1800" dirty="0" smtClean="0"/>
              <a:t>Unmanned Aircraft Systems (UAS)</a:t>
            </a:r>
          </a:p>
          <a:p>
            <a:r>
              <a:rPr lang="en-US" sz="1800" dirty="0" smtClean="0"/>
              <a:t>Vertical Conformance Verification (VCV)</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D47FE113-0109-4CC2-AD44-02C3645347BB}" type="slidenum">
              <a:rPr lang="en-US" smtClean="0"/>
              <a:pPr>
                <a:defRPr/>
              </a:pPr>
              <a:t>12</a:t>
            </a:fld>
            <a:endParaRPr lang="en-US" dirty="0"/>
          </a:p>
        </p:txBody>
      </p:sp>
    </p:spTree>
    <p:extLst>
      <p:ext uri="{BB962C8B-B14F-4D97-AF65-F5344CB8AC3E}">
        <p14:creationId xmlns:p14="http://schemas.microsoft.com/office/powerpoint/2010/main" val="170630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auto">
          <a:xfrm>
            <a:off x="4429363" y="0"/>
            <a:ext cx="3732"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nvGrpSpPr>
          <p:cNvPr id="6" name="Group 5"/>
          <p:cNvGrpSpPr/>
          <p:nvPr/>
        </p:nvGrpSpPr>
        <p:grpSpPr>
          <a:xfrm>
            <a:off x="0" y="3212995"/>
            <a:ext cx="9144000" cy="82864"/>
            <a:chOff x="0" y="2781300"/>
            <a:chExt cx="9118600" cy="0"/>
          </a:xfrm>
        </p:grpSpPr>
        <p:sp>
          <p:nvSpPr>
            <p:cNvPr id="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sp>
          <p:nvSpPr>
            <p:cNvPr id="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sp>
        <p:nvSpPr>
          <p:cNvPr id="12" name="Text Box 7"/>
          <p:cNvSpPr txBox="1">
            <a:spLocks noChangeArrowheads="1"/>
          </p:cNvSpPr>
          <p:nvPr/>
        </p:nvSpPr>
        <p:spPr bwMode="auto">
          <a:xfrm>
            <a:off x="102393" y="3406621"/>
            <a:ext cx="42830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Partnerships:</a:t>
            </a:r>
          </a:p>
          <a:p>
            <a:pPr defTabSz="457200" fontAlgn="base">
              <a:spcBef>
                <a:spcPct val="0"/>
              </a:spcBef>
              <a:spcAft>
                <a:spcPct val="0"/>
              </a:spcAft>
            </a:pPr>
            <a:r>
              <a:rPr lang="en-US" sz="1600" b="0" dirty="0">
                <a:solidFill>
                  <a:prstClr val="black"/>
                </a:solidFill>
              </a:rPr>
              <a:t>MITRE CAASD</a:t>
            </a:r>
          </a:p>
          <a:p>
            <a:pPr defTabSz="457200" fontAlgn="base">
              <a:spcBef>
                <a:spcPct val="0"/>
              </a:spcBef>
              <a:spcAft>
                <a:spcPct val="0"/>
              </a:spcAft>
            </a:pPr>
            <a:r>
              <a:rPr lang="en-US" sz="1600" b="0" dirty="0" smtClean="0">
                <a:solidFill>
                  <a:prstClr val="black"/>
                </a:solidFill>
              </a:rPr>
              <a:t>ANG-E25 (Human Factors Branch)</a:t>
            </a:r>
            <a:endParaRPr lang="en-US" sz="1600" b="0" dirty="0">
              <a:solidFill>
                <a:prstClr val="black"/>
              </a:solidFill>
            </a:endParaRPr>
          </a:p>
          <a:p>
            <a:pPr defTabSz="457200" fontAlgn="base">
              <a:spcBef>
                <a:spcPct val="0"/>
              </a:spcBef>
              <a:spcAft>
                <a:spcPct val="0"/>
              </a:spcAft>
            </a:pPr>
            <a:r>
              <a:rPr lang="en-US" sz="1600" b="0" dirty="0" smtClean="0">
                <a:solidFill>
                  <a:prstClr val="black"/>
                </a:solidFill>
              </a:rPr>
              <a:t>Volpe</a:t>
            </a:r>
            <a:endParaRPr lang="en-US" sz="1600" b="0" dirty="0">
              <a:solidFill>
                <a:prstClr val="black"/>
              </a:solidFill>
            </a:endParaRPr>
          </a:p>
          <a:p>
            <a:pPr defTabSz="457200" fontAlgn="base">
              <a:spcBef>
                <a:spcPct val="0"/>
              </a:spcBef>
              <a:spcAft>
                <a:spcPct val="0"/>
              </a:spcAft>
            </a:pPr>
            <a:r>
              <a:rPr lang="en-US" sz="1600" b="0" dirty="0">
                <a:solidFill>
                  <a:prstClr val="black"/>
                </a:solidFill>
              </a:rPr>
              <a:t>NASA Ames</a:t>
            </a:r>
          </a:p>
        </p:txBody>
      </p:sp>
      <p:sp>
        <p:nvSpPr>
          <p:cNvPr id="13" name="Text Box 7"/>
          <p:cNvSpPr txBox="1">
            <a:spLocks noChangeArrowheads="1"/>
          </p:cNvSpPr>
          <p:nvPr/>
        </p:nvSpPr>
        <p:spPr bwMode="auto">
          <a:xfrm>
            <a:off x="140493" y="4704073"/>
            <a:ext cx="376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Funding:</a:t>
            </a:r>
            <a:endParaRPr lang="en-US" sz="1200" b="0" dirty="0">
              <a:solidFill>
                <a:srgbClr val="000000"/>
              </a:solidFill>
            </a:endParaRPr>
          </a:p>
        </p:txBody>
      </p:sp>
      <p:grpSp>
        <p:nvGrpSpPr>
          <p:cNvPr id="40" name="Group 39"/>
          <p:cNvGrpSpPr/>
          <p:nvPr/>
        </p:nvGrpSpPr>
        <p:grpSpPr>
          <a:xfrm>
            <a:off x="108448" y="174665"/>
            <a:ext cx="8940202" cy="666406"/>
            <a:chOff x="-4152868" y="-664500"/>
            <a:chExt cx="8940202" cy="666406"/>
          </a:xfrm>
        </p:grpSpPr>
        <p:sp>
          <p:nvSpPr>
            <p:cNvPr id="10"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latin typeface="Arial" pitchFamily="34" charset="0"/>
                  <a:ea typeface="ＭＳ Ｐゴシック" charset="-128"/>
                </a:rPr>
                <a:t>Conflict Resolution Advisories </a:t>
              </a:r>
              <a:r>
                <a:rPr lang="en-US" dirty="0" smtClean="0">
                  <a:solidFill>
                    <a:srgbClr val="000099"/>
                  </a:solidFill>
                  <a:latin typeface="Arial" pitchFamily="34" charset="0"/>
                  <a:ea typeface="ＭＳ Ｐゴシック" charset="-128"/>
                </a:rPr>
                <a:t>(CRA)</a:t>
              </a:r>
              <a:endParaRPr lang="en-US" dirty="0">
                <a:solidFill>
                  <a:srgbClr val="000099"/>
                </a:solidFill>
                <a:cs typeface="Arial" charset="0"/>
              </a:endParaRPr>
            </a:p>
          </p:txBody>
        </p:sp>
        <p:sp>
          <p:nvSpPr>
            <p:cNvPr id="11"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Description: </a:t>
              </a:r>
              <a:endParaRPr lang="en-US" dirty="0">
                <a:solidFill>
                  <a:srgbClr val="000099"/>
                </a:solidFill>
              </a:endParaRPr>
            </a:p>
          </p:txBody>
        </p:sp>
      </p:grpSp>
      <p:sp>
        <p:nvSpPr>
          <p:cNvPr id="14" name="Content Placeholder 2"/>
          <p:cNvSpPr>
            <a:spLocks noGrp="1"/>
          </p:cNvSpPr>
          <p:nvPr>
            <p:ph idx="1"/>
          </p:nvPr>
        </p:nvSpPr>
        <p:spPr>
          <a:xfrm>
            <a:off x="4495800" y="520805"/>
            <a:ext cx="4572000" cy="2755795"/>
          </a:xfrm>
        </p:spPr>
        <p:txBody>
          <a:bodyPr/>
          <a:lstStyle/>
          <a:p>
            <a:pPr marL="285750" lvl="1">
              <a:spcBef>
                <a:spcPts val="0"/>
              </a:spcBef>
              <a:buClrTx/>
              <a:buSzTx/>
              <a:buFont typeface="Arial" pitchFamily="34" charset="0"/>
              <a:buChar char="•"/>
            </a:pPr>
            <a:r>
              <a:rPr lang="en-US" sz="1600" dirty="0">
                <a:solidFill>
                  <a:schemeClr val="tx1"/>
                </a:solidFill>
              </a:rPr>
              <a:t>Empowered by enabling technologies - NAS automation (ERAM) upgraded to provide conflict resolution advisories with voice and data in a mixed equipage environment</a:t>
            </a:r>
          </a:p>
          <a:p>
            <a:pPr marL="742950" lvl="2" indent="-285750">
              <a:spcBef>
                <a:spcPts val="0"/>
              </a:spcBef>
              <a:buClrTx/>
              <a:buFont typeface="Wingdings" pitchFamily="2" charset="2"/>
              <a:buChar char="Ø"/>
            </a:pPr>
            <a:r>
              <a:rPr lang="en-US" sz="1600" dirty="0">
                <a:solidFill>
                  <a:schemeClr val="tx1"/>
                </a:solidFill>
              </a:rPr>
              <a:t>Later to be transmitted solely via data in certain airspace</a:t>
            </a:r>
            <a:endParaRPr lang="en-US" sz="1600" dirty="0" smtClean="0">
              <a:solidFill>
                <a:schemeClr val="tx1"/>
              </a:solidFill>
            </a:endParaRPr>
          </a:p>
          <a:p>
            <a:pPr marL="285750" lvl="1">
              <a:spcBef>
                <a:spcPts val="0"/>
              </a:spcBef>
              <a:buClrTx/>
              <a:buSzTx/>
              <a:buFont typeface="Arial" pitchFamily="34" charset="0"/>
              <a:buChar char="•"/>
            </a:pPr>
            <a:r>
              <a:rPr lang="en-US" sz="1600" dirty="0" smtClean="0">
                <a:solidFill>
                  <a:schemeClr val="tx1"/>
                </a:solidFill>
              </a:rPr>
              <a:t>More </a:t>
            </a:r>
            <a:r>
              <a:rPr lang="en-US" sz="1600" dirty="0">
                <a:solidFill>
                  <a:schemeClr val="tx1"/>
                </a:solidFill>
              </a:rPr>
              <a:t>full intent entry and </a:t>
            </a:r>
            <a:r>
              <a:rPr lang="en-US" sz="1600" dirty="0" smtClean="0">
                <a:solidFill>
                  <a:schemeClr val="tx1"/>
                </a:solidFill>
              </a:rPr>
              <a:t>improved trajectory </a:t>
            </a:r>
            <a:r>
              <a:rPr lang="en-US" sz="1600" dirty="0">
                <a:solidFill>
                  <a:schemeClr val="tx1"/>
                </a:solidFill>
              </a:rPr>
              <a:t>maintenance benefitting all TBO </a:t>
            </a:r>
            <a:r>
              <a:rPr lang="en-US" sz="1600" dirty="0" smtClean="0">
                <a:solidFill>
                  <a:schemeClr val="tx1"/>
                </a:solidFill>
              </a:rPr>
              <a:t>operations</a:t>
            </a:r>
          </a:p>
          <a:p>
            <a:pPr marL="285750" lvl="1">
              <a:spcBef>
                <a:spcPts val="0"/>
              </a:spcBef>
              <a:buClrTx/>
              <a:buSzTx/>
              <a:buFont typeface="Arial" pitchFamily="34" charset="0"/>
              <a:buChar char="•"/>
            </a:pPr>
            <a:r>
              <a:rPr lang="en-US" sz="1600" dirty="0">
                <a:solidFill>
                  <a:schemeClr val="tx1"/>
                </a:solidFill>
              </a:rPr>
              <a:t>Improved ERAM Conflict Probe (reduces missed and false alerts</a:t>
            </a:r>
            <a:r>
              <a:rPr lang="en-US" sz="1600" dirty="0" smtClean="0">
                <a:solidFill>
                  <a:schemeClr val="tx1"/>
                </a:solidFill>
              </a:rPr>
              <a:t>)</a:t>
            </a:r>
          </a:p>
        </p:txBody>
      </p:sp>
      <p:sp>
        <p:nvSpPr>
          <p:cNvPr id="17" name="Text Box 7"/>
          <p:cNvSpPr txBox="1">
            <a:spLocks noChangeArrowheads="1"/>
          </p:cNvSpPr>
          <p:nvPr/>
        </p:nvSpPr>
        <p:spPr bwMode="auto">
          <a:xfrm>
            <a:off x="4680643" y="3494741"/>
            <a:ext cx="42830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rPr>
              <a:t>Accomplishments / Plans</a:t>
            </a:r>
            <a:r>
              <a:rPr lang="en-US" dirty="0" smtClean="0">
                <a:solidFill>
                  <a:srgbClr val="000099"/>
                </a:solidFill>
              </a:rPr>
              <a:t>:</a:t>
            </a:r>
          </a:p>
          <a:p>
            <a:pPr marL="342900" indent="-342900" defTabSz="457200" fontAlgn="base">
              <a:spcBef>
                <a:spcPct val="0"/>
              </a:spcBef>
              <a:spcAft>
                <a:spcPct val="0"/>
              </a:spcAft>
              <a:buFont typeface="Arial" pitchFamily="34" charset="0"/>
              <a:buChar char="•"/>
              <a:defRPr/>
            </a:pPr>
            <a:r>
              <a:rPr lang="en-US" b="0" dirty="0"/>
              <a:t>Briefed ATO on deployment options (May 2013)</a:t>
            </a:r>
          </a:p>
          <a:p>
            <a:pPr marL="342900" indent="-342900" defTabSz="457200" fontAlgn="base">
              <a:spcBef>
                <a:spcPct val="0"/>
              </a:spcBef>
              <a:spcAft>
                <a:spcPct val="0"/>
              </a:spcAft>
              <a:buFont typeface="Arial" pitchFamily="34" charset="0"/>
              <a:buChar char="•"/>
              <a:defRPr/>
            </a:pPr>
            <a:r>
              <a:rPr lang="en-US" b="0" dirty="0" smtClean="0"/>
              <a:t>Analyze </a:t>
            </a:r>
            <a:r>
              <a:rPr lang="en-US" b="0" dirty="0"/>
              <a:t>data and publish results from </a:t>
            </a:r>
            <a:r>
              <a:rPr lang="en-US" b="0" dirty="0" smtClean="0"/>
              <a:t>FY12 HITL </a:t>
            </a:r>
            <a:r>
              <a:rPr lang="en-US" b="0" dirty="0"/>
              <a:t>experiments at WJHTC HF Lab </a:t>
            </a:r>
            <a:r>
              <a:rPr lang="en-US" b="0" dirty="0" smtClean="0"/>
              <a:t>(Jun 2013)</a:t>
            </a:r>
          </a:p>
          <a:p>
            <a:pPr marL="342900" indent="-342900" defTabSz="457200" fontAlgn="base">
              <a:spcBef>
                <a:spcPct val="0"/>
              </a:spcBef>
              <a:spcAft>
                <a:spcPct val="0"/>
              </a:spcAft>
              <a:buFont typeface="Arial" pitchFamily="34" charset="0"/>
              <a:buChar char="•"/>
              <a:defRPr/>
            </a:pPr>
            <a:r>
              <a:rPr lang="en-US" b="0" dirty="0" smtClean="0"/>
              <a:t>Internally packaging project deliverables and archiving for future use. (Sep </a:t>
            </a:r>
            <a:r>
              <a:rPr lang="en-US" b="0" dirty="0"/>
              <a:t>2013)</a:t>
            </a:r>
          </a:p>
          <a:p>
            <a:pPr defTabSz="457200" eaLnBrk="1" fontAlgn="base" hangingPunct="1">
              <a:spcBef>
                <a:spcPct val="0"/>
              </a:spcBef>
              <a:spcAft>
                <a:spcPct val="0"/>
              </a:spcAft>
            </a:pPr>
            <a:endParaRPr lang="en-US" b="0" dirty="0">
              <a:solidFill>
                <a:srgbClr val="000099"/>
              </a:solidFill>
            </a:endParaRPr>
          </a:p>
        </p:txBody>
      </p:sp>
      <p:pic>
        <p:nvPicPr>
          <p:cNvPr id="18" name="Picture 1032" descr="ERAM_Image_NEW"/>
          <p:cNvPicPr>
            <a:picLocks noChangeAspect="1" noChangeArrowheads="1"/>
          </p:cNvPicPr>
          <p:nvPr/>
        </p:nvPicPr>
        <p:blipFill>
          <a:blip r:embed="rId3"/>
          <a:srcRect/>
          <a:stretch>
            <a:fillRect/>
          </a:stretch>
        </p:blipFill>
        <p:spPr bwMode="auto">
          <a:xfrm>
            <a:off x="838200" y="898221"/>
            <a:ext cx="3032339" cy="2225979"/>
          </a:xfrm>
          <a:prstGeom prst="rect">
            <a:avLst/>
          </a:prstGeom>
          <a:ln>
            <a:noFill/>
          </a:ln>
          <a:effectLst>
            <a:outerShdw blurRad="292100" dist="139700" dir="2700000" algn="tl" rotWithShape="0">
              <a:srgbClr val="333333">
                <a:alpha val="65000"/>
              </a:srgbClr>
            </a:outerShdw>
          </a:effectLst>
        </p:spPr>
      </p:pic>
      <p:graphicFrame>
        <p:nvGraphicFramePr>
          <p:cNvPr id="15" name="Group 66"/>
          <p:cNvGraphicFramePr>
            <a:graphicFrameLocks noGrp="1"/>
          </p:cNvGraphicFramePr>
          <p:nvPr>
            <p:extLst>
              <p:ext uri="{D42A27DB-BD31-4B8C-83A1-F6EECF244321}">
                <p14:modId xmlns:p14="http://schemas.microsoft.com/office/powerpoint/2010/main" val="1980948611"/>
              </p:ext>
            </p:extLst>
          </p:nvPr>
        </p:nvGraphicFramePr>
        <p:xfrm>
          <a:off x="140493" y="5073405"/>
          <a:ext cx="4126707" cy="511175"/>
        </p:xfrm>
        <a:graphic>
          <a:graphicData uri="http://schemas.openxmlformats.org/drawingml/2006/table">
            <a:tbl>
              <a:tblPr/>
              <a:tblGrid>
                <a:gridCol w="821101"/>
                <a:gridCol w="815318"/>
                <a:gridCol w="821101"/>
                <a:gridCol w="836521"/>
                <a:gridCol w="8326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$1,800,000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a:solidFill>
                  <a:srgbClr val="0070C0"/>
                </a:solidFill>
              </a:rPr>
              <a:t>R</a:t>
            </a:r>
            <a:r>
              <a:rPr lang="en-US" sz="1400" i="1" dirty="0" smtClean="0">
                <a:solidFill>
                  <a:srgbClr val="0070C0"/>
                </a:solidFill>
              </a:rPr>
              <a:t>esearch activities completed as of June 2013; project on hold until funding resumes in 2017</a:t>
            </a:r>
            <a:endParaRPr lang="en-US" sz="1400" i="1" dirty="0">
              <a:solidFill>
                <a:srgbClr val="0070C0"/>
              </a:solidFill>
            </a:endParaRPr>
          </a:p>
        </p:txBody>
      </p:sp>
      <p:sp>
        <p:nvSpPr>
          <p:cNvPr id="19"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13</a:t>
            </a:fld>
            <a:endParaRPr lang="en-US" sz="1600" dirty="0"/>
          </a:p>
        </p:txBody>
      </p:sp>
    </p:spTree>
    <p:extLst>
      <p:ext uri="{BB962C8B-B14F-4D97-AF65-F5344CB8AC3E}">
        <p14:creationId xmlns:p14="http://schemas.microsoft.com/office/powerpoint/2010/main" val="3372000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55" name="Group 5"/>
          <p:cNvGrpSpPr>
            <a:grpSpLocks/>
          </p:cNvGrpSpPr>
          <p:nvPr/>
        </p:nvGrpSpPr>
        <p:grpSpPr bwMode="auto">
          <a:xfrm>
            <a:off x="0" y="3213100"/>
            <a:ext cx="9144000" cy="82550"/>
            <a:chOff x="0" y="2781300"/>
            <a:chExt cx="9118600" cy="0"/>
          </a:xfrm>
        </p:grpSpPr>
        <p:sp>
          <p:nvSpPr>
            <p:cNvPr id="4918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56" name="Text Box 7"/>
          <p:cNvSpPr txBox="1">
            <a:spLocks noChangeArrowheads="1"/>
          </p:cNvSpPr>
          <p:nvPr/>
        </p:nvSpPr>
        <p:spPr bwMode="auto">
          <a:xfrm>
            <a:off x="101600" y="3406775"/>
            <a:ext cx="4283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Partnerships:</a:t>
            </a:r>
          </a:p>
          <a:p>
            <a:pPr eaLnBrk="1" hangingPunct="1"/>
            <a:r>
              <a:rPr lang="en-US" sz="1600">
                <a:solidFill>
                  <a:srgbClr val="000000"/>
                </a:solidFill>
              </a:rPr>
              <a:t>ANG-E25			NATCA</a:t>
            </a:r>
          </a:p>
        </p:txBody>
      </p:sp>
      <p:sp>
        <p:nvSpPr>
          <p:cNvPr id="49157" name="Text Box 7"/>
          <p:cNvSpPr txBox="1">
            <a:spLocks noChangeArrowheads="1"/>
          </p:cNvSpPr>
          <p:nvPr/>
        </p:nvSpPr>
        <p:spPr bwMode="auto">
          <a:xfrm>
            <a:off x="150813" y="4695825"/>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49158" name="Text Box 7"/>
          <p:cNvSpPr txBox="1">
            <a:spLocks noChangeArrowheads="1"/>
          </p:cNvSpPr>
          <p:nvPr/>
        </p:nvSpPr>
        <p:spPr bwMode="auto">
          <a:xfrm>
            <a:off x="4621213" y="3244850"/>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Accomplishments / Plans:</a:t>
            </a:r>
            <a:endParaRPr lang="en-US">
              <a:solidFill>
                <a:srgbClr val="000099"/>
              </a:solidFill>
            </a:endParaRPr>
          </a:p>
        </p:txBody>
      </p:sp>
      <p:grpSp>
        <p:nvGrpSpPr>
          <p:cNvPr id="49159" name="Group 39"/>
          <p:cNvGrpSpPr>
            <a:grpSpLocks/>
          </p:cNvGrpSpPr>
          <p:nvPr/>
        </p:nvGrpSpPr>
        <p:grpSpPr bwMode="auto">
          <a:xfrm>
            <a:off x="107950" y="174625"/>
            <a:ext cx="8940800" cy="666750"/>
            <a:chOff x="-4152868" y="-664500"/>
            <a:chExt cx="8940202" cy="666406"/>
          </a:xfrm>
        </p:grpSpPr>
        <p:sp>
          <p:nvSpPr>
            <p:cNvPr id="49185"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Integrated Arrival / Departure Control Services (IADCS)</a:t>
              </a:r>
            </a:p>
          </p:txBody>
        </p:sp>
        <p:sp>
          <p:nvSpPr>
            <p:cNvPr id="49186"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Description: </a:t>
              </a:r>
            </a:p>
          </p:txBody>
        </p:sp>
      </p:grpSp>
      <p:sp>
        <p:nvSpPr>
          <p:cNvPr id="14" name="Content Placeholder 2"/>
          <p:cNvSpPr>
            <a:spLocks noGrp="1"/>
          </p:cNvSpPr>
          <p:nvPr>
            <p:ph idx="1"/>
          </p:nvPr>
        </p:nvSpPr>
        <p:spPr>
          <a:xfrm>
            <a:off x="4478338" y="452438"/>
            <a:ext cx="4665662" cy="2941637"/>
          </a:xfrm>
        </p:spPr>
        <p:txBody>
          <a:bodyPr/>
          <a:lstStyle/>
          <a:p>
            <a:pPr marL="0" indent="0" eaLnBrk="1" hangingPunct="1">
              <a:spcBef>
                <a:spcPts val="0"/>
              </a:spcBef>
              <a:buFontTx/>
              <a:buNone/>
              <a:defRPr/>
            </a:pPr>
            <a:r>
              <a:rPr lang="en-US" sz="1400" dirty="0" smtClean="0"/>
              <a:t>To improve operational efficiencies in major metropolitan areas by:</a:t>
            </a:r>
          </a:p>
          <a:p>
            <a:pPr>
              <a:spcBef>
                <a:spcPts val="0"/>
              </a:spcBef>
              <a:buFont typeface="Arial" pitchFamily="34" charset="0"/>
              <a:buChar char="•"/>
              <a:defRPr/>
            </a:pPr>
            <a:r>
              <a:rPr lang="en-US" sz="1400" dirty="0" smtClean="0"/>
              <a:t>Using expanded 3-mile separation in ARR/DEP airspace</a:t>
            </a:r>
          </a:p>
          <a:p>
            <a:pPr>
              <a:spcBef>
                <a:spcPts val="0"/>
              </a:spcBef>
              <a:buFont typeface="Arial" pitchFamily="34" charset="0"/>
              <a:buChar char="•"/>
              <a:defRPr/>
            </a:pPr>
            <a:r>
              <a:rPr lang="en-US" sz="1400" dirty="0" smtClean="0"/>
              <a:t>Using visual separation standards above 18K</a:t>
            </a:r>
          </a:p>
          <a:p>
            <a:pPr>
              <a:spcBef>
                <a:spcPts val="0"/>
              </a:spcBef>
              <a:buFont typeface="Arial" pitchFamily="34" charset="0"/>
              <a:buChar char="•"/>
              <a:defRPr/>
            </a:pPr>
            <a:r>
              <a:rPr lang="en-US" sz="1400" dirty="0" smtClean="0"/>
              <a:t>Using dynamic airspace reconfiguration of bi-directional ARR/DEP routes</a:t>
            </a:r>
          </a:p>
          <a:p>
            <a:pPr>
              <a:spcBef>
                <a:spcPts val="0"/>
              </a:spcBef>
              <a:buFont typeface="Arial" pitchFamily="34" charset="0"/>
              <a:buChar char="•"/>
              <a:defRPr/>
            </a:pPr>
            <a:r>
              <a:rPr lang="en-US" sz="1400" dirty="0" smtClean="0"/>
              <a:t>Integrating all ARR/DEP airspace into one control service / one facility</a:t>
            </a:r>
          </a:p>
          <a:p>
            <a:pPr marL="0" indent="0">
              <a:spcBef>
                <a:spcPts val="0"/>
              </a:spcBef>
              <a:buFontTx/>
              <a:buNone/>
              <a:defRPr/>
            </a:pPr>
            <a:r>
              <a:rPr lang="en-US" sz="1400" dirty="0" smtClean="0"/>
              <a:t>Current Activities focus on what can be done with airspace changes alone</a:t>
            </a:r>
          </a:p>
        </p:txBody>
      </p:sp>
      <p:sp>
        <p:nvSpPr>
          <p:cNvPr id="16" name="Rectangle 207"/>
          <p:cNvSpPr>
            <a:spLocks noChangeArrowheads="1"/>
          </p:cNvSpPr>
          <p:nvPr/>
        </p:nvSpPr>
        <p:spPr bwMode="auto">
          <a:xfrm>
            <a:off x="4592292" y="3723309"/>
            <a:ext cx="4283075"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lvl="1" indent="-285750" fontAlgn="auto">
              <a:spcBef>
                <a:spcPts val="0"/>
              </a:spcBef>
              <a:spcAft>
                <a:spcPts val="0"/>
              </a:spcAft>
              <a:buFont typeface="Arial" pitchFamily="34" charset="0"/>
              <a:buChar char="•"/>
              <a:defRPr/>
            </a:pPr>
            <a:r>
              <a:rPr lang="en-US" sz="1600" dirty="0">
                <a:solidFill>
                  <a:srgbClr val="000000"/>
                </a:solidFill>
                <a:cs typeface="Arial" pitchFamily="34" charset="0"/>
              </a:rPr>
              <a:t>Selected Atlanta area facilities (A80 and ZTL) as test model (Nov 2011)</a:t>
            </a:r>
          </a:p>
          <a:p>
            <a:pPr marL="285750" lvl="1" indent="-285750" fontAlgn="auto">
              <a:spcBef>
                <a:spcPts val="0"/>
              </a:spcBef>
              <a:spcAft>
                <a:spcPts val="0"/>
              </a:spcAft>
              <a:buFont typeface="Arial" pitchFamily="34" charset="0"/>
              <a:buChar char="•"/>
              <a:defRPr/>
            </a:pPr>
            <a:r>
              <a:rPr lang="en-US" sz="1600" dirty="0">
                <a:solidFill>
                  <a:srgbClr val="000000"/>
                </a:solidFill>
                <a:cs typeface="Arial" pitchFamily="34" charset="0"/>
              </a:rPr>
              <a:t>Cognitive Walkthrough (Feb 2012)</a:t>
            </a:r>
          </a:p>
          <a:p>
            <a:pPr marL="285750" lvl="1" indent="-285750" fontAlgn="auto">
              <a:spcBef>
                <a:spcPts val="0"/>
              </a:spcBef>
              <a:spcAft>
                <a:spcPts val="0"/>
              </a:spcAft>
              <a:buFont typeface="Arial" pitchFamily="34" charset="0"/>
              <a:buChar char="•"/>
              <a:defRPr/>
            </a:pPr>
            <a:r>
              <a:rPr lang="en-US" sz="1600" dirty="0">
                <a:solidFill>
                  <a:srgbClr val="000000"/>
                </a:solidFill>
                <a:cs typeface="Arial" pitchFamily="34" charset="0"/>
              </a:rPr>
              <a:t>Validated IADCS alternatives using fast-time simulations (Nov-Dec </a:t>
            </a:r>
            <a:r>
              <a:rPr lang="en-US" sz="1600" dirty="0" smtClean="0">
                <a:solidFill>
                  <a:srgbClr val="000000"/>
                </a:solidFill>
                <a:cs typeface="Arial" pitchFamily="34" charset="0"/>
              </a:rPr>
              <a:t>2012</a:t>
            </a:r>
            <a:r>
              <a:rPr lang="en-US" sz="1600" dirty="0">
                <a:solidFill>
                  <a:srgbClr val="000000"/>
                </a:solidFill>
                <a:cs typeface="Arial" pitchFamily="34" charset="0"/>
              </a:rPr>
              <a:t>) </a:t>
            </a:r>
          </a:p>
          <a:p>
            <a:pPr marL="285750" lvl="1" indent="-285750" fontAlgn="auto">
              <a:spcBef>
                <a:spcPts val="0"/>
              </a:spcBef>
              <a:spcAft>
                <a:spcPts val="0"/>
              </a:spcAft>
              <a:buFont typeface="Arial" pitchFamily="34" charset="0"/>
              <a:buChar char="•"/>
              <a:defRPr/>
            </a:pPr>
            <a:r>
              <a:rPr lang="en-US" sz="1600" dirty="0">
                <a:solidFill>
                  <a:srgbClr val="000000"/>
                </a:solidFill>
                <a:cs typeface="Arial" pitchFamily="34" charset="0"/>
              </a:rPr>
              <a:t>Human-in-the-loop simulation </a:t>
            </a:r>
            <a:r>
              <a:rPr lang="en-US" sz="1600" dirty="0" smtClean="0">
                <a:solidFill>
                  <a:srgbClr val="000000"/>
                </a:solidFill>
                <a:cs typeface="Arial" pitchFamily="34" charset="0"/>
              </a:rPr>
              <a:t>(Aug-Sep 2013)</a:t>
            </a:r>
            <a:endParaRPr lang="en-US" sz="1600" dirty="0">
              <a:solidFill>
                <a:srgbClr val="000000"/>
              </a:solidFill>
              <a:cs typeface="Arial" pitchFamily="34" charset="0"/>
            </a:endParaRPr>
          </a:p>
          <a:p>
            <a:pPr>
              <a:spcBef>
                <a:spcPts val="600"/>
              </a:spcBef>
              <a:defRPr/>
            </a:pPr>
            <a:endParaRPr lang="en-US" sz="1600" dirty="0">
              <a:solidFill>
                <a:srgbClr val="FF0000"/>
              </a:solidFill>
              <a:latin typeface="Arial" pitchFamily="34" charset="0"/>
              <a:cs typeface="+mn-cs"/>
            </a:endParaRPr>
          </a:p>
        </p:txBody>
      </p:sp>
      <p:pic>
        <p:nvPicPr>
          <p:cNvPr id="49162" name="Picture 2" descr="Fig4_BADynamicSectorization.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871538"/>
            <a:ext cx="3849687"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66"/>
          <p:cNvGraphicFramePr>
            <a:graphicFrameLocks noGrp="1"/>
          </p:cNvGraphicFramePr>
          <p:nvPr>
            <p:extLst>
              <p:ext uri="{D42A27DB-BD31-4B8C-83A1-F6EECF244321}">
                <p14:modId xmlns:p14="http://schemas.microsoft.com/office/powerpoint/2010/main" val="339189009"/>
              </p:ext>
            </p:extLst>
          </p:nvPr>
        </p:nvGraphicFramePr>
        <p:xfrm>
          <a:off x="219075" y="5046663"/>
          <a:ext cx="4029075" cy="511175"/>
        </p:xfrm>
        <a:graphic>
          <a:graphicData uri="http://schemas.openxmlformats.org/drawingml/2006/table">
            <a:tbl>
              <a:tblPr/>
              <a:tblGrid>
                <a:gridCol w="801675"/>
                <a:gridCol w="796029"/>
                <a:gridCol w="801675"/>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83" name="TextBox 2"/>
          <p:cNvSpPr txBox="1">
            <a:spLocks noChangeArrowheads="1"/>
          </p:cNvSpPr>
          <p:nvPr/>
        </p:nvSpPr>
        <p:spPr bwMode="auto">
          <a:xfrm>
            <a:off x="107950" y="5624513"/>
            <a:ext cx="4117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Project is supported with funding previous to FY11</a:t>
            </a:r>
          </a:p>
        </p:txBody>
      </p:sp>
      <p:sp>
        <p:nvSpPr>
          <p:cNvPr id="17"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14</a:t>
            </a:fld>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79" name="Group 5"/>
          <p:cNvGrpSpPr>
            <a:grpSpLocks/>
          </p:cNvGrpSpPr>
          <p:nvPr/>
        </p:nvGrpSpPr>
        <p:grpSpPr bwMode="auto">
          <a:xfrm>
            <a:off x="0" y="3213100"/>
            <a:ext cx="9144000" cy="82550"/>
            <a:chOff x="0" y="2781300"/>
            <a:chExt cx="9118600" cy="0"/>
          </a:xfrm>
        </p:grpSpPr>
        <p:sp>
          <p:nvSpPr>
            <p:cNvPr id="5021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Partnerships:</a:t>
            </a:r>
          </a:p>
          <a:p>
            <a:pPr eaLnBrk="1" hangingPunct="1"/>
            <a:r>
              <a:rPr lang="en-US" sz="1600">
                <a:solidFill>
                  <a:srgbClr val="000000"/>
                </a:solidFill>
              </a:rPr>
              <a:t>MITRE</a:t>
            </a:r>
          </a:p>
        </p:txBody>
      </p:sp>
      <p:sp>
        <p:nvSpPr>
          <p:cNvPr id="50181"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0182" name="Text Box 7"/>
          <p:cNvSpPr txBox="1">
            <a:spLocks noChangeArrowheads="1"/>
          </p:cNvSpPr>
          <p:nvPr/>
        </p:nvSpPr>
        <p:spPr bwMode="auto">
          <a:xfrm>
            <a:off x="4679950" y="33940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Accomplishments / Plans:</a:t>
            </a:r>
            <a:endParaRPr lang="en-US">
              <a:solidFill>
                <a:srgbClr val="000099"/>
              </a:solidFill>
            </a:endParaRPr>
          </a:p>
        </p:txBody>
      </p:sp>
      <p:grpSp>
        <p:nvGrpSpPr>
          <p:cNvPr id="50183" name="Group 39"/>
          <p:cNvGrpSpPr>
            <a:grpSpLocks/>
          </p:cNvGrpSpPr>
          <p:nvPr/>
        </p:nvGrpSpPr>
        <p:grpSpPr bwMode="auto">
          <a:xfrm>
            <a:off x="107950" y="174625"/>
            <a:ext cx="8940800" cy="388938"/>
            <a:chOff x="-4152868" y="-664500"/>
            <a:chExt cx="8940202" cy="389407"/>
          </a:xfrm>
        </p:grpSpPr>
        <p:sp>
          <p:nvSpPr>
            <p:cNvPr id="50208"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00"/>
                  </a:solidFill>
                </a:rPr>
                <a:t>Optimized Route Capability (ORC)</a:t>
              </a:r>
              <a:endParaRPr lang="en-US" b="1">
                <a:solidFill>
                  <a:srgbClr val="000099"/>
                </a:solidFill>
              </a:endParaRPr>
            </a:p>
          </p:txBody>
        </p:sp>
        <p:sp>
          <p:nvSpPr>
            <p:cNvPr id="50209"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Description: </a:t>
              </a:r>
            </a:p>
          </p:txBody>
        </p:sp>
      </p:grpSp>
      <p:sp>
        <p:nvSpPr>
          <p:cNvPr id="50184" name="TextBox 1"/>
          <p:cNvSpPr txBox="1">
            <a:spLocks noChangeArrowheads="1"/>
          </p:cNvSpPr>
          <p:nvPr/>
        </p:nvSpPr>
        <p:spPr bwMode="auto">
          <a:xfrm>
            <a:off x="4595813" y="720725"/>
            <a:ext cx="4452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1600" dirty="0">
                <a:solidFill>
                  <a:srgbClr val="000000"/>
                </a:solidFill>
              </a:rPr>
              <a:t>Additional IADCS and PBN route options/playbooks make optimal route selection and coordination more complicated</a:t>
            </a:r>
          </a:p>
          <a:p>
            <a:pPr eaLnBrk="1" hangingPunct="1">
              <a:buFontTx/>
              <a:buChar char="•"/>
            </a:pPr>
            <a:r>
              <a:rPr lang="en-US" sz="1600" dirty="0">
                <a:solidFill>
                  <a:srgbClr val="000000"/>
                </a:solidFill>
              </a:rPr>
              <a:t>ORC will research tools and procedures needed to assist ATM with assessment, coordination, and implementation of these new options in order to optimize the benefits</a:t>
            </a:r>
          </a:p>
        </p:txBody>
      </p:sp>
      <p:sp>
        <p:nvSpPr>
          <p:cNvPr id="50185" name="Content Placeholder 2"/>
          <p:cNvSpPr>
            <a:spLocks noGrp="1"/>
          </p:cNvSpPr>
          <p:nvPr>
            <p:ph idx="1"/>
          </p:nvPr>
        </p:nvSpPr>
        <p:spPr>
          <a:xfrm>
            <a:off x="4679950" y="3916362"/>
            <a:ext cx="4251325" cy="2408237"/>
          </a:xfrm>
        </p:spPr>
        <p:txBody>
          <a:bodyPr/>
          <a:lstStyle/>
          <a:p>
            <a:r>
              <a:rPr lang="en-US" sz="1600" b="0" dirty="0" smtClean="0"/>
              <a:t>Preliminary ORC Functional Analysis (Oct 2012)</a:t>
            </a:r>
          </a:p>
          <a:p>
            <a:r>
              <a:rPr lang="en-US" sz="1600" b="0" dirty="0" smtClean="0"/>
              <a:t>Cognitive walkthrough identified specific traffic management issues, and gathered input from the facilities (Nov 2012)</a:t>
            </a:r>
          </a:p>
          <a:p>
            <a:r>
              <a:rPr lang="en-US" sz="1600" b="0" dirty="0" smtClean="0"/>
              <a:t>Optimized Route Capability Functional Research Assessment Report (Dec 2013)</a:t>
            </a:r>
          </a:p>
          <a:p>
            <a:pPr lvl="1"/>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p:txBody>
      </p:sp>
      <p:graphicFrame>
        <p:nvGraphicFramePr>
          <p:cNvPr id="20" name="Group 66"/>
          <p:cNvGraphicFramePr>
            <a:graphicFrameLocks noGrp="1"/>
          </p:cNvGraphicFramePr>
          <p:nvPr>
            <p:extLst>
              <p:ext uri="{D42A27DB-BD31-4B8C-83A1-F6EECF244321}">
                <p14:modId xmlns:p14="http://schemas.microsoft.com/office/powerpoint/2010/main" val="2617304114"/>
              </p:ext>
            </p:extLst>
          </p:nvPr>
        </p:nvGraphicFramePr>
        <p:xfrm>
          <a:off x="238125" y="5029200"/>
          <a:ext cx="3905249" cy="511175"/>
        </p:xfrm>
        <a:graphic>
          <a:graphicData uri="http://schemas.openxmlformats.org/drawingml/2006/table">
            <a:tbl>
              <a:tblPr/>
              <a:tblGrid>
                <a:gridCol w="819150"/>
                <a:gridCol w="752475"/>
                <a:gridCol w="857250"/>
                <a:gridCol w="600075"/>
                <a:gridCol w="876299"/>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$1,550,000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$510,152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207" name="Picture 3"/>
          <p:cNvPicPr>
            <a:picLocks noChangeAspect="1" noChangeArrowheads="1"/>
          </p:cNvPicPr>
          <p:nvPr/>
        </p:nvPicPr>
        <p:blipFill>
          <a:blip r:embed="rId3">
            <a:extLst>
              <a:ext uri="{28A0092B-C50C-407E-A947-70E740481C1C}">
                <a14:useLocalDpi xmlns:a14="http://schemas.microsoft.com/office/drawing/2010/main" val="0"/>
              </a:ext>
            </a:extLst>
          </a:blip>
          <a:srcRect l="4375" t="34801" r="39375" b="26953"/>
          <a:stretch>
            <a:fillRect/>
          </a:stretch>
        </p:blipFill>
        <p:spPr bwMode="auto">
          <a:xfrm>
            <a:off x="101600" y="563563"/>
            <a:ext cx="41656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
        <p:nvSpPr>
          <p:cNvPr id="17"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15</a:t>
            </a:fld>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03" name="Group 5"/>
          <p:cNvGrpSpPr>
            <a:grpSpLocks/>
          </p:cNvGrpSpPr>
          <p:nvPr/>
        </p:nvGrpSpPr>
        <p:grpSpPr bwMode="auto">
          <a:xfrm>
            <a:off x="0" y="3213100"/>
            <a:ext cx="9144000" cy="82550"/>
            <a:chOff x="0" y="2781300"/>
            <a:chExt cx="9118600" cy="0"/>
          </a:xfrm>
        </p:grpSpPr>
        <p:sp>
          <p:nvSpPr>
            <p:cNvPr id="51232"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04" name="Text Box 7"/>
          <p:cNvSpPr txBox="1">
            <a:spLocks noChangeArrowheads="1"/>
          </p:cNvSpPr>
          <p:nvPr/>
        </p:nvSpPr>
        <p:spPr bwMode="auto">
          <a:xfrm>
            <a:off x="101600" y="3406775"/>
            <a:ext cx="4283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Partnerships:</a:t>
            </a:r>
          </a:p>
          <a:p>
            <a:pPr eaLnBrk="1" hangingPunct="1"/>
            <a:r>
              <a:rPr lang="en-US" sz="1600">
                <a:solidFill>
                  <a:srgbClr val="000000"/>
                </a:solidFill>
              </a:rPr>
              <a:t>ATO</a:t>
            </a:r>
          </a:p>
          <a:p>
            <a:pPr eaLnBrk="1" hangingPunct="1"/>
            <a:r>
              <a:rPr lang="en-US" sz="1600">
                <a:solidFill>
                  <a:srgbClr val="000000"/>
                </a:solidFill>
              </a:rPr>
              <a:t>AVS</a:t>
            </a:r>
          </a:p>
          <a:p>
            <a:pPr eaLnBrk="1" hangingPunct="1"/>
            <a:endParaRPr lang="en-US" sz="1600">
              <a:solidFill>
                <a:srgbClr val="000000"/>
              </a:solidFill>
            </a:endParaRPr>
          </a:p>
          <a:p>
            <a:pPr eaLnBrk="1" hangingPunct="1"/>
            <a:endParaRPr lang="en-US">
              <a:solidFill>
                <a:srgbClr val="000000"/>
              </a:solidFill>
            </a:endParaRPr>
          </a:p>
        </p:txBody>
      </p:sp>
      <p:sp>
        <p:nvSpPr>
          <p:cNvPr id="51205" name="Text Box 7"/>
          <p:cNvSpPr txBox="1">
            <a:spLocks noChangeArrowheads="1"/>
          </p:cNvSpPr>
          <p:nvPr/>
        </p:nvSpPr>
        <p:spPr bwMode="auto">
          <a:xfrm>
            <a:off x="101600" y="4740275"/>
            <a:ext cx="377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1206" name="Text Box 7"/>
          <p:cNvSpPr txBox="1">
            <a:spLocks noChangeArrowheads="1"/>
          </p:cNvSpPr>
          <p:nvPr/>
        </p:nvSpPr>
        <p:spPr bwMode="auto">
          <a:xfrm>
            <a:off x="4679950" y="33940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Accomplishments / Plans:</a:t>
            </a:r>
            <a:endParaRPr lang="en-US">
              <a:solidFill>
                <a:srgbClr val="000099"/>
              </a:solidFill>
            </a:endParaRPr>
          </a:p>
        </p:txBody>
      </p:sp>
      <p:grpSp>
        <p:nvGrpSpPr>
          <p:cNvPr id="51207" name="Group 39"/>
          <p:cNvGrpSpPr>
            <a:grpSpLocks/>
          </p:cNvGrpSpPr>
          <p:nvPr/>
        </p:nvGrpSpPr>
        <p:grpSpPr bwMode="auto">
          <a:xfrm>
            <a:off x="107950" y="174625"/>
            <a:ext cx="9036050" cy="3078163"/>
            <a:chOff x="-4152868" y="-664500"/>
            <a:chExt cx="9035552" cy="3077766"/>
          </a:xfrm>
        </p:grpSpPr>
        <p:sp>
          <p:nvSpPr>
            <p:cNvPr id="51230" name="Text Box 4"/>
            <p:cNvSpPr txBox="1">
              <a:spLocks noChangeArrowheads="1"/>
            </p:cNvSpPr>
            <p:nvPr/>
          </p:nvSpPr>
          <p:spPr bwMode="auto">
            <a:xfrm>
              <a:off x="-4152868" y="-644425"/>
              <a:ext cx="427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Trajectory Operations (TOps) ConUse</a:t>
              </a:r>
              <a:endParaRPr lang="en-US" b="1" dirty="0">
                <a:solidFill>
                  <a:srgbClr val="000099"/>
                </a:solidFill>
              </a:endParaRPr>
            </a:p>
          </p:txBody>
        </p:sp>
        <p:sp>
          <p:nvSpPr>
            <p:cNvPr id="11" name="Text Box 5"/>
            <p:cNvSpPr txBox="1">
              <a:spLocks noChangeArrowheads="1"/>
            </p:cNvSpPr>
            <p:nvPr/>
          </p:nvSpPr>
          <p:spPr bwMode="auto">
            <a:xfrm>
              <a:off x="239503" y="-664500"/>
              <a:ext cx="4643181"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dirty="0" smtClean="0">
                  <a:solidFill>
                    <a:srgbClr val="000099"/>
                  </a:solidFill>
                  <a:cs typeface="+mn-cs"/>
                </a:rPr>
                <a:t>Description: </a:t>
              </a:r>
            </a:p>
            <a:p>
              <a:pPr marL="166688" indent="-166688">
                <a:buFont typeface="Arial" charset="0"/>
                <a:buChar char="•"/>
                <a:defRPr/>
              </a:pPr>
              <a:r>
                <a:rPr lang="en-US" sz="1600" b="0" dirty="0" smtClean="0">
                  <a:solidFill>
                    <a:prstClr val="black"/>
                  </a:solidFill>
                  <a:cs typeface="+mn-cs"/>
                </a:rPr>
                <a:t>Support AVS/RTCA/ANG/ATO </a:t>
              </a:r>
              <a:r>
                <a:rPr lang="en-US" sz="1600" b="0" dirty="0">
                  <a:solidFill>
                    <a:prstClr val="black"/>
                  </a:solidFill>
                  <a:cs typeface="+mn-cs"/>
                </a:rPr>
                <a:t>in defining an overall TOps Concept </a:t>
              </a:r>
              <a:r>
                <a:rPr lang="en-US" sz="1600" b="0" dirty="0" smtClean="0">
                  <a:solidFill>
                    <a:prstClr val="black"/>
                  </a:solidFill>
                  <a:cs typeface="+mn-cs"/>
                </a:rPr>
                <a:t>and </a:t>
              </a:r>
              <a:r>
                <a:rPr lang="en-US" sz="1600" b="0" dirty="0">
                  <a:solidFill>
                    <a:prstClr val="black"/>
                  </a:solidFill>
                  <a:cs typeface="+mn-cs"/>
                </a:rPr>
                <a:t>requirements for NextGen </a:t>
              </a:r>
              <a:r>
                <a:rPr lang="en-US" sz="1600" b="0" dirty="0" smtClean="0">
                  <a:solidFill>
                    <a:prstClr val="black"/>
                  </a:solidFill>
                  <a:cs typeface="+mn-cs"/>
                </a:rPr>
                <a:t>avionics automation </a:t>
              </a:r>
              <a:r>
                <a:rPr lang="en-US" sz="1600" b="0" dirty="0">
                  <a:solidFill>
                    <a:prstClr val="black"/>
                  </a:solidFill>
                  <a:cs typeface="+mn-cs"/>
                </a:rPr>
                <a:t>and collaborative </a:t>
              </a:r>
              <a:r>
                <a:rPr lang="en-US" sz="1600" b="0" dirty="0" smtClean="0">
                  <a:solidFill>
                    <a:prstClr val="black"/>
                  </a:solidFill>
                  <a:cs typeface="+mn-cs"/>
                </a:rPr>
                <a:t>capabilities</a:t>
              </a:r>
              <a:endParaRPr lang="en-US" sz="1600" b="0" dirty="0">
                <a:solidFill>
                  <a:prstClr val="black"/>
                </a:solidFill>
                <a:cs typeface="+mn-cs"/>
              </a:endParaRPr>
            </a:p>
            <a:p>
              <a:pPr marL="166688" indent="-166688">
                <a:buFont typeface="Arial" charset="0"/>
                <a:buChar char="•"/>
                <a:defRPr/>
              </a:pPr>
              <a:r>
                <a:rPr lang="en-US" sz="1600" b="0" dirty="0" smtClean="0">
                  <a:solidFill>
                    <a:prstClr val="black"/>
                  </a:solidFill>
                  <a:cs typeface="+mn-cs"/>
                </a:rPr>
                <a:t>Ensure </a:t>
              </a:r>
              <a:r>
                <a:rPr lang="en-US" sz="1600" b="0" dirty="0">
                  <a:solidFill>
                    <a:prstClr val="black"/>
                  </a:solidFill>
                  <a:cs typeface="+mn-cs"/>
                </a:rPr>
                <a:t>domain specific concepts work </a:t>
              </a:r>
              <a:r>
                <a:rPr lang="en-US" sz="1600" b="0" dirty="0" smtClean="0">
                  <a:solidFill>
                    <a:prstClr val="black"/>
                  </a:solidFill>
                  <a:cs typeface="+mn-cs"/>
                </a:rPr>
                <a:t>end-to-end</a:t>
              </a:r>
              <a:endParaRPr lang="en-US" sz="1600" b="0" dirty="0">
                <a:solidFill>
                  <a:prstClr val="black"/>
                </a:solidFill>
                <a:cs typeface="+mn-cs"/>
              </a:endParaRPr>
            </a:p>
            <a:p>
              <a:pPr marL="166688" indent="-166688">
                <a:buFont typeface="Arial" charset="0"/>
                <a:buChar char="•"/>
                <a:defRPr/>
              </a:pPr>
              <a:r>
                <a:rPr lang="en-US" sz="1600" b="0" dirty="0" smtClean="0">
                  <a:solidFill>
                    <a:prstClr val="black"/>
                  </a:solidFill>
                  <a:cs typeface="+mn-cs"/>
                </a:rPr>
                <a:t>Identify </a:t>
              </a:r>
              <a:r>
                <a:rPr lang="en-US" sz="1600" b="0" dirty="0">
                  <a:solidFill>
                    <a:prstClr val="black"/>
                  </a:solidFill>
                  <a:cs typeface="+mn-cs"/>
                </a:rPr>
                <a:t>concepts and technologies </a:t>
              </a:r>
              <a:r>
                <a:rPr lang="en-US" sz="1600" b="0" dirty="0" smtClean="0">
                  <a:solidFill>
                    <a:prstClr val="black"/>
                  </a:solidFill>
                  <a:cs typeface="+mn-cs"/>
                </a:rPr>
                <a:t>within </a:t>
              </a:r>
              <a:r>
                <a:rPr lang="en-US" sz="1600" b="0" dirty="0">
                  <a:solidFill>
                    <a:prstClr val="black"/>
                  </a:solidFill>
                  <a:cs typeface="+mn-cs"/>
                </a:rPr>
                <a:t>the FAA that may </a:t>
              </a:r>
              <a:r>
                <a:rPr lang="en-US" sz="1600" b="0" dirty="0" smtClean="0">
                  <a:solidFill>
                    <a:prstClr val="black"/>
                  </a:solidFill>
                  <a:cs typeface="+mn-cs"/>
                </a:rPr>
                <a:t>enable </a:t>
              </a:r>
              <a:r>
                <a:rPr lang="en-US" sz="1600" b="0" dirty="0" err="1">
                  <a:solidFill>
                    <a:prstClr val="black"/>
                  </a:solidFill>
                  <a:cs typeface="+mn-cs"/>
                </a:rPr>
                <a:t>NextGen</a:t>
              </a:r>
              <a:r>
                <a:rPr lang="en-US" sz="1600" b="0" dirty="0">
                  <a:solidFill>
                    <a:prstClr val="black"/>
                  </a:solidFill>
                  <a:cs typeface="+mn-cs"/>
                </a:rPr>
                <a:t> trajectory operations in the </a:t>
              </a:r>
              <a:r>
                <a:rPr lang="en-US" sz="1600" b="0" dirty="0" smtClean="0">
                  <a:solidFill>
                    <a:prstClr val="black"/>
                  </a:solidFill>
                  <a:cs typeface="+mn-cs"/>
                </a:rPr>
                <a:t>mid-term </a:t>
              </a:r>
              <a:endParaRPr lang="en-US" sz="1600" b="0" dirty="0">
                <a:solidFill>
                  <a:prstClr val="black"/>
                </a:solidFill>
                <a:cs typeface="+mn-cs"/>
              </a:endParaRPr>
            </a:p>
            <a:p>
              <a:pPr marL="166688" indent="-166688">
                <a:buFont typeface="Arial" charset="0"/>
                <a:buChar char="•"/>
                <a:defRPr/>
              </a:pPr>
              <a:r>
                <a:rPr lang="en-US" sz="1600" b="0" dirty="0" smtClean="0">
                  <a:solidFill>
                    <a:prstClr val="black"/>
                  </a:solidFill>
                  <a:cs typeface="+mn-cs"/>
                </a:rPr>
                <a:t>Identify </a:t>
              </a:r>
              <a:r>
                <a:rPr lang="en-US" sz="1600" b="0" dirty="0">
                  <a:solidFill>
                    <a:prstClr val="black"/>
                  </a:solidFill>
                  <a:cs typeface="+mn-cs"/>
                </a:rPr>
                <a:t>shortfalls in </a:t>
              </a:r>
              <a:r>
                <a:rPr lang="en-US" sz="1600" b="0" dirty="0" smtClean="0">
                  <a:solidFill>
                    <a:prstClr val="black"/>
                  </a:solidFill>
                  <a:cs typeface="+mn-cs"/>
                </a:rPr>
                <a:t>concepts and </a:t>
              </a:r>
              <a:r>
                <a:rPr lang="en-US" sz="1600" b="0" dirty="0">
                  <a:solidFill>
                    <a:prstClr val="black"/>
                  </a:solidFill>
                  <a:cs typeface="+mn-cs"/>
                </a:rPr>
                <a:t>technologies for the </a:t>
              </a:r>
              <a:r>
                <a:rPr lang="en-US" sz="1600" b="0" dirty="0" smtClean="0">
                  <a:solidFill>
                    <a:prstClr val="black"/>
                  </a:solidFill>
                  <a:cs typeface="+mn-cs"/>
                </a:rPr>
                <a:t>mid-term</a:t>
              </a:r>
              <a:endParaRPr lang="en-US" sz="1600" b="0" dirty="0">
                <a:solidFill>
                  <a:srgbClr val="000099"/>
                </a:solidFill>
                <a:cs typeface="+mn-cs"/>
              </a:endParaRPr>
            </a:p>
          </p:txBody>
        </p:sp>
      </p:grpSp>
      <p:sp>
        <p:nvSpPr>
          <p:cNvPr id="51208" name="Content Placeholder 2"/>
          <p:cNvSpPr>
            <a:spLocks noGrp="1"/>
          </p:cNvSpPr>
          <p:nvPr>
            <p:ph idx="1"/>
          </p:nvPr>
        </p:nvSpPr>
        <p:spPr>
          <a:xfrm>
            <a:off x="4584700" y="3811588"/>
            <a:ext cx="4283075" cy="1258887"/>
          </a:xfrm>
        </p:spPr>
        <p:txBody>
          <a:bodyPr/>
          <a:lstStyle/>
          <a:p>
            <a:pPr marL="225425" indent="-225425"/>
            <a:r>
              <a:rPr lang="en-US" sz="1600" b="0" dirty="0" smtClean="0"/>
              <a:t>TOps ConOps information mapping, FAA and RTCA version (Oct 2012)</a:t>
            </a:r>
          </a:p>
          <a:p>
            <a:pPr marL="225425" indent="-225425"/>
            <a:r>
              <a:rPr lang="en-US" sz="1600" b="0" dirty="0" smtClean="0"/>
              <a:t>TOps ConOps document is in the process of being completed (Jun 2013)</a:t>
            </a:r>
          </a:p>
          <a:p>
            <a:pPr marL="225425" indent="-225425"/>
            <a:endParaRPr lang="en-US" sz="1600" b="0" dirty="0" smtClean="0"/>
          </a:p>
        </p:txBody>
      </p:sp>
      <p:pic>
        <p:nvPicPr>
          <p:cNvPr id="51209" name="Picture 9" descr="aviation-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715963"/>
            <a:ext cx="40227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66"/>
          <p:cNvGraphicFramePr>
            <a:graphicFrameLocks noGrp="1"/>
          </p:cNvGraphicFramePr>
          <p:nvPr>
            <p:extLst>
              <p:ext uri="{D42A27DB-BD31-4B8C-83A1-F6EECF244321}">
                <p14:modId xmlns:p14="http://schemas.microsoft.com/office/powerpoint/2010/main" val="1894574744"/>
              </p:ext>
            </p:extLst>
          </p:nvPr>
        </p:nvGraphicFramePr>
        <p:xfrm>
          <a:off x="238125" y="5110163"/>
          <a:ext cx="3398837" cy="511175"/>
        </p:xfrm>
        <a:graphic>
          <a:graphicData uri="http://schemas.openxmlformats.org/drawingml/2006/table">
            <a:tbl>
              <a:tblPr/>
              <a:tblGrid>
                <a:gridCol w="628650"/>
                <a:gridCol w="719137"/>
                <a:gridCol w="676275"/>
                <a:gridCol w="688975"/>
                <a:gridCol w="685800"/>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16</a:t>
            </a:fld>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2227" name="Group 5"/>
          <p:cNvGrpSpPr>
            <a:grpSpLocks/>
          </p:cNvGrpSpPr>
          <p:nvPr/>
        </p:nvGrpSpPr>
        <p:grpSpPr bwMode="auto">
          <a:xfrm>
            <a:off x="0" y="3213100"/>
            <a:ext cx="9144000" cy="82550"/>
            <a:chOff x="0" y="2781300"/>
            <a:chExt cx="9118600" cy="0"/>
          </a:xfrm>
        </p:grpSpPr>
        <p:sp>
          <p:nvSpPr>
            <p:cNvPr id="52258"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9"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28" name="Text Box 7"/>
          <p:cNvSpPr txBox="1">
            <a:spLocks noChangeArrowheads="1"/>
          </p:cNvSpPr>
          <p:nvPr/>
        </p:nvSpPr>
        <p:spPr bwMode="auto">
          <a:xfrm>
            <a:off x="101600" y="3406775"/>
            <a:ext cx="4283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Partnerships:</a:t>
            </a:r>
          </a:p>
          <a:p>
            <a:pPr eaLnBrk="1" hangingPunct="1"/>
            <a:r>
              <a:rPr lang="en-US" sz="1600" dirty="0">
                <a:latin typeface="+mn-lt"/>
              </a:rPr>
              <a:t>NASA Ames Research Center</a:t>
            </a:r>
          </a:p>
          <a:p>
            <a:pPr eaLnBrk="1" hangingPunct="1"/>
            <a:r>
              <a:rPr lang="en-US" sz="1600" dirty="0">
                <a:latin typeface="+mn-lt"/>
              </a:rPr>
              <a:t>ATO System Operations</a:t>
            </a:r>
          </a:p>
          <a:p>
            <a:pPr eaLnBrk="1" hangingPunct="1"/>
            <a:r>
              <a:rPr lang="en-US" sz="1600" dirty="0">
                <a:latin typeface="+mn-lt"/>
              </a:rPr>
              <a:t>Carnegie-Mellon University </a:t>
            </a:r>
          </a:p>
        </p:txBody>
      </p:sp>
      <p:sp>
        <p:nvSpPr>
          <p:cNvPr id="52229" name="Text Box 7"/>
          <p:cNvSpPr txBox="1">
            <a:spLocks noChangeArrowheads="1"/>
          </p:cNvSpPr>
          <p:nvPr/>
        </p:nvSpPr>
        <p:spPr bwMode="auto">
          <a:xfrm>
            <a:off x="136525" y="45720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3B19B7"/>
                </a:solidFill>
                <a:latin typeface="Arial Narrow" pitchFamily="34" charset="0"/>
              </a:rPr>
              <a:t>Funding:</a:t>
            </a:r>
            <a:endParaRPr lang="en-US" sz="1200">
              <a:solidFill>
                <a:srgbClr val="3B19B7"/>
              </a:solidFill>
              <a:latin typeface="Arial Narrow" pitchFamily="34" charset="0"/>
            </a:endParaRPr>
          </a:p>
        </p:txBody>
      </p:sp>
      <p:sp>
        <p:nvSpPr>
          <p:cNvPr id="15" name="Text Box 7"/>
          <p:cNvSpPr txBox="1">
            <a:spLocks noChangeArrowheads="1"/>
          </p:cNvSpPr>
          <p:nvPr/>
        </p:nvSpPr>
        <p:spPr bwMode="auto">
          <a:xfrm>
            <a:off x="4576763" y="3394075"/>
            <a:ext cx="426312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dirty="0">
                <a:solidFill>
                  <a:srgbClr val="002060"/>
                </a:solidFill>
                <a:latin typeface="Arial Narrow" pitchFamily="34" charset="0"/>
                <a:cs typeface="+mn-cs"/>
              </a:rPr>
              <a:t>Accomplishments / Plans:</a:t>
            </a:r>
            <a:endParaRPr lang="en-US" b="0" dirty="0">
              <a:solidFill>
                <a:srgbClr val="002060"/>
              </a:solidFill>
              <a:latin typeface="Arial Narrow" pitchFamily="34" charset="0"/>
              <a:cs typeface="+mn-cs"/>
            </a:endParaRPr>
          </a:p>
          <a:p>
            <a:pPr marL="285750" indent="-285750" eaLnBrk="1" hangingPunct="1">
              <a:buSzPct val="100000"/>
              <a:buFont typeface="Arial" pitchFamily="34" charset="0"/>
              <a:buChar char="•"/>
              <a:defRPr/>
            </a:pPr>
            <a:r>
              <a:rPr lang="en-US" sz="1600" b="0" dirty="0" smtClean="0">
                <a:latin typeface="+mn-lt"/>
                <a:cs typeface="Arial" pitchFamily="34" charset="0"/>
              </a:rPr>
              <a:t>Conducted NTN Cognitive Walkthrough (Sep 2012) </a:t>
            </a:r>
          </a:p>
          <a:p>
            <a:pPr marL="285750" indent="-285750" eaLnBrk="1" hangingPunct="1">
              <a:buSzPct val="100000"/>
              <a:buFont typeface="Arial" pitchFamily="34" charset="0"/>
              <a:buChar char="•"/>
              <a:defRPr/>
            </a:pPr>
            <a:r>
              <a:rPr lang="en-US" sz="1600" b="0" dirty="0" smtClean="0">
                <a:latin typeface="+mn-lt"/>
                <a:cs typeface="Arial" pitchFamily="34" charset="0"/>
              </a:rPr>
              <a:t>Developed NTN Cognitive Walkthrough Final Report (Dec 2012)</a:t>
            </a:r>
          </a:p>
          <a:p>
            <a:pPr marL="285750" indent="-285750" eaLnBrk="1" hangingPunct="1">
              <a:buSzPct val="100000"/>
              <a:buFont typeface="Arial" pitchFamily="34" charset="0"/>
              <a:buChar char="•"/>
              <a:defRPr/>
            </a:pPr>
            <a:r>
              <a:rPr lang="en-US" sz="1600" b="0" dirty="0" smtClean="0">
                <a:latin typeface="+mn-lt"/>
                <a:cs typeface="Arial" pitchFamily="34" charset="0"/>
              </a:rPr>
              <a:t>NTN Cognitive Walkthrough #2 (Nov 2013)</a:t>
            </a:r>
          </a:p>
          <a:p>
            <a:pPr marL="285750" indent="-285750" eaLnBrk="1" hangingPunct="1">
              <a:buSzPct val="100000"/>
              <a:buFont typeface="Arial" pitchFamily="34" charset="0"/>
              <a:buChar char="•"/>
              <a:defRPr/>
            </a:pPr>
            <a:r>
              <a:rPr lang="en-US" sz="1600" b="0" dirty="0" smtClean="0">
                <a:latin typeface="+mn-lt"/>
                <a:cs typeface="Arial" pitchFamily="34" charset="0"/>
              </a:rPr>
              <a:t>NTN </a:t>
            </a:r>
            <a:r>
              <a:rPr lang="en-US" sz="1600" b="0" dirty="0">
                <a:latin typeface="+mn-lt"/>
                <a:cs typeface="Arial" pitchFamily="34" charset="0"/>
              </a:rPr>
              <a:t>Concept of </a:t>
            </a:r>
            <a:r>
              <a:rPr lang="en-US" sz="1600" b="0" dirty="0" smtClean="0">
                <a:latin typeface="+mn-lt"/>
                <a:cs typeface="Arial" pitchFamily="34" charset="0"/>
              </a:rPr>
              <a:t>Operations (Dec 2013)</a:t>
            </a:r>
            <a:endParaRPr lang="en-US" sz="1600" b="0" dirty="0">
              <a:latin typeface="+mn-lt"/>
              <a:cs typeface="Arial" pitchFamily="34" charset="0"/>
            </a:endParaRPr>
          </a:p>
        </p:txBody>
      </p:sp>
      <p:grpSp>
        <p:nvGrpSpPr>
          <p:cNvPr id="52231" name="Group 39"/>
          <p:cNvGrpSpPr>
            <a:grpSpLocks/>
          </p:cNvGrpSpPr>
          <p:nvPr/>
        </p:nvGrpSpPr>
        <p:grpSpPr bwMode="auto">
          <a:xfrm>
            <a:off x="101600" y="195263"/>
            <a:ext cx="8947150" cy="368458"/>
            <a:chOff x="-4159218" y="-644425"/>
            <a:chExt cx="8946552" cy="369332"/>
          </a:xfrm>
        </p:grpSpPr>
        <p:sp>
          <p:nvSpPr>
            <p:cNvPr id="52256" name="Text Box 4"/>
            <p:cNvSpPr txBox="1">
              <a:spLocks noChangeArrowheads="1"/>
            </p:cNvSpPr>
            <p:nvPr/>
          </p:nvSpPr>
          <p:spPr bwMode="auto">
            <a:xfrm>
              <a:off x="-4159218" y="-644425"/>
              <a:ext cx="427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NextGen Trajectory Negotiation (NTN) </a:t>
              </a:r>
            </a:p>
          </p:txBody>
        </p:sp>
        <p:sp>
          <p:nvSpPr>
            <p:cNvPr id="52257" name="Text Box 5"/>
            <p:cNvSpPr txBox="1">
              <a:spLocks noChangeArrowheads="1"/>
            </p:cNvSpPr>
            <p:nvPr/>
          </p:nvSpPr>
          <p:spPr bwMode="auto">
            <a:xfrm>
              <a:off x="334396" y="-644425"/>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Description: </a:t>
              </a:r>
            </a:p>
          </p:txBody>
        </p:sp>
      </p:grpSp>
      <p:pic>
        <p:nvPicPr>
          <p:cNvPr id="52232" name="Picture 13"/>
          <p:cNvPicPr>
            <a:picLocks noChangeAspect="1" noChangeArrowheads="1"/>
          </p:cNvPicPr>
          <p:nvPr/>
        </p:nvPicPr>
        <p:blipFill>
          <a:blip r:embed="rId3">
            <a:extLst>
              <a:ext uri="{28A0092B-C50C-407E-A947-70E740481C1C}">
                <a14:useLocalDpi xmlns:a14="http://schemas.microsoft.com/office/drawing/2010/main" val="0"/>
              </a:ext>
            </a:extLst>
          </a:blip>
          <a:srcRect r="2393" b="11624"/>
          <a:stretch>
            <a:fillRect/>
          </a:stretch>
        </p:blipFill>
        <p:spPr bwMode="auto">
          <a:xfrm>
            <a:off x="228600" y="605580"/>
            <a:ext cx="3810000" cy="249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56817" y="605580"/>
            <a:ext cx="4283075" cy="2554545"/>
          </a:xfrm>
          <a:prstGeom prst="rect">
            <a:avLst/>
          </a:prstGeom>
        </p:spPr>
        <p:txBody>
          <a:bodyPr>
            <a:spAutoFit/>
          </a:bodyPr>
          <a:lstStyle/>
          <a:p>
            <a:pPr marL="342900" indent="-342900">
              <a:spcBef>
                <a:spcPts val="0"/>
              </a:spcBef>
              <a:spcAft>
                <a:spcPts val="0"/>
              </a:spcAft>
              <a:buFont typeface="Symbol"/>
              <a:buChar char=""/>
              <a:defRPr/>
            </a:pPr>
            <a:r>
              <a:rPr lang="en-US" sz="1600" dirty="0">
                <a:latin typeface="+mn-lt"/>
                <a:ea typeface="Calibri"/>
                <a:cs typeface="Arial" pitchFamily="34" charset="0"/>
              </a:rPr>
              <a:t>NTN will provide the methodology for performing real-time trajectory negotiation</a:t>
            </a:r>
            <a:r>
              <a:rPr lang="en-US" sz="1600" strike="sngStrike" dirty="0">
                <a:latin typeface="+mn-lt"/>
                <a:ea typeface="Calibri"/>
                <a:cs typeface="Arial" pitchFamily="34" charset="0"/>
              </a:rPr>
              <a:t> </a:t>
            </a:r>
            <a:r>
              <a:rPr lang="en-US" sz="1600" dirty="0">
                <a:latin typeface="+mn-lt"/>
                <a:ea typeface="Calibri"/>
                <a:cs typeface="Arial" pitchFamily="34" charset="0"/>
              </a:rPr>
              <a:t>for trial planning, coordinating, issuing, and accepting or rejecting trajectory changes (reroutes) in real –time</a:t>
            </a:r>
          </a:p>
          <a:p>
            <a:pPr marL="342900" indent="-342900">
              <a:spcBef>
                <a:spcPts val="0"/>
              </a:spcBef>
              <a:spcAft>
                <a:spcPts val="1000"/>
              </a:spcAft>
              <a:buFont typeface="Symbol"/>
              <a:buChar char=""/>
              <a:defRPr/>
            </a:pPr>
            <a:r>
              <a:rPr lang="en-US" sz="1600" dirty="0">
                <a:latin typeface="+mn-lt"/>
                <a:ea typeface="Calibri"/>
                <a:cs typeface="Arial" pitchFamily="34" charset="0"/>
              </a:rPr>
              <a:t>Existing trajectory negotiation tools will be modified or developed as appropriate, utilizing defined research activities, to implement the NTN concept</a:t>
            </a:r>
          </a:p>
        </p:txBody>
      </p:sp>
      <p:graphicFrame>
        <p:nvGraphicFramePr>
          <p:cNvPr id="16" name="Group 66"/>
          <p:cNvGraphicFramePr>
            <a:graphicFrameLocks noGrp="1"/>
          </p:cNvGraphicFramePr>
          <p:nvPr>
            <p:extLst>
              <p:ext uri="{D42A27DB-BD31-4B8C-83A1-F6EECF244321}">
                <p14:modId xmlns:p14="http://schemas.microsoft.com/office/powerpoint/2010/main" val="90240793"/>
              </p:ext>
            </p:extLst>
          </p:nvPr>
        </p:nvGraphicFramePr>
        <p:xfrm>
          <a:off x="238125" y="4921250"/>
          <a:ext cx="3914774" cy="511175"/>
        </p:xfrm>
        <a:graphic>
          <a:graphicData uri="http://schemas.openxmlformats.org/drawingml/2006/table">
            <a:tbl>
              <a:tblPr/>
              <a:tblGrid>
                <a:gridCol w="476250"/>
                <a:gridCol w="752475"/>
                <a:gridCol w="809625"/>
                <a:gridCol w="876300"/>
                <a:gridCol w="1000124"/>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
        <p:nvSpPr>
          <p:cNvPr id="18"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17</a:t>
            </a:fld>
            <a:endParaRPr lang="en-US" sz="1600" dirty="0"/>
          </a:p>
        </p:txBody>
      </p:sp>
    </p:spTree>
    <p:extLst>
      <p:ext uri="{BB962C8B-B14F-4D97-AF65-F5344CB8AC3E}">
        <p14:creationId xmlns:p14="http://schemas.microsoft.com/office/powerpoint/2010/main" val="1750280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Line 3"/>
          <p:cNvSpPr>
            <a:spLocks noChangeShapeType="1"/>
          </p:cNvSpPr>
          <p:nvPr/>
        </p:nvSpPr>
        <p:spPr bwMode="auto">
          <a:xfrm>
            <a:off x="4429363" y="0"/>
            <a:ext cx="3732"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nvGrpSpPr>
          <p:cNvPr id="6" name="Group 5"/>
          <p:cNvGrpSpPr/>
          <p:nvPr/>
        </p:nvGrpSpPr>
        <p:grpSpPr>
          <a:xfrm>
            <a:off x="0" y="3212995"/>
            <a:ext cx="9144000" cy="82864"/>
            <a:chOff x="0" y="2781300"/>
            <a:chExt cx="9118600" cy="0"/>
          </a:xfrm>
        </p:grpSpPr>
        <p:sp>
          <p:nvSpPr>
            <p:cNvPr id="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sp>
          <p:nvSpPr>
            <p:cNvPr id="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sp>
        <p:nvSpPr>
          <p:cNvPr id="12" name="Text Box 7"/>
          <p:cNvSpPr txBox="1">
            <a:spLocks noChangeArrowheads="1"/>
          </p:cNvSpPr>
          <p:nvPr/>
        </p:nvSpPr>
        <p:spPr bwMode="auto">
          <a:xfrm>
            <a:off x="102393" y="3406621"/>
            <a:ext cx="42830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3B19B7"/>
                </a:solidFill>
                <a:latin typeface="Arial Narrow" pitchFamily="34" charset="0"/>
              </a:rPr>
              <a:t>Partnerships:</a:t>
            </a:r>
          </a:p>
          <a:p>
            <a:pPr defTabSz="457200" eaLnBrk="1" fontAlgn="base" hangingPunct="1">
              <a:spcBef>
                <a:spcPct val="0"/>
              </a:spcBef>
              <a:spcAft>
                <a:spcPct val="0"/>
              </a:spcAft>
            </a:pPr>
            <a:r>
              <a:rPr lang="en-US" sz="1600" b="0" dirty="0">
                <a:latin typeface="+mn-lt"/>
              </a:rPr>
              <a:t>Carnegie-Mellon University </a:t>
            </a:r>
          </a:p>
        </p:txBody>
      </p:sp>
      <p:sp>
        <p:nvSpPr>
          <p:cNvPr id="13" name="Text Box 7"/>
          <p:cNvSpPr txBox="1">
            <a:spLocks noChangeArrowheads="1"/>
          </p:cNvSpPr>
          <p:nvPr/>
        </p:nvSpPr>
        <p:spPr bwMode="auto">
          <a:xfrm>
            <a:off x="117973" y="4648200"/>
            <a:ext cx="376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3B19B7"/>
                </a:solidFill>
                <a:latin typeface="Arial Narrow" pitchFamily="34" charset="0"/>
              </a:rPr>
              <a:t>Funding:</a:t>
            </a:r>
          </a:p>
        </p:txBody>
      </p:sp>
      <p:sp>
        <p:nvSpPr>
          <p:cNvPr id="15" name="Text Box 7"/>
          <p:cNvSpPr txBox="1">
            <a:spLocks noChangeArrowheads="1"/>
          </p:cNvSpPr>
          <p:nvPr/>
        </p:nvSpPr>
        <p:spPr bwMode="auto">
          <a:xfrm>
            <a:off x="4576565" y="3394290"/>
            <a:ext cx="42830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rPr>
              <a:t>Accomplishments / Plans:</a:t>
            </a:r>
            <a:endParaRPr lang="en-US" b="0" dirty="0">
              <a:solidFill>
                <a:srgbClr val="000099"/>
              </a:solidFill>
            </a:endParaRPr>
          </a:p>
          <a:p>
            <a:pPr marL="285750" indent="-285750" defTabSz="457200" eaLnBrk="1" fontAlgn="base" hangingPunct="1">
              <a:spcBef>
                <a:spcPct val="0"/>
              </a:spcBef>
              <a:spcAft>
                <a:spcPct val="0"/>
              </a:spcAft>
              <a:buSzPct val="100000"/>
              <a:buFont typeface="Arial" pitchFamily="34" charset="0"/>
              <a:buChar char="•"/>
            </a:pPr>
            <a:endParaRPr lang="en-US" sz="1600" b="0" dirty="0" smtClean="0">
              <a:solidFill>
                <a:srgbClr val="002060"/>
              </a:solidFill>
              <a:latin typeface="Arial" pitchFamily="34" charset="0"/>
              <a:cs typeface="Arial" pitchFamily="34" charset="0"/>
            </a:endParaRPr>
          </a:p>
          <a:p>
            <a:pPr marL="285750" indent="-285750" defTabSz="457200" eaLnBrk="1" fontAlgn="base" hangingPunct="1">
              <a:spcBef>
                <a:spcPct val="0"/>
              </a:spcBef>
              <a:spcAft>
                <a:spcPct val="0"/>
              </a:spcAft>
              <a:buSzPct val="100000"/>
              <a:buFont typeface="Arial" pitchFamily="34" charset="0"/>
              <a:buChar char="•"/>
            </a:pPr>
            <a:r>
              <a:rPr lang="en-US" sz="1600" b="0" dirty="0" smtClean="0">
                <a:latin typeface="Arial" pitchFamily="34" charset="0"/>
                <a:cs typeface="Arial" pitchFamily="34" charset="0"/>
              </a:rPr>
              <a:t>Dynamic </a:t>
            </a:r>
            <a:r>
              <a:rPr lang="en-US" sz="1600" b="0" dirty="0">
                <a:latin typeface="Arial" pitchFamily="34" charset="0"/>
                <a:cs typeface="Arial" pitchFamily="34" charset="0"/>
              </a:rPr>
              <a:t>Network Analysis (DNA) Model (Dec 2013)</a:t>
            </a:r>
          </a:p>
          <a:p>
            <a:pPr marL="285750" indent="-285750" defTabSz="457200" eaLnBrk="1" fontAlgn="base" hangingPunct="1">
              <a:spcBef>
                <a:spcPct val="0"/>
              </a:spcBef>
              <a:spcAft>
                <a:spcPct val="0"/>
              </a:spcAft>
              <a:buSzPct val="100000"/>
              <a:buFont typeface="Arial" pitchFamily="34" charset="0"/>
              <a:buChar char="•"/>
            </a:pPr>
            <a:r>
              <a:rPr lang="en-US" sz="1600" b="0" dirty="0">
                <a:latin typeface="Arial" pitchFamily="34" charset="0"/>
                <a:cs typeface="Arial" pitchFamily="34" charset="0"/>
              </a:rPr>
              <a:t>Enhance Dynamic Network Analysis (DNA) Model (Sep 2014)</a:t>
            </a:r>
          </a:p>
          <a:p>
            <a:pPr marL="285750" indent="-285750" defTabSz="457200" eaLnBrk="1" fontAlgn="base" hangingPunct="1">
              <a:spcBef>
                <a:spcPct val="0"/>
              </a:spcBef>
              <a:spcAft>
                <a:spcPct val="0"/>
              </a:spcAft>
              <a:buSzPct val="100000"/>
              <a:buFont typeface="Arial" pitchFamily="34" charset="0"/>
              <a:buChar char="•"/>
            </a:pPr>
            <a:endParaRPr lang="en-US" sz="1600" b="0" dirty="0">
              <a:solidFill>
                <a:srgbClr val="002060"/>
              </a:solidFill>
              <a:latin typeface="Arial" pitchFamily="34" charset="0"/>
              <a:cs typeface="Arial" pitchFamily="34" charset="0"/>
            </a:endParaRPr>
          </a:p>
          <a:p>
            <a:pPr marL="285750" indent="-285750" defTabSz="457200" eaLnBrk="1" fontAlgn="base" hangingPunct="1">
              <a:spcBef>
                <a:spcPct val="0"/>
              </a:spcBef>
              <a:spcAft>
                <a:spcPct val="0"/>
              </a:spcAft>
              <a:buSzPct val="100000"/>
              <a:buFont typeface="Arial" pitchFamily="34" charset="0"/>
              <a:buChar char="•"/>
            </a:pPr>
            <a:endParaRPr lang="en-US" sz="1600" b="0" dirty="0">
              <a:solidFill>
                <a:srgbClr val="002060"/>
              </a:solidFill>
              <a:latin typeface="Arial" pitchFamily="34" charset="0"/>
              <a:cs typeface="Arial" pitchFamily="34" charset="0"/>
            </a:endParaRPr>
          </a:p>
        </p:txBody>
      </p:sp>
      <p:grpSp>
        <p:nvGrpSpPr>
          <p:cNvPr id="40" name="Group 39"/>
          <p:cNvGrpSpPr/>
          <p:nvPr/>
        </p:nvGrpSpPr>
        <p:grpSpPr>
          <a:xfrm>
            <a:off x="108448" y="194740"/>
            <a:ext cx="8940202" cy="400110"/>
            <a:chOff x="-4152868" y="-644425"/>
            <a:chExt cx="8940202" cy="400110"/>
          </a:xfrm>
        </p:grpSpPr>
        <p:sp>
          <p:nvSpPr>
            <p:cNvPr id="10" name="Text Box 4"/>
            <p:cNvSpPr txBox="1">
              <a:spLocks noChangeArrowheads="1"/>
            </p:cNvSpPr>
            <p:nvPr/>
          </p:nvSpPr>
          <p:spPr bwMode="auto">
            <a:xfrm>
              <a:off x="-4152868" y="-644425"/>
              <a:ext cx="4277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sz="2000" dirty="0">
                  <a:solidFill>
                    <a:srgbClr val="000099"/>
                  </a:solidFill>
                  <a:latin typeface="Arial" pitchFamily="34" charset="0"/>
                  <a:cs typeface="Arial" pitchFamily="34" charset="0"/>
                </a:rPr>
                <a:t>Dynamic Network </a:t>
              </a:r>
              <a:r>
                <a:rPr lang="en-US" sz="2000" dirty="0" smtClean="0">
                  <a:solidFill>
                    <a:srgbClr val="000099"/>
                  </a:solidFill>
                  <a:latin typeface="Arial" pitchFamily="34" charset="0"/>
                  <a:cs typeface="Arial" pitchFamily="34" charset="0"/>
                </a:rPr>
                <a:t>Analysis (DNA)</a:t>
              </a:r>
              <a:endParaRPr lang="en-US" sz="2000" dirty="0">
                <a:solidFill>
                  <a:srgbClr val="000099"/>
                </a:solidFill>
                <a:latin typeface="Arial" pitchFamily="34" charset="0"/>
                <a:cs typeface="Arial" pitchFamily="34" charset="0"/>
              </a:endParaRPr>
            </a:p>
          </p:txBody>
        </p:sp>
        <p:sp>
          <p:nvSpPr>
            <p:cNvPr id="11" name="Text Box 5"/>
            <p:cNvSpPr txBox="1">
              <a:spLocks noChangeArrowheads="1"/>
            </p:cNvSpPr>
            <p:nvPr/>
          </p:nvSpPr>
          <p:spPr bwMode="auto">
            <a:xfrm>
              <a:off x="334396" y="-644425"/>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3B19B7"/>
                  </a:solidFill>
                  <a:latin typeface="Arial Narrow" pitchFamily="34" charset="0"/>
                </a:rPr>
                <a:t>Description: </a:t>
              </a:r>
              <a:endParaRPr lang="en-US" dirty="0">
                <a:solidFill>
                  <a:srgbClr val="3B19B7"/>
                </a:solidFill>
                <a:latin typeface="Arial Narrow" pitchFamily="34" charset="0"/>
              </a:endParaRPr>
            </a:p>
          </p:txBody>
        </p:sp>
      </p:grpSp>
      <p:sp>
        <p:nvSpPr>
          <p:cNvPr id="2" name="Rectangle 1"/>
          <p:cNvSpPr/>
          <p:nvPr/>
        </p:nvSpPr>
        <p:spPr>
          <a:xfrm>
            <a:off x="4556816" y="448736"/>
            <a:ext cx="4283075" cy="2800767"/>
          </a:xfrm>
          <a:prstGeom prst="rect">
            <a:avLst/>
          </a:prstGeom>
        </p:spPr>
        <p:txBody>
          <a:bodyPr wrap="square">
            <a:spAutoFit/>
          </a:bodyPr>
          <a:lstStyle/>
          <a:p>
            <a:pPr marL="342900" indent="-342900" defTabSz="457200" fontAlgn="base">
              <a:buFont typeface="Symbol"/>
              <a:buChar char=""/>
            </a:pPr>
            <a:r>
              <a:rPr lang="en-US" sz="1600" dirty="0">
                <a:solidFill>
                  <a:srgbClr val="002060"/>
                </a:solidFill>
                <a:latin typeface="Arial" pitchFamily="34" charset="0"/>
                <a:ea typeface="Calibri"/>
                <a:cs typeface="Arial" pitchFamily="34" charset="0"/>
              </a:rPr>
              <a:t>This research will result in refinement of the DNA model of the NAS, with detailed decomposition of NAS element nodes into individual actors and </a:t>
            </a:r>
            <a:r>
              <a:rPr lang="en-US" sz="1600" dirty="0" smtClean="0">
                <a:solidFill>
                  <a:srgbClr val="002060"/>
                </a:solidFill>
                <a:latin typeface="Arial" pitchFamily="34" charset="0"/>
                <a:ea typeface="Calibri"/>
                <a:cs typeface="Arial" pitchFamily="34" charset="0"/>
              </a:rPr>
              <a:t>systems. Research will reveal affiliated groups. </a:t>
            </a:r>
            <a:endParaRPr lang="en-US" sz="1600" dirty="0">
              <a:solidFill>
                <a:srgbClr val="002060"/>
              </a:solidFill>
              <a:latin typeface="Arial" pitchFamily="34" charset="0"/>
              <a:ea typeface="Calibri"/>
              <a:cs typeface="Arial" pitchFamily="34" charset="0"/>
            </a:endParaRPr>
          </a:p>
          <a:p>
            <a:pPr marL="342900" indent="-342900" defTabSz="457200" fontAlgn="base">
              <a:buFont typeface="Symbol"/>
              <a:buChar char=""/>
            </a:pPr>
            <a:r>
              <a:rPr lang="en-US" sz="1600" dirty="0" smtClean="0">
                <a:solidFill>
                  <a:srgbClr val="002060"/>
                </a:solidFill>
                <a:latin typeface="Arial" pitchFamily="34" charset="0"/>
                <a:ea typeface="Calibri"/>
                <a:cs typeface="Arial" pitchFamily="34" charset="0"/>
              </a:rPr>
              <a:t>A </a:t>
            </a:r>
            <a:r>
              <a:rPr lang="en-US" sz="1600" dirty="0">
                <a:solidFill>
                  <a:srgbClr val="002060"/>
                </a:solidFill>
                <a:latin typeface="Arial" pitchFamily="34" charset="0"/>
                <a:ea typeface="Calibri"/>
                <a:cs typeface="Arial" pitchFamily="34" charset="0"/>
              </a:rPr>
              <a:t>capability will be developed to integrate data from a NAS simulation platform with the DNA model, allowing robust, integrated analysis of NAS traffic flows and the underlying trajectory negotiation activities, supporting NTN, TBO, </a:t>
            </a:r>
            <a:r>
              <a:rPr lang="en-US" sz="1600" dirty="0" smtClean="0">
                <a:solidFill>
                  <a:srgbClr val="002060"/>
                </a:solidFill>
                <a:latin typeface="Arial" pitchFamily="34" charset="0"/>
                <a:ea typeface="Calibri"/>
                <a:cs typeface="Arial" pitchFamily="34" charset="0"/>
              </a:rPr>
              <a:t>&amp; CATM</a:t>
            </a:r>
            <a:endParaRPr lang="en-US" sz="1600" dirty="0">
              <a:solidFill>
                <a:srgbClr val="002060"/>
              </a:solidFill>
              <a:latin typeface="Arial" pitchFamily="34" charset="0"/>
              <a:ea typeface="Calibri"/>
              <a:cs typeface="Arial"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18" y="660400"/>
            <a:ext cx="3162651" cy="2377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Group 66"/>
          <p:cNvGraphicFramePr>
            <a:graphicFrameLocks noGrp="1"/>
          </p:cNvGraphicFramePr>
          <p:nvPr>
            <p:extLst>
              <p:ext uri="{D42A27DB-BD31-4B8C-83A1-F6EECF244321}">
                <p14:modId xmlns:p14="http://schemas.microsoft.com/office/powerpoint/2010/main" val="3078943911"/>
              </p:ext>
            </p:extLst>
          </p:nvPr>
        </p:nvGraphicFramePr>
        <p:xfrm>
          <a:off x="228600" y="5008007"/>
          <a:ext cx="4048126" cy="511175"/>
        </p:xfrm>
        <a:graphic>
          <a:graphicData uri="http://schemas.openxmlformats.org/drawingml/2006/table">
            <a:tbl>
              <a:tblPr/>
              <a:tblGrid>
                <a:gridCol w="805466"/>
                <a:gridCol w="799792"/>
                <a:gridCol w="805466"/>
                <a:gridCol w="820592"/>
                <a:gridCol w="816810"/>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$449,870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18</a:t>
            </a:fld>
            <a:endParaRPr lang="en-US" sz="1600" dirty="0"/>
          </a:p>
        </p:txBody>
      </p:sp>
      <p:sp>
        <p:nvSpPr>
          <p:cNvPr id="19"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238641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auto">
          <a:xfrm>
            <a:off x="4429363" y="0"/>
            <a:ext cx="3732"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nvGrpSpPr>
          <p:cNvPr id="6" name="Group 5"/>
          <p:cNvGrpSpPr/>
          <p:nvPr/>
        </p:nvGrpSpPr>
        <p:grpSpPr>
          <a:xfrm>
            <a:off x="0" y="3212995"/>
            <a:ext cx="9144000" cy="82864"/>
            <a:chOff x="0" y="2781300"/>
            <a:chExt cx="9118600" cy="0"/>
          </a:xfrm>
        </p:grpSpPr>
        <p:sp>
          <p:nvSpPr>
            <p:cNvPr id="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sp>
          <p:nvSpPr>
            <p:cNvPr id="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ndParaRPr>
            </a:p>
          </p:txBody>
        </p:sp>
      </p:grpSp>
      <p:sp>
        <p:nvSpPr>
          <p:cNvPr id="12" name="Text Box 7"/>
          <p:cNvSpPr txBox="1">
            <a:spLocks noChangeArrowheads="1"/>
          </p:cNvSpPr>
          <p:nvPr/>
        </p:nvSpPr>
        <p:spPr bwMode="auto">
          <a:xfrm>
            <a:off x="102393" y="3406621"/>
            <a:ext cx="42830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Partnerships:</a:t>
            </a:r>
          </a:p>
          <a:p>
            <a:pPr defTabSz="457200" eaLnBrk="1" fontAlgn="base" hangingPunct="1">
              <a:spcBef>
                <a:spcPct val="0"/>
              </a:spcBef>
              <a:spcAft>
                <a:spcPct val="0"/>
              </a:spcAft>
            </a:pPr>
            <a:r>
              <a:rPr lang="en-US" sz="1600" b="0" dirty="0" smtClean="0">
                <a:latin typeface="Arial" pitchFamily="34" charset="0"/>
                <a:cs typeface="Arial" pitchFamily="34" charset="0"/>
              </a:rPr>
              <a:t>Volpe</a:t>
            </a:r>
            <a:endParaRPr lang="en-US" sz="1600" b="0" dirty="0">
              <a:latin typeface="Arial" pitchFamily="34" charset="0"/>
              <a:cs typeface="Arial" pitchFamily="34" charset="0"/>
            </a:endParaRPr>
          </a:p>
        </p:txBody>
      </p:sp>
      <p:sp>
        <p:nvSpPr>
          <p:cNvPr id="13" name="Text Box 7"/>
          <p:cNvSpPr txBox="1">
            <a:spLocks noChangeArrowheads="1"/>
          </p:cNvSpPr>
          <p:nvPr/>
        </p:nvSpPr>
        <p:spPr bwMode="auto">
          <a:xfrm>
            <a:off x="150020" y="4682093"/>
            <a:ext cx="376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Funding:</a:t>
            </a:r>
            <a:endParaRPr lang="en-US" sz="1200" b="0" dirty="0">
              <a:solidFill>
                <a:srgbClr val="000000"/>
              </a:solidFill>
            </a:endParaRPr>
          </a:p>
        </p:txBody>
      </p:sp>
      <p:sp>
        <p:nvSpPr>
          <p:cNvPr id="15" name="Text Box 7"/>
          <p:cNvSpPr txBox="1">
            <a:spLocks noChangeArrowheads="1"/>
          </p:cNvSpPr>
          <p:nvPr/>
        </p:nvSpPr>
        <p:spPr bwMode="auto">
          <a:xfrm>
            <a:off x="4680644" y="3394290"/>
            <a:ext cx="42830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rPr>
              <a:t>Accomplishments / Plans:</a:t>
            </a:r>
            <a:endParaRPr lang="en-US" b="0" dirty="0">
              <a:solidFill>
                <a:srgbClr val="000099"/>
              </a:solidFill>
            </a:endParaRPr>
          </a:p>
          <a:p>
            <a:pPr marL="285750" indent="-285750" defTabSz="457200" fontAlgn="base">
              <a:spcBef>
                <a:spcPct val="0"/>
              </a:spcBef>
              <a:spcAft>
                <a:spcPct val="0"/>
              </a:spcAft>
              <a:buFont typeface="Arial" pitchFamily="34" charset="0"/>
              <a:buChar char="•"/>
              <a:defRPr/>
            </a:pPr>
            <a:r>
              <a:rPr lang="en-US" sz="1600" b="0" dirty="0" smtClean="0">
                <a:solidFill>
                  <a:prstClr val="black"/>
                </a:solidFill>
              </a:rPr>
              <a:t>Development </a:t>
            </a:r>
            <a:r>
              <a:rPr lang="en-US" sz="1600" b="0" dirty="0">
                <a:solidFill>
                  <a:prstClr val="black"/>
                </a:solidFill>
              </a:rPr>
              <a:t>of improved departure prediction benefits </a:t>
            </a:r>
            <a:r>
              <a:rPr lang="en-US" sz="1600" b="0" dirty="0" smtClean="0">
                <a:solidFill>
                  <a:prstClr val="black"/>
                </a:solidFill>
              </a:rPr>
              <a:t>analysis (Sep 2013)</a:t>
            </a:r>
          </a:p>
          <a:p>
            <a:pPr marL="285750" indent="-285750" defTabSz="457200" fontAlgn="base">
              <a:spcBef>
                <a:spcPct val="0"/>
              </a:spcBef>
              <a:spcAft>
                <a:spcPct val="0"/>
              </a:spcAft>
              <a:buFont typeface="Arial" pitchFamily="34" charset="0"/>
              <a:buChar char="•"/>
              <a:defRPr/>
            </a:pPr>
            <a:r>
              <a:rPr lang="en-US" sz="1600" b="0" dirty="0">
                <a:solidFill>
                  <a:prstClr val="black"/>
                </a:solidFill>
              </a:rPr>
              <a:t>Analyze improved departure predictability on demand predictions (Nov 2013</a:t>
            </a:r>
            <a:r>
              <a:rPr lang="en-US" sz="1600" b="0" dirty="0" smtClean="0">
                <a:solidFill>
                  <a:prstClr val="black"/>
                </a:solidFill>
              </a:rPr>
              <a:t>)</a:t>
            </a:r>
          </a:p>
          <a:p>
            <a:pPr marL="285750" indent="-285750" defTabSz="457200" fontAlgn="base">
              <a:spcBef>
                <a:spcPct val="0"/>
              </a:spcBef>
              <a:spcAft>
                <a:spcPct val="0"/>
              </a:spcAft>
              <a:buFont typeface="Arial" pitchFamily="34" charset="0"/>
              <a:buChar char="•"/>
              <a:defRPr/>
            </a:pPr>
            <a:r>
              <a:rPr lang="en-US" sz="1600" b="0" dirty="0" smtClean="0">
                <a:solidFill>
                  <a:prstClr val="black"/>
                </a:solidFill>
              </a:rPr>
              <a:t>Provide a framework for data mining from external sources for ingestion by NAS resources to improve systemic forecasts (FY14 Plan)</a:t>
            </a:r>
            <a:endParaRPr lang="en-US" sz="1600" b="0" dirty="0">
              <a:solidFill>
                <a:prstClr val="black"/>
              </a:solidFill>
            </a:endParaRPr>
          </a:p>
          <a:p>
            <a:pPr marL="285750" indent="-285750" defTabSz="457200" fontAlgn="base">
              <a:spcBef>
                <a:spcPct val="0"/>
              </a:spcBef>
              <a:spcAft>
                <a:spcPct val="0"/>
              </a:spcAft>
              <a:buFont typeface="Arial" pitchFamily="34" charset="0"/>
              <a:buChar char="•"/>
              <a:defRPr/>
            </a:pPr>
            <a:endParaRPr lang="en-US" b="0" dirty="0">
              <a:solidFill>
                <a:srgbClr val="000099"/>
              </a:solidFill>
            </a:endParaRPr>
          </a:p>
        </p:txBody>
      </p:sp>
      <p:grpSp>
        <p:nvGrpSpPr>
          <p:cNvPr id="40" name="Group 39"/>
          <p:cNvGrpSpPr/>
          <p:nvPr/>
        </p:nvGrpSpPr>
        <p:grpSpPr>
          <a:xfrm>
            <a:off x="108448" y="174665"/>
            <a:ext cx="8940202" cy="3077766"/>
            <a:chOff x="-4152868" y="-664500"/>
            <a:chExt cx="8940202" cy="3077766"/>
          </a:xfrm>
        </p:grpSpPr>
        <p:sp>
          <p:nvSpPr>
            <p:cNvPr id="10"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a:solidFill>
                    <a:srgbClr val="000099"/>
                  </a:solidFill>
                </a:rPr>
                <a:t>Enhanced Departure Predictability for </a:t>
              </a:r>
              <a:r>
                <a:rPr lang="en-US" dirty="0" smtClean="0">
                  <a:solidFill>
                    <a:srgbClr val="000099"/>
                  </a:solidFill>
                </a:rPr>
                <a:t>TFM (EDPT)</a:t>
              </a:r>
              <a:endParaRPr lang="en-US" dirty="0">
                <a:solidFill>
                  <a:srgbClr val="000099"/>
                </a:solidFill>
                <a:cs typeface="Arial" charset="0"/>
              </a:endParaRPr>
            </a:p>
          </p:txBody>
        </p:sp>
        <p:sp>
          <p:nvSpPr>
            <p:cNvPr id="11" name="Text Box 5"/>
            <p:cNvSpPr txBox="1">
              <a:spLocks noChangeArrowheads="1"/>
            </p:cNvSpPr>
            <p:nvPr/>
          </p:nvSpPr>
          <p:spPr bwMode="auto">
            <a:xfrm>
              <a:off x="168047" y="-664500"/>
              <a:ext cx="461928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fontAlgn="base" hangingPunct="1">
                <a:spcBef>
                  <a:spcPct val="0"/>
                </a:spcBef>
                <a:spcAft>
                  <a:spcPct val="0"/>
                </a:spcAft>
              </a:pPr>
              <a:r>
                <a:rPr lang="en-US" dirty="0" smtClean="0">
                  <a:solidFill>
                    <a:srgbClr val="000099"/>
                  </a:solidFill>
                </a:rPr>
                <a:t>Description:</a:t>
              </a:r>
              <a:endParaRPr lang="en-US" sz="1600" b="0" dirty="0">
                <a:solidFill>
                  <a:srgbClr val="000099"/>
                </a:solidFill>
              </a:endParaRPr>
            </a:p>
            <a:p>
              <a:pPr marL="519113" lvl="1" indent="-285750" defTabSz="457200" fontAlgn="base">
                <a:spcBef>
                  <a:spcPct val="0"/>
                </a:spcBef>
                <a:spcAft>
                  <a:spcPct val="0"/>
                </a:spcAft>
                <a:buFont typeface="Arial" pitchFamily="34" charset="0"/>
                <a:buChar char="•"/>
                <a:defRPr/>
              </a:pPr>
              <a:r>
                <a:rPr lang="en-US" sz="1600" b="0" dirty="0">
                  <a:solidFill>
                    <a:prstClr val="black"/>
                  </a:solidFill>
                </a:rPr>
                <a:t>This research will analyze the amount of improvement in off-time predictions from enhanced NAS user tools, the ability to provide such improved data to TFM, and the resulting improvements in demand predictions</a:t>
              </a:r>
            </a:p>
            <a:p>
              <a:pPr marL="519113" lvl="1" indent="-285750" defTabSz="457200" fontAlgn="base">
                <a:spcBef>
                  <a:spcPct val="0"/>
                </a:spcBef>
                <a:spcAft>
                  <a:spcPct val="0"/>
                </a:spcAft>
                <a:buFont typeface="Arial" pitchFamily="34" charset="0"/>
                <a:buChar char="•"/>
                <a:defRPr/>
              </a:pPr>
              <a:r>
                <a:rPr lang="en-US" sz="1600" b="0" dirty="0">
                  <a:solidFill>
                    <a:prstClr val="black"/>
                  </a:solidFill>
                </a:rPr>
                <a:t>EDPT proposes to demonstrate the ability and benefits of better off-time predictions through collaboration with airlines and industry to conduct an operational demonstration of such a tool</a:t>
              </a:r>
            </a:p>
          </p:txBody>
        </p:sp>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0" y="84239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Group 66"/>
          <p:cNvGraphicFramePr>
            <a:graphicFrameLocks noGrp="1"/>
          </p:cNvGraphicFramePr>
          <p:nvPr>
            <p:extLst>
              <p:ext uri="{D42A27DB-BD31-4B8C-83A1-F6EECF244321}">
                <p14:modId xmlns:p14="http://schemas.microsoft.com/office/powerpoint/2010/main" val="869182353"/>
              </p:ext>
            </p:extLst>
          </p:nvPr>
        </p:nvGraphicFramePr>
        <p:xfrm>
          <a:off x="209549" y="5051425"/>
          <a:ext cx="4029075" cy="511175"/>
        </p:xfrm>
        <a:graphic>
          <a:graphicData uri="http://schemas.openxmlformats.org/drawingml/2006/table">
            <a:tbl>
              <a:tblPr/>
              <a:tblGrid>
                <a:gridCol w="801675"/>
                <a:gridCol w="741376"/>
                <a:gridCol w="856328"/>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19</a:t>
            </a:fld>
            <a:endParaRPr lang="en-US" sz="1600" dirty="0"/>
          </a:p>
        </p:txBody>
      </p:sp>
      <p:sp>
        <p:nvSpPr>
          <p:cNvPr id="18"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2287432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09913729-4CF3-4090-9E23-2A2427673F31}" type="slidenum">
              <a:rPr lang="en-US" smtClean="0">
                <a:solidFill>
                  <a:srgbClr val="FFFFFF"/>
                </a:solidFill>
              </a:rPr>
              <a:pPr eaLnBrk="1" fontAlgn="base" hangingPunct="1">
                <a:spcAft>
                  <a:spcPct val="0"/>
                </a:spcAft>
                <a:defRPr/>
              </a:pPr>
              <a:t>2</a:t>
            </a:fld>
            <a:endParaRPr lang="en-US" smtClean="0">
              <a:solidFill>
                <a:srgbClr val="FFFFFF"/>
              </a:solidFill>
            </a:endParaRPr>
          </a:p>
        </p:txBody>
      </p:sp>
      <p:sp>
        <p:nvSpPr>
          <p:cNvPr id="35843" name="Rectangle 2"/>
          <p:cNvSpPr>
            <a:spLocks noGrp="1" noChangeArrowheads="1"/>
          </p:cNvSpPr>
          <p:nvPr>
            <p:ph type="title"/>
          </p:nvPr>
        </p:nvSpPr>
        <p:spPr/>
        <p:txBody>
          <a:bodyPr/>
          <a:lstStyle/>
          <a:p>
            <a:pPr eaLnBrk="1" hangingPunct="1"/>
            <a:r>
              <a:rPr lang="en-US" smtClean="0"/>
              <a:t>PPT Portfolio Overview</a:t>
            </a:r>
          </a:p>
        </p:txBody>
      </p:sp>
      <p:sp>
        <p:nvSpPr>
          <p:cNvPr id="35844" name="Rectangle 3"/>
          <p:cNvSpPr>
            <a:spLocks noGrp="1" noChangeArrowheads="1"/>
          </p:cNvSpPr>
          <p:nvPr>
            <p:ph type="body" idx="1"/>
          </p:nvPr>
        </p:nvSpPr>
        <p:spPr>
          <a:xfrm>
            <a:off x="457200" y="1143000"/>
            <a:ext cx="8050213" cy="4391025"/>
          </a:xfrm>
        </p:spPr>
        <p:txBody>
          <a:bodyPr/>
          <a:lstStyle/>
          <a:p>
            <a:pPr eaLnBrk="1" hangingPunct="1">
              <a:spcBef>
                <a:spcPts val="1200"/>
              </a:spcBef>
            </a:pPr>
            <a:r>
              <a:rPr lang="en-US" sz="2400" b="0" dirty="0" smtClean="0"/>
              <a:t>NAS Ops PPT for the FY2015 FAA budget process includes the following areas:</a:t>
            </a:r>
          </a:p>
          <a:p>
            <a:pPr lvl="1" eaLnBrk="1" hangingPunct="1">
              <a:spcBef>
                <a:spcPts val="1200"/>
              </a:spcBef>
            </a:pPr>
            <a:r>
              <a:rPr lang="en-US" dirty="0" smtClean="0"/>
              <a:t>Status of REDAC Recommendations (Fall 2012)</a:t>
            </a:r>
          </a:p>
          <a:p>
            <a:pPr lvl="1" eaLnBrk="1" hangingPunct="1">
              <a:spcBef>
                <a:spcPts val="1200"/>
              </a:spcBef>
            </a:pPr>
            <a:r>
              <a:rPr lang="en-US" dirty="0" smtClean="0"/>
              <a:t>NextGen – Operations Concept Validation – Validation Modeling</a:t>
            </a:r>
          </a:p>
          <a:p>
            <a:pPr lvl="1" eaLnBrk="1" hangingPunct="1">
              <a:spcBef>
                <a:spcPts val="1200"/>
              </a:spcBef>
            </a:pPr>
            <a:endParaRPr lang="en-US" dirty="0"/>
          </a:p>
          <a:p>
            <a:pPr marL="0" indent="0" eaLnBrk="1" hangingPunct="1">
              <a:spcBef>
                <a:spcPts val="1200"/>
              </a:spcBef>
              <a:buNone/>
            </a:pPr>
            <a:r>
              <a:rPr lang="en-US" sz="2000" b="0" i="1" dirty="0" smtClean="0"/>
              <a:t>Note: ATDP – Operations Concept Validation and Infrastructure Evolution – Transitioning to ATO (AJV-7) starting in FY13</a:t>
            </a:r>
          </a:p>
          <a:p>
            <a:pPr lvl="1" eaLnBrk="1" hangingPunct="1">
              <a:spcBef>
                <a:spcPts val="1200"/>
              </a:spcBef>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5299" name="Group 5"/>
          <p:cNvGrpSpPr>
            <a:grpSpLocks/>
          </p:cNvGrpSpPr>
          <p:nvPr/>
        </p:nvGrpSpPr>
        <p:grpSpPr bwMode="auto">
          <a:xfrm>
            <a:off x="0" y="3213100"/>
            <a:ext cx="9144000" cy="82550"/>
            <a:chOff x="0" y="2781300"/>
            <a:chExt cx="9118600" cy="0"/>
          </a:xfrm>
        </p:grpSpPr>
        <p:sp>
          <p:nvSpPr>
            <p:cNvPr id="5533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00" name="Text Box 7"/>
          <p:cNvSpPr txBox="1">
            <a:spLocks noChangeArrowheads="1"/>
          </p:cNvSpPr>
          <p:nvPr/>
        </p:nvSpPr>
        <p:spPr bwMode="auto">
          <a:xfrm>
            <a:off x="357526" y="3394075"/>
            <a:ext cx="390945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ea typeface="Adobe Myungjo Std M" pitchFamily="18" charset="-128"/>
              </a:rPr>
              <a:t>Partnerships:</a:t>
            </a:r>
          </a:p>
          <a:p>
            <a:pPr eaLnBrk="1" hangingPunct="1"/>
            <a:r>
              <a:rPr lang="en-US" sz="1600" dirty="0">
                <a:latin typeface="+mn-lt"/>
              </a:rPr>
              <a:t>TBD</a:t>
            </a:r>
          </a:p>
        </p:txBody>
      </p:sp>
      <p:sp>
        <p:nvSpPr>
          <p:cNvPr id="55301" name="Text Box 7"/>
          <p:cNvSpPr txBox="1">
            <a:spLocks noChangeArrowheads="1"/>
          </p:cNvSpPr>
          <p:nvPr/>
        </p:nvSpPr>
        <p:spPr bwMode="auto">
          <a:xfrm>
            <a:off x="123825" y="47244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5302" name="Text Box 7"/>
          <p:cNvSpPr txBox="1">
            <a:spLocks noChangeArrowheads="1"/>
          </p:cNvSpPr>
          <p:nvPr/>
        </p:nvSpPr>
        <p:spPr bwMode="auto">
          <a:xfrm>
            <a:off x="4679950" y="33940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Accomplishments / Plans:</a:t>
            </a:r>
            <a:endParaRPr lang="en-US" dirty="0">
              <a:solidFill>
                <a:srgbClr val="002060"/>
              </a:solidFill>
              <a:latin typeface="Arial Narrow" pitchFamily="34" charset="0"/>
            </a:endParaRPr>
          </a:p>
        </p:txBody>
      </p:sp>
      <p:grpSp>
        <p:nvGrpSpPr>
          <p:cNvPr id="55303" name="Group 39"/>
          <p:cNvGrpSpPr>
            <a:grpSpLocks/>
          </p:cNvGrpSpPr>
          <p:nvPr/>
        </p:nvGrpSpPr>
        <p:grpSpPr bwMode="auto">
          <a:xfrm>
            <a:off x="107950" y="82334"/>
            <a:ext cx="8940800" cy="922909"/>
            <a:chOff x="-4152868" y="-756833"/>
            <a:chExt cx="8940202" cy="923330"/>
          </a:xfrm>
        </p:grpSpPr>
        <p:sp>
          <p:nvSpPr>
            <p:cNvPr id="55328" name="Text Box 4"/>
            <p:cNvSpPr txBox="1">
              <a:spLocks noChangeArrowheads="1"/>
            </p:cNvSpPr>
            <p:nvPr/>
          </p:nvSpPr>
          <p:spPr bwMode="auto">
            <a:xfrm>
              <a:off x="-4152868" y="-756833"/>
              <a:ext cx="4158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Statistical Methods for Departure Predictability (SMDP)</a:t>
              </a:r>
              <a:r>
                <a:rPr lang="en-US" b="1" dirty="0">
                  <a:solidFill>
                    <a:srgbClr val="000000"/>
                  </a:solidFill>
                </a:rPr>
                <a:t/>
              </a:r>
              <a:br>
                <a:rPr lang="en-US" b="1" dirty="0">
                  <a:solidFill>
                    <a:srgbClr val="000000"/>
                  </a:solidFill>
                </a:rPr>
              </a:br>
              <a:endParaRPr lang="en-US" b="1" dirty="0">
                <a:solidFill>
                  <a:srgbClr val="000099"/>
                </a:solidFill>
              </a:endParaRPr>
            </a:p>
          </p:txBody>
        </p:sp>
        <p:sp>
          <p:nvSpPr>
            <p:cNvPr id="55329"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Description: </a:t>
              </a:r>
            </a:p>
          </p:txBody>
        </p:sp>
      </p:grpSp>
      <p:sp>
        <p:nvSpPr>
          <p:cNvPr id="55304" name="Content Placeholder 3"/>
          <p:cNvSpPr>
            <a:spLocks noGrp="1"/>
          </p:cNvSpPr>
          <p:nvPr>
            <p:ph idx="1"/>
          </p:nvPr>
        </p:nvSpPr>
        <p:spPr>
          <a:xfrm>
            <a:off x="4679949" y="3814763"/>
            <a:ext cx="4464051" cy="1398587"/>
          </a:xfrm>
        </p:spPr>
        <p:txBody>
          <a:bodyPr/>
          <a:lstStyle/>
          <a:p>
            <a:pPr>
              <a:buFont typeface="Arial" pitchFamily="34" charset="0"/>
              <a:buChar char="•"/>
            </a:pPr>
            <a:r>
              <a:rPr lang="en-US" sz="1600" b="0" dirty="0" smtClean="0">
                <a:latin typeface="Arial" pitchFamily="34" charset="0"/>
                <a:cs typeface="Arial" pitchFamily="34" charset="0"/>
              </a:rPr>
              <a:t>Develop BBN Model Approach (Aug 2013)</a:t>
            </a:r>
          </a:p>
          <a:p>
            <a:pPr>
              <a:buFont typeface="Arial" pitchFamily="34" charset="0"/>
              <a:buChar char="•"/>
            </a:pPr>
            <a:r>
              <a:rPr lang="en-US" sz="1600" b="0" dirty="0" smtClean="0">
                <a:latin typeface="Arial" pitchFamily="34" charset="0"/>
                <a:cs typeface="Arial" pitchFamily="34" charset="0"/>
              </a:rPr>
              <a:t>Delivery of Model, Report, &amp; Briefing (Jan 2014)</a:t>
            </a:r>
          </a:p>
          <a:p>
            <a:endParaRPr lang="en-US" sz="1600" dirty="0" smtClean="0"/>
          </a:p>
        </p:txBody>
      </p:sp>
      <p:sp>
        <p:nvSpPr>
          <p:cNvPr id="55305" name="Content Placeholder 3"/>
          <p:cNvSpPr txBox="1">
            <a:spLocks/>
          </p:cNvSpPr>
          <p:nvPr/>
        </p:nvSpPr>
        <p:spPr bwMode="auto">
          <a:xfrm>
            <a:off x="4595813" y="738188"/>
            <a:ext cx="439896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sz="1600" dirty="0">
                <a:latin typeface="Arial" pitchFamily="34" charset="0"/>
                <a:cs typeface="Arial" pitchFamily="34" charset="0"/>
              </a:rPr>
              <a:t>SMDP research will develop a probabilistic directed acyclic graphical model for improving departure time predictions by developing a Bayesian Belief Network (BBN) model that will utilize historical data to improve the reliability of departure time predictions for real-time traffic flow management</a:t>
            </a:r>
          </a:p>
          <a:p>
            <a:pPr eaLnBrk="1" hangingPunct="1">
              <a:spcBef>
                <a:spcPct val="20000"/>
              </a:spcBef>
              <a:buFont typeface="Arial" charset="0"/>
              <a:buChar char="•"/>
            </a:pPr>
            <a:endParaRPr lang="en-US" sz="1600" dirty="0">
              <a:solidFill>
                <a:srgbClr val="000000"/>
              </a:solidFill>
            </a:endParaRPr>
          </a:p>
        </p:txBody>
      </p:sp>
      <p:pic>
        <p:nvPicPr>
          <p:cNvPr id="17" name="Picture 16"/>
          <p:cNvPicPr/>
          <p:nvPr/>
        </p:nvPicPr>
        <p:blipFill>
          <a:blip r:embed="rId3"/>
          <a:srcRect/>
          <a:stretch>
            <a:fillRect/>
          </a:stretch>
        </p:blipFill>
        <p:spPr bwMode="auto">
          <a:xfrm>
            <a:off x="357526" y="738189"/>
            <a:ext cx="3692525" cy="2331234"/>
          </a:xfrm>
          <a:prstGeom prst="rect">
            <a:avLst/>
          </a:prstGeom>
          <a:solidFill>
            <a:schemeClr val="accent6">
              <a:lumMod val="60000"/>
              <a:lumOff val="40000"/>
              <a:alpha val="58000"/>
            </a:schemeClr>
          </a:solidFill>
        </p:spPr>
      </p:pic>
      <p:graphicFrame>
        <p:nvGraphicFramePr>
          <p:cNvPr id="18" name="Group 66"/>
          <p:cNvGraphicFramePr>
            <a:graphicFrameLocks noGrp="1"/>
          </p:cNvGraphicFramePr>
          <p:nvPr>
            <p:extLst>
              <p:ext uri="{D42A27DB-BD31-4B8C-83A1-F6EECF244321}">
                <p14:modId xmlns:p14="http://schemas.microsoft.com/office/powerpoint/2010/main" val="2118249945"/>
              </p:ext>
            </p:extLst>
          </p:nvPr>
        </p:nvGraphicFramePr>
        <p:xfrm>
          <a:off x="238125" y="5092700"/>
          <a:ext cx="4029075" cy="511175"/>
        </p:xfrm>
        <a:graphic>
          <a:graphicData uri="http://schemas.openxmlformats.org/drawingml/2006/table">
            <a:tbl>
              <a:tblPr/>
              <a:tblGrid>
                <a:gridCol w="722637"/>
                <a:gridCol w="875067"/>
                <a:gridCol w="801675"/>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20</a:t>
            </a:fld>
            <a:endParaRPr lang="en-US" sz="1600" dirty="0"/>
          </a:p>
        </p:txBody>
      </p:sp>
      <p:sp>
        <p:nvSpPr>
          <p:cNvPr id="19"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2674548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323" name="Group 5"/>
          <p:cNvGrpSpPr>
            <a:grpSpLocks/>
          </p:cNvGrpSpPr>
          <p:nvPr/>
        </p:nvGrpSpPr>
        <p:grpSpPr bwMode="auto">
          <a:xfrm>
            <a:off x="0" y="3549651"/>
            <a:ext cx="9144000" cy="84137"/>
            <a:chOff x="0" y="2781300"/>
            <a:chExt cx="9118600" cy="0"/>
          </a:xfrm>
        </p:grpSpPr>
        <p:sp>
          <p:nvSpPr>
            <p:cNvPr id="56354"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5"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4" name="Text Box 7"/>
          <p:cNvSpPr txBox="1">
            <a:spLocks noChangeArrowheads="1"/>
          </p:cNvSpPr>
          <p:nvPr/>
        </p:nvSpPr>
        <p:spPr bwMode="auto">
          <a:xfrm>
            <a:off x="101600" y="3612591"/>
            <a:ext cx="4283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Partnerships:</a:t>
            </a:r>
          </a:p>
          <a:p>
            <a:pPr eaLnBrk="1" hangingPunct="1"/>
            <a:r>
              <a:rPr lang="en-US" sz="1600" dirty="0">
                <a:latin typeface="+mn-lt"/>
              </a:rPr>
              <a:t>TBD</a:t>
            </a:r>
          </a:p>
        </p:txBody>
      </p:sp>
      <p:sp>
        <p:nvSpPr>
          <p:cNvPr id="56325" name="Text Box 7"/>
          <p:cNvSpPr txBox="1">
            <a:spLocks noChangeArrowheads="1"/>
          </p:cNvSpPr>
          <p:nvPr/>
        </p:nvSpPr>
        <p:spPr bwMode="auto">
          <a:xfrm>
            <a:off x="150813" y="47244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endParaRPr lang="en-US" sz="1200">
              <a:solidFill>
                <a:srgbClr val="000000"/>
              </a:solidFill>
            </a:endParaRPr>
          </a:p>
        </p:txBody>
      </p:sp>
      <p:sp>
        <p:nvSpPr>
          <p:cNvPr id="56326" name="Text Box 7"/>
          <p:cNvSpPr txBox="1">
            <a:spLocks noChangeArrowheads="1"/>
          </p:cNvSpPr>
          <p:nvPr/>
        </p:nvSpPr>
        <p:spPr bwMode="auto">
          <a:xfrm>
            <a:off x="4691063" y="3612591"/>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Accomplishments / Plans:</a:t>
            </a:r>
            <a:endParaRPr lang="en-US" dirty="0">
              <a:solidFill>
                <a:srgbClr val="002060"/>
              </a:solidFill>
              <a:latin typeface="Arial Narrow" pitchFamily="34" charset="0"/>
            </a:endParaRPr>
          </a:p>
        </p:txBody>
      </p:sp>
      <p:grpSp>
        <p:nvGrpSpPr>
          <p:cNvPr id="56327" name="Group 39"/>
          <p:cNvGrpSpPr>
            <a:grpSpLocks/>
          </p:cNvGrpSpPr>
          <p:nvPr/>
        </p:nvGrpSpPr>
        <p:grpSpPr bwMode="auto">
          <a:xfrm>
            <a:off x="57424" y="36756"/>
            <a:ext cx="8991326" cy="646331"/>
            <a:chOff x="-4203893" y="-803133"/>
            <a:chExt cx="8991227" cy="646596"/>
          </a:xfrm>
        </p:grpSpPr>
        <p:sp>
          <p:nvSpPr>
            <p:cNvPr id="56352" name="Text Box 4"/>
            <p:cNvSpPr txBox="1">
              <a:spLocks noChangeArrowheads="1"/>
            </p:cNvSpPr>
            <p:nvPr/>
          </p:nvSpPr>
          <p:spPr bwMode="auto">
            <a:xfrm>
              <a:off x="-4203893" y="-803133"/>
              <a:ext cx="4385468" cy="64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TMI Attribute Standardization </a:t>
              </a:r>
              <a:r>
                <a:rPr lang="en-US" b="1" dirty="0" smtClean="0">
                  <a:solidFill>
                    <a:srgbClr val="002060"/>
                  </a:solidFill>
                  <a:latin typeface="Arial Narrow" pitchFamily="34" charset="0"/>
                </a:rPr>
                <a:t>for Tracking and Simulation (TAS</a:t>
              </a:r>
              <a:r>
                <a:rPr lang="en-US" b="1" dirty="0">
                  <a:solidFill>
                    <a:srgbClr val="002060"/>
                  </a:solidFill>
                  <a:latin typeface="Arial Narrow" pitchFamily="34" charset="0"/>
                </a:rPr>
                <a:t>)</a:t>
              </a:r>
            </a:p>
          </p:txBody>
        </p:sp>
        <p:sp>
          <p:nvSpPr>
            <p:cNvPr id="56353"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Description: </a:t>
              </a:r>
            </a:p>
          </p:txBody>
        </p:sp>
      </p:grpSp>
      <p:sp>
        <p:nvSpPr>
          <p:cNvPr id="56328" name="Content Placeholder 3"/>
          <p:cNvSpPr>
            <a:spLocks noGrp="1"/>
          </p:cNvSpPr>
          <p:nvPr>
            <p:ph idx="1"/>
          </p:nvPr>
        </p:nvSpPr>
        <p:spPr>
          <a:xfrm>
            <a:off x="4638274" y="4343400"/>
            <a:ext cx="4378325" cy="1044575"/>
          </a:xfrm>
        </p:spPr>
        <p:txBody>
          <a:bodyPr/>
          <a:lstStyle/>
          <a:p>
            <a:r>
              <a:rPr lang="en-US" sz="1600" b="0" dirty="0" smtClean="0">
                <a:latin typeface="Arial" pitchFamily="34" charset="0"/>
                <a:cs typeface="Arial" pitchFamily="34" charset="0"/>
              </a:rPr>
              <a:t>TMI Analysis Report  (Oct 2013)</a:t>
            </a:r>
          </a:p>
          <a:p>
            <a:r>
              <a:rPr lang="en-US" sz="1600" b="0" dirty="0" smtClean="0">
                <a:latin typeface="Arial" pitchFamily="34" charset="0"/>
                <a:cs typeface="Arial" pitchFamily="34" charset="0"/>
              </a:rPr>
              <a:t>TMI Workshop (Nov 2013)</a:t>
            </a:r>
          </a:p>
          <a:p>
            <a:r>
              <a:rPr lang="en-US" sz="1600" b="0" dirty="0" smtClean="0">
                <a:latin typeface="Arial" pitchFamily="34" charset="0"/>
                <a:cs typeface="Arial" pitchFamily="34" charset="0"/>
              </a:rPr>
              <a:t>TMI Taxonomy Report (May 2014)</a:t>
            </a:r>
          </a:p>
          <a:p>
            <a:endParaRPr lang="en-US" sz="1800" dirty="0" smtClean="0"/>
          </a:p>
        </p:txBody>
      </p:sp>
      <p:sp>
        <p:nvSpPr>
          <p:cNvPr id="56329" name="Content Placeholder 3"/>
          <p:cNvSpPr txBox="1">
            <a:spLocks/>
          </p:cNvSpPr>
          <p:nvPr/>
        </p:nvSpPr>
        <p:spPr bwMode="auto">
          <a:xfrm>
            <a:off x="4551363" y="463550"/>
            <a:ext cx="44227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600" dirty="0">
                <a:latin typeface="Arial" pitchFamily="34" charset="0"/>
                <a:cs typeface="Arial" pitchFamily="34" charset="0"/>
              </a:rPr>
              <a:t>This research will utilize historical and current TMI data to define a system model in which TMI attributes are categorized in a manner that will facilitate real-time TMI information and feedback to NAS users, unified TMI modeling, post-event analysis, and continuous flight day evaluation</a:t>
            </a:r>
          </a:p>
          <a:p>
            <a:pPr eaLnBrk="1" hangingPunct="1">
              <a:buFont typeface="Arial" charset="0"/>
              <a:buChar char="•"/>
            </a:pPr>
            <a:r>
              <a:rPr lang="en-US" sz="1600" dirty="0">
                <a:latin typeface="Arial" pitchFamily="34" charset="0"/>
                <a:cs typeface="Arial" pitchFamily="34" charset="0"/>
              </a:rPr>
              <a:t>This research will also result in standardized TMI entry, parsing, and tracking, by enhancing functionality currently provided by NTML</a:t>
            </a:r>
          </a:p>
        </p:txBody>
      </p:sp>
      <p:graphicFrame>
        <p:nvGraphicFramePr>
          <p:cNvPr id="14" name="Diagram 13"/>
          <p:cNvGraphicFramePr/>
          <p:nvPr>
            <p:extLst>
              <p:ext uri="{D42A27DB-BD31-4B8C-83A1-F6EECF244321}">
                <p14:modId xmlns:p14="http://schemas.microsoft.com/office/powerpoint/2010/main" val="2656878325"/>
              </p:ext>
            </p:extLst>
          </p:nvPr>
        </p:nvGraphicFramePr>
        <p:xfrm>
          <a:off x="421382" y="731838"/>
          <a:ext cx="3657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Group 66"/>
          <p:cNvGraphicFramePr>
            <a:graphicFrameLocks noGrp="1"/>
          </p:cNvGraphicFramePr>
          <p:nvPr>
            <p:extLst>
              <p:ext uri="{D42A27DB-BD31-4B8C-83A1-F6EECF244321}">
                <p14:modId xmlns:p14="http://schemas.microsoft.com/office/powerpoint/2010/main" val="121129016"/>
              </p:ext>
            </p:extLst>
          </p:nvPr>
        </p:nvGraphicFramePr>
        <p:xfrm>
          <a:off x="238125" y="5081588"/>
          <a:ext cx="3752851" cy="511175"/>
        </p:xfrm>
        <a:graphic>
          <a:graphicData uri="http://schemas.openxmlformats.org/drawingml/2006/table">
            <a:tbl>
              <a:tblPr/>
              <a:tblGrid>
                <a:gridCol w="746714"/>
                <a:gridCol w="741455"/>
                <a:gridCol w="746714"/>
                <a:gridCol w="760737"/>
                <a:gridCol w="757231"/>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21</a:t>
            </a:fld>
            <a:endParaRPr lang="en-US" sz="1600" dirty="0"/>
          </a:p>
        </p:txBody>
      </p:sp>
      <p:sp>
        <p:nvSpPr>
          <p:cNvPr id="17" name="Content Placeholder 2"/>
          <p:cNvSpPr txBox="1">
            <a:spLocks/>
          </p:cNvSpPr>
          <p:nvPr/>
        </p:nvSpPr>
        <p:spPr bwMode="auto">
          <a:xfrm>
            <a:off x="0" y="5595864"/>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2398716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347" name="Group 5"/>
          <p:cNvGrpSpPr>
            <a:grpSpLocks/>
          </p:cNvGrpSpPr>
          <p:nvPr/>
        </p:nvGrpSpPr>
        <p:grpSpPr bwMode="auto">
          <a:xfrm>
            <a:off x="0" y="3213100"/>
            <a:ext cx="9144000" cy="82550"/>
            <a:chOff x="0" y="2781300"/>
            <a:chExt cx="9118600" cy="0"/>
          </a:xfrm>
        </p:grpSpPr>
        <p:sp>
          <p:nvSpPr>
            <p:cNvPr id="57378"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9"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48" name="Text Box 7"/>
          <p:cNvSpPr txBox="1">
            <a:spLocks noChangeArrowheads="1"/>
          </p:cNvSpPr>
          <p:nvPr/>
        </p:nvSpPr>
        <p:spPr bwMode="auto">
          <a:xfrm>
            <a:off x="101600" y="3406775"/>
            <a:ext cx="42830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Partnerships:</a:t>
            </a:r>
          </a:p>
          <a:p>
            <a:pPr eaLnBrk="1" hangingPunct="1"/>
            <a:r>
              <a:rPr lang="en-US" sz="1600" dirty="0">
                <a:latin typeface="+mn-lt"/>
              </a:rPr>
              <a:t>FAA Commercial Space </a:t>
            </a:r>
            <a:r>
              <a:rPr lang="en-US" sz="1600" dirty="0" smtClean="0">
                <a:latin typeface="+mn-lt"/>
              </a:rPr>
              <a:t>Transportation (AST)</a:t>
            </a:r>
            <a:endParaRPr lang="en-US" sz="1600" dirty="0">
              <a:latin typeface="+mn-lt"/>
            </a:endParaRPr>
          </a:p>
          <a:p>
            <a:pPr eaLnBrk="1" hangingPunct="1"/>
            <a:r>
              <a:rPr lang="en-US" sz="1600" dirty="0">
                <a:latin typeface="+mn-lt"/>
              </a:rPr>
              <a:t>Stanford University</a:t>
            </a:r>
          </a:p>
          <a:p>
            <a:pPr eaLnBrk="1" hangingPunct="1"/>
            <a:endParaRPr lang="en-US" dirty="0">
              <a:solidFill>
                <a:srgbClr val="000000"/>
              </a:solidFill>
            </a:endParaRPr>
          </a:p>
        </p:txBody>
      </p:sp>
      <p:sp>
        <p:nvSpPr>
          <p:cNvPr id="57349" name="Text Box 7"/>
          <p:cNvSpPr txBox="1">
            <a:spLocks noChangeArrowheads="1"/>
          </p:cNvSpPr>
          <p:nvPr/>
        </p:nvSpPr>
        <p:spPr bwMode="auto">
          <a:xfrm>
            <a:off x="150813" y="4800600"/>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endParaRPr lang="en-US" sz="1600">
              <a:solidFill>
                <a:srgbClr val="000000"/>
              </a:solidFill>
            </a:endParaRPr>
          </a:p>
          <a:p>
            <a:pPr eaLnBrk="1" hangingPunct="1"/>
            <a:endParaRPr lang="en-US" sz="1200">
              <a:solidFill>
                <a:srgbClr val="000000"/>
              </a:solidFill>
            </a:endParaRPr>
          </a:p>
        </p:txBody>
      </p:sp>
      <p:sp>
        <p:nvSpPr>
          <p:cNvPr id="57350" name="Text Box 7"/>
          <p:cNvSpPr txBox="1">
            <a:spLocks noChangeArrowheads="1"/>
          </p:cNvSpPr>
          <p:nvPr/>
        </p:nvSpPr>
        <p:spPr bwMode="auto">
          <a:xfrm>
            <a:off x="4670054" y="3440875"/>
            <a:ext cx="4283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Accomplishments / Plans:</a:t>
            </a:r>
            <a:endParaRPr lang="en-US" dirty="0">
              <a:solidFill>
                <a:srgbClr val="002060"/>
              </a:solidFill>
              <a:latin typeface="Arial Narrow" pitchFamily="34" charset="0"/>
            </a:endParaRPr>
          </a:p>
        </p:txBody>
      </p:sp>
      <p:grpSp>
        <p:nvGrpSpPr>
          <p:cNvPr id="57351" name="Group 39"/>
          <p:cNvGrpSpPr>
            <a:grpSpLocks/>
          </p:cNvGrpSpPr>
          <p:nvPr/>
        </p:nvGrpSpPr>
        <p:grpSpPr bwMode="auto">
          <a:xfrm>
            <a:off x="107950" y="174625"/>
            <a:ext cx="8940800" cy="646113"/>
            <a:chOff x="-4152868" y="-664500"/>
            <a:chExt cx="8940202" cy="646331"/>
          </a:xfrm>
        </p:grpSpPr>
        <p:sp>
          <p:nvSpPr>
            <p:cNvPr id="57376"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Space Vehicle Operations (SVO)</a:t>
              </a:r>
            </a:p>
          </p:txBody>
        </p:sp>
        <p:sp>
          <p:nvSpPr>
            <p:cNvPr id="57377" name="Text Box 5"/>
            <p:cNvSpPr txBox="1">
              <a:spLocks noChangeArrowheads="1"/>
            </p:cNvSpPr>
            <p:nvPr/>
          </p:nvSpPr>
          <p:spPr bwMode="auto">
            <a:xfrm>
              <a:off x="334396" y="-664500"/>
              <a:ext cx="4452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2060"/>
                  </a:solidFill>
                  <a:latin typeface="Arial Narrow" pitchFamily="34" charset="0"/>
                </a:rPr>
                <a:t>Description: </a:t>
              </a:r>
            </a:p>
            <a:p>
              <a:pPr eaLnBrk="1" hangingPunct="1"/>
              <a:endParaRPr lang="en-US" b="1" dirty="0">
                <a:solidFill>
                  <a:srgbClr val="000099"/>
                </a:solidFill>
              </a:endParaRPr>
            </a:p>
          </p:txBody>
        </p:sp>
      </p:grpSp>
      <p:sp>
        <p:nvSpPr>
          <p:cNvPr id="14" name="Content Placeholder 2"/>
          <p:cNvSpPr txBox="1">
            <a:spLocks/>
          </p:cNvSpPr>
          <p:nvPr/>
        </p:nvSpPr>
        <p:spPr>
          <a:xfrm>
            <a:off x="4476750" y="3810207"/>
            <a:ext cx="4603750" cy="1763506"/>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Conducted Focus Group (Dec 2012)</a:t>
            </a:r>
            <a:endParaRPr lang="en-US" sz="1600" dirty="0">
              <a:latin typeface="Arial" pitchFamily="34" charset="0"/>
              <a:cs typeface="Arial" pitchFamily="34" charset="0"/>
            </a:endParaRP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Developed Shortfall Analysis (Apr 2013)</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Focus Group # 2 (Sep 2013)</a:t>
            </a:r>
          </a:p>
          <a:p>
            <a:pPr marL="285750" lvl="1" fontAlgn="auto">
              <a:spcBef>
                <a:spcPts val="0"/>
              </a:spcBef>
              <a:spcAft>
                <a:spcPts val="0"/>
              </a:spcAft>
              <a:buFont typeface="Arial" pitchFamily="34" charset="0"/>
              <a:buChar char="•"/>
              <a:defRPr/>
            </a:pPr>
            <a:r>
              <a:rPr lang="en-US" sz="1600" dirty="0">
                <a:latin typeface="Arial" pitchFamily="34" charset="0"/>
                <a:cs typeface="Arial" pitchFamily="34" charset="0"/>
              </a:rPr>
              <a:t>SVO Concept of Operations in the </a:t>
            </a:r>
            <a:r>
              <a:rPr lang="en-US" sz="1600" dirty="0" smtClean="0">
                <a:latin typeface="Arial" pitchFamily="34" charset="0"/>
                <a:cs typeface="Arial" pitchFamily="34" charset="0"/>
              </a:rPr>
              <a:t>NAS (Jun 2014)</a:t>
            </a:r>
          </a:p>
          <a:p>
            <a:pPr marL="285750" lvl="1" fontAlgn="auto">
              <a:spcBef>
                <a:spcPts val="0"/>
              </a:spcBef>
              <a:spcAft>
                <a:spcPts val="0"/>
              </a:spcAft>
              <a:buFont typeface="Arial" pitchFamily="34" charset="0"/>
              <a:buChar char="•"/>
              <a:defRPr/>
            </a:pPr>
            <a:r>
              <a:rPr lang="en-US" sz="1600" dirty="0">
                <a:latin typeface="Arial" pitchFamily="34" charset="0"/>
                <a:cs typeface="Arial" pitchFamily="34" charset="0"/>
              </a:rPr>
              <a:t>Integrated NAS/SVO Simulation </a:t>
            </a:r>
            <a:r>
              <a:rPr lang="en-US" sz="1600" dirty="0" smtClean="0">
                <a:latin typeface="Arial" pitchFamily="34" charset="0"/>
                <a:cs typeface="Arial" pitchFamily="34" charset="0"/>
              </a:rPr>
              <a:t>Model (Oct 2014)</a:t>
            </a:r>
          </a:p>
          <a:p>
            <a:pPr marL="0" lvl="1" fontAlgn="auto">
              <a:spcBef>
                <a:spcPts val="0"/>
              </a:spcBef>
              <a:spcAft>
                <a:spcPts val="0"/>
              </a:spcAft>
              <a:buFontTx/>
              <a:buNone/>
              <a:defRPr/>
            </a:pPr>
            <a:endParaRPr lang="en-US" sz="1600" dirty="0">
              <a:cs typeface="Arial" pitchFamily="34" charset="0"/>
            </a:endParaRPr>
          </a:p>
        </p:txBody>
      </p:sp>
      <p:pic>
        <p:nvPicPr>
          <p:cNvPr id="573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615950"/>
            <a:ext cx="37115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1"/>
          <p:cNvSpPr>
            <a:spLocks noChangeArrowheads="1"/>
          </p:cNvSpPr>
          <p:nvPr/>
        </p:nvSpPr>
        <p:spPr bwMode="auto">
          <a:xfrm>
            <a:off x="4535488" y="546100"/>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sz="1600" dirty="0">
                <a:latin typeface="Arial" pitchFamily="34" charset="0"/>
                <a:cs typeface="Arial" pitchFamily="34" charset="0"/>
              </a:rPr>
              <a:t>This research will analyze space vehicle operations to include launch patterns, trajectory characteristics, safety data, locations, expected launch quantities, and impact to airborne and ground aircraft</a:t>
            </a:r>
          </a:p>
          <a:p>
            <a:pPr marL="285750" indent="-285750">
              <a:buFont typeface="Arial" charset="0"/>
              <a:buChar char="•"/>
            </a:pPr>
            <a:r>
              <a:rPr lang="en-US" sz="1600" dirty="0">
                <a:latin typeface="Arial" pitchFamily="34" charset="0"/>
                <a:cs typeface="Arial" pitchFamily="34" charset="0"/>
              </a:rPr>
              <a:t>This research will result in a SVO Concept of Operations, covering pre-launch, launch, recovery, and a NAS/Safety impact assessment</a:t>
            </a:r>
          </a:p>
        </p:txBody>
      </p:sp>
      <p:graphicFrame>
        <p:nvGraphicFramePr>
          <p:cNvPr id="17" name="Group 66"/>
          <p:cNvGraphicFramePr>
            <a:graphicFrameLocks noGrp="1"/>
          </p:cNvGraphicFramePr>
          <p:nvPr>
            <p:extLst>
              <p:ext uri="{D42A27DB-BD31-4B8C-83A1-F6EECF244321}">
                <p14:modId xmlns:p14="http://schemas.microsoft.com/office/powerpoint/2010/main" val="195983055"/>
              </p:ext>
            </p:extLst>
          </p:nvPr>
        </p:nvGraphicFramePr>
        <p:xfrm>
          <a:off x="238125" y="5199063"/>
          <a:ext cx="3876674" cy="511175"/>
        </p:xfrm>
        <a:graphic>
          <a:graphicData uri="http://schemas.openxmlformats.org/drawingml/2006/table">
            <a:tbl>
              <a:tblPr/>
              <a:tblGrid>
                <a:gridCol w="723812"/>
                <a:gridCol w="761907"/>
                <a:gridCol w="723812"/>
                <a:gridCol w="819050"/>
                <a:gridCol w="848093"/>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$580,000</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marL="91429" marR="91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22</a:t>
            </a:fld>
            <a:endParaRPr lang="en-US" sz="1600" dirty="0"/>
          </a:p>
        </p:txBody>
      </p:sp>
      <p:sp>
        <p:nvSpPr>
          <p:cNvPr id="18" name="Content Placeholder 2"/>
          <p:cNvSpPr txBox="1">
            <a:spLocks/>
          </p:cNvSpPr>
          <p:nvPr/>
        </p:nvSpPr>
        <p:spPr bwMode="auto">
          <a:xfrm>
            <a:off x="0" y="5724525"/>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78053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8371" name="Group 5"/>
          <p:cNvGrpSpPr>
            <a:grpSpLocks/>
          </p:cNvGrpSpPr>
          <p:nvPr/>
        </p:nvGrpSpPr>
        <p:grpSpPr bwMode="auto">
          <a:xfrm>
            <a:off x="0" y="3213100"/>
            <a:ext cx="9144000" cy="82550"/>
            <a:chOff x="0" y="2781300"/>
            <a:chExt cx="9118600" cy="0"/>
          </a:xfrm>
        </p:grpSpPr>
        <p:sp>
          <p:nvSpPr>
            <p:cNvPr id="58402"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3"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72" name="Text Box 7"/>
          <p:cNvSpPr txBox="1">
            <a:spLocks noChangeArrowheads="1"/>
          </p:cNvSpPr>
          <p:nvPr/>
        </p:nvSpPr>
        <p:spPr bwMode="auto">
          <a:xfrm>
            <a:off x="101600" y="3406775"/>
            <a:ext cx="4283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Partnerships:</a:t>
            </a:r>
          </a:p>
          <a:p>
            <a:pPr eaLnBrk="1" hangingPunct="1"/>
            <a:r>
              <a:rPr lang="en-US" sz="1600" dirty="0">
                <a:solidFill>
                  <a:srgbClr val="000000"/>
                </a:solidFill>
              </a:rPr>
              <a:t>AIR</a:t>
            </a:r>
          </a:p>
          <a:p>
            <a:pPr eaLnBrk="1" hangingPunct="1"/>
            <a:r>
              <a:rPr lang="en-US" sz="1600" dirty="0">
                <a:solidFill>
                  <a:srgbClr val="000000"/>
                </a:solidFill>
              </a:rPr>
              <a:t>Boeing</a:t>
            </a:r>
          </a:p>
          <a:p>
            <a:pPr eaLnBrk="1" hangingPunct="1"/>
            <a:r>
              <a:rPr lang="en-US" sz="1600" dirty="0">
                <a:solidFill>
                  <a:srgbClr val="000000"/>
                </a:solidFill>
              </a:rPr>
              <a:t>Commercial Airline (TBD)</a:t>
            </a:r>
          </a:p>
          <a:p>
            <a:pPr eaLnBrk="1" hangingPunct="1"/>
            <a:endParaRPr lang="en-US" dirty="0">
              <a:solidFill>
                <a:srgbClr val="000000"/>
              </a:solidFill>
            </a:endParaRPr>
          </a:p>
        </p:txBody>
      </p:sp>
      <p:sp>
        <p:nvSpPr>
          <p:cNvPr id="58373" name="Text Box 7"/>
          <p:cNvSpPr txBox="1">
            <a:spLocks noChangeArrowheads="1"/>
          </p:cNvSpPr>
          <p:nvPr/>
        </p:nvSpPr>
        <p:spPr bwMode="auto">
          <a:xfrm>
            <a:off x="107950" y="4800600"/>
            <a:ext cx="376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8374" name="Text Box 7"/>
          <p:cNvSpPr txBox="1">
            <a:spLocks noChangeArrowheads="1"/>
          </p:cNvSpPr>
          <p:nvPr/>
        </p:nvSpPr>
        <p:spPr bwMode="auto">
          <a:xfrm>
            <a:off x="4597400" y="32543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Accomplishments / Plans:</a:t>
            </a:r>
            <a:endParaRPr lang="en-US" dirty="0">
              <a:solidFill>
                <a:srgbClr val="000099"/>
              </a:solidFill>
            </a:endParaRPr>
          </a:p>
        </p:txBody>
      </p:sp>
      <p:grpSp>
        <p:nvGrpSpPr>
          <p:cNvPr id="58375" name="Group 39"/>
          <p:cNvGrpSpPr>
            <a:grpSpLocks/>
          </p:cNvGrpSpPr>
          <p:nvPr/>
        </p:nvGrpSpPr>
        <p:grpSpPr bwMode="auto">
          <a:xfrm>
            <a:off x="107950" y="174625"/>
            <a:ext cx="8940800" cy="666750"/>
            <a:chOff x="-4152868" y="-664500"/>
            <a:chExt cx="8940202" cy="666406"/>
          </a:xfrm>
        </p:grpSpPr>
        <p:sp>
          <p:nvSpPr>
            <p:cNvPr id="58400"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Datalink of Complex PBN Clearances in Support of 4D TBO</a:t>
              </a:r>
              <a:endParaRPr lang="en-US" b="1" dirty="0">
                <a:solidFill>
                  <a:srgbClr val="000099"/>
                </a:solidFill>
              </a:endParaRPr>
            </a:p>
          </p:txBody>
        </p:sp>
        <p:sp>
          <p:nvSpPr>
            <p:cNvPr id="58401"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Description: </a:t>
              </a:r>
            </a:p>
          </p:txBody>
        </p:sp>
      </p:grpSp>
      <p:sp>
        <p:nvSpPr>
          <p:cNvPr id="14" name="Content Placeholder 2"/>
          <p:cNvSpPr>
            <a:spLocks noGrp="1"/>
          </p:cNvSpPr>
          <p:nvPr>
            <p:ph idx="1"/>
          </p:nvPr>
        </p:nvSpPr>
        <p:spPr>
          <a:xfrm>
            <a:off x="4595813" y="517524"/>
            <a:ext cx="4395787" cy="2695575"/>
          </a:xfrm>
        </p:spPr>
        <p:txBody>
          <a:bodyPr/>
          <a:lstStyle/>
          <a:p>
            <a:pPr marL="0" indent="0">
              <a:buFontTx/>
              <a:buNone/>
              <a:defRPr/>
            </a:pPr>
            <a:r>
              <a:rPr lang="en-US" sz="1600" dirty="0" smtClean="0"/>
              <a:t>Research Objectives</a:t>
            </a:r>
          </a:p>
          <a:p>
            <a:pPr>
              <a:defRPr/>
            </a:pPr>
            <a:r>
              <a:rPr lang="en-US" sz="1600" b="0" dirty="0" smtClean="0">
                <a:latin typeface="Arial" pitchFamily="34" charset="0"/>
                <a:cs typeface="Arial" pitchFamily="34" charset="0"/>
              </a:rPr>
              <a:t>Identify candidate Complex PBN Clearances (CPCs) that are operationally and technically viable and that yield the highest benefits</a:t>
            </a:r>
          </a:p>
          <a:p>
            <a:pPr>
              <a:defRPr/>
            </a:pPr>
            <a:r>
              <a:rPr lang="en-US" sz="1600" b="0" dirty="0" smtClean="0">
                <a:latin typeface="Arial" pitchFamily="34" charset="0"/>
                <a:cs typeface="Arial" pitchFamily="34" charset="0"/>
              </a:rPr>
              <a:t>CPC applications will be mapped in support of arrival / departure and high altitude en route operations.</a:t>
            </a:r>
          </a:p>
          <a:p>
            <a:pPr>
              <a:defRPr/>
            </a:pPr>
            <a:r>
              <a:rPr lang="en-US" sz="1600" b="0" dirty="0" smtClean="0">
                <a:latin typeface="Arial" pitchFamily="34" charset="0"/>
                <a:cs typeface="Arial" pitchFamily="34" charset="0"/>
              </a:rPr>
              <a:t>Focus: Further-term requirements (ATN avionics)</a:t>
            </a:r>
          </a:p>
        </p:txBody>
      </p:sp>
      <p:sp>
        <p:nvSpPr>
          <p:cNvPr id="58377" name="Content Placeholder 2"/>
          <p:cNvSpPr txBox="1">
            <a:spLocks/>
          </p:cNvSpPr>
          <p:nvPr/>
        </p:nvSpPr>
        <p:spPr bwMode="auto">
          <a:xfrm>
            <a:off x="4558803" y="3767138"/>
            <a:ext cx="4452937"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sz="1600" dirty="0" smtClean="0">
                <a:solidFill>
                  <a:srgbClr val="000000"/>
                </a:solidFill>
              </a:rPr>
              <a:t>Provide </a:t>
            </a:r>
            <a:r>
              <a:rPr lang="en-US" sz="1600" dirty="0">
                <a:solidFill>
                  <a:srgbClr val="000000"/>
                </a:solidFill>
              </a:rPr>
              <a:t>annotated outline of ConOps (Oct 2013)</a:t>
            </a:r>
          </a:p>
          <a:p>
            <a:pPr eaLnBrk="1" hangingPunct="1">
              <a:spcBef>
                <a:spcPct val="20000"/>
              </a:spcBef>
              <a:buFont typeface="Arial" charset="0"/>
              <a:buChar char="•"/>
            </a:pPr>
            <a:r>
              <a:rPr lang="en-US" sz="1600" dirty="0">
                <a:solidFill>
                  <a:srgbClr val="000000"/>
                </a:solidFill>
              </a:rPr>
              <a:t>Develop Concept of Operations (Feb 2014</a:t>
            </a:r>
            <a:r>
              <a:rPr lang="en-US" sz="1600" dirty="0" smtClean="0">
                <a:solidFill>
                  <a:srgbClr val="000000"/>
                </a:solidFill>
              </a:rPr>
              <a:t>)</a:t>
            </a:r>
          </a:p>
          <a:p>
            <a:pPr eaLnBrk="1" hangingPunct="1">
              <a:spcBef>
                <a:spcPct val="20000"/>
              </a:spcBef>
              <a:buFont typeface="Arial" charset="0"/>
              <a:buChar char="•"/>
            </a:pPr>
            <a:r>
              <a:rPr lang="en-US" sz="1600" dirty="0" smtClean="0">
                <a:solidFill>
                  <a:srgbClr val="000000"/>
                </a:solidFill>
              </a:rPr>
              <a:t>ROM Benefits Case (Feb 2014)</a:t>
            </a:r>
            <a:endParaRPr lang="en-US" sz="1600" dirty="0">
              <a:solidFill>
                <a:srgbClr val="000000"/>
              </a:solidFill>
            </a:endParaRPr>
          </a:p>
          <a:p>
            <a:pPr eaLnBrk="1" hangingPunct="1">
              <a:spcBef>
                <a:spcPct val="20000"/>
              </a:spcBef>
              <a:buFont typeface="Arial" charset="0"/>
              <a:buChar char="•"/>
            </a:pPr>
            <a:r>
              <a:rPr lang="en-US" sz="1600" dirty="0">
                <a:solidFill>
                  <a:srgbClr val="000000"/>
                </a:solidFill>
              </a:rPr>
              <a:t>Provide whitepaper summarizing findings / recommendations (</a:t>
            </a:r>
            <a:r>
              <a:rPr lang="en-US" sz="1600" dirty="0" smtClean="0">
                <a:solidFill>
                  <a:srgbClr val="000000"/>
                </a:solidFill>
              </a:rPr>
              <a:t>Apr </a:t>
            </a:r>
            <a:r>
              <a:rPr lang="en-US" sz="1600" dirty="0">
                <a:solidFill>
                  <a:srgbClr val="000000"/>
                </a:solidFill>
              </a:rPr>
              <a:t>2014)</a:t>
            </a:r>
          </a:p>
        </p:txBody>
      </p:sp>
      <p:pic>
        <p:nvPicPr>
          <p:cNvPr id="58378" name="Picture 5" descr="787cock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881063"/>
            <a:ext cx="341153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66"/>
          <p:cNvGraphicFramePr>
            <a:graphicFrameLocks noGrp="1"/>
          </p:cNvGraphicFramePr>
          <p:nvPr>
            <p:extLst>
              <p:ext uri="{D42A27DB-BD31-4B8C-83A1-F6EECF244321}">
                <p14:modId xmlns:p14="http://schemas.microsoft.com/office/powerpoint/2010/main" val="3262506030"/>
              </p:ext>
            </p:extLst>
          </p:nvPr>
        </p:nvGraphicFramePr>
        <p:xfrm>
          <a:off x="228600" y="5178425"/>
          <a:ext cx="3943350" cy="511175"/>
        </p:xfrm>
        <a:graphic>
          <a:graphicData uri="http://schemas.openxmlformats.org/drawingml/2006/table">
            <a:tbl>
              <a:tblPr/>
              <a:tblGrid>
                <a:gridCol w="563599"/>
                <a:gridCol w="760376"/>
                <a:gridCol w="828675"/>
                <a:gridCol w="866775"/>
                <a:gridCol w="923925"/>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23</a:t>
            </a:fld>
            <a:endParaRPr lang="en-US" sz="1600" dirty="0"/>
          </a:p>
        </p:txBody>
      </p:sp>
      <p:sp>
        <p:nvSpPr>
          <p:cNvPr id="17" name="Content Placeholder 2"/>
          <p:cNvSpPr txBox="1">
            <a:spLocks/>
          </p:cNvSpPr>
          <p:nvPr/>
        </p:nvSpPr>
        <p:spPr bwMode="auto">
          <a:xfrm>
            <a:off x="0" y="57387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47" name="Group 5"/>
          <p:cNvGrpSpPr>
            <a:grpSpLocks/>
          </p:cNvGrpSpPr>
          <p:nvPr/>
        </p:nvGrpSpPr>
        <p:grpSpPr bwMode="auto">
          <a:xfrm>
            <a:off x="0" y="3213100"/>
            <a:ext cx="9144000" cy="82550"/>
            <a:chOff x="0" y="2781300"/>
            <a:chExt cx="9118600" cy="0"/>
          </a:xfrm>
        </p:grpSpPr>
        <p:sp>
          <p:nvSpPr>
            <p:cNvPr id="6182"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8" name="Text Box 7"/>
          <p:cNvSpPr txBox="1">
            <a:spLocks noChangeArrowheads="1"/>
          </p:cNvSpPr>
          <p:nvPr/>
        </p:nvSpPr>
        <p:spPr bwMode="auto">
          <a:xfrm>
            <a:off x="101600" y="3406775"/>
            <a:ext cx="42830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000099"/>
                </a:solidFill>
                <a:latin typeface="Arial" charset="0"/>
              </a:rPr>
              <a:t>Partnerships:</a:t>
            </a:r>
          </a:p>
          <a:p>
            <a:r>
              <a:rPr lang="en-US" sz="1600" dirty="0">
                <a:solidFill>
                  <a:srgbClr val="000000"/>
                </a:solidFill>
                <a:latin typeface="Arial" charset="0"/>
              </a:rPr>
              <a:t>SBS			</a:t>
            </a:r>
            <a:r>
              <a:rPr lang="en-US" sz="1600" dirty="0" smtClean="0">
                <a:solidFill>
                  <a:srgbClr val="000000"/>
                </a:solidFill>
                <a:latin typeface="Arial" charset="0"/>
              </a:rPr>
              <a:t>MITRE</a:t>
            </a:r>
            <a:endParaRPr lang="en-US" sz="1600" dirty="0">
              <a:solidFill>
                <a:srgbClr val="000000"/>
              </a:solidFill>
              <a:latin typeface="Arial" charset="0"/>
            </a:endParaRPr>
          </a:p>
          <a:p>
            <a:r>
              <a:rPr lang="en-US" sz="1600" dirty="0">
                <a:solidFill>
                  <a:srgbClr val="000000"/>
                </a:solidFill>
                <a:latin typeface="Arial" charset="0"/>
              </a:rPr>
              <a:t>MIT/LL 			CSSI</a:t>
            </a:r>
          </a:p>
          <a:p>
            <a:r>
              <a:rPr lang="en-US" sz="1600" dirty="0">
                <a:solidFill>
                  <a:srgbClr val="000000"/>
                </a:solidFill>
                <a:latin typeface="Arial" charset="0"/>
              </a:rPr>
              <a:t>BAH/MCR</a:t>
            </a:r>
          </a:p>
          <a:p>
            <a:r>
              <a:rPr lang="en-US" sz="1600" dirty="0">
                <a:solidFill>
                  <a:srgbClr val="000000"/>
                </a:solidFill>
                <a:latin typeface="Arial" charset="0"/>
              </a:rPr>
              <a:t>WJHTC Human Factors Lab</a:t>
            </a:r>
            <a:endParaRPr lang="en-US" dirty="0">
              <a:solidFill>
                <a:srgbClr val="000000"/>
              </a:solidFill>
              <a:latin typeface="Arial" charset="0"/>
            </a:endParaRPr>
          </a:p>
        </p:txBody>
      </p:sp>
      <p:sp>
        <p:nvSpPr>
          <p:cNvPr id="6149" name="Text Box 7"/>
          <p:cNvSpPr txBox="1">
            <a:spLocks noChangeArrowheads="1"/>
          </p:cNvSpPr>
          <p:nvPr/>
        </p:nvSpPr>
        <p:spPr bwMode="auto">
          <a:xfrm>
            <a:off x="111125" y="4800600"/>
            <a:ext cx="377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Funding:</a:t>
            </a:r>
            <a:endParaRPr lang="en-US" sz="1200">
              <a:solidFill>
                <a:srgbClr val="000000"/>
              </a:solidFill>
              <a:latin typeface="Arial" charset="0"/>
            </a:endParaRPr>
          </a:p>
        </p:txBody>
      </p:sp>
      <p:sp>
        <p:nvSpPr>
          <p:cNvPr id="15" name="Text Box 7"/>
          <p:cNvSpPr txBox="1">
            <a:spLocks noChangeArrowheads="1"/>
          </p:cNvSpPr>
          <p:nvPr/>
        </p:nvSpPr>
        <p:spPr bwMode="auto">
          <a:xfrm>
            <a:off x="4679950" y="3810000"/>
            <a:ext cx="42830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endParaRPr lang="en-US" sz="1600" dirty="0" smtClean="0">
              <a:solidFill>
                <a:srgbClr val="000099"/>
              </a:solidFill>
              <a:cs typeface="+mn-cs"/>
            </a:endParaRPr>
          </a:p>
          <a:p>
            <a:pPr eaLnBrk="1" fontAlgn="auto" hangingPunct="1">
              <a:spcBef>
                <a:spcPts val="0"/>
              </a:spcBef>
              <a:spcAft>
                <a:spcPts val="0"/>
              </a:spcAft>
              <a:buFont typeface="Arial" pitchFamily="34" charset="0"/>
              <a:buChar char="•"/>
              <a:defRPr/>
            </a:pPr>
            <a:r>
              <a:rPr lang="en-US" sz="1600" b="0" dirty="0">
                <a:solidFill>
                  <a:srgbClr val="000000"/>
                </a:solidFill>
                <a:ea typeface="ＭＳ Ｐゴシック" pitchFamily="34" charset="-128"/>
                <a:cs typeface="Arial" pitchFamily="34" charset="0"/>
              </a:rPr>
              <a:t>Draft Shortfall Analysis </a:t>
            </a:r>
            <a:r>
              <a:rPr lang="en-US" sz="1600" b="0" dirty="0" smtClean="0">
                <a:solidFill>
                  <a:srgbClr val="000000"/>
                </a:solidFill>
                <a:ea typeface="ＭＳ Ｐゴシック" pitchFamily="34" charset="-128"/>
                <a:cs typeface="Arial" pitchFamily="34" charset="0"/>
              </a:rPr>
              <a:t>(Mar 2013</a:t>
            </a:r>
            <a:r>
              <a:rPr lang="en-US" sz="1600" b="0" dirty="0">
                <a:solidFill>
                  <a:srgbClr val="000000"/>
                </a:solidFill>
                <a:ea typeface="ＭＳ Ｐゴシック" pitchFamily="34" charset="-128"/>
                <a:cs typeface="Arial" pitchFamily="34" charset="0"/>
              </a:rPr>
              <a:t>)</a:t>
            </a:r>
          </a:p>
          <a:p>
            <a:pPr eaLnBrk="1" fontAlgn="auto" hangingPunct="1">
              <a:spcBef>
                <a:spcPts val="0"/>
              </a:spcBef>
              <a:spcAft>
                <a:spcPts val="0"/>
              </a:spcAft>
              <a:buFont typeface="Arial" pitchFamily="34" charset="0"/>
              <a:buChar char="•"/>
              <a:defRPr/>
            </a:pPr>
            <a:r>
              <a:rPr lang="en-US" sz="1600" b="0" dirty="0" smtClean="0">
                <a:solidFill>
                  <a:srgbClr val="000000"/>
                </a:solidFill>
                <a:ea typeface="ＭＳ Ｐゴシック" pitchFamily="34" charset="-128"/>
                <a:cs typeface="Arial" pitchFamily="34" charset="0"/>
              </a:rPr>
              <a:t>Draft Concept of Operations (Jun 2013</a:t>
            </a:r>
            <a:r>
              <a:rPr lang="en-US" sz="1600" b="0" dirty="0">
                <a:solidFill>
                  <a:srgbClr val="000000"/>
                </a:solidFill>
                <a:ea typeface="ＭＳ Ｐゴシック" pitchFamily="34" charset="-128"/>
                <a:cs typeface="Arial" pitchFamily="34" charset="0"/>
              </a:rPr>
              <a:t>)</a:t>
            </a:r>
          </a:p>
          <a:p>
            <a:pPr eaLnBrk="1" fontAlgn="auto" hangingPunct="1">
              <a:spcBef>
                <a:spcPts val="0"/>
              </a:spcBef>
              <a:spcAft>
                <a:spcPts val="0"/>
              </a:spcAft>
              <a:buFont typeface="Arial" pitchFamily="34" charset="0"/>
              <a:buChar char="•"/>
              <a:defRPr/>
            </a:pPr>
            <a:r>
              <a:rPr lang="en-US" sz="1600" b="0" dirty="0" smtClean="0">
                <a:solidFill>
                  <a:srgbClr val="000000"/>
                </a:solidFill>
                <a:ea typeface="ＭＳ Ｐゴシック" pitchFamily="34" charset="-128"/>
                <a:cs typeface="Arial" pitchFamily="34" charset="0"/>
              </a:rPr>
              <a:t>Draft </a:t>
            </a:r>
            <a:r>
              <a:rPr lang="en-US" sz="1600" b="0" dirty="0">
                <a:solidFill>
                  <a:srgbClr val="000000"/>
                </a:solidFill>
                <a:ea typeface="ＭＳ Ｐゴシック" pitchFamily="34" charset="-128"/>
                <a:cs typeface="Arial" pitchFamily="34" charset="0"/>
              </a:rPr>
              <a:t>Research Questions </a:t>
            </a:r>
            <a:r>
              <a:rPr lang="en-US" sz="1600" b="0" dirty="0" smtClean="0">
                <a:solidFill>
                  <a:srgbClr val="000000"/>
                </a:solidFill>
                <a:ea typeface="ＭＳ Ｐゴシック" pitchFamily="34" charset="-128"/>
                <a:cs typeface="Arial" pitchFamily="34" charset="0"/>
              </a:rPr>
              <a:t>(Jun 2013</a:t>
            </a:r>
            <a:r>
              <a:rPr lang="en-US" sz="1600" b="0" dirty="0">
                <a:solidFill>
                  <a:srgbClr val="000000"/>
                </a:solidFill>
                <a:ea typeface="ＭＳ Ｐゴシック" pitchFamily="34" charset="-128"/>
                <a:cs typeface="Arial" pitchFamily="34" charset="0"/>
              </a:rPr>
              <a:t>)</a:t>
            </a:r>
          </a:p>
          <a:p>
            <a:pPr eaLnBrk="1" fontAlgn="auto" hangingPunct="1">
              <a:spcBef>
                <a:spcPts val="0"/>
              </a:spcBef>
              <a:spcAft>
                <a:spcPts val="0"/>
              </a:spcAft>
              <a:buFont typeface="Arial" pitchFamily="34" charset="0"/>
              <a:buChar char="•"/>
              <a:defRPr/>
            </a:pPr>
            <a:r>
              <a:rPr lang="en-US" sz="1600" b="0" dirty="0">
                <a:solidFill>
                  <a:srgbClr val="000000"/>
                </a:solidFill>
                <a:ea typeface="ＭＳ Ｐゴシック" pitchFamily="34" charset="-128"/>
                <a:cs typeface="Arial" pitchFamily="34" charset="0"/>
              </a:rPr>
              <a:t>P</a:t>
            </a:r>
            <a:r>
              <a:rPr lang="en-US" sz="1600" b="0" dirty="0" smtClean="0">
                <a:solidFill>
                  <a:srgbClr val="000000"/>
                </a:solidFill>
                <a:ea typeface="ＭＳ Ｐゴシック" pitchFamily="34" charset="-128"/>
                <a:cs typeface="Arial" pitchFamily="34" charset="0"/>
              </a:rPr>
              <a:t>reliminary </a:t>
            </a:r>
            <a:r>
              <a:rPr lang="en-US" sz="1600" b="0" dirty="0">
                <a:solidFill>
                  <a:srgbClr val="000000"/>
                </a:solidFill>
                <a:ea typeface="ＭＳ Ｐゴシック" pitchFamily="34" charset="-128"/>
                <a:cs typeface="Arial" pitchFamily="34" charset="0"/>
              </a:rPr>
              <a:t>benefits cost </a:t>
            </a:r>
            <a:r>
              <a:rPr lang="en-US" sz="1600" b="0" dirty="0" smtClean="0">
                <a:solidFill>
                  <a:srgbClr val="000000"/>
                </a:solidFill>
                <a:ea typeface="ＭＳ Ｐゴシック" pitchFamily="34" charset="-128"/>
                <a:cs typeface="Arial" pitchFamily="34" charset="0"/>
              </a:rPr>
              <a:t>analysis </a:t>
            </a:r>
            <a:r>
              <a:rPr lang="en-US" sz="1600" b="0" dirty="0" smtClean="0">
                <a:ea typeface="ＭＳ Ｐゴシック" pitchFamily="34" charset="-128"/>
                <a:cs typeface="Arial" pitchFamily="34" charset="0"/>
              </a:rPr>
              <a:t>(May 2013)</a:t>
            </a:r>
            <a:endParaRPr lang="en-US" sz="1600" b="0" dirty="0">
              <a:ea typeface="ＭＳ Ｐゴシック" pitchFamily="34" charset="-128"/>
              <a:cs typeface="Arial" pitchFamily="34" charset="0"/>
            </a:endParaRPr>
          </a:p>
          <a:p>
            <a:pPr eaLnBrk="1" fontAlgn="auto" hangingPunct="1">
              <a:spcBef>
                <a:spcPts val="0"/>
              </a:spcBef>
              <a:spcAft>
                <a:spcPts val="0"/>
              </a:spcAft>
              <a:buFont typeface="Arial" pitchFamily="34" charset="0"/>
              <a:buChar char="•"/>
              <a:defRPr/>
            </a:pPr>
            <a:r>
              <a:rPr lang="en-US" sz="1600" b="0" dirty="0" smtClean="0">
                <a:solidFill>
                  <a:srgbClr val="000000"/>
                </a:solidFill>
                <a:ea typeface="ＭＳ Ｐゴシック" pitchFamily="34" charset="-128"/>
                <a:cs typeface="Arial" pitchFamily="34" charset="0"/>
              </a:rPr>
              <a:t>Collaborate with SBS Office to conduct CHI alternatives analysis </a:t>
            </a:r>
            <a:r>
              <a:rPr lang="en-US" sz="1600" b="0" dirty="0" smtClean="0">
                <a:ea typeface="ＭＳ Ｐゴシック" pitchFamily="34" charset="-128"/>
                <a:cs typeface="Arial" pitchFamily="34" charset="0"/>
              </a:rPr>
              <a:t>(on-going)</a:t>
            </a:r>
          </a:p>
        </p:txBody>
      </p:sp>
      <p:grpSp>
        <p:nvGrpSpPr>
          <p:cNvPr id="6151" name="Group 39"/>
          <p:cNvGrpSpPr>
            <a:grpSpLocks/>
          </p:cNvGrpSpPr>
          <p:nvPr/>
        </p:nvGrpSpPr>
        <p:grpSpPr bwMode="auto">
          <a:xfrm>
            <a:off x="101600" y="161925"/>
            <a:ext cx="8940800" cy="2400657"/>
            <a:chOff x="-4152868" y="-664500"/>
            <a:chExt cx="8940202" cy="2401294"/>
          </a:xfrm>
        </p:grpSpPr>
        <p:sp>
          <p:nvSpPr>
            <p:cNvPr id="6180" name="Text Box 4"/>
            <p:cNvSpPr txBox="1">
              <a:spLocks noChangeArrowheads="1"/>
            </p:cNvSpPr>
            <p:nvPr/>
          </p:nvSpPr>
          <p:spPr bwMode="auto">
            <a:xfrm>
              <a:off x="-4152868" y="-644425"/>
              <a:ext cx="4158752" cy="64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000000"/>
                  </a:solidFill>
                  <a:latin typeface="Arial" charset="0"/>
                </a:rPr>
                <a:t>Remote </a:t>
              </a:r>
              <a:r>
                <a:rPr lang="en-US" b="1" dirty="0" smtClean="0">
                  <a:solidFill>
                    <a:srgbClr val="000000"/>
                  </a:solidFill>
                  <a:latin typeface="Arial" charset="0"/>
                </a:rPr>
                <a:t>Operations at  Non-Towered Airports (RONA)</a:t>
              </a:r>
              <a:endParaRPr lang="en-US" b="1" dirty="0">
                <a:solidFill>
                  <a:srgbClr val="000099"/>
                </a:solidFill>
                <a:latin typeface="Arial" charset="0"/>
              </a:endParaRPr>
            </a:p>
          </p:txBody>
        </p:sp>
        <p:sp>
          <p:nvSpPr>
            <p:cNvPr id="11" name="Text Box 5"/>
            <p:cNvSpPr txBox="1">
              <a:spLocks noChangeArrowheads="1"/>
            </p:cNvSpPr>
            <p:nvPr/>
          </p:nvSpPr>
          <p:spPr bwMode="auto">
            <a:xfrm>
              <a:off x="334695" y="-664500"/>
              <a:ext cx="4452639" cy="240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dirty="0" smtClean="0">
                  <a:solidFill>
                    <a:srgbClr val="000099"/>
                  </a:solidFill>
                  <a:cs typeface="+mn-cs"/>
                </a:rPr>
                <a:t>Description:</a:t>
              </a:r>
            </a:p>
            <a:p>
              <a:pPr eaLnBrk="1" fontAlgn="auto" hangingPunct="1">
                <a:spcBef>
                  <a:spcPts val="0"/>
                </a:spcBef>
                <a:spcAft>
                  <a:spcPts val="0"/>
                </a:spcAft>
                <a:defRPr/>
              </a:pPr>
              <a:endParaRPr lang="en-US" sz="1600" dirty="0">
                <a:solidFill>
                  <a:srgbClr val="000099"/>
                </a:solidFill>
                <a:cs typeface="+mn-cs"/>
              </a:endParaRPr>
            </a:p>
            <a:p>
              <a:pPr marL="285750" indent="-285750" eaLnBrk="1" fontAlgn="auto" hangingPunct="1">
                <a:spcBef>
                  <a:spcPts val="0"/>
                </a:spcBef>
                <a:spcAft>
                  <a:spcPts val="0"/>
                </a:spcAft>
                <a:buFont typeface="Arial" pitchFamily="34" charset="0"/>
                <a:buChar char="•"/>
                <a:defRPr/>
              </a:pPr>
              <a:r>
                <a:rPr lang="en-US" sz="1600" b="0" dirty="0">
                  <a:solidFill>
                    <a:prstClr val="black"/>
                  </a:solidFill>
                  <a:cs typeface="Arial" pitchFamily="34" charset="0"/>
                </a:rPr>
                <a:t>Develop operational concept to remotely operate currently non-towered airports </a:t>
              </a:r>
            </a:p>
            <a:p>
              <a:pPr eaLnBrk="1" fontAlgn="auto" hangingPunct="1">
                <a:spcBef>
                  <a:spcPts val="0"/>
                </a:spcBef>
                <a:spcAft>
                  <a:spcPts val="0"/>
                </a:spcAft>
                <a:defRPr/>
              </a:pPr>
              <a:endParaRPr lang="en-US" sz="1600" b="0" dirty="0">
                <a:solidFill>
                  <a:prstClr val="black"/>
                </a:solidFill>
                <a:cs typeface="Arial" pitchFamily="34" charset="0"/>
              </a:endParaRPr>
            </a:p>
            <a:p>
              <a:pPr marL="285750" indent="-285750" eaLnBrk="1" fontAlgn="auto" hangingPunct="1">
                <a:spcBef>
                  <a:spcPts val="0"/>
                </a:spcBef>
                <a:spcAft>
                  <a:spcPts val="0"/>
                </a:spcAft>
                <a:buFont typeface="Arial" pitchFamily="34" charset="0"/>
                <a:buChar char="•"/>
                <a:defRPr/>
              </a:pPr>
              <a:r>
                <a:rPr lang="en-US" sz="1600" b="0" dirty="0" smtClean="0">
                  <a:solidFill>
                    <a:prstClr val="black"/>
                  </a:solidFill>
                  <a:cs typeface="Arial" pitchFamily="34" charset="0"/>
                </a:rPr>
                <a:t>Support </a:t>
              </a:r>
              <a:r>
                <a:rPr lang="en-US" sz="1600" b="0" dirty="0">
                  <a:solidFill>
                    <a:prstClr val="black"/>
                  </a:solidFill>
                  <a:cs typeface="Arial" pitchFamily="34" charset="0"/>
                </a:rPr>
                <a:t>the SBS Office in the development of the Blended Airspace </a:t>
              </a:r>
              <a:r>
                <a:rPr lang="en-US" sz="1600" b="0" dirty="0" smtClean="0">
                  <a:solidFill>
                    <a:prstClr val="black"/>
                  </a:solidFill>
                  <a:cs typeface="Arial" pitchFamily="34" charset="0"/>
                </a:rPr>
                <a:t>concept</a:t>
              </a:r>
              <a:endParaRPr lang="en-US" sz="1600" dirty="0">
                <a:solidFill>
                  <a:srgbClr val="000099"/>
                </a:solidFill>
                <a:cs typeface="+mn-cs"/>
              </a:endParaRPr>
            </a:p>
            <a:p>
              <a:pPr eaLnBrk="1" fontAlgn="auto" hangingPunct="1">
                <a:spcBef>
                  <a:spcPts val="0"/>
                </a:spcBef>
                <a:spcAft>
                  <a:spcPts val="0"/>
                </a:spcAft>
                <a:defRPr/>
              </a:pPr>
              <a:endParaRPr lang="en-US" b="0" dirty="0">
                <a:solidFill>
                  <a:prstClr val="black"/>
                </a:solidFill>
                <a:cs typeface="Arial" pitchFamily="34" charset="0"/>
              </a:endParaRPr>
            </a:p>
            <a:p>
              <a:pPr eaLnBrk="1" fontAlgn="auto" hangingPunct="1">
                <a:spcBef>
                  <a:spcPts val="0"/>
                </a:spcBef>
                <a:spcAft>
                  <a:spcPts val="0"/>
                </a:spcAft>
                <a:defRPr/>
              </a:pPr>
              <a:r>
                <a:rPr lang="en-US" dirty="0" smtClean="0">
                  <a:solidFill>
                    <a:srgbClr val="000099"/>
                  </a:solidFill>
                  <a:cs typeface="+mn-cs"/>
                </a:rPr>
                <a:t> </a:t>
              </a:r>
              <a:endParaRPr lang="en-US" dirty="0">
                <a:solidFill>
                  <a:srgbClr val="000099"/>
                </a:solidFill>
                <a:cs typeface="+mn-cs"/>
              </a:endParaRPr>
            </a:p>
          </p:txBody>
        </p:sp>
      </p:grpSp>
      <p:graphicFrame>
        <p:nvGraphicFramePr>
          <p:cNvPr id="14" name="Group 66"/>
          <p:cNvGraphicFramePr>
            <a:graphicFrameLocks noGrp="1"/>
          </p:cNvGraphicFramePr>
          <p:nvPr>
            <p:extLst>
              <p:ext uri="{D42A27DB-BD31-4B8C-83A1-F6EECF244321}">
                <p14:modId xmlns:p14="http://schemas.microsoft.com/office/powerpoint/2010/main" val="440552424"/>
              </p:ext>
            </p:extLst>
          </p:nvPr>
        </p:nvGraphicFramePr>
        <p:xfrm>
          <a:off x="238125" y="5235575"/>
          <a:ext cx="3924300" cy="511175"/>
        </p:xfrm>
        <a:graphic>
          <a:graphicData uri="http://schemas.openxmlformats.org/drawingml/2006/table">
            <a:tbl>
              <a:tblPr/>
              <a:tblGrid>
                <a:gridCol w="847575"/>
                <a:gridCol w="742818"/>
                <a:gridCol w="790435"/>
                <a:gridCol w="751646"/>
                <a:gridCol w="79182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24" marR="91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$1,050,000</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$575,544</a:t>
                      </a:r>
                      <a:endParaRPr kumimoji="0" lang="en-US" sz="1000" b="1" i="0" u="none" strike="noStrike" cap="none" normalizeH="0" baseline="0" dirty="0" smtClean="0">
                        <a:ln>
                          <a:noFill/>
                        </a:ln>
                        <a:solidFill>
                          <a:schemeClr val="tx1"/>
                        </a:solidFill>
                        <a:effectLst/>
                        <a:latin typeface="Arial" charset="0"/>
                      </a:endParaRP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$850,000</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marL="91424" marR="91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2" name="Text Box 7"/>
          <p:cNvSpPr txBox="1">
            <a:spLocks noChangeArrowheads="1"/>
          </p:cNvSpPr>
          <p:nvPr/>
        </p:nvSpPr>
        <p:spPr bwMode="auto">
          <a:xfrm>
            <a:off x="4598988" y="3254375"/>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Accomplishments / Plans:</a:t>
            </a:r>
            <a:endParaRPr lang="en-US">
              <a:solidFill>
                <a:srgbClr val="000099"/>
              </a:solidFill>
              <a:latin typeface="Arial" charset="0"/>
            </a:endParaRPr>
          </a:p>
        </p:txBody>
      </p:sp>
      <p:grpSp>
        <p:nvGrpSpPr>
          <p:cNvPr id="6173" name="Group 146"/>
          <p:cNvGrpSpPr>
            <a:grpSpLocks/>
          </p:cNvGrpSpPr>
          <p:nvPr/>
        </p:nvGrpSpPr>
        <p:grpSpPr bwMode="auto">
          <a:xfrm>
            <a:off x="901700" y="703263"/>
            <a:ext cx="1846263" cy="2509837"/>
            <a:chOff x="7059613" y="1935163"/>
            <a:chExt cx="1846262" cy="2509837"/>
          </a:xfrm>
        </p:grpSpPr>
        <p:grpSp>
          <p:nvGrpSpPr>
            <p:cNvPr id="6175" name="Group 56"/>
            <p:cNvGrpSpPr>
              <a:grpSpLocks/>
            </p:cNvGrpSpPr>
            <p:nvPr/>
          </p:nvGrpSpPr>
          <p:grpSpPr bwMode="auto">
            <a:xfrm>
              <a:off x="7059613" y="1935163"/>
              <a:ext cx="1846262" cy="2509837"/>
              <a:chOff x="7059613" y="1960563"/>
              <a:chExt cx="1846262" cy="2509837"/>
            </a:xfrm>
          </p:grpSpPr>
          <p:pic>
            <p:nvPicPr>
              <p:cNvPr id="6177" name="Picture 16" descr="structure"/>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1199"/>
              <a:stretch>
                <a:fillRect/>
              </a:stretch>
            </p:blipFill>
            <p:spPr bwMode="auto">
              <a:xfrm>
                <a:off x="7059613" y="1960563"/>
                <a:ext cx="1846262"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20" descr="traffic_controller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4" y="2790825"/>
                <a:ext cx="523702" cy="4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9" name="Text Box 32"/>
              <p:cNvSpPr txBox="1">
                <a:spLocks noChangeArrowheads="1"/>
              </p:cNvSpPr>
              <p:nvPr/>
            </p:nvSpPr>
            <p:spPr bwMode="auto">
              <a:xfrm>
                <a:off x="7194550" y="2492375"/>
                <a:ext cx="1587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900">
                    <a:latin typeface="Arial" charset="0"/>
                    <a:ea typeface="ＭＳ Ｐゴシック" pitchFamily="34" charset="-128"/>
                  </a:rPr>
                  <a:t>Remote Facility</a:t>
                </a:r>
              </a:p>
            </p:txBody>
          </p:sp>
        </p:grpSp>
        <p:pic>
          <p:nvPicPr>
            <p:cNvPr id="6176" name="Picture 21" descr="traffic_controller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14" y="2756959"/>
              <a:ext cx="523702" cy="4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4" name="Rectangle 22"/>
          <p:cNvSpPr>
            <a:spLocks noChangeArrowheads="1"/>
          </p:cNvSpPr>
          <p:nvPr/>
        </p:nvSpPr>
        <p:spPr bwMode="auto">
          <a:xfrm>
            <a:off x="1084263" y="2114550"/>
            <a:ext cx="1470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975"/>
              </a:lnSpc>
              <a:spcAft>
                <a:spcPts val="400"/>
              </a:spcAft>
              <a:buClr>
                <a:srgbClr val="83945F"/>
              </a:buClr>
              <a:buSzPct val="107000"/>
              <a:buFont typeface="Wingdings" pitchFamily="2" charset="2"/>
              <a:buChar char="§"/>
            </a:pPr>
            <a:r>
              <a:rPr lang="en-US" sz="1000" b="1">
                <a:solidFill>
                  <a:srgbClr val="000000"/>
                </a:solidFill>
                <a:latin typeface="Arial Narrow" pitchFamily="34" charset="0"/>
                <a:ea typeface="ＭＳ Ｐゴシック" pitchFamily="34" charset="-128"/>
              </a:rPr>
              <a:t>Fully</a:t>
            </a:r>
            <a:r>
              <a:rPr lang="en-US" sz="900" b="1">
                <a:solidFill>
                  <a:srgbClr val="000000"/>
                </a:solidFill>
                <a:latin typeface="Arial Narrow" pitchFamily="34" charset="0"/>
                <a:ea typeface="ＭＳ Ｐゴシック" pitchFamily="34" charset="-128"/>
              </a:rPr>
              <a:t> </a:t>
            </a:r>
            <a:r>
              <a:rPr lang="en-US" sz="1000" b="1">
                <a:solidFill>
                  <a:srgbClr val="000000"/>
                </a:solidFill>
                <a:latin typeface="Arial Narrow" pitchFamily="34" charset="0"/>
                <a:ea typeface="ＭＳ Ｐゴシック" pitchFamily="34" charset="-128"/>
              </a:rPr>
              <a:t>Remote Ops</a:t>
            </a:r>
          </a:p>
          <a:p>
            <a:pPr>
              <a:lnSpc>
                <a:spcPts val="975"/>
              </a:lnSpc>
              <a:spcAft>
                <a:spcPts val="400"/>
              </a:spcAft>
              <a:buClr>
                <a:srgbClr val="83945F"/>
              </a:buClr>
              <a:buSzPct val="107000"/>
              <a:buFont typeface="Wingdings" pitchFamily="2" charset="2"/>
              <a:buChar char="§"/>
            </a:pPr>
            <a:r>
              <a:rPr lang="en-US" sz="1000" b="1">
                <a:solidFill>
                  <a:srgbClr val="000000"/>
                </a:solidFill>
                <a:latin typeface="Arial Narrow" pitchFamily="34" charset="0"/>
                <a:ea typeface="ＭＳ Ｐゴシック" pitchFamily="34" charset="-128"/>
              </a:rPr>
              <a:t> Additional Services</a:t>
            </a:r>
          </a:p>
          <a:p>
            <a:pPr>
              <a:lnSpc>
                <a:spcPts val="975"/>
              </a:lnSpc>
              <a:spcAft>
                <a:spcPts val="400"/>
              </a:spcAft>
              <a:buClr>
                <a:srgbClr val="83945F"/>
              </a:buClr>
              <a:buSzPct val="107000"/>
              <a:buFont typeface="Wingdings" pitchFamily="2" charset="2"/>
              <a:buChar char="§"/>
            </a:pPr>
            <a:r>
              <a:rPr lang="en-US" sz="1000" b="1">
                <a:solidFill>
                  <a:srgbClr val="000000"/>
                </a:solidFill>
                <a:latin typeface="Arial Narrow" pitchFamily="34" charset="0"/>
                <a:ea typeface="ＭＳ Ｐゴシック" pitchFamily="34" charset="-128"/>
              </a:rPr>
              <a:t> Advanced Automation</a:t>
            </a:r>
          </a:p>
        </p:txBody>
      </p:sp>
      <p:sp>
        <p:nvSpPr>
          <p:cNvPr id="21"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24</a:t>
            </a:fld>
            <a:endParaRPr lang="en-US" sz="1600" dirty="0"/>
          </a:p>
        </p:txBody>
      </p:sp>
      <p:sp>
        <p:nvSpPr>
          <p:cNvPr id="22" name="Content Placeholder 2"/>
          <p:cNvSpPr txBox="1">
            <a:spLocks/>
          </p:cNvSpPr>
          <p:nvPr/>
        </p:nvSpPr>
        <p:spPr bwMode="auto">
          <a:xfrm>
            <a:off x="0" y="58149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1516988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5" name="Group 5"/>
          <p:cNvGrpSpPr>
            <a:grpSpLocks/>
          </p:cNvGrpSpPr>
          <p:nvPr/>
        </p:nvGrpSpPr>
        <p:grpSpPr bwMode="auto">
          <a:xfrm>
            <a:off x="0" y="3213100"/>
            <a:ext cx="9144000" cy="82550"/>
            <a:chOff x="0" y="2781300"/>
            <a:chExt cx="9118600" cy="0"/>
          </a:xfrm>
        </p:grpSpPr>
        <p:sp>
          <p:nvSpPr>
            <p:cNvPr id="3105"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 name="Text Box 7"/>
          <p:cNvSpPr txBox="1">
            <a:spLocks noChangeArrowheads="1"/>
          </p:cNvSpPr>
          <p:nvPr/>
        </p:nvSpPr>
        <p:spPr bwMode="auto">
          <a:xfrm>
            <a:off x="101600" y="3406775"/>
            <a:ext cx="42830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b="1" dirty="0" smtClean="0">
                <a:solidFill>
                  <a:srgbClr val="000099"/>
                </a:solidFill>
                <a:latin typeface="Arial" charset="0"/>
              </a:rPr>
              <a:t>Partnerships:</a:t>
            </a:r>
            <a:endParaRPr lang="en-US" sz="1600" dirty="0" smtClean="0">
              <a:solidFill>
                <a:srgbClr val="000000"/>
              </a:solidFill>
              <a:latin typeface="Arial" charset="0"/>
            </a:endParaRPr>
          </a:p>
          <a:p>
            <a:pPr>
              <a:spcBef>
                <a:spcPts val="600"/>
              </a:spcBef>
              <a:defRPr/>
            </a:pPr>
            <a:r>
              <a:rPr lang="en-US" sz="1600" dirty="0" smtClean="0">
                <a:solidFill>
                  <a:srgbClr val="000000"/>
                </a:solidFill>
                <a:latin typeface="+mn-lt"/>
              </a:rPr>
              <a:t>Flight Standards Service: AFS-80 &amp; AFS-400</a:t>
            </a:r>
          </a:p>
          <a:p>
            <a:pPr>
              <a:spcBef>
                <a:spcPts val="300"/>
              </a:spcBef>
              <a:defRPr/>
            </a:pPr>
            <a:r>
              <a:rPr lang="en-US" sz="1600" dirty="0" smtClean="0">
                <a:solidFill>
                  <a:srgbClr val="000000"/>
                </a:solidFill>
                <a:latin typeface="+mn-lt"/>
              </a:rPr>
              <a:t>Air Traffic Organization: AJV-7</a:t>
            </a:r>
          </a:p>
          <a:p>
            <a:pPr>
              <a:spcBef>
                <a:spcPts val="300"/>
              </a:spcBef>
              <a:defRPr/>
            </a:pPr>
            <a:r>
              <a:rPr lang="en-US" sz="1600" dirty="0" smtClean="0">
                <a:solidFill>
                  <a:srgbClr val="000000"/>
                </a:solidFill>
                <a:latin typeface="+mn-lt"/>
              </a:rPr>
              <a:t>Aircraft Certification Service: AIR-130</a:t>
            </a:r>
          </a:p>
        </p:txBody>
      </p:sp>
      <p:sp>
        <p:nvSpPr>
          <p:cNvPr id="3078" name="Text Box 7"/>
          <p:cNvSpPr txBox="1">
            <a:spLocks noChangeArrowheads="1"/>
          </p:cNvSpPr>
          <p:nvPr/>
        </p:nvSpPr>
        <p:spPr bwMode="auto">
          <a:xfrm>
            <a:off x="4598988" y="3221831"/>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000099"/>
                </a:solidFill>
                <a:latin typeface="Arial" charset="0"/>
              </a:rPr>
              <a:t>Accomplishments / Plans:</a:t>
            </a:r>
            <a:endParaRPr lang="en-US" dirty="0">
              <a:solidFill>
                <a:srgbClr val="000099"/>
              </a:solidFill>
              <a:latin typeface="Arial" charset="0"/>
            </a:endParaRPr>
          </a:p>
        </p:txBody>
      </p:sp>
      <p:grpSp>
        <p:nvGrpSpPr>
          <p:cNvPr id="3079" name="Group 39"/>
          <p:cNvGrpSpPr>
            <a:grpSpLocks/>
          </p:cNvGrpSpPr>
          <p:nvPr/>
        </p:nvGrpSpPr>
        <p:grpSpPr bwMode="auto">
          <a:xfrm>
            <a:off x="107950" y="174625"/>
            <a:ext cx="8940800" cy="388938"/>
            <a:chOff x="-4152868" y="-664500"/>
            <a:chExt cx="8940202" cy="389407"/>
          </a:xfrm>
        </p:grpSpPr>
        <p:sp>
          <p:nvSpPr>
            <p:cNvPr id="3103"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3366"/>
                  </a:solidFill>
                  <a:latin typeface="Arial" charset="0"/>
                </a:rPr>
                <a:t>UAS Integration into the NAS</a:t>
              </a:r>
              <a:endParaRPr lang="en-US" b="1">
                <a:solidFill>
                  <a:srgbClr val="000099"/>
                </a:solidFill>
                <a:latin typeface="Arial" charset="0"/>
              </a:endParaRPr>
            </a:p>
          </p:txBody>
        </p:sp>
        <p:sp>
          <p:nvSpPr>
            <p:cNvPr id="3104"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0099"/>
                  </a:solidFill>
                  <a:latin typeface="Arial" charset="0"/>
                </a:rPr>
                <a:t>Description: </a:t>
              </a:r>
            </a:p>
          </p:txBody>
        </p:sp>
      </p:grpSp>
      <p:sp>
        <p:nvSpPr>
          <p:cNvPr id="3080" name="Content Placeholder 2"/>
          <p:cNvSpPr>
            <a:spLocks noGrp="1"/>
          </p:cNvSpPr>
          <p:nvPr>
            <p:ph idx="1"/>
          </p:nvPr>
        </p:nvSpPr>
        <p:spPr>
          <a:xfrm>
            <a:off x="4679950" y="631825"/>
            <a:ext cx="4368800" cy="2409825"/>
          </a:xfrm>
        </p:spPr>
        <p:txBody>
          <a:bodyPr/>
          <a:lstStyle/>
          <a:p>
            <a:pPr marL="0" lvl="1" indent="0" eaLnBrk="1" hangingPunct="1">
              <a:spcBef>
                <a:spcPct val="0"/>
              </a:spcBef>
              <a:buFontTx/>
              <a:buNone/>
            </a:pPr>
            <a:r>
              <a:rPr lang="en-US" sz="1400" dirty="0" smtClean="0">
                <a:cs typeface="Arial" charset="0"/>
              </a:rPr>
              <a:t>Mature concept of operations for UAS integration into the NAS</a:t>
            </a:r>
          </a:p>
          <a:p>
            <a:pPr marL="228600" lvl="2" eaLnBrk="1" hangingPunct="1">
              <a:spcBef>
                <a:spcPct val="0"/>
              </a:spcBef>
            </a:pPr>
            <a:r>
              <a:rPr lang="en-US" sz="1400" dirty="0" smtClean="0">
                <a:ea typeface="ＭＳ Ｐゴシック" pitchFamily="34" charset="-128"/>
                <a:cs typeface="Arial" charset="0"/>
              </a:rPr>
              <a:t>Identify gaps in </a:t>
            </a:r>
            <a:r>
              <a:rPr lang="en-US" sz="1400" dirty="0" err="1" smtClean="0">
                <a:ea typeface="ＭＳ Ｐゴシック" pitchFamily="34" charset="-128"/>
                <a:cs typeface="Arial" charset="0"/>
              </a:rPr>
              <a:t>ConOps</a:t>
            </a:r>
            <a:r>
              <a:rPr lang="en-US" sz="1400" dirty="0" smtClean="0">
                <a:ea typeface="ＭＳ Ｐゴシック" pitchFamily="34" charset="-128"/>
                <a:cs typeface="Arial" charset="0"/>
              </a:rPr>
              <a:t> 2.0 in need of maturation and elements ready for validation</a:t>
            </a:r>
          </a:p>
          <a:p>
            <a:pPr marL="228600" lvl="2" eaLnBrk="1" hangingPunct="1">
              <a:spcBef>
                <a:spcPct val="0"/>
              </a:spcBef>
            </a:pPr>
            <a:r>
              <a:rPr lang="en-US" sz="1400" dirty="0" smtClean="0">
                <a:ea typeface="ＭＳ Ｐゴシック" pitchFamily="34" charset="-128"/>
                <a:cs typeface="Arial" charset="0"/>
              </a:rPr>
              <a:t>Generate operational scenarios for mature state and mid-term UAS operations</a:t>
            </a:r>
          </a:p>
          <a:p>
            <a:pPr marL="228600" lvl="2" eaLnBrk="1" hangingPunct="1">
              <a:spcBef>
                <a:spcPct val="0"/>
              </a:spcBef>
            </a:pPr>
            <a:r>
              <a:rPr lang="en-US" sz="1400" dirty="0" smtClean="0">
                <a:ea typeface="ＭＳ Ｐゴシック" pitchFamily="34" charset="-128"/>
                <a:cs typeface="Arial" charset="0"/>
              </a:rPr>
              <a:t>Document concept-level operational requirements, for both NAS and UAS operators, for mature state and mid-term UAS operations in the NAS</a:t>
            </a:r>
          </a:p>
        </p:txBody>
      </p:sp>
      <p:sp>
        <p:nvSpPr>
          <p:cNvPr id="3081" name="Content Placeholder 2"/>
          <p:cNvSpPr txBox="1">
            <a:spLocks/>
          </p:cNvSpPr>
          <p:nvPr/>
        </p:nvSpPr>
        <p:spPr bwMode="auto">
          <a:xfrm>
            <a:off x="4556819" y="3589029"/>
            <a:ext cx="45307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Arial" charset="0"/>
              <a:buChar char="•"/>
              <a:defRPr/>
            </a:pPr>
            <a:r>
              <a:rPr lang="en-US" sz="1400" dirty="0" smtClean="0">
                <a:latin typeface="+mn-lt"/>
              </a:rPr>
              <a:t>Deliver initial set of operational requirements for mature state UAS operations based on ConOps 2.0 (Nov 2013) (FY12 PLA milestone)</a:t>
            </a:r>
          </a:p>
          <a:p>
            <a:pPr>
              <a:buFont typeface="Arial" charset="0"/>
              <a:buChar char="•"/>
              <a:defRPr/>
            </a:pPr>
            <a:r>
              <a:rPr lang="en-US" sz="1400" dirty="0" smtClean="0">
                <a:latin typeface="+mn-lt"/>
              </a:rPr>
              <a:t>Deliver updated set of operational requirements for mature state UAS operations based on concept maturation activities (Mar 2014)</a:t>
            </a:r>
          </a:p>
          <a:p>
            <a:pPr>
              <a:buFont typeface="Arial" charset="0"/>
              <a:buChar char="•"/>
              <a:defRPr/>
            </a:pPr>
            <a:r>
              <a:rPr lang="en-US" sz="1400" dirty="0" smtClean="0">
                <a:latin typeface="+mn-lt"/>
              </a:rPr>
              <a:t>Map past and current research to concept requirements to leverage existing data and identify gaps in research (Mar 2014)</a:t>
            </a:r>
          </a:p>
          <a:p>
            <a:pPr>
              <a:buFont typeface="Arial" charset="0"/>
              <a:buChar char="•"/>
              <a:defRPr/>
            </a:pPr>
            <a:r>
              <a:rPr lang="en-US" sz="1400" dirty="0" smtClean="0">
                <a:latin typeface="+mn-lt"/>
              </a:rPr>
              <a:t>Deliver initial set of operational requirements for mid-term UAS operations based on operational scenario development (Apr 2014)</a:t>
            </a:r>
          </a:p>
        </p:txBody>
      </p:sp>
      <p:pic>
        <p:nvPicPr>
          <p:cNvPr id="30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723900"/>
            <a:ext cx="3294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150813" y="4768850"/>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endParaRPr lang="en-US" sz="1600">
              <a:solidFill>
                <a:srgbClr val="000000"/>
              </a:solidFill>
            </a:endParaRPr>
          </a:p>
          <a:p>
            <a:pPr eaLnBrk="1" hangingPunct="1"/>
            <a:endParaRPr lang="en-US" sz="1200">
              <a:solidFill>
                <a:srgbClr val="000000"/>
              </a:solidFill>
            </a:endParaRPr>
          </a:p>
        </p:txBody>
      </p:sp>
      <p:graphicFrame>
        <p:nvGraphicFramePr>
          <p:cNvPr id="17" name="Group 66"/>
          <p:cNvGraphicFramePr>
            <a:graphicFrameLocks noGrp="1"/>
          </p:cNvGraphicFramePr>
          <p:nvPr>
            <p:extLst>
              <p:ext uri="{D42A27DB-BD31-4B8C-83A1-F6EECF244321}">
                <p14:modId xmlns:p14="http://schemas.microsoft.com/office/powerpoint/2010/main" val="4122954306"/>
              </p:ext>
            </p:extLst>
          </p:nvPr>
        </p:nvGraphicFramePr>
        <p:xfrm>
          <a:off x="238125" y="5203825"/>
          <a:ext cx="4029075" cy="511175"/>
        </p:xfrm>
        <a:graphic>
          <a:graphicData uri="http://schemas.openxmlformats.org/drawingml/2006/table">
            <a:tbl>
              <a:tblPr/>
              <a:tblGrid>
                <a:gridCol w="600075"/>
                <a:gridCol w="866775"/>
                <a:gridCol w="932529"/>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$445,627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Content Placeholder 2"/>
          <p:cNvSpPr txBox="1">
            <a:spLocks/>
          </p:cNvSpPr>
          <p:nvPr/>
        </p:nvSpPr>
        <p:spPr bwMode="auto">
          <a:xfrm>
            <a:off x="0" y="58149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1953307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79" name="Group 5"/>
          <p:cNvGrpSpPr>
            <a:grpSpLocks/>
          </p:cNvGrpSpPr>
          <p:nvPr/>
        </p:nvGrpSpPr>
        <p:grpSpPr bwMode="auto">
          <a:xfrm>
            <a:off x="0" y="3213100"/>
            <a:ext cx="9144000" cy="82550"/>
            <a:chOff x="0" y="2781300"/>
            <a:chExt cx="9118600" cy="0"/>
          </a:xfrm>
        </p:grpSpPr>
        <p:sp>
          <p:nvSpPr>
            <p:cNvPr id="5021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Partnerships:</a:t>
            </a:r>
          </a:p>
          <a:p>
            <a:pPr eaLnBrk="1" hangingPunct="1"/>
            <a:r>
              <a:rPr lang="en-US" sz="1600" dirty="0" smtClean="0"/>
              <a:t>Boeing</a:t>
            </a:r>
            <a:endParaRPr lang="en-US" sz="1050" dirty="0"/>
          </a:p>
        </p:txBody>
      </p:sp>
      <p:sp>
        <p:nvSpPr>
          <p:cNvPr id="50181"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0099"/>
                </a:solidFill>
              </a:rPr>
              <a:t>Funding:</a:t>
            </a:r>
          </a:p>
        </p:txBody>
      </p:sp>
      <p:sp>
        <p:nvSpPr>
          <p:cNvPr id="50182" name="Text Box 7"/>
          <p:cNvSpPr txBox="1">
            <a:spLocks noChangeArrowheads="1"/>
          </p:cNvSpPr>
          <p:nvPr/>
        </p:nvSpPr>
        <p:spPr bwMode="auto">
          <a:xfrm>
            <a:off x="4433888" y="3394075"/>
            <a:ext cx="452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Accomplishments / Plans:</a:t>
            </a:r>
            <a:endParaRPr lang="en-US" dirty="0">
              <a:solidFill>
                <a:srgbClr val="000099"/>
              </a:solidFill>
            </a:endParaRPr>
          </a:p>
        </p:txBody>
      </p:sp>
      <p:grpSp>
        <p:nvGrpSpPr>
          <p:cNvPr id="50183" name="Group 39"/>
          <p:cNvGrpSpPr>
            <a:grpSpLocks/>
          </p:cNvGrpSpPr>
          <p:nvPr/>
        </p:nvGrpSpPr>
        <p:grpSpPr bwMode="auto">
          <a:xfrm>
            <a:off x="107950" y="157994"/>
            <a:ext cx="8940800" cy="390626"/>
            <a:chOff x="-4152868" y="-681152"/>
            <a:chExt cx="8940202" cy="391098"/>
          </a:xfrm>
        </p:grpSpPr>
        <p:sp>
          <p:nvSpPr>
            <p:cNvPr id="50208" name="Text Box 4"/>
            <p:cNvSpPr txBox="1">
              <a:spLocks noChangeArrowheads="1"/>
            </p:cNvSpPr>
            <p:nvPr/>
          </p:nvSpPr>
          <p:spPr bwMode="auto">
            <a:xfrm>
              <a:off x="-4152868" y="-644425"/>
              <a:ext cx="4325649" cy="35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b="1" dirty="0" smtClean="0">
                  <a:solidFill>
                    <a:srgbClr val="000000"/>
                  </a:solidFill>
                </a:rPr>
                <a:t>Vertical Conformance Verification (VCV)</a:t>
              </a:r>
              <a:endParaRPr lang="en-US" sz="1700" b="1" dirty="0">
                <a:solidFill>
                  <a:srgbClr val="000099"/>
                </a:solidFill>
              </a:endParaRPr>
            </a:p>
          </p:txBody>
        </p:sp>
        <p:sp>
          <p:nvSpPr>
            <p:cNvPr id="50209" name="Text Box 5"/>
            <p:cNvSpPr txBox="1">
              <a:spLocks noChangeArrowheads="1"/>
            </p:cNvSpPr>
            <p:nvPr/>
          </p:nvSpPr>
          <p:spPr bwMode="auto">
            <a:xfrm>
              <a:off x="172781" y="-681152"/>
              <a:ext cx="4614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99"/>
                  </a:solidFill>
                </a:rPr>
                <a:t>Description: </a:t>
              </a:r>
            </a:p>
          </p:txBody>
        </p:sp>
      </p:grpSp>
      <p:sp>
        <p:nvSpPr>
          <p:cNvPr id="50184" name="TextBox 1"/>
          <p:cNvSpPr txBox="1">
            <a:spLocks noChangeArrowheads="1"/>
          </p:cNvSpPr>
          <p:nvPr/>
        </p:nvSpPr>
        <p:spPr bwMode="auto">
          <a:xfrm>
            <a:off x="4433888" y="412333"/>
            <a:ext cx="46339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r>
              <a:rPr lang="en-US" sz="1600" dirty="0" smtClean="0"/>
              <a:t>The </a:t>
            </a:r>
            <a:r>
              <a:rPr lang="en-US" sz="1600" dirty="0"/>
              <a:t>objective of the VCV concept is to develop a means for obtaining and monitoring real-time vertical rate (climb and descent) for flights spanning from top of descent to touchdown and from departure to top of climb.</a:t>
            </a:r>
          </a:p>
          <a:p>
            <a:pPr marL="0" indent="0"/>
            <a:endParaRPr lang="en-US" sz="1600" dirty="0"/>
          </a:p>
          <a:p>
            <a:pPr marL="0" lvl="0" indent="0"/>
            <a:r>
              <a:rPr lang="en-US" sz="1600" dirty="0" smtClean="0"/>
              <a:t>Benefits: </a:t>
            </a:r>
            <a:r>
              <a:rPr lang="en-US" sz="1600" dirty="0"/>
              <a:t>Addition of vertical rate information will improve controllers’ ability to monitor aircraft conformance, thereby providing opportunities to increase efficiency and capacity in transition airspace.  </a:t>
            </a:r>
          </a:p>
          <a:p>
            <a:pPr marL="0" indent="0"/>
            <a:endParaRPr lang="en-US" sz="1600" dirty="0"/>
          </a:p>
        </p:txBody>
      </p:sp>
      <p:sp>
        <p:nvSpPr>
          <p:cNvPr id="50185" name="Content Placeholder 2"/>
          <p:cNvSpPr>
            <a:spLocks noGrp="1"/>
          </p:cNvSpPr>
          <p:nvPr>
            <p:ph idx="1"/>
          </p:nvPr>
        </p:nvSpPr>
        <p:spPr>
          <a:xfrm>
            <a:off x="4679950" y="3916363"/>
            <a:ext cx="4251325" cy="2127250"/>
          </a:xfrm>
        </p:spPr>
        <p:txBody>
          <a:bodyPr/>
          <a:lstStyle/>
          <a:p>
            <a:r>
              <a:rPr lang="en-US" sz="1600" b="0" dirty="0" smtClean="0">
                <a:latin typeface="Arial" pitchFamily="34" charset="0"/>
                <a:cs typeface="Arial" pitchFamily="34" charset="0"/>
              </a:rPr>
              <a:t>VCV Operational Improvement Assessment (Sep 2014)</a:t>
            </a:r>
          </a:p>
          <a:p>
            <a:endParaRPr lang="en-US" sz="1600" b="0" dirty="0" smtClean="0">
              <a:latin typeface="Arial" pitchFamily="34" charset="0"/>
              <a:cs typeface="Arial" pitchFamily="34" charset="0"/>
            </a:endParaRPr>
          </a:p>
          <a:p>
            <a:endParaRPr lang="en-US" sz="1600" dirty="0" smtClean="0"/>
          </a:p>
          <a:p>
            <a:endParaRPr lang="en-US" sz="1600" dirty="0" smtClean="0"/>
          </a:p>
          <a:p>
            <a:endParaRPr lang="en-US" sz="1600" dirty="0" smtClean="0"/>
          </a:p>
          <a:p>
            <a:endParaRPr lang="en-US" sz="1600" dirty="0" smtClean="0"/>
          </a:p>
        </p:txBody>
      </p:sp>
      <p:graphicFrame>
        <p:nvGraphicFramePr>
          <p:cNvPr id="20" name="Group 66"/>
          <p:cNvGraphicFramePr>
            <a:graphicFrameLocks noGrp="1"/>
          </p:cNvGraphicFramePr>
          <p:nvPr>
            <p:extLst>
              <p:ext uri="{D42A27DB-BD31-4B8C-83A1-F6EECF244321}">
                <p14:modId xmlns:p14="http://schemas.microsoft.com/office/powerpoint/2010/main" val="2646236998"/>
              </p:ext>
            </p:extLst>
          </p:nvPr>
        </p:nvGraphicFramePr>
        <p:xfrm>
          <a:off x="238125" y="5029200"/>
          <a:ext cx="3905249" cy="511175"/>
        </p:xfrm>
        <a:graphic>
          <a:graphicData uri="http://schemas.openxmlformats.org/drawingml/2006/table">
            <a:tbl>
              <a:tblPr/>
              <a:tblGrid>
                <a:gridCol w="819150"/>
                <a:gridCol w="752475"/>
                <a:gridCol w="723900"/>
                <a:gridCol w="733425"/>
                <a:gridCol w="876299"/>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B0F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94" y="685800"/>
            <a:ext cx="3219449" cy="2335637"/>
          </a:xfrm>
          <a:prstGeom prst="rect">
            <a:avLst/>
          </a:prstGeom>
        </p:spPr>
      </p:pic>
      <p:sp>
        <p:nvSpPr>
          <p:cNvPr id="16" name="Slide Number Placeholder 3"/>
          <p:cNvSpPr txBox="1">
            <a:spLocks/>
          </p:cNvSpPr>
          <p:nvPr/>
        </p:nvSpPr>
        <p:spPr>
          <a:xfrm>
            <a:off x="8153400" y="6245225"/>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26</a:t>
            </a:fld>
            <a:endParaRPr lang="en-US" sz="1600" dirty="0"/>
          </a:p>
        </p:txBody>
      </p:sp>
      <p:sp>
        <p:nvSpPr>
          <p:cNvPr id="17" name="Content Placeholder 2"/>
          <p:cNvSpPr txBox="1">
            <a:spLocks/>
          </p:cNvSpPr>
          <p:nvPr/>
        </p:nvSpPr>
        <p:spPr bwMode="auto">
          <a:xfrm>
            <a:off x="0" y="5586339"/>
            <a:ext cx="4433095"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spcBef>
                <a:spcPts val="0"/>
              </a:spcBef>
              <a:buClrTx/>
              <a:buSzPct val="100000"/>
              <a:buFont typeface="Wingdings" pitchFamily="2" charset="2"/>
              <a:buNone/>
            </a:pPr>
            <a:r>
              <a:rPr lang="en-US" sz="1400" i="1" dirty="0" smtClean="0">
                <a:solidFill>
                  <a:srgbClr val="0070C0"/>
                </a:solidFill>
              </a:rPr>
              <a:t>* Proposed follow-on funding identified in Research Plan</a:t>
            </a:r>
            <a:endParaRPr lang="en-US" sz="1400" i="1" dirty="0">
              <a:solidFill>
                <a:srgbClr val="0070C0"/>
              </a:solidFill>
            </a:endParaRPr>
          </a:p>
        </p:txBody>
      </p:sp>
    </p:spTree>
    <p:extLst>
      <p:ext uri="{BB962C8B-B14F-4D97-AF65-F5344CB8AC3E}">
        <p14:creationId xmlns:p14="http://schemas.microsoft.com/office/powerpoint/2010/main" val="106038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304800"/>
            <a:ext cx="8472488" cy="609600"/>
          </a:xfrm>
        </p:spPr>
        <p:txBody>
          <a:bodyPr/>
          <a:lstStyle/>
          <a:p>
            <a:r>
              <a:rPr lang="en-US" sz="2400" dirty="0" smtClean="0"/>
              <a:t>Status of REDAC Recommendations Fall 2012 Review (4) </a:t>
            </a:r>
          </a:p>
        </p:txBody>
      </p:sp>
      <p:sp>
        <p:nvSpPr>
          <p:cNvPr id="66563" name="Content Placeholder 2"/>
          <p:cNvSpPr>
            <a:spLocks noGrp="1"/>
          </p:cNvSpPr>
          <p:nvPr>
            <p:ph idx="1"/>
          </p:nvPr>
        </p:nvSpPr>
        <p:spPr>
          <a:xfrm>
            <a:off x="495300" y="1247775"/>
            <a:ext cx="8050213" cy="4391025"/>
          </a:xfrm>
        </p:spPr>
        <p:txBody>
          <a:bodyPr/>
          <a:lstStyle/>
          <a:p>
            <a:pPr>
              <a:buFontTx/>
              <a:buAutoNum type="arabicPeriod"/>
              <a:defRPr/>
            </a:pPr>
            <a:r>
              <a:rPr lang="en-US" sz="1800" dirty="0" smtClean="0"/>
              <a:t>REDAC Recommendation: </a:t>
            </a:r>
          </a:p>
          <a:p>
            <a:pPr>
              <a:buFontTx/>
              <a:buAutoNum type="arabicPeriod"/>
              <a:defRPr/>
            </a:pPr>
            <a:endParaRPr lang="en-US" sz="1800" dirty="0"/>
          </a:p>
          <a:p>
            <a:pPr marL="0" indent="0">
              <a:buFontTx/>
              <a:buNone/>
              <a:defRPr/>
            </a:pPr>
            <a:r>
              <a:rPr lang="en-US" sz="1600" dirty="0" smtClean="0"/>
              <a:t>FAA should enable and support a longer-term activity in developing a understandable plan or roadmap for these activities, specifically supported by facilities and equipment (F&amp;E) budget line, to facilitate shortfall areas and define needed research areas.</a:t>
            </a:r>
          </a:p>
          <a:p>
            <a:pPr>
              <a:buFontTx/>
              <a:buAutoNum type="arabicPeriod"/>
              <a:defRPr/>
            </a:pPr>
            <a:endParaRPr lang="en-US" sz="1400" dirty="0"/>
          </a:p>
          <a:p>
            <a:pPr marL="0" indent="0">
              <a:buFontTx/>
              <a:buNone/>
              <a:defRPr/>
            </a:pPr>
            <a:endParaRPr lang="en-US" sz="1400" dirty="0" smtClean="0"/>
          </a:p>
          <a:p>
            <a:pPr marL="0" indent="0">
              <a:buFontTx/>
              <a:buNone/>
              <a:defRPr/>
            </a:pPr>
            <a:r>
              <a:rPr lang="en-US" sz="1800" u="sng" dirty="0" smtClean="0"/>
              <a:t>FAA Response: </a:t>
            </a:r>
          </a:p>
          <a:p>
            <a:pPr marL="0" indent="0">
              <a:buFontTx/>
              <a:buNone/>
              <a:defRPr/>
            </a:pPr>
            <a:endParaRPr lang="en-US" sz="1800" u="sng" dirty="0" smtClean="0"/>
          </a:p>
          <a:p>
            <a:pPr marL="0" indent="0">
              <a:buFontTx/>
              <a:buNone/>
              <a:defRPr/>
            </a:pPr>
            <a:r>
              <a:rPr lang="en-US" sz="1600" dirty="0" smtClean="0"/>
              <a:t>Develop multi-year (5 year) Research Plan</a:t>
            </a:r>
          </a:p>
          <a:p>
            <a:pPr>
              <a:buFont typeface="Wingdings" pitchFamily="2" charset="2"/>
              <a:buChar char="Ø"/>
              <a:defRPr/>
            </a:pPr>
            <a:r>
              <a:rPr lang="en-US" sz="1600" dirty="0" smtClean="0"/>
              <a:t>Plan developed to be updated in FY14</a:t>
            </a:r>
          </a:p>
          <a:p>
            <a:pPr>
              <a:buFont typeface="Wingdings" pitchFamily="2" charset="2"/>
              <a:buChar char="Ø"/>
              <a:defRPr/>
            </a:pPr>
            <a:r>
              <a:rPr lang="en-US" sz="1600" dirty="0" smtClean="0"/>
              <a:t>Used as Model in rest of ANG-C</a:t>
            </a:r>
          </a:p>
          <a:p>
            <a:pPr marL="0" indent="0">
              <a:buFontTx/>
              <a:buNone/>
              <a:defRPr/>
            </a:pPr>
            <a:endParaRPr lang="en-US" sz="1200" dirty="0" smtClean="0"/>
          </a:p>
        </p:txBody>
      </p:sp>
      <p:sp>
        <p:nvSpPr>
          <p:cNvPr id="37892"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8AC02A87-EF13-4189-B751-A7835F2F6B86}" type="slidenum">
              <a:rPr lang="en-US" smtClean="0">
                <a:solidFill>
                  <a:srgbClr val="FFFFFF"/>
                </a:solidFill>
              </a:rPr>
              <a:pPr eaLnBrk="1" fontAlgn="base" hangingPunct="1">
                <a:spcAft>
                  <a:spcPct val="0"/>
                </a:spcAft>
                <a:defRPr/>
              </a:pPr>
              <a:t>3</a:t>
            </a:fld>
            <a:endParaRPr lang="en-US" smtClean="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495300" y="1247775"/>
            <a:ext cx="8050213" cy="4391025"/>
          </a:xfrm>
        </p:spPr>
        <p:txBody>
          <a:bodyPr/>
          <a:lstStyle/>
          <a:p>
            <a:pPr marL="0" indent="0">
              <a:buFontTx/>
              <a:buNone/>
              <a:defRPr/>
            </a:pPr>
            <a:r>
              <a:rPr lang="en-US" sz="1800" dirty="0" smtClean="0"/>
              <a:t>2.  REDAC Recommendation:</a:t>
            </a:r>
          </a:p>
          <a:p>
            <a:pPr>
              <a:buFontTx/>
              <a:buAutoNum type="arabicPeriod"/>
              <a:defRPr/>
            </a:pPr>
            <a:endParaRPr lang="en-US" sz="1800" dirty="0"/>
          </a:p>
          <a:p>
            <a:pPr marL="0" indent="0">
              <a:buFontTx/>
              <a:buNone/>
              <a:defRPr/>
            </a:pPr>
            <a:r>
              <a:rPr lang="en-US" sz="1600" dirty="0" smtClean="0"/>
              <a:t>More intense cross-cutting human factors research and development efforts are necessary to ensure that the linkages among different ConOps that have been developed are carefully defined and addressed in order to ensure effective integration.  All nodes of collaboration, including Airline Operations Centers.</a:t>
            </a:r>
          </a:p>
          <a:p>
            <a:pPr marL="0" indent="0">
              <a:buFontTx/>
              <a:buNone/>
              <a:defRPr/>
            </a:pPr>
            <a:endParaRPr lang="en-US" sz="1600" dirty="0" smtClean="0"/>
          </a:p>
          <a:p>
            <a:pPr marL="0" indent="0">
              <a:buFontTx/>
              <a:buNone/>
              <a:defRPr/>
            </a:pPr>
            <a:r>
              <a:rPr lang="en-US" sz="1800" u="sng" dirty="0" smtClean="0"/>
              <a:t>FAA Response: </a:t>
            </a:r>
          </a:p>
          <a:p>
            <a:pPr marL="0" indent="0">
              <a:buFontTx/>
              <a:buNone/>
              <a:defRPr/>
            </a:pPr>
            <a:endParaRPr lang="en-US" sz="1800" u="sng" dirty="0" smtClean="0"/>
          </a:p>
          <a:p>
            <a:pPr marL="0" indent="0">
              <a:buFontTx/>
              <a:buNone/>
              <a:defRPr/>
            </a:pPr>
            <a:r>
              <a:rPr lang="en-US" sz="1600" dirty="0" smtClean="0"/>
              <a:t>The following research proposals were included in the Multiyear plan to address this recommendation</a:t>
            </a:r>
          </a:p>
          <a:p>
            <a:pPr>
              <a:buFont typeface="Wingdings" pitchFamily="2" charset="2"/>
              <a:buChar char="Ø"/>
              <a:defRPr/>
            </a:pPr>
            <a:r>
              <a:rPr lang="en-US" sz="1600" dirty="0" smtClean="0"/>
              <a:t>NextGen Trajectory Negotiation (NTN) (approved)</a:t>
            </a:r>
          </a:p>
          <a:p>
            <a:pPr>
              <a:buFont typeface="Wingdings" pitchFamily="2" charset="2"/>
              <a:buChar char="Ø"/>
              <a:defRPr/>
            </a:pPr>
            <a:r>
              <a:rPr lang="en-US" sz="1600" dirty="0" smtClean="0"/>
              <a:t>Special Activities Airspace (SAA) (not approved)</a:t>
            </a:r>
          </a:p>
          <a:p>
            <a:pPr>
              <a:buFont typeface="Wingdings" pitchFamily="2" charset="2"/>
              <a:buChar char="Ø"/>
              <a:defRPr/>
            </a:pPr>
            <a:r>
              <a:rPr lang="en-US" sz="1600" dirty="0" smtClean="0"/>
              <a:t>Unmanned Aircraft Systems (UAS) integration (approved)</a:t>
            </a:r>
            <a:endParaRPr lang="en-US" sz="1200" dirty="0" smtClean="0"/>
          </a:p>
        </p:txBody>
      </p:sp>
      <p:sp>
        <p:nvSpPr>
          <p:cNvPr id="38916"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FEBADC7F-4FF9-49BD-81B7-359FD6BC1624}" type="slidenum">
              <a:rPr lang="en-US" smtClean="0">
                <a:solidFill>
                  <a:srgbClr val="FFFFFF"/>
                </a:solidFill>
              </a:rPr>
              <a:pPr eaLnBrk="1" fontAlgn="base" hangingPunct="1">
                <a:spcAft>
                  <a:spcPct val="0"/>
                </a:spcAft>
                <a:defRPr/>
              </a:pPr>
              <a:t>4</a:t>
            </a:fld>
            <a:endParaRPr lang="en-US" smtClean="0">
              <a:solidFill>
                <a:srgbClr val="FFFFFF"/>
              </a:solidFill>
            </a:endParaRPr>
          </a:p>
        </p:txBody>
      </p:sp>
      <p:sp>
        <p:nvSpPr>
          <p:cNvPr id="7" name="Title 1"/>
          <p:cNvSpPr txBox="1">
            <a:spLocks/>
          </p:cNvSpPr>
          <p:nvPr/>
        </p:nvSpPr>
        <p:spPr bwMode="auto">
          <a:xfrm>
            <a:off x="381000" y="4968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2400" kern="0" dirty="0" smtClean="0"/>
              <a:t>Status of REDAC Recommendations Fall 2012 Review (</a:t>
            </a:r>
            <a:r>
              <a:rPr lang="en-US" sz="2400" kern="0" dirty="0" err="1" smtClean="0"/>
              <a:t>cont</a:t>
            </a:r>
            <a:r>
              <a:rPr lang="en-US" sz="2400" kern="0" dirty="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8625" y="344488"/>
            <a:ext cx="8472488" cy="493712"/>
          </a:xfrm>
        </p:spPr>
        <p:txBody>
          <a:bodyPr/>
          <a:lstStyle/>
          <a:p>
            <a:r>
              <a:rPr lang="en-US" sz="2400" dirty="0" smtClean="0"/>
              <a:t>Status of REDAC Recommendations Fall 2012 Review (</a:t>
            </a:r>
            <a:r>
              <a:rPr lang="en-US" sz="2400" dirty="0" err="1" smtClean="0"/>
              <a:t>cont</a:t>
            </a:r>
            <a:r>
              <a:rPr lang="en-US" sz="2400" dirty="0" smtClean="0"/>
              <a:t>) </a:t>
            </a:r>
          </a:p>
        </p:txBody>
      </p:sp>
      <p:sp>
        <p:nvSpPr>
          <p:cNvPr id="66563" name="Content Placeholder 2"/>
          <p:cNvSpPr>
            <a:spLocks noGrp="1"/>
          </p:cNvSpPr>
          <p:nvPr>
            <p:ph idx="1"/>
          </p:nvPr>
        </p:nvSpPr>
        <p:spPr>
          <a:xfrm>
            <a:off x="533400" y="990600"/>
            <a:ext cx="8050213" cy="5257800"/>
          </a:xfrm>
        </p:spPr>
        <p:txBody>
          <a:bodyPr/>
          <a:lstStyle/>
          <a:p>
            <a:pPr marL="0" indent="0">
              <a:buNone/>
              <a:defRPr/>
            </a:pPr>
            <a:r>
              <a:rPr lang="en-US" sz="1800" dirty="0" smtClean="0"/>
              <a:t>3.  REDAC Recommendation: </a:t>
            </a:r>
          </a:p>
          <a:p>
            <a:pPr marL="0" indent="0">
              <a:buFontTx/>
              <a:buNone/>
              <a:defRPr/>
            </a:pPr>
            <a:r>
              <a:rPr lang="en-US" sz="1600" dirty="0" smtClean="0"/>
              <a:t>FAA research activities (e.g., ConOps development, validation, etc.) involving NextGen equipage need to explore the following:</a:t>
            </a:r>
          </a:p>
          <a:p>
            <a:pPr>
              <a:buFont typeface="Wingdings" pitchFamily="2" charset="2"/>
              <a:buChar char="Ø"/>
              <a:defRPr/>
            </a:pPr>
            <a:r>
              <a:rPr lang="en-US" sz="1400" dirty="0" smtClean="0"/>
              <a:t>Critical mass thresholds for delivery of benefits to equipped users</a:t>
            </a:r>
          </a:p>
          <a:p>
            <a:pPr>
              <a:buFont typeface="Wingdings" pitchFamily="2" charset="2"/>
              <a:buChar char="Ø"/>
              <a:defRPr/>
            </a:pPr>
            <a:r>
              <a:rPr lang="en-US" sz="1400" dirty="0" smtClean="0"/>
              <a:t>Potential automation mitigations to enable controllers to handle mixed capabilities</a:t>
            </a:r>
          </a:p>
          <a:p>
            <a:pPr>
              <a:buFont typeface="Wingdings" pitchFamily="2" charset="2"/>
              <a:buChar char="Ø"/>
              <a:defRPr/>
            </a:pPr>
            <a:r>
              <a:rPr lang="en-US" sz="1400" dirty="0" smtClean="0"/>
              <a:t>Trade space of performance requirements, benefits, costs, aircraft equipage levels, and ground capabilities with respect to overall system performance gains, system benefits, and net benefits to equipped operators</a:t>
            </a:r>
          </a:p>
          <a:p>
            <a:pPr>
              <a:buFont typeface="Wingdings" pitchFamily="2" charset="2"/>
              <a:buChar char="Ø"/>
              <a:defRPr/>
            </a:pPr>
            <a:r>
              <a:rPr lang="en-US" sz="1400" dirty="0" smtClean="0"/>
              <a:t>Performance and equipage levels in different timeframes and operational environments (2018 vs. the 2025 timeframe and later)</a:t>
            </a:r>
          </a:p>
          <a:p>
            <a:pPr>
              <a:buFont typeface="Wingdings" pitchFamily="2" charset="2"/>
              <a:buChar char="Ø"/>
              <a:defRPr/>
            </a:pPr>
            <a:r>
              <a:rPr lang="en-US" sz="1400" dirty="0" smtClean="0"/>
              <a:t>Methods to ensure that aircraft with NextGen equipage gain differential benefits over non-equipped aircraft </a:t>
            </a:r>
            <a:r>
              <a:rPr lang="en-US" sz="1400" b="0" dirty="0" smtClean="0"/>
              <a:t/>
            </a:r>
            <a:br>
              <a:rPr lang="en-US" sz="1400" b="0" dirty="0" smtClean="0"/>
            </a:br>
            <a:endParaRPr lang="en-US" sz="1400" b="0" dirty="0" smtClean="0"/>
          </a:p>
          <a:p>
            <a:pPr marL="0" indent="0">
              <a:buFontTx/>
              <a:buNone/>
              <a:defRPr/>
            </a:pPr>
            <a:r>
              <a:rPr lang="en-US" sz="1600" u="sng" dirty="0" smtClean="0"/>
              <a:t>FAA Response: </a:t>
            </a:r>
          </a:p>
          <a:p>
            <a:pPr marL="0" indent="0">
              <a:buFontTx/>
              <a:buNone/>
              <a:defRPr/>
            </a:pPr>
            <a:r>
              <a:rPr lang="en-US" sz="1600" dirty="0"/>
              <a:t>The following research proposals were included in the Multiyear plan to address this recommendation</a:t>
            </a:r>
          </a:p>
          <a:p>
            <a:pPr>
              <a:buFont typeface="Wingdings" pitchFamily="2" charset="2"/>
              <a:buChar char="Ø"/>
              <a:defRPr/>
            </a:pPr>
            <a:r>
              <a:rPr lang="en-US" sz="1400" dirty="0" smtClean="0"/>
              <a:t>Performance Based Navigation (PBN) ConOps (not approved)</a:t>
            </a:r>
          </a:p>
          <a:p>
            <a:pPr>
              <a:buFont typeface="Wingdings" pitchFamily="2" charset="2"/>
              <a:buChar char="Ø"/>
              <a:defRPr/>
            </a:pPr>
            <a:r>
              <a:rPr lang="en-US" sz="1400" dirty="0" smtClean="0"/>
              <a:t>Performance Based Navigation Flexible Route System (not approved)</a:t>
            </a:r>
          </a:p>
          <a:p>
            <a:pPr>
              <a:buFont typeface="Wingdings" pitchFamily="2" charset="2"/>
              <a:buChar char="Ø"/>
              <a:defRPr/>
            </a:pPr>
            <a:r>
              <a:rPr lang="en-US" sz="1400" dirty="0" smtClean="0"/>
              <a:t>Level 2 Data Comm ConOps (not approved) </a:t>
            </a:r>
          </a:p>
          <a:p>
            <a:pPr>
              <a:buFont typeface="Wingdings" pitchFamily="2" charset="2"/>
              <a:buChar char="Ø"/>
              <a:defRPr/>
            </a:pPr>
            <a:r>
              <a:rPr lang="en-US" sz="1400" dirty="0" smtClean="0"/>
              <a:t>Mixed Equipage Research for Operational Concepts Validation (not approved)</a:t>
            </a:r>
          </a:p>
          <a:p>
            <a:pPr marL="0" indent="0">
              <a:buFontTx/>
              <a:buNone/>
              <a:defRPr/>
            </a:pPr>
            <a:endParaRPr lang="en-US" sz="1400" dirty="0" smtClean="0"/>
          </a:p>
        </p:txBody>
      </p:sp>
      <p:sp>
        <p:nvSpPr>
          <p:cNvPr id="37892"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8AC02A87-EF13-4189-B751-A7835F2F6B86}" type="slidenum">
              <a:rPr lang="en-US" smtClean="0">
                <a:solidFill>
                  <a:srgbClr val="FFFFFF"/>
                </a:solidFill>
              </a:rPr>
              <a:pPr eaLnBrk="1" fontAlgn="base" hangingPunct="1">
                <a:spcAft>
                  <a:spcPct val="0"/>
                </a:spcAft>
                <a:defRPr/>
              </a:pPr>
              <a:t>5</a:t>
            </a:fld>
            <a:endParaRPr lang="en-US" smtClean="0">
              <a:solidFill>
                <a:srgbClr val="FFFFFF"/>
              </a:solidFill>
            </a:endParaRPr>
          </a:p>
        </p:txBody>
      </p:sp>
    </p:spTree>
    <p:extLst>
      <p:ext uri="{BB962C8B-B14F-4D97-AF65-F5344CB8AC3E}">
        <p14:creationId xmlns:p14="http://schemas.microsoft.com/office/powerpoint/2010/main" val="162705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2400" dirty="0" smtClean="0"/>
              <a:t>Status of REDAC Recommendations Fall 2012 Review (</a:t>
            </a:r>
            <a:r>
              <a:rPr lang="en-US" sz="2400" dirty="0" err="1" smtClean="0"/>
              <a:t>cont</a:t>
            </a:r>
            <a:r>
              <a:rPr lang="en-US" sz="2400" dirty="0" smtClean="0"/>
              <a:t>) </a:t>
            </a:r>
          </a:p>
        </p:txBody>
      </p:sp>
      <p:sp>
        <p:nvSpPr>
          <p:cNvPr id="66563" name="Content Placeholder 2"/>
          <p:cNvSpPr>
            <a:spLocks noGrp="1"/>
          </p:cNvSpPr>
          <p:nvPr>
            <p:ph idx="1"/>
          </p:nvPr>
        </p:nvSpPr>
        <p:spPr>
          <a:xfrm>
            <a:off x="381000" y="1066800"/>
            <a:ext cx="8202613" cy="5106988"/>
          </a:xfrm>
        </p:spPr>
        <p:txBody>
          <a:bodyPr/>
          <a:lstStyle/>
          <a:p>
            <a:pPr>
              <a:buAutoNum type="arabicPeriod" startAt="4"/>
              <a:defRPr/>
            </a:pPr>
            <a:r>
              <a:rPr lang="en-US" sz="1800" dirty="0" smtClean="0"/>
              <a:t>REDAC Recommendation: </a:t>
            </a:r>
          </a:p>
          <a:p>
            <a:pPr>
              <a:buAutoNum type="arabicPeriod" startAt="4"/>
              <a:defRPr/>
            </a:pPr>
            <a:endParaRPr lang="en-US" sz="1800" dirty="0"/>
          </a:p>
          <a:p>
            <a:pPr marL="0" indent="0">
              <a:buFontTx/>
              <a:buNone/>
              <a:defRPr/>
            </a:pPr>
            <a:r>
              <a:rPr lang="en-US" sz="1600" dirty="0" smtClean="0"/>
              <a:t>The FAA research supporting validation of a TBO concept of operations should include the following activities:  Differentiation of midterm and post midterm ops and benefits; integrate TFM, CDM with Data Comm regarding reroutes;  address mixed capability ops; quantify marginal benefits of differing performance requirements and capabilities</a:t>
            </a:r>
          </a:p>
          <a:p>
            <a:pPr>
              <a:buFontTx/>
              <a:buAutoNum type="arabicPeriod"/>
              <a:defRPr/>
            </a:pPr>
            <a:endParaRPr lang="en-US" sz="1400" dirty="0"/>
          </a:p>
          <a:p>
            <a:pPr marL="0" indent="0">
              <a:buFontTx/>
              <a:buNone/>
              <a:defRPr/>
            </a:pPr>
            <a:endParaRPr lang="en-US" sz="1400" dirty="0" smtClean="0"/>
          </a:p>
          <a:p>
            <a:pPr marL="0" indent="0">
              <a:buFontTx/>
              <a:buNone/>
              <a:defRPr/>
            </a:pPr>
            <a:r>
              <a:rPr lang="en-US" sz="1800" u="sng" dirty="0" smtClean="0"/>
              <a:t>FAA Response: </a:t>
            </a:r>
          </a:p>
          <a:p>
            <a:pPr marL="0" indent="0">
              <a:buFontTx/>
              <a:buNone/>
              <a:defRPr/>
            </a:pPr>
            <a:endParaRPr lang="en-US" sz="1800" u="sng" dirty="0" smtClean="0"/>
          </a:p>
          <a:p>
            <a:pPr marL="0" indent="0">
              <a:buFontTx/>
              <a:buNone/>
              <a:defRPr/>
            </a:pPr>
            <a:r>
              <a:rPr lang="en-US" sz="1600" dirty="0" smtClean="0"/>
              <a:t>The </a:t>
            </a:r>
            <a:r>
              <a:rPr lang="en-US" sz="1600" dirty="0"/>
              <a:t>following research proposals were included in the Multiyear plan to address this recommendation</a:t>
            </a:r>
          </a:p>
          <a:p>
            <a:pPr>
              <a:buFont typeface="Wingdings" pitchFamily="2" charset="2"/>
              <a:buChar char="Ø"/>
              <a:defRPr/>
            </a:pPr>
            <a:r>
              <a:rPr lang="en-US" sz="1600" dirty="0" smtClean="0"/>
              <a:t>Trajectory Operations (TOps) Concept of Operations (approved)</a:t>
            </a:r>
          </a:p>
          <a:p>
            <a:pPr>
              <a:buFont typeface="Wingdings" pitchFamily="2" charset="2"/>
              <a:buChar char="Ø"/>
              <a:defRPr/>
            </a:pPr>
            <a:r>
              <a:rPr lang="en-US" sz="1600" dirty="0" smtClean="0"/>
              <a:t>Complex Clearances (approved)</a:t>
            </a:r>
          </a:p>
          <a:p>
            <a:pPr>
              <a:buFont typeface="Wingdings" pitchFamily="2" charset="2"/>
              <a:buChar char="Ø"/>
              <a:defRPr/>
            </a:pPr>
            <a:r>
              <a:rPr lang="en-US" sz="1600" dirty="0" smtClean="0"/>
              <a:t>Vertical Ascent and Decent Rate (VADR) (approved)</a:t>
            </a:r>
          </a:p>
          <a:p>
            <a:pPr marL="0" indent="0">
              <a:buFontTx/>
              <a:buNone/>
              <a:defRPr/>
            </a:pPr>
            <a:endParaRPr lang="en-US" sz="1200" dirty="0" smtClean="0"/>
          </a:p>
        </p:txBody>
      </p:sp>
      <p:sp>
        <p:nvSpPr>
          <p:cNvPr id="37892" name="Slide Number Placeholder 3"/>
          <p:cNvSpPr>
            <a:spLocks noGrp="1"/>
          </p:cNvSpPr>
          <p:nvPr>
            <p:ph type="sldNum"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Aft>
                <a:spcPct val="0"/>
              </a:spcAft>
              <a:defRPr/>
            </a:pPr>
            <a:fld id="{8AC02A87-EF13-4189-B751-A7835F2F6B86}" type="slidenum">
              <a:rPr lang="en-US" smtClean="0">
                <a:solidFill>
                  <a:srgbClr val="FFFFFF"/>
                </a:solidFill>
              </a:rPr>
              <a:pPr eaLnBrk="1" fontAlgn="base" hangingPunct="1">
                <a:spcAft>
                  <a:spcPct val="0"/>
                </a:spcAft>
                <a:defRPr/>
              </a:pPr>
              <a:t>6</a:t>
            </a:fld>
            <a:endParaRPr lang="en-US" smtClean="0">
              <a:solidFill>
                <a:srgbClr val="FFFFFF"/>
              </a:solidFill>
            </a:endParaRPr>
          </a:p>
        </p:txBody>
      </p:sp>
    </p:spTree>
    <p:extLst>
      <p:ext uri="{BB962C8B-B14F-4D97-AF65-F5344CB8AC3E}">
        <p14:creationId xmlns:p14="http://schemas.microsoft.com/office/powerpoint/2010/main" val="162705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472488" cy="609600"/>
          </a:xfrm>
        </p:spPr>
        <p:txBody>
          <a:bodyPr/>
          <a:lstStyle/>
          <a:p>
            <a:pPr eaLnBrk="1" hangingPunct="1"/>
            <a:r>
              <a:rPr lang="en-US" sz="2800" smtClean="0"/>
              <a:t>PPT Financial Summary </a:t>
            </a:r>
          </a:p>
        </p:txBody>
      </p:sp>
      <p:graphicFrame>
        <p:nvGraphicFramePr>
          <p:cNvPr id="3206" name="Group 134"/>
          <p:cNvGraphicFramePr>
            <a:graphicFrameLocks noGrp="1"/>
          </p:cNvGraphicFramePr>
          <p:nvPr>
            <p:ph idx="1"/>
            <p:extLst>
              <p:ext uri="{D42A27DB-BD31-4B8C-83A1-F6EECF244321}">
                <p14:modId xmlns:p14="http://schemas.microsoft.com/office/powerpoint/2010/main" val="1233771740"/>
              </p:ext>
            </p:extLst>
          </p:nvPr>
        </p:nvGraphicFramePr>
        <p:xfrm>
          <a:off x="381000" y="1295400"/>
          <a:ext cx="8534401" cy="2760661"/>
        </p:xfrm>
        <a:graphic>
          <a:graphicData uri="http://schemas.openxmlformats.org/drawingml/2006/table">
            <a:tbl>
              <a:tblPr/>
              <a:tblGrid>
                <a:gridCol w="3352800"/>
                <a:gridCol w="774161"/>
                <a:gridCol w="881488"/>
                <a:gridCol w="881488"/>
                <a:gridCol w="881488"/>
                <a:gridCol w="881488"/>
                <a:gridCol w="881488"/>
              </a:tblGrid>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12 Enacted</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13 Enacted</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14 Request</a:t>
                      </a:r>
                    </a:p>
                  </a:txBody>
                  <a:tcPr marR="0"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Program Title</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(RE&amp;D)</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Base Program (RE&amp;D)</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(F&amp;E)</a:t>
                      </a: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304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NextGen Program (F&amp;E)</a:t>
                      </a: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13716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77">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1A07C/NextGen Ops Concept Validation</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5,000,000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681">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F&amp;E Subtotal</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5,000,000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968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PPT Total</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5,000,000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7</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472488" cy="609600"/>
          </a:xfrm>
        </p:spPr>
        <p:txBody>
          <a:bodyPr rtlCol="0">
            <a:normAutofit fontScale="90000"/>
          </a:bodyPr>
          <a:lstStyle/>
          <a:p>
            <a:pPr eaLnBrk="1" fontAlgn="auto" hangingPunct="1">
              <a:spcAft>
                <a:spcPts val="0"/>
              </a:spcAft>
              <a:defRPr/>
            </a:pPr>
            <a:r>
              <a:rPr lang="en-US" sz="3600" smtClean="0"/>
              <a:t>PPT 5-Year Financial Plan</a:t>
            </a:r>
          </a:p>
        </p:txBody>
      </p:sp>
      <p:graphicFrame>
        <p:nvGraphicFramePr>
          <p:cNvPr id="10243" name="Group 3"/>
          <p:cNvGraphicFramePr>
            <a:graphicFrameLocks noGrp="1"/>
          </p:cNvGraphicFramePr>
          <p:nvPr>
            <p:ph idx="1"/>
            <p:extLst>
              <p:ext uri="{D42A27DB-BD31-4B8C-83A1-F6EECF244321}">
                <p14:modId xmlns:p14="http://schemas.microsoft.com/office/powerpoint/2010/main" val="3351203221"/>
              </p:ext>
            </p:extLst>
          </p:nvPr>
        </p:nvGraphicFramePr>
        <p:xfrm>
          <a:off x="533400" y="1295400"/>
          <a:ext cx="7913688" cy="2773362"/>
        </p:xfrm>
        <a:graphic>
          <a:graphicData uri="http://schemas.openxmlformats.org/drawingml/2006/table">
            <a:tbl>
              <a:tblPr/>
              <a:tblGrid>
                <a:gridCol w="3741045"/>
                <a:gridCol w="822477"/>
                <a:gridCol w="840392"/>
                <a:gridCol w="815961"/>
                <a:gridCol w="842021"/>
                <a:gridCol w="851792"/>
              </a:tblGrid>
              <a:tr h="24765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Program</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Out-Year Contract Dollars (For Planning Purposes Only)</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68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2014</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2015</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2016</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2017</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Base Program (RE&amp;D)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rPr>
                        <a:t>NextGen</a:t>
                      </a:r>
                      <a:r>
                        <a:rPr kumimoji="0" lang="en-US" sz="1000" b="1" i="0" u="none" strike="noStrike" cap="none" normalizeH="0" baseline="0" dirty="0" smtClean="0">
                          <a:ln>
                            <a:noFill/>
                          </a:ln>
                          <a:solidFill>
                            <a:schemeClr val="tx1"/>
                          </a:solidFill>
                          <a:effectLst/>
                          <a:latin typeface="Arial" charset="0"/>
                        </a:rPr>
                        <a:t> Program (RE&amp;D)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RE&amp;D Subtotal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(F&amp;E)</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NextGen</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Program (F&amp;E)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76">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1A07C/NextGen Ops Concept Validation</a:t>
                      </a:r>
                    </a:p>
                  </a:txBody>
                  <a:tcPr marR="0"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4,500,000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4,900,000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6,000,000</a:t>
                      </a: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273">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F&amp;E Subtotal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4,500,000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4,900,000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6,000,000</a:t>
                      </a: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PPT 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4,500,000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4,900,000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5,000,000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charset="0"/>
                        </a:rPr>
                        <a:t>6,000,000</a:t>
                      </a: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8</a:t>
            </a:fld>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28625" y="304800"/>
            <a:ext cx="8472488" cy="609600"/>
          </a:xfrm>
        </p:spPr>
        <p:txBody>
          <a:bodyPr/>
          <a:lstStyle/>
          <a:p>
            <a:r>
              <a:rPr lang="en-US" sz="2800" dirty="0" smtClean="0"/>
              <a:t>FY14 Plans – Operations Concept </a:t>
            </a:r>
            <a:br>
              <a:rPr lang="en-US" sz="2800" dirty="0" smtClean="0"/>
            </a:br>
            <a:r>
              <a:rPr lang="en-US" sz="2800" dirty="0" smtClean="0"/>
              <a:t>Validation / Modeling (OCVM)</a:t>
            </a:r>
          </a:p>
        </p:txBody>
      </p:sp>
      <p:sp>
        <p:nvSpPr>
          <p:cNvPr id="66563" name="Content Placeholder 2"/>
          <p:cNvSpPr>
            <a:spLocks noGrp="1"/>
          </p:cNvSpPr>
          <p:nvPr>
            <p:ph idx="1"/>
          </p:nvPr>
        </p:nvSpPr>
        <p:spPr>
          <a:xfrm>
            <a:off x="381000" y="1219200"/>
            <a:ext cx="8429625" cy="4724400"/>
          </a:xfrm>
        </p:spPr>
        <p:txBody>
          <a:bodyPr/>
          <a:lstStyle/>
          <a:p>
            <a:r>
              <a:rPr lang="en-US" sz="1600" dirty="0" smtClean="0"/>
              <a:t>Unmanned Aircraft Systems (UAS)Scenario Development  (Oct 2013)</a:t>
            </a:r>
          </a:p>
          <a:p>
            <a:r>
              <a:rPr lang="en-US" sz="1600" dirty="0" smtClean="0"/>
              <a:t>Analyze improved departure predictability on demand predictions (EDPT) (Nov 2013)</a:t>
            </a:r>
          </a:p>
          <a:p>
            <a:r>
              <a:rPr lang="en-US" sz="1600" dirty="0" smtClean="0"/>
              <a:t>Optimized Route Capability (ORC) Functional Research Assessment  (Dec 2013)</a:t>
            </a:r>
          </a:p>
          <a:p>
            <a:r>
              <a:rPr lang="en-US" sz="1600" dirty="0" smtClean="0"/>
              <a:t>Dynamic Network Analysis (DNA) Model  (Dec 2013)</a:t>
            </a:r>
          </a:p>
          <a:p>
            <a:r>
              <a:rPr lang="en-US" sz="1600" dirty="0" smtClean="0"/>
              <a:t>Concept Development for Datalink of Complex PBN Clearances  in Support of 4D TBO (PBN) (April 2014) – Project has been refocused without change in scope to develop the Dynamic RNP concept in support of AJV-7 and RTCA SC-214 (TBD)</a:t>
            </a:r>
          </a:p>
          <a:p>
            <a:r>
              <a:rPr lang="en-US" sz="1600" dirty="0" smtClean="0"/>
              <a:t>Statistical Methods for Departure Predictability (SMDP) BBN Model (Jan 2014)</a:t>
            </a:r>
          </a:p>
          <a:p>
            <a:r>
              <a:rPr lang="en-US" sz="1600" dirty="0" smtClean="0"/>
              <a:t>TMI Attribute Standardization for Tracking and Simulation (TAS) (June 2014)</a:t>
            </a:r>
          </a:p>
          <a:p>
            <a:r>
              <a:rPr lang="en-US" sz="1600" dirty="0" smtClean="0"/>
              <a:t>NextGen Trajectory Negotiation (NTN) Concept Development  (Dec 2013)</a:t>
            </a:r>
          </a:p>
          <a:p>
            <a:r>
              <a:rPr lang="en-US" sz="1600" dirty="0" smtClean="0"/>
              <a:t>Enhanced Services at Non-Towered Airports (ESNA)Concept Validation – project refocused to support SBS Program’s Blended Airspace project (FY14 Activities TBD)</a:t>
            </a:r>
          </a:p>
          <a:p>
            <a:r>
              <a:rPr lang="en-US" sz="1600" dirty="0" smtClean="0"/>
              <a:t>Space Vehicle Operations (SVO) Concept Development/Initial Validation (Oct 2014)</a:t>
            </a:r>
          </a:p>
          <a:p>
            <a:endParaRPr lang="en-US" sz="1600" dirty="0" smtClean="0"/>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9</a:t>
            </a:fld>
            <a:endParaRPr lang="en-US" dirty="0" smtClean="0">
              <a:solidFill>
                <a:srgbClr val="FFFFFF"/>
              </a:solidFill>
            </a:endParaRPr>
          </a:p>
        </p:txBody>
      </p:sp>
    </p:spTree>
  </p:cSld>
  <p:clrMapOvr>
    <a:masterClrMapping/>
  </p:clrMapOvr>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27D405-43C0-4C58-9EE9-E6C1EB4F68CC}"/>
</file>

<file path=customXml/itemProps2.xml><?xml version="1.0" encoding="utf-8"?>
<ds:datastoreItem xmlns:ds="http://schemas.openxmlformats.org/officeDocument/2006/customXml" ds:itemID="{5187DAAA-1415-4829-92D9-971A73CFDDD2}"/>
</file>

<file path=customXml/itemProps3.xml><?xml version="1.0" encoding="utf-8"?>
<ds:datastoreItem xmlns:ds="http://schemas.openxmlformats.org/officeDocument/2006/customXml" ds:itemID="{B20575BB-B1E6-4241-B8A0-D436B9016957}"/>
</file>

<file path=docProps/app.xml><?xml version="1.0" encoding="utf-8"?>
<Properties xmlns="http://schemas.openxmlformats.org/officeDocument/2006/extended-properties" xmlns:vt="http://schemas.openxmlformats.org/officeDocument/2006/docPropsVTypes">
  <TotalTime>3196</TotalTime>
  <Words>3196</Words>
  <Application>Microsoft Office PowerPoint</Application>
  <PresentationFormat>On-screen Show (4:3)</PresentationFormat>
  <Paragraphs>598</Paragraphs>
  <Slides>26</Slides>
  <Notes>20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FAA_slide_template_whitecover_whitebackground</vt:lpstr>
      <vt:lpstr>12_FAA_slide_template_whitecover_whitebackground</vt:lpstr>
      <vt:lpstr>REDAC NAS Ops Fall 2013 Review</vt:lpstr>
      <vt:lpstr>PPT Portfolio Overview</vt:lpstr>
      <vt:lpstr>Status of REDAC Recommendations Fall 2012 Review (4) </vt:lpstr>
      <vt:lpstr>PowerPoint Presentation</vt:lpstr>
      <vt:lpstr>Status of REDAC Recommendations Fall 2012 Review (cont) </vt:lpstr>
      <vt:lpstr>Status of REDAC Recommendations Fall 2012 Review (cont) </vt:lpstr>
      <vt:lpstr>PPT Financial Summary </vt:lpstr>
      <vt:lpstr>PPT 5-Year Financial Plan</vt:lpstr>
      <vt:lpstr>FY14 Plans – Operations Concept  Validation / Modeling (OCVM)</vt:lpstr>
      <vt:lpstr>FY15 Planned Activities – OCVM</vt:lpstr>
      <vt:lpstr>Emerging FY16 Focal Areas</vt:lpstr>
      <vt:lpstr>FY13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2015 R&amp;D BLI Review for REDAC</dc:title>
  <dc:creator>Julia Frasure-Sanchez</dc:creator>
  <cp:lastModifiedBy>FAA Gloria Dunderman</cp:lastModifiedBy>
  <cp:revision>141</cp:revision>
  <cp:lastPrinted>2013-08-21T14:04:01Z</cp:lastPrinted>
  <dcterms:created xsi:type="dcterms:W3CDTF">2013-02-26T15:48:11Z</dcterms:created>
  <dcterms:modified xsi:type="dcterms:W3CDTF">2013-08-22T14:07:36Z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