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Lst>
  <p:notesMasterIdLst>
    <p:notesMasterId r:id="rId42"/>
  </p:notesMasterIdLst>
  <p:handoutMasterIdLst>
    <p:handoutMasterId r:id="rId43"/>
  </p:handoutMasterIdLst>
  <p:sldIdLst>
    <p:sldId id="308" r:id="rId6"/>
    <p:sldId id="546" r:id="rId7"/>
    <p:sldId id="462" r:id="rId8"/>
    <p:sldId id="547" r:id="rId9"/>
    <p:sldId id="550" r:id="rId10"/>
    <p:sldId id="634" r:id="rId11"/>
    <p:sldId id="551" r:id="rId12"/>
    <p:sldId id="553" r:id="rId13"/>
    <p:sldId id="641" r:id="rId14"/>
    <p:sldId id="611" r:id="rId15"/>
    <p:sldId id="612" r:id="rId16"/>
    <p:sldId id="613" r:id="rId17"/>
    <p:sldId id="614" r:id="rId18"/>
    <p:sldId id="615" r:id="rId19"/>
    <p:sldId id="616" r:id="rId20"/>
    <p:sldId id="621" r:id="rId21"/>
    <p:sldId id="635" r:id="rId22"/>
    <p:sldId id="636" r:id="rId23"/>
    <p:sldId id="637" r:id="rId24"/>
    <p:sldId id="640" r:id="rId25"/>
    <p:sldId id="625" r:id="rId26"/>
    <p:sldId id="626" r:id="rId27"/>
    <p:sldId id="627" r:id="rId28"/>
    <p:sldId id="628" r:id="rId29"/>
    <p:sldId id="629" r:id="rId30"/>
    <p:sldId id="630" r:id="rId31"/>
    <p:sldId id="642" r:id="rId32"/>
    <p:sldId id="643" r:id="rId33"/>
    <p:sldId id="644" r:id="rId34"/>
    <p:sldId id="639" r:id="rId35"/>
    <p:sldId id="631" r:id="rId36"/>
    <p:sldId id="632" r:id="rId37"/>
    <p:sldId id="633" r:id="rId38"/>
    <p:sldId id="609" r:id="rId39"/>
    <p:sldId id="610" r:id="rId40"/>
    <p:sldId id="587" r:id="rId41"/>
  </p:sldIdLst>
  <p:sldSz cx="9144000" cy="6858000" type="screen4x3"/>
  <p:notesSz cx="6858000" cy="9199563"/>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thy Bigelow" initials="CAB" lastIdx="7" clrIdx="0"/>
  <p:cmAuthor id="1" name="Matt Crouch" initials="MC" lastIdx="7"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491FF"/>
    <a:srgbClr val="FF7D7D"/>
    <a:srgbClr val="00DA63"/>
    <a:srgbClr val="FF6969"/>
    <a:srgbClr val="306AFF"/>
    <a:srgbClr val="FF4B4B"/>
    <a:srgbClr val="FF0000"/>
    <a:srgbClr val="00C057"/>
    <a:srgbClr val="00EA6A"/>
    <a:srgbClr val="4F8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907" autoAdjust="0"/>
    <p:restoredTop sz="84242" autoAdjust="0"/>
  </p:normalViewPr>
  <p:slideViewPr>
    <p:cSldViewPr>
      <p:cViewPr varScale="1">
        <p:scale>
          <a:sx n="111" d="100"/>
          <a:sy n="111" d="100"/>
        </p:scale>
        <p:origin x="-372" y="-84"/>
      </p:cViewPr>
      <p:guideLst>
        <p:guide orient="horz" pos="81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2" y="1"/>
            <a:ext cx="2972421" cy="460293"/>
          </a:xfrm>
          <a:prstGeom prst="rect">
            <a:avLst/>
          </a:prstGeom>
          <a:noFill/>
          <a:ln w="9525">
            <a:noFill/>
            <a:miter lim="800000"/>
            <a:headEnd/>
            <a:tailEnd/>
          </a:ln>
          <a:effectLst/>
        </p:spPr>
        <p:txBody>
          <a:bodyPr vert="horz" wrap="square" lIns="90031" tIns="45015" rIns="90031" bIns="45015" numCol="1" anchor="t" anchorCtr="0" compatLnSpc="1">
            <a:prstTxWarp prst="textNoShape">
              <a:avLst/>
            </a:prstTxWarp>
          </a:bodyPr>
          <a:lstStyle>
            <a:lvl1pPr>
              <a:spcBef>
                <a:spcPct val="0"/>
              </a:spcBef>
              <a:buFontTx/>
              <a:buNone/>
              <a:defRPr sz="1200" dirty="0"/>
            </a:lvl1pPr>
          </a:lstStyle>
          <a:p>
            <a:pPr>
              <a:defRPr/>
            </a:pPr>
            <a:endParaRPr lang="en-US" dirty="0"/>
          </a:p>
        </p:txBody>
      </p:sp>
      <p:sp>
        <p:nvSpPr>
          <p:cNvPr id="335875" name="Rectangle 3"/>
          <p:cNvSpPr>
            <a:spLocks noGrp="1" noChangeArrowheads="1"/>
          </p:cNvSpPr>
          <p:nvPr>
            <p:ph type="dt" sz="quarter" idx="1"/>
          </p:nvPr>
        </p:nvSpPr>
        <p:spPr bwMode="auto">
          <a:xfrm>
            <a:off x="3884028" y="1"/>
            <a:ext cx="2972421" cy="460293"/>
          </a:xfrm>
          <a:prstGeom prst="rect">
            <a:avLst/>
          </a:prstGeom>
          <a:noFill/>
          <a:ln w="9525">
            <a:noFill/>
            <a:miter lim="800000"/>
            <a:headEnd/>
            <a:tailEnd/>
          </a:ln>
          <a:effectLst/>
        </p:spPr>
        <p:txBody>
          <a:bodyPr vert="horz" wrap="square" lIns="90031" tIns="45015" rIns="90031" bIns="45015" numCol="1" anchor="t" anchorCtr="0" compatLnSpc="1">
            <a:prstTxWarp prst="textNoShape">
              <a:avLst/>
            </a:prstTxWarp>
          </a:bodyPr>
          <a:lstStyle>
            <a:lvl1pPr algn="r">
              <a:spcBef>
                <a:spcPct val="0"/>
              </a:spcBef>
              <a:buFontTx/>
              <a:buNone/>
              <a:defRPr sz="1200" dirty="0"/>
            </a:lvl1pPr>
          </a:lstStyle>
          <a:p>
            <a:pPr>
              <a:defRPr/>
            </a:pPr>
            <a:endParaRPr lang="en-US" dirty="0"/>
          </a:p>
        </p:txBody>
      </p:sp>
      <p:sp>
        <p:nvSpPr>
          <p:cNvPr id="335876" name="Rectangle 4"/>
          <p:cNvSpPr>
            <a:spLocks noGrp="1" noChangeArrowheads="1"/>
          </p:cNvSpPr>
          <p:nvPr>
            <p:ph type="ftr" sz="quarter" idx="2"/>
          </p:nvPr>
        </p:nvSpPr>
        <p:spPr bwMode="auto">
          <a:xfrm>
            <a:off x="2" y="8737700"/>
            <a:ext cx="2972421" cy="460293"/>
          </a:xfrm>
          <a:prstGeom prst="rect">
            <a:avLst/>
          </a:prstGeom>
          <a:noFill/>
          <a:ln w="9525">
            <a:noFill/>
            <a:miter lim="800000"/>
            <a:headEnd/>
            <a:tailEnd/>
          </a:ln>
          <a:effectLst/>
        </p:spPr>
        <p:txBody>
          <a:bodyPr vert="horz" wrap="square" lIns="90031" tIns="45015" rIns="90031" bIns="45015" numCol="1" anchor="b" anchorCtr="0" compatLnSpc="1">
            <a:prstTxWarp prst="textNoShape">
              <a:avLst/>
            </a:prstTxWarp>
          </a:bodyPr>
          <a:lstStyle>
            <a:lvl1pPr>
              <a:spcBef>
                <a:spcPct val="0"/>
              </a:spcBef>
              <a:buFontTx/>
              <a:buNone/>
              <a:defRPr sz="1200" dirty="0"/>
            </a:lvl1pPr>
          </a:lstStyle>
          <a:p>
            <a:pPr>
              <a:defRPr/>
            </a:pPr>
            <a:endParaRPr lang="en-US" dirty="0"/>
          </a:p>
        </p:txBody>
      </p:sp>
      <p:sp>
        <p:nvSpPr>
          <p:cNvPr id="335877" name="Rectangle 5"/>
          <p:cNvSpPr>
            <a:spLocks noGrp="1" noChangeArrowheads="1"/>
          </p:cNvSpPr>
          <p:nvPr>
            <p:ph type="sldNum" sz="quarter" idx="3"/>
          </p:nvPr>
        </p:nvSpPr>
        <p:spPr bwMode="auto">
          <a:xfrm>
            <a:off x="3884028" y="8737700"/>
            <a:ext cx="2972421" cy="460293"/>
          </a:xfrm>
          <a:prstGeom prst="rect">
            <a:avLst/>
          </a:prstGeom>
          <a:noFill/>
          <a:ln w="9525">
            <a:noFill/>
            <a:miter lim="800000"/>
            <a:headEnd/>
            <a:tailEnd/>
          </a:ln>
          <a:effectLst/>
        </p:spPr>
        <p:txBody>
          <a:bodyPr vert="horz" wrap="square" lIns="90031" tIns="45015" rIns="90031" bIns="45015" numCol="1" anchor="b" anchorCtr="0" compatLnSpc="1">
            <a:prstTxWarp prst="textNoShape">
              <a:avLst/>
            </a:prstTxWarp>
          </a:bodyPr>
          <a:lstStyle>
            <a:lvl1pPr algn="r">
              <a:spcBef>
                <a:spcPct val="0"/>
              </a:spcBef>
              <a:buFontTx/>
              <a:buNone/>
              <a:defRPr sz="1200"/>
            </a:lvl1pPr>
          </a:lstStyle>
          <a:p>
            <a:pPr>
              <a:defRPr/>
            </a:pPr>
            <a:fld id="{CC552004-294A-4D3F-9ECB-0D8EA89C707B}" type="slidenum">
              <a:rPr lang="en-US"/>
              <a:pPr>
                <a:defRPr/>
              </a:pPr>
              <a:t>‹#›</a:t>
            </a:fld>
            <a:endParaRPr lang="en-US" dirty="0"/>
          </a:p>
        </p:txBody>
      </p:sp>
    </p:spTree>
    <p:extLst>
      <p:ext uri="{BB962C8B-B14F-4D97-AF65-F5344CB8AC3E}">
        <p14:creationId xmlns:p14="http://schemas.microsoft.com/office/powerpoint/2010/main" val="155592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2" y="0"/>
            <a:ext cx="2972421" cy="277314"/>
          </a:xfrm>
          <a:prstGeom prst="rect">
            <a:avLst/>
          </a:prstGeom>
          <a:noFill/>
          <a:ln w="9525">
            <a:noFill/>
            <a:miter lim="800000"/>
            <a:headEnd/>
            <a:tailEnd/>
          </a:ln>
          <a:effectLst/>
        </p:spPr>
        <p:txBody>
          <a:bodyPr vert="horz" wrap="square" lIns="91741" tIns="45871" rIns="91741" bIns="45871" numCol="1" anchor="t" anchorCtr="0" compatLnSpc="1">
            <a:prstTxWarp prst="textNoShape">
              <a:avLst/>
            </a:prstTxWarp>
            <a:spAutoFit/>
          </a:bodyPr>
          <a:lstStyle>
            <a:lvl1pPr defTabSz="917504">
              <a:defRPr sz="1200" dirty="0"/>
            </a:lvl1pPr>
          </a:lstStyle>
          <a:p>
            <a:pPr>
              <a:defRPr/>
            </a:pPr>
            <a:endParaRPr lang="en-US" dirty="0"/>
          </a:p>
        </p:txBody>
      </p:sp>
      <p:sp>
        <p:nvSpPr>
          <p:cNvPr id="54275" name="Rectangle 3"/>
          <p:cNvSpPr>
            <a:spLocks noGrp="1" noChangeArrowheads="1"/>
          </p:cNvSpPr>
          <p:nvPr>
            <p:ph type="dt" idx="1"/>
          </p:nvPr>
        </p:nvSpPr>
        <p:spPr bwMode="auto">
          <a:xfrm>
            <a:off x="3885580" y="0"/>
            <a:ext cx="2972421" cy="277314"/>
          </a:xfrm>
          <a:prstGeom prst="rect">
            <a:avLst/>
          </a:prstGeom>
          <a:noFill/>
          <a:ln w="9525">
            <a:noFill/>
            <a:miter lim="800000"/>
            <a:headEnd/>
            <a:tailEnd/>
          </a:ln>
          <a:effectLst/>
        </p:spPr>
        <p:txBody>
          <a:bodyPr vert="horz" wrap="square" lIns="91741" tIns="45871" rIns="91741" bIns="45871" numCol="1" anchor="t" anchorCtr="0" compatLnSpc="1">
            <a:prstTxWarp prst="textNoShape">
              <a:avLst/>
            </a:prstTxWarp>
            <a:spAutoFit/>
          </a:bodyPr>
          <a:lstStyle>
            <a:lvl1pPr algn="r" defTabSz="917504">
              <a:defRPr sz="1200" dirty="0"/>
            </a:lvl1pPr>
          </a:lstStyle>
          <a:p>
            <a:pPr>
              <a:defRPr/>
            </a:pPr>
            <a:endParaRPr lang="en-US" dirty="0"/>
          </a:p>
        </p:txBody>
      </p:sp>
      <p:sp>
        <p:nvSpPr>
          <p:cNvPr id="52228" name="Rectangle 4"/>
          <p:cNvSpPr>
            <a:spLocks noGrp="1" noRot="1" noChangeAspect="1" noChangeArrowheads="1" noTextEdit="1"/>
          </p:cNvSpPr>
          <p:nvPr>
            <p:ph type="sldImg" idx="2"/>
          </p:nvPr>
        </p:nvSpPr>
        <p:spPr bwMode="auto">
          <a:xfrm>
            <a:off x="1128713" y="688975"/>
            <a:ext cx="4600575" cy="34512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7" name="Rectangle 5"/>
          <p:cNvSpPr>
            <a:spLocks noGrp="1" noChangeArrowheads="1"/>
          </p:cNvSpPr>
          <p:nvPr>
            <p:ph type="body" sz="quarter" idx="3"/>
          </p:nvPr>
        </p:nvSpPr>
        <p:spPr bwMode="auto">
          <a:xfrm>
            <a:off x="914712" y="4370422"/>
            <a:ext cx="5028579" cy="1237577"/>
          </a:xfrm>
          <a:prstGeom prst="rect">
            <a:avLst/>
          </a:prstGeom>
          <a:noFill/>
          <a:ln w="9525">
            <a:noFill/>
            <a:miter lim="800000"/>
            <a:headEnd/>
            <a:tailEnd/>
          </a:ln>
          <a:effectLst/>
        </p:spPr>
        <p:txBody>
          <a:bodyPr vert="horz" wrap="square" lIns="91741" tIns="45871" rIns="91741" bIns="45871"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4278" name="Rectangle 6"/>
          <p:cNvSpPr>
            <a:spLocks noGrp="1" noChangeArrowheads="1"/>
          </p:cNvSpPr>
          <p:nvPr>
            <p:ph type="ftr" sz="quarter" idx="4"/>
          </p:nvPr>
        </p:nvSpPr>
        <p:spPr bwMode="auto">
          <a:xfrm>
            <a:off x="2" y="8922249"/>
            <a:ext cx="2972421" cy="277314"/>
          </a:xfrm>
          <a:prstGeom prst="rect">
            <a:avLst/>
          </a:prstGeom>
          <a:noFill/>
          <a:ln w="9525">
            <a:noFill/>
            <a:miter lim="800000"/>
            <a:headEnd/>
            <a:tailEnd/>
          </a:ln>
          <a:effectLst/>
        </p:spPr>
        <p:txBody>
          <a:bodyPr vert="horz" wrap="square" lIns="91741" tIns="45871" rIns="91741" bIns="45871" numCol="1" anchor="b" anchorCtr="0" compatLnSpc="1">
            <a:prstTxWarp prst="textNoShape">
              <a:avLst/>
            </a:prstTxWarp>
            <a:spAutoFit/>
          </a:bodyPr>
          <a:lstStyle>
            <a:lvl1pPr defTabSz="917504">
              <a:defRPr sz="1200" dirty="0"/>
            </a:lvl1pPr>
          </a:lstStyle>
          <a:p>
            <a:pPr>
              <a:defRPr/>
            </a:pPr>
            <a:endParaRPr lang="en-US" dirty="0"/>
          </a:p>
        </p:txBody>
      </p:sp>
      <p:sp>
        <p:nvSpPr>
          <p:cNvPr id="54279" name="Rectangle 7"/>
          <p:cNvSpPr>
            <a:spLocks noGrp="1" noChangeArrowheads="1"/>
          </p:cNvSpPr>
          <p:nvPr>
            <p:ph type="sldNum" sz="quarter" idx="5"/>
          </p:nvPr>
        </p:nvSpPr>
        <p:spPr bwMode="auto">
          <a:xfrm>
            <a:off x="3885580" y="8922249"/>
            <a:ext cx="2972421" cy="277314"/>
          </a:xfrm>
          <a:prstGeom prst="rect">
            <a:avLst/>
          </a:prstGeom>
          <a:noFill/>
          <a:ln w="9525">
            <a:noFill/>
            <a:miter lim="800000"/>
            <a:headEnd/>
            <a:tailEnd/>
          </a:ln>
          <a:effectLst/>
        </p:spPr>
        <p:txBody>
          <a:bodyPr vert="horz" wrap="square" lIns="91741" tIns="45871" rIns="91741" bIns="45871" numCol="1" anchor="b" anchorCtr="0" compatLnSpc="1">
            <a:prstTxWarp prst="textNoShape">
              <a:avLst/>
            </a:prstTxWarp>
            <a:spAutoFit/>
          </a:bodyPr>
          <a:lstStyle>
            <a:lvl1pPr algn="r" defTabSz="917504">
              <a:defRPr sz="1200"/>
            </a:lvl1pPr>
          </a:lstStyle>
          <a:p>
            <a:pPr>
              <a:defRPr/>
            </a:pPr>
            <a:fld id="{A5A32250-7A07-4493-937C-713DF3F277E6}" type="slidenum">
              <a:rPr lang="en-US"/>
              <a:pPr>
                <a:defRPr/>
              </a:pPr>
              <a:t>‹#›</a:t>
            </a:fld>
            <a:endParaRPr lang="en-US" dirty="0"/>
          </a:p>
        </p:txBody>
      </p:sp>
    </p:spTree>
    <p:extLst>
      <p:ext uri="{BB962C8B-B14F-4D97-AF65-F5344CB8AC3E}">
        <p14:creationId xmlns:p14="http://schemas.microsoft.com/office/powerpoint/2010/main" val="7046792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04" eaLnBrk="0" hangingPunct="0">
              <a:defRPr sz="2400">
                <a:solidFill>
                  <a:schemeClr val="tx1"/>
                </a:solidFill>
                <a:latin typeface="Arial" charset="0"/>
              </a:defRPr>
            </a:lvl1pPr>
            <a:lvl2pPr marL="731503" indent="-281347" defTabSz="917504" eaLnBrk="0" hangingPunct="0">
              <a:defRPr sz="2400">
                <a:solidFill>
                  <a:schemeClr val="tx1"/>
                </a:solidFill>
                <a:latin typeface="Arial" charset="0"/>
              </a:defRPr>
            </a:lvl2pPr>
            <a:lvl3pPr marL="1125388" indent="-225078" defTabSz="917504" eaLnBrk="0" hangingPunct="0">
              <a:defRPr sz="2400">
                <a:solidFill>
                  <a:schemeClr val="tx1"/>
                </a:solidFill>
                <a:latin typeface="Arial" charset="0"/>
              </a:defRPr>
            </a:lvl3pPr>
            <a:lvl4pPr marL="1575543" indent="-225078" defTabSz="917504" eaLnBrk="0" hangingPunct="0">
              <a:defRPr sz="2400">
                <a:solidFill>
                  <a:schemeClr val="tx1"/>
                </a:solidFill>
                <a:latin typeface="Arial" charset="0"/>
              </a:defRPr>
            </a:lvl4pPr>
            <a:lvl5pPr marL="2025698" indent="-225078" defTabSz="917504" eaLnBrk="0" hangingPunct="0">
              <a:defRPr sz="2400">
                <a:solidFill>
                  <a:schemeClr val="tx1"/>
                </a:solidFill>
                <a:latin typeface="Arial" charset="0"/>
              </a:defRPr>
            </a:lvl5pPr>
            <a:lvl6pPr marL="2475854" indent="-225078" defTabSz="917504" eaLnBrk="0" fontAlgn="base" hangingPunct="0">
              <a:spcBef>
                <a:spcPct val="50000"/>
              </a:spcBef>
              <a:spcAft>
                <a:spcPct val="0"/>
              </a:spcAft>
              <a:buChar char="•"/>
              <a:defRPr sz="2400">
                <a:solidFill>
                  <a:schemeClr val="tx1"/>
                </a:solidFill>
                <a:latin typeface="Arial" charset="0"/>
              </a:defRPr>
            </a:lvl6pPr>
            <a:lvl7pPr marL="2926008" indent="-225078" defTabSz="917504" eaLnBrk="0" fontAlgn="base" hangingPunct="0">
              <a:spcBef>
                <a:spcPct val="50000"/>
              </a:spcBef>
              <a:spcAft>
                <a:spcPct val="0"/>
              </a:spcAft>
              <a:buChar char="•"/>
              <a:defRPr sz="2400">
                <a:solidFill>
                  <a:schemeClr val="tx1"/>
                </a:solidFill>
                <a:latin typeface="Arial" charset="0"/>
              </a:defRPr>
            </a:lvl7pPr>
            <a:lvl8pPr marL="3376164" indent="-225078" defTabSz="917504" eaLnBrk="0" fontAlgn="base" hangingPunct="0">
              <a:spcBef>
                <a:spcPct val="50000"/>
              </a:spcBef>
              <a:spcAft>
                <a:spcPct val="0"/>
              </a:spcAft>
              <a:buChar char="•"/>
              <a:defRPr sz="2400">
                <a:solidFill>
                  <a:schemeClr val="tx1"/>
                </a:solidFill>
                <a:latin typeface="Arial" charset="0"/>
              </a:defRPr>
            </a:lvl8pPr>
            <a:lvl9pPr marL="3826319" indent="-225078" defTabSz="917504" eaLnBrk="0" fontAlgn="base" hangingPunct="0">
              <a:spcBef>
                <a:spcPct val="50000"/>
              </a:spcBef>
              <a:spcAft>
                <a:spcPct val="0"/>
              </a:spcAft>
              <a:buChar char="•"/>
              <a:defRPr sz="2400">
                <a:solidFill>
                  <a:schemeClr val="tx1"/>
                </a:solidFill>
                <a:latin typeface="Arial" charset="0"/>
              </a:defRPr>
            </a:lvl9pPr>
          </a:lstStyle>
          <a:p>
            <a:pPr eaLnBrk="1" hangingPunct="1"/>
            <a:fld id="{0C17ACA4-E9DF-45E8-96FD-0021CD5882B8}" type="slidenum">
              <a:rPr lang="en-US" sz="1200"/>
              <a:pPr eaLnBrk="1" hangingPunct="1"/>
              <a:t>1</a:t>
            </a:fld>
            <a:endParaRPr lang="en-US" sz="1200"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914712" y="4370421"/>
            <a:ext cx="5028579" cy="2773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r>
              <a:rPr lang="en-US"/>
              <a:t>Click to edit Master title style</a:t>
            </a:r>
          </a:p>
        </p:txBody>
      </p:sp>
    </p:spTree>
    <p:extLst>
      <p:ext uri="{BB962C8B-B14F-4D97-AF65-F5344CB8AC3E}">
        <p14:creationId xmlns:p14="http://schemas.microsoft.com/office/powerpoint/2010/main" val="93515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C5087C69-5A0C-4BB5-8760-2F664358494D}" type="slidenum">
              <a:rPr lang="en-US"/>
              <a:pPr>
                <a:defRPr/>
              </a:pPr>
              <a:t>‹#›</a:t>
            </a:fld>
            <a:endParaRPr lang="en-US" dirty="0"/>
          </a:p>
        </p:txBody>
      </p:sp>
    </p:spTree>
    <p:extLst>
      <p:ext uri="{BB962C8B-B14F-4D97-AF65-F5344CB8AC3E}">
        <p14:creationId xmlns:p14="http://schemas.microsoft.com/office/powerpoint/2010/main" val="3866352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B01CF5D7-5FF2-49F9-9D6D-3EB2D43F8078}" type="slidenum">
              <a:rPr lang="en-US"/>
              <a:pPr>
                <a:defRPr/>
              </a:pPr>
              <a:t>‹#›</a:t>
            </a:fld>
            <a:endParaRPr lang="en-US" dirty="0"/>
          </a:p>
        </p:txBody>
      </p:sp>
    </p:spTree>
    <p:extLst>
      <p:ext uri="{BB962C8B-B14F-4D97-AF65-F5344CB8AC3E}">
        <p14:creationId xmlns:p14="http://schemas.microsoft.com/office/powerpoint/2010/main" val="1910112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9DA47303-7B78-40AD-A785-57D304586544}" type="slidenum">
              <a:rPr lang="en-US"/>
              <a:pPr>
                <a:defRPr/>
              </a:pPr>
              <a:t>‹#›</a:t>
            </a:fld>
            <a:endParaRPr lang="en-US" dirty="0"/>
          </a:p>
        </p:txBody>
      </p:sp>
    </p:spTree>
    <p:extLst>
      <p:ext uri="{BB962C8B-B14F-4D97-AF65-F5344CB8AC3E}">
        <p14:creationId xmlns:p14="http://schemas.microsoft.com/office/powerpoint/2010/main" val="3153168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C13DA4B9-1518-4D66-927B-E51B1D513AA8}" type="slidenum">
              <a:rPr lang="en-US"/>
              <a:pPr>
                <a:defRPr/>
              </a:pPr>
              <a:t>‹#›</a:t>
            </a:fld>
            <a:endParaRPr lang="en-US" dirty="0"/>
          </a:p>
        </p:txBody>
      </p:sp>
    </p:spTree>
    <p:extLst>
      <p:ext uri="{BB962C8B-B14F-4D97-AF65-F5344CB8AC3E}">
        <p14:creationId xmlns:p14="http://schemas.microsoft.com/office/powerpoint/2010/main" val="4025512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F986607A-A0AB-464B-B589-A4AB1650858E}" type="slidenum">
              <a:rPr lang="en-US"/>
              <a:pPr>
                <a:defRPr/>
              </a:pPr>
              <a:t>‹#›</a:t>
            </a:fld>
            <a:endParaRPr lang="en-US" dirty="0"/>
          </a:p>
        </p:txBody>
      </p:sp>
    </p:spTree>
    <p:extLst>
      <p:ext uri="{BB962C8B-B14F-4D97-AF65-F5344CB8AC3E}">
        <p14:creationId xmlns:p14="http://schemas.microsoft.com/office/powerpoint/2010/main" val="96108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B54EE1BC-7503-41B4-86D3-713B18C5F53E}" type="slidenum">
              <a:rPr lang="en-US"/>
              <a:pPr>
                <a:defRPr/>
              </a:pPr>
              <a:t>‹#›</a:t>
            </a:fld>
            <a:endParaRPr lang="en-US" dirty="0"/>
          </a:p>
        </p:txBody>
      </p:sp>
    </p:spTree>
    <p:extLst>
      <p:ext uri="{BB962C8B-B14F-4D97-AF65-F5344CB8AC3E}">
        <p14:creationId xmlns:p14="http://schemas.microsoft.com/office/powerpoint/2010/main" val="2201982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7B5654D7-2159-4F98-B825-3BF4DAC6573B}" type="slidenum">
              <a:rPr lang="en-US"/>
              <a:pPr>
                <a:defRPr/>
              </a:pPr>
              <a:t>‹#›</a:t>
            </a:fld>
            <a:endParaRPr lang="en-US" dirty="0"/>
          </a:p>
        </p:txBody>
      </p:sp>
    </p:spTree>
    <p:extLst>
      <p:ext uri="{BB962C8B-B14F-4D97-AF65-F5344CB8AC3E}">
        <p14:creationId xmlns:p14="http://schemas.microsoft.com/office/powerpoint/2010/main" val="2568003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E95BCCC6-BEDF-4761-B70E-0F1EAA3B4603}" type="slidenum">
              <a:rPr lang="en-US"/>
              <a:pPr>
                <a:defRPr/>
              </a:pPr>
              <a:t>‹#›</a:t>
            </a:fld>
            <a:endParaRPr lang="en-US" dirty="0"/>
          </a:p>
        </p:txBody>
      </p:sp>
    </p:spTree>
    <p:extLst>
      <p:ext uri="{BB962C8B-B14F-4D97-AF65-F5344CB8AC3E}">
        <p14:creationId xmlns:p14="http://schemas.microsoft.com/office/powerpoint/2010/main" val="3998413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56596A73-CC51-4E34-9C3C-EB652DC5CEE7}" type="slidenum">
              <a:rPr lang="en-US"/>
              <a:pPr>
                <a:defRPr/>
              </a:pPr>
              <a:t>‹#›</a:t>
            </a:fld>
            <a:endParaRPr lang="en-US" dirty="0"/>
          </a:p>
        </p:txBody>
      </p:sp>
    </p:spTree>
    <p:extLst>
      <p:ext uri="{BB962C8B-B14F-4D97-AF65-F5344CB8AC3E}">
        <p14:creationId xmlns:p14="http://schemas.microsoft.com/office/powerpoint/2010/main" val="2110205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395E254B-6BF5-4732-8456-88454F9BF262}" type="slidenum">
              <a:rPr lang="en-US"/>
              <a:pPr>
                <a:defRPr/>
              </a:pPr>
              <a:t>‹#›</a:t>
            </a:fld>
            <a:endParaRPr lang="en-US" dirty="0"/>
          </a:p>
        </p:txBody>
      </p:sp>
    </p:spTree>
    <p:extLst>
      <p:ext uri="{BB962C8B-B14F-4D97-AF65-F5344CB8AC3E}">
        <p14:creationId xmlns:p14="http://schemas.microsoft.com/office/powerpoint/2010/main" val="2355489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p:spPr>
        <p:txBody>
          <a:bodyPr wrap="none" anchor="ctr"/>
          <a:lstStyle/>
          <a:p>
            <a:endParaRPr lang="en-US" dirty="0"/>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1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chemeClr val="bg1"/>
                  </a:solidFill>
                </a:rPr>
                <a:t>Federal Aviation</a:t>
              </a:r>
            </a:p>
            <a:p>
              <a:pPr eaLnBrk="1" hangingPunct="1">
                <a:lnSpc>
                  <a:spcPct val="85000"/>
                </a:lnSpc>
                <a:spcBef>
                  <a:spcPct val="0"/>
                </a:spcBef>
                <a:buFontTx/>
                <a:buNone/>
                <a:defRPr/>
              </a:pPr>
              <a:r>
                <a:rPr lang="en-US" sz="1200" b="1" dirty="0"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defRPr>
            </a:lvl1pPr>
          </a:lstStyle>
          <a:p>
            <a:pPr>
              <a:defRPr/>
            </a:pPr>
            <a:fld id="{C7F5690F-F851-4C17-9E84-3A1BAC25458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smtClean="0"/>
              <a:t>New FAA R&amp;D Principles and Goals</a:t>
            </a:r>
            <a:endParaRPr lang="en-US" dirty="0" smtClean="0"/>
          </a:p>
        </p:txBody>
      </p:sp>
      <p:sp>
        <p:nvSpPr>
          <p:cNvPr id="3075" name="Text Box 4"/>
          <p:cNvSpPr txBox="1">
            <a:spLocks noChangeArrowheads="1"/>
          </p:cNvSpPr>
          <p:nvPr/>
        </p:nvSpPr>
        <p:spPr bwMode="auto">
          <a:xfrm>
            <a:off x="457200" y="4497388"/>
            <a:ext cx="479266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600" dirty="0" smtClean="0">
                <a:solidFill>
                  <a:srgbClr val="1D2F68"/>
                </a:solidFill>
              </a:rPr>
              <a:t>Cathy Bigelow, Manager, Research and Development Management Division (ANG-E4)</a:t>
            </a:r>
            <a:endParaRPr lang="en-US" sz="1600" dirty="0">
              <a:solidFill>
                <a:srgbClr val="1D2F68"/>
              </a:solidFill>
            </a:endParaRPr>
          </a:p>
          <a:p>
            <a:pPr eaLnBrk="1" hangingPunct="1">
              <a:buFontTx/>
              <a:buNone/>
            </a:pPr>
            <a:r>
              <a:rPr lang="en-US" sz="1600" dirty="0" smtClean="0">
                <a:solidFill>
                  <a:srgbClr val="1D2F68"/>
                </a:solidFill>
              </a:rPr>
              <a:t>August 27, 2013</a:t>
            </a:r>
            <a:endParaRPr lang="en-US" sz="1600" dirty="0">
              <a:solidFill>
                <a:srgbClr val="1D2F68"/>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10</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a:solidFill>
                  <a:srgbClr val="FF0000"/>
                </a:solidFill>
              </a:rPr>
              <a:t>Aviation Safety R&amp;D Goal 1</a:t>
            </a:r>
            <a:endParaRPr lang="en-US" sz="3600" dirty="0" smtClean="0">
              <a:solidFill>
                <a:srgbClr val="FF0000"/>
              </a:solidFill>
            </a:endParaRPr>
          </a:p>
        </p:txBody>
      </p:sp>
      <p:sp>
        <p:nvSpPr>
          <p:cNvPr id="3" name="Rectangle 2"/>
          <p:cNvSpPr/>
          <p:nvPr/>
        </p:nvSpPr>
        <p:spPr>
          <a:xfrm>
            <a:off x="643070" y="956608"/>
            <a:ext cx="7848600" cy="1631216"/>
          </a:xfrm>
          <a:prstGeom prst="rect">
            <a:avLst/>
          </a:prstGeom>
        </p:spPr>
        <p:txBody>
          <a:bodyPr wrap="square">
            <a:spAutoFit/>
          </a:bodyPr>
          <a:lstStyle/>
          <a:p>
            <a:pPr marL="342900" indent="-342900">
              <a:buFont typeface="Wingdings" pitchFamily="2" charset="2"/>
              <a:buChar char="Ø"/>
            </a:pPr>
            <a:r>
              <a:rPr lang="en-US" sz="2000" b="1" i="1" dirty="0"/>
              <a:t>Improved understanding of aerospace vehicle design, structure, and subsystems to reduce the potential for accidents and incidents and support the development of standards and policy and methodologies and tools for certification</a:t>
            </a:r>
          </a:p>
        </p:txBody>
      </p:sp>
      <p:sp>
        <p:nvSpPr>
          <p:cNvPr id="4" name="Rectangle 3"/>
          <p:cNvSpPr/>
          <p:nvPr/>
        </p:nvSpPr>
        <p:spPr>
          <a:xfrm>
            <a:off x="643070" y="2742294"/>
            <a:ext cx="8272330" cy="2862322"/>
          </a:xfrm>
          <a:prstGeom prst="rect">
            <a:avLst/>
          </a:prstGeom>
        </p:spPr>
        <p:txBody>
          <a:bodyPr wrap="square">
            <a:spAutoFit/>
          </a:bodyPr>
          <a:lstStyle/>
          <a:p>
            <a:r>
              <a:rPr lang="en-US" sz="1800" dirty="0" smtClean="0"/>
              <a:t> Advanced </a:t>
            </a:r>
            <a:r>
              <a:rPr lang="en-US" sz="1800" dirty="0"/>
              <a:t>Materials/Structural Safety (RE&amp;D - A11.c</a:t>
            </a:r>
            <a:r>
              <a:rPr lang="en-US" sz="1800" dirty="0" smtClean="0"/>
              <a:t>)</a:t>
            </a:r>
          </a:p>
          <a:p>
            <a:r>
              <a:rPr lang="en-US" sz="1800" dirty="0" smtClean="0"/>
              <a:t> </a:t>
            </a:r>
            <a:r>
              <a:rPr lang="en-US" sz="1800" dirty="0"/>
              <a:t>Aircraft Catastrophic Failure Prevention Research (RE&amp;D - A11.f</a:t>
            </a:r>
            <a:r>
              <a:rPr lang="en-US" sz="1800" dirty="0" smtClean="0"/>
              <a:t>)</a:t>
            </a:r>
          </a:p>
          <a:p>
            <a:r>
              <a:rPr lang="en-US" sz="1800" dirty="0"/>
              <a:t> Aircraft Icing/Digital System Safety (RE&amp;D - A11.d</a:t>
            </a:r>
            <a:r>
              <a:rPr lang="en-US" sz="1800" dirty="0" smtClean="0"/>
              <a:t>)</a:t>
            </a:r>
          </a:p>
          <a:p>
            <a:r>
              <a:rPr lang="en-US" sz="1800" dirty="0"/>
              <a:t> Continued Airworthiness (RE&amp;D - A11.e</a:t>
            </a:r>
            <a:r>
              <a:rPr lang="en-US" sz="1800" dirty="0" smtClean="0"/>
              <a:t>)</a:t>
            </a:r>
          </a:p>
          <a:p>
            <a:r>
              <a:rPr lang="en-US" sz="1800" dirty="0"/>
              <a:t> NextGen - Advanced Systems and Software Validation (RE&amp;D - A11.n</a:t>
            </a:r>
            <a:r>
              <a:rPr lang="en-US" sz="1800" dirty="0" smtClean="0"/>
              <a:t>)</a:t>
            </a:r>
          </a:p>
          <a:p>
            <a:r>
              <a:rPr lang="en-US" sz="1800" dirty="0"/>
              <a:t> Propulsion and Fuel Systems (RE&amp;D - A11.b</a:t>
            </a:r>
            <a:r>
              <a:rPr lang="en-US" sz="1800" dirty="0" smtClean="0"/>
              <a:t>)</a:t>
            </a:r>
          </a:p>
          <a:p>
            <a:r>
              <a:rPr lang="en-US" sz="1800" dirty="0"/>
              <a:t> Unmanned Aircraft Systems Research (RE&amp;D - A11.l)</a:t>
            </a:r>
          </a:p>
        </p:txBody>
      </p:sp>
    </p:spTree>
    <p:extLst>
      <p:ext uri="{BB962C8B-B14F-4D97-AF65-F5344CB8AC3E}">
        <p14:creationId xmlns:p14="http://schemas.microsoft.com/office/powerpoint/2010/main" val="905090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11</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a:solidFill>
                  <a:srgbClr val="FF0000"/>
                </a:solidFill>
              </a:rPr>
              <a:t>Aviation Safety R&amp;D Goal </a:t>
            </a:r>
            <a:r>
              <a:rPr lang="en-US" sz="3600" dirty="0" smtClean="0">
                <a:solidFill>
                  <a:srgbClr val="FF0000"/>
                </a:solidFill>
              </a:rPr>
              <a:t>2</a:t>
            </a:r>
          </a:p>
        </p:txBody>
      </p:sp>
      <p:sp>
        <p:nvSpPr>
          <p:cNvPr id="3" name="Rectangle 2"/>
          <p:cNvSpPr/>
          <p:nvPr/>
        </p:nvSpPr>
        <p:spPr>
          <a:xfrm>
            <a:off x="643070" y="956608"/>
            <a:ext cx="7848600" cy="1631216"/>
          </a:xfrm>
          <a:prstGeom prst="rect">
            <a:avLst/>
          </a:prstGeom>
        </p:spPr>
        <p:txBody>
          <a:bodyPr wrap="square">
            <a:spAutoFit/>
          </a:bodyPr>
          <a:lstStyle/>
          <a:p>
            <a:pPr marL="342900" indent="-342900">
              <a:buFont typeface="Wingdings" pitchFamily="2" charset="2"/>
              <a:buChar char="Ø"/>
            </a:pPr>
            <a:r>
              <a:rPr lang="en-US" sz="2000" b="1" i="1" dirty="0"/>
              <a:t>Improved knowledge of the human-system interface and a reduction in accidents and incidents through enhanced aerospace vehicle, air traffic, and technical operations that adapt to, compensate for, and augment the performance of the human</a:t>
            </a:r>
          </a:p>
        </p:txBody>
      </p:sp>
      <p:sp>
        <p:nvSpPr>
          <p:cNvPr id="4" name="Rectangle 3"/>
          <p:cNvSpPr/>
          <p:nvPr/>
        </p:nvSpPr>
        <p:spPr>
          <a:xfrm>
            <a:off x="643070" y="2743200"/>
            <a:ext cx="8272330" cy="1200329"/>
          </a:xfrm>
          <a:prstGeom prst="rect">
            <a:avLst/>
          </a:prstGeom>
        </p:spPr>
        <p:txBody>
          <a:bodyPr wrap="square">
            <a:spAutoFit/>
          </a:bodyPr>
          <a:lstStyle/>
          <a:p>
            <a:r>
              <a:rPr lang="en-US" sz="1800" dirty="0" smtClean="0"/>
              <a:t> </a:t>
            </a:r>
            <a:r>
              <a:rPr lang="en-US" sz="1800" dirty="0"/>
              <a:t>Air Traffic Control/Technical Operations Human Factors (RE&amp;D - </a:t>
            </a:r>
            <a:r>
              <a:rPr lang="en-US" sz="1800" dirty="0" smtClean="0"/>
              <a:t>A11.i)</a:t>
            </a:r>
          </a:p>
          <a:p>
            <a:r>
              <a:rPr lang="en-US" sz="1800" dirty="0"/>
              <a:t> Flightdeck/Maintenance/System Integration Human Factors (RE&amp;D - </a:t>
            </a:r>
            <a:r>
              <a:rPr lang="en-US" sz="1800" dirty="0" smtClean="0"/>
              <a:t>A11.g)</a:t>
            </a:r>
          </a:p>
          <a:p>
            <a:r>
              <a:rPr lang="en-US" sz="1800" dirty="0"/>
              <a:t> NextGen - Air Ground Integration Human Factors (RE&amp;D - </a:t>
            </a:r>
            <a:r>
              <a:rPr lang="en-US" sz="1800" dirty="0" smtClean="0"/>
              <a:t>A12.c)</a:t>
            </a:r>
          </a:p>
        </p:txBody>
      </p:sp>
    </p:spTree>
    <p:extLst>
      <p:ext uri="{BB962C8B-B14F-4D97-AF65-F5344CB8AC3E}">
        <p14:creationId xmlns:p14="http://schemas.microsoft.com/office/powerpoint/2010/main" val="901209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12</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a:solidFill>
                  <a:srgbClr val="FF0000"/>
                </a:solidFill>
              </a:rPr>
              <a:t>Aviation Safety R&amp;D Goal </a:t>
            </a:r>
            <a:r>
              <a:rPr lang="en-US" sz="3600" dirty="0" smtClean="0">
                <a:solidFill>
                  <a:srgbClr val="FF0000"/>
                </a:solidFill>
              </a:rPr>
              <a:t>3</a:t>
            </a:r>
          </a:p>
        </p:txBody>
      </p:sp>
      <p:sp>
        <p:nvSpPr>
          <p:cNvPr id="3" name="Rectangle 2"/>
          <p:cNvSpPr/>
          <p:nvPr/>
        </p:nvSpPr>
        <p:spPr>
          <a:xfrm>
            <a:off x="643070" y="956608"/>
            <a:ext cx="7848600" cy="1323439"/>
          </a:xfrm>
          <a:prstGeom prst="rect">
            <a:avLst/>
          </a:prstGeom>
        </p:spPr>
        <p:txBody>
          <a:bodyPr wrap="square">
            <a:spAutoFit/>
          </a:bodyPr>
          <a:lstStyle/>
          <a:p>
            <a:pPr marL="342900" indent="-342900">
              <a:buFont typeface="Wingdings" pitchFamily="2" charset="2"/>
              <a:buChar char="Ø"/>
            </a:pPr>
            <a:r>
              <a:rPr lang="en-US" sz="2000" b="1" i="1" dirty="0"/>
              <a:t>Improved understanding of factors that influence human physiology and performance in aerospace environments and guidance and tools that enhance human safety, protection, and survival during civil aerospace operations</a:t>
            </a:r>
          </a:p>
        </p:txBody>
      </p:sp>
      <p:sp>
        <p:nvSpPr>
          <p:cNvPr id="4" name="Rectangle 3"/>
          <p:cNvSpPr/>
          <p:nvPr/>
        </p:nvSpPr>
        <p:spPr>
          <a:xfrm>
            <a:off x="643070" y="2438400"/>
            <a:ext cx="8272330" cy="784830"/>
          </a:xfrm>
          <a:prstGeom prst="rect">
            <a:avLst/>
          </a:prstGeom>
        </p:spPr>
        <p:txBody>
          <a:bodyPr wrap="square">
            <a:spAutoFit/>
          </a:bodyPr>
          <a:lstStyle/>
          <a:p>
            <a:r>
              <a:rPr lang="en-US" sz="1800" dirty="0" smtClean="0"/>
              <a:t> </a:t>
            </a:r>
            <a:r>
              <a:rPr lang="en-US" sz="1800" dirty="0"/>
              <a:t>Aeromedical Research (RE&amp;D - </a:t>
            </a:r>
            <a:r>
              <a:rPr lang="en-US" sz="1800" dirty="0" smtClean="0"/>
              <a:t>A11.j)</a:t>
            </a:r>
          </a:p>
          <a:p>
            <a:r>
              <a:rPr lang="en-US" sz="1800" dirty="0"/>
              <a:t> Fire Research and Safety (RE&amp;D - A11.a)</a:t>
            </a:r>
            <a:endParaRPr lang="en-US" sz="1800" dirty="0" smtClean="0"/>
          </a:p>
        </p:txBody>
      </p:sp>
    </p:spTree>
    <p:extLst>
      <p:ext uri="{BB962C8B-B14F-4D97-AF65-F5344CB8AC3E}">
        <p14:creationId xmlns:p14="http://schemas.microsoft.com/office/powerpoint/2010/main" val="21520893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13</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a:solidFill>
                  <a:srgbClr val="FF0000"/>
                </a:solidFill>
              </a:rPr>
              <a:t>Aviation Safety R&amp;D Goal </a:t>
            </a:r>
            <a:r>
              <a:rPr lang="en-US" sz="3600" dirty="0" smtClean="0">
                <a:solidFill>
                  <a:srgbClr val="FF0000"/>
                </a:solidFill>
              </a:rPr>
              <a:t>4</a:t>
            </a:r>
          </a:p>
        </p:txBody>
      </p:sp>
      <p:sp>
        <p:nvSpPr>
          <p:cNvPr id="3" name="Rectangle 2"/>
          <p:cNvSpPr/>
          <p:nvPr/>
        </p:nvSpPr>
        <p:spPr>
          <a:xfrm>
            <a:off x="643070" y="956608"/>
            <a:ext cx="7848600" cy="1323439"/>
          </a:xfrm>
          <a:prstGeom prst="rect">
            <a:avLst/>
          </a:prstGeom>
        </p:spPr>
        <p:txBody>
          <a:bodyPr wrap="square">
            <a:spAutoFit/>
          </a:bodyPr>
          <a:lstStyle/>
          <a:p>
            <a:pPr marL="342900" indent="-342900">
              <a:buFont typeface="Wingdings" pitchFamily="2" charset="2"/>
              <a:buChar char="Ø"/>
            </a:pPr>
            <a:r>
              <a:rPr lang="en-US" sz="2000" b="1" i="1" dirty="0"/>
              <a:t>Improved system-wide access and sharing of aviation safety data and analysis tools within the aviation community, providing safety resources that are integrated with operations of aviation industry stakeholders</a:t>
            </a:r>
          </a:p>
        </p:txBody>
      </p:sp>
      <p:sp>
        <p:nvSpPr>
          <p:cNvPr id="4" name="Rectangle 3"/>
          <p:cNvSpPr/>
          <p:nvPr/>
        </p:nvSpPr>
        <p:spPr>
          <a:xfrm>
            <a:off x="643070" y="2438400"/>
            <a:ext cx="8272330" cy="1061829"/>
          </a:xfrm>
          <a:prstGeom prst="rect">
            <a:avLst/>
          </a:prstGeom>
        </p:spPr>
        <p:txBody>
          <a:bodyPr wrap="square">
            <a:spAutoFit/>
          </a:bodyPr>
          <a:lstStyle/>
          <a:p>
            <a:pPr marL="169863" indent="-169863"/>
            <a:r>
              <a:rPr lang="en-US" sz="1800" dirty="0" smtClean="0"/>
              <a:t> </a:t>
            </a:r>
            <a:r>
              <a:rPr lang="en-US" sz="1800" dirty="0"/>
              <a:t>Safety, Security, Environment – Systems Safety Management Transformation (F&amp;E - 1A07G - NextGen – Systems </a:t>
            </a:r>
            <a:r>
              <a:rPr lang="en-US" sz="1800" dirty="0" smtClean="0"/>
              <a:t>Development)</a:t>
            </a:r>
          </a:p>
          <a:p>
            <a:pPr marL="169863" indent="-169863"/>
            <a:r>
              <a:rPr lang="en-US" sz="1800" dirty="0"/>
              <a:t> System Safety Management (RE&amp;D - A11.h)</a:t>
            </a:r>
            <a:endParaRPr lang="en-US" sz="1800" dirty="0" smtClean="0"/>
          </a:p>
        </p:txBody>
      </p:sp>
    </p:spTree>
    <p:extLst>
      <p:ext uri="{BB962C8B-B14F-4D97-AF65-F5344CB8AC3E}">
        <p14:creationId xmlns:p14="http://schemas.microsoft.com/office/powerpoint/2010/main" val="13028143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14</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a:solidFill>
                  <a:srgbClr val="FF0000"/>
                </a:solidFill>
              </a:rPr>
              <a:t>Aviation Safety R&amp;D </a:t>
            </a:r>
            <a:r>
              <a:rPr lang="en-US" sz="3600" dirty="0" smtClean="0">
                <a:solidFill>
                  <a:srgbClr val="FF0000"/>
                </a:solidFill>
              </a:rPr>
              <a:t>Goals 5 and 6</a:t>
            </a:r>
          </a:p>
        </p:txBody>
      </p:sp>
      <p:sp>
        <p:nvSpPr>
          <p:cNvPr id="3" name="Rectangle 2"/>
          <p:cNvSpPr/>
          <p:nvPr/>
        </p:nvSpPr>
        <p:spPr>
          <a:xfrm>
            <a:off x="643070" y="956608"/>
            <a:ext cx="7848600" cy="2400657"/>
          </a:xfrm>
          <a:prstGeom prst="rect">
            <a:avLst/>
          </a:prstGeom>
        </p:spPr>
        <p:txBody>
          <a:bodyPr wrap="square">
            <a:spAutoFit/>
          </a:bodyPr>
          <a:lstStyle/>
          <a:p>
            <a:pPr marL="342900" indent="-342900">
              <a:buFont typeface="Wingdings" pitchFamily="2" charset="2"/>
              <a:buChar char="Ø"/>
            </a:pPr>
            <a:r>
              <a:rPr lang="en-US" sz="2000" b="1" i="1" dirty="0"/>
              <a:t>Established requirements and standards for enabling the availability and improving the quality and quantity of meteorological information to safely implement NextGen operational </a:t>
            </a:r>
            <a:r>
              <a:rPr lang="en-US" sz="2000" b="1" i="1" dirty="0" smtClean="0"/>
              <a:t>improvements</a:t>
            </a:r>
            <a:endParaRPr lang="en-US" sz="2000" b="1" i="1" dirty="0"/>
          </a:p>
          <a:p>
            <a:pPr marL="342900" indent="-342900">
              <a:buFont typeface="Wingdings" pitchFamily="2" charset="2"/>
              <a:buChar char="Ø"/>
            </a:pPr>
            <a:r>
              <a:rPr lang="en-US" sz="2000" b="1" i="1" dirty="0"/>
              <a:t>Improved accuracy and accessibility of observed and forecast weather to reduce the number of accidents and incidents attributed to hazardous weather</a:t>
            </a:r>
          </a:p>
        </p:txBody>
      </p:sp>
      <p:sp>
        <p:nvSpPr>
          <p:cNvPr id="4" name="Rectangle 3"/>
          <p:cNvSpPr/>
          <p:nvPr/>
        </p:nvSpPr>
        <p:spPr>
          <a:xfrm>
            <a:off x="643070" y="3505200"/>
            <a:ext cx="8272330" cy="784830"/>
          </a:xfrm>
          <a:prstGeom prst="rect">
            <a:avLst/>
          </a:prstGeom>
        </p:spPr>
        <p:txBody>
          <a:bodyPr wrap="square">
            <a:spAutoFit/>
          </a:bodyPr>
          <a:lstStyle/>
          <a:p>
            <a:r>
              <a:rPr lang="en-US" sz="1800" dirty="0" smtClean="0"/>
              <a:t> </a:t>
            </a:r>
            <a:r>
              <a:rPr lang="en-US" sz="1800" dirty="0"/>
              <a:t>NextGen - Weather Technology in the Cockpit (RE&amp;D - </a:t>
            </a:r>
            <a:r>
              <a:rPr lang="en-US" sz="1800" dirty="0" smtClean="0"/>
              <a:t>A12.d)</a:t>
            </a:r>
          </a:p>
          <a:p>
            <a:r>
              <a:rPr lang="en-US" sz="1800" dirty="0"/>
              <a:t> Weather Program (RE&amp;D - A11.k)</a:t>
            </a:r>
            <a:endParaRPr lang="en-US" sz="1800" dirty="0" smtClean="0"/>
          </a:p>
        </p:txBody>
      </p:sp>
    </p:spTree>
    <p:extLst>
      <p:ext uri="{BB962C8B-B14F-4D97-AF65-F5344CB8AC3E}">
        <p14:creationId xmlns:p14="http://schemas.microsoft.com/office/powerpoint/2010/main" val="28915514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15</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a:solidFill>
                  <a:srgbClr val="FF0000"/>
                </a:solidFill>
              </a:rPr>
              <a:t>Aviation Safety R&amp;D </a:t>
            </a:r>
            <a:r>
              <a:rPr lang="en-US" sz="3600" dirty="0" smtClean="0">
                <a:solidFill>
                  <a:srgbClr val="FF0000"/>
                </a:solidFill>
              </a:rPr>
              <a:t>Goals 7, 8, and 9</a:t>
            </a:r>
          </a:p>
        </p:txBody>
      </p:sp>
      <p:sp>
        <p:nvSpPr>
          <p:cNvPr id="3" name="Rectangle 2"/>
          <p:cNvSpPr/>
          <p:nvPr/>
        </p:nvSpPr>
        <p:spPr>
          <a:xfrm>
            <a:off x="643070" y="956608"/>
            <a:ext cx="7848600" cy="3477875"/>
          </a:xfrm>
          <a:prstGeom prst="rect">
            <a:avLst/>
          </a:prstGeom>
        </p:spPr>
        <p:txBody>
          <a:bodyPr wrap="square">
            <a:spAutoFit/>
          </a:bodyPr>
          <a:lstStyle/>
          <a:p>
            <a:pPr marL="342900" indent="-342900">
              <a:buFont typeface="Wingdings" pitchFamily="2" charset="2"/>
              <a:buChar char="Ø"/>
            </a:pPr>
            <a:r>
              <a:rPr lang="en-US" sz="2000" b="1" i="1" dirty="0"/>
              <a:t>Optimized technical and regulatory provisions and processes used to oversee, coordinate, regulate, and promote safe and responsible activities </a:t>
            </a:r>
            <a:r>
              <a:rPr lang="en-US" sz="2000" b="1" i="1" dirty="0" smtClean="0"/>
              <a:t>for reliable </a:t>
            </a:r>
            <a:r>
              <a:rPr lang="en-US" sz="2000" b="1" i="1" dirty="0"/>
              <a:t>aerospace operations between space and </a:t>
            </a:r>
            <a:r>
              <a:rPr lang="en-US" sz="2000" b="1" i="1" dirty="0" smtClean="0"/>
              <a:t>Earth</a:t>
            </a:r>
            <a:endParaRPr lang="en-US" sz="2000" b="1" i="1" dirty="0"/>
          </a:p>
          <a:p>
            <a:pPr marL="342900" indent="-342900">
              <a:buFont typeface="Wingdings" pitchFamily="2" charset="2"/>
              <a:buChar char="Ø"/>
            </a:pPr>
            <a:r>
              <a:rPr lang="en-US" sz="2000" b="1" i="1" dirty="0" smtClean="0"/>
              <a:t>Improved </a:t>
            </a:r>
            <a:r>
              <a:rPr lang="en-US" sz="2000" b="1" i="1" dirty="0"/>
              <a:t>vehicle safety and risk management, including knowledge of all safety-critical components and systems of the space vehicles and their operations, to better identify potential hazards and apply and verify hazard </a:t>
            </a:r>
            <a:r>
              <a:rPr lang="en-US" sz="2000" b="1" i="1" dirty="0" smtClean="0"/>
              <a:t>controls</a:t>
            </a:r>
            <a:endParaRPr lang="en-US" sz="2000" b="1" i="1" dirty="0"/>
          </a:p>
          <a:p>
            <a:pPr marL="342900" indent="-342900">
              <a:buFont typeface="Wingdings" pitchFamily="2" charset="2"/>
              <a:buChar char="Ø"/>
            </a:pPr>
            <a:r>
              <a:rPr lang="en-US" sz="2000" b="1" i="1" dirty="0" smtClean="0"/>
              <a:t>Guidance </a:t>
            </a:r>
            <a:r>
              <a:rPr lang="en-US" sz="2000" b="1" i="1" dirty="0"/>
              <a:t>and tools that enhance human safety, protection, and survival during space </a:t>
            </a:r>
            <a:r>
              <a:rPr lang="en-US" sz="2000" b="1" i="1" dirty="0" smtClean="0"/>
              <a:t>operations</a:t>
            </a:r>
            <a:endParaRPr lang="en-US" sz="2000" b="1" i="1" dirty="0"/>
          </a:p>
        </p:txBody>
      </p:sp>
      <p:sp>
        <p:nvSpPr>
          <p:cNvPr id="4" name="Rectangle 3"/>
          <p:cNvSpPr/>
          <p:nvPr/>
        </p:nvSpPr>
        <p:spPr>
          <a:xfrm>
            <a:off x="643070" y="4572000"/>
            <a:ext cx="8272330" cy="369332"/>
          </a:xfrm>
          <a:prstGeom prst="rect">
            <a:avLst/>
          </a:prstGeom>
        </p:spPr>
        <p:txBody>
          <a:bodyPr wrap="square">
            <a:spAutoFit/>
          </a:bodyPr>
          <a:lstStyle/>
          <a:p>
            <a:r>
              <a:rPr lang="en-US" sz="1800" dirty="0" smtClean="0"/>
              <a:t> </a:t>
            </a:r>
            <a:r>
              <a:rPr lang="en-US" sz="1800" dirty="0"/>
              <a:t>Commercial Space Transportation Safety (Ops)</a:t>
            </a:r>
            <a:endParaRPr lang="en-US" sz="1800" dirty="0" smtClean="0"/>
          </a:p>
        </p:txBody>
      </p:sp>
    </p:spTree>
    <p:extLst>
      <p:ext uri="{BB962C8B-B14F-4D97-AF65-F5344CB8AC3E}">
        <p14:creationId xmlns:p14="http://schemas.microsoft.com/office/powerpoint/2010/main" val="37885798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16</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a:solidFill>
                  <a:srgbClr val="FF0000"/>
                </a:solidFill>
              </a:rPr>
              <a:t>Aviation Safety R&amp;D Goal </a:t>
            </a:r>
            <a:r>
              <a:rPr lang="en-US" sz="3600" dirty="0" smtClean="0">
                <a:solidFill>
                  <a:srgbClr val="FF0000"/>
                </a:solidFill>
              </a:rPr>
              <a:t>10</a:t>
            </a:r>
          </a:p>
        </p:txBody>
      </p:sp>
      <p:sp>
        <p:nvSpPr>
          <p:cNvPr id="3" name="Rectangle 2"/>
          <p:cNvSpPr/>
          <p:nvPr/>
        </p:nvSpPr>
        <p:spPr>
          <a:xfrm>
            <a:off x="643070" y="956608"/>
            <a:ext cx="7848600" cy="1015663"/>
          </a:xfrm>
          <a:prstGeom prst="rect">
            <a:avLst/>
          </a:prstGeom>
        </p:spPr>
        <p:txBody>
          <a:bodyPr wrap="square">
            <a:spAutoFit/>
          </a:bodyPr>
          <a:lstStyle/>
          <a:p>
            <a:pPr marL="342900" indent="-342900">
              <a:buFont typeface="Wingdings" pitchFamily="2" charset="2"/>
              <a:buChar char="Ø"/>
            </a:pPr>
            <a:r>
              <a:rPr lang="en-US" sz="2000" b="1" i="1" dirty="0"/>
              <a:t>No fatal accidents on certificated airports as a result of airport design, runway incursions or excursions, or wildlife strikes</a:t>
            </a:r>
          </a:p>
        </p:txBody>
      </p:sp>
      <p:sp>
        <p:nvSpPr>
          <p:cNvPr id="4" name="Rectangle 3"/>
          <p:cNvSpPr/>
          <p:nvPr/>
        </p:nvSpPr>
        <p:spPr>
          <a:xfrm>
            <a:off x="643070" y="2138571"/>
            <a:ext cx="8272330" cy="1477328"/>
          </a:xfrm>
          <a:prstGeom prst="rect">
            <a:avLst/>
          </a:prstGeom>
        </p:spPr>
        <p:txBody>
          <a:bodyPr wrap="square">
            <a:spAutoFit/>
          </a:bodyPr>
          <a:lstStyle/>
          <a:p>
            <a:pPr marL="115888" indent="-115888"/>
            <a:r>
              <a:rPr lang="en-US" sz="1800" dirty="0" smtClean="0"/>
              <a:t> </a:t>
            </a:r>
            <a:r>
              <a:rPr lang="en-US" sz="1800" dirty="0"/>
              <a:t>Airport Cooperative Research Program – Safety (</a:t>
            </a:r>
            <a:r>
              <a:rPr lang="en-US" sz="1800" dirty="0" smtClean="0"/>
              <a:t>AIP)</a:t>
            </a:r>
          </a:p>
          <a:p>
            <a:pPr marL="115888" indent="-115888"/>
            <a:r>
              <a:rPr lang="en-US" sz="1800" dirty="0"/>
              <a:t> Airport Technology Research Program – Safety (AIP</a:t>
            </a:r>
            <a:r>
              <a:rPr lang="en-US" sz="1800" dirty="0" smtClean="0"/>
              <a:t>)</a:t>
            </a:r>
          </a:p>
          <a:p>
            <a:pPr marL="115888" indent="-115888"/>
            <a:r>
              <a:rPr lang="en-US" sz="1800" dirty="0"/>
              <a:t> Runway Incursion Reduction Program (F&amp;E - 1A01A – Advanced Technology Development and Prototyping</a:t>
            </a:r>
            <a:r>
              <a:rPr lang="en-US" sz="1800" dirty="0" smtClean="0"/>
              <a:t>)</a:t>
            </a:r>
          </a:p>
        </p:txBody>
      </p:sp>
    </p:spTree>
    <p:extLst>
      <p:ext uri="{BB962C8B-B14F-4D97-AF65-F5344CB8AC3E}">
        <p14:creationId xmlns:p14="http://schemas.microsoft.com/office/powerpoint/2010/main" val="3135112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A1AF8C10-5959-4F61-B432-FA2915F7AC29}" type="slidenum">
              <a:rPr lang="en-US" sz="1400" smtClean="0">
                <a:solidFill>
                  <a:schemeClr val="bg1"/>
                </a:solidFill>
              </a:rPr>
              <a:pPr eaLnBrk="1" hangingPunct="1"/>
              <a:t>17</a:t>
            </a:fld>
            <a:endParaRPr lang="en-US" sz="1400" dirty="0" smtClean="0">
              <a:solidFill>
                <a:schemeClr val="bg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86381"/>
            <a:ext cx="8686800" cy="4085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2"/>
          <p:cNvSpPr>
            <a:spLocks noGrp="1" noChangeArrowheads="1"/>
          </p:cNvSpPr>
          <p:nvPr>
            <p:ph type="title"/>
          </p:nvPr>
        </p:nvSpPr>
        <p:spPr>
          <a:xfrm>
            <a:off x="330200" y="465746"/>
            <a:ext cx="8472488" cy="609600"/>
          </a:xfrm>
        </p:spPr>
        <p:txBody>
          <a:bodyPr/>
          <a:lstStyle/>
          <a:p>
            <a:pPr eaLnBrk="1" hangingPunct="1"/>
            <a:r>
              <a:rPr lang="en-US" sz="3600" dirty="0">
                <a:solidFill>
                  <a:srgbClr val="FF0000"/>
                </a:solidFill>
              </a:rPr>
              <a:t>Aviation Safety R&amp;D </a:t>
            </a:r>
            <a:r>
              <a:rPr lang="en-US" sz="3600" dirty="0" smtClean="0">
                <a:solidFill>
                  <a:srgbClr val="FF0000"/>
                </a:solidFill>
              </a:rPr>
              <a:t>Goals Alignment with NSTC Goals</a:t>
            </a:r>
          </a:p>
        </p:txBody>
      </p:sp>
    </p:spTree>
    <p:extLst>
      <p:ext uri="{BB962C8B-B14F-4D97-AF65-F5344CB8AC3E}">
        <p14:creationId xmlns:p14="http://schemas.microsoft.com/office/powerpoint/2010/main" val="3633265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A1AF8C10-5959-4F61-B432-FA2915F7AC29}" type="slidenum">
              <a:rPr lang="en-US" sz="1400" smtClean="0">
                <a:solidFill>
                  <a:schemeClr val="bg1"/>
                </a:solidFill>
              </a:rPr>
              <a:pPr eaLnBrk="1" hangingPunct="1"/>
              <a:t>18</a:t>
            </a:fld>
            <a:endParaRPr lang="en-US" sz="1400" dirty="0" smtClean="0">
              <a:solidFill>
                <a:schemeClr val="bg1"/>
              </a:solidFill>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91654"/>
            <a:ext cx="8686800" cy="3991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2"/>
          <p:cNvSpPr>
            <a:spLocks noGrp="1" noChangeArrowheads="1"/>
          </p:cNvSpPr>
          <p:nvPr>
            <p:ph type="title"/>
          </p:nvPr>
        </p:nvSpPr>
        <p:spPr>
          <a:xfrm>
            <a:off x="330200" y="465746"/>
            <a:ext cx="8472488" cy="609600"/>
          </a:xfrm>
        </p:spPr>
        <p:txBody>
          <a:bodyPr/>
          <a:lstStyle/>
          <a:p>
            <a:pPr eaLnBrk="1" hangingPunct="1"/>
            <a:r>
              <a:rPr lang="en-US" sz="3600" dirty="0">
                <a:solidFill>
                  <a:srgbClr val="FF0000"/>
                </a:solidFill>
              </a:rPr>
              <a:t>Aviation Safety R&amp;D </a:t>
            </a:r>
            <a:r>
              <a:rPr lang="en-US" sz="3600" dirty="0" smtClean="0">
                <a:solidFill>
                  <a:srgbClr val="FF0000"/>
                </a:solidFill>
              </a:rPr>
              <a:t>Goals Alignment with NSTC Goals</a:t>
            </a:r>
          </a:p>
        </p:txBody>
      </p:sp>
    </p:spTree>
    <p:extLst>
      <p:ext uri="{BB962C8B-B14F-4D97-AF65-F5344CB8AC3E}">
        <p14:creationId xmlns:p14="http://schemas.microsoft.com/office/powerpoint/2010/main" val="19407943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A1AF8C10-5959-4F61-B432-FA2915F7AC29}" type="slidenum">
              <a:rPr lang="en-US" sz="1400" smtClean="0">
                <a:solidFill>
                  <a:schemeClr val="bg1"/>
                </a:solidFill>
              </a:rPr>
              <a:pPr eaLnBrk="1" hangingPunct="1"/>
              <a:t>19</a:t>
            </a:fld>
            <a:endParaRPr lang="en-US" sz="1400" dirty="0" smtClean="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92710"/>
            <a:ext cx="8686800" cy="426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2"/>
          <p:cNvSpPr>
            <a:spLocks noGrp="1" noChangeArrowheads="1"/>
          </p:cNvSpPr>
          <p:nvPr>
            <p:ph type="title"/>
          </p:nvPr>
        </p:nvSpPr>
        <p:spPr>
          <a:xfrm>
            <a:off x="330200" y="465746"/>
            <a:ext cx="8472488" cy="609600"/>
          </a:xfrm>
        </p:spPr>
        <p:txBody>
          <a:bodyPr/>
          <a:lstStyle/>
          <a:p>
            <a:pPr eaLnBrk="1" hangingPunct="1"/>
            <a:r>
              <a:rPr lang="en-US" sz="3600" dirty="0">
                <a:solidFill>
                  <a:srgbClr val="FF0000"/>
                </a:solidFill>
              </a:rPr>
              <a:t>Aviation Safety R&amp;D </a:t>
            </a:r>
            <a:r>
              <a:rPr lang="en-US" sz="3600" dirty="0" smtClean="0">
                <a:solidFill>
                  <a:srgbClr val="FF0000"/>
                </a:solidFill>
              </a:rPr>
              <a:t>Goals Alignment with NSTC Goals</a:t>
            </a:r>
          </a:p>
        </p:txBody>
      </p:sp>
    </p:spTree>
    <p:extLst>
      <p:ext uri="{BB962C8B-B14F-4D97-AF65-F5344CB8AC3E}">
        <p14:creationId xmlns:p14="http://schemas.microsoft.com/office/powerpoint/2010/main" val="2932765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smtClean="0"/>
              <a:t>Briefing Overview</a:t>
            </a:r>
            <a:endParaRPr lang="en-US" dirty="0" smtClean="0"/>
          </a:p>
        </p:txBody>
      </p:sp>
      <p:sp>
        <p:nvSpPr>
          <p:cNvPr id="4100" name="Rectangle 3"/>
          <p:cNvSpPr>
            <a:spLocks noGrp="1" noChangeArrowheads="1"/>
          </p:cNvSpPr>
          <p:nvPr>
            <p:ph type="body" idx="1"/>
          </p:nvPr>
        </p:nvSpPr>
        <p:spPr/>
        <p:txBody>
          <a:bodyPr/>
          <a:lstStyle/>
          <a:p>
            <a:r>
              <a:rPr lang="en-US" smtClean="0"/>
              <a:t>Background</a:t>
            </a:r>
          </a:p>
          <a:p>
            <a:r>
              <a:rPr lang="en-US" smtClean="0"/>
              <a:t>Development Process</a:t>
            </a:r>
          </a:p>
          <a:p>
            <a:r>
              <a:rPr lang="en-US" smtClean="0"/>
              <a:t>New R&amp;D Principles</a:t>
            </a:r>
          </a:p>
          <a:p>
            <a:endParaRPr lang="en-US" dirty="0"/>
          </a:p>
        </p:txBody>
      </p:sp>
      <p:sp>
        <p:nvSpPr>
          <p:cNvPr id="4098" name="Slide Number Placeholder 3"/>
          <p:cNvSpPr>
            <a:spLocks noGrp="1"/>
          </p:cNvSpPr>
          <p:nvPr>
            <p:ph type="sldNum" sz="quarter" idx="10"/>
          </p:nvPr>
        </p:nvSpPr>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fld id="{15BC4B26-AEBC-457C-8627-1504B6A2FEC0}" type="slidenum">
              <a:rPr lang="en-US" sz="1400" smtClean="0">
                <a:solidFill>
                  <a:schemeClr val="bg1"/>
                </a:solidFill>
              </a:rPr>
              <a:pPr/>
              <a:t>2</a:t>
            </a:fld>
            <a:endParaRPr lang="en-US" sz="1400" dirty="0" smtClean="0">
              <a:solidFill>
                <a:schemeClr val="bg1"/>
              </a:solidFill>
            </a:endParaRPr>
          </a:p>
        </p:txBody>
      </p:sp>
    </p:spTree>
    <p:extLst>
      <p:ext uri="{BB962C8B-B14F-4D97-AF65-F5344CB8AC3E}">
        <p14:creationId xmlns:p14="http://schemas.microsoft.com/office/powerpoint/2010/main" val="34666809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20</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smtClean="0"/>
              <a:t>New R&amp;D Principles</a:t>
            </a:r>
          </a:p>
        </p:txBody>
      </p:sp>
      <p:sp>
        <p:nvSpPr>
          <p:cNvPr id="4100" name="Rectangle 3"/>
          <p:cNvSpPr>
            <a:spLocks noGrp="1" noChangeArrowheads="1"/>
          </p:cNvSpPr>
          <p:nvPr>
            <p:ph type="body" idx="1"/>
          </p:nvPr>
        </p:nvSpPr>
        <p:spPr>
          <a:xfrm>
            <a:off x="152400" y="914400"/>
            <a:ext cx="8839200" cy="4953000"/>
          </a:xfrm>
        </p:spPr>
        <p:txBody>
          <a:bodyPr/>
          <a:lstStyle/>
          <a:p>
            <a:pPr marL="0" indent="0" eaLnBrk="1" hangingPunct="1">
              <a:buNone/>
            </a:pPr>
            <a:r>
              <a:rPr lang="en-US" sz="2400" dirty="0" smtClean="0">
                <a:solidFill>
                  <a:srgbClr val="FF7D7D"/>
                </a:solidFill>
              </a:rPr>
              <a:t>Improve Aviation Safety (10 goals)</a:t>
            </a:r>
          </a:p>
          <a:p>
            <a:pPr marL="457200" lvl="1" indent="0" eaLnBrk="1" hangingPunct="1">
              <a:buNone/>
            </a:pPr>
            <a:r>
              <a:rPr lang="en-US" sz="1800" dirty="0">
                <a:solidFill>
                  <a:schemeClr val="bg1">
                    <a:lumMod val="50000"/>
                  </a:schemeClr>
                </a:solidFill>
              </a:rPr>
              <a:t>Systematically expand and apply knowledge to produce useful materials, devices, systems, or methods that will improve aviation and space safety and achieve the lowest possible accident rate</a:t>
            </a:r>
            <a:r>
              <a:rPr lang="en-US" sz="1800" dirty="0" smtClean="0">
                <a:solidFill>
                  <a:schemeClr val="bg1">
                    <a:lumMod val="50000"/>
                  </a:schemeClr>
                </a:solidFill>
              </a:rPr>
              <a:t>.</a:t>
            </a:r>
          </a:p>
          <a:p>
            <a:pPr marL="457200" lvl="1" indent="0" eaLnBrk="1" hangingPunct="1">
              <a:buNone/>
            </a:pPr>
            <a:endParaRPr lang="en-US" sz="2000" dirty="0">
              <a:effectLst>
                <a:outerShdw blurRad="38100" dist="38100" dir="2700000" algn="tl">
                  <a:srgbClr val="000000">
                    <a:alpha val="43137"/>
                  </a:srgbClr>
                </a:outerShdw>
              </a:effectLst>
            </a:endParaRPr>
          </a:p>
          <a:p>
            <a:pPr marL="0" indent="0" eaLnBrk="1" hangingPunct="1">
              <a:buNone/>
            </a:pPr>
            <a:r>
              <a:rPr lang="en-US" dirty="0">
                <a:solidFill>
                  <a:srgbClr val="306AFF"/>
                </a:solidFill>
                <a:effectLst>
                  <a:outerShdw blurRad="38100" dist="38100" dir="2700000" algn="tl">
                    <a:srgbClr val="000000">
                      <a:alpha val="43137"/>
                    </a:srgbClr>
                  </a:outerShdw>
                </a:effectLst>
              </a:rPr>
              <a:t>Improve Efficiency (7 goals)</a:t>
            </a:r>
          </a:p>
          <a:p>
            <a:pPr marL="457200" lvl="1" indent="0" eaLnBrk="1" hangingPunct="1">
              <a:buNone/>
            </a:pPr>
            <a:r>
              <a:rPr lang="en-US" sz="2000" dirty="0">
                <a:effectLst>
                  <a:outerShdw blurRad="38100" dist="38100" dir="2700000" algn="tl">
                    <a:srgbClr val="000000">
                      <a:alpha val="43137"/>
                    </a:srgbClr>
                  </a:outerShdw>
                </a:effectLst>
              </a:rPr>
              <a:t>Systematically expand and apply knowledge to produce useful materials, devices, systems, or methods that will improve access to and increase capacity and efficiency of the nation’s aviation system.</a:t>
            </a:r>
          </a:p>
          <a:p>
            <a:pPr marL="457200" lvl="1" indent="0" eaLnBrk="1" hangingPunct="1">
              <a:buNone/>
            </a:pPr>
            <a:endParaRPr lang="en-US" sz="1800" dirty="0" smtClean="0">
              <a:solidFill>
                <a:schemeClr val="bg1">
                  <a:lumMod val="50000"/>
                </a:schemeClr>
              </a:solidFill>
            </a:endParaRPr>
          </a:p>
          <a:p>
            <a:pPr marL="0" indent="0" eaLnBrk="1" hangingPunct="1">
              <a:buNone/>
            </a:pPr>
            <a:r>
              <a:rPr lang="en-US" sz="2400" dirty="0" smtClean="0">
                <a:solidFill>
                  <a:srgbClr val="00DA63"/>
                </a:solidFill>
              </a:rPr>
              <a:t>Reduce Environmental Impacts (5 goals)</a:t>
            </a:r>
          </a:p>
          <a:p>
            <a:pPr marL="457200" lvl="1" indent="0" eaLnBrk="1" hangingPunct="1">
              <a:buNone/>
            </a:pPr>
            <a:r>
              <a:rPr lang="en-US" sz="1800" dirty="0">
                <a:solidFill>
                  <a:schemeClr val="bg1">
                    <a:lumMod val="50000"/>
                  </a:schemeClr>
                </a:solidFill>
              </a:rPr>
              <a:t>Systematically expand and apply knowledge to produce useful materials, devices, systems, or methods that will reduce aviation’s environmental and energy impacts to a level that does not constrain growth.</a:t>
            </a:r>
            <a:endParaRPr lang="en-US" sz="1800" dirty="0" smtClean="0">
              <a:solidFill>
                <a:schemeClr val="bg1">
                  <a:lumMod val="50000"/>
                </a:schemeClr>
              </a:solidFill>
            </a:endParaRPr>
          </a:p>
        </p:txBody>
      </p:sp>
      <p:sp>
        <p:nvSpPr>
          <p:cNvPr id="2" name="Rectangle 1"/>
          <p:cNvSpPr/>
          <p:nvPr/>
        </p:nvSpPr>
        <p:spPr bwMode="auto">
          <a:xfrm>
            <a:off x="-152400" y="863838"/>
            <a:ext cx="9448800" cy="16002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Char char="•"/>
              <a:tabLst/>
            </a:pPr>
            <a:endParaRPr kumimoji="0" lang="en-US" sz="2400" b="0" i="0" u="none" strike="noStrike" cap="none" normalizeH="0" baseline="0" smtClean="0">
              <a:ln>
                <a:noFill/>
              </a:ln>
              <a:solidFill>
                <a:schemeClr val="tx1"/>
              </a:solidFill>
              <a:effectLst/>
              <a:latin typeface="Arial" charset="0"/>
            </a:endParaRPr>
          </a:p>
        </p:txBody>
      </p:sp>
      <p:sp>
        <p:nvSpPr>
          <p:cNvPr id="4" name="Rectangle 3"/>
          <p:cNvSpPr/>
          <p:nvPr/>
        </p:nvSpPr>
        <p:spPr bwMode="auto">
          <a:xfrm>
            <a:off x="152400" y="2590086"/>
            <a:ext cx="8839200" cy="1600200"/>
          </a:xfrm>
          <a:prstGeom prst="rect">
            <a:avLst/>
          </a:prstGeom>
          <a:noFill/>
          <a:ln w="28575" cap="flat" cmpd="sng" algn="ctr">
            <a:solidFill>
              <a:srgbClr val="306A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Char char="•"/>
              <a:tabLst/>
            </a:pPr>
            <a:endParaRPr kumimoji="0" lang="en-US" sz="24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4126189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21</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a:solidFill>
                  <a:srgbClr val="306AFF"/>
                </a:solidFill>
              </a:rPr>
              <a:t>Efficiency R&amp;D Goal 1</a:t>
            </a:r>
            <a:endParaRPr lang="en-US" sz="3600" dirty="0" smtClean="0">
              <a:solidFill>
                <a:srgbClr val="306AFF"/>
              </a:solidFill>
            </a:endParaRPr>
          </a:p>
        </p:txBody>
      </p:sp>
      <p:sp>
        <p:nvSpPr>
          <p:cNvPr id="3" name="Rectangle 2"/>
          <p:cNvSpPr/>
          <p:nvPr/>
        </p:nvSpPr>
        <p:spPr>
          <a:xfrm>
            <a:off x="643070" y="956608"/>
            <a:ext cx="7848600" cy="1015663"/>
          </a:xfrm>
          <a:prstGeom prst="rect">
            <a:avLst/>
          </a:prstGeom>
        </p:spPr>
        <p:txBody>
          <a:bodyPr wrap="square">
            <a:spAutoFit/>
          </a:bodyPr>
          <a:lstStyle/>
          <a:p>
            <a:pPr marL="342900" indent="-342900">
              <a:buFont typeface="Wingdings" pitchFamily="2" charset="2"/>
              <a:buChar char="Ø"/>
            </a:pPr>
            <a:r>
              <a:rPr lang="en-US" sz="2000" b="1" i="1" dirty="0"/>
              <a:t>Necessary NextGen related research priorities are identified, defined, and coordinated with partner agencies for improvements in efficiency and capacity</a:t>
            </a:r>
          </a:p>
        </p:txBody>
      </p:sp>
      <p:sp>
        <p:nvSpPr>
          <p:cNvPr id="4" name="Rectangle 3"/>
          <p:cNvSpPr/>
          <p:nvPr/>
        </p:nvSpPr>
        <p:spPr>
          <a:xfrm>
            <a:off x="643070" y="2138571"/>
            <a:ext cx="8272330" cy="369332"/>
          </a:xfrm>
          <a:prstGeom prst="rect">
            <a:avLst/>
          </a:prstGeom>
        </p:spPr>
        <p:txBody>
          <a:bodyPr wrap="square">
            <a:spAutoFit/>
          </a:bodyPr>
          <a:lstStyle/>
          <a:p>
            <a:r>
              <a:rPr lang="en-US" sz="1800" dirty="0" smtClean="0"/>
              <a:t> </a:t>
            </a:r>
            <a:r>
              <a:rPr lang="en-US" sz="1800" dirty="0"/>
              <a:t>Joint Planning and Development Office (RE&amp;D - </a:t>
            </a:r>
            <a:r>
              <a:rPr lang="en-US" sz="1800" dirty="0" smtClean="0"/>
              <a:t>A12.a)</a:t>
            </a:r>
          </a:p>
        </p:txBody>
      </p:sp>
    </p:spTree>
    <p:extLst>
      <p:ext uri="{BB962C8B-B14F-4D97-AF65-F5344CB8AC3E}">
        <p14:creationId xmlns:p14="http://schemas.microsoft.com/office/powerpoint/2010/main" val="36360973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22</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a:solidFill>
                  <a:srgbClr val="306AFF"/>
                </a:solidFill>
              </a:rPr>
              <a:t>Efficiency R&amp;D Goal </a:t>
            </a:r>
            <a:r>
              <a:rPr lang="en-US" sz="3600" dirty="0" smtClean="0">
                <a:solidFill>
                  <a:srgbClr val="306AFF"/>
                </a:solidFill>
              </a:rPr>
              <a:t>2</a:t>
            </a:r>
          </a:p>
        </p:txBody>
      </p:sp>
      <p:sp>
        <p:nvSpPr>
          <p:cNvPr id="3" name="Rectangle 2"/>
          <p:cNvSpPr/>
          <p:nvPr/>
        </p:nvSpPr>
        <p:spPr>
          <a:xfrm>
            <a:off x="643070" y="956608"/>
            <a:ext cx="7848600" cy="1015663"/>
          </a:xfrm>
          <a:prstGeom prst="rect">
            <a:avLst/>
          </a:prstGeom>
        </p:spPr>
        <p:txBody>
          <a:bodyPr wrap="square">
            <a:spAutoFit/>
          </a:bodyPr>
          <a:lstStyle/>
          <a:p>
            <a:pPr marL="342900" indent="-342900">
              <a:buFont typeface="Wingdings" pitchFamily="2" charset="2"/>
              <a:buChar char="Ø"/>
            </a:pPr>
            <a:r>
              <a:rPr lang="en-US" sz="2000" b="1" i="1" dirty="0"/>
              <a:t>Improved aircraft separation processes associated with current generalized and static air navigation service provider wake turbulence mitigation separation standards</a:t>
            </a:r>
          </a:p>
        </p:txBody>
      </p:sp>
      <p:sp>
        <p:nvSpPr>
          <p:cNvPr id="4" name="Rectangle 3"/>
          <p:cNvSpPr/>
          <p:nvPr/>
        </p:nvSpPr>
        <p:spPr>
          <a:xfrm>
            <a:off x="643070" y="2138571"/>
            <a:ext cx="8272330" cy="1061829"/>
          </a:xfrm>
          <a:prstGeom prst="rect">
            <a:avLst/>
          </a:prstGeom>
        </p:spPr>
        <p:txBody>
          <a:bodyPr wrap="square">
            <a:spAutoFit/>
          </a:bodyPr>
          <a:lstStyle/>
          <a:p>
            <a:r>
              <a:rPr lang="en-US" sz="1800" dirty="0" smtClean="0"/>
              <a:t> </a:t>
            </a:r>
            <a:r>
              <a:rPr lang="en-US" sz="1800" dirty="0"/>
              <a:t>NextGen - Wake Turbulence (RE&amp;D - A12.b</a:t>
            </a:r>
            <a:r>
              <a:rPr lang="en-US" sz="1800" dirty="0" smtClean="0"/>
              <a:t>)</a:t>
            </a:r>
          </a:p>
          <a:p>
            <a:pPr marL="169863" indent="-169863"/>
            <a:r>
              <a:rPr lang="en-US" sz="1800" dirty="0"/>
              <a:t> Wake Turbulence - Re-Categorization (F&amp;E - 1A07E – NextGen – Systems Development)</a:t>
            </a:r>
            <a:endParaRPr lang="en-US" sz="1800" dirty="0" smtClean="0"/>
          </a:p>
        </p:txBody>
      </p:sp>
    </p:spTree>
    <p:extLst>
      <p:ext uri="{BB962C8B-B14F-4D97-AF65-F5344CB8AC3E}">
        <p14:creationId xmlns:p14="http://schemas.microsoft.com/office/powerpoint/2010/main" val="6335296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23</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a:solidFill>
                  <a:srgbClr val="306AFF"/>
                </a:solidFill>
              </a:rPr>
              <a:t>Efficiency R&amp;D Goal </a:t>
            </a:r>
            <a:r>
              <a:rPr lang="en-US" sz="3600" dirty="0" smtClean="0">
                <a:solidFill>
                  <a:srgbClr val="306AFF"/>
                </a:solidFill>
              </a:rPr>
              <a:t>3</a:t>
            </a:r>
          </a:p>
        </p:txBody>
      </p:sp>
      <p:sp>
        <p:nvSpPr>
          <p:cNvPr id="3" name="Rectangle 2"/>
          <p:cNvSpPr/>
          <p:nvPr/>
        </p:nvSpPr>
        <p:spPr>
          <a:xfrm>
            <a:off x="643070" y="956608"/>
            <a:ext cx="7848600" cy="1631216"/>
          </a:xfrm>
          <a:prstGeom prst="rect">
            <a:avLst/>
          </a:prstGeom>
        </p:spPr>
        <p:txBody>
          <a:bodyPr wrap="square">
            <a:spAutoFit/>
          </a:bodyPr>
          <a:lstStyle/>
          <a:p>
            <a:pPr marL="342900" indent="-342900">
              <a:buFont typeface="Wingdings" pitchFamily="2" charset="2"/>
              <a:buChar char="Ø"/>
            </a:pPr>
            <a:r>
              <a:rPr lang="en-US" sz="2000" b="1" i="1" dirty="0"/>
              <a:t>Improved human-system integration and an increase in ATC efficiency through enhanced controllers-pilots coordination in cooperatively managing traffic loads as cockpit technology and air traffic workstations are more closely connected</a:t>
            </a:r>
          </a:p>
        </p:txBody>
      </p:sp>
      <p:sp>
        <p:nvSpPr>
          <p:cNvPr id="4" name="Rectangle 3"/>
          <p:cNvSpPr/>
          <p:nvPr/>
        </p:nvSpPr>
        <p:spPr>
          <a:xfrm>
            <a:off x="643070" y="2748171"/>
            <a:ext cx="8272330" cy="1338828"/>
          </a:xfrm>
          <a:prstGeom prst="rect">
            <a:avLst/>
          </a:prstGeom>
        </p:spPr>
        <p:txBody>
          <a:bodyPr wrap="square">
            <a:spAutoFit/>
          </a:bodyPr>
          <a:lstStyle/>
          <a:p>
            <a:r>
              <a:rPr lang="en-US" sz="1800" dirty="0" smtClean="0"/>
              <a:t> </a:t>
            </a:r>
            <a:r>
              <a:rPr lang="en-US" sz="1800" dirty="0"/>
              <a:t>NextGen - Air Ground Integration Human Factors (RE&amp;D - </a:t>
            </a:r>
            <a:r>
              <a:rPr lang="en-US" sz="1800" dirty="0" smtClean="0"/>
              <a:t>A12.c)</a:t>
            </a:r>
          </a:p>
          <a:p>
            <a:pPr marL="169863" indent="-169863"/>
            <a:r>
              <a:rPr lang="en-US" sz="1800" dirty="0"/>
              <a:t> Air Traffic Control/Technical Operations Human Factors (Controller Efficiency and Air Ground Integration) (F&amp;E - 1A07A – NextGen – Systems Development)</a:t>
            </a:r>
            <a:endParaRPr lang="en-US" sz="1800" dirty="0" smtClean="0"/>
          </a:p>
        </p:txBody>
      </p:sp>
    </p:spTree>
    <p:extLst>
      <p:ext uri="{BB962C8B-B14F-4D97-AF65-F5344CB8AC3E}">
        <p14:creationId xmlns:p14="http://schemas.microsoft.com/office/powerpoint/2010/main" val="11727530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24</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a:solidFill>
                  <a:srgbClr val="306AFF"/>
                </a:solidFill>
              </a:rPr>
              <a:t>Efficiency R&amp;D Goal </a:t>
            </a:r>
            <a:r>
              <a:rPr lang="en-US" sz="3600" dirty="0" smtClean="0">
                <a:solidFill>
                  <a:srgbClr val="306AFF"/>
                </a:solidFill>
              </a:rPr>
              <a:t>4</a:t>
            </a:r>
          </a:p>
        </p:txBody>
      </p:sp>
      <p:sp>
        <p:nvSpPr>
          <p:cNvPr id="3" name="Rectangle 2"/>
          <p:cNvSpPr/>
          <p:nvPr/>
        </p:nvSpPr>
        <p:spPr>
          <a:xfrm>
            <a:off x="643070" y="956608"/>
            <a:ext cx="7848600" cy="1015663"/>
          </a:xfrm>
          <a:prstGeom prst="rect">
            <a:avLst/>
          </a:prstGeom>
        </p:spPr>
        <p:txBody>
          <a:bodyPr wrap="square">
            <a:spAutoFit/>
          </a:bodyPr>
          <a:lstStyle/>
          <a:p>
            <a:pPr marL="342900" indent="-342900">
              <a:buFont typeface="Wingdings" pitchFamily="2" charset="2"/>
              <a:buChar char="Ø"/>
            </a:pPr>
            <a:r>
              <a:rPr lang="en-US" sz="2000" b="1" i="1" dirty="0"/>
              <a:t>Feasible procedures, operational methods, and technologically-advanced systems that can decrease workload and increase efficiency of the NAS</a:t>
            </a:r>
          </a:p>
        </p:txBody>
      </p:sp>
      <p:sp>
        <p:nvSpPr>
          <p:cNvPr id="4" name="Rectangle 3"/>
          <p:cNvSpPr/>
          <p:nvPr/>
        </p:nvSpPr>
        <p:spPr>
          <a:xfrm>
            <a:off x="643070" y="2133600"/>
            <a:ext cx="8272330" cy="3885679"/>
          </a:xfrm>
          <a:prstGeom prst="rect">
            <a:avLst/>
          </a:prstGeom>
        </p:spPr>
        <p:txBody>
          <a:bodyPr wrap="square">
            <a:spAutoFit/>
          </a:bodyPr>
          <a:lstStyle/>
          <a:p>
            <a:pPr marL="169863" indent="-169863"/>
            <a:r>
              <a:rPr lang="en-US" sz="1700" dirty="0" smtClean="0"/>
              <a:t>Major </a:t>
            </a:r>
            <a:r>
              <a:rPr lang="en-US" sz="1700" dirty="0"/>
              <a:t>Airspace Redesign (F&amp;E - 1A01D - Advanced Technology Development and Prototyping)</a:t>
            </a:r>
            <a:endParaRPr lang="en-US" sz="1700" dirty="0" smtClean="0"/>
          </a:p>
          <a:p>
            <a:pPr marL="169863" indent="-169863"/>
            <a:r>
              <a:rPr lang="en-US" sz="1700" dirty="0" smtClean="0"/>
              <a:t>New </a:t>
            </a:r>
            <a:r>
              <a:rPr lang="en-US" sz="1700" dirty="0"/>
              <a:t>Air Traffic Management Requirements (F&amp;E - 1A07B – NextGen – Systems Development</a:t>
            </a:r>
            <a:r>
              <a:rPr lang="en-US" sz="1700" dirty="0" smtClean="0"/>
              <a:t>)</a:t>
            </a:r>
          </a:p>
          <a:p>
            <a:pPr marL="169863" indent="-169863"/>
            <a:r>
              <a:rPr lang="en-US" sz="1700" dirty="0" smtClean="0"/>
              <a:t>Operations </a:t>
            </a:r>
            <a:r>
              <a:rPr lang="en-US" sz="1700" dirty="0"/>
              <a:t>Concept Validation Modeling (F&amp;E - 1A07C – NextGen – Systems Development</a:t>
            </a:r>
            <a:r>
              <a:rPr lang="en-US" sz="1700" dirty="0" smtClean="0"/>
              <a:t>)</a:t>
            </a:r>
          </a:p>
          <a:p>
            <a:pPr marL="169863" indent="-169863"/>
            <a:r>
              <a:rPr lang="en-US" sz="1700" dirty="0" smtClean="0"/>
              <a:t>Networked </a:t>
            </a:r>
            <a:r>
              <a:rPr lang="en-US" sz="1700" dirty="0"/>
              <a:t>Facilities - Staffed NextGen Towers (F&amp;E - 1A07H – NextGen – Systems Development</a:t>
            </a:r>
            <a:r>
              <a:rPr lang="en-US" sz="1700" dirty="0" smtClean="0"/>
              <a:t>)</a:t>
            </a:r>
          </a:p>
          <a:p>
            <a:pPr marL="169863" indent="-169863"/>
            <a:r>
              <a:rPr lang="en-US" sz="1700" dirty="0" smtClean="0"/>
              <a:t>Operations </a:t>
            </a:r>
            <a:r>
              <a:rPr lang="en-US" sz="1700" dirty="0"/>
              <a:t>Concept Validation and Infrastructure Evolution (F&amp;E - 1A01C - Advanced Technology Development and Prototyping</a:t>
            </a:r>
            <a:r>
              <a:rPr lang="en-US" sz="1700" dirty="0" smtClean="0"/>
              <a:t>)</a:t>
            </a:r>
          </a:p>
          <a:p>
            <a:pPr marL="169863" indent="-169863"/>
            <a:r>
              <a:rPr lang="en-US" sz="1700" dirty="0" smtClean="0"/>
              <a:t>System </a:t>
            </a:r>
            <a:r>
              <a:rPr lang="en-US" sz="1700" dirty="0"/>
              <a:t>Capacity, Planning and Improvements (F&amp;E - 1A01B - Advanced Technology Development and Prototyping</a:t>
            </a:r>
            <a:r>
              <a:rPr lang="en-US" sz="1700" dirty="0" smtClean="0"/>
              <a:t>)</a:t>
            </a:r>
          </a:p>
        </p:txBody>
      </p:sp>
    </p:spTree>
    <p:extLst>
      <p:ext uri="{BB962C8B-B14F-4D97-AF65-F5344CB8AC3E}">
        <p14:creationId xmlns:p14="http://schemas.microsoft.com/office/powerpoint/2010/main" val="13687259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25</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a:solidFill>
                  <a:srgbClr val="306AFF"/>
                </a:solidFill>
              </a:rPr>
              <a:t>Efficiency R&amp;D </a:t>
            </a:r>
            <a:r>
              <a:rPr lang="en-US" sz="3600" dirty="0" smtClean="0">
                <a:solidFill>
                  <a:srgbClr val="306AFF"/>
                </a:solidFill>
              </a:rPr>
              <a:t>Goals 5 and 6</a:t>
            </a:r>
          </a:p>
        </p:txBody>
      </p:sp>
      <p:sp>
        <p:nvSpPr>
          <p:cNvPr id="3" name="Rectangle 2"/>
          <p:cNvSpPr/>
          <p:nvPr/>
        </p:nvSpPr>
        <p:spPr>
          <a:xfrm>
            <a:off x="643070" y="956608"/>
            <a:ext cx="7848600" cy="3016210"/>
          </a:xfrm>
          <a:prstGeom prst="rect">
            <a:avLst/>
          </a:prstGeom>
        </p:spPr>
        <p:txBody>
          <a:bodyPr wrap="square">
            <a:spAutoFit/>
          </a:bodyPr>
          <a:lstStyle/>
          <a:p>
            <a:pPr marL="342900" indent="-342900">
              <a:buFont typeface="Wingdings" pitchFamily="2" charset="2"/>
              <a:buChar char="Ø"/>
            </a:pPr>
            <a:r>
              <a:rPr lang="en-US" sz="2000" b="1" i="1" dirty="0"/>
              <a:t>Established requirements and standards for enabling availability and improving the quality and quantity of meteorological information to reduce impacts of adverse weather on rerouting, NAS capacity, and NextGen operational </a:t>
            </a:r>
            <a:r>
              <a:rPr lang="en-US" sz="2000" b="1" i="1" dirty="0" smtClean="0"/>
              <a:t>procedures</a:t>
            </a:r>
            <a:endParaRPr lang="en-US" sz="2000" b="1" i="1" dirty="0"/>
          </a:p>
          <a:p>
            <a:pPr marL="342900" indent="-342900">
              <a:buFont typeface="Wingdings" pitchFamily="2" charset="2"/>
              <a:buChar char="Ø"/>
            </a:pPr>
            <a:r>
              <a:rPr lang="en-US" sz="2000" b="1" i="1" dirty="0" smtClean="0"/>
              <a:t>Improved </a:t>
            </a:r>
            <a:r>
              <a:rPr lang="en-US" sz="2000" b="1" i="1" dirty="0"/>
              <a:t>accuracy and accessibility of observed and forecast weather information to improve NAS efficiency (e.g., reduced delays and cancellations, increased capacity in high traffic areas)</a:t>
            </a:r>
          </a:p>
        </p:txBody>
      </p:sp>
      <p:sp>
        <p:nvSpPr>
          <p:cNvPr id="4" name="Rectangle 3"/>
          <p:cNvSpPr/>
          <p:nvPr/>
        </p:nvSpPr>
        <p:spPr>
          <a:xfrm>
            <a:off x="643070" y="4119771"/>
            <a:ext cx="8272330" cy="784830"/>
          </a:xfrm>
          <a:prstGeom prst="rect">
            <a:avLst/>
          </a:prstGeom>
        </p:spPr>
        <p:txBody>
          <a:bodyPr wrap="square">
            <a:spAutoFit/>
          </a:bodyPr>
          <a:lstStyle/>
          <a:p>
            <a:r>
              <a:rPr lang="en-US" sz="1800" dirty="0" smtClean="0"/>
              <a:t> </a:t>
            </a:r>
            <a:r>
              <a:rPr lang="en-US" sz="1800" dirty="0"/>
              <a:t>NextGen - Weather Technology in the Cockpit (RE&amp;D - A12.d)</a:t>
            </a:r>
            <a:endParaRPr lang="en-US" sz="1800" dirty="0" smtClean="0"/>
          </a:p>
          <a:p>
            <a:r>
              <a:rPr lang="en-US" sz="1800" dirty="0"/>
              <a:t> Weather Program (RE&amp;D - A11.k)</a:t>
            </a:r>
            <a:endParaRPr lang="en-US" sz="1800" dirty="0" smtClean="0"/>
          </a:p>
        </p:txBody>
      </p:sp>
    </p:spTree>
    <p:extLst>
      <p:ext uri="{BB962C8B-B14F-4D97-AF65-F5344CB8AC3E}">
        <p14:creationId xmlns:p14="http://schemas.microsoft.com/office/powerpoint/2010/main" val="22971128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26</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a:solidFill>
                  <a:srgbClr val="306AFF"/>
                </a:solidFill>
              </a:rPr>
              <a:t>Efficiency R&amp;D Goal </a:t>
            </a:r>
            <a:r>
              <a:rPr lang="en-US" sz="3600" dirty="0" smtClean="0">
                <a:solidFill>
                  <a:srgbClr val="306AFF"/>
                </a:solidFill>
              </a:rPr>
              <a:t>7</a:t>
            </a:r>
          </a:p>
        </p:txBody>
      </p:sp>
      <p:sp>
        <p:nvSpPr>
          <p:cNvPr id="3" name="Rectangle 2"/>
          <p:cNvSpPr/>
          <p:nvPr/>
        </p:nvSpPr>
        <p:spPr>
          <a:xfrm>
            <a:off x="643070" y="956608"/>
            <a:ext cx="7848600" cy="1323439"/>
          </a:xfrm>
          <a:prstGeom prst="rect">
            <a:avLst/>
          </a:prstGeom>
        </p:spPr>
        <p:txBody>
          <a:bodyPr wrap="square">
            <a:spAutoFit/>
          </a:bodyPr>
          <a:lstStyle/>
          <a:p>
            <a:pPr marL="342900" indent="-342900">
              <a:buFont typeface="Wingdings" pitchFamily="2" charset="2"/>
              <a:buChar char="Ø"/>
            </a:pPr>
            <a:r>
              <a:rPr lang="en-US" sz="2000" b="1" i="1" dirty="0"/>
              <a:t>Availability of existing airport facilities protected and used as efficiently as possible, while making strategic investments in new facilities consistent with evolving aviation needs</a:t>
            </a:r>
          </a:p>
        </p:txBody>
      </p:sp>
      <p:sp>
        <p:nvSpPr>
          <p:cNvPr id="4" name="Rectangle 3"/>
          <p:cNvSpPr/>
          <p:nvPr/>
        </p:nvSpPr>
        <p:spPr>
          <a:xfrm>
            <a:off x="643070" y="2438400"/>
            <a:ext cx="8272330" cy="784830"/>
          </a:xfrm>
          <a:prstGeom prst="rect">
            <a:avLst/>
          </a:prstGeom>
        </p:spPr>
        <p:txBody>
          <a:bodyPr wrap="square">
            <a:spAutoFit/>
          </a:bodyPr>
          <a:lstStyle/>
          <a:p>
            <a:r>
              <a:rPr lang="en-US" sz="1800" dirty="0" smtClean="0"/>
              <a:t> </a:t>
            </a:r>
            <a:r>
              <a:rPr lang="en-US" sz="1800" dirty="0"/>
              <a:t>Airport Cooperative Research Program – Capacity (AIP)</a:t>
            </a:r>
            <a:endParaRPr lang="en-US" sz="1800" dirty="0" smtClean="0"/>
          </a:p>
          <a:p>
            <a:r>
              <a:rPr lang="en-US" sz="1800" dirty="0"/>
              <a:t> Airport Technology Research Program – Capacity (AIP)</a:t>
            </a:r>
            <a:endParaRPr lang="en-US" sz="1800" dirty="0" smtClean="0"/>
          </a:p>
        </p:txBody>
      </p:sp>
    </p:spTree>
    <p:extLst>
      <p:ext uri="{BB962C8B-B14F-4D97-AF65-F5344CB8AC3E}">
        <p14:creationId xmlns:p14="http://schemas.microsoft.com/office/powerpoint/2010/main" val="32962396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A1AF8C10-5959-4F61-B432-FA2915F7AC29}" type="slidenum">
              <a:rPr lang="en-US" sz="1400" smtClean="0">
                <a:solidFill>
                  <a:schemeClr val="bg1"/>
                </a:solidFill>
              </a:rPr>
              <a:pPr eaLnBrk="1" hangingPunct="1"/>
              <a:t>27</a:t>
            </a:fld>
            <a:endParaRPr lang="en-US" sz="1400" dirty="0" smtClean="0">
              <a:solidFill>
                <a:schemeClr val="bg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91654"/>
            <a:ext cx="8686800" cy="3133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2"/>
          <p:cNvSpPr>
            <a:spLocks noGrp="1" noChangeArrowheads="1"/>
          </p:cNvSpPr>
          <p:nvPr>
            <p:ph type="title"/>
          </p:nvPr>
        </p:nvSpPr>
        <p:spPr>
          <a:xfrm>
            <a:off x="330200" y="465746"/>
            <a:ext cx="8472488" cy="609600"/>
          </a:xfrm>
        </p:spPr>
        <p:txBody>
          <a:bodyPr/>
          <a:lstStyle/>
          <a:p>
            <a:pPr eaLnBrk="1" hangingPunct="1"/>
            <a:r>
              <a:rPr lang="en-US" sz="3600" dirty="0">
                <a:solidFill>
                  <a:srgbClr val="306AFF"/>
                </a:solidFill>
              </a:rPr>
              <a:t>Efficiency R&amp;D Goals Alignment with NSTC Goals</a:t>
            </a:r>
          </a:p>
        </p:txBody>
      </p:sp>
    </p:spTree>
    <p:extLst>
      <p:ext uri="{BB962C8B-B14F-4D97-AF65-F5344CB8AC3E}">
        <p14:creationId xmlns:p14="http://schemas.microsoft.com/office/powerpoint/2010/main" val="1735312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A1AF8C10-5959-4F61-B432-FA2915F7AC29}" type="slidenum">
              <a:rPr lang="en-US" sz="1400" smtClean="0">
                <a:solidFill>
                  <a:schemeClr val="bg1"/>
                </a:solidFill>
              </a:rPr>
              <a:pPr eaLnBrk="1" hangingPunct="1"/>
              <a:t>28</a:t>
            </a:fld>
            <a:endParaRPr lang="en-US" sz="1400" dirty="0" smtClean="0">
              <a:solidFill>
                <a:schemeClr val="bg1"/>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91654"/>
            <a:ext cx="8686800" cy="3579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2"/>
          <p:cNvSpPr>
            <a:spLocks noGrp="1" noChangeArrowheads="1"/>
          </p:cNvSpPr>
          <p:nvPr>
            <p:ph type="title"/>
          </p:nvPr>
        </p:nvSpPr>
        <p:spPr>
          <a:xfrm>
            <a:off x="330200" y="465746"/>
            <a:ext cx="8472488" cy="609600"/>
          </a:xfrm>
        </p:spPr>
        <p:txBody>
          <a:bodyPr/>
          <a:lstStyle/>
          <a:p>
            <a:pPr eaLnBrk="1" hangingPunct="1"/>
            <a:r>
              <a:rPr lang="en-US" sz="3200" dirty="0" smtClean="0">
                <a:solidFill>
                  <a:srgbClr val="6491FF"/>
                </a:solidFill>
              </a:rPr>
              <a:t>Efficiency </a:t>
            </a:r>
            <a:r>
              <a:rPr lang="en-US" sz="3200" dirty="0">
                <a:solidFill>
                  <a:srgbClr val="6491FF"/>
                </a:solidFill>
              </a:rPr>
              <a:t>R&amp;D </a:t>
            </a:r>
            <a:r>
              <a:rPr lang="en-US" sz="3200" dirty="0" smtClean="0">
                <a:solidFill>
                  <a:srgbClr val="6491FF"/>
                </a:solidFill>
              </a:rPr>
              <a:t>Goals Alignment with NSTC Goals</a:t>
            </a:r>
          </a:p>
        </p:txBody>
      </p:sp>
    </p:spTree>
    <p:extLst>
      <p:ext uri="{BB962C8B-B14F-4D97-AF65-F5344CB8AC3E}">
        <p14:creationId xmlns:p14="http://schemas.microsoft.com/office/powerpoint/2010/main" val="15158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A1AF8C10-5959-4F61-B432-FA2915F7AC29}" type="slidenum">
              <a:rPr lang="en-US" sz="1400" smtClean="0">
                <a:solidFill>
                  <a:schemeClr val="bg1"/>
                </a:solidFill>
              </a:rPr>
              <a:pPr eaLnBrk="1" hangingPunct="1"/>
              <a:t>29</a:t>
            </a:fld>
            <a:endParaRPr lang="en-US" sz="1400" dirty="0" smtClean="0">
              <a:solidFill>
                <a:schemeClr val="bg1"/>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91654"/>
            <a:ext cx="8686800" cy="3296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2"/>
          <p:cNvSpPr>
            <a:spLocks noGrp="1" noChangeArrowheads="1"/>
          </p:cNvSpPr>
          <p:nvPr>
            <p:ph type="title"/>
          </p:nvPr>
        </p:nvSpPr>
        <p:spPr>
          <a:xfrm>
            <a:off x="330200" y="465746"/>
            <a:ext cx="8472488" cy="609600"/>
          </a:xfrm>
        </p:spPr>
        <p:txBody>
          <a:bodyPr/>
          <a:lstStyle/>
          <a:p>
            <a:pPr eaLnBrk="1" hangingPunct="1"/>
            <a:r>
              <a:rPr lang="en-US" sz="3200" dirty="0" smtClean="0">
                <a:solidFill>
                  <a:srgbClr val="6491FF"/>
                </a:solidFill>
              </a:rPr>
              <a:t>Efficiency </a:t>
            </a:r>
            <a:r>
              <a:rPr lang="en-US" sz="3200" dirty="0">
                <a:solidFill>
                  <a:srgbClr val="6491FF"/>
                </a:solidFill>
              </a:rPr>
              <a:t>R&amp;D </a:t>
            </a:r>
            <a:r>
              <a:rPr lang="en-US" sz="3200" dirty="0" smtClean="0">
                <a:solidFill>
                  <a:srgbClr val="6491FF"/>
                </a:solidFill>
              </a:rPr>
              <a:t>Goals Alignment with NSTC Goals</a:t>
            </a:r>
          </a:p>
        </p:txBody>
      </p:sp>
    </p:spTree>
    <p:extLst>
      <p:ext uri="{BB962C8B-B14F-4D97-AF65-F5344CB8AC3E}">
        <p14:creationId xmlns:p14="http://schemas.microsoft.com/office/powerpoint/2010/main" val="26882652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smtClean="0"/>
              <a:t>Background</a:t>
            </a:r>
            <a:endParaRPr lang="en-US" dirty="0" smtClean="0"/>
          </a:p>
        </p:txBody>
      </p:sp>
      <p:sp>
        <p:nvSpPr>
          <p:cNvPr id="4100" name="Rectangle 3"/>
          <p:cNvSpPr>
            <a:spLocks noGrp="1" noChangeArrowheads="1"/>
          </p:cNvSpPr>
          <p:nvPr>
            <p:ph type="body" idx="1"/>
          </p:nvPr>
        </p:nvSpPr>
        <p:spPr/>
        <p:txBody>
          <a:bodyPr/>
          <a:lstStyle/>
          <a:p>
            <a:r>
              <a:rPr lang="en-US" sz="2400" dirty="0" smtClean="0"/>
              <a:t>Prior to 2006, FAA R&amp;D Goals did not exist in the NARP</a:t>
            </a:r>
          </a:p>
          <a:p>
            <a:r>
              <a:rPr lang="en-US" sz="2400" dirty="0" smtClean="0"/>
              <a:t>R&amp;D programs (Budget Line Items) were aligned with the goals, objectives, and performance targets in the FAA Flight Plan</a:t>
            </a:r>
          </a:p>
          <a:p>
            <a:r>
              <a:rPr lang="en-US" sz="2400" dirty="0" smtClean="0"/>
              <a:t>Ten crosscutting R&amp;D goals were developed to balance near- and long-term needs and first appeared in the 2006 NARP</a:t>
            </a:r>
          </a:p>
          <a:p>
            <a:pPr lvl="1"/>
            <a:r>
              <a:rPr lang="en-US" sz="2000" dirty="0" smtClean="0"/>
              <a:t>Near-term:  FAA Flight Plan goals</a:t>
            </a:r>
          </a:p>
          <a:p>
            <a:pPr lvl="1"/>
            <a:r>
              <a:rPr lang="en-US" sz="2000" dirty="0" smtClean="0"/>
              <a:t>Long-term:  Goals and capabilities identified by JPDO in the NGATS (NextGen) Integrated Plan</a:t>
            </a:r>
          </a:p>
        </p:txBody>
      </p:sp>
      <p:sp>
        <p:nvSpPr>
          <p:cNvPr id="4098" name="Slide Number Placeholder 3"/>
          <p:cNvSpPr>
            <a:spLocks noGrp="1"/>
          </p:cNvSpPr>
          <p:nvPr>
            <p:ph type="sldNum" sz="quarter" idx="10"/>
          </p:nvPr>
        </p:nvSpPr>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fld id="{15BC4B26-AEBC-457C-8627-1504B6A2FEC0}" type="slidenum">
              <a:rPr lang="en-US" sz="1400" smtClean="0">
                <a:solidFill>
                  <a:schemeClr val="bg1"/>
                </a:solidFill>
              </a:rPr>
              <a:pPr/>
              <a:t>3</a:t>
            </a:fld>
            <a:endParaRPr lang="en-US" sz="1400" dirty="0" smtClean="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30</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smtClean="0"/>
              <a:t>New R&amp;D Principles</a:t>
            </a:r>
          </a:p>
        </p:txBody>
      </p:sp>
      <p:sp>
        <p:nvSpPr>
          <p:cNvPr id="4100" name="Rectangle 3"/>
          <p:cNvSpPr>
            <a:spLocks noGrp="1" noChangeArrowheads="1"/>
          </p:cNvSpPr>
          <p:nvPr>
            <p:ph type="body" idx="1"/>
          </p:nvPr>
        </p:nvSpPr>
        <p:spPr>
          <a:xfrm>
            <a:off x="152400" y="914400"/>
            <a:ext cx="8839200" cy="4953000"/>
          </a:xfrm>
        </p:spPr>
        <p:txBody>
          <a:bodyPr/>
          <a:lstStyle/>
          <a:p>
            <a:pPr marL="0" indent="0" eaLnBrk="1" hangingPunct="1">
              <a:buNone/>
            </a:pPr>
            <a:r>
              <a:rPr lang="en-US" sz="2400" dirty="0" smtClean="0">
                <a:solidFill>
                  <a:srgbClr val="FF7D7D"/>
                </a:solidFill>
              </a:rPr>
              <a:t>Improve Aviation Safety (10 goals)</a:t>
            </a:r>
          </a:p>
          <a:p>
            <a:pPr marL="457200" lvl="1" indent="0" eaLnBrk="1" hangingPunct="1">
              <a:buNone/>
            </a:pPr>
            <a:r>
              <a:rPr lang="en-US" sz="1800" dirty="0">
                <a:solidFill>
                  <a:schemeClr val="bg1">
                    <a:lumMod val="50000"/>
                  </a:schemeClr>
                </a:solidFill>
              </a:rPr>
              <a:t>Systematically expand and apply knowledge to produce useful materials, devices, systems, or methods that will improve aviation and space safety and achieve the lowest possible accident rate</a:t>
            </a:r>
            <a:r>
              <a:rPr lang="en-US" sz="1800" dirty="0" smtClean="0">
                <a:solidFill>
                  <a:schemeClr val="bg1">
                    <a:lumMod val="50000"/>
                  </a:schemeClr>
                </a:solidFill>
              </a:rPr>
              <a:t>.</a:t>
            </a:r>
          </a:p>
          <a:p>
            <a:pPr marL="457200" lvl="1" indent="0" eaLnBrk="1" hangingPunct="1">
              <a:buNone/>
            </a:pPr>
            <a:endParaRPr lang="en-US" sz="2000" dirty="0">
              <a:effectLst>
                <a:outerShdw blurRad="38100" dist="38100" dir="2700000" algn="tl">
                  <a:srgbClr val="000000">
                    <a:alpha val="43137"/>
                  </a:srgbClr>
                </a:outerShdw>
              </a:effectLst>
            </a:endParaRPr>
          </a:p>
          <a:p>
            <a:pPr marL="0" indent="0" eaLnBrk="1" hangingPunct="1">
              <a:buNone/>
            </a:pPr>
            <a:r>
              <a:rPr lang="en-US" sz="2400" dirty="0">
                <a:solidFill>
                  <a:srgbClr val="6491FF"/>
                </a:solidFill>
              </a:rPr>
              <a:t>Improve Efficiency (7 goals)</a:t>
            </a:r>
          </a:p>
          <a:p>
            <a:pPr marL="457200" lvl="1" indent="0" eaLnBrk="1" hangingPunct="1">
              <a:buNone/>
            </a:pPr>
            <a:r>
              <a:rPr lang="en-US" sz="1800" dirty="0">
                <a:solidFill>
                  <a:schemeClr val="bg1">
                    <a:lumMod val="50000"/>
                  </a:schemeClr>
                </a:solidFill>
              </a:rPr>
              <a:t>Systematically expand and apply knowledge to produce useful materials, devices, systems, or methods that will improve access to and increase capacity and efficiency of the nation’s aviation system.</a:t>
            </a:r>
          </a:p>
          <a:p>
            <a:pPr marL="457200" lvl="1" indent="0" eaLnBrk="1" hangingPunct="1">
              <a:buNone/>
            </a:pPr>
            <a:endParaRPr lang="en-US" sz="1800" dirty="0" smtClean="0">
              <a:solidFill>
                <a:schemeClr val="bg1">
                  <a:lumMod val="50000"/>
                </a:schemeClr>
              </a:solidFill>
            </a:endParaRPr>
          </a:p>
          <a:p>
            <a:pPr marL="0" indent="0" eaLnBrk="1" hangingPunct="1">
              <a:buNone/>
            </a:pPr>
            <a:r>
              <a:rPr lang="en-US" dirty="0" smtClean="0">
                <a:solidFill>
                  <a:srgbClr val="00B050"/>
                </a:solidFill>
                <a:effectLst>
                  <a:outerShdw blurRad="38100" dist="38100" dir="2700000" algn="tl">
                    <a:srgbClr val="000000">
                      <a:alpha val="43137"/>
                    </a:srgbClr>
                  </a:outerShdw>
                </a:effectLst>
              </a:rPr>
              <a:t>Reduce Environmental Impacts (5 goals)</a:t>
            </a:r>
          </a:p>
          <a:p>
            <a:pPr marL="457200" lvl="1" indent="0" eaLnBrk="1" hangingPunct="1">
              <a:buNone/>
            </a:pPr>
            <a:r>
              <a:rPr lang="en-US" sz="2000" dirty="0">
                <a:effectLst>
                  <a:outerShdw blurRad="38100" dist="38100" dir="2700000" algn="tl">
                    <a:srgbClr val="000000">
                      <a:alpha val="43137"/>
                    </a:srgbClr>
                  </a:outerShdw>
                </a:effectLst>
              </a:rPr>
              <a:t>Systematically expand and apply knowledge to produce useful materials, devices, systems, or methods that will reduce aviation’s environmental and energy impacts to a level that does not constrain growth.</a:t>
            </a:r>
            <a:endParaRPr lang="en-US" sz="2000" dirty="0" smtClean="0">
              <a:effectLst>
                <a:outerShdw blurRad="38100" dist="38100" dir="2700000" algn="tl">
                  <a:srgbClr val="000000">
                    <a:alpha val="43137"/>
                  </a:srgbClr>
                </a:outerShdw>
              </a:effectLst>
            </a:endParaRPr>
          </a:p>
        </p:txBody>
      </p:sp>
      <p:sp>
        <p:nvSpPr>
          <p:cNvPr id="2" name="Rectangle 1"/>
          <p:cNvSpPr/>
          <p:nvPr/>
        </p:nvSpPr>
        <p:spPr bwMode="auto">
          <a:xfrm>
            <a:off x="-152400" y="863838"/>
            <a:ext cx="9448800" cy="16002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Char char="•"/>
              <a:tabLst/>
            </a:pPr>
            <a:endParaRPr kumimoji="0" lang="en-US" sz="2400" b="0" i="0" u="none" strike="noStrike" cap="none" normalizeH="0" baseline="0" smtClean="0">
              <a:ln>
                <a:noFill/>
              </a:ln>
              <a:solidFill>
                <a:schemeClr val="tx1"/>
              </a:solidFill>
              <a:effectLst/>
              <a:latin typeface="Arial" charset="0"/>
            </a:endParaRPr>
          </a:p>
        </p:txBody>
      </p:sp>
      <p:sp>
        <p:nvSpPr>
          <p:cNvPr id="4" name="Rectangle 3"/>
          <p:cNvSpPr/>
          <p:nvPr/>
        </p:nvSpPr>
        <p:spPr bwMode="auto">
          <a:xfrm>
            <a:off x="152400" y="4216638"/>
            <a:ext cx="8839200" cy="1600200"/>
          </a:xfrm>
          <a:prstGeom prst="rect">
            <a:avLst/>
          </a:prstGeom>
          <a:noFill/>
          <a:ln w="2857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Char char="•"/>
              <a:tabLst/>
            </a:pPr>
            <a:endParaRPr kumimoji="0" lang="en-US" sz="24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2676993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31</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2900" dirty="0">
                <a:solidFill>
                  <a:srgbClr val="00B050"/>
                </a:solidFill>
              </a:rPr>
              <a:t>Environment and Energy R&amp;D </a:t>
            </a:r>
            <a:r>
              <a:rPr lang="en-US" sz="2900" dirty="0" smtClean="0">
                <a:solidFill>
                  <a:srgbClr val="00B050"/>
                </a:solidFill>
              </a:rPr>
              <a:t>Goals 1, 2, and 3</a:t>
            </a:r>
          </a:p>
        </p:txBody>
      </p:sp>
      <p:sp>
        <p:nvSpPr>
          <p:cNvPr id="3" name="Rectangle 2"/>
          <p:cNvSpPr/>
          <p:nvPr/>
        </p:nvSpPr>
        <p:spPr>
          <a:xfrm>
            <a:off x="643070" y="956608"/>
            <a:ext cx="7848600" cy="2246769"/>
          </a:xfrm>
          <a:prstGeom prst="rect">
            <a:avLst/>
          </a:prstGeom>
        </p:spPr>
        <p:txBody>
          <a:bodyPr wrap="square">
            <a:spAutoFit/>
          </a:bodyPr>
          <a:lstStyle/>
          <a:p>
            <a:pPr marL="342900" indent="-342900">
              <a:buFont typeface="Wingdings" pitchFamily="2" charset="2"/>
              <a:buChar char="Ø"/>
            </a:pPr>
            <a:r>
              <a:rPr lang="en-US" sz="2000" b="1" i="1" dirty="0"/>
              <a:t>Reduced significant community noise impacts in absolute </a:t>
            </a:r>
            <a:r>
              <a:rPr lang="en-US" sz="2000" b="1" i="1" dirty="0" smtClean="0"/>
              <a:t>terms</a:t>
            </a:r>
            <a:endParaRPr lang="en-US" sz="2000" b="1" i="1" dirty="0"/>
          </a:p>
          <a:p>
            <a:pPr marL="342900" indent="-342900">
              <a:buFont typeface="Wingdings" pitchFamily="2" charset="2"/>
              <a:buChar char="Ø"/>
            </a:pPr>
            <a:r>
              <a:rPr lang="en-US" sz="2000" b="1" i="1" dirty="0" smtClean="0"/>
              <a:t>Reduced </a:t>
            </a:r>
            <a:r>
              <a:rPr lang="en-US" sz="2000" b="1" i="1" dirty="0"/>
              <a:t>impact of aviation emissions on air quality and global </a:t>
            </a:r>
            <a:r>
              <a:rPr lang="en-US" sz="2000" b="1" i="1" dirty="0" smtClean="0"/>
              <a:t>climate</a:t>
            </a:r>
            <a:endParaRPr lang="en-US" sz="2000" b="1" i="1" dirty="0"/>
          </a:p>
          <a:p>
            <a:pPr marL="342900" indent="-342900">
              <a:buFont typeface="Wingdings" pitchFamily="2" charset="2"/>
              <a:buChar char="Ø"/>
            </a:pPr>
            <a:r>
              <a:rPr lang="en-US" sz="2000" b="1" i="1" dirty="0"/>
              <a:t>Improved energy efficiency and assured availability of sustainable alternative jet fuels</a:t>
            </a:r>
          </a:p>
        </p:txBody>
      </p:sp>
      <p:sp>
        <p:nvSpPr>
          <p:cNvPr id="4" name="Rectangle 3"/>
          <p:cNvSpPr/>
          <p:nvPr/>
        </p:nvSpPr>
        <p:spPr>
          <a:xfrm>
            <a:off x="609600" y="3124200"/>
            <a:ext cx="8272330" cy="2970044"/>
          </a:xfrm>
          <a:prstGeom prst="rect">
            <a:avLst/>
          </a:prstGeom>
        </p:spPr>
        <p:txBody>
          <a:bodyPr wrap="square">
            <a:spAutoFit/>
          </a:bodyPr>
          <a:lstStyle/>
          <a:p>
            <a:r>
              <a:rPr lang="en-US" sz="1700" dirty="0" smtClean="0"/>
              <a:t> </a:t>
            </a:r>
            <a:r>
              <a:rPr lang="en-US" sz="1700" dirty="0"/>
              <a:t>Environment and Energy (RE&amp;D - </a:t>
            </a:r>
            <a:r>
              <a:rPr lang="en-US" sz="1700" dirty="0" smtClean="0"/>
              <a:t>A13.a)</a:t>
            </a:r>
          </a:p>
          <a:p>
            <a:pPr marL="169863" indent="-169863"/>
            <a:r>
              <a:rPr lang="en-US" sz="1700" dirty="0" smtClean="0"/>
              <a:t>Environment </a:t>
            </a:r>
            <a:r>
              <a:rPr lang="en-US" sz="1700" dirty="0"/>
              <a:t>and Energy – Environmental Management Systems and Advanced Noise and Emissions Reduction (F&amp;E - 1A07D – NextGen – Systems Development</a:t>
            </a:r>
            <a:r>
              <a:rPr lang="en-US" sz="1700" dirty="0" smtClean="0"/>
              <a:t>)</a:t>
            </a:r>
          </a:p>
          <a:p>
            <a:pPr marL="169863" indent="-169863"/>
            <a:r>
              <a:rPr lang="en-US" sz="1700" dirty="0"/>
              <a:t> NextGen - Environmental Research - Aircraft Technologies, Fuels, and Metrics (RE&amp;D - A13.b</a:t>
            </a:r>
            <a:r>
              <a:rPr lang="en-US" sz="1700" dirty="0" smtClean="0"/>
              <a:t>)</a:t>
            </a:r>
          </a:p>
          <a:p>
            <a:pPr marL="169863" indent="-169863"/>
            <a:r>
              <a:rPr lang="en-US" sz="1700" dirty="0" smtClean="0"/>
              <a:t>Safety</a:t>
            </a:r>
            <a:r>
              <a:rPr lang="en-US" sz="1700" dirty="0"/>
              <a:t>, Security, Environment – Operational Assessments (F&amp;E - 1A07F – NextGen – Systems Development</a:t>
            </a:r>
            <a:r>
              <a:rPr lang="en-US" sz="1700" dirty="0" smtClean="0"/>
              <a:t>)</a:t>
            </a:r>
          </a:p>
          <a:p>
            <a:r>
              <a:rPr lang="en-US" sz="1700" dirty="0"/>
              <a:t> NextGen - Weather Technology in the Cockpit (RE&amp;D - A12.d)</a:t>
            </a:r>
            <a:endParaRPr lang="en-US" sz="1700" dirty="0" smtClean="0"/>
          </a:p>
        </p:txBody>
      </p:sp>
    </p:spTree>
    <p:extLst>
      <p:ext uri="{BB962C8B-B14F-4D97-AF65-F5344CB8AC3E}">
        <p14:creationId xmlns:p14="http://schemas.microsoft.com/office/powerpoint/2010/main" val="2444319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32</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smtClean="0">
                <a:solidFill>
                  <a:srgbClr val="00B050"/>
                </a:solidFill>
              </a:rPr>
              <a:t>Environment and Energy </a:t>
            </a:r>
            <a:r>
              <a:rPr lang="en-US" sz="3600" dirty="0">
                <a:solidFill>
                  <a:srgbClr val="00B050"/>
                </a:solidFill>
              </a:rPr>
              <a:t>R&amp;D Goal </a:t>
            </a:r>
            <a:r>
              <a:rPr lang="en-US" sz="3600" dirty="0" smtClean="0">
                <a:solidFill>
                  <a:srgbClr val="00B050"/>
                </a:solidFill>
              </a:rPr>
              <a:t>4</a:t>
            </a:r>
          </a:p>
        </p:txBody>
      </p:sp>
      <p:sp>
        <p:nvSpPr>
          <p:cNvPr id="3" name="Rectangle 2"/>
          <p:cNvSpPr/>
          <p:nvPr/>
        </p:nvSpPr>
        <p:spPr>
          <a:xfrm>
            <a:off x="643070" y="956608"/>
            <a:ext cx="7848600" cy="1015663"/>
          </a:xfrm>
          <a:prstGeom prst="rect">
            <a:avLst/>
          </a:prstGeom>
        </p:spPr>
        <p:txBody>
          <a:bodyPr wrap="square">
            <a:spAutoFit/>
          </a:bodyPr>
          <a:lstStyle/>
          <a:p>
            <a:pPr marL="342900" indent="-342900">
              <a:buFont typeface="Wingdings" pitchFamily="2" charset="2"/>
              <a:buChar char="Ø"/>
            </a:pPr>
            <a:r>
              <a:rPr lang="en-US" sz="2000" b="1" i="1" dirty="0"/>
              <a:t>Established requirements, policies, procedures, and resources to allow airports in the United States to become environmentally-friendly neighbors</a:t>
            </a:r>
          </a:p>
        </p:txBody>
      </p:sp>
      <p:sp>
        <p:nvSpPr>
          <p:cNvPr id="4" name="Rectangle 3"/>
          <p:cNvSpPr/>
          <p:nvPr/>
        </p:nvSpPr>
        <p:spPr>
          <a:xfrm>
            <a:off x="643070" y="2133600"/>
            <a:ext cx="8272330" cy="784830"/>
          </a:xfrm>
          <a:prstGeom prst="rect">
            <a:avLst/>
          </a:prstGeom>
        </p:spPr>
        <p:txBody>
          <a:bodyPr wrap="square">
            <a:spAutoFit/>
          </a:bodyPr>
          <a:lstStyle/>
          <a:p>
            <a:r>
              <a:rPr lang="en-US" sz="1800" dirty="0" smtClean="0"/>
              <a:t> </a:t>
            </a:r>
            <a:r>
              <a:rPr lang="en-US" sz="1800" dirty="0"/>
              <a:t>Airport Cooperative Research Program – </a:t>
            </a:r>
            <a:r>
              <a:rPr lang="en-US" sz="1800" dirty="0" smtClean="0"/>
              <a:t>Environment </a:t>
            </a:r>
            <a:r>
              <a:rPr lang="en-US" sz="1800" dirty="0"/>
              <a:t>(AIP)</a:t>
            </a:r>
            <a:endParaRPr lang="en-US" sz="1800" dirty="0" smtClean="0"/>
          </a:p>
          <a:p>
            <a:r>
              <a:rPr lang="en-US" sz="1800" dirty="0"/>
              <a:t> Airport Technology Research Program – </a:t>
            </a:r>
            <a:r>
              <a:rPr lang="en-US" sz="1800" dirty="0" smtClean="0"/>
              <a:t>Environment </a:t>
            </a:r>
            <a:r>
              <a:rPr lang="en-US" sz="1800" dirty="0"/>
              <a:t>(AIP)</a:t>
            </a:r>
            <a:endParaRPr lang="en-US" sz="1800" dirty="0" smtClean="0"/>
          </a:p>
        </p:txBody>
      </p:sp>
    </p:spTree>
    <p:extLst>
      <p:ext uri="{BB962C8B-B14F-4D97-AF65-F5344CB8AC3E}">
        <p14:creationId xmlns:p14="http://schemas.microsoft.com/office/powerpoint/2010/main" val="4851245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33</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smtClean="0">
                <a:solidFill>
                  <a:srgbClr val="00B050"/>
                </a:solidFill>
              </a:rPr>
              <a:t>Environment and Energy </a:t>
            </a:r>
            <a:r>
              <a:rPr lang="en-US" sz="3600" dirty="0">
                <a:solidFill>
                  <a:srgbClr val="00B050"/>
                </a:solidFill>
              </a:rPr>
              <a:t>R&amp;D Goal </a:t>
            </a:r>
            <a:r>
              <a:rPr lang="en-US" sz="3600" dirty="0" smtClean="0">
                <a:solidFill>
                  <a:srgbClr val="00B050"/>
                </a:solidFill>
              </a:rPr>
              <a:t>5</a:t>
            </a:r>
          </a:p>
        </p:txBody>
      </p:sp>
      <p:sp>
        <p:nvSpPr>
          <p:cNvPr id="3" name="Rectangle 2"/>
          <p:cNvSpPr/>
          <p:nvPr/>
        </p:nvSpPr>
        <p:spPr>
          <a:xfrm>
            <a:off x="643070" y="956608"/>
            <a:ext cx="7848600" cy="707886"/>
          </a:xfrm>
          <a:prstGeom prst="rect">
            <a:avLst/>
          </a:prstGeom>
        </p:spPr>
        <p:txBody>
          <a:bodyPr wrap="square">
            <a:spAutoFit/>
          </a:bodyPr>
          <a:lstStyle/>
          <a:p>
            <a:pPr marL="342900" indent="-342900">
              <a:buFont typeface="Wingdings" pitchFamily="2" charset="2"/>
              <a:buChar char="Ø"/>
            </a:pPr>
            <a:r>
              <a:rPr lang="en-US" sz="2000" b="1" i="1" dirty="0"/>
              <a:t>Established data and methodologies to support certification of alternative fuels for General Aviation aircraft</a:t>
            </a:r>
          </a:p>
        </p:txBody>
      </p:sp>
      <p:sp>
        <p:nvSpPr>
          <p:cNvPr id="4" name="Rectangle 3"/>
          <p:cNvSpPr/>
          <p:nvPr/>
        </p:nvSpPr>
        <p:spPr>
          <a:xfrm>
            <a:off x="643070" y="1828800"/>
            <a:ext cx="8272330" cy="369332"/>
          </a:xfrm>
          <a:prstGeom prst="rect">
            <a:avLst/>
          </a:prstGeom>
        </p:spPr>
        <p:txBody>
          <a:bodyPr wrap="square">
            <a:spAutoFit/>
          </a:bodyPr>
          <a:lstStyle/>
          <a:p>
            <a:r>
              <a:rPr lang="en-US" sz="1800" dirty="0" smtClean="0"/>
              <a:t> </a:t>
            </a:r>
            <a:r>
              <a:rPr lang="en-US" sz="1800" dirty="0"/>
              <a:t>NextGen - Alternative Fuels for General Aviation (RE&amp;D - A11.m)</a:t>
            </a:r>
            <a:endParaRPr lang="en-US" sz="1800" dirty="0" smtClean="0"/>
          </a:p>
        </p:txBody>
      </p:sp>
    </p:spTree>
    <p:extLst>
      <p:ext uri="{BB962C8B-B14F-4D97-AF65-F5344CB8AC3E}">
        <p14:creationId xmlns:p14="http://schemas.microsoft.com/office/powerpoint/2010/main" val="37311789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A1AF8C10-5959-4F61-B432-FA2915F7AC29}" type="slidenum">
              <a:rPr lang="en-US" sz="1400" smtClean="0">
                <a:solidFill>
                  <a:schemeClr val="bg1"/>
                </a:solidFill>
              </a:rPr>
              <a:pPr eaLnBrk="1" hangingPunct="1"/>
              <a:t>34</a:t>
            </a:fld>
            <a:endParaRPr lang="en-US" sz="1400" dirty="0" smtClean="0">
              <a:solidFill>
                <a:schemeClr val="bg1"/>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91654"/>
            <a:ext cx="8686800" cy="4019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2"/>
          <p:cNvSpPr>
            <a:spLocks noGrp="1" noChangeArrowheads="1"/>
          </p:cNvSpPr>
          <p:nvPr>
            <p:ph type="title"/>
          </p:nvPr>
        </p:nvSpPr>
        <p:spPr>
          <a:xfrm>
            <a:off x="330200" y="465746"/>
            <a:ext cx="8472488" cy="609600"/>
          </a:xfrm>
        </p:spPr>
        <p:txBody>
          <a:bodyPr/>
          <a:lstStyle/>
          <a:p>
            <a:pPr eaLnBrk="1" hangingPunct="1"/>
            <a:r>
              <a:rPr lang="en-US" sz="3200" dirty="0" smtClean="0">
                <a:solidFill>
                  <a:srgbClr val="00B050"/>
                </a:solidFill>
              </a:rPr>
              <a:t>Environment and Energy </a:t>
            </a:r>
            <a:r>
              <a:rPr lang="en-US" sz="3200" dirty="0">
                <a:solidFill>
                  <a:srgbClr val="00B050"/>
                </a:solidFill>
              </a:rPr>
              <a:t>R&amp;D </a:t>
            </a:r>
            <a:r>
              <a:rPr lang="en-US" sz="3200" dirty="0" smtClean="0">
                <a:solidFill>
                  <a:srgbClr val="00B050"/>
                </a:solidFill>
              </a:rPr>
              <a:t>Goals Alignment with NSTC Goals</a:t>
            </a:r>
          </a:p>
        </p:txBody>
      </p:sp>
    </p:spTree>
    <p:extLst>
      <p:ext uri="{BB962C8B-B14F-4D97-AF65-F5344CB8AC3E}">
        <p14:creationId xmlns:p14="http://schemas.microsoft.com/office/powerpoint/2010/main" val="3642998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A1AF8C10-5959-4F61-B432-FA2915F7AC29}" type="slidenum">
              <a:rPr lang="en-US" sz="1400" smtClean="0">
                <a:solidFill>
                  <a:schemeClr val="bg1"/>
                </a:solidFill>
              </a:rPr>
              <a:pPr eaLnBrk="1" hangingPunct="1"/>
              <a:t>35</a:t>
            </a:fld>
            <a:endParaRPr lang="en-US" sz="1400" dirty="0" smtClean="0">
              <a:solidFill>
                <a:schemeClr val="bg1"/>
              </a:solidFill>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91654"/>
            <a:ext cx="8686800" cy="3901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2"/>
          <p:cNvSpPr>
            <a:spLocks noGrp="1" noChangeArrowheads="1"/>
          </p:cNvSpPr>
          <p:nvPr>
            <p:ph type="title"/>
          </p:nvPr>
        </p:nvSpPr>
        <p:spPr>
          <a:xfrm>
            <a:off x="330200" y="465746"/>
            <a:ext cx="8472488" cy="609600"/>
          </a:xfrm>
        </p:spPr>
        <p:txBody>
          <a:bodyPr/>
          <a:lstStyle/>
          <a:p>
            <a:pPr eaLnBrk="1" hangingPunct="1"/>
            <a:r>
              <a:rPr lang="en-US" sz="3200" dirty="0" smtClean="0">
                <a:solidFill>
                  <a:srgbClr val="00B050"/>
                </a:solidFill>
              </a:rPr>
              <a:t>Environment and Energy </a:t>
            </a:r>
            <a:r>
              <a:rPr lang="en-US" sz="3200" dirty="0">
                <a:solidFill>
                  <a:srgbClr val="00B050"/>
                </a:solidFill>
              </a:rPr>
              <a:t>R&amp;D </a:t>
            </a:r>
            <a:r>
              <a:rPr lang="en-US" sz="3200" dirty="0" smtClean="0">
                <a:solidFill>
                  <a:srgbClr val="00B050"/>
                </a:solidFill>
              </a:rPr>
              <a:t>Goals Alignment with NSTC Goals</a:t>
            </a:r>
          </a:p>
        </p:txBody>
      </p:sp>
    </p:spTree>
    <p:extLst>
      <p:ext uri="{BB962C8B-B14F-4D97-AF65-F5344CB8AC3E}">
        <p14:creationId xmlns:p14="http://schemas.microsoft.com/office/powerpoint/2010/main" val="3642998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p:txBody>
          <a:bodyPr/>
          <a:lstStyle/>
          <a:p>
            <a:r>
              <a:rPr lang="en-US" smtClean="0"/>
              <a:t>Summary</a:t>
            </a:r>
            <a:endParaRPr lang="en-US" dirty="0" smtClean="0"/>
          </a:p>
        </p:txBody>
      </p:sp>
      <p:sp>
        <p:nvSpPr>
          <p:cNvPr id="4" name="Content Placeholder 3"/>
          <p:cNvSpPr>
            <a:spLocks noGrp="1"/>
          </p:cNvSpPr>
          <p:nvPr>
            <p:ph idx="1"/>
          </p:nvPr>
        </p:nvSpPr>
        <p:spPr/>
        <p:txBody>
          <a:bodyPr/>
          <a:lstStyle/>
          <a:p>
            <a:r>
              <a:rPr lang="en-US" sz="2400" dirty="0" smtClean="0"/>
              <a:t>The FAA developed new R&amp;D Goals using a systematic, six-month process executed through the REB and managed by the R&amp;D Management Division.</a:t>
            </a:r>
          </a:p>
          <a:p>
            <a:r>
              <a:rPr lang="en-US" sz="2400" dirty="0" smtClean="0"/>
              <a:t>The previous 10 R&amp;D Goals, R&amp;D Targets, and Methods of Validation were replaced with 3 new R&amp;D principles and 22 R&amp;D goals.</a:t>
            </a:r>
          </a:p>
          <a:p>
            <a:r>
              <a:rPr lang="en-US" sz="2400" dirty="0" smtClean="0"/>
              <a:t>The new R&amp;D principles and goals map directly to the three central pillars common to strategic goals at the FAA, DOT, and Office of Science and Technology Policy (OSTP).</a:t>
            </a:r>
          </a:p>
          <a:p>
            <a:endParaRPr lang="en-US" sz="2400" dirty="0"/>
          </a:p>
        </p:txBody>
      </p:sp>
      <p:sp>
        <p:nvSpPr>
          <p:cNvPr id="4098" name="Slide Number Placeholder 3"/>
          <p:cNvSpPr>
            <a:spLocks noGrp="1"/>
          </p:cNvSpPr>
          <p:nvPr>
            <p:ph type="sldNum" sz="quarter" idx="10"/>
          </p:nvPr>
        </p:nvSpPr>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fld id="{15BC4B26-AEBC-457C-8627-1504B6A2FEC0}" type="slidenum">
              <a:rPr lang="en-US" sz="1400" smtClean="0">
                <a:solidFill>
                  <a:schemeClr val="bg1"/>
                </a:solidFill>
              </a:rPr>
              <a:pPr/>
              <a:t>36</a:t>
            </a:fld>
            <a:endParaRPr lang="en-US" sz="1400" dirty="0" smtClean="0">
              <a:solidFill>
                <a:schemeClr val="bg1"/>
              </a:solidFill>
            </a:endParaRPr>
          </a:p>
        </p:txBody>
      </p:sp>
    </p:spTree>
    <p:extLst>
      <p:ext uri="{BB962C8B-B14F-4D97-AF65-F5344CB8AC3E}">
        <p14:creationId xmlns:p14="http://schemas.microsoft.com/office/powerpoint/2010/main" val="415457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smtClean="0"/>
              <a:t>Background</a:t>
            </a:r>
            <a:endParaRPr lang="en-US" dirty="0" smtClean="0"/>
          </a:p>
        </p:txBody>
      </p:sp>
      <p:sp>
        <p:nvSpPr>
          <p:cNvPr id="4100" name="Rectangle 3"/>
          <p:cNvSpPr>
            <a:spLocks noGrp="1" noChangeArrowheads="1"/>
          </p:cNvSpPr>
          <p:nvPr>
            <p:ph type="body" idx="1"/>
          </p:nvPr>
        </p:nvSpPr>
        <p:spPr/>
        <p:txBody>
          <a:bodyPr/>
          <a:lstStyle/>
          <a:p>
            <a:r>
              <a:rPr lang="en-US" sz="2400" dirty="0" smtClean="0"/>
              <a:t>2008 NARP was the first year to align with the mid-term Operational Evolution Partnership (now known as NextGen Implementation Plan) and the JPDO R&amp;D Plan</a:t>
            </a:r>
          </a:p>
          <a:p>
            <a:r>
              <a:rPr lang="en-US" sz="2400" dirty="0" smtClean="0"/>
              <a:t>In 2011, Destination 2025 replaced the Flight Plan as the FAA’s strategic plan</a:t>
            </a:r>
          </a:p>
          <a:p>
            <a:r>
              <a:rPr lang="en-US" sz="2400" dirty="0" smtClean="0"/>
              <a:t>2012 NARP began aligning existing R&amp;D Goals to Destination 2025</a:t>
            </a:r>
          </a:p>
          <a:p>
            <a:r>
              <a:rPr lang="en-US" sz="2400" dirty="0" smtClean="0"/>
              <a:t>To fully align with Destination 2025, the R&amp;D Goals and NARP format needed to be re-evaluated (changes to debut in the 2013 NARP)</a:t>
            </a:r>
          </a:p>
          <a:p>
            <a:endParaRPr lang="en-US" sz="2400" dirty="0" smtClean="0"/>
          </a:p>
          <a:p>
            <a:endParaRPr lang="en-US" sz="2400" dirty="0" smtClean="0"/>
          </a:p>
        </p:txBody>
      </p:sp>
      <p:sp>
        <p:nvSpPr>
          <p:cNvPr id="4098" name="Slide Number Placeholder 3"/>
          <p:cNvSpPr>
            <a:spLocks noGrp="1"/>
          </p:cNvSpPr>
          <p:nvPr>
            <p:ph type="sldNum" sz="quarter" idx="10"/>
          </p:nvPr>
        </p:nvSpPr>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fld id="{15BC4B26-AEBC-457C-8627-1504B6A2FEC0}" type="slidenum">
              <a:rPr lang="en-US" sz="1400" smtClean="0">
                <a:solidFill>
                  <a:schemeClr val="bg1"/>
                </a:solidFill>
              </a:rPr>
              <a:pPr/>
              <a:t>4</a:t>
            </a:fld>
            <a:endParaRPr lang="en-US" sz="1400" dirty="0" smtClean="0">
              <a:solidFill>
                <a:schemeClr val="bg1"/>
              </a:solidFill>
            </a:endParaRPr>
          </a:p>
        </p:txBody>
      </p:sp>
    </p:spTree>
    <p:extLst>
      <p:ext uri="{BB962C8B-B14F-4D97-AF65-F5344CB8AC3E}">
        <p14:creationId xmlns:p14="http://schemas.microsoft.com/office/powerpoint/2010/main" val="3986733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lstStyle/>
          <a:p>
            <a:r>
              <a:rPr lang="en-US" smtClean="0"/>
              <a:t>Development Process</a:t>
            </a:r>
            <a:endParaRPr lang="en-US" dirty="0" smtClean="0"/>
          </a:p>
        </p:txBody>
      </p:sp>
      <p:sp>
        <p:nvSpPr>
          <p:cNvPr id="4100" name="Rectangle 3"/>
          <p:cNvSpPr>
            <a:spLocks noGrp="1" noChangeArrowheads="1"/>
          </p:cNvSpPr>
          <p:nvPr>
            <p:ph type="body" idx="1"/>
          </p:nvPr>
        </p:nvSpPr>
        <p:spPr/>
        <p:txBody>
          <a:bodyPr/>
          <a:lstStyle/>
          <a:p>
            <a:r>
              <a:rPr lang="en-US" sz="2000" dirty="0" smtClean="0"/>
              <a:t>Six-month process administered by the FAA R&amp;D Management Division and executed through the FAA R&amp;D Executive Board (REB)</a:t>
            </a:r>
          </a:p>
          <a:p>
            <a:r>
              <a:rPr lang="en-US" sz="2000" dirty="0" smtClean="0"/>
              <a:t>Four basic alternatives presented to the REB</a:t>
            </a:r>
          </a:p>
          <a:p>
            <a:pPr lvl="1"/>
            <a:r>
              <a:rPr lang="en-US" sz="1800" dirty="0" smtClean="0"/>
              <a:t>Delete the concept of an “R&amp;D Goal” altogether and go back to simply tying research efforts (BLIs) directly to components of Destination 2025</a:t>
            </a:r>
          </a:p>
          <a:p>
            <a:pPr lvl="1"/>
            <a:r>
              <a:rPr lang="en-US" sz="1800" dirty="0" smtClean="0"/>
              <a:t>Delete the current ten R&amp;D Goals and start over by creating new ones</a:t>
            </a:r>
          </a:p>
          <a:p>
            <a:pPr lvl="1"/>
            <a:r>
              <a:rPr lang="en-US" sz="1800" dirty="0" smtClean="0"/>
              <a:t>Delete some of the current goals and add some new goals</a:t>
            </a:r>
          </a:p>
          <a:p>
            <a:pPr lvl="1"/>
            <a:r>
              <a:rPr lang="en-US" sz="1800" dirty="0" smtClean="0"/>
              <a:t>Revise existing R&amp;D Goals</a:t>
            </a:r>
          </a:p>
          <a:p>
            <a:r>
              <a:rPr lang="en-US" sz="2000" dirty="0" smtClean="0"/>
              <a:t>REB decided to create new R&amp;D Goals, organized by common research area (less “crosscutting”)</a:t>
            </a:r>
          </a:p>
        </p:txBody>
      </p:sp>
      <p:sp>
        <p:nvSpPr>
          <p:cNvPr id="4098" name="Slide Number Placeholder 3"/>
          <p:cNvSpPr>
            <a:spLocks noGrp="1"/>
          </p:cNvSpPr>
          <p:nvPr>
            <p:ph type="sldNum" sz="quarter" idx="10"/>
          </p:nvPr>
        </p:nvSpPr>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fld id="{15BC4B26-AEBC-457C-8627-1504B6A2FEC0}" type="slidenum">
              <a:rPr lang="en-US" sz="1400" smtClean="0">
                <a:solidFill>
                  <a:schemeClr val="bg1"/>
                </a:solidFill>
              </a:rPr>
              <a:pPr/>
              <a:t>5</a:t>
            </a:fld>
            <a:endParaRPr lang="en-US" sz="1400" dirty="0" smtClean="0">
              <a:solidFill>
                <a:schemeClr val="bg1"/>
              </a:solidFill>
            </a:endParaRPr>
          </a:p>
        </p:txBody>
      </p:sp>
    </p:spTree>
    <p:extLst>
      <p:ext uri="{BB962C8B-B14F-4D97-AF65-F5344CB8AC3E}">
        <p14:creationId xmlns:p14="http://schemas.microsoft.com/office/powerpoint/2010/main" val="909591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lstStyle/>
          <a:p>
            <a:r>
              <a:rPr lang="en-US" smtClean="0"/>
              <a:t>Development Process</a:t>
            </a:r>
            <a:endParaRPr lang="en-US" dirty="0" smtClean="0"/>
          </a:p>
        </p:txBody>
      </p:sp>
      <p:sp>
        <p:nvSpPr>
          <p:cNvPr id="4100" name="Rectangle 3"/>
          <p:cNvSpPr>
            <a:spLocks noGrp="1" noChangeArrowheads="1"/>
          </p:cNvSpPr>
          <p:nvPr>
            <p:ph type="body" idx="1"/>
          </p:nvPr>
        </p:nvSpPr>
        <p:spPr>
          <a:xfrm>
            <a:off x="533400" y="1143000"/>
            <a:ext cx="8050213" cy="4391025"/>
          </a:xfrm>
        </p:spPr>
        <p:txBody>
          <a:bodyPr/>
          <a:lstStyle/>
          <a:p>
            <a:r>
              <a:rPr lang="en-US" sz="2400" dirty="0" smtClean="0"/>
              <a:t>There was a desire to strengthen the alignment between the NARP and the NSTC National Aeronautics Research and Development Plan, as well as integrate the Next Generation Air Transportation System (NextGen) more uniformly throughout the NARP.</a:t>
            </a:r>
          </a:p>
          <a:p>
            <a:r>
              <a:rPr lang="en-US" sz="2400" dirty="0" smtClean="0"/>
              <a:t>REB thoroughly analyzed the existing 10 R&amp;D goals, R&amp;D Targets, and Methods of Validation and replaced them with 3 new R&amp;D principles and 22 R&amp;D goals.</a:t>
            </a:r>
          </a:p>
          <a:p>
            <a:pPr lvl="1"/>
            <a:r>
              <a:rPr lang="en-US" sz="2000" dirty="0" smtClean="0"/>
              <a:t>Improve Aviation Safety (10 R&amp;D goals)</a:t>
            </a:r>
          </a:p>
          <a:p>
            <a:pPr lvl="1"/>
            <a:r>
              <a:rPr lang="en-US" sz="2000" dirty="0" smtClean="0"/>
              <a:t>Improve Efficiency (7 R&amp;D goals)</a:t>
            </a:r>
          </a:p>
          <a:p>
            <a:pPr lvl="1"/>
            <a:r>
              <a:rPr lang="en-US" sz="2000" dirty="0" smtClean="0"/>
              <a:t>Reduce Environmental Impacts (5 R&amp;D goals)</a:t>
            </a:r>
          </a:p>
          <a:p>
            <a:pPr lvl="1"/>
            <a:endParaRPr lang="en-US" sz="2000" dirty="0" smtClean="0"/>
          </a:p>
          <a:p>
            <a:pPr lvl="1"/>
            <a:endParaRPr lang="en-US" sz="2000" dirty="0" smtClean="0"/>
          </a:p>
          <a:p>
            <a:pPr lvl="1"/>
            <a:endParaRPr lang="en-US" sz="2000" dirty="0" smtClean="0"/>
          </a:p>
        </p:txBody>
      </p:sp>
      <p:sp>
        <p:nvSpPr>
          <p:cNvPr id="4098" name="Slide Number Placeholder 3"/>
          <p:cNvSpPr>
            <a:spLocks noGrp="1"/>
          </p:cNvSpPr>
          <p:nvPr>
            <p:ph type="sldNum" sz="quarter" idx="10"/>
          </p:nvPr>
        </p:nvSpPr>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fld id="{15BC4B26-AEBC-457C-8627-1504B6A2FEC0}" type="slidenum">
              <a:rPr lang="en-US" sz="1400" smtClean="0">
                <a:solidFill>
                  <a:schemeClr val="bg1"/>
                </a:solidFill>
              </a:rPr>
              <a:pPr/>
              <a:t>6</a:t>
            </a:fld>
            <a:endParaRPr lang="en-US" sz="1400" dirty="0" smtClean="0">
              <a:solidFill>
                <a:schemeClr val="bg1"/>
              </a:solidFill>
            </a:endParaRPr>
          </a:p>
        </p:txBody>
      </p:sp>
    </p:spTree>
    <p:extLst>
      <p:ext uri="{BB962C8B-B14F-4D97-AF65-F5344CB8AC3E}">
        <p14:creationId xmlns:p14="http://schemas.microsoft.com/office/powerpoint/2010/main" val="366055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lstStyle/>
          <a:p>
            <a:r>
              <a:rPr lang="en-US" smtClean="0"/>
              <a:t>Development Process</a:t>
            </a:r>
            <a:endParaRPr lang="en-US" dirty="0" smtClean="0"/>
          </a:p>
        </p:txBody>
      </p:sp>
      <p:sp>
        <p:nvSpPr>
          <p:cNvPr id="4100" name="Rectangle 3"/>
          <p:cNvSpPr>
            <a:spLocks noGrp="1" noChangeArrowheads="1"/>
          </p:cNvSpPr>
          <p:nvPr>
            <p:ph type="body" idx="1"/>
          </p:nvPr>
        </p:nvSpPr>
        <p:spPr>
          <a:xfrm>
            <a:off x="495300" y="1371600"/>
            <a:ext cx="8050213" cy="4391025"/>
          </a:xfrm>
        </p:spPr>
        <p:txBody>
          <a:bodyPr/>
          <a:lstStyle/>
          <a:p>
            <a:r>
              <a:rPr lang="en-US" sz="2000" smtClean="0"/>
              <a:t>Updated R&amp;D principles were derived from the major RE&amp;D budget line item groupings and consistent with the three standard “pillars” found in relevant strategic documents</a:t>
            </a:r>
          </a:p>
          <a:p>
            <a:pPr lvl="1"/>
            <a:r>
              <a:rPr lang="en-US" sz="1800" smtClean="0"/>
              <a:t>Safety</a:t>
            </a:r>
          </a:p>
          <a:p>
            <a:pPr lvl="1"/>
            <a:r>
              <a:rPr lang="en-US" sz="1800" smtClean="0"/>
              <a:t>Mobility/Flexibility/Efficiency/Access/Capacity</a:t>
            </a:r>
          </a:p>
          <a:p>
            <a:pPr lvl="1"/>
            <a:r>
              <a:rPr lang="en-US" sz="1800" smtClean="0"/>
              <a:t>Environment and Energy/Sustainability</a:t>
            </a:r>
          </a:p>
          <a:p>
            <a:r>
              <a:rPr lang="en-US" sz="2000" smtClean="0"/>
              <a:t>“World Leadership” is no longer a separate goal and is addressed by each program individually, as applicable</a:t>
            </a:r>
          </a:p>
          <a:p>
            <a:r>
              <a:rPr lang="en-US" sz="2000" smtClean="0"/>
              <a:t>Three programs (BLIs) no longer own milestones and their funding is appropriately spread across all three R&amp;D Principles:</a:t>
            </a:r>
          </a:p>
          <a:p>
            <a:pPr lvl="1"/>
            <a:r>
              <a:rPr lang="en-US" sz="1800" smtClean="0"/>
              <a:t>William J. Hughes Technical Center Laboratory Facility</a:t>
            </a:r>
          </a:p>
          <a:p>
            <a:pPr lvl="1"/>
            <a:r>
              <a:rPr lang="en-US" sz="1800" smtClean="0"/>
              <a:t>System Planning and Resource Management</a:t>
            </a:r>
          </a:p>
          <a:p>
            <a:pPr lvl="1"/>
            <a:r>
              <a:rPr lang="en-US" sz="1800" smtClean="0"/>
              <a:t>Center for Advanced Aviation System Development (CAASD)</a:t>
            </a:r>
            <a:endParaRPr lang="en-US" sz="1800" dirty="0"/>
          </a:p>
        </p:txBody>
      </p:sp>
      <p:sp>
        <p:nvSpPr>
          <p:cNvPr id="4098" name="Slide Number Placeholder 3"/>
          <p:cNvSpPr>
            <a:spLocks noGrp="1"/>
          </p:cNvSpPr>
          <p:nvPr>
            <p:ph type="sldNum" sz="quarter" idx="10"/>
          </p:nvPr>
        </p:nvSpPr>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fld id="{15BC4B26-AEBC-457C-8627-1504B6A2FEC0}" type="slidenum">
              <a:rPr lang="en-US" sz="1400" smtClean="0">
                <a:solidFill>
                  <a:schemeClr val="bg1"/>
                </a:solidFill>
              </a:rPr>
              <a:pPr/>
              <a:t>7</a:t>
            </a:fld>
            <a:endParaRPr lang="en-US" sz="1400" dirty="0" smtClean="0">
              <a:solidFill>
                <a:schemeClr val="bg1"/>
              </a:solidFill>
            </a:endParaRPr>
          </a:p>
        </p:txBody>
      </p:sp>
    </p:spTree>
    <p:extLst>
      <p:ext uri="{BB962C8B-B14F-4D97-AF65-F5344CB8AC3E}">
        <p14:creationId xmlns:p14="http://schemas.microsoft.com/office/powerpoint/2010/main" val="4105076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A1AF8C10-5959-4F61-B432-FA2915F7AC29}" type="slidenum">
              <a:rPr lang="en-US" sz="1400" smtClean="0">
                <a:solidFill>
                  <a:schemeClr val="bg1"/>
                </a:solidFill>
              </a:rPr>
              <a:pPr eaLnBrk="1" hangingPunct="1"/>
              <a:t>8</a:t>
            </a:fld>
            <a:endParaRPr lang="en-US" sz="1400" dirty="0" smtClean="0">
              <a:solidFill>
                <a:schemeClr val="bg1"/>
              </a:solidFill>
            </a:endParaRPr>
          </a:p>
        </p:txBody>
      </p:sp>
      <p:sp>
        <p:nvSpPr>
          <p:cNvPr id="6" name="Rectangle 2"/>
          <p:cNvSpPr>
            <a:spLocks noGrp="1" noChangeArrowheads="1"/>
          </p:cNvSpPr>
          <p:nvPr>
            <p:ph type="title"/>
          </p:nvPr>
        </p:nvSpPr>
        <p:spPr>
          <a:xfrm>
            <a:off x="330200" y="215900"/>
            <a:ext cx="8472488" cy="609600"/>
          </a:xfrm>
        </p:spPr>
        <p:txBody>
          <a:bodyPr/>
          <a:lstStyle/>
          <a:p>
            <a:pPr eaLnBrk="1" hangingPunct="1"/>
            <a:r>
              <a:rPr lang="en-US" sz="3600" dirty="0" smtClean="0"/>
              <a:t>New R&amp;D Principles Crosswalk</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92" y="831657"/>
            <a:ext cx="8046720" cy="5111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97964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fld id="{15BC4B26-AEBC-457C-8627-1504B6A2FEC0}" type="slidenum">
              <a:rPr lang="en-US" sz="1400" smtClean="0">
                <a:solidFill>
                  <a:schemeClr val="bg1"/>
                </a:solidFill>
              </a:rPr>
              <a:pPr eaLnBrk="1" hangingPunct="1"/>
              <a:t>9</a:t>
            </a:fld>
            <a:endParaRPr lang="en-US" sz="1400" dirty="0" smtClean="0">
              <a:solidFill>
                <a:schemeClr val="bg1"/>
              </a:solidFill>
            </a:endParaRPr>
          </a:p>
        </p:txBody>
      </p:sp>
      <p:sp>
        <p:nvSpPr>
          <p:cNvPr id="4099" name="Rectangle 2"/>
          <p:cNvSpPr>
            <a:spLocks noGrp="1" noChangeArrowheads="1"/>
          </p:cNvSpPr>
          <p:nvPr>
            <p:ph type="title"/>
          </p:nvPr>
        </p:nvSpPr>
        <p:spPr>
          <a:xfrm>
            <a:off x="330200" y="215900"/>
            <a:ext cx="8472488" cy="609600"/>
          </a:xfrm>
        </p:spPr>
        <p:txBody>
          <a:bodyPr/>
          <a:lstStyle/>
          <a:p>
            <a:pPr eaLnBrk="1" hangingPunct="1"/>
            <a:r>
              <a:rPr lang="en-US" sz="3600" dirty="0" smtClean="0"/>
              <a:t>New R&amp;D Principles</a:t>
            </a:r>
          </a:p>
        </p:txBody>
      </p:sp>
      <p:sp>
        <p:nvSpPr>
          <p:cNvPr id="4100" name="Rectangle 3"/>
          <p:cNvSpPr>
            <a:spLocks noGrp="1" noChangeArrowheads="1"/>
          </p:cNvSpPr>
          <p:nvPr>
            <p:ph type="body" idx="1"/>
          </p:nvPr>
        </p:nvSpPr>
        <p:spPr>
          <a:xfrm>
            <a:off x="152400" y="914400"/>
            <a:ext cx="8839200" cy="4953000"/>
          </a:xfrm>
        </p:spPr>
        <p:txBody>
          <a:bodyPr/>
          <a:lstStyle/>
          <a:p>
            <a:pPr marL="0" indent="0" eaLnBrk="1" hangingPunct="1">
              <a:buNone/>
            </a:pPr>
            <a:r>
              <a:rPr lang="en-US" dirty="0" smtClean="0">
                <a:solidFill>
                  <a:srgbClr val="FF0000"/>
                </a:solidFill>
                <a:effectLst>
                  <a:outerShdw blurRad="38100" dist="38100" dir="2700000" algn="tl">
                    <a:srgbClr val="000000">
                      <a:alpha val="43137"/>
                    </a:srgbClr>
                  </a:outerShdw>
                </a:effectLst>
              </a:rPr>
              <a:t>Improve Aviation Safety (10 goals)</a:t>
            </a:r>
          </a:p>
          <a:p>
            <a:pPr marL="457200" lvl="1" indent="0" eaLnBrk="1" hangingPunct="1">
              <a:buNone/>
            </a:pPr>
            <a:r>
              <a:rPr lang="en-US" sz="2000" dirty="0">
                <a:effectLst>
                  <a:outerShdw blurRad="38100" dist="38100" dir="2700000" algn="tl">
                    <a:srgbClr val="000000">
                      <a:alpha val="43137"/>
                    </a:srgbClr>
                  </a:outerShdw>
                </a:effectLst>
              </a:rPr>
              <a:t>Systematically expand and apply knowledge to produce useful materials, devices, systems, or methods that will improve aviation and space safety and achieve the lowest possible accident rate</a:t>
            </a:r>
            <a:r>
              <a:rPr lang="en-US" sz="2000" dirty="0" smtClean="0">
                <a:effectLst>
                  <a:outerShdw blurRad="38100" dist="38100" dir="2700000" algn="tl">
                    <a:srgbClr val="000000">
                      <a:alpha val="43137"/>
                    </a:srgbClr>
                  </a:outerShdw>
                </a:effectLst>
              </a:rPr>
              <a:t>.</a:t>
            </a:r>
          </a:p>
          <a:p>
            <a:pPr marL="457200" lvl="1" indent="0" eaLnBrk="1" hangingPunct="1">
              <a:buNone/>
            </a:pPr>
            <a:endParaRPr lang="en-US" sz="2000" dirty="0">
              <a:effectLst>
                <a:outerShdw blurRad="38100" dist="38100" dir="2700000" algn="tl">
                  <a:srgbClr val="000000">
                    <a:alpha val="43137"/>
                  </a:srgbClr>
                </a:outerShdw>
              </a:effectLst>
            </a:endParaRPr>
          </a:p>
          <a:p>
            <a:pPr marL="0" indent="0" eaLnBrk="1" hangingPunct="1">
              <a:buNone/>
            </a:pPr>
            <a:r>
              <a:rPr lang="en-US" sz="2400" dirty="0">
                <a:solidFill>
                  <a:srgbClr val="6491FF"/>
                </a:solidFill>
              </a:rPr>
              <a:t>Improve Efficiency (7 goals)</a:t>
            </a:r>
          </a:p>
          <a:p>
            <a:pPr marL="457200" lvl="1" indent="0" eaLnBrk="1" hangingPunct="1">
              <a:buNone/>
            </a:pPr>
            <a:r>
              <a:rPr lang="en-US" sz="1800" dirty="0">
                <a:solidFill>
                  <a:schemeClr val="bg1">
                    <a:lumMod val="50000"/>
                  </a:schemeClr>
                </a:solidFill>
              </a:rPr>
              <a:t>Systematically expand and apply knowledge to produce useful materials, devices, systems, or methods that will improve access to and increase capacity and efficiency of the nation’s aviation system.</a:t>
            </a:r>
          </a:p>
          <a:p>
            <a:pPr marL="457200" lvl="1" indent="0" eaLnBrk="1" hangingPunct="1">
              <a:buNone/>
            </a:pPr>
            <a:endParaRPr lang="en-US" sz="1800" dirty="0" smtClean="0">
              <a:solidFill>
                <a:schemeClr val="bg1">
                  <a:lumMod val="50000"/>
                </a:schemeClr>
              </a:solidFill>
            </a:endParaRPr>
          </a:p>
          <a:p>
            <a:pPr marL="0" indent="0" eaLnBrk="1" hangingPunct="1">
              <a:buNone/>
            </a:pPr>
            <a:r>
              <a:rPr lang="en-US" sz="2400" dirty="0" smtClean="0">
                <a:solidFill>
                  <a:srgbClr val="00DA63"/>
                </a:solidFill>
              </a:rPr>
              <a:t>Reduce Environmental Impacts (5 goals)</a:t>
            </a:r>
          </a:p>
          <a:p>
            <a:pPr marL="457200" lvl="1" indent="0" eaLnBrk="1" hangingPunct="1">
              <a:buNone/>
            </a:pPr>
            <a:r>
              <a:rPr lang="en-US" sz="1800" dirty="0">
                <a:solidFill>
                  <a:schemeClr val="bg1">
                    <a:lumMod val="50000"/>
                  </a:schemeClr>
                </a:solidFill>
              </a:rPr>
              <a:t>Systematically expand and apply knowledge to produce useful materials, devices, systems, or methods that will reduce aviation’s environmental and energy impacts to a level that does not constrain growth.</a:t>
            </a:r>
            <a:endParaRPr lang="en-US" sz="1800" dirty="0" smtClean="0">
              <a:solidFill>
                <a:schemeClr val="bg1">
                  <a:lumMod val="50000"/>
                </a:schemeClr>
              </a:solidFill>
            </a:endParaRPr>
          </a:p>
        </p:txBody>
      </p:sp>
      <p:sp>
        <p:nvSpPr>
          <p:cNvPr id="4" name="Rectangle 3"/>
          <p:cNvSpPr/>
          <p:nvPr/>
        </p:nvSpPr>
        <p:spPr bwMode="auto">
          <a:xfrm>
            <a:off x="152400" y="872384"/>
            <a:ext cx="8839200" cy="16002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Char char="•"/>
              <a:tabLst/>
            </a:pPr>
            <a:endParaRPr kumimoji="0" lang="en-US" sz="24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605522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D7F7E2-1EC6-47D5-B02C-0A070658F20B}">
  <ds:schemaRefs>
    <ds:schemaRef ds:uri="http://schemas.microsoft.com/sharepoint/v3/contenttype/forms"/>
  </ds:schemaRefs>
</ds:datastoreItem>
</file>

<file path=customXml/itemProps2.xml><?xml version="1.0" encoding="utf-8"?>
<ds:datastoreItem xmlns:ds="http://schemas.openxmlformats.org/officeDocument/2006/customXml" ds:itemID="{D5D07DA5-9CC1-439D-A36B-61F813C6D40C}">
  <ds:schemaRefs>
    <ds:schemaRef ds:uri="http://schemas.microsoft.com/office/2006/metadata/longProperties"/>
  </ds:schemaRefs>
</ds:datastoreItem>
</file>

<file path=customXml/itemProps3.xml><?xml version="1.0" encoding="utf-8"?>
<ds:datastoreItem xmlns:ds="http://schemas.openxmlformats.org/officeDocument/2006/customXml" ds:itemID="{26A5BAAC-03B0-4759-9720-985E42B3441F}"/>
</file>

<file path=customXml/itemProps4.xml><?xml version="1.0" encoding="utf-8"?>
<ds:datastoreItem xmlns:ds="http://schemas.openxmlformats.org/officeDocument/2006/customXml" ds:itemID="{BEEF1879-A2E8-4E0A-B412-FEAFE8B44E35}">
  <ds:schemaRefs>
    <ds:schemaRef ds:uri="http://purl.org/dc/terms/"/>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9243</TotalTime>
  <Words>2166</Words>
  <Application>Microsoft Office PowerPoint</Application>
  <PresentationFormat>On-screen Show (4:3)</PresentationFormat>
  <Paragraphs>200</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FAA_slide_template_whitecover_whitebackground</vt:lpstr>
      <vt:lpstr>New FAA R&amp;D Principles and Goals</vt:lpstr>
      <vt:lpstr>Briefing Overview</vt:lpstr>
      <vt:lpstr>Background</vt:lpstr>
      <vt:lpstr>Background</vt:lpstr>
      <vt:lpstr>Development Process</vt:lpstr>
      <vt:lpstr>Development Process</vt:lpstr>
      <vt:lpstr>Development Process</vt:lpstr>
      <vt:lpstr>New R&amp;D Principles Crosswalk</vt:lpstr>
      <vt:lpstr>New R&amp;D Principles</vt:lpstr>
      <vt:lpstr>Aviation Safety R&amp;D Goal 1</vt:lpstr>
      <vt:lpstr>Aviation Safety R&amp;D Goal 2</vt:lpstr>
      <vt:lpstr>Aviation Safety R&amp;D Goal 3</vt:lpstr>
      <vt:lpstr>Aviation Safety R&amp;D Goal 4</vt:lpstr>
      <vt:lpstr>Aviation Safety R&amp;D Goals 5 and 6</vt:lpstr>
      <vt:lpstr>Aviation Safety R&amp;D Goals 7, 8, and 9</vt:lpstr>
      <vt:lpstr>Aviation Safety R&amp;D Goal 10</vt:lpstr>
      <vt:lpstr>Aviation Safety R&amp;D Goals Alignment with NSTC Goals</vt:lpstr>
      <vt:lpstr>Aviation Safety R&amp;D Goals Alignment with NSTC Goals</vt:lpstr>
      <vt:lpstr>Aviation Safety R&amp;D Goals Alignment with NSTC Goals</vt:lpstr>
      <vt:lpstr>New R&amp;D Principles</vt:lpstr>
      <vt:lpstr>Efficiency R&amp;D Goal 1</vt:lpstr>
      <vt:lpstr>Efficiency R&amp;D Goal 2</vt:lpstr>
      <vt:lpstr>Efficiency R&amp;D Goal 3</vt:lpstr>
      <vt:lpstr>Efficiency R&amp;D Goal 4</vt:lpstr>
      <vt:lpstr>Efficiency R&amp;D Goals 5 and 6</vt:lpstr>
      <vt:lpstr>Efficiency R&amp;D Goal 7</vt:lpstr>
      <vt:lpstr>Efficiency R&amp;D Goals Alignment with NSTC Goals</vt:lpstr>
      <vt:lpstr>Efficiency R&amp;D Goals Alignment with NSTC Goals</vt:lpstr>
      <vt:lpstr>Efficiency R&amp;D Goals Alignment with NSTC Goals</vt:lpstr>
      <vt:lpstr>New R&amp;D Principles</vt:lpstr>
      <vt:lpstr>Environment and Energy R&amp;D Goals 1, 2, and 3</vt:lpstr>
      <vt:lpstr>Environment and Energy R&amp;D Goal 4</vt:lpstr>
      <vt:lpstr>Environment and Energy R&amp;D Goal 5</vt:lpstr>
      <vt:lpstr>Environment and Energy R&amp;D Goals Alignment with NSTC Goals</vt:lpstr>
      <vt:lpstr>Environment and Energy R&amp;D Goals Alignment with NSTC Goals</vt:lpstr>
      <vt:lpstr>Summary</vt:lpstr>
    </vt:vector>
  </TitlesOfParts>
  <Manager>Cathy Bigelow</Manager>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2014 RE&amp;D PPT Portfolio Briefing</dc:title>
  <dc:subject>REB</dc:subject>
  <dc:creator>AJP-62</dc:creator>
  <cp:lastModifiedBy>Dunderman, Gloria (FAA)</cp:lastModifiedBy>
  <cp:revision>456</cp:revision>
  <cp:lastPrinted>2013-08-14T10:07:29Z</cp:lastPrinted>
  <dcterms:modified xsi:type="dcterms:W3CDTF">2013-08-14T10:07:55Z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0x0101009DA7335E1805E44495268AE629753871</vt:lpwstr>
  </property>
</Properties>
</file>