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3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2.xml" ContentType="application/vnd.openxmlformats-officedocument.drawingml.char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523" r:id="rId2"/>
    <p:sldId id="425" r:id="rId3"/>
    <p:sldId id="555" r:id="rId4"/>
    <p:sldId id="496" r:id="rId5"/>
    <p:sldId id="497" r:id="rId6"/>
    <p:sldId id="578" r:id="rId7"/>
    <p:sldId id="586" r:id="rId8"/>
    <p:sldId id="589" r:id="rId9"/>
    <p:sldId id="579" r:id="rId10"/>
    <p:sldId id="560" r:id="rId11"/>
    <p:sldId id="581" r:id="rId12"/>
    <p:sldId id="590" r:id="rId13"/>
    <p:sldId id="582" r:id="rId14"/>
    <p:sldId id="585" r:id="rId15"/>
    <p:sldId id="580" r:id="rId16"/>
    <p:sldId id="556" r:id="rId17"/>
    <p:sldId id="557" r:id="rId18"/>
    <p:sldId id="558" r:id="rId19"/>
    <p:sldId id="593" r:id="rId20"/>
    <p:sldId id="577" r:id="rId21"/>
    <p:sldId id="562" r:id="rId22"/>
    <p:sldId id="563" r:id="rId23"/>
    <p:sldId id="564" r:id="rId24"/>
    <p:sldId id="566" r:id="rId25"/>
    <p:sldId id="568" r:id="rId26"/>
    <p:sldId id="567" r:id="rId27"/>
    <p:sldId id="569" r:id="rId28"/>
    <p:sldId id="570" r:id="rId29"/>
    <p:sldId id="571" r:id="rId30"/>
    <p:sldId id="572" r:id="rId31"/>
    <p:sldId id="573" r:id="rId32"/>
    <p:sldId id="592" r:id="rId33"/>
    <p:sldId id="576" r:id="rId34"/>
    <p:sldId id="575" r:id="rId35"/>
    <p:sldId id="587" r:id="rId36"/>
    <p:sldId id="588" r:id="rId37"/>
    <p:sldId id="583" r:id="rId38"/>
    <p:sldId id="584" r:id="rId39"/>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Bracken" initials="J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CC33"/>
    <a:srgbClr val="FF00FF"/>
    <a:srgbClr val="FF99FF"/>
    <a:srgbClr val="CDCDDA"/>
    <a:srgbClr val="CDCDD0"/>
    <a:srgbClr val="B2B2B2"/>
    <a:srgbClr val="E8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94667" autoAdjust="0"/>
  </p:normalViewPr>
  <p:slideViewPr>
    <p:cSldViewPr showGuides="1">
      <p:cViewPr>
        <p:scale>
          <a:sx n="90" d="100"/>
          <a:sy n="90" d="100"/>
        </p:scale>
        <p:origin x="-510" y="-390"/>
      </p:cViewPr>
      <p:guideLst>
        <p:guide orient="horz" pos="768"/>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racken\Documents\AvMet%20Project%20Files\2010%20-%20SE2020\GA%20Accident_Incident%20Factor\AOPA%20Flight%20Hour%20Data.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GA Accident Rate</a:t>
            </a:r>
          </a:p>
          <a:p>
            <a:pPr>
              <a:defRPr/>
            </a:pPr>
            <a:r>
              <a:rPr lang="en-US" dirty="0"/>
              <a:t> (per 100k flight hours)</a:t>
            </a:r>
          </a:p>
        </c:rich>
      </c:tx>
      <c:layout>
        <c:manualLayout>
          <c:xMode val="edge"/>
          <c:yMode val="edge"/>
          <c:x val="0.2407708661417324"/>
          <c:y val="3.8293553149606301E-2"/>
        </c:manualLayout>
      </c:layout>
      <c:overlay val="0"/>
    </c:title>
    <c:autoTitleDeleted val="0"/>
    <c:plotArea>
      <c:layout/>
      <c:barChart>
        <c:barDir val="col"/>
        <c:grouping val="clustered"/>
        <c:varyColors val="0"/>
        <c:ser>
          <c:idx val="1"/>
          <c:order val="0"/>
          <c:tx>
            <c:v>GA Accident Rate (per 100k flight hours)</c:v>
          </c:tx>
          <c:invertIfNegative val="0"/>
          <c:cat>
            <c:numRef>
              <c:f>Sheet1!$A$4:$A$13</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Sheet1!$F$4:$F$13</c:f>
              <c:numCache>
                <c:formatCode>General</c:formatCode>
                <c:ptCount val="10"/>
                <c:pt idx="0">
                  <c:v>6.6</c:v>
                </c:pt>
                <c:pt idx="1">
                  <c:v>6.79</c:v>
                </c:pt>
                <c:pt idx="2">
                  <c:v>6.71</c:v>
                </c:pt>
                <c:pt idx="3">
                  <c:v>6.7700000000000014</c:v>
                </c:pt>
                <c:pt idx="4">
                  <c:v>6.5</c:v>
                </c:pt>
                <c:pt idx="5">
                  <c:v>7.2</c:v>
                </c:pt>
                <c:pt idx="6">
                  <c:v>6.35</c:v>
                </c:pt>
                <c:pt idx="7">
                  <c:v>6.9300000000000024</c:v>
                </c:pt>
                <c:pt idx="8">
                  <c:v>6.8599999999999985</c:v>
                </c:pt>
                <c:pt idx="9">
                  <c:v>7.2</c:v>
                </c:pt>
              </c:numCache>
            </c:numRef>
          </c:val>
        </c:ser>
        <c:dLbls>
          <c:showLegendKey val="0"/>
          <c:showVal val="0"/>
          <c:showCatName val="0"/>
          <c:showSerName val="0"/>
          <c:showPercent val="0"/>
          <c:showBubbleSize val="0"/>
        </c:dLbls>
        <c:gapWidth val="150"/>
        <c:axId val="104053760"/>
        <c:axId val="105050880"/>
      </c:barChart>
      <c:catAx>
        <c:axId val="104053760"/>
        <c:scaling>
          <c:orientation val="minMax"/>
        </c:scaling>
        <c:delete val="0"/>
        <c:axPos val="b"/>
        <c:numFmt formatCode="General" sourceLinked="1"/>
        <c:majorTickMark val="out"/>
        <c:minorTickMark val="none"/>
        <c:tickLblPos val="nextTo"/>
        <c:crossAx val="105050880"/>
        <c:crosses val="autoZero"/>
        <c:auto val="1"/>
        <c:lblAlgn val="ctr"/>
        <c:lblOffset val="100"/>
        <c:noMultiLvlLbl val="0"/>
      </c:catAx>
      <c:valAx>
        <c:axId val="105050880"/>
        <c:scaling>
          <c:orientation val="minMax"/>
        </c:scaling>
        <c:delete val="0"/>
        <c:axPos val="l"/>
        <c:majorGridlines/>
        <c:numFmt formatCode="General" sourceLinked="1"/>
        <c:majorTickMark val="out"/>
        <c:minorTickMark val="none"/>
        <c:tickLblPos val="nextTo"/>
        <c:crossAx val="104053760"/>
        <c:crosses val="autoZero"/>
        <c:crossBetween val="between"/>
      </c:valAx>
    </c:plotArea>
    <c:plotVisOnly val="1"/>
    <c:dispBlanksAs val="gap"/>
    <c:showDLblsOverMax val="0"/>
  </c:chart>
  <c:spPr>
    <a:ln w="19050">
      <a:solidFill>
        <a:schemeClr val="accent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8.676302286538505E-2"/>
          <c:y val="0.17815318539727998"/>
          <c:w val="0.88736835022946259"/>
          <c:h val="0.73706726478648543"/>
        </c:manualLayout>
      </c:layout>
      <c:bar3DChart>
        <c:barDir val="col"/>
        <c:grouping val="clustered"/>
        <c:varyColors val="0"/>
        <c:ser>
          <c:idx val="0"/>
          <c:order val="0"/>
          <c:invertIfNegative val="0"/>
          <c:dLbls>
            <c:delete val="1"/>
          </c:dLbls>
          <c:cat>
            <c:strRef>
              <c:f>'Known Conditions'!$H$325:$H$328</c:f>
              <c:strCache>
                <c:ptCount val="4"/>
                <c:pt idx="0">
                  <c:v>Total</c:v>
                </c:pt>
                <c:pt idx="1">
                  <c:v>Known Adverse WX</c:v>
                </c:pt>
                <c:pt idx="2">
                  <c:v>Known Thunderstorm</c:v>
                </c:pt>
                <c:pt idx="3">
                  <c:v>Known IMC</c:v>
                </c:pt>
              </c:strCache>
            </c:strRef>
          </c:cat>
          <c:val>
            <c:numRef>
              <c:f>'Known Conditions'!$I$325:$I$328</c:f>
              <c:numCache>
                <c:formatCode>General</c:formatCode>
                <c:ptCount val="4"/>
                <c:pt idx="0">
                  <c:v>51</c:v>
                </c:pt>
                <c:pt idx="1">
                  <c:v>28</c:v>
                </c:pt>
                <c:pt idx="2">
                  <c:v>13</c:v>
                </c:pt>
                <c:pt idx="3">
                  <c:v>10</c:v>
                </c:pt>
              </c:numCache>
            </c:numRef>
          </c:val>
        </c:ser>
        <c:dLbls>
          <c:showLegendKey val="0"/>
          <c:showVal val="1"/>
          <c:showCatName val="0"/>
          <c:showSerName val="0"/>
          <c:showPercent val="0"/>
          <c:showBubbleSize val="0"/>
        </c:dLbls>
        <c:gapWidth val="150"/>
        <c:shape val="box"/>
        <c:axId val="32848896"/>
        <c:axId val="32686464"/>
        <c:axId val="0"/>
      </c:bar3DChart>
      <c:catAx>
        <c:axId val="32848896"/>
        <c:scaling>
          <c:orientation val="minMax"/>
        </c:scaling>
        <c:delete val="0"/>
        <c:axPos val="b"/>
        <c:majorTickMark val="out"/>
        <c:minorTickMark val="none"/>
        <c:tickLblPos val="nextTo"/>
        <c:txPr>
          <a:bodyPr/>
          <a:lstStyle/>
          <a:p>
            <a:pPr>
              <a:defRPr sz="1200" baseline="0"/>
            </a:pPr>
            <a:endParaRPr lang="en-US"/>
          </a:p>
        </c:txPr>
        <c:crossAx val="32686464"/>
        <c:crosses val="autoZero"/>
        <c:auto val="1"/>
        <c:lblAlgn val="ctr"/>
        <c:lblOffset val="100"/>
        <c:noMultiLvlLbl val="0"/>
      </c:catAx>
      <c:valAx>
        <c:axId val="32686464"/>
        <c:scaling>
          <c:orientation val="minMax"/>
        </c:scaling>
        <c:delete val="0"/>
        <c:axPos val="l"/>
        <c:majorGridlines>
          <c:spPr>
            <a:ln w="50800"/>
          </c:spPr>
        </c:majorGridlines>
        <c:minorGridlines/>
        <c:title>
          <c:tx>
            <c:rich>
              <a:bodyPr rot="-5400000" vert="horz"/>
              <a:lstStyle/>
              <a:p>
                <a:pPr>
                  <a:defRPr sz="1300" b="0" i="0" baseline="0"/>
                </a:pPr>
                <a:r>
                  <a:rPr lang="en-US" sz="1300" b="0" i="0" baseline="0"/>
                  <a:t># of Reported Conditions</a:t>
                </a:r>
              </a:p>
            </c:rich>
          </c:tx>
          <c:layout>
            <c:manualLayout>
              <c:xMode val="edge"/>
              <c:yMode val="edge"/>
              <c:x val="2.5340537289625858E-2"/>
              <c:y val="0.49849284628895096"/>
            </c:manualLayout>
          </c:layout>
          <c:overlay val="0"/>
        </c:title>
        <c:numFmt formatCode="General" sourceLinked="1"/>
        <c:majorTickMark val="out"/>
        <c:minorTickMark val="none"/>
        <c:tickLblPos val="nextTo"/>
        <c:crossAx val="32848896"/>
        <c:crosses val="autoZero"/>
        <c:crossBetween val="between"/>
      </c:valAx>
      <c:spPr>
        <a:noFill/>
        <a:ln w="25400">
          <a:noFill/>
        </a:ln>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hdr" sz="quarter"/>
          </p:nvPr>
        </p:nvSpPr>
        <p:spPr bwMode="auto">
          <a:xfrm>
            <a:off x="1" y="0"/>
            <a:ext cx="3038475" cy="465138"/>
          </a:xfrm>
          <a:prstGeom prst="rect">
            <a:avLst/>
          </a:prstGeom>
          <a:noFill/>
          <a:ln>
            <a:noFill/>
          </a:ln>
          <a:extLst/>
        </p:spPr>
        <p:txBody>
          <a:bodyPr vert="horz" wrap="square" lIns="91386" tIns="45696" rIns="91386" bIns="45696" numCol="1" anchor="t" anchorCtr="0" compatLnSpc="1">
            <a:prstTxWarp prst="textNoShape">
              <a:avLst/>
            </a:prstTxWarp>
          </a:bodyPr>
          <a:lstStyle>
            <a:lvl1pPr defTabSz="913767">
              <a:spcBef>
                <a:spcPct val="0"/>
              </a:spcBef>
              <a:buFontTx/>
              <a:buNone/>
              <a:defRPr sz="1200">
                <a:latin typeface="Arial" charset="0"/>
              </a:defRPr>
            </a:lvl1pPr>
          </a:lstStyle>
          <a:p>
            <a:pPr>
              <a:defRPr/>
            </a:pPr>
            <a:endParaRPr lang="en-US" dirty="0"/>
          </a:p>
        </p:txBody>
      </p:sp>
      <p:sp>
        <p:nvSpPr>
          <p:cNvPr id="335875" name="Rectangle 3"/>
          <p:cNvSpPr>
            <a:spLocks noGrp="1" noChangeArrowheads="1"/>
          </p:cNvSpPr>
          <p:nvPr>
            <p:ph type="dt" sz="quarter" idx="1"/>
          </p:nvPr>
        </p:nvSpPr>
        <p:spPr bwMode="auto">
          <a:xfrm>
            <a:off x="3970339" y="0"/>
            <a:ext cx="3038475" cy="465138"/>
          </a:xfrm>
          <a:prstGeom prst="rect">
            <a:avLst/>
          </a:prstGeom>
          <a:noFill/>
          <a:ln>
            <a:noFill/>
          </a:ln>
          <a:extLst/>
        </p:spPr>
        <p:txBody>
          <a:bodyPr vert="horz" wrap="square" lIns="91386" tIns="45696" rIns="91386" bIns="45696" numCol="1" anchor="t" anchorCtr="0" compatLnSpc="1">
            <a:prstTxWarp prst="textNoShape">
              <a:avLst/>
            </a:prstTxWarp>
          </a:bodyPr>
          <a:lstStyle>
            <a:lvl1pPr algn="r" defTabSz="913767">
              <a:spcBef>
                <a:spcPct val="0"/>
              </a:spcBef>
              <a:buFontTx/>
              <a:buNone/>
              <a:defRPr sz="1200">
                <a:latin typeface="Arial" charset="0"/>
              </a:defRPr>
            </a:lvl1pPr>
          </a:lstStyle>
          <a:p>
            <a:pPr>
              <a:defRPr/>
            </a:pPr>
            <a:endParaRPr lang="en-US" dirty="0"/>
          </a:p>
        </p:txBody>
      </p:sp>
      <p:sp>
        <p:nvSpPr>
          <p:cNvPr id="335876" name="Rectangle 4"/>
          <p:cNvSpPr>
            <a:spLocks noGrp="1" noChangeArrowheads="1"/>
          </p:cNvSpPr>
          <p:nvPr>
            <p:ph type="ftr" sz="quarter" idx="2"/>
          </p:nvPr>
        </p:nvSpPr>
        <p:spPr bwMode="auto">
          <a:xfrm>
            <a:off x="1" y="8829675"/>
            <a:ext cx="3038475" cy="465138"/>
          </a:xfrm>
          <a:prstGeom prst="rect">
            <a:avLst/>
          </a:prstGeom>
          <a:noFill/>
          <a:ln>
            <a:noFill/>
          </a:ln>
          <a:extLst/>
        </p:spPr>
        <p:txBody>
          <a:bodyPr vert="horz" wrap="square" lIns="91386" tIns="45696" rIns="91386" bIns="45696" numCol="1" anchor="b" anchorCtr="0" compatLnSpc="1">
            <a:prstTxWarp prst="textNoShape">
              <a:avLst/>
            </a:prstTxWarp>
          </a:bodyPr>
          <a:lstStyle>
            <a:lvl1pPr defTabSz="913767">
              <a:spcBef>
                <a:spcPct val="0"/>
              </a:spcBef>
              <a:buFontTx/>
              <a:buNone/>
              <a:defRPr sz="1200">
                <a:latin typeface="Arial" charset="0"/>
              </a:defRPr>
            </a:lvl1pPr>
          </a:lstStyle>
          <a:p>
            <a:pPr>
              <a:defRPr/>
            </a:pPr>
            <a:endParaRPr lang="en-US" dirty="0"/>
          </a:p>
        </p:txBody>
      </p:sp>
      <p:sp>
        <p:nvSpPr>
          <p:cNvPr id="335877" name="Rectangle 5"/>
          <p:cNvSpPr>
            <a:spLocks noGrp="1" noChangeArrowheads="1"/>
          </p:cNvSpPr>
          <p:nvPr>
            <p:ph type="sldNum" sz="quarter" idx="3"/>
          </p:nvPr>
        </p:nvSpPr>
        <p:spPr bwMode="auto">
          <a:xfrm>
            <a:off x="3970339" y="8829675"/>
            <a:ext cx="3038475" cy="465138"/>
          </a:xfrm>
          <a:prstGeom prst="rect">
            <a:avLst/>
          </a:prstGeom>
          <a:noFill/>
          <a:ln>
            <a:noFill/>
          </a:ln>
          <a:extLst/>
        </p:spPr>
        <p:txBody>
          <a:bodyPr vert="horz" wrap="square" lIns="91386" tIns="45696" rIns="91386" bIns="45696" numCol="1" anchor="b" anchorCtr="0" compatLnSpc="1">
            <a:prstTxWarp prst="textNoShape">
              <a:avLst/>
            </a:prstTxWarp>
          </a:bodyPr>
          <a:lstStyle>
            <a:lvl1pPr algn="r" defTabSz="913767">
              <a:spcBef>
                <a:spcPct val="0"/>
              </a:spcBef>
              <a:buFontTx/>
              <a:buNone/>
              <a:defRPr sz="1200">
                <a:latin typeface="Arial" charset="0"/>
              </a:defRPr>
            </a:lvl1pPr>
          </a:lstStyle>
          <a:p>
            <a:pPr>
              <a:defRPr/>
            </a:pPr>
            <a:fld id="{7E70077D-041F-42A7-B5B9-4F22841801D0}" type="slidenum">
              <a:rPr lang="en-US"/>
              <a:pPr>
                <a:defRPr/>
              </a:pPr>
              <a:t>‹#›</a:t>
            </a:fld>
            <a:endParaRPr lang="en-US" dirty="0"/>
          </a:p>
        </p:txBody>
      </p:sp>
    </p:spTree>
    <p:extLst>
      <p:ext uri="{BB962C8B-B14F-4D97-AF65-F5344CB8AC3E}">
        <p14:creationId xmlns:p14="http://schemas.microsoft.com/office/powerpoint/2010/main" val="2248760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1" y="1"/>
            <a:ext cx="3038475" cy="279400"/>
          </a:xfrm>
          <a:prstGeom prst="rect">
            <a:avLst/>
          </a:prstGeom>
          <a:noFill/>
          <a:ln>
            <a:noFill/>
          </a:ln>
          <a:extLst/>
        </p:spPr>
        <p:txBody>
          <a:bodyPr vert="horz" wrap="square" lIns="93125" tIns="46560" rIns="93125" bIns="46560" numCol="1" anchor="t" anchorCtr="0" compatLnSpc="1">
            <a:prstTxWarp prst="textNoShape">
              <a:avLst/>
            </a:prstTxWarp>
            <a:spAutoFit/>
          </a:bodyPr>
          <a:lstStyle>
            <a:lvl1pPr defTabSz="931495">
              <a:defRPr sz="1200">
                <a:latin typeface="Arial" charset="0"/>
              </a:defRPr>
            </a:lvl1pPr>
          </a:lstStyle>
          <a:p>
            <a:pPr>
              <a:defRPr/>
            </a:pPr>
            <a:endParaRPr lang="en-US" dirty="0"/>
          </a:p>
        </p:txBody>
      </p:sp>
      <p:sp>
        <p:nvSpPr>
          <p:cNvPr id="54275" name="Rectangle 3"/>
          <p:cNvSpPr>
            <a:spLocks noGrp="1" noChangeArrowheads="1"/>
          </p:cNvSpPr>
          <p:nvPr>
            <p:ph type="dt" idx="1"/>
          </p:nvPr>
        </p:nvSpPr>
        <p:spPr bwMode="auto">
          <a:xfrm>
            <a:off x="3971926" y="1"/>
            <a:ext cx="3038475" cy="279400"/>
          </a:xfrm>
          <a:prstGeom prst="rect">
            <a:avLst/>
          </a:prstGeom>
          <a:noFill/>
          <a:ln>
            <a:noFill/>
          </a:ln>
          <a:extLst/>
        </p:spPr>
        <p:txBody>
          <a:bodyPr vert="horz" wrap="square" lIns="93125" tIns="46560" rIns="93125" bIns="46560" numCol="1" anchor="t" anchorCtr="0" compatLnSpc="1">
            <a:prstTxWarp prst="textNoShape">
              <a:avLst/>
            </a:prstTxWarp>
            <a:spAutoFit/>
          </a:bodyPr>
          <a:lstStyle>
            <a:lvl1pPr algn="r" defTabSz="931495">
              <a:defRPr sz="1200">
                <a:latin typeface="Arial" charset="0"/>
              </a:defRPr>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1179513" y="695325"/>
            <a:ext cx="4652962" cy="3489325"/>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935038" y="4416425"/>
            <a:ext cx="5140325" cy="1239838"/>
          </a:xfrm>
          <a:prstGeom prst="rect">
            <a:avLst/>
          </a:prstGeom>
          <a:noFill/>
          <a:ln>
            <a:noFill/>
          </a:ln>
          <a:extLst/>
        </p:spPr>
        <p:txBody>
          <a:bodyPr vert="horz" wrap="square" lIns="93125" tIns="46560" rIns="93125" bIns="4656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1" y="9017000"/>
            <a:ext cx="3038475" cy="279400"/>
          </a:xfrm>
          <a:prstGeom prst="rect">
            <a:avLst/>
          </a:prstGeom>
          <a:noFill/>
          <a:ln>
            <a:noFill/>
          </a:ln>
          <a:extLst/>
        </p:spPr>
        <p:txBody>
          <a:bodyPr vert="horz" wrap="square" lIns="93125" tIns="46560" rIns="93125" bIns="46560" numCol="1" anchor="b" anchorCtr="0" compatLnSpc="1">
            <a:prstTxWarp prst="textNoShape">
              <a:avLst/>
            </a:prstTxWarp>
            <a:spAutoFit/>
          </a:bodyPr>
          <a:lstStyle>
            <a:lvl1pPr defTabSz="931495">
              <a:defRPr sz="1200">
                <a:latin typeface="Arial" charset="0"/>
              </a:defRPr>
            </a:lvl1pPr>
          </a:lstStyle>
          <a:p>
            <a:pPr>
              <a:defRPr/>
            </a:pPr>
            <a:endParaRPr lang="en-US" dirty="0"/>
          </a:p>
        </p:txBody>
      </p:sp>
      <p:sp>
        <p:nvSpPr>
          <p:cNvPr id="54279" name="Rectangle 7"/>
          <p:cNvSpPr>
            <a:spLocks noGrp="1" noChangeArrowheads="1"/>
          </p:cNvSpPr>
          <p:nvPr>
            <p:ph type="sldNum" sz="quarter" idx="5"/>
          </p:nvPr>
        </p:nvSpPr>
        <p:spPr bwMode="auto">
          <a:xfrm>
            <a:off x="3971926" y="9017000"/>
            <a:ext cx="3038475" cy="279400"/>
          </a:xfrm>
          <a:prstGeom prst="rect">
            <a:avLst/>
          </a:prstGeom>
          <a:noFill/>
          <a:ln>
            <a:noFill/>
          </a:ln>
          <a:extLst/>
        </p:spPr>
        <p:txBody>
          <a:bodyPr vert="horz" wrap="square" lIns="93125" tIns="46560" rIns="93125" bIns="46560" numCol="1" anchor="b" anchorCtr="0" compatLnSpc="1">
            <a:prstTxWarp prst="textNoShape">
              <a:avLst/>
            </a:prstTxWarp>
            <a:spAutoFit/>
          </a:bodyPr>
          <a:lstStyle>
            <a:lvl1pPr algn="r" defTabSz="931495">
              <a:defRPr sz="1200">
                <a:latin typeface="Arial" charset="0"/>
              </a:defRPr>
            </a:lvl1pPr>
          </a:lstStyle>
          <a:p>
            <a:pPr>
              <a:defRPr/>
            </a:pPr>
            <a:fld id="{35B1292A-03FE-4FEF-AC09-A4C721E02306}" type="slidenum">
              <a:rPr lang="en-US"/>
              <a:pPr>
                <a:defRPr/>
              </a:pPr>
              <a:t>‹#›</a:t>
            </a:fld>
            <a:endParaRPr lang="en-US" dirty="0"/>
          </a:p>
        </p:txBody>
      </p:sp>
    </p:spTree>
    <p:extLst>
      <p:ext uri="{BB962C8B-B14F-4D97-AF65-F5344CB8AC3E}">
        <p14:creationId xmlns:p14="http://schemas.microsoft.com/office/powerpoint/2010/main" val="549216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31812" eaLnBrk="0" hangingPunct="0">
              <a:defRPr sz="2400">
                <a:solidFill>
                  <a:schemeClr val="tx1"/>
                </a:solidFill>
                <a:latin typeface="Arial" charset="0"/>
              </a:defRPr>
            </a:lvl1pPr>
            <a:lvl2pPr marL="742909" indent="-285734" defTabSz="931812" eaLnBrk="0" hangingPunct="0">
              <a:defRPr sz="2400">
                <a:solidFill>
                  <a:schemeClr val="tx1"/>
                </a:solidFill>
                <a:latin typeface="Arial" charset="0"/>
              </a:defRPr>
            </a:lvl2pPr>
            <a:lvl3pPr marL="1142938" indent="-228587" defTabSz="931812" eaLnBrk="0" hangingPunct="0">
              <a:defRPr sz="2400">
                <a:solidFill>
                  <a:schemeClr val="tx1"/>
                </a:solidFill>
                <a:latin typeface="Arial" charset="0"/>
              </a:defRPr>
            </a:lvl3pPr>
            <a:lvl4pPr marL="1600113" indent="-228587" defTabSz="931812" eaLnBrk="0" hangingPunct="0">
              <a:defRPr sz="2400">
                <a:solidFill>
                  <a:schemeClr val="tx1"/>
                </a:solidFill>
                <a:latin typeface="Arial" charset="0"/>
              </a:defRPr>
            </a:lvl4pPr>
            <a:lvl5pPr marL="2057287" indent="-228587" defTabSz="931812" eaLnBrk="0" hangingPunct="0">
              <a:defRPr sz="2400">
                <a:solidFill>
                  <a:schemeClr val="tx1"/>
                </a:solidFill>
                <a:latin typeface="Arial" charset="0"/>
              </a:defRPr>
            </a:lvl5pPr>
            <a:lvl6pPr marL="2514462" indent="-228587" defTabSz="931812" eaLnBrk="0" fontAlgn="base" hangingPunct="0">
              <a:spcBef>
                <a:spcPct val="50000"/>
              </a:spcBef>
              <a:spcAft>
                <a:spcPct val="0"/>
              </a:spcAft>
              <a:buChar char="•"/>
              <a:defRPr sz="2400">
                <a:solidFill>
                  <a:schemeClr val="tx1"/>
                </a:solidFill>
                <a:latin typeface="Arial" charset="0"/>
              </a:defRPr>
            </a:lvl6pPr>
            <a:lvl7pPr marL="2971638" indent="-228587" defTabSz="931812" eaLnBrk="0" fontAlgn="base" hangingPunct="0">
              <a:spcBef>
                <a:spcPct val="50000"/>
              </a:spcBef>
              <a:spcAft>
                <a:spcPct val="0"/>
              </a:spcAft>
              <a:buChar char="•"/>
              <a:defRPr sz="2400">
                <a:solidFill>
                  <a:schemeClr val="tx1"/>
                </a:solidFill>
                <a:latin typeface="Arial" charset="0"/>
              </a:defRPr>
            </a:lvl7pPr>
            <a:lvl8pPr marL="3428812" indent="-228587" defTabSz="931812" eaLnBrk="0" fontAlgn="base" hangingPunct="0">
              <a:spcBef>
                <a:spcPct val="50000"/>
              </a:spcBef>
              <a:spcAft>
                <a:spcPct val="0"/>
              </a:spcAft>
              <a:buChar char="•"/>
              <a:defRPr sz="2400">
                <a:solidFill>
                  <a:schemeClr val="tx1"/>
                </a:solidFill>
                <a:latin typeface="Arial" charset="0"/>
              </a:defRPr>
            </a:lvl8pPr>
            <a:lvl9pPr marL="3885987" indent="-228587" defTabSz="931812" eaLnBrk="0" fontAlgn="base" hangingPunct="0">
              <a:spcBef>
                <a:spcPct val="50000"/>
              </a:spcBef>
              <a:spcAft>
                <a:spcPct val="0"/>
              </a:spcAft>
              <a:buChar char="•"/>
              <a:defRPr sz="2400">
                <a:solidFill>
                  <a:schemeClr val="tx1"/>
                </a:solidFill>
                <a:latin typeface="Arial" charset="0"/>
              </a:defRPr>
            </a:lvl9pPr>
          </a:lstStyle>
          <a:p>
            <a:pPr eaLnBrk="1" hangingPunct="1"/>
            <a:fld id="{B0753D1F-7551-4ECD-A0A6-F17AE6B37386}" type="slidenum">
              <a:rPr lang="en-US" altLang="en-US" sz="1200"/>
              <a:pPr eaLnBrk="1" hangingPunct="1"/>
              <a:t>1</a:t>
            </a:fld>
            <a:endParaRPr lang="en-US" altLang="en-US" sz="1200"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90600" y="4267201"/>
            <a:ext cx="5140325" cy="279821"/>
          </a:xfrm>
          <a:noFill/>
        </p:spPr>
        <p:txBody>
          <a:bodyPr/>
          <a:lstStyle/>
          <a:p>
            <a:pPr eaLnBrk="1" hangingPunct="1"/>
            <a:endParaRPr lang="en-US" altLang="en-US" b="1" dirty="0" smtClean="0">
              <a:latin typeface="Arial" charset="0"/>
            </a:endParaRPr>
          </a:p>
        </p:txBody>
      </p:sp>
      <p:sp>
        <p:nvSpPr>
          <p:cNvPr id="13317" name="Header Placeholder 1"/>
          <p:cNvSpPr>
            <a:spLocks noGrp="1"/>
          </p:cNvSpPr>
          <p:nvPr>
            <p:ph type="hdr" sz="quarter"/>
          </p:nvPr>
        </p:nvSpPr>
        <p:spPr>
          <a:xfrm>
            <a:off x="1914526" y="304800"/>
            <a:ext cx="3038475" cy="463550"/>
          </a:xfrm>
          <a:noFill/>
        </p:spPr>
        <p:txBody>
          <a:bodyPr/>
          <a:lstStyle>
            <a:lvl1pPr defTabSz="931812" eaLnBrk="0" hangingPunct="0">
              <a:defRPr sz="2400">
                <a:solidFill>
                  <a:schemeClr val="tx1"/>
                </a:solidFill>
                <a:latin typeface="Arial" charset="0"/>
              </a:defRPr>
            </a:lvl1pPr>
            <a:lvl2pPr marL="742909" indent="-285734" defTabSz="931812" eaLnBrk="0" hangingPunct="0">
              <a:defRPr sz="2400">
                <a:solidFill>
                  <a:schemeClr val="tx1"/>
                </a:solidFill>
                <a:latin typeface="Arial" charset="0"/>
              </a:defRPr>
            </a:lvl2pPr>
            <a:lvl3pPr marL="1142938" indent="-228587" defTabSz="931812" eaLnBrk="0" hangingPunct="0">
              <a:defRPr sz="2400">
                <a:solidFill>
                  <a:schemeClr val="tx1"/>
                </a:solidFill>
                <a:latin typeface="Arial" charset="0"/>
              </a:defRPr>
            </a:lvl3pPr>
            <a:lvl4pPr marL="1600113" indent="-228587" defTabSz="931812" eaLnBrk="0" hangingPunct="0">
              <a:defRPr sz="2400">
                <a:solidFill>
                  <a:schemeClr val="tx1"/>
                </a:solidFill>
                <a:latin typeface="Arial" charset="0"/>
              </a:defRPr>
            </a:lvl4pPr>
            <a:lvl5pPr marL="2057287" indent="-228587" defTabSz="931812" eaLnBrk="0" hangingPunct="0">
              <a:defRPr sz="2400">
                <a:solidFill>
                  <a:schemeClr val="tx1"/>
                </a:solidFill>
                <a:latin typeface="Arial" charset="0"/>
              </a:defRPr>
            </a:lvl5pPr>
            <a:lvl6pPr marL="2514462" indent="-228587" defTabSz="931812" eaLnBrk="0" fontAlgn="base" hangingPunct="0">
              <a:spcBef>
                <a:spcPct val="50000"/>
              </a:spcBef>
              <a:spcAft>
                <a:spcPct val="0"/>
              </a:spcAft>
              <a:buChar char="•"/>
              <a:defRPr sz="2400">
                <a:solidFill>
                  <a:schemeClr val="tx1"/>
                </a:solidFill>
                <a:latin typeface="Arial" charset="0"/>
              </a:defRPr>
            </a:lvl6pPr>
            <a:lvl7pPr marL="2971638" indent="-228587" defTabSz="931812" eaLnBrk="0" fontAlgn="base" hangingPunct="0">
              <a:spcBef>
                <a:spcPct val="50000"/>
              </a:spcBef>
              <a:spcAft>
                <a:spcPct val="0"/>
              </a:spcAft>
              <a:buChar char="•"/>
              <a:defRPr sz="2400">
                <a:solidFill>
                  <a:schemeClr val="tx1"/>
                </a:solidFill>
                <a:latin typeface="Arial" charset="0"/>
              </a:defRPr>
            </a:lvl7pPr>
            <a:lvl8pPr marL="3428812" indent="-228587" defTabSz="931812" eaLnBrk="0" fontAlgn="base" hangingPunct="0">
              <a:spcBef>
                <a:spcPct val="50000"/>
              </a:spcBef>
              <a:spcAft>
                <a:spcPct val="0"/>
              </a:spcAft>
              <a:buChar char="•"/>
              <a:defRPr sz="2400">
                <a:solidFill>
                  <a:schemeClr val="tx1"/>
                </a:solidFill>
                <a:latin typeface="Arial" charset="0"/>
              </a:defRPr>
            </a:lvl8pPr>
            <a:lvl9pPr marL="3885987" indent="-228587" defTabSz="931812"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pPr>
            <a:r>
              <a:rPr lang="en-US" altLang="en-US" dirty="0" smtClean="0"/>
              <a:t>DRAFT TEMPLATE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solidFill>
                  <a:srgbClr val="FF0000"/>
                </a:solidFill>
              </a:rPr>
              <a:t>The “Bottom Line Up Front (BLUF)” slide </a:t>
            </a:r>
          </a:p>
          <a:p>
            <a:pPr marL="174708" indent="-174708">
              <a:buFont typeface="Arial" panose="020B0604020202020204" pitchFamily="34" charset="0"/>
              <a:buChar char="•"/>
            </a:pPr>
            <a:r>
              <a:rPr lang="en-US" dirty="0">
                <a:solidFill>
                  <a:srgbClr val="FF0000"/>
                </a:solidFill>
              </a:rPr>
              <a:t>Provide a one-slide overview of the entire presentation</a:t>
            </a:r>
          </a:p>
          <a:p>
            <a:pPr marL="174708" indent="-174708">
              <a:buFont typeface="Arial" panose="020B0604020202020204" pitchFamily="34" charset="0"/>
              <a:buChar char="•"/>
            </a:pPr>
            <a:r>
              <a:rPr lang="en-US" dirty="0">
                <a:solidFill>
                  <a:srgbClr val="FF0000"/>
                </a:solidFill>
              </a:rPr>
              <a:t>Why is this important to the FAA</a:t>
            </a:r>
          </a:p>
          <a:p>
            <a:pPr marL="174708" indent="-174708">
              <a:buFont typeface="Arial" panose="020B0604020202020204" pitchFamily="34" charset="0"/>
              <a:buChar char="•"/>
            </a:pPr>
            <a:r>
              <a:rPr lang="en-US" dirty="0">
                <a:solidFill>
                  <a:srgbClr val="FF0000"/>
                </a:solidFill>
              </a:rPr>
              <a:t>Important findings / results</a:t>
            </a:r>
          </a:p>
          <a:p>
            <a:pPr marL="174708" indent="-174708">
              <a:buFont typeface="Arial" panose="020B0604020202020204" pitchFamily="34" charset="0"/>
              <a:buChar char="•"/>
            </a:pPr>
            <a:r>
              <a:rPr lang="en-US" dirty="0">
                <a:solidFill>
                  <a:srgbClr val="FF0000"/>
                </a:solidFill>
              </a:rPr>
              <a:t>Important (first) next steps </a:t>
            </a:r>
            <a:endParaRPr lang="en-US" dirty="0" smtClean="0">
              <a:solidFill>
                <a:srgbClr val="FF0000"/>
              </a:solidFill>
            </a:endParaRPr>
          </a:p>
          <a:p>
            <a:endParaRPr lang="en-US" dirty="0">
              <a:solidFill>
                <a:srgbClr val="FF0000"/>
              </a:solidFill>
            </a:endParaRPr>
          </a:p>
          <a:p>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695D57FB-7665-4F1E-BB6C-B8F361F0FFD3}"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515884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solidFill>
                  <a:srgbClr val="FF0000"/>
                </a:solidFill>
              </a:rPr>
              <a:t>The “Bottom Line Up Front (BLUF)” slide </a:t>
            </a:r>
          </a:p>
          <a:p>
            <a:pPr marL="174708" indent="-174708">
              <a:buFont typeface="Arial" panose="020B0604020202020204" pitchFamily="34" charset="0"/>
              <a:buChar char="•"/>
            </a:pPr>
            <a:r>
              <a:rPr lang="en-US" dirty="0">
                <a:solidFill>
                  <a:srgbClr val="FF0000"/>
                </a:solidFill>
              </a:rPr>
              <a:t>Provide a one-slide overview of the entire presentation</a:t>
            </a:r>
          </a:p>
          <a:p>
            <a:pPr marL="174708" indent="-174708">
              <a:buFont typeface="Arial" panose="020B0604020202020204" pitchFamily="34" charset="0"/>
              <a:buChar char="•"/>
            </a:pPr>
            <a:r>
              <a:rPr lang="en-US" dirty="0">
                <a:solidFill>
                  <a:srgbClr val="FF0000"/>
                </a:solidFill>
              </a:rPr>
              <a:t>Why is this important to the FAA</a:t>
            </a:r>
          </a:p>
          <a:p>
            <a:pPr marL="174708" indent="-174708">
              <a:buFont typeface="Arial" panose="020B0604020202020204" pitchFamily="34" charset="0"/>
              <a:buChar char="•"/>
            </a:pPr>
            <a:r>
              <a:rPr lang="en-US" dirty="0">
                <a:solidFill>
                  <a:srgbClr val="FF0000"/>
                </a:solidFill>
              </a:rPr>
              <a:t>Important findings / results</a:t>
            </a:r>
          </a:p>
          <a:p>
            <a:pPr marL="174708" indent="-174708">
              <a:buFont typeface="Arial" panose="020B0604020202020204" pitchFamily="34" charset="0"/>
              <a:buChar char="•"/>
            </a:pPr>
            <a:r>
              <a:rPr lang="en-US" dirty="0">
                <a:solidFill>
                  <a:srgbClr val="FF0000"/>
                </a:solidFill>
              </a:rPr>
              <a:t>Important (first) next steps </a:t>
            </a:r>
            <a:endParaRPr lang="en-US" dirty="0" smtClean="0">
              <a:solidFill>
                <a:srgbClr val="FF0000"/>
              </a:solidFill>
            </a:endParaRPr>
          </a:p>
          <a:p>
            <a:endParaRPr lang="en-US" dirty="0">
              <a:solidFill>
                <a:srgbClr val="FF0000"/>
              </a:solidFill>
            </a:endParaRPr>
          </a:p>
          <a:p>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695D57FB-7665-4F1E-BB6C-B8F361F0FFD3}"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51588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84275" y="696913"/>
            <a:ext cx="4643438" cy="3484562"/>
          </a:xfrm>
          <a:ln/>
        </p:spPr>
      </p:sp>
      <p:sp>
        <p:nvSpPr>
          <p:cNvPr id="34819" name="Notes Placeholder 2"/>
          <p:cNvSpPr>
            <a:spLocks noGrp="1"/>
          </p:cNvSpPr>
          <p:nvPr>
            <p:ph type="body" idx="1"/>
          </p:nvPr>
        </p:nvSpPr>
        <p:spPr>
          <a:xfrm>
            <a:off x="936625" y="4416425"/>
            <a:ext cx="5137150" cy="1754188"/>
          </a:xfrm>
          <a:noFill/>
        </p:spPr>
        <p:txBody>
          <a:bodyPr lIns="91422" tIns="45712" rIns="91422" bIns="45712"/>
          <a:lstStyle/>
          <a:p>
            <a:pPr>
              <a:spcBef>
                <a:spcPct val="0"/>
              </a:spcBef>
            </a:pPr>
            <a:endParaRPr lang="en-US" smtClean="0">
              <a:latin typeface="Arial" charset="0"/>
            </a:endParaRPr>
          </a:p>
        </p:txBody>
      </p:sp>
      <p:sp>
        <p:nvSpPr>
          <p:cNvPr id="34820" name="Slide Number Placeholder 3"/>
          <p:cNvSpPr txBox="1">
            <a:spLocks noGrp="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2" rIns="91422" bIns="45712" anchor="b"/>
          <a:lstStyle>
            <a:lvl1pPr defTabSz="909638" eaLnBrk="0" hangingPunct="0">
              <a:defRPr sz="2400">
                <a:solidFill>
                  <a:schemeClr val="tx1"/>
                </a:solidFill>
                <a:latin typeface="Arial" charset="0"/>
              </a:defRPr>
            </a:lvl1pPr>
            <a:lvl2pPr marL="742950" indent="-285750" defTabSz="909638" eaLnBrk="0" hangingPunct="0">
              <a:defRPr sz="2400">
                <a:solidFill>
                  <a:schemeClr val="tx1"/>
                </a:solidFill>
                <a:latin typeface="Arial" charset="0"/>
              </a:defRPr>
            </a:lvl2pPr>
            <a:lvl3pPr marL="1143000" indent="-228600" defTabSz="909638" eaLnBrk="0" hangingPunct="0">
              <a:defRPr sz="2400">
                <a:solidFill>
                  <a:schemeClr val="tx1"/>
                </a:solidFill>
                <a:latin typeface="Arial" charset="0"/>
              </a:defRPr>
            </a:lvl3pPr>
            <a:lvl4pPr marL="1600200" indent="-228600" defTabSz="909638" eaLnBrk="0" hangingPunct="0">
              <a:defRPr sz="2400">
                <a:solidFill>
                  <a:schemeClr val="tx1"/>
                </a:solidFill>
                <a:latin typeface="Arial" charset="0"/>
              </a:defRPr>
            </a:lvl4pPr>
            <a:lvl5pPr marL="2057400" indent="-228600" defTabSz="909638" eaLnBrk="0" hangingPunct="0">
              <a:defRPr sz="2400">
                <a:solidFill>
                  <a:schemeClr val="tx1"/>
                </a:solidFill>
                <a:latin typeface="Arial" charset="0"/>
              </a:defRPr>
            </a:lvl5pPr>
            <a:lvl6pPr marL="2514600" indent="-228600" defTabSz="909638" eaLnBrk="0" fontAlgn="base" hangingPunct="0">
              <a:spcBef>
                <a:spcPct val="50000"/>
              </a:spcBef>
              <a:spcAft>
                <a:spcPct val="0"/>
              </a:spcAft>
              <a:buChar char="•"/>
              <a:defRPr sz="2400">
                <a:solidFill>
                  <a:schemeClr val="tx1"/>
                </a:solidFill>
                <a:latin typeface="Arial" charset="0"/>
              </a:defRPr>
            </a:lvl6pPr>
            <a:lvl7pPr marL="2971800" indent="-228600" defTabSz="909638" eaLnBrk="0" fontAlgn="base" hangingPunct="0">
              <a:spcBef>
                <a:spcPct val="50000"/>
              </a:spcBef>
              <a:spcAft>
                <a:spcPct val="0"/>
              </a:spcAft>
              <a:buChar char="•"/>
              <a:defRPr sz="2400">
                <a:solidFill>
                  <a:schemeClr val="tx1"/>
                </a:solidFill>
                <a:latin typeface="Arial" charset="0"/>
              </a:defRPr>
            </a:lvl7pPr>
            <a:lvl8pPr marL="3429000" indent="-228600" defTabSz="909638" eaLnBrk="0" fontAlgn="base" hangingPunct="0">
              <a:spcBef>
                <a:spcPct val="50000"/>
              </a:spcBef>
              <a:spcAft>
                <a:spcPct val="0"/>
              </a:spcAft>
              <a:buChar char="•"/>
              <a:defRPr sz="2400">
                <a:solidFill>
                  <a:schemeClr val="tx1"/>
                </a:solidFill>
                <a:latin typeface="Arial" charset="0"/>
              </a:defRPr>
            </a:lvl8pPr>
            <a:lvl9pPr marL="3886200" indent="-228600" defTabSz="909638" eaLnBrk="0" fontAlgn="base" hangingPunct="0">
              <a:spcBef>
                <a:spcPct val="50000"/>
              </a:spcBef>
              <a:spcAft>
                <a:spcPct val="0"/>
              </a:spcAft>
              <a:buChar char="•"/>
              <a:defRPr sz="2400">
                <a:solidFill>
                  <a:schemeClr val="tx1"/>
                </a:solidFill>
                <a:latin typeface="Arial" charset="0"/>
              </a:defRPr>
            </a:lvl9pPr>
          </a:lstStyle>
          <a:p>
            <a:pPr algn="r" eaLnBrk="1" hangingPunct="1"/>
            <a:fld id="{762980B0-BD37-4BB3-BF0D-79F658C6C5CA}" type="slidenum">
              <a:rPr lang="en-US" sz="1100">
                <a:latin typeface="Calibri" pitchFamily="34" charset="0"/>
                <a:ea typeface="ＭＳ Ｐゴシック" pitchFamily="34" charset="-128"/>
              </a:rPr>
              <a:pPr algn="r" eaLnBrk="1" hangingPunct="1"/>
              <a:t>3</a:t>
            </a:fld>
            <a:endParaRPr lang="en-US" sz="110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038" y="4416425"/>
            <a:ext cx="5140325" cy="278695"/>
          </a:xfrm>
        </p:spPr>
        <p:txBody>
          <a:bodyPr/>
          <a:lstStyle/>
          <a:p>
            <a:endParaRPr lang="en-US"/>
          </a:p>
        </p:txBody>
      </p:sp>
      <p:sp>
        <p:nvSpPr>
          <p:cNvPr id="4" name="Slide Number Placeholder 3"/>
          <p:cNvSpPr>
            <a:spLocks noGrp="1"/>
          </p:cNvSpPr>
          <p:nvPr>
            <p:ph type="sldNum" sz="quarter" idx="10"/>
          </p:nvPr>
        </p:nvSpPr>
        <p:spPr/>
        <p:txBody>
          <a:bodyPr/>
          <a:lstStyle/>
          <a:p>
            <a:pPr>
              <a:defRPr/>
            </a:pPr>
            <a:fld id="{695D57FB-7665-4F1E-BB6C-B8F361F0FFD3}" type="slidenum">
              <a:rPr lang="en-US" smtClean="0"/>
              <a:pPr>
                <a:defRPr/>
              </a:pPr>
              <a:t>16</a:t>
            </a:fld>
            <a:endParaRPr lang="en-US" dirty="0"/>
          </a:p>
        </p:txBody>
      </p:sp>
    </p:spTree>
    <p:extLst>
      <p:ext uri="{BB962C8B-B14F-4D97-AF65-F5344CB8AC3E}">
        <p14:creationId xmlns:p14="http://schemas.microsoft.com/office/powerpoint/2010/main" val="2933322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935038" y="4416425"/>
            <a:ext cx="5140325" cy="1959155"/>
          </a:xfrm>
        </p:spPr>
        <p:txBody>
          <a:bodyPr/>
          <a:lstStyle/>
          <a:p>
            <a:pPr marL="174708" indent="-174708">
              <a:buFont typeface="Arial" panose="020B0604020202020204" pitchFamily="34" charset="0"/>
              <a:buChar char="•"/>
            </a:pPr>
            <a:r>
              <a:rPr lang="en-US" dirty="0">
                <a:solidFill>
                  <a:srgbClr val="FF0000"/>
                </a:solidFill>
              </a:rPr>
              <a:t>The “Bottom Line Up Front (BLUF)” slide </a:t>
            </a:r>
          </a:p>
          <a:p>
            <a:pPr marL="174708" indent="-174708">
              <a:buFont typeface="Arial" panose="020B0604020202020204" pitchFamily="34" charset="0"/>
              <a:buChar char="•"/>
            </a:pPr>
            <a:r>
              <a:rPr lang="en-US" dirty="0">
                <a:solidFill>
                  <a:srgbClr val="FF0000"/>
                </a:solidFill>
              </a:rPr>
              <a:t>Provide a one-slide overview of the entire presentation</a:t>
            </a:r>
          </a:p>
          <a:p>
            <a:pPr marL="174708" indent="-174708">
              <a:buFont typeface="Arial" panose="020B0604020202020204" pitchFamily="34" charset="0"/>
              <a:buChar char="•"/>
            </a:pPr>
            <a:r>
              <a:rPr lang="en-US" dirty="0">
                <a:solidFill>
                  <a:srgbClr val="FF0000"/>
                </a:solidFill>
              </a:rPr>
              <a:t>Why is this important to the FAA</a:t>
            </a:r>
          </a:p>
          <a:p>
            <a:pPr marL="174708" indent="-174708">
              <a:buFont typeface="Arial" panose="020B0604020202020204" pitchFamily="34" charset="0"/>
              <a:buChar char="•"/>
            </a:pPr>
            <a:r>
              <a:rPr lang="en-US" dirty="0">
                <a:solidFill>
                  <a:srgbClr val="FF0000"/>
                </a:solidFill>
              </a:rPr>
              <a:t>Important findings / results</a:t>
            </a:r>
          </a:p>
          <a:p>
            <a:pPr marL="174708" indent="-174708">
              <a:buFont typeface="Arial" panose="020B0604020202020204" pitchFamily="34" charset="0"/>
              <a:buChar char="•"/>
            </a:pPr>
            <a:r>
              <a:rPr lang="en-US" dirty="0">
                <a:solidFill>
                  <a:srgbClr val="FF0000"/>
                </a:solidFill>
              </a:rPr>
              <a:t>Important (first) next steps </a:t>
            </a:r>
            <a:endParaRPr lang="en-US" dirty="0" smtClean="0">
              <a:solidFill>
                <a:srgbClr val="FF0000"/>
              </a:solidFill>
            </a:endParaRPr>
          </a:p>
          <a:p>
            <a:endParaRPr lang="en-US" dirty="0">
              <a:solidFill>
                <a:srgbClr val="FF0000"/>
              </a:solidFill>
            </a:endParaRPr>
          </a:p>
          <a:p>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695D57FB-7665-4F1E-BB6C-B8F361F0FFD3}"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515884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935038" y="4416425"/>
            <a:ext cx="5140325" cy="278695"/>
          </a:xfrm>
        </p:spPr>
        <p:txBody>
          <a:bodyPr/>
          <a:lstStyle/>
          <a:p>
            <a:endParaRPr lang="en-US"/>
          </a:p>
        </p:txBody>
      </p:sp>
      <p:sp>
        <p:nvSpPr>
          <p:cNvPr id="4" name="Slide Number Placeholder 3"/>
          <p:cNvSpPr>
            <a:spLocks noGrp="1"/>
          </p:cNvSpPr>
          <p:nvPr>
            <p:ph type="sldNum" sz="quarter" idx="10"/>
          </p:nvPr>
        </p:nvSpPr>
        <p:spPr/>
        <p:txBody>
          <a:bodyPr/>
          <a:lstStyle/>
          <a:p>
            <a:pPr>
              <a:defRPr/>
            </a:pPr>
            <a:fld id="{695D57FB-7665-4F1E-BB6C-B8F361F0FFD3}" type="slidenum">
              <a:rPr lang="en-US" smtClean="0"/>
              <a:pPr>
                <a:defRPr/>
              </a:pPr>
              <a:t>23</a:t>
            </a:fld>
            <a:endParaRPr lang="en-US" dirty="0"/>
          </a:p>
        </p:txBody>
      </p:sp>
    </p:spTree>
    <p:extLst>
      <p:ext uri="{BB962C8B-B14F-4D97-AF65-F5344CB8AC3E}">
        <p14:creationId xmlns:p14="http://schemas.microsoft.com/office/powerpoint/2010/main" val="2190582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935038" y="4416425"/>
            <a:ext cx="5140325" cy="1959155"/>
          </a:xfrm>
        </p:spPr>
        <p:txBody>
          <a:bodyPr/>
          <a:lstStyle/>
          <a:p>
            <a:pPr marL="174708" indent="-174708">
              <a:buFont typeface="Arial" panose="020B0604020202020204" pitchFamily="34" charset="0"/>
              <a:buChar char="•"/>
            </a:pPr>
            <a:r>
              <a:rPr lang="en-US" dirty="0">
                <a:solidFill>
                  <a:srgbClr val="FF0000"/>
                </a:solidFill>
              </a:rPr>
              <a:t>The “Bottom Line Up Front (BLUF)” slide </a:t>
            </a:r>
          </a:p>
          <a:p>
            <a:pPr marL="174708" indent="-174708">
              <a:buFont typeface="Arial" panose="020B0604020202020204" pitchFamily="34" charset="0"/>
              <a:buChar char="•"/>
            </a:pPr>
            <a:r>
              <a:rPr lang="en-US" dirty="0">
                <a:solidFill>
                  <a:srgbClr val="FF0000"/>
                </a:solidFill>
              </a:rPr>
              <a:t>Provide a one-slide overview of the entire presentation</a:t>
            </a:r>
          </a:p>
          <a:p>
            <a:pPr marL="174708" indent="-174708">
              <a:buFont typeface="Arial" panose="020B0604020202020204" pitchFamily="34" charset="0"/>
              <a:buChar char="•"/>
            </a:pPr>
            <a:r>
              <a:rPr lang="en-US" dirty="0">
                <a:solidFill>
                  <a:srgbClr val="FF0000"/>
                </a:solidFill>
              </a:rPr>
              <a:t>Why is this important to the FAA</a:t>
            </a:r>
          </a:p>
          <a:p>
            <a:pPr marL="174708" indent="-174708">
              <a:buFont typeface="Arial" panose="020B0604020202020204" pitchFamily="34" charset="0"/>
              <a:buChar char="•"/>
            </a:pPr>
            <a:r>
              <a:rPr lang="en-US" dirty="0">
                <a:solidFill>
                  <a:srgbClr val="FF0000"/>
                </a:solidFill>
              </a:rPr>
              <a:t>Important findings / results</a:t>
            </a:r>
          </a:p>
          <a:p>
            <a:pPr marL="174708" indent="-174708">
              <a:buFont typeface="Arial" panose="020B0604020202020204" pitchFamily="34" charset="0"/>
              <a:buChar char="•"/>
            </a:pPr>
            <a:r>
              <a:rPr lang="en-US" dirty="0">
                <a:solidFill>
                  <a:srgbClr val="FF0000"/>
                </a:solidFill>
              </a:rPr>
              <a:t>Important (first) next steps </a:t>
            </a:r>
            <a:endParaRPr lang="en-US" dirty="0" smtClean="0">
              <a:solidFill>
                <a:srgbClr val="FF0000"/>
              </a:solidFill>
            </a:endParaRPr>
          </a:p>
          <a:p>
            <a:endParaRPr lang="en-US" dirty="0">
              <a:solidFill>
                <a:srgbClr val="FF0000"/>
              </a:solidFill>
            </a:endParaRPr>
          </a:p>
          <a:p>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695D57FB-7665-4F1E-BB6C-B8F361F0FFD3}"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515884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935038" y="4416425"/>
            <a:ext cx="5140325" cy="1959155"/>
          </a:xfrm>
        </p:spPr>
        <p:txBody>
          <a:bodyPr/>
          <a:lstStyle/>
          <a:p>
            <a:pPr marL="174708" indent="-174708">
              <a:buFont typeface="Arial" panose="020B0604020202020204" pitchFamily="34" charset="0"/>
              <a:buChar char="•"/>
            </a:pPr>
            <a:r>
              <a:rPr lang="en-US" dirty="0">
                <a:solidFill>
                  <a:srgbClr val="FF0000"/>
                </a:solidFill>
              </a:rPr>
              <a:t>The “Bottom Line Up Front (BLUF)” slide </a:t>
            </a:r>
          </a:p>
          <a:p>
            <a:pPr marL="174708" indent="-174708">
              <a:buFont typeface="Arial" panose="020B0604020202020204" pitchFamily="34" charset="0"/>
              <a:buChar char="•"/>
            </a:pPr>
            <a:r>
              <a:rPr lang="en-US" dirty="0">
                <a:solidFill>
                  <a:srgbClr val="FF0000"/>
                </a:solidFill>
              </a:rPr>
              <a:t>Provide a one-slide overview of the entire presentation</a:t>
            </a:r>
          </a:p>
          <a:p>
            <a:pPr marL="174708" indent="-174708">
              <a:buFont typeface="Arial" panose="020B0604020202020204" pitchFamily="34" charset="0"/>
              <a:buChar char="•"/>
            </a:pPr>
            <a:r>
              <a:rPr lang="en-US" dirty="0">
                <a:solidFill>
                  <a:srgbClr val="FF0000"/>
                </a:solidFill>
              </a:rPr>
              <a:t>Why is this important to the FAA</a:t>
            </a:r>
          </a:p>
          <a:p>
            <a:pPr marL="174708" indent="-174708">
              <a:buFont typeface="Arial" panose="020B0604020202020204" pitchFamily="34" charset="0"/>
              <a:buChar char="•"/>
            </a:pPr>
            <a:r>
              <a:rPr lang="en-US" dirty="0">
                <a:solidFill>
                  <a:srgbClr val="FF0000"/>
                </a:solidFill>
              </a:rPr>
              <a:t>Important findings / results</a:t>
            </a:r>
          </a:p>
          <a:p>
            <a:pPr marL="174708" indent="-174708">
              <a:buFont typeface="Arial" panose="020B0604020202020204" pitchFamily="34" charset="0"/>
              <a:buChar char="•"/>
            </a:pPr>
            <a:r>
              <a:rPr lang="en-US" dirty="0">
                <a:solidFill>
                  <a:srgbClr val="FF0000"/>
                </a:solidFill>
              </a:rPr>
              <a:t>Important (first) next steps </a:t>
            </a:r>
            <a:endParaRPr lang="en-US" dirty="0" smtClean="0">
              <a:solidFill>
                <a:srgbClr val="FF0000"/>
              </a:solidFill>
            </a:endParaRPr>
          </a:p>
          <a:p>
            <a:endParaRPr lang="en-US" dirty="0">
              <a:solidFill>
                <a:srgbClr val="FF0000"/>
              </a:solidFill>
            </a:endParaRPr>
          </a:p>
          <a:p>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695D57FB-7665-4F1E-BB6C-B8F361F0FFD3}"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515884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935038" y="4416425"/>
            <a:ext cx="5140325" cy="1959155"/>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5D57FB-7665-4F1E-BB6C-B8F361F0FFD3}"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515884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935038" y="4416425"/>
            <a:ext cx="5140325" cy="1959155"/>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5D57FB-7665-4F1E-BB6C-B8F361F0FFD3}"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2014233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cstate="print"/>
          <a:srcRect/>
          <a:stretch>
            <a:fillRect/>
          </a:stretch>
        </p:blipFill>
        <p:spPr bwMode="auto">
          <a:xfrm>
            <a:off x="5591175" y="0"/>
            <a:ext cx="3552825" cy="6858000"/>
          </a:xfrm>
          <a:prstGeom prst="rect">
            <a:avLst/>
          </a:prstGeom>
          <a:noFill/>
          <a:ln w="9525">
            <a:noFill/>
            <a:miter lim="800000"/>
            <a:headEnd/>
            <a:tailEnd/>
          </a:ln>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cstate="print">
              <a:clrChange>
                <a:clrFrom>
                  <a:srgbClr val="DF1F06"/>
                </a:clrFrom>
                <a:clrTo>
                  <a:srgbClr val="DF1F06">
                    <a:alpha val="0"/>
                  </a:srgbClr>
                </a:clrTo>
              </a:clrChange>
            </a:blip>
            <a:srcRect l="14333" t="3734" r="14973" b="4564"/>
            <a:stretch>
              <a:fillRect/>
            </a:stretch>
          </p:blipFill>
          <p:spPr bwMode="auto">
            <a:xfrm>
              <a:off x="3700" y="170"/>
              <a:ext cx="573" cy="574"/>
            </a:xfrm>
            <a:prstGeom prst="rect">
              <a:avLst/>
            </a:prstGeom>
            <a:noFill/>
            <a:ln w="9525">
              <a:noFill/>
              <a:miter lim="800000"/>
              <a:headEnd/>
              <a:tailEnd/>
            </a:ln>
          </p:spPr>
        </p:pic>
        <p:sp>
          <p:nvSpPr>
            <p:cNvPr id="6" name="Text Box 7"/>
            <p:cNvSpPr txBox="1">
              <a:spLocks noChangeArrowheads="1"/>
            </p:cNvSpPr>
            <p:nvPr userDrawn="1"/>
          </p:nvSpPr>
          <p:spPr bwMode="ltGray">
            <a:xfrm>
              <a:off x="4288" y="288"/>
              <a:ext cx="1236" cy="352"/>
            </a:xfrm>
            <a:prstGeom prst="rect">
              <a:avLst/>
            </a:prstGeom>
            <a:noFill/>
            <a:ln>
              <a:noFill/>
            </a:ln>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dirty="0" smtClean="0">
                  <a:solidFill>
                    <a:schemeClr val="bg1"/>
                  </a:solidFill>
                </a:rPr>
                <a:t>Federal Aviation</a:t>
              </a:r>
            </a:p>
            <a:p>
              <a:pPr eaLnBrk="1" hangingPunct="1">
                <a:lnSpc>
                  <a:spcPct val="85000"/>
                </a:lnSpc>
                <a:spcBef>
                  <a:spcPct val="0"/>
                </a:spcBef>
                <a:buFontTx/>
                <a:buNone/>
                <a:defRPr/>
              </a:pPr>
              <a:r>
                <a:rPr lang="en-US" sz="1800" b="1" dirty="0" smtClean="0">
                  <a:solidFill>
                    <a:schemeClr val="bg1"/>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25BA4C7E-CE15-4968-A4B7-607C1A45BA0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33D5863E-54DC-46CF-AD04-3DAA3EB2BE0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1D8CE46D-8845-494E-A43D-73FB701EA2A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95300" y="1508125"/>
            <a:ext cx="39481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95813" y="1508125"/>
            <a:ext cx="3949700"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sldNum" sz="quarter" idx="10"/>
          </p:nvPr>
        </p:nvSpPr>
        <p:spPr>
          <a:ln/>
        </p:spPr>
        <p:txBody>
          <a:bodyPr/>
          <a:lstStyle>
            <a:lvl1pPr>
              <a:defRPr/>
            </a:lvl1pPr>
          </a:lstStyle>
          <a:p>
            <a:pPr>
              <a:defRPr/>
            </a:pPr>
            <a:fld id="{C1A709AA-6F80-427B-BBB2-BD73F90D558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4EC6A497-74EF-4382-91D6-038584DC7DE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sldNum" sz="quarter" idx="10"/>
          </p:nvPr>
        </p:nvSpPr>
        <p:spPr>
          <a:ln/>
        </p:spPr>
        <p:txBody>
          <a:bodyPr/>
          <a:lstStyle>
            <a:lvl1pPr>
              <a:defRPr/>
            </a:lvl1pPr>
          </a:lstStyle>
          <a:p>
            <a:pPr>
              <a:defRPr/>
            </a:pPr>
            <a:fld id="{7EE717D5-E6D0-44C0-88E0-61B7C682170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F6048AE4-1657-4B03-8B06-DA89F26E3F0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2DFED961-0CBF-4A39-B6BB-C352DEBDCE0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6BA16FC2-EA6B-4BE8-A3FA-9D1B55A9119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E205F305-4A8A-4ED9-BF21-189C3B8C053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CF39FE2D-B747-42B5-B197-F1E1B4EC9D7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13F01056-A9DB-409B-9DCF-851A8EBB16F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4AD568C4-F1F0-402F-A05E-FA2955FF1F4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C8A998F7-B6D0-4A40-AFDE-2CE20BA7CC6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defRPr/>
            </a:pPr>
            <a:endParaRPr lang="en-US" dirty="0"/>
          </a:p>
        </p:txBody>
      </p:sp>
      <p:sp>
        <p:nvSpPr>
          <p:cNvPr id="1027" name="Rectangle 3"/>
          <p:cNvSpPr>
            <a:spLocks noGrp="1" noChangeArrowheads="1"/>
          </p:cNvSpPr>
          <p:nvPr>
            <p:ph type="title"/>
          </p:nvPr>
        </p:nvSpPr>
        <p:spPr bwMode="auto">
          <a:xfrm>
            <a:off x="428625" y="344488"/>
            <a:ext cx="847248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17" cstate="print">
              <a:clrChange>
                <a:clrFrom>
                  <a:srgbClr val="DF1F06"/>
                </a:clrFrom>
                <a:clrTo>
                  <a:srgbClr val="DF1F06">
                    <a:alpha val="0"/>
                  </a:srgbClr>
                </a:clrTo>
              </a:clrChange>
            </a:blip>
            <a:srcRect l="14333" t="3734" r="14973" b="4564"/>
            <a:stretch>
              <a:fillRect/>
            </a:stretch>
          </p:blipFill>
          <p:spPr bwMode="auto">
            <a:xfrm>
              <a:off x="3596" y="3858"/>
              <a:ext cx="416" cy="417"/>
            </a:xfrm>
            <a:prstGeom prst="rect">
              <a:avLst/>
            </a:prstGeom>
            <a:noFill/>
            <a:ln w="9525">
              <a:noFill/>
              <a:miter lim="800000"/>
              <a:headEnd/>
              <a:tailEnd/>
            </a:ln>
          </p:spPr>
        </p:pic>
        <p:sp>
          <p:nvSpPr>
            <p:cNvPr id="1032" name="Text Box 7"/>
            <p:cNvSpPr txBox="1">
              <a:spLocks noChangeArrowheads="1"/>
            </p:cNvSpPr>
            <p:nvPr userDrawn="1"/>
          </p:nvSpPr>
          <p:spPr bwMode="auto">
            <a:xfrm>
              <a:off x="4023" y="3947"/>
              <a:ext cx="863" cy="254"/>
            </a:xfrm>
            <a:prstGeom prst="rect">
              <a:avLst/>
            </a:prstGeom>
            <a:noFill/>
            <a:ln>
              <a:noFill/>
            </a:ln>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dirty="0" smtClean="0">
                  <a:solidFill>
                    <a:schemeClr val="bg1"/>
                  </a:solidFill>
                </a:rPr>
                <a:t>Federal Aviation</a:t>
              </a:r>
            </a:p>
            <a:p>
              <a:pPr eaLnBrk="1" hangingPunct="1">
                <a:lnSpc>
                  <a:spcPct val="85000"/>
                </a:lnSpc>
                <a:spcBef>
                  <a:spcPct val="0"/>
                </a:spcBef>
                <a:buFontTx/>
                <a:buNone/>
                <a:defRPr/>
              </a:pPr>
              <a:r>
                <a:rPr lang="en-US" sz="1200" b="1" dirty="0" smtClean="0">
                  <a:solidFill>
                    <a:schemeClr val="bg1"/>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Arial" charset="0"/>
              </a:defRPr>
            </a:lvl1pPr>
          </a:lstStyle>
          <a:p>
            <a:pPr>
              <a:defRPr/>
            </a:pPr>
            <a:fld id="{9D183E3F-5AB4-4402-BF4D-100178B9EDC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49"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50" r:id="rId15"/>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pegasas.aero/index.ph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533400"/>
            <a:ext cx="4983163" cy="1752600"/>
          </a:xfrm>
        </p:spPr>
        <p:txBody>
          <a:bodyPr/>
          <a:lstStyle/>
          <a:p>
            <a:pPr eaLnBrk="1" hangingPunct="1"/>
            <a:r>
              <a:rPr lang="en-US" altLang="en-US" sz="3600" dirty="0" smtClean="0"/>
              <a:t>Deep Dive Review of General Aviation (GA) Safety Projects</a:t>
            </a:r>
          </a:p>
        </p:txBody>
      </p:sp>
      <p:sp>
        <p:nvSpPr>
          <p:cNvPr id="3075" name="Text Box 4"/>
          <p:cNvSpPr txBox="1">
            <a:spLocks noChangeArrowheads="1"/>
          </p:cNvSpPr>
          <p:nvPr/>
        </p:nvSpPr>
        <p:spPr bwMode="auto">
          <a:xfrm>
            <a:off x="228600" y="4859338"/>
            <a:ext cx="5021263"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600" dirty="0" smtClean="0">
                <a:solidFill>
                  <a:srgbClr val="1D2F68"/>
                </a:solidFill>
              </a:rPr>
              <a:t>By: 	</a:t>
            </a:r>
            <a:r>
              <a:rPr lang="en-US" sz="1600" dirty="0" smtClean="0">
                <a:solidFill>
                  <a:schemeClr val="bg1">
                    <a:lumMod val="50000"/>
                  </a:schemeClr>
                </a:solidFill>
              </a:rPr>
              <a:t>Gary Pokodner (WTIC Program Manager)</a:t>
            </a:r>
            <a:r>
              <a:rPr lang="en-US" sz="1600" dirty="0" smtClean="0">
                <a:solidFill>
                  <a:srgbClr val="1D2F68"/>
                </a:solidFill>
              </a:rPr>
              <a:t>	</a:t>
            </a:r>
          </a:p>
          <a:p>
            <a:pPr eaLnBrk="1" hangingPunct="1">
              <a:buFontTx/>
              <a:buNone/>
              <a:defRPr/>
            </a:pPr>
            <a:r>
              <a:rPr lang="en-US" sz="1600" dirty="0" smtClean="0">
                <a:solidFill>
                  <a:srgbClr val="1D2F68"/>
                </a:solidFill>
              </a:rPr>
              <a:t>Date:	August 5, 2014</a:t>
            </a:r>
          </a:p>
        </p:txBody>
      </p:sp>
      <p:sp>
        <p:nvSpPr>
          <p:cNvPr id="3076" name="Text Box 5"/>
          <p:cNvSpPr txBox="1">
            <a:spLocks noChangeArrowheads="1"/>
          </p:cNvSpPr>
          <p:nvPr/>
        </p:nvSpPr>
        <p:spPr bwMode="auto">
          <a:xfrm>
            <a:off x="533400" y="2819400"/>
            <a:ext cx="47466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2800" b="1" dirty="0">
                <a:solidFill>
                  <a:schemeClr val="bg2"/>
                </a:solidFill>
              </a:rPr>
              <a:t>Weather Technology in the Cockpit (WTIC)</a:t>
            </a:r>
          </a:p>
          <a:p>
            <a:pPr eaLnBrk="1" hangingPunct="1">
              <a:buFontTx/>
              <a:buNone/>
            </a:pPr>
            <a:r>
              <a:rPr lang="en-US" altLang="en-US" sz="2800" b="1" dirty="0">
                <a:solidFill>
                  <a:schemeClr val="bg2"/>
                </a:solidFill>
              </a:rPr>
              <a:t>BLI A12.d</a:t>
            </a:r>
          </a:p>
        </p:txBody>
      </p:sp>
    </p:spTree>
    <p:extLst>
      <p:ext uri="{BB962C8B-B14F-4D97-AF65-F5344CB8AC3E}">
        <p14:creationId xmlns:p14="http://schemas.microsoft.com/office/powerpoint/2010/main" val="2012111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772400" cy="1362075"/>
          </a:xfrm>
        </p:spPr>
        <p:txBody>
          <a:bodyPr/>
          <a:lstStyle/>
          <a:p>
            <a:r>
              <a:rPr lang="en-US" dirty="0" smtClean="0"/>
              <a:t>Project A – quantify GA accident Causality</a:t>
            </a:r>
            <a:endParaRPr lang="en-US" dirty="0"/>
          </a:p>
        </p:txBody>
      </p:sp>
      <p:sp>
        <p:nvSpPr>
          <p:cNvPr id="4" name="Slide Number Placeholder 3"/>
          <p:cNvSpPr>
            <a:spLocks noGrp="1"/>
          </p:cNvSpPr>
          <p:nvPr>
            <p:ph type="sldNum" sz="quarter" idx="10"/>
          </p:nvPr>
        </p:nvSpPr>
        <p:spPr/>
        <p:txBody>
          <a:bodyPr/>
          <a:lstStyle/>
          <a:p>
            <a:pPr>
              <a:defRPr/>
            </a:pPr>
            <a:fld id="{2DFED961-0CBF-4A39-B6BB-C352DEBDCE01}" type="slidenum">
              <a:rPr lang="en-US" smtClean="0"/>
              <a:pPr>
                <a:defRPr/>
              </a:pPr>
              <a:t>10</a:t>
            </a:fld>
            <a:endParaRPr lang="en-US" dirty="0"/>
          </a:p>
        </p:txBody>
      </p:sp>
    </p:spTree>
    <p:extLst>
      <p:ext uri="{BB962C8B-B14F-4D97-AF65-F5344CB8AC3E}">
        <p14:creationId xmlns:p14="http://schemas.microsoft.com/office/powerpoint/2010/main" val="424139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82575"/>
            <a:ext cx="8472488" cy="609600"/>
          </a:xfrm>
        </p:spPr>
        <p:txBody>
          <a:bodyPr>
            <a:normAutofit fontScale="90000"/>
          </a:bodyPr>
          <a:lstStyle/>
          <a:p>
            <a:r>
              <a:rPr lang="en-US" dirty="0" smtClean="0"/>
              <a:t>Project A - Overview</a:t>
            </a:r>
            <a:endParaRPr lang="en-US" dirty="0"/>
          </a:p>
        </p:txBody>
      </p:sp>
      <p:sp>
        <p:nvSpPr>
          <p:cNvPr id="3" name="Content Placeholder 2"/>
          <p:cNvSpPr>
            <a:spLocks noGrp="1"/>
          </p:cNvSpPr>
          <p:nvPr>
            <p:ph idx="1"/>
          </p:nvPr>
        </p:nvSpPr>
        <p:spPr>
          <a:xfrm>
            <a:off x="303742" y="990600"/>
            <a:ext cx="8050213" cy="4391025"/>
          </a:xfrm>
        </p:spPr>
        <p:txBody>
          <a:bodyPr/>
          <a:lstStyle/>
          <a:p>
            <a:r>
              <a:rPr lang="en-US" sz="2400" dirty="0" smtClean="0"/>
              <a:t>Research Objectives</a:t>
            </a:r>
          </a:p>
          <a:p>
            <a:pPr lvl="1"/>
            <a:r>
              <a:rPr lang="en-US" sz="2000" dirty="0" smtClean="0"/>
              <a:t>Determine causal factors of why the weather-related accident rate for the GA segment has not decreased more in spite of commercial advances in MET cockpit technology and information</a:t>
            </a:r>
          </a:p>
          <a:p>
            <a:pPr lvl="1"/>
            <a:r>
              <a:rPr lang="en-US" sz="2000" dirty="0" smtClean="0"/>
              <a:t>Develop risk rating of various adverse weather conditions and scenarios based on accident and incident reporting</a:t>
            </a:r>
          </a:p>
          <a:p>
            <a:pPr lvl="1"/>
            <a:r>
              <a:rPr lang="en-US" sz="2000" dirty="0"/>
              <a:t>Make recommendations for Part 91 minimum weather service attributes to resolve </a:t>
            </a:r>
            <a:r>
              <a:rPr lang="en-US" sz="2000" dirty="0" smtClean="0"/>
              <a:t>gaps/shortfalls</a:t>
            </a:r>
            <a:endParaRPr lang="en-US" sz="2000" dirty="0"/>
          </a:p>
          <a:p>
            <a:pPr lvl="1"/>
            <a:endParaRPr lang="en-US" dirty="0" smtClean="0"/>
          </a:p>
          <a:p>
            <a:endParaRPr lang="en-US" dirty="0"/>
          </a:p>
        </p:txBody>
      </p:sp>
      <p:sp>
        <p:nvSpPr>
          <p:cNvPr id="4" name="Slide Number Placeholder 3"/>
          <p:cNvSpPr>
            <a:spLocks noGrp="1"/>
          </p:cNvSpPr>
          <p:nvPr>
            <p:ph type="sldNum" sz="quarter" idx="10"/>
          </p:nvPr>
        </p:nvSpPr>
        <p:spPr>
          <a:xfrm>
            <a:off x="6553200" y="6245225"/>
            <a:ext cx="2133600" cy="476250"/>
          </a:xfrm>
        </p:spPr>
        <p:txBody>
          <a:bodyPr/>
          <a:lstStyle/>
          <a:p>
            <a:pPr>
              <a:defRPr/>
            </a:pPr>
            <a:fld id="{342113A2-36F9-49E3-B075-60499D4130E0}" type="slidenum">
              <a:rPr lang="en-US" smtClean="0"/>
              <a:pPr>
                <a:defRPr/>
              </a:pPr>
              <a:t>11</a:t>
            </a:fld>
            <a:endParaRPr lang="en-US" dirty="0"/>
          </a:p>
        </p:txBody>
      </p:sp>
    </p:spTree>
    <p:extLst>
      <p:ext uri="{BB962C8B-B14F-4D97-AF65-F5344CB8AC3E}">
        <p14:creationId xmlns:p14="http://schemas.microsoft.com/office/powerpoint/2010/main" val="2520469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282575"/>
            <a:ext cx="8472488" cy="609600"/>
          </a:xfrm>
        </p:spPr>
        <p:txBody>
          <a:bodyPr>
            <a:normAutofit fontScale="90000"/>
          </a:bodyPr>
          <a:lstStyle/>
          <a:p>
            <a:r>
              <a:rPr lang="en-US" dirty="0" smtClean="0"/>
              <a:t>Project A Tasks</a:t>
            </a:r>
            <a:endParaRPr lang="en-US" dirty="0"/>
          </a:p>
        </p:txBody>
      </p:sp>
      <p:sp>
        <p:nvSpPr>
          <p:cNvPr id="3" name="Content Placeholder 2"/>
          <p:cNvSpPr>
            <a:spLocks noGrp="1"/>
          </p:cNvSpPr>
          <p:nvPr>
            <p:ph idx="1"/>
          </p:nvPr>
        </p:nvSpPr>
        <p:spPr>
          <a:xfrm>
            <a:off x="303742" y="985307"/>
            <a:ext cx="8050213" cy="4391025"/>
          </a:xfrm>
        </p:spPr>
        <p:txBody>
          <a:bodyPr/>
          <a:lstStyle/>
          <a:p>
            <a:r>
              <a:rPr lang="en-US" sz="2400" dirty="0" smtClean="0"/>
              <a:t>Product and services research</a:t>
            </a:r>
          </a:p>
          <a:p>
            <a:pPr lvl="1"/>
            <a:r>
              <a:rPr lang="en-US" sz="2000" dirty="0" smtClean="0"/>
              <a:t>Develop a data base that highlights MET technologies, their capabilities and their marketing features</a:t>
            </a:r>
          </a:p>
          <a:p>
            <a:r>
              <a:rPr lang="en-US" sz="2400" dirty="0" smtClean="0"/>
              <a:t>Develop weather condition indexing tool</a:t>
            </a:r>
          </a:p>
          <a:p>
            <a:pPr lvl="1"/>
            <a:r>
              <a:rPr lang="en-US" sz="2000" dirty="0" smtClean="0"/>
              <a:t>Used to log weather conditions of accidents/incidents </a:t>
            </a:r>
          </a:p>
          <a:p>
            <a:pPr lvl="1"/>
            <a:r>
              <a:rPr lang="en-US" sz="2000" dirty="0" smtClean="0"/>
              <a:t>Determine weather contributing factors in GA accidents</a:t>
            </a:r>
          </a:p>
          <a:p>
            <a:r>
              <a:rPr lang="en-US" sz="2400" dirty="0" smtClean="0"/>
              <a:t>Develop weather factor risk matrix</a:t>
            </a:r>
          </a:p>
          <a:p>
            <a:pPr lvl="1"/>
            <a:r>
              <a:rPr lang="en-US" sz="2000" dirty="0" smtClean="0"/>
              <a:t>Using index tool, develop objective risk assessment of adverse weather conditions</a:t>
            </a:r>
          </a:p>
          <a:p>
            <a:pPr lvl="1"/>
            <a:r>
              <a:rPr lang="en-US" sz="2000" dirty="0" smtClean="0"/>
              <a:t>Risk matrix to enable objective rating of pilot decision making to avoid adverse weather </a:t>
            </a:r>
          </a:p>
          <a:p>
            <a:endParaRPr lang="en-US" dirty="0"/>
          </a:p>
        </p:txBody>
      </p:sp>
      <p:sp>
        <p:nvSpPr>
          <p:cNvPr id="4" name="Slide Number Placeholder 3"/>
          <p:cNvSpPr>
            <a:spLocks noGrp="1"/>
          </p:cNvSpPr>
          <p:nvPr>
            <p:ph type="sldNum" sz="quarter" idx="10"/>
          </p:nvPr>
        </p:nvSpPr>
        <p:spPr>
          <a:xfrm>
            <a:off x="6553200" y="6245225"/>
            <a:ext cx="2133600" cy="476250"/>
          </a:xfrm>
        </p:spPr>
        <p:txBody>
          <a:bodyPr/>
          <a:lstStyle/>
          <a:p>
            <a:pPr>
              <a:defRPr/>
            </a:pPr>
            <a:fld id="{342113A2-36F9-49E3-B075-60499D4130E0}" type="slidenum">
              <a:rPr lang="en-US" smtClean="0"/>
              <a:pPr>
                <a:defRPr/>
              </a:pPr>
              <a:t>12</a:t>
            </a:fld>
            <a:endParaRPr lang="en-US" dirty="0"/>
          </a:p>
        </p:txBody>
      </p:sp>
    </p:spTree>
    <p:extLst>
      <p:ext uri="{BB962C8B-B14F-4D97-AF65-F5344CB8AC3E}">
        <p14:creationId xmlns:p14="http://schemas.microsoft.com/office/powerpoint/2010/main" val="336330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82575"/>
            <a:ext cx="8472488" cy="609600"/>
          </a:xfrm>
        </p:spPr>
        <p:txBody>
          <a:bodyPr>
            <a:normAutofit fontScale="90000"/>
          </a:bodyPr>
          <a:lstStyle/>
          <a:p>
            <a:r>
              <a:rPr lang="en-US" dirty="0" smtClean="0"/>
              <a:t>Project A – Accomplishments to Date</a:t>
            </a:r>
            <a:endParaRPr lang="en-US" dirty="0"/>
          </a:p>
        </p:txBody>
      </p:sp>
      <p:sp>
        <p:nvSpPr>
          <p:cNvPr id="3" name="Content Placeholder 2"/>
          <p:cNvSpPr>
            <a:spLocks noGrp="1"/>
          </p:cNvSpPr>
          <p:nvPr>
            <p:ph idx="1"/>
          </p:nvPr>
        </p:nvSpPr>
        <p:spPr>
          <a:xfrm>
            <a:off x="303742" y="976840"/>
            <a:ext cx="8050213" cy="4391025"/>
          </a:xfrm>
        </p:spPr>
        <p:txBody>
          <a:bodyPr/>
          <a:lstStyle/>
          <a:p>
            <a:r>
              <a:rPr lang="en-US" sz="2400" dirty="0" smtClean="0"/>
              <a:t>Developed inventory of current weather technologies and information</a:t>
            </a:r>
          </a:p>
          <a:p>
            <a:r>
              <a:rPr lang="en-US" sz="2400" dirty="0" smtClean="0"/>
              <a:t>Examined visual indications of weather information delays</a:t>
            </a:r>
          </a:p>
          <a:p>
            <a:r>
              <a:rPr lang="en-US" sz="2400" dirty="0" smtClean="0"/>
              <a:t>Compiled a listing of vendor marketing points (samples in Backup)</a:t>
            </a:r>
          </a:p>
          <a:p>
            <a:r>
              <a:rPr lang="en-US" sz="2400" dirty="0" smtClean="0"/>
              <a:t>Developed weather indexing tool (samples in Backup)</a:t>
            </a:r>
          </a:p>
          <a:p>
            <a:r>
              <a:rPr lang="en-US" sz="2400" dirty="0" smtClean="0"/>
              <a:t>Numerous NTSB / ASRS reports analyzed</a:t>
            </a:r>
          </a:p>
          <a:p>
            <a:endParaRPr lang="en-US" sz="2400" dirty="0"/>
          </a:p>
        </p:txBody>
      </p:sp>
      <p:sp>
        <p:nvSpPr>
          <p:cNvPr id="4" name="Slide Number Placeholder 3"/>
          <p:cNvSpPr>
            <a:spLocks noGrp="1"/>
          </p:cNvSpPr>
          <p:nvPr>
            <p:ph type="sldNum" sz="quarter" idx="10"/>
          </p:nvPr>
        </p:nvSpPr>
        <p:spPr>
          <a:xfrm>
            <a:off x="6553200" y="6245225"/>
            <a:ext cx="2133600" cy="476250"/>
          </a:xfrm>
        </p:spPr>
        <p:txBody>
          <a:bodyPr/>
          <a:lstStyle/>
          <a:p>
            <a:pPr>
              <a:defRPr/>
            </a:pPr>
            <a:fld id="{342113A2-36F9-49E3-B075-60499D4130E0}" type="slidenum">
              <a:rPr lang="en-US" smtClean="0"/>
              <a:pPr>
                <a:defRPr/>
              </a:pPr>
              <a:t>13</a:t>
            </a:fld>
            <a:endParaRPr lang="en-US" dirty="0"/>
          </a:p>
        </p:txBody>
      </p:sp>
    </p:spTree>
    <p:extLst>
      <p:ext uri="{BB962C8B-B14F-4D97-AF65-F5344CB8AC3E}">
        <p14:creationId xmlns:p14="http://schemas.microsoft.com/office/powerpoint/2010/main" val="3132271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82575"/>
            <a:ext cx="8472488" cy="609600"/>
          </a:xfrm>
        </p:spPr>
        <p:txBody>
          <a:bodyPr>
            <a:normAutofit fontScale="90000"/>
          </a:bodyPr>
          <a:lstStyle/>
          <a:p>
            <a:r>
              <a:rPr lang="en-US" dirty="0" smtClean="0"/>
              <a:t>Project A – Interim Findings</a:t>
            </a:r>
            <a:endParaRPr lang="en-US" dirty="0"/>
          </a:p>
        </p:txBody>
      </p:sp>
      <p:sp>
        <p:nvSpPr>
          <p:cNvPr id="3" name="Content Placeholder 2"/>
          <p:cNvSpPr>
            <a:spLocks noGrp="1"/>
          </p:cNvSpPr>
          <p:nvPr>
            <p:ph idx="1"/>
          </p:nvPr>
        </p:nvSpPr>
        <p:spPr>
          <a:xfrm>
            <a:off x="303742" y="982133"/>
            <a:ext cx="8050213" cy="4391025"/>
          </a:xfrm>
        </p:spPr>
        <p:txBody>
          <a:bodyPr>
            <a:noAutofit/>
          </a:bodyPr>
          <a:lstStyle/>
          <a:p>
            <a:r>
              <a:rPr lang="en-US" sz="2400" dirty="0" smtClean="0"/>
              <a:t>In-cockpit weather products and information offerings are dynamic</a:t>
            </a:r>
          </a:p>
          <a:p>
            <a:r>
              <a:rPr lang="en-US" sz="2400" dirty="0" smtClean="0"/>
              <a:t>Feature-based marketing of products versus use and benefits-based</a:t>
            </a:r>
          </a:p>
          <a:p>
            <a:r>
              <a:rPr lang="en-US" sz="2400" dirty="0" smtClean="0"/>
              <a:t>No standards for how weather products are displayed</a:t>
            </a:r>
          </a:p>
          <a:p>
            <a:r>
              <a:rPr lang="en-US" sz="2400" dirty="0" smtClean="0"/>
              <a:t>Varying delays in weather information</a:t>
            </a:r>
          </a:p>
          <a:p>
            <a:pPr lvl="1"/>
            <a:r>
              <a:rPr lang="en-US" sz="2000" dirty="0" smtClean="0"/>
              <a:t>Location of weather</a:t>
            </a:r>
          </a:p>
          <a:p>
            <a:pPr lvl="1"/>
            <a:r>
              <a:rPr lang="en-US" sz="2000" dirty="0" smtClean="0"/>
              <a:t>Age of information</a:t>
            </a:r>
          </a:p>
          <a:p>
            <a:r>
              <a:rPr lang="en-US" sz="2400" dirty="0" smtClean="0"/>
              <a:t>Weather-related GA accidents primarily pilot decision errors</a:t>
            </a:r>
          </a:p>
          <a:p>
            <a:pPr lvl="1"/>
            <a:r>
              <a:rPr lang="en-US" sz="2000" dirty="0" smtClean="0"/>
              <a:t>Non-weather related GA accidents primarily skill based</a:t>
            </a:r>
          </a:p>
          <a:p>
            <a:endParaRPr lang="en-US" sz="2400" dirty="0"/>
          </a:p>
        </p:txBody>
      </p:sp>
      <p:sp>
        <p:nvSpPr>
          <p:cNvPr id="4" name="Slide Number Placeholder 3"/>
          <p:cNvSpPr>
            <a:spLocks noGrp="1"/>
          </p:cNvSpPr>
          <p:nvPr>
            <p:ph type="sldNum" sz="quarter" idx="10"/>
          </p:nvPr>
        </p:nvSpPr>
        <p:spPr>
          <a:xfrm>
            <a:off x="6553200" y="6245225"/>
            <a:ext cx="2133600" cy="476250"/>
          </a:xfrm>
        </p:spPr>
        <p:txBody>
          <a:bodyPr/>
          <a:lstStyle/>
          <a:p>
            <a:pPr>
              <a:defRPr/>
            </a:pPr>
            <a:fld id="{342113A2-36F9-49E3-B075-60499D4130E0}" type="slidenum">
              <a:rPr lang="en-US" smtClean="0"/>
              <a:pPr>
                <a:defRPr/>
              </a:pPr>
              <a:t>14</a:t>
            </a:fld>
            <a:endParaRPr lang="en-US" dirty="0"/>
          </a:p>
        </p:txBody>
      </p:sp>
    </p:spTree>
    <p:extLst>
      <p:ext uri="{BB962C8B-B14F-4D97-AF65-F5344CB8AC3E}">
        <p14:creationId xmlns:p14="http://schemas.microsoft.com/office/powerpoint/2010/main" val="3420127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772400" cy="1362075"/>
          </a:xfrm>
        </p:spPr>
        <p:txBody>
          <a:bodyPr/>
          <a:lstStyle/>
          <a:p>
            <a:r>
              <a:rPr lang="en-US" dirty="0" smtClean="0"/>
              <a:t>Project B – Inadvertent flight from VFR into IMC</a:t>
            </a:r>
            <a:endParaRPr lang="en-US" dirty="0"/>
          </a:p>
        </p:txBody>
      </p:sp>
      <p:sp>
        <p:nvSpPr>
          <p:cNvPr id="4" name="Slide Number Placeholder 3"/>
          <p:cNvSpPr>
            <a:spLocks noGrp="1"/>
          </p:cNvSpPr>
          <p:nvPr>
            <p:ph type="sldNum" sz="quarter" idx="10"/>
          </p:nvPr>
        </p:nvSpPr>
        <p:spPr/>
        <p:txBody>
          <a:bodyPr/>
          <a:lstStyle/>
          <a:p>
            <a:pPr>
              <a:defRPr/>
            </a:pPr>
            <a:fld id="{2DFED961-0CBF-4A39-B6BB-C352DEBDCE01}" type="slidenum">
              <a:rPr lang="en-US" smtClean="0"/>
              <a:pPr>
                <a:defRPr/>
              </a:pPr>
              <a:t>15</a:t>
            </a:fld>
            <a:endParaRPr lang="en-US" dirty="0"/>
          </a:p>
        </p:txBody>
      </p:sp>
    </p:spTree>
    <p:extLst>
      <p:ext uri="{BB962C8B-B14F-4D97-AF65-F5344CB8AC3E}">
        <p14:creationId xmlns:p14="http://schemas.microsoft.com/office/powerpoint/2010/main" val="2893493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282575"/>
            <a:ext cx="8472488" cy="609600"/>
          </a:xfrm>
        </p:spPr>
        <p:txBody>
          <a:bodyPr/>
          <a:lstStyle/>
          <a:p>
            <a:r>
              <a:rPr lang="en-US" sz="3600" dirty="0" smtClean="0"/>
              <a:t>Project B – Overview </a:t>
            </a:r>
            <a:endParaRPr lang="en-US" sz="3600" dirty="0"/>
          </a:p>
        </p:txBody>
      </p:sp>
      <p:sp>
        <p:nvSpPr>
          <p:cNvPr id="3" name="Content Placeholder 2"/>
          <p:cNvSpPr>
            <a:spLocks noGrp="1"/>
          </p:cNvSpPr>
          <p:nvPr>
            <p:ph idx="1"/>
          </p:nvPr>
        </p:nvSpPr>
        <p:spPr>
          <a:xfrm>
            <a:off x="303742" y="977371"/>
            <a:ext cx="8610600" cy="4830763"/>
          </a:xfrm>
        </p:spPr>
        <p:txBody>
          <a:bodyPr/>
          <a:lstStyle/>
          <a:p>
            <a:pPr marL="342900" lvl="1" indent="-342900">
              <a:buChar char="•"/>
            </a:pPr>
            <a:r>
              <a:rPr lang="en-US" b="1" dirty="0" smtClean="0">
                <a:ea typeface="+mn-ea"/>
                <a:cs typeface="+mn-cs"/>
              </a:rPr>
              <a:t>Research Objectives</a:t>
            </a:r>
          </a:p>
          <a:p>
            <a:pPr lvl="1"/>
            <a:r>
              <a:rPr lang="en-US" sz="2000" dirty="0" smtClean="0"/>
              <a:t>Gain a deeper understanding of why GA pilots continue to be involved in incidents and accidents from continued flight under VFR into deteriorating weather </a:t>
            </a:r>
          </a:p>
          <a:p>
            <a:pPr lvl="1"/>
            <a:r>
              <a:rPr lang="en-US" sz="2000" dirty="0" smtClean="0"/>
              <a:t>Develop strategies for reducing the risk of this type of incident/accident </a:t>
            </a:r>
          </a:p>
          <a:p>
            <a:pPr lvl="1"/>
            <a:r>
              <a:rPr lang="en-US" sz="2000" dirty="0" smtClean="0"/>
              <a:t>Make recommendations for Part 91 minimum weather service attributes to resolve gaps</a:t>
            </a:r>
          </a:p>
          <a:p>
            <a:pPr lvl="1"/>
            <a:endParaRPr lang="en-US" sz="1400" dirty="0"/>
          </a:p>
        </p:txBody>
      </p:sp>
      <p:sp>
        <p:nvSpPr>
          <p:cNvPr id="4" name="Slide Number Placeholder 3"/>
          <p:cNvSpPr>
            <a:spLocks noGrp="1"/>
          </p:cNvSpPr>
          <p:nvPr>
            <p:ph type="sldNum" sz="quarter" idx="10"/>
          </p:nvPr>
        </p:nvSpPr>
        <p:spPr/>
        <p:txBody>
          <a:bodyPr/>
          <a:lstStyle/>
          <a:p>
            <a:pPr>
              <a:defRPr/>
            </a:pPr>
            <a:fld id="{342113A2-36F9-49E3-B075-60499D4130E0}" type="slidenum">
              <a:rPr lang="en-US" smtClean="0"/>
              <a:pPr>
                <a:defRPr/>
              </a:pPr>
              <a:t>16</a:t>
            </a:fld>
            <a:endParaRPr lang="en-US" dirty="0"/>
          </a:p>
        </p:txBody>
      </p:sp>
    </p:spTree>
    <p:extLst>
      <p:ext uri="{BB962C8B-B14F-4D97-AF65-F5344CB8AC3E}">
        <p14:creationId xmlns:p14="http://schemas.microsoft.com/office/powerpoint/2010/main" val="119931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PEGASAS">
            <a:hlinkClick r:id="rId2"/>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06917" y="990472"/>
            <a:ext cx="7464425" cy="4250394"/>
          </a:xfrm>
          <a:prstGeom prst="rect">
            <a:avLst/>
          </a:prstGeom>
        </p:spPr>
        <p:txBody>
          <a:bodyPr wrap="square">
            <a:spAutoFit/>
          </a:bodyPr>
          <a:lstStyle/>
          <a:p>
            <a:pPr marL="342900" indent="-342900" eaLnBrk="0" hangingPunct="0">
              <a:spcBef>
                <a:spcPct val="20000"/>
              </a:spcBef>
              <a:buFont typeface="Arial" pitchFamily="34" charset="0"/>
              <a:buChar char="•"/>
            </a:pPr>
            <a:r>
              <a:rPr lang="en-US" b="1" dirty="0" smtClean="0">
                <a:latin typeface="+mn-lt"/>
              </a:rPr>
              <a:t>Perform data collection and analysis of VFR flight into IMC accident/incident reports</a:t>
            </a:r>
            <a:endParaRPr lang="en-US" sz="2000" b="1" dirty="0">
              <a:latin typeface="+mn-lt"/>
            </a:endParaRPr>
          </a:p>
          <a:p>
            <a:pPr marL="742950" lvl="1" indent="-285750" eaLnBrk="0" hangingPunct="0">
              <a:spcBef>
                <a:spcPct val="20000"/>
              </a:spcBef>
              <a:buChar char="–"/>
            </a:pPr>
            <a:r>
              <a:rPr lang="en-US" sz="2000" dirty="0" smtClean="0">
                <a:latin typeface="+mn-lt"/>
              </a:rPr>
              <a:t>VFR </a:t>
            </a:r>
            <a:r>
              <a:rPr lang="en-US" sz="2000" dirty="0">
                <a:latin typeface="+mn-lt"/>
              </a:rPr>
              <a:t>into IMC Accidents occurring in the United </a:t>
            </a:r>
            <a:r>
              <a:rPr lang="en-US" sz="2000" dirty="0" smtClean="0">
                <a:latin typeface="+mn-lt"/>
              </a:rPr>
              <a:t>States</a:t>
            </a:r>
          </a:p>
          <a:p>
            <a:pPr marL="742950" lvl="1" indent="-285750" eaLnBrk="0" hangingPunct="0">
              <a:spcBef>
                <a:spcPct val="20000"/>
              </a:spcBef>
              <a:buFont typeface="Arial" pitchFamily="34" charset="0"/>
              <a:buChar char="–"/>
            </a:pPr>
            <a:r>
              <a:rPr lang="en-US" sz="2000" dirty="0" smtClean="0">
                <a:latin typeface="+mn-lt"/>
              </a:rPr>
              <a:t>Part </a:t>
            </a:r>
            <a:r>
              <a:rPr lang="en-US" sz="2000" dirty="0">
                <a:latin typeface="+mn-lt"/>
              </a:rPr>
              <a:t>91: General Aviation </a:t>
            </a:r>
            <a:r>
              <a:rPr lang="en-US" sz="2000" dirty="0" smtClean="0">
                <a:latin typeface="+mn-lt"/>
              </a:rPr>
              <a:t>Operation</a:t>
            </a:r>
          </a:p>
          <a:p>
            <a:pPr marL="742950" lvl="1" indent="-285750" eaLnBrk="0" hangingPunct="0">
              <a:spcBef>
                <a:spcPct val="20000"/>
              </a:spcBef>
              <a:buFont typeface="Arial" pitchFamily="34" charset="0"/>
              <a:buChar char="–"/>
            </a:pPr>
            <a:r>
              <a:rPr lang="en-US" sz="2000" dirty="0" smtClean="0">
                <a:latin typeface="+mn-lt"/>
              </a:rPr>
              <a:t>Airplanes</a:t>
            </a:r>
            <a:endParaRPr lang="en-US" sz="2000" dirty="0">
              <a:latin typeface="+mn-lt"/>
            </a:endParaRPr>
          </a:p>
          <a:p>
            <a:pPr marL="742950" lvl="1" indent="-285750" eaLnBrk="0" hangingPunct="0">
              <a:spcBef>
                <a:spcPct val="20000"/>
              </a:spcBef>
              <a:buFont typeface="Arial" pitchFamily="34" charset="0"/>
              <a:buChar char="–"/>
            </a:pPr>
            <a:r>
              <a:rPr lang="en-US" sz="2000" dirty="0" smtClean="0">
                <a:latin typeface="+mn-lt"/>
              </a:rPr>
              <a:t>10-year </a:t>
            </a:r>
            <a:r>
              <a:rPr lang="en-US" sz="2000" dirty="0">
                <a:latin typeface="+mn-lt"/>
              </a:rPr>
              <a:t>period of study (2003 through 2012</a:t>
            </a:r>
            <a:r>
              <a:rPr lang="en-US" sz="2000" dirty="0" smtClean="0">
                <a:latin typeface="+mn-lt"/>
              </a:rPr>
              <a:t>)</a:t>
            </a:r>
          </a:p>
          <a:p>
            <a:pPr marL="742950" lvl="1" indent="-285750" eaLnBrk="0" hangingPunct="0">
              <a:spcBef>
                <a:spcPct val="20000"/>
              </a:spcBef>
              <a:buFont typeface="Arial" pitchFamily="34" charset="0"/>
              <a:buChar char="–"/>
            </a:pPr>
            <a:r>
              <a:rPr lang="en-US" sz="2000" dirty="0">
                <a:latin typeface="+mn-lt"/>
              </a:rPr>
              <a:t>Information/data source is the NTSB Aviation Accident Database</a:t>
            </a:r>
          </a:p>
          <a:p>
            <a:pPr marL="342900" indent="-342900" eaLnBrk="0" hangingPunct="0">
              <a:spcBef>
                <a:spcPct val="20000"/>
              </a:spcBef>
              <a:buFont typeface="Arial" pitchFamily="34" charset="0"/>
              <a:buChar char="•"/>
            </a:pPr>
            <a:endParaRPr lang="en-US" sz="1600" dirty="0" smtClean="0">
              <a:latin typeface="+mn-lt"/>
            </a:endParaRPr>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endParaRPr lang="en-US" sz="1800" dirty="0"/>
          </a:p>
        </p:txBody>
      </p:sp>
      <p:sp>
        <p:nvSpPr>
          <p:cNvPr id="8" name="Title 1"/>
          <p:cNvSpPr>
            <a:spLocks noGrp="1"/>
          </p:cNvSpPr>
          <p:nvPr>
            <p:ph type="title"/>
          </p:nvPr>
        </p:nvSpPr>
        <p:spPr>
          <a:xfrm>
            <a:off x="452437" y="282575"/>
            <a:ext cx="8472488" cy="609600"/>
          </a:xfrm>
        </p:spPr>
        <p:txBody>
          <a:bodyPr/>
          <a:lstStyle/>
          <a:p>
            <a:r>
              <a:rPr lang="en-US" sz="3600" dirty="0" smtClean="0"/>
              <a:t>Project B – Tasks </a:t>
            </a:r>
            <a:endParaRPr lang="en-US" sz="3600" dirty="0"/>
          </a:p>
        </p:txBody>
      </p:sp>
      <p:sp>
        <p:nvSpPr>
          <p:cNvPr id="6" name="Slide Number Placeholder 3"/>
          <p:cNvSpPr>
            <a:spLocks noGrp="1"/>
          </p:cNvSpPr>
          <p:nvPr>
            <p:ph type="sldNum" sz="quarter" idx="10"/>
          </p:nvPr>
        </p:nvSpPr>
        <p:spPr>
          <a:xfrm>
            <a:off x="6553200" y="6245225"/>
            <a:ext cx="2133600" cy="476250"/>
          </a:xfrm>
        </p:spPr>
        <p:txBody>
          <a:bodyPr/>
          <a:lstStyle/>
          <a:p>
            <a:pPr>
              <a:defRPr/>
            </a:pPr>
            <a:fld id="{342113A2-36F9-49E3-B075-60499D4130E0}" type="slidenum">
              <a:rPr lang="en-US" smtClean="0"/>
              <a:pPr>
                <a:defRPr/>
              </a:pPr>
              <a:t>17</a:t>
            </a:fld>
            <a:endParaRPr lang="en-US" dirty="0"/>
          </a:p>
        </p:txBody>
      </p:sp>
    </p:spTree>
    <p:extLst>
      <p:ext uri="{BB962C8B-B14F-4D97-AF65-F5344CB8AC3E}">
        <p14:creationId xmlns:p14="http://schemas.microsoft.com/office/powerpoint/2010/main" val="3612454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742" y="982133"/>
            <a:ext cx="8229600" cy="4830763"/>
          </a:xfrm>
        </p:spPr>
        <p:txBody>
          <a:bodyPr/>
          <a:lstStyle/>
          <a:p>
            <a:r>
              <a:rPr lang="en-US" sz="2400" dirty="0" smtClean="0"/>
              <a:t>Reviewed </a:t>
            </a:r>
            <a:r>
              <a:rPr lang="en-US" sz="2400" dirty="0"/>
              <a:t>AOPA Air Safety Institute (ASI) database </a:t>
            </a:r>
            <a:r>
              <a:rPr lang="en-US" sz="2400" dirty="0" smtClean="0"/>
              <a:t>and </a:t>
            </a:r>
            <a:r>
              <a:rPr lang="en-US" sz="2400" dirty="0"/>
              <a:t>the NTSB database </a:t>
            </a:r>
            <a:r>
              <a:rPr lang="en-US" sz="2400" dirty="0" smtClean="0"/>
              <a:t>to </a:t>
            </a:r>
            <a:r>
              <a:rPr lang="en-US" sz="2400" dirty="0"/>
              <a:t>identify </a:t>
            </a:r>
            <a:r>
              <a:rPr lang="en-US" sz="2400" dirty="0" smtClean="0"/>
              <a:t>accident </a:t>
            </a:r>
            <a:r>
              <a:rPr lang="en-US" sz="2400" dirty="0"/>
              <a:t>reports associated with IMC </a:t>
            </a:r>
          </a:p>
          <a:p>
            <a:pPr lvl="1">
              <a:buFont typeface="Arial" panose="020B0604020202020204" pitchFamily="34" charset="0"/>
              <a:buChar char="–"/>
            </a:pPr>
            <a:r>
              <a:rPr lang="en-US" sz="2000" kern="1200" dirty="0">
                <a:ea typeface="+mn-ea"/>
                <a:cs typeface="+mn-cs"/>
              </a:rPr>
              <a:t>Approximately 1100 IMC accidents were identified and reviewed.</a:t>
            </a:r>
          </a:p>
          <a:p>
            <a:pPr lvl="1">
              <a:buFont typeface="Arial" panose="020B0604020202020204" pitchFamily="34" charset="0"/>
              <a:buChar char="–"/>
            </a:pPr>
            <a:r>
              <a:rPr lang="en-US" sz="2000" kern="1200" dirty="0">
                <a:ea typeface="+mn-ea"/>
                <a:cs typeface="+mn-cs"/>
              </a:rPr>
              <a:t>319 accident cases were identified as VFR Flight into </a:t>
            </a:r>
            <a:r>
              <a:rPr lang="en-US" sz="2000" kern="1200" dirty="0" smtClean="0">
                <a:ea typeface="+mn-ea"/>
                <a:cs typeface="+mn-cs"/>
              </a:rPr>
              <a:t>IMC</a:t>
            </a:r>
          </a:p>
          <a:p>
            <a:pPr marL="400050"/>
            <a:r>
              <a:rPr lang="en-US" sz="2400" dirty="0" smtClean="0"/>
              <a:t>Specific </a:t>
            </a:r>
            <a:r>
              <a:rPr lang="en-US" sz="2400" dirty="0"/>
              <a:t>data associated with each case </a:t>
            </a:r>
            <a:r>
              <a:rPr lang="en-US" sz="2400" dirty="0" smtClean="0"/>
              <a:t>put </a:t>
            </a:r>
            <a:r>
              <a:rPr lang="en-US" sz="2400" dirty="0"/>
              <a:t>into </a:t>
            </a:r>
            <a:r>
              <a:rPr lang="en-US" sz="2400" dirty="0" smtClean="0"/>
              <a:t>database</a:t>
            </a:r>
            <a:endParaRPr lang="en-US" sz="2400" dirty="0"/>
          </a:p>
          <a:p>
            <a:endParaRPr lang="en-US" sz="2400" dirty="0"/>
          </a:p>
        </p:txBody>
      </p:sp>
      <p:sp>
        <p:nvSpPr>
          <p:cNvPr id="4" name="Slide Number Placeholder 3"/>
          <p:cNvSpPr>
            <a:spLocks noGrp="1"/>
          </p:cNvSpPr>
          <p:nvPr>
            <p:ph type="sldNum" sz="quarter" idx="10"/>
          </p:nvPr>
        </p:nvSpPr>
        <p:spPr/>
        <p:txBody>
          <a:bodyPr/>
          <a:lstStyle/>
          <a:p>
            <a:pPr>
              <a:defRPr/>
            </a:pPr>
            <a:fld id="{342113A2-36F9-49E3-B075-60499D4130E0}" type="slidenum">
              <a:rPr lang="en-US" smtClean="0"/>
              <a:pPr>
                <a:defRPr/>
              </a:pPr>
              <a:t>18</a:t>
            </a:fld>
            <a:endParaRPr lang="en-US" dirty="0"/>
          </a:p>
        </p:txBody>
      </p:sp>
      <p:sp>
        <p:nvSpPr>
          <p:cNvPr id="5" name="Title 1"/>
          <p:cNvSpPr>
            <a:spLocks noGrp="1"/>
          </p:cNvSpPr>
          <p:nvPr>
            <p:ph type="title"/>
          </p:nvPr>
        </p:nvSpPr>
        <p:spPr>
          <a:xfrm>
            <a:off x="452437" y="282575"/>
            <a:ext cx="8472488" cy="609600"/>
          </a:xfrm>
        </p:spPr>
        <p:txBody>
          <a:bodyPr/>
          <a:lstStyle/>
          <a:p>
            <a:r>
              <a:rPr lang="en-US" sz="3600" dirty="0" smtClean="0"/>
              <a:t>Project B – Accomplishments to Date</a:t>
            </a:r>
            <a:endParaRPr lang="en-US" sz="3600" dirty="0"/>
          </a:p>
        </p:txBody>
      </p:sp>
    </p:spTree>
    <p:extLst>
      <p:ext uri="{BB962C8B-B14F-4D97-AF65-F5344CB8AC3E}">
        <p14:creationId xmlns:p14="http://schemas.microsoft.com/office/powerpoint/2010/main" val="4167104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7675" y="282575"/>
            <a:ext cx="8472488" cy="609600"/>
          </a:xfrm>
        </p:spPr>
        <p:txBody>
          <a:bodyPr/>
          <a:lstStyle/>
          <a:p>
            <a:r>
              <a:rPr lang="en-US" sz="3600" dirty="0" smtClean="0"/>
              <a:t>Project B – Interim Findings</a:t>
            </a:r>
            <a:endParaRPr lang="en-US" sz="3600" dirty="0"/>
          </a:p>
        </p:txBody>
      </p:sp>
      <p:sp>
        <p:nvSpPr>
          <p:cNvPr id="6" name="Content Placeholder 5"/>
          <p:cNvSpPr>
            <a:spLocks noGrp="1"/>
          </p:cNvSpPr>
          <p:nvPr>
            <p:ph idx="1"/>
          </p:nvPr>
        </p:nvSpPr>
        <p:spPr>
          <a:xfrm>
            <a:off x="303742" y="982133"/>
            <a:ext cx="8306858" cy="922867"/>
          </a:xfrm>
        </p:spPr>
        <p:txBody>
          <a:bodyPr/>
          <a:lstStyle/>
          <a:p>
            <a:r>
              <a:rPr lang="en-US" sz="2400" dirty="0" smtClean="0"/>
              <a:t>“visibility” factors account for 74% of all weather and environmental accident factors from 2003 - 2012</a:t>
            </a:r>
          </a:p>
        </p:txBody>
      </p:sp>
      <p:sp>
        <p:nvSpPr>
          <p:cNvPr id="2" name="Slide Number Placeholder 1"/>
          <p:cNvSpPr>
            <a:spLocks noGrp="1"/>
          </p:cNvSpPr>
          <p:nvPr>
            <p:ph type="sldNum" sz="quarter" idx="10"/>
          </p:nvPr>
        </p:nvSpPr>
        <p:spPr/>
        <p:txBody>
          <a:bodyPr/>
          <a:lstStyle/>
          <a:p>
            <a:pPr>
              <a:defRPr/>
            </a:pPr>
            <a:fld id="{13F01056-A9DB-409B-9DCF-851A8EBB16FA}" type="slidenum">
              <a:rPr lang="en-US" smtClean="0"/>
              <a:pPr>
                <a:defRPr/>
              </a:pPr>
              <a:t>19</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823913" y="2057400"/>
            <a:ext cx="7496175" cy="3657600"/>
          </a:xfrm>
          <a:prstGeom prst="rect">
            <a:avLst/>
          </a:prstGeom>
          <a:noFill/>
          <a:ln w="9525">
            <a:noFill/>
            <a:miter lim="800000"/>
            <a:headEnd/>
            <a:tailEnd/>
          </a:ln>
        </p:spPr>
      </p:pic>
    </p:spTree>
    <p:extLst>
      <p:ext uri="{BB962C8B-B14F-4D97-AF65-F5344CB8AC3E}">
        <p14:creationId xmlns:p14="http://schemas.microsoft.com/office/powerpoint/2010/main" val="1386616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2437" y="281214"/>
            <a:ext cx="8472488" cy="609600"/>
          </a:xfrm>
        </p:spPr>
        <p:txBody>
          <a:bodyPr/>
          <a:lstStyle/>
          <a:p>
            <a:pPr eaLnBrk="1" hangingPunct="1"/>
            <a:r>
              <a:rPr lang="en-US" sz="3600" dirty="0" smtClean="0">
                <a:solidFill>
                  <a:srgbClr val="000099"/>
                </a:solidFill>
              </a:rPr>
              <a:t>Presentation Goals</a:t>
            </a:r>
          </a:p>
        </p:txBody>
      </p:sp>
      <p:sp>
        <p:nvSpPr>
          <p:cNvPr id="4099" name="Rectangle 3"/>
          <p:cNvSpPr>
            <a:spLocks noGrp="1" noChangeArrowheads="1"/>
          </p:cNvSpPr>
          <p:nvPr>
            <p:ph idx="1"/>
          </p:nvPr>
        </p:nvSpPr>
        <p:spPr>
          <a:xfrm>
            <a:off x="306161" y="981075"/>
            <a:ext cx="8229600" cy="4724400"/>
          </a:xfrm>
        </p:spPr>
        <p:txBody>
          <a:bodyPr/>
          <a:lstStyle/>
          <a:p>
            <a:pPr eaLnBrk="1" hangingPunct="1"/>
            <a:r>
              <a:rPr lang="en-US" sz="2400" dirty="0" smtClean="0"/>
              <a:t>WTIC Overview of General Aviation Research Tasks</a:t>
            </a:r>
          </a:p>
          <a:p>
            <a:pPr eaLnBrk="1" hangingPunct="1"/>
            <a:endParaRPr lang="en-US" sz="2400" dirty="0" smtClean="0"/>
          </a:p>
          <a:p>
            <a:pPr eaLnBrk="1" hangingPunct="1"/>
            <a:r>
              <a:rPr lang="en-US" sz="2400" dirty="0" smtClean="0"/>
              <a:t>Recap GA Accident Statistics</a:t>
            </a:r>
          </a:p>
          <a:p>
            <a:pPr eaLnBrk="1" hangingPunct="1"/>
            <a:endParaRPr lang="en-US" sz="2400" dirty="0" smtClean="0"/>
          </a:p>
          <a:p>
            <a:pPr eaLnBrk="1" hangingPunct="1"/>
            <a:r>
              <a:rPr lang="en-US" sz="2400" dirty="0" smtClean="0"/>
              <a:t>Summary of the Partnership to Enhance General Aviation Safety, Accessibility and Sustainability (PEGASAS) Projects</a:t>
            </a:r>
          </a:p>
          <a:p>
            <a:pPr eaLnBrk="1" hangingPunct="1"/>
            <a:endParaRPr lang="en-US" sz="2400" dirty="0" smtClean="0"/>
          </a:p>
          <a:p>
            <a:pPr eaLnBrk="1" hangingPunct="1"/>
            <a:r>
              <a:rPr lang="en-US" sz="2400" dirty="0" smtClean="0"/>
              <a:t>Deep Dive on the Four PEGASAS Projects</a:t>
            </a:r>
          </a:p>
          <a:p>
            <a:pPr eaLnBrk="1" hangingPunct="1"/>
            <a:endParaRPr lang="en-US" sz="2400" dirty="0" smtClean="0"/>
          </a:p>
          <a:p>
            <a:pPr eaLnBrk="1" hangingPunct="1"/>
            <a:r>
              <a:rPr lang="en-US" sz="2400" dirty="0" smtClean="0"/>
              <a:t>Discussions and Questions</a:t>
            </a:r>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2</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2</a:t>
            </a:fld>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7675" y="282575"/>
            <a:ext cx="8472488" cy="609600"/>
          </a:xfrm>
        </p:spPr>
        <p:txBody>
          <a:bodyPr/>
          <a:lstStyle/>
          <a:p>
            <a:r>
              <a:rPr lang="en-US" sz="3600" dirty="0" smtClean="0"/>
              <a:t>Project B – Interim Findings</a:t>
            </a:r>
            <a:endParaRPr lang="en-US" sz="3600" dirty="0"/>
          </a:p>
        </p:txBody>
      </p:sp>
      <p:sp>
        <p:nvSpPr>
          <p:cNvPr id="6" name="Content Placeholder 5"/>
          <p:cNvSpPr>
            <a:spLocks noGrp="1"/>
          </p:cNvSpPr>
          <p:nvPr>
            <p:ph idx="1"/>
          </p:nvPr>
        </p:nvSpPr>
        <p:spPr>
          <a:xfrm>
            <a:off x="303742" y="982133"/>
            <a:ext cx="8050213" cy="1828800"/>
          </a:xfrm>
        </p:spPr>
        <p:txBody>
          <a:bodyPr/>
          <a:lstStyle/>
          <a:p>
            <a:r>
              <a:rPr lang="en-US" sz="2400" dirty="0" smtClean="0"/>
              <a:t>In analyzed reports pilot recognition of IMC below 20%</a:t>
            </a:r>
          </a:p>
          <a:p>
            <a:pPr lvl="1"/>
            <a:r>
              <a:rPr lang="en-US" sz="2000" dirty="0" smtClean="0"/>
              <a:t>Comparable to Tech Center HF Study which found lowest recognition in the 25% range </a:t>
            </a:r>
            <a:r>
              <a:rPr lang="en-US" sz="2000" b="1" dirty="0" smtClean="0"/>
              <a:t>in low stress scenario</a:t>
            </a:r>
            <a:r>
              <a:rPr lang="en-US" sz="2000" dirty="0" smtClean="0"/>
              <a:t> (coincidental?)</a:t>
            </a:r>
            <a:endParaRPr lang="en-US" sz="2000" dirty="0"/>
          </a:p>
        </p:txBody>
      </p:sp>
      <p:sp>
        <p:nvSpPr>
          <p:cNvPr id="2" name="Slide Number Placeholder 1"/>
          <p:cNvSpPr>
            <a:spLocks noGrp="1"/>
          </p:cNvSpPr>
          <p:nvPr>
            <p:ph type="sldNum" sz="quarter" idx="10"/>
          </p:nvPr>
        </p:nvSpPr>
        <p:spPr/>
        <p:txBody>
          <a:bodyPr/>
          <a:lstStyle/>
          <a:p>
            <a:pPr>
              <a:defRPr/>
            </a:pPr>
            <a:fld id="{13F01056-A9DB-409B-9DCF-851A8EBB16FA}" type="slidenum">
              <a:rPr lang="en-US" smtClean="0"/>
              <a:pPr>
                <a:defRPr/>
              </a:pPr>
              <a:t>20</a:t>
            </a:fld>
            <a:endParaRPr lang="en-US" dirty="0"/>
          </a:p>
        </p:txBody>
      </p:sp>
      <p:graphicFrame>
        <p:nvGraphicFramePr>
          <p:cNvPr id="3" name="Chart 2"/>
          <p:cNvGraphicFramePr/>
          <p:nvPr>
            <p:extLst>
              <p:ext uri="{D42A27DB-BD31-4B8C-83A1-F6EECF244321}">
                <p14:modId xmlns:p14="http://schemas.microsoft.com/office/powerpoint/2010/main" val="1107826389"/>
              </p:ext>
            </p:extLst>
          </p:nvPr>
        </p:nvGraphicFramePr>
        <p:xfrm>
          <a:off x="228600" y="3124200"/>
          <a:ext cx="8458200" cy="281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6616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33600"/>
            <a:ext cx="7772400" cy="1362075"/>
          </a:xfrm>
        </p:spPr>
        <p:txBody>
          <a:bodyPr/>
          <a:lstStyle/>
          <a:p>
            <a:r>
              <a:rPr lang="en-US" dirty="0" smtClean="0"/>
              <a:t>Project c – adverse weather alerting functions</a:t>
            </a:r>
            <a:endParaRPr lang="en-US" dirty="0"/>
          </a:p>
        </p:txBody>
      </p:sp>
      <p:sp>
        <p:nvSpPr>
          <p:cNvPr id="4" name="Slide Number Placeholder 3"/>
          <p:cNvSpPr>
            <a:spLocks noGrp="1"/>
          </p:cNvSpPr>
          <p:nvPr>
            <p:ph type="sldNum" sz="quarter" idx="10"/>
          </p:nvPr>
        </p:nvSpPr>
        <p:spPr/>
        <p:txBody>
          <a:bodyPr/>
          <a:lstStyle/>
          <a:p>
            <a:pPr>
              <a:defRPr/>
            </a:pPr>
            <a:fld id="{2DFED961-0CBF-4A39-B6BB-C352DEBDCE01}" type="slidenum">
              <a:rPr lang="en-US" smtClean="0"/>
              <a:pPr>
                <a:defRPr/>
              </a:pPr>
              <a:t>21</a:t>
            </a:fld>
            <a:endParaRPr lang="en-US" dirty="0"/>
          </a:p>
        </p:txBody>
      </p:sp>
    </p:spTree>
    <p:extLst>
      <p:ext uri="{BB962C8B-B14F-4D97-AF65-F5344CB8AC3E}">
        <p14:creationId xmlns:p14="http://schemas.microsoft.com/office/powerpoint/2010/main" val="2357588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4"/>
          <p:cNvSpPr>
            <a:spLocks noGrp="1"/>
          </p:cNvSpPr>
          <p:nvPr>
            <p:ph type="title"/>
          </p:nvPr>
        </p:nvSpPr>
        <p:spPr>
          <a:xfrm>
            <a:off x="447675" y="282575"/>
            <a:ext cx="8472488" cy="609600"/>
          </a:xfrm>
        </p:spPr>
        <p:txBody>
          <a:bodyPr>
            <a:normAutofit fontScale="90000"/>
          </a:bodyPr>
          <a:lstStyle/>
          <a:p>
            <a:r>
              <a:rPr lang="en-US" dirty="0" smtClean="0"/>
              <a:t>Project C – Overview</a:t>
            </a:r>
            <a:endParaRPr lang="en-US" sz="4000" dirty="0" smtClean="0"/>
          </a:p>
        </p:txBody>
      </p:sp>
      <p:sp>
        <p:nvSpPr>
          <p:cNvPr id="5124" name="Content Placeholder 5"/>
          <p:cNvSpPr>
            <a:spLocks noGrp="1"/>
          </p:cNvSpPr>
          <p:nvPr>
            <p:ph idx="1"/>
          </p:nvPr>
        </p:nvSpPr>
        <p:spPr>
          <a:xfrm>
            <a:off x="303742" y="982133"/>
            <a:ext cx="8305800" cy="5105400"/>
          </a:xfrm>
        </p:spPr>
        <p:txBody>
          <a:bodyPr>
            <a:noAutofit/>
          </a:bodyPr>
          <a:lstStyle/>
          <a:p>
            <a:r>
              <a:rPr lang="en-US" sz="2400" dirty="0" smtClean="0"/>
              <a:t>Research Objectives</a:t>
            </a:r>
          </a:p>
          <a:p>
            <a:pPr lvl="1">
              <a:buFont typeface="Arial" panose="020B0604020202020204" pitchFamily="34" charset="0"/>
              <a:buChar char="–"/>
            </a:pPr>
            <a:r>
              <a:rPr lang="en-US" sz="2000" kern="1200" dirty="0" smtClean="0">
                <a:ea typeface="+mn-ea"/>
                <a:cs typeface="+mn-cs"/>
              </a:rPr>
              <a:t>Assess capability of agile</a:t>
            </a:r>
            <a:r>
              <a:rPr lang="en-US" sz="2000" kern="1200" dirty="0">
                <a:ea typeface="+mn-ea"/>
                <a:cs typeface="+mn-cs"/>
              </a:rPr>
              <a:t>, low latency cockpit weather alerts to identify </a:t>
            </a:r>
            <a:r>
              <a:rPr lang="en-US" sz="2000" kern="1200" dirty="0" smtClean="0">
                <a:ea typeface="+mn-ea"/>
                <a:cs typeface="+mn-cs"/>
              </a:rPr>
              <a:t>adverse weather with minimal pilot analysis </a:t>
            </a:r>
            <a:endParaRPr lang="en-US" sz="2000" kern="1200" dirty="0">
              <a:ea typeface="+mn-ea"/>
              <a:cs typeface="+mn-cs"/>
            </a:endParaRPr>
          </a:p>
          <a:p>
            <a:pPr lvl="1">
              <a:buFont typeface="Arial" panose="020B0604020202020204" pitchFamily="34" charset="0"/>
              <a:buChar char="–"/>
            </a:pPr>
            <a:r>
              <a:rPr lang="en-US" sz="2000" kern="1200" dirty="0">
                <a:ea typeface="+mn-ea"/>
                <a:cs typeface="+mn-cs"/>
              </a:rPr>
              <a:t>I</a:t>
            </a:r>
            <a:r>
              <a:rPr lang="en-US" sz="2000" kern="1200" dirty="0" smtClean="0">
                <a:ea typeface="+mn-ea"/>
                <a:cs typeface="+mn-cs"/>
              </a:rPr>
              <a:t>ncrease </a:t>
            </a:r>
            <a:r>
              <a:rPr lang="en-US" sz="2000" kern="1200" dirty="0">
                <a:ea typeface="+mn-ea"/>
                <a:cs typeface="+mn-cs"/>
              </a:rPr>
              <a:t>understanding of the impacts </a:t>
            </a:r>
            <a:r>
              <a:rPr lang="en-US" sz="2000" kern="1200" dirty="0" smtClean="0">
                <a:ea typeface="+mn-ea"/>
                <a:cs typeface="+mn-cs"/>
              </a:rPr>
              <a:t>of </a:t>
            </a:r>
            <a:r>
              <a:rPr lang="en-US" sz="2000" kern="1200" dirty="0">
                <a:ea typeface="+mn-ea"/>
                <a:cs typeface="+mn-cs"/>
              </a:rPr>
              <a:t>alert </a:t>
            </a:r>
            <a:r>
              <a:rPr lang="en-US" sz="2000" kern="1200" dirty="0" smtClean="0">
                <a:ea typeface="+mn-ea"/>
                <a:cs typeface="+mn-cs"/>
              </a:rPr>
              <a:t>interfaces </a:t>
            </a:r>
            <a:r>
              <a:rPr lang="en-US" sz="2000" kern="1200" dirty="0">
                <a:ea typeface="+mn-ea"/>
                <a:cs typeface="+mn-cs"/>
              </a:rPr>
              <a:t>and </a:t>
            </a:r>
            <a:r>
              <a:rPr lang="en-US" sz="2000" kern="1200" dirty="0" smtClean="0">
                <a:ea typeface="+mn-ea"/>
                <a:cs typeface="+mn-cs"/>
              </a:rPr>
              <a:t>assimilation </a:t>
            </a:r>
            <a:r>
              <a:rPr lang="en-US" sz="2000" kern="1200" dirty="0">
                <a:ea typeface="+mn-ea"/>
                <a:cs typeface="+mn-cs"/>
              </a:rPr>
              <a:t>factors on GA pilot decision </a:t>
            </a:r>
            <a:r>
              <a:rPr lang="en-US" sz="2000" kern="1200" dirty="0" smtClean="0">
                <a:ea typeface="+mn-ea"/>
                <a:cs typeface="+mn-cs"/>
              </a:rPr>
              <a:t>making </a:t>
            </a:r>
          </a:p>
          <a:p>
            <a:pPr lvl="2"/>
            <a:r>
              <a:rPr lang="en-US" sz="1800" dirty="0" smtClean="0"/>
              <a:t>Improved situational awareness and risk reduction</a:t>
            </a:r>
          </a:p>
          <a:p>
            <a:pPr lvl="1">
              <a:buFont typeface="Arial" panose="020B0604020202020204" pitchFamily="34" charset="0"/>
              <a:buChar char="–"/>
            </a:pPr>
            <a:r>
              <a:rPr lang="en-US" sz="2000" kern="1200" dirty="0">
                <a:ea typeface="+mn-ea"/>
                <a:cs typeface="+mn-cs"/>
              </a:rPr>
              <a:t>Make recommendations for Part 91 minimum weather service attributes </a:t>
            </a:r>
            <a:r>
              <a:rPr lang="en-US" sz="2000" kern="1200" dirty="0" smtClean="0">
                <a:ea typeface="+mn-ea"/>
                <a:cs typeface="+mn-cs"/>
              </a:rPr>
              <a:t>for alerting functions to resolve/reduce identified gaps and shortfalls</a:t>
            </a:r>
            <a:endParaRPr lang="en-US" sz="2000" kern="1200" dirty="0">
              <a:ea typeface="+mn-ea"/>
              <a:cs typeface="+mn-cs"/>
            </a:endParaRPr>
          </a:p>
          <a:p>
            <a:endParaRPr lang="en-US" sz="2400" dirty="0" smtClean="0"/>
          </a:p>
          <a:p>
            <a:endParaRPr lang="en-US" sz="1800" dirty="0"/>
          </a:p>
          <a:p>
            <a:endParaRPr lang="en-US" sz="2400" dirty="0"/>
          </a:p>
          <a:p>
            <a:endParaRPr lang="en-US" sz="2400" dirty="0" smtClean="0"/>
          </a:p>
          <a:p>
            <a:pPr marL="0" indent="0">
              <a:buNone/>
            </a:pPr>
            <a:endParaRPr lang="en-US" sz="1600" dirty="0"/>
          </a:p>
        </p:txBody>
      </p:sp>
      <p:sp>
        <p:nvSpPr>
          <p:cNvPr id="3" name="Slide Number Placeholder 2"/>
          <p:cNvSpPr>
            <a:spLocks noGrp="1"/>
          </p:cNvSpPr>
          <p:nvPr>
            <p:ph type="sldNum" sz="quarter" idx="10"/>
          </p:nvPr>
        </p:nvSpPr>
        <p:spPr/>
        <p:txBody>
          <a:bodyPr/>
          <a:lstStyle/>
          <a:p>
            <a:pPr>
              <a:defRPr/>
            </a:pPr>
            <a:fld id="{F6048AE4-1657-4B03-8B06-DA89F26E3F0C}" type="slidenum">
              <a:rPr lang="en-US" smtClean="0"/>
              <a:pPr>
                <a:defRPr/>
              </a:pPr>
              <a:t>22</a:t>
            </a:fld>
            <a:endParaRPr lang="en-US" dirty="0"/>
          </a:p>
        </p:txBody>
      </p:sp>
    </p:spTree>
    <p:extLst>
      <p:ext uri="{BB962C8B-B14F-4D97-AF65-F5344CB8AC3E}">
        <p14:creationId xmlns:p14="http://schemas.microsoft.com/office/powerpoint/2010/main" val="3135206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82575"/>
            <a:ext cx="8472488" cy="609600"/>
          </a:xfrm>
        </p:spPr>
        <p:txBody>
          <a:bodyPr>
            <a:normAutofit fontScale="90000"/>
          </a:bodyPr>
          <a:lstStyle/>
          <a:p>
            <a:r>
              <a:rPr lang="en-US" sz="4000" dirty="0" smtClean="0"/>
              <a:t>Project C - </a:t>
            </a:r>
            <a:r>
              <a:rPr lang="en-US" dirty="0" smtClean="0"/>
              <a:t>Tasks</a:t>
            </a:r>
            <a:endParaRPr lang="en-US" sz="4000" dirty="0"/>
          </a:p>
        </p:txBody>
      </p:sp>
      <p:sp>
        <p:nvSpPr>
          <p:cNvPr id="3" name="Content Placeholder 2"/>
          <p:cNvSpPr>
            <a:spLocks noGrp="1"/>
          </p:cNvSpPr>
          <p:nvPr>
            <p:ph idx="1"/>
          </p:nvPr>
        </p:nvSpPr>
        <p:spPr>
          <a:xfrm>
            <a:off x="303742" y="975255"/>
            <a:ext cx="8458200" cy="4830763"/>
          </a:xfrm>
        </p:spPr>
        <p:txBody>
          <a:bodyPr/>
          <a:lstStyle/>
          <a:p>
            <a:pPr>
              <a:buFont typeface="Arial" panose="020B0604020202020204" pitchFamily="34" charset="0"/>
              <a:buChar char="•"/>
            </a:pPr>
            <a:r>
              <a:rPr lang="en-US" sz="2400" dirty="0" smtClean="0"/>
              <a:t>Develop Scenario </a:t>
            </a:r>
            <a:r>
              <a:rPr lang="en-US" sz="2400" dirty="0"/>
              <a:t>C</a:t>
            </a:r>
            <a:r>
              <a:rPr lang="en-US" sz="2400" dirty="0" smtClean="0"/>
              <a:t>atalog </a:t>
            </a:r>
            <a:r>
              <a:rPr lang="en-US" sz="2400" dirty="0"/>
              <a:t>of relevant use cases for low latency weather alert functions. </a:t>
            </a:r>
            <a:endParaRPr lang="en-US" sz="2400" dirty="0" smtClean="0"/>
          </a:p>
          <a:p>
            <a:pPr lvl="1">
              <a:buFont typeface="Arial" panose="020B0604020202020204" pitchFamily="34" charset="0"/>
              <a:buChar char="–"/>
            </a:pPr>
            <a:r>
              <a:rPr lang="en-US" sz="2000" kern="1200" dirty="0" smtClean="0">
                <a:ea typeface="+mn-ea"/>
                <a:cs typeface="+mn-cs"/>
              </a:rPr>
              <a:t>Catalog </a:t>
            </a:r>
            <a:r>
              <a:rPr lang="en-US" sz="2000" kern="1200" dirty="0">
                <a:ea typeface="+mn-ea"/>
                <a:cs typeface="+mn-cs"/>
              </a:rPr>
              <a:t>will classify </a:t>
            </a:r>
            <a:r>
              <a:rPr lang="en-US" sz="2000" kern="1200" dirty="0" smtClean="0">
                <a:ea typeface="+mn-ea"/>
                <a:cs typeface="+mn-cs"/>
              </a:rPr>
              <a:t>use cases </a:t>
            </a:r>
            <a:r>
              <a:rPr lang="en-US" sz="2000" kern="1200" dirty="0">
                <a:ea typeface="+mn-ea"/>
                <a:cs typeface="+mn-cs"/>
              </a:rPr>
              <a:t>for issuing a low latency weather alert according to weather event or </a:t>
            </a:r>
            <a:r>
              <a:rPr lang="en-US" sz="2000" kern="1200" dirty="0" smtClean="0">
                <a:ea typeface="+mn-ea"/>
                <a:cs typeface="+mn-cs"/>
              </a:rPr>
              <a:t>condition</a:t>
            </a:r>
          </a:p>
          <a:p>
            <a:pPr>
              <a:buFont typeface="Arial" panose="020B0604020202020204" pitchFamily="34" charset="0"/>
              <a:buChar char="•"/>
            </a:pPr>
            <a:r>
              <a:rPr lang="en-US" sz="2400" dirty="0" smtClean="0"/>
              <a:t>Develop Weather Alert Catalog of candidate graphical, audible, and/or multisensory alerts</a:t>
            </a:r>
          </a:p>
          <a:p>
            <a:pPr>
              <a:buFont typeface="Arial" panose="020B0604020202020204" pitchFamily="34" charset="0"/>
              <a:buChar char="•"/>
            </a:pPr>
            <a:r>
              <a:rPr lang="en-US" sz="2400" dirty="0" smtClean="0"/>
              <a:t>Perform low fidelity </a:t>
            </a:r>
            <a:r>
              <a:rPr lang="en-US" sz="2400" dirty="0"/>
              <a:t>simulation </a:t>
            </a:r>
            <a:r>
              <a:rPr lang="en-US" sz="2400" dirty="0" smtClean="0"/>
              <a:t>study to assess </a:t>
            </a:r>
            <a:r>
              <a:rPr lang="en-US" sz="2400" dirty="0"/>
              <a:t>the benefits of the candidate weather alert functions </a:t>
            </a:r>
            <a:endParaRPr lang="en-US" sz="2400" dirty="0" smtClean="0"/>
          </a:p>
          <a:p>
            <a:pPr lvl="1">
              <a:buFont typeface="Arial" panose="020B0604020202020204" pitchFamily="34" charset="0"/>
              <a:buChar char="–"/>
            </a:pPr>
            <a:r>
              <a:rPr lang="en-US" sz="2000" kern="1200" dirty="0" smtClean="0">
                <a:ea typeface="+mn-ea"/>
                <a:cs typeface="+mn-cs"/>
              </a:rPr>
              <a:t>Determine feasibility </a:t>
            </a:r>
            <a:r>
              <a:rPr lang="en-US" sz="2000" kern="1200" dirty="0">
                <a:ea typeface="+mn-ea"/>
                <a:cs typeface="+mn-cs"/>
              </a:rPr>
              <a:t>for evaluation in Phase II</a:t>
            </a:r>
            <a:endParaRPr lang="en-US" sz="2000" kern="1200" dirty="0" smtClean="0">
              <a:ea typeface="+mn-ea"/>
              <a:cs typeface="+mn-cs"/>
            </a:endParaRPr>
          </a:p>
        </p:txBody>
      </p:sp>
      <p:sp>
        <p:nvSpPr>
          <p:cNvPr id="7" name="Slide Number Placeholder 6"/>
          <p:cNvSpPr>
            <a:spLocks noGrp="1"/>
          </p:cNvSpPr>
          <p:nvPr>
            <p:ph type="sldNum" sz="quarter" idx="10"/>
          </p:nvPr>
        </p:nvSpPr>
        <p:spPr/>
        <p:txBody>
          <a:bodyPr/>
          <a:lstStyle/>
          <a:p>
            <a:pPr>
              <a:defRPr/>
            </a:pPr>
            <a:fld id="{F6048AE4-1657-4B03-8B06-DA89F26E3F0C}" type="slidenum">
              <a:rPr lang="en-US" smtClean="0"/>
              <a:pPr>
                <a:defRPr/>
              </a:pPr>
              <a:t>23</a:t>
            </a:fld>
            <a:endParaRPr lang="en-US" dirty="0"/>
          </a:p>
        </p:txBody>
      </p:sp>
    </p:spTree>
    <p:extLst>
      <p:ext uri="{BB962C8B-B14F-4D97-AF65-F5344CB8AC3E}">
        <p14:creationId xmlns:p14="http://schemas.microsoft.com/office/powerpoint/2010/main" val="2708017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Content Placeholder 5"/>
          <p:cNvSpPr>
            <a:spLocks noGrp="1"/>
          </p:cNvSpPr>
          <p:nvPr>
            <p:ph idx="1"/>
          </p:nvPr>
        </p:nvSpPr>
        <p:spPr>
          <a:xfrm>
            <a:off x="303742" y="981075"/>
            <a:ext cx="8305800" cy="5562600"/>
          </a:xfrm>
        </p:spPr>
        <p:txBody>
          <a:bodyPr>
            <a:noAutofit/>
          </a:bodyPr>
          <a:lstStyle/>
          <a:p>
            <a:pPr>
              <a:buFont typeface="Arial" panose="020B0604020202020204" pitchFamily="34" charset="0"/>
              <a:buChar char="•"/>
            </a:pPr>
            <a:r>
              <a:rPr lang="en-US" sz="2400" dirty="0" smtClean="0"/>
              <a:t>Completed literature </a:t>
            </a:r>
            <a:r>
              <a:rPr lang="en-US" sz="2400" dirty="0"/>
              <a:t>review to identify </a:t>
            </a:r>
            <a:r>
              <a:rPr lang="en-US" sz="2400" dirty="0" smtClean="0"/>
              <a:t>MET information </a:t>
            </a:r>
            <a:r>
              <a:rPr lang="en-US" sz="2400" dirty="0"/>
              <a:t>gaps and shortfalls </a:t>
            </a:r>
            <a:r>
              <a:rPr lang="en-US" sz="2400" dirty="0" smtClean="0"/>
              <a:t>associated with safety risks </a:t>
            </a:r>
            <a:r>
              <a:rPr lang="en-US" sz="2400" dirty="0"/>
              <a:t>that </a:t>
            </a:r>
            <a:r>
              <a:rPr lang="en-US" sz="2400" dirty="0" smtClean="0"/>
              <a:t>may </a:t>
            </a:r>
            <a:r>
              <a:rPr lang="en-US" sz="2400" dirty="0"/>
              <a:t>be mitigated </a:t>
            </a:r>
            <a:r>
              <a:rPr lang="en-US" sz="2400" dirty="0" smtClean="0"/>
              <a:t>by an alert</a:t>
            </a:r>
          </a:p>
          <a:p>
            <a:pPr>
              <a:buFont typeface="Arial" panose="020B0604020202020204" pitchFamily="34" charset="0"/>
              <a:buChar char="•"/>
            </a:pPr>
            <a:r>
              <a:rPr lang="en-US" sz="2400" dirty="0" smtClean="0"/>
              <a:t>Developed </a:t>
            </a:r>
            <a:r>
              <a:rPr lang="en-US" sz="2400" dirty="0"/>
              <a:t>flight scenarios </a:t>
            </a:r>
            <a:r>
              <a:rPr lang="en-US" sz="2400" dirty="0" smtClean="0"/>
              <a:t>and use cases</a:t>
            </a:r>
            <a:endParaRPr lang="en-US" sz="2400" dirty="0"/>
          </a:p>
          <a:p>
            <a:pPr>
              <a:buFont typeface="Arial" panose="020B0604020202020204" pitchFamily="34" charset="0"/>
              <a:buChar char="•"/>
            </a:pPr>
            <a:r>
              <a:rPr lang="en-US" sz="2400" dirty="0" smtClean="0"/>
              <a:t>Designed </a:t>
            </a:r>
            <a:r>
              <a:rPr lang="en-US" sz="2400" dirty="0"/>
              <a:t>study methodology, simulation, evaluation tools, and inter-rater reliability to be used </a:t>
            </a:r>
            <a:r>
              <a:rPr lang="en-US" sz="2400" dirty="0" smtClean="0"/>
              <a:t>in feasibility study </a:t>
            </a:r>
            <a:r>
              <a:rPr lang="en-US" sz="2400" dirty="0"/>
              <a:t>data </a:t>
            </a:r>
            <a:r>
              <a:rPr lang="en-US" sz="2400" dirty="0" smtClean="0"/>
              <a:t>collection</a:t>
            </a:r>
            <a:endParaRPr lang="en-US" sz="2400" dirty="0"/>
          </a:p>
        </p:txBody>
      </p:sp>
      <p:sp>
        <p:nvSpPr>
          <p:cNvPr id="3" name="Slide Number Placeholder 2"/>
          <p:cNvSpPr>
            <a:spLocks noGrp="1"/>
          </p:cNvSpPr>
          <p:nvPr>
            <p:ph type="sldNum" sz="quarter" idx="10"/>
          </p:nvPr>
        </p:nvSpPr>
        <p:spPr/>
        <p:txBody>
          <a:bodyPr/>
          <a:lstStyle/>
          <a:p>
            <a:pPr>
              <a:defRPr/>
            </a:pPr>
            <a:fld id="{F6048AE4-1657-4B03-8B06-DA89F26E3F0C}" type="slidenum">
              <a:rPr lang="en-US" smtClean="0"/>
              <a:pPr>
                <a:defRPr/>
              </a:pPr>
              <a:t>24</a:t>
            </a:fld>
            <a:endParaRPr lang="en-US" dirty="0"/>
          </a:p>
        </p:txBody>
      </p:sp>
      <p:sp>
        <p:nvSpPr>
          <p:cNvPr id="7" name="Title 1"/>
          <p:cNvSpPr>
            <a:spLocks noGrp="1"/>
          </p:cNvSpPr>
          <p:nvPr>
            <p:ph type="title"/>
          </p:nvPr>
        </p:nvSpPr>
        <p:spPr>
          <a:xfrm>
            <a:off x="447675" y="282575"/>
            <a:ext cx="8472488" cy="609600"/>
          </a:xfrm>
        </p:spPr>
        <p:txBody>
          <a:bodyPr>
            <a:normAutofit fontScale="90000"/>
          </a:bodyPr>
          <a:lstStyle/>
          <a:p>
            <a:r>
              <a:rPr lang="en-US" sz="4000" dirty="0" smtClean="0"/>
              <a:t>Project C – Accomplishments to Date</a:t>
            </a:r>
            <a:endParaRPr lang="en-US" sz="4000" dirty="0"/>
          </a:p>
        </p:txBody>
      </p:sp>
    </p:spTree>
    <p:extLst>
      <p:ext uri="{BB962C8B-B14F-4D97-AF65-F5344CB8AC3E}">
        <p14:creationId xmlns:p14="http://schemas.microsoft.com/office/powerpoint/2010/main" val="2248543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4"/>
          <p:cNvSpPr>
            <a:spLocks noGrp="1"/>
          </p:cNvSpPr>
          <p:nvPr>
            <p:ph type="title"/>
          </p:nvPr>
        </p:nvSpPr>
        <p:spPr>
          <a:xfrm>
            <a:off x="452437" y="282575"/>
            <a:ext cx="8472488" cy="609600"/>
          </a:xfrm>
        </p:spPr>
        <p:txBody>
          <a:bodyPr>
            <a:normAutofit fontScale="90000"/>
          </a:bodyPr>
          <a:lstStyle/>
          <a:p>
            <a:r>
              <a:rPr lang="en-US" dirty="0" smtClean="0"/>
              <a:t>Project C – Accomplishments to Date</a:t>
            </a:r>
            <a:endParaRPr lang="en-US" sz="4000" dirty="0" smtClean="0"/>
          </a:p>
        </p:txBody>
      </p:sp>
      <p:sp>
        <p:nvSpPr>
          <p:cNvPr id="4" name="Slide Number Placeholder 3"/>
          <p:cNvSpPr txBox="1">
            <a:spLocks noGrp="1"/>
          </p:cNvSpPr>
          <p:nvPr/>
        </p:nvSpPr>
        <p:spPr>
          <a:xfrm>
            <a:off x="6934200" y="6492877"/>
            <a:ext cx="2133600" cy="365125"/>
          </a:xfrm>
          <a:prstGeom prst="rect">
            <a:avLst/>
          </a:prstGeom>
          <a:noFill/>
        </p:spPr>
        <p:txBody>
          <a:bodyPr anchor="ctr"/>
          <a:lstStyle/>
          <a:p>
            <a:pPr algn="r" fontAlgn="auto">
              <a:spcBef>
                <a:spcPts val="0"/>
              </a:spcBef>
              <a:spcAft>
                <a:spcPts val="0"/>
              </a:spcAft>
              <a:defRPr/>
            </a:pPr>
            <a:endParaRPr lang="en-US" sz="1000" b="1" dirty="0">
              <a:solidFill>
                <a:prstClr val="black">
                  <a:lumMod val="95000"/>
                  <a:lumOff val="5000"/>
                </a:prstClr>
              </a:solidFill>
              <a:latin typeface="Calibri"/>
              <a:cs typeface="+mn-cs"/>
            </a:endParaRPr>
          </a:p>
        </p:txBody>
      </p:sp>
      <p:sp>
        <p:nvSpPr>
          <p:cNvPr id="2" name="TextBox 1"/>
          <p:cNvSpPr txBox="1"/>
          <p:nvPr/>
        </p:nvSpPr>
        <p:spPr>
          <a:xfrm>
            <a:off x="4800600" y="990600"/>
            <a:ext cx="4057650" cy="4616648"/>
          </a:xfrm>
          <a:prstGeom prst="rect">
            <a:avLst/>
          </a:prstGeom>
          <a:noFill/>
        </p:spPr>
        <p:txBody>
          <a:bodyPr wrap="square" rtlCol="0">
            <a:spAutoFit/>
          </a:bodyPr>
          <a:lstStyle/>
          <a:p>
            <a:pPr>
              <a:buNone/>
            </a:pPr>
            <a:r>
              <a:rPr lang="en-US" sz="2000" b="1" dirty="0" smtClean="0"/>
              <a:t>Sample Scenario</a:t>
            </a:r>
          </a:p>
          <a:p>
            <a:r>
              <a:rPr lang="en-US" sz="2000" b="1" dirty="0" smtClean="0"/>
              <a:t>The </a:t>
            </a:r>
            <a:r>
              <a:rPr lang="en-US" sz="2000" b="1" dirty="0"/>
              <a:t>route from Santa, Fe </a:t>
            </a:r>
            <a:r>
              <a:rPr lang="en-US" sz="2000" b="1" dirty="0" smtClean="0"/>
              <a:t>(KSAF</a:t>
            </a:r>
            <a:r>
              <a:rPr lang="en-US" sz="2000" b="1" dirty="0"/>
              <a:t>) to Albuquerque, NM </a:t>
            </a:r>
            <a:r>
              <a:rPr lang="en-US" sz="2000" b="1" dirty="0" smtClean="0"/>
              <a:t>(KABQ</a:t>
            </a:r>
            <a:r>
              <a:rPr lang="en-US" sz="2000" b="1" dirty="0"/>
              <a:t>). </a:t>
            </a:r>
          </a:p>
          <a:p>
            <a:pPr marL="342900" indent="-342900">
              <a:buFont typeface="Arial" panose="020B0604020202020204" pitchFamily="34" charset="0"/>
              <a:buChar char="•"/>
            </a:pPr>
            <a:r>
              <a:rPr lang="en-US" sz="2000" dirty="0" smtClean="0"/>
              <a:t>Consists of gradually rising terrain during the first two-thirds of the flight, followed by a dramatic elevation change during the last third. </a:t>
            </a:r>
          </a:p>
          <a:p>
            <a:pPr marL="342900" indent="-342900">
              <a:buFont typeface="Arial" panose="020B0604020202020204" pitchFamily="34" charset="0"/>
              <a:buChar char="•"/>
            </a:pPr>
            <a:r>
              <a:rPr lang="en-US" sz="2000" dirty="0" smtClean="0"/>
              <a:t>The flight includes </a:t>
            </a:r>
            <a:r>
              <a:rPr lang="en-US" sz="2000" dirty="0"/>
              <a:t>two </a:t>
            </a:r>
            <a:r>
              <a:rPr lang="en-US" sz="2000" dirty="0" smtClean="0"/>
              <a:t>possible weather encounters, Mountain wave turbulence and mountain obscuration</a:t>
            </a:r>
            <a:r>
              <a:rPr lang="en-US" dirty="0" smtClean="0"/>
              <a:t>.  </a:t>
            </a:r>
          </a:p>
        </p:txBody>
      </p:sp>
      <p:pic>
        <p:nvPicPr>
          <p:cNvPr id="307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35416" t="6699" b="34965"/>
          <a:stretch/>
        </p:blipFill>
        <p:spPr bwMode="auto">
          <a:xfrm>
            <a:off x="304801" y="990600"/>
            <a:ext cx="3810000" cy="475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p:txBody>
          <a:bodyPr/>
          <a:lstStyle/>
          <a:p>
            <a:pPr>
              <a:defRPr/>
            </a:pPr>
            <a:fld id="{F6048AE4-1657-4B03-8B06-DA89F26E3F0C}" type="slidenum">
              <a:rPr lang="en-US" smtClean="0"/>
              <a:pPr>
                <a:defRPr/>
              </a:pPr>
              <a:t>25</a:t>
            </a:fld>
            <a:endParaRPr lang="en-US" dirty="0"/>
          </a:p>
        </p:txBody>
      </p:sp>
    </p:spTree>
    <p:extLst>
      <p:ext uri="{BB962C8B-B14F-4D97-AF65-F5344CB8AC3E}">
        <p14:creationId xmlns:p14="http://schemas.microsoft.com/office/powerpoint/2010/main" val="46172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567" y="282575"/>
            <a:ext cx="8472488" cy="609600"/>
          </a:xfrm>
        </p:spPr>
        <p:txBody>
          <a:bodyPr/>
          <a:lstStyle/>
          <a:p>
            <a:r>
              <a:rPr lang="en-US" sz="3600" dirty="0" smtClean="0"/>
              <a:t>Project C – Interim Findings</a:t>
            </a:r>
            <a:endParaRPr lang="en-US" sz="3600" dirty="0"/>
          </a:p>
        </p:txBody>
      </p:sp>
      <p:sp>
        <p:nvSpPr>
          <p:cNvPr id="6" name="Text Placeholder 5"/>
          <p:cNvSpPr>
            <a:spLocks noGrp="1"/>
          </p:cNvSpPr>
          <p:nvPr>
            <p:ph type="body" sz="half" idx="1"/>
          </p:nvPr>
        </p:nvSpPr>
        <p:spPr>
          <a:xfrm>
            <a:off x="304800" y="990600"/>
            <a:ext cx="8305800" cy="4830763"/>
          </a:xfrm>
        </p:spPr>
        <p:txBody>
          <a:bodyPr/>
          <a:lstStyle/>
          <a:p>
            <a:pPr>
              <a:buFont typeface="Arial" panose="020B0604020202020204" pitchFamily="34" charset="0"/>
              <a:buChar char="•"/>
            </a:pPr>
            <a:r>
              <a:rPr lang="en-US" sz="2400" dirty="0" smtClean="0"/>
              <a:t>Literature </a:t>
            </a:r>
            <a:r>
              <a:rPr lang="en-US" sz="2400" dirty="0"/>
              <a:t>review identified key dimensions for investigation (final decisions pending pilot testing)</a:t>
            </a:r>
          </a:p>
          <a:p>
            <a:pPr lvl="1">
              <a:buFont typeface="Arial" panose="020B0604020202020204" pitchFamily="34" charset="0"/>
              <a:buChar char="–"/>
            </a:pPr>
            <a:r>
              <a:rPr lang="en-US" sz="2000" kern="1200" dirty="0" smtClean="0">
                <a:ea typeface="+mn-ea"/>
                <a:cs typeface="+mn-cs"/>
              </a:rPr>
              <a:t>Graphical </a:t>
            </a:r>
            <a:r>
              <a:rPr lang="en-US" sz="2000" kern="1200" dirty="0">
                <a:ea typeface="+mn-ea"/>
                <a:cs typeface="+mn-cs"/>
              </a:rPr>
              <a:t>vs. simple textual-based</a:t>
            </a:r>
          </a:p>
          <a:p>
            <a:pPr lvl="2"/>
            <a:r>
              <a:rPr lang="en-US" sz="1600" dirty="0"/>
              <a:t>Textual-based with additional encoding (e.g., </a:t>
            </a:r>
            <a:r>
              <a:rPr lang="en-US" sz="1600" dirty="0" err="1"/>
              <a:t>symbology</a:t>
            </a:r>
            <a:r>
              <a:rPr lang="en-US" sz="1600" dirty="0"/>
              <a:t>, color-coding)</a:t>
            </a:r>
          </a:p>
          <a:p>
            <a:pPr lvl="1">
              <a:buFont typeface="Arial" panose="020B0604020202020204" pitchFamily="34" charset="0"/>
              <a:buChar char="–"/>
            </a:pPr>
            <a:r>
              <a:rPr lang="en-US" sz="2000" kern="1200" dirty="0">
                <a:ea typeface="+mn-ea"/>
                <a:cs typeface="+mn-cs"/>
              </a:rPr>
              <a:t>Information access</a:t>
            </a:r>
          </a:p>
          <a:p>
            <a:pPr lvl="2"/>
            <a:r>
              <a:rPr lang="en-US" sz="1600" dirty="0"/>
              <a:t>Call for more info</a:t>
            </a:r>
          </a:p>
          <a:p>
            <a:pPr lvl="2"/>
            <a:r>
              <a:rPr lang="en-US" sz="1600" dirty="0"/>
              <a:t>Available via selectable menu</a:t>
            </a:r>
          </a:p>
          <a:p>
            <a:pPr lvl="2"/>
            <a:r>
              <a:rPr lang="en-US" sz="1600" dirty="0"/>
              <a:t>Immediately displayed</a:t>
            </a:r>
          </a:p>
          <a:p>
            <a:pPr lvl="1">
              <a:buFont typeface="Arial" panose="020B0604020202020204" pitchFamily="34" charset="0"/>
              <a:buChar char="–"/>
            </a:pPr>
            <a:r>
              <a:rPr lang="en-US" sz="2000" kern="1200" dirty="0">
                <a:ea typeface="+mn-ea"/>
                <a:cs typeface="+mn-cs"/>
              </a:rPr>
              <a:t>Attention-directing qualities</a:t>
            </a:r>
          </a:p>
          <a:p>
            <a:pPr lvl="2"/>
            <a:r>
              <a:rPr lang="en-US" sz="1600" dirty="0"/>
              <a:t>Visual indication</a:t>
            </a:r>
          </a:p>
          <a:p>
            <a:pPr lvl="2"/>
            <a:r>
              <a:rPr lang="en-US" sz="1600" dirty="0"/>
              <a:t>Auditory cue</a:t>
            </a:r>
          </a:p>
          <a:p>
            <a:pPr lvl="1">
              <a:buFont typeface="Arial" panose="020B0604020202020204" pitchFamily="34" charset="0"/>
              <a:buChar char="–"/>
            </a:pPr>
            <a:r>
              <a:rPr lang="en-US" sz="2000" kern="1200" dirty="0" smtClean="0">
                <a:ea typeface="+mn-ea"/>
                <a:cs typeface="+mn-cs"/>
              </a:rPr>
              <a:t>Alerts </a:t>
            </a:r>
            <a:r>
              <a:rPr lang="en-US" sz="2000" kern="1200" dirty="0">
                <a:ea typeface="+mn-ea"/>
                <a:cs typeface="+mn-cs"/>
              </a:rPr>
              <a:t>issued with low or high latency</a:t>
            </a:r>
          </a:p>
          <a:p>
            <a:pPr lvl="2"/>
            <a:r>
              <a:rPr lang="en-US" sz="1600" dirty="0"/>
              <a:t>low: immediate “textual and </a:t>
            </a:r>
            <a:r>
              <a:rPr lang="en-US" sz="1600" dirty="0" err="1" smtClean="0"/>
              <a:t>symbology</a:t>
            </a:r>
            <a:r>
              <a:rPr lang="en-US" sz="1600" dirty="0" smtClean="0"/>
              <a:t> message</a:t>
            </a:r>
            <a:r>
              <a:rPr lang="en-US" sz="1600" dirty="0"/>
              <a:t>”</a:t>
            </a:r>
          </a:p>
          <a:p>
            <a:pPr lvl="2"/>
            <a:r>
              <a:rPr lang="en-US" sz="1600" dirty="0"/>
              <a:t>high: graphical data ~10 minutes old when arrives</a:t>
            </a:r>
          </a:p>
          <a:p>
            <a:endParaRPr lang="en-US" sz="2400" dirty="0"/>
          </a:p>
        </p:txBody>
      </p:sp>
      <p:sp>
        <p:nvSpPr>
          <p:cNvPr id="2" name="Slide Number Placeholder 1"/>
          <p:cNvSpPr>
            <a:spLocks noGrp="1"/>
          </p:cNvSpPr>
          <p:nvPr>
            <p:ph type="sldNum" sz="quarter" idx="10"/>
          </p:nvPr>
        </p:nvSpPr>
        <p:spPr/>
        <p:txBody>
          <a:bodyPr/>
          <a:lstStyle/>
          <a:p>
            <a:pPr>
              <a:defRPr/>
            </a:pPr>
            <a:fld id="{4EC6A497-74EF-4382-91D6-038584DC7DEB}" type="slidenum">
              <a:rPr lang="en-US" smtClean="0"/>
              <a:pPr>
                <a:defRPr/>
              </a:pPr>
              <a:t>26</a:t>
            </a:fld>
            <a:endParaRPr lang="en-US" dirty="0"/>
          </a:p>
        </p:txBody>
      </p:sp>
    </p:spTree>
    <p:extLst>
      <p:ext uri="{BB962C8B-B14F-4D97-AF65-F5344CB8AC3E}">
        <p14:creationId xmlns:p14="http://schemas.microsoft.com/office/powerpoint/2010/main" val="2406676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4"/>
          <p:cNvSpPr>
            <a:spLocks noGrp="1"/>
          </p:cNvSpPr>
          <p:nvPr>
            <p:ph type="title"/>
          </p:nvPr>
        </p:nvSpPr>
        <p:spPr>
          <a:xfrm>
            <a:off x="447675" y="282575"/>
            <a:ext cx="8472488" cy="609600"/>
          </a:xfrm>
        </p:spPr>
        <p:txBody>
          <a:bodyPr>
            <a:normAutofit fontScale="90000"/>
          </a:bodyPr>
          <a:lstStyle/>
          <a:p>
            <a:r>
              <a:rPr lang="en-US" dirty="0" smtClean="0"/>
              <a:t>Project C – Interim Findings</a:t>
            </a:r>
            <a:endParaRPr lang="en-US" sz="4000" dirty="0" smtClean="0"/>
          </a:p>
        </p:txBody>
      </p:sp>
      <p:sp>
        <p:nvSpPr>
          <p:cNvPr id="5124" name="Content Placeholder 5"/>
          <p:cNvSpPr>
            <a:spLocks noGrp="1"/>
          </p:cNvSpPr>
          <p:nvPr>
            <p:ph idx="1"/>
          </p:nvPr>
        </p:nvSpPr>
        <p:spPr>
          <a:xfrm>
            <a:off x="304800" y="990600"/>
            <a:ext cx="8305800" cy="4572000"/>
          </a:xfrm>
        </p:spPr>
        <p:txBody>
          <a:bodyPr>
            <a:noAutofit/>
          </a:bodyPr>
          <a:lstStyle/>
          <a:p>
            <a:pPr>
              <a:buFont typeface="Arial" panose="020B0604020202020204" pitchFamily="34" charset="0"/>
              <a:buChar char="•"/>
            </a:pPr>
            <a:r>
              <a:rPr lang="en-US" sz="2400" dirty="0" smtClean="0"/>
              <a:t>Review </a:t>
            </a:r>
            <a:r>
              <a:rPr lang="en-US" sz="2400" dirty="0"/>
              <a:t>of recent research, accidents and incidents, suggests the following could contribute to </a:t>
            </a:r>
            <a:r>
              <a:rPr lang="en-US" sz="2400" dirty="0" smtClean="0"/>
              <a:t>gaps </a:t>
            </a:r>
            <a:r>
              <a:rPr lang="en-US" sz="2400" dirty="0"/>
              <a:t>in the effective </a:t>
            </a:r>
            <a:r>
              <a:rPr lang="en-US" sz="2400" dirty="0" smtClean="0"/>
              <a:t>use of </a:t>
            </a:r>
            <a:r>
              <a:rPr lang="en-US" sz="2400" dirty="0"/>
              <a:t>cockpit weather </a:t>
            </a:r>
            <a:r>
              <a:rPr lang="en-US" sz="2400" dirty="0" smtClean="0"/>
              <a:t>information</a:t>
            </a:r>
          </a:p>
          <a:p>
            <a:pPr marL="857250" lvl="1" indent="-457200">
              <a:buFont typeface="+mj-lt"/>
              <a:buAutoNum type="arabicPeriod"/>
            </a:pPr>
            <a:r>
              <a:rPr lang="en-US" sz="1800" dirty="0" smtClean="0"/>
              <a:t>Lack </a:t>
            </a:r>
            <a:r>
              <a:rPr lang="en-US" sz="1800" dirty="0"/>
              <a:t>of formal training for new technology </a:t>
            </a:r>
            <a:r>
              <a:rPr lang="en-US" sz="1800" dirty="0" smtClean="0"/>
              <a:t>use</a:t>
            </a:r>
          </a:p>
          <a:p>
            <a:pPr marL="1257300" lvl="2" indent="-457200"/>
            <a:r>
              <a:rPr lang="en-US" sz="1800" dirty="0" smtClean="0"/>
              <a:t>No </a:t>
            </a:r>
            <a:r>
              <a:rPr lang="en-US" sz="1800" dirty="0"/>
              <a:t>formal logbook endorsement/checkout required when transitioning to </a:t>
            </a:r>
            <a:r>
              <a:rPr lang="en-US" sz="1800" dirty="0" smtClean="0"/>
              <a:t>highly advanced </a:t>
            </a:r>
            <a:r>
              <a:rPr lang="en-US" sz="1800" dirty="0"/>
              <a:t>avionics (similar to other logbook endorsements FAR 61.31(a), 61.31 (g</a:t>
            </a:r>
            <a:r>
              <a:rPr lang="en-US" sz="1800" dirty="0" smtClean="0"/>
              <a:t>) FAR </a:t>
            </a:r>
            <a:r>
              <a:rPr lang="en-US" sz="1800" dirty="0"/>
              <a:t>61.31 </a:t>
            </a:r>
            <a:endParaRPr lang="en-US" sz="1800" dirty="0" smtClean="0"/>
          </a:p>
          <a:p>
            <a:pPr marL="857250" lvl="1" indent="-457200">
              <a:buFont typeface="+mj-lt"/>
              <a:buAutoNum type="arabicPeriod"/>
            </a:pPr>
            <a:r>
              <a:rPr lang="en-US" sz="1800" dirty="0" smtClean="0"/>
              <a:t>A </a:t>
            </a:r>
            <a:r>
              <a:rPr lang="en-US" sz="1800" dirty="0"/>
              <a:t>need to ‘call attention to’ and increase understanding of potential alerts; (e.g</a:t>
            </a:r>
            <a:r>
              <a:rPr lang="en-US" sz="1800" dirty="0" smtClean="0"/>
              <a:t>., AIRMET)</a:t>
            </a:r>
          </a:p>
          <a:p>
            <a:pPr marL="857250" lvl="1" indent="-457200">
              <a:buFont typeface="+mj-lt"/>
              <a:buAutoNum type="arabicPeriod"/>
            </a:pPr>
            <a:r>
              <a:rPr lang="en-US" sz="1800" dirty="0" smtClean="0"/>
              <a:t>Lack </a:t>
            </a:r>
            <a:r>
              <a:rPr lang="en-US" sz="1800" dirty="0"/>
              <a:t>of understanding of actions necessary to obtain information through </a:t>
            </a:r>
            <a:r>
              <a:rPr lang="en-US" sz="1800" dirty="0" smtClean="0"/>
              <a:t>other sources</a:t>
            </a:r>
            <a:r>
              <a:rPr lang="en-US" sz="1800" dirty="0"/>
              <a:t>, when failures occur with </a:t>
            </a:r>
            <a:r>
              <a:rPr lang="en-US" sz="1800" dirty="0" smtClean="0"/>
              <a:t>technology</a:t>
            </a:r>
            <a:endParaRPr lang="en-US" sz="1800" dirty="0"/>
          </a:p>
        </p:txBody>
      </p:sp>
      <p:sp>
        <p:nvSpPr>
          <p:cNvPr id="3" name="Slide Number Placeholder 2"/>
          <p:cNvSpPr>
            <a:spLocks noGrp="1"/>
          </p:cNvSpPr>
          <p:nvPr>
            <p:ph type="sldNum" sz="quarter" idx="10"/>
          </p:nvPr>
        </p:nvSpPr>
        <p:spPr/>
        <p:txBody>
          <a:bodyPr/>
          <a:lstStyle/>
          <a:p>
            <a:pPr>
              <a:defRPr/>
            </a:pPr>
            <a:fld id="{F6048AE4-1657-4B03-8B06-DA89F26E3F0C}" type="slidenum">
              <a:rPr lang="en-US" smtClean="0"/>
              <a:pPr>
                <a:defRPr/>
              </a:pPr>
              <a:t>27</a:t>
            </a:fld>
            <a:endParaRPr lang="en-US" dirty="0"/>
          </a:p>
        </p:txBody>
      </p:sp>
    </p:spTree>
    <p:extLst>
      <p:ext uri="{BB962C8B-B14F-4D97-AF65-F5344CB8AC3E}">
        <p14:creationId xmlns:p14="http://schemas.microsoft.com/office/powerpoint/2010/main" val="3374926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4"/>
          <p:cNvSpPr>
            <a:spLocks noGrp="1"/>
          </p:cNvSpPr>
          <p:nvPr>
            <p:ph type="title"/>
          </p:nvPr>
        </p:nvSpPr>
        <p:spPr>
          <a:xfrm>
            <a:off x="447675" y="282575"/>
            <a:ext cx="8472488" cy="609600"/>
          </a:xfrm>
        </p:spPr>
        <p:txBody>
          <a:bodyPr>
            <a:normAutofit fontScale="90000"/>
          </a:bodyPr>
          <a:lstStyle/>
          <a:p>
            <a:r>
              <a:rPr lang="en-US" dirty="0" smtClean="0"/>
              <a:t>Project C – Interim Findings</a:t>
            </a:r>
            <a:endParaRPr lang="en-US" sz="4000" dirty="0" smtClean="0"/>
          </a:p>
        </p:txBody>
      </p:sp>
      <p:sp>
        <p:nvSpPr>
          <p:cNvPr id="5124" name="Content Placeholder 5"/>
          <p:cNvSpPr>
            <a:spLocks noGrp="1"/>
          </p:cNvSpPr>
          <p:nvPr>
            <p:ph idx="1"/>
          </p:nvPr>
        </p:nvSpPr>
        <p:spPr>
          <a:xfrm>
            <a:off x="457200" y="1219200"/>
            <a:ext cx="8050213" cy="4391025"/>
          </a:xfrm>
        </p:spPr>
        <p:txBody>
          <a:bodyPr>
            <a:noAutofit/>
          </a:bodyPr>
          <a:lstStyle/>
          <a:p>
            <a:pPr marL="857250" lvl="1" indent="-457200">
              <a:buFont typeface="+mj-lt"/>
              <a:buAutoNum type="arabicPeriod" startAt="4"/>
            </a:pPr>
            <a:r>
              <a:rPr lang="en-US" sz="1800" dirty="0" smtClean="0"/>
              <a:t>Lack of understanding </a:t>
            </a:r>
            <a:r>
              <a:rPr lang="en-US" sz="1800" dirty="0"/>
              <a:t>of Data Integrity/Limitations of </a:t>
            </a:r>
            <a:r>
              <a:rPr lang="en-US" sz="1800" dirty="0" smtClean="0"/>
              <a:t>use</a:t>
            </a:r>
          </a:p>
          <a:p>
            <a:pPr marL="857250" lvl="1" indent="-457200">
              <a:buFont typeface="+mj-lt"/>
              <a:buAutoNum type="arabicPeriod" startAt="4"/>
            </a:pPr>
            <a:r>
              <a:rPr lang="en-US" sz="1800" dirty="0" smtClean="0"/>
              <a:t>Overload </a:t>
            </a:r>
            <a:r>
              <a:rPr lang="en-US" sz="1800" dirty="0"/>
              <a:t>of </a:t>
            </a:r>
            <a:r>
              <a:rPr lang="en-US" sz="1800" dirty="0" smtClean="0"/>
              <a:t>Information</a:t>
            </a:r>
          </a:p>
          <a:p>
            <a:pPr marL="857250" lvl="1" indent="-457200">
              <a:buFont typeface="+mj-lt"/>
              <a:buAutoNum type="arabicPeriod" startAt="4"/>
            </a:pPr>
            <a:r>
              <a:rPr lang="en-US" sz="1800" dirty="0" smtClean="0"/>
              <a:t>Over-reliance on technology</a:t>
            </a:r>
          </a:p>
          <a:p>
            <a:pPr marL="857250" lvl="1" indent="-457200">
              <a:buFont typeface="+mj-lt"/>
              <a:buAutoNum type="arabicPeriod" startAt="4"/>
            </a:pPr>
            <a:r>
              <a:rPr lang="en-US" sz="1800" dirty="0" smtClean="0"/>
              <a:t>Decision </a:t>
            </a:r>
            <a:r>
              <a:rPr lang="en-US" sz="1800" dirty="0"/>
              <a:t>Making associated with the displayed </a:t>
            </a:r>
            <a:r>
              <a:rPr lang="en-US" sz="1800" dirty="0" smtClean="0"/>
              <a:t>information</a:t>
            </a:r>
          </a:p>
          <a:p>
            <a:pPr marL="857250" lvl="1" indent="-457200">
              <a:buFont typeface="+mj-lt"/>
              <a:buAutoNum type="arabicPeriod" startAt="4"/>
            </a:pPr>
            <a:r>
              <a:rPr lang="en-US" sz="1800" dirty="0" smtClean="0"/>
              <a:t>Personal </a:t>
            </a:r>
            <a:r>
              <a:rPr lang="en-US" sz="1800" dirty="0"/>
              <a:t>minimums related to the displayed </a:t>
            </a:r>
            <a:r>
              <a:rPr lang="en-US" sz="1800" dirty="0" smtClean="0"/>
              <a:t>information</a:t>
            </a:r>
          </a:p>
          <a:p>
            <a:pPr marL="857250" lvl="1" indent="-457200">
              <a:buFont typeface="+mj-lt"/>
              <a:buAutoNum type="arabicPeriod" startAt="4"/>
            </a:pPr>
            <a:r>
              <a:rPr lang="en-US" sz="1800" dirty="0" smtClean="0"/>
              <a:t>Temptation </a:t>
            </a:r>
            <a:r>
              <a:rPr lang="en-US" sz="1800" dirty="0"/>
              <a:t>to accept more risk with more </a:t>
            </a:r>
            <a:r>
              <a:rPr lang="en-US" sz="1800" dirty="0" smtClean="0"/>
              <a:t>information/automation</a:t>
            </a:r>
          </a:p>
          <a:p>
            <a:pPr marL="857250" lvl="1" indent="-457200">
              <a:buFont typeface="+mj-lt"/>
              <a:buAutoNum type="arabicPeriod" startAt="4"/>
            </a:pPr>
            <a:r>
              <a:rPr lang="en-US" sz="1800" dirty="0" smtClean="0"/>
              <a:t>Need </a:t>
            </a:r>
            <a:r>
              <a:rPr lang="en-US" sz="1800" dirty="0"/>
              <a:t>to confirm information with visual conditions and other information </a:t>
            </a:r>
            <a:r>
              <a:rPr lang="en-US" sz="1800" dirty="0" smtClean="0"/>
              <a:t>when appropriate</a:t>
            </a:r>
          </a:p>
          <a:p>
            <a:pPr marL="857250" lvl="1" indent="-457200">
              <a:buFont typeface="+mj-lt"/>
              <a:buAutoNum type="arabicPeriod" startAt="4"/>
            </a:pPr>
            <a:r>
              <a:rPr lang="en-US" sz="1800" dirty="0" smtClean="0"/>
              <a:t>Strategic </a:t>
            </a:r>
            <a:r>
              <a:rPr lang="en-US" sz="1800" dirty="0"/>
              <a:t>vs. Tactical use of </a:t>
            </a:r>
            <a:r>
              <a:rPr lang="en-US" sz="1800" dirty="0" smtClean="0"/>
              <a:t>information</a:t>
            </a:r>
          </a:p>
          <a:p>
            <a:pPr marL="857250" lvl="1" indent="-457200">
              <a:buFont typeface="+mj-lt"/>
              <a:buAutoNum type="arabicPeriod" startAt="4"/>
            </a:pPr>
            <a:r>
              <a:rPr lang="en-US" sz="1800" dirty="0" smtClean="0"/>
              <a:t>Recognizing/prioritizing </a:t>
            </a:r>
            <a:r>
              <a:rPr lang="en-US" sz="1800" dirty="0"/>
              <a:t>conflicting information </a:t>
            </a:r>
            <a:endParaRPr lang="en-US" sz="1100" dirty="0" smtClean="0"/>
          </a:p>
        </p:txBody>
      </p:sp>
      <p:sp>
        <p:nvSpPr>
          <p:cNvPr id="3" name="Slide Number Placeholder 2"/>
          <p:cNvSpPr>
            <a:spLocks noGrp="1"/>
          </p:cNvSpPr>
          <p:nvPr>
            <p:ph type="sldNum" sz="quarter" idx="10"/>
          </p:nvPr>
        </p:nvSpPr>
        <p:spPr/>
        <p:txBody>
          <a:bodyPr/>
          <a:lstStyle/>
          <a:p>
            <a:pPr>
              <a:defRPr/>
            </a:pPr>
            <a:fld id="{F6048AE4-1657-4B03-8B06-DA89F26E3F0C}" type="slidenum">
              <a:rPr lang="en-US" smtClean="0"/>
              <a:pPr>
                <a:defRPr/>
              </a:pPr>
              <a:t>28</a:t>
            </a:fld>
            <a:endParaRPr lang="en-US" dirty="0"/>
          </a:p>
        </p:txBody>
      </p:sp>
    </p:spTree>
    <p:extLst>
      <p:ext uri="{BB962C8B-B14F-4D97-AF65-F5344CB8AC3E}">
        <p14:creationId xmlns:p14="http://schemas.microsoft.com/office/powerpoint/2010/main" val="1268184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772400" cy="1362075"/>
          </a:xfrm>
        </p:spPr>
        <p:txBody>
          <a:bodyPr/>
          <a:lstStyle/>
          <a:p>
            <a:r>
              <a:rPr lang="en-US" dirty="0" smtClean="0"/>
              <a:t>Project d – GA met information optimization</a:t>
            </a:r>
            <a:endParaRPr lang="en-US" dirty="0"/>
          </a:p>
        </p:txBody>
      </p:sp>
      <p:sp>
        <p:nvSpPr>
          <p:cNvPr id="4" name="Slide Number Placeholder 3"/>
          <p:cNvSpPr>
            <a:spLocks noGrp="1"/>
          </p:cNvSpPr>
          <p:nvPr>
            <p:ph type="sldNum" sz="quarter" idx="10"/>
          </p:nvPr>
        </p:nvSpPr>
        <p:spPr/>
        <p:txBody>
          <a:bodyPr/>
          <a:lstStyle/>
          <a:p>
            <a:pPr>
              <a:defRPr/>
            </a:pPr>
            <a:fld id="{2DFED961-0CBF-4A39-B6BB-C352DEBDCE01}" type="slidenum">
              <a:rPr lang="en-US" smtClean="0"/>
              <a:pPr>
                <a:defRPr/>
              </a:pPr>
              <a:t>29</a:t>
            </a:fld>
            <a:endParaRPr lang="en-US" dirty="0"/>
          </a:p>
        </p:txBody>
      </p:sp>
    </p:spTree>
    <p:extLst>
      <p:ext uri="{BB962C8B-B14F-4D97-AF65-F5344CB8AC3E}">
        <p14:creationId xmlns:p14="http://schemas.microsoft.com/office/powerpoint/2010/main" val="2475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8FAA2415-E38B-4077-84FC-200D2076F3EF}" type="slidenum">
              <a:rPr lang="en-US" sz="1400" smtClean="0">
                <a:solidFill>
                  <a:schemeClr val="bg1"/>
                </a:solidFill>
              </a:rPr>
              <a:pPr eaLnBrk="1" hangingPunct="1"/>
              <a:t>3</a:t>
            </a:fld>
            <a:endParaRPr lang="en-US" sz="1400" smtClean="0">
              <a:solidFill>
                <a:schemeClr val="bg1"/>
              </a:solidFill>
            </a:endParaRPr>
          </a:p>
        </p:txBody>
      </p:sp>
      <p:sp>
        <p:nvSpPr>
          <p:cNvPr id="465922" name="Content Placeholder 2"/>
          <p:cNvSpPr>
            <a:spLocks noGrp="1"/>
          </p:cNvSpPr>
          <p:nvPr>
            <p:ph idx="4294967295"/>
          </p:nvPr>
        </p:nvSpPr>
        <p:spPr>
          <a:xfrm>
            <a:off x="295275" y="1057275"/>
            <a:ext cx="8391525" cy="4953000"/>
          </a:xfrm>
        </p:spPr>
        <p:txBody>
          <a:bodyPr>
            <a:normAutofit fontScale="70000" lnSpcReduction="20000"/>
          </a:bodyPr>
          <a:lstStyle/>
          <a:p>
            <a:pPr marL="347663">
              <a:defRPr/>
            </a:pPr>
            <a:r>
              <a:rPr lang="en-US" sz="3400" b="0" dirty="0" smtClean="0"/>
              <a:t>Identify causal factors for GA </a:t>
            </a:r>
            <a:r>
              <a:rPr lang="en-US" sz="3400" b="0" dirty="0" err="1" smtClean="0"/>
              <a:t>Wx</a:t>
            </a:r>
            <a:r>
              <a:rPr lang="en-US" sz="3400" b="0" dirty="0" smtClean="0"/>
              <a:t>-related </a:t>
            </a:r>
            <a:r>
              <a:rPr lang="en-US" sz="3400" b="0" dirty="0"/>
              <a:t>accident </a:t>
            </a:r>
            <a:r>
              <a:rPr lang="en-US" sz="3400" b="0" dirty="0" smtClean="0"/>
              <a:t>rate</a:t>
            </a:r>
            <a:endParaRPr lang="en-US" sz="3400" b="0" dirty="0"/>
          </a:p>
          <a:p>
            <a:pPr marL="347663">
              <a:defRPr/>
            </a:pPr>
            <a:r>
              <a:rPr lang="en-US" sz="3400" b="0" dirty="0" smtClean="0"/>
              <a:t>Identify shortfalls </a:t>
            </a:r>
            <a:r>
              <a:rPr lang="en-US" sz="3400" b="0" dirty="0"/>
              <a:t>in pilot understanding and proper use of </a:t>
            </a:r>
            <a:r>
              <a:rPr lang="en-US" sz="3400" b="0" dirty="0" smtClean="0"/>
              <a:t>MET </a:t>
            </a:r>
            <a:r>
              <a:rPr lang="en-US" sz="3400" b="0" dirty="0"/>
              <a:t>information, </a:t>
            </a:r>
            <a:r>
              <a:rPr lang="en-US" sz="3400" b="0" dirty="0" smtClean="0"/>
              <a:t>and pilot </a:t>
            </a:r>
            <a:r>
              <a:rPr lang="en-US" sz="3400" b="0" dirty="0"/>
              <a:t>training to </a:t>
            </a:r>
            <a:r>
              <a:rPr lang="en-US" sz="3400" b="0" dirty="0" smtClean="0"/>
              <a:t>resolve </a:t>
            </a:r>
            <a:r>
              <a:rPr lang="en-US" sz="3400" b="0" dirty="0"/>
              <a:t>those </a:t>
            </a:r>
            <a:r>
              <a:rPr lang="en-US" sz="3400" b="0" dirty="0" smtClean="0"/>
              <a:t>shortfalls</a:t>
            </a:r>
          </a:p>
          <a:p>
            <a:pPr>
              <a:defRPr/>
            </a:pPr>
            <a:r>
              <a:rPr lang="en-US" sz="3400" b="0" dirty="0" smtClean="0"/>
              <a:t>Recommend minimum </a:t>
            </a:r>
            <a:r>
              <a:rPr lang="en-US" sz="3400" b="0" dirty="0"/>
              <a:t>weather service for </a:t>
            </a:r>
            <a:r>
              <a:rPr lang="en-US" sz="3400" b="0" dirty="0" smtClean="0"/>
              <a:t>Part 91 aircraft to enable consistent and effective pilot decision making relative to adverse weather </a:t>
            </a:r>
            <a:endParaRPr lang="en-US" sz="3400" b="0" dirty="0"/>
          </a:p>
          <a:p>
            <a:pPr marL="747713" lvl="1">
              <a:defRPr/>
            </a:pPr>
            <a:r>
              <a:rPr lang="en-US" sz="2900" dirty="0" smtClean="0"/>
              <a:t>Minimum cockpit MET </a:t>
            </a:r>
            <a:r>
              <a:rPr lang="en-US" sz="2900" dirty="0"/>
              <a:t>information </a:t>
            </a:r>
            <a:r>
              <a:rPr lang="en-US" sz="2900" dirty="0" smtClean="0"/>
              <a:t>needed</a:t>
            </a:r>
            <a:endParaRPr lang="en-US" sz="2900" dirty="0"/>
          </a:p>
          <a:p>
            <a:pPr marL="747713" lvl="1">
              <a:defRPr/>
            </a:pPr>
            <a:r>
              <a:rPr lang="en-US" sz="2900" dirty="0"/>
              <a:t>M</a:t>
            </a:r>
            <a:r>
              <a:rPr lang="en-US" sz="2900" dirty="0" smtClean="0"/>
              <a:t>inimum accuracy, latency,  and availability of cockpit MET information</a:t>
            </a:r>
            <a:endParaRPr lang="en-US" sz="2900" dirty="0"/>
          </a:p>
          <a:p>
            <a:pPr marL="747713" lvl="1">
              <a:defRPr/>
            </a:pPr>
            <a:r>
              <a:rPr lang="en-US" sz="2900" dirty="0" smtClean="0"/>
              <a:t>Minimum information </a:t>
            </a:r>
            <a:r>
              <a:rPr lang="en-US" sz="2900" dirty="0"/>
              <a:t>rendering standards needed to enable correct </a:t>
            </a:r>
            <a:r>
              <a:rPr lang="en-US" sz="2900" dirty="0" smtClean="0"/>
              <a:t>and consistent interpretation</a:t>
            </a:r>
          </a:p>
          <a:p>
            <a:pPr marL="347663">
              <a:defRPr/>
            </a:pPr>
            <a:r>
              <a:rPr lang="en-US" sz="3400" b="0" dirty="0" smtClean="0"/>
              <a:t>Determine GA willingness to spend on aircraft equipage and services to enable proper implementation and use of </a:t>
            </a:r>
            <a:r>
              <a:rPr lang="en-US" sz="3400" b="0" dirty="0"/>
              <a:t>the </a:t>
            </a:r>
            <a:r>
              <a:rPr lang="en-US" sz="3400" b="0" dirty="0" smtClean="0"/>
              <a:t>minimum weather service   </a:t>
            </a:r>
          </a:p>
          <a:p>
            <a:pPr marL="0" indent="0">
              <a:buFontTx/>
              <a:buNone/>
              <a:defRPr/>
            </a:pPr>
            <a:endParaRPr lang="en-US" sz="2400" dirty="0">
              <a:solidFill>
                <a:srgbClr val="000000"/>
              </a:solidFill>
            </a:endParaRPr>
          </a:p>
        </p:txBody>
      </p:sp>
      <p:sp>
        <p:nvSpPr>
          <p:cNvPr id="5" name="Rectangle 2"/>
          <p:cNvSpPr txBox="1">
            <a:spLocks noChangeArrowheads="1"/>
          </p:cNvSpPr>
          <p:nvPr/>
        </p:nvSpPr>
        <p:spPr bwMode="auto">
          <a:xfrm>
            <a:off x="452437" y="281214"/>
            <a:ext cx="847248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99"/>
                </a:solidFill>
                <a:effectLst/>
                <a:uLnTx/>
                <a:uFillTx/>
                <a:latin typeface="+mj-lt"/>
                <a:ea typeface="+mj-ea"/>
                <a:cs typeface="+mj-cs"/>
              </a:rPr>
              <a:t>WTIC Research</a:t>
            </a:r>
            <a:r>
              <a:rPr kumimoji="0" lang="en-US" sz="3600" b="1" i="0" u="none" strike="noStrike" kern="0" cap="none" spc="0" normalizeH="0" noProof="0" dirty="0" smtClean="0">
                <a:ln>
                  <a:noFill/>
                </a:ln>
                <a:solidFill>
                  <a:srgbClr val="000099"/>
                </a:solidFill>
                <a:effectLst/>
                <a:uLnTx/>
                <a:uFillTx/>
                <a:latin typeface="+mj-lt"/>
                <a:ea typeface="+mj-ea"/>
                <a:cs typeface="+mj-cs"/>
              </a:rPr>
              <a:t> Tasks - GA</a:t>
            </a:r>
            <a:endParaRPr kumimoji="0" lang="en-US" sz="3600" b="1" i="0" u="none" strike="noStrike" kern="0" cap="none" spc="0" normalizeH="0" baseline="0" noProof="0" dirty="0" smtClean="0">
              <a:ln>
                <a:noFill/>
              </a:ln>
              <a:solidFill>
                <a:srgbClr val="000099"/>
              </a:solidFill>
              <a:effectLst/>
              <a:uLnTx/>
              <a:uFillTx/>
              <a:latin typeface="+mj-lt"/>
              <a:ea typeface="+mj-ea"/>
              <a:cs typeface="+mj-cs"/>
            </a:endParaRPr>
          </a:p>
        </p:txBody>
      </p:sp>
    </p:spTree>
    <p:extLst>
      <p:ext uri="{BB962C8B-B14F-4D97-AF65-F5344CB8AC3E}">
        <p14:creationId xmlns:p14="http://schemas.microsoft.com/office/powerpoint/2010/main" val="975073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4"/>
          <p:cNvSpPr>
            <a:spLocks noGrp="1"/>
          </p:cNvSpPr>
          <p:nvPr>
            <p:ph type="title"/>
          </p:nvPr>
        </p:nvSpPr>
        <p:spPr>
          <a:xfrm>
            <a:off x="452437" y="282575"/>
            <a:ext cx="8472488" cy="609600"/>
          </a:xfrm>
        </p:spPr>
        <p:txBody>
          <a:bodyPr/>
          <a:lstStyle/>
          <a:p>
            <a:r>
              <a:rPr lang="en-US" sz="3600" dirty="0" smtClean="0"/>
              <a:t>Project D - Overview</a:t>
            </a:r>
          </a:p>
        </p:txBody>
      </p:sp>
      <p:sp>
        <p:nvSpPr>
          <p:cNvPr id="5124" name="Content Placeholder 5"/>
          <p:cNvSpPr>
            <a:spLocks noGrp="1"/>
          </p:cNvSpPr>
          <p:nvPr>
            <p:ph idx="1"/>
          </p:nvPr>
        </p:nvSpPr>
        <p:spPr>
          <a:xfrm>
            <a:off x="303742" y="981075"/>
            <a:ext cx="8610600" cy="5105400"/>
          </a:xfrm>
        </p:spPr>
        <p:txBody>
          <a:bodyPr>
            <a:normAutofit/>
          </a:bodyPr>
          <a:lstStyle/>
          <a:p>
            <a:r>
              <a:rPr lang="en-US" sz="2400" dirty="0" smtClean="0"/>
              <a:t>Project D Research Objectives</a:t>
            </a:r>
          </a:p>
          <a:p>
            <a:pPr lvl="1"/>
            <a:r>
              <a:rPr lang="en-US" sz="2000" dirty="0" smtClean="0"/>
              <a:t>Assess current GA MET technology capabilities and processes to access information and support pilot decision making</a:t>
            </a:r>
          </a:p>
          <a:p>
            <a:pPr lvl="2"/>
            <a:r>
              <a:rPr lang="en-US" sz="1800" dirty="0" smtClean="0"/>
              <a:t>Identify “Human Factors” and “Human-System Integration” shortfalls</a:t>
            </a:r>
          </a:p>
          <a:p>
            <a:pPr lvl="2"/>
            <a:r>
              <a:rPr lang="en-US" sz="1800" dirty="0" smtClean="0"/>
              <a:t>Identify tasks and procedures associated with weather briefing in day-of, flight line, and en route weather information scenarios</a:t>
            </a:r>
          </a:p>
          <a:p>
            <a:pPr lvl="2"/>
            <a:r>
              <a:rPr lang="en-US" sz="1800" dirty="0" smtClean="0"/>
              <a:t>Determine variety of devices and associated challenges with processes for logging briefings</a:t>
            </a:r>
          </a:p>
          <a:p>
            <a:pPr lvl="1"/>
            <a:r>
              <a:rPr lang="en-US" sz="2000" dirty="0" smtClean="0"/>
              <a:t>Assess complexity and work load to accomplish tasks</a:t>
            </a:r>
          </a:p>
          <a:p>
            <a:pPr lvl="1"/>
            <a:r>
              <a:rPr lang="en-US" sz="2000" dirty="0" smtClean="0"/>
              <a:t>Make Part 91 Minimum Weather Service recommendations for cockpit MET technology optimization</a:t>
            </a:r>
          </a:p>
          <a:p>
            <a:pPr marL="457200" lvl="1" indent="0">
              <a:buNone/>
            </a:pPr>
            <a:endParaRPr lang="en-US" dirty="0" smtClean="0"/>
          </a:p>
        </p:txBody>
      </p:sp>
      <p:sp>
        <p:nvSpPr>
          <p:cNvPr id="5" name="Slide Number Placeholder 5"/>
          <p:cNvSpPr>
            <a:spLocks noGrp="1"/>
          </p:cNvSpPr>
          <p:nvPr>
            <p:ph type="sldNum" sz="quarter" idx="10"/>
          </p:nvPr>
        </p:nvSpPr>
        <p:spPr/>
        <p:txBody>
          <a:bodyPr/>
          <a:lstStyle/>
          <a:p>
            <a:fld id="{A4A2BDFE-E805-481C-8E29-621626116507}" type="slidenum">
              <a:rPr lang="en-US" smtClean="0"/>
              <a:pPr/>
              <a:t>30</a:t>
            </a:fld>
            <a:endParaRPr lang="en-US" dirty="0"/>
          </a:p>
        </p:txBody>
      </p:sp>
    </p:spTree>
    <p:extLst>
      <p:ext uri="{BB962C8B-B14F-4D97-AF65-F5344CB8AC3E}">
        <p14:creationId xmlns:p14="http://schemas.microsoft.com/office/powerpoint/2010/main" val="2735641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82575"/>
            <a:ext cx="8472488" cy="609600"/>
          </a:xfrm>
        </p:spPr>
        <p:txBody>
          <a:bodyPr/>
          <a:lstStyle/>
          <a:p>
            <a:r>
              <a:rPr lang="en-US" sz="3600" dirty="0" smtClean="0"/>
              <a:t>Project D - Tasks</a:t>
            </a:r>
            <a:endParaRPr lang="en-US" sz="3600" dirty="0"/>
          </a:p>
        </p:txBody>
      </p:sp>
      <p:sp>
        <p:nvSpPr>
          <p:cNvPr id="3" name="Content Placeholder 2"/>
          <p:cNvSpPr>
            <a:spLocks noGrp="1"/>
          </p:cNvSpPr>
          <p:nvPr>
            <p:ph idx="1"/>
          </p:nvPr>
        </p:nvSpPr>
        <p:spPr>
          <a:xfrm>
            <a:off x="304800" y="981075"/>
            <a:ext cx="8050213" cy="4391025"/>
          </a:xfrm>
        </p:spPr>
        <p:txBody>
          <a:bodyPr/>
          <a:lstStyle/>
          <a:p>
            <a:r>
              <a:rPr lang="en-US" sz="2400" dirty="0" smtClean="0"/>
              <a:t>Catalog MET </a:t>
            </a:r>
            <a:r>
              <a:rPr lang="en-US" sz="2400" dirty="0"/>
              <a:t>products / tools in </a:t>
            </a:r>
            <a:r>
              <a:rPr lang="en-US" sz="2400" dirty="0" smtClean="0"/>
              <a:t>use and provide a </a:t>
            </a:r>
            <a:r>
              <a:rPr lang="en-US" sz="2400" dirty="0"/>
              <a:t>justification of products / tools selected for detailed </a:t>
            </a:r>
            <a:r>
              <a:rPr lang="en-US" sz="2400" dirty="0" smtClean="0"/>
              <a:t>evaluation</a:t>
            </a:r>
          </a:p>
          <a:p>
            <a:pPr lvl="1"/>
            <a:r>
              <a:rPr lang="en-US" sz="2000" dirty="0" smtClean="0"/>
              <a:t>Provide </a:t>
            </a:r>
            <a:r>
              <a:rPr lang="en-US" sz="2000" dirty="0"/>
              <a:t>updates of research and advisory literature involving MET information issues using current products / </a:t>
            </a:r>
            <a:r>
              <a:rPr lang="en-US" sz="2000" dirty="0" smtClean="0"/>
              <a:t>tools</a:t>
            </a:r>
          </a:p>
          <a:p>
            <a:r>
              <a:rPr lang="en-US" sz="2400" dirty="0" smtClean="0"/>
              <a:t>Assess procedures, </a:t>
            </a:r>
            <a:r>
              <a:rPr lang="en-US" sz="2400" dirty="0"/>
              <a:t>following steps, challenges, and workload in selected products / </a:t>
            </a:r>
            <a:r>
              <a:rPr lang="en-US" sz="2400" dirty="0" smtClean="0"/>
              <a:t>tools</a:t>
            </a:r>
          </a:p>
          <a:p>
            <a:pPr lvl="1"/>
            <a:r>
              <a:rPr lang="en-US" sz="2000" dirty="0"/>
              <a:t>Identify Human Factors issues with using selected MET products to complete basic GA pilot </a:t>
            </a:r>
            <a:r>
              <a:rPr lang="en-US" sz="2000" dirty="0" smtClean="0"/>
              <a:t>tasks</a:t>
            </a:r>
          </a:p>
          <a:p>
            <a:r>
              <a:rPr lang="en-US" sz="2400" dirty="0" smtClean="0"/>
              <a:t>Analyze selected tasks (</a:t>
            </a:r>
            <a:r>
              <a:rPr lang="en-US" sz="2400" dirty="0" err="1" smtClean="0"/>
              <a:t>ie</a:t>
            </a:r>
            <a:r>
              <a:rPr lang="en-US" sz="2400" dirty="0" smtClean="0"/>
              <a:t>, obtain updated weather briefing on aircraft)</a:t>
            </a:r>
            <a:endParaRPr lang="en-US" sz="2400" dirty="0"/>
          </a:p>
          <a:p>
            <a:pPr lvl="1"/>
            <a:endParaRPr lang="en-US" sz="1800" dirty="0"/>
          </a:p>
        </p:txBody>
      </p:sp>
      <p:sp>
        <p:nvSpPr>
          <p:cNvPr id="4" name="Slide Number Placeholder 3"/>
          <p:cNvSpPr>
            <a:spLocks noGrp="1"/>
          </p:cNvSpPr>
          <p:nvPr>
            <p:ph type="sldNum" sz="quarter" idx="10"/>
          </p:nvPr>
        </p:nvSpPr>
        <p:spPr/>
        <p:txBody>
          <a:bodyPr/>
          <a:lstStyle/>
          <a:p>
            <a:pPr>
              <a:defRPr/>
            </a:pPr>
            <a:fld id="{342113A2-36F9-49E3-B075-60499D4130E0}" type="slidenum">
              <a:rPr lang="en-US" smtClean="0"/>
              <a:pPr>
                <a:defRPr/>
              </a:pPr>
              <a:t>31</a:t>
            </a:fld>
            <a:endParaRPr lang="en-US" dirty="0"/>
          </a:p>
        </p:txBody>
      </p:sp>
    </p:spTree>
    <p:extLst>
      <p:ext uri="{BB962C8B-B14F-4D97-AF65-F5344CB8AC3E}">
        <p14:creationId xmlns:p14="http://schemas.microsoft.com/office/powerpoint/2010/main" val="3788275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4"/>
          <p:cNvSpPr>
            <a:spLocks noGrp="1"/>
          </p:cNvSpPr>
          <p:nvPr>
            <p:ph type="title"/>
          </p:nvPr>
        </p:nvSpPr>
        <p:spPr>
          <a:xfrm>
            <a:off x="452437" y="282575"/>
            <a:ext cx="8472488" cy="609600"/>
          </a:xfrm>
        </p:spPr>
        <p:txBody>
          <a:bodyPr/>
          <a:lstStyle/>
          <a:p>
            <a:r>
              <a:rPr lang="en-US" sz="3600" dirty="0" smtClean="0"/>
              <a:t>Project D – Accomplishments to Date</a:t>
            </a:r>
          </a:p>
        </p:txBody>
      </p:sp>
      <p:sp>
        <p:nvSpPr>
          <p:cNvPr id="5124" name="Content Placeholder 5"/>
          <p:cNvSpPr>
            <a:spLocks noGrp="1"/>
          </p:cNvSpPr>
          <p:nvPr>
            <p:ph idx="1"/>
          </p:nvPr>
        </p:nvSpPr>
        <p:spPr>
          <a:xfrm>
            <a:off x="303742" y="981075"/>
            <a:ext cx="8610600" cy="5105400"/>
          </a:xfrm>
        </p:spPr>
        <p:txBody>
          <a:bodyPr>
            <a:normAutofit/>
          </a:bodyPr>
          <a:lstStyle/>
          <a:p>
            <a:r>
              <a:rPr lang="en-US" sz="2400" dirty="0" smtClean="0"/>
              <a:t>Identification of multiple hardware and software systems for obtaining aviation weather</a:t>
            </a:r>
            <a:endParaRPr lang="en-US" sz="2400" dirty="0"/>
          </a:p>
          <a:p>
            <a:r>
              <a:rPr lang="en-US" sz="2400" dirty="0"/>
              <a:t>Completed Pugh Matrix using 800-WX-BRIEF as </a:t>
            </a:r>
            <a:r>
              <a:rPr lang="en-US" sz="2400" dirty="0" smtClean="0"/>
              <a:t>baseline </a:t>
            </a:r>
          </a:p>
          <a:p>
            <a:pPr lvl="1"/>
            <a:r>
              <a:rPr lang="en-US" sz="2000" dirty="0" smtClean="0"/>
              <a:t>Compared </a:t>
            </a:r>
            <a:r>
              <a:rPr lang="en-US" sz="2000" b="0" dirty="0" smtClean="0"/>
              <a:t>multiple </a:t>
            </a:r>
            <a:r>
              <a:rPr lang="en-US" sz="2000" b="0" dirty="0"/>
              <a:t>hardware and software </a:t>
            </a:r>
            <a:r>
              <a:rPr lang="en-US" sz="2000" b="0" dirty="0" smtClean="0"/>
              <a:t>systems</a:t>
            </a:r>
            <a:endParaRPr lang="en-US" sz="2000" b="0" dirty="0"/>
          </a:p>
          <a:p>
            <a:r>
              <a:rPr lang="en-US" sz="2400" dirty="0" smtClean="0"/>
              <a:t>Completed analysis of process to “obtain updated (standard or abbreviated) weather brief” at aircraft</a:t>
            </a:r>
          </a:p>
        </p:txBody>
      </p:sp>
      <p:sp>
        <p:nvSpPr>
          <p:cNvPr id="5" name="Slide Number Placeholder 5"/>
          <p:cNvSpPr>
            <a:spLocks noGrp="1"/>
          </p:cNvSpPr>
          <p:nvPr>
            <p:ph type="sldNum" sz="quarter" idx="10"/>
          </p:nvPr>
        </p:nvSpPr>
        <p:spPr/>
        <p:txBody>
          <a:bodyPr/>
          <a:lstStyle/>
          <a:p>
            <a:fld id="{A4A2BDFE-E805-481C-8E29-621626116507}" type="slidenum">
              <a:rPr lang="en-US" smtClean="0"/>
              <a:pPr/>
              <a:t>32</a:t>
            </a:fld>
            <a:endParaRPr lang="en-US" dirty="0"/>
          </a:p>
        </p:txBody>
      </p:sp>
    </p:spTree>
    <p:extLst>
      <p:ext uri="{BB962C8B-B14F-4D97-AF65-F5344CB8AC3E}">
        <p14:creationId xmlns:p14="http://schemas.microsoft.com/office/powerpoint/2010/main" val="3937282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282575"/>
            <a:ext cx="8472488" cy="609600"/>
          </a:xfrm>
        </p:spPr>
        <p:txBody>
          <a:bodyPr/>
          <a:lstStyle/>
          <a:p>
            <a:r>
              <a:rPr lang="en-US" sz="3600" dirty="0" smtClean="0"/>
              <a:t>Project D – Interim Findings</a:t>
            </a:r>
            <a:endParaRPr lang="en-US" sz="3600" dirty="0"/>
          </a:p>
        </p:txBody>
      </p:sp>
      <p:sp>
        <p:nvSpPr>
          <p:cNvPr id="3" name="Content Placeholder 2"/>
          <p:cNvSpPr>
            <a:spLocks noGrp="1"/>
          </p:cNvSpPr>
          <p:nvPr>
            <p:ph idx="1"/>
          </p:nvPr>
        </p:nvSpPr>
        <p:spPr>
          <a:xfrm>
            <a:off x="303742" y="981075"/>
            <a:ext cx="8050213" cy="4391025"/>
          </a:xfrm>
        </p:spPr>
        <p:txBody>
          <a:bodyPr/>
          <a:lstStyle/>
          <a:p>
            <a:r>
              <a:rPr lang="en-US" sz="2400" dirty="0"/>
              <a:t>D</a:t>
            </a:r>
            <a:r>
              <a:rPr lang="en-US" sz="2400" dirty="0" smtClean="0"/>
              <a:t>etected </a:t>
            </a:r>
            <a:r>
              <a:rPr lang="en-US" sz="2400" dirty="0"/>
              <a:t>significant discrepancies in system </a:t>
            </a:r>
            <a:r>
              <a:rPr lang="en-US" sz="2400" dirty="0" smtClean="0"/>
              <a:t>capabilities for “obtain updated weather brief” task</a:t>
            </a:r>
          </a:p>
          <a:p>
            <a:r>
              <a:rPr lang="en-US" sz="2400" dirty="0" smtClean="0"/>
              <a:t>New technologies have pros and cons </a:t>
            </a:r>
          </a:p>
          <a:p>
            <a:pPr lvl="1"/>
            <a:r>
              <a:rPr lang="en-US" sz="2000" dirty="0" smtClean="0"/>
              <a:t>Most popular tools may not have TAF, PIREP, AIRMET, etc.</a:t>
            </a:r>
          </a:p>
          <a:p>
            <a:pPr lvl="1"/>
            <a:r>
              <a:rPr lang="en-US" sz="2000" dirty="0" smtClean="0"/>
              <a:t>Technology integration (</a:t>
            </a:r>
            <a:r>
              <a:rPr lang="en-US" sz="2000" dirty="0" err="1" smtClean="0"/>
              <a:t>WiFi</a:t>
            </a:r>
            <a:r>
              <a:rPr lang="en-US" sz="2000" dirty="0" smtClean="0"/>
              <a:t> + Stratus example)</a:t>
            </a:r>
          </a:p>
          <a:p>
            <a:pPr lvl="1"/>
            <a:r>
              <a:rPr lang="en-US" sz="2000" dirty="0" smtClean="0"/>
              <a:t>Options for filing and logging?</a:t>
            </a:r>
          </a:p>
          <a:p>
            <a:r>
              <a:rPr lang="en-US" sz="2400" dirty="0" smtClean="0"/>
              <a:t>Unexpected, Important Task and Procedure Distinctions</a:t>
            </a:r>
          </a:p>
          <a:p>
            <a:pPr lvl="1"/>
            <a:r>
              <a:rPr lang="en-US" sz="2000" dirty="0" smtClean="0"/>
              <a:t>Human Factors of getting information vs. Human-Systems Integration of flight activity logging</a:t>
            </a:r>
          </a:p>
          <a:p>
            <a:pPr lvl="1"/>
            <a:r>
              <a:rPr lang="en-US" sz="2000" dirty="0" smtClean="0"/>
              <a:t>Setup and proactive tasks to change / simplify / influence en route pilot workload and task performance </a:t>
            </a:r>
            <a:endParaRPr lang="en-US" sz="2000" dirty="0"/>
          </a:p>
        </p:txBody>
      </p:sp>
      <p:sp>
        <p:nvSpPr>
          <p:cNvPr id="4" name="Slide Number Placeholder 3"/>
          <p:cNvSpPr>
            <a:spLocks noGrp="1"/>
          </p:cNvSpPr>
          <p:nvPr>
            <p:ph type="sldNum" sz="quarter" idx="10"/>
          </p:nvPr>
        </p:nvSpPr>
        <p:spPr/>
        <p:txBody>
          <a:bodyPr/>
          <a:lstStyle/>
          <a:p>
            <a:pPr>
              <a:defRPr/>
            </a:pPr>
            <a:fld id="{342113A2-36F9-49E3-B075-60499D4130E0}" type="slidenum">
              <a:rPr lang="en-US" smtClean="0"/>
              <a:pPr>
                <a:defRPr/>
              </a:pPr>
              <a:t>33</a:t>
            </a:fld>
            <a:endParaRPr lang="en-US" dirty="0"/>
          </a:p>
        </p:txBody>
      </p:sp>
    </p:spTree>
    <p:extLst>
      <p:ext uri="{BB962C8B-B14F-4D97-AF65-F5344CB8AC3E}">
        <p14:creationId xmlns:p14="http://schemas.microsoft.com/office/powerpoint/2010/main" val="1451997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82575"/>
            <a:ext cx="8472488" cy="609600"/>
          </a:xfrm>
        </p:spPr>
        <p:txBody>
          <a:bodyPr/>
          <a:lstStyle/>
          <a:p>
            <a:r>
              <a:rPr lang="en-US" sz="3600" dirty="0" smtClean="0"/>
              <a:t>Project D – Interim Findings</a:t>
            </a:r>
            <a:endParaRPr lang="en-US" sz="3600" dirty="0"/>
          </a:p>
        </p:txBody>
      </p:sp>
      <p:sp>
        <p:nvSpPr>
          <p:cNvPr id="3" name="Content Placeholder 2"/>
          <p:cNvSpPr>
            <a:spLocks noGrp="1"/>
          </p:cNvSpPr>
          <p:nvPr>
            <p:ph idx="1"/>
          </p:nvPr>
        </p:nvSpPr>
        <p:spPr>
          <a:xfrm>
            <a:off x="303458" y="981075"/>
            <a:ext cx="8050213" cy="838200"/>
          </a:xfrm>
        </p:spPr>
        <p:txBody>
          <a:bodyPr/>
          <a:lstStyle/>
          <a:p>
            <a:r>
              <a:rPr lang="en-US" sz="2400" dirty="0" smtClean="0"/>
              <a:t>Sample results based on assessment of “obtain updated weather briefing” task showing sample pros and cons of systems</a:t>
            </a:r>
            <a:endParaRPr lang="en-US" sz="2400" dirty="0"/>
          </a:p>
        </p:txBody>
      </p:sp>
      <p:sp>
        <p:nvSpPr>
          <p:cNvPr id="4" name="Slide Number Placeholder 3"/>
          <p:cNvSpPr>
            <a:spLocks noGrp="1"/>
          </p:cNvSpPr>
          <p:nvPr>
            <p:ph type="sldNum" sz="quarter" idx="10"/>
          </p:nvPr>
        </p:nvSpPr>
        <p:spPr/>
        <p:txBody>
          <a:bodyPr/>
          <a:lstStyle/>
          <a:p>
            <a:pPr>
              <a:defRPr/>
            </a:pPr>
            <a:fld id="{342113A2-36F9-49E3-B075-60499D4130E0}" type="slidenum">
              <a:rPr lang="en-US" smtClean="0"/>
              <a:pPr>
                <a:defRPr/>
              </a:pPr>
              <a:t>34</a:t>
            </a:fld>
            <a:endParaRPr lang="en-US" dirty="0"/>
          </a:p>
        </p:txBody>
      </p:sp>
      <p:pic>
        <p:nvPicPr>
          <p:cNvPr id="10" name="Picture 9"/>
          <p:cNvPicPr>
            <a:picLocks noChangeAspect="1"/>
          </p:cNvPicPr>
          <p:nvPr/>
        </p:nvPicPr>
        <p:blipFill>
          <a:blip r:embed="rId2" cstate="print"/>
          <a:stretch>
            <a:fillRect/>
          </a:stretch>
        </p:blipFill>
        <p:spPr>
          <a:xfrm>
            <a:off x="1676401" y="2271882"/>
            <a:ext cx="5486399" cy="3610222"/>
          </a:xfrm>
          <a:prstGeom prst="rect">
            <a:avLst/>
          </a:prstGeom>
          <a:ln w="15875">
            <a:solidFill>
              <a:schemeClr val="accent1"/>
            </a:solidFill>
          </a:ln>
        </p:spPr>
      </p:pic>
    </p:spTree>
    <p:extLst>
      <p:ext uri="{BB962C8B-B14F-4D97-AF65-F5344CB8AC3E}">
        <p14:creationId xmlns:p14="http://schemas.microsoft.com/office/powerpoint/2010/main" val="3558441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772400" cy="1362075"/>
          </a:xfrm>
        </p:spPr>
        <p:txBody>
          <a:bodyPr/>
          <a:lstStyle/>
          <a:p>
            <a:r>
              <a:rPr lang="en-US" dirty="0" smtClean="0"/>
              <a:t>Backup Slides</a:t>
            </a:r>
            <a:endParaRPr lang="en-US" dirty="0"/>
          </a:p>
        </p:txBody>
      </p:sp>
      <p:sp>
        <p:nvSpPr>
          <p:cNvPr id="4" name="Slide Number Placeholder 3"/>
          <p:cNvSpPr>
            <a:spLocks noGrp="1"/>
          </p:cNvSpPr>
          <p:nvPr>
            <p:ph type="sldNum" sz="quarter" idx="10"/>
          </p:nvPr>
        </p:nvSpPr>
        <p:spPr/>
        <p:txBody>
          <a:bodyPr/>
          <a:lstStyle/>
          <a:p>
            <a:pPr>
              <a:defRPr/>
            </a:pPr>
            <a:fld id="{2DFED961-0CBF-4A39-B6BB-C352DEBDCE01}" type="slidenum">
              <a:rPr lang="en-US" smtClean="0"/>
              <a:pPr>
                <a:defRPr/>
              </a:pPr>
              <a:t>35</a:t>
            </a:fld>
            <a:endParaRPr lang="en-US" dirty="0"/>
          </a:p>
        </p:txBody>
      </p:sp>
    </p:spTree>
    <p:extLst>
      <p:ext uri="{BB962C8B-B14F-4D97-AF65-F5344CB8AC3E}">
        <p14:creationId xmlns:p14="http://schemas.microsoft.com/office/powerpoint/2010/main" val="660997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28600"/>
            <a:ext cx="8472488" cy="609600"/>
          </a:xfrm>
        </p:spPr>
        <p:txBody>
          <a:bodyPr/>
          <a:lstStyle/>
          <a:p>
            <a:r>
              <a:rPr lang="en-US" sz="3600" dirty="0" smtClean="0"/>
              <a:t>Project A - Sample Indexing Forms</a:t>
            </a:r>
            <a:endParaRPr lang="en-US" sz="3600" dirty="0"/>
          </a:p>
        </p:txBody>
      </p:sp>
      <p:sp>
        <p:nvSpPr>
          <p:cNvPr id="2" name="Slide Number Placeholder 1"/>
          <p:cNvSpPr>
            <a:spLocks noGrp="1"/>
          </p:cNvSpPr>
          <p:nvPr>
            <p:ph type="sldNum" sz="quarter" idx="10"/>
          </p:nvPr>
        </p:nvSpPr>
        <p:spPr/>
        <p:txBody>
          <a:bodyPr/>
          <a:lstStyle/>
          <a:p>
            <a:pPr>
              <a:defRPr/>
            </a:pPr>
            <a:fld id="{13F01056-A9DB-409B-9DCF-851A8EBB16FA}" type="slidenum">
              <a:rPr lang="en-US" smtClean="0"/>
              <a:pPr>
                <a:defRPr/>
              </a:pPr>
              <a:t>36</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422548713"/>
              </p:ext>
            </p:extLst>
          </p:nvPr>
        </p:nvGraphicFramePr>
        <p:xfrm>
          <a:off x="4572000" y="1384259"/>
          <a:ext cx="4046517" cy="4389120"/>
        </p:xfrm>
        <a:graphic>
          <a:graphicData uri="http://schemas.openxmlformats.org/drawingml/2006/table">
            <a:tbl>
              <a:tblPr firstRow="1" firstCol="1" bandRow="1"/>
              <a:tblGrid>
                <a:gridCol w="1045350"/>
                <a:gridCol w="741861"/>
                <a:gridCol w="730621"/>
                <a:gridCol w="753102"/>
                <a:gridCol w="775583"/>
              </a:tblGrid>
              <a:tr h="116541">
                <a:tc>
                  <a:txBody>
                    <a:bodyPr/>
                    <a:lstStyle/>
                    <a:p>
                      <a:pPr marL="0" marR="0">
                        <a:spcBef>
                          <a:spcPts val="0"/>
                        </a:spcBef>
                        <a:spcAft>
                          <a:spcPts val="0"/>
                        </a:spcAft>
                      </a:pPr>
                      <a:r>
                        <a:rPr lang="en-US" sz="800" b="1">
                          <a:effectLst/>
                          <a:latin typeface="Cambria"/>
                          <a:ea typeface="Cambria"/>
                          <a:cs typeface="Times New Roman"/>
                        </a:rPr>
                        <a:t>Weather </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mbria"/>
                          <a:ea typeface="Cambria"/>
                          <a:cs typeface="Times New Roman"/>
                        </a:rPr>
                        <a:t> </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800">
                          <a:effectLst/>
                          <a:latin typeface="Cambria"/>
                          <a:ea typeface="Cambria"/>
                          <a:cs typeface="Times New Roman"/>
                        </a:rPr>
                        <a:t> </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800">
                          <a:effectLst/>
                          <a:latin typeface="Cambria"/>
                          <a:ea typeface="Cambria"/>
                          <a:cs typeface="Times New Roman"/>
                        </a:rPr>
                        <a:t> </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800">
                          <a:effectLst/>
                          <a:latin typeface="Cambria"/>
                          <a:ea typeface="Cambria"/>
                          <a:cs typeface="Times New Roman"/>
                        </a:rPr>
                        <a:t> </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66164">
                <a:tc>
                  <a:txBody>
                    <a:bodyPr/>
                    <a:lstStyle/>
                    <a:p>
                      <a:pPr marL="0" marR="0">
                        <a:spcBef>
                          <a:spcPts val="0"/>
                        </a:spcBef>
                        <a:spcAft>
                          <a:spcPts val="0"/>
                        </a:spcAft>
                      </a:pPr>
                      <a:r>
                        <a:rPr lang="en-US" sz="800" b="1">
                          <a:effectLst/>
                          <a:latin typeface="Cambria"/>
                          <a:ea typeface="Cambria"/>
                          <a:cs typeface="Times New Roman"/>
                        </a:rPr>
                        <a:t>Winds Aloft</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mbria"/>
                          <a:ea typeface="Cambria"/>
                          <a:cs typeface="Times New Roman"/>
                        </a:rPr>
                        <a:t>Direction _______</a:t>
                      </a:r>
                      <a:r>
                        <a:rPr lang="en-US" sz="800">
                          <a:effectLst/>
                          <a:latin typeface="Cambria"/>
                          <a:ea typeface="Cambria"/>
                          <a:cs typeface="Times New Roman"/>
                          <a:sym typeface="Symbol"/>
                        </a:rPr>
                        <a:t></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mbria"/>
                          <a:ea typeface="Cambria"/>
                          <a:cs typeface="Times New Roman"/>
                        </a:rPr>
                        <a:t>Speed ______ kts</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mbria"/>
                          <a:ea typeface="Cambria"/>
                          <a:cs typeface="Times New Roman"/>
                        </a:rPr>
                        <a:t>HW _______ kts</a:t>
                      </a:r>
                      <a:endParaRPr lang="en-US" sz="800">
                        <a:effectLst/>
                        <a:latin typeface="Cambria"/>
                        <a:ea typeface="Times New Roman"/>
                        <a:cs typeface="Times New Roman"/>
                      </a:endParaRPr>
                    </a:p>
                    <a:p>
                      <a:pPr marL="0" marR="0">
                        <a:spcBef>
                          <a:spcPts val="0"/>
                        </a:spcBef>
                        <a:spcAft>
                          <a:spcPts val="0"/>
                        </a:spcAft>
                      </a:pPr>
                      <a:r>
                        <a:rPr lang="en-US" sz="800">
                          <a:effectLst/>
                          <a:latin typeface="Cambria"/>
                          <a:ea typeface="Cambria"/>
                          <a:cs typeface="Times New Roman"/>
                        </a:rPr>
                        <a:t>XW _______ kts</a:t>
                      </a:r>
                      <a:endParaRPr lang="en-US" sz="800">
                        <a:effectLst/>
                        <a:latin typeface="Cambria"/>
                        <a:ea typeface="Times New Roman"/>
                        <a:cs typeface="Times New Roman"/>
                      </a:endParaRPr>
                    </a:p>
                    <a:p>
                      <a:pPr marL="0" marR="0">
                        <a:spcBef>
                          <a:spcPts val="0"/>
                        </a:spcBef>
                        <a:spcAft>
                          <a:spcPts val="0"/>
                        </a:spcAft>
                      </a:pPr>
                      <a:r>
                        <a:rPr lang="en-US" sz="800">
                          <a:effectLst/>
                          <a:latin typeface="Cambria"/>
                          <a:ea typeface="Cambria"/>
                          <a:cs typeface="Times New Roman"/>
                        </a:rPr>
                        <a:t>TW _______ kts</a:t>
                      </a:r>
                      <a:endParaRPr lang="en-US" sz="800">
                        <a:effectLst/>
                        <a:latin typeface="Cambria"/>
                        <a:ea typeface="Times New Roman"/>
                        <a:cs typeface="Times New Roman"/>
                      </a:endParaRPr>
                    </a:p>
                    <a:p>
                      <a:pPr marL="0" marR="0">
                        <a:spcBef>
                          <a:spcPts val="0"/>
                        </a:spcBef>
                        <a:spcAft>
                          <a:spcPts val="0"/>
                        </a:spcAft>
                      </a:pPr>
                      <a:r>
                        <a:rPr lang="en-US" sz="800">
                          <a:effectLst/>
                          <a:latin typeface="Cambria"/>
                          <a:ea typeface="Cambria"/>
                          <a:cs typeface="Times New Roman"/>
                        </a:rPr>
                        <a:t> </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mbria"/>
                          <a:ea typeface="Cambria"/>
                          <a:cs typeface="Times New Roman"/>
                        </a:rPr>
                        <a:t> </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49623">
                <a:tc>
                  <a:txBody>
                    <a:bodyPr/>
                    <a:lstStyle/>
                    <a:p>
                      <a:pPr marL="0" marR="0">
                        <a:spcBef>
                          <a:spcPts val="0"/>
                        </a:spcBef>
                        <a:spcAft>
                          <a:spcPts val="0"/>
                        </a:spcAft>
                      </a:pPr>
                      <a:r>
                        <a:rPr lang="en-US" sz="800" b="1">
                          <a:effectLst/>
                          <a:latin typeface="Cambria"/>
                          <a:ea typeface="Cambria"/>
                          <a:cs typeface="Times New Roman"/>
                        </a:rPr>
                        <a:t>Visibility</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mbria"/>
                          <a:ea typeface="Cambria"/>
                          <a:cs typeface="Times New Roman"/>
                        </a:rPr>
                        <a:t>Distance </a:t>
                      </a:r>
                      <a:endParaRPr lang="en-US" sz="800">
                        <a:effectLst/>
                        <a:latin typeface="Cambria"/>
                        <a:ea typeface="Times New Roman"/>
                        <a:cs typeface="Times New Roman"/>
                      </a:endParaRPr>
                    </a:p>
                    <a:p>
                      <a:pPr marL="0" marR="0">
                        <a:spcBef>
                          <a:spcPts val="0"/>
                        </a:spcBef>
                        <a:spcAft>
                          <a:spcPts val="0"/>
                        </a:spcAft>
                      </a:pPr>
                      <a:r>
                        <a:rPr lang="en-US" sz="800">
                          <a:effectLst/>
                          <a:latin typeface="Cambria"/>
                          <a:ea typeface="Cambria"/>
                          <a:cs typeface="Times New Roman"/>
                        </a:rPr>
                        <a:t>______ SM</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n-US" sz="800">
                          <a:effectLst/>
                          <a:latin typeface="Cambria"/>
                          <a:ea typeface="Cambria"/>
                          <a:cs typeface="Times New Roman"/>
                        </a:rPr>
                        <a:t>Obstructions reported: </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FG   </a:t>
                      </a:r>
                      <a:r>
                        <a:rPr lang="en-US" sz="800">
                          <a:effectLst/>
                          <a:latin typeface="MS Gothic"/>
                          <a:ea typeface="Cambria"/>
                          <a:cs typeface="Times New Roman"/>
                        </a:rPr>
                        <a:t>☐</a:t>
                      </a:r>
                      <a:r>
                        <a:rPr lang="en-US" sz="800">
                          <a:effectLst/>
                          <a:latin typeface="Cambria"/>
                          <a:ea typeface="Cambria"/>
                          <a:cs typeface="Times New Roman"/>
                        </a:rPr>
                        <a:t> BR   </a:t>
                      </a:r>
                      <a:r>
                        <a:rPr lang="en-US" sz="800">
                          <a:effectLst/>
                          <a:latin typeface="MS Gothic"/>
                          <a:ea typeface="Cambria"/>
                          <a:cs typeface="Times New Roman"/>
                        </a:rPr>
                        <a:t>☐</a:t>
                      </a:r>
                      <a:r>
                        <a:rPr lang="en-US" sz="800">
                          <a:effectLst/>
                          <a:latin typeface="Cambria"/>
                          <a:ea typeface="Cambria"/>
                          <a:cs typeface="Times New Roman"/>
                        </a:rPr>
                        <a:t> HZ   </a:t>
                      </a:r>
                      <a:r>
                        <a:rPr lang="en-US" sz="800">
                          <a:effectLst/>
                          <a:latin typeface="MS Gothic"/>
                          <a:ea typeface="Cambria"/>
                          <a:cs typeface="Times New Roman"/>
                        </a:rPr>
                        <a:t>☐</a:t>
                      </a:r>
                      <a:r>
                        <a:rPr lang="en-US" sz="800">
                          <a:effectLst/>
                          <a:latin typeface="Cambria"/>
                          <a:ea typeface="Cambria"/>
                          <a:cs typeface="Times New Roman"/>
                        </a:rPr>
                        <a:t> FU   </a:t>
                      </a:r>
                      <a:r>
                        <a:rPr lang="en-US" sz="800">
                          <a:effectLst/>
                          <a:latin typeface="MS Gothic"/>
                          <a:ea typeface="Cambria"/>
                          <a:cs typeface="Times New Roman"/>
                        </a:rPr>
                        <a:t>☐</a:t>
                      </a:r>
                      <a:r>
                        <a:rPr lang="en-US" sz="800">
                          <a:effectLst/>
                          <a:latin typeface="Cambria"/>
                          <a:ea typeface="Cambria"/>
                          <a:cs typeface="Times New Roman"/>
                        </a:rPr>
                        <a:t> DU   </a:t>
                      </a:r>
                      <a:r>
                        <a:rPr lang="en-US" sz="800">
                          <a:effectLst/>
                          <a:latin typeface="MS Gothic"/>
                          <a:ea typeface="Cambria"/>
                          <a:cs typeface="Times New Roman"/>
                        </a:rPr>
                        <a:t>☐</a:t>
                      </a:r>
                      <a:r>
                        <a:rPr lang="en-US" sz="800">
                          <a:effectLst/>
                          <a:latin typeface="Cambria"/>
                          <a:ea typeface="Cambria"/>
                          <a:cs typeface="Times New Roman"/>
                        </a:rPr>
                        <a:t> SA   </a:t>
                      </a:r>
                      <a:r>
                        <a:rPr lang="en-US" sz="800">
                          <a:effectLst/>
                          <a:latin typeface="MS Gothic"/>
                          <a:ea typeface="Cambria"/>
                          <a:cs typeface="Times New Roman"/>
                        </a:rPr>
                        <a:t>☐</a:t>
                      </a:r>
                      <a:r>
                        <a:rPr lang="en-US" sz="800">
                          <a:effectLst/>
                          <a:latin typeface="Cambria"/>
                          <a:ea typeface="Cambria"/>
                          <a:cs typeface="Times New Roman"/>
                        </a:rPr>
                        <a:t>  VA   </a:t>
                      </a:r>
                      <a:r>
                        <a:rPr lang="en-US" sz="800">
                          <a:effectLst/>
                          <a:latin typeface="MS Gothic"/>
                          <a:ea typeface="Cambria"/>
                          <a:cs typeface="Times New Roman"/>
                        </a:rPr>
                        <a:t>☐</a:t>
                      </a:r>
                      <a:r>
                        <a:rPr lang="en-US" sz="800">
                          <a:effectLst/>
                          <a:latin typeface="Cambria"/>
                          <a:ea typeface="Cambria"/>
                          <a:cs typeface="Times New Roman"/>
                        </a:rPr>
                        <a:t> BLPY   </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82706">
                <a:tc>
                  <a:txBody>
                    <a:bodyPr/>
                    <a:lstStyle/>
                    <a:p>
                      <a:pPr marL="0" marR="0">
                        <a:spcBef>
                          <a:spcPts val="0"/>
                        </a:spcBef>
                        <a:spcAft>
                          <a:spcPts val="0"/>
                        </a:spcAft>
                      </a:pPr>
                      <a:r>
                        <a:rPr lang="en-US" sz="800" b="1">
                          <a:effectLst/>
                          <a:latin typeface="Cambria"/>
                          <a:ea typeface="Cambria"/>
                          <a:cs typeface="Times New Roman"/>
                        </a:rPr>
                        <a:t>Precipitation type</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None</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Non-convective</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Convective</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Unknown</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mbria"/>
                          <a:ea typeface="Cambria"/>
                          <a:cs typeface="Times New Roman"/>
                        </a:rPr>
                        <a:t>Liquid:  </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DZ     </a:t>
                      </a:r>
                      <a:r>
                        <a:rPr lang="en-US" sz="800">
                          <a:effectLst/>
                          <a:latin typeface="MS Gothic"/>
                          <a:ea typeface="Cambria"/>
                          <a:cs typeface="Times New Roman"/>
                        </a:rPr>
                        <a:t>☐</a:t>
                      </a:r>
                      <a:r>
                        <a:rPr lang="en-US" sz="800">
                          <a:effectLst/>
                          <a:latin typeface="Cambria"/>
                          <a:ea typeface="Cambria"/>
                          <a:cs typeface="Times New Roman"/>
                        </a:rPr>
                        <a:t> RA</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UP</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mbria"/>
                          <a:ea typeface="Cambria"/>
                          <a:cs typeface="Times New Roman"/>
                        </a:rPr>
                        <a:t>Freezing:</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FZDZ     </a:t>
                      </a:r>
                      <a:r>
                        <a:rPr lang="en-US" sz="800">
                          <a:effectLst/>
                          <a:latin typeface="MS Gothic"/>
                          <a:ea typeface="Cambria"/>
                          <a:cs typeface="Times New Roman"/>
                        </a:rPr>
                        <a:t>☐</a:t>
                      </a:r>
                      <a:r>
                        <a:rPr lang="en-US" sz="800">
                          <a:effectLst/>
                          <a:latin typeface="Cambria"/>
                          <a:ea typeface="Cambria"/>
                          <a:cs typeface="Times New Roman"/>
                        </a:rPr>
                        <a:t> FZRA</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mbria"/>
                          <a:ea typeface="Cambria"/>
                          <a:cs typeface="Times New Roman"/>
                        </a:rPr>
                        <a:t>Frozen:</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SN    </a:t>
                      </a:r>
                      <a:r>
                        <a:rPr lang="en-US" sz="800">
                          <a:effectLst/>
                          <a:latin typeface="MS Gothic"/>
                          <a:ea typeface="Cambria"/>
                          <a:cs typeface="Times New Roman"/>
                        </a:rPr>
                        <a:t>☐</a:t>
                      </a:r>
                      <a:r>
                        <a:rPr lang="en-US" sz="800">
                          <a:effectLst/>
                          <a:latin typeface="Cambria"/>
                          <a:ea typeface="Cambria"/>
                          <a:cs typeface="Times New Roman"/>
                        </a:rPr>
                        <a:t> SG</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PL     </a:t>
                      </a:r>
                      <a:r>
                        <a:rPr lang="en-US" sz="800">
                          <a:effectLst/>
                          <a:latin typeface="MS Gothic"/>
                          <a:ea typeface="Cambria"/>
                          <a:cs typeface="Times New Roman"/>
                        </a:rPr>
                        <a:t>☐</a:t>
                      </a:r>
                      <a:r>
                        <a:rPr lang="en-US" sz="800">
                          <a:effectLst/>
                          <a:latin typeface="Cambria"/>
                          <a:ea typeface="Cambria"/>
                          <a:cs typeface="Times New Roman"/>
                        </a:rPr>
                        <a:t> GR</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GS</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247">
                <a:tc>
                  <a:txBody>
                    <a:bodyPr/>
                    <a:lstStyle/>
                    <a:p>
                      <a:pPr marL="0" marR="0">
                        <a:spcBef>
                          <a:spcPts val="0"/>
                        </a:spcBef>
                        <a:spcAft>
                          <a:spcPts val="0"/>
                        </a:spcAft>
                      </a:pPr>
                      <a:r>
                        <a:rPr lang="en-US" sz="800" b="1">
                          <a:effectLst/>
                          <a:latin typeface="Cambria"/>
                          <a:ea typeface="Cambria"/>
                          <a:cs typeface="Times New Roman"/>
                        </a:rPr>
                        <a:t>Cloud layers</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SKC/CLR</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FEW _____</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SCT _____</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BKN _____</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OVC _____ </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VV _____</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SKC/CLR</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FEW _____</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SCT _____</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BKN _____</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OVC _____ </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VV _____</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SKC/CLR</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FEW _____</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SCT _____</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BKN _____</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OVC _____ </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VV _____</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SKC/CLR</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FEW _____</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SCT _____</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BKN _____</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OVC _____ </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VV _____</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541">
                <a:tc>
                  <a:txBody>
                    <a:bodyPr/>
                    <a:lstStyle/>
                    <a:p>
                      <a:pPr marL="0" marR="0">
                        <a:spcBef>
                          <a:spcPts val="0"/>
                        </a:spcBef>
                        <a:spcAft>
                          <a:spcPts val="0"/>
                        </a:spcAft>
                      </a:pPr>
                      <a:r>
                        <a:rPr lang="en-US" sz="800" b="1">
                          <a:effectLst/>
                          <a:latin typeface="Cambria"/>
                          <a:ea typeface="Cambria"/>
                          <a:cs typeface="Times New Roman"/>
                        </a:rPr>
                        <a:t>Temp/DP</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mbria"/>
                          <a:ea typeface="Cambria"/>
                          <a:cs typeface="Times New Roman"/>
                        </a:rPr>
                        <a:t> Temp  _____</a:t>
                      </a:r>
                      <a:r>
                        <a:rPr lang="en-US" sz="800">
                          <a:effectLst/>
                          <a:latin typeface="Cambria"/>
                          <a:ea typeface="Cambria"/>
                          <a:cs typeface="Times New Roman"/>
                          <a:sym typeface="Symbol"/>
                        </a:rPr>
                        <a:t></a:t>
                      </a:r>
                      <a:r>
                        <a:rPr lang="en-US" sz="800">
                          <a:effectLst/>
                          <a:latin typeface="Cambria"/>
                          <a:ea typeface="Cambria"/>
                          <a:cs typeface="Times New Roman"/>
                        </a:rPr>
                        <a:t>C</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mbria"/>
                          <a:ea typeface="Cambria"/>
                          <a:cs typeface="Times New Roman"/>
                        </a:rPr>
                        <a:t>DP  _____</a:t>
                      </a:r>
                      <a:r>
                        <a:rPr lang="en-US" sz="800">
                          <a:effectLst/>
                          <a:latin typeface="Cambria"/>
                          <a:ea typeface="Cambria"/>
                          <a:cs typeface="Times New Roman"/>
                          <a:sym typeface="Symbol"/>
                        </a:rPr>
                        <a:t></a:t>
                      </a:r>
                      <a:r>
                        <a:rPr lang="en-US" sz="800">
                          <a:effectLst/>
                          <a:latin typeface="Cambria"/>
                          <a:ea typeface="Cambria"/>
                          <a:cs typeface="Times New Roman"/>
                        </a:rPr>
                        <a:t>C</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800">
                          <a:effectLst/>
                          <a:latin typeface="Cambria"/>
                          <a:ea typeface="Cambria"/>
                          <a:cs typeface="Times New Roman"/>
                        </a:rPr>
                        <a:t>Freezing level _______’</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33083">
                <a:tc>
                  <a:txBody>
                    <a:bodyPr/>
                    <a:lstStyle/>
                    <a:p>
                      <a:pPr marL="0" marR="0">
                        <a:spcBef>
                          <a:spcPts val="0"/>
                        </a:spcBef>
                        <a:spcAft>
                          <a:spcPts val="0"/>
                        </a:spcAft>
                      </a:pPr>
                      <a:r>
                        <a:rPr lang="en-US" sz="800" b="1">
                          <a:effectLst/>
                          <a:latin typeface="Cambria"/>
                          <a:ea typeface="Cambria"/>
                          <a:cs typeface="Times New Roman"/>
                        </a:rPr>
                        <a:t>Altimeter setting</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mbria"/>
                          <a:ea typeface="Cambria"/>
                          <a:cs typeface="Times New Roman"/>
                        </a:rPr>
                        <a:t>________” Hg</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mbria"/>
                          <a:ea typeface="Cambria"/>
                          <a:cs typeface="Times New Roman"/>
                        </a:rPr>
                        <a:t>Cruise Altitude</a:t>
                      </a:r>
                      <a:endParaRPr lang="en-US" sz="800">
                        <a:effectLst/>
                        <a:latin typeface="Cambria"/>
                        <a:ea typeface="Times New Roman"/>
                        <a:cs typeface="Times New Roman"/>
                      </a:endParaRPr>
                    </a:p>
                    <a:p>
                      <a:pPr marL="0" marR="0">
                        <a:spcBef>
                          <a:spcPts val="0"/>
                        </a:spcBef>
                        <a:spcAft>
                          <a:spcPts val="0"/>
                        </a:spcAft>
                      </a:pPr>
                      <a:r>
                        <a:rPr lang="en-US" sz="800">
                          <a:effectLst/>
                          <a:latin typeface="Cambria"/>
                          <a:ea typeface="Cambria"/>
                          <a:cs typeface="Times New Roman"/>
                        </a:rPr>
                        <a:t>__________’</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mbria"/>
                          <a:ea typeface="Cambria"/>
                          <a:cs typeface="Times New Roman"/>
                        </a:rPr>
                        <a:t>PA ________’</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mbria"/>
                          <a:ea typeface="Cambria"/>
                          <a:cs typeface="Times New Roman"/>
                        </a:rPr>
                        <a:t>DA _______’</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083">
                <a:tc>
                  <a:txBody>
                    <a:bodyPr/>
                    <a:lstStyle/>
                    <a:p>
                      <a:pPr marL="0" marR="0">
                        <a:spcBef>
                          <a:spcPts val="0"/>
                        </a:spcBef>
                        <a:spcAft>
                          <a:spcPts val="0"/>
                        </a:spcAft>
                      </a:pPr>
                      <a:r>
                        <a:rPr lang="en-US" sz="800" b="1">
                          <a:effectLst/>
                          <a:latin typeface="Cambria"/>
                          <a:ea typeface="Cambria"/>
                          <a:cs typeface="Times New Roman"/>
                        </a:rPr>
                        <a:t>Pertinent WX remarks</a:t>
                      </a:r>
                      <a:endParaRPr lang="en-US" sz="800">
                        <a:effectLst/>
                        <a:latin typeface="Cambria"/>
                        <a:ea typeface="Times New Roman"/>
                        <a:cs typeface="Times New Roman"/>
                      </a:endParaRPr>
                    </a:p>
                    <a:p>
                      <a:pPr marL="0" marR="0">
                        <a:spcBef>
                          <a:spcPts val="0"/>
                        </a:spcBef>
                        <a:spcAft>
                          <a:spcPts val="0"/>
                        </a:spcAft>
                      </a:pPr>
                      <a:r>
                        <a:rPr lang="en-US" sz="800" b="1">
                          <a:effectLst/>
                          <a:latin typeface="Cambria"/>
                          <a:ea typeface="Cambria"/>
                          <a:cs typeface="Times New Roman"/>
                        </a:rPr>
                        <a:t> </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spcBef>
                          <a:spcPts val="0"/>
                        </a:spcBef>
                        <a:spcAft>
                          <a:spcPts val="0"/>
                        </a:spcAft>
                      </a:pPr>
                      <a:r>
                        <a:rPr lang="en-US" sz="800">
                          <a:effectLst/>
                          <a:latin typeface="Cambria"/>
                          <a:ea typeface="Cambria"/>
                          <a:cs typeface="Times New Roman"/>
                        </a:rPr>
                        <a:t> </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82706">
                <a:tc>
                  <a:txBody>
                    <a:bodyPr/>
                    <a:lstStyle/>
                    <a:p>
                      <a:pPr marL="0" marR="0">
                        <a:spcBef>
                          <a:spcPts val="0"/>
                        </a:spcBef>
                        <a:spcAft>
                          <a:spcPts val="0"/>
                        </a:spcAft>
                      </a:pPr>
                      <a:r>
                        <a:rPr lang="en-US" sz="800" b="1">
                          <a:effectLst/>
                          <a:latin typeface="Cambria"/>
                          <a:ea typeface="Cambria"/>
                          <a:cs typeface="Times New Roman"/>
                        </a:rPr>
                        <a:t>Icing</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None</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Trace</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Light</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Moderate</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Severe</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NEG</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Clear</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Rime</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Mixed</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mbria"/>
                          <a:ea typeface="Cambria"/>
                          <a:cs typeface="Times New Roman"/>
                        </a:rPr>
                        <a:t>Conditions exist, as reported by other aircraft?</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mbria"/>
                          <a:ea typeface="Cambria"/>
                          <a:cs typeface="Times New Roman"/>
                        </a:rPr>
                        <a:t> </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582706">
                <a:tc>
                  <a:txBody>
                    <a:bodyPr/>
                    <a:lstStyle/>
                    <a:p>
                      <a:pPr marL="0" marR="0">
                        <a:spcBef>
                          <a:spcPts val="0"/>
                        </a:spcBef>
                        <a:spcAft>
                          <a:spcPts val="0"/>
                        </a:spcAft>
                      </a:pPr>
                      <a:r>
                        <a:rPr lang="en-US" sz="800" b="1">
                          <a:effectLst/>
                          <a:latin typeface="Cambria"/>
                          <a:ea typeface="Cambria"/>
                          <a:cs typeface="Times New Roman"/>
                        </a:rPr>
                        <a:t>Turbulence</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None</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Convective</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CAT</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NEG</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Light</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Moderate</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Severe</a:t>
                      </a:r>
                      <a:endParaRPr lang="en-US" sz="800">
                        <a:effectLst/>
                        <a:latin typeface="Cambria"/>
                        <a:ea typeface="Times New Roman"/>
                        <a:cs typeface="Times New Roman"/>
                      </a:endParaRPr>
                    </a:p>
                    <a:p>
                      <a:pPr marL="0" marR="0">
                        <a:spcBef>
                          <a:spcPts val="0"/>
                        </a:spcBef>
                        <a:spcAft>
                          <a:spcPts val="0"/>
                        </a:spcAft>
                      </a:pPr>
                      <a:r>
                        <a:rPr lang="en-US" sz="800">
                          <a:effectLst/>
                          <a:latin typeface="MS Gothic"/>
                          <a:ea typeface="Cambria"/>
                          <a:cs typeface="Times New Roman"/>
                        </a:rPr>
                        <a:t>☐</a:t>
                      </a:r>
                      <a:r>
                        <a:rPr lang="en-US" sz="800">
                          <a:effectLst/>
                          <a:latin typeface="Cambria"/>
                          <a:ea typeface="Cambria"/>
                          <a:cs typeface="Times New Roman"/>
                        </a:rPr>
                        <a:t> Extreme</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mbria"/>
                          <a:ea typeface="Cambria"/>
                          <a:cs typeface="Times New Roman"/>
                        </a:rPr>
                        <a:t>Conditions exist, as reported by other aircraft?</a:t>
                      </a:r>
                      <a:endParaRPr lang="en-US" sz="80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Cambria"/>
                          <a:ea typeface="Cambria"/>
                          <a:cs typeface="Times New Roman"/>
                        </a:rPr>
                        <a:t> </a:t>
                      </a:r>
                      <a:endParaRPr lang="en-US" sz="800" dirty="0">
                        <a:effectLst/>
                        <a:latin typeface="Cambria"/>
                        <a:ea typeface="Times New Roman"/>
                        <a:cs typeface="Times New Roman"/>
                      </a:endParaRPr>
                    </a:p>
                  </a:txBody>
                  <a:tcPr marL="48430" marR="4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076207727"/>
              </p:ext>
            </p:extLst>
          </p:nvPr>
        </p:nvGraphicFramePr>
        <p:xfrm>
          <a:off x="152400" y="990600"/>
          <a:ext cx="4038602" cy="4937760"/>
        </p:xfrm>
        <a:graphic>
          <a:graphicData uri="http://schemas.openxmlformats.org/drawingml/2006/table">
            <a:tbl>
              <a:tblPr firstRow="1" firstCol="1" bandRow="1"/>
              <a:tblGrid>
                <a:gridCol w="841375"/>
                <a:gridCol w="942340"/>
                <a:gridCol w="729193"/>
                <a:gridCol w="751629"/>
                <a:gridCol w="774065"/>
              </a:tblGrid>
              <a:tr h="232140">
                <a:tc>
                  <a:txBody>
                    <a:bodyPr/>
                    <a:lstStyle/>
                    <a:p>
                      <a:pPr marL="0" marR="0">
                        <a:spcBef>
                          <a:spcPts val="0"/>
                        </a:spcBef>
                        <a:spcAft>
                          <a:spcPts val="0"/>
                        </a:spcAft>
                      </a:pPr>
                      <a:r>
                        <a:rPr lang="en-US" sz="900" b="1">
                          <a:effectLst/>
                          <a:latin typeface="Cambria"/>
                          <a:ea typeface="Cambria"/>
                          <a:cs typeface="Times New Roman"/>
                        </a:rPr>
                        <a:t>Weather </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Low IMC  </a:t>
                      </a:r>
                      <a:r>
                        <a:rPr lang="en-US" sz="900">
                          <a:effectLst/>
                          <a:latin typeface="MS Gothic"/>
                          <a:ea typeface="Cambria"/>
                          <a:cs typeface="Times New Roman"/>
                        </a:rPr>
                        <a:t>☐</a:t>
                      </a:r>
                      <a:r>
                        <a:rPr lang="en-US" sz="900">
                          <a:effectLst/>
                          <a:latin typeface="Cambria"/>
                          <a:ea typeface="Cambria"/>
                          <a:cs typeface="Times New Roman"/>
                        </a:rPr>
                        <a:t> IMC  </a:t>
                      </a:r>
                      <a:r>
                        <a:rPr lang="en-US" sz="900">
                          <a:effectLst/>
                          <a:latin typeface="MS Gothic"/>
                          <a:ea typeface="Cambria"/>
                          <a:cs typeface="Times New Roman"/>
                        </a:rPr>
                        <a:t>☐</a:t>
                      </a:r>
                      <a:r>
                        <a:rPr lang="en-US" sz="900">
                          <a:effectLst/>
                          <a:latin typeface="Cambria"/>
                          <a:ea typeface="Cambria"/>
                          <a:cs typeface="Times New Roman"/>
                        </a:rPr>
                        <a:t> Marginal VMC  </a:t>
                      </a:r>
                      <a:r>
                        <a:rPr lang="en-US" sz="900">
                          <a:effectLst/>
                          <a:latin typeface="MS Gothic"/>
                          <a:ea typeface="Cambria"/>
                          <a:cs typeface="Times New Roman"/>
                        </a:rPr>
                        <a:t>☐</a:t>
                      </a:r>
                      <a:r>
                        <a:rPr lang="en-US" sz="900">
                          <a:effectLst/>
                          <a:latin typeface="Cambria"/>
                          <a:ea typeface="Cambria"/>
                          <a:cs typeface="Times New Roman"/>
                        </a:rPr>
                        <a:t> VMC</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900">
                          <a:effectLst/>
                          <a:latin typeface="Cambria"/>
                          <a:ea typeface="Cambria"/>
                          <a:cs typeface="Times New Roman"/>
                        </a:rPr>
                        <a:t> </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900">
                          <a:effectLst/>
                          <a:latin typeface="Cambria"/>
                          <a:ea typeface="Cambria"/>
                          <a:cs typeface="Times New Roman"/>
                        </a:rPr>
                        <a:t> </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044631">
                <a:tc>
                  <a:txBody>
                    <a:bodyPr/>
                    <a:lstStyle/>
                    <a:p>
                      <a:pPr marL="0" marR="0">
                        <a:spcBef>
                          <a:spcPts val="0"/>
                        </a:spcBef>
                        <a:spcAft>
                          <a:spcPts val="0"/>
                        </a:spcAft>
                      </a:pPr>
                      <a:r>
                        <a:rPr lang="en-US" sz="900" b="1">
                          <a:effectLst/>
                          <a:latin typeface="Cambria"/>
                          <a:ea typeface="Cambria"/>
                          <a:cs typeface="Times New Roman"/>
                        </a:rPr>
                        <a:t>Wind</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Direction _______</a:t>
                      </a:r>
                      <a:r>
                        <a:rPr lang="en-US" sz="900">
                          <a:effectLst/>
                          <a:latin typeface="Cambria"/>
                          <a:ea typeface="Cambria"/>
                          <a:cs typeface="Times New Roman"/>
                          <a:sym typeface="Symbol"/>
                        </a:rPr>
                        <a:t></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Speed ______ kts</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Runway used _____</a:t>
                      </a:r>
                      <a:endParaRPr lang="en-US" sz="900">
                        <a:effectLst/>
                        <a:latin typeface="Cambria"/>
                        <a:ea typeface="Times New Roman"/>
                        <a:cs typeface="Times New Roman"/>
                      </a:endParaRPr>
                    </a:p>
                    <a:p>
                      <a:pPr marL="0" marR="0">
                        <a:spcBef>
                          <a:spcPts val="0"/>
                        </a:spcBef>
                        <a:spcAft>
                          <a:spcPts val="0"/>
                        </a:spcAft>
                      </a:pPr>
                      <a:r>
                        <a:rPr lang="en-US" sz="900">
                          <a:effectLst/>
                          <a:latin typeface="Cambria"/>
                          <a:ea typeface="Cambria"/>
                          <a:cs typeface="Times New Roman"/>
                        </a:rPr>
                        <a:t>If not runway in use, why not?</a:t>
                      </a:r>
                      <a:endParaRPr lang="en-US" sz="900">
                        <a:effectLst/>
                        <a:latin typeface="Cambria"/>
                        <a:ea typeface="Times New Roman"/>
                        <a:cs typeface="Times New Roman"/>
                      </a:endParaRPr>
                    </a:p>
                    <a:p>
                      <a:pPr marL="0" marR="0">
                        <a:spcBef>
                          <a:spcPts val="0"/>
                        </a:spcBef>
                        <a:spcAft>
                          <a:spcPts val="0"/>
                        </a:spcAft>
                      </a:pPr>
                      <a:r>
                        <a:rPr lang="en-US" sz="900">
                          <a:effectLst/>
                          <a:latin typeface="Cambria"/>
                          <a:ea typeface="Cambria"/>
                          <a:cs typeface="Times New Roman"/>
                        </a:rPr>
                        <a:t> </a:t>
                      </a:r>
                      <a:endParaRPr lang="en-US" sz="900">
                        <a:effectLst/>
                        <a:latin typeface="Cambria"/>
                        <a:ea typeface="Times New Roman"/>
                        <a:cs typeface="Times New Roman"/>
                      </a:endParaRPr>
                    </a:p>
                    <a:p>
                      <a:pPr marL="0" marR="0">
                        <a:spcBef>
                          <a:spcPts val="0"/>
                        </a:spcBef>
                        <a:spcAft>
                          <a:spcPts val="0"/>
                        </a:spcAft>
                      </a:pPr>
                      <a:r>
                        <a:rPr lang="en-US" sz="900">
                          <a:effectLst/>
                          <a:latin typeface="Cambria"/>
                          <a:ea typeface="Cambria"/>
                          <a:cs typeface="Times New Roman"/>
                        </a:rPr>
                        <a:t> </a:t>
                      </a:r>
                      <a:endParaRPr lang="en-US" sz="900">
                        <a:effectLst/>
                        <a:latin typeface="Cambria"/>
                        <a:ea typeface="Times New Roman"/>
                        <a:cs typeface="Times New Roman"/>
                      </a:endParaRPr>
                    </a:p>
                    <a:p>
                      <a:pPr marL="0" marR="0">
                        <a:spcBef>
                          <a:spcPts val="0"/>
                        </a:spcBef>
                        <a:spcAft>
                          <a:spcPts val="0"/>
                        </a:spcAft>
                      </a:pPr>
                      <a:r>
                        <a:rPr lang="en-US" sz="900">
                          <a:effectLst/>
                          <a:latin typeface="Cambria"/>
                          <a:ea typeface="Cambria"/>
                          <a:cs typeface="Times New Roman"/>
                        </a:rPr>
                        <a:t> </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HW _______ kts</a:t>
                      </a:r>
                      <a:endParaRPr lang="en-US" sz="900">
                        <a:effectLst/>
                        <a:latin typeface="Cambria"/>
                        <a:ea typeface="Times New Roman"/>
                        <a:cs typeface="Times New Roman"/>
                      </a:endParaRPr>
                    </a:p>
                    <a:p>
                      <a:pPr marL="0" marR="0">
                        <a:spcBef>
                          <a:spcPts val="0"/>
                        </a:spcBef>
                        <a:spcAft>
                          <a:spcPts val="0"/>
                        </a:spcAft>
                      </a:pPr>
                      <a:r>
                        <a:rPr lang="en-US" sz="900">
                          <a:effectLst/>
                          <a:latin typeface="Cambria"/>
                          <a:ea typeface="Cambria"/>
                          <a:cs typeface="Times New Roman"/>
                        </a:rPr>
                        <a:t>XW _______ kts</a:t>
                      </a:r>
                      <a:endParaRPr lang="en-US" sz="900">
                        <a:effectLst/>
                        <a:latin typeface="Cambria"/>
                        <a:ea typeface="Times New Roman"/>
                        <a:cs typeface="Times New Roman"/>
                      </a:endParaRPr>
                    </a:p>
                    <a:p>
                      <a:pPr marL="0" marR="0">
                        <a:spcBef>
                          <a:spcPts val="0"/>
                        </a:spcBef>
                        <a:spcAft>
                          <a:spcPts val="0"/>
                        </a:spcAft>
                      </a:pPr>
                      <a:r>
                        <a:rPr lang="en-US" sz="900">
                          <a:effectLst/>
                          <a:latin typeface="Cambria"/>
                          <a:ea typeface="Cambria"/>
                          <a:cs typeface="Times New Roman"/>
                        </a:rPr>
                        <a:t>TW _______ kts</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10">
                <a:tc>
                  <a:txBody>
                    <a:bodyPr/>
                    <a:lstStyle/>
                    <a:p>
                      <a:pPr marL="0" marR="0">
                        <a:spcBef>
                          <a:spcPts val="0"/>
                        </a:spcBef>
                        <a:spcAft>
                          <a:spcPts val="0"/>
                        </a:spcAft>
                      </a:pPr>
                      <a:r>
                        <a:rPr lang="en-US" sz="900" b="1">
                          <a:effectLst/>
                          <a:latin typeface="Cambria"/>
                          <a:ea typeface="Cambria"/>
                          <a:cs typeface="Times New Roman"/>
                        </a:rPr>
                        <a:t>Visibility</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Distance </a:t>
                      </a:r>
                      <a:endParaRPr lang="en-US" sz="900">
                        <a:effectLst/>
                        <a:latin typeface="Cambria"/>
                        <a:ea typeface="Times New Roman"/>
                        <a:cs typeface="Times New Roman"/>
                      </a:endParaRPr>
                    </a:p>
                    <a:p>
                      <a:pPr marL="0" marR="0">
                        <a:spcBef>
                          <a:spcPts val="0"/>
                        </a:spcBef>
                        <a:spcAft>
                          <a:spcPts val="0"/>
                        </a:spcAft>
                      </a:pPr>
                      <a:r>
                        <a:rPr lang="en-US" sz="900">
                          <a:effectLst/>
                          <a:latin typeface="Cambria"/>
                          <a:ea typeface="Cambria"/>
                          <a:cs typeface="Times New Roman"/>
                        </a:rPr>
                        <a:t>______ SM</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n-US" sz="900">
                          <a:effectLst/>
                          <a:latin typeface="Cambria"/>
                          <a:ea typeface="Cambria"/>
                          <a:cs typeface="Times New Roman"/>
                        </a:rPr>
                        <a:t>Obstructions reported: </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FG   </a:t>
                      </a:r>
                      <a:r>
                        <a:rPr lang="en-US" sz="900">
                          <a:effectLst/>
                          <a:latin typeface="MS Gothic"/>
                          <a:ea typeface="Cambria"/>
                          <a:cs typeface="Times New Roman"/>
                        </a:rPr>
                        <a:t>☐</a:t>
                      </a:r>
                      <a:r>
                        <a:rPr lang="en-US" sz="900">
                          <a:effectLst/>
                          <a:latin typeface="Cambria"/>
                          <a:ea typeface="Cambria"/>
                          <a:cs typeface="Times New Roman"/>
                        </a:rPr>
                        <a:t> BR   </a:t>
                      </a:r>
                      <a:r>
                        <a:rPr lang="en-US" sz="900">
                          <a:effectLst/>
                          <a:latin typeface="MS Gothic"/>
                          <a:ea typeface="Cambria"/>
                          <a:cs typeface="Times New Roman"/>
                        </a:rPr>
                        <a:t>☐</a:t>
                      </a:r>
                      <a:r>
                        <a:rPr lang="en-US" sz="900">
                          <a:effectLst/>
                          <a:latin typeface="Cambria"/>
                          <a:ea typeface="Cambria"/>
                          <a:cs typeface="Times New Roman"/>
                        </a:rPr>
                        <a:t> HZ   </a:t>
                      </a:r>
                      <a:r>
                        <a:rPr lang="en-US" sz="900">
                          <a:effectLst/>
                          <a:latin typeface="MS Gothic"/>
                          <a:ea typeface="Cambria"/>
                          <a:cs typeface="Times New Roman"/>
                        </a:rPr>
                        <a:t>☐</a:t>
                      </a:r>
                      <a:r>
                        <a:rPr lang="en-US" sz="900">
                          <a:effectLst/>
                          <a:latin typeface="Cambria"/>
                          <a:ea typeface="Cambria"/>
                          <a:cs typeface="Times New Roman"/>
                        </a:rPr>
                        <a:t> FU   </a:t>
                      </a:r>
                      <a:r>
                        <a:rPr lang="en-US" sz="900">
                          <a:effectLst/>
                          <a:latin typeface="MS Gothic"/>
                          <a:ea typeface="Cambria"/>
                          <a:cs typeface="Times New Roman"/>
                        </a:rPr>
                        <a:t>☐</a:t>
                      </a:r>
                      <a:r>
                        <a:rPr lang="en-US" sz="900">
                          <a:effectLst/>
                          <a:latin typeface="Cambria"/>
                          <a:ea typeface="Cambria"/>
                          <a:cs typeface="Times New Roman"/>
                        </a:rPr>
                        <a:t> DU   </a:t>
                      </a:r>
                      <a:r>
                        <a:rPr lang="en-US" sz="900">
                          <a:effectLst/>
                          <a:latin typeface="MS Gothic"/>
                          <a:ea typeface="Cambria"/>
                          <a:cs typeface="Times New Roman"/>
                        </a:rPr>
                        <a:t>☐</a:t>
                      </a:r>
                      <a:r>
                        <a:rPr lang="en-US" sz="900">
                          <a:effectLst/>
                          <a:latin typeface="Cambria"/>
                          <a:ea typeface="Cambria"/>
                          <a:cs typeface="Times New Roman"/>
                        </a:rPr>
                        <a:t> SA   </a:t>
                      </a:r>
                      <a:r>
                        <a:rPr lang="en-US" sz="900">
                          <a:effectLst/>
                          <a:latin typeface="MS Gothic"/>
                          <a:ea typeface="Cambria"/>
                          <a:cs typeface="Times New Roman"/>
                        </a:rPr>
                        <a:t>☐</a:t>
                      </a:r>
                      <a:r>
                        <a:rPr lang="en-US" sz="900">
                          <a:effectLst/>
                          <a:latin typeface="Cambria"/>
                          <a:ea typeface="Cambria"/>
                          <a:cs typeface="Times New Roman"/>
                        </a:rPr>
                        <a:t>  VA   </a:t>
                      </a:r>
                      <a:r>
                        <a:rPr lang="en-US" sz="900">
                          <a:effectLst/>
                          <a:latin typeface="MS Gothic"/>
                          <a:ea typeface="Cambria"/>
                          <a:cs typeface="Times New Roman"/>
                        </a:rPr>
                        <a:t>☐</a:t>
                      </a:r>
                      <a:r>
                        <a:rPr lang="en-US" sz="900">
                          <a:effectLst/>
                          <a:latin typeface="Cambria"/>
                          <a:ea typeface="Cambria"/>
                          <a:cs typeface="Times New Roman"/>
                        </a:rPr>
                        <a:t> BLPY   </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80351">
                <a:tc>
                  <a:txBody>
                    <a:bodyPr/>
                    <a:lstStyle/>
                    <a:p>
                      <a:pPr marL="0" marR="0">
                        <a:spcBef>
                          <a:spcPts val="0"/>
                        </a:spcBef>
                        <a:spcAft>
                          <a:spcPts val="0"/>
                        </a:spcAft>
                      </a:pPr>
                      <a:r>
                        <a:rPr lang="en-US" sz="900" b="1">
                          <a:effectLst/>
                          <a:latin typeface="Cambria"/>
                          <a:ea typeface="Cambria"/>
                          <a:cs typeface="Times New Roman"/>
                        </a:rPr>
                        <a:t>Precipitation type</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None</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Non-convective</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Convective</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Unknown</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Liquid:  </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DZ     </a:t>
                      </a:r>
                      <a:r>
                        <a:rPr lang="en-US" sz="900">
                          <a:effectLst/>
                          <a:latin typeface="MS Gothic"/>
                          <a:ea typeface="Cambria"/>
                          <a:cs typeface="Times New Roman"/>
                        </a:rPr>
                        <a:t>☐</a:t>
                      </a:r>
                      <a:r>
                        <a:rPr lang="en-US" sz="900">
                          <a:effectLst/>
                          <a:latin typeface="Cambria"/>
                          <a:ea typeface="Cambria"/>
                          <a:cs typeface="Times New Roman"/>
                        </a:rPr>
                        <a:t> RA</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UP</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Freezing:</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FZDZ     </a:t>
                      </a:r>
                      <a:r>
                        <a:rPr lang="en-US" sz="900">
                          <a:effectLst/>
                          <a:latin typeface="MS Gothic"/>
                          <a:ea typeface="Cambria"/>
                          <a:cs typeface="Times New Roman"/>
                        </a:rPr>
                        <a:t>☐</a:t>
                      </a:r>
                      <a:r>
                        <a:rPr lang="en-US" sz="900">
                          <a:effectLst/>
                          <a:latin typeface="Cambria"/>
                          <a:ea typeface="Cambria"/>
                          <a:cs typeface="Times New Roman"/>
                        </a:rPr>
                        <a:t> FZRA</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Frozen:</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SN    </a:t>
                      </a:r>
                      <a:r>
                        <a:rPr lang="en-US" sz="900">
                          <a:effectLst/>
                          <a:latin typeface="MS Gothic"/>
                          <a:ea typeface="Cambria"/>
                          <a:cs typeface="Times New Roman"/>
                        </a:rPr>
                        <a:t>☐</a:t>
                      </a:r>
                      <a:r>
                        <a:rPr lang="en-US" sz="900">
                          <a:effectLst/>
                          <a:latin typeface="Cambria"/>
                          <a:ea typeface="Cambria"/>
                          <a:cs typeface="Times New Roman"/>
                        </a:rPr>
                        <a:t> SG</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PL     </a:t>
                      </a:r>
                      <a:r>
                        <a:rPr lang="en-US" sz="900">
                          <a:effectLst/>
                          <a:latin typeface="MS Gothic"/>
                          <a:ea typeface="Cambria"/>
                          <a:cs typeface="Times New Roman"/>
                        </a:rPr>
                        <a:t>☐</a:t>
                      </a:r>
                      <a:r>
                        <a:rPr lang="en-US" sz="900">
                          <a:effectLst/>
                          <a:latin typeface="Cambria"/>
                          <a:ea typeface="Cambria"/>
                          <a:cs typeface="Times New Roman"/>
                        </a:rPr>
                        <a:t> GR</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GS</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894">
                <a:tc>
                  <a:txBody>
                    <a:bodyPr/>
                    <a:lstStyle/>
                    <a:p>
                      <a:pPr marL="0" marR="0">
                        <a:spcBef>
                          <a:spcPts val="0"/>
                        </a:spcBef>
                        <a:spcAft>
                          <a:spcPts val="0"/>
                        </a:spcAft>
                      </a:pPr>
                      <a:r>
                        <a:rPr lang="en-US" sz="900" b="1">
                          <a:effectLst/>
                          <a:latin typeface="Cambria"/>
                          <a:ea typeface="Cambria"/>
                          <a:cs typeface="Times New Roman"/>
                        </a:rPr>
                        <a:t>Cloud layers</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SKC/CLR</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FEW _____</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SCT _____</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BKN _____</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OVC _____ </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VV _____</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SKC/CLR</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FEW _____</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SCT _____</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BKN _____</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OVC _____ </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VV _____</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SKC/CLR</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FEW _____</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SCT _____</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BKN _____</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OVC _____ </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VV _____</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SKC/CLR</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FEW _____</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SCT _____</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BKN _____</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OVC _____ </a:t>
                      </a:r>
                      <a:endParaRPr lang="en-US" sz="900">
                        <a:effectLst/>
                        <a:latin typeface="Cambria"/>
                        <a:ea typeface="Times New Roman"/>
                        <a:cs typeface="Times New Roman"/>
                      </a:endParaRPr>
                    </a:p>
                    <a:p>
                      <a:pPr marL="0" marR="0">
                        <a:spcBef>
                          <a:spcPts val="0"/>
                        </a:spcBef>
                        <a:spcAft>
                          <a:spcPts val="0"/>
                        </a:spcAft>
                      </a:pPr>
                      <a:r>
                        <a:rPr lang="en-US" sz="900">
                          <a:effectLst/>
                          <a:latin typeface="MS Gothic"/>
                          <a:ea typeface="Cambria"/>
                          <a:cs typeface="Times New Roman"/>
                        </a:rPr>
                        <a:t>☐</a:t>
                      </a:r>
                      <a:r>
                        <a:rPr lang="en-US" sz="900">
                          <a:effectLst/>
                          <a:latin typeface="Cambria"/>
                          <a:ea typeface="Cambria"/>
                          <a:cs typeface="Times New Roman"/>
                        </a:rPr>
                        <a:t> VV _____</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70">
                <a:tc>
                  <a:txBody>
                    <a:bodyPr/>
                    <a:lstStyle/>
                    <a:p>
                      <a:pPr marL="0" marR="0">
                        <a:spcBef>
                          <a:spcPts val="0"/>
                        </a:spcBef>
                        <a:spcAft>
                          <a:spcPts val="0"/>
                        </a:spcAft>
                      </a:pPr>
                      <a:r>
                        <a:rPr lang="en-US" sz="900" b="1">
                          <a:effectLst/>
                          <a:latin typeface="Cambria"/>
                          <a:ea typeface="Cambria"/>
                          <a:cs typeface="Times New Roman"/>
                        </a:rPr>
                        <a:t>Temp/DP</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 Temp  _____</a:t>
                      </a:r>
                      <a:r>
                        <a:rPr lang="en-US" sz="900">
                          <a:effectLst/>
                          <a:latin typeface="Cambria"/>
                          <a:ea typeface="Cambria"/>
                          <a:cs typeface="Times New Roman"/>
                          <a:sym typeface="Symbol"/>
                        </a:rPr>
                        <a:t></a:t>
                      </a:r>
                      <a:r>
                        <a:rPr lang="en-US" sz="900">
                          <a:effectLst/>
                          <a:latin typeface="Cambria"/>
                          <a:ea typeface="Cambria"/>
                          <a:cs typeface="Times New Roman"/>
                        </a:rPr>
                        <a:t>C</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DP  _____</a:t>
                      </a:r>
                      <a:r>
                        <a:rPr lang="en-US" sz="900">
                          <a:effectLst/>
                          <a:latin typeface="Cambria"/>
                          <a:ea typeface="Cambria"/>
                          <a:cs typeface="Times New Roman"/>
                          <a:sym typeface="Symbol"/>
                        </a:rPr>
                        <a:t></a:t>
                      </a:r>
                      <a:r>
                        <a:rPr lang="en-US" sz="900">
                          <a:effectLst/>
                          <a:latin typeface="Cambria"/>
                          <a:ea typeface="Cambria"/>
                          <a:cs typeface="Times New Roman"/>
                        </a:rPr>
                        <a:t>C</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a:effectLst/>
                          <a:latin typeface="Cambria"/>
                          <a:ea typeface="Cambria"/>
                          <a:cs typeface="Times New Roman"/>
                        </a:rPr>
                        <a:t>Freezing level _______’</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48210">
                <a:tc>
                  <a:txBody>
                    <a:bodyPr/>
                    <a:lstStyle/>
                    <a:p>
                      <a:pPr marL="0" marR="0">
                        <a:spcBef>
                          <a:spcPts val="0"/>
                        </a:spcBef>
                        <a:spcAft>
                          <a:spcPts val="0"/>
                        </a:spcAft>
                      </a:pPr>
                      <a:r>
                        <a:rPr lang="en-US" sz="900" b="1">
                          <a:effectLst/>
                          <a:latin typeface="Cambria"/>
                          <a:ea typeface="Cambria"/>
                          <a:cs typeface="Times New Roman"/>
                        </a:rPr>
                        <a:t>Altimeter setting</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________” Hg</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Field elevation ________’</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PA ________’</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DA _______’</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10">
                <a:tc>
                  <a:txBody>
                    <a:bodyPr/>
                    <a:lstStyle/>
                    <a:p>
                      <a:pPr marL="0" marR="0">
                        <a:spcBef>
                          <a:spcPts val="0"/>
                        </a:spcBef>
                        <a:spcAft>
                          <a:spcPts val="0"/>
                        </a:spcAft>
                      </a:pPr>
                      <a:r>
                        <a:rPr lang="en-US" sz="900" b="1">
                          <a:effectLst/>
                          <a:latin typeface="Cambria"/>
                          <a:ea typeface="Cambria"/>
                          <a:cs typeface="Times New Roman"/>
                        </a:rPr>
                        <a:t>Pertinent WX remarks</a:t>
                      </a:r>
                      <a:endParaRPr lang="en-US" sz="900">
                        <a:effectLst/>
                        <a:latin typeface="Cambria"/>
                        <a:ea typeface="Times New Roman"/>
                        <a:cs typeface="Times New Roman"/>
                      </a:endParaRPr>
                    </a:p>
                    <a:p>
                      <a:pPr marL="0" marR="0">
                        <a:spcBef>
                          <a:spcPts val="0"/>
                        </a:spcBef>
                        <a:spcAft>
                          <a:spcPts val="0"/>
                        </a:spcAft>
                      </a:pPr>
                      <a:r>
                        <a:rPr lang="en-US" sz="900" b="1">
                          <a:effectLst/>
                          <a:latin typeface="Cambria"/>
                          <a:ea typeface="Cambria"/>
                          <a:cs typeface="Times New Roman"/>
                        </a:rPr>
                        <a:t> </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spcBef>
                          <a:spcPts val="0"/>
                        </a:spcBef>
                        <a:spcAft>
                          <a:spcPts val="0"/>
                        </a:spcAft>
                      </a:pPr>
                      <a:r>
                        <a:rPr lang="en-US" sz="900">
                          <a:effectLst/>
                          <a:latin typeface="Cambria"/>
                          <a:ea typeface="Cambria"/>
                          <a:cs typeface="Times New Roman"/>
                        </a:rPr>
                        <a:t> </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2140">
                <a:tc>
                  <a:txBody>
                    <a:bodyPr/>
                    <a:lstStyle/>
                    <a:p>
                      <a:pPr marL="0" marR="0">
                        <a:spcBef>
                          <a:spcPts val="0"/>
                        </a:spcBef>
                        <a:spcAft>
                          <a:spcPts val="0"/>
                        </a:spcAft>
                      </a:pPr>
                      <a:r>
                        <a:rPr lang="en-US" sz="900" b="1">
                          <a:effectLst/>
                          <a:latin typeface="Cambria"/>
                          <a:ea typeface="Cambria"/>
                          <a:cs typeface="Times New Roman"/>
                        </a:rPr>
                        <a:t>Icing</a:t>
                      </a:r>
                      <a:endParaRPr lang="en-US" sz="900">
                        <a:effectLst/>
                        <a:latin typeface="Cambria"/>
                        <a:ea typeface="Times New Roman"/>
                        <a:cs typeface="Times New Roman"/>
                      </a:endParaRPr>
                    </a:p>
                    <a:p>
                      <a:pPr marL="0" marR="0">
                        <a:spcBef>
                          <a:spcPts val="0"/>
                        </a:spcBef>
                        <a:spcAft>
                          <a:spcPts val="0"/>
                        </a:spcAft>
                      </a:pPr>
                      <a:r>
                        <a:rPr lang="en-US" sz="900" b="1">
                          <a:effectLst/>
                          <a:latin typeface="Cambria"/>
                          <a:ea typeface="Cambria"/>
                          <a:cs typeface="Times New Roman"/>
                        </a:rPr>
                        <a:t> </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Forecast?</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Reported?</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Conditions exist?</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Frost?</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40">
                <a:tc>
                  <a:txBody>
                    <a:bodyPr/>
                    <a:lstStyle/>
                    <a:p>
                      <a:pPr marL="0" marR="0">
                        <a:spcBef>
                          <a:spcPts val="0"/>
                        </a:spcBef>
                        <a:spcAft>
                          <a:spcPts val="0"/>
                        </a:spcAft>
                      </a:pPr>
                      <a:r>
                        <a:rPr lang="en-US" sz="900" b="1">
                          <a:effectLst/>
                          <a:latin typeface="Cambria"/>
                          <a:ea typeface="Cambria"/>
                          <a:cs typeface="Times New Roman"/>
                        </a:rPr>
                        <a:t>Wind Shear</a:t>
                      </a:r>
                      <a:endParaRPr lang="en-US" sz="900">
                        <a:effectLst/>
                        <a:latin typeface="Cambria"/>
                        <a:ea typeface="Times New Roman"/>
                        <a:cs typeface="Times New Roman"/>
                      </a:endParaRPr>
                    </a:p>
                    <a:p>
                      <a:pPr marL="0" marR="0">
                        <a:spcBef>
                          <a:spcPts val="0"/>
                        </a:spcBef>
                        <a:spcAft>
                          <a:spcPts val="0"/>
                        </a:spcAft>
                      </a:pPr>
                      <a:r>
                        <a:rPr lang="en-US" sz="900" b="1">
                          <a:effectLst/>
                          <a:latin typeface="Cambria"/>
                          <a:ea typeface="Cambria"/>
                          <a:cs typeface="Times New Roman"/>
                        </a:rPr>
                        <a:t> </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Forecast?</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Reported?</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mbria"/>
                          <a:ea typeface="Cambria"/>
                          <a:cs typeface="Times New Roman"/>
                        </a:rPr>
                        <a:t> </a:t>
                      </a:r>
                      <a:endParaRPr lang="en-US" sz="90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900" dirty="0">
                          <a:effectLst/>
                          <a:latin typeface="Cambria"/>
                          <a:ea typeface="Cambria"/>
                          <a:cs typeface="Times New Roman"/>
                        </a:rPr>
                        <a:t> </a:t>
                      </a:r>
                      <a:endParaRPr lang="en-US" sz="900" dirty="0">
                        <a:effectLst/>
                        <a:latin typeface="Cambria"/>
                        <a:ea typeface="Times New Roman"/>
                        <a:cs typeface="Times New Roman"/>
                      </a:endParaRPr>
                    </a:p>
                  </a:txBody>
                  <a:tcPr marL="51457" marR="51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bl>
          </a:graphicData>
        </a:graphic>
      </p:graphicFrame>
      <p:sp>
        <p:nvSpPr>
          <p:cNvPr id="19" name="Rectangle 7"/>
          <p:cNvSpPr>
            <a:spLocks noChangeArrowheads="1"/>
          </p:cNvSpPr>
          <p:nvPr/>
        </p:nvSpPr>
        <p:spPr bwMode="auto">
          <a:xfrm>
            <a:off x="1947863" y="150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ja-JP"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Landing weather</a:t>
            </a:r>
            <a:endParaRPr kumimoji="0" lang="en-US" altLang="ja-JP"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73857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A – MET Technology Excerpt </a:t>
            </a:r>
            <a:endParaRPr lang="en-US" dirty="0"/>
          </a:p>
        </p:txBody>
      </p:sp>
      <p:sp>
        <p:nvSpPr>
          <p:cNvPr id="3" name="Content Placeholder 2"/>
          <p:cNvSpPr>
            <a:spLocks noGrp="1"/>
          </p:cNvSpPr>
          <p:nvPr>
            <p:ph idx="1"/>
          </p:nvPr>
        </p:nvSpPr>
        <p:spPr>
          <a:xfrm>
            <a:off x="524528" y="1219200"/>
            <a:ext cx="8050213" cy="4391025"/>
          </a:xfrm>
        </p:spPr>
        <p:txBody>
          <a:bodyPr>
            <a:normAutofit/>
          </a:bodyPr>
          <a:lstStyle/>
          <a:p>
            <a:r>
              <a:rPr lang="en-US" dirty="0" smtClean="0"/>
              <a:t>Marketing aspects</a:t>
            </a:r>
          </a:p>
          <a:p>
            <a:pPr lvl="1"/>
            <a:r>
              <a:rPr lang="en-US" dirty="0" smtClean="0"/>
              <a:t>Majority DO NOT provide recommendations on use, limitations of use, or safety benefits</a:t>
            </a:r>
          </a:p>
        </p:txBody>
      </p:sp>
      <p:grpSp>
        <p:nvGrpSpPr>
          <p:cNvPr id="19" name="Group 18"/>
          <p:cNvGrpSpPr/>
          <p:nvPr/>
        </p:nvGrpSpPr>
        <p:grpSpPr>
          <a:xfrm>
            <a:off x="183870" y="2678698"/>
            <a:ext cx="8731530" cy="3265714"/>
            <a:chOff x="183870" y="3331030"/>
            <a:chExt cx="8731530" cy="2473325"/>
          </a:xfrm>
        </p:grpSpPr>
        <p:grpSp>
          <p:nvGrpSpPr>
            <p:cNvPr id="17" name="Group 16"/>
            <p:cNvGrpSpPr/>
            <p:nvPr/>
          </p:nvGrpSpPr>
          <p:grpSpPr>
            <a:xfrm>
              <a:off x="183870" y="3331030"/>
              <a:ext cx="8731530" cy="2473325"/>
              <a:chOff x="183870" y="3331030"/>
              <a:chExt cx="8731530" cy="2473325"/>
            </a:xfrm>
          </p:grpSpPr>
          <p:grpSp>
            <p:nvGrpSpPr>
              <p:cNvPr id="15" name="Group 14"/>
              <p:cNvGrpSpPr/>
              <p:nvPr/>
            </p:nvGrpSpPr>
            <p:grpSpPr>
              <a:xfrm>
                <a:off x="183870" y="3331030"/>
                <a:ext cx="8731530" cy="2473325"/>
                <a:chOff x="183870" y="3331030"/>
                <a:chExt cx="8731530" cy="2473325"/>
              </a:xfrm>
            </p:grpSpPr>
            <p:grpSp>
              <p:nvGrpSpPr>
                <p:cNvPr id="13" name="Group 12"/>
                <p:cNvGrpSpPr/>
                <p:nvPr/>
              </p:nvGrpSpPr>
              <p:grpSpPr>
                <a:xfrm>
                  <a:off x="183870" y="3331030"/>
                  <a:ext cx="8731530" cy="2473325"/>
                  <a:chOff x="238300" y="3276600"/>
                  <a:chExt cx="8642558" cy="2473325"/>
                </a:xfrm>
              </p:grpSpPr>
              <p:grpSp>
                <p:nvGrpSpPr>
                  <p:cNvPr id="11" name="Group 10"/>
                  <p:cNvGrpSpPr/>
                  <p:nvPr/>
                </p:nvGrpSpPr>
                <p:grpSpPr>
                  <a:xfrm>
                    <a:off x="238300" y="3276600"/>
                    <a:ext cx="8642558" cy="2473325"/>
                    <a:chOff x="238300" y="3276600"/>
                    <a:chExt cx="8642558" cy="2473325"/>
                  </a:xfrm>
                </p:grpSpPr>
                <p:grpSp>
                  <p:nvGrpSpPr>
                    <p:cNvPr id="9" name="Group 8"/>
                    <p:cNvGrpSpPr/>
                    <p:nvPr/>
                  </p:nvGrpSpPr>
                  <p:grpSpPr>
                    <a:xfrm>
                      <a:off x="238300" y="3276600"/>
                      <a:ext cx="8642558" cy="2473325"/>
                      <a:chOff x="238300" y="3276600"/>
                      <a:chExt cx="8642558" cy="2473325"/>
                    </a:xfrm>
                  </p:grpSpPr>
                  <p:grpSp>
                    <p:nvGrpSpPr>
                      <p:cNvPr id="7" name="Group 6"/>
                      <p:cNvGrpSpPr/>
                      <p:nvPr/>
                    </p:nvGrpSpPr>
                    <p:grpSpPr>
                      <a:xfrm>
                        <a:off x="238300" y="3276600"/>
                        <a:ext cx="8642558" cy="2473325"/>
                        <a:chOff x="238300" y="3276600"/>
                        <a:chExt cx="8642558" cy="2473325"/>
                      </a:xfrm>
                    </p:grpSpPr>
                    <p:pic>
                      <p:nvPicPr>
                        <p:cNvPr id="2050" name="Picture 2"/>
                        <p:cNvPicPr>
                          <a:picLocks noChangeAspect="1" noChangeArrowheads="1"/>
                        </p:cNvPicPr>
                        <p:nvPr/>
                      </p:nvPicPr>
                      <p:blipFill>
                        <a:blip r:embed="rId2" cstate="print"/>
                        <a:srcRect/>
                        <a:stretch>
                          <a:fillRect/>
                        </a:stretch>
                      </p:blipFill>
                      <p:spPr bwMode="auto">
                        <a:xfrm>
                          <a:off x="238300" y="3276600"/>
                          <a:ext cx="8642558" cy="2473325"/>
                        </a:xfrm>
                        <a:prstGeom prst="rect">
                          <a:avLst/>
                        </a:prstGeom>
                        <a:noFill/>
                        <a:ln w="9525">
                          <a:noFill/>
                          <a:miter lim="800000"/>
                          <a:headEnd/>
                          <a:tailEnd/>
                        </a:ln>
                      </p:spPr>
                    </p:pic>
                    <p:sp>
                      <p:nvSpPr>
                        <p:cNvPr id="6" name="Rectangle 5"/>
                        <p:cNvSpPr/>
                        <p:nvPr/>
                      </p:nvSpPr>
                      <p:spPr>
                        <a:xfrm>
                          <a:off x="1143000" y="3886200"/>
                          <a:ext cx="381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304800" y="3886200"/>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2036619" y="5555672"/>
                      <a:ext cx="471054" cy="159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5541816" y="4495800"/>
                    <a:ext cx="381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2205878" y="3935185"/>
                  <a:ext cx="384922"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2667000" y="4392385"/>
                <a:ext cx="364672"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5546271" y="4234542"/>
              <a:ext cx="33745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
          <p:cNvSpPr>
            <a:spLocks noGrp="1"/>
          </p:cNvSpPr>
          <p:nvPr>
            <p:ph type="sldNum" sz="quarter" idx="10"/>
          </p:nvPr>
        </p:nvSpPr>
        <p:spPr>
          <a:xfrm>
            <a:off x="6553200" y="6245225"/>
            <a:ext cx="2133600" cy="476250"/>
          </a:xfrm>
        </p:spPr>
        <p:txBody>
          <a:bodyPr/>
          <a:lstStyle/>
          <a:p>
            <a:pPr>
              <a:defRPr/>
            </a:pPr>
            <a:fld id="{342113A2-36F9-49E3-B075-60499D4130E0}" type="slidenum">
              <a:rPr lang="en-US" smtClean="0"/>
              <a:pPr>
                <a:defRPr/>
              </a:pPr>
              <a:t>37</a:t>
            </a:fld>
            <a:endParaRPr lang="en-US" dirty="0"/>
          </a:p>
        </p:txBody>
      </p:sp>
    </p:spTree>
    <p:extLst>
      <p:ext uri="{BB962C8B-B14F-4D97-AF65-F5344CB8AC3E}">
        <p14:creationId xmlns:p14="http://schemas.microsoft.com/office/powerpoint/2010/main" val="25893570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A – MET Technology Excerpt</a:t>
            </a:r>
            <a:endParaRPr lang="en-US" dirty="0"/>
          </a:p>
        </p:txBody>
      </p:sp>
      <p:grpSp>
        <p:nvGrpSpPr>
          <p:cNvPr id="16" name="Group 15"/>
          <p:cNvGrpSpPr/>
          <p:nvPr/>
        </p:nvGrpSpPr>
        <p:grpSpPr>
          <a:xfrm>
            <a:off x="192973" y="2133600"/>
            <a:ext cx="8686800" cy="3254828"/>
            <a:chOff x="195942" y="3352800"/>
            <a:chExt cx="8686800" cy="2449286"/>
          </a:xfrm>
        </p:grpSpPr>
        <p:pic>
          <p:nvPicPr>
            <p:cNvPr id="3074" name="Picture 2"/>
            <p:cNvPicPr>
              <a:picLocks noChangeAspect="1" noChangeArrowheads="1"/>
            </p:cNvPicPr>
            <p:nvPr/>
          </p:nvPicPr>
          <p:blipFill>
            <a:blip r:embed="rId2" cstate="print"/>
            <a:srcRect/>
            <a:stretch>
              <a:fillRect/>
            </a:stretch>
          </p:blipFill>
          <p:spPr bwMode="auto">
            <a:xfrm>
              <a:off x="195942" y="3352800"/>
              <a:ext cx="8686800" cy="2449286"/>
            </a:xfrm>
            <a:prstGeom prst="rect">
              <a:avLst/>
            </a:prstGeom>
            <a:noFill/>
            <a:ln w="9525">
              <a:noFill/>
              <a:miter lim="800000"/>
              <a:headEnd/>
              <a:tailEnd/>
            </a:ln>
          </p:spPr>
        </p:pic>
        <p:sp>
          <p:nvSpPr>
            <p:cNvPr id="14" name="Rectangle 13"/>
            <p:cNvSpPr/>
            <p:nvPr/>
          </p:nvSpPr>
          <p:spPr>
            <a:xfrm>
              <a:off x="251055" y="3886200"/>
              <a:ext cx="615876"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99458" y="3875314"/>
              <a:ext cx="615876"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3"/>
          <p:cNvSpPr>
            <a:spLocks noGrp="1"/>
          </p:cNvSpPr>
          <p:nvPr>
            <p:ph type="sldNum" sz="quarter" idx="10"/>
          </p:nvPr>
        </p:nvSpPr>
        <p:spPr>
          <a:xfrm>
            <a:off x="6553200" y="6245225"/>
            <a:ext cx="2133600" cy="476250"/>
          </a:xfrm>
        </p:spPr>
        <p:txBody>
          <a:bodyPr/>
          <a:lstStyle/>
          <a:p>
            <a:pPr>
              <a:defRPr/>
            </a:pPr>
            <a:fld id="{342113A2-36F9-49E3-B075-60499D4130E0}" type="slidenum">
              <a:rPr lang="en-US" smtClean="0"/>
              <a:pPr>
                <a:defRPr/>
              </a:pPr>
              <a:t>38</a:t>
            </a:fld>
            <a:endParaRPr lang="en-US" dirty="0"/>
          </a:p>
        </p:txBody>
      </p:sp>
    </p:spTree>
    <p:extLst>
      <p:ext uri="{BB962C8B-B14F-4D97-AF65-F5344CB8AC3E}">
        <p14:creationId xmlns:p14="http://schemas.microsoft.com/office/powerpoint/2010/main" val="1001259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79400"/>
            <a:ext cx="8472488" cy="609600"/>
          </a:xfrm>
        </p:spPr>
        <p:txBody>
          <a:bodyPr/>
          <a:lstStyle/>
          <a:p>
            <a:r>
              <a:rPr lang="en-US" sz="3600" dirty="0" smtClean="0"/>
              <a:t>Identifying GA Safety Areas</a:t>
            </a:r>
            <a:endParaRPr lang="en-US" sz="3600" dirty="0"/>
          </a:p>
        </p:txBody>
      </p:sp>
      <p:sp>
        <p:nvSpPr>
          <p:cNvPr id="4" name="Slide Number Placeholder 3"/>
          <p:cNvSpPr>
            <a:spLocks noGrp="1"/>
          </p:cNvSpPr>
          <p:nvPr>
            <p:ph type="sldNum" sz="quarter" idx="10"/>
          </p:nvPr>
        </p:nvSpPr>
        <p:spPr/>
        <p:txBody>
          <a:bodyPr/>
          <a:lstStyle/>
          <a:p>
            <a:pPr>
              <a:defRPr/>
            </a:pPr>
            <a:fld id="{F6048AE4-1657-4B03-8B06-DA89F26E3F0C}" type="slidenum">
              <a:rPr lang="en-US" smtClean="0"/>
              <a:pPr>
                <a:defRPr/>
              </a:pPr>
              <a:t>4</a:t>
            </a:fld>
            <a:endParaRPr lang="en-US" dirty="0"/>
          </a:p>
        </p:txBody>
      </p:sp>
      <p:grpSp>
        <p:nvGrpSpPr>
          <p:cNvPr id="3" name="Group 10"/>
          <p:cNvGrpSpPr/>
          <p:nvPr/>
        </p:nvGrpSpPr>
        <p:grpSpPr>
          <a:xfrm>
            <a:off x="304800" y="1206500"/>
            <a:ext cx="4267200" cy="3733800"/>
            <a:chOff x="228600" y="1066800"/>
            <a:chExt cx="4215319" cy="3233410"/>
          </a:xfrm>
        </p:grpSpPr>
        <p:pic>
          <p:nvPicPr>
            <p:cNvPr id="5" name="Picture 4"/>
            <p:cNvPicPr>
              <a:picLocks noChangeAspect="1" noChangeArrowheads="1"/>
            </p:cNvPicPr>
            <p:nvPr/>
          </p:nvPicPr>
          <p:blipFill>
            <a:blip r:embed="rId2" cstate="print"/>
            <a:srcRect/>
            <a:stretch>
              <a:fillRect/>
            </a:stretch>
          </p:blipFill>
          <p:spPr bwMode="auto">
            <a:xfrm>
              <a:off x="228600" y="1066800"/>
              <a:ext cx="4215319" cy="2971800"/>
            </a:xfrm>
            <a:prstGeom prst="rect">
              <a:avLst/>
            </a:prstGeom>
            <a:noFill/>
            <a:ln w="1">
              <a:noFill/>
              <a:miter lim="800000"/>
              <a:headEnd/>
              <a:tailEnd/>
            </a:ln>
          </p:spPr>
        </p:pic>
        <p:sp>
          <p:nvSpPr>
            <p:cNvPr id="8" name="TextBox 7"/>
            <p:cNvSpPr txBox="1"/>
            <p:nvPr/>
          </p:nvSpPr>
          <p:spPr>
            <a:xfrm>
              <a:off x="228600" y="4038600"/>
              <a:ext cx="3352800" cy="261610"/>
            </a:xfrm>
            <a:prstGeom prst="rect">
              <a:avLst/>
            </a:prstGeom>
            <a:noFill/>
          </p:spPr>
          <p:txBody>
            <a:bodyPr wrap="square" rtlCol="0">
              <a:spAutoFit/>
            </a:bodyPr>
            <a:lstStyle/>
            <a:p>
              <a:pPr>
                <a:buNone/>
              </a:pPr>
              <a:r>
                <a:rPr lang="en-US" sz="1100" b="1" dirty="0" smtClean="0"/>
                <a:t>NTSB Briefing Slide – Summer 2013 FPAW</a:t>
              </a:r>
              <a:endParaRPr lang="en-US" sz="1100" b="1" dirty="0"/>
            </a:p>
          </p:txBody>
        </p:sp>
      </p:grpSp>
      <p:sp>
        <p:nvSpPr>
          <p:cNvPr id="6" name="TextBox 5"/>
          <p:cNvSpPr txBox="1"/>
          <p:nvPr/>
        </p:nvSpPr>
        <p:spPr>
          <a:xfrm>
            <a:off x="4800600" y="1206500"/>
            <a:ext cx="4114800" cy="3293209"/>
          </a:xfrm>
          <a:prstGeom prst="rect">
            <a:avLst/>
          </a:prstGeom>
          <a:noFill/>
          <a:ln w="19050">
            <a:solidFill>
              <a:schemeClr val="tx1"/>
            </a:solidFill>
          </a:ln>
        </p:spPr>
        <p:txBody>
          <a:bodyPr wrap="square" rtlCol="0">
            <a:spAutoFit/>
          </a:bodyPr>
          <a:lstStyle/>
          <a:p>
            <a:pPr marL="122238" indent="-122238"/>
            <a:r>
              <a:rPr lang="en-US" sz="1600" dirty="0" smtClean="0"/>
              <a:t>29% of all GA accidents and 40% of fatalities are classified as being weather related between 2000-2011</a:t>
            </a:r>
          </a:p>
          <a:p>
            <a:pPr marL="122238" indent="-122238"/>
            <a:r>
              <a:rPr lang="en-US" sz="1600" dirty="0" smtClean="0"/>
              <a:t>WTIC and AWRP research is focused on identifying and addressing weather-related risks before they become accidents</a:t>
            </a:r>
          </a:p>
          <a:p>
            <a:pPr marL="122238" indent="-122238"/>
            <a:r>
              <a:rPr lang="en-US" sz="1600" dirty="0" smtClean="0"/>
              <a:t>To address these issues, research will address gaps in cockpit weather information, human factors associated with weather information displays, and enhanced pilot weather decision making</a:t>
            </a:r>
          </a:p>
        </p:txBody>
      </p:sp>
      <p:sp>
        <p:nvSpPr>
          <p:cNvPr id="10" name="TextBox 9"/>
          <p:cNvSpPr txBox="1"/>
          <p:nvPr/>
        </p:nvSpPr>
        <p:spPr>
          <a:xfrm>
            <a:off x="228600" y="5181600"/>
            <a:ext cx="8763000" cy="854080"/>
          </a:xfrm>
          <a:prstGeom prst="rect">
            <a:avLst/>
          </a:prstGeom>
          <a:noFill/>
          <a:ln w="19050">
            <a:solidFill>
              <a:schemeClr val="tx1"/>
            </a:solidFill>
          </a:ln>
        </p:spPr>
        <p:txBody>
          <a:bodyPr wrap="square" rtlCol="0">
            <a:spAutoFit/>
          </a:bodyPr>
          <a:lstStyle/>
          <a:p>
            <a:pPr>
              <a:buNone/>
            </a:pPr>
            <a:r>
              <a:rPr lang="en-US" sz="1100" dirty="0" smtClean="0"/>
              <a:t>14CFR Part 830, Section 830.2, Definitions</a:t>
            </a:r>
          </a:p>
          <a:p>
            <a:pPr>
              <a:buNone/>
            </a:pPr>
            <a:r>
              <a:rPr lang="en-US" sz="1100" dirty="0" smtClean="0"/>
              <a:t>"Aircraft Accident" means an occurrence associated with the operation of an aircraft that takes place between the time any person boards the aircraft with the intention of flight and all such persons have disembarked, and in which any person suffers death, or </a:t>
            </a:r>
            <a:r>
              <a:rPr lang="en-US" sz="1100" u="sng" dirty="0" smtClean="0"/>
              <a:t>serious injury</a:t>
            </a:r>
            <a:r>
              <a:rPr lang="en-US" sz="1100" dirty="0" smtClean="0"/>
              <a:t>, or in which the aircraft receives </a:t>
            </a:r>
            <a:r>
              <a:rPr lang="en-US" sz="1100" u="sng" dirty="0" smtClean="0"/>
              <a:t>substantial damage</a:t>
            </a:r>
            <a:r>
              <a:rPr lang="en-US" sz="1100" dirty="0" smtClean="0"/>
              <a:t>. *</a:t>
            </a:r>
          </a:p>
        </p:txBody>
      </p:sp>
    </p:spTree>
    <p:extLst>
      <p:ext uri="{BB962C8B-B14F-4D97-AF65-F5344CB8AC3E}">
        <p14:creationId xmlns:p14="http://schemas.microsoft.com/office/powerpoint/2010/main" val="479912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8472488" cy="6096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dirty="0" smtClean="0"/>
              <a:t>Identifying GA Safety Trends</a:t>
            </a:r>
            <a:endParaRPr lang="en-US" sz="3600" dirty="0"/>
          </a:p>
        </p:txBody>
      </p:sp>
      <p:sp>
        <p:nvSpPr>
          <p:cNvPr id="4" name="Slide Number Placeholder 3"/>
          <p:cNvSpPr>
            <a:spLocks noGrp="1"/>
          </p:cNvSpPr>
          <p:nvPr>
            <p:ph type="sldNum" sz="quarter" idx="10"/>
          </p:nvPr>
        </p:nvSpPr>
        <p:spPr/>
        <p:txBody>
          <a:bodyPr/>
          <a:lstStyle/>
          <a:p>
            <a:pPr>
              <a:defRPr/>
            </a:pPr>
            <a:fld id="{F6048AE4-1657-4B03-8B06-DA89F26E3F0C}" type="slidenum">
              <a:rPr lang="en-US" smtClean="0"/>
              <a:pPr>
                <a:defRPr/>
              </a:pPr>
              <a:t>5</a:t>
            </a:fld>
            <a:endParaRPr lang="en-US" dirty="0"/>
          </a:p>
        </p:txBody>
      </p:sp>
      <p:graphicFrame>
        <p:nvGraphicFramePr>
          <p:cNvPr id="16" name="Chart 15"/>
          <p:cNvGraphicFramePr/>
          <p:nvPr>
            <p:extLst>
              <p:ext uri="{D42A27DB-BD31-4B8C-83A1-F6EECF244321}">
                <p14:modId xmlns:p14="http://schemas.microsoft.com/office/powerpoint/2010/main" val="3041570703"/>
              </p:ext>
            </p:extLst>
          </p:nvPr>
        </p:nvGraphicFramePr>
        <p:xfrm>
          <a:off x="457200" y="3200400"/>
          <a:ext cx="3810000" cy="24384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0" y="5845628"/>
            <a:ext cx="7848600" cy="246221"/>
          </a:xfrm>
          <a:prstGeom prst="rect">
            <a:avLst/>
          </a:prstGeom>
        </p:spPr>
        <p:txBody>
          <a:bodyPr wrap="square">
            <a:spAutoFit/>
          </a:bodyPr>
          <a:lstStyle/>
          <a:p>
            <a:pPr>
              <a:buNone/>
            </a:pPr>
            <a:r>
              <a:rPr lang="en-US" sz="1000" i="1" dirty="0" smtClean="0"/>
              <a:t>* https://www.aopa.org/About-AOPA/Statistical-Reference-Guide/General-Aviation-Safety-Record-Current-and-Historic.aspx#gaaccidents</a:t>
            </a:r>
            <a:endParaRPr lang="en-US" sz="1000" i="1" dirty="0"/>
          </a:p>
        </p:txBody>
      </p:sp>
      <p:sp>
        <p:nvSpPr>
          <p:cNvPr id="3" name="TextBox 2"/>
          <p:cNvSpPr txBox="1"/>
          <p:nvPr/>
        </p:nvSpPr>
        <p:spPr>
          <a:xfrm>
            <a:off x="4800600" y="1216323"/>
            <a:ext cx="4079486" cy="2923877"/>
          </a:xfrm>
          <a:prstGeom prst="rect">
            <a:avLst/>
          </a:prstGeom>
          <a:noFill/>
          <a:ln w="19050">
            <a:solidFill>
              <a:schemeClr val="tx1"/>
            </a:solidFill>
          </a:ln>
        </p:spPr>
        <p:txBody>
          <a:bodyPr wrap="square" rtlCol="0">
            <a:spAutoFit/>
          </a:bodyPr>
          <a:lstStyle/>
          <a:p>
            <a:pPr marL="122238" indent="-122238"/>
            <a:r>
              <a:rPr lang="en-US" sz="1600" dirty="0" smtClean="0"/>
              <a:t>GA accident rate has flattened out since 2001</a:t>
            </a:r>
          </a:p>
          <a:p>
            <a:pPr marL="122238" indent="-122238"/>
            <a:r>
              <a:rPr lang="en-US" sz="1600" dirty="0" smtClean="0"/>
              <a:t>Overall GA accident rate (per 100k hours) is not declining</a:t>
            </a:r>
          </a:p>
          <a:p>
            <a:pPr marL="122238" indent="-122238"/>
            <a:r>
              <a:rPr lang="en-US" sz="1600" dirty="0" smtClean="0"/>
              <a:t>WTIC research will focus on the weather-related factors</a:t>
            </a:r>
          </a:p>
          <a:p>
            <a:pPr marL="122238" indent="-122238"/>
            <a:r>
              <a:rPr lang="en-US" sz="1600" dirty="0" smtClean="0"/>
              <a:t>WTIC research is first identifying why the GA accident rate has not decreased in spite of the advances made in cockpit weather information and technology</a:t>
            </a:r>
          </a:p>
        </p:txBody>
      </p:sp>
      <p:sp>
        <p:nvSpPr>
          <p:cNvPr id="10" name="Oval 9"/>
          <p:cNvSpPr/>
          <p:nvPr/>
        </p:nvSpPr>
        <p:spPr bwMode="auto">
          <a:xfrm>
            <a:off x="5029200" y="3810000"/>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pic>
        <p:nvPicPr>
          <p:cNvPr id="12" name="Picture 3"/>
          <p:cNvPicPr>
            <a:picLocks noChangeAspect="1" noChangeArrowheads="1"/>
          </p:cNvPicPr>
          <p:nvPr/>
        </p:nvPicPr>
        <p:blipFill>
          <a:blip r:embed="rId3" cstate="print"/>
          <a:srcRect/>
          <a:stretch>
            <a:fillRect/>
          </a:stretch>
        </p:blipFill>
        <p:spPr bwMode="auto">
          <a:xfrm>
            <a:off x="457200" y="762000"/>
            <a:ext cx="3810000" cy="2362201"/>
          </a:xfrm>
          <a:prstGeom prst="rect">
            <a:avLst/>
          </a:prstGeom>
          <a:noFill/>
          <a:ln w="9525">
            <a:solidFill>
              <a:schemeClr val="accent2"/>
            </a:solidFill>
            <a:miter lim="800000"/>
            <a:headEnd/>
            <a:tailEnd/>
          </a:ln>
        </p:spPr>
      </p:pic>
      <p:sp>
        <p:nvSpPr>
          <p:cNvPr id="13" name="Rectangle 12"/>
          <p:cNvSpPr/>
          <p:nvPr/>
        </p:nvSpPr>
        <p:spPr>
          <a:xfrm>
            <a:off x="0" y="5681135"/>
            <a:ext cx="7848600" cy="246221"/>
          </a:xfrm>
          <a:prstGeom prst="rect">
            <a:avLst/>
          </a:prstGeom>
        </p:spPr>
        <p:txBody>
          <a:bodyPr wrap="square">
            <a:spAutoFit/>
          </a:bodyPr>
          <a:lstStyle/>
          <a:p>
            <a:pPr>
              <a:buNone/>
            </a:pPr>
            <a:r>
              <a:rPr lang="en-US" sz="1000" i="1" dirty="0" smtClean="0"/>
              <a:t>* A Database Management System for General Aviation Safety, DOT/FAA/AR-xx/xx, December 2010</a:t>
            </a:r>
            <a:endParaRPr lang="en-US" sz="1000" i="1" dirty="0"/>
          </a:p>
        </p:txBody>
      </p:sp>
    </p:spTree>
    <p:extLst>
      <p:ext uri="{BB962C8B-B14F-4D97-AF65-F5344CB8AC3E}">
        <p14:creationId xmlns:p14="http://schemas.microsoft.com/office/powerpoint/2010/main" val="479912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09600"/>
          </a:xfrm>
        </p:spPr>
        <p:txBody>
          <a:bodyPr/>
          <a:lstStyle/>
          <a:p>
            <a:r>
              <a:rPr lang="en-US" sz="3200" dirty="0" smtClean="0"/>
              <a:t>PEGASAS – FAA Center of Excellence (COE) for GA</a:t>
            </a:r>
            <a:endParaRPr lang="en-US" sz="3200" dirty="0"/>
          </a:p>
        </p:txBody>
      </p:sp>
      <p:sp>
        <p:nvSpPr>
          <p:cNvPr id="3" name="Content Placeholder 2"/>
          <p:cNvSpPr>
            <a:spLocks noGrp="1"/>
          </p:cNvSpPr>
          <p:nvPr>
            <p:ph idx="1"/>
          </p:nvPr>
        </p:nvSpPr>
        <p:spPr>
          <a:xfrm>
            <a:off x="303742" y="990600"/>
            <a:ext cx="8050213" cy="4391025"/>
          </a:xfrm>
        </p:spPr>
        <p:txBody>
          <a:bodyPr/>
          <a:lstStyle/>
          <a:p>
            <a:r>
              <a:rPr lang="en-US" sz="2400" dirty="0" smtClean="0"/>
              <a:t>PEGASAS identified areas of research to enhance GA safety</a:t>
            </a:r>
          </a:p>
          <a:p>
            <a:r>
              <a:rPr lang="en-US" sz="2400" dirty="0" smtClean="0"/>
              <a:t>As a COE, they operate under a grant </a:t>
            </a:r>
          </a:p>
          <a:p>
            <a:pPr lvl="1"/>
            <a:r>
              <a:rPr lang="en-US" sz="2000" dirty="0" smtClean="0"/>
              <a:t>Work and deliverables are less specific and intended to provide broader benefits</a:t>
            </a:r>
          </a:p>
          <a:p>
            <a:pPr lvl="1"/>
            <a:r>
              <a:rPr lang="en-US" sz="2000" dirty="0" smtClean="0"/>
              <a:t>COEs must provide cost matching providing better value</a:t>
            </a:r>
          </a:p>
          <a:p>
            <a:r>
              <a:rPr lang="en-US" sz="2400" dirty="0" smtClean="0"/>
              <a:t>Research to support WTIC Part 91 minimum weather service development was grouped into four separate weather related projects</a:t>
            </a:r>
          </a:p>
          <a:p>
            <a:pPr lvl="1"/>
            <a:r>
              <a:rPr lang="en-US" sz="2000" dirty="0" smtClean="0"/>
              <a:t>Each project bid in two phases: (1) gap identification, (2) gap resolution development and verification</a:t>
            </a:r>
          </a:p>
          <a:p>
            <a:pPr lvl="1"/>
            <a:r>
              <a:rPr lang="en-US" sz="2000" dirty="0" smtClean="0"/>
              <a:t>Currently only phase 1 funded for each project </a:t>
            </a:r>
          </a:p>
        </p:txBody>
      </p:sp>
      <p:sp>
        <p:nvSpPr>
          <p:cNvPr id="4" name="Slide Number Placeholder 3"/>
          <p:cNvSpPr>
            <a:spLocks noGrp="1"/>
          </p:cNvSpPr>
          <p:nvPr>
            <p:ph type="sldNum" sz="quarter" idx="10"/>
          </p:nvPr>
        </p:nvSpPr>
        <p:spPr/>
        <p:txBody>
          <a:bodyPr/>
          <a:lstStyle/>
          <a:p>
            <a:pPr>
              <a:defRPr/>
            </a:pPr>
            <a:fld id="{F6048AE4-1657-4B03-8B06-DA89F26E3F0C}" type="slidenum">
              <a:rPr lang="en-US" smtClean="0"/>
              <a:pPr>
                <a:defRPr/>
              </a:pPr>
              <a:t>6</a:t>
            </a:fld>
            <a:endParaRPr lang="en-US" dirty="0"/>
          </a:p>
        </p:txBody>
      </p:sp>
    </p:spTree>
    <p:extLst>
      <p:ext uri="{BB962C8B-B14F-4D97-AF65-F5344CB8AC3E}">
        <p14:creationId xmlns:p14="http://schemas.microsoft.com/office/powerpoint/2010/main" val="1924905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7675" y="282575"/>
            <a:ext cx="8472488" cy="609600"/>
          </a:xfrm>
        </p:spPr>
        <p:txBody>
          <a:bodyPr/>
          <a:lstStyle/>
          <a:p>
            <a:r>
              <a:rPr lang="en-US" sz="3600" dirty="0" smtClean="0"/>
              <a:t>PEGASAS – Core Universities</a:t>
            </a:r>
            <a:endParaRPr lang="en-US" sz="3600" dirty="0"/>
          </a:p>
        </p:txBody>
      </p:sp>
      <p:sp>
        <p:nvSpPr>
          <p:cNvPr id="4" name="Content Placeholder 3"/>
          <p:cNvSpPr>
            <a:spLocks noGrp="1"/>
          </p:cNvSpPr>
          <p:nvPr>
            <p:ph idx="1"/>
          </p:nvPr>
        </p:nvSpPr>
        <p:spPr>
          <a:xfrm>
            <a:off x="303742" y="974725"/>
            <a:ext cx="8050213" cy="854075"/>
          </a:xfrm>
        </p:spPr>
        <p:txBody>
          <a:bodyPr/>
          <a:lstStyle/>
          <a:p>
            <a:r>
              <a:rPr lang="en-US" sz="2400" dirty="0" smtClean="0"/>
              <a:t>Core universities serving as project leads</a:t>
            </a:r>
          </a:p>
          <a:p>
            <a:pPr lvl="1"/>
            <a:r>
              <a:rPr lang="en-US" sz="2000" dirty="0" smtClean="0"/>
              <a:t>Multiple affiliate universities supporting them</a:t>
            </a:r>
            <a:endParaRPr lang="en-US" sz="2000" dirty="0"/>
          </a:p>
        </p:txBody>
      </p:sp>
      <p:sp>
        <p:nvSpPr>
          <p:cNvPr id="2" name="Slide Number Placeholder 1"/>
          <p:cNvSpPr>
            <a:spLocks noGrp="1"/>
          </p:cNvSpPr>
          <p:nvPr>
            <p:ph type="sldNum" sz="quarter" idx="10"/>
          </p:nvPr>
        </p:nvSpPr>
        <p:spPr/>
        <p:txBody>
          <a:bodyPr/>
          <a:lstStyle/>
          <a:p>
            <a:pPr>
              <a:defRPr/>
            </a:pPr>
            <a:fld id="{13F01056-A9DB-409B-9DCF-851A8EBB16FA}" type="slidenum">
              <a:rPr lang="en-US" smtClean="0"/>
              <a:pPr>
                <a:defRPr/>
              </a:pPr>
              <a:t>7</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343400"/>
            <a:ext cx="2771737"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114800"/>
            <a:ext cx="18097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390" y="4778720"/>
            <a:ext cx="2895600" cy="96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2948254"/>
            <a:ext cx="2362200" cy="76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6709" y="2438400"/>
            <a:ext cx="1789742" cy="155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98572" y="2858295"/>
            <a:ext cx="343523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761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282575"/>
            <a:ext cx="8472488" cy="609600"/>
          </a:xfrm>
        </p:spPr>
        <p:txBody>
          <a:bodyPr/>
          <a:lstStyle/>
          <a:p>
            <a:r>
              <a:rPr lang="en-US" sz="3600" dirty="0" smtClean="0"/>
              <a:t>PEGASAS Projects Summary</a:t>
            </a:r>
            <a:endParaRPr lang="en-US" sz="3600" dirty="0"/>
          </a:p>
        </p:txBody>
      </p:sp>
      <p:sp>
        <p:nvSpPr>
          <p:cNvPr id="3" name="Content Placeholder 2"/>
          <p:cNvSpPr>
            <a:spLocks noGrp="1"/>
          </p:cNvSpPr>
          <p:nvPr>
            <p:ph idx="1"/>
          </p:nvPr>
        </p:nvSpPr>
        <p:spPr>
          <a:xfrm>
            <a:off x="303742" y="990600"/>
            <a:ext cx="8050213" cy="4391025"/>
          </a:xfrm>
        </p:spPr>
        <p:txBody>
          <a:bodyPr/>
          <a:lstStyle/>
          <a:p>
            <a:r>
              <a:rPr lang="en-US" sz="2400" dirty="0" smtClean="0"/>
              <a:t>Project A – Quantify Causality</a:t>
            </a:r>
          </a:p>
          <a:p>
            <a:pPr lvl="1"/>
            <a:r>
              <a:rPr lang="en-US" sz="2000" dirty="0" smtClean="0"/>
              <a:t>Expand accident/incident causal research</a:t>
            </a:r>
          </a:p>
          <a:p>
            <a:r>
              <a:rPr lang="en-US" sz="2400" dirty="0" smtClean="0"/>
              <a:t>Project B – Inadvertent Flight from Visual Flight Rules (VFR) to Instrument Meteorological Conditions (IMC)</a:t>
            </a:r>
          </a:p>
          <a:p>
            <a:pPr lvl="1"/>
            <a:r>
              <a:rPr lang="en-US" sz="2000" dirty="0" smtClean="0"/>
              <a:t>Address unexpected transitions from VFR to IMC</a:t>
            </a:r>
          </a:p>
          <a:p>
            <a:r>
              <a:rPr lang="en-US" sz="2400" dirty="0" smtClean="0"/>
              <a:t>Project C – GA Weather Alerting</a:t>
            </a:r>
          </a:p>
          <a:p>
            <a:pPr lvl="1"/>
            <a:r>
              <a:rPr lang="en-US" sz="2000" dirty="0" smtClean="0"/>
              <a:t>Assess feasibility and benefits of agile, low latency cockpit weather alerts</a:t>
            </a:r>
          </a:p>
          <a:p>
            <a:r>
              <a:rPr lang="en-US" sz="2400" dirty="0" smtClean="0"/>
              <a:t>Project D – GA MET Information Optimization</a:t>
            </a:r>
          </a:p>
          <a:p>
            <a:pPr lvl="1"/>
            <a:r>
              <a:rPr lang="en-US" sz="2000" dirty="0" smtClean="0"/>
              <a:t>Evaluate</a:t>
            </a:r>
            <a:r>
              <a:rPr lang="en-US" sz="2200" dirty="0" smtClean="0"/>
              <a:t> utility of selected MET products to support pilot decision making</a:t>
            </a:r>
          </a:p>
        </p:txBody>
      </p:sp>
      <p:sp>
        <p:nvSpPr>
          <p:cNvPr id="4" name="Slide Number Placeholder 3"/>
          <p:cNvSpPr>
            <a:spLocks noGrp="1"/>
          </p:cNvSpPr>
          <p:nvPr>
            <p:ph type="sldNum" sz="quarter" idx="10"/>
          </p:nvPr>
        </p:nvSpPr>
        <p:spPr/>
        <p:txBody>
          <a:bodyPr/>
          <a:lstStyle/>
          <a:p>
            <a:pPr>
              <a:defRPr/>
            </a:pPr>
            <a:fld id="{F6048AE4-1657-4B03-8B06-DA89F26E3F0C}" type="slidenum">
              <a:rPr lang="en-US" smtClean="0"/>
              <a:pPr>
                <a:defRPr/>
              </a:pPr>
              <a:t>8</a:t>
            </a:fld>
            <a:endParaRPr lang="en-US" dirty="0"/>
          </a:p>
        </p:txBody>
      </p:sp>
    </p:spTree>
    <p:extLst>
      <p:ext uri="{BB962C8B-B14F-4D97-AF65-F5344CB8AC3E}">
        <p14:creationId xmlns:p14="http://schemas.microsoft.com/office/powerpoint/2010/main" val="2865518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742" y="990600"/>
            <a:ext cx="8050213" cy="4391025"/>
          </a:xfrm>
        </p:spPr>
        <p:txBody>
          <a:bodyPr/>
          <a:lstStyle/>
          <a:p>
            <a:r>
              <a:rPr lang="en-US" sz="2400" dirty="0" smtClean="0"/>
              <a:t>Deliverables are on schedule</a:t>
            </a:r>
          </a:p>
          <a:p>
            <a:r>
              <a:rPr lang="en-US" sz="2400" dirty="0" smtClean="0"/>
              <a:t>Results presented are interim and were based on June deliverables</a:t>
            </a:r>
          </a:p>
          <a:p>
            <a:r>
              <a:rPr lang="en-US" sz="2400" dirty="0" smtClean="0"/>
              <a:t>Deliverables to date include planning documents and preliminary research with a few initial findings</a:t>
            </a:r>
          </a:p>
          <a:p>
            <a:pPr lvl="1"/>
            <a:r>
              <a:rPr lang="en-US" sz="2000" dirty="0" smtClean="0"/>
              <a:t>Final reports due at the end of 2014</a:t>
            </a:r>
          </a:p>
        </p:txBody>
      </p:sp>
      <p:sp>
        <p:nvSpPr>
          <p:cNvPr id="4" name="Slide Number Placeholder 3"/>
          <p:cNvSpPr>
            <a:spLocks noGrp="1"/>
          </p:cNvSpPr>
          <p:nvPr>
            <p:ph type="sldNum" sz="quarter" idx="10"/>
          </p:nvPr>
        </p:nvSpPr>
        <p:spPr/>
        <p:txBody>
          <a:bodyPr/>
          <a:lstStyle/>
          <a:p>
            <a:pPr>
              <a:defRPr/>
            </a:pPr>
            <a:fld id="{F6048AE4-1657-4B03-8B06-DA89F26E3F0C}" type="slidenum">
              <a:rPr lang="en-US" smtClean="0"/>
              <a:pPr>
                <a:defRPr/>
              </a:pPr>
              <a:t>9</a:t>
            </a:fld>
            <a:endParaRPr lang="en-US" dirty="0"/>
          </a:p>
        </p:txBody>
      </p:sp>
      <p:sp>
        <p:nvSpPr>
          <p:cNvPr id="6" name="Title 1"/>
          <p:cNvSpPr>
            <a:spLocks noGrp="1"/>
          </p:cNvSpPr>
          <p:nvPr>
            <p:ph type="title"/>
          </p:nvPr>
        </p:nvSpPr>
        <p:spPr>
          <a:xfrm>
            <a:off x="452437" y="282575"/>
            <a:ext cx="8472488" cy="609600"/>
          </a:xfrm>
        </p:spPr>
        <p:txBody>
          <a:bodyPr/>
          <a:lstStyle/>
          <a:p>
            <a:r>
              <a:rPr lang="en-US" sz="3600" dirty="0" smtClean="0"/>
              <a:t>PEGASAS Projects - Overview</a:t>
            </a:r>
            <a:endParaRPr lang="en-US" sz="3600" dirty="0"/>
          </a:p>
        </p:txBody>
      </p:sp>
    </p:spTree>
    <p:extLst>
      <p:ext uri="{BB962C8B-B14F-4D97-AF65-F5344CB8AC3E}">
        <p14:creationId xmlns:p14="http://schemas.microsoft.com/office/powerpoint/2010/main" val="2265657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3D109D-5536-4534-8827-0AD4DC18F027}"/>
</file>

<file path=customXml/itemProps2.xml><?xml version="1.0" encoding="utf-8"?>
<ds:datastoreItem xmlns:ds="http://schemas.openxmlformats.org/officeDocument/2006/customXml" ds:itemID="{A927C359-3671-4EBE-89C6-41F2C1A6B279}"/>
</file>

<file path=customXml/itemProps3.xml><?xml version="1.0" encoding="utf-8"?>
<ds:datastoreItem xmlns:ds="http://schemas.openxmlformats.org/officeDocument/2006/customXml" ds:itemID="{83FCF801-BE1B-41BD-9742-378B3CC0F5A6}"/>
</file>

<file path=docProps/app.xml><?xml version="1.0" encoding="utf-8"?>
<Properties xmlns="http://schemas.openxmlformats.org/officeDocument/2006/extended-properties" xmlns:vt="http://schemas.openxmlformats.org/officeDocument/2006/docPropsVTypes">
  <Template/>
  <TotalTime>14116</TotalTime>
  <Words>2631</Words>
  <Application>Microsoft Office PowerPoint</Application>
  <PresentationFormat>On-screen Show (4:3)</PresentationFormat>
  <Paragraphs>468</Paragraphs>
  <Slides>38</Slides>
  <Notes>11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FAA_slide_template_whitecover_whitebackground</vt:lpstr>
      <vt:lpstr>Deep Dive Review of General Aviation (GA) Safety Projects</vt:lpstr>
      <vt:lpstr>Presentation Goals</vt:lpstr>
      <vt:lpstr>PowerPoint Presentation</vt:lpstr>
      <vt:lpstr>Identifying GA Safety Areas</vt:lpstr>
      <vt:lpstr>Identifying GA Safety Trends</vt:lpstr>
      <vt:lpstr>PEGASAS – FAA Center of Excellence (COE) for GA</vt:lpstr>
      <vt:lpstr>PEGASAS – Core Universities</vt:lpstr>
      <vt:lpstr>PEGASAS Projects Summary</vt:lpstr>
      <vt:lpstr>PEGASAS Projects - Overview</vt:lpstr>
      <vt:lpstr>Project A – quantify GA accident Causality</vt:lpstr>
      <vt:lpstr>Project A - Overview</vt:lpstr>
      <vt:lpstr>Project A Tasks</vt:lpstr>
      <vt:lpstr>Project A – Accomplishments to Date</vt:lpstr>
      <vt:lpstr>Project A – Interim Findings</vt:lpstr>
      <vt:lpstr>Project B – Inadvertent flight from VFR into IMC</vt:lpstr>
      <vt:lpstr>Project B – Overview </vt:lpstr>
      <vt:lpstr>Project B – Tasks </vt:lpstr>
      <vt:lpstr>Project B – Accomplishments to Date</vt:lpstr>
      <vt:lpstr>Project B – Interim Findings</vt:lpstr>
      <vt:lpstr>Project B – Interim Findings</vt:lpstr>
      <vt:lpstr>Project c – adverse weather alerting functions</vt:lpstr>
      <vt:lpstr>Project C – Overview</vt:lpstr>
      <vt:lpstr>Project C - Tasks</vt:lpstr>
      <vt:lpstr>Project C – Accomplishments to Date</vt:lpstr>
      <vt:lpstr>Project C – Accomplishments to Date</vt:lpstr>
      <vt:lpstr>Project C – Interim Findings</vt:lpstr>
      <vt:lpstr>Project C – Interim Findings</vt:lpstr>
      <vt:lpstr>Project C – Interim Findings</vt:lpstr>
      <vt:lpstr>Project d – GA met information optimization</vt:lpstr>
      <vt:lpstr>Project D - Overview</vt:lpstr>
      <vt:lpstr>Project D - Tasks</vt:lpstr>
      <vt:lpstr>Project D – Accomplishments to Date</vt:lpstr>
      <vt:lpstr>Project D – Interim Findings</vt:lpstr>
      <vt:lpstr>Project D – Interim Findings</vt:lpstr>
      <vt:lpstr>Backup Slides</vt:lpstr>
      <vt:lpstr>Project A - Sample Indexing Forms</vt:lpstr>
      <vt:lpstr>Project A – MET Technology Excerpt </vt:lpstr>
      <vt:lpstr>Project A – MET Technology Excerpt</vt:lpstr>
    </vt:vector>
  </TitlesOfParts>
  <Manager>Cathy Bigelow</Manager>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2012 REB PPT Portfolio Briefing Template</dc:title>
  <dc:subject>REB</dc:subject>
  <dc:creator>AJP-62</dc:creator>
  <cp:lastModifiedBy>Pokodner, Gary (FAA)</cp:lastModifiedBy>
  <cp:revision>1059</cp:revision>
  <cp:lastPrinted>2014-07-08T12:36:31Z</cp:lastPrinted>
  <dcterms:modified xsi:type="dcterms:W3CDTF">2014-07-11T13:04:10Z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0x0101009DA7335E1805E44495268AE629753871</vt:lpwstr>
  </property>
</Properties>
</file>