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9.xml" ContentType="application/vnd.openxmlformats-officedocument.presentationml.slide+xml"/>
  <Override PartName="/ppt/slides/slide4.xml" ContentType="application/vnd.openxmlformats-officedocument.presentationml.slide+xml"/>
  <Override PartName="/ppt/slides/slide2.xml" ContentType="application/vnd.openxmlformats-officedocument.presentationml.slide+xml"/>
  <Override PartName="/ppt/slides/slide5.xml" ContentType="application/vnd.openxmlformats-officedocument.presentationml.slide+xml"/>
  <Override PartName="/ppt/slides/slide3.xml" ContentType="application/vnd.openxmlformats-officedocument.presentationml.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notesSlides/notesSlide4.xml" ContentType="application/vnd.openxmlformats-officedocument.presentationml.notesSlide+xml"/>
  <Override PartName="/ppt/notesSlides/notesSlide1.xml" ContentType="application/vnd.openxmlformats-officedocument.presentationml.notesSlide+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handoutMasters/handoutMaster1.xml" ContentType="application/vnd.openxmlformats-officedocument.presentationml.handoutMaster+xml"/>
  <Override PartName="/ppt/theme/theme1.xml" ContentType="application/vnd.openxmlformats-officedocument.theme+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handoutMasterIdLst>
    <p:handoutMasterId r:id="rId12"/>
  </p:handoutMasterIdLst>
  <p:sldIdLst>
    <p:sldId id="319" r:id="rId2"/>
    <p:sldId id="322" r:id="rId3"/>
    <p:sldId id="323" r:id="rId4"/>
    <p:sldId id="321" r:id="rId5"/>
    <p:sldId id="320" r:id="rId6"/>
    <p:sldId id="312" r:id="rId7"/>
    <p:sldId id="318" r:id="rId8"/>
    <p:sldId id="316" r:id="rId9"/>
    <p:sldId id="324" r:id="rId10"/>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77777"/>
    <a:srgbClr val="969696"/>
    <a:srgbClr val="B9D0E5"/>
    <a:srgbClr val="9EBDD8"/>
    <a:srgbClr val="94B1CA"/>
    <a:srgbClr val="CC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728" autoAdjust="0"/>
  </p:normalViewPr>
  <p:slideViewPr>
    <p:cSldViewPr snapToGrid="0" snapToObjects="1">
      <p:cViewPr varScale="1">
        <p:scale>
          <a:sx n="101" d="100"/>
          <a:sy n="101" d="100"/>
        </p:scale>
        <p:origin x="-18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openxmlformats.org/officeDocument/2006/relationships/customXml" Target="../customXml/item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EA3E5695-1976-4630-8C80-4E0F165C06A4}" type="datetimeFigureOut">
              <a:rPr lang="en-US"/>
              <a:pPr>
                <a:defRPr/>
              </a:pPr>
              <a:t>2/26/2014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483C6605-7F3D-48D5-ADCA-BDF3263BBD1C}" type="slidenum">
              <a:rPr lang="en-US"/>
              <a:pPr>
                <a:defRPr/>
              </a:pPr>
              <a:t>‹#›</a:t>
            </a:fld>
            <a:endParaRPr lang="en-US"/>
          </a:p>
        </p:txBody>
      </p:sp>
    </p:spTree>
    <p:extLst>
      <p:ext uri="{BB962C8B-B14F-4D97-AF65-F5344CB8AC3E}">
        <p14:creationId xmlns:p14="http://schemas.microsoft.com/office/powerpoint/2010/main" val="24730623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5045B395-BB19-4B9F-BB48-9994DFB2D1E9}" type="datetimeFigureOut">
              <a:rPr lang="en-US"/>
              <a:pPr>
                <a:defRPr/>
              </a:pPr>
              <a:t>2/26/2014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6AB05AD1-B2E9-4E13-9E74-0E0F38E451C7}" type="slidenum">
              <a:rPr lang="en-US"/>
              <a:pPr>
                <a:defRPr/>
              </a:pPr>
              <a:t>‹#›</a:t>
            </a:fld>
            <a:endParaRPr lang="en-US"/>
          </a:p>
        </p:txBody>
      </p:sp>
    </p:spTree>
    <p:extLst>
      <p:ext uri="{BB962C8B-B14F-4D97-AF65-F5344CB8AC3E}">
        <p14:creationId xmlns:p14="http://schemas.microsoft.com/office/powerpoint/2010/main" val="741143211"/>
      </p:ext>
    </p:extLst>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mn-ea"/>
        <a:cs typeface="+mn-cs"/>
      </a:defRPr>
    </a:lvl1pPr>
    <a:lvl2pPr marL="457200" algn="l" defTabSz="457200" rtl="0" fontAlgn="base">
      <a:spcBef>
        <a:spcPct val="30000"/>
      </a:spcBef>
      <a:spcAft>
        <a:spcPct val="0"/>
      </a:spcAft>
      <a:defRPr sz="1200" kern="1200">
        <a:solidFill>
          <a:schemeClr val="tx1"/>
        </a:solidFill>
        <a:latin typeface="+mn-lt"/>
        <a:ea typeface="+mn-ea"/>
        <a:cs typeface="+mn-cs"/>
      </a:defRPr>
    </a:lvl2pPr>
    <a:lvl3pPr marL="914400" algn="l" defTabSz="457200" rtl="0" fontAlgn="base">
      <a:spcBef>
        <a:spcPct val="30000"/>
      </a:spcBef>
      <a:spcAft>
        <a:spcPct val="0"/>
      </a:spcAft>
      <a:defRPr sz="1200" kern="1200">
        <a:solidFill>
          <a:schemeClr val="tx1"/>
        </a:solidFill>
        <a:latin typeface="+mn-lt"/>
        <a:ea typeface="+mn-ea"/>
        <a:cs typeface="+mn-cs"/>
      </a:defRPr>
    </a:lvl3pPr>
    <a:lvl4pPr marL="1371600" algn="l" defTabSz="457200" rtl="0" fontAlgn="base">
      <a:spcBef>
        <a:spcPct val="30000"/>
      </a:spcBef>
      <a:spcAft>
        <a:spcPct val="0"/>
      </a:spcAft>
      <a:defRPr sz="1200" kern="1200">
        <a:solidFill>
          <a:schemeClr val="tx1"/>
        </a:solidFill>
        <a:latin typeface="+mn-lt"/>
        <a:ea typeface="+mn-ea"/>
        <a:cs typeface="+mn-cs"/>
      </a:defRPr>
    </a:lvl4pPr>
    <a:lvl5pPr marL="1828800" algn="l" defTabSz="457200" rtl="0" fontAlgn="base">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defRPr>
            </a:lvl1pPr>
            <a:lvl2pPr marL="742950" indent="-285750" defTabSz="931863" eaLnBrk="0" hangingPunct="0">
              <a:defRPr sz="2400">
                <a:solidFill>
                  <a:schemeClr val="tx1"/>
                </a:solidFill>
                <a:latin typeface="Arial" charset="0"/>
              </a:defRPr>
            </a:lvl2pPr>
            <a:lvl3pPr marL="1143000" indent="-228600" defTabSz="931863" eaLnBrk="0" hangingPunct="0">
              <a:defRPr sz="2400">
                <a:solidFill>
                  <a:schemeClr val="tx1"/>
                </a:solidFill>
                <a:latin typeface="Arial" charset="0"/>
              </a:defRPr>
            </a:lvl3pPr>
            <a:lvl4pPr marL="1600200" indent="-228600" defTabSz="931863" eaLnBrk="0" hangingPunct="0">
              <a:defRPr sz="2400">
                <a:solidFill>
                  <a:schemeClr val="tx1"/>
                </a:solidFill>
                <a:latin typeface="Arial" charset="0"/>
              </a:defRPr>
            </a:lvl4pPr>
            <a:lvl5pPr marL="2057400" indent="-228600" defTabSz="931863" eaLnBrk="0" hangingPunct="0">
              <a:defRPr sz="2400">
                <a:solidFill>
                  <a:schemeClr val="tx1"/>
                </a:solidFill>
                <a:latin typeface="Arial" charset="0"/>
              </a:defRPr>
            </a:lvl5pPr>
            <a:lvl6pPr marL="2514600" indent="-228600" defTabSz="931863" eaLnBrk="0" fontAlgn="base" hangingPunct="0">
              <a:spcBef>
                <a:spcPct val="50000"/>
              </a:spcBef>
              <a:spcAft>
                <a:spcPct val="0"/>
              </a:spcAft>
              <a:buChar char="•"/>
              <a:defRPr sz="2400">
                <a:solidFill>
                  <a:schemeClr val="tx1"/>
                </a:solidFill>
                <a:latin typeface="Arial" charset="0"/>
              </a:defRPr>
            </a:lvl6pPr>
            <a:lvl7pPr marL="2971800" indent="-228600" defTabSz="931863" eaLnBrk="0" fontAlgn="base" hangingPunct="0">
              <a:spcBef>
                <a:spcPct val="50000"/>
              </a:spcBef>
              <a:spcAft>
                <a:spcPct val="0"/>
              </a:spcAft>
              <a:buChar char="•"/>
              <a:defRPr sz="2400">
                <a:solidFill>
                  <a:schemeClr val="tx1"/>
                </a:solidFill>
                <a:latin typeface="Arial" charset="0"/>
              </a:defRPr>
            </a:lvl7pPr>
            <a:lvl8pPr marL="3429000" indent="-228600" defTabSz="931863" eaLnBrk="0" fontAlgn="base" hangingPunct="0">
              <a:spcBef>
                <a:spcPct val="50000"/>
              </a:spcBef>
              <a:spcAft>
                <a:spcPct val="0"/>
              </a:spcAft>
              <a:buChar char="•"/>
              <a:defRPr sz="2400">
                <a:solidFill>
                  <a:schemeClr val="tx1"/>
                </a:solidFill>
                <a:latin typeface="Arial" charset="0"/>
              </a:defRPr>
            </a:lvl8pPr>
            <a:lvl9pPr marL="3886200" indent="-228600" defTabSz="931863" eaLnBrk="0" fontAlgn="base" hangingPunct="0">
              <a:spcBef>
                <a:spcPct val="50000"/>
              </a:spcBef>
              <a:spcAft>
                <a:spcPct val="0"/>
              </a:spcAft>
              <a:buChar char="•"/>
              <a:defRPr sz="2400">
                <a:solidFill>
                  <a:schemeClr val="tx1"/>
                </a:solidFill>
                <a:latin typeface="Arial" charset="0"/>
              </a:defRPr>
            </a:lvl9pPr>
          </a:lstStyle>
          <a:p>
            <a:pPr eaLnBrk="1" hangingPunct="1"/>
            <a:fld id="{88B8A567-B90C-4414-B4F5-CA4DFE307186}" type="slidenum">
              <a:rPr lang="en-US" altLang="en-US" sz="1200" smtClean="0"/>
              <a:pPr eaLnBrk="1" hangingPunct="1"/>
              <a:t>1</a:t>
            </a:fld>
            <a:endParaRPr lang="en-US" altLang="en-US" sz="1200" smtClean="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bwMode="auto">
          <a:xfrm>
            <a:off x="914400" y="4344025"/>
            <a:ext cx="5029200" cy="305268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i="1"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defRPr>
            </a:lvl1pPr>
            <a:lvl2pPr marL="742950" indent="-285750" defTabSz="931863" eaLnBrk="0" hangingPunct="0">
              <a:defRPr sz="2400">
                <a:solidFill>
                  <a:schemeClr val="tx1"/>
                </a:solidFill>
                <a:latin typeface="Arial" charset="0"/>
              </a:defRPr>
            </a:lvl2pPr>
            <a:lvl3pPr marL="1143000" indent="-228600" defTabSz="931863" eaLnBrk="0" hangingPunct="0">
              <a:defRPr sz="2400">
                <a:solidFill>
                  <a:schemeClr val="tx1"/>
                </a:solidFill>
                <a:latin typeface="Arial" charset="0"/>
              </a:defRPr>
            </a:lvl3pPr>
            <a:lvl4pPr marL="1600200" indent="-228600" defTabSz="931863" eaLnBrk="0" hangingPunct="0">
              <a:defRPr sz="2400">
                <a:solidFill>
                  <a:schemeClr val="tx1"/>
                </a:solidFill>
                <a:latin typeface="Arial" charset="0"/>
              </a:defRPr>
            </a:lvl4pPr>
            <a:lvl5pPr marL="2057400" indent="-228600" defTabSz="931863" eaLnBrk="0" hangingPunct="0">
              <a:defRPr sz="2400">
                <a:solidFill>
                  <a:schemeClr val="tx1"/>
                </a:solidFill>
                <a:latin typeface="Arial" charset="0"/>
              </a:defRPr>
            </a:lvl5pPr>
            <a:lvl6pPr marL="2514600" indent="-228600" defTabSz="931863" eaLnBrk="0" fontAlgn="base" hangingPunct="0">
              <a:spcBef>
                <a:spcPct val="50000"/>
              </a:spcBef>
              <a:spcAft>
                <a:spcPct val="0"/>
              </a:spcAft>
              <a:buChar char="•"/>
              <a:defRPr sz="2400">
                <a:solidFill>
                  <a:schemeClr val="tx1"/>
                </a:solidFill>
                <a:latin typeface="Arial" charset="0"/>
              </a:defRPr>
            </a:lvl6pPr>
            <a:lvl7pPr marL="2971800" indent="-228600" defTabSz="931863" eaLnBrk="0" fontAlgn="base" hangingPunct="0">
              <a:spcBef>
                <a:spcPct val="50000"/>
              </a:spcBef>
              <a:spcAft>
                <a:spcPct val="0"/>
              </a:spcAft>
              <a:buChar char="•"/>
              <a:defRPr sz="2400">
                <a:solidFill>
                  <a:schemeClr val="tx1"/>
                </a:solidFill>
                <a:latin typeface="Arial" charset="0"/>
              </a:defRPr>
            </a:lvl7pPr>
            <a:lvl8pPr marL="3429000" indent="-228600" defTabSz="931863" eaLnBrk="0" fontAlgn="base" hangingPunct="0">
              <a:spcBef>
                <a:spcPct val="50000"/>
              </a:spcBef>
              <a:spcAft>
                <a:spcPct val="0"/>
              </a:spcAft>
              <a:buChar char="•"/>
              <a:defRPr sz="2400">
                <a:solidFill>
                  <a:schemeClr val="tx1"/>
                </a:solidFill>
                <a:latin typeface="Arial" charset="0"/>
              </a:defRPr>
            </a:lvl8pPr>
            <a:lvl9pPr marL="3886200" indent="-228600" defTabSz="931863" eaLnBrk="0" fontAlgn="base" hangingPunct="0">
              <a:spcBef>
                <a:spcPct val="50000"/>
              </a:spcBef>
              <a:spcAft>
                <a:spcPct val="0"/>
              </a:spcAft>
              <a:buChar char="•"/>
              <a:defRPr sz="2400">
                <a:solidFill>
                  <a:schemeClr val="tx1"/>
                </a:solidFill>
                <a:latin typeface="Arial" charset="0"/>
              </a:defRPr>
            </a:lvl9pPr>
          </a:lstStyle>
          <a:p>
            <a:pPr eaLnBrk="1" hangingPunct="1"/>
            <a:fld id="{F5A513A8-25E2-4DEF-94CE-4241620E39DE}" type="slidenum">
              <a:rPr lang="en-US" altLang="en-US" sz="1200" smtClean="0"/>
              <a:pPr eaLnBrk="1" hangingPunct="1"/>
              <a:t>5</a:t>
            </a:fld>
            <a:endParaRPr lang="en-US" altLang="en-US" sz="1200"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bwMode="auto">
          <a:xfrm>
            <a:off x="914400" y="4344024"/>
            <a:ext cx="5029200" cy="27482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lIns="90123" tIns="45062" rIns="90123" bIns="45062"/>
          <a:lstStyle/>
          <a:p>
            <a:pPr>
              <a:defRPr/>
            </a:pPr>
            <a:fld id="{F47FBD85-6520-424D-8F02-5A9F3DF00402}" type="slidenum">
              <a:rPr lang="en-US" smtClean="0">
                <a:solidFill>
                  <a:prstClr val="black"/>
                </a:solidFill>
              </a:rPr>
              <a:pPr>
                <a:defRPr/>
              </a:pPr>
              <a:t>8</a:t>
            </a:fld>
            <a:endParaRPr 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defRPr>
            </a:lvl1pPr>
            <a:lvl2pPr marL="742950" indent="-285750" defTabSz="931863" eaLnBrk="0" hangingPunct="0">
              <a:defRPr sz="2400">
                <a:solidFill>
                  <a:schemeClr val="tx1"/>
                </a:solidFill>
                <a:latin typeface="Arial" charset="0"/>
              </a:defRPr>
            </a:lvl2pPr>
            <a:lvl3pPr marL="1143000" indent="-228600" defTabSz="931863" eaLnBrk="0" hangingPunct="0">
              <a:defRPr sz="2400">
                <a:solidFill>
                  <a:schemeClr val="tx1"/>
                </a:solidFill>
                <a:latin typeface="Arial" charset="0"/>
              </a:defRPr>
            </a:lvl3pPr>
            <a:lvl4pPr marL="1600200" indent="-228600" defTabSz="931863" eaLnBrk="0" hangingPunct="0">
              <a:defRPr sz="2400">
                <a:solidFill>
                  <a:schemeClr val="tx1"/>
                </a:solidFill>
                <a:latin typeface="Arial" charset="0"/>
              </a:defRPr>
            </a:lvl4pPr>
            <a:lvl5pPr marL="2057400" indent="-228600" defTabSz="931863" eaLnBrk="0" hangingPunct="0">
              <a:defRPr sz="2400">
                <a:solidFill>
                  <a:schemeClr val="tx1"/>
                </a:solidFill>
                <a:latin typeface="Arial" charset="0"/>
              </a:defRPr>
            </a:lvl5pPr>
            <a:lvl6pPr marL="2514600" indent="-228600" defTabSz="931863" eaLnBrk="0" fontAlgn="base" hangingPunct="0">
              <a:spcBef>
                <a:spcPct val="50000"/>
              </a:spcBef>
              <a:spcAft>
                <a:spcPct val="0"/>
              </a:spcAft>
              <a:buChar char="•"/>
              <a:defRPr sz="2400">
                <a:solidFill>
                  <a:schemeClr val="tx1"/>
                </a:solidFill>
                <a:latin typeface="Arial" charset="0"/>
              </a:defRPr>
            </a:lvl6pPr>
            <a:lvl7pPr marL="2971800" indent="-228600" defTabSz="931863" eaLnBrk="0" fontAlgn="base" hangingPunct="0">
              <a:spcBef>
                <a:spcPct val="50000"/>
              </a:spcBef>
              <a:spcAft>
                <a:spcPct val="0"/>
              </a:spcAft>
              <a:buChar char="•"/>
              <a:defRPr sz="2400">
                <a:solidFill>
                  <a:schemeClr val="tx1"/>
                </a:solidFill>
                <a:latin typeface="Arial" charset="0"/>
              </a:defRPr>
            </a:lvl7pPr>
            <a:lvl8pPr marL="3429000" indent="-228600" defTabSz="931863" eaLnBrk="0" fontAlgn="base" hangingPunct="0">
              <a:spcBef>
                <a:spcPct val="50000"/>
              </a:spcBef>
              <a:spcAft>
                <a:spcPct val="0"/>
              </a:spcAft>
              <a:buChar char="•"/>
              <a:defRPr sz="2400">
                <a:solidFill>
                  <a:schemeClr val="tx1"/>
                </a:solidFill>
                <a:latin typeface="Arial" charset="0"/>
              </a:defRPr>
            </a:lvl8pPr>
            <a:lvl9pPr marL="3886200" indent="-228600" defTabSz="931863" eaLnBrk="0" fontAlgn="base" hangingPunct="0">
              <a:spcBef>
                <a:spcPct val="50000"/>
              </a:spcBef>
              <a:spcAft>
                <a:spcPct val="0"/>
              </a:spcAft>
              <a:buChar char="•"/>
              <a:defRPr sz="2400">
                <a:solidFill>
                  <a:schemeClr val="tx1"/>
                </a:solidFill>
                <a:latin typeface="Arial" charset="0"/>
              </a:defRPr>
            </a:lvl9pPr>
          </a:lstStyle>
          <a:p>
            <a:pPr eaLnBrk="1" hangingPunct="1"/>
            <a:fld id="{F5A513A8-25E2-4DEF-94CE-4241620E39DE}" type="slidenum">
              <a:rPr lang="en-US" altLang="en-US" sz="1200" smtClean="0"/>
              <a:pPr eaLnBrk="1" hangingPunct="1"/>
              <a:t>9</a:t>
            </a:fld>
            <a:endParaRPr lang="en-US" altLang="en-US" sz="1200"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bwMode="auto">
          <a:xfrm>
            <a:off x="914400" y="4344024"/>
            <a:ext cx="5029200" cy="27482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FAA_NG_PPT_01_Titl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409113" cy="705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1416581"/>
            <a:ext cx="7772400" cy="1123495"/>
          </a:xfrm>
        </p:spPr>
        <p:txBody>
          <a:bodyPr anchor="b">
            <a:normAutofit/>
          </a:bodyPr>
          <a:lstStyle>
            <a:lvl1pPr algn="l">
              <a:defRPr sz="3200" b="1">
                <a:solidFill>
                  <a:schemeClr val="bg1"/>
                </a:solidFill>
                <a:latin typeface="Arial"/>
                <a:cs typeface="Aria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2540076"/>
            <a:ext cx="7772400" cy="529182"/>
          </a:xfrm>
        </p:spPr>
        <p:txBody>
          <a:bodyPr>
            <a:normAutofit/>
          </a:bodyPr>
          <a:lstStyle>
            <a:lvl1pPr marL="0" indent="0" algn="l">
              <a:buNone/>
              <a:defRPr sz="2000" b="1">
                <a:solidFill>
                  <a:srgbClr val="8EB4E3"/>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Date Placeholder 3"/>
          <p:cNvSpPr>
            <a:spLocks noGrp="1"/>
          </p:cNvSpPr>
          <p:nvPr>
            <p:ph type="dt" sz="half" idx="10"/>
          </p:nvPr>
        </p:nvSpPr>
        <p:spPr>
          <a:xfrm>
            <a:off x="6821488" y="3505200"/>
            <a:ext cx="1636712" cy="365125"/>
          </a:xfrm>
          <a:prstGeom prst="rect">
            <a:avLst/>
          </a:prstGeom>
        </p:spPr>
        <p:txBody>
          <a:bodyPr/>
          <a:lstStyle>
            <a:lvl1pPr algn="r" fontAlgn="auto">
              <a:spcBef>
                <a:spcPts val="0"/>
              </a:spcBef>
              <a:spcAft>
                <a:spcPts val="0"/>
              </a:spcAft>
              <a:defRPr sz="1000" spc="0" smtClean="0">
                <a:solidFill>
                  <a:schemeClr val="tx2">
                    <a:lumMod val="40000"/>
                    <a:lumOff val="60000"/>
                  </a:schemeClr>
                </a:solidFill>
                <a:latin typeface="Arial"/>
                <a:cs typeface="Arial"/>
              </a:defRPr>
            </a:lvl1pPr>
          </a:lstStyle>
          <a:p>
            <a:pPr>
              <a:defRPr/>
            </a:pPr>
            <a:fld id="{958EEEA0-39CF-4656-9769-0D96F0AD643C}" type="datetimeFigureOut">
              <a:rPr lang="en-US"/>
              <a:pPr>
                <a:defRPr/>
              </a:pPr>
              <a:t>2/26/2014</a:t>
            </a:fld>
            <a:endParaRPr lang="en-US" dirty="0"/>
          </a:p>
        </p:txBody>
      </p:sp>
    </p:spTree>
    <p:extLst>
      <p:ext uri="{BB962C8B-B14F-4D97-AF65-F5344CB8AC3E}">
        <p14:creationId xmlns:p14="http://schemas.microsoft.com/office/powerpoint/2010/main" val="24804035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486525"/>
            <a:ext cx="2133600" cy="222250"/>
          </a:xfrm>
          <a:prstGeom prst="rect">
            <a:avLst/>
          </a:prstGeom>
        </p:spPr>
        <p:txBody>
          <a:bodyPr/>
          <a:lstStyle>
            <a:lvl1pPr fontAlgn="auto">
              <a:spcBef>
                <a:spcPts val="0"/>
              </a:spcBef>
              <a:spcAft>
                <a:spcPts val="0"/>
              </a:spcAft>
              <a:defRPr>
                <a:latin typeface="+mn-lt"/>
              </a:defRPr>
            </a:lvl1pPr>
          </a:lstStyle>
          <a:p>
            <a:pPr>
              <a:defRPr/>
            </a:pPr>
            <a:fld id="{C1A522E5-D569-4A2A-94FD-E3E53E37AAA6}" type="datetimeFigureOut">
              <a:rPr lang="en-US"/>
              <a:pPr>
                <a:defRPr/>
              </a:pPr>
              <a:t>2/26/2014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486525"/>
            <a:ext cx="2133600" cy="222250"/>
          </a:xfrm>
          <a:prstGeom prst="rect">
            <a:avLst/>
          </a:prstGeom>
        </p:spPr>
        <p:txBody>
          <a:bodyPr/>
          <a:lstStyle>
            <a:lvl1pPr fontAlgn="auto">
              <a:spcBef>
                <a:spcPts val="0"/>
              </a:spcBef>
              <a:spcAft>
                <a:spcPts val="0"/>
              </a:spcAft>
              <a:defRPr>
                <a:latin typeface="+mn-lt"/>
              </a:defRPr>
            </a:lvl1pPr>
          </a:lstStyle>
          <a:p>
            <a:pPr>
              <a:defRPr/>
            </a:pPr>
            <a:fld id="{1C563D34-977E-4471-8BC6-F76D8C7F0976}" type="slidenum">
              <a:rPr lang="en-US"/>
              <a:pPr>
                <a:defRPr/>
              </a:pPr>
              <a:t>‹#›</a:t>
            </a:fld>
            <a:endParaRPr lang="en-US"/>
          </a:p>
        </p:txBody>
      </p:sp>
    </p:spTree>
    <p:extLst>
      <p:ext uri="{BB962C8B-B14F-4D97-AF65-F5344CB8AC3E}">
        <p14:creationId xmlns:p14="http://schemas.microsoft.com/office/powerpoint/2010/main" val="33577116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486525"/>
            <a:ext cx="2133600" cy="222250"/>
          </a:xfrm>
          <a:prstGeom prst="rect">
            <a:avLst/>
          </a:prstGeom>
        </p:spPr>
        <p:txBody>
          <a:bodyPr/>
          <a:lstStyle>
            <a:lvl1pPr fontAlgn="auto">
              <a:spcBef>
                <a:spcPts val="0"/>
              </a:spcBef>
              <a:spcAft>
                <a:spcPts val="0"/>
              </a:spcAft>
              <a:defRPr>
                <a:latin typeface="+mn-lt"/>
              </a:defRPr>
            </a:lvl1pPr>
          </a:lstStyle>
          <a:p>
            <a:pPr>
              <a:defRPr/>
            </a:pPr>
            <a:fld id="{BC8294DE-F743-406D-8057-1AB7D5B4C794}" type="datetimeFigureOut">
              <a:rPr lang="en-US"/>
              <a:pPr>
                <a:defRPr/>
              </a:pPr>
              <a:t>2/26/2014</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486525"/>
            <a:ext cx="2133600" cy="222250"/>
          </a:xfrm>
          <a:prstGeom prst="rect">
            <a:avLst/>
          </a:prstGeom>
        </p:spPr>
        <p:txBody>
          <a:bodyPr/>
          <a:lstStyle>
            <a:lvl1pPr fontAlgn="auto">
              <a:spcBef>
                <a:spcPts val="0"/>
              </a:spcBef>
              <a:spcAft>
                <a:spcPts val="0"/>
              </a:spcAft>
              <a:defRPr>
                <a:latin typeface="+mn-lt"/>
              </a:defRPr>
            </a:lvl1pPr>
          </a:lstStyle>
          <a:p>
            <a:pPr>
              <a:defRPr/>
            </a:pPr>
            <a:fld id="{05E9AE37-CF27-44A4-8879-2F4DDF5613AE}" type="slidenum">
              <a:rPr lang="en-US"/>
              <a:pPr>
                <a:defRPr/>
              </a:pPr>
              <a:t>‹#›</a:t>
            </a:fld>
            <a:endParaRPr lang="en-US"/>
          </a:p>
        </p:txBody>
      </p:sp>
    </p:spTree>
    <p:extLst>
      <p:ext uri="{BB962C8B-B14F-4D97-AF65-F5344CB8AC3E}">
        <p14:creationId xmlns:p14="http://schemas.microsoft.com/office/powerpoint/2010/main" val="21096148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486525"/>
            <a:ext cx="2133600" cy="222250"/>
          </a:xfrm>
          <a:prstGeom prst="rect">
            <a:avLst/>
          </a:prstGeom>
        </p:spPr>
        <p:txBody>
          <a:bodyPr/>
          <a:lstStyle>
            <a:lvl1pPr fontAlgn="auto">
              <a:spcBef>
                <a:spcPts val="0"/>
              </a:spcBef>
              <a:spcAft>
                <a:spcPts val="0"/>
              </a:spcAft>
              <a:defRPr>
                <a:latin typeface="+mn-lt"/>
              </a:defRPr>
            </a:lvl1pPr>
          </a:lstStyle>
          <a:p>
            <a:pPr>
              <a:defRPr/>
            </a:pPr>
            <a:fld id="{2371A9B1-4A46-45B4-9193-9952DD1B1196}" type="datetimeFigureOut">
              <a:rPr lang="en-US"/>
              <a:pPr>
                <a:defRPr/>
              </a:pPr>
              <a:t>2/26/2014</a:t>
            </a:fld>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a:xfrm>
            <a:off x="6553200" y="6486525"/>
            <a:ext cx="2133600" cy="222250"/>
          </a:xfrm>
          <a:prstGeom prst="rect">
            <a:avLst/>
          </a:prstGeom>
        </p:spPr>
        <p:txBody>
          <a:bodyPr/>
          <a:lstStyle>
            <a:lvl1pPr fontAlgn="auto">
              <a:spcBef>
                <a:spcPts val="0"/>
              </a:spcBef>
              <a:spcAft>
                <a:spcPts val="0"/>
              </a:spcAft>
              <a:defRPr>
                <a:latin typeface="+mn-lt"/>
              </a:defRPr>
            </a:lvl1pPr>
          </a:lstStyle>
          <a:p>
            <a:pPr>
              <a:defRPr/>
            </a:pPr>
            <a:fld id="{6D8CCC3C-59C8-4175-A0BB-43F0EEA2A69E}" type="slidenum">
              <a:rPr lang="en-US"/>
              <a:pPr>
                <a:defRPr/>
              </a:pPr>
              <a:t>‹#›</a:t>
            </a:fld>
            <a:endParaRPr lang="en-US"/>
          </a:p>
        </p:txBody>
      </p:sp>
    </p:spTree>
    <p:extLst>
      <p:ext uri="{BB962C8B-B14F-4D97-AF65-F5344CB8AC3E}">
        <p14:creationId xmlns:p14="http://schemas.microsoft.com/office/powerpoint/2010/main" val="3455303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486525"/>
            <a:ext cx="2133600" cy="222250"/>
          </a:xfrm>
          <a:prstGeom prst="rect">
            <a:avLst/>
          </a:prstGeom>
        </p:spPr>
        <p:txBody>
          <a:bodyPr/>
          <a:lstStyle>
            <a:lvl1pPr fontAlgn="auto">
              <a:spcBef>
                <a:spcPts val="0"/>
              </a:spcBef>
              <a:spcAft>
                <a:spcPts val="0"/>
              </a:spcAft>
              <a:defRPr>
                <a:latin typeface="+mn-lt"/>
              </a:defRPr>
            </a:lvl1pPr>
          </a:lstStyle>
          <a:p>
            <a:pPr>
              <a:defRPr/>
            </a:pPr>
            <a:fld id="{1A0B549E-D8D1-4EA3-A9BA-4FC6C0FC02FA}" type="datetimeFigureOut">
              <a:rPr lang="en-US"/>
              <a:pPr>
                <a:defRPr/>
              </a:pPr>
              <a:t>2/26/2014</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6553200" y="6486525"/>
            <a:ext cx="2133600" cy="222250"/>
          </a:xfrm>
          <a:prstGeom prst="rect">
            <a:avLst/>
          </a:prstGeom>
        </p:spPr>
        <p:txBody>
          <a:bodyPr/>
          <a:lstStyle>
            <a:lvl1pPr fontAlgn="auto">
              <a:spcBef>
                <a:spcPts val="0"/>
              </a:spcBef>
              <a:spcAft>
                <a:spcPts val="0"/>
              </a:spcAft>
              <a:defRPr>
                <a:latin typeface="+mn-lt"/>
              </a:defRPr>
            </a:lvl1pPr>
          </a:lstStyle>
          <a:p>
            <a:pPr>
              <a:defRPr/>
            </a:pPr>
            <a:fld id="{4E417E8D-B544-4A08-BB72-2BD190AC77EA}" type="slidenum">
              <a:rPr lang="en-US"/>
              <a:pPr>
                <a:defRPr/>
              </a:pPr>
              <a:t>‹#›</a:t>
            </a:fld>
            <a:endParaRPr lang="en-US"/>
          </a:p>
        </p:txBody>
      </p:sp>
    </p:spTree>
    <p:extLst>
      <p:ext uri="{BB962C8B-B14F-4D97-AF65-F5344CB8AC3E}">
        <p14:creationId xmlns:p14="http://schemas.microsoft.com/office/powerpoint/2010/main" val="3937782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486525"/>
            <a:ext cx="2133600" cy="222250"/>
          </a:xfrm>
          <a:prstGeom prst="rect">
            <a:avLst/>
          </a:prstGeom>
        </p:spPr>
        <p:txBody>
          <a:bodyPr/>
          <a:lstStyle>
            <a:lvl1pPr fontAlgn="auto">
              <a:spcBef>
                <a:spcPts val="0"/>
              </a:spcBef>
              <a:spcAft>
                <a:spcPts val="0"/>
              </a:spcAft>
              <a:defRPr>
                <a:latin typeface="+mn-lt"/>
              </a:defRPr>
            </a:lvl1pPr>
          </a:lstStyle>
          <a:p>
            <a:pPr>
              <a:defRPr/>
            </a:pPr>
            <a:fld id="{304B8DFD-44FC-43B5-8B3F-19C8B3576EB0}" type="datetimeFigureOut">
              <a:rPr lang="en-US"/>
              <a:pPr>
                <a:defRPr/>
              </a:pPr>
              <a:t>2/26/2014</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a:xfrm>
            <a:off x="6553200" y="6486525"/>
            <a:ext cx="2133600" cy="222250"/>
          </a:xfrm>
          <a:prstGeom prst="rect">
            <a:avLst/>
          </a:prstGeom>
        </p:spPr>
        <p:txBody>
          <a:bodyPr/>
          <a:lstStyle>
            <a:lvl1pPr fontAlgn="auto">
              <a:spcBef>
                <a:spcPts val="0"/>
              </a:spcBef>
              <a:spcAft>
                <a:spcPts val="0"/>
              </a:spcAft>
              <a:defRPr>
                <a:latin typeface="+mn-lt"/>
              </a:defRPr>
            </a:lvl1pPr>
          </a:lstStyle>
          <a:p>
            <a:pPr>
              <a:defRPr/>
            </a:pPr>
            <a:fld id="{1061E191-22E2-44C7-A60B-5A2FC1818758}" type="slidenum">
              <a:rPr lang="en-US"/>
              <a:pPr>
                <a:defRPr/>
              </a:pPr>
              <a:t>‹#›</a:t>
            </a:fld>
            <a:endParaRPr lang="en-US"/>
          </a:p>
        </p:txBody>
      </p:sp>
    </p:spTree>
    <p:extLst>
      <p:ext uri="{BB962C8B-B14F-4D97-AF65-F5344CB8AC3E}">
        <p14:creationId xmlns:p14="http://schemas.microsoft.com/office/powerpoint/2010/main" val="8777649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486525"/>
            <a:ext cx="2133600" cy="222250"/>
          </a:xfrm>
          <a:prstGeom prst="rect">
            <a:avLst/>
          </a:prstGeom>
        </p:spPr>
        <p:txBody>
          <a:bodyPr/>
          <a:lstStyle>
            <a:lvl1pPr fontAlgn="auto">
              <a:spcBef>
                <a:spcPts val="0"/>
              </a:spcBef>
              <a:spcAft>
                <a:spcPts val="0"/>
              </a:spcAft>
              <a:defRPr>
                <a:latin typeface="+mn-lt"/>
              </a:defRPr>
            </a:lvl1pPr>
          </a:lstStyle>
          <a:p>
            <a:pPr>
              <a:defRPr/>
            </a:pPr>
            <a:fld id="{4193A4E3-D488-4050-ADA6-78D3B92CE77F}" type="datetimeFigureOut">
              <a:rPr lang="en-US"/>
              <a:pPr>
                <a:defRPr/>
              </a:pPr>
              <a:t>2/26/2014</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486525"/>
            <a:ext cx="2133600" cy="222250"/>
          </a:xfrm>
          <a:prstGeom prst="rect">
            <a:avLst/>
          </a:prstGeom>
        </p:spPr>
        <p:txBody>
          <a:bodyPr/>
          <a:lstStyle>
            <a:lvl1pPr fontAlgn="auto">
              <a:spcBef>
                <a:spcPts val="0"/>
              </a:spcBef>
              <a:spcAft>
                <a:spcPts val="0"/>
              </a:spcAft>
              <a:defRPr>
                <a:latin typeface="+mn-lt"/>
              </a:defRPr>
            </a:lvl1pPr>
          </a:lstStyle>
          <a:p>
            <a:pPr>
              <a:defRPr/>
            </a:pPr>
            <a:fld id="{0C143678-25BB-4E67-AD4E-C53D8D3E3F24}" type="slidenum">
              <a:rPr lang="en-US"/>
              <a:pPr>
                <a:defRPr/>
              </a:pPr>
              <a:t>‹#›</a:t>
            </a:fld>
            <a:endParaRPr lang="en-US"/>
          </a:p>
        </p:txBody>
      </p:sp>
    </p:spTree>
    <p:extLst>
      <p:ext uri="{BB962C8B-B14F-4D97-AF65-F5344CB8AC3E}">
        <p14:creationId xmlns:p14="http://schemas.microsoft.com/office/powerpoint/2010/main" val="521736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791097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pic>
        <p:nvPicPr>
          <p:cNvPr id="3" name="Picture 8" descr="title_imagery_no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1175" y="0"/>
            <a:ext cx="3552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5"/>
          <p:cNvGrpSpPr>
            <a:grpSpLocks/>
          </p:cNvGrpSpPr>
          <p:nvPr/>
        </p:nvGrpSpPr>
        <p:grpSpPr bwMode="auto">
          <a:xfrm>
            <a:off x="5873750" y="269875"/>
            <a:ext cx="2895600" cy="911225"/>
            <a:chOff x="3700" y="170"/>
            <a:chExt cx="1824" cy="574"/>
          </a:xfrm>
        </p:grpSpPr>
        <p:pic>
          <p:nvPicPr>
            <p:cNvPr id="5" name="Picture 6" descr="NEW FAA LOGO"/>
            <p:cNvPicPr>
              <a:picLocks noChangeAspect="1" noChangeArrowheads="1"/>
            </p:cNvPicPr>
            <p:nvPr userDrawn="1"/>
          </p:nvPicPr>
          <p:blipFill>
            <a:blip r:embed="rId3">
              <a:clrChange>
                <a:clrFrom>
                  <a:srgbClr val="DF1F06"/>
                </a:clrFrom>
                <a:clrTo>
                  <a:srgbClr val="DF1F06">
                    <a:alpha val="0"/>
                  </a:srgbClr>
                </a:clrTo>
              </a:clrChange>
              <a:extLst>
                <a:ext uri="{28A0092B-C50C-407E-A947-70E740481C1C}">
                  <a14:useLocalDpi xmlns:a14="http://schemas.microsoft.com/office/drawing/2010/main" val="0"/>
                </a:ext>
              </a:extLst>
            </a:blip>
            <a:srcRect l="14333" t="3734" r="14973" b="4564"/>
            <a:stretch>
              <a:fillRect/>
            </a:stretch>
          </p:blipFill>
          <p:spPr bwMode="auto">
            <a:xfrm>
              <a:off x="3700" y="170"/>
              <a:ext cx="573" cy="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7"/>
            <p:cNvSpPr txBox="1">
              <a:spLocks noChangeArrowheads="1"/>
            </p:cNvSpPr>
            <p:nvPr userDrawn="1"/>
          </p:nvSpPr>
          <p:spPr bwMode="ltGray">
            <a:xfrm>
              <a:off x="4288" y="288"/>
              <a:ext cx="1236" cy="352"/>
            </a:xfrm>
            <a:prstGeom prst="rect">
              <a:avLst/>
            </a:prstGeom>
            <a:noFill/>
            <a:ln>
              <a:noFill/>
            </a:ln>
            <a:effectLs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lnSpc>
                  <a:spcPct val="85000"/>
                </a:lnSpc>
                <a:spcBef>
                  <a:spcPct val="0"/>
                </a:spcBef>
                <a:buFontTx/>
                <a:buNone/>
                <a:defRPr/>
              </a:pPr>
              <a:r>
                <a:rPr lang="en-US" sz="1800" b="1" dirty="0" smtClean="0">
                  <a:solidFill>
                    <a:schemeClr val="bg1"/>
                  </a:solidFill>
                </a:rPr>
                <a:t>Federal Aviation</a:t>
              </a:r>
            </a:p>
            <a:p>
              <a:pPr eaLnBrk="1" hangingPunct="1">
                <a:lnSpc>
                  <a:spcPct val="85000"/>
                </a:lnSpc>
                <a:spcBef>
                  <a:spcPct val="0"/>
                </a:spcBef>
                <a:buFontTx/>
                <a:buNone/>
                <a:defRPr/>
              </a:pPr>
              <a:r>
                <a:rPr lang="en-US" sz="1800" b="1" dirty="0" smtClean="0">
                  <a:solidFill>
                    <a:schemeClr val="bg1"/>
                  </a:solidFill>
                </a:rPr>
                <a:t>Administration</a:t>
              </a:r>
            </a:p>
          </p:txBody>
        </p:sp>
      </p:grpSp>
      <p:sp>
        <p:nvSpPr>
          <p:cNvPr id="9219" name="Rectangle 3"/>
          <p:cNvSpPr>
            <a:spLocks noGrp="1" noChangeArrowheads="1"/>
          </p:cNvSpPr>
          <p:nvPr>
            <p:ph type="ctrTitle"/>
          </p:nvPr>
        </p:nvSpPr>
        <p:spPr>
          <a:xfrm>
            <a:off x="446088" y="312738"/>
            <a:ext cx="4983162" cy="1395412"/>
          </a:xfrm>
        </p:spPr>
        <p:txBody>
          <a:bodyPr anchor="t"/>
          <a:lstStyle>
            <a:lvl1pPr>
              <a:defRPr/>
            </a:lvl1pPr>
          </a:lstStyle>
          <a:p>
            <a:pPr lvl="0"/>
            <a:r>
              <a:rPr lang="en-US" noProof="0" smtClean="0"/>
              <a:t>Click to edit Master title style</a:t>
            </a:r>
          </a:p>
        </p:txBody>
      </p:sp>
    </p:spTree>
    <p:extLst>
      <p:ext uri="{BB962C8B-B14F-4D97-AF65-F5344CB8AC3E}">
        <p14:creationId xmlns:p14="http://schemas.microsoft.com/office/powerpoint/2010/main" val="15641644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1"/>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3124200" y="6486525"/>
            <a:ext cx="2895600" cy="222250"/>
          </a:xfrm>
          <a:prstGeom prst="rect">
            <a:avLst/>
          </a:prstGeom>
        </p:spPr>
        <p:txBody>
          <a:bodyPr vert="horz" lIns="91440" tIns="45720" rIns="91440" bIns="45720" rtlCol="0" anchor="ctr"/>
          <a:lstStyle>
            <a:lvl1pPr algn="ctr" fontAlgn="auto">
              <a:spcBef>
                <a:spcPts val="0"/>
              </a:spcBef>
              <a:spcAft>
                <a:spcPts val="0"/>
              </a:spcAft>
              <a:defRPr sz="900" smtClean="0">
                <a:solidFill>
                  <a:schemeClr val="tx1">
                    <a:lumMod val="50000"/>
                    <a:lumOff val="50000"/>
                  </a:schemeClr>
                </a:solidFill>
                <a:latin typeface="Arial"/>
                <a:cs typeface="Arial"/>
              </a:defRPr>
            </a:lvl1pPr>
          </a:lstStyle>
          <a:p>
            <a:pPr>
              <a:defRPr/>
            </a:pPr>
            <a:fld id="{CB0516B7-4187-49B0-A890-4F65B819E505}"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75" r:id="rId8"/>
    <p:sldLayoutId id="2147483676" r:id="rId9"/>
  </p:sldLayoutIdLst>
  <p:txStyles>
    <p:titleStyle>
      <a:lvl1pPr algn="ctr" defTabSz="457200" rtl="0" fontAlgn="base">
        <a:spcBef>
          <a:spcPct val="0"/>
        </a:spcBef>
        <a:spcAft>
          <a:spcPct val="0"/>
        </a:spcAft>
        <a:defRPr sz="3600" b="1" kern="1200">
          <a:solidFill>
            <a:srgbClr val="17375E"/>
          </a:solidFill>
          <a:latin typeface="Arial"/>
          <a:ea typeface="+mj-ea"/>
          <a:cs typeface="Arial"/>
        </a:defRPr>
      </a:lvl1pPr>
      <a:lvl2pPr algn="ctr" defTabSz="457200" rtl="0" fontAlgn="base">
        <a:spcBef>
          <a:spcPct val="0"/>
        </a:spcBef>
        <a:spcAft>
          <a:spcPct val="0"/>
        </a:spcAft>
        <a:defRPr sz="3600" b="1">
          <a:solidFill>
            <a:srgbClr val="17375E"/>
          </a:solidFill>
          <a:latin typeface="Arial" charset="0"/>
          <a:cs typeface="Arial" charset="0"/>
        </a:defRPr>
      </a:lvl2pPr>
      <a:lvl3pPr algn="ctr" defTabSz="457200" rtl="0" fontAlgn="base">
        <a:spcBef>
          <a:spcPct val="0"/>
        </a:spcBef>
        <a:spcAft>
          <a:spcPct val="0"/>
        </a:spcAft>
        <a:defRPr sz="3600" b="1">
          <a:solidFill>
            <a:srgbClr val="17375E"/>
          </a:solidFill>
          <a:latin typeface="Arial" charset="0"/>
          <a:cs typeface="Arial" charset="0"/>
        </a:defRPr>
      </a:lvl3pPr>
      <a:lvl4pPr algn="ctr" defTabSz="457200" rtl="0" fontAlgn="base">
        <a:spcBef>
          <a:spcPct val="0"/>
        </a:spcBef>
        <a:spcAft>
          <a:spcPct val="0"/>
        </a:spcAft>
        <a:defRPr sz="3600" b="1">
          <a:solidFill>
            <a:srgbClr val="17375E"/>
          </a:solidFill>
          <a:latin typeface="Arial" charset="0"/>
          <a:cs typeface="Arial" charset="0"/>
        </a:defRPr>
      </a:lvl4pPr>
      <a:lvl5pPr algn="ctr" defTabSz="457200" rtl="0" fontAlgn="base">
        <a:spcBef>
          <a:spcPct val="0"/>
        </a:spcBef>
        <a:spcAft>
          <a:spcPct val="0"/>
        </a:spcAft>
        <a:defRPr sz="3600" b="1">
          <a:solidFill>
            <a:srgbClr val="17375E"/>
          </a:solidFill>
          <a:latin typeface="Arial" charset="0"/>
          <a:cs typeface="Arial" charset="0"/>
        </a:defRPr>
      </a:lvl5pPr>
      <a:lvl6pPr marL="457200" algn="ctr" defTabSz="457200" rtl="0" fontAlgn="base">
        <a:spcBef>
          <a:spcPct val="0"/>
        </a:spcBef>
        <a:spcAft>
          <a:spcPct val="0"/>
        </a:spcAft>
        <a:defRPr sz="3600" b="1">
          <a:solidFill>
            <a:srgbClr val="17375E"/>
          </a:solidFill>
          <a:latin typeface="Arial" charset="0"/>
          <a:cs typeface="Arial" charset="0"/>
        </a:defRPr>
      </a:lvl6pPr>
      <a:lvl7pPr marL="914400" algn="ctr" defTabSz="457200" rtl="0" fontAlgn="base">
        <a:spcBef>
          <a:spcPct val="0"/>
        </a:spcBef>
        <a:spcAft>
          <a:spcPct val="0"/>
        </a:spcAft>
        <a:defRPr sz="3600" b="1">
          <a:solidFill>
            <a:srgbClr val="17375E"/>
          </a:solidFill>
          <a:latin typeface="Arial" charset="0"/>
          <a:cs typeface="Arial" charset="0"/>
        </a:defRPr>
      </a:lvl7pPr>
      <a:lvl8pPr marL="1371600" algn="ctr" defTabSz="457200" rtl="0" fontAlgn="base">
        <a:spcBef>
          <a:spcPct val="0"/>
        </a:spcBef>
        <a:spcAft>
          <a:spcPct val="0"/>
        </a:spcAft>
        <a:defRPr sz="3600" b="1">
          <a:solidFill>
            <a:srgbClr val="17375E"/>
          </a:solidFill>
          <a:latin typeface="Arial" charset="0"/>
          <a:cs typeface="Arial" charset="0"/>
        </a:defRPr>
      </a:lvl8pPr>
      <a:lvl9pPr marL="1828800" algn="ctr" defTabSz="457200" rtl="0" fontAlgn="base">
        <a:spcBef>
          <a:spcPct val="0"/>
        </a:spcBef>
        <a:spcAft>
          <a:spcPct val="0"/>
        </a:spcAft>
        <a:defRPr sz="3600" b="1">
          <a:solidFill>
            <a:srgbClr val="17375E"/>
          </a:solidFill>
          <a:latin typeface="Arial" charset="0"/>
          <a:cs typeface="Arial" charset="0"/>
        </a:defRPr>
      </a:lvl9pPr>
    </p:titleStyle>
    <p:bodyStyle>
      <a:lvl1pPr marL="342900" indent="-342900" algn="l" defTabSz="457200" rtl="0" fontAlgn="base">
        <a:spcBef>
          <a:spcPct val="20000"/>
        </a:spcBef>
        <a:spcAft>
          <a:spcPct val="0"/>
        </a:spcAft>
        <a:buClr>
          <a:srgbClr val="9BBB59"/>
        </a:buClr>
        <a:buFont typeface="Arial" charset="0"/>
        <a:buChar char="•"/>
        <a:defRPr sz="2800" kern="1200">
          <a:solidFill>
            <a:srgbClr val="7F7F7F"/>
          </a:solidFill>
          <a:latin typeface="Arial"/>
          <a:ea typeface="+mn-ea"/>
          <a:cs typeface="Arial"/>
        </a:defRPr>
      </a:lvl1pPr>
      <a:lvl2pPr marL="742950" indent="-285750" algn="l" defTabSz="457200" rtl="0" fontAlgn="base">
        <a:spcBef>
          <a:spcPct val="20000"/>
        </a:spcBef>
        <a:spcAft>
          <a:spcPct val="0"/>
        </a:spcAft>
        <a:buClr>
          <a:srgbClr val="CC9933"/>
        </a:buClr>
        <a:buSzPct val="50000"/>
        <a:buFont typeface="Wingdings" pitchFamily="2" charset="2"/>
        <a:buChar char=""/>
        <a:defRPr sz="2400" kern="1200">
          <a:solidFill>
            <a:srgbClr val="7F7F7F"/>
          </a:solidFill>
          <a:latin typeface="Arial"/>
          <a:ea typeface="+mn-ea"/>
          <a:cs typeface="Arial"/>
        </a:defRPr>
      </a:lvl2pPr>
      <a:lvl3pPr marL="1143000" indent="-228600" algn="l" defTabSz="457200" rtl="0" fontAlgn="base">
        <a:spcBef>
          <a:spcPct val="20000"/>
        </a:spcBef>
        <a:spcAft>
          <a:spcPct val="0"/>
        </a:spcAft>
        <a:buClr>
          <a:srgbClr val="9BBB59"/>
        </a:buClr>
        <a:buFont typeface="Arial" charset="0"/>
        <a:buChar char="•"/>
        <a:defRPr sz="2000" kern="1200">
          <a:solidFill>
            <a:srgbClr val="7F7F7F"/>
          </a:solidFill>
          <a:latin typeface="Arial"/>
          <a:ea typeface="+mn-ea"/>
          <a:cs typeface="Arial"/>
        </a:defRPr>
      </a:lvl3pPr>
      <a:lvl4pPr marL="1600200" indent="-228600" algn="l" defTabSz="457200" rtl="0" fontAlgn="base">
        <a:spcBef>
          <a:spcPct val="20000"/>
        </a:spcBef>
        <a:spcAft>
          <a:spcPct val="0"/>
        </a:spcAft>
        <a:buClr>
          <a:srgbClr val="CC9933"/>
        </a:buClr>
        <a:buSzPct val="50000"/>
        <a:buFont typeface="Wingdings" pitchFamily="2" charset="2"/>
        <a:buChar char=""/>
        <a:defRPr kern="1200">
          <a:solidFill>
            <a:srgbClr val="7F7F7F"/>
          </a:solidFill>
          <a:latin typeface="Arial"/>
          <a:ea typeface="+mn-ea"/>
          <a:cs typeface="Arial"/>
        </a:defRPr>
      </a:lvl4pPr>
      <a:lvl5pPr marL="2057400" indent="-228600" algn="l" defTabSz="457200" rtl="0" fontAlgn="base">
        <a:spcBef>
          <a:spcPct val="20000"/>
        </a:spcBef>
        <a:spcAft>
          <a:spcPct val="0"/>
        </a:spcAft>
        <a:buClr>
          <a:srgbClr val="558ED5"/>
        </a:buClr>
        <a:buSzPct val="80000"/>
        <a:buFont typeface="Arial" charset="0"/>
        <a:buChar char="»"/>
        <a:defRPr kern="1200">
          <a:solidFill>
            <a:srgbClr val="7F7F7F"/>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457200" y="533400"/>
            <a:ext cx="4983163" cy="1395413"/>
          </a:xfrm>
        </p:spPr>
        <p:txBody>
          <a:bodyPr/>
          <a:lstStyle/>
          <a:p>
            <a:pPr eaLnBrk="1" hangingPunct="1"/>
            <a:r>
              <a:rPr lang="en-US" altLang="en-US" dirty="0" smtClean="0"/>
              <a:t>REDAC </a:t>
            </a:r>
            <a:r>
              <a:rPr lang="en-US" altLang="en-US" dirty="0" err="1" smtClean="0"/>
              <a:t>NASOps</a:t>
            </a:r>
            <a:r>
              <a:rPr lang="en-US" altLang="en-US" dirty="0" smtClean="0"/>
              <a:t/>
            </a:r>
            <a:br>
              <a:rPr lang="en-US" altLang="en-US" dirty="0" smtClean="0"/>
            </a:br>
            <a:r>
              <a:rPr lang="en-US" altLang="en-US" dirty="0" smtClean="0"/>
              <a:t>Spring 2014 Review</a:t>
            </a:r>
          </a:p>
        </p:txBody>
      </p:sp>
      <p:sp>
        <p:nvSpPr>
          <p:cNvPr id="6147" name="Text Box 4"/>
          <p:cNvSpPr txBox="1">
            <a:spLocks noChangeArrowheads="1"/>
          </p:cNvSpPr>
          <p:nvPr/>
        </p:nvSpPr>
        <p:spPr bwMode="auto">
          <a:xfrm>
            <a:off x="457200" y="4859338"/>
            <a:ext cx="479266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buFontTx/>
              <a:buNone/>
            </a:pPr>
            <a:r>
              <a:rPr lang="en-US" altLang="en-US" sz="1600" dirty="0">
                <a:solidFill>
                  <a:srgbClr val="1D2F68"/>
                </a:solidFill>
              </a:rPr>
              <a:t>By: </a:t>
            </a:r>
            <a:r>
              <a:rPr lang="en-US" altLang="en-US" sz="1600" dirty="0" smtClean="0">
                <a:solidFill>
                  <a:srgbClr val="1D2F68"/>
                </a:solidFill>
              </a:rPr>
              <a:t>Rob Hunt, AJV-73</a:t>
            </a:r>
            <a:r>
              <a:rPr lang="en-US" altLang="en-US" sz="1600" dirty="0">
                <a:solidFill>
                  <a:srgbClr val="1D2F68"/>
                </a:solidFill>
              </a:rPr>
              <a:t>	</a:t>
            </a:r>
          </a:p>
          <a:p>
            <a:pPr eaLnBrk="1" hangingPunct="1">
              <a:buFontTx/>
              <a:buNone/>
            </a:pPr>
            <a:r>
              <a:rPr lang="en-US" altLang="en-US" sz="1600" dirty="0">
                <a:solidFill>
                  <a:srgbClr val="1D2F68"/>
                </a:solidFill>
              </a:rPr>
              <a:t>Date:  </a:t>
            </a:r>
            <a:r>
              <a:rPr lang="en-US" altLang="en-US" sz="1600" dirty="0" smtClean="0">
                <a:solidFill>
                  <a:srgbClr val="1D2F68"/>
                </a:solidFill>
              </a:rPr>
              <a:t>March 2014</a:t>
            </a:r>
            <a:endParaRPr lang="en-US" altLang="en-US" sz="1600" i="1" dirty="0">
              <a:solidFill>
                <a:srgbClr val="1D2F68"/>
              </a:solidFill>
            </a:endParaRPr>
          </a:p>
        </p:txBody>
      </p:sp>
      <p:sp>
        <p:nvSpPr>
          <p:cNvPr id="6148" name="Text Box 5"/>
          <p:cNvSpPr txBox="1">
            <a:spLocks noChangeArrowheads="1"/>
          </p:cNvSpPr>
          <p:nvPr/>
        </p:nvSpPr>
        <p:spPr bwMode="auto">
          <a:xfrm>
            <a:off x="152400" y="2590800"/>
            <a:ext cx="53340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buFontTx/>
              <a:buNone/>
            </a:pPr>
            <a:r>
              <a:rPr lang="en-US" altLang="en-US" sz="2800" b="1" i="1" dirty="0" smtClean="0">
                <a:solidFill>
                  <a:srgbClr val="002060"/>
                </a:solidFill>
              </a:rPr>
              <a:t>Operational Concept Development &amp; Infrastructure</a:t>
            </a:r>
          </a:p>
          <a:p>
            <a:pPr eaLnBrk="1" hangingPunct="1">
              <a:buFontTx/>
              <a:buNone/>
            </a:pPr>
            <a:endParaRPr lang="en-US" altLang="en-US" sz="2800" b="1" i="1" dirty="0" smtClean="0">
              <a:solidFill>
                <a:srgbClr val="002060"/>
              </a:solidFill>
            </a:endParaRPr>
          </a:p>
          <a:p>
            <a:pPr eaLnBrk="1" hangingPunct="1">
              <a:buFontTx/>
              <a:buNone/>
            </a:pPr>
            <a:r>
              <a:rPr lang="en-US" altLang="en-US" sz="2800" b="1" i="1" dirty="0" smtClean="0">
                <a:solidFill>
                  <a:srgbClr val="002060"/>
                </a:solidFill>
              </a:rPr>
              <a:t>BLI Number:  1A01C</a:t>
            </a:r>
            <a:endParaRPr lang="en-US" altLang="en-US" sz="2800" b="1" i="1" dirty="0">
              <a:solidFill>
                <a:srgbClr val="002060"/>
              </a:solidFill>
            </a:endParaRPr>
          </a:p>
        </p:txBody>
      </p:sp>
    </p:spTree>
    <p:extLst>
      <p:ext uri="{BB962C8B-B14F-4D97-AF65-F5344CB8AC3E}">
        <p14:creationId xmlns:p14="http://schemas.microsoft.com/office/powerpoint/2010/main" val="35595232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4" name="Straight Connector 63"/>
          <p:cNvCxnSpPr/>
          <p:nvPr/>
        </p:nvCxnSpPr>
        <p:spPr>
          <a:xfrm flipH="1">
            <a:off x="3887788" y="1270000"/>
            <a:ext cx="4762" cy="230188"/>
          </a:xfrm>
          <a:prstGeom prst="line">
            <a:avLst/>
          </a:prstGeom>
        </p:spPr>
        <p:style>
          <a:lnRef idx="1">
            <a:schemeClr val="accent1"/>
          </a:lnRef>
          <a:fillRef idx="0">
            <a:schemeClr val="accent1"/>
          </a:fillRef>
          <a:effectRef idx="0">
            <a:schemeClr val="accent1"/>
          </a:effectRef>
          <a:fontRef idx="minor">
            <a:schemeClr val="tx1"/>
          </a:fontRef>
        </p:style>
      </p:cxnSp>
      <p:sp>
        <p:nvSpPr>
          <p:cNvPr id="7171"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65" charset="-128"/>
              </a:defRPr>
            </a:lvl1pPr>
            <a:lvl2pPr marL="742950" indent="-285750" eaLnBrk="0" hangingPunct="0">
              <a:defRPr sz="2400">
                <a:solidFill>
                  <a:schemeClr val="tx1"/>
                </a:solidFill>
                <a:latin typeface="Arial" pitchFamily="34" charset="0"/>
                <a:ea typeface="ＭＳ Ｐゴシック" pitchFamily="-65" charset="-128"/>
              </a:defRPr>
            </a:lvl2pPr>
            <a:lvl3pPr marL="1143000" indent="-228600" eaLnBrk="0" hangingPunct="0">
              <a:defRPr sz="2400">
                <a:solidFill>
                  <a:schemeClr val="tx1"/>
                </a:solidFill>
                <a:latin typeface="Arial" pitchFamily="34" charset="0"/>
                <a:ea typeface="ＭＳ Ｐゴシック" pitchFamily="-65" charset="-128"/>
              </a:defRPr>
            </a:lvl3pPr>
            <a:lvl4pPr marL="1600200" indent="-228600" eaLnBrk="0" hangingPunct="0">
              <a:defRPr sz="2400">
                <a:solidFill>
                  <a:schemeClr val="tx1"/>
                </a:solidFill>
                <a:latin typeface="Arial" pitchFamily="34" charset="0"/>
                <a:ea typeface="ＭＳ Ｐゴシック" pitchFamily="-65" charset="-128"/>
              </a:defRPr>
            </a:lvl4pPr>
            <a:lvl5pPr marL="2057400" indent="-228600" eaLnBrk="0" hangingPunct="0">
              <a:defRPr sz="2400">
                <a:solidFill>
                  <a:schemeClr val="tx1"/>
                </a:solidFill>
                <a:latin typeface="Arial" pitchFamily="34" charset="0"/>
                <a:ea typeface="ＭＳ Ｐゴシック" pitchFamily="-65"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pPr eaLnBrk="1" hangingPunct="1"/>
            <a:fld id="{FA78C344-CFD2-4441-ACE6-C46B9E4E826F}" type="slidenum">
              <a:rPr lang="en-US" altLang="en-US" sz="1400" smtClean="0">
                <a:solidFill>
                  <a:srgbClr val="A6A6A6"/>
                </a:solidFill>
              </a:rPr>
              <a:pPr eaLnBrk="1" hangingPunct="1"/>
              <a:t>2</a:t>
            </a:fld>
            <a:endParaRPr lang="en-US" altLang="en-US" sz="1400" smtClean="0">
              <a:solidFill>
                <a:srgbClr val="A6A6A6"/>
              </a:solidFill>
            </a:endParaRPr>
          </a:p>
        </p:txBody>
      </p:sp>
      <p:sp>
        <p:nvSpPr>
          <p:cNvPr id="7172" name="TextBox 7"/>
          <p:cNvSpPr txBox="1">
            <a:spLocks noChangeArrowheads="1"/>
          </p:cNvSpPr>
          <p:nvPr/>
        </p:nvSpPr>
        <p:spPr bwMode="auto">
          <a:xfrm>
            <a:off x="114300" y="101600"/>
            <a:ext cx="26924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65" charset="-128"/>
              </a:defRPr>
            </a:lvl1pPr>
            <a:lvl2pPr marL="742950" indent="-285750" eaLnBrk="0" hangingPunct="0">
              <a:defRPr sz="2400">
                <a:solidFill>
                  <a:schemeClr val="tx1"/>
                </a:solidFill>
                <a:latin typeface="Arial" pitchFamily="34" charset="0"/>
                <a:ea typeface="ＭＳ Ｐゴシック" pitchFamily="-65" charset="-128"/>
              </a:defRPr>
            </a:lvl2pPr>
            <a:lvl3pPr marL="1143000" indent="-228600" eaLnBrk="0" hangingPunct="0">
              <a:defRPr sz="2400">
                <a:solidFill>
                  <a:schemeClr val="tx1"/>
                </a:solidFill>
                <a:latin typeface="Arial" pitchFamily="34" charset="0"/>
                <a:ea typeface="ＭＳ Ｐゴシック" pitchFamily="-65" charset="-128"/>
              </a:defRPr>
            </a:lvl3pPr>
            <a:lvl4pPr marL="1600200" indent="-228600" eaLnBrk="0" hangingPunct="0">
              <a:defRPr sz="2400">
                <a:solidFill>
                  <a:schemeClr val="tx1"/>
                </a:solidFill>
                <a:latin typeface="Arial" pitchFamily="34" charset="0"/>
                <a:ea typeface="ＭＳ Ｐゴシック" pitchFamily="-65" charset="-128"/>
              </a:defRPr>
            </a:lvl4pPr>
            <a:lvl5pPr marL="2057400" indent="-228600" eaLnBrk="0" hangingPunct="0">
              <a:defRPr sz="2400">
                <a:solidFill>
                  <a:schemeClr val="tx1"/>
                </a:solidFill>
                <a:latin typeface="Arial" pitchFamily="34" charset="0"/>
                <a:ea typeface="ＭＳ Ｐゴシック" pitchFamily="-65"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pPr eaLnBrk="1" hangingPunct="1"/>
            <a:r>
              <a:rPr lang="en-US" altLang="en-US" sz="2000" b="1">
                <a:solidFill>
                  <a:srgbClr val="1D2F68"/>
                </a:solidFill>
              </a:rPr>
              <a:t>Mission Support Services (AJV) Organizational Chart</a:t>
            </a:r>
          </a:p>
        </p:txBody>
      </p:sp>
      <p:sp>
        <p:nvSpPr>
          <p:cNvPr id="8" name="Rounded Rectangle 7"/>
          <p:cNvSpPr/>
          <p:nvPr/>
        </p:nvSpPr>
        <p:spPr>
          <a:xfrm>
            <a:off x="52744" y="1409699"/>
            <a:ext cx="1004748" cy="533401"/>
          </a:xfrm>
          <a:prstGeom prst="roundRect">
            <a:avLst/>
          </a:prstGeom>
          <a:solidFill>
            <a:schemeClr val="accent1">
              <a:lumMod val="20000"/>
              <a:lumOff val="80000"/>
            </a:schemeClr>
          </a:solidFill>
          <a:ln>
            <a:solidFill>
              <a:schemeClr val="accent1">
                <a:lumMod val="40000"/>
                <a:lumOff val="60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700" dirty="0">
                <a:solidFill>
                  <a:schemeClr val="tx1"/>
                </a:solidFill>
                <a:cs typeface="Arial" pitchFamily="34" charset="0"/>
              </a:rPr>
              <a:t>Airspace Services</a:t>
            </a:r>
          </a:p>
          <a:p>
            <a:pPr algn="ctr">
              <a:defRPr/>
            </a:pPr>
            <a:r>
              <a:rPr lang="en-US" sz="700" dirty="0">
                <a:solidFill>
                  <a:schemeClr val="tx1"/>
                </a:solidFill>
                <a:cs typeface="Arial" pitchFamily="34" charset="0"/>
              </a:rPr>
              <a:t> AJV-1 </a:t>
            </a:r>
          </a:p>
          <a:p>
            <a:pPr algn="ctr">
              <a:defRPr/>
            </a:pPr>
            <a:r>
              <a:rPr lang="en-US" sz="700" dirty="0">
                <a:solidFill>
                  <a:schemeClr val="tx1"/>
                </a:solidFill>
                <a:cs typeface="Arial" pitchFamily="34" charset="0"/>
              </a:rPr>
              <a:t>Director </a:t>
            </a:r>
          </a:p>
          <a:p>
            <a:pPr algn="ctr">
              <a:defRPr/>
            </a:pPr>
            <a:r>
              <a:rPr lang="en-US" sz="700" dirty="0">
                <a:solidFill>
                  <a:schemeClr val="tx1"/>
                </a:solidFill>
                <a:cs typeface="Arial" pitchFamily="34" charset="0"/>
              </a:rPr>
              <a:t>Dennis Roberts</a:t>
            </a:r>
          </a:p>
        </p:txBody>
      </p:sp>
      <p:sp>
        <p:nvSpPr>
          <p:cNvPr id="9" name="Rounded Rectangle 8"/>
          <p:cNvSpPr/>
          <p:nvPr/>
        </p:nvSpPr>
        <p:spPr>
          <a:xfrm>
            <a:off x="1160991" y="1411604"/>
            <a:ext cx="1004748" cy="608551"/>
          </a:xfrm>
          <a:prstGeom prst="roundRect">
            <a:avLst/>
          </a:prstGeom>
          <a:solidFill>
            <a:schemeClr val="accent1">
              <a:lumMod val="20000"/>
              <a:lumOff val="80000"/>
            </a:schemeClr>
          </a:solidFill>
          <a:ln>
            <a:solidFill>
              <a:schemeClr val="accent1">
                <a:lumMod val="40000"/>
                <a:lumOff val="60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700" dirty="0">
                <a:solidFill>
                  <a:schemeClr val="tx1"/>
                </a:solidFill>
              </a:rPr>
              <a:t>Aeronautical Information Management</a:t>
            </a:r>
            <a:endParaRPr lang="en-US" sz="700" dirty="0">
              <a:solidFill>
                <a:schemeClr val="tx1"/>
              </a:solidFill>
              <a:cs typeface="Arial" pitchFamily="34" charset="0"/>
            </a:endParaRPr>
          </a:p>
          <a:p>
            <a:pPr algn="ctr">
              <a:defRPr/>
            </a:pPr>
            <a:r>
              <a:rPr lang="en-US" sz="700" dirty="0">
                <a:solidFill>
                  <a:schemeClr val="tx1"/>
                </a:solidFill>
                <a:cs typeface="Arial" pitchFamily="34" charset="0"/>
              </a:rPr>
              <a:t> AJV-2</a:t>
            </a:r>
          </a:p>
          <a:p>
            <a:pPr algn="ctr">
              <a:defRPr/>
            </a:pPr>
            <a:r>
              <a:rPr lang="en-US" sz="700" dirty="0">
                <a:solidFill>
                  <a:schemeClr val="tx1"/>
                </a:solidFill>
                <a:cs typeface="Arial" pitchFamily="34" charset="0"/>
              </a:rPr>
              <a:t>Director </a:t>
            </a:r>
          </a:p>
          <a:p>
            <a:pPr algn="ctr">
              <a:defRPr/>
            </a:pPr>
            <a:r>
              <a:rPr lang="en-US" sz="700" dirty="0">
                <a:solidFill>
                  <a:schemeClr val="tx1"/>
                </a:solidFill>
                <a:cs typeface="Arial" pitchFamily="34" charset="0"/>
              </a:rPr>
              <a:t>Joshua Gustin</a:t>
            </a:r>
          </a:p>
        </p:txBody>
      </p:sp>
      <p:sp>
        <p:nvSpPr>
          <p:cNvPr id="10" name="Rounded Rectangle 9"/>
          <p:cNvSpPr/>
          <p:nvPr/>
        </p:nvSpPr>
        <p:spPr>
          <a:xfrm>
            <a:off x="2264957" y="1433513"/>
            <a:ext cx="1007849" cy="547687"/>
          </a:xfrm>
          <a:prstGeom prst="roundRect">
            <a:avLst/>
          </a:prstGeom>
          <a:solidFill>
            <a:schemeClr val="accent1">
              <a:lumMod val="20000"/>
              <a:lumOff val="80000"/>
            </a:schemeClr>
          </a:solidFill>
          <a:ln>
            <a:solidFill>
              <a:schemeClr val="accent1">
                <a:lumMod val="40000"/>
                <a:lumOff val="60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700" dirty="0">
                <a:solidFill>
                  <a:schemeClr val="tx1"/>
                </a:solidFill>
              </a:rPr>
              <a:t>AeroNav Products</a:t>
            </a:r>
            <a:endParaRPr lang="en-US" sz="700" dirty="0">
              <a:solidFill>
                <a:schemeClr val="tx1"/>
              </a:solidFill>
              <a:cs typeface="Arial" pitchFamily="34" charset="0"/>
            </a:endParaRPr>
          </a:p>
          <a:p>
            <a:pPr algn="ctr">
              <a:defRPr/>
            </a:pPr>
            <a:r>
              <a:rPr lang="en-US" sz="700" dirty="0">
                <a:solidFill>
                  <a:schemeClr val="tx1"/>
                </a:solidFill>
                <a:cs typeface="Arial" pitchFamily="34" charset="0"/>
              </a:rPr>
              <a:t> AJV-3</a:t>
            </a:r>
          </a:p>
          <a:p>
            <a:pPr algn="ctr">
              <a:defRPr/>
            </a:pPr>
            <a:r>
              <a:rPr lang="en-US" sz="700" dirty="0">
                <a:solidFill>
                  <a:schemeClr val="tx1"/>
                </a:solidFill>
                <a:cs typeface="Arial" pitchFamily="34" charset="0"/>
              </a:rPr>
              <a:t>Director </a:t>
            </a:r>
          </a:p>
          <a:p>
            <a:pPr algn="ctr">
              <a:defRPr/>
            </a:pPr>
            <a:r>
              <a:rPr lang="en-US" sz="700" dirty="0">
                <a:solidFill>
                  <a:schemeClr val="tx1"/>
                </a:solidFill>
                <a:cs typeface="Arial" pitchFamily="34" charset="0"/>
              </a:rPr>
              <a:t>Abby Smith (A)</a:t>
            </a:r>
          </a:p>
        </p:txBody>
      </p:sp>
      <p:sp>
        <p:nvSpPr>
          <p:cNvPr id="11" name="Rounded Rectangle 10"/>
          <p:cNvSpPr/>
          <p:nvPr/>
        </p:nvSpPr>
        <p:spPr>
          <a:xfrm>
            <a:off x="3390900" y="1414216"/>
            <a:ext cx="1061646" cy="744784"/>
          </a:xfrm>
          <a:prstGeom prst="roundRect">
            <a:avLst/>
          </a:prstGeom>
          <a:solidFill>
            <a:schemeClr val="accent1">
              <a:lumMod val="20000"/>
              <a:lumOff val="80000"/>
            </a:schemeClr>
          </a:solidFill>
          <a:ln>
            <a:solidFill>
              <a:schemeClr val="accent1">
                <a:lumMod val="40000"/>
                <a:lumOff val="60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700" dirty="0">
                <a:solidFill>
                  <a:schemeClr val="tx1"/>
                </a:solidFill>
              </a:rPr>
              <a:t>ATO Operational Concepts, Validation &amp; Requirements</a:t>
            </a:r>
            <a:endParaRPr lang="en-US" sz="700" dirty="0">
              <a:solidFill>
                <a:schemeClr val="tx1"/>
              </a:solidFill>
              <a:cs typeface="Arial" pitchFamily="34" charset="0"/>
            </a:endParaRPr>
          </a:p>
          <a:p>
            <a:pPr algn="ctr">
              <a:defRPr/>
            </a:pPr>
            <a:r>
              <a:rPr lang="en-US" sz="700" dirty="0">
                <a:solidFill>
                  <a:schemeClr val="tx1"/>
                </a:solidFill>
                <a:cs typeface="Arial" pitchFamily="34" charset="0"/>
              </a:rPr>
              <a:t> AJV-7</a:t>
            </a:r>
          </a:p>
          <a:p>
            <a:pPr algn="ctr">
              <a:defRPr/>
            </a:pPr>
            <a:r>
              <a:rPr lang="en-US" sz="700" dirty="0">
                <a:solidFill>
                  <a:schemeClr val="tx1"/>
                </a:solidFill>
                <a:cs typeface="Arial" pitchFamily="34" charset="0"/>
              </a:rPr>
              <a:t>Director </a:t>
            </a:r>
          </a:p>
          <a:p>
            <a:pPr algn="ctr">
              <a:defRPr/>
            </a:pPr>
            <a:r>
              <a:rPr lang="en-US" sz="700" dirty="0">
                <a:solidFill>
                  <a:schemeClr val="tx1"/>
                </a:solidFill>
                <a:cs typeface="Arial" pitchFamily="34" charset="0"/>
              </a:rPr>
              <a:t>Greg Burke</a:t>
            </a:r>
          </a:p>
        </p:txBody>
      </p:sp>
      <p:sp>
        <p:nvSpPr>
          <p:cNvPr id="12" name="Rounded Rectangle 11"/>
          <p:cNvSpPr/>
          <p:nvPr/>
        </p:nvSpPr>
        <p:spPr>
          <a:xfrm>
            <a:off x="7834144" y="1441075"/>
            <a:ext cx="1222834" cy="510210"/>
          </a:xfrm>
          <a:prstGeom prst="roundRect">
            <a:avLst/>
          </a:prstGeom>
          <a:solidFill>
            <a:schemeClr val="accent1">
              <a:lumMod val="20000"/>
              <a:lumOff val="80000"/>
            </a:schemeClr>
          </a:solidFill>
          <a:ln>
            <a:solidFill>
              <a:schemeClr val="accent1">
                <a:lumMod val="40000"/>
                <a:lumOff val="60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700" dirty="0">
                <a:solidFill>
                  <a:schemeClr val="tx1"/>
                </a:solidFill>
                <a:cs typeface="Arial" pitchFamily="34" charset="0"/>
              </a:rPr>
              <a:t>Western Service Center</a:t>
            </a:r>
          </a:p>
          <a:p>
            <a:pPr algn="ctr">
              <a:defRPr/>
            </a:pPr>
            <a:r>
              <a:rPr lang="en-US" sz="700" dirty="0">
                <a:solidFill>
                  <a:schemeClr val="tx1"/>
                </a:solidFill>
                <a:cs typeface="Arial" pitchFamily="34" charset="0"/>
              </a:rPr>
              <a:t> AJV-W</a:t>
            </a:r>
          </a:p>
          <a:p>
            <a:pPr algn="ctr">
              <a:defRPr/>
            </a:pPr>
            <a:r>
              <a:rPr lang="en-US" sz="700" dirty="0">
                <a:solidFill>
                  <a:schemeClr val="tx1"/>
                </a:solidFill>
                <a:cs typeface="Arial" pitchFamily="34" charset="0"/>
              </a:rPr>
              <a:t>Director </a:t>
            </a:r>
          </a:p>
          <a:p>
            <a:pPr algn="ctr">
              <a:defRPr/>
            </a:pPr>
            <a:r>
              <a:rPr lang="en-US" sz="700" dirty="0">
                <a:solidFill>
                  <a:schemeClr val="tx1"/>
                </a:solidFill>
                <a:cs typeface="Arial" pitchFamily="34" charset="0"/>
              </a:rPr>
              <a:t>Ron Beckerdite</a:t>
            </a:r>
          </a:p>
        </p:txBody>
      </p:sp>
      <p:sp>
        <p:nvSpPr>
          <p:cNvPr id="13" name="Rounded Rectangle 12"/>
          <p:cNvSpPr/>
          <p:nvPr/>
        </p:nvSpPr>
        <p:spPr>
          <a:xfrm>
            <a:off x="1193540" y="2074979"/>
            <a:ext cx="939651" cy="517723"/>
          </a:xfrm>
          <a:prstGeom prst="roundRect">
            <a:avLst/>
          </a:prstGeom>
          <a:solidFill>
            <a:schemeClr val="accent1">
              <a:lumMod val="20000"/>
              <a:lumOff val="80000"/>
            </a:schemeClr>
          </a:solidFill>
          <a:ln>
            <a:solidFill>
              <a:schemeClr val="accent1">
                <a:lumMod val="40000"/>
                <a:lumOff val="60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700" dirty="0">
                <a:solidFill>
                  <a:schemeClr val="tx1"/>
                </a:solidFill>
              </a:rPr>
              <a:t>National Flight Data</a:t>
            </a:r>
          </a:p>
          <a:p>
            <a:pPr algn="ctr">
              <a:defRPr/>
            </a:pPr>
            <a:r>
              <a:rPr lang="en-US" sz="700" dirty="0">
                <a:solidFill>
                  <a:schemeClr val="tx1"/>
                </a:solidFill>
              </a:rPr>
              <a:t>Center Group</a:t>
            </a:r>
          </a:p>
          <a:p>
            <a:pPr algn="ctr">
              <a:defRPr/>
            </a:pPr>
            <a:r>
              <a:rPr lang="en-US" sz="700" dirty="0">
                <a:solidFill>
                  <a:schemeClr val="tx1"/>
                </a:solidFill>
              </a:rPr>
              <a:t>AJV-21</a:t>
            </a:r>
          </a:p>
          <a:p>
            <a:pPr algn="ctr">
              <a:defRPr/>
            </a:pPr>
            <a:r>
              <a:rPr lang="en-US" sz="700" dirty="0">
                <a:solidFill>
                  <a:schemeClr val="tx1"/>
                </a:solidFill>
              </a:rPr>
              <a:t>Dick Powell</a:t>
            </a:r>
          </a:p>
        </p:txBody>
      </p:sp>
      <p:sp>
        <p:nvSpPr>
          <p:cNvPr id="14" name="Rounded Rectangle 13"/>
          <p:cNvSpPr/>
          <p:nvPr/>
        </p:nvSpPr>
        <p:spPr>
          <a:xfrm>
            <a:off x="1235417" y="2647526"/>
            <a:ext cx="855896" cy="517723"/>
          </a:xfrm>
          <a:prstGeom prst="roundRect">
            <a:avLst/>
          </a:prstGeom>
          <a:solidFill>
            <a:schemeClr val="accent1">
              <a:lumMod val="20000"/>
              <a:lumOff val="80000"/>
            </a:schemeClr>
          </a:solidFill>
          <a:ln>
            <a:solidFill>
              <a:schemeClr val="accent1">
                <a:lumMod val="40000"/>
                <a:lumOff val="60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700" dirty="0">
                <a:solidFill>
                  <a:schemeClr val="tx1"/>
                </a:solidFill>
              </a:rPr>
              <a:t>Geographic Services</a:t>
            </a:r>
          </a:p>
          <a:p>
            <a:pPr algn="ctr">
              <a:defRPr/>
            </a:pPr>
            <a:r>
              <a:rPr lang="en-US" sz="700" dirty="0">
                <a:solidFill>
                  <a:schemeClr val="tx1"/>
                </a:solidFill>
              </a:rPr>
              <a:t>Group</a:t>
            </a:r>
          </a:p>
          <a:p>
            <a:pPr algn="ctr">
              <a:defRPr/>
            </a:pPr>
            <a:r>
              <a:rPr lang="en-US" sz="700" dirty="0">
                <a:solidFill>
                  <a:schemeClr val="tx1"/>
                </a:solidFill>
              </a:rPr>
              <a:t>AJV- 22</a:t>
            </a:r>
          </a:p>
          <a:p>
            <a:pPr algn="ctr">
              <a:defRPr/>
            </a:pPr>
            <a:r>
              <a:rPr lang="en-US" sz="700" dirty="0">
                <a:solidFill>
                  <a:schemeClr val="tx1"/>
                </a:solidFill>
              </a:rPr>
              <a:t>Dick Powell</a:t>
            </a:r>
          </a:p>
        </p:txBody>
      </p:sp>
      <p:sp>
        <p:nvSpPr>
          <p:cNvPr id="15" name="Rounded Rectangle 14"/>
          <p:cNvSpPr/>
          <p:nvPr/>
        </p:nvSpPr>
        <p:spPr>
          <a:xfrm>
            <a:off x="1235417" y="3220073"/>
            <a:ext cx="855896" cy="517723"/>
          </a:xfrm>
          <a:prstGeom prst="roundRect">
            <a:avLst/>
          </a:prstGeom>
          <a:solidFill>
            <a:schemeClr val="accent1">
              <a:lumMod val="20000"/>
              <a:lumOff val="80000"/>
            </a:schemeClr>
          </a:solidFill>
          <a:ln>
            <a:solidFill>
              <a:schemeClr val="accent1">
                <a:lumMod val="40000"/>
                <a:lumOff val="60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50" dirty="0">
                <a:solidFill>
                  <a:schemeClr val="tx1"/>
                </a:solidFill>
              </a:rPr>
              <a:t>Data System Architecture</a:t>
            </a:r>
          </a:p>
          <a:p>
            <a:pPr algn="ctr">
              <a:defRPr/>
            </a:pPr>
            <a:r>
              <a:rPr lang="en-US" sz="650" dirty="0">
                <a:solidFill>
                  <a:schemeClr val="tx1"/>
                </a:solidFill>
              </a:rPr>
              <a:t>Group</a:t>
            </a:r>
          </a:p>
          <a:p>
            <a:pPr algn="ctr">
              <a:defRPr/>
            </a:pPr>
            <a:r>
              <a:rPr lang="en-US" sz="650" dirty="0">
                <a:solidFill>
                  <a:schemeClr val="tx1"/>
                </a:solidFill>
              </a:rPr>
              <a:t>AJV-23</a:t>
            </a:r>
          </a:p>
          <a:p>
            <a:pPr algn="ctr">
              <a:defRPr/>
            </a:pPr>
            <a:r>
              <a:rPr lang="en-US" sz="650" dirty="0">
                <a:solidFill>
                  <a:schemeClr val="tx1"/>
                </a:solidFill>
              </a:rPr>
              <a:t>Dan Gerecht</a:t>
            </a:r>
          </a:p>
        </p:txBody>
      </p:sp>
      <p:sp>
        <p:nvSpPr>
          <p:cNvPr id="16" name="Rounded Rectangle 15"/>
          <p:cNvSpPr/>
          <p:nvPr/>
        </p:nvSpPr>
        <p:spPr>
          <a:xfrm>
            <a:off x="1192342" y="3792620"/>
            <a:ext cx="942047" cy="517723"/>
          </a:xfrm>
          <a:prstGeom prst="roundRect">
            <a:avLst/>
          </a:prstGeom>
          <a:solidFill>
            <a:schemeClr val="accent1">
              <a:lumMod val="20000"/>
              <a:lumOff val="80000"/>
            </a:schemeClr>
          </a:solidFill>
          <a:ln>
            <a:solidFill>
              <a:schemeClr val="accent1">
                <a:lumMod val="40000"/>
                <a:lumOff val="60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50" dirty="0">
                <a:solidFill>
                  <a:schemeClr val="tx1"/>
                </a:solidFill>
              </a:rPr>
              <a:t>AIM Operations Group AJV-24</a:t>
            </a:r>
          </a:p>
          <a:p>
            <a:pPr algn="ctr">
              <a:defRPr/>
            </a:pPr>
            <a:r>
              <a:rPr lang="en-US" sz="650" dirty="0">
                <a:solidFill>
                  <a:schemeClr val="tx1"/>
                </a:solidFill>
              </a:rPr>
              <a:t>(Acting) Glenn Sigley</a:t>
            </a:r>
          </a:p>
        </p:txBody>
      </p:sp>
      <p:sp>
        <p:nvSpPr>
          <p:cNvPr id="17" name="Rounded Rectangle 16"/>
          <p:cNvSpPr/>
          <p:nvPr/>
        </p:nvSpPr>
        <p:spPr>
          <a:xfrm>
            <a:off x="1220517" y="4365167"/>
            <a:ext cx="885696" cy="536223"/>
          </a:xfrm>
          <a:prstGeom prst="roundRect">
            <a:avLst/>
          </a:prstGeom>
          <a:solidFill>
            <a:schemeClr val="accent1">
              <a:lumMod val="20000"/>
              <a:lumOff val="80000"/>
            </a:schemeClr>
          </a:solidFill>
          <a:ln>
            <a:solidFill>
              <a:schemeClr val="accent1">
                <a:lumMod val="40000"/>
                <a:lumOff val="60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50" dirty="0">
                <a:solidFill>
                  <a:schemeClr val="tx1"/>
                </a:solidFill>
              </a:rPr>
              <a:t>Engineering Support Group</a:t>
            </a:r>
          </a:p>
          <a:p>
            <a:pPr algn="ctr">
              <a:defRPr/>
            </a:pPr>
            <a:r>
              <a:rPr lang="en-US" sz="650" dirty="0">
                <a:solidFill>
                  <a:schemeClr val="tx1"/>
                </a:solidFill>
              </a:rPr>
              <a:t>AJV-25</a:t>
            </a:r>
          </a:p>
          <a:p>
            <a:pPr algn="ctr">
              <a:defRPr/>
            </a:pPr>
            <a:r>
              <a:rPr lang="en-US" sz="650" dirty="0">
                <a:solidFill>
                  <a:schemeClr val="tx1"/>
                </a:solidFill>
              </a:rPr>
              <a:t>Jim Scott</a:t>
            </a:r>
          </a:p>
        </p:txBody>
      </p:sp>
      <p:sp>
        <p:nvSpPr>
          <p:cNvPr id="18" name="Rounded Rectangle 17"/>
          <p:cNvSpPr/>
          <p:nvPr/>
        </p:nvSpPr>
        <p:spPr>
          <a:xfrm>
            <a:off x="2302596" y="2029578"/>
            <a:ext cx="932570" cy="517723"/>
          </a:xfrm>
          <a:prstGeom prst="roundRect">
            <a:avLst/>
          </a:prstGeom>
          <a:solidFill>
            <a:schemeClr val="accent1">
              <a:lumMod val="20000"/>
              <a:lumOff val="80000"/>
            </a:schemeClr>
          </a:solidFill>
          <a:ln>
            <a:solidFill>
              <a:schemeClr val="accent1">
                <a:lumMod val="40000"/>
                <a:lumOff val="60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700" dirty="0">
                <a:solidFill>
                  <a:schemeClr val="tx1"/>
                </a:solidFill>
                <a:cs typeface="Arial" pitchFamily="34" charset="0"/>
              </a:rPr>
              <a:t>En Route Products Group</a:t>
            </a:r>
          </a:p>
          <a:p>
            <a:pPr algn="ctr">
              <a:defRPr/>
            </a:pPr>
            <a:r>
              <a:rPr lang="en-US" sz="700" dirty="0">
                <a:solidFill>
                  <a:schemeClr val="tx1"/>
                </a:solidFill>
                <a:cs typeface="Arial" pitchFamily="34" charset="0"/>
              </a:rPr>
              <a:t>AJV-31</a:t>
            </a:r>
          </a:p>
          <a:p>
            <a:pPr algn="ctr">
              <a:defRPr/>
            </a:pPr>
            <a:r>
              <a:rPr lang="en-US" sz="700" dirty="0">
                <a:solidFill>
                  <a:schemeClr val="tx1"/>
                </a:solidFill>
                <a:cs typeface="Arial" pitchFamily="34" charset="0"/>
              </a:rPr>
              <a:t>George Davis</a:t>
            </a:r>
          </a:p>
        </p:txBody>
      </p:sp>
      <p:sp>
        <p:nvSpPr>
          <p:cNvPr id="19" name="Rounded Rectangle 18"/>
          <p:cNvSpPr/>
          <p:nvPr/>
        </p:nvSpPr>
        <p:spPr>
          <a:xfrm>
            <a:off x="2282788" y="2595679"/>
            <a:ext cx="972187" cy="546107"/>
          </a:xfrm>
          <a:prstGeom prst="roundRect">
            <a:avLst/>
          </a:prstGeom>
          <a:solidFill>
            <a:schemeClr val="accent1">
              <a:lumMod val="20000"/>
              <a:lumOff val="80000"/>
            </a:schemeClr>
          </a:solidFill>
          <a:ln>
            <a:solidFill>
              <a:schemeClr val="accent1">
                <a:lumMod val="40000"/>
                <a:lumOff val="60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50" dirty="0">
                <a:solidFill>
                  <a:schemeClr val="tx1"/>
                </a:solidFill>
                <a:cs typeface="Arial" pitchFamily="34" charset="0"/>
              </a:rPr>
              <a:t>Visual Charting &amp; Airport</a:t>
            </a:r>
          </a:p>
          <a:p>
            <a:pPr algn="ctr">
              <a:defRPr/>
            </a:pPr>
            <a:r>
              <a:rPr lang="en-US" sz="650" dirty="0">
                <a:solidFill>
                  <a:schemeClr val="tx1"/>
                </a:solidFill>
                <a:cs typeface="Arial" pitchFamily="34" charset="0"/>
              </a:rPr>
              <a:t>Mapping Group</a:t>
            </a:r>
          </a:p>
          <a:p>
            <a:pPr algn="ctr">
              <a:defRPr/>
            </a:pPr>
            <a:r>
              <a:rPr lang="en-US" sz="650" dirty="0">
                <a:solidFill>
                  <a:schemeClr val="tx1"/>
                </a:solidFill>
                <a:cs typeface="Arial" pitchFamily="34" charset="0"/>
              </a:rPr>
              <a:t>AJV-32</a:t>
            </a:r>
          </a:p>
          <a:p>
            <a:pPr algn="ctr">
              <a:defRPr/>
            </a:pPr>
            <a:r>
              <a:rPr lang="en-US" sz="650" dirty="0">
                <a:solidFill>
                  <a:schemeClr val="tx1"/>
                </a:solidFill>
                <a:cs typeface="Arial" pitchFamily="34" charset="0"/>
              </a:rPr>
              <a:t>Eric Freed</a:t>
            </a:r>
          </a:p>
        </p:txBody>
      </p:sp>
      <p:sp>
        <p:nvSpPr>
          <p:cNvPr id="20" name="Rounded Rectangle 19"/>
          <p:cNvSpPr/>
          <p:nvPr/>
        </p:nvSpPr>
        <p:spPr>
          <a:xfrm>
            <a:off x="2298379" y="3190164"/>
            <a:ext cx="941005" cy="516032"/>
          </a:xfrm>
          <a:prstGeom prst="roundRect">
            <a:avLst/>
          </a:prstGeom>
          <a:solidFill>
            <a:schemeClr val="accent1">
              <a:lumMod val="20000"/>
              <a:lumOff val="80000"/>
            </a:schemeClr>
          </a:solidFill>
          <a:ln>
            <a:solidFill>
              <a:schemeClr val="accent1">
                <a:lumMod val="40000"/>
                <a:lumOff val="60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700" dirty="0">
                <a:solidFill>
                  <a:schemeClr val="tx1"/>
                </a:solidFill>
                <a:cs typeface="Arial" pitchFamily="34" charset="0"/>
              </a:rPr>
              <a:t>Product Support</a:t>
            </a:r>
          </a:p>
          <a:p>
            <a:pPr algn="ctr">
              <a:defRPr/>
            </a:pPr>
            <a:r>
              <a:rPr lang="en-US" sz="700" dirty="0">
                <a:solidFill>
                  <a:schemeClr val="tx1"/>
                </a:solidFill>
                <a:cs typeface="Arial" pitchFamily="34" charset="0"/>
              </a:rPr>
              <a:t>Group</a:t>
            </a:r>
          </a:p>
          <a:p>
            <a:pPr algn="ctr">
              <a:defRPr/>
            </a:pPr>
            <a:r>
              <a:rPr lang="en-US" sz="700" dirty="0">
                <a:solidFill>
                  <a:schemeClr val="tx1"/>
                </a:solidFill>
                <a:cs typeface="Arial" pitchFamily="34" charset="0"/>
              </a:rPr>
              <a:t>AJV-34</a:t>
            </a:r>
          </a:p>
          <a:p>
            <a:pPr algn="ctr">
              <a:defRPr/>
            </a:pPr>
            <a:r>
              <a:rPr lang="en-US" sz="700" dirty="0">
                <a:solidFill>
                  <a:schemeClr val="tx1"/>
                </a:solidFill>
                <a:cs typeface="Arial" pitchFamily="34" charset="0"/>
              </a:rPr>
              <a:t>Karen Gonzalez</a:t>
            </a:r>
          </a:p>
        </p:txBody>
      </p:sp>
      <p:sp>
        <p:nvSpPr>
          <p:cNvPr id="21" name="Rounded Rectangle 20"/>
          <p:cNvSpPr/>
          <p:nvPr/>
        </p:nvSpPr>
        <p:spPr>
          <a:xfrm>
            <a:off x="2264957" y="3754574"/>
            <a:ext cx="1007849" cy="517723"/>
          </a:xfrm>
          <a:prstGeom prst="roundRect">
            <a:avLst/>
          </a:prstGeom>
          <a:solidFill>
            <a:schemeClr val="accent1">
              <a:lumMod val="20000"/>
              <a:lumOff val="80000"/>
            </a:schemeClr>
          </a:solidFill>
          <a:ln>
            <a:solidFill>
              <a:schemeClr val="accent1">
                <a:lumMod val="40000"/>
                <a:lumOff val="60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700" dirty="0">
                <a:solidFill>
                  <a:schemeClr val="tx1"/>
                </a:solidFill>
                <a:cs typeface="Arial" pitchFamily="34" charset="0"/>
              </a:rPr>
              <a:t>Terminal Products</a:t>
            </a:r>
          </a:p>
          <a:p>
            <a:pPr algn="ctr">
              <a:defRPr/>
            </a:pPr>
            <a:r>
              <a:rPr lang="en-US" sz="700" dirty="0">
                <a:solidFill>
                  <a:schemeClr val="tx1"/>
                </a:solidFill>
                <a:cs typeface="Arial" pitchFamily="34" charset="0"/>
              </a:rPr>
              <a:t>Group</a:t>
            </a:r>
          </a:p>
          <a:p>
            <a:pPr algn="ctr">
              <a:defRPr/>
            </a:pPr>
            <a:r>
              <a:rPr lang="en-US" sz="700" dirty="0">
                <a:solidFill>
                  <a:schemeClr val="tx1"/>
                </a:solidFill>
                <a:cs typeface="Arial" pitchFamily="34" charset="0"/>
              </a:rPr>
              <a:t>AJV-35</a:t>
            </a:r>
          </a:p>
          <a:p>
            <a:pPr algn="ctr">
              <a:defRPr/>
            </a:pPr>
            <a:r>
              <a:rPr lang="en-US" sz="700" dirty="0">
                <a:solidFill>
                  <a:schemeClr val="tx1"/>
                </a:solidFill>
                <a:cs typeface="Arial" pitchFamily="34" charset="0"/>
              </a:rPr>
              <a:t>Gregory Yamamoto</a:t>
            </a:r>
          </a:p>
        </p:txBody>
      </p:sp>
      <p:sp>
        <p:nvSpPr>
          <p:cNvPr id="22" name="Rounded Rectangle 21"/>
          <p:cNvSpPr/>
          <p:nvPr/>
        </p:nvSpPr>
        <p:spPr>
          <a:xfrm>
            <a:off x="2188282" y="4320675"/>
            <a:ext cx="1161198" cy="587160"/>
          </a:xfrm>
          <a:prstGeom prst="roundRect">
            <a:avLst/>
          </a:prstGeom>
          <a:solidFill>
            <a:schemeClr val="accent1">
              <a:lumMod val="20000"/>
              <a:lumOff val="80000"/>
            </a:schemeClr>
          </a:solidFill>
          <a:ln>
            <a:solidFill>
              <a:schemeClr val="accent1">
                <a:lumMod val="40000"/>
                <a:lumOff val="60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700" dirty="0">
                <a:solidFill>
                  <a:schemeClr val="tx1"/>
                </a:solidFill>
                <a:cs typeface="Arial" pitchFamily="34" charset="0"/>
              </a:rPr>
              <a:t>Production Technology</a:t>
            </a:r>
          </a:p>
          <a:p>
            <a:pPr algn="ctr">
              <a:defRPr/>
            </a:pPr>
            <a:r>
              <a:rPr lang="en-US" sz="700" dirty="0">
                <a:solidFill>
                  <a:schemeClr val="tx1"/>
                </a:solidFill>
                <a:cs typeface="Arial" pitchFamily="34" charset="0"/>
              </a:rPr>
              <a:t>&amp; Air Traffic Products Group</a:t>
            </a:r>
          </a:p>
          <a:p>
            <a:pPr algn="ctr">
              <a:defRPr/>
            </a:pPr>
            <a:r>
              <a:rPr lang="en-US" sz="700" dirty="0">
                <a:solidFill>
                  <a:schemeClr val="tx1"/>
                </a:solidFill>
                <a:cs typeface="Arial" pitchFamily="34" charset="0"/>
              </a:rPr>
              <a:t>AJV-36</a:t>
            </a:r>
          </a:p>
          <a:p>
            <a:pPr algn="ctr">
              <a:defRPr/>
            </a:pPr>
            <a:r>
              <a:rPr lang="en-US" sz="700" dirty="0">
                <a:solidFill>
                  <a:schemeClr val="tx1"/>
                </a:solidFill>
                <a:cs typeface="Arial" pitchFamily="34" charset="0"/>
              </a:rPr>
              <a:t>Eric </a:t>
            </a:r>
            <a:r>
              <a:rPr lang="en-US" sz="700" dirty="0" err="1">
                <a:solidFill>
                  <a:schemeClr val="tx1"/>
                </a:solidFill>
                <a:cs typeface="Arial" pitchFamily="34" charset="0"/>
              </a:rPr>
              <a:t>Secretan</a:t>
            </a:r>
            <a:endParaRPr lang="en-US" sz="700" dirty="0">
              <a:solidFill>
                <a:schemeClr val="tx1"/>
              </a:solidFill>
              <a:cs typeface="Arial" pitchFamily="34" charset="0"/>
            </a:endParaRPr>
          </a:p>
        </p:txBody>
      </p:sp>
      <p:sp>
        <p:nvSpPr>
          <p:cNvPr id="23" name="Rounded Rectangle 22"/>
          <p:cNvSpPr/>
          <p:nvPr/>
        </p:nvSpPr>
        <p:spPr>
          <a:xfrm>
            <a:off x="2340933" y="4956215"/>
            <a:ext cx="855896" cy="517723"/>
          </a:xfrm>
          <a:prstGeom prst="roundRect">
            <a:avLst/>
          </a:prstGeom>
          <a:solidFill>
            <a:schemeClr val="accent1">
              <a:lumMod val="20000"/>
              <a:lumOff val="80000"/>
            </a:schemeClr>
          </a:solidFill>
          <a:ln>
            <a:solidFill>
              <a:schemeClr val="accent1">
                <a:lumMod val="40000"/>
                <a:lumOff val="60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700" dirty="0">
                <a:solidFill>
                  <a:schemeClr val="tx1"/>
                </a:solidFill>
                <a:cs typeface="Arial" pitchFamily="34" charset="0"/>
              </a:rPr>
              <a:t>AeroNav Products</a:t>
            </a:r>
          </a:p>
          <a:p>
            <a:pPr algn="ctr">
              <a:defRPr/>
            </a:pPr>
            <a:r>
              <a:rPr lang="en-US" sz="700" dirty="0">
                <a:solidFill>
                  <a:schemeClr val="tx1"/>
                </a:solidFill>
                <a:cs typeface="Arial" pitchFamily="34" charset="0"/>
              </a:rPr>
              <a:t>Logistics Group</a:t>
            </a:r>
          </a:p>
          <a:p>
            <a:pPr algn="ctr">
              <a:defRPr/>
            </a:pPr>
            <a:r>
              <a:rPr lang="en-US" sz="700" dirty="0">
                <a:solidFill>
                  <a:schemeClr val="tx1"/>
                </a:solidFill>
                <a:cs typeface="Arial" pitchFamily="34" charset="0"/>
              </a:rPr>
              <a:t>AJV-37</a:t>
            </a:r>
          </a:p>
          <a:p>
            <a:pPr algn="ctr">
              <a:defRPr/>
            </a:pPr>
            <a:r>
              <a:rPr lang="en-US" sz="700" dirty="0">
                <a:solidFill>
                  <a:schemeClr val="tx1"/>
                </a:solidFill>
                <a:cs typeface="Arial" pitchFamily="34" charset="0"/>
              </a:rPr>
              <a:t>Patricia Banks</a:t>
            </a:r>
          </a:p>
        </p:txBody>
      </p:sp>
      <p:sp>
        <p:nvSpPr>
          <p:cNvPr id="24" name="Rounded Rectangle 23"/>
          <p:cNvSpPr/>
          <p:nvPr/>
        </p:nvSpPr>
        <p:spPr>
          <a:xfrm>
            <a:off x="70651" y="2938171"/>
            <a:ext cx="968934" cy="395117"/>
          </a:xfrm>
          <a:prstGeom prst="roundRect">
            <a:avLst/>
          </a:prstGeom>
          <a:solidFill>
            <a:schemeClr val="accent1">
              <a:lumMod val="20000"/>
              <a:lumOff val="80000"/>
            </a:schemeClr>
          </a:solidFill>
          <a:ln w="31750" cap="rnd" cmpd="sng">
            <a:solidFill>
              <a:schemeClr val="accent1">
                <a:lumMod val="40000"/>
                <a:lumOff val="60000"/>
              </a:schemeClr>
            </a:solidFill>
            <a:prstDash val="solid"/>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50" dirty="0">
                <a:solidFill>
                  <a:schemeClr val="tx1"/>
                </a:solidFill>
              </a:rPr>
              <a:t>Airspace Regulations Group  AJV-11</a:t>
            </a:r>
          </a:p>
          <a:p>
            <a:pPr algn="ctr">
              <a:defRPr/>
            </a:pPr>
            <a:r>
              <a:rPr lang="en-US" sz="650" dirty="0">
                <a:solidFill>
                  <a:schemeClr val="tx1"/>
                </a:solidFill>
              </a:rPr>
              <a:t>(Acting) Gary </a:t>
            </a:r>
            <a:r>
              <a:rPr lang="en-US" sz="650" dirty="0" err="1">
                <a:solidFill>
                  <a:schemeClr val="tx1"/>
                </a:solidFill>
              </a:rPr>
              <a:t>Norek</a:t>
            </a:r>
            <a:endParaRPr lang="en-US" sz="650" dirty="0">
              <a:solidFill>
                <a:schemeClr val="tx1"/>
              </a:solidFill>
              <a:cs typeface="Arial" pitchFamily="34" charset="0"/>
            </a:endParaRPr>
          </a:p>
        </p:txBody>
      </p:sp>
      <p:sp>
        <p:nvSpPr>
          <p:cNvPr id="25" name="Rounded Rectangle 24"/>
          <p:cNvSpPr/>
          <p:nvPr/>
        </p:nvSpPr>
        <p:spPr>
          <a:xfrm>
            <a:off x="127170" y="3394015"/>
            <a:ext cx="855896" cy="517723"/>
          </a:xfrm>
          <a:prstGeom prst="roundRect">
            <a:avLst/>
          </a:prstGeom>
          <a:solidFill>
            <a:schemeClr val="accent1">
              <a:lumMod val="20000"/>
              <a:lumOff val="80000"/>
            </a:schemeClr>
          </a:solidFill>
          <a:ln w="28575" cmpd="sng">
            <a:solidFill>
              <a:schemeClr val="accent1">
                <a:lumMod val="40000"/>
                <a:lumOff val="60000"/>
              </a:schemeClr>
            </a:solidFill>
            <a:prstDash val="solid"/>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50" dirty="0">
                <a:solidFill>
                  <a:schemeClr val="tx1"/>
                </a:solidFill>
              </a:rPr>
              <a:t>Airspace Optimization Group </a:t>
            </a:r>
          </a:p>
          <a:p>
            <a:pPr algn="ctr">
              <a:defRPr/>
            </a:pPr>
            <a:r>
              <a:rPr lang="en-US" sz="650" dirty="0">
                <a:solidFill>
                  <a:schemeClr val="tx1"/>
                </a:solidFill>
              </a:rPr>
              <a:t>AJV-12</a:t>
            </a:r>
          </a:p>
          <a:p>
            <a:pPr algn="ctr">
              <a:defRPr/>
            </a:pPr>
            <a:r>
              <a:rPr lang="en-US" sz="650" dirty="0">
                <a:solidFill>
                  <a:schemeClr val="tx1"/>
                </a:solidFill>
              </a:rPr>
              <a:t>(A) Howie </a:t>
            </a:r>
            <a:r>
              <a:rPr lang="en-US" sz="650" dirty="0" err="1">
                <a:solidFill>
                  <a:schemeClr val="tx1"/>
                </a:solidFill>
              </a:rPr>
              <a:t>Callon</a:t>
            </a:r>
            <a:endParaRPr lang="en-US" sz="650" dirty="0">
              <a:solidFill>
                <a:schemeClr val="tx1"/>
              </a:solidFill>
            </a:endParaRPr>
          </a:p>
        </p:txBody>
      </p:sp>
      <p:sp>
        <p:nvSpPr>
          <p:cNvPr id="26" name="Rounded Rectangle 25"/>
          <p:cNvSpPr/>
          <p:nvPr/>
        </p:nvSpPr>
        <p:spPr>
          <a:xfrm>
            <a:off x="66898" y="3972465"/>
            <a:ext cx="976440" cy="517723"/>
          </a:xfrm>
          <a:prstGeom prst="roundRect">
            <a:avLst/>
          </a:prstGeom>
          <a:solidFill>
            <a:schemeClr val="accent1">
              <a:lumMod val="20000"/>
              <a:lumOff val="80000"/>
            </a:schemeClr>
          </a:solidFill>
          <a:ln>
            <a:solidFill>
              <a:schemeClr val="accent1">
                <a:lumMod val="40000"/>
                <a:lumOff val="60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50" dirty="0">
                <a:solidFill>
                  <a:schemeClr val="tx1"/>
                </a:solidFill>
              </a:rPr>
              <a:t>PBN Policy &amp; Support Group</a:t>
            </a:r>
          </a:p>
          <a:p>
            <a:pPr algn="ctr">
              <a:defRPr/>
            </a:pPr>
            <a:r>
              <a:rPr lang="en-US" sz="650" dirty="0">
                <a:solidFill>
                  <a:schemeClr val="tx1"/>
                </a:solidFill>
              </a:rPr>
              <a:t>AJV-14</a:t>
            </a:r>
          </a:p>
          <a:p>
            <a:pPr algn="ctr">
              <a:defRPr/>
            </a:pPr>
            <a:r>
              <a:rPr lang="en-US" sz="650" dirty="0">
                <a:solidFill>
                  <a:schemeClr val="tx1"/>
                </a:solidFill>
              </a:rPr>
              <a:t>(A) Sharon </a:t>
            </a:r>
            <a:r>
              <a:rPr lang="en-US" sz="650" dirty="0" err="1">
                <a:solidFill>
                  <a:schemeClr val="tx1"/>
                </a:solidFill>
              </a:rPr>
              <a:t>Abhalter</a:t>
            </a:r>
            <a:endParaRPr lang="en-US" sz="650" dirty="0">
              <a:solidFill>
                <a:schemeClr val="tx1"/>
              </a:solidFill>
            </a:endParaRPr>
          </a:p>
        </p:txBody>
      </p:sp>
      <p:sp>
        <p:nvSpPr>
          <p:cNvPr id="27" name="Rounded Rectangle 26"/>
          <p:cNvSpPr/>
          <p:nvPr/>
        </p:nvSpPr>
        <p:spPr>
          <a:xfrm>
            <a:off x="89067" y="4550915"/>
            <a:ext cx="932102" cy="497365"/>
          </a:xfrm>
          <a:prstGeom prst="roundRect">
            <a:avLst/>
          </a:prstGeom>
          <a:solidFill>
            <a:schemeClr val="accent1">
              <a:lumMod val="20000"/>
              <a:lumOff val="80000"/>
            </a:schemeClr>
          </a:solidFill>
          <a:ln>
            <a:solidFill>
              <a:schemeClr val="accent1">
                <a:lumMod val="40000"/>
                <a:lumOff val="60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50" dirty="0">
                <a:solidFill>
                  <a:schemeClr val="tx1"/>
                </a:solidFill>
              </a:rPr>
              <a:t>Obstruction</a:t>
            </a:r>
          </a:p>
          <a:p>
            <a:pPr algn="ctr">
              <a:defRPr/>
            </a:pPr>
            <a:r>
              <a:rPr lang="en-US" sz="650" dirty="0">
                <a:solidFill>
                  <a:schemeClr val="tx1"/>
                </a:solidFill>
              </a:rPr>
              <a:t>Evaluation Group</a:t>
            </a:r>
          </a:p>
          <a:p>
            <a:pPr algn="ctr">
              <a:defRPr/>
            </a:pPr>
            <a:r>
              <a:rPr lang="en-US" sz="650" dirty="0">
                <a:solidFill>
                  <a:schemeClr val="tx1"/>
                </a:solidFill>
              </a:rPr>
              <a:t>AJV-15</a:t>
            </a:r>
          </a:p>
          <a:p>
            <a:pPr algn="ctr">
              <a:defRPr/>
            </a:pPr>
            <a:r>
              <a:rPr lang="en-US" sz="650" dirty="0">
                <a:solidFill>
                  <a:schemeClr val="tx1"/>
                </a:solidFill>
              </a:rPr>
              <a:t>John Page</a:t>
            </a:r>
          </a:p>
        </p:txBody>
      </p:sp>
      <p:sp>
        <p:nvSpPr>
          <p:cNvPr id="28" name="Rounded Rectangle 27"/>
          <p:cNvSpPr/>
          <p:nvPr/>
        </p:nvSpPr>
        <p:spPr>
          <a:xfrm>
            <a:off x="116558" y="5109007"/>
            <a:ext cx="877120" cy="517723"/>
          </a:xfrm>
          <a:prstGeom prst="roundRect">
            <a:avLst/>
          </a:prstGeom>
          <a:solidFill>
            <a:schemeClr val="accent1">
              <a:lumMod val="20000"/>
              <a:lumOff val="80000"/>
            </a:schemeClr>
          </a:solidFill>
          <a:ln>
            <a:solidFill>
              <a:schemeClr val="accent1">
                <a:lumMod val="40000"/>
                <a:lumOff val="60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700" dirty="0">
                <a:solidFill>
                  <a:schemeClr val="tx1"/>
                </a:solidFill>
              </a:rPr>
              <a:t>Business Support</a:t>
            </a:r>
          </a:p>
          <a:p>
            <a:pPr algn="ctr">
              <a:defRPr/>
            </a:pPr>
            <a:r>
              <a:rPr lang="en-US" sz="700" dirty="0">
                <a:solidFill>
                  <a:schemeClr val="tx1"/>
                </a:solidFill>
              </a:rPr>
              <a:t>Group</a:t>
            </a:r>
          </a:p>
          <a:p>
            <a:pPr algn="ctr">
              <a:defRPr/>
            </a:pPr>
            <a:r>
              <a:rPr lang="en-US" sz="700" dirty="0">
                <a:solidFill>
                  <a:schemeClr val="tx1"/>
                </a:solidFill>
              </a:rPr>
              <a:t>AJV-17</a:t>
            </a:r>
          </a:p>
          <a:p>
            <a:pPr algn="ctr">
              <a:defRPr/>
            </a:pPr>
            <a:r>
              <a:rPr lang="en-US" sz="700" dirty="0">
                <a:solidFill>
                  <a:schemeClr val="tx1"/>
                </a:solidFill>
              </a:rPr>
              <a:t>Steve Holliday</a:t>
            </a:r>
          </a:p>
        </p:txBody>
      </p:sp>
      <p:sp>
        <p:nvSpPr>
          <p:cNvPr id="29" name="Rounded Rectangle 28"/>
          <p:cNvSpPr/>
          <p:nvPr/>
        </p:nvSpPr>
        <p:spPr>
          <a:xfrm>
            <a:off x="7993920" y="2498492"/>
            <a:ext cx="903283" cy="517723"/>
          </a:xfrm>
          <a:prstGeom prst="roundRect">
            <a:avLst/>
          </a:prstGeom>
          <a:solidFill>
            <a:schemeClr val="accent1">
              <a:lumMod val="20000"/>
              <a:lumOff val="80000"/>
            </a:schemeClr>
          </a:solidFill>
          <a:ln>
            <a:solidFill>
              <a:schemeClr val="accent1">
                <a:lumMod val="40000"/>
                <a:lumOff val="60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700" dirty="0">
                <a:solidFill>
                  <a:schemeClr val="tx1"/>
                </a:solidFill>
                <a:cs typeface="Arial" pitchFamily="34" charset="0"/>
              </a:rPr>
              <a:t>Quality Control Group,</a:t>
            </a:r>
          </a:p>
          <a:p>
            <a:pPr algn="ctr">
              <a:defRPr/>
            </a:pPr>
            <a:r>
              <a:rPr lang="en-US" sz="700" dirty="0">
                <a:solidFill>
                  <a:schemeClr val="tx1"/>
                </a:solidFill>
                <a:cs typeface="Arial" pitchFamily="34" charset="0"/>
              </a:rPr>
              <a:t>AJV-W1</a:t>
            </a:r>
          </a:p>
          <a:p>
            <a:pPr algn="ctr">
              <a:defRPr/>
            </a:pPr>
            <a:r>
              <a:rPr lang="en-US" sz="650" dirty="0">
                <a:solidFill>
                  <a:schemeClr val="tx1"/>
                </a:solidFill>
                <a:cs typeface="Arial" pitchFamily="34" charset="0"/>
              </a:rPr>
              <a:t>Chuck Chamberlain</a:t>
            </a:r>
          </a:p>
        </p:txBody>
      </p:sp>
      <p:sp>
        <p:nvSpPr>
          <p:cNvPr id="30" name="Rounded Rectangle 29"/>
          <p:cNvSpPr/>
          <p:nvPr/>
        </p:nvSpPr>
        <p:spPr>
          <a:xfrm>
            <a:off x="7990361" y="3083443"/>
            <a:ext cx="910401" cy="517723"/>
          </a:xfrm>
          <a:prstGeom prst="roundRect">
            <a:avLst/>
          </a:prstGeom>
          <a:solidFill>
            <a:schemeClr val="accent1">
              <a:lumMod val="20000"/>
              <a:lumOff val="80000"/>
            </a:schemeClr>
          </a:solidFill>
          <a:ln>
            <a:solidFill>
              <a:schemeClr val="accent1">
                <a:lumMod val="40000"/>
                <a:lumOff val="60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700" dirty="0">
                <a:solidFill>
                  <a:schemeClr val="tx1"/>
                </a:solidFill>
                <a:cs typeface="Arial" pitchFamily="34" charset="0"/>
              </a:rPr>
              <a:t>Operations Support Group,</a:t>
            </a:r>
          </a:p>
          <a:p>
            <a:pPr algn="ctr">
              <a:defRPr/>
            </a:pPr>
            <a:r>
              <a:rPr lang="en-US" sz="700" dirty="0">
                <a:solidFill>
                  <a:schemeClr val="tx1"/>
                </a:solidFill>
                <a:cs typeface="Arial" pitchFamily="34" charset="0"/>
              </a:rPr>
              <a:t>AJV-W2</a:t>
            </a:r>
          </a:p>
          <a:p>
            <a:pPr algn="ctr">
              <a:defRPr/>
            </a:pPr>
            <a:r>
              <a:rPr lang="en-US" sz="700" dirty="0">
                <a:solidFill>
                  <a:schemeClr val="tx1"/>
                </a:solidFill>
                <a:cs typeface="Arial" pitchFamily="34" charset="0"/>
              </a:rPr>
              <a:t>Clark </a:t>
            </a:r>
            <a:r>
              <a:rPr lang="en-US" sz="700" dirty="0" err="1">
                <a:solidFill>
                  <a:schemeClr val="tx1"/>
                </a:solidFill>
                <a:cs typeface="Arial" pitchFamily="34" charset="0"/>
              </a:rPr>
              <a:t>Desing</a:t>
            </a:r>
            <a:endParaRPr lang="en-US" sz="700" dirty="0">
              <a:solidFill>
                <a:schemeClr val="tx1"/>
              </a:solidFill>
              <a:cs typeface="Arial" pitchFamily="34" charset="0"/>
            </a:endParaRPr>
          </a:p>
        </p:txBody>
      </p:sp>
      <p:sp>
        <p:nvSpPr>
          <p:cNvPr id="31" name="Rounded Rectangle 30"/>
          <p:cNvSpPr/>
          <p:nvPr/>
        </p:nvSpPr>
        <p:spPr>
          <a:xfrm>
            <a:off x="7971097" y="3668394"/>
            <a:ext cx="948929" cy="517723"/>
          </a:xfrm>
          <a:prstGeom prst="roundRect">
            <a:avLst/>
          </a:prstGeom>
          <a:solidFill>
            <a:schemeClr val="accent1">
              <a:lumMod val="20000"/>
              <a:lumOff val="80000"/>
            </a:schemeClr>
          </a:solidFill>
          <a:ln>
            <a:solidFill>
              <a:schemeClr val="accent1">
                <a:lumMod val="40000"/>
                <a:lumOff val="60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700" dirty="0">
                <a:solidFill>
                  <a:schemeClr val="tx1"/>
                </a:solidFill>
                <a:cs typeface="Arial" pitchFamily="34" charset="0"/>
              </a:rPr>
              <a:t>Planning and Requirements</a:t>
            </a:r>
          </a:p>
          <a:p>
            <a:pPr algn="ctr">
              <a:defRPr/>
            </a:pPr>
            <a:r>
              <a:rPr lang="en-US" sz="700" dirty="0">
                <a:solidFill>
                  <a:schemeClr val="tx1"/>
                </a:solidFill>
                <a:cs typeface="Arial" pitchFamily="34" charset="0"/>
              </a:rPr>
              <a:t>Group</a:t>
            </a:r>
          </a:p>
          <a:p>
            <a:pPr algn="ctr">
              <a:defRPr/>
            </a:pPr>
            <a:r>
              <a:rPr lang="en-US" sz="700" dirty="0">
                <a:solidFill>
                  <a:schemeClr val="tx1"/>
                </a:solidFill>
                <a:cs typeface="Arial" pitchFamily="34" charset="0"/>
              </a:rPr>
              <a:t>AJV-W3</a:t>
            </a:r>
          </a:p>
          <a:p>
            <a:pPr algn="ctr">
              <a:defRPr/>
            </a:pPr>
            <a:r>
              <a:rPr lang="en-US" sz="700" dirty="0">
                <a:solidFill>
                  <a:schemeClr val="tx1"/>
                </a:solidFill>
                <a:cs typeface="Arial" pitchFamily="34" charset="0"/>
              </a:rPr>
              <a:t>James Valle</a:t>
            </a:r>
          </a:p>
        </p:txBody>
      </p:sp>
      <p:sp>
        <p:nvSpPr>
          <p:cNvPr id="32" name="Rounded Rectangle 31"/>
          <p:cNvSpPr/>
          <p:nvPr/>
        </p:nvSpPr>
        <p:spPr>
          <a:xfrm>
            <a:off x="7989703" y="4253345"/>
            <a:ext cx="911716" cy="508640"/>
          </a:xfrm>
          <a:prstGeom prst="roundRect">
            <a:avLst/>
          </a:prstGeom>
          <a:solidFill>
            <a:schemeClr val="accent1">
              <a:lumMod val="20000"/>
              <a:lumOff val="80000"/>
            </a:schemeClr>
          </a:solidFill>
          <a:ln>
            <a:solidFill>
              <a:schemeClr val="accent1">
                <a:lumMod val="40000"/>
                <a:lumOff val="60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700" dirty="0">
                <a:solidFill>
                  <a:schemeClr val="tx1"/>
                </a:solidFill>
                <a:cs typeface="Arial" pitchFamily="34" charset="0"/>
              </a:rPr>
              <a:t>Business Services Group,</a:t>
            </a:r>
          </a:p>
          <a:p>
            <a:pPr algn="ctr">
              <a:defRPr/>
            </a:pPr>
            <a:r>
              <a:rPr lang="en-US" sz="700" dirty="0">
                <a:solidFill>
                  <a:schemeClr val="tx1"/>
                </a:solidFill>
                <a:cs typeface="Arial" pitchFamily="34" charset="0"/>
              </a:rPr>
              <a:t>AJV-W4</a:t>
            </a:r>
          </a:p>
          <a:p>
            <a:pPr algn="ctr">
              <a:defRPr/>
            </a:pPr>
            <a:r>
              <a:rPr lang="en-US" sz="700" dirty="0">
                <a:solidFill>
                  <a:schemeClr val="tx1"/>
                </a:solidFill>
                <a:cs typeface="Arial" pitchFamily="34" charset="0"/>
              </a:rPr>
              <a:t>Jay Egbert</a:t>
            </a:r>
          </a:p>
        </p:txBody>
      </p:sp>
      <p:sp>
        <p:nvSpPr>
          <p:cNvPr id="33" name="Rounded Rectangle 32"/>
          <p:cNvSpPr/>
          <p:nvPr/>
        </p:nvSpPr>
        <p:spPr>
          <a:xfrm>
            <a:off x="7989703" y="4829215"/>
            <a:ext cx="911716" cy="508640"/>
          </a:xfrm>
          <a:prstGeom prst="roundRect">
            <a:avLst/>
          </a:prstGeom>
          <a:solidFill>
            <a:schemeClr val="accent1">
              <a:lumMod val="20000"/>
              <a:lumOff val="80000"/>
            </a:schemeClr>
          </a:solidFill>
          <a:ln>
            <a:solidFill>
              <a:schemeClr val="accent1">
                <a:lumMod val="40000"/>
                <a:lumOff val="60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700" dirty="0">
                <a:solidFill>
                  <a:schemeClr val="tx1"/>
                </a:solidFill>
                <a:cs typeface="Arial" pitchFamily="34" charset="0"/>
              </a:rPr>
              <a:t>Administrative Services Group,</a:t>
            </a:r>
          </a:p>
          <a:p>
            <a:pPr algn="ctr">
              <a:defRPr/>
            </a:pPr>
            <a:r>
              <a:rPr lang="en-US" sz="700" dirty="0">
                <a:solidFill>
                  <a:schemeClr val="tx1"/>
                </a:solidFill>
                <a:cs typeface="Arial" pitchFamily="34" charset="0"/>
              </a:rPr>
              <a:t>AJV-W5</a:t>
            </a:r>
          </a:p>
          <a:p>
            <a:pPr algn="ctr">
              <a:defRPr/>
            </a:pPr>
            <a:r>
              <a:rPr lang="en-US" sz="700" dirty="0">
                <a:solidFill>
                  <a:schemeClr val="tx1"/>
                </a:solidFill>
                <a:cs typeface="Arial" pitchFamily="34" charset="0"/>
              </a:rPr>
              <a:t>Julie </a:t>
            </a:r>
            <a:r>
              <a:rPr lang="en-US" sz="700" dirty="0" err="1">
                <a:solidFill>
                  <a:schemeClr val="tx1"/>
                </a:solidFill>
                <a:cs typeface="Arial" pitchFamily="34" charset="0"/>
              </a:rPr>
              <a:t>Fidler</a:t>
            </a:r>
            <a:endParaRPr lang="en-US" sz="700" dirty="0">
              <a:solidFill>
                <a:schemeClr val="tx1"/>
              </a:solidFill>
              <a:cs typeface="Arial" pitchFamily="34" charset="0"/>
            </a:endParaRPr>
          </a:p>
        </p:txBody>
      </p:sp>
      <p:sp>
        <p:nvSpPr>
          <p:cNvPr id="38" name="Rounded Rectangle 37"/>
          <p:cNvSpPr/>
          <p:nvPr/>
        </p:nvSpPr>
        <p:spPr>
          <a:xfrm>
            <a:off x="127170" y="2003827"/>
            <a:ext cx="855896" cy="425451"/>
          </a:xfrm>
          <a:prstGeom prst="roundRect">
            <a:avLst/>
          </a:prstGeom>
          <a:solidFill>
            <a:schemeClr val="accent1">
              <a:lumMod val="20000"/>
              <a:lumOff val="80000"/>
            </a:schemeClr>
          </a:solidFill>
          <a:ln>
            <a:solidFill>
              <a:schemeClr val="accent1">
                <a:lumMod val="40000"/>
                <a:lumOff val="60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700" dirty="0">
                <a:solidFill>
                  <a:schemeClr val="tx1"/>
                </a:solidFill>
                <a:cs typeface="Arial" pitchFamily="34" charset="0"/>
              </a:rPr>
              <a:t>Deputy Director</a:t>
            </a:r>
          </a:p>
          <a:p>
            <a:pPr algn="ctr">
              <a:defRPr/>
            </a:pPr>
            <a:r>
              <a:rPr lang="en-US" sz="700" dirty="0">
                <a:solidFill>
                  <a:schemeClr val="tx1"/>
                </a:solidFill>
                <a:cs typeface="Arial" pitchFamily="34" charset="0"/>
              </a:rPr>
              <a:t> AJV-1 </a:t>
            </a:r>
          </a:p>
          <a:p>
            <a:pPr algn="ctr">
              <a:defRPr/>
            </a:pPr>
            <a:r>
              <a:rPr lang="en-US" sz="700" dirty="0">
                <a:solidFill>
                  <a:schemeClr val="tx1"/>
                </a:solidFill>
                <a:cs typeface="Arial" pitchFamily="34" charset="0"/>
              </a:rPr>
              <a:t>Frank Black</a:t>
            </a:r>
          </a:p>
        </p:txBody>
      </p:sp>
      <p:sp>
        <p:nvSpPr>
          <p:cNvPr id="39" name="Rounded Rectangle 38"/>
          <p:cNvSpPr/>
          <p:nvPr/>
        </p:nvSpPr>
        <p:spPr>
          <a:xfrm>
            <a:off x="7970661" y="2018513"/>
            <a:ext cx="949800" cy="412751"/>
          </a:xfrm>
          <a:prstGeom prst="roundRect">
            <a:avLst/>
          </a:prstGeom>
          <a:solidFill>
            <a:schemeClr val="accent1">
              <a:lumMod val="20000"/>
              <a:lumOff val="80000"/>
            </a:schemeClr>
          </a:solidFill>
          <a:ln>
            <a:solidFill>
              <a:schemeClr val="accent1">
                <a:lumMod val="40000"/>
                <a:lumOff val="60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700" dirty="0">
                <a:solidFill>
                  <a:schemeClr val="tx1"/>
                </a:solidFill>
                <a:cs typeface="Arial" pitchFamily="34" charset="0"/>
              </a:rPr>
              <a:t>Senior Advisor</a:t>
            </a:r>
          </a:p>
          <a:p>
            <a:pPr algn="ctr">
              <a:defRPr/>
            </a:pPr>
            <a:r>
              <a:rPr lang="en-US" sz="700" dirty="0">
                <a:solidFill>
                  <a:schemeClr val="tx1"/>
                </a:solidFill>
                <a:cs typeface="Arial" pitchFamily="34" charset="0"/>
              </a:rPr>
              <a:t> AJV-W</a:t>
            </a:r>
          </a:p>
          <a:p>
            <a:pPr algn="ctr">
              <a:defRPr/>
            </a:pPr>
            <a:r>
              <a:rPr lang="en-US" sz="700" dirty="0">
                <a:solidFill>
                  <a:schemeClr val="tx1"/>
                </a:solidFill>
                <a:cs typeface="Arial" pitchFamily="34" charset="0"/>
              </a:rPr>
              <a:t>Kimberly </a:t>
            </a:r>
            <a:r>
              <a:rPr lang="en-US" sz="700" dirty="0" err="1">
                <a:solidFill>
                  <a:schemeClr val="tx1"/>
                </a:solidFill>
                <a:cs typeface="Arial" pitchFamily="34" charset="0"/>
              </a:rPr>
              <a:t>Flanigan</a:t>
            </a:r>
            <a:endParaRPr lang="en-US" sz="700" dirty="0">
              <a:solidFill>
                <a:schemeClr val="tx1"/>
              </a:solidFill>
              <a:cs typeface="Arial" pitchFamily="34" charset="0"/>
            </a:endParaRPr>
          </a:p>
        </p:txBody>
      </p:sp>
      <p:sp>
        <p:nvSpPr>
          <p:cNvPr id="40" name="Rounded Rectangle 39"/>
          <p:cNvSpPr/>
          <p:nvPr/>
        </p:nvSpPr>
        <p:spPr>
          <a:xfrm>
            <a:off x="6716473" y="1452186"/>
            <a:ext cx="1071313" cy="499176"/>
          </a:xfrm>
          <a:prstGeom prst="roundRect">
            <a:avLst/>
          </a:prstGeom>
          <a:solidFill>
            <a:schemeClr val="accent1">
              <a:lumMod val="20000"/>
              <a:lumOff val="80000"/>
            </a:schemeClr>
          </a:solidFill>
          <a:ln>
            <a:solidFill>
              <a:schemeClr val="accent1">
                <a:lumMod val="40000"/>
                <a:lumOff val="60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700" dirty="0">
                <a:solidFill>
                  <a:schemeClr val="tx1"/>
                </a:solidFill>
                <a:cs typeface="Arial" pitchFamily="34" charset="0"/>
              </a:rPr>
              <a:t>Central Service Center</a:t>
            </a:r>
          </a:p>
          <a:p>
            <a:pPr algn="ctr">
              <a:defRPr/>
            </a:pPr>
            <a:r>
              <a:rPr lang="en-US" sz="700" dirty="0">
                <a:solidFill>
                  <a:schemeClr val="tx1"/>
                </a:solidFill>
                <a:cs typeface="Arial" pitchFamily="34" charset="0"/>
              </a:rPr>
              <a:t> AJV-C</a:t>
            </a:r>
          </a:p>
          <a:p>
            <a:pPr algn="ctr">
              <a:defRPr/>
            </a:pPr>
            <a:r>
              <a:rPr lang="en-US" sz="700" dirty="0">
                <a:solidFill>
                  <a:schemeClr val="tx1"/>
                </a:solidFill>
                <a:cs typeface="Arial" pitchFamily="34" charset="0"/>
              </a:rPr>
              <a:t>Director </a:t>
            </a:r>
          </a:p>
          <a:p>
            <a:pPr algn="ctr">
              <a:defRPr/>
            </a:pPr>
            <a:r>
              <a:rPr lang="en-US" sz="700" dirty="0">
                <a:solidFill>
                  <a:schemeClr val="tx1"/>
                </a:solidFill>
                <a:cs typeface="Arial" pitchFamily="34" charset="0"/>
              </a:rPr>
              <a:t>Gus Nezer</a:t>
            </a:r>
          </a:p>
        </p:txBody>
      </p:sp>
      <p:sp>
        <p:nvSpPr>
          <p:cNvPr id="41" name="Rounded Rectangle 40"/>
          <p:cNvSpPr/>
          <p:nvPr/>
        </p:nvSpPr>
        <p:spPr>
          <a:xfrm>
            <a:off x="6849581" y="2596953"/>
            <a:ext cx="855896" cy="517723"/>
          </a:xfrm>
          <a:prstGeom prst="roundRect">
            <a:avLst/>
          </a:prstGeom>
          <a:solidFill>
            <a:schemeClr val="accent1">
              <a:lumMod val="20000"/>
              <a:lumOff val="80000"/>
            </a:schemeClr>
          </a:solidFill>
          <a:ln>
            <a:solidFill>
              <a:schemeClr val="accent1">
                <a:lumMod val="40000"/>
                <a:lumOff val="60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700" dirty="0">
                <a:solidFill>
                  <a:schemeClr val="tx1"/>
                </a:solidFill>
              </a:rPr>
              <a:t>Quality Control Group,</a:t>
            </a:r>
          </a:p>
          <a:p>
            <a:pPr algn="ctr">
              <a:defRPr/>
            </a:pPr>
            <a:r>
              <a:rPr lang="en-US" sz="700" dirty="0">
                <a:solidFill>
                  <a:schemeClr val="tx1"/>
                </a:solidFill>
              </a:rPr>
              <a:t>AJV-C1</a:t>
            </a:r>
          </a:p>
          <a:p>
            <a:pPr algn="ctr">
              <a:defRPr/>
            </a:pPr>
            <a:r>
              <a:rPr lang="en-US" sz="700" dirty="0">
                <a:solidFill>
                  <a:schemeClr val="tx1"/>
                </a:solidFill>
              </a:rPr>
              <a:t>Tony </a:t>
            </a:r>
            <a:r>
              <a:rPr lang="en-US" sz="700" dirty="0" err="1">
                <a:solidFill>
                  <a:schemeClr val="tx1"/>
                </a:solidFill>
              </a:rPr>
              <a:t>Roetzel</a:t>
            </a:r>
            <a:endParaRPr lang="en-US" sz="700" dirty="0">
              <a:solidFill>
                <a:schemeClr val="tx1"/>
              </a:solidFill>
            </a:endParaRPr>
          </a:p>
        </p:txBody>
      </p:sp>
      <p:sp>
        <p:nvSpPr>
          <p:cNvPr id="42" name="Rounded Rectangle 41"/>
          <p:cNvSpPr/>
          <p:nvPr/>
        </p:nvSpPr>
        <p:spPr>
          <a:xfrm>
            <a:off x="6821671" y="3178610"/>
            <a:ext cx="911716" cy="508640"/>
          </a:xfrm>
          <a:prstGeom prst="roundRect">
            <a:avLst/>
          </a:prstGeom>
          <a:solidFill>
            <a:schemeClr val="accent1">
              <a:lumMod val="20000"/>
              <a:lumOff val="80000"/>
            </a:schemeClr>
          </a:solidFill>
          <a:ln>
            <a:solidFill>
              <a:schemeClr val="accent1">
                <a:lumMod val="40000"/>
                <a:lumOff val="60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700" dirty="0">
                <a:solidFill>
                  <a:schemeClr val="tx1"/>
                </a:solidFill>
              </a:rPr>
              <a:t>Operations Support Group, </a:t>
            </a:r>
          </a:p>
          <a:p>
            <a:pPr algn="ctr">
              <a:defRPr/>
            </a:pPr>
            <a:r>
              <a:rPr lang="en-US" sz="700" dirty="0">
                <a:solidFill>
                  <a:schemeClr val="tx1"/>
                </a:solidFill>
              </a:rPr>
              <a:t>AJV-C2</a:t>
            </a:r>
          </a:p>
          <a:p>
            <a:pPr algn="ctr">
              <a:defRPr/>
            </a:pPr>
            <a:r>
              <a:rPr lang="en-US" sz="700" dirty="0">
                <a:solidFill>
                  <a:schemeClr val="tx1"/>
                </a:solidFill>
              </a:rPr>
              <a:t>David Medina</a:t>
            </a:r>
          </a:p>
        </p:txBody>
      </p:sp>
      <p:sp>
        <p:nvSpPr>
          <p:cNvPr id="43" name="Rounded Rectangle 42"/>
          <p:cNvSpPr/>
          <p:nvPr/>
        </p:nvSpPr>
        <p:spPr>
          <a:xfrm>
            <a:off x="6802677" y="3751184"/>
            <a:ext cx="949704" cy="517723"/>
          </a:xfrm>
          <a:prstGeom prst="roundRect">
            <a:avLst/>
          </a:prstGeom>
          <a:solidFill>
            <a:schemeClr val="accent1">
              <a:lumMod val="20000"/>
              <a:lumOff val="80000"/>
            </a:schemeClr>
          </a:solidFill>
          <a:ln>
            <a:solidFill>
              <a:schemeClr val="accent1">
                <a:lumMod val="40000"/>
                <a:lumOff val="60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700" dirty="0">
                <a:solidFill>
                  <a:schemeClr val="tx1"/>
                </a:solidFill>
              </a:rPr>
              <a:t>Planning and</a:t>
            </a:r>
          </a:p>
          <a:p>
            <a:pPr algn="ctr">
              <a:defRPr/>
            </a:pPr>
            <a:r>
              <a:rPr lang="en-US" sz="700" dirty="0">
                <a:solidFill>
                  <a:schemeClr val="tx1"/>
                </a:solidFill>
              </a:rPr>
              <a:t>Requirements Group,</a:t>
            </a:r>
          </a:p>
          <a:p>
            <a:pPr algn="ctr">
              <a:defRPr/>
            </a:pPr>
            <a:r>
              <a:rPr lang="en-US" sz="700" dirty="0">
                <a:solidFill>
                  <a:schemeClr val="tx1"/>
                </a:solidFill>
              </a:rPr>
              <a:t>AJV-C3</a:t>
            </a:r>
          </a:p>
          <a:p>
            <a:pPr algn="ctr">
              <a:defRPr/>
            </a:pPr>
            <a:r>
              <a:rPr lang="en-US" sz="700" dirty="0">
                <a:solidFill>
                  <a:schemeClr val="tx1"/>
                </a:solidFill>
              </a:rPr>
              <a:t>Denise Knight</a:t>
            </a:r>
          </a:p>
        </p:txBody>
      </p:sp>
      <p:sp>
        <p:nvSpPr>
          <p:cNvPr id="44" name="Rounded Rectangle 43"/>
          <p:cNvSpPr/>
          <p:nvPr/>
        </p:nvSpPr>
        <p:spPr>
          <a:xfrm>
            <a:off x="6820316" y="4332841"/>
            <a:ext cx="914426" cy="508640"/>
          </a:xfrm>
          <a:prstGeom prst="roundRect">
            <a:avLst/>
          </a:prstGeom>
          <a:solidFill>
            <a:schemeClr val="accent1">
              <a:lumMod val="20000"/>
              <a:lumOff val="80000"/>
            </a:schemeClr>
          </a:solidFill>
          <a:ln>
            <a:solidFill>
              <a:schemeClr val="accent1">
                <a:lumMod val="40000"/>
                <a:lumOff val="60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700" dirty="0">
                <a:solidFill>
                  <a:schemeClr val="tx1"/>
                </a:solidFill>
              </a:rPr>
              <a:t>Business Services Group,</a:t>
            </a:r>
          </a:p>
          <a:p>
            <a:pPr algn="ctr">
              <a:defRPr/>
            </a:pPr>
            <a:r>
              <a:rPr lang="en-US" sz="700" dirty="0">
                <a:solidFill>
                  <a:schemeClr val="tx1"/>
                </a:solidFill>
              </a:rPr>
              <a:t>AJV-C4</a:t>
            </a:r>
          </a:p>
          <a:p>
            <a:pPr algn="ctr">
              <a:defRPr/>
            </a:pPr>
            <a:r>
              <a:rPr lang="en-US" sz="700" dirty="0">
                <a:solidFill>
                  <a:schemeClr val="tx1"/>
                </a:solidFill>
              </a:rPr>
              <a:t>Jeff </a:t>
            </a:r>
            <a:r>
              <a:rPr lang="en-US" sz="700" dirty="0" err="1">
                <a:solidFill>
                  <a:schemeClr val="tx1"/>
                </a:solidFill>
              </a:rPr>
              <a:t>Tague</a:t>
            </a:r>
            <a:endParaRPr lang="en-US" sz="700" dirty="0">
              <a:solidFill>
                <a:schemeClr val="tx1"/>
              </a:solidFill>
            </a:endParaRPr>
          </a:p>
        </p:txBody>
      </p:sp>
      <p:sp>
        <p:nvSpPr>
          <p:cNvPr id="45" name="Rounded Rectangle 44"/>
          <p:cNvSpPr/>
          <p:nvPr/>
        </p:nvSpPr>
        <p:spPr>
          <a:xfrm>
            <a:off x="6821671" y="4905415"/>
            <a:ext cx="911716" cy="508640"/>
          </a:xfrm>
          <a:prstGeom prst="roundRect">
            <a:avLst/>
          </a:prstGeom>
          <a:solidFill>
            <a:schemeClr val="accent1">
              <a:lumMod val="20000"/>
              <a:lumOff val="80000"/>
            </a:schemeClr>
          </a:solidFill>
          <a:ln>
            <a:solidFill>
              <a:schemeClr val="accent1">
                <a:lumMod val="40000"/>
                <a:lumOff val="60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700" dirty="0">
                <a:solidFill>
                  <a:schemeClr val="tx1"/>
                </a:solidFill>
              </a:rPr>
              <a:t>Administrative Services Group,</a:t>
            </a:r>
          </a:p>
          <a:p>
            <a:pPr algn="ctr">
              <a:defRPr/>
            </a:pPr>
            <a:r>
              <a:rPr lang="en-US" sz="700" dirty="0">
                <a:solidFill>
                  <a:schemeClr val="tx1"/>
                </a:solidFill>
              </a:rPr>
              <a:t>AJV-C5</a:t>
            </a:r>
          </a:p>
          <a:p>
            <a:pPr algn="ctr">
              <a:defRPr/>
            </a:pPr>
            <a:r>
              <a:rPr lang="en-US" sz="700" dirty="0">
                <a:solidFill>
                  <a:schemeClr val="tx1"/>
                </a:solidFill>
              </a:rPr>
              <a:t>Lyndon Dyer</a:t>
            </a:r>
          </a:p>
        </p:txBody>
      </p:sp>
      <p:sp>
        <p:nvSpPr>
          <p:cNvPr id="46" name="Rounded Rectangle 45"/>
          <p:cNvSpPr/>
          <p:nvPr/>
        </p:nvSpPr>
        <p:spPr>
          <a:xfrm>
            <a:off x="6786586" y="2015296"/>
            <a:ext cx="981886" cy="517723"/>
          </a:xfrm>
          <a:prstGeom prst="roundRect">
            <a:avLst/>
          </a:prstGeom>
          <a:solidFill>
            <a:schemeClr val="accent1">
              <a:lumMod val="20000"/>
              <a:lumOff val="80000"/>
            </a:schemeClr>
          </a:solidFill>
          <a:ln>
            <a:solidFill>
              <a:schemeClr val="accent1">
                <a:lumMod val="40000"/>
                <a:lumOff val="60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700" dirty="0">
                <a:solidFill>
                  <a:schemeClr val="tx1"/>
                </a:solidFill>
                <a:cs typeface="Arial" pitchFamily="34" charset="0"/>
              </a:rPr>
              <a:t>Senior Advisor</a:t>
            </a:r>
          </a:p>
          <a:p>
            <a:pPr algn="ctr">
              <a:defRPr/>
            </a:pPr>
            <a:r>
              <a:rPr lang="en-US" sz="700" dirty="0">
                <a:solidFill>
                  <a:schemeClr val="tx1"/>
                </a:solidFill>
                <a:cs typeface="Arial" pitchFamily="34" charset="0"/>
              </a:rPr>
              <a:t> AJV-C </a:t>
            </a:r>
          </a:p>
          <a:p>
            <a:pPr algn="ctr">
              <a:defRPr/>
            </a:pPr>
            <a:r>
              <a:rPr lang="en-US" sz="700" dirty="0">
                <a:solidFill>
                  <a:schemeClr val="tx1"/>
                </a:solidFill>
                <a:cs typeface="Arial" pitchFamily="34" charset="0"/>
              </a:rPr>
              <a:t>Sharon Rushing</a:t>
            </a:r>
          </a:p>
        </p:txBody>
      </p:sp>
      <p:sp>
        <p:nvSpPr>
          <p:cNvPr id="47" name="Rounded Rectangle 46"/>
          <p:cNvSpPr/>
          <p:nvPr/>
        </p:nvSpPr>
        <p:spPr>
          <a:xfrm>
            <a:off x="5573802" y="1459937"/>
            <a:ext cx="1091809" cy="491476"/>
          </a:xfrm>
          <a:prstGeom prst="roundRect">
            <a:avLst/>
          </a:prstGeom>
          <a:solidFill>
            <a:schemeClr val="accent1">
              <a:lumMod val="20000"/>
              <a:lumOff val="80000"/>
            </a:schemeClr>
          </a:solidFill>
          <a:ln>
            <a:solidFill>
              <a:schemeClr val="accent1">
                <a:lumMod val="40000"/>
                <a:lumOff val="60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700" dirty="0">
                <a:solidFill>
                  <a:schemeClr val="tx1"/>
                </a:solidFill>
                <a:cs typeface="Arial" pitchFamily="34" charset="0"/>
              </a:rPr>
              <a:t>Eastern Service Center</a:t>
            </a:r>
          </a:p>
          <a:p>
            <a:pPr algn="ctr">
              <a:defRPr/>
            </a:pPr>
            <a:r>
              <a:rPr lang="en-US" sz="700" dirty="0">
                <a:solidFill>
                  <a:schemeClr val="tx1"/>
                </a:solidFill>
                <a:cs typeface="Arial" pitchFamily="34" charset="0"/>
              </a:rPr>
              <a:t> AJV-E</a:t>
            </a:r>
          </a:p>
          <a:p>
            <a:pPr algn="ctr">
              <a:defRPr/>
            </a:pPr>
            <a:r>
              <a:rPr lang="en-US" sz="700" dirty="0">
                <a:solidFill>
                  <a:schemeClr val="tx1"/>
                </a:solidFill>
                <a:cs typeface="Arial" pitchFamily="34" charset="0"/>
              </a:rPr>
              <a:t>Director </a:t>
            </a:r>
          </a:p>
          <a:p>
            <a:pPr algn="ctr">
              <a:defRPr/>
            </a:pPr>
            <a:r>
              <a:rPr lang="en-US" sz="700" dirty="0">
                <a:solidFill>
                  <a:schemeClr val="tx1"/>
                </a:solidFill>
                <a:cs typeface="Arial" pitchFamily="34" charset="0"/>
              </a:rPr>
              <a:t>Mark Ward</a:t>
            </a:r>
          </a:p>
        </p:txBody>
      </p:sp>
      <p:sp>
        <p:nvSpPr>
          <p:cNvPr id="48" name="Rounded Rectangle 47"/>
          <p:cNvSpPr/>
          <p:nvPr/>
        </p:nvSpPr>
        <p:spPr>
          <a:xfrm>
            <a:off x="5651013" y="2581228"/>
            <a:ext cx="937386" cy="497833"/>
          </a:xfrm>
          <a:prstGeom prst="roundRect">
            <a:avLst/>
          </a:prstGeom>
          <a:solidFill>
            <a:schemeClr val="accent1">
              <a:lumMod val="20000"/>
              <a:lumOff val="80000"/>
            </a:schemeClr>
          </a:solidFill>
          <a:ln>
            <a:solidFill>
              <a:schemeClr val="accent1">
                <a:lumMod val="40000"/>
                <a:lumOff val="60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700" dirty="0">
                <a:solidFill>
                  <a:schemeClr val="tx1"/>
                </a:solidFill>
                <a:cs typeface="Arial" pitchFamily="34" charset="0"/>
              </a:rPr>
              <a:t>Quality Control Group,</a:t>
            </a:r>
          </a:p>
          <a:p>
            <a:pPr algn="ctr">
              <a:defRPr/>
            </a:pPr>
            <a:r>
              <a:rPr lang="en-US" sz="700" dirty="0">
                <a:solidFill>
                  <a:schemeClr val="tx1"/>
                </a:solidFill>
                <a:cs typeface="Arial" pitchFamily="34" charset="0"/>
              </a:rPr>
              <a:t>AJV-E1</a:t>
            </a:r>
          </a:p>
          <a:p>
            <a:pPr algn="ctr">
              <a:defRPr/>
            </a:pPr>
            <a:r>
              <a:rPr lang="en-US" sz="700" dirty="0">
                <a:solidFill>
                  <a:schemeClr val="tx1"/>
                </a:solidFill>
                <a:cs typeface="Arial" pitchFamily="34" charset="0"/>
              </a:rPr>
              <a:t>(A) John Myles</a:t>
            </a:r>
          </a:p>
        </p:txBody>
      </p:sp>
      <p:sp>
        <p:nvSpPr>
          <p:cNvPr id="49" name="Rounded Rectangle 48"/>
          <p:cNvSpPr/>
          <p:nvPr/>
        </p:nvSpPr>
        <p:spPr>
          <a:xfrm>
            <a:off x="5663848" y="4314715"/>
            <a:ext cx="911716" cy="521951"/>
          </a:xfrm>
          <a:prstGeom prst="roundRect">
            <a:avLst/>
          </a:prstGeom>
          <a:solidFill>
            <a:schemeClr val="accent1">
              <a:lumMod val="20000"/>
              <a:lumOff val="80000"/>
            </a:schemeClr>
          </a:solidFill>
          <a:ln>
            <a:solidFill>
              <a:schemeClr val="accent1">
                <a:lumMod val="40000"/>
                <a:lumOff val="60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700" dirty="0">
                <a:solidFill>
                  <a:schemeClr val="tx1"/>
                </a:solidFill>
                <a:cs typeface="Arial" pitchFamily="34" charset="0"/>
              </a:rPr>
              <a:t>Business Services Group,</a:t>
            </a:r>
          </a:p>
          <a:p>
            <a:pPr algn="ctr">
              <a:defRPr/>
            </a:pPr>
            <a:r>
              <a:rPr lang="en-US" sz="700" dirty="0">
                <a:solidFill>
                  <a:schemeClr val="tx1"/>
                </a:solidFill>
                <a:cs typeface="Arial" pitchFamily="34" charset="0"/>
              </a:rPr>
              <a:t>AJV-E4</a:t>
            </a:r>
          </a:p>
          <a:p>
            <a:pPr algn="ctr">
              <a:defRPr/>
            </a:pPr>
            <a:r>
              <a:rPr lang="en-US" sz="700" dirty="0">
                <a:solidFill>
                  <a:schemeClr val="tx1"/>
                </a:solidFill>
                <a:cs typeface="Arial" pitchFamily="34" charset="0"/>
              </a:rPr>
              <a:t>Larry </a:t>
            </a:r>
            <a:r>
              <a:rPr lang="en-US" sz="700" dirty="0" err="1">
                <a:solidFill>
                  <a:schemeClr val="tx1"/>
                </a:solidFill>
                <a:cs typeface="Arial" pitchFamily="34" charset="0"/>
              </a:rPr>
              <a:t>Barts</a:t>
            </a:r>
            <a:endParaRPr lang="en-US" sz="700" dirty="0">
              <a:solidFill>
                <a:schemeClr val="tx1"/>
              </a:solidFill>
              <a:cs typeface="Arial" pitchFamily="34" charset="0"/>
            </a:endParaRPr>
          </a:p>
        </p:txBody>
      </p:sp>
      <p:sp>
        <p:nvSpPr>
          <p:cNvPr id="50" name="Rounded Rectangle 49"/>
          <p:cNvSpPr/>
          <p:nvPr/>
        </p:nvSpPr>
        <p:spPr>
          <a:xfrm>
            <a:off x="5663848" y="4892715"/>
            <a:ext cx="911716" cy="508640"/>
          </a:xfrm>
          <a:prstGeom prst="roundRect">
            <a:avLst/>
          </a:prstGeom>
          <a:solidFill>
            <a:schemeClr val="accent1">
              <a:lumMod val="20000"/>
              <a:lumOff val="80000"/>
            </a:schemeClr>
          </a:solidFill>
          <a:ln>
            <a:solidFill>
              <a:schemeClr val="accent1">
                <a:lumMod val="40000"/>
                <a:lumOff val="60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700" dirty="0">
                <a:solidFill>
                  <a:schemeClr val="tx1"/>
                </a:solidFill>
                <a:cs typeface="Arial" pitchFamily="34" charset="0"/>
              </a:rPr>
              <a:t>Administrative Services Group,</a:t>
            </a:r>
          </a:p>
          <a:p>
            <a:pPr algn="ctr">
              <a:defRPr/>
            </a:pPr>
            <a:r>
              <a:rPr lang="en-US" sz="700" dirty="0">
                <a:solidFill>
                  <a:schemeClr val="tx1"/>
                </a:solidFill>
                <a:cs typeface="Arial" pitchFamily="34" charset="0"/>
              </a:rPr>
              <a:t>AJV-E5</a:t>
            </a:r>
          </a:p>
          <a:p>
            <a:pPr algn="ctr">
              <a:defRPr/>
            </a:pPr>
            <a:r>
              <a:rPr lang="en-US" sz="700" dirty="0">
                <a:solidFill>
                  <a:schemeClr val="tx1"/>
                </a:solidFill>
                <a:cs typeface="Arial" pitchFamily="34" charset="0"/>
              </a:rPr>
              <a:t>Maria James</a:t>
            </a:r>
          </a:p>
        </p:txBody>
      </p:sp>
      <p:sp>
        <p:nvSpPr>
          <p:cNvPr id="51" name="Rounded Rectangle 50"/>
          <p:cNvSpPr/>
          <p:nvPr/>
        </p:nvSpPr>
        <p:spPr>
          <a:xfrm>
            <a:off x="5626636" y="2007459"/>
            <a:ext cx="986141" cy="517723"/>
          </a:xfrm>
          <a:prstGeom prst="roundRect">
            <a:avLst/>
          </a:prstGeom>
          <a:solidFill>
            <a:schemeClr val="accent1">
              <a:lumMod val="20000"/>
              <a:lumOff val="80000"/>
            </a:schemeClr>
          </a:solidFill>
          <a:ln>
            <a:solidFill>
              <a:schemeClr val="accent1">
                <a:lumMod val="40000"/>
                <a:lumOff val="60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700" dirty="0">
                <a:solidFill>
                  <a:schemeClr val="tx1"/>
                </a:solidFill>
                <a:cs typeface="Arial" pitchFamily="34" charset="0"/>
              </a:rPr>
              <a:t>Senior Advisor</a:t>
            </a:r>
          </a:p>
          <a:p>
            <a:pPr algn="ctr">
              <a:defRPr/>
            </a:pPr>
            <a:r>
              <a:rPr lang="en-US" sz="700" dirty="0">
                <a:solidFill>
                  <a:schemeClr val="tx1"/>
                </a:solidFill>
                <a:cs typeface="Arial" pitchFamily="34" charset="0"/>
              </a:rPr>
              <a:t> AJV-E</a:t>
            </a:r>
          </a:p>
          <a:p>
            <a:pPr algn="ctr">
              <a:defRPr/>
            </a:pPr>
            <a:r>
              <a:rPr lang="en-US" sz="700" dirty="0">
                <a:solidFill>
                  <a:schemeClr val="tx1"/>
                </a:solidFill>
                <a:cs typeface="Arial" pitchFamily="34" charset="0"/>
              </a:rPr>
              <a:t>(A) Debra Fay</a:t>
            </a:r>
          </a:p>
        </p:txBody>
      </p:sp>
      <p:sp>
        <p:nvSpPr>
          <p:cNvPr id="52" name="Rounded Rectangle 51"/>
          <p:cNvSpPr/>
          <p:nvPr/>
        </p:nvSpPr>
        <p:spPr>
          <a:xfrm>
            <a:off x="5651013" y="3135107"/>
            <a:ext cx="937386" cy="492194"/>
          </a:xfrm>
          <a:prstGeom prst="roundRect">
            <a:avLst/>
          </a:prstGeom>
          <a:solidFill>
            <a:schemeClr val="accent1">
              <a:lumMod val="20000"/>
              <a:lumOff val="80000"/>
            </a:schemeClr>
          </a:solidFill>
          <a:ln>
            <a:solidFill>
              <a:schemeClr val="accent1">
                <a:lumMod val="40000"/>
                <a:lumOff val="60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700" dirty="0">
                <a:solidFill>
                  <a:schemeClr val="tx1"/>
                </a:solidFill>
                <a:cs typeface="Arial" pitchFamily="34" charset="0"/>
              </a:rPr>
              <a:t>Operations Support Group,</a:t>
            </a:r>
          </a:p>
          <a:p>
            <a:pPr algn="ctr">
              <a:defRPr/>
            </a:pPr>
            <a:r>
              <a:rPr lang="en-US" sz="700" dirty="0">
                <a:solidFill>
                  <a:schemeClr val="tx1"/>
                </a:solidFill>
                <a:cs typeface="Arial" pitchFamily="34" charset="0"/>
              </a:rPr>
              <a:t>AJV-E2</a:t>
            </a:r>
          </a:p>
          <a:p>
            <a:pPr algn="ctr">
              <a:defRPr/>
            </a:pPr>
            <a:r>
              <a:rPr lang="en-US" sz="700" dirty="0">
                <a:solidFill>
                  <a:schemeClr val="tx1"/>
                </a:solidFill>
                <a:cs typeface="Arial" pitchFamily="34" charset="0"/>
              </a:rPr>
              <a:t>Kip Johns</a:t>
            </a:r>
          </a:p>
        </p:txBody>
      </p:sp>
      <p:sp>
        <p:nvSpPr>
          <p:cNvPr id="53" name="Rounded Rectangle 52"/>
          <p:cNvSpPr/>
          <p:nvPr/>
        </p:nvSpPr>
        <p:spPr>
          <a:xfrm>
            <a:off x="5645242" y="3683347"/>
            <a:ext cx="948929" cy="575322"/>
          </a:xfrm>
          <a:prstGeom prst="roundRect">
            <a:avLst/>
          </a:prstGeom>
          <a:solidFill>
            <a:schemeClr val="accent1">
              <a:lumMod val="20000"/>
              <a:lumOff val="80000"/>
            </a:schemeClr>
          </a:solidFill>
          <a:ln>
            <a:solidFill>
              <a:schemeClr val="accent1">
                <a:lumMod val="40000"/>
                <a:lumOff val="60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700" dirty="0">
                <a:solidFill>
                  <a:schemeClr val="tx1"/>
                </a:solidFill>
                <a:cs typeface="Arial" pitchFamily="34" charset="0"/>
              </a:rPr>
              <a:t>Planning and</a:t>
            </a:r>
          </a:p>
          <a:p>
            <a:pPr algn="ctr">
              <a:defRPr/>
            </a:pPr>
            <a:r>
              <a:rPr lang="en-US" sz="700" dirty="0">
                <a:solidFill>
                  <a:schemeClr val="tx1"/>
                </a:solidFill>
                <a:cs typeface="Arial" pitchFamily="34" charset="0"/>
              </a:rPr>
              <a:t>Requirements Group,</a:t>
            </a:r>
          </a:p>
          <a:p>
            <a:pPr algn="ctr">
              <a:defRPr/>
            </a:pPr>
            <a:r>
              <a:rPr lang="en-US" sz="700" dirty="0">
                <a:solidFill>
                  <a:schemeClr val="tx1"/>
                </a:solidFill>
                <a:cs typeface="Arial" pitchFamily="34" charset="0"/>
              </a:rPr>
              <a:t>AJV-E3</a:t>
            </a:r>
          </a:p>
          <a:p>
            <a:pPr algn="ctr">
              <a:defRPr/>
            </a:pPr>
            <a:r>
              <a:rPr lang="en-US" sz="700" dirty="0">
                <a:solidFill>
                  <a:schemeClr val="tx1"/>
                </a:solidFill>
                <a:cs typeface="Arial" pitchFamily="34" charset="0"/>
              </a:rPr>
              <a:t>Ryan </a:t>
            </a:r>
            <a:r>
              <a:rPr lang="en-US" sz="700" dirty="0" err="1">
                <a:solidFill>
                  <a:schemeClr val="tx1"/>
                </a:solidFill>
                <a:cs typeface="Arial" pitchFamily="34" charset="0"/>
              </a:rPr>
              <a:t>Almasy</a:t>
            </a:r>
            <a:endParaRPr lang="en-US" sz="700" dirty="0">
              <a:solidFill>
                <a:schemeClr val="tx1"/>
              </a:solidFill>
              <a:cs typeface="Arial" pitchFamily="34" charset="0"/>
            </a:endParaRPr>
          </a:p>
        </p:txBody>
      </p:sp>
      <p:sp>
        <p:nvSpPr>
          <p:cNvPr id="55" name="Rounded Rectangle 54"/>
          <p:cNvSpPr/>
          <p:nvPr/>
        </p:nvSpPr>
        <p:spPr>
          <a:xfrm>
            <a:off x="3427284" y="2792054"/>
            <a:ext cx="988879" cy="533367"/>
          </a:xfrm>
          <a:prstGeom prst="roundRect">
            <a:avLst/>
          </a:prstGeom>
          <a:solidFill>
            <a:schemeClr val="accent1">
              <a:lumMod val="20000"/>
              <a:lumOff val="80000"/>
            </a:schemeClr>
          </a:solidFill>
          <a:ln>
            <a:solidFill>
              <a:schemeClr val="accent1">
                <a:lumMod val="40000"/>
                <a:lumOff val="60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700" dirty="0">
                <a:solidFill>
                  <a:schemeClr val="tx1"/>
                </a:solidFill>
              </a:rPr>
              <a:t>Process Control</a:t>
            </a:r>
          </a:p>
          <a:p>
            <a:pPr algn="ctr">
              <a:defRPr/>
            </a:pPr>
            <a:r>
              <a:rPr lang="en-US" sz="700" dirty="0">
                <a:solidFill>
                  <a:schemeClr val="tx1"/>
                </a:solidFill>
              </a:rPr>
              <a:t>Services Group</a:t>
            </a:r>
          </a:p>
          <a:p>
            <a:pPr algn="ctr">
              <a:defRPr/>
            </a:pPr>
            <a:r>
              <a:rPr lang="en-US" sz="700" dirty="0">
                <a:solidFill>
                  <a:schemeClr val="tx1"/>
                </a:solidFill>
              </a:rPr>
              <a:t>AJV-71</a:t>
            </a:r>
          </a:p>
          <a:p>
            <a:pPr algn="ctr">
              <a:defRPr/>
            </a:pPr>
            <a:r>
              <a:rPr lang="en-US" sz="700" dirty="0">
                <a:solidFill>
                  <a:schemeClr val="tx1"/>
                </a:solidFill>
              </a:rPr>
              <a:t>Pamela Curry (A)</a:t>
            </a:r>
          </a:p>
        </p:txBody>
      </p:sp>
      <p:sp>
        <p:nvSpPr>
          <p:cNvPr id="56" name="Rounded Rectangle 55"/>
          <p:cNvSpPr/>
          <p:nvPr/>
        </p:nvSpPr>
        <p:spPr>
          <a:xfrm>
            <a:off x="3413481" y="3374994"/>
            <a:ext cx="1012469" cy="546709"/>
          </a:xfrm>
          <a:prstGeom prst="roundRect">
            <a:avLst/>
          </a:prstGeom>
          <a:solidFill>
            <a:schemeClr val="accent1">
              <a:lumMod val="20000"/>
              <a:lumOff val="80000"/>
            </a:schemeClr>
          </a:solidFill>
          <a:ln>
            <a:solidFill>
              <a:schemeClr val="accent1">
                <a:lumMod val="40000"/>
                <a:lumOff val="60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700" dirty="0">
                <a:solidFill>
                  <a:schemeClr val="tx1"/>
                </a:solidFill>
                <a:cs typeface="Arial" pitchFamily="34" charset="0"/>
              </a:rPr>
              <a:t>ATO Operational</a:t>
            </a:r>
          </a:p>
          <a:p>
            <a:pPr algn="ctr">
              <a:defRPr/>
            </a:pPr>
            <a:r>
              <a:rPr lang="en-US" sz="700" dirty="0">
                <a:solidFill>
                  <a:schemeClr val="tx1"/>
                </a:solidFill>
                <a:cs typeface="Arial" pitchFamily="34" charset="0"/>
              </a:rPr>
              <a:t>Concepts Group</a:t>
            </a:r>
          </a:p>
          <a:p>
            <a:pPr algn="ctr">
              <a:defRPr/>
            </a:pPr>
            <a:r>
              <a:rPr lang="en-US" sz="700" dirty="0">
                <a:solidFill>
                  <a:schemeClr val="tx1"/>
                </a:solidFill>
                <a:cs typeface="Arial" pitchFamily="34" charset="0"/>
              </a:rPr>
              <a:t>AJV-72</a:t>
            </a:r>
          </a:p>
          <a:p>
            <a:pPr algn="ctr">
              <a:defRPr/>
            </a:pPr>
            <a:r>
              <a:rPr lang="en-US" sz="700" dirty="0">
                <a:solidFill>
                  <a:schemeClr val="tx1"/>
                </a:solidFill>
                <a:cs typeface="Arial" pitchFamily="34" charset="0"/>
              </a:rPr>
              <a:t>Sharon </a:t>
            </a:r>
            <a:r>
              <a:rPr lang="en-US" sz="700" dirty="0" err="1">
                <a:solidFill>
                  <a:schemeClr val="tx1"/>
                </a:solidFill>
                <a:cs typeface="Arial" pitchFamily="34" charset="0"/>
              </a:rPr>
              <a:t>Kurywchak</a:t>
            </a:r>
            <a:endParaRPr lang="en-US" sz="700" dirty="0">
              <a:solidFill>
                <a:schemeClr val="tx1"/>
              </a:solidFill>
              <a:cs typeface="Arial" pitchFamily="34" charset="0"/>
            </a:endParaRPr>
          </a:p>
        </p:txBody>
      </p:sp>
      <p:sp>
        <p:nvSpPr>
          <p:cNvPr id="57" name="Rounded Rectangle 56"/>
          <p:cNvSpPr/>
          <p:nvPr/>
        </p:nvSpPr>
        <p:spPr>
          <a:xfrm>
            <a:off x="3458368" y="3964929"/>
            <a:ext cx="1024731" cy="600721"/>
          </a:xfrm>
          <a:prstGeom prst="roundRect">
            <a:avLst/>
          </a:prstGeom>
          <a:solidFill>
            <a:schemeClr val="accent1">
              <a:lumMod val="20000"/>
              <a:lumOff val="80000"/>
            </a:schemeClr>
          </a:solidFill>
          <a:ln>
            <a:solidFill>
              <a:schemeClr val="accent1">
                <a:lumMod val="40000"/>
                <a:lumOff val="60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50" dirty="0">
                <a:solidFill>
                  <a:schemeClr val="tx1"/>
                </a:solidFill>
              </a:rPr>
              <a:t>Technical Analysis &amp;</a:t>
            </a:r>
          </a:p>
          <a:p>
            <a:pPr algn="ctr">
              <a:defRPr/>
            </a:pPr>
            <a:r>
              <a:rPr lang="en-US" sz="650" dirty="0">
                <a:solidFill>
                  <a:schemeClr val="tx1"/>
                </a:solidFill>
              </a:rPr>
              <a:t>Operational</a:t>
            </a:r>
          </a:p>
          <a:p>
            <a:pPr algn="ctr">
              <a:defRPr/>
            </a:pPr>
            <a:r>
              <a:rPr lang="en-US" sz="650" dirty="0">
                <a:solidFill>
                  <a:schemeClr val="tx1"/>
                </a:solidFill>
              </a:rPr>
              <a:t>Requirements Group</a:t>
            </a:r>
          </a:p>
          <a:p>
            <a:pPr algn="ctr">
              <a:defRPr/>
            </a:pPr>
            <a:r>
              <a:rPr lang="en-US" sz="650" dirty="0">
                <a:solidFill>
                  <a:schemeClr val="tx1"/>
                </a:solidFill>
              </a:rPr>
              <a:t>AJV-73</a:t>
            </a:r>
          </a:p>
          <a:p>
            <a:pPr algn="ctr">
              <a:defRPr/>
            </a:pPr>
            <a:r>
              <a:rPr lang="en-US" sz="650" dirty="0">
                <a:solidFill>
                  <a:schemeClr val="tx1"/>
                </a:solidFill>
              </a:rPr>
              <a:t>Rob Hunt</a:t>
            </a:r>
          </a:p>
        </p:txBody>
      </p:sp>
      <p:sp>
        <p:nvSpPr>
          <p:cNvPr id="58" name="Rounded Rectangle 57"/>
          <p:cNvSpPr/>
          <p:nvPr/>
        </p:nvSpPr>
        <p:spPr>
          <a:xfrm>
            <a:off x="127170" y="2490005"/>
            <a:ext cx="855896" cy="387439"/>
          </a:xfrm>
          <a:prstGeom prst="roundRect">
            <a:avLst/>
          </a:prstGeom>
          <a:solidFill>
            <a:schemeClr val="accent1">
              <a:lumMod val="20000"/>
              <a:lumOff val="80000"/>
            </a:schemeClr>
          </a:solidFill>
          <a:ln>
            <a:solidFill>
              <a:schemeClr val="accent1">
                <a:lumMod val="40000"/>
                <a:lumOff val="60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700" dirty="0">
                <a:solidFill>
                  <a:schemeClr val="tx1"/>
                </a:solidFill>
                <a:cs typeface="Arial" pitchFamily="34" charset="0"/>
              </a:rPr>
              <a:t>Senior Advisor</a:t>
            </a:r>
          </a:p>
          <a:p>
            <a:pPr algn="ctr">
              <a:defRPr/>
            </a:pPr>
            <a:r>
              <a:rPr lang="en-US" sz="700" dirty="0">
                <a:solidFill>
                  <a:schemeClr val="tx1"/>
                </a:solidFill>
                <a:cs typeface="Arial" pitchFamily="34" charset="0"/>
              </a:rPr>
              <a:t> AJV-1 </a:t>
            </a:r>
          </a:p>
          <a:p>
            <a:pPr algn="ctr">
              <a:defRPr/>
            </a:pPr>
            <a:r>
              <a:rPr lang="en-US" sz="700" dirty="0">
                <a:solidFill>
                  <a:schemeClr val="tx1"/>
                </a:solidFill>
                <a:cs typeface="Arial" pitchFamily="34" charset="0"/>
              </a:rPr>
              <a:t>Leslie Swann</a:t>
            </a:r>
          </a:p>
        </p:txBody>
      </p:sp>
      <p:sp>
        <p:nvSpPr>
          <p:cNvPr id="59" name="Rounded Rectangle 58"/>
          <p:cNvSpPr/>
          <p:nvPr/>
        </p:nvSpPr>
        <p:spPr>
          <a:xfrm>
            <a:off x="4543699" y="1425575"/>
            <a:ext cx="967535" cy="555625"/>
          </a:xfrm>
          <a:prstGeom prst="roundRect">
            <a:avLst/>
          </a:prstGeom>
          <a:solidFill>
            <a:schemeClr val="accent1">
              <a:lumMod val="20000"/>
              <a:lumOff val="80000"/>
            </a:schemeClr>
          </a:solidFill>
          <a:ln>
            <a:solidFill>
              <a:schemeClr val="accent1">
                <a:lumMod val="40000"/>
                <a:lumOff val="60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700" dirty="0">
                <a:solidFill>
                  <a:schemeClr val="tx1"/>
                </a:solidFill>
                <a:cs typeface="Arial" pitchFamily="34" charset="0"/>
              </a:rPr>
              <a:t>Air Traffic Procedures</a:t>
            </a:r>
          </a:p>
          <a:p>
            <a:pPr algn="ctr">
              <a:defRPr/>
            </a:pPr>
            <a:r>
              <a:rPr lang="en-US" sz="700" dirty="0">
                <a:solidFill>
                  <a:schemeClr val="tx1"/>
                </a:solidFill>
                <a:cs typeface="Arial" pitchFamily="34" charset="0"/>
              </a:rPr>
              <a:t>AJV-8</a:t>
            </a:r>
          </a:p>
          <a:p>
            <a:pPr algn="ctr">
              <a:defRPr/>
            </a:pPr>
            <a:r>
              <a:rPr lang="en-US" sz="700" dirty="0">
                <a:solidFill>
                  <a:schemeClr val="tx1"/>
                </a:solidFill>
                <a:cs typeface="Arial" pitchFamily="34" charset="0"/>
              </a:rPr>
              <a:t>Director</a:t>
            </a:r>
          </a:p>
          <a:p>
            <a:pPr algn="ctr">
              <a:defRPr/>
            </a:pPr>
            <a:r>
              <a:rPr lang="en-US" sz="700" dirty="0">
                <a:solidFill>
                  <a:schemeClr val="tx1"/>
                </a:solidFill>
                <a:cs typeface="Arial" pitchFamily="34" charset="0"/>
              </a:rPr>
              <a:t>TBD</a:t>
            </a:r>
          </a:p>
        </p:txBody>
      </p:sp>
      <p:sp>
        <p:nvSpPr>
          <p:cNvPr id="61" name="Rounded Rectangle 60"/>
          <p:cNvSpPr/>
          <p:nvPr/>
        </p:nvSpPr>
        <p:spPr>
          <a:xfrm>
            <a:off x="4536617" y="2042852"/>
            <a:ext cx="981698" cy="517957"/>
          </a:xfrm>
          <a:prstGeom prst="roundRect">
            <a:avLst/>
          </a:prstGeom>
          <a:solidFill>
            <a:schemeClr val="accent1">
              <a:lumMod val="20000"/>
              <a:lumOff val="80000"/>
            </a:schemeClr>
          </a:solidFill>
          <a:ln>
            <a:solidFill>
              <a:schemeClr val="accent1">
                <a:lumMod val="40000"/>
                <a:lumOff val="60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700" dirty="0">
                <a:solidFill>
                  <a:schemeClr val="tx1"/>
                </a:solidFill>
                <a:cs typeface="Arial" pitchFamily="34" charset="0"/>
              </a:rPr>
              <a:t>Process &amp; Publications </a:t>
            </a:r>
            <a:br>
              <a:rPr lang="en-US" sz="700" dirty="0">
                <a:solidFill>
                  <a:schemeClr val="tx1"/>
                </a:solidFill>
                <a:cs typeface="Arial" pitchFamily="34" charset="0"/>
              </a:rPr>
            </a:br>
            <a:r>
              <a:rPr lang="en-US" sz="700" dirty="0">
                <a:solidFill>
                  <a:schemeClr val="tx1"/>
                </a:solidFill>
                <a:cs typeface="Arial" pitchFamily="34" charset="0"/>
              </a:rPr>
              <a:t>Group</a:t>
            </a:r>
          </a:p>
          <a:p>
            <a:pPr algn="ctr">
              <a:defRPr/>
            </a:pPr>
            <a:r>
              <a:rPr lang="en-US" sz="700" dirty="0">
                <a:solidFill>
                  <a:schemeClr val="tx1"/>
                </a:solidFill>
                <a:cs typeface="Arial" pitchFamily="34" charset="0"/>
              </a:rPr>
              <a:t>AJV-81</a:t>
            </a:r>
          </a:p>
        </p:txBody>
      </p:sp>
      <p:cxnSp>
        <p:nvCxnSpPr>
          <p:cNvPr id="62" name="Straight Connector 61"/>
          <p:cNvCxnSpPr/>
          <p:nvPr/>
        </p:nvCxnSpPr>
        <p:spPr>
          <a:xfrm flipV="1">
            <a:off x="487363" y="1244600"/>
            <a:ext cx="7970837" cy="17463"/>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487363" y="1274763"/>
            <a:ext cx="0" cy="142875"/>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2794000" y="1270000"/>
            <a:ext cx="0" cy="1539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H="1">
            <a:off x="1663700" y="1263650"/>
            <a:ext cx="0" cy="147638"/>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4949825" y="1258888"/>
            <a:ext cx="0" cy="180975"/>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H="1">
            <a:off x="6119813" y="1263650"/>
            <a:ext cx="1587" cy="196850"/>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H="1">
            <a:off x="7243763" y="1263650"/>
            <a:ext cx="1587" cy="168275"/>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8458200" y="1263650"/>
            <a:ext cx="0" cy="177800"/>
          </a:xfrm>
          <a:prstGeom prst="line">
            <a:avLst/>
          </a:prstGeom>
        </p:spPr>
        <p:style>
          <a:lnRef idx="1">
            <a:schemeClr val="accent1"/>
          </a:lnRef>
          <a:fillRef idx="0">
            <a:schemeClr val="accent1"/>
          </a:fillRef>
          <a:effectRef idx="0">
            <a:schemeClr val="accent1"/>
          </a:effectRef>
          <a:fontRef idx="minor">
            <a:schemeClr val="tx1"/>
          </a:fontRef>
        </p:style>
      </p:cxnSp>
      <p:sp>
        <p:nvSpPr>
          <p:cNvPr id="71" name="Rounded Rectangle 70"/>
          <p:cNvSpPr/>
          <p:nvPr/>
        </p:nvSpPr>
        <p:spPr>
          <a:xfrm>
            <a:off x="4546847" y="2622461"/>
            <a:ext cx="961238" cy="489610"/>
          </a:xfrm>
          <a:prstGeom prst="roundRect">
            <a:avLst/>
          </a:prstGeom>
          <a:solidFill>
            <a:schemeClr val="accent1">
              <a:lumMod val="20000"/>
              <a:lumOff val="80000"/>
            </a:schemeClr>
          </a:solidFill>
          <a:ln>
            <a:solidFill>
              <a:schemeClr val="accent1">
                <a:lumMod val="40000"/>
                <a:lumOff val="60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700" dirty="0">
                <a:solidFill>
                  <a:schemeClr val="tx1"/>
                </a:solidFill>
                <a:cs typeface="Arial" pitchFamily="34" charset="0"/>
              </a:rPr>
              <a:t>Air Traffic Control Procedures Group </a:t>
            </a:r>
          </a:p>
          <a:p>
            <a:pPr algn="ctr">
              <a:defRPr/>
            </a:pPr>
            <a:r>
              <a:rPr lang="en-US" sz="700" dirty="0">
                <a:solidFill>
                  <a:schemeClr val="tx1"/>
                </a:solidFill>
                <a:cs typeface="Arial" pitchFamily="34" charset="0"/>
              </a:rPr>
              <a:t>AJV-82</a:t>
            </a:r>
          </a:p>
        </p:txBody>
      </p:sp>
      <p:sp>
        <p:nvSpPr>
          <p:cNvPr id="72" name="Rounded Rectangle 71"/>
          <p:cNvSpPr/>
          <p:nvPr/>
        </p:nvSpPr>
        <p:spPr>
          <a:xfrm>
            <a:off x="45762" y="5687455"/>
            <a:ext cx="1084537" cy="572963"/>
          </a:xfrm>
          <a:prstGeom prst="roundRect">
            <a:avLst/>
          </a:prstGeom>
          <a:solidFill>
            <a:schemeClr val="accent1">
              <a:lumMod val="20000"/>
              <a:lumOff val="80000"/>
            </a:schemeClr>
          </a:solidFill>
          <a:ln>
            <a:solidFill>
              <a:schemeClr val="accent1">
                <a:lumMod val="40000"/>
                <a:lumOff val="60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700" dirty="0">
                <a:solidFill>
                  <a:schemeClr val="tx1"/>
                </a:solidFill>
              </a:rPr>
              <a:t>Terminal &amp; En Route</a:t>
            </a:r>
          </a:p>
          <a:p>
            <a:pPr algn="ctr">
              <a:defRPr/>
            </a:pPr>
            <a:r>
              <a:rPr lang="en-US" sz="700" dirty="0">
                <a:solidFill>
                  <a:schemeClr val="tx1"/>
                </a:solidFill>
              </a:rPr>
              <a:t>Oceanic Airspace Group</a:t>
            </a:r>
          </a:p>
          <a:p>
            <a:pPr algn="ctr">
              <a:defRPr/>
            </a:pPr>
            <a:r>
              <a:rPr lang="en-US" sz="700" dirty="0">
                <a:solidFill>
                  <a:schemeClr val="tx1"/>
                </a:solidFill>
              </a:rPr>
              <a:t>AJV-18</a:t>
            </a:r>
          </a:p>
          <a:p>
            <a:pPr algn="ctr">
              <a:defRPr/>
            </a:pPr>
            <a:r>
              <a:rPr lang="en-US" sz="700" dirty="0">
                <a:solidFill>
                  <a:schemeClr val="tx1"/>
                </a:solidFill>
              </a:rPr>
              <a:t>Martin Adams</a:t>
            </a:r>
          </a:p>
        </p:txBody>
      </p:sp>
      <p:sp>
        <p:nvSpPr>
          <p:cNvPr id="73" name="Rounded Rectangle 72"/>
          <p:cNvSpPr/>
          <p:nvPr/>
        </p:nvSpPr>
        <p:spPr>
          <a:xfrm>
            <a:off x="1235417" y="4956215"/>
            <a:ext cx="855896" cy="517723"/>
          </a:xfrm>
          <a:prstGeom prst="roundRect">
            <a:avLst/>
          </a:prstGeom>
          <a:solidFill>
            <a:schemeClr val="accent1">
              <a:lumMod val="20000"/>
              <a:lumOff val="80000"/>
            </a:schemeClr>
          </a:solidFill>
          <a:ln>
            <a:solidFill>
              <a:schemeClr val="accent1">
                <a:lumMod val="40000"/>
                <a:lumOff val="60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50" dirty="0">
                <a:solidFill>
                  <a:schemeClr val="tx1"/>
                </a:solidFill>
              </a:rPr>
              <a:t>AIM Systems Group</a:t>
            </a:r>
          </a:p>
          <a:p>
            <a:pPr algn="ctr">
              <a:defRPr/>
            </a:pPr>
            <a:r>
              <a:rPr lang="en-US" sz="650" dirty="0">
                <a:solidFill>
                  <a:schemeClr val="tx1"/>
                </a:solidFill>
              </a:rPr>
              <a:t>AJV-26</a:t>
            </a:r>
          </a:p>
          <a:p>
            <a:pPr algn="ctr">
              <a:defRPr/>
            </a:pPr>
            <a:r>
              <a:rPr lang="en-US" sz="650" dirty="0">
                <a:solidFill>
                  <a:schemeClr val="tx1"/>
                </a:solidFill>
              </a:rPr>
              <a:t>Glenn Sigley</a:t>
            </a:r>
          </a:p>
        </p:txBody>
      </p:sp>
      <p:sp>
        <p:nvSpPr>
          <p:cNvPr id="74" name="Rounded Rectangle 73"/>
          <p:cNvSpPr/>
          <p:nvPr/>
        </p:nvSpPr>
        <p:spPr>
          <a:xfrm>
            <a:off x="3501099" y="2214923"/>
            <a:ext cx="841248" cy="521208"/>
          </a:xfrm>
          <a:prstGeom prst="roundRect">
            <a:avLst/>
          </a:prstGeom>
          <a:solidFill>
            <a:schemeClr val="accent1">
              <a:lumMod val="20000"/>
              <a:lumOff val="80000"/>
            </a:schemeClr>
          </a:solidFill>
          <a:ln>
            <a:solidFill>
              <a:schemeClr val="accent1">
                <a:lumMod val="40000"/>
                <a:lumOff val="60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700" dirty="0">
                <a:solidFill>
                  <a:schemeClr val="tx1"/>
                </a:solidFill>
                <a:cs typeface="Arial" pitchFamily="34" charset="0"/>
              </a:rPr>
              <a:t>Deputy Director</a:t>
            </a:r>
          </a:p>
          <a:p>
            <a:pPr algn="ctr">
              <a:defRPr/>
            </a:pPr>
            <a:r>
              <a:rPr lang="en-US" sz="700" dirty="0">
                <a:solidFill>
                  <a:schemeClr val="tx1"/>
                </a:solidFill>
                <a:cs typeface="Arial" pitchFamily="34" charset="0"/>
              </a:rPr>
              <a:t> AJV-1 </a:t>
            </a:r>
          </a:p>
          <a:p>
            <a:pPr algn="ctr">
              <a:defRPr/>
            </a:pPr>
            <a:r>
              <a:rPr lang="en-US" sz="700" dirty="0">
                <a:solidFill>
                  <a:schemeClr val="tx1"/>
                </a:solidFill>
                <a:cs typeface="Arial" pitchFamily="34" charset="0"/>
              </a:rPr>
              <a:t>Richard Jehlen</a:t>
            </a:r>
          </a:p>
        </p:txBody>
      </p:sp>
      <p:grpSp>
        <p:nvGrpSpPr>
          <p:cNvPr id="7337" name="Group 136"/>
          <p:cNvGrpSpPr>
            <a:grpSpLocks/>
          </p:cNvGrpSpPr>
          <p:nvPr/>
        </p:nvGrpSpPr>
        <p:grpSpPr bwMode="auto">
          <a:xfrm>
            <a:off x="2451100" y="100013"/>
            <a:ext cx="4851400" cy="1101725"/>
            <a:chOff x="1447800" y="100293"/>
            <a:chExt cx="4851400" cy="1101972"/>
          </a:xfrm>
        </p:grpSpPr>
        <p:cxnSp>
          <p:nvCxnSpPr>
            <p:cNvPr id="5" name="Straight Connector 4"/>
            <p:cNvCxnSpPr/>
            <p:nvPr/>
          </p:nvCxnSpPr>
          <p:spPr>
            <a:xfrm>
              <a:off x="4899025" y="386107"/>
              <a:ext cx="273050"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Rounded Rectangle 6"/>
            <p:cNvSpPr/>
            <p:nvPr/>
          </p:nvSpPr>
          <p:spPr>
            <a:xfrm>
              <a:off x="3124200" y="100293"/>
              <a:ext cx="1775260" cy="572807"/>
            </a:xfrm>
            <a:prstGeom prst="roundRect">
              <a:avLst/>
            </a:prstGeom>
            <a:solidFill>
              <a:schemeClr val="accent1">
                <a:lumMod val="20000"/>
                <a:lumOff val="80000"/>
              </a:schemeClr>
            </a:solidFill>
            <a:ln>
              <a:solidFill>
                <a:schemeClr val="accent1">
                  <a:lumMod val="40000"/>
                  <a:lumOff val="60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50" dirty="0">
                  <a:solidFill>
                    <a:schemeClr val="tx1"/>
                  </a:solidFill>
                  <a:cs typeface="Arial" pitchFamily="34" charset="0"/>
                </a:rPr>
                <a:t>Vice President</a:t>
              </a:r>
            </a:p>
            <a:p>
              <a:pPr algn="ctr">
                <a:defRPr/>
              </a:pPr>
              <a:r>
                <a:rPr lang="en-US" sz="1050" dirty="0">
                  <a:solidFill>
                    <a:schemeClr val="tx1"/>
                  </a:solidFill>
                  <a:cs typeface="Arial" pitchFamily="34" charset="0"/>
                </a:rPr>
                <a:t>AJV-0</a:t>
              </a:r>
            </a:p>
            <a:p>
              <a:pPr algn="ctr">
                <a:defRPr/>
              </a:pPr>
              <a:r>
                <a:rPr lang="en-US" sz="1050" dirty="0">
                  <a:solidFill>
                    <a:schemeClr val="tx1"/>
                  </a:solidFill>
                  <a:cs typeface="Arial" pitchFamily="34" charset="0"/>
                </a:rPr>
                <a:t>Elizabeth Lynn Ray</a:t>
              </a:r>
            </a:p>
          </p:txBody>
        </p:sp>
        <p:cxnSp>
          <p:nvCxnSpPr>
            <p:cNvPr id="34" name="Straight Connector 2"/>
            <p:cNvCxnSpPr/>
            <p:nvPr/>
          </p:nvCxnSpPr>
          <p:spPr>
            <a:xfrm flipV="1">
              <a:off x="2882900" y="386107"/>
              <a:ext cx="241300" cy="517641"/>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35" name="Rounded Rectangle 34"/>
            <p:cNvSpPr/>
            <p:nvPr/>
          </p:nvSpPr>
          <p:spPr>
            <a:xfrm>
              <a:off x="1447800" y="180441"/>
              <a:ext cx="1393968" cy="412510"/>
            </a:xfrm>
            <a:prstGeom prst="roundRect">
              <a:avLst/>
            </a:prstGeom>
            <a:solidFill>
              <a:schemeClr val="accent1">
                <a:lumMod val="20000"/>
                <a:lumOff val="80000"/>
              </a:schemeClr>
            </a:solidFill>
            <a:ln>
              <a:solidFill>
                <a:schemeClr val="accent1">
                  <a:lumMod val="40000"/>
                  <a:lumOff val="60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700" dirty="0">
                  <a:solidFill>
                    <a:schemeClr val="tx1"/>
                  </a:solidFill>
                </a:rPr>
                <a:t>Senior Technical Advisor </a:t>
              </a:r>
            </a:p>
            <a:p>
              <a:pPr algn="ctr">
                <a:defRPr/>
              </a:pPr>
              <a:r>
                <a:rPr lang="en-US" sz="700" dirty="0">
                  <a:solidFill>
                    <a:schemeClr val="tx1"/>
                  </a:solidFill>
                </a:rPr>
                <a:t>AJV-0              </a:t>
              </a:r>
            </a:p>
            <a:p>
              <a:pPr algn="ctr">
                <a:defRPr/>
              </a:pPr>
              <a:r>
                <a:rPr lang="en-US" sz="700" dirty="0">
                  <a:solidFill>
                    <a:schemeClr val="tx1"/>
                  </a:solidFill>
                </a:rPr>
                <a:t>Edie Parish </a:t>
              </a:r>
            </a:p>
          </p:txBody>
        </p:sp>
        <p:sp>
          <p:nvSpPr>
            <p:cNvPr id="36" name="Rounded Rectangle 35"/>
            <p:cNvSpPr/>
            <p:nvPr/>
          </p:nvSpPr>
          <p:spPr>
            <a:xfrm>
              <a:off x="1803400" y="670116"/>
              <a:ext cx="1078898" cy="467508"/>
            </a:xfrm>
            <a:prstGeom prst="roundRect">
              <a:avLst/>
            </a:prstGeom>
            <a:solidFill>
              <a:schemeClr val="accent1">
                <a:lumMod val="20000"/>
                <a:lumOff val="80000"/>
              </a:schemeClr>
            </a:solidFill>
            <a:ln>
              <a:solidFill>
                <a:schemeClr val="accent1">
                  <a:lumMod val="40000"/>
                  <a:lumOff val="60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700" dirty="0">
                  <a:solidFill>
                    <a:schemeClr val="tx1"/>
                  </a:solidFill>
                </a:rPr>
                <a:t>Senior Advisor </a:t>
              </a:r>
            </a:p>
            <a:p>
              <a:pPr algn="ctr">
                <a:defRPr/>
              </a:pPr>
              <a:r>
                <a:rPr lang="en-US" sz="700" dirty="0">
                  <a:solidFill>
                    <a:schemeClr val="tx1"/>
                  </a:solidFill>
                </a:rPr>
                <a:t>AJV-0             </a:t>
              </a:r>
            </a:p>
            <a:p>
              <a:pPr algn="ctr">
                <a:defRPr/>
              </a:pPr>
              <a:r>
                <a:rPr lang="en-US" sz="700" dirty="0">
                  <a:solidFill>
                    <a:schemeClr val="tx1"/>
                  </a:solidFill>
                </a:rPr>
                <a:t>Rodger Dean (A)</a:t>
              </a:r>
            </a:p>
          </p:txBody>
        </p:sp>
        <p:sp>
          <p:nvSpPr>
            <p:cNvPr id="37" name="Rounded Rectangle 36"/>
            <p:cNvSpPr/>
            <p:nvPr/>
          </p:nvSpPr>
          <p:spPr>
            <a:xfrm>
              <a:off x="3642344" y="739848"/>
              <a:ext cx="1124139" cy="457326"/>
            </a:xfrm>
            <a:prstGeom prst="roundRect">
              <a:avLst/>
            </a:prstGeom>
            <a:solidFill>
              <a:schemeClr val="accent1">
                <a:lumMod val="20000"/>
                <a:lumOff val="80000"/>
              </a:schemeClr>
            </a:solidFill>
            <a:ln>
              <a:solidFill>
                <a:schemeClr val="accent1">
                  <a:lumMod val="40000"/>
                  <a:lumOff val="60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700" dirty="0">
                  <a:solidFill>
                    <a:schemeClr val="tx1"/>
                  </a:solidFill>
                </a:rPr>
                <a:t>Deputy Vice President</a:t>
              </a:r>
            </a:p>
            <a:p>
              <a:pPr algn="ctr">
                <a:defRPr/>
              </a:pPr>
              <a:r>
                <a:rPr lang="en-US" sz="700" dirty="0">
                  <a:solidFill>
                    <a:schemeClr val="tx1"/>
                  </a:solidFill>
                </a:rPr>
                <a:t>AJV-0 </a:t>
              </a:r>
            </a:p>
            <a:p>
              <a:pPr algn="ctr">
                <a:defRPr/>
              </a:pPr>
              <a:r>
                <a:rPr lang="en-US" sz="700" dirty="0">
                  <a:solidFill>
                    <a:schemeClr val="tx1"/>
                  </a:solidFill>
                </a:rPr>
                <a:t>Bill Davis </a:t>
              </a:r>
            </a:p>
          </p:txBody>
        </p:sp>
        <p:sp>
          <p:nvSpPr>
            <p:cNvPr id="54" name="Rounded Rectangle 53"/>
            <p:cNvSpPr/>
            <p:nvPr/>
          </p:nvSpPr>
          <p:spPr>
            <a:xfrm>
              <a:off x="5171772" y="157371"/>
              <a:ext cx="1127428" cy="458651"/>
            </a:xfrm>
            <a:prstGeom prst="roundRect">
              <a:avLst/>
            </a:prstGeom>
            <a:solidFill>
              <a:schemeClr val="accent1">
                <a:lumMod val="20000"/>
                <a:lumOff val="80000"/>
              </a:schemeClr>
            </a:solidFill>
            <a:ln>
              <a:solidFill>
                <a:schemeClr val="accent1">
                  <a:lumMod val="40000"/>
                  <a:lumOff val="60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700" dirty="0">
                  <a:solidFill>
                    <a:schemeClr val="tx1"/>
                  </a:solidFill>
                </a:rPr>
                <a:t>Executive Assistant</a:t>
              </a:r>
            </a:p>
            <a:p>
              <a:pPr algn="ctr">
                <a:defRPr/>
              </a:pPr>
              <a:r>
                <a:rPr lang="en-US" sz="700" dirty="0">
                  <a:solidFill>
                    <a:schemeClr val="tx1"/>
                  </a:solidFill>
                </a:rPr>
                <a:t>AJV-0 </a:t>
              </a:r>
            </a:p>
            <a:p>
              <a:pPr algn="ctr">
                <a:defRPr/>
              </a:pPr>
              <a:r>
                <a:rPr lang="en-US" sz="700" dirty="0">
                  <a:solidFill>
                    <a:schemeClr val="tx1"/>
                  </a:solidFill>
                </a:rPr>
                <a:t>Valentina Smith </a:t>
              </a:r>
            </a:p>
          </p:txBody>
        </p:sp>
        <p:cxnSp>
          <p:nvCxnSpPr>
            <p:cNvPr id="60" name="Straight Connector 59"/>
            <p:cNvCxnSpPr/>
            <p:nvPr/>
          </p:nvCxnSpPr>
          <p:spPr>
            <a:xfrm flipH="1" flipV="1">
              <a:off x="2841625" y="386107"/>
              <a:ext cx="282575" cy="0"/>
            </a:xfrm>
            <a:prstGeom prst="line">
              <a:avLst/>
            </a:prstGeom>
          </p:spPr>
          <p:style>
            <a:lnRef idx="1">
              <a:schemeClr val="accent1"/>
            </a:lnRef>
            <a:fillRef idx="0">
              <a:schemeClr val="accent1"/>
            </a:fillRef>
            <a:effectRef idx="0">
              <a:schemeClr val="accent1"/>
            </a:effectRef>
            <a:fontRef idx="minor">
              <a:schemeClr val="tx1"/>
            </a:fontRef>
          </p:style>
        </p:cxnSp>
        <p:sp>
          <p:nvSpPr>
            <p:cNvPr id="75" name="Rounded Rectangle 74"/>
            <p:cNvSpPr/>
            <p:nvPr/>
          </p:nvSpPr>
          <p:spPr>
            <a:xfrm>
              <a:off x="4992444" y="734757"/>
              <a:ext cx="1230555" cy="467508"/>
            </a:xfrm>
            <a:prstGeom prst="roundRect">
              <a:avLst/>
            </a:prstGeom>
            <a:solidFill>
              <a:schemeClr val="accent1">
                <a:lumMod val="20000"/>
                <a:lumOff val="80000"/>
              </a:schemeClr>
            </a:solidFill>
            <a:ln>
              <a:solidFill>
                <a:schemeClr val="accent1">
                  <a:lumMod val="40000"/>
                  <a:lumOff val="60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700" dirty="0">
                  <a:solidFill>
                    <a:schemeClr val="tx1"/>
                  </a:solidFill>
                </a:rPr>
                <a:t>Special Projects</a:t>
              </a:r>
            </a:p>
            <a:p>
              <a:pPr algn="ctr">
                <a:defRPr/>
              </a:pPr>
              <a:r>
                <a:rPr lang="en-US" sz="700" dirty="0">
                  <a:solidFill>
                    <a:schemeClr val="tx1"/>
                  </a:solidFill>
                </a:rPr>
                <a:t>AJV-0             </a:t>
              </a:r>
            </a:p>
            <a:p>
              <a:pPr algn="ctr">
                <a:defRPr/>
              </a:pPr>
              <a:r>
                <a:rPr lang="en-US" sz="700" dirty="0">
                  <a:solidFill>
                    <a:schemeClr val="tx1"/>
                  </a:solidFill>
                </a:rPr>
                <a:t>Wayne </a:t>
              </a:r>
              <a:r>
                <a:rPr lang="en-US" sz="700" dirty="0" err="1">
                  <a:solidFill>
                    <a:schemeClr val="tx1"/>
                  </a:solidFill>
                </a:rPr>
                <a:t>Eckenrode</a:t>
              </a:r>
              <a:endParaRPr lang="en-US" sz="700" dirty="0">
                <a:solidFill>
                  <a:schemeClr val="tx1"/>
                </a:solidFill>
              </a:endParaRPr>
            </a:p>
          </p:txBody>
        </p:sp>
        <p:cxnSp>
          <p:nvCxnSpPr>
            <p:cNvPr id="76" name="Straight Connector 75"/>
            <p:cNvCxnSpPr/>
            <p:nvPr/>
          </p:nvCxnSpPr>
          <p:spPr>
            <a:xfrm>
              <a:off x="4767263" y="968850"/>
              <a:ext cx="225425"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7338" name="Oval 76"/>
          <p:cNvSpPr>
            <a:spLocks noChangeArrowheads="1"/>
          </p:cNvSpPr>
          <p:nvPr/>
        </p:nvSpPr>
        <p:spPr bwMode="auto">
          <a:xfrm rot="5400000">
            <a:off x="2114550" y="2284413"/>
            <a:ext cx="3649663" cy="1341437"/>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itchFamily="34" charset="0"/>
                <a:ea typeface="ＭＳ Ｐゴシック" pitchFamily="-65" charset="-128"/>
              </a:defRPr>
            </a:lvl1pPr>
            <a:lvl2pPr marL="742950" indent="-285750" eaLnBrk="0" hangingPunct="0">
              <a:defRPr sz="2400">
                <a:solidFill>
                  <a:schemeClr val="tx1"/>
                </a:solidFill>
                <a:latin typeface="Arial" pitchFamily="34" charset="0"/>
                <a:ea typeface="ＭＳ Ｐゴシック" pitchFamily="-65" charset="-128"/>
              </a:defRPr>
            </a:lvl2pPr>
            <a:lvl3pPr marL="1143000" indent="-228600" eaLnBrk="0" hangingPunct="0">
              <a:defRPr sz="2400">
                <a:solidFill>
                  <a:schemeClr val="tx1"/>
                </a:solidFill>
                <a:latin typeface="Arial" pitchFamily="34" charset="0"/>
                <a:ea typeface="ＭＳ Ｐゴシック" pitchFamily="-65" charset="-128"/>
              </a:defRPr>
            </a:lvl3pPr>
            <a:lvl4pPr marL="1600200" indent="-228600" eaLnBrk="0" hangingPunct="0">
              <a:defRPr sz="2400">
                <a:solidFill>
                  <a:schemeClr val="tx1"/>
                </a:solidFill>
                <a:latin typeface="Arial" pitchFamily="34" charset="0"/>
                <a:ea typeface="ＭＳ Ｐゴシック" pitchFamily="-65" charset="-128"/>
              </a:defRPr>
            </a:lvl4pPr>
            <a:lvl5pPr marL="2057400" indent="-228600" eaLnBrk="0" hangingPunct="0">
              <a:defRPr sz="2400">
                <a:solidFill>
                  <a:schemeClr val="tx1"/>
                </a:solidFill>
                <a:latin typeface="Arial" pitchFamily="34" charset="0"/>
                <a:ea typeface="ＭＳ Ｐゴシック" pitchFamily="-65"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pPr eaLnBrk="1" hangingPunct="1">
              <a:spcBef>
                <a:spcPct val="50000"/>
              </a:spcBef>
              <a:buFontTx/>
              <a:buChar char="•"/>
            </a:pPr>
            <a:endParaRPr lang="en-US" altLang="en-US"/>
          </a:p>
        </p:txBody>
      </p:sp>
    </p:spTree>
    <p:extLst>
      <p:ext uri="{BB962C8B-B14F-4D97-AF65-F5344CB8AC3E}">
        <p14:creationId xmlns:p14="http://schemas.microsoft.com/office/powerpoint/2010/main" val="27859879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16906"/>
            <a:ext cx="8229600" cy="1143000"/>
          </a:xfrm>
        </p:spPr>
        <p:txBody>
          <a:bodyPr/>
          <a:lstStyle/>
          <a:p>
            <a:r>
              <a:rPr lang="en-US" altLang="en-US" sz="3600" dirty="0" smtClean="0">
                <a:ea typeface="ＭＳ Ｐゴシック" pitchFamily="-65" charset="-128"/>
              </a:rPr>
              <a:t>AJV-7 Organizational Relationships</a:t>
            </a:r>
            <a:endParaRPr lang="en-US" altLang="en-US" dirty="0" smtClean="0">
              <a:ea typeface="ＭＳ Ｐゴシック" pitchFamily="-65" charset="-128"/>
            </a:endParaRPr>
          </a:p>
        </p:txBody>
      </p:sp>
      <p:sp>
        <p:nvSpPr>
          <p:cNvPr id="8195"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65" charset="-128"/>
              </a:defRPr>
            </a:lvl1pPr>
            <a:lvl2pPr marL="742950" indent="-285750" eaLnBrk="0" hangingPunct="0">
              <a:defRPr sz="2400">
                <a:solidFill>
                  <a:schemeClr val="tx1"/>
                </a:solidFill>
                <a:latin typeface="Arial" pitchFamily="34" charset="0"/>
                <a:ea typeface="ＭＳ Ｐゴシック" pitchFamily="-65" charset="-128"/>
              </a:defRPr>
            </a:lvl2pPr>
            <a:lvl3pPr marL="1143000" indent="-228600" eaLnBrk="0" hangingPunct="0">
              <a:defRPr sz="2400">
                <a:solidFill>
                  <a:schemeClr val="tx1"/>
                </a:solidFill>
                <a:latin typeface="Arial" pitchFamily="34" charset="0"/>
                <a:ea typeface="ＭＳ Ｐゴシック" pitchFamily="-65" charset="-128"/>
              </a:defRPr>
            </a:lvl3pPr>
            <a:lvl4pPr marL="1600200" indent="-228600" eaLnBrk="0" hangingPunct="0">
              <a:defRPr sz="2400">
                <a:solidFill>
                  <a:schemeClr val="tx1"/>
                </a:solidFill>
                <a:latin typeface="Arial" pitchFamily="34" charset="0"/>
                <a:ea typeface="ＭＳ Ｐゴシック" pitchFamily="-65" charset="-128"/>
              </a:defRPr>
            </a:lvl4pPr>
            <a:lvl5pPr marL="2057400" indent="-228600" eaLnBrk="0" hangingPunct="0">
              <a:defRPr sz="2400">
                <a:solidFill>
                  <a:schemeClr val="tx1"/>
                </a:solidFill>
                <a:latin typeface="Arial" pitchFamily="34" charset="0"/>
                <a:ea typeface="ＭＳ Ｐゴシック" pitchFamily="-65"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pPr eaLnBrk="1" hangingPunct="1"/>
            <a:fld id="{18779FB7-74F5-4864-90D2-2197CE1352BF}" type="slidenum">
              <a:rPr lang="en-US" altLang="en-US" sz="1400" smtClean="0">
                <a:solidFill>
                  <a:srgbClr val="A6A6A6"/>
                </a:solidFill>
              </a:rPr>
              <a:pPr eaLnBrk="1" hangingPunct="1"/>
              <a:t>3</a:t>
            </a:fld>
            <a:endParaRPr lang="en-US" altLang="en-US" sz="1400" smtClean="0">
              <a:solidFill>
                <a:srgbClr val="A6A6A6"/>
              </a:solidFill>
            </a:endParaRPr>
          </a:p>
        </p:txBody>
      </p:sp>
      <p:sp>
        <p:nvSpPr>
          <p:cNvPr id="5" name="Isosceles Triangle 4"/>
          <p:cNvSpPr/>
          <p:nvPr/>
        </p:nvSpPr>
        <p:spPr bwMode="auto">
          <a:xfrm rot="10800000">
            <a:off x="2503644" y="1352625"/>
            <a:ext cx="4110338" cy="2948848"/>
          </a:xfrm>
          <a:prstGeom prst="triangle">
            <a:avLst/>
          </a:prstGeom>
          <a:gradFill flip="none" rotWithShape="1">
            <a:gsLst>
              <a:gs pos="30000">
                <a:srgbClr val="C0F28E"/>
              </a:gs>
              <a:gs pos="58000">
                <a:srgbClr val="95BDF3">
                  <a:alpha val="42000"/>
                </a:srgbClr>
              </a:gs>
              <a:gs pos="82000">
                <a:schemeClr val="accent6">
                  <a:lumMod val="60000"/>
                  <a:lumOff val="40000"/>
                </a:schemeClr>
              </a:gs>
            </a:gsLst>
            <a:lin ang="2700000" scaled="1"/>
            <a:tileRect/>
          </a:gradFill>
          <a:ln w="3175" cmpd="sng">
            <a:solidFill>
              <a:schemeClr val="accent1">
                <a:lumMod val="40000"/>
                <a:lumOff val="60000"/>
              </a:schemeClr>
            </a:solidFill>
            <a:prstDash val="solid"/>
          </a:ln>
          <a:effectLst>
            <a:glow rad="63500">
              <a:schemeClr val="accent1">
                <a:satMod val="175000"/>
                <a:alpha val="40000"/>
              </a:schemeClr>
            </a:glow>
          </a:effectLst>
          <a:extLst/>
        </p:spPr>
        <p:style>
          <a:lnRef idx="1">
            <a:schemeClr val="accent5"/>
          </a:lnRef>
          <a:fillRef idx="2">
            <a:schemeClr val="accent5"/>
          </a:fillRef>
          <a:effectRef idx="1">
            <a:schemeClr val="accent5"/>
          </a:effectRef>
          <a:fontRef idx="minor">
            <a:schemeClr val="dk1"/>
          </a:fontRef>
        </p:style>
        <p:txBody>
          <a:bodyPr>
            <a:spAutoFit/>
          </a:bodyPr>
          <a:lstStyle/>
          <a:p>
            <a:pPr>
              <a:spcBef>
                <a:spcPct val="50000"/>
              </a:spcBef>
              <a:buFontTx/>
              <a:buChar char="•"/>
              <a:defRPr/>
            </a:pPr>
            <a:endParaRPr lang="en-US">
              <a:solidFill>
                <a:schemeClr val="tx1"/>
              </a:solidFill>
            </a:endParaRPr>
          </a:p>
        </p:txBody>
      </p:sp>
      <p:sp>
        <p:nvSpPr>
          <p:cNvPr id="6" name="Rectangle 5"/>
          <p:cNvSpPr>
            <a:spLocks noChangeArrowheads="1"/>
          </p:cNvSpPr>
          <p:nvPr/>
        </p:nvSpPr>
        <p:spPr bwMode="auto">
          <a:xfrm>
            <a:off x="1477963" y="3559175"/>
            <a:ext cx="6243637" cy="2143125"/>
          </a:xfrm>
          <a:prstGeom prst="rect">
            <a:avLst/>
          </a:prstGeom>
          <a:solidFill>
            <a:srgbClr val="8EB4E3"/>
          </a:solidFill>
          <a:ln w="38100">
            <a:solidFill>
              <a:schemeClr val="bg1"/>
            </a:solidFill>
            <a:miter lim="800000"/>
            <a:headEnd/>
            <a:tailEnd/>
          </a:ln>
          <a:effectLst>
            <a:outerShdw blurRad="40000" dist="20000" dir="5400000" rotWithShape="0">
              <a:srgbClr val="808080">
                <a:alpha val="37999"/>
              </a:srgbClr>
            </a:outerShdw>
          </a:effectLst>
        </p:spPr>
        <p:txBody>
          <a:bodyPr>
            <a:spAutoFit/>
          </a:bodyPr>
          <a:lstStyle/>
          <a:p>
            <a:pPr algn="ctr">
              <a:spcBef>
                <a:spcPts val="2400"/>
              </a:spcBef>
              <a:defRPr/>
            </a:pPr>
            <a:r>
              <a:rPr lang="en-US" dirty="0">
                <a:latin typeface="Arial" charset="0"/>
                <a:ea typeface="+mn-ea"/>
              </a:rPr>
              <a:t>Mission Support</a:t>
            </a:r>
          </a:p>
          <a:p>
            <a:pPr algn="ctr">
              <a:spcBef>
                <a:spcPts val="2400"/>
              </a:spcBef>
              <a:defRPr/>
            </a:pPr>
            <a:endParaRPr lang="en-US" dirty="0">
              <a:latin typeface="Arial" charset="0"/>
              <a:ea typeface="+mn-ea"/>
            </a:endParaRPr>
          </a:p>
          <a:p>
            <a:pPr algn="ctr">
              <a:spcBef>
                <a:spcPts val="2400"/>
              </a:spcBef>
              <a:defRPr/>
            </a:pPr>
            <a:endParaRPr lang="en-US" dirty="0">
              <a:latin typeface="Arial" charset="0"/>
              <a:ea typeface="+mn-ea"/>
            </a:endParaRPr>
          </a:p>
          <a:p>
            <a:pPr algn="ctr">
              <a:spcBef>
                <a:spcPts val="2400"/>
              </a:spcBef>
              <a:defRPr/>
            </a:pPr>
            <a:endParaRPr lang="en-US" dirty="0">
              <a:latin typeface="Arial" charset="0"/>
              <a:ea typeface="+mn-ea"/>
            </a:endParaRPr>
          </a:p>
        </p:txBody>
      </p:sp>
      <p:sp>
        <p:nvSpPr>
          <p:cNvPr id="7" name="Rectangle 6"/>
          <p:cNvSpPr>
            <a:spLocks noChangeArrowheads="1"/>
          </p:cNvSpPr>
          <p:nvPr/>
        </p:nvSpPr>
        <p:spPr bwMode="auto">
          <a:xfrm>
            <a:off x="1620838" y="3986213"/>
            <a:ext cx="5875337" cy="1560512"/>
          </a:xfrm>
          <a:prstGeom prst="rect">
            <a:avLst/>
          </a:prstGeom>
          <a:gradFill rotWithShape="1">
            <a:gsLst>
              <a:gs pos="0">
                <a:srgbClr val="E5EEFF"/>
              </a:gs>
              <a:gs pos="64999">
                <a:srgbClr val="BFD5FF"/>
              </a:gs>
              <a:gs pos="100000">
                <a:srgbClr val="A3C4FF"/>
              </a:gs>
            </a:gsLst>
            <a:lin ang="5400000" scaled="1"/>
          </a:gradFill>
          <a:ln w="9525">
            <a:solidFill>
              <a:srgbClr val="4A7EBB"/>
            </a:solidFill>
            <a:miter lim="800000"/>
            <a:headEnd/>
            <a:tailEnd/>
          </a:ln>
          <a:effectLst>
            <a:outerShdw blurRad="40000" dist="20000" dir="5400000" rotWithShape="0">
              <a:srgbClr val="808080">
                <a:alpha val="37999"/>
              </a:srgbClr>
            </a:outerShdw>
          </a:effectLst>
        </p:spPr>
        <p:txBody>
          <a:bodyPr>
            <a:spAutoFit/>
          </a:bodyPr>
          <a:lstStyle/>
          <a:p>
            <a:pPr algn="ctr">
              <a:spcBef>
                <a:spcPts val="2400"/>
              </a:spcBef>
              <a:defRPr/>
            </a:pPr>
            <a:r>
              <a:rPr lang="en-US" dirty="0">
                <a:latin typeface="Arial" charset="0"/>
                <a:ea typeface="+mn-ea"/>
              </a:rPr>
              <a:t>AJV-7</a:t>
            </a:r>
          </a:p>
          <a:p>
            <a:pPr algn="ctr">
              <a:spcBef>
                <a:spcPts val="2400"/>
              </a:spcBef>
              <a:defRPr/>
            </a:pPr>
            <a:endParaRPr lang="en-US" dirty="0">
              <a:latin typeface="Arial" charset="0"/>
              <a:ea typeface="+mn-ea"/>
            </a:endParaRPr>
          </a:p>
          <a:p>
            <a:pPr algn="ctr">
              <a:spcBef>
                <a:spcPts val="2400"/>
              </a:spcBef>
              <a:defRPr/>
            </a:pPr>
            <a:endParaRPr lang="en-US" dirty="0">
              <a:latin typeface="Arial" charset="0"/>
              <a:ea typeface="+mn-ea"/>
            </a:endParaRPr>
          </a:p>
        </p:txBody>
      </p:sp>
      <p:sp>
        <p:nvSpPr>
          <p:cNvPr id="8" name="Rectangle 7"/>
          <p:cNvSpPr/>
          <p:nvPr/>
        </p:nvSpPr>
        <p:spPr bwMode="auto">
          <a:xfrm>
            <a:off x="1763713" y="4376738"/>
            <a:ext cx="5568950" cy="1031875"/>
          </a:xfrm>
          <a:prstGeom prst="rect">
            <a:avLst/>
          </a:prstGeom>
          <a:ln/>
          <a:extLst/>
        </p:spPr>
        <p:style>
          <a:lnRef idx="2">
            <a:schemeClr val="accent1"/>
          </a:lnRef>
          <a:fillRef idx="1">
            <a:schemeClr val="lt1"/>
          </a:fillRef>
          <a:effectRef idx="0">
            <a:schemeClr val="accent1"/>
          </a:effectRef>
          <a:fontRef idx="minor">
            <a:schemeClr val="dk1"/>
          </a:fontRef>
        </p:style>
        <p:txBody>
          <a:bodyPr>
            <a:spAutoFit/>
          </a:bodyPr>
          <a:lstStyle/>
          <a:p>
            <a:pPr algn="ctr">
              <a:spcBef>
                <a:spcPts val="1800"/>
              </a:spcBef>
              <a:defRPr/>
            </a:pPr>
            <a:r>
              <a:rPr lang="en-US" sz="1400" i="1" dirty="0">
                <a:solidFill>
                  <a:schemeClr val="tx1"/>
                </a:solidFill>
              </a:rPr>
              <a:t>Process Control (AJV-71)</a:t>
            </a:r>
          </a:p>
          <a:p>
            <a:pPr algn="ctr">
              <a:spcBef>
                <a:spcPts val="1800"/>
              </a:spcBef>
              <a:defRPr/>
            </a:pPr>
            <a:endParaRPr lang="en-US" sz="1400" dirty="0">
              <a:solidFill>
                <a:schemeClr val="tx1"/>
              </a:solidFill>
            </a:endParaRPr>
          </a:p>
          <a:p>
            <a:pPr algn="ctr">
              <a:spcBef>
                <a:spcPts val="1800"/>
              </a:spcBef>
              <a:defRPr/>
            </a:pPr>
            <a:endParaRPr lang="en-US" sz="1400" dirty="0">
              <a:solidFill>
                <a:schemeClr val="tx1"/>
              </a:solidFill>
            </a:endParaRPr>
          </a:p>
        </p:txBody>
      </p:sp>
      <p:sp>
        <p:nvSpPr>
          <p:cNvPr id="9" name="Rectangle 8"/>
          <p:cNvSpPr/>
          <p:nvPr/>
        </p:nvSpPr>
        <p:spPr bwMode="auto">
          <a:xfrm>
            <a:off x="4848225" y="4740275"/>
            <a:ext cx="2416175" cy="523875"/>
          </a:xfrm>
          <a:prstGeom prst="rect">
            <a:avLst/>
          </a:prstGeom>
          <a:ln>
            <a:solidFill>
              <a:srgbClr val="92D050"/>
            </a:solidFill>
          </a:ln>
          <a:extLst/>
        </p:spPr>
        <p:style>
          <a:lnRef idx="2">
            <a:schemeClr val="accent1"/>
          </a:lnRef>
          <a:fillRef idx="1">
            <a:schemeClr val="lt1"/>
          </a:fillRef>
          <a:effectRef idx="0">
            <a:schemeClr val="accent1"/>
          </a:effectRef>
          <a:fontRef idx="minor">
            <a:schemeClr val="dk1"/>
          </a:fontRef>
        </p:style>
        <p:txBody>
          <a:bodyPr>
            <a:spAutoFit/>
          </a:bodyPr>
          <a:lstStyle/>
          <a:p>
            <a:pPr algn="ctr">
              <a:spcBef>
                <a:spcPts val="0"/>
              </a:spcBef>
              <a:defRPr/>
            </a:pPr>
            <a:r>
              <a:rPr lang="en-US" sz="1400" i="1" dirty="0">
                <a:solidFill>
                  <a:schemeClr val="tx1"/>
                </a:solidFill>
              </a:rPr>
              <a:t>Operational Requirements </a:t>
            </a:r>
          </a:p>
          <a:p>
            <a:pPr algn="ctr">
              <a:spcBef>
                <a:spcPts val="0"/>
              </a:spcBef>
              <a:defRPr/>
            </a:pPr>
            <a:r>
              <a:rPr lang="en-US" sz="1400" i="1" dirty="0">
                <a:solidFill>
                  <a:schemeClr val="tx1"/>
                </a:solidFill>
              </a:rPr>
              <a:t>(AJV-73)</a:t>
            </a:r>
          </a:p>
        </p:txBody>
      </p:sp>
      <p:sp>
        <p:nvSpPr>
          <p:cNvPr id="10" name="Rectangle 9"/>
          <p:cNvSpPr/>
          <p:nvPr/>
        </p:nvSpPr>
        <p:spPr bwMode="auto">
          <a:xfrm>
            <a:off x="1830388" y="4740275"/>
            <a:ext cx="2416175" cy="523875"/>
          </a:xfrm>
          <a:prstGeom prst="rect">
            <a:avLst/>
          </a:prstGeom>
          <a:ln>
            <a:solidFill>
              <a:srgbClr val="FFC000"/>
            </a:solidFill>
          </a:ln>
          <a:extLst/>
        </p:spPr>
        <p:style>
          <a:lnRef idx="2">
            <a:schemeClr val="accent1"/>
          </a:lnRef>
          <a:fillRef idx="1">
            <a:schemeClr val="lt1"/>
          </a:fillRef>
          <a:effectRef idx="0">
            <a:schemeClr val="accent1"/>
          </a:effectRef>
          <a:fontRef idx="minor">
            <a:schemeClr val="dk1"/>
          </a:fontRef>
        </p:style>
        <p:txBody>
          <a:bodyPr>
            <a:spAutoFit/>
          </a:bodyPr>
          <a:lstStyle/>
          <a:p>
            <a:pPr algn="ctr">
              <a:spcBef>
                <a:spcPts val="0"/>
              </a:spcBef>
              <a:defRPr/>
            </a:pPr>
            <a:r>
              <a:rPr lang="en-US" sz="1400" i="1" dirty="0">
                <a:solidFill>
                  <a:schemeClr val="tx1"/>
                </a:solidFill>
              </a:rPr>
              <a:t>Operational Concepts </a:t>
            </a:r>
          </a:p>
          <a:p>
            <a:pPr algn="ctr">
              <a:spcBef>
                <a:spcPts val="0"/>
              </a:spcBef>
              <a:defRPr/>
            </a:pPr>
            <a:r>
              <a:rPr lang="en-US" sz="1400" i="1" dirty="0">
                <a:solidFill>
                  <a:schemeClr val="tx1"/>
                </a:solidFill>
              </a:rPr>
              <a:t>(AJV-72)</a:t>
            </a:r>
          </a:p>
        </p:txBody>
      </p:sp>
      <p:sp>
        <p:nvSpPr>
          <p:cNvPr id="11" name="Rectangle 10"/>
          <p:cNvSpPr/>
          <p:nvPr/>
        </p:nvSpPr>
        <p:spPr bwMode="auto">
          <a:xfrm>
            <a:off x="901700" y="1003300"/>
            <a:ext cx="1792288" cy="1381125"/>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a:ln>
            <a:solidFill>
              <a:srgbClr val="FFC000"/>
            </a:solidFill>
          </a:ln>
          <a:extLst/>
        </p:spPr>
        <p:style>
          <a:lnRef idx="2">
            <a:schemeClr val="accent1"/>
          </a:lnRef>
          <a:fillRef idx="1">
            <a:schemeClr val="lt1"/>
          </a:fillRef>
          <a:effectRef idx="0">
            <a:schemeClr val="accent1"/>
          </a:effectRef>
          <a:fontRef idx="minor">
            <a:schemeClr val="dk1"/>
          </a:fontRef>
        </p:style>
        <p:txBody>
          <a:bodyPr>
            <a:spAutoFit/>
          </a:bodyPr>
          <a:lstStyle/>
          <a:p>
            <a:pPr algn="ctr">
              <a:spcBef>
                <a:spcPts val="0"/>
              </a:spcBef>
              <a:defRPr/>
            </a:pPr>
            <a:r>
              <a:rPr lang="en-US" sz="1400" dirty="0">
                <a:solidFill>
                  <a:schemeClr val="tx1"/>
                </a:solidFill>
              </a:rPr>
              <a:t>ATO Ops</a:t>
            </a:r>
            <a:endParaRPr lang="en-US" sz="1400" i="1" dirty="0">
              <a:solidFill>
                <a:schemeClr val="tx1"/>
              </a:solidFill>
            </a:endParaRPr>
          </a:p>
          <a:p>
            <a:pPr algn="ctr">
              <a:spcBef>
                <a:spcPts val="0"/>
              </a:spcBef>
              <a:defRPr/>
            </a:pPr>
            <a:endParaRPr lang="en-US" sz="1400" dirty="0">
              <a:solidFill>
                <a:schemeClr val="tx1"/>
              </a:solidFill>
            </a:endParaRPr>
          </a:p>
          <a:p>
            <a:pPr algn="ctr">
              <a:spcBef>
                <a:spcPts val="0"/>
              </a:spcBef>
              <a:defRPr/>
            </a:pPr>
            <a:endParaRPr lang="en-US" sz="1400" dirty="0">
              <a:solidFill>
                <a:schemeClr val="tx1"/>
              </a:solidFill>
            </a:endParaRPr>
          </a:p>
          <a:p>
            <a:pPr algn="ctr">
              <a:spcBef>
                <a:spcPts val="0"/>
              </a:spcBef>
              <a:defRPr/>
            </a:pPr>
            <a:endParaRPr lang="en-US" sz="1400" dirty="0">
              <a:solidFill>
                <a:schemeClr val="tx1"/>
              </a:solidFill>
            </a:endParaRPr>
          </a:p>
          <a:p>
            <a:pPr algn="ctr">
              <a:spcBef>
                <a:spcPts val="0"/>
              </a:spcBef>
              <a:defRPr/>
            </a:pPr>
            <a:endParaRPr lang="en-US" sz="1400" dirty="0">
              <a:solidFill>
                <a:schemeClr val="tx1"/>
              </a:solidFill>
            </a:endParaRPr>
          </a:p>
          <a:p>
            <a:pPr algn="ctr">
              <a:spcBef>
                <a:spcPts val="0"/>
              </a:spcBef>
              <a:defRPr/>
            </a:pPr>
            <a:endParaRPr lang="en-US" sz="1400" dirty="0">
              <a:solidFill>
                <a:schemeClr val="tx1"/>
              </a:solidFill>
            </a:endParaRPr>
          </a:p>
        </p:txBody>
      </p:sp>
      <p:sp>
        <p:nvSpPr>
          <p:cNvPr id="12" name="Curved Up Arrow 11"/>
          <p:cNvSpPr/>
          <p:nvPr/>
        </p:nvSpPr>
        <p:spPr>
          <a:xfrm rot="5400000">
            <a:off x="3842544" y="4755357"/>
            <a:ext cx="847725" cy="496887"/>
          </a:xfrm>
          <a:prstGeom prst="curvedUpArrow">
            <a:avLst/>
          </a:prstGeom>
          <a:solidFill>
            <a:srgbClr val="F79646">
              <a:alpha val="32000"/>
            </a:srgbClr>
          </a:solidFill>
          <a:ln w="6350" cap="flat" cmpd="sng" algn="ctr">
            <a:solidFill>
              <a:sysClr val="window" lastClr="FFFFFF">
                <a:lumMod val="85000"/>
              </a:sysClr>
            </a:solidFill>
            <a:prstDash val="solid"/>
          </a:ln>
          <a:effectLst/>
        </p:spPr>
        <p:txBody>
          <a:bodyPr anchor="ctr"/>
          <a:lstStyle/>
          <a:p>
            <a:pPr algn="ctr" fontAlgn="auto">
              <a:spcBef>
                <a:spcPts val="0"/>
              </a:spcBef>
              <a:spcAft>
                <a:spcPts val="0"/>
              </a:spcAft>
              <a:defRPr/>
            </a:pPr>
            <a:endParaRPr lang="en-US" kern="0">
              <a:solidFill>
                <a:sysClr val="windowText" lastClr="000000"/>
              </a:solidFill>
              <a:latin typeface="Calibri"/>
              <a:ea typeface="ＭＳ Ｐゴシック" charset="0"/>
              <a:cs typeface="ＭＳ Ｐゴシック" charset="0"/>
            </a:endParaRPr>
          </a:p>
        </p:txBody>
      </p:sp>
      <p:sp>
        <p:nvSpPr>
          <p:cNvPr id="13" name="Curved Up Arrow 12"/>
          <p:cNvSpPr/>
          <p:nvPr/>
        </p:nvSpPr>
        <p:spPr>
          <a:xfrm rot="16200000">
            <a:off x="4375944" y="4685506"/>
            <a:ext cx="869950" cy="509588"/>
          </a:xfrm>
          <a:prstGeom prst="curvedUpArrow">
            <a:avLst/>
          </a:prstGeom>
          <a:solidFill>
            <a:srgbClr val="92D050">
              <a:alpha val="32000"/>
            </a:srgbClr>
          </a:solidFill>
          <a:ln w="6350" cap="flat" cmpd="sng" algn="ctr">
            <a:solidFill>
              <a:sysClr val="window" lastClr="FFFFFF">
                <a:lumMod val="85000"/>
              </a:sysClr>
            </a:solidFill>
            <a:prstDash val="solid"/>
          </a:ln>
          <a:effectLst/>
        </p:spPr>
        <p:txBody>
          <a:bodyPr anchor="ctr"/>
          <a:lstStyle/>
          <a:p>
            <a:pPr algn="ctr" fontAlgn="auto">
              <a:spcBef>
                <a:spcPts val="0"/>
              </a:spcBef>
              <a:spcAft>
                <a:spcPts val="0"/>
              </a:spcAft>
              <a:defRPr/>
            </a:pPr>
            <a:endParaRPr lang="en-US" kern="0">
              <a:solidFill>
                <a:sysClr val="windowText" lastClr="000000"/>
              </a:solidFill>
              <a:latin typeface="Calibri"/>
              <a:ea typeface="ＭＳ Ｐゴシック" charset="0"/>
              <a:cs typeface="ＭＳ Ｐゴシック" charset="0"/>
            </a:endParaRPr>
          </a:p>
        </p:txBody>
      </p:sp>
      <p:sp>
        <p:nvSpPr>
          <p:cNvPr id="14" name="Rectangle 13"/>
          <p:cNvSpPr/>
          <p:nvPr/>
        </p:nvSpPr>
        <p:spPr bwMode="auto">
          <a:xfrm rot="16200000">
            <a:off x="764381" y="1742282"/>
            <a:ext cx="804863" cy="311150"/>
          </a:xfrm>
          <a:prstGeom prst="rect">
            <a:avLst/>
          </a:prstGeom>
          <a:ln>
            <a:solidFill>
              <a:srgbClr val="FFC000"/>
            </a:solidFill>
          </a:ln>
          <a:extLst/>
        </p:spPr>
        <p:style>
          <a:lnRef idx="2">
            <a:schemeClr val="accent1"/>
          </a:lnRef>
          <a:fillRef idx="1">
            <a:schemeClr val="lt1"/>
          </a:fillRef>
          <a:effectRef idx="0">
            <a:schemeClr val="accent1"/>
          </a:effectRef>
          <a:fontRef idx="minor">
            <a:schemeClr val="dk1"/>
          </a:fontRef>
        </p:style>
        <p:txBody>
          <a:bodyPr>
            <a:spAutoFit/>
          </a:bodyPr>
          <a:lstStyle/>
          <a:p>
            <a:pPr algn="ctr">
              <a:spcBef>
                <a:spcPts val="0"/>
              </a:spcBef>
              <a:defRPr/>
            </a:pPr>
            <a:r>
              <a:rPr lang="en-US" sz="1400" dirty="0">
                <a:solidFill>
                  <a:schemeClr val="tx1"/>
                </a:solidFill>
              </a:rPr>
              <a:t>AJR</a:t>
            </a:r>
          </a:p>
        </p:txBody>
      </p:sp>
      <p:sp>
        <p:nvSpPr>
          <p:cNvPr id="15" name="Rectangle 14"/>
          <p:cNvSpPr/>
          <p:nvPr/>
        </p:nvSpPr>
        <p:spPr bwMode="auto">
          <a:xfrm rot="16200000">
            <a:off x="1183481" y="1742282"/>
            <a:ext cx="804863" cy="311150"/>
          </a:xfrm>
          <a:prstGeom prst="rect">
            <a:avLst/>
          </a:prstGeom>
          <a:ln>
            <a:solidFill>
              <a:srgbClr val="FFC000"/>
            </a:solidFill>
          </a:ln>
          <a:extLst/>
        </p:spPr>
        <p:style>
          <a:lnRef idx="2">
            <a:schemeClr val="accent1"/>
          </a:lnRef>
          <a:fillRef idx="1">
            <a:schemeClr val="lt1"/>
          </a:fillRef>
          <a:effectRef idx="0">
            <a:schemeClr val="accent1"/>
          </a:effectRef>
          <a:fontRef idx="minor">
            <a:schemeClr val="dk1"/>
          </a:fontRef>
        </p:style>
        <p:txBody>
          <a:bodyPr>
            <a:spAutoFit/>
          </a:bodyPr>
          <a:lstStyle/>
          <a:p>
            <a:pPr algn="ctr">
              <a:spcBef>
                <a:spcPts val="0"/>
              </a:spcBef>
              <a:defRPr/>
            </a:pPr>
            <a:r>
              <a:rPr lang="en-US" sz="1400" dirty="0">
                <a:solidFill>
                  <a:schemeClr val="tx1"/>
                </a:solidFill>
              </a:rPr>
              <a:t>AJT</a:t>
            </a:r>
          </a:p>
        </p:txBody>
      </p:sp>
      <p:sp>
        <p:nvSpPr>
          <p:cNvPr id="16" name="Rectangle 15"/>
          <p:cNvSpPr/>
          <p:nvPr/>
        </p:nvSpPr>
        <p:spPr bwMode="auto">
          <a:xfrm rot="16200000">
            <a:off x="1602581" y="1742282"/>
            <a:ext cx="804863" cy="311150"/>
          </a:xfrm>
          <a:prstGeom prst="rect">
            <a:avLst/>
          </a:prstGeom>
          <a:ln>
            <a:solidFill>
              <a:srgbClr val="FFC000"/>
            </a:solidFill>
          </a:ln>
          <a:extLst/>
        </p:spPr>
        <p:style>
          <a:lnRef idx="2">
            <a:schemeClr val="accent1"/>
          </a:lnRef>
          <a:fillRef idx="1">
            <a:schemeClr val="lt1"/>
          </a:fillRef>
          <a:effectRef idx="0">
            <a:schemeClr val="accent1"/>
          </a:effectRef>
          <a:fontRef idx="minor">
            <a:schemeClr val="dk1"/>
          </a:fontRef>
        </p:style>
        <p:txBody>
          <a:bodyPr>
            <a:spAutoFit/>
          </a:bodyPr>
          <a:lstStyle/>
          <a:p>
            <a:pPr algn="ctr">
              <a:spcBef>
                <a:spcPts val="0"/>
              </a:spcBef>
              <a:defRPr/>
            </a:pPr>
            <a:r>
              <a:rPr lang="en-US" sz="1400" dirty="0">
                <a:solidFill>
                  <a:schemeClr val="tx1"/>
                </a:solidFill>
              </a:rPr>
              <a:t>AJW</a:t>
            </a:r>
          </a:p>
        </p:txBody>
      </p:sp>
      <p:sp>
        <p:nvSpPr>
          <p:cNvPr id="17" name="Rectangle 16"/>
          <p:cNvSpPr/>
          <p:nvPr/>
        </p:nvSpPr>
        <p:spPr bwMode="auto">
          <a:xfrm rot="16200000">
            <a:off x="2021681" y="1742282"/>
            <a:ext cx="804863" cy="311150"/>
          </a:xfrm>
          <a:prstGeom prst="rect">
            <a:avLst/>
          </a:prstGeom>
          <a:ln>
            <a:solidFill>
              <a:srgbClr val="FFC000"/>
            </a:solidFill>
          </a:ln>
          <a:extLst/>
        </p:spPr>
        <p:style>
          <a:lnRef idx="2">
            <a:schemeClr val="accent1"/>
          </a:lnRef>
          <a:fillRef idx="1">
            <a:schemeClr val="lt1"/>
          </a:fillRef>
          <a:effectRef idx="0">
            <a:schemeClr val="accent1"/>
          </a:effectRef>
          <a:fontRef idx="minor">
            <a:schemeClr val="dk1"/>
          </a:fontRef>
        </p:style>
        <p:txBody>
          <a:bodyPr>
            <a:spAutoFit/>
          </a:bodyPr>
          <a:lstStyle/>
          <a:p>
            <a:pPr algn="ctr">
              <a:spcBef>
                <a:spcPts val="0"/>
              </a:spcBef>
              <a:defRPr/>
            </a:pPr>
            <a:r>
              <a:rPr lang="en-US" sz="1400" dirty="0">
                <a:solidFill>
                  <a:schemeClr val="tx1"/>
                </a:solidFill>
              </a:rPr>
              <a:t>AJI</a:t>
            </a:r>
          </a:p>
        </p:txBody>
      </p:sp>
      <p:sp>
        <p:nvSpPr>
          <p:cNvPr id="18" name="Rectangle 17"/>
          <p:cNvSpPr/>
          <p:nvPr/>
        </p:nvSpPr>
        <p:spPr bwMode="auto">
          <a:xfrm rot="16200000">
            <a:off x="-35719" y="1537494"/>
            <a:ext cx="1376363" cy="307975"/>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a:ln>
            <a:solidFill>
              <a:srgbClr val="FFC000"/>
            </a:solidFill>
          </a:ln>
          <a:extLst/>
        </p:spPr>
        <p:style>
          <a:lnRef idx="2">
            <a:schemeClr val="accent1"/>
          </a:lnRef>
          <a:fillRef idx="1">
            <a:schemeClr val="lt1"/>
          </a:fillRef>
          <a:effectRef idx="0">
            <a:schemeClr val="accent1"/>
          </a:effectRef>
          <a:fontRef idx="minor">
            <a:schemeClr val="dk1"/>
          </a:fontRef>
        </p:style>
        <p:txBody>
          <a:bodyPr anchor="ctr">
            <a:spAutoFit/>
          </a:bodyPr>
          <a:lstStyle/>
          <a:p>
            <a:pPr algn="ctr">
              <a:spcBef>
                <a:spcPts val="0"/>
              </a:spcBef>
              <a:defRPr/>
            </a:pPr>
            <a:r>
              <a:rPr lang="en-US" sz="1400" dirty="0" err="1">
                <a:solidFill>
                  <a:schemeClr val="tx1"/>
                </a:solidFill>
              </a:rPr>
              <a:t>NextGen</a:t>
            </a:r>
            <a:endParaRPr lang="en-US" sz="1400" dirty="0">
              <a:solidFill>
                <a:schemeClr val="tx1"/>
              </a:solidFill>
            </a:endParaRPr>
          </a:p>
        </p:txBody>
      </p:sp>
      <p:sp>
        <p:nvSpPr>
          <p:cNvPr id="20" name="Left-Right Arrow 19"/>
          <p:cNvSpPr/>
          <p:nvPr/>
        </p:nvSpPr>
        <p:spPr bwMode="auto">
          <a:xfrm rot="4017245">
            <a:off x="-21432" y="3348832"/>
            <a:ext cx="2449513" cy="488950"/>
          </a:xfrm>
          <a:prstGeom prst="leftRightArrow">
            <a:avLst/>
          </a:prstGeom>
          <a:solidFill>
            <a:schemeClr val="bg1"/>
          </a:solidFill>
          <a:ln w="12700">
            <a:solidFill>
              <a:srgbClr val="FFC000"/>
            </a:solidFill>
          </a:ln>
          <a:extLst/>
        </p:spPr>
        <p:style>
          <a:lnRef idx="2">
            <a:schemeClr val="dk1"/>
          </a:lnRef>
          <a:fillRef idx="1">
            <a:schemeClr val="lt1"/>
          </a:fillRef>
          <a:effectRef idx="0">
            <a:schemeClr val="dk1"/>
          </a:effectRef>
          <a:fontRef idx="minor">
            <a:schemeClr val="dk1"/>
          </a:fontRef>
        </p:style>
        <p:txBody>
          <a:bodyPr anchor="ctr">
            <a:spAutoFit/>
          </a:bodyPr>
          <a:lstStyle/>
          <a:p>
            <a:pPr algn="ctr">
              <a:spcBef>
                <a:spcPts val="0"/>
              </a:spcBef>
              <a:defRPr/>
            </a:pPr>
            <a:r>
              <a:rPr lang="en-US" sz="1000" i="1" spc="400" dirty="0">
                <a:solidFill>
                  <a:schemeClr val="tx1"/>
                </a:solidFill>
              </a:rPr>
              <a:t>Needs &amp; Shortfalls</a:t>
            </a:r>
          </a:p>
        </p:txBody>
      </p:sp>
      <p:sp>
        <p:nvSpPr>
          <p:cNvPr id="21" name="Left-Right Arrow 20"/>
          <p:cNvSpPr/>
          <p:nvPr/>
        </p:nvSpPr>
        <p:spPr bwMode="auto">
          <a:xfrm rot="4426577">
            <a:off x="327025" y="3336926"/>
            <a:ext cx="2365375" cy="488950"/>
          </a:xfrm>
          <a:prstGeom prst="leftRightArrow">
            <a:avLst/>
          </a:prstGeom>
          <a:solidFill>
            <a:schemeClr val="bg1"/>
          </a:solidFill>
          <a:ln w="12700">
            <a:solidFill>
              <a:srgbClr val="FFC000"/>
            </a:solidFill>
          </a:ln>
          <a:extLst/>
        </p:spPr>
        <p:style>
          <a:lnRef idx="2">
            <a:schemeClr val="dk1"/>
          </a:lnRef>
          <a:fillRef idx="1">
            <a:schemeClr val="lt1"/>
          </a:fillRef>
          <a:effectRef idx="0">
            <a:schemeClr val="dk1"/>
          </a:effectRef>
          <a:fontRef idx="minor">
            <a:schemeClr val="dk1"/>
          </a:fontRef>
        </p:style>
        <p:txBody>
          <a:bodyPr anchor="ctr">
            <a:spAutoFit/>
          </a:bodyPr>
          <a:lstStyle/>
          <a:p>
            <a:pPr algn="ctr">
              <a:spcBef>
                <a:spcPts val="0"/>
              </a:spcBef>
              <a:defRPr/>
            </a:pPr>
            <a:r>
              <a:rPr lang="en-US" sz="1000" i="1" spc="400" dirty="0">
                <a:solidFill>
                  <a:schemeClr val="tx1"/>
                </a:solidFill>
              </a:rPr>
              <a:t>Needs &amp; Shortfalls</a:t>
            </a:r>
          </a:p>
        </p:txBody>
      </p:sp>
      <p:sp>
        <p:nvSpPr>
          <p:cNvPr id="22" name="Left-Right Arrow 21"/>
          <p:cNvSpPr/>
          <p:nvPr/>
        </p:nvSpPr>
        <p:spPr bwMode="auto">
          <a:xfrm rot="4699333">
            <a:off x="732631" y="3337719"/>
            <a:ext cx="2312988" cy="488950"/>
          </a:xfrm>
          <a:prstGeom prst="leftRightArrow">
            <a:avLst/>
          </a:prstGeom>
          <a:solidFill>
            <a:schemeClr val="bg1"/>
          </a:solidFill>
          <a:ln w="12700">
            <a:solidFill>
              <a:srgbClr val="FFC000"/>
            </a:solidFill>
          </a:ln>
          <a:extLst/>
        </p:spPr>
        <p:style>
          <a:lnRef idx="2">
            <a:schemeClr val="dk1"/>
          </a:lnRef>
          <a:fillRef idx="1">
            <a:schemeClr val="lt1"/>
          </a:fillRef>
          <a:effectRef idx="0">
            <a:schemeClr val="dk1"/>
          </a:effectRef>
          <a:fontRef idx="minor">
            <a:schemeClr val="dk1"/>
          </a:fontRef>
        </p:style>
        <p:txBody>
          <a:bodyPr anchor="ctr">
            <a:spAutoFit/>
          </a:bodyPr>
          <a:lstStyle/>
          <a:p>
            <a:pPr algn="ctr">
              <a:spcBef>
                <a:spcPts val="0"/>
              </a:spcBef>
              <a:defRPr/>
            </a:pPr>
            <a:r>
              <a:rPr lang="en-US" sz="1000" i="1" spc="400" dirty="0">
                <a:solidFill>
                  <a:schemeClr val="tx1"/>
                </a:solidFill>
              </a:rPr>
              <a:t>Needs &amp; Shortfalls</a:t>
            </a:r>
          </a:p>
        </p:txBody>
      </p:sp>
      <p:sp>
        <p:nvSpPr>
          <p:cNvPr id="23" name="Left-Right Arrow 22"/>
          <p:cNvSpPr/>
          <p:nvPr/>
        </p:nvSpPr>
        <p:spPr bwMode="auto">
          <a:xfrm rot="5010825">
            <a:off x="1069181" y="3348832"/>
            <a:ext cx="2290763" cy="488950"/>
          </a:xfrm>
          <a:prstGeom prst="leftRightArrow">
            <a:avLst/>
          </a:prstGeom>
          <a:solidFill>
            <a:schemeClr val="bg1"/>
          </a:solidFill>
          <a:ln w="12700">
            <a:solidFill>
              <a:srgbClr val="FFC000"/>
            </a:solidFill>
          </a:ln>
          <a:extLst/>
        </p:spPr>
        <p:style>
          <a:lnRef idx="2">
            <a:schemeClr val="dk1"/>
          </a:lnRef>
          <a:fillRef idx="1">
            <a:schemeClr val="lt1"/>
          </a:fillRef>
          <a:effectRef idx="0">
            <a:schemeClr val="dk1"/>
          </a:effectRef>
          <a:fontRef idx="minor">
            <a:schemeClr val="dk1"/>
          </a:fontRef>
        </p:style>
        <p:txBody>
          <a:bodyPr anchor="ctr">
            <a:spAutoFit/>
          </a:bodyPr>
          <a:lstStyle/>
          <a:p>
            <a:pPr algn="ctr">
              <a:spcBef>
                <a:spcPts val="0"/>
              </a:spcBef>
              <a:defRPr/>
            </a:pPr>
            <a:r>
              <a:rPr lang="en-US" sz="1000" i="1" spc="400" dirty="0">
                <a:solidFill>
                  <a:schemeClr val="tx1"/>
                </a:solidFill>
              </a:rPr>
              <a:t>Needs &amp; Shortfalls</a:t>
            </a:r>
          </a:p>
        </p:txBody>
      </p:sp>
      <p:sp>
        <p:nvSpPr>
          <p:cNvPr id="24" name="Left-Right Arrow 23"/>
          <p:cNvSpPr/>
          <p:nvPr/>
        </p:nvSpPr>
        <p:spPr bwMode="auto">
          <a:xfrm rot="5400000">
            <a:off x="1434307" y="3336131"/>
            <a:ext cx="2260600" cy="490537"/>
          </a:xfrm>
          <a:prstGeom prst="leftRightArrow">
            <a:avLst/>
          </a:prstGeom>
          <a:solidFill>
            <a:schemeClr val="bg1"/>
          </a:solidFill>
          <a:ln w="12700">
            <a:solidFill>
              <a:srgbClr val="FFC000"/>
            </a:solidFill>
          </a:ln>
          <a:extLst/>
        </p:spPr>
        <p:style>
          <a:lnRef idx="2">
            <a:schemeClr val="dk1"/>
          </a:lnRef>
          <a:fillRef idx="1">
            <a:schemeClr val="lt1"/>
          </a:fillRef>
          <a:effectRef idx="0">
            <a:schemeClr val="dk1"/>
          </a:effectRef>
          <a:fontRef idx="minor">
            <a:schemeClr val="dk1"/>
          </a:fontRef>
        </p:style>
        <p:txBody>
          <a:bodyPr anchor="ctr">
            <a:spAutoFit/>
          </a:bodyPr>
          <a:lstStyle/>
          <a:p>
            <a:pPr algn="ctr">
              <a:spcBef>
                <a:spcPts val="0"/>
              </a:spcBef>
              <a:defRPr/>
            </a:pPr>
            <a:r>
              <a:rPr lang="en-US" sz="1000" i="1" spc="400" dirty="0">
                <a:solidFill>
                  <a:schemeClr val="tx1"/>
                </a:solidFill>
              </a:rPr>
              <a:t>Needs &amp; Shortfalls</a:t>
            </a:r>
          </a:p>
        </p:txBody>
      </p:sp>
      <p:sp>
        <p:nvSpPr>
          <p:cNvPr id="25" name="Curved Up Arrow 24"/>
          <p:cNvSpPr/>
          <p:nvPr/>
        </p:nvSpPr>
        <p:spPr>
          <a:xfrm rot="5400000">
            <a:off x="1184275" y="2798763"/>
            <a:ext cx="847725" cy="498475"/>
          </a:xfrm>
          <a:prstGeom prst="curvedUpArrow">
            <a:avLst/>
          </a:prstGeom>
          <a:solidFill>
            <a:srgbClr val="F79646">
              <a:alpha val="32000"/>
            </a:srgbClr>
          </a:solidFill>
          <a:ln w="6350" cap="flat" cmpd="sng" algn="ctr">
            <a:solidFill>
              <a:sysClr val="window" lastClr="FFFFFF">
                <a:lumMod val="85000"/>
              </a:sysClr>
            </a:solidFill>
            <a:prstDash val="solid"/>
          </a:ln>
          <a:effectLst/>
        </p:spPr>
        <p:txBody>
          <a:bodyPr anchor="ctr"/>
          <a:lstStyle/>
          <a:p>
            <a:pPr algn="ctr" fontAlgn="auto">
              <a:spcBef>
                <a:spcPts val="0"/>
              </a:spcBef>
              <a:spcAft>
                <a:spcPts val="0"/>
              </a:spcAft>
              <a:defRPr/>
            </a:pPr>
            <a:endParaRPr lang="en-US" kern="0">
              <a:solidFill>
                <a:sysClr val="windowText" lastClr="000000"/>
              </a:solidFill>
              <a:latin typeface="Calibri"/>
              <a:ea typeface="ＭＳ Ｐゴシック" charset="0"/>
              <a:cs typeface="ＭＳ Ｐゴシック" charset="0"/>
            </a:endParaRPr>
          </a:p>
        </p:txBody>
      </p:sp>
      <p:sp>
        <p:nvSpPr>
          <p:cNvPr id="26" name="Curved Up Arrow 25"/>
          <p:cNvSpPr/>
          <p:nvPr/>
        </p:nvSpPr>
        <p:spPr>
          <a:xfrm rot="16200000">
            <a:off x="1716882" y="2729706"/>
            <a:ext cx="869950" cy="509587"/>
          </a:xfrm>
          <a:prstGeom prst="curvedUpArrow">
            <a:avLst/>
          </a:prstGeom>
          <a:solidFill>
            <a:srgbClr val="92D050">
              <a:alpha val="32000"/>
            </a:srgbClr>
          </a:solidFill>
          <a:ln w="6350" cap="flat" cmpd="sng" algn="ctr">
            <a:solidFill>
              <a:sysClr val="window" lastClr="FFFFFF">
                <a:lumMod val="85000"/>
              </a:sysClr>
            </a:solidFill>
            <a:prstDash val="solid"/>
          </a:ln>
          <a:effectLst/>
        </p:spPr>
        <p:txBody>
          <a:bodyPr anchor="ctr"/>
          <a:lstStyle/>
          <a:p>
            <a:pPr algn="ctr" fontAlgn="auto">
              <a:spcBef>
                <a:spcPts val="0"/>
              </a:spcBef>
              <a:spcAft>
                <a:spcPts val="0"/>
              </a:spcAft>
              <a:defRPr/>
            </a:pPr>
            <a:endParaRPr lang="en-US" kern="0">
              <a:solidFill>
                <a:sysClr val="windowText" lastClr="000000"/>
              </a:solidFill>
              <a:latin typeface="Calibri"/>
              <a:ea typeface="ＭＳ Ｐゴシック" charset="0"/>
              <a:cs typeface="ＭＳ Ｐゴシック" charset="0"/>
            </a:endParaRPr>
          </a:p>
        </p:txBody>
      </p:sp>
      <p:sp>
        <p:nvSpPr>
          <p:cNvPr id="27" name="Oval 26"/>
          <p:cNvSpPr/>
          <p:nvPr/>
        </p:nvSpPr>
        <p:spPr>
          <a:xfrm rot="5400000">
            <a:off x="1552649" y="1363378"/>
            <a:ext cx="345015" cy="2590841"/>
          </a:xfrm>
          <a:prstGeom prst="ellipse">
            <a:avLst/>
          </a:prstGeom>
          <a:solidFill>
            <a:sysClr val="window" lastClr="FFFFFF">
              <a:lumMod val="75000"/>
              <a:alpha val="55000"/>
            </a:sysClr>
          </a:solidFill>
          <a:ln w="6350" cap="flat" cmpd="sng" algn="ctr">
            <a:solidFill>
              <a:schemeClr val="tx1">
                <a:lumMod val="50000"/>
                <a:lumOff val="50000"/>
              </a:schemeClr>
            </a:solidFill>
            <a:prstDash val="solid"/>
          </a:ln>
          <a:effectLst/>
        </p:spPr>
        <p:txBody>
          <a:bodyPr vert="vert270" anchor="ctr"/>
          <a:lstStyle/>
          <a:p>
            <a:pPr algn="ctr" fontAlgn="auto">
              <a:spcBef>
                <a:spcPts val="0"/>
              </a:spcBef>
              <a:spcAft>
                <a:spcPts val="0"/>
              </a:spcAft>
              <a:defRPr/>
            </a:pPr>
            <a:r>
              <a:rPr lang="en-US" sz="1600" kern="0" dirty="0">
                <a:solidFill>
                  <a:schemeClr val="tx1">
                    <a:lumMod val="50000"/>
                    <a:lumOff val="50000"/>
                  </a:schemeClr>
                </a:solidFill>
                <a:latin typeface="Calibri"/>
                <a:ea typeface="ＭＳ Ｐゴシック" charset="0"/>
                <a:cs typeface="ＭＳ Ｐゴシック" charset="0"/>
              </a:rPr>
              <a:t>Expert Teams</a:t>
            </a:r>
          </a:p>
        </p:txBody>
      </p:sp>
      <p:sp>
        <p:nvSpPr>
          <p:cNvPr id="28" name="Oval 27"/>
          <p:cNvSpPr/>
          <p:nvPr/>
        </p:nvSpPr>
        <p:spPr>
          <a:xfrm rot="5400000">
            <a:off x="1753370" y="2139950"/>
            <a:ext cx="345014" cy="2590841"/>
          </a:xfrm>
          <a:prstGeom prst="ellipse">
            <a:avLst/>
          </a:prstGeom>
          <a:solidFill>
            <a:sysClr val="window" lastClr="FFFFFF">
              <a:lumMod val="75000"/>
              <a:alpha val="55000"/>
            </a:sysClr>
          </a:solidFill>
          <a:ln w="6350" cap="flat" cmpd="sng" algn="ctr">
            <a:solidFill>
              <a:schemeClr val="tx1">
                <a:lumMod val="50000"/>
                <a:lumOff val="50000"/>
              </a:schemeClr>
            </a:solidFill>
            <a:prstDash val="solid"/>
          </a:ln>
          <a:effectLst/>
        </p:spPr>
        <p:txBody>
          <a:bodyPr vert="vert270" anchor="ctr"/>
          <a:lstStyle/>
          <a:p>
            <a:pPr algn="ctr" fontAlgn="auto">
              <a:spcBef>
                <a:spcPts val="0"/>
              </a:spcBef>
              <a:spcAft>
                <a:spcPts val="0"/>
              </a:spcAft>
              <a:defRPr/>
            </a:pPr>
            <a:r>
              <a:rPr lang="en-US" sz="1600" kern="0" dirty="0">
                <a:solidFill>
                  <a:schemeClr val="tx1">
                    <a:lumMod val="50000"/>
                    <a:lumOff val="50000"/>
                  </a:schemeClr>
                </a:solidFill>
                <a:latin typeface="Calibri"/>
                <a:ea typeface="ＭＳ Ｐゴシック" charset="0"/>
                <a:cs typeface="ＭＳ Ｐゴシック" charset="0"/>
              </a:rPr>
              <a:t>Service Areas</a:t>
            </a:r>
          </a:p>
        </p:txBody>
      </p:sp>
      <p:sp>
        <p:nvSpPr>
          <p:cNvPr id="30" name="Curved Up Arrow 29"/>
          <p:cNvSpPr/>
          <p:nvPr/>
        </p:nvSpPr>
        <p:spPr>
          <a:xfrm rot="16200000">
            <a:off x="7529513" y="2798762"/>
            <a:ext cx="869950" cy="511175"/>
          </a:xfrm>
          <a:prstGeom prst="curvedUpArrow">
            <a:avLst/>
          </a:prstGeom>
          <a:solidFill>
            <a:srgbClr val="92D050">
              <a:alpha val="32000"/>
            </a:srgbClr>
          </a:solidFill>
          <a:ln w="6350" cap="flat" cmpd="sng" algn="ctr">
            <a:solidFill>
              <a:sysClr val="window" lastClr="FFFFFF">
                <a:lumMod val="85000"/>
              </a:sysClr>
            </a:solidFill>
            <a:prstDash val="solid"/>
          </a:ln>
          <a:effectLst/>
        </p:spPr>
        <p:txBody>
          <a:bodyPr anchor="ctr"/>
          <a:lstStyle/>
          <a:p>
            <a:pPr algn="ctr" fontAlgn="auto">
              <a:spcBef>
                <a:spcPts val="0"/>
              </a:spcBef>
              <a:spcAft>
                <a:spcPts val="0"/>
              </a:spcAft>
              <a:defRPr/>
            </a:pPr>
            <a:endParaRPr lang="en-US" kern="0">
              <a:solidFill>
                <a:sysClr val="windowText" lastClr="000000"/>
              </a:solidFill>
              <a:latin typeface="Calibri"/>
              <a:ea typeface="ＭＳ Ｐゴシック" charset="0"/>
              <a:cs typeface="ＭＳ Ｐゴシック" charset="0"/>
            </a:endParaRPr>
          </a:p>
        </p:txBody>
      </p:sp>
      <p:sp>
        <p:nvSpPr>
          <p:cNvPr id="31" name="Rectangle 30"/>
          <p:cNvSpPr/>
          <p:nvPr/>
        </p:nvSpPr>
        <p:spPr bwMode="auto">
          <a:xfrm>
            <a:off x="6248400" y="1003300"/>
            <a:ext cx="1792288" cy="1381125"/>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a:solidFill>
              <a:srgbClr val="92D050"/>
            </a:solidFill>
          </a:ln>
          <a:extLst/>
        </p:spPr>
        <p:style>
          <a:lnRef idx="2">
            <a:schemeClr val="accent1"/>
          </a:lnRef>
          <a:fillRef idx="1">
            <a:schemeClr val="lt1"/>
          </a:fillRef>
          <a:effectRef idx="0">
            <a:schemeClr val="accent1"/>
          </a:effectRef>
          <a:fontRef idx="minor">
            <a:schemeClr val="dk1"/>
          </a:fontRef>
        </p:style>
        <p:txBody>
          <a:bodyPr>
            <a:spAutoFit/>
          </a:bodyPr>
          <a:lstStyle/>
          <a:p>
            <a:pPr algn="ctr">
              <a:spcBef>
                <a:spcPts val="0"/>
              </a:spcBef>
              <a:defRPr/>
            </a:pPr>
            <a:r>
              <a:rPr lang="en-US" sz="1400" dirty="0">
                <a:solidFill>
                  <a:schemeClr val="tx1"/>
                </a:solidFill>
              </a:rPr>
              <a:t>AJM</a:t>
            </a:r>
          </a:p>
          <a:p>
            <a:pPr algn="ctr">
              <a:spcBef>
                <a:spcPts val="0"/>
              </a:spcBef>
              <a:defRPr/>
            </a:pPr>
            <a:r>
              <a:rPr lang="en-US" sz="1400" i="1" dirty="0">
                <a:solidFill>
                  <a:schemeClr val="tx1"/>
                </a:solidFill>
              </a:rPr>
              <a:t>Program Execution</a:t>
            </a:r>
          </a:p>
          <a:p>
            <a:pPr algn="ctr">
              <a:spcBef>
                <a:spcPts val="0"/>
              </a:spcBef>
              <a:defRPr/>
            </a:pPr>
            <a:endParaRPr lang="en-US" sz="1400" i="1" dirty="0">
              <a:solidFill>
                <a:schemeClr val="tx1"/>
              </a:solidFill>
            </a:endParaRPr>
          </a:p>
          <a:p>
            <a:pPr algn="ctr">
              <a:spcBef>
                <a:spcPts val="0"/>
              </a:spcBef>
              <a:defRPr/>
            </a:pPr>
            <a:endParaRPr lang="en-US" sz="1400" dirty="0">
              <a:solidFill>
                <a:schemeClr val="tx1"/>
              </a:solidFill>
            </a:endParaRPr>
          </a:p>
          <a:p>
            <a:pPr>
              <a:spcBef>
                <a:spcPts val="0"/>
              </a:spcBef>
              <a:defRPr/>
            </a:pPr>
            <a:endParaRPr lang="en-US" sz="1400" dirty="0">
              <a:solidFill>
                <a:schemeClr val="tx1"/>
              </a:solidFill>
            </a:endParaRPr>
          </a:p>
          <a:p>
            <a:pPr>
              <a:spcBef>
                <a:spcPts val="0"/>
              </a:spcBef>
              <a:defRPr/>
            </a:pPr>
            <a:endParaRPr lang="en-US" sz="1400" dirty="0">
              <a:solidFill>
                <a:schemeClr val="tx1"/>
              </a:solidFill>
            </a:endParaRPr>
          </a:p>
        </p:txBody>
      </p:sp>
      <p:sp>
        <p:nvSpPr>
          <p:cNvPr id="34" name="TextBox 33"/>
          <p:cNvSpPr txBox="1"/>
          <p:nvPr/>
        </p:nvSpPr>
        <p:spPr>
          <a:xfrm>
            <a:off x="3929063" y="4659313"/>
            <a:ext cx="1216025" cy="661987"/>
          </a:xfrm>
          <a:prstGeom prst="rect">
            <a:avLst/>
          </a:prstGeom>
          <a:noFill/>
        </p:spPr>
        <p:txBody>
          <a:bodyPr>
            <a:spAutoFit/>
          </a:bodyPr>
          <a:lstStyle/>
          <a:p>
            <a:pPr algn="ctr" fontAlgn="auto">
              <a:spcBef>
                <a:spcPts val="0"/>
              </a:spcBef>
              <a:spcAft>
                <a:spcPts val="0"/>
              </a:spcAft>
              <a:defRPr/>
            </a:pPr>
            <a:r>
              <a:rPr lang="en-US" sz="1100" kern="0" dirty="0">
                <a:solidFill>
                  <a:sysClr val="windowText" lastClr="000000"/>
                </a:solidFill>
                <a:latin typeface="Arial" charset="0"/>
                <a:ea typeface="ＭＳ Ｐゴシック" charset="0"/>
                <a:cs typeface="ＭＳ Ｐゴシック" charset="0"/>
              </a:rPr>
              <a:t>Concept </a:t>
            </a:r>
            <a:r>
              <a:rPr lang="en-US" sz="1100" kern="0" dirty="0" err="1">
                <a:solidFill>
                  <a:sysClr val="windowText" lastClr="000000"/>
                </a:solidFill>
                <a:latin typeface="Arial" charset="0"/>
                <a:ea typeface="ＭＳ Ｐゴシック" charset="0"/>
                <a:cs typeface="ＭＳ Ｐゴシック" charset="0"/>
              </a:rPr>
              <a:t>Dev</a:t>
            </a:r>
            <a:r>
              <a:rPr lang="en-US" sz="1100" kern="0" dirty="0">
                <a:solidFill>
                  <a:sysClr val="windowText" lastClr="000000"/>
                </a:solidFill>
                <a:latin typeface="Arial" charset="0"/>
                <a:ea typeface="ＭＳ Ｐゴシック" charset="0"/>
                <a:cs typeface="ＭＳ Ｐゴシック" charset="0"/>
              </a:rPr>
              <a:t>, Shortfall Analysis, Maturity Assessment</a:t>
            </a:r>
          </a:p>
        </p:txBody>
      </p:sp>
      <p:sp>
        <p:nvSpPr>
          <p:cNvPr id="35" name="Title 1"/>
          <p:cNvSpPr txBox="1">
            <a:spLocks/>
          </p:cNvSpPr>
          <p:nvPr/>
        </p:nvSpPr>
        <p:spPr bwMode="auto">
          <a:xfrm>
            <a:off x="3059113" y="1604963"/>
            <a:ext cx="3016250" cy="92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eaLnBrk="0" fontAlgn="base" hangingPunct="0">
              <a:spcBef>
                <a:spcPct val="0"/>
              </a:spcBef>
              <a:spcAft>
                <a:spcPct val="0"/>
              </a:spcAft>
              <a:defRPr sz="4000" b="1">
                <a:solidFill>
                  <a:srgbClr val="1D2F68"/>
                </a:solidFill>
                <a:latin typeface="+mj-lt"/>
                <a:ea typeface="+mj-ea"/>
                <a:cs typeface="+mj-cs"/>
              </a:defRPr>
            </a:lvl1pPr>
            <a:lvl2pPr algn="l" rtl="0" eaLnBrk="0" fontAlgn="base" hangingPunct="0">
              <a:spcBef>
                <a:spcPct val="0"/>
              </a:spcBef>
              <a:spcAft>
                <a:spcPct val="0"/>
              </a:spcAft>
              <a:defRPr sz="4000" b="1">
                <a:solidFill>
                  <a:srgbClr val="1D2F68"/>
                </a:solidFill>
                <a:latin typeface="Arial" charset="0"/>
              </a:defRPr>
            </a:lvl2pPr>
            <a:lvl3pPr algn="l" rtl="0" eaLnBrk="0" fontAlgn="base" hangingPunct="0">
              <a:spcBef>
                <a:spcPct val="0"/>
              </a:spcBef>
              <a:spcAft>
                <a:spcPct val="0"/>
              </a:spcAft>
              <a:defRPr sz="4000" b="1">
                <a:solidFill>
                  <a:srgbClr val="1D2F68"/>
                </a:solidFill>
                <a:latin typeface="Arial" charset="0"/>
              </a:defRPr>
            </a:lvl3pPr>
            <a:lvl4pPr algn="l" rtl="0" eaLnBrk="0" fontAlgn="base" hangingPunct="0">
              <a:spcBef>
                <a:spcPct val="0"/>
              </a:spcBef>
              <a:spcAft>
                <a:spcPct val="0"/>
              </a:spcAft>
              <a:defRPr sz="4000" b="1">
                <a:solidFill>
                  <a:srgbClr val="1D2F68"/>
                </a:solidFill>
                <a:latin typeface="Arial" charset="0"/>
              </a:defRPr>
            </a:lvl4pPr>
            <a:lvl5pPr algn="l" rtl="0" eaLnBrk="0" fontAlgn="base" hangingPunct="0">
              <a:spcBef>
                <a:spcPct val="0"/>
              </a:spcBef>
              <a:spcAft>
                <a:spcPct val="0"/>
              </a:spcAft>
              <a:defRPr sz="4000" b="1">
                <a:solidFill>
                  <a:srgbClr val="1D2F68"/>
                </a:solidFill>
                <a:latin typeface="Arial" charset="0"/>
              </a:defRPr>
            </a:lvl5pPr>
            <a:lvl6pPr marL="457200" algn="l" rtl="0" eaLnBrk="1" fontAlgn="base" hangingPunct="1">
              <a:spcBef>
                <a:spcPct val="0"/>
              </a:spcBef>
              <a:spcAft>
                <a:spcPct val="0"/>
              </a:spcAft>
              <a:defRPr sz="4000" b="1">
                <a:solidFill>
                  <a:srgbClr val="1D2F68"/>
                </a:solidFill>
                <a:latin typeface="Arial" charset="0"/>
              </a:defRPr>
            </a:lvl6pPr>
            <a:lvl7pPr marL="914400" algn="l" rtl="0" eaLnBrk="1" fontAlgn="base" hangingPunct="1">
              <a:spcBef>
                <a:spcPct val="0"/>
              </a:spcBef>
              <a:spcAft>
                <a:spcPct val="0"/>
              </a:spcAft>
              <a:defRPr sz="4000" b="1">
                <a:solidFill>
                  <a:srgbClr val="1D2F68"/>
                </a:solidFill>
                <a:latin typeface="Arial" charset="0"/>
              </a:defRPr>
            </a:lvl7pPr>
            <a:lvl8pPr marL="1371600" algn="l" rtl="0" eaLnBrk="1" fontAlgn="base" hangingPunct="1">
              <a:spcBef>
                <a:spcPct val="0"/>
              </a:spcBef>
              <a:spcAft>
                <a:spcPct val="0"/>
              </a:spcAft>
              <a:defRPr sz="4000" b="1">
                <a:solidFill>
                  <a:srgbClr val="1D2F68"/>
                </a:solidFill>
                <a:latin typeface="Arial" charset="0"/>
              </a:defRPr>
            </a:lvl8pPr>
            <a:lvl9pPr marL="1828800" algn="l" rtl="0" eaLnBrk="1" fontAlgn="base" hangingPunct="1">
              <a:spcBef>
                <a:spcPct val="0"/>
              </a:spcBef>
              <a:spcAft>
                <a:spcPct val="0"/>
              </a:spcAft>
              <a:defRPr sz="4000" b="1">
                <a:solidFill>
                  <a:srgbClr val="1D2F68"/>
                </a:solidFill>
                <a:latin typeface="Arial" charset="0"/>
              </a:defRPr>
            </a:lvl9pPr>
          </a:lstStyle>
          <a:p>
            <a:pPr algn="ctr" eaLnBrk="1" hangingPunct="1">
              <a:spcBef>
                <a:spcPts val="1200"/>
              </a:spcBef>
              <a:defRPr/>
            </a:pPr>
            <a:r>
              <a:rPr lang="en-US" sz="1800" b="0" dirty="0" smtClean="0">
                <a:solidFill>
                  <a:schemeClr val="tx1"/>
                </a:solidFill>
                <a:latin typeface="+mn-lt"/>
                <a:cs typeface="Arial" charset="0"/>
              </a:rPr>
              <a:t>Organizational </a:t>
            </a:r>
          </a:p>
          <a:p>
            <a:pPr algn="ctr" eaLnBrk="1" hangingPunct="1">
              <a:spcBef>
                <a:spcPts val="300"/>
              </a:spcBef>
              <a:defRPr/>
            </a:pPr>
            <a:r>
              <a:rPr lang="en-US" sz="1800" b="0" dirty="0" smtClean="0">
                <a:solidFill>
                  <a:schemeClr val="tx1"/>
                </a:solidFill>
                <a:latin typeface="+mn-lt"/>
                <a:cs typeface="Arial" charset="0"/>
              </a:rPr>
              <a:t>Relationships</a:t>
            </a:r>
            <a:endParaRPr lang="en-US" sz="1800" b="0" dirty="0" smtClean="0">
              <a:solidFill>
                <a:schemeClr val="tx1"/>
              </a:solidFill>
              <a:latin typeface="+mn-lt"/>
            </a:endParaRPr>
          </a:p>
        </p:txBody>
      </p:sp>
      <p:sp>
        <p:nvSpPr>
          <p:cNvPr id="36" name="Rectangle 35"/>
          <p:cNvSpPr/>
          <p:nvPr/>
        </p:nvSpPr>
        <p:spPr bwMode="auto">
          <a:xfrm rot="16200000">
            <a:off x="6452394" y="1743869"/>
            <a:ext cx="804862" cy="311150"/>
          </a:xfrm>
          <a:prstGeom prst="rect">
            <a:avLst/>
          </a:prstGeom>
          <a:ln>
            <a:solidFill>
              <a:srgbClr val="92D050"/>
            </a:solidFill>
          </a:ln>
          <a:extLst/>
        </p:spPr>
        <p:style>
          <a:lnRef idx="2">
            <a:schemeClr val="accent1"/>
          </a:lnRef>
          <a:fillRef idx="1">
            <a:schemeClr val="lt1"/>
          </a:fillRef>
          <a:effectRef idx="0">
            <a:schemeClr val="accent1"/>
          </a:effectRef>
          <a:fontRef idx="minor">
            <a:schemeClr val="dk1"/>
          </a:fontRef>
        </p:style>
        <p:txBody>
          <a:bodyPr anchor="ctr">
            <a:spAutoFit/>
          </a:bodyPr>
          <a:lstStyle/>
          <a:p>
            <a:pPr algn="ctr">
              <a:spcBef>
                <a:spcPts val="0"/>
              </a:spcBef>
              <a:defRPr/>
            </a:pPr>
            <a:r>
              <a:rPr lang="en-US" sz="1400" dirty="0">
                <a:solidFill>
                  <a:schemeClr val="tx1"/>
                </a:solidFill>
              </a:rPr>
              <a:t>AJM-2</a:t>
            </a:r>
          </a:p>
        </p:txBody>
      </p:sp>
      <p:sp>
        <p:nvSpPr>
          <p:cNvPr id="37" name="Rectangle 36"/>
          <p:cNvSpPr/>
          <p:nvPr/>
        </p:nvSpPr>
        <p:spPr bwMode="auto">
          <a:xfrm rot="16200000">
            <a:off x="7033419" y="1743869"/>
            <a:ext cx="804862" cy="311150"/>
          </a:xfrm>
          <a:prstGeom prst="rect">
            <a:avLst/>
          </a:prstGeom>
          <a:ln>
            <a:solidFill>
              <a:srgbClr val="92D050"/>
            </a:solidFill>
          </a:ln>
          <a:extLst/>
        </p:spPr>
        <p:style>
          <a:lnRef idx="2">
            <a:schemeClr val="accent1"/>
          </a:lnRef>
          <a:fillRef idx="1">
            <a:schemeClr val="lt1"/>
          </a:fillRef>
          <a:effectRef idx="0">
            <a:schemeClr val="accent1"/>
          </a:effectRef>
          <a:fontRef idx="minor">
            <a:schemeClr val="dk1"/>
          </a:fontRef>
        </p:style>
        <p:txBody>
          <a:bodyPr anchor="ctr">
            <a:spAutoFit/>
          </a:bodyPr>
          <a:lstStyle/>
          <a:p>
            <a:pPr algn="ctr">
              <a:spcBef>
                <a:spcPts val="0"/>
              </a:spcBef>
              <a:defRPr/>
            </a:pPr>
            <a:r>
              <a:rPr lang="en-US" sz="1400" dirty="0">
                <a:solidFill>
                  <a:schemeClr val="tx1"/>
                </a:solidFill>
              </a:rPr>
              <a:t>AJM-3</a:t>
            </a:r>
          </a:p>
        </p:txBody>
      </p:sp>
      <p:sp>
        <p:nvSpPr>
          <p:cNvPr id="38" name="Rectangle 37"/>
          <p:cNvSpPr/>
          <p:nvPr/>
        </p:nvSpPr>
        <p:spPr bwMode="auto">
          <a:xfrm rot="5400000">
            <a:off x="7610475" y="1538288"/>
            <a:ext cx="1376363" cy="306387"/>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a:solidFill>
              <a:srgbClr val="92D050"/>
            </a:solidFill>
          </a:ln>
          <a:extLst/>
        </p:spPr>
        <p:style>
          <a:lnRef idx="2">
            <a:schemeClr val="accent1"/>
          </a:lnRef>
          <a:fillRef idx="1">
            <a:schemeClr val="lt1"/>
          </a:fillRef>
          <a:effectRef idx="0">
            <a:schemeClr val="accent1"/>
          </a:effectRef>
          <a:fontRef idx="minor">
            <a:schemeClr val="dk1"/>
          </a:fontRef>
        </p:style>
        <p:txBody>
          <a:bodyPr anchor="ctr">
            <a:spAutoFit/>
          </a:bodyPr>
          <a:lstStyle/>
          <a:p>
            <a:pPr algn="ctr">
              <a:spcBef>
                <a:spcPts val="0"/>
              </a:spcBef>
              <a:defRPr/>
            </a:pPr>
            <a:r>
              <a:rPr lang="en-US" sz="1400" dirty="0" err="1">
                <a:solidFill>
                  <a:schemeClr val="tx1"/>
                </a:solidFill>
              </a:rPr>
              <a:t>NextGen</a:t>
            </a:r>
            <a:endParaRPr lang="en-US" sz="1400" i="1" dirty="0">
              <a:solidFill>
                <a:schemeClr val="tx1"/>
              </a:solidFill>
            </a:endParaRPr>
          </a:p>
        </p:txBody>
      </p:sp>
      <p:sp>
        <p:nvSpPr>
          <p:cNvPr id="32" name="Left-Right Arrow 31"/>
          <p:cNvSpPr/>
          <p:nvPr/>
        </p:nvSpPr>
        <p:spPr bwMode="auto">
          <a:xfrm rot="17671333">
            <a:off x="5409406" y="3358357"/>
            <a:ext cx="2513013" cy="488950"/>
          </a:xfrm>
          <a:prstGeom prst="leftRightArrow">
            <a:avLst/>
          </a:prstGeom>
          <a:solidFill>
            <a:schemeClr val="bg1"/>
          </a:solidFill>
          <a:ln w="12700">
            <a:solidFill>
              <a:srgbClr val="92D050"/>
            </a:solidFill>
          </a:ln>
          <a:extLst/>
        </p:spPr>
        <p:style>
          <a:lnRef idx="2">
            <a:schemeClr val="dk1"/>
          </a:lnRef>
          <a:fillRef idx="1">
            <a:schemeClr val="lt1"/>
          </a:fillRef>
          <a:effectRef idx="0">
            <a:schemeClr val="dk1"/>
          </a:effectRef>
          <a:fontRef idx="minor">
            <a:schemeClr val="dk1"/>
          </a:fontRef>
        </p:style>
        <p:txBody>
          <a:bodyPr anchor="ctr">
            <a:spAutoFit/>
          </a:bodyPr>
          <a:lstStyle/>
          <a:p>
            <a:pPr algn="ctr">
              <a:spcBef>
                <a:spcPts val="1200"/>
              </a:spcBef>
              <a:spcAft>
                <a:spcPts val="1200"/>
              </a:spcAft>
              <a:defRPr/>
            </a:pPr>
            <a:r>
              <a:rPr lang="en-US" sz="1000" i="1" spc="400" dirty="0">
                <a:solidFill>
                  <a:schemeClr val="tx1"/>
                </a:solidFill>
              </a:rPr>
              <a:t>Prioritized Requirements</a:t>
            </a:r>
          </a:p>
        </p:txBody>
      </p:sp>
      <p:sp>
        <p:nvSpPr>
          <p:cNvPr id="29" name="Curved Up Arrow 28"/>
          <p:cNvSpPr/>
          <p:nvPr/>
        </p:nvSpPr>
        <p:spPr>
          <a:xfrm rot="5400000">
            <a:off x="6996113" y="2868613"/>
            <a:ext cx="847725" cy="498475"/>
          </a:xfrm>
          <a:prstGeom prst="curvedUpArrow">
            <a:avLst/>
          </a:prstGeom>
          <a:solidFill>
            <a:srgbClr val="F79646">
              <a:alpha val="32000"/>
            </a:srgbClr>
          </a:solidFill>
          <a:ln w="6350" cap="flat" cmpd="sng" algn="ctr">
            <a:solidFill>
              <a:sysClr val="window" lastClr="FFFFFF">
                <a:lumMod val="85000"/>
              </a:sysClr>
            </a:solidFill>
            <a:prstDash val="solid"/>
          </a:ln>
          <a:effectLst/>
        </p:spPr>
        <p:txBody>
          <a:bodyPr anchor="ctr"/>
          <a:lstStyle/>
          <a:p>
            <a:pPr algn="ctr" fontAlgn="auto">
              <a:spcBef>
                <a:spcPts val="0"/>
              </a:spcBef>
              <a:spcAft>
                <a:spcPts val="0"/>
              </a:spcAft>
              <a:defRPr/>
            </a:pPr>
            <a:endParaRPr lang="en-US" kern="0">
              <a:solidFill>
                <a:sysClr val="windowText" lastClr="000000"/>
              </a:solidFill>
              <a:latin typeface="Calibri"/>
              <a:ea typeface="ＭＳ Ｐゴシック" charset="0"/>
              <a:cs typeface="ＭＳ Ｐゴシック" charset="0"/>
            </a:endParaRPr>
          </a:p>
        </p:txBody>
      </p:sp>
      <p:sp>
        <p:nvSpPr>
          <p:cNvPr id="33" name="TextBox 32"/>
          <p:cNvSpPr txBox="1"/>
          <p:nvPr/>
        </p:nvSpPr>
        <p:spPr>
          <a:xfrm>
            <a:off x="7248525" y="2687638"/>
            <a:ext cx="915988" cy="661987"/>
          </a:xfrm>
          <a:prstGeom prst="rect">
            <a:avLst/>
          </a:prstGeom>
          <a:noFill/>
        </p:spPr>
        <p:txBody>
          <a:bodyPr wrap="none">
            <a:spAutoFit/>
          </a:bodyPr>
          <a:lstStyle/>
          <a:p>
            <a:pPr algn="ctr" fontAlgn="auto">
              <a:spcBef>
                <a:spcPts val="0"/>
              </a:spcBef>
              <a:spcAft>
                <a:spcPts val="0"/>
              </a:spcAft>
              <a:defRPr/>
            </a:pPr>
            <a:r>
              <a:rPr lang="en-US" sz="1100" kern="0" dirty="0" err="1">
                <a:solidFill>
                  <a:sysClr val="windowText" lastClr="000000"/>
                </a:solidFill>
                <a:latin typeface="Arial" charset="0"/>
                <a:ea typeface="ＭＳ Ｐゴシック" charset="0"/>
                <a:cs typeface="ＭＳ Ｐゴシック" charset="0"/>
              </a:rPr>
              <a:t>Evals</a:t>
            </a:r>
            <a:r>
              <a:rPr lang="en-US" sz="1100" kern="0" dirty="0">
                <a:solidFill>
                  <a:sysClr val="windowText" lastClr="000000"/>
                </a:solidFill>
                <a:latin typeface="Arial" charset="0"/>
                <a:ea typeface="ＭＳ Ｐゴシック" charset="0"/>
                <a:cs typeface="ＭＳ Ｐゴシック" charset="0"/>
              </a:rPr>
              <a:t>,</a:t>
            </a:r>
          </a:p>
          <a:p>
            <a:pPr algn="ctr" fontAlgn="auto">
              <a:spcBef>
                <a:spcPts val="0"/>
              </a:spcBef>
              <a:spcAft>
                <a:spcPts val="0"/>
              </a:spcAft>
              <a:defRPr/>
            </a:pPr>
            <a:r>
              <a:rPr lang="en-US" sz="1100" kern="0" dirty="0">
                <a:solidFill>
                  <a:sysClr val="windowText" lastClr="000000"/>
                </a:solidFill>
                <a:latin typeface="Arial" charset="0"/>
                <a:ea typeface="ＭＳ Ｐゴシック" charset="0"/>
                <a:cs typeface="ＭＳ Ｐゴシック" charset="0"/>
              </a:rPr>
              <a:t>Alts,</a:t>
            </a:r>
          </a:p>
          <a:p>
            <a:pPr algn="ctr" fontAlgn="auto">
              <a:spcBef>
                <a:spcPts val="0"/>
              </a:spcBef>
              <a:spcAft>
                <a:spcPts val="0"/>
              </a:spcAft>
              <a:defRPr/>
            </a:pPr>
            <a:r>
              <a:rPr lang="en-US" sz="1100" kern="0" dirty="0">
                <a:solidFill>
                  <a:sysClr val="windowText" lastClr="000000"/>
                </a:solidFill>
                <a:latin typeface="Arial" charset="0"/>
                <a:ea typeface="ＭＳ Ｐゴシック" charset="0"/>
                <a:cs typeface="ＭＳ Ｐゴシック" charset="0"/>
              </a:rPr>
              <a:t>Trades,</a:t>
            </a:r>
          </a:p>
          <a:p>
            <a:pPr algn="ctr" fontAlgn="auto">
              <a:spcBef>
                <a:spcPts val="0"/>
              </a:spcBef>
              <a:spcAft>
                <a:spcPts val="0"/>
              </a:spcAft>
              <a:defRPr/>
            </a:pPr>
            <a:r>
              <a:rPr lang="en-US" sz="1100" kern="0" dirty="0">
                <a:solidFill>
                  <a:sysClr val="windowText" lastClr="000000"/>
                </a:solidFill>
                <a:latin typeface="Arial" charset="0"/>
                <a:ea typeface="ＭＳ Ｐゴシック" charset="0"/>
                <a:cs typeface="ＭＳ Ｐゴシック" charset="0"/>
              </a:rPr>
              <a:t>Opportunities</a:t>
            </a:r>
          </a:p>
        </p:txBody>
      </p:sp>
    </p:spTree>
    <p:extLst>
      <p:ext uri="{BB962C8B-B14F-4D97-AF65-F5344CB8AC3E}">
        <p14:creationId xmlns:p14="http://schemas.microsoft.com/office/powerpoint/2010/main" val="36190524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28625" y="128588"/>
            <a:ext cx="8472488" cy="609600"/>
          </a:xfrm>
        </p:spPr>
        <p:txBody>
          <a:bodyPr/>
          <a:lstStyle/>
          <a:p>
            <a:pPr algn="ctr"/>
            <a:r>
              <a:rPr lang="en-US" altLang="en-US" sz="3600" dirty="0" smtClean="0">
                <a:ea typeface="ＭＳ Ｐゴシック" pitchFamily="-65" charset="-128"/>
              </a:rPr>
              <a:t>AJV-7 Organizational Framework </a:t>
            </a:r>
          </a:p>
        </p:txBody>
      </p:sp>
      <p:sp>
        <p:nvSpPr>
          <p:cNvPr id="10243"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65" charset="-128"/>
              </a:defRPr>
            </a:lvl1pPr>
            <a:lvl2pPr marL="742950" indent="-285750" eaLnBrk="0" hangingPunct="0">
              <a:defRPr sz="2400">
                <a:solidFill>
                  <a:schemeClr val="tx1"/>
                </a:solidFill>
                <a:latin typeface="Arial" pitchFamily="34" charset="0"/>
                <a:ea typeface="ＭＳ Ｐゴシック" pitchFamily="-65" charset="-128"/>
              </a:defRPr>
            </a:lvl2pPr>
            <a:lvl3pPr marL="1143000" indent="-228600" eaLnBrk="0" hangingPunct="0">
              <a:defRPr sz="2400">
                <a:solidFill>
                  <a:schemeClr val="tx1"/>
                </a:solidFill>
                <a:latin typeface="Arial" pitchFamily="34" charset="0"/>
                <a:ea typeface="ＭＳ Ｐゴシック" pitchFamily="-65" charset="-128"/>
              </a:defRPr>
            </a:lvl3pPr>
            <a:lvl4pPr marL="1600200" indent="-228600" eaLnBrk="0" hangingPunct="0">
              <a:defRPr sz="2400">
                <a:solidFill>
                  <a:schemeClr val="tx1"/>
                </a:solidFill>
                <a:latin typeface="Arial" pitchFamily="34" charset="0"/>
                <a:ea typeface="ＭＳ Ｐゴシック" pitchFamily="-65" charset="-128"/>
              </a:defRPr>
            </a:lvl4pPr>
            <a:lvl5pPr marL="2057400" indent="-228600" eaLnBrk="0" hangingPunct="0">
              <a:defRPr sz="2400">
                <a:solidFill>
                  <a:schemeClr val="tx1"/>
                </a:solidFill>
                <a:latin typeface="Arial" pitchFamily="34" charset="0"/>
                <a:ea typeface="ＭＳ Ｐゴシック" pitchFamily="-65"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pPr eaLnBrk="1" hangingPunct="1"/>
            <a:fld id="{68540036-BA33-491D-B559-F0BD01172C08}" type="slidenum">
              <a:rPr lang="en-US" altLang="en-US" sz="1400" smtClean="0">
                <a:solidFill>
                  <a:srgbClr val="A6A6A6"/>
                </a:solidFill>
              </a:rPr>
              <a:pPr eaLnBrk="1" hangingPunct="1"/>
              <a:t>4</a:t>
            </a:fld>
            <a:endParaRPr lang="en-US" altLang="en-US" sz="1400" smtClean="0">
              <a:solidFill>
                <a:srgbClr val="A6A6A6"/>
              </a:solidFill>
            </a:endParaRPr>
          </a:p>
        </p:txBody>
      </p:sp>
      <p:graphicFrame>
        <p:nvGraphicFramePr>
          <p:cNvPr id="5" name="Table 4"/>
          <p:cNvGraphicFramePr>
            <a:graphicFrameLocks noGrp="1"/>
          </p:cNvGraphicFramePr>
          <p:nvPr/>
        </p:nvGraphicFramePr>
        <p:xfrm>
          <a:off x="139700" y="762000"/>
          <a:ext cx="8915400" cy="5308599"/>
        </p:xfrm>
        <a:graphic>
          <a:graphicData uri="http://schemas.openxmlformats.org/drawingml/2006/table">
            <a:tbl>
              <a:tblPr firstRow="1" bandRow="1">
                <a:tableStyleId>{3B4B98B0-60AC-42C2-AFA5-B58CD77FA1E5}</a:tableStyleId>
              </a:tblPr>
              <a:tblGrid>
                <a:gridCol w="1301008"/>
                <a:gridCol w="7614392"/>
              </a:tblGrid>
              <a:tr h="1024425">
                <a:tc>
                  <a:txBody>
                    <a:bodyPr/>
                    <a:lstStyle/>
                    <a:p>
                      <a:pPr marL="91440" indent="0">
                        <a:lnSpc>
                          <a:spcPct val="100000"/>
                        </a:lnSpc>
                        <a:spcBef>
                          <a:spcPts val="0"/>
                        </a:spcBef>
                        <a:spcAft>
                          <a:spcPts val="0"/>
                        </a:spcAft>
                      </a:pPr>
                      <a:r>
                        <a:rPr lang="en-US" sz="1200" b="0" dirty="0" smtClean="0"/>
                        <a:t>Process Control</a:t>
                      </a:r>
                      <a:r>
                        <a:rPr lang="en-US" sz="1200" b="0" baseline="0" dirty="0" smtClean="0"/>
                        <a:t> </a:t>
                      </a:r>
                    </a:p>
                    <a:p>
                      <a:pPr marL="91440" indent="0">
                        <a:lnSpc>
                          <a:spcPct val="100000"/>
                        </a:lnSpc>
                        <a:spcBef>
                          <a:spcPts val="0"/>
                        </a:spcBef>
                        <a:spcAft>
                          <a:spcPts val="0"/>
                        </a:spcAft>
                      </a:pPr>
                      <a:r>
                        <a:rPr lang="en-US" sz="1200" b="0" dirty="0" smtClean="0"/>
                        <a:t>AJV-71</a:t>
                      </a:r>
                      <a:endParaRPr lang="en-US" sz="1200" b="0" dirty="0">
                        <a:solidFill>
                          <a:schemeClr val="tx1"/>
                        </a:solidFill>
                      </a:endParaRPr>
                    </a:p>
                  </a:txBody>
                  <a:tcPr marL="91441" marR="91441" marT="45671" marB="45671">
                    <a:lnL w="12700" cap="flat" cmpd="sng" algn="ctr">
                      <a:solidFill>
                        <a:srgbClr val="1F497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pPr marL="91440" indent="-91440">
                        <a:lnSpc>
                          <a:spcPct val="100000"/>
                        </a:lnSpc>
                        <a:spcBef>
                          <a:spcPts val="0"/>
                        </a:spcBef>
                        <a:spcAft>
                          <a:spcPts val="0"/>
                        </a:spcAft>
                        <a:buFont typeface="Arial" pitchFamily="34" charset="0"/>
                        <a:buChar char="•"/>
                      </a:pPr>
                      <a:r>
                        <a:rPr lang="en-US" sz="1200" b="0" dirty="0" smtClean="0"/>
                        <a:t>Process design, facilitation, and continuous improvement utilizing quality metrics</a:t>
                      </a:r>
                    </a:p>
                    <a:p>
                      <a:pPr marL="548640" lvl="2" indent="-91440">
                        <a:lnSpc>
                          <a:spcPct val="100000"/>
                        </a:lnSpc>
                        <a:spcBef>
                          <a:spcPts val="0"/>
                        </a:spcBef>
                        <a:spcAft>
                          <a:spcPts val="0"/>
                        </a:spcAft>
                        <a:buFont typeface="Arial" pitchFamily="34" charset="0"/>
                        <a:buChar char="•"/>
                      </a:pPr>
                      <a:r>
                        <a:rPr lang="en-US" sz="1200" b="0" dirty="0" smtClean="0"/>
                        <a:t>Design, develop and execute quality assurance and control</a:t>
                      </a:r>
                    </a:p>
                    <a:p>
                      <a:pPr marL="548640" lvl="2" indent="-91440">
                        <a:lnSpc>
                          <a:spcPct val="100000"/>
                        </a:lnSpc>
                        <a:spcBef>
                          <a:spcPts val="0"/>
                        </a:spcBef>
                        <a:spcAft>
                          <a:spcPts val="0"/>
                        </a:spcAft>
                        <a:buFont typeface="Arial" pitchFamily="34" charset="0"/>
                        <a:buChar char="•"/>
                      </a:pPr>
                      <a:r>
                        <a:rPr lang="en-US" sz="1200" b="0" dirty="0" smtClean="0"/>
                        <a:t>Defining monitoring and performance metrics of defined processes</a:t>
                      </a:r>
                    </a:p>
                    <a:p>
                      <a:pPr marL="91440" indent="-91440">
                        <a:lnSpc>
                          <a:spcPct val="100000"/>
                        </a:lnSpc>
                        <a:spcBef>
                          <a:spcPts val="0"/>
                        </a:spcBef>
                        <a:spcAft>
                          <a:spcPts val="0"/>
                        </a:spcAft>
                        <a:buFont typeface="Arial" pitchFamily="34" charset="0"/>
                        <a:buChar char="•"/>
                      </a:pPr>
                      <a:r>
                        <a:rPr lang="en-US" sz="1200" b="0" dirty="0" smtClean="0"/>
                        <a:t>Manage and maintain (operations) PLA master database</a:t>
                      </a:r>
                    </a:p>
                    <a:p>
                      <a:pPr marL="91440" indent="-91440">
                        <a:lnSpc>
                          <a:spcPct val="100000"/>
                        </a:lnSpc>
                        <a:spcBef>
                          <a:spcPts val="0"/>
                        </a:spcBef>
                        <a:spcAft>
                          <a:spcPts val="0"/>
                        </a:spcAft>
                        <a:buFont typeface="Arial" pitchFamily="34" charset="0"/>
                        <a:buChar char="•"/>
                      </a:pPr>
                      <a:r>
                        <a:rPr lang="en-US" sz="1200" b="0" dirty="0" smtClean="0"/>
                        <a:t>Provide business services (financial</a:t>
                      </a:r>
                      <a:r>
                        <a:rPr lang="en-US" sz="1200" b="0" baseline="0" dirty="0" smtClean="0"/>
                        <a:t> and contract management, </a:t>
                      </a:r>
                      <a:r>
                        <a:rPr lang="en-US" sz="1200" b="0" baseline="0" dirty="0" err="1" smtClean="0"/>
                        <a:t>etc</a:t>
                      </a:r>
                      <a:r>
                        <a:rPr lang="en-US" sz="1200" b="0" baseline="0" dirty="0" smtClean="0"/>
                        <a:t>)</a:t>
                      </a:r>
                      <a:endParaRPr lang="en-US" sz="1200" b="0" dirty="0">
                        <a:solidFill>
                          <a:schemeClr val="tx1"/>
                        </a:solidFill>
                      </a:endParaRPr>
                    </a:p>
                  </a:txBody>
                  <a:tcPr marL="91441" marR="91441" marT="45671" marB="45671">
                    <a:lnL w="12700" cap="flat" cmpd="sng" algn="ctr">
                      <a:no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r>
              <a:tr h="1955810">
                <a:tc>
                  <a:txBody>
                    <a:bodyPr/>
                    <a:lstStyle/>
                    <a:p>
                      <a:pPr marL="91440" indent="0">
                        <a:lnSpc>
                          <a:spcPct val="100000"/>
                        </a:lnSpc>
                        <a:spcBef>
                          <a:spcPts val="0"/>
                        </a:spcBef>
                        <a:spcAft>
                          <a:spcPts val="0"/>
                        </a:spcAft>
                      </a:pPr>
                      <a:r>
                        <a:rPr lang="en-US" sz="1200" dirty="0" smtClean="0"/>
                        <a:t>Operational</a:t>
                      </a:r>
                      <a:r>
                        <a:rPr lang="en-US" sz="1200" baseline="0" dirty="0" smtClean="0"/>
                        <a:t> </a:t>
                      </a:r>
                      <a:r>
                        <a:rPr lang="en-US" sz="1200" dirty="0" smtClean="0"/>
                        <a:t>Concepts</a:t>
                      </a:r>
                    </a:p>
                    <a:p>
                      <a:pPr marL="91440" indent="0">
                        <a:lnSpc>
                          <a:spcPct val="100000"/>
                        </a:lnSpc>
                        <a:spcBef>
                          <a:spcPts val="0"/>
                        </a:spcBef>
                        <a:spcAft>
                          <a:spcPts val="0"/>
                        </a:spcAft>
                      </a:pPr>
                      <a:r>
                        <a:rPr lang="en-US" sz="1200" dirty="0" smtClean="0"/>
                        <a:t>AJV-72</a:t>
                      </a:r>
                      <a:endParaRPr lang="en-US" sz="1200" dirty="0">
                        <a:solidFill>
                          <a:schemeClr val="tx1"/>
                        </a:solidFill>
                      </a:endParaRPr>
                    </a:p>
                  </a:txBody>
                  <a:tcPr marL="91441" marR="91441" marT="45671" marB="45671">
                    <a:lnL w="12700" cap="flat" cmpd="sng" algn="ctr">
                      <a:solidFill>
                        <a:srgbClr val="1F497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pPr marL="91440" indent="-91440">
                        <a:lnSpc>
                          <a:spcPct val="100000"/>
                        </a:lnSpc>
                        <a:spcBef>
                          <a:spcPts val="0"/>
                        </a:spcBef>
                        <a:spcAft>
                          <a:spcPts val="0"/>
                        </a:spcAft>
                        <a:buFont typeface="Arial" pitchFamily="34" charset="0"/>
                        <a:buChar char="•"/>
                      </a:pPr>
                      <a:r>
                        <a:rPr lang="en-US" sz="1200" b="0" dirty="0" smtClean="0">
                          <a:solidFill>
                            <a:schemeClr val="tx1"/>
                          </a:solidFill>
                        </a:rPr>
                        <a:t>Cross-ATO coordination</a:t>
                      </a:r>
                      <a:r>
                        <a:rPr lang="en-US" sz="1200" b="0" baseline="0" dirty="0" smtClean="0">
                          <a:solidFill>
                            <a:schemeClr val="tx1"/>
                          </a:solidFill>
                        </a:rPr>
                        <a:t> and engagement of service units to create:</a:t>
                      </a:r>
                    </a:p>
                    <a:p>
                      <a:pPr marL="91440" lvl="1" indent="-91440">
                        <a:lnSpc>
                          <a:spcPct val="100000"/>
                        </a:lnSpc>
                        <a:spcBef>
                          <a:spcPts val="0"/>
                        </a:spcBef>
                        <a:spcAft>
                          <a:spcPts val="0"/>
                        </a:spcAft>
                        <a:buFont typeface="Arial" pitchFamily="34" charset="0"/>
                        <a:buChar char="•"/>
                      </a:pPr>
                      <a:r>
                        <a:rPr lang="en-US" sz="1200" b="0" baseline="0" dirty="0" smtClean="0">
                          <a:solidFill>
                            <a:schemeClr val="tx1"/>
                          </a:solidFill>
                        </a:rPr>
                        <a:t>Operational shortfalls, concept exploration and scenario development </a:t>
                      </a:r>
                    </a:p>
                    <a:p>
                      <a:pPr marL="548640" lvl="2" indent="-91440">
                        <a:lnSpc>
                          <a:spcPct val="100000"/>
                        </a:lnSpc>
                        <a:spcBef>
                          <a:spcPts val="0"/>
                        </a:spcBef>
                        <a:spcAft>
                          <a:spcPts val="0"/>
                        </a:spcAft>
                        <a:buFont typeface="Arial" pitchFamily="34" charset="0"/>
                        <a:buChar char="•"/>
                      </a:pPr>
                      <a:r>
                        <a:rPr lang="en-US" sz="1200" b="0" baseline="0" dirty="0" smtClean="0">
                          <a:solidFill>
                            <a:schemeClr val="tx1"/>
                          </a:solidFill>
                        </a:rPr>
                        <a:t>Prioritized needs for future development &amp; releases</a:t>
                      </a:r>
                    </a:p>
                    <a:p>
                      <a:pPr marL="548640" lvl="2" indent="-91440">
                        <a:lnSpc>
                          <a:spcPct val="100000"/>
                        </a:lnSpc>
                        <a:spcBef>
                          <a:spcPts val="0"/>
                        </a:spcBef>
                        <a:spcAft>
                          <a:spcPts val="0"/>
                        </a:spcAft>
                        <a:buFont typeface="Arial" pitchFamily="34" charset="0"/>
                        <a:buChar char="•"/>
                      </a:pPr>
                      <a:r>
                        <a:rPr lang="en-US" sz="1200" b="0" baseline="0" dirty="0" smtClean="0">
                          <a:solidFill>
                            <a:schemeClr val="tx1"/>
                          </a:solidFill>
                        </a:rPr>
                        <a:t>Singular operational input (response) to documents describing the future environment, including NSIP, NGIP, NAS EA, etc.</a:t>
                      </a:r>
                    </a:p>
                    <a:p>
                      <a:pPr marL="548640" lvl="2" indent="-91440">
                        <a:lnSpc>
                          <a:spcPct val="100000"/>
                        </a:lnSpc>
                        <a:spcBef>
                          <a:spcPts val="0"/>
                        </a:spcBef>
                        <a:spcAft>
                          <a:spcPts val="0"/>
                        </a:spcAft>
                        <a:buFont typeface="Arial" pitchFamily="34" charset="0"/>
                        <a:buChar char="•"/>
                      </a:pPr>
                      <a:r>
                        <a:rPr lang="en-US" sz="1200" b="0" baseline="0" dirty="0" smtClean="0">
                          <a:solidFill>
                            <a:schemeClr val="tx1"/>
                          </a:solidFill>
                        </a:rPr>
                        <a:t>Day to day operations in the NAS</a:t>
                      </a:r>
                    </a:p>
                    <a:p>
                      <a:pPr marL="91440" lvl="0" indent="-91440">
                        <a:lnSpc>
                          <a:spcPct val="100000"/>
                        </a:lnSpc>
                        <a:spcBef>
                          <a:spcPts val="0"/>
                        </a:spcBef>
                        <a:spcAft>
                          <a:spcPts val="0"/>
                        </a:spcAft>
                        <a:buFont typeface="Arial" pitchFamily="34" charset="0"/>
                        <a:buChar char="•"/>
                      </a:pPr>
                      <a:r>
                        <a:rPr lang="en-US" sz="1200" b="0" baseline="0" dirty="0" smtClean="0">
                          <a:solidFill>
                            <a:schemeClr val="tx1"/>
                          </a:solidFill>
                        </a:rPr>
                        <a:t>Recommend improvements and establish criteria and standards for implementation of Terminal and </a:t>
                      </a:r>
                      <a:r>
                        <a:rPr lang="en-US" sz="1200" b="0" baseline="0" dirty="0" err="1" smtClean="0">
                          <a:solidFill>
                            <a:schemeClr val="tx1"/>
                          </a:solidFill>
                        </a:rPr>
                        <a:t>EnRoute</a:t>
                      </a:r>
                      <a:r>
                        <a:rPr lang="en-US" sz="1200" b="0" baseline="0" dirty="0" smtClean="0">
                          <a:solidFill>
                            <a:schemeClr val="tx1"/>
                          </a:solidFill>
                        </a:rPr>
                        <a:t> systems</a:t>
                      </a:r>
                    </a:p>
                    <a:p>
                      <a:pPr marL="91440" lvl="0" indent="-91440">
                        <a:lnSpc>
                          <a:spcPct val="100000"/>
                        </a:lnSpc>
                        <a:spcBef>
                          <a:spcPts val="0"/>
                        </a:spcBef>
                        <a:spcAft>
                          <a:spcPts val="0"/>
                        </a:spcAft>
                        <a:buFont typeface="Arial" pitchFamily="34" charset="0"/>
                        <a:buChar char="•"/>
                      </a:pPr>
                      <a:r>
                        <a:rPr lang="en-US" sz="1200" b="0" baseline="0" dirty="0" smtClean="0">
                          <a:solidFill>
                            <a:schemeClr val="tx1"/>
                          </a:solidFill>
                        </a:rPr>
                        <a:t>Determine operational suitability</a:t>
                      </a:r>
                    </a:p>
                    <a:p>
                      <a:pPr marL="91440" lvl="0" indent="-91440">
                        <a:lnSpc>
                          <a:spcPct val="100000"/>
                        </a:lnSpc>
                        <a:spcBef>
                          <a:spcPts val="0"/>
                        </a:spcBef>
                        <a:spcAft>
                          <a:spcPts val="0"/>
                        </a:spcAft>
                        <a:buFont typeface="Arial" pitchFamily="34" charset="0"/>
                        <a:buChar char="•"/>
                      </a:pPr>
                      <a:r>
                        <a:rPr lang="en-US" sz="1200" b="0" baseline="0" dirty="0" smtClean="0">
                          <a:solidFill>
                            <a:schemeClr val="tx1"/>
                          </a:solidFill>
                        </a:rPr>
                        <a:t>Validate equipment</a:t>
                      </a:r>
                      <a:endParaRPr lang="en-US" sz="1200" b="0" dirty="0">
                        <a:solidFill>
                          <a:schemeClr val="tx1"/>
                        </a:solidFill>
                      </a:endParaRPr>
                    </a:p>
                  </a:txBody>
                  <a:tcPr marL="91441" marR="91441" marT="45671" marB="45671">
                    <a:lnL w="12700" cap="flat" cmpd="sng" algn="ctr">
                      <a:no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r>
              <a:tr h="2328364">
                <a:tc>
                  <a:txBody>
                    <a:bodyPr/>
                    <a:lstStyle/>
                    <a:p>
                      <a:pPr marL="91440" indent="0">
                        <a:lnSpc>
                          <a:spcPct val="100000"/>
                        </a:lnSpc>
                        <a:spcBef>
                          <a:spcPts val="0"/>
                        </a:spcBef>
                        <a:spcAft>
                          <a:spcPts val="0"/>
                        </a:spcAft>
                      </a:pPr>
                      <a:r>
                        <a:rPr lang="en-US" sz="1200" dirty="0" smtClean="0"/>
                        <a:t>Operational Requirements AJV-73</a:t>
                      </a:r>
                      <a:endParaRPr lang="en-US" sz="1200" dirty="0">
                        <a:solidFill>
                          <a:schemeClr val="tx1"/>
                        </a:solidFill>
                      </a:endParaRPr>
                    </a:p>
                  </a:txBody>
                  <a:tcPr marL="91441" marR="91441" marT="45671" marB="45671">
                    <a:lnL w="12700" cap="flat" cmpd="sng" algn="ctr">
                      <a:solidFill>
                        <a:srgbClr val="1F497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pPr marL="91440" indent="-91440">
                        <a:lnSpc>
                          <a:spcPct val="100000"/>
                        </a:lnSpc>
                        <a:spcBef>
                          <a:spcPts val="0"/>
                        </a:spcBef>
                        <a:spcAft>
                          <a:spcPts val="0"/>
                        </a:spcAft>
                        <a:buFont typeface="Arial" pitchFamily="34" charset="0"/>
                        <a:buChar char="•"/>
                      </a:pPr>
                      <a:r>
                        <a:rPr lang="en-US" sz="1200" b="0" kern="1200" dirty="0" smtClean="0">
                          <a:solidFill>
                            <a:schemeClr val="tx1"/>
                          </a:solidFill>
                          <a:latin typeface="+mn-lt"/>
                          <a:ea typeface="+mn-ea"/>
                          <a:cs typeface="+mn-cs"/>
                        </a:rPr>
                        <a:t>Technical analysis &amp; validation of operational concepts and scenarios, including:</a:t>
                      </a:r>
                    </a:p>
                    <a:p>
                      <a:pPr marL="548640" marR="0" lvl="2" indent="-9144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baseline="0" dirty="0" smtClean="0">
                          <a:solidFill>
                            <a:schemeClr val="tx1"/>
                          </a:solidFill>
                          <a:latin typeface="+mn-lt"/>
                          <a:ea typeface="+mn-ea"/>
                          <a:cs typeface="+mn-cs"/>
                        </a:rPr>
                        <a:t>Generation of use cases derived from the concepts &amp; scenarios</a:t>
                      </a:r>
                      <a:endParaRPr lang="en-US" sz="1200" b="0" kern="1200" dirty="0" smtClean="0">
                        <a:solidFill>
                          <a:schemeClr val="tx1"/>
                        </a:solidFill>
                        <a:latin typeface="+mn-lt"/>
                        <a:ea typeface="+mn-ea"/>
                        <a:cs typeface="+mn-cs"/>
                      </a:endParaRPr>
                    </a:p>
                    <a:p>
                      <a:pPr marL="548640" lvl="2" indent="-91440">
                        <a:lnSpc>
                          <a:spcPct val="100000"/>
                        </a:lnSpc>
                        <a:spcBef>
                          <a:spcPts val="0"/>
                        </a:spcBef>
                        <a:spcAft>
                          <a:spcPts val="0"/>
                        </a:spcAft>
                        <a:buFont typeface="Arial" pitchFamily="34" charset="0"/>
                        <a:buChar char="•"/>
                      </a:pPr>
                      <a:r>
                        <a:rPr lang="en-US" sz="1200" b="0" kern="1200" dirty="0" smtClean="0">
                          <a:solidFill>
                            <a:schemeClr val="tx1"/>
                          </a:solidFill>
                          <a:latin typeface="+mn-lt"/>
                          <a:ea typeface="+mn-ea"/>
                          <a:cs typeface="+mn-cs"/>
                        </a:rPr>
                        <a:t>Generation of prioritized operational requirements</a:t>
                      </a:r>
                    </a:p>
                    <a:p>
                      <a:pPr marL="91440" indent="-91440">
                        <a:lnSpc>
                          <a:spcPct val="100000"/>
                        </a:lnSpc>
                        <a:spcBef>
                          <a:spcPts val="0"/>
                        </a:spcBef>
                        <a:spcAft>
                          <a:spcPts val="0"/>
                        </a:spcAft>
                        <a:buFont typeface="Arial" pitchFamily="34" charset="0"/>
                        <a:buChar char="•"/>
                      </a:pPr>
                      <a:r>
                        <a:rPr lang="en-US" sz="1200" b="0" kern="1200" dirty="0" smtClean="0">
                          <a:solidFill>
                            <a:schemeClr val="tx1"/>
                          </a:solidFill>
                          <a:latin typeface="+mn-lt"/>
                          <a:ea typeface="+mn-ea"/>
                          <a:cs typeface="+mn-cs"/>
                        </a:rPr>
                        <a:t>Identification and conduct of analyses, modeling,</a:t>
                      </a:r>
                      <a:r>
                        <a:rPr lang="en-US" sz="1200" b="0" kern="1200" baseline="0" dirty="0" smtClean="0">
                          <a:solidFill>
                            <a:schemeClr val="tx1"/>
                          </a:solidFill>
                          <a:latin typeface="+mn-lt"/>
                          <a:ea typeface="+mn-ea"/>
                          <a:cs typeface="+mn-cs"/>
                        </a:rPr>
                        <a:t> and simulations</a:t>
                      </a:r>
                    </a:p>
                    <a:p>
                      <a:pPr marL="91440" marR="0" lvl="0" indent="-9144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In collaboration with AJV-72, conduct/document shortfall analyses, concept development, and concept validation </a:t>
                      </a:r>
                    </a:p>
                    <a:p>
                      <a:pPr marL="91440" marR="0" lvl="0" indent="-9144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dk1"/>
                          </a:solidFill>
                          <a:effectLst/>
                          <a:latin typeface="+mn-lt"/>
                          <a:ea typeface="+mn-ea"/>
                          <a:cs typeface="+mn-cs"/>
                        </a:rPr>
                        <a:t>Development of operational &amp; functional requirements</a:t>
                      </a:r>
                      <a:endParaRPr lang="en-US" sz="1200" dirty="0" smtClean="0"/>
                    </a:p>
                    <a:p>
                      <a:pPr marL="91440" marR="0" lvl="0" indent="-9144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Manage projects through Service Analysis</a:t>
                      </a:r>
                      <a:r>
                        <a:rPr lang="en-US" sz="1200" baseline="0" dirty="0" smtClean="0"/>
                        <a:t> and CRD</a:t>
                      </a:r>
                      <a:endParaRPr lang="en-US" sz="1200" dirty="0" smtClean="0"/>
                    </a:p>
                    <a:p>
                      <a:pPr marL="91440" marR="0" lvl="0" indent="-9144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Lead the development/progress of investments up to IARD Milestone in AMS (materiel/non-materiel) and develop required documentation (e.g. CONUSE, </a:t>
                      </a:r>
                      <a:r>
                        <a:rPr lang="en-US" sz="1200" dirty="0" err="1" smtClean="0"/>
                        <a:t>pPR</a:t>
                      </a:r>
                      <a:r>
                        <a:rPr lang="en-US" sz="1200" dirty="0" smtClean="0"/>
                        <a:t>, projected costs/benefits, EA artifacts, </a:t>
                      </a:r>
                      <a:r>
                        <a:rPr lang="en-US" sz="1200" dirty="0" err="1" smtClean="0"/>
                        <a:t>etc</a:t>
                      </a:r>
                      <a:r>
                        <a:rPr lang="en-US" sz="1200" dirty="0" smtClean="0"/>
                        <a:t>)</a:t>
                      </a:r>
                    </a:p>
                    <a:p>
                      <a:pPr marL="91440" marR="0" lvl="0" indent="-9144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Conduct requirements continuity analysis and implementation planning support as investments move further through AMS</a:t>
                      </a:r>
                      <a:endParaRPr lang="en-US" sz="1200" b="0" kern="1200" baseline="0" dirty="0" smtClean="0">
                        <a:solidFill>
                          <a:schemeClr val="tx1"/>
                        </a:solidFill>
                        <a:latin typeface="+mn-lt"/>
                        <a:ea typeface="+mn-ea"/>
                        <a:cs typeface="+mn-cs"/>
                      </a:endParaRPr>
                    </a:p>
                  </a:txBody>
                  <a:tcPr marL="91441" marR="91441" marT="45671" marB="45671">
                    <a:lnL w="12700" cap="flat" cmpd="sng" algn="ctr">
                      <a:no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080940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fld id="{1C36A248-F502-492E-BB5D-C220DBB8DBD7}" type="slidenum">
              <a:rPr lang="en-US" altLang="en-US" sz="1400" smtClean="0">
                <a:solidFill>
                  <a:schemeClr val="bg1"/>
                </a:solidFill>
              </a:rPr>
              <a:pPr eaLnBrk="1" hangingPunct="1"/>
              <a:t>5</a:t>
            </a:fld>
            <a:endParaRPr lang="en-US" altLang="en-US" sz="1400" smtClean="0">
              <a:solidFill>
                <a:schemeClr val="bg1"/>
              </a:solidFill>
            </a:endParaRPr>
          </a:p>
        </p:txBody>
      </p:sp>
      <p:sp>
        <p:nvSpPr>
          <p:cNvPr id="7171" name="Rectangle 2"/>
          <p:cNvSpPr>
            <a:spLocks noGrp="1" noChangeArrowheads="1"/>
          </p:cNvSpPr>
          <p:nvPr>
            <p:ph type="title"/>
          </p:nvPr>
        </p:nvSpPr>
        <p:spPr/>
        <p:txBody>
          <a:bodyPr/>
          <a:lstStyle/>
          <a:p>
            <a:pPr algn="ctr" eaLnBrk="1" hangingPunct="1"/>
            <a:r>
              <a:rPr lang="en-US" altLang="en-US" sz="3400" dirty="0" smtClean="0"/>
              <a:t>Operations Concept Development &amp; Infrastructure/ BLI Number:  </a:t>
            </a:r>
            <a:r>
              <a:rPr lang="en-US" altLang="en-US" sz="3400" i="1" dirty="0" smtClean="0"/>
              <a:t>1A01C</a:t>
            </a:r>
          </a:p>
        </p:txBody>
      </p:sp>
      <p:sp>
        <p:nvSpPr>
          <p:cNvPr id="7172" name="Rectangle 3"/>
          <p:cNvSpPr txBox="1">
            <a:spLocks noChangeArrowheads="1"/>
          </p:cNvSpPr>
          <p:nvPr/>
        </p:nvSpPr>
        <p:spPr bwMode="auto">
          <a:xfrm>
            <a:off x="512763" y="1679708"/>
            <a:ext cx="8077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buFontTx/>
              <a:buNone/>
              <a:defRPr/>
            </a:pPr>
            <a:r>
              <a:rPr lang="en-US" sz="2000" b="1" kern="0" dirty="0" smtClean="0">
                <a:solidFill>
                  <a:srgbClr val="000000"/>
                </a:solidFill>
                <a:latin typeface="Arial"/>
              </a:rPr>
              <a:t>What are the benefits to the FAA</a:t>
            </a:r>
          </a:p>
          <a:p>
            <a:pPr eaLnBrk="1" hangingPunct="1">
              <a:buFontTx/>
              <a:buNone/>
              <a:defRPr/>
            </a:pPr>
            <a:r>
              <a:rPr lang="en-US" sz="1400" dirty="0" smtClean="0"/>
              <a:t>The activity supports the FAA’s Strategic Initiatives by delivering benefits through technology and infrastructure; Concept </a:t>
            </a:r>
            <a:r>
              <a:rPr lang="en-US" sz="1400" dirty="0"/>
              <a:t>validation supports development, analysis, and simulation of new concepts to assess requirements and to evaluate the impact of the concept on system capacity, efficiency, safety and human performance. Evaluation criteria include the following:</a:t>
            </a:r>
          </a:p>
          <a:p>
            <a:r>
              <a:rPr lang="en-US" sz="1400" dirty="0"/>
              <a:t>    • Impact/Improvement to Air Traffic Service Providers, airspace users, and automation that could increase capacity,</a:t>
            </a:r>
          </a:p>
          <a:p>
            <a:r>
              <a:rPr lang="en-US" sz="1400" dirty="0"/>
              <a:t>    • Impact/Improvement on airspace structure which may increase productivity and hence capacity, </a:t>
            </a:r>
          </a:p>
          <a:p>
            <a:r>
              <a:rPr lang="en-US" sz="1400" dirty="0"/>
              <a:t>    • Impact/Improvement on communication, navigation, and surveillance (CNS) requirements to support the FAA's efforts to reducing cost, increasing capacity and efficiency and;</a:t>
            </a:r>
          </a:p>
          <a:p>
            <a:r>
              <a:rPr lang="en-US" sz="1400" dirty="0"/>
              <a:t>    • Impact/Improvement on automation, display, and facility configuration elements to increase productivity and hence capacity.</a:t>
            </a:r>
          </a:p>
          <a:p>
            <a:pPr eaLnBrk="1" hangingPunct="1">
              <a:buFontTx/>
              <a:buNone/>
              <a:defRPr/>
            </a:pPr>
            <a:endParaRPr lang="en-US" sz="1400" b="1" dirty="0" smtClean="0"/>
          </a:p>
          <a:p>
            <a:pPr eaLnBrk="1" hangingPunct="1">
              <a:buFontTx/>
              <a:buNone/>
              <a:defRPr/>
            </a:pPr>
            <a:r>
              <a:rPr lang="en-US" sz="2000" b="1" kern="0" dirty="0" smtClean="0">
                <a:solidFill>
                  <a:srgbClr val="000000"/>
                </a:solidFill>
                <a:latin typeface="Arial"/>
              </a:rPr>
              <a:t>What determines program success</a:t>
            </a:r>
          </a:p>
          <a:p>
            <a:pPr eaLnBrk="1" hangingPunct="1">
              <a:buFontTx/>
              <a:buNone/>
              <a:defRPr/>
            </a:pPr>
            <a:r>
              <a:rPr lang="en-US" sz="1400" dirty="0" smtClean="0"/>
              <a:t>Success is measured by the completion of the goals identified in multi-year plans developed for each activity.  Initiatives that successfully complete all the project goals identified are then presented as candidates for acquisition.</a:t>
            </a:r>
            <a:br>
              <a:rPr lang="en-US" sz="1400" dirty="0" smtClean="0"/>
            </a:br>
            <a:endParaRPr lang="en-US" sz="1400" dirty="0" smtClean="0"/>
          </a:p>
        </p:txBody>
      </p:sp>
    </p:spTree>
    <p:extLst>
      <p:ext uri="{BB962C8B-B14F-4D97-AF65-F5344CB8AC3E}">
        <p14:creationId xmlns:p14="http://schemas.microsoft.com/office/powerpoint/2010/main" val="19897479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428625" y="304800"/>
            <a:ext cx="8472488" cy="609600"/>
          </a:xfrm>
        </p:spPr>
        <p:txBody>
          <a:bodyPr/>
          <a:lstStyle/>
          <a:p>
            <a:r>
              <a:rPr lang="en-US" sz="2800" dirty="0" smtClean="0"/>
              <a:t>Anticipated Research in FY14-15</a:t>
            </a:r>
            <a:br>
              <a:rPr lang="en-US" sz="2800" dirty="0" smtClean="0"/>
            </a:br>
            <a:r>
              <a:rPr lang="en-US" sz="2800" dirty="0" smtClean="0"/>
              <a:t>ATDP Operations Concept </a:t>
            </a:r>
            <a:br>
              <a:rPr lang="en-US" sz="2800" dirty="0" smtClean="0"/>
            </a:br>
            <a:r>
              <a:rPr lang="en-US" sz="2800" dirty="0" smtClean="0"/>
              <a:t>Validation &amp; Infrastructure Evolution</a:t>
            </a:r>
          </a:p>
        </p:txBody>
      </p:sp>
      <p:sp>
        <p:nvSpPr>
          <p:cNvPr id="66563" name="Content Placeholder 2"/>
          <p:cNvSpPr>
            <a:spLocks noGrp="1"/>
          </p:cNvSpPr>
          <p:nvPr>
            <p:ph idx="1"/>
          </p:nvPr>
        </p:nvSpPr>
        <p:spPr>
          <a:xfrm>
            <a:off x="381000" y="1418295"/>
            <a:ext cx="8429625" cy="4160668"/>
          </a:xfrm>
        </p:spPr>
        <p:txBody>
          <a:bodyPr/>
          <a:lstStyle/>
          <a:p>
            <a:r>
              <a:rPr lang="en-US" sz="1600" dirty="0" smtClean="0"/>
              <a:t>Unmanned Aircraft Systems (UAS) Concept Maturation</a:t>
            </a:r>
          </a:p>
          <a:p>
            <a:pPr lvl="1"/>
            <a:r>
              <a:rPr lang="en-US" sz="1200" dirty="0" smtClean="0"/>
              <a:t>Objective:  Enable the future increased use of UASs in the NAS</a:t>
            </a:r>
          </a:p>
          <a:p>
            <a:pPr lvl="1"/>
            <a:r>
              <a:rPr lang="en-US" sz="1200" dirty="0" smtClean="0"/>
              <a:t>Activities:  Scenario development/execution, functional analysis, requirements development </a:t>
            </a:r>
          </a:p>
          <a:p>
            <a:r>
              <a:rPr lang="en-US" sz="1600" dirty="0" smtClean="0"/>
              <a:t>Operational Integration Analysis</a:t>
            </a:r>
          </a:p>
          <a:p>
            <a:pPr lvl="1"/>
            <a:r>
              <a:rPr lang="en-US" sz="1200" dirty="0" smtClean="0"/>
              <a:t>Objective:  Identify possible operational integration issues amongst emerging concepts, and amongst emerging concepts and existing operational capabilities</a:t>
            </a:r>
          </a:p>
          <a:p>
            <a:pPr lvl="1"/>
            <a:r>
              <a:rPr lang="en-US" sz="1200" dirty="0" smtClean="0"/>
              <a:t>Activities:  Scenario development/execution, mitigation recommendations (e.g. further research, requirements)</a:t>
            </a:r>
          </a:p>
          <a:p>
            <a:r>
              <a:rPr lang="en-US" sz="1600" dirty="0" smtClean="0"/>
              <a:t>Enterprise-Based Information Delivery and Dissemination</a:t>
            </a:r>
          </a:p>
          <a:p>
            <a:pPr lvl="1"/>
            <a:r>
              <a:rPr lang="en-US" sz="1200" dirty="0" smtClean="0"/>
              <a:t>Objective:  Create an enterprise-based perspective and delivery/dissemination platform for AT support information (existing information and new information planned to be available in the mid-term)</a:t>
            </a:r>
          </a:p>
          <a:p>
            <a:pPr lvl="1"/>
            <a:r>
              <a:rPr lang="en-US" sz="1200" dirty="0" smtClean="0"/>
              <a:t>Activities:  Shortfall analyses, conceptual solutions, requirements development</a:t>
            </a:r>
          </a:p>
          <a:p>
            <a:r>
              <a:rPr lang="en-US" sz="1600" dirty="0" smtClean="0"/>
              <a:t>National Special Activity Airspace (SAA) Concept Maturation</a:t>
            </a:r>
          </a:p>
          <a:p>
            <a:pPr lvl="1"/>
            <a:r>
              <a:rPr lang="en-US" sz="1200" dirty="0" smtClean="0"/>
              <a:t> Objective:  Improve the scheduling and real-time use of SAA in the NAS</a:t>
            </a:r>
          </a:p>
          <a:p>
            <a:pPr lvl="1"/>
            <a:r>
              <a:rPr lang="en-US" sz="1200" dirty="0" smtClean="0"/>
              <a:t>Activities:  Concept validation, CONOPs revision, requirements development, requirements allocation</a:t>
            </a:r>
          </a:p>
          <a:p>
            <a:r>
              <a:rPr lang="en-US" sz="1600" dirty="0" smtClean="0"/>
              <a:t>Advanced Interval Management Concept Exploration</a:t>
            </a:r>
          </a:p>
          <a:p>
            <a:pPr lvl="1"/>
            <a:r>
              <a:rPr lang="en-US" sz="1200" dirty="0" smtClean="0"/>
              <a:t>Objective:  Evaluate advanced interval management applications</a:t>
            </a:r>
          </a:p>
          <a:p>
            <a:pPr lvl="1"/>
            <a:r>
              <a:rPr lang="en-US" sz="1200" dirty="0" smtClean="0"/>
              <a:t>Activities:  Concept development, high-level CONOPs</a:t>
            </a:r>
          </a:p>
          <a:p>
            <a:r>
              <a:rPr lang="en-US" sz="1600" dirty="0" smtClean="0"/>
              <a:t>RTCA </a:t>
            </a:r>
            <a:r>
              <a:rPr lang="en-US" sz="1600" dirty="0"/>
              <a:t>Support</a:t>
            </a:r>
          </a:p>
          <a:p>
            <a:pPr lvl="1"/>
            <a:r>
              <a:rPr lang="en-US" sz="1200" dirty="0"/>
              <a:t>Continued support of international standards and public/private collaboration</a:t>
            </a:r>
          </a:p>
          <a:p>
            <a:endParaRPr lang="en-US" sz="1600" dirty="0" smtClean="0"/>
          </a:p>
          <a:p>
            <a:endParaRPr lang="en-US" sz="1600" dirty="0" smtClean="0"/>
          </a:p>
          <a:p>
            <a:endParaRPr lang="en-US" sz="2000" dirty="0" smtClean="0"/>
          </a:p>
          <a:p>
            <a:endParaRPr lang="en-US" sz="1600" dirty="0" smtClean="0"/>
          </a:p>
          <a:p>
            <a:endParaRPr lang="en-US" sz="1600" dirty="0"/>
          </a:p>
        </p:txBody>
      </p:sp>
      <p:sp>
        <p:nvSpPr>
          <p:cNvPr id="4" name="Slide Number Placeholder 3"/>
          <p:cNvSpPr>
            <a:spLocks noGrp="1"/>
          </p:cNvSpPr>
          <p:nvPr>
            <p:ph type="sldNum" sz="quarter" idx="10"/>
          </p:nvPr>
        </p:nvSpPr>
        <p:spPr>
          <a:xfrm>
            <a:off x="6553200" y="6245225"/>
            <a:ext cx="2133600" cy="476250"/>
          </a:xfrm>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2CCDB1CB-F87F-4240-9F91-FD41D49E402A}" type="slidenum">
              <a:rPr lang="en-US" smtClean="0">
                <a:solidFill>
                  <a:srgbClr val="FFFFFF"/>
                </a:solidFill>
              </a:rPr>
              <a:pPr eaLnBrk="1" hangingPunct="1">
                <a:defRPr/>
              </a:pPr>
              <a:t>6</a:t>
            </a:fld>
            <a:endParaRPr lang="en-US" dirty="0" smtClean="0">
              <a:solidFill>
                <a:srgbClr val="FFFFFF"/>
              </a:solidFill>
            </a:endParaRPr>
          </a:p>
        </p:txBody>
      </p:sp>
      <p:sp>
        <p:nvSpPr>
          <p:cNvPr id="5" name="Slide Number Placeholder 3"/>
          <p:cNvSpPr txBox="1">
            <a:spLocks/>
          </p:cNvSpPr>
          <p:nvPr/>
        </p:nvSpPr>
        <p:spPr>
          <a:xfrm>
            <a:off x="8601456" y="6391529"/>
            <a:ext cx="5334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D47FE113-0109-4CC2-AD44-02C3645347BB}" type="slidenum">
              <a:rPr lang="en-US" sz="1600" smtClean="0"/>
              <a:pPr>
                <a:defRPr/>
              </a:pPr>
              <a:t>6</a:t>
            </a:fld>
            <a:endParaRPr lang="en-US" sz="1600" dirty="0"/>
          </a:p>
        </p:txBody>
      </p:sp>
    </p:spTree>
    <p:extLst>
      <p:ext uri="{BB962C8B-B14F-4D97-AF65-F5344CB8AC3E}">
        <p14:creationId xmlns:p14="http://schemas.microsoft.com/office/powerpoint/2010/main" val="30021906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428625" y="304800"/>
            <a:ext cx="8472488" cy="609600"/>
          </a:xfrm>
        </p:spPr>
        <p:txBody>
          <a:bodyPr/>
          <a:lstStyle/>
          <a:p>
            <a:r>
              <a:rPr lang="en-US" sz="2800" dirty="0" smtClean="0"/>
              <a:t>Emerging FY16 Focus Areas</a:t>
            </a:r>
            <a:br>
              <a:rPr lang="en-US" sz="2800" dirty="0" smtClean="0"/>
            </a:br>
            <a:r>
              <a:rPr lang="en-US" sz="2800" dirty="0" smtClean="0"/>
              <a:t>ATDP Operations Concept </a:t>
            </a:r>
            <a:br>
              <a:rPr lang="en-US" sz="2800" dirty="0" smtClean="0"/>
            </a:br>
            <a:r>
              <a:rPr lang="en-US" sz="2800" dirty="0" smtClean="0"/>
              <a:t>Validation &amp; Infrastructure Evolution</a:t>
            </a:r>
          </a:p>
        </p:txBody>
      </p:sp>
      <p:sp>
        <p:nvSpPr>
          <p:cNvPr id="66563" name="Content Placeholder 2"/>
          <p:cNvSpPr>
            <a:spLocks noGrp="1"/>
          </p:cNvSpPr>
          <p:nvPr>
            <p:ph idx="1"/>
          </p:nvPr>
        </p:nvSpPr>
        <p:spPr>
          <a:xfrm>
            <a:off x="381000" y="1633447"/>
            <a:ext cx="8429625" cy="4160668"/>
          </a:xfrm>
        </p:spPr>
        <p:txBody>
          <a:bodyPr/>
          <a:lstStyle/>
          <a:p>
            <a:r>
              <a:rPr lang="en-US" sz="1600" dirty="0" smtClean="0"/>
              <a:t>Unmanned Aircraft Systems (UAS)</a:t>
            </a:r>
          </a:p>
          <a:p>
            <a:pPr lvl="1"/>
            <a:r>
              <a:rPr lang="en-US" sz="1200" dirty="0" smtClean="0"/>
              <a:t>Objective:  Further validation of lower-level UAS concepts </a:t>
            </a:r>
          </a:p>
          <a:p>
            <a:pPr lvl="1"/>
            <a:r>
              <a:rPr lang="en-US" sz="1200" dirty="0" smtClean="0"/>
              <a:t>Potential Activities:  HITL exercises, Part </a:t>
            </a:r>
            <a:r>
              <a:rPr lang="en-US" sz="1200" dirty="0"/>
              <a:t>T</a:t>
            </a:r>
            <a:r>
              <a:rPr lang="en-US" sz="1200" dirty="0" smtClean="0"/>
              <a:t>asks, updated functional analysis and requirements</a:t>
            </a:r>
          </a:p>
          <a:p>
            <a:r>
              <a:rPr lang="en-US" sz="1600" dirty="0" smtClean="0"/>
              <a:t>Operational Integration Analysis</a:t>
            </a:r>
          </a:p>
          <a:p>
            <a:pPr lvl="1"/>
            <a:r>
              <a:rPr lang="en-US" sz="1200" dirty="0" smtClean="0"/>
              <a:t>Objective:  Continued examination of possible operational integration issues as emerging concepts evolve and new concepts are planned for the mid-term</a:t>
            </a:r>
          </a:p>
          <a:p>
            <a:pPr lvl="1"/>
            <a:r>
              <a:rPr lang="en-US" sz="1200" dirty="0" smtClean="0"/>
              <a:t>Potential Activities:  Scenario development/update/execution, mitigation recommendations (e.g. further research, requirements)</a:t>
            </a:r>
          </a:p>
          <a:p>
            <a:r>
              <a:rPr lang="en-US" sz="1600" dirty="0" smtClean="0"/>
              <a:t>PBN Optimization</a:t>
            </a:r>
          </a:p>
          <a:p>
            <a:pPr lvl="1"/>
            <a:r>
              <a:rPr lang="en-US" sz="1200" dirty="0" smtClean="0"/>
              <a:t> Objective:  Expand the efficient use of PBN procedures in the NAS</a:t>
            </a:r>
          </a:p>
          <a:p>
            <a:pPr lvl="1"/>
            <a:r>
              <a:rPr lang="en-US" sz="1200" dirty="0" smtClean="0"/>
              <a:t>Potential Activities:  Shortfall analyses, concept exploration, CONOPs development, procedural recommendations</a:t>
            </a:r>
          </a:p>
          <a:p>
            <a:r>
              <a:rPr lang="en-US" sz="1600" dirty="0" smtClean="0"/>
              <a:t>Advanced Interval Management</a:t>
            </a:r>
          </a:p>
          <a:p>
            <a:pPr lvl="1"/>
            <a:r>
              <a:rPr lang="en-US" sz="1200" dirty="0" smtClean="0"/>
              <a:t>Objective:  Mature advanced interval management applications</a:t>
            </a:r>
          </a:p>
          <a:p>
            <a:pPr lvl="1"/>
            <a:r>
              <a:rPr lang="en-US" sz="1200" dirty="0" smtClean="0"/>
              <a:t>Potential Activities:  Concept validation through scenario development/execution, HITLs exercises, Part Tasks</a:t>
            </a:r>
          </a:p>
          <a:p>
            <a:r>
              <a:rPr lang="en-US" sz="1600" dirty="0" smtClean="0"/>
              <a:t>RTCA Support</a:t>
            </a:r>
          </a:p>
          <a:p>
            <a:pPr lvl="1"/>
            <a:r>
              <a:rPr lang="en-US" sz="1200" dirty="0" smtClean="0"/>
              <a:t>Continued support of international standards and public/private collaboration</a:t>
            </a:r>
            <a:endParaRPr lang="en-US" sz="1200" dirty="0"/>
          </a:p>
        </p:txBody>
      </p:sp>
      <p:sp>
        <p:nvSpPr>
          <p:cNvPr id="4" name="Slide Number Placeholder 3"/>
          <p:cNvSpPr>
            <a:spLocks noGrp="1"/>
          </p:cNvSpPr>
          <p:nvPr>
            <p:ph type="sldNum" sz="quarter" idx="10"/>
          </p:nvPr>
        </p:nvSpPr>
        <p:spPr>
          <a:xfrm>
            <a:off x="6553200" y="6245225"/>
            <a:ext cx="2133600" cy="476250"/>
          </a:xfrm>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2CCDB1CB-F87F-4240-9F91-FD41D49E402A}" type="slidenum">
              <a:rPr lang="en-US" smtClean="0">
                <a:solidFill>
                  <a:srgbClr val="FFFFFF"/>
                </a:solidFill>
              </a:rPr>
              <a:pPr eaLnBrk="1" hangingPunct="1">
                <a:defRPr/>
              </a:pPr>
              <a:t>7</a:t>
            </a:fld>
            <a:endParaRPr lang="en-US" dirty="0" smtClean="0">
              <a:solidFill>
                <a:srgbClr val="FFFFFF"/>
              </a:solidFill>
            </a:endParaRPr>
          </a:p>
        </p:txBody>
      </p:sp>
      <p:sp>
        <p:nvSpPr>
          <p:cNvPr id="5" name="Slide Number Placeholder 3"/>
          <p:cNvSpPr txBox="1">
            <a:spLocks/>
          </p:cNvSpPr>
          <p:nvPr/>
        </p:nvSpPr>
        <p:spPr>
          <a:xfrm>
            <a:off x="8601456" y="6391529"/>
            <a:ext cx="5334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D47FE113-0109-4CC2-AD44-02C3645347BB}" type="slidenum">
              <a:rPr lang="en-US" sz="1600" smtClean="0"/>
              <a:pPr>
                <a:defRPr/>
              </a:pPr>
              <a:t>7</a:t>
            </a:fld>
            <a:endParaRPr lang="en-US" sz="1600" dirty="0"/>
          </a:p>
        </p:txBody>
      </p:sp>
    </p:spTree>
    <p:extLst>
      <p:ext uri="{BB962C8B-B14F-4D97-AF65-F5344CB8AC3E}">
        <p14:creationId xmlns:p14="http://schemas.microsoft.com/office/powerpoint/2010/main" val="23990035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Line 3"/>
          <p:cNvSpPr>
            <a:spLocks noChangeShapeType="1"/>
          </p:cNvSpPr>
          <p:nvPr/>
        </p:nvSpPr>
        <p:spPr bwMode="auto">
          <a:xfrm>
            <a:off x="4429125" y="0"/>
            <a:ext cx="4763" cy="68580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075" name="Group 5"/>
          <p:cNvGrpSpPr>
            <a:grpSpLocks/>
          </p:cNvGrpSpPr>
          <p:nvPr/>
        </p:nvGrpSpPr>
        <p:grpSpPr bwMode="auto">
          <a:xfrm>
            <a:off x="0" y="3260725"/>
            <a:ext cx="9144000" cy="82550"/>
            <a:chOff x="0" y="2781300"/>
            <a:chExt cx="9118600" cy="0"/>
          </a:xfrm>
        </p:grpSpPr>
        <p:sp>
          <p:nvSpPr>
            <p:cNvPr id="3105" name="Line 2"/>
            <p:cNvSpPr>
              <a:spLocks noChangeShapeType="1"/>
            </p:cNvSpPr>
            <p:nvPr/>
          </p:nvSpPr>
          <p:spPr bwMode="auto">
            <a:xfrm>
              <a:off x="0" y="2781300"/>
              <a:ext cx="4487863"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06" name="Line 137"/>
            <p:cNvSpPr>
              <a:spLocks noChangeShapeType="1"/>
            </p:cNvSpPr>
            <p:nvPr/>
          </p:nvSpPr>
          <p:spPr bwMode="auto">
            <a:xfrm>
              <a:off x="4487864" y="2781300"/>
              <a:ext cx="4630736"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076" name="Text Box 7"/>
          <p:cNvSpPr txBox="1">
            <a:spLocks noChangeArrowheads="1"/>
          </p:cNvSpPr>
          <p:nvPr/>
        </p:nvSpPr>
        <p:spPr bwMode="auto">
          <a:xfrm>
            <a:off x="101600" y="3290888"/>
            <a:ext cx="3632200"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8738" indent="-58738" defTabSz="457200" eaLnBrk="0" hangingPunct="0">
              <a:defRPr>
                <a:solidFill>
                  <a:schemeClr val="tx1"/>
                </a:solidFill>
                <a:latin typeface="Calibri" pitchFamily="34" charset="0"/>
                <a:cs typeface="Arial" charset="0"/>
              </a:defRPr>
            </a:lvl1pPr>
            <a:lvl2pPr marL="742950" indent="-285750" defTabSz="457200" eaLnBrk="0" hangingPunct="0">
              <a:defRPr>
                <a:solidFill>
                  <a:schemeClr val="tx1"/>
                </a:solidFill>
                <a:latin typeface="Calibri" pitchFamily="34" charset="0"/>
                <a:cs typeface="Arial" charset="0"/>
              </a:defRPr>
            </a:lvl2pPr>
            <a:lvl3pPr marL="1143000" indent="-228600" defTabSz="457200" eaLnBrk="0" hangingPunct="0">
              <a:defRPr>
                <a:solidFill>
                  <a:schemeClr val="tx1"/>
                </a:solidFill>
                <a:latin typeface="Calibri" pitchFamily="34" charset="0"/>
                <a:cs typeface="Arial" charset="0"/>
              </a:defRPr>
            </a:lvl3pPr>
            <a:lvl4pPr marL="1600200" indent="-228600" defTabSz="457200" eaLnBrk="0" hangingPunct="0">
              <a:defRPr>
                <a:solidFill>
                  <a:schemeClr val="tx1"/>
                </a:solidFill>
                <a:latin typeface="Calibri" pitchFamily="34" charset="0"/>
                <a:cs typeface="Arial" charset="0"/>
              </a:defRPr>
            </a:lvl4pPr>
            <a:lvl5pPr marL="2057400" indent="-228600" defTabSz="457200" eaLnBrk="0" hangingPunct="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b="1" dirty="0">
                <a:solidFill>
                  <a:srgbClr val="000099"/>
                </a:solidFill>
                <a:latin typeface="Arial" charset="0"/>
              </a:rPr>
              <a:t>Partnerships:</a:t>
            </a:r>
          </a:p>
          <a:p>
            <a:r>
              <a:rPr lang="en-US" sz="1600" dirty="0" smtClean="0">
                <a:solidFill>
                  <a:srgbClr val="000000"/>
                </a:solidFill>
                <a:latin typeface="Arial" charset="0"/>
              </a:rPr>
              <a:t>ANG/C4/C5</a:t>
            </a:r>
          </a:p>
          <a:p>
            <a:r>
              <a:rPr lang="en-US" sz="1600" dirty="0" smtClean="0">
                <a:solidFill>
                  <a:srgbClr val="000000"/>
                </a:solidFill>
                <a:latin typeface="Arial" charset="0"/>
              </a:rPr>
              <a:t>PMO</a:t>
            </a:r>
          </a:p>
          <a:p>
            <a:r>
              <a:rPr lang="en-US" sz="1600" dirty="0" smtClean="0">
                <a:solidFill>
                  <a:srgbClr val="000000"/>
                </a:solidFill>
                <a:latin typeface="Arial" charset="0"/>
              </a:rPr>
              <a:t>Volpe</a:t>
            </a:r>
          </a:p>
          <a:p>
            <a:r>
              <a:rPr lang="en-US" sz="1600" dirty="0" smtClean="0">
                <a:solidFill>
                  <a:srgbClr val="000000"/>
                </a:solidFill>
                <a:latin typeface="Arial" charset="0"/>
              </a:rPr>
              <a:t>NASA</a:t>
            </a:r>
            <a:endParaRPr lang="en-US" sz="1600" dirty="0">
              <a:solidFill>
                <a:srgbClr val="000000"/>
              </a:solidFill>
              <a:latin typeface="Arial" charset="0"/>
            </a:endParaRPr>
          </a:p>
        </p:txBody>
      </p:sp>
      <p:sp>
        <p:nvSpPr>
          <p:cNvPr id="3077" name="Text Box 7"/>
          <p:cNvSpPr txBox="1">
            <a:spLocks noChangeArrowheads="1"/>
          </p:cNvSpPr>
          <p:nvPr/>
        </p:nvSpPr>
        <p:spPr bwMode="auto">
          <a:xfrm>
            <a:off x="153988" y="4724400"/>
            <a:ext cx="37687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8738" indent="-58738" defTabSz="457200" eaLnBrk="0" hangingPunct="0">
              <a:defRPr>
                <a:solidFill>
                  <a:schemeClr val="tx1"/>
                </a:solidFill>
                <a:latin typeface="Calibri" pitchFamily="34" charset="0"/>
                <a:cs typeface="Arial" charset="0"/>
              </a:defRPr>
            </a:lvl1pPr>
            <a:lvl2pPr marL="742950" indent="-285750" defTabSz="457200" eaLnBrk="0" hangingPunct="0">
              <a:defRPr>
                <a:solidFill>
                  <a:schemeClr val="tx1"/>
                </a:solidFill>
                <a:latin typeface="Calibri" pitchFamily="34" charset="0"/>
                <a:cs typeface="Arial" charset="0"/>
              </a:defRPr>
            </a:lvl2pPr>
            <a:lvl3pPr marL="1143000" indent="-228600" defTabSz="457200" eaLnBrk="0" hangingPunct="0">
              <a:defRPr>
                <a:solidFill>
                  <a:schemeClr val="tx1"/>
                </a:solidFill>
                <a:latin typeface="Calibri" pitchFamily="34" charset="0"/>
                <a:cs typeface="Arial" charset="0"/>
              </a:defRPr>
            </a:lvl3pPr>
            <a:lvl4pPr marL="1600200" indent="-228600" defTabSz="457200" eaLnBrk="0" hangingPunct="0">
              <a:defRPr>
                <a:solidFill>
                  <a:schemeClr val="tx1"/>
                </a:solidFill>
                <a:latin typeface="Calibri" pitchFamily="34" charset="0"/>
                <a:cs typeface="Arial" charset="0"/>
              </a:defRPr>
            </a:lvl4pPr>
            <a:lvl5pPr marL="2057400" indent="-228600" defTabSz="457200" eaLnBrk="0" hangingPunct="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b="1">
                <a:solidFill>
                  <a:srgbClr val="000099"/>
                </a:solidFill>
                <a:latin typeface="Arial" charset="0"/>
              </a:rPr>
              <a:t>Funding:</a:t>
            </a:r>
          </a:p>
        </p:txBody>
      </p:sp>
      <p:sp>
        <p:nvSpPr>
          <p:cNvPr id="15" name="Text Box 7"/>
          <p:cNvSpPr txBox="1">
            <a:spLocks noChangeArrowheads="1"/>
          </p:cNvSpPr>
          <p:nvPr/>
        </p:nvSpPr>
        <p:spPr bwMode="auto">
          <a:xfrm>
            <a:off x="4573588" y="3275013"/>
            <a:ext cx="4570412" cy="3570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8738" indent="-58738"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defTabSz="457200" eaLnBrk="1" hangingPunct="1">
              <a:defRPr/>
            </a:pPr>
            <a:r>
              <a:rPr lang="en-US" dirty="0">
                <a:solidFill>
                  <a:srgbClr val="000099"/>
                </a:solidFill>
              </a:rPr>
              <a:t>Accomplishments / Plans</a:t>
            </a:r>
            <a:r>
              <a:rPr lang="en-US" dirty="0" smtClean="0">
                <a:solidFill>
                  <a:srgbClr val="000099"/>
                </a:solidFill>
              </a:rPr>
              <a:t>:</a:t>
            </a:r>
            <a:endParaRPr lang="en-US" sz="1600" b="0" dirty="0" smtClean="0">
              <a:solidFill>
                <a:prstClr val="black"/>
              </a:solidFill>
            </a:endParaRPr>
          </a:p>
          <a:p>
            <a:pPr marL="166688" indent="-166688" defTabSz="457200" eaLnBrk="1" hangingPunct="1">
              <a:buFont typeface="Arial" pitchFamily="34" charset="0"/>
              <a:buChar char="•"/>
              <a:defRPr/>
            </a:pPr>
            <a:r>
              <a:rPr lang="en-US" sz="1600" b="0" dirty="0" smtClean="0">
                <a:solidFill>
                  <a:prstClr val="black"/>
                </a:solidFill>
              </a:rPr>
              <a:t>Identify and mitigate operational integration issues through the development and execution of operational scenarios with SMEs (May 14)</a:t>
            </a:r>
          </a:p>
          <a:p>
            <a:pPr marL="166688" indent="-166688" defTabSz="457200" eaLnBrk="1" hangingPunct="1">
              <a:buFont typeface="Arial" pitchFamily="34" charset="0"/>
              <a:buChar char="•"/>
              <a:defRPr/>
            </a:pPr>
            <a:r>
              <a:rPr lang="en-US" sz="1600" b="0" dirty="0" smtClean="0">
                <a:solidFill>
                  <a:prstClr val="black"/>
                </a:solidFill>
              </a:rPr>
              <a:t>Update existing, create new, and execute operational scenarios with SMEs to evaluate the use of UASs in the NAS (May 14)</a:t>
            </a:r>
          </a:p>
          <a:p>
            <a:pPr marL="166688" indent="-166688" defTabSz="457200" eaLnBrk="1" hangingPunct="1">
              <a:buFont typeface="Arial" pitchFamily="34" charset="0"/>
              <a:buChar char="•"/>
              <a:defRPr/>
            </a:pPr>
            <a:r>
              <a:rPr lang="en-US" sz="1600" b="0" dirty="0" smtClean="0">
                <a:solidFill>
                  <a:prstClr val="black"/>
                </a:solidFill>
              </a:rPr>
              <a:t>Shortfall analyses of AT </a:t>
            </a:r>
            <a:r>
              <a:rPr lang="en-US" sz="1600" b="0" dirty="0" err="1" smtClean="0">
                <a:solidFill>
                  <a:prstClr val="black"/>
                </a:solidFill>
              </a:rPr>
              <a:t>spt</a:t>
            </a:r>
            <a:r>
              <a:rPr lang="en-US" sz="1600" b="0" dirty="0" smtClean="0">
                <a:solidFill>
                  <a:prstClr val="black"/>
                </a:solidFill>
              </a:rPr>
              <a:t> info (Sep 14)</a:t>
            </a:r>
          </a:p>
          <a:p>
            <a:pPr marL="166688" indent="-166688" defTabSz="457200" eaLnBrk="1" hangingPunct="1">
              <a:buFont typeface="Arial" pitchFamily="34" charset="0"/>
              <a:buChar char="•"/>
              <a:defRPr/>
            </a:pPr>
            <a:r>
              <a:rPr lang="en-US" sz="1600" b="0" dirty="0" smtClean="0">
                <a:solidFill>
                  <a:prstClr val="black"/>
                </a:solidFill>
              </a:rPr>
              <a:t>Develop SAA-ATM integration requirements and identify enabling policies/procedures to improve the use of SAAs in the NAS (Sep 14)</a:t>
            </a:r>
          </a:p>
          <a:p>
            <a:pPr marL="166688" indent="-166688" eaLnBrk="1" hangingPunct="1">
              <a:buFont typeface="Arial" pitchFamily="34" charset="0"/>
              <a:buChar char="•"/>
              <a:defRPr/>
            </a:pPr>
            <a:r>
              <a:rPr lang="en-US" sz="1600" b="0" dirty="0">
                <a:solidFill>
                  <a:prstClr val="black"/>
                </a:solidFill>
              </a:rPr>
              <a:t>RTCA:  Analyses/documentation in support of standards and public/private collaboration </a:t>
            </a:r>
          </a:p>
          <a:p>
            <a:pPr marL="166688" indent="-166688" defTabSz="457200" eaLnBrk="1" hangingPunct="1">
              <a:buFont typeface="Arial" pitchFamily="34" charset="0"/>
              <a:buChar char="•"/>
              <a:defRPr/>
            </a:pPr>
            <a:endParaRPr lang="en-US" sz="1600" b="0" dirty="0">
              <a:solidFill>
                <a:prstClr val="black"/>
              </a:solidFill>
            </a:endParaRPr>
          </a:p>
        </p:txBody>
      </p:sp>
      <p:grpSp>
        <p:nvGrpSpPr>
          <p:cNvPr id="3079" name="Group 39"/>
          <p:cNvGrpSpPr>
            <a:grpSpLocks/>
          </p:cNvGrpSpPr>
          <p:nvPr/>
        </p:nvGrpSpPr>
        <p:grpSpPr bwMode="auto">
          <a:xfrm>
            <a:off x="107950" y="174625"/>
            <a:ext cx="8940800" cy="942975"/>
            <a:chOff x="-4152868" y="-664500"/>
            <a:chExt cx="8940202" cy="943405"/>
          </a:xfrm>
        </p:grpSpPr>
        <p:sp>
          <p:nvSpPr>
            <p:cNvPr id="3103" name="Text Box 4"/>
            <p:cNvSpPr txBox="1">
              <a:spLocks noChangeArrowheads="1"/>
            </p:cNvSpPr>
            <p:nvPr/>
          </p:nvSpPr>
          <p:spPr bwMode="auto">
            <a:xfrm>
              <a:off x="-4152868" y="-644425"/>
              <a:ext cx="415875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a:solidFill>
                    <a:schemeClr val="tx1"/>
                  </a:solidFill>
                  <a:latin typeface="Calibri" pitchFamily="34" charset="0"/>
                  <a:cs typeface="Arial" charset="0"/>
                </a:defRPr>
              </a:lvl1pPr>
              <a:lvl2pPr marL="742950" indent="-285750" defTabSz="457200" eaLnBrk="0" hangingPunct="0">
                <a:defRPr>
                  <a:solidFill>
                    <a:schemeClr val="tx1"/>
                  </a:solidFill>
                  <a:latin typeface="Calibri" pitchFamily="34" charset="0"/>
                  <a:cs typeface="Arial" charset="0"/>
                </a:defRPr>
              </a:lvl2pPr>
              <a:lvl3pPr marL="1143000" indent="-228600" defTabSz="457200" eaLnBrk="0" hangingPunct="0">
                <a:defRPr>
                  <a:solidFill>
                    <a:schemeClr val="tx1"/>
                  </a:solidFill>
                  <a:latin typeface="Calibri" pitchFamily="34" charset="0"/>
                  <a:cs typeface="Arial" charset="0"/>
                </a:defRPr>
              </a:lvl3pPr>
              <a:lvl4pPr marL="1600200" indent="-228600" defTabSz="457200" eaLnBrk="0" hangingPunct="0">
                <a:defRPr>
                  <a:solidFill>
                    <a:schemeClr val="tx1"/>
                  </a:solidFill>
                  <a:latin typeface="Calibri" pitchFamily="34" charset="0"/>
                  <a:cs typeface="Arial" charset="0"/>
                </a:defRPr>
              </a:lvl4pPr>
              <a:lvl5pPr marL="2057400" indent="-228600" defTabSz="457200" eaLnBrk="0" hangingPunct="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b="1" dirty="0">
                  <a:solidFill>
                    <a:srgbClr val="000099"/>
                  </a:solidFill>
                  <a:latin typeface="Arial" charset="0"/>
                </a:rPr>
                <a:t>ATDP - Operations Concept Validation and Infrastructure </a:t>
              </a:r>
              <a:r>
                <a:rPr lang="en-US" b="1" dirty="0" smtClean="0">
                  <a:solidFill>
                    <a:srgbClr val="000099"/>
                  </a:solidFill>
                  <a:latin typeface="Arial" charset="0"/>
                </a:rPr>
                <a:t>Evolution – </a:t>
              </a:r>
              <a:endParaRPr lang="en-US" b="1" dirty="0">
                <a:solidFill>
                  <a:srgbClr val="000099"/>
                </a:solidFill>
                <a:latin typeface="Arial" charset="0"/>
              </a:endParaRPr>
            </a:p>
          </p:txBody>
        </p:sp>
        <p:sp>
          <p:nvSpPr>
            <p:cNvPr id="3104" name="Text Box 5"/>
            <p:cNvSpPr txBox="1">
              <a:spLocks noChangeArrowheads="1"/>
            </p:cNvSpPr>
            <p:nvPr/>
          </p:nvSpPr>
          <p:spPr bwMode="auto">
            <a:xfrm>
              <a:off x="334396" y="-664500"/>
              <a:ext cx="44529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a:solidFill>
                    <a:schemeClr val="tx1"/>
                  </a:solidFill>
                  <a:latin typeface="Calibri" pitchFamily="34" charset="0"/>
                  <a:cs typeface="Arial" charset="0"/>
                </a:defRPr>
              </a:lvl1pPr>
              <a:lvl2pPr marL="742950" indent="-285750" defTabSz="457200" eaLnBrk="0" hangingPunct="0">
                <a:defRPr>
                  <a:solidFill>
                    <a:schemeClr val="tx1"/>
                  </a:solidFill>
                  <a:latin typeface="Calibri" pitchFamily="34" charset="0"/>
                  <a:cs typeface="Arial" charset="0"/>
                </a:defRPr>
              </a:lvl2pPr>
              <a:lvl3pPr marL="1143000" indent="-228600" defTabSz="457200" eaLnBrk="0" hangingPunct="0">
                <a:defRPr>
                  <a:solidFill>
                    <a:schemeClr val="tx1"/>
                  </a:solidFill>
                  <a:latin typeface="Calibri" pitchFamily="34" charset="0"/>
                  <a:cs typeface="Arial" charset="0"/>
                </a:defRPr>
              </a:lvl3pPr>
              <a:lvl4pPr marL="1600200" indent="-228600" defTabSz="457200" eaLnBrk="0" hangingPunct="0">
                <a:defRPr>
                  <a:solidFill>
                    <a:schemeClr val="tx1"/>
                  </a:solidFill>
                  <a:latin typeface="Calibri" pitchFamily="34" charset="0"/>
                  <a:cs typeface="Arial" charset="0"/>
                </a:defRPr>
              </a:lvl4pPr>
              <a:lvl5pPr marL="2057400" indent="-228600" defTabSz="457200" eaLnBrk="0" hangingPunct="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b="1">
                  <a:solidFill>
                    <a:srgbClr val="000099"/>
                  </a:solidFill>
                  <a:latin typeface="Arial" charset="0"/>
                </a:rPr>
                <a:t>Description: </a:t>
              </a:r>
            </a:p>
          </p:txBody>
        </p:sp>
      </p:grpSp>
      <p:sp>
        <p:nvSpPr>
          <p:cNvPr id="3080" name="Rectangle 5"/>
          <p:cNvSpPr>
            <a:spLocks noChangeArrowheads="1"/>
          </p:cNvSpPr>
          <p:nvPr/>
        </p:nvSpPr>
        <p:spPr bwMode="auto">
          <a:xfrm>
            <a:off x="4495800" y="461963"/>
            <a:ext cx="4552950" cy="2631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166688" indent="-166688" defTabSz="457200">
              <a:buFontTx/>
              <a:buChar char="•"/>
            </a:pPr>
            <a:r>
              <a:rPr lang="en-US" sz="1500" dirty="0" smtClean="0">
                <a:solidFill>
                  <a:srgbClr val="000000"/>
                </a:solidFill>
                <a:latin typeface="Arial" charset="0"/>
              </a:rPr>
              <a:t>Develop, mature, and validate near/mid-term emerging operational concepts to improve the capacity and efficiency of the NAS</a:t>
            </a:r>
            <a:endParaRPr lang="en-US" sz="1500" dirty="0">
              <a:solidFill>
                <a:srgbClr val="000000"/>
              </a:solidFill>
              <a:latin typeface="Arial" charset="0"/>
            </a:endParaRPr>
          </a:p>
          <a:p>
            <a:pPr marL="166688" indent="-166688" defTabSz="457200">
              <a:buFontTx/>
              <a:buChar char="•"/>
            </a:pPr>
            <a:r>
              <a:rPr lang="en-US" sz="1500" dirty="0" smtClean="0">
                <a:solidFill>
                  <a:srgbClr val="000000"/>
                </a:solidFill>
                <a:latin typeface="Arial" charset="0"/>
              </a:rPr>
              <a:t>Identify and mitigate operational integration concept challenges, focusing on optimizing the integration amongst emerging concepts, and amongst emerging concepts and existing NAS capabilities</a:t>
            </a:r>
          </a:p>
          <a:p>
            <a:pPr marL="166688" indent="-166688" defTabSz="457200">
              <a:buFontTx/>
              <a:buChar char="•"/>
            </a:pPr>
            <a:r>
              <a:rPr lang="en-US" sz="1500" dirty="0" smtClean="0">
                <a:solidFill>
                  <a:srgbClr val="000000"/>
                </a:solidFill>
                <a:latin typeface="Arial" charset="0"/>
              </a:rPr>
              <a:t>Advance an enterprise-based perspective to the evolution of NAS capabilities, enabling a more integrated, synchronized, and sustainable NAS</a:t>
            </a:r>
            <a:endParaRPr lang="en-US" sz="1500" dirty="0">
              <a:solidFill>
                <a:srgbClr val="000000"/>
              </a:solidFill>
              <a:latin typeface="Arial" charset="0"/>
            </a:endParaRPr>
          </a:p>
        </p:txBody>
      </p:sp>
      <p:pic>
        <p:nvPicPr>
          <p:cNvPr id="308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988" y="1060450"/>
            <a:ext cx="4149725" cy="202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7" name="Group 66"/>
          <p:cNvGraphicFramePr>
            <a:graphicFrameLocks noGrp="1"/>
          </p:cNvGraphicFramePr>
          <p:nvPr>
            <p:extLst>
              <p:ext uri="{D42A27DB-BD31-4B8C-83A1-F6EECF244321}">
                <p14:modId xmlns:p14="http://schemas.microsoft.com/office/powerpoint/2010/main" val="2786405724"/>
              </p:ext>
            </p:extLst>
          </p:nvPr>
        </p:nvGraphicFramePr>
        <p:xfrm>
          <a:off x="107950" y="5092700"/>
          <a:ext cx="4278312" cy="511175"/>
        </p:xfrm>
        <a:graphic>
          <a:graphicData uri="http://schemas.openxmlformats.org/drawingml/2006/table">
            <a:tbl>
              <a:tblPr/>
              <a:tblGrid>
                <a:gridCol w="851266"/>
                <a:gridCol w="831493"/>
                <a:gridCol w="865044"/>
                <a:gridCol w="867253"/>
                <a:gridCol w="863256"/>
              </a:tblGrid>
              <a:tr h="1841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FY11</a:t>
                      </a:r>
                    </a:p>
                  </a:txBody>
                  <a:tcPr marL="91468" marR="914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FY12</a:t>
                      </a:r>
                    </a:p>
                  </a:txBody>
                  <a:tcPr marL="91468" marR="914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FY13</a:t>
                      </a:r>
                    </a:p>
                  </a:txBody>
                  <a:tcPr marL="91468" marR="914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FY14</a:t>
                      </a:r>
                    </a:p>
                  </a:txBody>
                  <a:tcPr marL="91468" marR="914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FY15</a:t>
                      </a:r>
                    </a:p>
                  </a:txBody>
                  <a:tcPr marL="91468" marR="9146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25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$4,000,000</a:t>
                      </a:r>
                    </a:p>
                  </a:txBody>
                  <a:tcPr marL="91468" marR="914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$3,500,000</a:t>
                      </a:r>
                    </a:p>
                  </a:txBody>
                  <a:tcPr marL="91468" marR="914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000" b="1" i="0" u="none" strike="noStrike" cap="none" normalizeH="0" baseline="0" dirty="0" smtClean="0">
                          <a:ln>
                            <a:noFill/>
                          </a:ln>
                          <a:solidFill>
                            <a:schemeClr val="tx2"/>
                          </a:solidFill>
                          <a:effectLst/>
                          <a:latin typeface="Arial" charset="0"/>
                        </a:rPr>
                        <a:t>$3,953,000</a:t>
                      </a:r>
                    </a:p>
                  </a:txBody>
                  <a:tcPr marL="91468" marR="914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000" b="1" i="0" u="none" strike="noStrike" cap="none" normalizeH="0" baseline="0" dirty="0" smtClean="0">
                          <a:ln>
                            <a:noFill/>
                          </a:ln>
                          <a:solidFill>
                            <a:schemeClr val="tx2"/>
                          </a:solidFill>
                          <a:effectLst/>
                          <a:latin typeface="Arial" charset="0"/>
                        </a:rPr>
                        <a:t>$4,000,000</a:t>
                      </a:r>
                    </a:p>
                  </a:txBody>
                  <a:tcPr marL="91468" marR="914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000" b="1" i="0" u="none" strike="noStrike" cap="none" normalizeH="0" baseline="0" dirty="0" smtClean="0">
                          <a:ln>
                            <a:noFill/>
                          </a:ln>
                          <a:solidFill>
                            <a:schemeClr val="tx2"/>
                          </a:solidFill>
                          <a:effectLst/>
                          <a:latin typeface="Arial" charset="0"/>
                        </a:rPr>
                        <a:t>TBD</a:t>
                      </a:r>
                      <a:endParaRPr kumimoji="0" lang="en-US" sz="1000" b="1" i="0" u="none" strike="noStrike" cap="none" normalizeH="0" baseline="0" dirty="0" smtClean="0">
                        <a:ln>
                          <a:noFill/>
                        </a:ln>
                        <a:solidFill>
                          <a:schemeClr val="tx2"/>
                        </a:solidFill>
                        <a:effectLst/>
                        <a:latin typeface="Arial" charset="0"/>
                      </a:endParaRPr>
                    </a:p>
                  </a:txBody>
                  <a:tcPr marL="91468" marR="9146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Rectangle 1"/>
          <p:cNvSpPr/>
          <p:nvPr/>
        </p:nvSpPr>
        <p:spPr>
          <a:xfrm>
            <a:off x="143257" y="5763770"/>
            <a:ext cx="4123724" cy="307777"/>
          </a:xfrm>
          <a:prstGeom prst="rect">
            <a:avLst/>
          </a:prstGeom>
        </p:spPr>
        <p:txBody>
          <a:bodyPr wrap="square">
            <a:spAutoFit/>
          </a:bodyPr>
          <a:lstStyle/>
          <a:p>
            <a:r>
              <a:rPr lang="en-US" sz="1400" i="1" dirty="0" smtClean="0">
                <a:solidFill>
                  <a:schemeClr val="tx2"/>
                </a:solidFill>
              </a:rPr>
              <a:t>AJV-7 controls funding from FY13 and beyond.  </a:t>
            </a:r>
            <a:endParaRPr lang="en-US" sz="1400" i="1" dirty="0">
              <a:solidFill>
                <a:schemeClr val="tx2"/>
              </a:solidFill>
            </a:endParaRPr>
          </a:p>
        </p:txBody>
      </p:sp>
    </p:spTree>
    <p:extLst>
      <p:ext uri="{BB962C8B-B14F-4D97-AF65-F5344CB8AC3E}">
        <p14:creationId xmlns:p14="http://schemas.microsoft.com/office/powerpoint/2010/main" val="34041270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fld id="{1C36A248-F502-492E-BB5D-C220DBB8DBD7}" type="slidenum">
              <a:rPr lang="en-US" altLang="en-US" sz="1400" smtClean="0">
                <a:solidFill>
                  <a:schemeClr val="bg1"/>
                </a:solidFill>
              </a:rPr>
              <a:pPr eaLnBrk="1" hangingPunct="1"/>
              <a:t>9</a:t>
            </a:fld>
            <a:endParaRPr lang="en-US" altLang="en-US" sz="1400" smtClean="0">
              <a:solidFill>
                <a:schemeClr val="bg1"/>
              </a:solidFill>
            </a:endParaRPr>
          </a:p>
        </p:txBody>
      </p:sp>
      <p:sp>
        <p:nvSpPr>
          <p:cNvPr id="7171" name="Rectangle 2"/>
          <p:cNvSpPr>
            <a:spLocks noGrp="1" noChangeArrowheads="1"/>
          </p:cNvSpPr>
          <p:nvPr>
            <p:ph type="title"/>
          </p:nvPr>
        </p:nvSpPr>
        <p:spPr/>
        <p:txBody>
          <a:bodyPr/>
          <a:lstStyle/>
          <a:p>
            <a:pPr algn="ctr" eaLnBrk="1" hangingPunct="1"/>
            <a:r>
              <a:rPr lang="en-US" altLang="en-US" sz="3400" dirty="0" smtClean="0"/>
              <a:t>Questions?</a:t>
            </a:r>
            <a:endParaRPr lang="en-US" altLang="en-US" sz="3400" i="1" dirty="0" smtClean="0"/>
          </a:p>
        </p:txBody>
      </p:sp>
    </p:spTree>
    <p:extLst>
      <p:ext uri="{BB962C8B-B14F-4D97-AF65-F5344CB8AC3E}">
        <p14:creationId xmlns:p14="http://schemas.microsoft.com/office/powerpoint/2010/main" val="343464698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DA7335E1805E44495268AE629753871" ma:contentTypeVersion="6" ma:contentTypeDescription="Create a new document." ma:contentTypeScope="" ma:versionID="bafd424518a3d855d9383cb3da8610d1">
  <xsd:schema xmlns:xsd="http://www.w3.org/2001/XMLSchema" xmlns:xs="http://www.w3.org/2001/XMLSchema" xmlns:p="http://schemas.microsoft.com/office/2006/metadata/properties" xmlns:ns2="a4c11e10-6fbc-43d3-ac72-3e5fce9ced22" targetNamespace="http://schemas.microsoft.com/office/2006/metadata/properties" ma:root="true" ma:fieldsID="c1e546dc03a8a1795afe111ee3498295" ns2:_="">
    <xsd:import namespace="a4c11e10-6fbc-43d3-ac72-3e5fce9ced2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c11e10-6fbc-43d3-ac72-3e5fce9ced2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8B11C9C-FCBA-475C-9BBA-E97FAA73AA8A}"/>
</file>

<file path=customXml/itemProps2.xml><?xml version="1.0" encoding="utf-8"?>
<ds:datastoreItem xmlns:ds="http://schemas.openxmlformats.org/officeDocument/2006/customXml" ds:itemID="{D2A27934-3241-4F7D-9A0B-21C7B7A8B2B6}"/>
</file>

<file path=customXml/itemProps3.xml><?xml version="1.0" encoding="utf-8"?>
<ds:datastoreItem xmlns:ds="http://schemas.openxmlformats.org/officeDocument/2006/customXml" ds:itemID="{D0492ECB-2D8B-4F1D-B64A-1C8A64C00563}"/>
</file>

<file path=docProps/app.xml><?xml version="1.0" encoding="utf-8"?>
<Properties xmlns="http://schemas.openxmlformats.org/officeDocument/2006/extended-properties" xmlns:vt="http://schemas.openxmlformats.org/officeDocument/2006/docPropsVTypes">
  <TotalTime>7086</TotalTime>
  <Words>1365</Words>
  <Application>Microsoft Office PowerPoint</Application>
  <PresentationFormat>On-screen Show (4:3)</PresentationFormat>
  <Paragraphs>359</Paragraphs>
  <Slides>9</Slides>
  <Notes>4</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REDAC NASOps Spring 2014 Review</vt:lpstr>
      <vt:lpstr>PowerPoint Presentation</vt:lpstr>
      <vt:lpstr>AJV-7 Organizational Relationships</vt:lpstr>
      <vt:lpstr>AJV-7 Organizational Framework </vt:lpstr>
      <vt:lpstr>Operations Concept Development &amp; Infrastructure/ BLI Number:  1A01C</vt:lpstr>
      <vt:lpstr>Anticipated Research in FY14-15 ATDP Operations Concept  Validation &amp; Infrastructure Evolution</vt:lpstr>
      <vt:lpstr>Emerging FY16 Focus Areas ATDP Operations Concept  Validation &amp; Infrastructure Evolution</vt:lpstr>
      <vt:lpstr>PowerPoint Presentation</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Office 2004 Test Drive User</dc:creator>
  <cp:lastModifiedBy>Walt CTR Hogan</cp:lastModifiedBy>
  <cp:revision>77</cp:revision>
  <dcterms:created xsi:type="dcterms:W3CDTF">2011-05-05T22:04:56Z</dcterms:created>
  <dcterms:modified xsi:type="dcterms:W3CDTF">2014-02-26T18:38:13Z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0x0101009DA7335E1805E44495268AE629753871</vt:lpwstr>
  </property>
</Properties>
</file>