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slides/slide24.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5.xml" ContentType="application/vnd.openxmlformats-officedocument.presentationml.slide+xml"/>
  <Override PartName="/ppt/presentation.xml" ContentType="application/vnd.openxmlformats-officedocument.presentationml.presentation.main+xml"/>
  <Override PartName="/ppt/slides/slide2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Masters/slideMaster11.xml" ContentType="application/vnd.openxmlformats-officedocument.presentationml.slideMaster+xml"/>
  <Override PartName="/ppt/notesSlides/notesSlide23.xml" ContentType="application/vnd.openxmlformats-officedocument.presentationml.notesSlide+xml"/>
  <Override PartName="/ppt/slideMasters/slideMaster1.xml" ContentType="application/vnd.openxmlformats-officedocument.presentationml.slideMaster+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slideLayouts/slideLayout4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9.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32.xml" ContentType="application/vnd.openxmlformats-officedocument.presentationml.slideLayout+xml"/>
  <Override PartName="/ppt/slideLayouts/slideLayout89.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97.xml" ContentType="application/vnd.openxmlformats-officedocument.presentationml.slideLayout+xml"/>
  <Override PartName="/ppt/slideLayouts/slideLayout96.xml" ContentType="application/vnd.openxmlformats-officedocument.presentationml.slideLayout+xml"/>
  <Override PartName="/ppt/slideLayouts/slideLayout95.xml" ContentType="application/vnd.openxmlformats-officedocument.presentationml.slideLayout+xml"/>
  <Override PartName="/ppt/slideLayouts/slideLayout2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56.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35.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40.xml" ContentType="application/vnd.openxmlformats-officedocument.presentationml.slideLayout+xml"/>
  <Override PartName="/ppt/slideLayouts/slideLayout103.xml" ContentType="application/vnd.openxmlformats-officedocument.presentationml.slideLayout+xml"/>
  <Override PartName="/ppt/slideLayouts/slideLayout105.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slideLayouts/slideLayout20.xml" ContentType="application/vnd.openxmlformats-officedocument.presentationml.slideLayout+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21.xml" ContentType="application/vnd.openxmlformats-officedocument.presentationml.slideLayout+xml"/>
  <Override PartName="/ppt/slideLayouts/slideLayout104.xml" ContentType="application/vnd.openxmlformats-officedocument.presentationml.slideLayout+xml"/>
  <Override PartName="/ppt/notesSlides/notesSlide15.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notesSlides/notesSlide2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13.xml" ContentType="application/vnd.openxmlformats-officedocument.presentationml.slideLayout+xml"/>
  <Override PartName="/ppt/slideLayouts/slideLayout112.xml" ContentType="application/vnd.openxmlformats-officedocument.presentationml.slideLayout+xml"/>
  <Override PartName="/ppt/slideLayouts/slideLayout26.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20.xml" ContentType="application/vnd.openxmlformats-officedocument.presentationml.slideLayout+xml"/>
  <Override PartName="/ppt/slideLayouts/slideLayout22.xml" ContentType="application/vnd.openxmlformats-officedocument.presentationml.slideLayout+xml"/>
  <Override PartName="/ppt/notesSlides/notesSlide8.xml" ContentType="application/vnd.openxmlformats-officedocument.presentationml.notesSlide+xml"/>
  <Override PartName="/ppt/notesSlides/notesSlide1.xml" ContentType="application/vnd.openxmlformats-officedocument.presentationml.notesSlide+xml"/>
  <Override PartName="/ppt/slideLayouts/slideLayout25.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23.xml" ContentType="application/vnd.openxmlformats-officedocument.presentationml.slideLayout+xml"/>
  <Override PartName="/ppt/notesSlides/notesSlide2.xml" ContentType="application/vnd.openxmlformats-officedocument.presentationml.notesSlide+xml"/>
  <Override PartName="/ppt/slideLayouts/slideLayout24.xml" ContentType="application/vnd.openxmlformats-officedocument.presentationml.slideLayout+xml"/>
  <Override PartName="/ppt/slideLayouts/slideLayout122.xml" ContentType="application/vnd.openxmlformats-officedocument.presentationml.slideLayout+xml"/>
  <Override PartName="/ppt/slideLayouts/slideLayout121.xml" ContentType="application/vnd.openxmlformats-officedocument.presentationml.slideLayout+xml"/>
  <Override PartName="/ppt/theme/theme3.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4.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9.xml" ContentType="application/vnd.openxmlformats-officedocument.theme+xml"/>
  <Override PartName="/ppt/theme/theme13.xml" ContentType="application/vnd.openxmlformats-officedocument.theme+xml"/>
  <Override PartName="/ppt/theme/theme12.xml" ContentType="application/vnd.openxmlformats-officedocument.theme+xml"/>
  <Override PartName="/ppt/theme/theme11.xml" ContentType="application/vnd.openxmlformats-officedocument.theme+xml"/>
  <Override PartName="/ppt/theme/theme10.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28" r:id="rId2"/>
    <p:sldMasterId id="2147483729" r:id="rId3"/>
    <p:sldMasterId id="2147483730" r:id="rId4"/>
    <p:sldMasterId id="2147483731" r:id="rId5"/>
    <p:sldMasterId id="2147483732" r:id="rId6"/>
    <p:sldMasterId id="2147483733" r:id="rId7"/>
    <p:sldMasterId id="2147483734" r:id="rId8"/>
    <p:sldMasterId id="2147483735" r:id="rId9"/>
    <p:sldMasterId id="2147484038" r:id="rId10"/>
    <p:sldMasterId id="2147484208" r:id="rId11"/>
  </p:sldMasterIdLst>
  <p:notesMasterIdLst>
    <p:notesMasterId r:id="rId39"/>
  </p:notesMasterIdLst>
  <p:handoutMasterIdLst>
    <p:handoutMasterId r:id="rId40"/>
  </p:handoutMasterIdLst>
  <p:sldIdLst>
    <p:sldId id="308" r:id="rId12"/>
    <p:sldId id="320" r:id="rId13"/>
    <p:sldId id="323" r:id="rId14"/>
    <p:sldId id="318" r:id="rId15"/>
    <p:sldId id="319" r:id="rId16"/>
    <p:sldId id="338" r:id="rId17"/>
    <p:sldId id="376" r:id="rId18"/>
    <p:sldId id="324" r:id="rId19"/>
    <p:sldId id="331" r:id="rId20"/>
    <p:sldId id="332" r:id="rId21"/>
    <p:sldId id="333" r:id="rId22"/>
    <p:sldId id="335" r:id="rId23"/>
    <p:sldId id="336" r:id="rId24"/>
    <p:sldId id="342" r:id="rId25"/>
    <p:sldId id="364" r:id="rId26"/>
    <p:sldId id="343" r:id="rId27"/>
    <p:sldId id="354" r:id="rId28"/>
    <p:sldId id="355" r:id="rId29"/>
    <p:sldId id="356" r:id="rId30"/>
    <p:sldId id="362" r:id="rId31"/>
    <p:sldId id="357" r:id="rId32"/>
    <p:sldId id="369" r:id="rId33"/>
    <p:sldId id="370" r:id="rId34"/>
    <p:sldId id="371" r:id="rId35"/>
    <p:sldId id="372" r:id="rId36"/>
    <p:sldId id="373" r:id="rId37"/>
    <p:sldId id="374" r:id="rId38"/>
  </p:sldIdLst>
  <p:sldSz cx="9144000" cy="6858000" type="screen4x3"/>
  <p:notesSz cx="7010400" cy="9296400"/>
  <p:defaultTextStyle>
    <a:defPPr>
      <a:defRPr lang="en-US"/>
    </a:defPPr>
    <a:lvl1pPr algn="l" rtl="0" fontAlgn="base">
      <a:spcBef>
        <a:spcPct val="50000"/>
      </a:spcBef>
      <a:spcAft>
        <a:spcPct val="0"/>
      </a:spcAft>
      <a:buChar char="•"/>
      <a:defRPr sz="2400" kern="1200">
        <a:solidFill>
          <a:schemeClr val="tx1"/>
        </a:solidFill>
        <a:latin typeface="Arial" panose="020B0604020202020204" pitchFamily="34" charset="0"/>
        <a:ea typeface="+mn-ea"/>
        <a:cs typeface="+mn-cs"/>
      </a:defRPr>
    </a:lvl1pPr>
    <a:lvl2pPr marL="457200" algn="l" rtl="0" fontAlgn="base">
      <a:spcBef>
        <a:spcPct val="50000"/>
      </a:spcBef>
      <a:spcAft>
        <a:spcPct val="0"/>
      </a:spcAft>
      <a:buChar char="•"/>
      <a:defRPr sz="2400" kern="1200">
        <a:solidFill>
          <a:schemeClr val="tx1"/>
        </a:solidFill>
        <a:latin typeface="Arial" panose="020B0604020202020204" pitchFamily="34" charset="0"/>
        <a:ea typeface="+mn-ea"/>
        <a:cs typeface="+mn-cs"/>
      </a:defRPr>
    </a:lvl2pPr>
    <a:lvl3pPr marL="914400" algn="l" rtl="0" fontAlgn="base">
      <a:spcBef>
        <a:spcPct val="50000"/>
      </a:spcBef>
      <a:spcAft>
        <a:spcPct val="0"/>
      </a:spcAft>
      <a:buChar char="•"/>
      <a:defRPr sz="2400" kern="1200">
        <a:solidFill>
          <a:schemeClr val="tx1"/>
        </a:solidFill>
        <a:latin typeface="Arial" panose="020B0604020202020204" pitchFamily="34" charset="0"/>
        <a:ea typeface="+mn-ea"/>
        <a:cs typeface="+mn-cs"/>
      </a:defRPr>
    </a:lvl3pPr>
    <a:lvl4pPr marL="1371600" algn="l" rtl="0" fontAlgn="base">
      <a:spcBef>
        <a:spcPct val="50000"/>
      </a:spcBef>
      <a:spcAft>
        <a:spcPct val="0"/>
      </a:spcAft>
      <a:buChar char="•"/>
      <a:defRPr sz="2400" kern="1200">
        <a:solidFill>
          <a:schemeClr val="tx1"/>
        </a:solidFill>
        <a:latin typeface="Arial" panose="020B0604020202020204" pitchFamily="34" charset="0"/>
        <a:ea typeface="+mn-ea"/>
        <a:cs typeface="+mn-cs"/>
      </a:defRPr>
    </a:lvl4pPr>
    <a:lvl5pPr marL="1828800" algn="l" rtl="0" fontAlgn="base">
      <a:spcBef>
        <a:spcPct val="50000"/>
      </a:spcBef>
      <a:spcAft>
        <a:spcPct val="0"/>
      </a:spcAft>
      <a:buChar char="•"/>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816">
          <p15:clr>
            <a:srgbClr val="A4A3A4"/>
          </p15:clr>
        </p15:guide>
        <p15:guide id="2" pos="624">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DDDDDD"/>
    <a:srgbClr val="B2B2B2"/>
    <a:srgbClr val="1D2F68"/>
    <a:srgbClr val="306AFF"/>
    <a:srgbClr val="000000"/>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9" autoAdjust="0"/>
    <p:restoredTop sz="56686" autoAdjust="0"/>
  </p:normalViewPr>
  <p:slideViewPr>
    <p:cSldViewPr>
      <p:cViewPr varScale="1">
        <p:scale>
          <a:sx n="104" d="100"/>
          <a:sy n="104" d="100"/>
        </p:scale>
        <p:origin x="-96" y="-156"/>
      </p:cViewPr>
      <p:guideLst>
        <p:guide orient="horz" pos="816"/>
        <p:guide pos="624"/>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100" d="100"/>
          <a:sy n="100" d="100"/>
        </p:scale>
        <p:origin x="-310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notesMaster" Target="notesMasters/notesMaster1.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handoutMaster" Target="handoutMasters/handoutMaster1.xml"/><Relationship Id="rId45"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customXml" Target="../customXml/item2.xml"/><Relationship Id="rId20" Type="http://schemas.openxmlformats.org/officeDocument/2006/relationships/slide" Target="slides/slide9.xml"/><Relationship Id="rId4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587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200">
                <a:latin typeface="Arial" pitchFamily="34" charset="0"/>
              </a:defRPr>
            </a:lvl1pPr>
          </a:lstStyle>
          <a:p>
            <a:pPr>
              <a:defRPr/>
            </a:pPr>
            <a:endParaRPr lang="en-US"/>
          </a:p>
        </p:txBody>
      </p:sp>
      <p:sp>
        <p:nvSpPr>
          <p:cNvPr id="335875"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200">
                <a:latin typeface="Arial" pitchFamily="34" charset="0"/>
              </a:defRPr>
            </a:lvl1pPr>
          </a:lstStyle>
          <a:p>
            <a:pPr>
              <a:defRPr/>
            </a:pPr>
            <a:endParaRPr lang="en-US"/>
          </a:p>
        </p:txBody>
      </p:sp>
      <p:sp>
        <p:nvSpPr>
          <p:cNvPr id="335876"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buFontTx/>
              <a:buNone/>
              <a:defRPr sz="1200">
                <a:latin typeface="Arial" pitchFamily="34" charset="0"/>
              </a:defRPr>
            </a:lvl1pPr>
          </a:lstStyle>
          <a:p>
            <a:pPr>
              <a:defRPr/>
            </a:pPr>
            <a:endParaRPr lang="en-US"/>
          </a:p>
        </p:txBody>
      </p:sp>
      <p:sp>
        <p:nvSpPr>
          <p:cNvPr id="335877"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FontTx/>
              <a:buNone/>
              <a:defRPr sz="1200"/>
            </a:lvl1pPr>
          </a:lstStyle>
          <a:p>
            <a:fld id="{544F7131-1515-43AD-AB6D-62BCC4493AA7}" type="slidenum">
              <a:rPr lang="en-US"/>
              <a:pPr/>
              <a:t>‹#›</a:t>
            </a:fld>
            <a:endParaRPr lang="en-US"/>
          </a:p>
        </p:txBody>
      </p:sp>
    </p:spTree>
    <p:extLst>
      <p:ext uri="{BB962C8B-B14F-4D97-AF65-F5344CB8AC3E}">
        <p14:creationId xmlns:p14="http://schemas.microsoft.com/office/powerpoint/2010/main" val="1708400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038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spAutoFit/>
          </a:bodyPr>
          <a:lstStyle>
            <a:lvl1pPr defTabSz="931863">
              <a:defRPr sz="1200">
                <a:latin typeface="Arial" pitchFamily="34" charset="0"/>
              </a:defRPr>
            </a:lvl1pPr>
          </a:lstStyle>
          <a:p>
            <a:pPr>
              <a:defRPr/>
            </a:pPr>
            <a:endParaRPr lang="en-US"/>
          </a:p>
        </p:txBody>
      </p:sp>
      <p:sp>
        <p:nvSpPr>
          <p:cNvPr id="54275" name="Rectangle 3"/>
          <p:cNvSpPr>
            <a:spLocks noGrp="1" noChangeArrowheads="1"/>
          </p:cNvSpPr>
          <p:nvPr>
            <p:ph type="dt" idx="1"/>
          </p:nvPr>
        </p:nvSpPr>
        <p:spPr bwMode="auto">
          <a:xfrm>
            <a:off x="3971925" y="0"/>
            <a:ext cx="3038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spAutoFit/>
          </a:bodyPr>
          <a:lstStyle>
            <a:lvl1pPr algn="r" defTabSz="931863">
              <a:defRPr sz="1200">
                <a:latin typeface="Arial" pitchFamily="34" charset="0"/>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4277" name="Rectangle 5"/>
          <p:cNvSpPr>
            <a:spLocks noGrp="1" noChangeArrowheads="1"/>
          </p:cNvSpPr>
          <p:nvPr>
            <p:ph type="body" sz="quarter" idx="3"/>
          </p:nvPr>
        </p:nvSpPr>
        <p:spPr bwMode="auto">
          <a:xfrm>
            <a:off x="935038" y="4416425"/>
            <a:ext cx="5140325" cy="122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4278" name="Rectangle 6"/>
          <p:cNvSpPr>
            <a:spLocks noGrp="1" noChangeArrowheads="1"/>
          </p:cNvSpPr>
          <p:nvPr>
            <p:ph type="ftr" sz="quarter" idx="4"/>
          </p:nvPr>
        </p:nvSpPr>
        <p:spPr bwMode="auto">
          <a:xfrm>
            <a:off x="0" y="9021763"/>
            <a:ext cx="30384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spAutoFit/>
          </a:bodyPr>
          <a:lstStyle>
            <a:lvl1pPr defTabSz="931863">
              <a:defRPr sz="1200">
                <a:latin typeface="Arial" pitchFamily="34" charset="0"/>
              </a:defRPr>
            </a:lvl1pPr>
          </a:lstStyle>
          <a:p>
            <a:pPr>
              <a:defRPr/>
            </a:pPr>
            <a:endParaRPr lang="en-US"/>
          </a:p>
        </p:txBody>
      </p:sp>
      <p:sp>
        <p:nvSpPr>
          <p:cNvPr id="54279" name="Rectangle 7"/>
          <p:cNvSpPr>
            <a:spLocks noGrp="1" noChangeArrowheads="1"/>
          </p:cNvSpPr>
          <p:nvPr>
            <p:ph type="sldNum" sz="quarter" idx="5"/>
          </p:nvPr>
        </p:nvSpPr>
        <p:spPr bwMode="auto">
          <a:xfrm>
            <a:off x="3971925" y="9021763"/>
            <a:ext cx="30384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spAutoFit/>
          </a:bodyPr>
          <a:lstStyle>
            <a:lvl1pPr algn="r" defTabSz="931863">
              <a:defRPr sz="1200"/>
            </a:lvl1pPr>
          </a:lstStyle>
          <a:p>
            <a:fld id="{93201B28-E97F-48FD-A6C7-63F21660AA6E}" type="slidenum">
              <a:rPr lang="en-US"/>
              <a:pPr/>
              <a:t>‹#›</a:t>
            </a:fld>
            <a:endParaRPr lang="en-US"/>
          </a:p>
        </p:txBody>
      </p:sp>
    </p:spTree>
    <p:extLst>
      <p:ext uri="{BB962C8B-B14F-4D97-AF65-F5344CB8AC3E}">
        <p14:creationId xmlns:p14="http://schemas.microsoft.com/office/powerpoint/2010/main" val="3769798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31863" eaLnBrk="0" hangingPunct="0">
              <a:defRPr sz="2400">
                <a:solidFill>
                  <a:schemeClr val="tx1"/>
                </a:solidFill>
                <a:latin typeface="Arial" panose="020B0604020202020204" pitchFamily="34" charset="0"/>
              </a:defRPr>
            </a:lvl1pPr>
            <a:lvl2pPr marL="742950" indent="-285750" defTabSz="931863" eaLnBrk="0" hangingPunct="0">
              <a:defRPr sz="2400">
                <a:solidFill>
                  <a:schemeClr val="tx1"/>
                </a:solidFill>
                <a:latin typeface="Arial" panose="020B0604020202020204" pitchFamily="34" charset="0"/>
              </a:defRPr>
            </a:lvl2pPr>
            <a:lvl3pPr marL="1143000" indent="-228600" defTabSz="931863" eaLnBrk="0" hangingPunct="0">
              <a:defRPr sz="2400">
                <a:solidFill>
                  <a:schemeClr val="tx1"/>
                </a:solidFill>
                <a:latin typeface="Arial" panose="020B0604020202020204" pitchFamily="34" charset="0"/>
              </a:defRPr>
            </a:lvl3pPr>
            <a:lvl4pPr marL="1600200" indent="-228600" defTabSz="931863" eaLnBrk="0" hangingPunct="0">
              <a:defRPr sz="2400">
                <a:solidFill>
                  <a:schemeClr val="tx1"/>
                </a:solidFill>
                <a:latin typeface="Arial" panose="020B0604020202020204" pitchFamily="34" charset="0"/>
              </a:defRPr>
            </a:lvl4pPr>
            <a:lvl5pPr marL="2057400" indent="-228600" defTabSz="931863" eaLnBrk="0" hangingPunct="0">
              <a:defRPr sz="2400">
                <a:solidFill>
                  <a:schemeClr val="tx1"/>
                </a:solidFill>
                <a:latin typeface="Arial" panose="020B0604020202020204" pitchFamily="34" charset="0"/>
              </a:defRPr>
            </a:lvl5pPr>
            <a:lvl6pPr marL="25146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fld id="{844142A4-C2AA-45B9-BDFC-AAE5BCA18114}" type="slidenum">
              <a:rPr lang="en-US" sz="1200"/>
              <a:pPr eaLnBrk="1" hangingPunct="1"/>
              <a:t>1</a:t>
            </a:fld>
            <a:endParaRPr 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35038" y="4416425"/>
            <a:ext cx="5140325" cy="2822575"/>
          </a:xfrm>
          <a:noFill/>
        </p:spPr>
        <p:txBody>
          <a:bodyPr/>
          <a:lstStyle/>
          <a:p>
            <a:pPr eaLnBrk="1" hangingPunct="1"/>
            <a:r>
              <a:rPr lang="en-US" smtClean="0"/>
              <a:t>The intent of the presentation is to provide the NasOps members with enough information to evaluate the content of the proposed FY15 NAS Ops R&amp;D Portfolio for each BLI or BLI subsection.  The presentation has two distinct parts.  </a:t>
            </a:r>
          </a:p>
          <a:p>
            <a:pPr eaLnBrk="1" hangingPunct="1"/>
            <a:r>
              <a:rPr lang="en-US" smtClean="0"/>
              <a:t>Part One is a broader overview of the BLI, its overall purpose, how it supports the FAA Nextgen mission area(s), the overall benefits, and a general review of how the research gets done.  The overview explains the </a:t>
            </a:r>
            <a:r>
              <a:rPr lang="en-US" b="1" smtClean="0"/>
              <a:t>why, what, and how </a:t>
            </a:r>
            <a:r>
              <a:rPr lang="en-US" smtClean="0"/>
              <a:t>for a particular area of research and should set a solid foundation for Part Two.  </a:t>
            </a:r>
          </a:p>
          <a:p>
            <a:pPr eaLnBrk="1" hangingPunct="1"/>
            <a:r>
              <a:rPr lang="en-US" smtClean="0"/>
              <a:t>Part Two presents a quad chart for each of the requirements in the proposed FY15 portfolio.  Parts one and two should work together to present a cohesive picture of the program to the NASOps members.  The TAS presentation from the FY14 presentation to the SAS is used as an example.</a:t>
            </a:r>
          </a:p>
          <a:p>
            <a:pPr eaLnBrk="1" hangingPunct="1"/>
            <a:endParaRPr lang="en-US" smtClean="0"/>
          </a:p>
        </p:txBody>
      </p:sp>
    </p:spTree>
    <p:extLst>
      <p:ext uri="{BB962C8B-B14F-4D97-AF65-F5344CB8AC3E}">
        <p14:creationId xmlns:p14="http://schemas.microsoft.com/office/powerpoint/2010/main" val="3381520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103279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971925" y="9021763"/>
            <a:ext cx="30384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spAutoFit/>
          </a:bodyPr>
          <a:lstStyle>
            <a:lvl1pPr defTabSz="931863" eaLnBrk="0" hangingPunct="0">
              <a:defRPr sz="2400">
                <a:solidFill>
                  <a:schemeClr val="tx1"/>
                </a:solidFill>
                <a:latin typeface="Arial" panose="020B0604020202020204" pitchFamily="34" charset="0"/>
              </a:defRPr>
            </a:lvl1pPr>
            <a:lvl2pPr marL="742950" indent="-285750" defTabSz="931863" eaLnBrk="0" hangingPunct="0">
              <a:defRPr sz="2400">
                <a:solidFill>
                  <a:schemeClr val="tx1"/>
                </a:solidFill>
                <a:latin typeface="Arial" panose="020B0604020202020204" pitchFamily="34" charset="0"/>
              </a:defRPr>
            </a:lvl2pPr>
            <a:lvl3pPr marL="1143000" indent="-228600" defTabSz="931863" eaLnBrk="0" hangingPunct="0">
              <a:defRPr sz="2400">
                <a:solidFill>
                  <a:schemeClr val="tx1"/>
                </a:solidFill>
                <a:latin typeface="Arial" panose="020B0604020202020204" pitchFamily="34" charset="0"/>
              </a:defRPr>
            </a:lvl3pPr>
            <a:lvl4pPr marL="1600200" indent="-228600" defTabSz="931863" eaLnBrk="0" hangingPunct="0">
              <a:defRPr sz="2400">
                <a:solidFill>
                  <a:schemeClr val="tx1"/>
                </a:solidFill>
                <a:latin typeface="Arial" panose="020B0604020202020204" pitchFamily="34" charset="0"/>
              </a:defRPr>
            </a:lvl4pPr>
            <a:lvl5pPr marL="2057400" indent="-228600" defTabSz="931863" eaLnBrk="0" hangingPunct="0">
              <a:defRPr sz="2400">
                <a:solidFill>
                  <a:schemeClr val="tx1"/>
                </a:solidFill>
                <a:latin typeface="Arial" panose="020B0604020202020204" pitchFamily="34" charset="0"/>
              </a:defRPr>
            </a:lvl5pPr>
            <a:lvl6pPr marL="25146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fld id="{782C3324-CFA0-4C90-9361-8914E7AF2E62}" type="slidenum">
              <a:rPr lang="en-US" sz="1200"/>
              <a:pPr algn="r" eaLnBrk="1" hangingPunct="1"/>
              <a:t>11</a:t>
            </a:fld>
            <a:endParaRPr 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547118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691850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782782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96854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xfrm>
            <a:off x="3971925" y="9017000"/>
            <a:ext cx="3038475" cy="27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Calibri" panose="020F0502020204030204" pitchFamily="34" charset="0"/>
                <a:cs typeface="Arial" panose="020B0604020202020204" pitchFamily="34" charset="0"/>
              </a:defRPr>
            </a:lvl1pPr>
            <a:lvl2pPr marL="742950" indent="-285750" defTabSz="923925">
              <a:defRPr>
                <a:solidFill>
                  <a:schemeClr val="tx1"/>
                </a:solidFill>
                <a:latin typeface="Calibri" panose="020F0502020204030204" pitchFamily="34" charset="0"/>
                <a:cs typeface="Arial" panose="020B0604020202020204" pitchFamily="34" charset="0"/>
              </a:defRPr>
            </a:lvl2pPr>
            <a:lvl3pPr marL="1143000" indent="-228600" defTabSz="923925">
              <a:defRPr>
                <a:solidFill>
                  <a:schemeClr val="tx1"/>
                </a:solidFill>
                <a:latin typeface="Calibri" panose="020F0502020204030204" pitchFamily="34" charset="0"/>
                <a:cs typeface="Arial" panose="020B0604020202020204" pitchFamily="34" charset="0"/>
              </a:defRPr>
            </a:lvl3pPr>
            <a:lvl4pPr marL="1600200" indent="-228600" defTabSz="923925">
              <a:defRPr>
                <a:solidFill>
                  <a:schemeClr val="tx1"/>
                </a:solidFill>
                <a:latin typeface="Calibri" panose="020F0502020204030204" pitchFamily="34" charset="0"/>
                <a:cs typeface="Arial" panose="020B0604020202020204" pitchFamily="34" charset="0"/>
              </a:defRPr>
            </a:lvl4pPr>
            <a:lvl5pPr marL="2057400" indent="-228600" defTabSz="923925">
              <a:defRPr>
                <a:solidFill>
                  <a:schemeClr val="tx1"/>
                </a:solidFill>
                <a:latin typeface="Calibri" panose="020F0502020204030204" pitchFamily="34" charset="0"/>
                <a:cs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04244AB-8928-439F-9D64-452C324F4C5C}" type="slidenum">
              <a:rPr lang="en-US" altLang="en-US">
                <a:latin typeface="Arial" panose="020B0604020202020204" pitchFamily="34" charset="0"/>
              </a:rPr>
              <a:pPr/>
              <a:t>15</a:t>
            </a:fld>
            <a:endParaRPr lang="en-US" altLang="en-US">
              <a:latin typeface="Arial" panose="020B0604020202020204" pitchFamily="34" charset="0"/>
            </a:endParaRPr>
          </a:p>
        </p:txBody>
      </p:sp>
      <p:sp>
        <p:nvSpPr>
          <p:cNvPr id="41987" name="Rectangle 2"/>
          <p:cNvSpPr>
            <a:spLocks noGrp="1" noRot="1" noChangeAspect="1" noChangeArrowheads="1" noTextEdit="1"/>
          </p:cNvSpPr>
          <p:nvPr>
            <p:ph type="sldImg"/>
          </p:nvPr>
        </p:nvSpPr>
        <p:spPr bwMode="auto">
          <a:xfrm>
            <a:off x="1179513" y="696913"/>
            <a:ext cx="4651375" cy="34877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xfrm>
            <a:off x="701675" y="4418013"/>
            <a:ext cx="560705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135" tIns="46068" rIns="92135" bIns="46068" numCol="1" anchor="t" anchorCtr="0" compatLnSpc="1">
            <a:prstTxWarp prst="textNoShape">
              <a:avLst/>
            </a:prstTxWarp>
          </a:bodyPr>
          <a:lstStyle/>
          <a:p>
            <a:pPr>
              <a:spcBef>
                <a:spcPct val="0"/>
              </a:spcBef>
            </a:pPr>
            <a:endParaRPr lang="en-US" altLang="en-US" smtClean="0"/>
          </a:p>
        </p:txBody>
      </p:sp>
      <p:sp>
        <p:nvSpPr>
          <p:cNvPr id="41989" name="Rectangle 4"/>
          <p:cNvSpPr>
            <a:spLocks noChangeArrowheads="1"/>
          </p:cNvSpPr>
          <p:nvPr/>
        </p:nvSpPr>
        <p:spPr bwMode="auto">
          <a:xfrm>
            <a:off x="187325" y="4421188"/>
            <a:ext cx="44243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584" tIns="45793" rIns="91584" bIns="45793">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b="1">
                <a:solidFill>
                  <a:srgbClr val="1D2F68"/>
                </a:solidFill>
              </a:rPr>
              <a:t>A12.b NextGen – Wake Turbulence – R,E&amp;D</a:t>
            </a:r>
          </a:p>
        </p:txBody>
      </p:sp>
    </p:spTree>
    <p:extLst>
      <p:ext uri="{BB962C8B-B14F-4D97-AF65-F5344CB8AC3E}">
        <p14:creationId xmlns:p14="http://schemas.microsoft.com/office/powerpoint/2010/main" val="123110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150887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94212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797141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971925" y="9021763"/>
            <a:ext cx="30384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spAutoFit/>
          </a:bodyPr>
          <a:lstStyle>
            <a:lvl1pPr defTabSz="931863" eaLnBrk="0" hangingPunct="0">
              <a:defRPr sz="2400">
                <a:solidFill>
                  <a:schemeClr val="tx1"/>
                </a:solidFill>
                <a:latin typeface="Arial" panose="020B0604020202020204" pitchFamily="34" charset="0"/>
              </a:defRPr>
            </a:lvl1pPr>
            <a:lvl2pPr marL="742950" indent="-285750" defTabSz="931863" eaLnBrk="0" hangingPunct="0">
              <a:defRPr sz="2400">
                <a:solidFill>
                  <a:schemeClr val="tx1"/>
                </a:solidFill>
                <a:latin typeface="Arial" panose="020B0604020202020204" pitchFamily="34" charset="0"/>
              </a:defRPr>
            </a:lvl2pPr>
            <a:lvl3pPr marL="1143000" indent="-228600" defTabSz="931863" eaLnBrk="0" hangingPunct="0">
              <a:defRPr sz="2400">
                <a:solidFill>
                  <a:schemeClr val="tx1"/>
                </a:solidFill>
                <a:latin typeface="Arial" panose="020B0604020202020204" pitchFamily="34" charset="0"/>
              </a:defRPr>
            </a:lvl3pPr>
            <a:lvl4pPr marL="1600200" indent="-228600" defTabSz="931863" eaLnBrk="0" hangingPunct="0">
              <a:defRPr sz="2400">
                <a:solidFill>
                  <a:schemeClr val="tx1"/>
                </a:solidFill>
                <a:latin typeface="Arial" panose="020B0604020202020204" pitchFamily="34" charset="0"/>
              </a:defRPr>
            </a:lvl4pPr>
            <a:lvl5pPr marL="2057400" indent="-228600" defTabSz="931863" eaLnBrk="0" hangingPunct="0">
              <a:defRPr sz="2400">
                <a:solidFill>
                  <a:schemeClr val="tx1"/>
                </a:solidFill>
                <a:latin typeface="Arial" panose="020B0604020202020204" pitchFamily="34" charset="0"/>
              </a:defRPr>
            </a:lvl5pPr>
            <a:lvl6pPr marL="25146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fld id="{6C34D5E3-6A37-4D2C-93AD-A8FBFB0840A9}" type="slidenum">
              <a:rPr lang="en-US" sz="1200"/>
              <a:pPr algn="r" eaLnBrk="1" hangingPunct="1"/>
              <a:t>19</a:t>
            </a:fld>
            <a:endParaRPr 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786983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971925" y="9021763"/>
            <a:ext cx="30384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nchor="b">
            <a:spAutoFit/>
          </a:bodyPr>
          <a:lstStyle>
            <a:lvl1pPr defTabSz="931863" eaLnBrk="0" hangingPunct="0">
              <a:defRPr sz="2400">
                <a:solidFill>
                  <a:schemeClr val="tx1"/>
                </a:solidFill>
                <a:latin typeface="Arial" panose="020B0604020202020204" pitchFamily="34" charset="0"/>
              </a:defRPr>
            </a:lvl1pPr>
            <a:lvl2pPr marL="742950" indent="-285750" defTabSz="931863" eaLnBrk="0" hangingPunct="0">
              <a:defRPr sz="2400">
                <a:solidFill>
                  <a:schemeClr val="tx1"/>
                </a:solidFill>
                <a:latin typeface="Arial" panose="020B0604020202020204" pitchFamily="34" charset="0"/>
              </a:defRPr>
            </a:lvl2pPr>
            <a:lvl3pPr marL="1143000" indent="-228600" defTabSz="931863" eaLnBrk="0" hangingPunct="0">
              <a:defRPr sz="2400">
                <a:solidFill>
                  <a:schemeClr val="tx1"/>
                </a:solidFill>
                <a:latin typeface="Arial" panose="020B0604020202020204" pitchFamily="34" charset="0"/>
              </a:defRPr>
            </a:lvl3pPr>
            <a:lvl4pPr marL="1600200" indent="-228600" defTabSz="931863" eaLnBrk="0" hangingPunct="0">
              <a:defRPr sz="2400">
                <a:solidFill>
                  <a:schemeClr val="tx1"/>
                </a:solidFill>
                <a:latin typeface="Arial" panose="020B0604020202020204" pitchFamily="34" charset="0"/>
              </a:defRPr>
            </a:lvl4pPr>
            <a:lvl5pPr marL="2057400" indent="-228600" defTabSz="931863" eaLnBrk="0" hangingPunct="0">
              <a:defRPr sz="2400">
                <a:solidFill>
                  <a:schemeClr val="tx1"/>
                </a:solidFill>
                <a:latin typeface="Arial" panose="020B0604020202020204" pitchFamily="34" charset="0"/>
              </a:defRPr>
            </a:lvl5pPr>
            <a:lvl6pPr marL="25146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fld id="{9989D901-7548-4DF2-9FF3-964863AE0807}" type="slidenum">
              <a:rPr lang="en-US" sz="1200">
                <a:solidFill>
                  <a:srgbClr val="000000"/>
                </a:solidFill>
              </a:rPr>
              <a:pPr algn="r" eaLnBrk="1" hangingPunct="1"/>
              <a:t>2</a:t>
            </a:fld>
            <a:endParaRPr lang="en-US" sz="1200">
              <a:solidFill>
                <a:srgbClr val="000000"/>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35038" y="4416425"/>
            <a:ext cx="5140325" cy="1866900"/>
          </a:xfrm>
          <a:noFill/>
        </p:spPr>
        <p:txBody>
          <a:bodyPr/>
          <a:lstStyle/>
          <a:p>
            <a:pPr eaLnBrk="1" hangingPunct="1"/>
            <a:r>
              <a:rPr lang="en-US" smtClean="0"/>
              <a:t>Describe the purpose and benefits of the program area.  Section 2 of the Budget Narrative includes this information and is available for reference.  This TAS slide from the FY14 presentation is provided as an example.  Once again much of this information should already reside in the FY13.</a:t>
            </a:r>
          </a:p>
          <a:p>
            <a:pPr eaLnBrk="1" hangingPunct="1"/>
            <a:endParaRPr lang="en-US" smtClean="0"/>
          </a:p>
          <a:p>
            <a:pPr eaLnBrk="1" hangingPunct="1"/>
            <a:r>
              <a:rPr lang="en-US" smtClean="0"/>
              <a:t>This slide and the previous slide are very important.  They should form the foundation for why the program area exists and how it supports aviation safety.  If successful, they provide a strong segue to the quad charts and how each requirement is a critical element of the whole. </a:t>
            </a:r>
          </a:p>
          <a:p>
            <a:pPr eaLnBrk="1" hangingPunct="1"/>
            <a:endParaRPr lang="en-US" smtClean="0"/>
          </a:p>
        </p:txBody>
      </p:sp>
    </p:spTree>
    <p:extLst>
      <p:ext uri="{BB962C8B-B14F-4D97-AF65-F5344CB8AC3E}">
        <p14:creationId xmlns:p14="http://schemas.microsoft.com/office/powerpoint/2010/main" val="3679643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xfrm>
            <a:off x="1181100" y="698500"/>
            <a:ext cx="4648200" cy="3486150"/>
          </a:xfrm>
          <a:ln/>
        </p:spPr>
      </p:sp>
      <p:sp>
        <p:nvSpPr>
          <p:cNvPr id="131075" name="Notes Placeholder 2"/>
          <p:cNvSpPr>
            <a:spLocks noGrp="1"/>
          </p:cNvSpPr>
          <p:nvPr>
            <p:ph type="body" idx="1"/>
          </p:nvPr>
        </p:nvSpPr>
        <p:spPr>
          <a:xfrm>
            <a:off x="701675" y="4416425"/>
            <a:ext cx="5607050" cy="4181475"/>
          </a:xfrm>
          <a:noFill/>
        </p:spPr>
        <p:txBody>
          <a:bodyPr lIns="93172" tIns="46586" rIns="93172" bIns="46586"/>
          <a:lstStyle/>
          <a:p>
            <a:pPr>
              <a:spcBef>
                <a:spcPct val="0"/>
              </a:spcBef>
            </a:pPr>
            <a:endParaRPr lang="en-US" smtClean="0"/>
          </a:p>
        </p:txBody>
      </p:sp>
      <p:sp>
        <p:nvSpPr>
          <p:cNvPr id="131076" name="Slide Number Placeholder 3"/>
          <p:cNvSpPr txBox="1">
            <a:spLocks noGrp="1"/>
          </p:cNvSpPr>
          <p:nvPr/>
        </p:nvSpPr>
        <p:spPr bwMode="auto">
          <a:xfrm>
            <a:off x="3970338"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15988" eaLnBrk="0" hangingPunct="0">
              <a:defRPr sz="2400">
                <a:solidFill>
                  <a:schemeClr val="tx1"/>
                </a:solidFill>
                <a:latin typeface="Arial" panose="020B0604020202020204" pitchFamily="34" charset="0"/>
              </a:defRPr>
            </a:lvl1pPr>
            <a:lvl2pPr marL="742950" indent="-285750" defTabSz="915988" eaLnBrk="0" hangingPunct="0">
              <a:defRPr sz="2400">
                <a:solidFill>
                  <a:schemeClr val="tx1"/>
                </a:solidFill>
                <a:latin typeface="Arial" panose="020B0604020202020204" pitchFamily="34" charset="0"/>
              </a:defRPr>
            </a:lvl2pPr>
            <a:lvl3pPr marL="1143000" indent="-228600" defTabSz="915988" eaLnBrk="0" hangingPunct="0">
              <a:defRPr sz="2400">
                <a:solidFill>
                  <a:schemeClr val="tx1"/>
                </a:solidFill>
                <a:latin typeface="Arial" panose="020B0604020202020204" pitchFamily="34" charset="0"/>
              </a:defRPr>
            </a:lvl3pPr>
            <a:lvl4pPr marL="1600200" indent="-228600" defTabSz="915988" eaLnBrk="0" hangingPunct="0">
              <a:defRPr sz="2400">
                <a:solidFill>
                  <a:schemeClr val="tx1"/>
                </a:solidFill>
                <a:latin typeface="Arial" panose="020B0604020202020204" pitchFamily="34" charset="0"/>
              </a:defRPr>
            </a:lvl4pPr>
            <a:lvl5pPr marL="2057400" indent="-228600" defTabSz="915988" eaLnBrk="0" hangingPunct="0">
              <a:defRPr sz="2400">
                <a:solidFill>
                  <a:schemeClr val="tx1"/>
                </a:solidFill>
                <a:latin typeface="Arial" panose="020B0604020202020204" pitchFamily="34" charset="0"/>
              </a:defRPr>
            </a:lvl5pPr>
            <a:lvl6pPr marL="2514600" indent="-228600" defTabSz="915988"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15988"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15988"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15988"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pPr>
            <a:fld id="{857A3479-2316-44F2-801A-2217B9E32139}" type="slidenum">
              <a:rPr lang="en-US" sz="1200">
                <a:latin typeface="Calibri" panose="020F0502020204030204" pitchFamily="34" charset="0"/>
              </a:rPr>
              <a:pPr algn="r" eaLnBrk="1" hangingPunct="1">
                <a:spcBef>
                  <a:spcPct val="0"/>
                </a:spcBef>
                <a:buFontTx/>
                <a:buNone/>
              </a:pPr>
              <a:t>20</a:t>
            </a:fld>
            <a:endParaRPr lang="en-US" sz="1200">
              <a:latin typeface="Calibri" panose="020F0502020204030204" pitchFamily="34" charset="0"/>
            </a:endParaRPr>
          </a:p>
        </p:txBody>
      </p:sp>
    </p:spTree>
    <p:extLst>
      <p:ext uri="{BB962C8B-B14F-4D97-AF65-F5344CB8AC3E}">
        <p14:creationId xmlns:p14="http://schemas.microsoft.com/office/powerpoint/2010/main" val="1039374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txBox="1">
            <a:spLocks noGrp="1" noChangeArrowheads="1"/>
          </p:cNvSpPr>
          <p:nvPr/>
        </p:nvSpPr>
        <p:spPr bwMode="auto">
          <a:xfrm>
            <a:off x="3971925" y="9018588"/>
            <a:ext cx="3038475"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099" tIns="46548" rIns="93099" bIns="46548" anchor="b">
            <a:spAutoFit/>
          </a:bodyPr>
          <a:lstStyle>
            <a:lvl1pPr defTabSz="927100" eaLnBrk="0" hangingPunct="0">
              <a:defRPr sz="2400">
                <a:solidFill>
                  <a:schemeClr val="tx1"/>
                </a:solidFill>
                <a:latin typeface="Arial" panose="020B0604020202020204" pitchFamily="34" charset="0"/>
              </a:defRPr>
            </a:lvl1pPr>
            <a:lvl2pPr marL="742950" indent="-285750" defTabSz="927100" eaLnBrk="0" hangingPunct="0">
              <a:defRPr sz="2400">
                <a:solidFill>
                  <a:schemeClr val="tx1"/>
                </a:solidFill>
                <a:latin typeface="Arial" panose="020B0604020202020204" pitchFamily="34" charset="0"/>
              </a:defRPr>
            </a:lvl2pPr>
            <a:lvl3pPr marL="1143000" indent="-228600" defTabSz="927100" eaLnBrk="0" hangingPunct="0">
              <a:defRPr sz="2400">
                <a:solidFill>
                  <a:schemeClr val="tx1"/>
                </a:solidFill>
                <a:latin typeface="Arial" panose="020B0604020202020204" pitchFamily="34" charset="0"/>
              </a:defRPr>
            </a:lvl3pPr>
            <a:lvl4pPr marL="1600200" indent="-228600" defTabSz="927100" eaLnBrk="0" hangingPunct="0">
              <a:defRPr sz="2400">
                <a:solidFill>
                  <a:schemeClr val="tx1"/>
                </a:solidFill>
                <a:latin typeface="Arial" panose="020B0604020202020204" pitchFamily="34" charset="0"/>
              </a:defRPr>
            </a:lvl4pPr>
            <a:lvl5pPr marL="2057400" indent="-228600" defTabSz="927100" eaLnBrk="0" hangingPunct="0">
              <a:defRPr sz="2400">
                <a:solidFill>
                  <a:schemeClr val="tx1"/>
                </a:solidFill>
                <a:latin typeface="Arial" panose="020B0604020202020204" pitchFamily="34" charset="0"/>
              </a:defRPr>
            </a:lvl5pPr>
            <a:lvl6pPr marL="2514600" indent="-228600" defTabSz="9271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271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271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271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fld id="{30ED9EFD-2E92-4866-AAB7-ED83D0F32018}" type="slidenum">
              <a:rPr lang="en-US" sz="1200"/>
              <a:pPr algn="r" eaLnBrk="1" hangingPunct="1"/>
              <a:t>21</a:t>
            </a:fld>
            <a:endParaRPr lang="en-US" sz="1200"/>
          </a:p>
        </p:txBody>
      </p:sp>
      <p:sp>
        <p:nvSpPr>
          <p:cNvPr id="126979" name="Rectangle 2"/>
          <p:cNvSpPr>
            <a:spLocks noGrp="1" noRot="1" noChangeAspect="1" noChangeArrowheads="1" noTextEdit="1"/>
          </p:cNvSpPr>
          <p:nvPr>
            <p:ph type="sldImg"/>
          </p:nvPr>
        </p:nvSpPr>
        <p:spPr>
          <a:xfrm>
            <a:off x="1179513" y="696913"/>
            <a:ext cx="4652962" cy="3489325"/>
          </a:xfrm>
          <a:ln/>
        </p:spPr>
      </p:sp>
      <p:sp>
        <p:nvSpPr>
          <p:cNvPr id="126980" name="Rectangle 3"/>
          <p:cNvSpPr>
            <a:spLocks noGrp="1" noChangeArrowheads="1"/>
          </p:cNvSpPr>
          <p:nvPr>
            <p:ph type="body" idx="1"/>
          </p:nvPr>
        </p:nvSpPr>
        <p:spPr>
          <a:xfrm>
            <a:off x="700088" y="4416425"/>
            <a:ext cx="5610225"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44" tIns="46073" rIns="92144" bIns="46073"/>
          <a:lstStyle/>
          <a:p>
            <a:pPr defTabSz="446088"/>
            <a:endParaRPr lang="en-US" smtClean="0"/>
          </a:p>
        </p:txBody>
      </p:sp>
      <p:sp>
        <p:nvSpPr>
          <p:cNvPr id="126981" name="Rectangle 4"/>
          <p:cNvSpPr>
            <a:spLocks noChangeArrowheads="1"/>
          </p:cNvSpPr>
          <p:nvPr/>
        </p:nvSpPr>
        <p:spPr bwMode="auto">
          <a:xfrm>
            <a:off x="214313" y="4419600"/>
            <a:ext cx="67310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593" tIns="45797" rIns="91593" bIns="45797">
            <a:spAutoFit/>
          </a:bodyPr>
          <a:lstStyle>
            <a:lvl1pPr defTabSz="919163" eaLnBrk="0" hangingPunct="0">
              <a:defRPr sz="2400">
                <a:solidFill>
                  <a:schemeClr val="tx1"/>
                </a:solidFill>
                <a:latin typeface="Arial" panose="020B0604020202020204" pitchFamily="34" charset="0"/>
              </a:defRPr>
            </a:lvl1pPr>
            <a:lvl2pPr marL="742950" indent="-285750" defTabSz="919163" eaLnBrk="0" hangingPunct="0">
              <a:defRPr sz="2400">
                <a:solidFill>
                  <a:schemeClr val="tx1"/>
                </a:solidFill>
                <a:latin typeface="Arial" panose="020B0604020202020204" pitchFamily="34" charset="0"/>
              </a:defRPr>
            </a:lvl2pPr>
            <a:lvl3pPr marL="1143000" indent="-228600" defTabSz="919163" eaLnBrk="0" hangingPunct="0">
              <a:defRPr sz="2400">
                <a:solidFill>
                  <a:schemeClr val="tx1"/>
                </a:solidFill>
                <a:latin typeface="Arial" panose="020B0604020202020204" pitchFamily="34" charset="0"/>
              </a:defRPr>
            </a:lvl3pPr>
            <a:lvl4pPr marL="1600200" indent="-228600" defTabSz="919163" eaLnBrk="0" hangingPunct="0">
              <a:defRPr sz="2400">
                <a:solidFill>
                  <a:schemeClr val="tx1"/>
                </a:solidFill>
                <a:latin typeface="Arial" panose="020B0604020202020204" pitchFamily="34" charset="0"/>
              </a:defRPr>
            </a:lvl4pPr>
            <a:lvl5pPr marL="2057400" indent="-228600" defTabSz="919163" eaLnBrk="0" hangingPunct="0">
              <a:defRPr sz="2400">
                <a:solidFill>
                  <a:schemeClr val="tx1"/>
                </a:solidFill>
                <a:latin typeface="Arial" panose="020B0604020202020204" pitchFamily="34" charset="0"/>
              </a:defRPr>
            </a:lvl5pPr>
            <a:lvl6pPr marL="2514600" indent="-228600" defTabSz="919163"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19163"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19163"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19163"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r>
              <a:rPr lang="en-US" b="1">
                <a:solidFill>
                  <a:srgbClr val="1D2F68"/>
                </a:solidFill>
              </a:rPr>
              <a:t>1A08E – Wake Turb. Re-Cat – NextGen F&amp;E</a:t>
            </a:r>
          </a:p>
        </p:txBody>
      </p:sp>
    </p:spTree>
    <p:extLst>
      <p:ext uri="{BB962C8B-B14F-4D97-AF65-F5344CB8AC3E}">
        <p14:creationId xmlns:p14="http://schemas.microsoft.com/office/powerpoint/2010/main" val="1323977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971925" y="9017000"/>
            <a:ext cx="3038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spAutoFit/>
          </a:bodyPr>
          <a:lstStyle>
            <a:lvl1pPr defTabSz="931863" eaLnBrk="0" hangingPunct="0">
              <a:defRPr sz="2400">
                <a:solidFill>
                  <a:schemeClr val="tx1"/>
                </a:solidFill>
                <a:latin typeface="Arial" panose="020B0604020202020204" pitchFamily="34" charset="0"/>
              </a:defRPr>
            </a:lvl1pPr>
            <a:lvl2pPr marL="742950" indent="-285750" defTabSz="931863" eaLnBrk="0" hangingPunct="0">
              <a:defRPr sz="2400">
                <a:solidFill>
                  <a:schemeClr val="tx1"/>
                </a:solidFill>
                <a:latin typeface="Arial" panose="020B0604020202020204" pitchFamily="34" charset="0"/>
              </a:defRPr>
            </a:lvl2pPr>
            <a:lvl3pPr marL="1143000" indent="-228600" defTabSz="931863" eaLnBrk="0" hangingPunct="0">
              <a:defRPr sz="2400">
                <a:solidFill>
                  <a:schemeClr val="tx1"/>
                </a:solidFill>
                <a:latin typeface="Arial" panose="020B0604020202020204" pitchFamily="34" charset="0"/>
              </a:defRPr>
            </a:lvl3pPr>
            <a:lvl4pPr marL="1600200" indent="-228600" defTabSz="931863" eaLnBrk="0" hangingPunct="0">
              <a:defRPr sz="2400">
                <a:solidFill>
                  <a:schemeClr val="tx1"/>
                </a:solidFill>
                <a:latin typeface="Arial" panose="020B0604020202020204" pitchFamily="34" charset="0"/>
              </a:defRPr>
            </a:lvl4pPr>
            <a:lvl5pPr marL="2057400" indent="-228600" defTabSz="931863" eaLnBrk="0" hangingPunct="0">
              <a:defRPr sz="2400">
                <a:solidFill>
                  <a:schemeClr val="tx1"/>
                </a:solidFill>
                <a:latin typeface="Arial" panose="020B0604020202020204" pitchFamily="34" charset="0"/>
              </a:defRPr>
            </a:lvl5pPr>
            <a:lvl6pPr marL="25146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fld id="{B3BD2107-69CA-4406-93B0-6EC7DD2F7E78}" type="slidenum">
              <a:rPr lang="en-US" sz="1200">
                <a:solidFill>
                  <a:srgbClr val="000000"/>
                </a:solidFill>
              </a:rPr>
              <a:pPr algn="r" eaLnBrk="1" hangingPunct="1"/>
              <a:t>22</a:t>
            </a:fld>
            <a:endParaRPr lang="en-US" sz="1200">
              <a:solidFill>
                <a:srgbClr val="000000"/>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935038" y="4416425"/>
            <a:ext cx="5140325" cy="27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395392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971925" y="9015413"/>
            <a:ext cx="3038475"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07" tIns="47304" rIns="94607" bIns="47304" anchor="b">
            <a:spAutoFit/>
          </a:bodyPr>
          <a:lstStyle>
            <a:lvl1pPr defTabSz="931863" eaLnBrk="0" hangingPunct="0">
              <a:defRPr sz="2400">
                <a:solidFill>
                  <a:schemeClr val="tx1"/>
                </a:solidFill>
                <a:latin typeface="Arial" panose="020B0604020202020204" pitchFamily="34" charset="0"/>
              </a:defRPr>
            </a:lvl1pPr>
            <a:lvl2pPr marL="742950" indent="-285750" defTabSz="931863" eaLnBrk="0" hangingPunct="0">
              <a:defRPr sz="2400">
                <a:solidFill>
                  <a:schemeClr val="tx1"/>
                </a:solidFill>
                <a:latin typeface="Arial" panose="020B0604020202020204" pitchFamily="34" charset="0"/>
              </a:defRPr>
            </a:lvl2pPr>
            <a:lvl3pPr marL="1143000" indent="-228600" defTabSz="931863" eaLnBrk="0" hangingPunct="0">
              <a:defRPr sz="2400">
                <a:solidFill>
                  <a:schemeClr val="tx1"/>
                </a:solidFill>
                <a:latin typeface="Arial" panose="020B0604020202020204" pitchFamily="34" charset="0"/>
              </a:defRPr>
            </a:lvl3pPr>
            <a:lvl4pPr marL="1600200" indent="-228600" defTabSz="931863" eaLnBrk="0" hangingPunct="0">
              <a:defRPr sz="2400">
                <a:solidFill>
                  <a:schemeClr val="tx1"/>
                </a:solidFill>
                <a:latin typeface="Arial" panose="020B0604020202020204" pitchFamily="34" charset="0"/>
              </a:defRPr>
            </a:lvl4pPr>
            <a:lvl5pPr marL="2057400" indent="-228600" defTabSz="931863" eaLnBrk="0" hangingPunct="0">
              <a:defRPr sz="2400">
                <a:solidFill>
                  <a:schemeClr val="tx1"/>
                </a:solidFill>
                <a:latin typeface="Arial" panose="020B0604020202020204" pitchFamily="34" charset="0"/>
              </a:defRPr>
            </a:lvl5pPr>
            <a:lvl6pPr marL="25146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fld id="{374C9112-FDC8-4627-BEE0-E520FAA32593}" type="slidenum">
              <a:rPr lang="en-US" sz="1200">
                <a:solidFill>
                  <a:srgbClr val="000000"/>
                </a:solidFill>
                <a:ea typeface="ＭＳ Ｐゴシック" panose="020B0600070205080204" pitchFamily="34" charset="-128"/>
              </a:rPr>
              <a:pPr algn="r" eaLnBrk="1" hangingPunct="1"/>
              <a:t>23</a:t>
            </a:fld>
            <a:endParaRPr lang="en-US" sz="1200">
              <a:solidFill>
                <a:srgbClr val="000000"/>
              </a:solidFill>
              <a:ea typeface="ＭＳ Ｐゴシック" panose="020B0600070205080204" pitchFamily="34" charset="-128"/>
            </a:endParaRPr>
          </a:p>
        </p:txBody>
      </p:sp>
      <p:sp>
        <p:nvSpPr>
          <p:cNvPr id="56323" name="Rectangle 2"/>
          <p:cNvSpPr>
            <a:spLocks noGrp="1" noRot="1" noChangeAspect="1" noChangeArrowheads="1" noTextEdit="1"/>
          </p:cNvSpPr>
          <p:nvPr>
            <p:ph type="sldImg"/>
          </p:nvPr>
        </p:nvSpPr>
        <p:spPr>
          <a:xfrm>
            <a:off x="1179513" y="695325"/>
            <a:ext cx="4651375" cy="3489325"/>
          </a:xfrm>
          <a:ln/>
        </p:spPr>
      </p:sp>
      <p:sp>
        <p:nvSpPr>
          <p:cNvPr id="56324" name="Rectangle 3"/>
          <p:cNvSpPr>
            <a:spLocks noGrp="1" noChangeArrowheads="1"/>
          </p:cNvSpPr>
          <p:nvPr>
            <p:ph type="body" idx="1"/>
          </p:nvPr>
        </p:nvSpPr>
        <p:spPr>
          <a:xfrm>
            <a:off x="935038" y="4416425"/>
            <a:ext cx="5140325" cy="280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07" tIns="47304" rIns="94607" bIns="47304"/>
          <a:lstStyle/>
          <a:p>
            <a:pPr eaLnBrk="1" hangingPunct="1"/>
            <a:endParaRPr lang="en-US" smtClean="0"/>
          </a:p>
        </p:txBody>
      </p:sp>
    </p:spTree>
    <p:extLst>
      <p:ext uri="{BB962C8B-B14F-4D97-AF65-F5344CB8AC3E}">
        <p14:creationId xmlns:p14="http://schemas.microsoft.com/office/powerpoint/2010/main" val="3582754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xfrm>
            <a:off x="935038" y="4416425"/>
            <a:ext cx="5140325" cy="4183063"/>
          </a:xfrm>
          <a:noFill/>
        </p:spPr>
        <p:txBody>
          <a:bodyPr/>
          <a:lstStyle/>
          <a:p>
            <a:endParaRPr lang="en-US" smtClean="0"/>
          </a:p>
        </p:txBody>
      </p:sp>
    </p:spTree>
    <p:extLst>
      <p:ext uri="{BB962C8B-B14F-4D97-AF65-F5344CB8AC3E}">
        <p14:creationId xmlns:p14="http://schemas.microsoft.com/office/powerpoint/2010/main" val="3218730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endParaRPr lang="en-US" smtClean="0"/>
          </a:p>
        </p:txBody>
      </p:sp>
      <p:sp>
        <p:nvSpPr>
          <p:cNvPr id="54276" name="Slide Number Placeholder 3"/>
          <p:cNvSpPr txBox="1">
            <a:spLocks noGrp="1"/>
          </p:cNvSpPr>
          <p:nvPr/>
        </p:nvSpPr>
        <p:spPr bwMode="auto">
          <a:xfrm>
            <a:off x="3971925" y="9021763"/>
            <a:ext cx="30384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spAutoFit/>
          </a:bodyPr>
          <a:lstStyle>
            <a:lvl1pPr defTabSz="931863" eaLnBrk="0" hangingPunct="0">
              <a:defRPr sz="2400">
                <a:solidFill>
                  <a:schemeClr val="tx1"/>
                </a:solidFill>
                <a:latin typeface="Arial" panose="020B0604020202020204" pitchFamily="34" charset="0"/>
              </a:defRPr>
            </a:lvl1pPr>
            <a:lvl2pPr marL="742950" indent="-285750" defTabSz="931863" eaLnBrk="0" hangingPunct="0">
              <a:defRPr sz="2400">
                <a:solidFill>
                  <a:schemeClr val="tx1"/>
                </a:solidFill>
                <a:latin typeface="Arial" panose="020B0604020202020204" pitchFamily="34" charset="0"/>
              </a:defRPr>
            </a:lvl2pPr>
            <a:lvl3pPr marL="1143000" indent="-228600" defTabSz="931863" eaLnBrk="0" hangingPunct="0">
              <a:defRPr sz="2400">
                <a:solidFill>
                  <a:schemeClr val="tx1"/>
                </a:solidFill>
                <a:latin typeface="Arial" panose="020B0604020202020204" pitchFamily="34" charset="0"/>
              </a:defRPr>
            </a:lvl3pPr>
            <a:lvl4pPr marL="1600200" indent="-228600" defTabSz="931863" eaLnBrk="0" hangingPunct="0">
              <a:defRPr sz="2400">
                <a:solidFill>
                  <a:schemeClr val="tx1"/>
                </a:solidFill>
                <a:latin typeface="Arial" panose="020B0604020202020204" pitchFamily="34" charset="0"/>
              </a:defRPr>
            </a:lvl4pPr>
            <a:lvl5pPr marL="2057400" indent="-228600" defTabSz="931863" eaLnBrk="0" hangingPunct="0">
              <a:defRPr sz="2400">
                <a:solidFill>
                  <a:schemeClr val="tx1"/>
                </a:solidFill>
                <a:latin typeface="Arial" panose="020B0604020202020204" pitchFamily="34" charset="0"/>
              </a:defRPr>
            </a:lvl5pPr>
            <a:lvl6pPr marL="25146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fld id="{BE3688C3-FA67-49FE-B1EB-21D5410D52C2}" type="slidenum">
              <a:rPr lang="en-US" sz="1200">
                <a:solidFill>
                  <a:srgbClr val="000000"/>
                </a:solidFill>
              </a:rPr>
              <a:pPr algn="r" eaLnBrk="1" hangingPunct="1"/>
              <a:t>25</a:t>
            </a:fld>
            <a:endParaRPr lang="en-US" sz="1200">
              <a:solidFill>
                <a:srgbClr val="000000"/>
              </a:solidFill>
            </a:endParaRPr>
          </a:p>
        </p:txBody>
      </p:sp>
    </p:spTree>
    <p:extLst>
      <p:ext uri="{BB962C8B-B14F-4D97-AF65-F5344CB8AC3E}">
        <p14:creationId xmlns:p14="http://schemas.microsoft.com/office/powerpoint/2010/main" val="1472314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9940" name="Slide Number Placeholder 3"/>
          <p:cNvSpPr txBox="1">
            <a:spLocks noGrp="1"/>
          </p:cNvSpPr>
          <p:nvPr/>
        </p:nvSpPr>
        <p:spPr bwMode="auto">
          <a:xfrm>
            <a:off x="3971925" y="9021763"/>
            <a:ext cx="30384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spAutoFit/>
          </a:bodyPr>
          <a:lstStyle>
            <a:lvl1pPr defTabSz="931863" eaLnBrk="0" hangingPunct="0">
              <a:defRPr sz="2400">
                <a:solidFill>
                  <a:schemeClr val="tx1"/>
                </a:solidFill>
                <a:latin typeface="Arial" panose="020B0604020202020204" pitchFamily="34" charset="0"/>
              </a:defRPr>
            </a:lvl1pPr>
            <a:lvl2pPr marL="742950" indent="-285750" defTabSz="931863" eaLnBrk="0" hangingPunct="0">
              <a:defRPr sz="2400">
                <a:solidFill>
                  <a:schemeClr val="tx1"/>
                </a:solidFill>
                <a:latin typeface="Arial" panose="020B0604020202020204" pitchFamily="34" charset="0"/>
              </a:defRPr>
            </a:lvl2pPr>
            <a:lvl3pPr marL="1143000" indent="-228600" defTabSz="931863" eaLnBrk="0" hangingPunct="0">
              <a:defRPr sz="2400">
                <a:solidFill>
                  <a:schemeClr val="tx1"/>
                </a:solidFill>
                <a:latin typeface="Arial" panose="020B0604020202020204" pitchFamily="34" charset="0"/>
              </a:defRPr>
            </a:lvl3pPr>
            <a:lvl4pPr marL="1600200" indent="-228600" defTabSz="931863" eaLnBrk="0" hangingPunct="0">
              <a:defRPr sz="2400">
                <a:solidFill>
                  <a:schemeClr val="tx1"/>
                </a:solidFill>
                <a:latin typeface="Arial" panose="020B0604020202020204" pitchFamily="34" charset="0"/>
              </a:defRPr>
            </a:lvl4pPr>
            <a:lvl5pPr marL="2057400" indent="-228600" defTabSz="931863" eaLnBrk="0" hangingPunct="0">
              <a:defRPr sz="2400">
                <a:solidFill>
                  <a:schemeClr val="tx1"/>
                </a:solidFill>
                <a:latin typeface="Arial" panose="020B0604020202020204" pitchFamily="34" charset="0"/>
              </a:defRPr>
            </a:lvl5pPr>
            <a:lvl6pPr marL="25146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fld id="{16848EF4-4AD9-466F-94AE-ED573A27C0EA}" type="slidenum">
              <a:rPr lang="en-US" sz="1200"/>
              <a:pPr algn="r" eaLnBrk="1" hangingPunct="1"/>
              <a:t>26</a:t>
            </a:fld>
            <a:endParaRPr lang="en-US" sz="1200"/>
          </a:p>
        </p:txBody>
      </p:sp>
    </p:spTree>
    <p:extLst>
      <p:ext uri="{BB962C8B-B14F-4D97-AF65-F5344CB8AC3E}">
        <p14:creationId xmlns:p14="http://schemas.microsoft.com/office/powerpoint/2010/main" val="9420871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989381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158342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971925" y="9021763"/>
            <a:ext cx="30384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spAutoFit/>
          </a:bodyPr>
          <a:lstStyle>
            <a:lvl1pPr defTabSz="931863" eaLnBrk="0" hangingPunct="0">
              <a:defRPr sz="2400">
                <a:solidFill>
                  <a:schemeClr val="tx1"/>
                </a:solidFill>
                <a:latin typeface="Arial" panose="020B0604020202020204" pitchFamily="34" charset="0"/>
              </a:defRPr>
            </a:lvl1pPr>
            <a:lvl2pPr marL="742950" indent="-285750" defTabSz="931863" eaLnBrk="0" hangingPunct="0">
              <a:defRPr sz="2400">
                <a:solidFill>
                  <a:schemeClr val="tx1"/>
                </a:solidFill>
                <a:latin typeface="Arial" panose="020B0604020202020204" pitchFamily="34" charset="0"/>
              </a:defRPr>
            </a:lvl2pPr>
            <a:lvl3pPr marL="1143000" indent="-228600" defTabSz="931863" eaLnBrk="0" hangingPunct="0">
              <a:defRPr sz="2400">
                <a:solidFill>
                  <a:schemeClr val="tx1"/>
                </a:solidFill>
                <a:latin typeface="Arial" panose="020B0604020202020204" pitchFamily="34" charset="0"/>
              </a:defRPr>
            </a:lvl3pPr>
            <a:lvl4pPr marL="1600200" indent="-228600" defTabSz="931863" eaLnBrk="0" hangingPunct="0">
              <a:defRPr sz="2400">
                <a:solidFill>
                  <a:schemeClr val="tx1"/>
                </a:solidFill>
                <a:latin typeface="Arial" panose="020B0604020202020204" pitchFamily="34" charset="0"/>
              </a:defRPr>
            </a:lvl4pPr>
            <a:lvl5pPr marL="2057400" indent="-228600" defTabSz="931863" eaLnBrk="0" hangingPunct="0">
              <a:defRPr sz="2400">
                <a:solidFill>
                  <a:schemeClr val="tx1"/>
                </a:solidFill>
                <a:latin typeface="Arial" panose="020B0604020202020204" pitchFamily="34" charset="0"/>
              </a:defRPr>
            </a:lvl5pPr>
            <a:lvl6pPr marL="25146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fld id="{E1750BE4-9E15-4DD8-B7AA-24AF2CCBEDFD}" type="slidenum">
              <a:rPr lang="en-US" sz="1200"/>
              <a:pPr algn="r" eaLnBrk="1" hangingPunct="1"/>
              <a:t>4</a:t>
            </a:fld>
            <a:endParaRPr 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874414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1925" y="9021763"/>
            <a:ext cx="30384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spAutoFit/>
          </a:bodyPr>
          <a:lstStyle>
            <a:lvl1pPr defTabSz="931863" eaLnBrk="0" hangingPunct="0">
              <a:defRPr sz="2400">
                <a:solidFill>
                  <a:schemeClr val="tx1"/>
                </a:solidFill>
                <a:latin typeface="Arial" panose="020B0604020202020204" pitchFamily="34" charset="0"/>
              </a:defRPr>
            </a:lvl1pPr>
            <a:lvl2pPr marL="742950" indent="-285750" defTabSz="931863" eaLnBrk="0" hangingPunct="0">
              <a:defRPr sz="2400">
                <a:solidFill>
                  <a:schemeClr val="tx1"/>
                </a:solidFill>
                <a:latin typeface="Arial" panose="020B0604020202020204" pitchFamily="34" charset="0"/>
              </a:defRPr>
            </a:lvl2pPr>
            <a:lvl3pPr marL="1143000" indent="-228600" defTabSz="931863" eaLnBrk="0" hangingPunct="0">
              <a:defRPr sz="2400">
                <a:solidFill>
                  <a:schemeClr val="tx1"/>
                </a:solidFill>
                <a:latin typeface="Arial" panose="020B0604020202020204" pitchFamily="34" charset="0"/>
              </a:defRPr>
            </a:lvl3pPr>
            <a:lvl4pPr marL="1600200" indent="-228600" defTabSz="931863" eaLnBrk="0" hangingPunct="0">
              <a:defRPr sz="2400">
                <a:solidFill>
                  <a:schemeClr val="tx1"/>
                </a:solidFill>
                <a:latin typeface="Arial" panose="020B0604020202020204" pitchFamily="34" charset="0"/>
              </a:defRPr>
            </a:lvl4pPr>
            <a:lvl5pPr marL="2057400" indent="-228600" defTabSz="931863" eaLnBrk="0" hangingPunct="0">
              <a:defRPr sz="2400">
                <a:solidFill>
                  <a:schemeClr val="tx1"/>
                </a:solidFill>
                <a:latin typeface="Arial" panose="020B0604020202020204" pitchFamily="34" charset="0"/>
              </a:defRPr>
            </a:lvl5pPr>
            <a:lvl6pPr marL="25146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fld id="{35BA5964-A3BD-4B96-A5BF-8C706824648F}" type="slidenum">
              <a:rPr lang="en-US" sz="1200"/>
              <a:pPr algn="r" eaLnBrk="1" hangingPunct="1"/>
              <a:t>5</a:t>
            </a:fld>
            <a:endParaRPr 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34282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745143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xfrm>
            <a:off x="701675" y="4416425"/>
            <a:ext cx="5607050" cy="4183063"/>
          </a:xfrm>
          <a:noFill/>
        </p:spPr>
        <p:txBody>
          <a:bodyPr/>
          <a:lstStyle/>
          <a:p>
            <a:endParaRPr lang="en-US" smtClean="0"/>
          </a:p>
        </p:txBody>
      </p:sp>
    </p:spTree>
    <p:extLst>
      <p:ext uri="{BB962C8B-B14F-4D97-AF65-F5344CB8AC3E}">
        <p14:creationId xmlns:p14="http://schemas.microsoft.com/office/powerpoint/2010/main" val="2725987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300181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245292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8" descr="title_imagery_n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5"/>
          <p:cNvGrpSpPr>
            <a:grpSpLocks/>
          </p:cNvGrpSpPr>
          <p:nvPr/>
        </p:nvGrpSpPr>
        <p:grpSpPr bwMode="auto">
          <a:xfrm>
            <a:off x="5873750" y="269875"/>
            <a:ext cx="2895600" cy="911225"/>
            <a:chOff x="3700" y="170"/>
            <a:chExt cx="1824" cy="574"/>
          </a:xfrm>
        </p:grpSpPr>
        <p:pic>
          <p:nvPicPr>
            <p:cNvPr id="5" name="Picture 6"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800" b="1" dirty="0" smtClean="0">
                  <a:solidFill>
                    <a:schemeClr val="bg1"/>
                  </a:solidFill>
                </a:rPr>
                <a:t>Federal Aviation</a:t>
              </a:r>
            </a:p>
            <a:p>
              <a:pPr eaLnBrk="1" hangingPunct="1">
                <a:lnSpc>
                  <a:spcPct val="85000"/>
                </a:lnSpc>
                <a:spcBef>
                  <a:spcPct val="0"/>
                </a:spcBef>
                <a:buFontTx/>
                <a:buNone/>
                <a:defRPr/>
              </a:pPr>
              <a:r>
                <a:rPr lang="en-US" sz="1800" b="1" dirty="0" smtClean="0">
                  <a:solidFill>
                    <a:schemeClr val="bg1"/>
                  </a:solidFill>
                </a:rPr>
                <a:t>Administration</a:t>
              </a:r>
            </a:p>
          </p:txBody>
        </p:sp>
      </p:grpSp>
      <p:sp>
        <p:nvSpPr>
          <p:cNvPr id="9219" name="Rectangle 3"/>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p>
        </p:txBody>
      </p:sp>
    </p:spTree>
    <p:extLst>
      <p:ext uri="{BB962C8B-B14F-4D97-AF65-F5344CB8AC3E}">
        <p14:creationId xmlns:p14="http://schemas.microsoft.com/office/powerpoint/2010/main" val="2008316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fld id="{D42661AB-1394-4668-8DBA-D3B75CCAC723}" type="slidenum">
              <a:rPr lang="en-US"/>
              <a:pPr/>
              <a:t>‹#›</a:t>
            </a:fld>
            <a:endParaRPr lang="en-US"/>
          </a:p>
        </p:txBody>
      </p:sp>
    </p:spTree>
    <p:extLst>
      <p:ext uri="{BB962C8B-B14F-4D97-AF65-F5344CB8AC3E}">
        <p14:creationId xmlns:p14="http://schemas.microsoft.com/office/powerpoint/2010/main" val="67765115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0"/>
            <a:ext cx="20955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61341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5440F9C-81C8-4837-A6AD-3BF462910F5E}" type="slidenum">
              <a:rPr lang="en-US"/>
              <a:pPr/>
              <a:t>‹#›</a:t>
            </a:fld>
            <a:endParaRPr lang="en-US"/>
          </a:p>
        </p:txBody>
      </p:sp>
    </p:spTree>
    <p:extLst>
      <p:ext uri="{BB962C8B-B14F-4D97-AF65-F5344CB8AC3E}">
        <p14:creationId xmlns:p14="http://schemas.microsoft.com/office/powerpoint/2010/main" val="34448908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fld id="{5929CA68-30B6-4B7C-8F77-C70694DA69EB}" type="slidenum">
              <a:rPr lang="en-US"/>
              <a:pPr/>
              <a:t>‹#›</a:t>
            </a:fld>
            <a:endParaRPr lang="en-US"/>
          </a:p>
        </p:txBody>
      </p:sp>
    </p:spTree>
    <p:extLst>
      <p:ext uri="{BB962C8B-B14F-4D97-AF65-F5344CB8AC3E}">
        <p14:creationId xmlns:p14="http://schemas.microsoft.com/office/powerpoint/2010/main" val="147030364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fld id="{B04FEE48-E0D0-45DB-90C7-57448A9E81EC}" type="slidenum">
              <a:rPr lang="en-US"/>
              <a:pPr/>
              <a:t>‹#›</a:t>
            </a:fld>
            <a:endParaRPr lang="en-US"/>
          </a:p>
        </p:txBody>
      </p:sp>
    </p:spTree>
    <p:extLst>
      <p:ext uri="{BB962C8B-B14F-4D97-AF65-F5344CB8AC3E}">
        <p14:creationId xmlns:p14="http://schemas.microsoft.com/office/powerpoint/2010/main" val="193707300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fld id="{250CDDAE-529A-41F6-BA63-E3D755C889AF}" type="slidenum">
              <a:rPr lang="en-US"/>
              <a:pPr/>
              <a:t>‹#›</a:t>
            </a:fld>
            <a:endParaRPr lang="en-US"/>
          </a:p>
        </p:txBody>
      </p:sp>
    </p:spTree>
    <p:extLst>
      <p:ext uri="{BB962C8B-B14F-4D97-AF65-F5344CB8AC3E}">
        <p14:creationId xmlns:p14="http://schemas.microsoft.com/office/powerpoint/2010/main" val="417514654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fld id="{42D40E0F-282A-4977-8F67-1919770A7675}" type="slidenum">
              <a:rPr lang="en-US"/>
              <a:pPr/>
              <a:t>‹#›</a:t>
            </a:fld>
            <a:endParaRPr lang="en-US"/>
          </a:p>
        </p:txBody>
      </p:sp>
    </p:spTree>
    <p:extLst>
      <p:ext uri="{BB962C8B-B14F-4D97-AF65-F5344CB8AC3E}">
        <p14:creationId xmlns:p14="http://schemas.microsoft.com/office/powerpoint/2010/main" val="201304057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fld id="{B793053A-736B-4AD7-8FD4-5F41F7489CFC}" type="slidenum">
              <a:rPr lang="en-US"/>
              <a:pPr/>
              <a:t>‹#›</a:t>
            </a:fld>
            <a:endParaRPr lang="en-US"/>
          </a:p>
        </p:txBody>
      </p:sp>
    </p:spTree>
    <p:extLst>
      <p:ext uri="{BB962C8B-B14F-4D97-AF65-F5344CB8AC3E}">
        <p14:creationId xmlns:p14="http://schemas.microsoft.com/office/powerpoint/2010/main" val="157690536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fld id="{3D354C02-1AA7-4936-9C1F-C52A21333E4C}" type="slidenum">
              <a:rPr lang="en-US"/>
              <a:pPr/>
              <a:t>‹#›</a:t>
            </a:fld>
            <a:endParaRPr lang="en-US"/>
          </a:p>
        </p:txBody>
      </p:sp>
    </p:spTree>
    <p:extLst>
      <p:ext uri="{BB962C8B-B14F-4D97-AF65-F5344CB8AC3E}">
        <p14:creationId xmlns:p14="http://schemas.microsoft.com/office/powerpoint/2010/main" val="309525546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fld id="{9A0F4454-4429-40A5-8C3A-CE9DACC71374}" type="slidenum">
              <a:rPr lang="en-US"/>
              <a:pPr/>
              <a:t>‹#›</a:t>
            </a:fld>
            <a:endParaRPr lang="en-US"/>
          </a:p>
        </p:txBody>
      </p:sp>
    </p:spTree>
    <p:extLst>
      <p:ext uri="{BB962C8B-B14F-4D97-AF65-F5344CB8AC3E}">
        <p14:creationId xmlns:p14="http://schemas.microsoft.com/office/powerpoint/2010/main" val="329495141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fld id="{BE098CDE-AE2F-4636-B947-D49642E5AD6A}" type="slidenum">
              <a:rPr lang="en-US"/>
              <a:pPr/>
              <a:t>‹#›</a:t>
            </a:fld>
            <a:endParaRPr lang="en-US"/>
          </a:p>
        </p:txBody>
      </p:sp>
    </p:spTree>
    <p:extLst>
      <p:ext uri="{BB962C8B-B14F-4D97-AF65-F5344CB8AC3E}">
        <p14:creationId xmlns:p14="http://schemas.microsoft.com/office/powerpoint/2010/main" val="247450238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fld id="{966147EC-A600-4433-B879-A3596E375640}" type="slidenum">
              <a:rPr lang="en-US"/>
              <a:pPr/>
              <a:t>‹#›</a:t>
            </a:fld>
            <a:endParaRPr lang="en-US"/>
          </a:p>
        </p:txBody>
      </p:sp>
    </p:spTree>
    <p:extLst>
      <p:ext uri="{BB962C8B-B14F-4D97-AF65-F5344CB8AC3E}">
        <p14:creationId xmlns:p14="http://schemas.microsoft.com/office/powerpoint/2010/main" val="1205539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fld id="{A9D1C106-E1E9-41E4-BF08-F155761EDF2C}" type="slidenum">
              <a:rPr lang="en-US"/>
              <a:pPr/>
              <a:t>‹#›</a:t>
            </a:fld>
            <a:endParaRPr lang="en-US"/>
          </a:p>
        </p:txBody>
      </p:sp>
    </p:spTree>
    <p:extLst>
      <p:ext uri="{BB962C8B-B14F-4D97-AF65-F5344CB8AC3E}">
        <p14:creationId xmlns:p14="http://schemas.microsoft.com/office/powerpoint/2010/main" val="53633814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fld id="{5FBBE3BC-AE15-4416-B22B-4BBFEB796635}" type="slidenum">
              <a:rPr lang="en-US"/>
              <a:pPr/>
              <a:t>‹#›</a:t>
            </a:fld>
            <a:endParaRPr lang="en-US"/>
          </a:p>
        </p:txBody>
      </p:sp>
    </p:spTree>
    <p:extLst>
      <p:ext uri="{BB962C8B-B14F-4D97-AF65-F5344CB8AC3E}">
        <p14:creationId xmlns:p14="http://schemas.microsoft.com/office/powerpoint/2010/main" val="161376144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508125"/>
            <a:ext cx="8050213" cy="4391025"/>
          </a:xfrm>
        </p:spPr>
        <p:txBody>
          <a:bodyPr/>
          <a:lstStyle/>
          <a:p>
            <a:pPr lvl="0"/>
            <a:endParaRPr lang="en-US" noProof="0" dirty="0" smtClean="0"/>
          </a:p>
        </p:txBody>
      </p:sp>
      <p:sp>
        <p:nvSpPr>
          <p:cNvPr id="4" name="Rectangle 9"/>
          <p:cNvSpPr>
            <a:spLocks noGrp="1" noChangeArrowheads="1"/>
          </p:cNvSpPr>
          <p:nvPr>
            <p:ph type="sldNum" sz="quarter" idx="10"/>
          </p:nvPr>
        </p:nvSpPr>
        <p:spPr>
          <a:ln/>
        </p:spPr>
        <p:txBody>
          <a:bodyPr/>
          <a:lstStyle>
            <a:lvl1pPr>
              <a:defRPr/>
            </a:lvl1pPr>
          </a:lstStyle>
          <a:p>
            <a:fld id="{EFFE19BA-0CAD-4169-92C7-CF54C58592ED}" type="slidenum">
              <a:rPr lang="en-US"/>
              <a:pPr/>
              <a:t>‹#›</a:t>
            </a:fld>
            <a:endParaRPr lang="en-US"/>
          </a:p>
        </p:txBody>
      </p:sp>
    </p:spTree>
    <p:extLst>
      <p:ext uri="{BB962C8B-B14F-4D97-AF65-F5344CB8AC3E}">
        <p14:creationId xmlns:p14="http://schemas.microsoft.com/office/powerpoint/2010/main" val="24849909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1B33F7A-CC2F-4CEC-87F0-1F91DCB38E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0290311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4112CF5-32E7-4C0C-9A09-92CCAF9A18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9769642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A2390BD-AC7E-4C73-9BF4-178F2C33187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608696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1054C10-8416-404C-AECB-18FC4CD6661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446437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952A58FA-AFBC-42B5-99B0-D357A248AE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6505625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3F309559-20F5-4B10-AAE3-0EE2A78055A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4105783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2E1A96C9-D3A1-4507-B383-92769EFBB5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8989455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DF9F463-1C36-48CD-89A1-F4E9023DF4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47612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508125"/>
            <a:ext cx="8050213" cy="4391025"/>
          </a:xfrm>
        </p:spPr>
        <p:txBody>
          <a:bodyPr/>
          <a:lstStyle/>
          <a:p>
            <a:pPr lvl="0"/>
            <a:endParaRPr lang="en-US" noProof="0" dirty="0" smtClean="0"/>
          </a:p>
        </p:txBody>
      </p:sp>
      <p:sp>
        <p:nvSpPr>
          <p:cNvPr id="4" name="Rectangle 9"/>
          <p:cNvSpPr>
            <a:spLocks noGrp="1" noChangeArrowheads="1"/>
          </p:cNvSpPr>
          <p:nvPr>
            <p:ph type="sldNum" sz="quarter" idx="10"/>
          </p:nvPr>
        </p:nvSpPr>
        <p:spPr>
          <a:ln/>
        </p:spPr>
        <p:txBody>
          <a:bodyPr/>
          <a:lstStyle>
            <a:lvl1pPr>
              <a:defRPr/>
            </a:lvl1pPr>
          </a:lstStyle>
          <a:p>
            <a:fld id="{E6FF48CA-6E6F-4207-9D04-2006A219F3B9}" type="slidenum">
              <a:rPr lang="en-US"/>
              <a:pPr/>
              <a:t>‹#›</a:t>
            </a:fld>
            <a:endParaRPr lang="en-US"/>
          </a:p>
        </p:txBody>
      </p:sp>
    </p:spTree>
    <p:extLst>
      <p:ext uri="{BB962C8B-B14F-4D97-AF65-F5344CB8AC3E}">
        <p14:creationId xmlns:p14="http://schemas.microsoft.com/office/powerpoint/2010/main" val="190335480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FB946C1-9B84-4986-86A4-3B0107DCC0F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6337275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2B6C463-30FC-4581-A7B7-2859FB8CE26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1310867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0"/>
            <a:ext cx="20955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61341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8CE8CCF-A0BE-45EB-987C-6A04655544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6246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2553042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248202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3449073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1387256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1486954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4041384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2146552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fld id="{6DC77E15-89E7-4D0F-8848-EBEA4319BAC7}" type="slidenum">
              <a:rPr lang="en-US"/>
              <a:pPr/>
              <a:t>‹#›</a:t>
            </a:fld>
            <a:endParaRPr lang="en-US"/>
          </a:p>
        </p:txBody>
      </p:sp>
    </p:spTree>
    <p:extLst>
      <p:ext uri="{BB962C8B-B14F-4D97-AF65-F5344CB8AC3E}">
        <p14:creationId xmlns:p14="http://schemas.microsoft.com/office/powerpoint/2010/main" val="537773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23241579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730266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29314845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2137357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531336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57901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907403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3350" y="911225"/>
            <a:ext cx="4362450" cy="5846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1225"/>
            <a:ext cx="4364038" cy="5846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07544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1776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9326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fld id="{C4662833-B9C6-4ED9-8B69-8702A265D32F}" type="slidenum">
              <a:rPr lang="en-US"/>
              <a:pPr/>
              <a:t>‹#›</a:t>
            </a:fld>
            <a:endParaRPr lang="en-US"/>
          </a:p>
        </p:txBody>
      </p:sp>
    </p:spTree>
    <p:extLst>
      <p:ext uri="{BB962C8B-B14F-4D97-AF65-F5344CB8AC3E}">
        <p14:creationId xmlns:p14="http://schemas.microsoft.com/office/powerpoint/2010/main" val="4692491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89554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951801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367160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5931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88"/>
            <a:ext cx="2286000" cy="675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588"/>
            <a:ext cx="6705600" cy="675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63785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280942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3660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172519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64124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4787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fld id="{487FEAFC-AADC-4BB7-A970-96CDCC1F265F}" type="slidenum">
              <a:rPr lang="en-US"/>
              <a:pPr/>
              <a:t>‹#›</a:t>
            </a:fld>
            <a:endParaRPr lang="en-US"/>
          </a:p>
        </p:txBody>
      </p:sp>
    </p:spTree>
    <p:extLst>
      <p:ext uri="{BB962C8B-B14F-4D97-AF65-F5344CB8AC3E}">
        <p14:creationId xmlns:p14="http://schemas.microsoft.com/office/powerpoint/2010/main" val="21642377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246300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47227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45363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221866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24868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4813" y="373063"/>
            <a:ext cx="2117725" cy="5526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0050" y="373063"/>
            <a:ext cx="6202363" cy="5526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50333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005582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49413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054733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144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8784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fld id="{D31A3061-C25D-4433-9AFD-D7B92B22EB18}" type="slidenum">
              <a:rPr lang="en-US"/>
              <a:pPr/>
              <a:t>‹#›</a:t>
            </a:fld>
            <a:endParaRPr lang="en-US"/>
          </a:p>
        </p:txBody>
      </p:sp>
    </p:spTree>
    <p:extLst>
      <p:ext uri="{BB962C8B-B14F-4D97-AF65-F5344CB8AC3E}">
        <p14:creationId xmlns:p14="http://schemas.microsoft.com/office/powerpoint/2010/main" val="35027786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16946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494109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20030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418266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163235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08842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59562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r>
              <a:rPr lang="en-US"/>
              <a:t>Slide </a:t>
            </a:r>
            <a:fld id="{B3C7E8D5-1680-4491-94B1-1208219FC184}" type="slidenum">
              <a:rPr lang="en-US"/>
              <a:pPr/>
              <a:t>‹#›</a:t>
            </a:fld>
            <a:endParaRPr lang="en-US"/>
          </a:p>
        </p:txBody>
      </p:sp>
    </p:spTree>
    <p:extLst>
      <p:ext uri="{BB962C8B-B14F-4D97-AF65-F5344CB8AC3E}">
        <p14:creationId xmlns:p14="http://schemas.microsoft.com/office/powerpoint/2010/main" val="3487078305"/>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r>
              <a:rPr lang="en-US"/>
              <a:t>Slide </a:t>
            </a:r>
            <a:fld id="{B5B1E02C-5E07-4781-BB79-0B12D1DC3110}" type="slidenum">
              <a:rPr lang="en-US"/>
              <a:pPr/>
              <a:t>‹#›</a:t>
            </a:fld>
            <a:endParaRPr lang="en-US"/>
          </a:p>
        </p:txBody>
      </p:sp>
    </p:spTree>
    <p:extLst>
      <p:ext uri="{BB962C8B-B14F-4D97-AF65-F5344CB8AC3E}">
        <p14:creationId xmlns:p14="http://schemas.microsoft.com/office/powerpoint/2010/main" val="1786361499"/>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r>
              <a:rPr lang="en-US"/>
              <a:t>Slide </a:t>
            </a:r>
            <a:fld id="{DD91668A-AE19-469F-9A04-5D36FE4D8235}" type="slidenum">
              <a:rPr lang="en-US"/>
              <a:pPr/>
              <a:t>‹#›</a:t>
            </a:fld>
            <a:endParaRPr lang="en-US"/>
          </a:p>
        </p:txBody>
      </p:sp>
    </p:spTree>
    <p:extLst>
      <p:ext uri="{BB962C8B-B14F-4D97-AF65-F5344CB8AC3E}">
        <p14:creationId xmlns:p14="http://schemas.microsoft.com/office/powerpoint/2010/main" val="73871213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fld id="{D65C4509-C3AD-47E6-83C0-C5A948A1EAE6}" type="slidenum">
              <a:rPr lang="en-US"/>
              <a:pPr/>
              <a:t>‹#›</a:t>
            </a:fld>
            <a:endParaRPr lang="en-US"/>
          </a:p>
        </p:txBody>
      </p:sp>
    </p:spTree>
    <p:extLst>
      <p:ext uri="{BB962C8B-B14F-4D97-AF65-F5344CB8AC3E}">
        <p14:creationId xmlns:p14="http://schemas.microsoft.com/office/powerpoint/2010/main" val="10107246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r>
              <a:rPr lang="en-US"/>
              <a:t>Slide </a:t>
            </a:r>
            <a:fld id="{6C3F6427-3A0F-4FC4-83FD-8C418BED9AAD}" type="slidenum">
              <a:rPr lang="en-US"/>
              <a:pPr/>
              <a:t>‹#›</a:t>
            </a:fld>
            <a:endParaRPr lang="en-US"/>
          </a:p>
        </p:txBody>
      </p:sp>
    </p:spTree>
    <p:extLst>
      <p:ext uri="{BB962C8B-B14F-4D97-AF65-F5344CB8AC3E}">
        <p14:creationId xmlns:p14="http://schemas.microsoft.com/office/powerpoint/2010/main" val="1976325829"/>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r>
              <a:rPr lang="en-US"/>
              <a:t>Slide </a:t>
            </a:r>
            <a:fld id="{58C80B9C-B401-48BE-AD39-BCFEF50054D8}" type="slidenum">
              <a:rPr lang="en-US"/>
              <a:pPr/>
              <a:t>‹#›</a:t>
            </a:fld>
            <a:endParaRPr lang="en-US"/>
          </a:p>
        </p:txBody>
      </p:sp>
    </p:spTree>
    <p:extLst>
      <p:ext uri="{BB962C8B-B14F-4D97-AF65-F5344CB8AC3E}">
        <p14:creationId xmlns:p14="http://schemas.microsoft.com/office/powerpoint/2010/main" val="3520613497"/>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r>
              <a:rPr lang="en-US"/>
              <a:t>Slide </a:t>
            </a:r>
            <a:fld id="{C196379A-7F05-4533-ACA4-BB0A6866F961}" type="slidenum">
              <a:rPr lang="en-US"/>
              <a:pPr/>
              <a:t>‹#›</a:t>
            </a:fld>
            <a:endParaRPr lang="en-US"/>
          </a:p>
        </p:txBody>
      </p:sp>
    </p:spTree>
    <p:extLst>
      <p:ext uri="{BB962C8B-B14F-4D97-AF65-F5344CB8AC3E}">
        <p14:creationId xmlns:p14="http://schemas.microsoft.com/office/powerpoint/2010/main" val="246250596"/>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r>
              <a:rPr lang="en-US"/>
              <a:t>Slide </a:t>
            </a:r>
            <a:fld id="{89E0B7C5-A87A-4A90-82B6-684ECAACC4D0}" type="slidenum">
              <a:rPr lang="en-US"/>
              <a:pPr/>
              <a:t>‹#›</a:t>
            </a:fld>
            <a:endParaRPr lang="en-US"/>
          </a:p>
        </p:txBody>
      </p:sp>
    </p:spTree>
    <p:extLst>
      <p:ext uri="{BB962C8B-B14F-4D97-AF65-F5344CB8AC3E}">
        <p14:creationId xmlns:p14="http://schemas.microsoft.com/office/powerpoint/2010/main" val="1573905120"/>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r>
              <a:rPr lang="en-US"/>
              <a:t>Slide </a:t>
            </a:r>
            <a:fld id="{614931A3-6AF5-4D79-93B7-A652D3E24A2F}" type="slidenum">
              <a:rPr lang="en-US"/>
              <a:pPr/>
              <a:t>‹#›</a:t>
            </a:fld>
            <a:endParaRPr lang="en-US"/>
          </a:p>
        </p:txBody>
      </p:sp>
    </p:spTree>
    <p:extLst>
      <p:ext uri="{BB962C8B-B14F-4D97-AF65-F5344CB8AC3E}">
        <p14:creationId xmlns:p14="http://schemas.microsoft.com/office/powerpoint/2010/main" val="3320549905"/>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r>
              <a:rPr lang="en-US"/>
              <a:t>Slide </a:t>
            </a:r>
            <a:fld id="{06EDFC3A-D5FE-4BC3-9D78-79C1292890F8}" type="slidenum">
              <a:rPr lang="en-US"/>
              <a:pPr/>
              <a:t>‹#›</a:t>
            </a:fld>
            <a:endParaRPr lang="en-US"/>
          </a:p>
        </p:txBody>
      </p:sp>
    </p:spTree>
    <p:extLst>
      <p:ext uri="{BB962C8B-B14F-4D97-AF65-F5344CB8AC3E}">
        <p14:creationId xmlns:p14="http://schemas.microsoft.com/office/powerpoint/2010/main" val="2669311493"/>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r>
              <a:rPr lang="en-US"/>
              <a:t>Slide </a:t>
            </a:r>
            <a:fld id="{35ECE442-23A5-4EA8-B4B7-E3A794793052}" type="slidenum">
              <a:rPr lang="en-US"/>
              <a:pPr/>
              <a:t>‹#›</a:t>
            </a:fld>
            <a:endParaRPr lang="en-US"/>
          </a:p>
        </p:txBody>
      </p:sp>
    </p:spTree>
    <p:extLst>
      <p:ext uri="{BB962C8B-B14F-4D97-AF65-F5344CB8AC3E}">
        <p14:creationId xmlns:p14="http://schemas.microsoft.com/office/powerpoint/2010/main" val="2709973259"/>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0"/>
            <a:ext cx="21717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3627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r>
              <a:rPr lang="en-US"/>
              <a:t>Slide </a:t>
            </a:r>
            <a:fld id="{F222D9AC-3A1E-4A7D-859D-66B493DF5F47}" type="slidenum">
              <a:rPr lang="en-US"/>
              <a:pPr/>
              <a:t>‹#›</a:t>
            </a:fld>
            <a:endParaRPr lang="en-US"/>
          </a:p>
        </p:txBody>
      </p:sp>
    </p:spTree>
    <p:extLst>
      <p:ext uri="{BB962C8B-B14F-4D97-AF65-F5344CB8AC3E}">
        <p14:creationId xmlns:p14="http://schemas.microsoft.com/office/powerpoint/2010/main" val="570711454"/>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85699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24382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fld id="{EA3FBD67-DDC4-4516-BDD5-58E33FB96741}" type="slidenum">
              <a:rPr lang="en-US"/>
              <a:pPr/>
              <a:t>‹#›</a:t>
            </a:fld>
            <a:endParaRPr lang="en-US"/>
          </a:p>
        </p:txBody>
      </p:sp>
    </p:spTree>
    <p:extLst>
      <p:ext uri="{BB962C8B-B14F-4D97-AF65-F5344CB8AC3E}">
        <p14:creationId xmlns:p14="http://schemas.microsoft.com/office/powerpoint/2010/main" val="8808056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688751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572850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a:ln/>
        </p:spPr>
        <p:txBody>
          <a:bodyPr/>
          <a:lstStyle>
            <a:lvl1pPr>
              <a:defRPr/>
            </a:lvl1pPr>
          </a:lstStyle>
          <a:p>
            <a:pPr>
              <a:defRPr/>
            </a:pPr>
            <a:endParaRPr lang="en-US"/>
          </a:p>
        </p:txBody>
      </p:sp>
      <p:sp>
        <p:nvSpPr>
          <p:cNvPr id="8" name="Rectangle 4"/>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656854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nvPr>
        </p:nvSpPr>
        <p:spPr>
          <a:ln/>
        </p:spPr>
        <p:txBody>
          <a:bodyPr/>
          <a:lstStyle>
            <a:lvl1pPr>
              <a:defRPr/>
            </a:lvl1pPr>
          </a:lstStyle>
          <a:p>
            <a:pPr>
              <a:defRPr/>
            </a:pPr>
            <a:endParaRPr lang="en-US"/>
          </a:p>
        </p:txBody>
      </p:sp>
      <p:sp>
        <p:nvSpPr>
          <p:cNvPr id="4" name="Rectangle 4"/>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951715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p>
        </p:txBody>
      </p:sp>
      <p:sp>
        <p:nvSpPr>
          <p:cNvPr id="3" name="Rectangle 4"/>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540653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185064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162696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368853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5575" y="431800"/>
            <a:ext cx="1952625" cy="5664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431800"/>
            <a:ext cx="5705475" cy="5664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139199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4"/>
          <p:cNvSpPr>
            <a:spLocks noGrp="1"/>
          </p:cNvSpPr>
          <p:nvPr>
            <p:ph type="sldNum" sz="quarter" idx="10"/>
          </p:nvPr>
        </p:nvSpPr>
        <p:spPr/>
        <p:txBody>
          <a:bodyPr/>
          <a:lstStyle>
            <a:lvl1pPr>
              <a:defRPr/>
            </a:lvl1pPr>
          </a:lstStyle>
          <a:p>
            <a:fld id="{10370006-1957-4EDE-8AA7-EA8AA1D64A96}" type="slidenum">
              <a:rPr lang="en-US"/>
              <a:pPr/>
              <a:t>‹#›</a:t>
            </a:fld>
            <a:endParaRPr lang="en-US"/>
          </a:p>
        </p:txBody>
      </p:sp>
    </p:spTree>
    <p:extLst>
      <p:ext uri="{BB962C8B-B14F-4D97-AF65-F5344CB8AC3E}">
        <p14:creationId xmlns:p14="http://schemas.microsoft.com/office/powerpoint/2010/main" val="1246016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fld id="{FD2433F4-510F-44A1-9363-DEC8064FCE54}" type="slidenum">
              <a:rPr lang="en-US"/>
              <a:pPr/>
              <a:t>‹#›</a:t>
            </a:fld>
            <a:endParaRPr lang="en-US"/>
          </a:p>
        </p:txBody>
      </p:sp>
    </p:spTree>
    <p:extLst>
      <p:ext uri="{BB962C8B-B14F-4D97-AF65-F5344CB8AC3E}">
        <p14:creationId xmlns:p14="http://schemas.microsoft.com/office/powerpoint/2010/main" val="36290925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4"/>
          <p:cNvSpPr>
            <a:spLocks noGrp="1"/>
          </p:cNvSpPr>
          <p:nvPr>
            <p:ph type="sldNum" sz="quarter" idx="10"/>
          </p:nvPr>
        </p:nvSpPr>
        <p:spPr/>
        <p:txBody>
          <a:bodyPr/>
          <a:lstStyle>
            <a:lvl1pPr>
              <a:defRPr/>
            </a:lvl1pPr>
          </a:lstStyle>
          <a:p>
            <a:fld id="{6EE267AA-D63D-4127-BB4C-0428394FDDFA}" type="slidenum">
              <a:rPr lang="en-US"/>
              <a:pPr/>
              <a:t>‹#›</a:t>
            </a:fld>
            <a:endParaRPr lang="en-US"/>
          </a:p>
        </p:txBody>
      </p:sp>
    </p:spTree>
    <p:extLst>
      <p:ext uri="{BB962C8B-B14F-4D97-AF65-F5344CB8AC3E}">
        <p14:creationId xmlns:p14="http://schemas.microsoft.com/office/powerpoint/2010/main" val="5149068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4"/>
          <p:cNvSpPr>
            <a:spLocks noGrp="1"/>
          </p:cNvSpPr>
          <p:nvPr>
            <p:ph type="sldNum" sz="quarter" idx="10"/>
          </p:nvPr>
        </p:nvSpPr>
        <p:spPr/>
        <p:txBody>
          <a:bodyPr/>
          <a:lstStyle>
            <a:lvl1pPr>
              <a:defRPr/>
            </a:lvl1pPr>
          </a:lstStyle>
          <a:p>
            <a:fld id="{F27E0771-A8A6-4E4C-BF62-26E555DAF81C}" type="slidenum">
              <a:rPr lang="en-US"/>
              <a:pPr/>
              <a:t>‹#›</a:t>
            </a:fld>
            <a:endParaRPr lang="en-US"/>
          </a:p>
        </p:txBody>
      </p:sp>
    </p:spTree>
    <p:extLst>
      <p:ext uri="{BB962C8B-B14F-4D97-AF65-F5344CB8AC3E}">
        <p14:creationId xmlns:p14="http://schemas.microsoft.com/office/powerpoint/2010/main" val="29927080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2F4480B0-1A19-45AA-8D3F-3B3CCBD17CF2}" type="slidenum">
              <a:rPr lang="en-US"/>
              <a:pPr/>
              <a:t>‹#›</a:t>
            </a:fld>
            <a:endParaRPr lang="en-US"/>
          </a:p>
        </p:txBody>
      </p:sp>
    </p:spTree>
    <p:extLst>
      <p:ext uri="{BB962C8B-B14F-4D97-AF65-F5344CB8AC3E}">
        <p14:creationId xmlns:p14="http://schemas.microsoft.com/office/powerpoint/2010/main" val="18097333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p:ph type="sldNum" sz="quarter" idx="10"/>
          </p:nvPr>
        </p:nvSpPr>
        <p:spPr/>
        <p:txBody>
          <a:bodyPr/>
          <a:lstStyle>
            <a:lvl1pPr>
              <a:defRPr/>
            </a:lvl1pPr>
          </a:lstStyle>
          <a:p>
            <a:fld id="{D6A666EA-5EE4-40EE-AE37-4D3ABF1A8F5C}" type="slidenum">
              <a:rPr lang="en-US"/>
              <a:pPr/>
              <a:t>‹#›</a:t>
            </a:fld>
            <a:endParaRPr lang="en-US"/>
          </a:p>
        </p:txBody>
      </p:sp>
    </p:spTree>
    <p:extLst>
      <p:ext uri="{BB962C8B-B14F-4D97-AF65-F5344CB8AC3E}">
        <p14:creationId xmlns:p14="http://schemas.microsoft.com/office/powerpoint/2010/main" val="27243304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4"/>
          <p:cNvSpPr>
            <a:spLocks noGrp="1"/>
          </p:cNvSpPr>
          <p:nvPr>
            <p:ph type="sldNum" sz="quarter" idx="10"/>
          </p:nvPr>
        </p:nvSpPr>
        <p:spPr/>
        <p:txBody>
          <a:bodyPr/>
          <a:lstStyle>
            <a:lvl1pPr>
              <a:defRPr/>
            </a:lvl1pPr>
          </a:lstStyle>
          <a:p>
            <a:fld id="{77BBB3B1-E315-4B79-8962-2867C703CC39}" type="slidenum">
              <a:rPr lang="en-US"/>
              <a:pPr/>
              <a:t>‹#›</a:t>
            </a:fld>
            <a:endParaRPr lang="en-US"/>
          </a:p>
        </p:txBody>
      </p:sp>
    </p:spTree>
    <p:extLst>
      <p:ext uri="{BB962C8B-B14F-4D97-AF65-F5344CB8AC3E}">
        <p14:creationId xmlns:p14="http://schemas.microsoft.com/office/powerpoint/2010/main" val="11422520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10"/>
          </p:nvPr>
        </p:nvSpPr>
        <p:spPr/>
        <p:txBody>
          <a:bodyPr/>
          <a:lstStyle>
            <a:lvl1pPr>
              <a:defRPr/>
            </a:lvl1pPr>
          </a:lstStyle>
          <a:p>
            <a:fld id="{175A5565-8C8B-43BA-9EAC-BBC09CE1B462}" type="slidenum">
              <a:rPr lang="en-US"/>
              <a:pPr/>
              <a:t>‹#›</a:t>
            </a:fld>
            <a:endParaRPr lang="en-US"/>
          </a:p>
        </p:txBody>
      </p:sp>
    </p:spTree>
    <p:extLst>
      <p:ext uri="{BB962C8B-B14F-4D97-AF65-F5344CB8AC3E}">
        <p14:creationId xmlns:p14="http://schemas.microsoft.com/office/powerpoint/2010/main" val="29001038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68AB329-5C3B-494F-A85E-256371C570D4}" type="slidenum">
              <a:rPr lang="en-US"/>
              <a:pPr/>
              <a:t>‹#›</a:t>
            </a:fld>
            <a:endParaRPr lang="en-US"/>
          </a:p>
        </p:txBody>
      </p:sp>
    </p:spTree>
    <p:extLst>
      <p:ext uri="{BB962C8B-B14F-4D97-AF65-F5344CB8AC3E}">
        <p14:creationId xmlns:p14="http://schemas.microsoft.com/office/powerpoint/2010/main" val="15734712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D63C44A-B6DC-4576-89CE-762B163CA7D7}" type="slidenum">
              <a:rPr lang="en-US"/>
              <a:pPr/>
              <a:t>‹#›</a:t>
            </a:fld>
            <a:endParaRPr lang="en-US"/>
          </a:p>
        </p:txBody>
      </p:sp>
    </p:spTree>
    <p:extLst>
      <p:ext uri="{BB962C8B-B14F-4D97-AF65-F5344CB8AC3E}">
        <p14:creationId xmlns:p14="http://schemas.microsoft.com/office/powerpoint/2010/main" val="250451411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4"/>
          <p:cNvSpPr>
            <a:spLocks noGrp="1"/>
          </p:cNvSpPr>
          <p:nvPr>
            <p:ph type="sldNum" sz="quarter" idx="10"/>
          </p:nvPr>
        </p:nvSpPr>
        <p:spPr/>
        <p:txBody>
          <a:bodyPr/>
          <a:lstStyle>
            <a:lvl1pPr>
              <a:defRPr/>
            </a:lvl1pPr>
          </a:lstStyle>
          <a:p>
            <a:fld id="{6DAD871B-2A4F-4113-BDCD-C6F7F76FD92A}" type="slidenum">
              <a:rPr lang="en-US"/>
              <a:pPr/>
              <a:t>‹#›</a:t>
            </a:fld>
            <a:endParaRPr lang="en-US"/>
          </a:p>
        </p:txBody>
      </p:sp>
    </p:spTree>
    <p:extLst>
      <p:ext uri="{BB962C8B-B14F-4D97-AF65-F5344CB8AC3E}">
        <p14:creationId xmlns:p14="http://schemas.microsoft.com/office/powerpoint/2010/main" val="19778189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4"/>
          <p:cNvSpPr>
            <a:spLocks noGrp="1"/>
          </p:cNvSpPr>
          <p:nvPr>
            <p:ph type="sldNum" sz="quarter" idx="10"/>
          </p:nvPr>
        </p:nvSpPr>
        <p:spPr/>
        <p:txBody>
          <a:bodyPr/>
          <a:lstStyle>
            <a:lvl1pPr>
              <a:defRPr/>
            </a:lvl1pPr>
          </a:lstStyle>
          <a:p>
            <a:fld id="{2A2BC9FA-B9C7-4FE3-AA9F-730C051C620A}" type="slidenum">
              <a:rPr lang="en-US"/>
              <a:pPr/>
              <a:t>‹#›</a:t>
            </a:fld>
            <a:endParaRPr lang="en-US"/>
          </a:p>
        </p:txBody>
      </p:sp>
    </p:spTree>
    <p:extLst>
      <p:ext uri="{BB962C8B-B14F-4D97-AF65-F5344CB8AC3E}">
        <p14:creationId xmlns:p14="http://schemas.microsoft.com/office/powerpoint/2010/main" val="656198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fld id="{D147B27A-2265-4EA8-A9E7-654D281CAA94}" type="slidenum">
              <a:rPr lang="en-US"/>
              <a:pPr/>
              <a:t>‹#›</a:t>
            </a:fld>
            <a:endParaRPr lang="en-US"/>
          </a:p>
        </p:txBody>
      </p:sp>
    </p:spTree>
    <p:extLst>
      <p:ext uri="{BB962C8B-B14F-4D97-AF65-F5344CB8AC3E}">
        <p14:creationId xmlns:p14="http://schemas.microsoft.com/office/powerpoint/2010/main" val="30271250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01C515E-0FF6-4022-B675-7AF7A0308920}" type="slidenum">
              <a:rPr lang="en-US"/>
              <a:pPr/>
              <a:t>‹#›</a:t>
            </a:fld>
            <a:endParaRPr lang="en-US"/>
          </a:p>
        </p:txBody>
      </p:sp>
    </p:spTree>
    <p:extLst>
      <p:ext uri="{BB962C8B-B14F-4D97-AF65-F5344CB8AC3E}">
        <p14:creationId xmlns:p14="http://schemas.microsoft.com/office/powerpoint/2010/main" val="42019190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B892E8B-CA7E-40AF-8B7F-0DB5D7C62A19}" type="slidenum">
              <a:rPr lang="en-US"/>
              <a:pPr/>
              <a:t>‹#›</a:t>
            </a:fld>
            <a:endParaRPr lang="en-US"/>
          </a:p>
        </p:txBody>
      </p:sp>
    </p:spTree>
    <p:extLst>
      <p:ext uri="{BB962C8B-B14F-4D97-AF65-F5344CB8AC3E}">
        <p14:creationId xmlns:p14="http://schemas.microsoft.com/office/powerpoint/2010/main" val="442658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15B62E0-C6F6-4F7E-8CC8-E30C6D211AC0}" type="slidenum">
              <a:rPr lang="en-US"/>
              <a:pPr/>
              <a:t>‹#›</a:t>
            </a:fld>
            <a:endParaRPr lang="en-US"/>
          </a:p>
        </p:txBody>
      </p:sp>
    </p:spTree>
    <p:extLst>
      <p:ext uri="{BB962C8B-B14F-4D97-AF65-F5344CB8AC3E}">
        <p14:creationId xmlns:p14="http://schemas.microsoft.com/office/powerpoint/2010/main" val="123844735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D15E481-919A-4A81-9F84-CE9EC87CB682}" type="slidenum">
              <a:rPr lang="en-US"/>
              <a:pPr/>
              <a:t>‹#›</a:t>
            </a:fld>
            <a:endParaRPr lang="en-US"/>
          </a:p>
        </p:txBody>
      </p:sp>
    </p:spTree>
    <p:extLst>
      <p:ext uri="{BB962C8B-B14F-4D97-AF65-F5344CB8AC3E}">
        <p14:creationId xmlns:p14="http://schemas.microsoft.com/office/powerpoint/2010/main" val="38388917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DCF448F-3488-451C-AF90-2B2D4B3DBC54}" type="slidenum">
              <a:rPr lang="en-US"/>
              <a:pPr/>
              <a:t>‹#›</a:t>
            </a:fld>
            <a:endParaRPr lang="en-US"/>
          </a:p>
        </p:txBody>
      </p:sp>
    </p:spTree>
    <p:extLst>
      <p:ext uri="{BB962C8B-B14F-4D97-AF65-F5344CB8AC3E}">
        <p14:creationId xmlns:p14="http://schemas.microsoft.com/office/powerpoint/2010/main" val="227260281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5B4534E-2958-4B3A-A523-EAB7D766976E}" type="slidenum">
              <a:rPr lang="en-US"/>
              <a:pPr/>
              <a:t>‹#›</a:t>
            </a:fld>
            <a:endParaRPr lang="en-US"/>
          </a:p>
        </p:txBody>
      </p:sp>
    </p:spTree>
    <p:extLst>
      <p:ext uri="{BB962C8B-B14F-4D97-AF65-F5344CB8AC3E}">
        <p14:creationId xmlns:p14="http://schemas.microsoft.com/office/powerpoint/2010/main" val="318792110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9EF969F-A803-4607-A597-CCE983BCA0E6}" type="slidenum">
              <a:rPr lang="en-US"/>
              <a:pPr/>
              <a:t>‹#›</a:t>
            </a:fld>
            <a:endParaRPr lang="en-US"/>
          </a:p>
        </p:txBody>
      </p:sp>
    </p:spTree>
    <p:extLst>
      <p:ext uri="{BB962C8B-B14F-4D97-AF65-F5344CB8AC3E}">
        <p14:creationId xmlns:p14="http://schemas.microsoft.com/office/powerpoint/2010/main" val="25106611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CFB9AA5-0CFC-4305-8479-F7A143553488}" type="slidenum">
              <a:rPr lang="en-US"/>
              <a:pPr/>
              <a:t>‹#›</a:t>
            </a:fld>
            <a:endParaRPr lang="en-US"/>
          </a:p>
        </p:txBody>
      </p:sp>
    </p:spTree>
    <p:extLst>
      <p:ext uri="{BB962C8B-B14F-4D97-AF65-F5344CB8AC3E}">
        <p14:creationId xmlns:p14="http://schemas.microsoft.com/office/powerpoint/2010/main" val="85632652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751FC5D-CA2D-46D1-93BE-30CAB0FE4803}" type="slidenum">
              <a:rPr lang="en-US"/>
              <a:pPr/>
              <a:t>‹#›</a:t>
            </a:fld>
            <a:endParaRPr lang="en-US"/>
          </a:p>
        </p:txBody>
      </p:sp>
    </p:spTree>
    <p:extLst>
      <p:ext uri="{BB962C8B-B14F-4D97-AF65-F5344CB8AC3E}">
        <p14:creationId xmlns:p14="http://schemas.microsoft.com/office/powerpoint/2010/main" val="66088448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3242CD7-E5F1-4812-85A2-43D1FF7661D5}" type="slidenum">
              <a:rPr lang="en-US"/>
              <a:pPr/>
              <a:t>‹#›</a:t>
            </a:fld>
            <a:endParaRPr lang="en-US"/>
          </a:p>
        </p:txBody>
      </p:sp>
    </p:spTree>
    <p:extLst>
      <p:ext uri="{BB962C8B-B14F-4D97-AF65-F5344CB8AC3E}">
        <p14:creationId xmlns:p14="http://schemas.microsoft.com/office/powerpoint/2010/main" val="3203997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jpe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14.pn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5.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6.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7.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9.pn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0.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1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2.tiff"/><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1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4.pn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p>
        </p:txBody>
      </p:sp>
      <p:sp>
        <p:nvSpPr>
          <p:cNvPr id="1027" name="Rectangle 3"/>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29" name="Group 5"/>
          <p:cNvGrpSpPr>
            <a:grpSpLocks/>
          </p:cNvGrpSpPr>
          <p:nvPr/>
        </p:nvGrpSpPr>
        <p:grpSpPr bwMode="auto">
          <a:xfrm>
            <a:off x="5708650" y="6124575"/>
            <a:ext cx="2047875" cy="661988"/>
            <a:chOff x="3596" y="3858"/>
            <a:chExt cx="1290" cy="417"/>
          </a:xfrm>
        </p:grpSpPr>
        <p:pic>
          <p:nvPicPr>
            <p:cNvPr id="1031" name="Picture 6" descr="NEW FAA LOGO"/>
            <p:cNvPicPr>
              <a:picLocks noChangeAspect="1" noChangeArrowheads="1"/>
            </p:cNvPicPr>
            <p:nvPr userDrawn="1"/>
          </p:nvPicPr>
          <p:blipFill>
            <a:blip r:embed="rId14">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200" b="1" dirty="0" smtClean="0">
                  <a:solidFill>
                    <a:schemeClr val="bg1"/>
                  </a:solidFill>
                </a:rPr>
                <a:t>Federal Aviation</a:t>
              </a:r>
            </a:p>
            <a:p>
              <a:pPr eaLnBrk="1" hangingPunct="1">
                <a:lnSpc>
                  <a:spcPct val="85000"/>
                </a:lnSpc>
                <a:spcBef>
                  <a:spcPct val="0"/>
                </a:spcBef>
                <a:buFontTx/>
                <a:buNone/>
                <a:defRPr/>
              </a:pPr>
              <a:r>
                <a:rPr lang="en-US" sz="1200" b="1" dirty="0" smtClean="0">
                  <a:solidFill>
                    <a:schemeClr val="bg1"/>
                  </a:solidFill>
                </a:rPr>
                <a:t>Administration</a:t>
              </a:r>
            </a:p>
          </p:txBody>
        </p:sp>
      </p:grpSp>
      <p:sp>
        <p:nvSpPr>
          <p:cNvPr id="8201" name="Rectangle 9"/>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defRPr>
            </a:lvl1pPr>
          </a:lstStyle>
          <a:p>
            <a:fld id="{FEF6E9D3-86E8-4B10-87A6-602081DB2D7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207" r:id="rId1"/>
    <p:sldLayoutId id="2147484085" r:id="rId2"/>
    <p:sldLayoutId id="2147484084" r:id="rId3"/>
    <p:sldLayoutId id="2147484083" r:id="rId4"/>
    <p:sldLayoutId id="2147484082" r:id="rId5"/>
    <p:sldLayoutId id="2147484081" r:id="rId6"/>
    <p:sldLayoutId id="2147484080" r:id="rId7"/>
    <p:sldLayoutId id="2147484079" r:id="rId8"/>
    <p:sldLayoutId id="2147484078" r:id="rId9"/>
    <p:sldLayoutId id="2147484077" r:id="rId10"/>
    <p:sldLayoutId id="2147484076" r:id="rId11"/>
    <p:sldLayoutId id="2147484075" r:id="rId12"/>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itchFamily="34" charset="0"/>
        </a:defRPr>
      </a:lvl2pPr>
      <a:lvl3pPr algn="l" rtl="0" eaLnBrk="0" fontAlgn="base" hangingPunct="0">
        <a:spcBef>
          <a:spcPct val="0"/>
        </a:spcBef>
        <a:spcAft>
          <a:spcPct val="0"/>
        </a:spcAft>
        <a:defRPr sz="4000" b="1">
          <a:solidFill>
            <a:srgbClr val="1D2F68"/>
          </a:solidFill>
          <a:latin typeface="Arial" pitchFamily="34" charset="0"/>
        </a:defRPr>
      </a:lvl3pPr>
      <a:lvl4pPr algn="l" rtl="0" eaLnBrk="0" fontAlgn="base" hangingPunct="0">
        <a:spcBef>
          <a:spcPct val="0"/>
        </a:spcBef>
        <a:spcAft>
          <a:spcPct val="0"/>
        </a:spcAft>
        <a:defRPr sz="4000" b="1">
          <a:solidFill>
            <a:srgbClr val="1D2F68"/>
          </a:solidFill>
          <a:latin typeface="Arial" pitchFamily="34" charset="0"/>
        </a:defRPr>
      </a:lvl4pPr>
      <a:lvl5pPr algn="l" rtl="0" eaLnBrk="0" fontAlgn="base" hangingPunct="0">
        <a:spcBef>
          <a:spcPct val="0"/>
        </a:spcBef>
        <a:spcAft>
          <a:spcPct val="0"/>
        </a:spcAft>
        <a:defRPr sz="4000" b="1">
          <a:solidFill>
            <a:srgbClr val="1D2F68"/>
          </a:solidFill>
          <a:latin typeface="Arial" pitchFamily="34" charset="0"/>
        </a:defRPr>
      </a:lvl5pPr>
      <a:lvl6pPr marL="457200" algn="l" rtl="0" fontAlgn="base">
        <a:spcBef>
          <a:spcPct val="0"/>
        </a:spcBef>
        <a:spcAft>
          <a:spcPct val="0"/>
        </a:spcAft>
        <a:defRPr sz="4000" b="1">
          <a:solidFill>
            <a:srgbClr val="1D2F68"/>
          </a:solidFill>
          <a:latin typeface="Arial" pitchFamily="34" charset="0"/>
        </a:defRPr>
      </a:lvl6pPr>
      <a:lvl7pPr marL="914400" algn="l" rtl="0" fontAlgn="base">
        <a:spcBef>
          <a:spcPct val="0"/>
        </a:spcBef>
        <a:spcAft>
          <a:spcPct val="0"/>
        </a:spcAft>
        <a:defRPr sz="4000" b="1">
          <a:solidFill>
            <a:srgbClr val="1D2F68"/>
          </a:solidFill>
          <a:latin typeface="Arial" pitchFamily="34" charset="0"/>
        </a:defRPr>
      </a:lvl7pPr>
      <a:lvl8pPr marL="1371600" algn="l" rtl="0" fontAlgn="base">
        <a:spcBef>
          <a:spcPct val="0"/>
        </a:spcBef>
        <a:spcAft>
          <a:spcPct val="0"/>
        </a:spcAft>
        <a:defRPr sz="4000" b="1">
          <a:solidFill>
            <a:srgbClr val="1D2F68"/>
          </a:solidFill>
          <a:latin typeface="Arial" pitchFamily="34" charset="0"/>
        </a:defRPr>
      </a:lvl8pPr>
      <a:lvl9pPr marL="1828800" algn="l" rtl="0" fontAlgn="base">
        <a:spcBef>
          <a:spcPct val="0"/>
        </a:spcBef>
        <a:spcAft>
          <a:spcPct val="0"/>
        </a:spcAft>
        <a:defRPr sz="4000" b="1">
          <a:solidFill>
            <a:srgbClr val="1D2F68"/>
          </a:solidFill>
          <a:latin typeface="Arial" pitchFamily="34"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10243" name="Rectangle 3"/>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4" name="Rectangle 4"/>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245" name="Group 5"/>
          <p:cNvGrpSpPr>
            <a:grpSpLocks/>
          </p:cNvGrpSpPr>
          <p:nvPr/>
        </p:nvGrpSpPr>
        <p:grpSpPr bwMode="auto">
          <a:xfrm>
            <a:off x="5708650" y="6124575"/>
            <a:ext cx="2047875" cy="661988"/>
            <a:chOff x="3596" y="3858"/>
            <a:chExt cx="1290" cy="417"/>
          </a:xfrm>
        </p:grpSpPr>
        <p:pic>
          <p:nvPicPr>
            <p:cNvPr id="10247" name="Picture 6" descr="NEW FAA LOGO"/>
            <p:cNvPicPr>
              <a:picLocks noChangeAspect="1" noChangeArrowheads="1"/>
            </p:cNvPicPr>
            <p:nvPr userDrawn="1"/>
          </p:nvPicPr>
          <p:blipFill>
            <a:blip r:embed="rId1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200" b="1" dirty="0" smtClean="0">
                  <a:solidFill>
                    <a:srgbClr val="FFFFFF"/>
                  </a:solidFill>
                </a:rPr>
                <a:t>Federal Aviation</a:t>
              </a:r>
            </a:p>
            <a:p>
              <a:pPr eaLnBrk="1" hangingPunct="1">
                <a:lnSpc>
                  <a:spcPct val="85000"/>
                </a:lnSpc>
                <a:spcBef>
                  <a:spcPct val="0"/>
                </a:spcBef>
                <a:buFontTx/>
                <a:buNone/>
                <a:defRPr/>
              </a:pPr>
              <a:r>
                <a:rPr lang="en-US" sz="1200" b="1" dirty="0" smtClean="0">
                  <a:solidFill>
                    <a:srgbClr val="FFFFFF"/>
                  </a:solidFill>
                </a:rPr>
                <a:t>Administration</a:t>
              </a:r>
            </a:p>
          </p:txBody>
        </p:sp>
      </p:grpSp>
      <p:sp>
        <p:nvSpPr>
          <p:cNvPr id="8201" name="Rectangle 9"/>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rgbClr val="FFFFFF"/>
                </a:solidFill>
              </a:defRPr>
            </a:lvl1pPr>
          </a:lstStyle>
          <a:p>
            <a:fld id="{647305F7-00E6-48D6-BC1F-452AA7FBAF8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184" r:id="rId1"/>
    <p:sldLayoutId id="2147484183" r:id="rId2"/>
    <p:sldLayoutId id="2147484182" r:id="rId3"/>
    <p:sldLayoutId id="2147484181" r:id="rId4"/>
    <p:sldLayoutId id="2147484180" r:id="rId5"/>
    <p:sldLayoutId id="2147484179" r:id="rId6"/>
    <p:sldLayoutId id="2147484178" r:id="rId7"/>
    <p:sldLayoutId id="2147484177" r:id="rId8"/>
    <p:sldLayoutId id="2147484176" r:id="rId9"/>
    <p:sldLayoutId id="2147484175" r:id="rId10"/>
    <p:sldLayoutId id="2147484174" r:id="rId11"/>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itchFamily="34" charset="0"/>
        </a:defRPr>
      </a:lvl2pPr>
      <a:lvl3pPr algn="l" rtl="0" eaLnBrk="0" fontAlgn="base" hangingPunct="0">
        <a:spcBef>
          <a:spcPct val="0"/>
        </a:spcBef>
        <a:spcAft>
          <a:spcPct val="0"/>
        </a:spcAft>
        <a:defRPr sz="4000" b="1">
          <a:solidFill>
            <a:srgbClr val="1D2F68"/>
          </a:solidFill>
          <a:latin typeface="Arial" pitchFamily="34" charset="0"/>
        </a:defRPr>
      </a:lvl3pPr>
      <a:lvl4pPr algn="l" rtl="0" eaLnBrk="0" fontAlgn="base" hangingPunct="0">
        <a:spcBef>
          <a:spcPct val="0"/>
        </a:spcBef>
        <a:spcAft>
          <a:spcPct val="0"/>
        </a:spcAft>
        <a:defRPr sz="4000" b="1">
          <a:solidFill>
            <a:srgbClr val="1D2F68"/>
          </a:solidFill>
          <a:latin typeface="Arial" pitchFamily="34" charset="0"/>
        </a:defRPr>
      </a:lvl4pPr>
      <a:lvl5pPr algn="l" rtl="0" eaLnBrk="0" fontAlgn="base" hangingPunct="0">
        <a:spcBef>
          <a:spcPct val="0"/>
        </a:spcBef>
        <a:spcAft>
          <a:spcPct val="0"/>
        </a:spcAft>
        <a:defRPr sz="4000" b="1">
          <a:solidFill>
            <a:srgbClr val="1D2F68"/>
          </a:solidFill>
          <a:latin typeface="Arial" pitchFamily="34" charset="0"/>
        </a:defRPr>
      </a:lvl5pPr>
      <a:lvl6pPr marL="457200" algn="l" rtl="0" fontAlgn="base">
        <a:spcBef>
          <a:spcPct val="0"/>
        </a:spcBef>
        <a:spcAft>
          <a:spcPct val="0"/>
        </a:spcAft>
        <a:defRPr sz="4000" b="1">
          <a:solidFill>
            <a:srgbClr val="1D2F68"/>
          </a:solidFill>
          <a:latin typeface="Arial" pitchFamily="34" charset="0"/>
        </a:defRPr>
      </a:lvl6pPr>
      <a:lvl7pPr marL="914400" algn="l" rtl="0" fontAlgn="base">
        <a:spcBef>
          <a:spcPct val="0"/>
        </a:spcBef>
        <a:spcAft>
          <a:spcPct val="0"/>
        </a:spcAft>
        <a:defRPr sz="4000" b="1">
          <a:solidFill>
            <a:srgbClr val="1D2F68"/>
          </a:solidFill>
          <a:latin typeface="Arial" pitchFamily="34" charset="0"/>
        </a:defRPr>
      </a:lvl7pPr>
      <a:lvl8pPr marL="1371600" algn="l" rtl="0" fontAlgn="base">
        <a:spcBef>
          <a:spcPct val="0"/>
        </a:spcBef>
        <a:spcAft>
          <a:spcPct val="0"/>
        </a:spcAft>
        <a:defRPr sz="4000" b="1">
          <a:solidFill>
            <a:srgbClr val="1D2F68"/>
          </a:solidFill>
          <a:latin typeface="Arial" pitchFamily="34" charset="0"/>
        </a:defRPr>
      </a:lvl8pPr>
      <a:lvl9pPr marL="1828800" algn="l" rtl="0" fontAlgn="base">
        <a:spcBef>
          <a:spcPct val="0"/>
        </a:spcBef>
        <a:spcAft>
          <a:spcPct val="0"/>
        </a:spcAft>
        <a:defRPr sz="4000" b="1">
          <a:solidFill>
            <a:srgbClr val="1D2F68"/>
          </a:solidFill>
          <a:latin typeface="Arial" pitchFamily="34"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6"/>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620000" y="6248400"/>
            <a:ext cx="10668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25"/>
          <p:cNvSpPr txBox="1">
            <a:spLocks noChangeArrowheads="1"/>
          </p:cNvSpPr>
          <p:nvPr userDrawn="1"/>
        </p:nvSpPr>
        <p:spPr bwMode="auto">
          <a:xfrm>
            <a:off x="838200" y="304800"/>
            <a:ext cx="1382713"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nSpc>
                <a:spcPct val="85000"/>
              </a:lnSpc>
              <a:spcBef>
                <a:spcPct val="0"/>
              </a:spcBef>
              <a:buFontTx/>
              <a:buNone/>
              <a:defRPr/>
            </a:pPr>
            <a:r>
              <a:rPr lang="en-US" sz="1200" b="1" smtClean="0">
                <a:solidFill>
                  <a:srgbClr val="333399"/>
                </a:solidFill>
              </a:rPr>
              <a:t>Federal Aviation</a:t>
            </a:r>
          </a:p>
          <a:p>
            <a:pPr>
              <a:lnSpc>
                <a:spcPct val="85000"/>
              </a:lnSpc>
              <a:spcBef>
                <a:spcPct val="0"/>
              </a:spcBef>
              <a:buFontTx/>
              <a:buNone/>
              <a:defRPr/>
            </a:pPr>
            <a:r>
              <a:rPr lang="en-US" sz="1200" b="1" smtClean="0">
                <a:solidFill>
                  <a:srgbClr val="333399"/>
                </a:solidFill>
              </a:rPr>
              <a:t>Administration</a:t>
            </a:r>
          </a:p>
        </p:txBody>
      </p:sp>
      <p:pic>
        <p:nvPicPr>
          <p:cNvPr id="9220" name="Picture 32" descr="NEW FAA LOGO"/>
          <p:cNvPicPr>
            <a:picLocks noChangeAspect="1" noChangeArrowheads="1"/>
          </p:cNvPicPr>
          <p:nvPr userDrawn="1"/>
        </p:nvPicPr>
        <p:blipFill>
          <a:blip r:embed="rId14">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160338" y="163513"/>
            <a:ext cx="66040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2"/>
          <p:cNvSpPr>
            <a:spLocks noGrp="1" noChangeArrowheads="1"/>
          </p:cNvSpPr>
          <p:nvPr>
            <p:ph type="title"/>
          </p:nvPr>
        </p:nvSpPr>
        <p:spPr bwMode="auto">
          <a:xfrm>
            <a:off x="2590800" y="0"/>
            <a:ext cx="6477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2" name="Rectangle 3"/>
          <p:cNvSpPr>
            <a:spLocks noGrp="1" noChangeArrowheads="1"/>
          </p:cNvSpPr>
          <p:nvPr>
            <p:ph type="body" idx="1"/>
          </p:nvPr>
        </p:nvSpPr>
        <p:spPr bwMode="auto">
          <a:xfrm>
            <a:off x="685800" y="14478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4"/>
          <p:cNvSpPr>
            <a:spLocks noGrp="1" noChangeArrowheads="1"/>
          </p:cNvSpPr>
          <p:nvPr>
            <p:ph type="dt" sz="half" idx="2"/>
          </p:nvPr>
        </p:nvSpPr>
        <p:spPr>
          <a:xfrm>
            <a:off x="0" y="6400800"/>
            <a:ext cx="1905000" cy="457200"/>
          </a:xfrm>
          <a:prstGeom prst="rect">
            <a:avLst/>
          </a:prstGeom>
        </p:spPr>
        <p:txBody>
          <a:bodyPr/>
          <a:lstStyle>
            <a:lvl1pPr eaLnBrk="0" hangingPunct="0">
              <a:spcBef>
                <a:spcPct val="0"/>
              </a:spcBef>
              <a:buFontTx/>
              <a:buNone/>
              <a:defRPr>
                <a:latin typeface="+mn-lt"/>
                <a:ea typeface="+mn-ea"/>
                <a:cs typeface="+mn-cs"/>
              </a:defRPr>
            </a:lvl1pPr>
          </a:lstStyle>
          <a:p>
            <a:pPr>
              <a:defRPr/>
            </a:pPr>
            <a:endParaRPr lang="en-US">
              <a:solidFill>
                <a:srgbClr val="000000"/>
              </a:solidFill>
            </a:endParaRPr>
          </a:p>
        </p:txBody>
      </p:sp>
      <p:sp>
        <p:nvSpPr>
          <p:cNvPr id="10" name="Rectangle 5"/>
          <p:cNvSpPr>
            <a:spLocks noGrp="1" noChangeArrowheads="1"/>
          </p:cNvSpPr>
          <p:nvPr>
            <p:ph type="ftr" sz="quarter" idx="3"/>
          </p:nvPr>
        </p:nvSpPr>
        <p:spPr bwMode="auto">
          <a:xfrm>
            <a:off x="0" y="6400800"/>
            <a:ext cx="39624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spcBef>
                <a:spcPct val="0"/>
              </a:spcBef>
              <a:buFontTx/>
              <a:buNone/>
              <a:defRPr sz="1100">
                <a:latin typeface="Arial" charset="0"/>
                <a:ea typeface="+mn-ea"/>
              </a:defRPr>
            </a:lvl1pPr>
          </a:lstStyle>
          <a:p>
            <a:pPr>
              <a:defRPr/>
            </a:pPr>
            <a:endParaRPr lang="en-US">
              <a:solidFill>
                <a:srgbClr val="000000"/>
              </a:solidFill>
            </a:endParaRPr>
          </a:p>
        </p:txBody>
      </p:sp>
      <p:sp>
        <p:nvSpPr>
          <p:cNvPr id="11" name="Rectangle 6"/>
          <p:cNvSpPr>
            <a:spLocks noGrp="1" noChangeArrowheads="1"/>
          </p:cNvSpPr>
          <p:nvPr>
            <p:ph type="sldNum" sz="quarter" idx="4"/>
          </p:nvPr>
        </p:nvSpPr>
        <p:spPr bwMode="auto">
          <a:xfrm>
            <a:off x="7467600" y="6400800"/>
            <a:ext cx="1524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0"/>
              </a:spcBef>
              <a:buFontTx/>
              <a:buNone/>
              <a:defRPr sz="1100"/>
            </a:lvl1pPr>
          </a:lstStyle>
          <a:p>
            <a:fld id="{650ACA90-7229-42DE-91C3-829C66019AE3}" type="slidenum">
              <a:rPr lang="en-US" smtClean="0">
                <a:solidFill>
                  <a:srgbClr val="000000"/>
                </a:solidFill>
              </a:rPr>
              <a:pPr/>
              <a:t>‹#›</a:t>
            </a:fld>
            <a:endParaRPr lang="en-US" smtClean="0">
              <a:solidFill>
                <a:srgbClr val="000000"/>
              </a:solidFill>
            </a:endParaRPr>
          </a:p>
        </p:txBody>
      </p:sp>
    </p:spTree>
    <p:extLst>
      <p:ext uri="{BB962C8B-B14F-4D97-AF65-F5344CB8AC3E}">
        <p14:creationId xmlns:p14="http://schemas.microsoft.com/office/powerpoint/2010/main" val="3171538417"/>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p:hf hdr="0" ftr="0" dt="0"/>
  <p:txStyles>
    <p:titleStyle>
      <a:lvl1pPr algn="r" rtl="0" eaLnBrk="0" fontAlgn="base" hangingPunct="0">
        <a:spcBef>
          <a:spcPct val="0"/>
        </a:spcBef>
        <a:spcAft>
          <a:spcPct val="0"/>
        </a:spcAft>
        <a:defRPr sz="3200" b="1">
          <a:solidFill>
            <a:srgbClr val="262673"/>
          </a:solidFill>
          <a:latin typeface="+mj-lt"/>
          <a:ea typeface="+mj-ea"/>
          <a:cs typeface="+mj-cs"/>
        </a:defRPr>
      </a:lvl1pPr>
      <a:lvl2pPr algn="r" rtl="0" eaLnBrk="0" fontAlgn="base" hangingPunct="0">
        <a:spcBef>
          <a:spcPct val="0"/>
        </a:spcBef>
        <a:spcAft>
          <a:spcPct val="0"/>
        </a:spcAft>
        <a:defRPr sz="3200" b="1">
          <a:solidFill>
            <a:srgbClr val="262673"/>
          </a:solidFill>
          <a:latin typeface="Arial" charset="0"/>
          <a:ea typeface="ＭＳ Ｐゴシック" pitchFamily="34" charset="-128"/>
        </a:defRPr>
      </a:lvl2pPr>
      <a:lvl3pPr algn="r" rtl="0" eaLnBrk="0" fontAlgn="base" hangingPunct="0">
        <a:spcBef>
          <a:spcPct val="0"/>
        </a:spcBef>
        <a:spcAft>
          <a:spcPct val="0"/>
        </a:spcAft>
        <a:defRPr sz="3200" b="1">
          <a:solidFill>
            <a:srgbClr val="262673"/>
          </a:solidFill>
          <a:latin typeface="Arial" charset="0"/>
          <a:ea typeface="ＭＳ Ｐゴシック" pitchFamily="34" charset="-128"/>
        </a:defRPr>
      </a:lvl3pPr>
      <a:lvl4pPr algn="r" rtl="0" eaLnBrk="0" fontAlgn="base" hangingPunct="0">
        <a:spcBef>
          <a:spcPct val="0"/>
        </a:spcBef>
        <a:spcAft>
          <a:spcPct val="0"/>
        </a:spcAft>
        <a:defRPr sz="3200" b="1">
          <a:solidFill>
            <a:srgbClr val="262673"/>
          </a:solidFill>
          <a:latin typeface="Arial" charset="0"/>
          <a:ea typeface="ＭＳ Ｐゴシック" pitchFamily="34" charset="-128"/>
        </a:defRPr>
      </a:lvl4pPr>
      <a:lvl5pPr algn="r" rtl="0" eaLnBrk="0" fontAlgn="base" hangingPunct="0">
        <a:spcBef>
          <a:spcPct val="0"/>
        </a:spcBef>
        <a:spcAft>
          <a:spcPct val="0"/>
        </a:spcAft>
        <a:defRPr sz="3200" b="1">
          <a:solidFill>
            <a:srgbClr val="262673"/>
          </a:solidFill>
          <a:latin typeface="Arial" charset="0"/>
          <a:ea typeface="ＭＳ Ｐゴシック" pitchFamily="34" charset="-128"/>
        </a:defRPr>
      </a:lvl5pPr>
      <a:lvl6pPr marL="457200" algn="r" rtl="0" fontAlgn="base">
        <a:spcBef>
          <a:spcPct val="0"/>
        </a:spcBef>
        <a:spcAft>
          <a:spcPct val="0"/>
        </a:spcAft>
        <a:defRPr sz="3200" b="1">
          <a:solidFill>
            <a:srgbClr val="262673"/>
          </a:solidFill>
          <a:latin typeface="Arial" charset="0"/>
          <a:ea typeface="ＭＳ Ｐゴシック" pitchFamily="34" charset="-128"/>
        </a:defRPr>
      </a:lvl6pPr>
      <a:lvl7pPr marL="914400" algn="r" rtl="0" fontAlgn="base">
        <a:spcBef>
          <a:spcPct val="0"/>
        </a:spcBef>
        <a:spcAft>
          <a:spcPct val="0"/>
        </a:spcAft>
        <a:defRPr sz="3200" b="1">
          <a:solidFill>
            <a:srgbClr val="262673"/>
          </a:solidFill>
          <a:latin typeface="Arial" charset="0"/>
          <a:ea typeface="ＭＳ Ｐゴシック" pitchFamily="34" charset="-128"/>
        </a:defRPr>
      </a:lvl7pPr>
      <a:lvl8pPr marL="1371600" algn="r" rtl="0" fontAlgn="base">
        <a:spcBef>
          <a:spcPct val="0"/>
        </a:spcBef>
        <a:spcAft>
          <a:spcPct val="0"/>
        </a:spcAft>
        <a:defRPr sz="3200" b="1">
          <a:solidFill>
            <a:srgbClr val="262673"/>
          </a:solidFill>
          <a:latin typeface="Arial" charset="0"/>
          <a:ea typeface="ＭＳ Ｐゴシック" pitchFamily="34" charset="-128"/>
        </a:defRPr>
      </a:lvl8pPr>
      <a:lvl9pPr marL="1828800" algn="r" rtl="0" fontAlgn="base">
        <a:spcBef>
          <a:spcPct val="0"/>
        </a:spcBef>
        <a:spcAft>
          <a:spcPct val="0"/>
        </a:spcAft>
        <a:defRPr sz="3200" b="1">
          <a:solidFill>
            <a:srgbClr val="262673"/>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8229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6096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617538" y="6594475"/>
            <a:ext cx="5835650" cy="222250"/>
          </a:xfrm>
          <a:prstGeom prst="rect">
            <a:avLst/>
          </a:prstGeom>
        </p:spPr>
        <p:txBody>
          <a:bodyPr vert="horz" lIns="91440" tIns="45720" rIns="91440" bIns="45720" rtlCol="0" anchor="b"/>
          <a:lstStyle>
            <a:lvl1pPr algn="l" defTabSz="914400" fontAlgn="auto">
              <a:lnSpc>
                <a:spcPts val="1300"/>
              </a:lnSpc>
              <a:spcBef>
                <a:spcPts val="0"/>
              </a:spcBef>
              <a:spcAft>
                <a:spcPct val="0"/>
              </a:spcAft>
              <a:buFontTx/>
              <a:buNone/>
              <a:tabLst>
                <a:tab pos="3600450" algn="l"/>
              </a:tabLst>
              <a:defRPr sz="800">
                <a:solidFill>
                  <a:schemeClr val="tx1">
                    <a:lumMod val="50000"/>
                    <a:lumOff val="50000"/>
                  </a:schemeClr>
                </a:solidFill>
                <a:latin typeface="+mn-lt"/>
              </a:defRPr>
            </a:lvl1pPr>
          </a:lstStyle>
          <a:p>
            <a:pPr>
              <a:defRPr/>
            </a:pPr>
            <a:endParaRPr lang="en-US"/>
          </a:p>
        </p:txBody>
      </p:sp>
      <p:cxnSp>
        <p:nvCxnSpPr>
          <p:cNvPr id="2053" name="Straight Connector 8"/>
          <p:cNvCxnSpPr>
            <a:cxnSpLocks noChangeShapeType="1"/>
          </p:cNvCxnSpPr>
          <p:nvPr/>
        </p:nvCxnSpPr>
        <p:spPr bwMode="auto">
          <a:xfrm>
            <a:off x="617538" y="1295400"/>
            <a:ext cx="8221662" cy="0"/>
          </a:xfrm>
          <a:prstGeom prst="line">
            <a:avLst/>
          </a:prstGeom>
          <a:noFill/>
          <a:ln w="12700" algn="ctr">
            <a:solidFill>
              <a:srgbClr val="C1CD23"/>
            </a:solidFill>
            <a:round/>
            <a:headEnd/>
            <a:tailEnd/>
          </a:ln>
          <a:extLst>
            <a:ext uri="{909E8E84-426E-40DD-AFC4-6F175D3DCCD1}">
              <a14:hiddenFill xmlns:a14="http://schemas.microsoft.com/office/drawing/2010/main">
                <a:noFill/>
              </a14:hiddenFill>
            </a:ext>
          </a:extLst>
        </p:spPr>
      </p:cxnSp>
      <p:sp>
        <p:nvSpPr>
          <p:cNvPr id="2054" name="Rectangle 9"/>
          <p:cNvSpPr>
            <a:spLocks noChangeArrowheads="1"/>
          </p:cNvSpPr>
          <p:nvPr/>
        </p:nvSpPr>
        <p:spPr bwMode="auto">
          <a:xfrm>
            <a:off x="0" y="0"/>
            <a:ext cx="407988" cy="1219200"/>
          </a:xfrm>
          <a:prstGeom prst="rect">
            <a:avLst/>
          </a:prstGeom>
          <a:solidFill>
            <a:srgbClr val="C1CD23"/>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ctr">
              <a:lnSpc>
                <a:spcPts val="2500"/>
              </a:lnSpc>
              <a:spcBef>
                <a:spcPct val="0"/>
              </a:spcBef>
              <a:spcAft>
                <a:spcPts val="1000"/>
              </a:spcAft>
              <a:buClr>
                <a:srgbClr val="FDAA03"/>
              </a:buClr>
              <a:buFontTx/>
              <a:buNone/>
            </a:pPr>
            <a:endParaRPr lang="en-US" sz="1800" b="1"/>
          </a:p>
        </p:txBody>
      </p:sp>
      <p:sp>
        <p:nvSpPr>
          <p:cNvPr id="2055" name="Rectangle 10"/>
          <p:cNvSpPr>
            <a:spLocks noChangeArrowheads="1"/>
          </p:cNvSpPr>
          <p:nvPr/>
        </p:nvSpPr>
        <p:spPr bwMode="auto">
          <a:xfrm>
            <a:off x="0" y="1371600"/>
            <a:ext cx="407988" cy="5486400"/>
          </a:xfrm>
          <a:prstGeom prst="rect">
            <a:avLst/>
          </a:prstGeom>
          <a:solidFill>
            <a:schemeClr val="tx2"/>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ctr">
              <a:lnSpc>
                <a:spcPts val="2500"/>
              </a:lnSpc>
              <a:spcBef>
                <a:spcPct val="0"/>
              </a:spcBef>
              <a:spcAft>
                <a:spcPts val="1000"/>
              </a:spcAft>
              <a:buClr>
                <a:srgbClr val="FDAA03"/>
              </a:buClr>
              <a:buFontTx/>
              <a:buNone/>
            </a:pPr>
            <a:endParaRPr lang="en-US" sz="1800" b="1">
              <a:solidFill>
                <a:schemeClr val="tx2"/>
              </a:solidFill>
            </a:endParaRPr>
          </a:p>
        </p:txBody>
      </p:sp>
      <p:pic>
        <p:nvPicPr>
          <p:cNvPr id="2056" name="Picture 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186738" y="6540500"/>
            <a:ext cx="66992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Box 12"/>
          <p:cNvSpPr txBox="1">
            <a:spLocks noChangeArrowheads="1"/>
          </p:cNvSpPr>
          <p:nvPr/>
        </p:nvSpPr>
        <p:spPr bwMode="auto">
          <a:xfrm>
            <a:off x="7324725" y="63500"/>
            <a:ext cx="1603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spcAft>
                <a:spcPts val="600"/>
              </a:spcAft>
              <a:buFontTx/>
              <a:buNone/>
            </a:pPr>
            <a:r>
              <a:rPr lang="en-US" sz="1000">
                <a:solidFill>
                  <a:srgbClr val="C1CD23"/>
                </a:solidFill>
              </a:rPr>
              <a:t>|</a:t>
            </a:r>
            <a:r>
              <a:rPr lang="en-US" sz="1000"/>
              <a:t> </a:t>
            </a:r>
            <a:fld id="{361D9D5B-A1CD-4ED9-8BF1-15EC0B696069}" type="slidenum">
              <a:rPr lang="en-US" sz="1000">
                <a:solidFill>
                  <a:srgbClr val="7F7F7F"/>
                </a:solidFill>
              </a:rPr>
              <a:pPr algn="r" eaLnBrk="1" hangingPunct="1">
                <a:spcBef>
                  <a:spcPct val="0"/>
                </a:spcBef>
                <a:spcAft>
                  <a:spcPts val="600"/>
                </a:spcAft>
                <a:buFontTx/>
                <a:buNone/>
              </a:pPr>
              <a:t>‹#›</a:t>
            </a:fld>
            <a:r>
              <a:rPr lang="en-US" sz="1000"/>
              <a:t> </a:t>
            </a:r>
            <a:r>
              <a:rPr lang="en-US" sz="1000">
                <a:solidFill>
                  <a:srgbClr val="C1CD23"/>
                </a:solidFill>
              </a:rPr>
              <a:t>|</a:t>
            </a:r>
            <a:r>
              <a:rPr lang="en-US" sz="1000"/>
              <a:t> </a:t>
            </a:r>
          </a:p>
        </p:txBody>
      </p:sp>
      <p:sp>
        <p:nvSpPr>
          <p:cNvPr id="2058" name="TextBox 11"/>
          <p:cNvSpPr txBox="1">
            <a:spLocks noChangeArrowheads="1"/>
          </p:cNvSpPr>
          <p:nvPr userDrawn="1"/>
        </p:nvSpPr>
        <p:spPr bwMode="auto">
          <a:xfrm>
            <a:off x="7324725" y="63500"/>
            <a:ext cx="1603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spcAft>
                <a:spcPts val="600"/>
              </a:spcAft>
              <a:buFontTx/>
              <a:buNone/>
            </a:pPr>
            <a:r>
              <a:rPr lang="en-US" sz="1000">
                <a:solidFill>
                  <a:srgbClr val="C1CD23"/>
                </a:solidFill>
              </a:rPr>
              <a:t>|</a:t>
            </a:r>
            <a:r>
              <a:rPr lang="en-US" sz="1000"/>
              <a:t> </a:t>
            </a:r>
            <a:fld id="{B5A780C1-23D6-4336-A6AA-010E3A780759}" type="slidenum">
              <a:rPr lang="en-US" sz="1000">
                <a:solidFill>
                  <a:srgbClr val="7F7F7F"/>
                </a:solidFill>
              </a:rPr>
              <a:pPr algn="r" eaLnBrk="1" hangingPunct="1">
                <a:spcBef>
                  <a:spcPct val="0"/>
                </a:spcBef>
                <a:spcAft>
                  <a:spcPts val="600"/>
                </a:spcAft>
                <a:buFontTx/>
                <a:buNone/>
              </a:pPr>
              <a:t>‹#›</a:t>
            </a:fld>
            <a:r>
              <a:rPr lang="en-US" sz="1000"/>
              <a:t> </a:t>
            </a:r>
            <a:r>
              <a:rPr lang="en-US" sz="1000">
                <a:solidFill>
                  <a:srgbClr val="C1CD23"/>
                </a:solidFill>
              </a:rPr>
              <a:t>|</a:t>
            </a:r>
            <a:r>
              <a:rPr lang="en-US" sz="1000"/>
              <a:t> </a:t>
            </a:r>
          </a:p>
        </p:txBody>
      </p:sp>
    </p:spTree>
  </p:cSld>
  <p:clrMap bg1="lt1" tx1="dk1" bg2="lt2" tx2="dk2" accent1="accent1" accent2="accent2" accent3="accent3" accent4="accent4" accent5="accent5" accent6="accent6" hlink="hlink" folHlink="folHlink"/>
  <p:sldLayoutIdLst>
    <p:sldLayoutId id="2147484096" r:id="rId1"/>
    <p:sldLayoutId id="2147484095" r:id="rId2"/>
    <p:sldLayoutId id="2147484094" r:id="rId3"/>
    <p:sldLayoutId id="2147484093" r:id="rId4"/>
    <p:sldLayoutId id="2147484092" r:id="rId5"/>
    <p:sldLayoutId id="2147484091" r:id="rId6"/>
    <p:sldLayoutId id="2147484090" r:id="rId7"/>
    <p:sldLayoutId id="2147484089" r:id="rId8"/>
    <p:sldLayoutId id="2147484088" r:id="rId9"/>
    <p:sldLayoutId id="2147484087" r:id="rId10"/>
    <p:sldLayoutId id="2147484086" r:id="rId11"/>
  </p:sldLayoutIdLst>
  <p:timing>
    <p:tnLst>
      <p:par>
        <p:cTn id="1" dur="indefinite" restart="never" nodeType="tmRoot"/>
      </p:par>
    </p:tnLst>
  </p:timing>
  <p:hf hdr="0" ftr="0" dt="0"/>
  <p:txStyles>
    <p:titleStyle>
      <a:lvl1pPr algn="l" rtl="0" eaLnBrk="0" fontAlgn="base" hangingPunct="0">
        <a:lnSpc>
          <a:spcPts val="3200"/>
        </a:lnSpc>
        <a:spcBef>
          <a:spcPct val="0"/>
        </a:spcBef>
        <a:spcAft>
          <a:spcPct val="0"/>
        </a:spcAft>
        <a:defRPr sz="3200" b="1">
          <a:solidFill>
            <a:schemeClr val="tx2"/>
          </a:solidFill>
          <a:latin typeface="+mj-lt"/>
          <a:ea typeface="+mj-ea"/>
          <a:cs typeface="+mj-cs"/>
        </a:defRPr>
      </a:lvl1pPr>
      <a:lvl2pPr algn="l" rtl="0" eaLnBrk="0" fontAlgn="base" hangingPunct="0">
        <a:lnSpc>
          <a:spcPts val="3200"/>
        </a:lnSpc>
        <a:spcBef>
          <a:spcPct val="0"/>
        </a:spcBef>
        <a:spcAft>
          <a:spcPct val="0"/>
        </a:spcAft>
        <a:defRPr sz="3200" b="1">
          <a:solidFill>
            <a:schemeClr val="tx2"/>
          </a:solidFill>
          <a:latin typeface="Arial" charset="0"/>
          <a:ea typeface="Verdana" pitchFamily="34" charset="0"/>
          <a:cs typeface="Arial" charset="0"/>
        </a:defRPr>
      </a:lvl2pPr>
      <a:lvl3pPr algn="l" rtl="0" eaLnBrk="0" fontAlgn="base" hangingPunct="0">
        <a:lnSpc>
          <a:spcPts val="3200"/>
        </a:lnSpc>
        <a:spcBef>
          <a:spcPct val="0"/>
        </a:spcBef>
        <a:spcAft>
          <a:spcPct val="0"/>
        </a:spcAft>
        <a:defRPr sz="3200" b="1">
          <a:solidFill>
            <a:schemeClr val="tx2"/>
          </a:solidFill>
          <a:latin typeface="Arial" charset="0"/>
          <a:ea typeface="Verdana" pitchFamily="34" charset="0"/>
          <a:cs typeface="Arial" charset="0"/>
        </a:defRPr>
      </a:lvl3pPr>
      <a:lvl4pPr algn="l" rtl="0" eaLnBrk="0" fontAlgn="base" hangingPunct="0">
        <a:lnSpc>
          <a:spcPts val="3200"/>
        </a:lnSpc>
        <a:spcBef>
          <a:spcPct val="0"/>
        </a:spcBef>
        <a:spcAft>
          <a:spcPct val="0"/>
        </a:spcAft>
        <a:defRPr sz="3200" b="1">
          <a:solidFill>
            <a:schemeClr val="tx2"/>
          </a:solidFill>
          <a:latin typeface="Arial" charset="0"/>
          <a:ea typeface="Verdana" pitchFamily="34" charset="0"/>
          <a:cs typeface="Arial" charset="0"/>
        </a:defRPr>
      </a:lvl4pPr>
      <a:lvl5pPr algn="l" rtl="0" eaLnBrk="0" fontAlgn="base" hangingPunct="0">
        <a:lnSpc>
          <a:spcPts val="3200"/>
        </a:lnSpc>
        <a:spcBef>
          <a:spcPct val="0"/>
        </a:spcBef>
        <a:spcAft>
          <a:spcPct val="0"/>
        </a:spcAft>
        <a:defRPr sz="3200" b="1">
          <a:solidFill>
            <a:schemeClr val="tx2"/>
          </a:solidFill>
          <a:latin typeface="Arial" charset="0"/>
          <a:ea typeface="Verdana" pitchFamily="34" charset="0"/>
          <a:cs typeface="Arial" charset="0"/>
        </a:defRPr>
      </a:lvl5pPr>
      <a:lvl6pPr marL="457200" algn="l" rtl="0" fontAlgn="base">
        <a:lnSpc>
          <a:spcPts val="3200"/>
        </a:lnSpc>
        <a:spcBef>
          <a:spcPct val="0"/>
        </a:spcBef>
        <a:spcAft>
          <a:spcPct val="0"/>
        </a:spcAft>
        <a:defRPr sz="3200" b="1">
          <a:solidFill>
            <a:schemeClr val="tx2"/>
          </a:solidFill>
          <a:latin typeface="Arial" charset="0"/>
          <a:ea typeface="Verdana" pitchFamily="34" charset="0"/>
          <a:cs typeface="Arial" charset="0"/>
        </a:defRPr>
      </a:lvl6pPr>
      <a:lvl7pPr marL="914400" algn="l" rtl="0" fontAlgn="base">
        <a:lnSpc>
          <a:spcPts val="3200"/>
        </a:lnSpc>
        <a:spcBef>
          <a:spcPct val="0"/>
        </a:spcBef>
        <a:spcAft>
          <a:spcPct val="0"/>
        </a:spcAft>
        <a:defRPr sz="3200" b="1">
          <a:solidFill>
            <a:schemeClr val="tx2"/>
          </a:solidFill>
          <a:latin typeface="Arial" charset="0"/>
          <a:ea typeface="Verdana" pitchFamily="34" charset="0"/>
          <a:cs typeface="Arial" charset="0"/>
        </a:defRPr>
      </a:lvl7pPr>
      <a:lvl8pPr marL="1371600" algn="l" rtl="0" fontAlgn="base">
        <a:lnSpc>
          <a:spcPts val="3200"/>
        </a:lnSpc>
        <a:spcBef>
          <a:spcPct val="0"/>
        </a:spcBef>
        <a:spcAft>
          <a:spcPct val="0"/>
        </a:spcAft>
        <a:defRPr sz="3200" b="1">
          <a:solidFill>
            <a:schemeClr val="tx2"/>
          </a:solidFill>
          <a:latin typeface="Arial" charset="0"/>
          <a:ea typeface="Verdana" pitchFamily="34" charset="0"/>
          <a:cs typeface="Arial" charset="0"/>
        </a:defRPr>
      </a:lvl8pPr>
      <a:lvl9pPr marL="1828800" algn="l" rtl="0" fontAlgn="base">
        <a:lnSpc>
          <a:spcPts val="3200"/>
        </a:lnSpc>
        <a:spcBef>
          <a:spcPct val="0"/>
        </a:spcBef>
        <a:spcAft>
          <a:spcPct val="0"/>
        </a:spcAft>
        <a:defRPr sz="3200" b="1">
          <a:solidFill>
            <a:schemeClr val="tx2"/>
          </a:solidFill>
          <a:latin typeface="Arial" charset="0"/>
          <a:ea typeface="Verdana" pitchFamily="34" charset="0"/>
          <a:cs typeface="Arial" charset="0"/>
        </a:defRPr>
      </a:lvl9pPr>
    </p:titleStyle>
    <p:bodyStyle>
      <a:lvl1pPr marL="231775" indent="-231775" algn="l" rtl="0" eaLnBrk="0" fontAlgn="base" hangingPunct="0">
        <a:spcBef>
          <a:spcPct val="0"/>
        </a:spcBef>
        <a:spcAft>
          <a:spcPts val="600"/>
        </a:spcAft>
        <a:buClr>
          <a:schemeClr val="tx2"/>
        </a:buClr>
        <a:buSzPct val="120000"/>
        <a:buFont typeface="Wingdings" panose="05000000000000000000" pitchFamily="2" charset="2"/>
        <a:buChar char="§"/>
        <a:defRPr sz="2000" b="1">
          <a:solidFill>
            <a:schemeClr val="tx1"/>
          </a:solidFill>
          <a:latin typeface="+mn-lt"/>
          <a:ea typeface="+mn-ea"/>
          <a:cs typeface="+mn-cs"/>
        </a:defRPr>
      </a:lvl1pPr>
      <a:lvl2pPr marL="515938" indent="-228600" algn="l" rtl="0" eaLnBrk="0" fontAlgn="base" hangingPunct="0">
        <a:spcBef>
          <a:spcPct val="0"/>
        </a:spcBef>
        <a:spcAft>
          <a:spcPts val="600"/>
        </a:spcAft>
        <a:buClr>
          <a:schemeClr val="tx2"/>
        </a:buClr>
        <a:buFont typeface="Arial" panose="020B0604020202020204" pitchFamily="34" charset="0"/>
        <a:buChar char="–"/>
        <a:defRPr sz="2000">
          <a:solidFill>
            <a:schemeClr val="tx1"/>
          </a:solidFill>
          <a:latin typeface="+mn-lt"/>
          <a:cs typeface="+mn-cs"/>
        </a:defRPr>
      </a:lvl2pPr>
      <a:lvl3pPr marL="747713" indent="-231775" algn="l" rtl="0" eaLnBrk="0" fontAlgn="base" hangingPunct="0">
        <a:spcBef>
          <a:spcPct val="0"/>
        </a:spcBef>
        <a:spcAft>
          <a:spcPts val="600"/>
        </a:spcAft>
        <a:buClr>
          <a:schemeClr val="tx2"/>
        </a:buClr>
        <a:buSzPct val="110000"/>
        <a:buFont typeface="Wingdings" panose="05000000000000000000" pitchFamily="2" charset="2"/>
        <a:buChar char="§"/>
        <a:defRPr>
          <a:solidFill>
            <a:schemeClr val="tx1"/>
          </a:solidFill>
          <a:latin typeface="+mn-lt"/>
          <a:cs typeface="+mn-cs"/>
        </a:defRPr>
      </a:lvl3pPr>
      <a:lvl4pPr marL="1030288" indent="-228600" algn="l" rtl="0" eaLnBrk="0" fontAlgn="base" hangingPunct="0">
        <a:spcBef>
          <a:spcPct val="0"/>
        </a:spcBef>
        <a:spcAft>
          <a:spcPts val="600"/>
        </a:spcAft>
        <a:buClr>
          <a:schemeClr val="tx2"/>
        </a:buClr>
        <a:buFont typeface="Arial" panose="020B0604020202020204" pitchFamily="34" charset="0"/>
        <a:buChar char="–"/>
        <a:defRPr>
          <a:solidFill>
            <a:schemeClr val="tx1"/>
          </a:solidFill>
          <a:latin typeface="+mn-lt"/>
          <a:cs typeface="+mn-cs"/>
        </a:defRPr>
      </a:lvl4pPr>
      <a:lvl5pPr marL="1319213" indent="-228600" algn="l" rtl="0" eaLnBrk="0" fontAlgn="base" hangingPunct="0">
        <a:spcBef>
          <a:spcPct val="0"/>
        </a:spcBef>
        <a:spcAft>
          <a:spcPts val="600"/>
        </a:spcAft>
        <a:buClr>
          <a:schemeClr val="tx2"/>
        </a:buClr>
        <a:buSzPct val="60000"/>
        <a:buFont typeface="Wingdings" panose="05000000000000000000" pitchFamily="2" charset="2"/>
        <a:buChar char="q"/>
        <a:defRPr>
          <a:solidFill>
            <a:schemeClr val="tx1"/>
          </a:solidFill>
          <a:latin typeface="+mn-lt"/>
          <a:cs typeface="+mn-cs"/>
        </a:defRPr>
      </a:lvl5pPr>
      <a:lvl6pPr marL="1776413" indent="-228600" algn="l" rtl="0" fontAlgn="base">
        <a:spcBef>
          <a:spcPct val="0"/>
        </a:spcBef>
        <a:spcAft>
          <a:spcPts val="600"/>
        </a:spcAft>
        <a:buClr>
          <a:schemeClr val="tx2"/>
        </a:buClr>
        <a:buSzPct val="60000"/>
        <a:buFont typeface="Wingdings" pitchFamily="2" charset="2"/>
        <a:buChar char="q"/>
        <a:defRPr>
          <a:solidFill>
            <a:schemeClr val="tx1"/>
          </a:solidFill>
          <a:latin typeface="+mn-lt"/>
          <a:cs typeface="+mn-cs"/>
        </a:defRPr>
      </a:lvl6pPr>
      <a:lvl7pPr marL="2233613" indent="-228600" algn="l" rtl="0" fontAlgn="base">
        <a:spcBef>
          <a:spcPct val="0"/>
        </a:spcBef>
        <a:spcAft>
          <a:spcPts val="600"/>
        </a:spcAft>
        <a:buClr>
          <a:schemeClr val="tx2"/>
        </a:buClr>
        <a:buSzPct val="60000"/>
        <a:buFont typeface="Wingdings" pitchFamily="2" charset="2"/>
        <a:buChar char="q"/>
        <a:defRPr>
          <a:solidFill>
            <a:schemeClr val="tx1"/>
          </a:solidFill>
          <a:latin typeface="+mn-lt"/>
          <a:cs typeface="+mn-cs"/>
        </a:defRPr>
      </a:lvl7pPr>
      <a:lvl8pPr marL="2690813" indent="-228600" algn="l" rtl="0" fontAlgn="base">
        <a:spcBef>
          <a:spcPct val="0"/>
        </a:spcBef>
        <a:spcAft>
          <a:spcPts val="600"/>
        </a:spcAft>
        <a:buClr>
          <a:schemeClr val="tx2"/>
        </a:buClr>
        <a:buSzPct val="60000"/>
        <a:buFont typeface="Wingdings" pitchFamily="2" charset="2"/>
        <a:buChar char="q"/>
        <a:defRPr>
          <a:solidFill>
            <a:schemeClr val="tx1"/>
          </a:solidFill>
          <a:latin typeface="+mn-lt"/>
          <a:cs typeface="+mn-cs"/>
        </a:defRPr>
      </a:lvl8pPr>
      <a:lvl9pPr marL="3148013" indent="-228600" algn="l" rtl="0" fontAlgn="base">
        <a:spcBef>
          <a:spcPct val="0"/>
        </a:spcBef>
        <a:spcAft>
          <a:spcPts val="600"/>
        </a:spcAft>
        <a:buClr>
          <a:schemeClr val="tx2"/>
        </a:buClr>
        <a:buSzPct val="60000"/>
        <a:buFont typeface="Wingdings" pitchFamily="2" charset="2"/>
        <a:buChar char="q"/>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50"/>
          <p:cNvSpPr>
            <a:spLocks noChangeArrowheads="1"/>
          </p:cNvSpPr>
          <p:nvPr/>
        </p:nvSpPr>
        <p:spPr bwMode="auto">
          <a:xfrm>
            <a:off x="0" y="0"/>
            <a:ext cx="9144000" cy="750888"/>
          </a:xfrm>
          <a:prstGeom prst="rect">
            <a:avLst/>
          </a:prstGeom>
          <a:solidFill>
            <a:srgbClr val="1C5D9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6439" tIns="43219" rIns="86439" bIns="43219" anchor="ctr"/>
          <a:lstStyle>
            <a:lvl1pPr defTabSz="863600" eaLnBrk="0" hangingPunct="0">
              <a:defRPr sz="2400">
                <a:solidFill>
                  <a:schemeClr val="tx1"/>
                </a:solidFill>
                <a:latin typeface="Arial" panose="020B0604020202020204" pitchFamily="34" charset="0"/>
              </a:defRPr>
            </a:lvl1pPr>
            <a:lvl2pPr marL="742950" indent="-285750" defTabSz="863600" eaLnBrk="0" hangingPunct="0">
              <a:defRPr sz="2400">
                <a:solidFill>
                  <a:schemeClr val="tx1"/>
                </a:solidFill>
                <a:latin typeface="Arial" panose="020B0604020202020204" pitchFamily="34" charset="0"/>
              </a:defRPr>
            </a:lvl2pPr>
            <a:lvl3pPr marL="1143000" indent="-228600" defTabSz="863600" eaLnBrk="0" hangingPunct="0">
              <a:defRPr sz="2400">
                <a:solidFill>
                  <a:schemeClr val="tx1"/>
                </a:solidFill>
                <a:latin typeface="Arial" panose="020B0604020202020204" pitchFamily="34" charset="0"/>
              </a:defRPr>
            </a:lvl3pPr>
            <a:lvl4pPr marL="1600200" indent="-228600" defTabSz="863600" eaLnBrk="0" hangingPunct="0">
              <a:defRPr sz="2400">
                <a:solidFill>
                  <a:schemeClr val="tx1"/>
                </a:solidFill>
                <a:latin typeface="Arial" panose="020B0604020202020204" pitchFamily="34" charset="0"/>
              </a:defRPr>
            </a:lvl4pPr>
            <a:lvl5pPr marL="2057400" indent="-228600" defTabSz="863600" eaLnBrk="0" hangingPunct="0">
              <a:defRPr sz="2400">
                <a:solidFill>
                  <a:schemeClr val="tx1"/>
                </a:solidFill>
                <a:latin typeface="Arial" panose="020B0604020202020204" pitchFamily="34" charset="0"/>
              </a:defRPr>
            </a:lvl5pPr>
            <a:lvl6pPr marL="2514600" indent="-228600" defTabSz="863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863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863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863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endParaRPr lang="en-US">
              <a:latin typeface="Times New Roman" panose="02020603050405020304" pitchFamily="18" charset="0"/>
              <a:cs typeface="Arial" panose="020B0604020202020204" pitchFamily="34" charset="0"/>
            </a:endParaRPr>
          </a:p>
        </p:txBody>
      </p:sp>
      <p:sp>
        <p:nvSpPr>
          <p:cNvPr id="3075" name="Rectangle 44"/>
          <p:cNvSpPr>
            <a:spLocks noGrp="1" noChangeArrowheads="1"/>
          </p:cNvSpPr>
          <p:nvPr>
            <p:ph type="title"/>
          </p:nvPr>
        </p:nvSpPr>
        <p:spPr bwMode="auto">
          <a:xfrm>
            <a:off x="0" y="1588"/>
            <a:ext cx="9144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4" tIns="45687" rIns="91374" bIns="45687" numCol="1" anchor="ctr" anchorCtr="0" compatLnSpc="1">
            <a:prstTxWarp prst="textNoShape">
              <a:avLst/>
            </a:prstTxWarp>
          </a:bodyPr>
          <a:lstStyle/>
          <a:p>
            <a:pPr lvl="0"/>
            <a:r>
              <a:rPr lang="en-US" smtClean="0"/>
              <a:t>Click to edit Master title style</a:t>
            </a:r>
          </a:p>
        </p:txBody>
      </p:sp>
      <p:sp>
        <p:nvSpPr>
          <p:cNvPr id="3076" name="Rectangle 45"/>
          <p:cNvSpPr>
            <a:spLocks noGrp="1" noChangeArrowheads="1"/>
          </p:cNvSpPr>
          <p:nvPr>
            <p:ph type="body" idx="1"/>
          </p:nvPr>
        </p:nvSpPr>
        <p:spPr bwMode="auto">
          <a:xfrm>
            <a:off x="133350" y="911225"/>
            <a:ext cx="8878888" cy="584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4" tIns="45687" rIns="91374" bIns="4568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1"/>
          <p:cNvSpPr>
            <a:spLocks noChangeArrowheads="1"/>
          </p:cNvSpPr>
          <p:nvPr/>
        </p:nvSpPr>
        <p:spPr bwMode="auto">
          <a:xfrm>
            <a:off x="0" y="750888"/>
            <a:ext cx="9144000" cy="39687"/>
          </a:xfrm>
          <a:prstGeom prst="rect">
            <a:avLst/>
          </a:prstGeom>
          <a:solidFill>
            <a:srgbClr val="A0BA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6439" tIns="43219" rIns="86439" bIns="43219" anchor="ctr"/>
          <a:lstStyle>
            <a:lvl1pPr defTabSz="863600" eaLnBrk="0" hangingPunct="0">
              <a:defRPr sz="2400">
                <a:solidFill>
                  <a:schemeClr val="tx1"/>
                </a:solidFill>
                <a:latin typeface="Arial" panose="020B0604020202020204" pitchFamily="34" charset="0"/>
              </a:defRPr>
            </a:lvl1pPr>
            <a:lvl2pPr marL="742950" indent="-285750" defTabSz="863600" eaLnBrk="0" hangingPunct="0">
              <a:defRPr sz="2400">
                <a:solidFill>
                  <a:schemeClr val="tx1"/>
                </a:solidFill>
                <a:latin typeface="Arial" panose="020B0604020202020204" pitchFamily="34" charset="0"/>
              </a:defRPr>
            </a:lvl2pPr>
            <a:lvl3pPr marL="1143000" indent="-228600" defTabSz="863600" eaLnBrk="0" hangingPunct="0">
              <a:defRPr sz="2400">
                <a:solidFill>
                  <a:schemeClr val="tx1"/>
                </a:solidFill>
                <a:latin typeface="Arial" panose="020B0604020202020204" pitchFamily="34" charset="0"/>
              </a:defRPr>
            </a:lvl3pPr>
            <a:lvl4pPr marL="1600200" indent="-228600" defTabSz="863600" eaLnBrk="0" hangingPunct="0">
              <a:defRPr sz="2400">
                <a:solidFill>
                  <a:schemeClr val="tx1"/>
                </a:solidFill>
                <a:latin typeface="Arial" panose="020B0604020202020204" pitchFamily="34" charset="0"/>
              </a:defRPr>
            </a:lvl4pPr>
            <a:lvl5pPr marL="2057400" indent="-228600" defTabSz="863600" eaLnBrk="0" hangingPunct="0">
              <a:defRPr sz="2400">
                <a:solidFill>
                  <a:schemeClr val="tx1"/>
                </a:solidFill>
                <a:latin typeface="Arial" panose="020B0604020202020204" pitchFamily="34" charset="0"/>
              </a:defRPr>
            </a:lvl5pPr>
            <a:lvl6pPr marL="2514600" indent="-228600" defTabSz="863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863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863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863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endParaRPr lang="en-US">
              <a:solidFill>
                <a:srgbClr val="A0BA3B"/>
              </a:solidFill>
              <a:latin typeface="Times New Roman" panose="02020603050405020304" pitchFamily="18" charset="0"/>
              <a:cs typeface="Arial" panose="020B0604020202020204" pitchFamily="34" charset="0"/>
            </a:endParaRPr>
          </a:p>
        </p:txBody>
      </p:sp>
      <p:sp>
        <p:nvSpPr>
          <p:cNvPr id="3078" name="Rectangle 6"/>
          <p:cNvSpPr>
            <a:spLocks noChangeArrowheads="1"/>
          </p:cNvSpPr>
          <p:nvPr/>
        </p:nvSpPr>
        <p:spPr bwMode="auto">
          <a:xfrm>
            <a:off x="8532813" y="6480175"/>
            <a:ext cx="496887"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54" tIns="43227" rIns="86454" bIns="43227"/>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a:spcBef>
                <a:spcPct val="0"/>
              </a:spcBef>
              <a:buFontTx/>
              <a:buNone/>
            </a:pPr>
            <a:fld id="{CDCBFF5B-BFB1-434F-ADD0-2A23491FD6EB}" type="slidenum">
              <a:rPr lang="en-US" sz="1000">
                <a:solidFill>
                  <a:srgbClr val="1C5D91"/>
                </a:solidFill>
                <a:cs typeface="Arial" panose="020B0604020202020204" pitchFamily="34" charset="0"/>
              </a:rPr>
              <a:pPr algn="r">
                <a:spcBef>
                  <a:spcPct val="0"/>
                </a:spcBef>
                <a:buFontTx/>
                <a:buNone/>
              </a:pPr>
              <a:t>‹#›</a:t>
            </a:fld>
            <a:endParaRPr lang="en-US" sz="1000">
              <a:solidFill>
                <a:srgbClr val="1C5D91"/>
              </a:solidFill>
              <a:cs typeface="Arial" panose="020B0604020202020204" pitchFamily="34" charset="0"/>
            </a:endParaRPr>
          </a:p>
        </p:txBody>
      </p:sp>
      <p:pic>
        <p:nvPicPr>
          <p:cNvPr id="3079" name="Picture 7" descr="CSSI [blu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5413" y="6400800"/>
            <a:ext cx="1549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7" r:id="rId1"/>
    <p:sldLayoutId id="2147484106" r:id="rId2"/>
    <p:sldLayoutId id="2147484105" r:id="rId3"/>
    <p:sldLayoutId id="2147484104" r:id="rId4"/>
    <p:sldLayoutId id="2147484103" r:id="rId5"/>
    <p:sldLayoutId id="2147484102" r:id="rId6"/>
    <p:sldLayoutId id="2147484101" r:id="rId7"/>
    <p:sldLayoutId id="2147484100" r:id="rId8"/>
    <p:sldLayoutId id="2147484099" r:id="rId9"/>
    <p:sldLayoutId id="2147484098" r:id="rId10"/>
    <p:sldLayoutId id="2147484097" r:id="rId11"/>
  </p:sldLayoutIdLst>
  <p:hf hdr="0" ftr="0" dt="0"/>
  <p:txStyles>
    <p:titleStyle>
      <a:lvl1pPr algn="ctr" rtl="0" eaLnBrk="0" fontAlgn="base" hangingPunct="0">
        <a:spcBef>
          <a:spcPct val="0"/>
        </a:spcBef>
        <a:spcAft>
          <a:spcPct val="0"/>
        </a:spcAft>
        <a:defRPr sz="2600" b="1">
          <a:solidFill>
            <a:schemeClr val="bg1"/>
          </a:solidFill>
          <a:latin typeface="+mj-lt"/>
          <a:ea typeface="+mj-ea"/>
          <a:cs typeface="+mj-cs"/>
        </a:defRPr>
      </a:lvl1pPr>
      <a:lvl2pPr algn="ctr" rtl="0" eaLnBrk="0" fontAlgn="base" hangingPunct="0">
        <a:spcBef>
          <a:spcPct val="0"/>
        </a:spcBef>
        <a:spcAft>
          <a:spcPct val="0"/>
        </a:spcAft>
        <a:defRPr sz="2600" b="1">
          <a:solidFill>
            <a:schemeClr val="bg1"/>
          </a:solidFill>
          <a:latin typeface="Verdana" pitchFamily="34" charset="0"/>
        </a:defRPr>
      </a:lvl2pPr>
      <a:lvl3pPr algn="ctr" rtl="0" eaLnBrk="0" fontAlgn="base" hangingPunct="0">
        <a:spcBef>
          <a:spcPct val="0"/>
        </a:spcBef>
        <a:spcAft>
          <a:spcPct val="0"/>
        </a:spcAft>
        <a:defRPr sz="2600" b="1">
          <a:solidFill>
            <a:schemeClr val="bg1"/>
          </a:solidFill>
          <a:latin typeface="Verdana" pitchFamily="34" charset="0"/>
        </a:defRPr>
      </a:lvl3pPr>
      <a:lvl4pPr algn="ctr" rtl="0" eaLnBrk="0" fontAlgn="base" hangingPunct="0">
        <a:spcBef>
          <a:spcPct val="0"/>
        </a:spcBef>
        <a:spcAft>
          <a:spcPct val="0"/>
        </a:spcAft>
        <a:defRPr sz="2600" b="1">
          <a:solidFill>
            <a:schemeClr val="bg1"/>
          </a:solidFill>
          <a:latin typeface="Verdana" pitchFamily="34" charset="0"/>
        </a:defRPr>
      </a:lvl4pPr>
      <a:lvl5pPr algn="ctr" rtl="0" eaLnBrk="0" fontAlgn="base" hangingPunct="0">
        <a:spcBef>
          <a:spcPct val="0"/>
        </a:spcBef>
        <a:spcAft>
          <a:spcPct val="0"/>
        </a:spcAft>
        <a:defRPr sz="2600" b="1">
          <a:solidFill>
            <a:schemeClr val="bg1"/>
          </a:solidFill>
          <a:latin typeface="Verdana" pitchFamily="34" charset="0"/>
        </a:defRPr>
      </a:lvl5pPr>
      <a:lvl6pPr marL="457200" algn="ctr" rtl="0" fontAlgn="base">
        <a:spcBef>
          <a:spcPct val="0"/>
        </a:spcBef>
        <a:spcAft>
          <a:spcPct val="0"/>
        </a:spcAft>
        <a:defRPr sz="2600" b="1">
          <a:solidFill>
            <a:schemeClr val="bg1"/>
          </a:solidFill>
          <a:latin typeface="Verdana" pitchFamily="34" charset="0"/>
        </a:defRPr>
      </a:lvl6pPr>
      <a:lvl7pPr marL="914400" algn="ctr" rtl="0" fontAlgn="base">
        <a:spcBef>
          <a:spcPct val="0"/>
        </a:spcBef>
        <a:spcAft>
          <a:spcPct val="0"/>
        </a:spcAft>
        <a:defRPr sz="2600" b="1">
          <a:solidFill>
            <a:schemeClr val="bg1"/>
          </a:solidFill>
          <a:latin typeface="Verdana" pitchFamily="34" charset="0"/>
        </a:defRPr>
      </a:lvl7pPr>
      <a:lvl8pPr marL="1371600" algn="ctr" rtl="0" fontAlgn="base">
        <a:spcBef>
          <a:spcPct val="0"/>
        </a:spcBef>
        <a:spcAft>
          <a:spcPct val="0"/>
        </a:spcAft>
        <a:defRPr sz="2600" b="1">
          <a:solidFill>
            <a:schemeClr val="bg1"/>
          </a:solidFill>
          <a:latin typeface="Verdana" pitchFamily="34" charset="0"/>
        </a:defRPr>
      </a:lvl8pPr>
      <a:lvl9pPr marL="1828800" algn="ctr" rtl="0" fontAlgn="base">
        <a:spcBef>
          <a:spcPct val="0"/>
        </a:spcBef>
        <a:spcAft>
          <a:spcPct val="0"/>
        </a:spcAft>
        <a:defRPr sz="2600" b="1">
          <a:solidFill>
            <a:schemeClr val="bg1"/>
          </a:solidFill>
          <a:latin typeface="Verdana" pitchFamily="34" charset="0"/>
        </a:defRPr>
      </a:lvl9pPr>
    </p:titleStyle>
    <p:bodyStyle>
      <a:lvl1pPr marL="341313" indent="-341313" algn="l" rtl="0" eaLnBrk="0" fontAlgn="base" hangingPunct="0">
        <a:spcBef>
          <a:spcPct val="20000"/>
        </a:spcBef>
        <a:spcAft>
          <a:spcPct val="0"/>
        </a:spcAft>
        <a:buClr>
          <a:srgbClr val="26537C"/>
        </a:buClr>
        <a:buSzPct val="135000"/>
        <a:buChar char="•"/>
        <a:defRPr sz="2400">
          <a:solidFill>
            <a:schemeClr val="tx1"/>
          </a:solidFill>
          <a:latin typeface="+mn-lt"/>
          <a:ea typeface="+mn-ea"/>
          <a:cs typeface="+mn-cs"/>
        </a:defRPr>
      </a:lvl1pPr>
      <a:lvl2pPr marL="741363" indent="-284163" algn="l" rtl="0" eaLnBrk="0" fontAlgn="base" hangingPunct="0">
        <a:spcBef>
          <a:spcPct val="20000"/>
        </a:spcBef>
        <a:spcAft>
          <a:spcPct val="0"/>
        </a:spcAft>
        <a:buClr>
          <a:srgbClr val="26537C"/>
        </a:buClr>
        <a:buSzPct val="90000"/>
        <a:buFont typeface="Times New Roman" panose="02020603050405020304" pitchFamily="18" charset="0"/>
        <a:buChar char="○"/>
        <a:defRPr sz="2000">
          <a:solidFill>
            <a:schemeClr val="tx1"/>
          </a:solidFill>
          <a:latin typeface="+mn-lt"/>
        </a:defRPr>
      </a:lvl2pPr>
      <a:lvl3pPr marL="1141413" indent="-227013" algn="l" rtl="0" eaLnBrk="0" fontAlgn="base" hangingPunct="0">
        <a:spcBef>
          <a:spcPct val="20000"/>
        </a:spcBef>
        <a:spcAft>
          <a:spcPct val="0"/>
        </a:spcAft>
        <a:buClr>
          <a:srgbClr val="26537C"/>
        </a:buClr>
        <a:buSzPct val="70000"/>
        <a:buFont typeface="Times New Roman" panose="02020603050405020304" pitchFamily="18" charset="0"/>
        <a:buChar char="■"/>
        <a:defRPr>
          <a:solidFill>
            <a:schemeClr val="tx1"/>
          </a:solidFill>
          <a:latin typeface="+mn-lt"/>
        </a:defRPr>
      </a:lvl3pPr>
      <a:lvl4pPr marL="1595438" indent="-223838" algn="l" rtl="0" eaLnBrk="0" fontAlgn="base" hangingPunct="0">
        <a:spcBef>
          <a:spcPct val="20000"/>
        </a:spcBef>
        <a:spcAft>
          <a:spcPct val="0"/>
        </a:spcAft>
        <a:buClr>
          <a:srgbClr val="26537C"/>
        </a:buClr>
        <a:buSzPct val="70000"/>
        <a:buFont typeface="Times New Roman" panose="02020603050405020304" pitchFamily="18" charset="0"/>
        <a:buChar char="□"/>
        <a:defRPr>
          <a:solidFill>
            <a:schemeClr val="tx1"/>
          </a:solidFill>
          <a:latin typeface="+mn-lt"/>
        </a:defRPr>
      </a:lvl4pPr>
      <a:lvl5pPr marL="2055813" indent="-227013" algn="l" rtl="0" eaLnBrk="0" fontAlgn="base" hangingPunct="0">
        <a:spcBef>
          <a:spcPct val="20000"/>
        </a:spcBef>
        <a:spcAft>
          <a:spcPct val="0"/>
        </a:spcAft>
        <a:buClr>
          <a:srgbClr val="26537C"/>
        </a:buClr>
        <a:buFont typeface="Times New Roman" panose="02020603050405020304" pitchFamily="18" charset="0"/>
        <a:buChar char="♦"/>
        <a:defRPr>
          <a:solidFill>
            <a:schemeClr val="tx1"/>
          </a:solidFill>
          <a:latin typeface="+mn-lt"/>
        </a:defRPr>
      </a:lvl5pPr>
      <a:lvl6pPr marL="2513013" indent="-227013" algn="l" rtl="0" fontAlgn="base">
        <a:spcBef>
          <a:spcPct val="20000"/>
        </a:spcBef>
        <a:spcAft>
          <a:spcPct val="0"/>
        </a:spcAft>
        <a:buClr>
          <a:srgbClr val="26537C"/>
        </a:buClr>
        <a:buFont typeface="Times New Roman" pitchFamily="18" charset="0"/>
        <a:buChar char="♦"/>
        <a:defRPr>
          <a:solidFill>
            <a:schemeClr val="tx1"/>
          </a:solidFill>
          <a:latin typeface="+mn-lt"/>
        </a:defRPr>
      </a:lvl6pPr>
      <a:lvl7pPr marL="2970213" indent="-227013" algn="l" rtl="0" fontAlgn="base">
        <a:spcBef>
          <a:spcPct val="20000"/>
        </a:spcBef>
        <a:spcAft>
          <a:spcPct val="0"/>
        </a:spcAft>
        <a:buClr>
          <a:srgbClr val="26537C"/>
        </a:buClr>
        <a:buFont typeface="Times New Roman" pitchFamily="18" charset="0"/>
        <a:buChar char="♦"/>
        <a:defRPr>
          <a:solidFill>
            <a:schemeClr val="tx1"/>
          </a:solidFill>
          <a:latin typeface="+mn-lt"/>
        </a:defRPr>
      </a:lvl7pPr>
      <a:lvl8pPr marL="3427413" indent="-227013" algn="l" rtl="0" fontAlgn="base">
        <a:spcBef>
          <a:spcPct val="20000"/>
        </a:spcBef>
        <a:spcAft>
          <a:spcPct val="0"/>
        </a:spcAft>
        <a:buClr>
          <a:srgbClr val="26537C"/>
        </a:buClr>
        <a:buFont typeface="Times New Roman" pitchFamily="18" charset="0"/>
        <a:buChar char="♦"/>
        <a:defRPr>
          <a:solidFill>
            <a:schemeClr val="tx1"/>
          </a:solidFill>
          <a:latin typeface="+mn-lt"/>
        </a:defRPr>
      </a:lvl8pPr>
      <a:lvl9pPr marL="3884613" indent="-227013" algn="l" rtl="0" fontAlgn="base">
        <a:spcBef>
          <a:spcPct val="20000"/>
        </a:spcBef>
        <a:spcAft>
          <a:spcPct val="0"/>
        </a:spcAft>
        <a:buClr>
          <a:srgbClr val="26537C"/>
        </a:buClr>
        <a:buFont typeface="Times New Roman" pitchFamily="18"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12"/>
          <p:cNvSpPr>
            <a:spLocks noChangeArrowheads="1"/>
          </p:cNvSpPr>
          <p:nvPr/>
        </p:nvSpPr>
        <p:spPr bwMode="auto">
          <a:xfrm>
            <a:off x="0" y="0"/>
            <a:ext cx="9144000" cy="6851650"/>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p>
        </p:txBody>
      </p:sp>
      <p:sp>
        <p:nvSpPr>
          <p:cNvPr id="1027" name="Text Box 25"/>
          <p:cNvSpPr txBox="1">
            <a:spLocks noChangeArrowheads="1"/>
          </p:cNvSpPr>
          <p:nvPr userDrawn="1"/>
        </p:nvSpPr>
        <p:spPr bwMode="auto">
          <a:xfrm>
            <a:off x="6386513" y="6265863"/>
            <a:ext cx="1370012"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200" b="1" smtClean="0">
                <a:solidFill>
                  <a:schemeClr val="bg1"/>
                </a:solidFill>
              </a:rPr>
              <a:t>Federal Aviation</a:t>
            </a:r>
          </a:p>
          <a:p>
            <a:pPr eaLnBrk="1" hangingPunct="1">
              <a:lnSpc>
                <a:spcPct val="85000"/>
              </a:lnSpc>
              <a:spcBef>
                <a:spcPct val="0"/>
              </a:spcBef>
              <a:buFontTx/>
              <a:buNone/>
              <a:defRPr/>
            </a:pPr>
            <a:r>
              <a:rPr lang="en-US" sz="1200" b="1" smtClean="0">
                <a:solidFill>
                  <a:schemeClr val="bg1"/>
                </a:solidFill>
              </a:rPr>
              <a:t>Administration</a:t>
            </a:r>
          </a:p>
        </p:txBody>
      </p:sp>
      <p:sp>
        <p:nvSpPr>
          <p:cNvPr id="4100" name="Rectangle 7"/>
          <p:cNvSpPr>
            <a:spLocks noGrp="1" noChangeArrowheads="1"/>
          </p:cNvSpPr>
          <p:nvPr>
            <p:ph type="title"/>
          </p:nvPr>
        </p:nvSpPr>
        <p:spPr bwMode="auto">
          <a:xfrm>
            <a:off x="400050" y="373063"/>
            <a:ext cx="8472488" cy="609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4101"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1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pPr>
            <a:fld id="{2450338C-1DB0-4E85-89A2-283183216FAA}" type="slidenum">
              <a:rPr lang="en-US" sz="1200" b="1">
                <a:solidFill>
                  <a:schemeClr val="bg1"/>
                </a:solidFill>
              </a:rPr>
              <a:pPr algn="r" eaLnBrk="1" hangingPunct="1">
                <a:spcBef>
                  <a:spcPct val="0"/>
                </a:spcBef>
                <a:buFontTx/>
                <a:buNone/>
              </a:pPr>
              <a:t>‹#›</a:t>
            </a:fld>
            <a:endParaRPr lang="en-US" sz="1200" b="1">
              <a:solidFill>
                <a:schemeClr val="bg1"/>
              </a:solidFill>
            </a:endParaRPr>
          </a:p>
        </p:txBody>
      </p:sp>
      <p:sp>
        <p:nvSpPr>
          <p:cNvPr id="4103" name="Line 19"/>
          <p:cNvSpPr>
            <a:spLocks noChangeShapeType="1"/>
          </p:cNvSpPr>
          <p:nvPr userDrawn="1"/>
        </p:nvSpPr>
        <p:spPr bwMode="auto">
          <a:xfrm>
            <a:off x="0" y="6037263"/>
            <a:ext cx="9144000"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32" name="Text Box 29"/>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defRPr/>
            </a:pPr>
            <a:r>
              <a:rPr lang="en-US" sz="1200" smtClean="0">
                <a:solidFill>
                  <a:srgbClr val="C0C0C0"/>
                </a:solidFill>
                <a:cs typeface="Times New Roman" pitchFamily="18" charset="0"/>
              </a:rPr>
              <a:t>AFS-400 Wake Vortex  Encounter Project</a:t>
            </a:r>
          </a:p>
        </p:txBody>
      </p:sp>
      <p:sp>
        <p:nvSpPr>
          <p:cNvPr id="1033" name="Text Box 30"/>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defRPr/>
            </a:pPr>
            <a:r>
              <a:rPr lang="en-US" sz="1200" smtClean="0">
                <a:solidFill>
                  <a:srgbClr val="C0C0C0"/>
                </a:solidFill>
              </a:rPr>
              <a:t>March 29, 2012</a:t>
            </a:r>
          </a:p>
        </p:txBody>
      </p:sp>
      <p:pic>
        <p:nvPicPr>
          <p:cNvPr id="4106" name="Picture 32" descr="NEW FAA LOGO"/>
          <p:cNvPicPr>
            <a:picLocks noChangeAspect="1" noChangeArrowheads="1"/>
          </p:cNvPicPr>
          <p:nvPr userDrawn="1"/>
        </p:nvPicPr>
        <p:blipFill>
          <a:blip r:embed="rId1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5708650" y="6124575"/>
            <a:ext cx="6604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18" r:id="rId1"/>
    <p:sldLayoutId id="2147484117" r:id="rId2"/>
    <p:sldLayoutId id="2147484116" r:id="rId3"/>
    <p:sldLayoutId id="2147484115" r:id="rId4"/>
    <p:sldLayoutId id="2147484114" r:id="rId5"/>
    <p:sldLayoutId id="2147484113" r:id="rId6"/>
    <p:sldLayoutId id="2147484112" r:id="rId7"/>
    <p:sldLayoutId id="2147484111" r:id="rId8"/>
    <p:sldLayoutId id="2147484110" r:id="rId9"/>
    <p:sldLayoutId id="2147484109" r:id="rId10"/>
    <p:sldLayoutId id="2147484108"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000" b="1">
          <a:solidFill>
            <a:schemeClr val="bg1"/>
          </a:solidFill>
          <a:latin typeface="+mj-lt"/>
          <a:ea typeface="+mj-ea"/>
          <a:cs typeface="+mj-cs"/>
        </a:defRPr>
      </a:lvl1pPr>
      <a:lvl2pPr algn="l" rtl="0" eaLnBrk="0" fontAlgn="base" hangingPunct="0">
        <a:spcBef>
          <a:spcPct val="0"/>
        </a:spcBef>
        <a:spcAft>
          <a:spcPct val="0"/>
        </a:spcAft>
        <a:defRPr sz="4000" b="1">
          <a:solidFill>
            <a:schemeClr val="bg1"/>
          </a:solidFill>
          <a:latin typeface="Arial" charset="0"/>
        </a:defRPr>
      </a:lvl2pPr>
      <a:lvl3pPr algn="l" rtl="0" eaLnBrk="0" fontAlgn="base" hangingPunct="0">
        <a:spcBef>
          <a:spcPct val="0"/>
        </a:spcBef>
        <a:spcAft>
          <a:spcPct val="0"/>
        </a:spcAft>
        <a:defRPr sz="4000" b="1">
          <a:solidFill>
            <a:schemeClr val="bg1"/>
          </a:solidFill>
          <a:latin typeface="Arial" charset="0"/>
        </a:defRPr>
      </a:lvl3pPr>
      <a:lvl4pPr algn="l" rtl="0" eaLnBrk="0" fontAlgn="base" hangingPunct="0">
        <a:spcBef>
          <a:spcPct val="0"/>
        </a:spcBef>
        <a:spcAft>
          <a:spcPct val="0"/>
        </a:spcAft>
        <a:defRPr sz="4000" b="1">
          <a:solidFill>
            <a:schemeClr val="bg1"/>
          </a:solidFill>
          <a:latin typeface="Arial" charset="0"/>
        </a:defRPr>
      </a:lvl4pPr>
      <a:lvl5pPr algn="l" rtl="0" eaLnBrk="0" fontAlgn="base" hangingPunct="0">
        <a:spcBef>
          <a:spcPct val="0"/>
        </a:spcBef>
        <a:spcAft>
          <a:spcPct val="0"/>
        </a:spcAft>
        <a:defRPr sz="4000" b="1">
          <a:solidFill>
            <a:schemeClr val="bg1"/>
          </a:solidFill>
          <a:latin typeface="Arial" charset="0"/>
        </a:defRPr>
      </a:lvl5pPr>
      <a:lvl6pPr marL="457200" algn="l" rtl="0" fontAlgn="base">
        <a:spcBef>
          <a:spcPct val="0"/>
        </a:spcBef>
        <a:spcAft>
          <a:spcPct val="0"/>
        </a:spcAft>
        <a:defRPr sz="4000" b="1">
          <a:solidFill>
            <a:schemeClr val="bg1"/>
          </a:solidFill>
          <a:latin typeface="Arial" charset="0"/>
        </a:defRPr>
      </a:lvl6pPr>
      <a:lvl7pPr marL="914400" algn="l" rtl="0" fontAlgn="base">
        <a:spcBef>
          <a:spcPct val="0"/>
        </a:spcBef>
        <a:spcAft>
          <a:spcPct val="0"/>
        </a:spcAft>
        <a:defRPr sz="4000" b="1">
          <a:solidFill>
            <a:schemeClr val="bg1"/>
          </a:solidFill>
          <a:latin typeface="Arial" charset="0"/>
        </a:defRPr>
      </a:lvl7pPr>
      <a:lvl8pPr marL="1371600" algn="l" rtl="0" fontAlgn="base">
        <a:spcBef>
          <a:spcPct val="0"/>
        </a:spcBef>
        <a:spcAft>
          <a:spcPct val="0"/>
        </a:spcAft>
        <a:defRPr sz="4000" b="1">
          <a:solidFill>
            <a:schemeClr val="bg1"/>
          </a:solidFill>
          <a:latin typeface="Arial" charset="0"/>
        </a:defRPr>
      </a:lvl8pPr>
      <a:lvl9pPr marL="1828800" algn="l" rtl="0" fontAlgn="base">
        <a:spcBef>
          <a:spcPct val="0"/>
        </a:spcBef>
        <a:spcAft>
          <a:spcPct val="0"/>
        </a:spcAft>
        <a:defRPr sz="40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000">
          <a:solidFill>
            <a:schemeClr val="bg1"/>
          </a:solidFill>
          <a:latin typeface="+mn-lt"/>
        </a:defRPr>
      </a:lvl3pPr>
      <a:lvl4pPr marL="1600200" indent="-228600" algn="l" rtl="0" eaLnBrk="0" fontAlgn="base" hangingPunct="0">
        <a:spcBef>
          <a:spcPct val="20000"/>
        </a:spcBef>
        <a:spcAft>
          <a:spcPct val="0"/>
        </a:spcAft>
        <a:buChar char="–"/>
        <a:defRPr>
          <a:solidFill>
            <a:schemeClr val="bg1"/>
          </a:solidFill>
          <a:latin typeface="+mn-lt"/>
        </a:defRPr>
      </a:lvl4pPr>
      <a:lvl5pPr marL="2057400" indent="-228600" algn="l" rtl="0" eaLnBrk="0" fontAlgn="base" hangingPunct="0">
        <a:spcBef>
          <a:spcPct val="20000"/>
        </a:spcBef>
        <a:spcAft>
          <a:spcPct val="0"/>
        </a:spcAft>
        <a:buChar char="»"/>
        <a:defRPr>
          <a:solidFill>
            <a:schemeClr val="bg1"/>
          </a:solidFill>
          <a:latin typeface="+mn-lt"/>
        </a:defRPr>
      </a:lvl5pPr>
      <a:lvl6pPr marL="2514600" indent="-228600" algn="l" rtl="0" fontAlgn="base">
        <a:spcBef>
          <a:spcPct val="20000"/>
        </a:spcBef>
        <a:spcAft>
          <a:spcPct val="0"/>
        </a:spcAft>
        <a:buChar char="»"/>
        <a:defRPr>
          <a:solidFill>
            <a:schemeClr val="bg1"/>
          </a:solidFill>
          <a:latin typeface="+mn-lt"/>
        </a:defRPr>
      </a:lvl6pPr>
      <a:lvl7pPr marL="2971800" indent="-228600" algn="l" rtl="0" fontAlgn="base">
        <a:spcBef>
          <a:spcPct val="20000"/>
        </a:spcBef>
        <a:spcAft>
          <a:spcPct val="0"/>
        </a:spcAft>
        <a:buChar char="»"/>
        <a:defRPr>
          <a:solidFill>
            <a:schemeClr val="bg1"/>
          </a:solidFill>
          <a:latin typeface="+mn-lt"/>
        </a:defRPr>
      </a:lvl7pPr>
      <a:lvl8pPr marL="3429000" indent="-228600" algn="l" rtl="0" fontAlgn="base">
        <a:spcBef>
          <a:spcPct val="20000"/>
        </a:spcBef>
        <a:spcAft>
          <a:spcPct val="0"/>
        </a:spcAft>
        <a:buChar char="»"/>
        <a:defRPr>
          <a:solidFill>
            <a:schemeClr val="bg1"/>
          </a:solidFill>
          <a:latin typeface="+mn-lt"/>
        </a:defRPr>
      </a:lvl8pPr>
      <a:lvl9pPr marL="3886200" indent="-228600" algn="l" rtl="0" fontAlgn="base">
        <a:spcBef>
          <a:spcPct val="20000"/>
        </a:spcBef>
        <a:spcAft>
          <a:spcPct val="0"/>
        </a:spcAft>
        <a:buChar char="»"/>
        <a:defRPr>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7FBFF"/>
            </a:gs>
            <a:gs pos="50000">
              <a:srgbClr val="FFFFFF"/>
            </a:gs>
            <a:gs pos="100000">
              <a:srgbClr val="F7FBFF"/>
            </a:gs>
          </a:gsLst>
          <a:lin ang="5400000" scaled="1"/>
        </a:gra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bwMode="auto">
          <a:xfrm>
            <a:off x="457200" y="9144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5123" name="Picture 5" descr="Z:\AeroTech Logos\ATR Logo - Report Format.jpg"/>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62888" y="6415088"/>
            <a:ext cx="124301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title"/>
          </p:nvPr>
        </p:nvSpPr>
        <p:spPr bwMode="auto">
          <a:xfrm>
            <a:off x="0" y="0"/>
            <a:ext cx="9144000" cy="606425"/>
          </a:xfrm>
          <a:prstGeom prst="rect">
            <a:avLst/>
          </a:prstGeom>
          <a:ln>
            <a:headEnd/>
            <a:tailEnd/>
          </a:ln>
        </p:spPr>
        <p:style>
          <a:lnRef idx="0">
            <a:schemeClr val="accent1"/>
          </a:lnRef>
          <a:fillRef idx="3">
            <a:schemeClr val="accent1"/>
          </a:fillRef>
          <a:effectRef idx="3">
            <a:schemeClr val="accent1"/>
          </a:effectRef>
          <a:fontRef idx="none"/>
        </p:style>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125" name="Text Box 7"/>
          <p:cNvSpPr txBox="1">
            <a:spLocks noChangeArrowheads="1"/>
          </p:cNvSpPr>
          <p:nvPr/>
        </p:nvSpPr>
        <p:spPr bwMode="auto">
          <a:xfrm>
            <a:off x="2971800" y="6581775"/>
            <a:ext cx="3019425" cy="2460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spcBef>
                <a:spcPct val="0"/>
              </a:spcBef>
              <a:buFontTx/>
              <a:buNone/>
              <a:defRPr/>
            </a:pPr>
            <a:r>
              <a:rPr lang="en-US" sz="1000" smtClean="0">
                <a:cs typeface="Times New Roman" pitchFamily="18" charset="0"/>
              </a:rPr>
              <a:t>AeroTech Research (USA), Inc., Proprietary, 2011</a:t>
            </a:r>
            <a:endParaRPr lang="en-US" sz="1000" smtClean="0"/>
          </a:p>
        </p:txBody>
      </p:sp>
      <p:sp>
        <p:nvSpPr>
          <p:cNvPr id="5126" name="TextBox 5"/>
          <p:cNvSpPr txBox="1">
            <a:spLocks noChangeArrowheads="1"/>
          </p:cNvSpPr>
          <p:nvPr/>
        </p:nvSpPr>
        <p:spPr bwMode="auto">
          <a:xfrm>
            <a:off x="0" y="6584950"/>
            <a:ext cx="369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fld id="{3E8008D7-200E-482A-968D-EB8603A38F78}" type="slidenum">
              <a:rPr lang="en-US" sz="1200"/>
              <a:pPr eaLnBrk="1" hangingPunct="1">
                <a:spcBef>
                  <a:spcPct val="0"/>
                </a:spcBef>
                <a:buFontTx/>
                <a:buNone/>
              </a:pPr>
              <a:t>‹#›</a:t>
            </a:fld>
            <a:endParaRPr lang="en-US" sz="1200"/>
          </a:p>
        </p:txBody>
      </p:sp>
    </p:spTree>
  </p:cSld>
  <p:clrMap bg1="lt1" tx1="dk1" bg2="lt2" tx2="dk2" accent1="accent1" accent2="accent2" accent3="accent3" accent4="accent4" accent5="accent5" accent6="accent6" hlink="hlink" folHlink="folHlink"/>
  <p:sldLayoutIdLst>
    <p:sldLayoutId id="2147484129" r:id="rId1"/>
    <p:sldLayoutId id="2147484128" r:id="rId2"/>
    <p:sldLayoutId id="2147484127" r:id="rId3"/>
    <p:sldLayoutId id="2147484126" r:id="rId4"/>
    <p:sldLayoutId id="2147484125" r:id="rId5"/>
    <p:sldLayoutId id="2147484124" r:id="rId6"/>
    <p:sldLayoutId id="2147484123" r:id="rId7"/>
    <p:sldLayoutId id="2147484122" r:id="rId8"/>
    <p:sldLayoutId id="2147484121" r:id="rId9"/>
    <p:sldLayoutId id="2147484120" r:id="rId10"/>
    <p:sldLayoutId id="2147484119" r:id="rId11"/>
  </p:sldLayoutIdLst>
  <p:hf hdr="0" ftr="0" dt="0"/>
  <p:txStyles>
    <p:titleStyle>
      <a:lvl1pPr algn="ctr" rtl="0" eaLnBrk="0" fontAlgn="base" hangingPunct="0">
        <a:spcBef>
          <a:spcPct val="0"/>
        </a:spcBef>
        <a:spcAft>
          <a:spcPct val="0"/>
        </a:spcAft>
        <a:defRPr sz="3200" b="1">
          <a:solidFill>
            <a:srgbClr val="FFFFFF"/>
          </a:solidFill>
          <a:latin typeface="+mj-lt"/>
          <a:ea typeface="+mj-ea"/>
          <a:cs typeface="+mj-cs"/>
        </a:defRPr>
      </a:lvl1pPr>
      <a:lvl2pPr algn="ctr" rtl="0" eaLnBrk="0" fontAlgn="base" hangingPunct="0">
        <a:spcBef>
          <a:spcPct val="0"/>
        </a:spcBef>
        <a:spcAft>
          <a:spcPct val="0"/>
        </a:spcAft>
        <a:defRPr sz="3200" b="1">
          <a:solidFill>
            <a:srgbClr val="FFFFFF"/>
          </a:solidFill>
          <a:latin typeface="Arial" charset="0"/>
        </a:defRPr>
      </a:lvl2pPr>
      <a:lvl3pPr algn="ctr" rtl="0" eaLnBrk="0" fontAlgn="base" hangingPunct="0">
        <a:spcBef>
          <a:spcPct val="0"/>
        </a:spcBef>
        <a:spcAft>
          <a:spcPct val="0"/>
        </a:spcAft>
        <a:defRPr sz="3200" b="1">
          <a:solidFill>
            <a:srgbClr val="FFFFFF"/>
          </a:solidFill>
          <a:latin typeface="Arial" charset="0"/>
        </a:defRPr>
      </a:lvl3pPr>
      <a:lvl4pPr algn="ctr" rtl="0" eaLnBrk="0" fontAlgn="base" hangingPunct="0">
        <a:spcBef>
          <a:spcPct val="0"/>
        </a:spcBef>
        <a:spcAft>
          <a:spcPct val="0"/>
        </a:spcAft>
        <a:defRPr sz="3200" b="1">
          <a:solidFill>
            <a:srgbClr val="FFFFFF"/>
          </a:solidFill>
          <a:latin typeface="Arial" charset="0"/>
        </a:defRPr>
      </a:lvl4pPr>
      <a:lvl5pPr algn="ctr" rtl="0" eaLnBrk="0" fontAlgn="base" hangingPunct="0">
        <a:spcBef>
          <a:spcPct val="0"/>
        </a:spcBef>
        <a:spcAft>
          <a:spcPct val="0"/>
        </a:spcAft>
        <a:defRPr sz="3200" b="1">
          <a:solidFill>
            <a:srgbClr val="FFFFFF"/>
          </a:solidFill>
          <a:latin typeface="Arial" charset="0"/>
        </a:defRPr>
      </a:lvl5pPr>
      <a:lvl6pPr marL="457200" algn="ctr" rtl="0" fontAlgn="base">
        <a:spcBef>
          <a:spcPct val="0"/>
        </a:spcBef>
        <a:spcAft>
          <a:spcPct val="0"/>
        </a:spcAft>
        <a:defRPr sz="3200" b="1">
          <a:solidFill>
            <a:srgbClr val="FFFFFF"/>
          </a:solidFill>
          <a:latin typeface="Arial" charset="0"/>
        </a:defRPr>
      </a:lvl6pPr>
      <a:lvl7pPr marL="914400" algn="ctr" rtl="0" fontAlgn="base">
        <a:spcBef>
          <a:spcPct val="0"/>
        </a:spcBef>
        <a:spcAft>
          <a:spcPct val="0"/>
        </a:spcAft>
        <a:defRPr sz="3200" b="1">
          <a:solidFill>
            <a:srgbClr val="FFFFFF"/>
          </a:solidFill>
          <a:latin typeface="Arial" charset="0"/>
        </a:defRPr>
      </a:lvl7pPr>
      <a:lvl8pPr marL="1371600" algn="ctr" rtl="0" fontAlgn="base">
        <a:spcBef>
          <a:spcPct val="0"/>
        </a:spcBef>
        <a:spcAft>
          <a:spcPct val="0"/>
        </a:spcAft>
        <a:defRPr sz="3200" b="1">
          <a:solidFill>
            <a:srgbClr val="FFFFFF"/>
          </a:solidFill>
          <a:latin typeface="Arial" charset="0"/>
        </a:defRPr>
      </a:lvl8pPr>
      <a:lvl9pPr marL="1828800" algn="ctr" rtl="0" fontAlgn="base">
        <a:spcBef>
          <a:spcPct val="0"/>
        </a:spcBef>
        <a:spcAft>
          <a:spcPct val="0"/>
        </a:spcAft>
        <a:defRPr sz="3200" b="1">
          <a:solidFill>
            <a:srgbClr val="FFFFFF"/>
          </a:solidFill>
          <a:latin typeface="Arial" charset="0"/>
        </a:defRPr>
      </a:lvl9pPr>
    </p:titleStyle>
    <p:bodyStyle>
      <a:lvl1pPr marL="342900" indent="-342900" algn="l" rtl="0" eaLnBrk="0" fontAlgn="base" hangingPunct="0">
        <a:spcBef>
          <a:spcPct val="20000"/>
        </a:spcBef>
        <a:spcAft>
          <a:spcPct val="0"/>
        </a:spcAft>
        <a:buSzPct val="85000"/>
        <a:buBlip>
          <a:blip r:embed="rId14"/>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Blip>
          <a:blip r:embed="rId15"/>
        </a:buBlip>
        <a:defRPr sz="20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68" name="Rectangle 44"/>
          <p:cNvSpPr>
            <a:spLocks noChangeArrowheads="1"/>
          </p:cNvSpPr>
          <p:nvPr userDrawn="1"/>
        </p:nvSpPr>
        <p:spPr bwMode="auto">
          <a:xfrm>
            <a:off x="0" y="0"/>
            <a:ext cx="9144000" cy="990600"/>
          </a:xfrm>
          <a:prstGeom prst="rect">
            <a:avLst/>
          </a:prstGeom>
          <a:gradFill rotWithShape="1">
            <a:gsLst>
              <a:gs pos="0">
                <a:srgbClr val="126CB6"/>
              </a:gs>
              <a:gs pos="100000">
                <a:srgbClr val="126CB6">
                  <a:gamma/>
                  <a:shade val="66667"/>
                  <a:invGamma/>
                </a:srgbClr>
              </a:gs>
            </a:gsLst>
            <a:lin ang="5400000" scaled="1"/>
          </a:gradFill>
          <a:ln w="9525">
            <a:noFill/>
            <a:miter lim="800000"/>
            <a:headEnd/>
            <a:tailEnd/>
          </a:ln>
          <a:effectLst/>
        </p:spPr>
        <p:txBody>
          <a:bodyPr wrap="none" anchor="ctr"/>
          <a:lstStyle/>
          <a:p>
            <a:pPr>
              <a:spcBef>
                <a:spcPct val="0"/>
              </a:spcBef>
              <a:buFontTx/>
              <a:buNone/>
              <a:defRPr/>
            </a:pPr>
            <a:endParaRPr lang="en-US" sz="1200">
              <a:effectLst>
                <a:outerShdw blurRad="38100" dist="38100" dir="2700000" algn="tl">
                  <a:srgbClr val="FFFFFF"/>
                </a:outerShdw>
              </a:effectLst>
              <a:latin typeface="Arial" charset="0"/>
              <a:cs typeface="ＭＳ Ｐゴシック" charset="-128"/>
            </a:endParaRPr>
          </a:p>
        </p:txBody>
      </p:sp>
      <p:sp>
        <p:nvSpPr>
          <p:cNvPr id="6147" name="Rectangle 2"/>
          <p:cNvSpPr>
            <a:spLocks noGrp="1" noChangeArrowheads="1"/>
          </p:cNvSpPr>
          <p:nvPr>
            <p:ph type="title"/>
          </p:nvPr>
        </p:nvSpPr>
        <p:spPr bwMode="auto">
          <a:xfrm>
            <a:off x="457200" y="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8" name="Rectangle 3"/>
          <p:cNvSpPr>
            <a:spLocks noGrp="1" noChangeArrowheads="1"/>
          </p:cNvSpPr>
          <p:nvPr>
            <p:ph type="body" idx="1"/>
          </p:nvPr>
        </p:nvSpPr>
        <p:spPr bwMode="auto">
          <a:xfrm>
            <a:off x="457200" y="1371600"/>
            <a:ext cx="822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467600" y="6553200"/>
            <a:ext cx="9144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800"/>
            </a:lvl1pPr>
          </a:lstStyle>
          <a:p>
            <a:r>
              <a:rPr lang="en-US"/>
              <a:t>Slide </a:t>
            </a:r>
            <a:fld id="{0B8530E7-2453-432E-BB38-1BC5B54F7751}" type="slidenum">
              <a:rPr lang="en-US"/>
              <a:pPr/>
              <a:t>‹#›</a:t>
            </a:fld>
            <a:endParaRPr lang="en-US"/>
          </a:p>
        </p:txBody>
      </p:sp>
      <p:pic>
        <p:nvPicPr>
          <p:cNvPr id="6150" name="Picture 1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229600" y="6037263"/>
            <a:ext cx="6858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9" descr="asrs_logo_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28600" y="5943600"/>
            <a:ext cx="5905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0" name="Line 26"/>
          <p:cNvSpPr>
            <a:spLocks noChangeShapeType="1"/>
          </p:cNvSpPr>
          <p:nvPr/>
        </p:nvSpPr>
        <p:spPr bwMode="auto">
          <a:xfrm>
            <a:off x="228600" y="0"/>
            <a:ext cx="0" cy="762000"/>
          </a:xfrm>
          <a:prstGeom prst="line">
            <a:avLst/>
          </a:prstGeom>
          <a:noFill/>
          <a:ln w="28575">
            <a:solidFill>
              <a:srgbClr val="0099FF"/>
            </a:solidFill>
            <a:prstDash val="sysDot"/>
            <a:round/>
            <a:headEnd/>
            <a:tailEnd/>
          </a:ln>
          <a:effectLst/>
        </p:spPr>
        <p:txBody>
          <a:bodyPr/>
          <a:lstStyle/>
          <a:p>
            <a:pPr>
              <a:spcBef>
                <a:spcPct val="0"/>
              </a:spcBef>
              <a:buFontTx/>
              <a:buNone/>
              <a:defRPr/>
            </a:pPr>
            <a:endParaRPr lang="en-US" sz="1200">
              <a:effectLst>
                <a:outerShdw blurRad="38100" dist="38100" dir="2700000" algn="tl">
                  <a:srgbClr val="000000">
                    <a:alpha val="43137"/>
                  </a:srgbClr>
                </a:outerShdw>
              </a:effectLst>
              <a:latin typeface="Arial" pitchFamily="62" charset="0"/>
            </a:endParaRPr>
          </a:p>
        </p:txBody>
      </p:sp>
      <p:sp>
        <p:nvSpPr>
          <p:cNvPr id="1034" name="Date Placeholder 4"/>
          <p:cNvSpPr txBox="1">
            <a:spLocks noGrp="1"/>
          </p:cNvSpPr>
          <p:nvPr userDrawn="1"/>
        </p:nvSpPr>
        <p:spPr bwMode="auto">
          <a:xfrm>
            <a:off x="152400" y="6629400"/>
            <a:ext cx="2133600" cy="228600"/>
          </a:xfrm>
          <a:prstGeom prst="rect">
            <a:avLst/>
          </a:prstGeom>
          <a:noFill/>
          <a:ln w="9525">
            <a:noFill/>
            <a:miter lim="800000"/>
            <a:headEnd/>
            <a:tailEnd/>
          </a:ln>
        </p:spPr>
        <p:txBody>
          <a:bodyPr anchor="b"/>
          <a:lstStyle>
            <a:lvl1pPr eaLnBrk="0" hangingPunct="0">
              <a:defRPr sz="2400">
                <a:solidFill>
                  <a:schemeClr val="tx1"/>
                </a:solidFill>
                <a:latin typeface="Arial" charset="0"/>
              </a:defRPr>
            </a:lvl1pPr>
            <a:lvl2pPr marL="37931725" indent="-37474525" eaLnBrk="0" hangingPunct="0">
              <a:defRPr sz="2400">
                <a:solidFill>
                  <a:schemeClr val="tx1"/>
                </a:solidFill>
                <a:latin typeface="Arial" charset="0"/>
              </a:defRPr>
            </a:lvl2pPr>
            <a:lvl3pPr eaLnBrk="0" hangingPunct="0">
              <a:defRPr sz="2400">
                <a:solidFill>
                  <a:schemeClr val="tx1"/>
                </a:solidFill>
                <a:latin typeface="Arial" charset="0"/>
              </a:defRPr>
            </a:lvl3pPr>
            <a:lvl4pPr eaLnBrk="0" hangingPunct="0">
              <a:defRPr sz="2400">
                <a:solidFill>
                  <a:schemeClr val="tx1"/>
                </a:solidFill>
                <a:latin typeface="Arial" charset="0"/>
              </a:defRPr>
            </a:lvl4pPr>
            <a:lvl5pPr eaLnBrk="0" hangingPunct="0">
              <a:defRPr sz="2400">
                <a:solidFill>
                  <a:schemeClr val="tx1"/>
                </a:solidFill>
                <a:latin typeface="Arial" charset="0"/>
              </a:defRPr>
            </a:lvl5pPr>
            <a:lvl6pPr marL="457200" eaLnBrk="0" fontAlgn="base" hangingPunct="0">
              <a:spcBef>
                <a:spcPct val="50000"/>
              </a:spcBef>
              <a:spcAft>
                <a:spcPct val="0"/>
              </a:spcAft>
              <a:defRPr sz="2400">
                <a:solidFill>
                  <a:schemeClr val="tx1"/>
                </a:solidFill>
                <a:latin typeface="Arial" charset="0"/>
              </a:defRPr>
            </a:lvl6pPr>
            <a:lvl7pPr marL="914400" eaLnBrk="0" fontAlgn="base" hangingPunct="0">
              <a:spcBef>
                <a:spcPct val="50000"/>
              </a:spcBef>
              <a:spcAft>
                <a:spcPct val="0"/>
              </a:spcAft>
              <a:defRPr sz="2400">
                <a:solidFill>
                  <a:schemeClr val="tx1"/>
                </a:solidFill>
                <a:latin typeface="Arial" charset="0"/>
              </a:defRPr>
            </a:lvl7pPr>
            <a:lvl8pPr marL="1371600" eaLnBrk="0" fontAlgn="base" hangingPunct="0">
              <a:spcBef>
                <a:spcPct val="50000"/>
              </a:spcBef>
              <a:spcAft>
                <a:spcPct val="0"/>
              </a:spcAft>
              <a:defRPr sz="2400">
                <a:solidFill>
                  <a:schemeClr val="tx1"/>
                </a:solidFill>
                <a:latin typeface="Arial" charset="0"/>
              </a:defRPr>
            </a:lvl8pPr>
            <a:lvl9pPr marL="1828800" eaLnBrk="0" fontAlgn="base" hangingPunct="0">
              <a:spcBef>
                <a:spcPct val="50000"/>
              </a:spcBef>
              <a:spcAft>
                <a:spcPct val="0"/>
              </a:spcAft>
              <a:defRPr sz="2400">
                <a:solidFill>
                  <a:schemeClr val="tx1"/>
                </a:solidFill>
                <a:latin typeface="Arial" charset="0"/>
              </a:defRPr>
            </a:lvl9pPr>
          </a:lstStyle>
          <a:p>
            <a:pPr eaLnBrk="1" hangingPunct="1">
              <a:spcBef>
                <a:spcPct val="0"/>
              </a:spcBef>
              <a:buFontTx/>
              <a:buNone/>
              <a:defRPr/>
            </a:pPr>
            <a:r>
              <a:rPr lang="en-US" sz="800" smtClean="0"/>
              <a:t>October 2011</a:t>
            </a:r>
            <a:endParaRPr lang="en-US" sz="900" smtClean="0"/>
          </a:p>
        </p:txBody>
      </p:sp>
    </p:spTree>
  </p:cSld>
  <p:clrMap bg1="lt1" tx1="dk1" bg2="lt2" tx2="dk2" accent1="accent1" accent2="accent2" accent3="accent3" accent4="accent4" accent5="accent5" accent6="accent6" hlink="hlink" folHlink="folHlink"/>
  <p:sldLayoutIdLst>
    <p:sldLayoutId id="2147484140" r:id="rId1"/>
    <p:sldLayoutId id="2147484139" r:id="rId2"/>
    <p:sldLayoutId id="2147484138" r:id="rId3"/>
    <p:sldLayoutId id="2147484137" r:id="rId4"/>
    <p:sldLayoutId id="2147484136" r:id="rId5"/>
    <p:sldLayoutId id="2147484135" r:id="rId6"/>
    <p:sldLayoutId id="2147484134" r:id="rId7"/>
    <p:sldLayoutId id="2147484133" r:id="rId8"/>
    <p:sldLayoutId id="2147484132" r:id="rId9"/>
    <p:sldLayoutId id="2147484131" r:id="rId10"/>
    <p:sldLayoutId id="2147484130" r:id="rId11"/>
  </p:sldLayoutIdLst>
  <p:transition/>
  <p:hf hdr="0" ft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ea typeface="ＭＳ Ｐゴシック" pitchFamily="34" charset="-128"/>
        </a:defRPr>
      </a:lvl2pPr>
      <a:lvl3pPr algn="l" rtl="0" eaLnBrk="0" fontAlgn="base" hangingPunct="0">
        <a:spcBef>
          <a:spcPct val="0"/>
        </a:spcBef>
        <a:spcAft>
          <a:spcPct val="0"/>
        </a:spcAft>
        <a:defRPr sz="3200">
          <a:solidFill>
            <a:schemeClr val="bg1"/>
          </a:solidFill>
          <a:latin typeface="Arial" charset="0"/>
          <a:ea typeface="ＭＳ Ｐゴシック" pitchFamily="34" charset="-128"/>
        </a:defRPr>
      </a:lvl3pPr>
      <a:lvl4pPr algn="l" rtl="0" eaLnBrk="0" fontAlgn="base" hangingPunct="0">
        <a:spcBef>
          <a:spcPct val="0"/>
        </a:spcBef>
        <a:spcAft>
          <a:spcPct val="0"/>
        </a:spcAft>
        <a:defRPr sz="3200">
          <a:solidFill>
            <a:schemeClr val="bg1"/>
          </a:solidFill>
          <a:latin typeface="Arial" charset="0"/>
          <a:ea typeface="ＭＳ Ｐゴシック" pitchFamily="34" charset="-128"/>
        </a:defRPr>
      </a:lvl4pPr>
      <a:lvl5pPr algn="l" rtl="0" eaLnBrk="0" fontAlgn="base" hangingPunct="0">
        <a:spcBef>
          <a:spcPct val="0"/>
        </a:spcBef>
        <a:spcAft>
          <a:spcPct val="0"/>
        </a:spcAft>
        <a:defRPr sz="3200">
          <a:solidFill>
            <a:schemeClr val="bg1"/>
          </a:solidFill>
          <a:latin typeface="Arial" charset="0"/>
          <a:ea typeface="ＭＳ Ｐゴシック" pitchFamily="34" charset="-128"/>
        </a:defRPr>
      </a:lvl5pPr>
      <a:lvl6pPr marL="457200" algn="l" rtl="0" fontAlgn="base">
        <a:spcBef>
          <a:spcPct val="0"/>
        </a:spcBef>
        <a:spcAft>
          <a:spcPct val="0"/>
        </a:spcAft>
        <a:defRPr sz="3200">
          <a:solidFill>
            <a:schemeClr val="bg1"/>
          </a:solidFill>
          <a:latin typeface="Arial" charset="0"/>
          <a:ea typeface="ＭＳ Ｐゴシック" pitchFamily="34" charset="-128"/>
        </a:defRPr>
      </a:lvl6pPr>
      <a:lvl7pPr marL="914400" algn="l" rtl="0" fontAlgn="base">
        <a:spcBef>
          <a:spcPct val="0"/>
        </a:spcBef>
        <a:spcAft>
          <a:spcPct val="0"/>
        </a:spcAft>
        <a:defRPr sz="3200">
          <a:solidFill>
            <a:schemeClr val="bg1"/>
          </a:solidFill>
          <a:latin typeface="Arial" charset="0"/>
          <a:ea typeface="ＭＳ Ｐゴシック" pitchFamily="34" charset="-128"/>
        </a:defRPr>
      </a:lvl7pPr>
      <a:lvl8pPr marL="1371600" algn="l" rtl="0" fontAlgn="base">
        <a:spcBef>
          <a:spcPct val="0"/>
        </a:spcBef>
        <a:spcAft>
          <a:spcPct val="0"/>
        </a:spcAft>
        <a:defRPr sz="3200">
          <a:solidFill>
            <a:schemeClr val="bg1"/>
          </a:solidFill>
          <a:latin typeface="Arial" charset="0"/>
          <a:ea typeface="ＭＳ Ｐゴシック" pitchFamily="34" charset="-128"/>
        </a:defRPr>
      </a:lvl8pPr>
      <a:lvl9pPr marL="1828800" algn="l" rtl="0" fontAlgn="base">
        <a:spcBef>
          <a:spcPct val="0"/>
        </a:spcBef>
        <a:spcAft>
          <a:spcPct val="0"/>
        </a:spcAft>
        <a:defRPr sz="3200">
          <a:solidFill>
            <a:schemeClr val="bg1"/>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lr>
          <a:srgbClr val="0042A4"/>
        </a:buClr>
        <a:buSzPct val="75000"/>
        <a:buFont typeface="Webdings" panose="05030102010509060703" pitchFamily="18" charset="2"/>
        <a:buChar char="4"/>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88B800"/>
        </a:buClr>
        <a:buFont typeface="Times" panose="02020603050405020304" pitchFamily="18" charset="0"/>
        <a:buChar char="•"/>
        <a:defRPr sz="2400">
          <a:solidFill>
            <a:schemeClr val="tx1"/>
          </a:solidFill>
          <a:latin typeface="+mn-lt"/>
          <a:ea typeface="+mn-ea"/>
        </a:defRPr>
      </a:lvl2pPr>
      <a:lvl3pPr marL="1085850" indent="-228600" algn="l" rtl="0" eaLnBrk="0" fontAlgn="base" hangingPunct="0">
        <a:spcBef>
          <a:spcPct val="20000"/>
        </a:spcBef>
        <a:spcAft>
          <a:spcPct val="0"/>
        </a:spcAft>
        <a:buClr>
          <a:srgbClr val="0042A4"/>
        </a:buClr>
        <a:buFont typeface="Wingdings" panose="05000000000000000000" pitchFamily="2" charset="2"/>
        <a:buChar char="§"/>
        <a:defRPr sz="2200">
          <a:solidFill>
            <a:schemeClr val="tx1"/>
          </a:solidFill>
          <a:latin typeface="+mn-lt"/>
          <a:ea typeface="+mn-ea"/>
        </a:defRPr>
      </a:lvl3pPr>
      <a:lvl4pPr marL="1428750" indent="-228600" algn="l" rtl="0" eaLnBrk="0" fontAlgn="base" hangingPunct="0">
        <a:spcBef>
          <a:spcPct val="20000"/>
        </a:spcBef>
        <a:spcAft>
          <a:spcPct val="0"/>
        </a:spcAft>
        <a:buClr>
          <a:schemeClr val="hlink"/>
        </a:buClr>
        <a:buSzPct val="55000"/>
        <a:buFont typeface="Wingdings" panose="05000000000000000000" pitchFamily="2" charset="2"/>
        <a:buChar char="¡"/>
        <a:defRPr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55000"/>
        <a:buFont typeface="Wingdings 3" panose="05040102010807070707" pitchFamily="18" charset="2"/>
        <a:buChar char="w"/>
        <a:defRPr>
          <a:solidFill>
            <a:schemeClr val="tx1"/>
          </a:solidFill>
          <a:latin typeface="+mn-lt"/>
          <a:ea typeface="+mn-ea"/>
        </a:defRPr>
      </a:lvl5pPr>
      <a:lvl6pPr marL="2228850" indent="-228600" algn="l" rtl="0" fontAlgn="base">
        <a:spcBef>
          <a:spcPct val="20000"/>
        </a:spcBef>
        <a:spcAft>
          <a:spcPct val="0"/>
        </a:spcAft>
        <a:buClr>
          <a:schemeClr val="accent2"/>
        </a:buClr>
        <a:buSzPct val="55000"/>
        <a:buFont typeface="Wingdings 3" pitchFamily="18" charset="2"/>
        <a:buChar char="w"/>
        <a:defRPr>
          <a:solidFill>
            <a:schemeClr val="tx1"/>
          </a:solidFill>
          <a:latin typeface="+mn-lt"/>
          <a:ea typeface="+mn-ea"/>
        </a:defRPr>
      </a:lvl6pPr>
      <a:lvl7pPr marL="2686050" indent="-228600" algn="l" rtl="0" fontAlgn="base">
        <a:spcBef>
          <a:spcPct val="20000"/>
        </a:spcBef>
        <a:spcAft>
          <a:spcPct val="0"/>
        </a:spcAft>
        <a:buClr>
          <a:schemeClr val="accent2"/>
        </a:buClr>
        <a:buSzPct val="55000"/>
        <a:buFont typeface="Wingdings 3" pitchFamily="18" charset="2"/>
        <a:buChar char="w"/>
        <a:defRPr>
          <a:solidFill>
            <a:schemeClr val="tx1"/>
          </a:solidFill>
          <a:latin typeface="+mn-lt"/>
          <a:ea typeface="+mn-ea"/>
        </a:defRPr>
      </a:lvl7pPr>
      <a:lvl8pPr marL="3143250" indent="-228600" algn="l" rtl="0" fontAlgn="base">
        <a:spcBef>
          <a:spcPct val="20000"/>
        </a:spcBef>
        <a:spcAft>
          <a:spcPct val="0"/>
        </a:spcAft>
        <a:buClr>
          <a:schemeClr val="accent2"/>
        </a:buClr>
        <a:buSzPct val="55000"/>
        <a:buFont typeface="Wingdings 3" pitchFamily="18" charset="2"/>
        <a:buChar char="w"/>
        <a:defRPr>
          <a:solidFill>
            <a:schemeClr val="tx1"/>
          </a:solidFill>
          <a:latin typeface="+mn-lt"/>
          <a:ea typeface="+mn-ea"/>
        </a:defRPr>
      </a:lvl8pPr>
      <a:lvl9pPr marL="3600450" indent="-228600" algn="l" rtl="0" fontAlgn="base">
        <a:spcBef>
          <a:spcPct val="20000"/>
        </a:spcBef>
        <a:spcAft>
          <a:spcPct val="0"/>
        </a:spcAft>
        <a:buClr>
          <a:schemeClr val="accent2"/>
        </a:buClr>
        <a:buSzPct val="55000"/>
        <a:buFont typeface="Wingdings 3" pitchFamily="18" charset="2"/>
        <a:buChar char="w"/>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47700" y="431800"/>
            <a:ext cx="77708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461827" name="Rectangle 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spcBef>
                <a:spcPct val="0"/>
              </a:spcBef>
              <a:buFontTx/>
              <a:buNone/>
              <a:defRPr sz="1400">
                <a:latin typeface="Times New Roman" pitchFamily="18" charset="0"/>
              </a:defRPr>
            </a:lvl1pPr>
          </a:lstStyle>
          <a:p>
            <a:pPr>
              <a:defRPr/>
            </a:pPr>
            <a:endParaRPr lang="en-US"/>
          </a:p>
        </p:txBody>
      </p:sp>
      <p:sp>
        <p:nvSpPr>
          <p:cNvPr id="461828" name="Rectangle 4"/>
          <p:cNvSpPr>
            <a:spLocks noGrp="1" noChangeArrowheads="1"/>
          </p:cNvSpPr>
          <p:nvPr>
            <p:ph type="ftr" sz="quarter" idx="3"/>
          </p:nvPr>
        </p:nvSpPr>
        <p:spPr bwMode="auto">
          <a:xfrm>
            <a:off x="5573713" y="6235700"/>
            <a:ext cx="2897187"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spcBef>
                <a:spcPct val="0"/>
              </a:spcBef>
              <a:buFontTx/>
              <a:buNone/>
              <a:defRPr sz="1400">
                <a:latin typeface="Times New Roman" pitchFamily="18" charset="0"/>
              </a:defRPr>
            </a:lvl1pPr>
          </a:lstStyle>
          <a:p>
            <a:pPr>
              <a:defRPr/>
            </a:pPr>
            <a:endParaRPr lang="en-US"/>
          </a:p>
        </p:txBody>
      </p:sp>
      <p:sp>
        <p:nvSpPr>
          <p:cNvPr id="7173"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4151" r:id="rId1"/>
    <p:sldLayoutId id="2147484150" r:id="rId2"/>
    <p:sldLayoutId id="2147484149" r:id="rId3"/>
    <p:sldLayoutId id="2147484148" r:id="rId4"/>
    <p:sldLayoutId id="2147484147" r:id="rId5"/>
    <p:sldLayoutId id="2147484146" r:id="rId6"/>
    <p:sldLayoutId id="2147484145" r:id="rId7"/>
    <p:sldLayoutId id="2147484144" r:id="rId8"/>
    <p:sldLayoutId id="2147484143" r:id="rId9"/>
    <p:sldLayoutId id="2147484142" r:id="rId10"/>
    <p:sldLayoutId id="2147484141" r:id="rId11"/>
  </p:sldLayoutIdLst>
  <p:hf hdr="0" ftr="0" dt="0"/>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Arial" charset="0"/>
        </a:defRPr>
      </a:lvl2pPr>
      <a:lvl3pPr algn="ctr" rtl="0" eaLnBrk="0" fontAlgn="base" hangingPunct="0">
        <a:spcBef>
          <a:spcPct val="0"/>
        </a:spcBef>
        <a:spcAft>
          <a:spcPct val="0"/>
        </a:spcAft>
        <a:defRPr sz="4400">
          <a:solidFill>
            <a:srgbClr val="FFFF00"/>
          </a:solidFill>
          <a:latin typeface="Arial" charset="0"/>
        </a:defRPr>
      </a:lvl3pPr>
      <a:lvl4pPr algn="ctr" rtl="0" eaLnBrk="0" fontAlgn="base" hangingPunct="0">
        <a:spcBef>
          <a:spcPct val="0"/>
        </a:spcBef>
        <a:spcAft>
          <a:spcPct val="0"/>
        </a:spcAft>
        <a:defRPr sz="4400">
          <a:solidFill>
            <a:srgbClr val="FFFF00"/>
          </a:solidFill>
          <a:latin typeface="Arial" charset="0"/>
        </a:defRPr>
      </a:lvl4pPr>
      <a:lvl5pPr algn="ctr" rtl="0" eaLnBrk="0" fontAlgn="base" hangingPunct="0">
        <a:spcBef>
          <a:spcPct val="0"/>
        </a:spcBef>
        <a:spcAft>
          <a:spcPct val="0"/>
        </a:spcAft>
        <a:defRPr sz="4400">
          <a:solidFill>
            <a:srgbClr val="FFFF00"/>
          </a:solidFill>
          <a:latin typeface="Arial" charset="0"/>
        </a:defRPr>
      </a:lvl5pPr>
      <a:lvl6pPr marL="457200" algn="ctr" rtl="0" fontAlgn="base">
        <a:spcBef>
          <a:spcPct val="0"/>
        </a:spcBef>
        <a:spcAft>
          <a:spcPct val="0"/>
        </a:spcAft>
        <a:defRPr sz="4400">
          <a:solidFill>
            <a:srgbClr val="FFFF00"/>
          </a:solidFill>
          <a:latin typeface="Arial" charset="0"/>
        </a:defRPr>
      </a:lvl6pPr>
      <a:lvl7pPr marL="914400" algn="ctr" rtl="0" fontAlgn="base">
        <a:spcBef>
          <a:spcPct val="0"/>
        </a:spcBef>
        <a:spcAft>
          <a:spcPct val="0"/>
        </a:spcAft>
        <a:defRPr sz="4400">
          <a:solidFill>
            <a:srgbClr val="FFFF00"/>
          </a:solidFill>
          <a:latin typeface="Arial" charset="0"/>
        </a:defRPr>
      </a:lvl7pPr>
      <a:lvl8pPr marL="1371600" algn="ctr" rtl="0" fontAlgn="base">
        <a:spcBef>
          <a:spcPct val="0"/>
        </a:spcBef>
        <a:spcAft>
          <a:spcPct val="0"/>
        </a:spcAft>
        <a:defRPr sz="4400">
          <a:solidFill>
            <a:srgbClr val="FFFF00"/>
          </a:solidFill>
          <a:latin typeface="Arial" charset="0"/>
        </a:defRPr>
      </a:lvl8pPr>
      <a:lvl9pPr marL="1828800" algn="ctr" rtl="0" fontAlgn="base">
        <a:spcBef>
          <a:spcPct val="0"/>
        </a:spcBef>
        <a:spcAft>
          <a:spcPct val="0"/>
        </a:spcAft>
        <a:defRPr sz="4400">
          <a:solidFill>
            <a:srgbClr val="FFFF00"/>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duotone>
              <a:schemeClr val="accent3">
                <a:shade val="45000"/>
                <a:satMod val="135000"/>
              </a:schemeClr>
              <a:prstClr val="white"/>
            </a:duotone>
            <a:alphaModFix amt="31000"/>
            <a:extLst/>
          </a:blip>
          <a:stretch>
            <a:fillRect/>
          </a:stretch>
        </p:blipFill>
        <p:spPr>
          <a:xfrm>
            <a:off x="0" y="6314391"/>
            <a:ext cx="9601200" cy="1087217"/>
          </a:xfrm>
          <a:prstGeom prst="rect">
            <a:avLst/>
          </a:prstGeom>
        </p:spPr>
      </p:pic>
      <p:sp>
        <p:nvSpPr>
          <p:cNvPr id="8195" name="Slide Number Placeholder 1"/>
          <p:cNvSpPr txBox="1">
            <a:spLocks/>
          </p:cNvSpPr>
          <p:nvPr userDrawn="1"/>
        </p:nvSpPr>
        <p:spPr bwMode="auto">
          <a:xfrm>
            <a:off x="67818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pPr>
            <a:fld id="{8A3CD2B7-67BB-4045-B37A-EA7E672402E0}" type="slidenum">
              <a:rPr lang="en-US" sz="1200">
                <a:solidFill>
                  <a:schemeClr val="bg1"/>
                </a:solidFill>
                <a:latin typeface="Calibri" panose="020F0502020204030204" pitchFamily="34" charset="0"/>
              </a:rPr>
              <a:pPr algn="r" eaLnBrk="1" hangingPunct="1">
                <a:spcBef>
                  <a:spcPct val="0"/>
                </a:spcBef>
                <a:buFontTx/>
                <a:buNone/>
              </a:pPr>
              <a:t>‹#›</a:t>
            </a:fld>
            <a:endParaRPr lang="en-US" sz="1200">
              <a:solidFill>
                <a:schemeClr val="bg1"/>
              </a:solidFill>
              <a:latin typeface="Calibri" panose="020F0502020204030204" pitchFamily="34" charset="0"/>
            </a:endParaRPr>
          </a:p>
        </p:txBody>
      </p:sp>
      <p:pic>
        <p:nvPicPr>
          <p:cNvPr id="8196" name="Picture 9"/>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772400" y="6472238"/>
            <a:ext cx="70643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9" name="Slide Number Placeholder 4"/>
          <p:cNvSpPr>
            <a:spLocks noGrp="1"/>
          </p:cNvSpPr>
          <p:nvPr>
            <p:ph type="sldNum" sz="quarter" idx="4"/>
          </p:nvPr>
        </p:nvSpPr>
        <p:spPr>
          <a:xfrm>
            <a:off x="8229600" y="6553200"/>
            <a:ext cx="914400" cy="304800"/>
          </a:xfrm>
          <a:prstGeom prst="rect">
            <a:avLst/>
          </a:prstGeom>
        </p:spPr>
        <p:txBody>
          <a:bodyPr vert="horz" wrap="square" lIns="91440" tIns="45720" rIns="91440" bIns="45720" numCol="1" anchor="t" anchorCtr="0" compatLnSpc="1">
            <a:prstTxWarp prst="textNoShape">
              <a:avLst/>
            </a:prstTxWarp>
          </a:bodyPr>
          <a:lstStyle>
            <a:lvl1pPr>
              <a:spcBef>
                <a:spcPct val="0"/>
              </a:spcBef>
              <a:buFontTx/>
              <a:buNone/>
              <a:defRPr sz="1800">
                <a:latin typeface="Calibri" panose="020F0502020204030204" pitchFamily="34" charset="0"/>
              </a:defRPr>
            </a:lvl1pPr>
          </a:lstStyle>
          <a:p>
            <a:fld id="{A83883C4-A71F-49BD-B353-9F45C738BB1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162" r:id="rId1"/>
    <p:sldLayoutId id="2147484161" r:id="rId2"/>
    <p:sldLayoutId id="2147484160" r:id="rId3"/>
    <p:sldLayoutId id="2147484159" r:id="rId4"/>
    <p:sldLayoutId id="2147484158" r:id="rId5"/>
    <p:sldLayoutId id="2147484157" r:id="rId6"/>
    <p:sldLayoutId id="2147484156" r:id="rId7"/>
    <p:sldLayoutId id="2147484155" r:id="rId8"/>
    <p:sldLayoutId id="2147484154" r:id="rId9"/>
    <p:sldLayoutId id="2147484153" r:id="rId10"/>
    <p:sldLayoutId id="2147484152" r:id="rId11"/>
  </p:sldLayoutIdLst>
  <p:hf hdr="0" ftr="0" dt="0"/>
  <p:txStyles>
    <p:titleStyle>
      <a:lvl1pPr algn="l" rtl="0" eaLnBrk="0" fontAlgn="base" hangingPunct="0">
        <a:spcBef>
          <a:spcPct val="0"/>
        </a:spcBef>
        <a:spcAft>
          <a:spcPct val="0"/>
        </a:spcAft>
        <a:defRPr sz="4400">
          <a:solidFill>
            <a:srgbClr val="77933C"/>
          </a:solidFill>
          <a:latin typeface="+mj-lt"/>
          <a:ea typeface="+mj-ea"/>
          <a:cs typeface="+mj-cs"/>
        </a:defRPr>
      </a:lvl1pPr>
      <a:lvl2pPr algn="l" rtl="0" eaLnBrk="0" fontAlgn="base" hangingPunct="0">
        <a:spcBef>
          <a:spcPct val="0"/>
        </a:spcBef>
        <a:spcAft>
          <a:spcPct val="0"/>
        </a:spcAft>
        <a:defRPr sz="4400">
          <a:solidFill>
            <a:srgbClr val="77933C"/>
          </a:solidFill>
          <a:latin typeface="Calibri" pitchFamily="34" charset="0"/>
        </a:defRPr>
      </a:lvl2pPr>
      <a:lvl3pPr algn="l" rtl="0" eaLnBrk="0" fontAlgn="base" hangingPunct="0">
        <a:spcBef>
          <a:spcPct val="0"/>
        </a:spcBef>
        <a:spcAft>
          <a:spcPct val="0"/>
        </a:spcAft>
        <a:defRPr sz="4400">
          <a:solidFill>
            <a:srgbClr val="77933C"/>
          </a:solidFill>
          <a:latin typeface="Calibri" pitchFamily="34" charset="0"/>
        </a:defRPr>
      </a:lvl3pPr>
      <a:lvl4pPr algn="l" rtl="0" eaLnBrk="0" fontAlgn="base" hangingPunct="0">
        <a:spcBef>
          <a:spcPct val="0"/>
        </a:spcBef>
        <a:spcAft>
          <a:spcPct val="0"/>
        </a:spcAft>
        <a:defRPr sz="4400">
          <a:solidFill>
            <a:srgbClr val="77933C"/>
          </a:solidFill>
          <a:latin typeface="Calibri" pitchFamily="34" charset="0"/>
        </a:defRPr>
      </a:lvl4pPr>
      <a:lvl5pPr algn="l" rtl="0" eaLnBrk="0" fontAlgn="base" hangingPunct="0">
        <a:spcBef>
          <a:spcPct val="0"/>
        </a:spcBef>
        <a:spcAft>
          <a:spcPct val="0"/>
        </a:spcAft>
        <a:defRPr sz="4400">
          <a:solidFill>
            <a:srgbClr val="77933C"/>
          </a:solidFill>
          <a:latin typeface="Calibri" pitchFamily="34" charset="0"/>
        </a:defRPr>
      </a:lvl5pPr>
      <a:lvl6pPr marL="457200" algn="l" rtl="0" fontAlgn="base">
        <a:spcBef>
          <a:spcPct val="0"/>
        </a:spcBef>
        <a:spcAft>
          <a:spcPct val="0"/>
        </a:spcAft>
        <a:defRPr sz="4400">
          <a:solidFill>
            <a:srgbClr val="77933C"/>
          </a:solidFill>
          <a:latin typeface="Calibri" pitchFamily="34" charset="0"/>
        </a:defRPr>
      </a:lvl6pPr>
      <a:lvl7pPr marL="914400" algn="l" rtl="0" fontAlgn="base">
        <a:spcBef>
          <a:spcPct val="0"/>
        </a:spcBef>
        <a:spcAft>
          <a:spcPct val="0"/>
        </a:spcAft>
        <a:defRPr sz="4400">
          <a:solidFill>
            <a:srgbClr val="77933C"/>
          </a:solidFill>
          <a:latin typeface="Calibri" pitchFamily="34" charset="0"/>
        </a:defRPr>
      </a:lvl7pPr>
      <a:lvl8pPr marL="1371600" algn="l" rtl="0" fontAlgn="base">
        <a:spcBef>
          <a:spcPct val="0"/>
        </a:spcBef>
        <a:spcAft>
          <a:spcPct val="0"/>
        </a:spcAft>
        <a:defRPr sz="4400">
          <a:solidFill>
            <a:srgbClr val="77933C"/>
          </a:solidFill>
          <a:latin typeface="Calibri" pitchFamily="34" charset="0"/>
        </a:defRPr>
      </a:lvl8pPr>
      <a:lvl9pPr marL="1828800" algn="l" rtl="0" fontAlgn="base">
        <a:spcBef>
          <a:spcPct val="0"/>
        </a:spcBef>
        <a:spcAft>
          <a:spcPct val="0"/>
        </a:spcAft>
        <a:defRPr sz="4400">
          <a:solidFill>
            <a:srgbClr val="77933C"/>
          </a:solidFill>
          <a:latin typeface="Calibri" pitchFamily="34" charset="0"/>
        </a:defRPr>
      </a:lvl9pPr>
    </p:titleStyle>
    <p:bodyStyle>
      <a:lvl1pPr marL="342900" indent="-342900" algn="l" rtl="0" eaLnBrk="0" fontAlgn="base" hangingPunct="0">
        <a:spcBef>
          <a:spcPct val="20000"/>
        </a:spcBef>
        <a:spcAft>
          <a:spcPct val="0"/>
        </a:spcAft>
        <a:buClr>
          <a:srgbClr val="7F7F7F"/>
        </a:buClr>
        <a:buSzPct val="73000"/>
        <a:buFont typeface="Wingdings" panose="05000000000000000000" pitchFamily="2" charset="2"/>
        <a:buChar char="q"/>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7F7F7F"/>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rgbClr val="7F7F7F"/>
        </a:buClr>
        <a:buSzPct val="75000"/>
        <a:buFont typeface="Courier New" panose="02070309020205020404" pitchFamily="49" charset="0"/>
        <a:buChar char="o"/>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6"/>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620000" y="6248400"/>
            <a:ext cx="10668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25"/>
          <p:cNvSpPr txBox="1">
            <a:spLocks noChangeArrowheads="1"/>
          </p:cNvSpPr>
          <p:nvPr userDrawn="1"/>
        </p:nvSpPr>
        <p:spPr bwMode="auto">
          <a:xfrm>
            <a:off x="838200" y="304800"/>
            <a:ext cx="1382713"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nSpc>
                <a:spcPct val="85000"/>
              </a:lnSpc>
              <a:spcBef>
                <a:spcPct val="0"/>
              </a:spcBef>
              <a:buFontTx/>
              <a:buNone/>
              <a:defRPr/>
            </a:pPr>
            <a:r>
              <a:rPr lang="en-US" sz="1200" b="1" smtClean="0">
                <a:solidFill>
                  <a:srgbClr val="333399"/>
                </a:solidFill>
              </a:rPr>
              <a:t>Federal Aviation</a:t>
            </a:r>
          </a:p>
          <a:p>
            <a:pPr>
              <a:lnSpc>
                <a:spcPct val="85000"/>
              </a:lnSpc>
              <a:spcBef>
                <a:spcPct val="0"/>
              </a:spcBef>
              <a:buFontTx/>
              <a:buNone/>
              <a:defRPr/>
            </a:pPr>
            <a:r>
              <a:rPr lang="en-US" sz="1200" b="1" smtClean="0">
                <a:solidFill>
                  <a:srgbClr val="333399"/>
                </a:solidFill>
              </a:rPr>
              <a:t>Administration</a:t>
            </a:r>
          </a:p>
        </p:txBody>
      </p:sp>
      <p:pic>
        <p:nvPicPr>
          <p:cNvPr id="9220" name="Picture 32" descr="NEW FAA LOGO"/>
          <p:cNvPicPr>
            <a:picLocks noChangeAspect="1" noChangeArrowheads="1"/>
          </p:cNvPicPr>
          <p:nvPr userDrawn="1"/>
        </p:nvPicPr>
        <p:blipFill>
          <a:blip r:embed="rId14">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160338" y="163513"/>
            <a:ext cx="66040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2"/>
          <p:cNvSpPr>
            <a:spLocks noGrp="1" noChangeArrowheads="1"/>
          </p:cNvSpPr>
          <p:nvPr>
            <p:ph type="title"/>
          </p:nvPr>
        </p:nvSpPr>
        <p:spPr bwMode="auto">
          <a:xfrm>
            <a:off x="2590800" y="0"/>
            <a:ext cx="6477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2" name="Rectangle 3"/>
          <p:cNvSpPr>
            <a:spLocks noGrp="1" noChangeArrowheads="1"/>
          </p:cNvSpPr>
          <p:nvPr>
            <p:ph type="body" idx="1"/>
          </p:nvPr>
        </p:nvSpPr>
        <p:spPr bwMode="auto">
          <a:xfrm>
            <a:off x="685800" y="14478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4"/>
          <p:cNvSpPr>
            <a:spLocks noGrp="1" noChangeArrowheads="1"/>
          </p:cNvSpPr>
          <p:nvPr>
            <p:ph type="dt" sz="half" idx="2"/>
          </p:nvPr>
        </p:nvSpPr>
        <p:spPr>
          <a:xfrm>
            <a:off x="0" y="6400800"/>
            <a:ext cx="1905000" cy="457200"/>
          </a:xfrm>
          <a:prstGeom prst="rect">
            <a:avLst/>
          </a:prstGeom>
        </p:spPr>
        <p:txBody>
          <a:bodyPr/>
          <a:lstStyle>
            <a:lvl1pPr eaLnBrk="0" hangingPunct="0">
              <a:spcBef>
                <a:spcPct val="0"/>
              </a:spcBef>
              <a:buFontTx/>
              <a:buNone/>
              <a:defRPr>
                <a:latin typeface="+mn-lt"/>
                <a:ea typeface="+mn-ea"/>
                <a:cs typeface="+mn-cs"/>
              </a:defRPr>
            </a:lvl1pPr>
          </a:lstStyle>
          <a:p>
            <a:pPr>
              <a:defRPr/>
            </a:pPr>
            <a:endParaRPr lang="en-US"/>
          </a:p>
        </p:txBody>
      </p:sp>
      <p:sp>
        <p:nvSpPr>
          <p:cNvPr id="10" name="Rectangle 5"/>
          <p:cNvSpPr>
            <a:spLocks noGrp="1" noChangeArrowheads="1"/>
          </p:cNvSpPr>
          <p:nvPr>
            <p:ph type="ftr" sz="quarter" idx="3"/>
          </p:nvPr>
        </p:nvSpPr>
        <p:spPr bwMode="auto">
          <a:xfrm>
            <a:off x="0" y="6400800"/>
            <a:ext cx="39624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spcBef>
                <a:spcPct val="0"/>
              </a:spcBef>
              <a:buFontTx/>
              <a:buNone/>
              <a:defRPr sz="1100">
                <a:latin typeface="Arial" charset="0"/>
                <a:ea typeface="+mn-ea"/>
              </a:defRPr>
            </a:lvl1pPr>
          </a:lstStyle>
          <a:p>
            <a:pPr>
              <a:defRPr/>
            </a:pPr>
            <a:endParaRPr lang="en-US"/>
          </a:p>
        </p:txBody>
      </p:sp>
      <p:sp>
        <p:nvSpPr>
          <p:cNvPr id="11" name="Rectangle 6"/>
          <p:cNvSpPr>
            <a:spLocks noGrp="1" noChangeArrowheads="1"/>
          </p:cNvSpPr>
          <p:nvPr>
            <p:ph type="sldNum" sz="quarter" idx="4"/>
          </p:nvPr>
        </p:nvSpPr>
        <p:spPr bwMode="auto">
          <a:xfrm>
            <a:off x="7467600" y="6400800"/>
            <a:ext cx="1524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0"/>
              </a:spcBef>
              <a:buFontTx/>
              <a:buNone/>
              <a:defRPr sz="1100"/>
            </a:lvl1pPr>
          </a:lstStyle>
          <a:p>
            <a:fld id="{F92082C9-C519-4A58-B66D-7B430948224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173" r:id="rId1"/>
    <p:sldLayoutId id="2147484172" r:id="rId2"/>
    <p:sldLayoutId id="2147484171" r:id="rId3"/>
    <p:sldLayoutId id="2147484170" r:id="rId4"/>
    <p:sldLayoutId id="2147484169" r:id="rId5"/>
    <p:sldLayoutId id="2147484168" r:id="rId6"/>
    <p:sldLayoutId id="2147484167" r:id="rId7"/>
    <p:sldLayoutId id="2147484166" r:id="rId8"/>
    <p:sldLayoutId id="2147484165" r:id="rId9"/>
    <p:sldLayoutId id="2147484164" r:id="rId10"/>
    <p:sldLayoutId id="2147484163" r:id="rId11"/>
  </p:sldLayoutIdLst>
  <p:hf hdr="0" ftr="0" dt="0"/>
  <p:txStyles>
    <p:titleStyle>
      <a:lvl1pPr algn="r" rtl="0" eaLnBrk="0" fontAlgn="base" hangingPunct="0">
        <a:spcBef>
          <a:spcPct val="0"/>
        </a:spcBef>
        <a:spcAft>
          <a:spcPct val="0"/>
        </a:spcAft>
        <a:defRPr sz="3200" b="1">
          <a:solidFill>
            <a:srgbClr val="262673"/>
          </a:solidFill>
          <a:latin typeface="+mj-lt"/>
          <a:ea typeface="+mj-ea"/>
          <a:cs typeface="+mj-cs"/>
        </a:defRPr>
      </a:lvl1pPr>
      <a:lvl2pPr algn="r" rtl="0" eaLnBrk="0" fontAlgn="base" hangingPunct="0">
        <a:spcBef>
          <a:spcPct val="0"/>
        </a:spcBef>
        <a:spcAft>
          <a:spcPct val="0"/>
        </a:spcAft>
        <a:defRPr sz="3200" b="1">
          <a:solidFill>
            <a:srgbClr val="262673"/>
          </a:solidFill>
          <a:latin typeface="Arial" charset="0"/>
          <a:ea typeface="ＭＳ Ｐゴシック" pitchFamily="34" charset="-128"/>
        </a:defRPr>
      </a:lvl2pPr>
      <a:lvl3pPr algn="r" rtl="0" eaLnBrk="0" fontAlgn="base" hangingPunct="0">
        <a:spcBef>
          <a:spcPct val="0"/>
        </a:spcBef>
        <a:spcAft>
          <a:spcPct val="0"/>
        </a:spcAft>
        <a:defRPr sz="3200" b="1">
          <a:solidFill>
            <a:srgbClr val="262673"/>
          </a:solidFill>
          <a:latin typeface="Arial" charset="0"/>
          <a:ea typeface="ＭＳ Ｐゴシック" pitchFamily="34" charset="-128"/>
        </a:defRPr>
      </a:lvl3pPr>
      <a:lvl4pPr algn="r" rtl="0" eaLnBrk="0" fontAlgn="base" hangingPunct="0">
        <a:spcBef>
          <a:spcPct val="0"/>
        </a:spcBef>
        <a:spcAft>
          <a:spcPct val="0"/>
        </a:spcAft>
        <a:defRPr sz="3200" b="1">
          <a:solidFill>
            <a:srgbClr val="262673"/>
          </a:solidFill>
          <a:latin typeface="Arial" charset="0"/>
          <a:ea typeface="ＭＳ Ｐゴシック" pitchFamily="34" charset="-128"/>
        </a:defRPr>
      </a:lvl4pPr>
      <a:lvl5pPr algn="r" rtl="0" eaLnBrk="0" fontAlgn="base" hangingPunct="0">
        <a:spcBef>
          <a:spcPct val="0"/>
        </a:spcBef>
        <a:spcAft>
          <a:spcPct val="0"/>
        </a:spcAft>
        <a:defRPr sz="3200" b="1">
          <a:solidFill>
            <a:srgbClr val="262673"/>
          </a:solidFill>
          <a:latin typeface="Arial" charset="0"/>
          <a:ea typeface="ＭＳ Ｐゴシック" pitchFamily="34" charset="-128"/>
        </a:defRPr>
      </a:lvl5pPr>
      <a:lvl6pPr marL="457200" algn="r" rtl="0" fontAlgn="base">
        <a:spcBef>
          <a:spcPct val="0"/>
        </a:spcBef>
        <a:spcAft>
          <a:spcPct val="0"/>
        </a:spcAft>
        <a:defRPr sz="3200" b="1">
          <a:solidFill>
            <a:srgbClr val="262673"/>
          </a:solidFill>
          <a:latin typeface="Arial" charset="0"/>
          <a:ea typeface="ＭＳ Ｐゴシック" pitchFamily="34" charset="-128"/>
        </a:defRPr>
      </a:lvl6pPr>
      <a:lvl7pPr marL="914400" algn="r" rtl="0" fontAlgn="base">
        <a:spcBef>
          <a:spcPct val="0"/>
        </a:spcBef>
        <a:spcAft>
          <a:spcPct val="0"/>
        </a:spcAft>
        <a:defRPr sz="3200" b="1">
          <a:solidFill>
            <a:srgbClr val="262673"/>
          </a:solidFill>
          <a:latin typeface="Arial" charset="0"/>
          <a:ea typeface="ＭＳ Ｐゴシック" pitchFamily="34" charset="-128"/>
        </a:defRPr>
      </a:lvl7pPr>
      <a:lvl8pPr marL="1371600" algn="r" rtl="0" fontAlgn="base">
        <a:spcBef>
          <a:spcPct val="0"/>
        </a:spcBef>
        <a:spcAft>
          <a:spcPct val="0"/>
        </a:spcAft>
        <a:defRPr sz="3200" b="1">
          <a:solidFill>
            <a:srgbClr val="262673"/>
          </a:solidFill>
          <a:latin typeface="Arial" charset="0"/>
          <a:ea typeface="ＭＳ Ｐゴシック" pitchFamily="34" charset="-128"/>
        </a:defRPr>
      </a:lvl8pPr>
      <a:lvl9pPr marL="1828800" algn="r" rtl="0" fontAlgn="base">
        <a:spcBef>
          <a:spcPct val="0"/>
        </a:spcBef>
        <a:spcAft>
          <a:spcPct val="0"/>
        </a:spcAft>
        <a:defRPr sz="3200" b="1">
          <a:solidFill>
            <a:srgbClr val="262673"/>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5.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7.xml"/><Relationship Id="rId1" Type="http://schemas.openxmlformats.org/officeDocument/2006/relationships/slideLayout" Target="../slideLayouts/slideLayout106.xml"/><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8.xml"/><Relationship Id="rId7" Type="http://schemas.openxmlformats.org/officeDocument/2006/relationships/image" Target="../media/image20.emf"/><Relationship Id="rId12" Type="http://schemas.openxmlformats.org/officeDocument/2006/relationships/oleObject" Target="../embeddings/oleObject6.bin"/><Relationship Id="rId2" Type="http://schemas.openxmlformats.org/officeDocument/2006/relationships/slideLayout" Target="../slideLayouts/slideLayout105.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1.emf"/><Relationship Id="rId5" Type="http://schemas.openxmlformats.org/officeDocument/2006/relationships/image" Target="../media/image19.emf"/><Relationship Id="rId10" Type="http://schemas.openxmlformats.org/officeDocument/2006/relationships/oleObject" Target="../embeddings/oleObject5.bin"/><Relationship Id="rId4" Type="http://schemas.openxmlformats.org/officeDocument/2006/relationships/oleObject" Target="../embeddings/oleObject1.bin"/><Relationship Id="rId9"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06.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6.png"/><Relationship Id="rId2" Type="http://schemas.openxmlformats.org/officeDocument/2006/relationships/slideLayout" Target="../slideLayouts/slideLayout106.xml"/><Relationship Id="rId1" Type="http://schemas.openxmlformats.org/officeDocument/2006/relationships/vmlDrawing" Target="../drawings/vmlDrawing2.vml"/><Relationship Id="rId6" Type="http://schemas.openxmlformats.org/officeDocument/2006/relationships/oleObject" Target="../embeddings/oleObject8.bin"/><Relationship Id="rId5" Type="http://schemas.openxmlformats.org/officeDocument/2006/relationships/image" Target="../media/image25.png"/><Relationship Id="rId4" Type="http://schemas.openxmlformats.org/officeDocument/2006/relationships/oleObject" Target="../embeddings/oleObject7.bin"/></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101.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10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6.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0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457200" y="533400"/>
            <a:ext cx="4983163" cy="1752600"/>
          </a:xfrm>
        </p:spPr>
        <p:txBody>
          <a:bodyPr/>
          <a:lstStyle/>
          <a:p>
            <a:pPr eaLnBrk="1" hangingPunct="1"/>
            <a:r>
              <a:rPr lang="en-US" sz="3600" dirty="0" smtClean="0"/>
              <a:t>NAS Operations</a:t>
            </a:r>
            <a:br>
              <a:rPr lang="en-US" sz="3600" dirty="0" smtClean="0"/>
            </a:br>
            <a:r>
              <a:rPr lang="en-US" sz="3600" dirty="0" smtClean="0"/>
              <a:t>Portfolio Review</a:t>
            </a:r>
          </a:p>
        </p:txBody>
      </p:sp>
      <p:sp>
        <p:nvSpPr>
          <p:cNvPr id="14339" name="Text Box 4"/>
          <p:cNvSpPr txBox="1">
            <a:spLocks noChangeArrowheads="1"/>
          </p:cNvSpPr>
          <p:nvPr/>
        </p:nvSpPr>
        <p:spPr bwMode="auto">
          <a:xfrm>
            <a:off x="457200" y="4859338"/>
            <a:ext cx="4792663"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buFontTx/>
              <a:buNone/>
            </a:pPr>
            <a:r>
              <a:rPr lang="en-US" sz="1600" dirty="0">
                <a:solidFill>
                  <a:srgbClr val="1D2F68"/>
                </a:solidFill>
              </a:rPr>
              <a:t>By: 	</a:t>
            </a:r>
            <a:r>
              <a:rPr lang="en-US" sz="1600" dirty="0" smtClean="0">
                <a:solidFill>
                  <a:srgbClr val="1D2F68"/>
                </a:solidFill>
              </a:rPr>
              <a:t>Paul </a:t>
            </a:r>
            <a:r>
              <a:rPr lang="en-US" sz="1600" dirty="0" err="1" smtClean="0">
                <a:solidFill>
                  <a:srgbClr val="1D2F68"/>
                </a:solidFill>
              </a:rPr>
              <a:t>Strande</a:t>
            </a:r>
            <a:r>
              <a:rPr lang="en-US" sz="1600" dirty="0">
                <a:solidFill>
                  <a:srgbClr val="1D2F68"/>
                </a:solidFill>
              </a:rPr>
              <a:t> </a:t>
            </a:r>
            <a:r>
              <a:rPr lang="en-US" sz="1600" dirty="0" smtClean="0">
                <a:solidFill>
                  <a:srgbClr val="1D2F68"/>
                </a:solidFill>
              </a:rPr>
              <a:t>and </a:t>
            </a:r>
            <a:r>
              <a:rPr lang="en-US" sz="1600" dirty="0">
                <a:solidFill>
                  <a:srgbClr val="1D2F68"/>
                </a:solidFill>
              </a:rPr>
              <a:t>Dr. Ed </a:t>
            </a:r>
            <a:r>
              <a:rPr lang="en-US" sz="1600" dirty="0" smtClean="0">
                <a:solidFill>
                  <a:srgbClr val="1D2F68"/>
                </a:solidFill>
              </a:rPr>
              <a:t>Johnson</a:t>
            </a:r>
            <a:endParaRPr lang="en-US" sz="1600" dirty="0">
              <a:solidFill>
                <a:srgbClr val="1D2F68"/>
              </a:solidFill>
            </a:endParaRPr>
          </a:p>
          <a:p>
            <a:pPr eaLnBrk="1" hangingPunct="1">
              <a:buFontTx/>
              <a:buNone/>
            </a:pPr>
            <a:r>
              <a:rPr lang="en-US" sz="1600" dirty="0">
                <a:solidFill>
                  <a:srgbClr val="1D2F68"/>
                </a:solidFill>
              </a:rPr>
              <a:t>Date:	March </a:t>
            </a:r>
            <a:r>
              <a:rPr lang="en-US" sz="1600" dirty="0" smtClean="0">
                <a:solidFill>
                  <a:srgbClr val="1D2F68"/>
                </a:solidFill>
              </a:rPr>
              <a:t>13, 2014</a:t>
            </a:r>
            <a:endParaRPr lang="en-US" sz="1600" dirty="0">
              <a:solidFill>
                <a:srgbClr val="1D2F68"/>
              </a:solidFill>
            </a:endParaRPr>
          </a:p>
        </p:txBody>
      </p:sp>
      <p:sp>
        <p:nvSpPr>
          <p:cNvPr id="14340" name="Text Box 5"/>
          <p:cNvSpPr txBox="1">
            <a:spLocks noChangeArrowheads="1"/>
          </p:cNvSpPr>
          <p:nvPr/>
        </p:nvSpPr>
        <p:spPr bwMode="auto">
          <a:xfrm>
            <a:off x="533400" y="2819400"/>
            <a:ext cx="47466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buFontTx/>
              <a:buNone/>
            </a:pPr>
            <a:r>
              <a:rPr lang="en-US" b="1" dirty="0" smtClean="0">
                <a:solidFill>
                  <a:schemeClr val="bg2"/>
                </a:solidFill>
              </a:rPr>
              <a:t>FY16 </a:t>
            </a:r>
            <a:r>
              <a:rPr lang="en-US" b="1" dirty="0">
                <a:solidFill>
                  <a:schemeClr val="bg2"/>
                </a:solidFill>
              </a:rPr>
              <a:t>Portfolio: </a:t>
            </a:r>
            <a:r>
              <a:rPr lang="en-US" b="1" dirty="0" err="1">
                <a:solidFill>
                  <a:schemeClr val="bg2"/>
                </a:solidFill>
              </a:rPr>
              <a:t>NextGen</a:t>
            </a:r>
            <a:r>
              <a:rPr lang="en-US" b="1" dirty="0">
                <a:solidFill>
                  <a:schemeClr val="bg2"/>
                </a:solidFill>
              </a:rPr>
              <a:t> Wake Turbulence (A12.b) and Wake Re-Cat (</a:t>
            </a:r>
            <a:r>
              <a:rPr lang="en-US" b="1" dirty="0" smtClean="0">
                <a:solidFill>
                  <a:schemeClr val="bg2"/>
                </a:solidFill>
              </a:rPr>
              <a:t>1A06B)</a:t>
            </a:r>
            <a:endParaRPr lang="en-US" b="1" dirty="0">
              <a:solidFill>
                <a:schemeClr val="bg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a:xfrm>
            <a:off x="381000" y="152400"/>
            <a:ext cx="8472488" cy="493713"/>
          </a:xfrm>
        </p:spPr>
        <p:txBody>
          <a:bodyPr/>
          <a:lstStyle/>
          <a:p>
            <a:pPr algn="ctr"/>
            <a:r>
              <a:rPr lang="en-US" sz="3200" dirty="0" smtClean="0"/>
              <a:t>National Rule Change 7110.308</a:t>
            </a:r>
          </a:p>
        </p:txBody>
      </p:sp>
      <p:sp>
        <p:nvSpPr>
          <p:cNvPr id="23555" name="Content Placeholder 2"/>
          <p:cNvSpPr>
            <a:spLocks noGrp="1"/>
          </p:cNvSpPr>
          <p:nvPr>
            <p:ph idx="4294967295"/>
          </p:nvPr>
        </p:nvSpPr>
        <p:spPr>
          <a:xfrm>
            <a:off x="609600" y="838200"/>
            <a:ext cx="7924800" cy="5105400"/>
          </a:xfrm>
        </p:spPr>
        <p:txBody>
          <a:bodyPr/>
          <a:lstStyle/>
          <a:p>
            <a:pPr>
              <a:spcBef>
                <a:spcPts val="0"/>
              </a:spcBef>
            </a:pPr>
            <a:r>
              <a:rPr lang="en-US" sz="2200" dirty="0" smtClean="0"/>
              <a:t>CSPRs at EWR and SFO were approved in FY13 to conduct 7110.308 procedures by Change 3</a:t>
            </a:r>
          </a:p>
          <a:p>
            <a:pPr lvl="1">
              <a:spcBef>
                <a:spcPts val="0"/>
              </a:spcBef>
            </a:pPr>
            <a:r>
              <a:rPr lang="en-US" sz="2000" dirty="0"/>
              <a:t>SFO achieving 35 arrivals per hour, and increased called rate from 30 to 33 per hour due to .</a:t>
            </a:r>
            <a:r>
              <a:rPr lang="en-US" sz="2000" dirty="0" smtClean="0"/>
              <a:t>308</a:t>
            </a:r>
          </a:p>
          <a:p>
            <a:pPr lvl="1">
              <a:spcBef>
                <a:spcPts val="0"/>
              </a:spcBef>
            </a:pPr>
            <a:r>
              <a:rPr lang="en-US" sz="2000" dirty="0" smtClean="0"/>
              <a:t>Business plan goal to obtain approval for an additional two airports per year.</a:t>
            </a:r>
          </a:p>
          <a:p>
            <a:pPr>
              <a:spcBef>
                <a:spcPts val="0"/>
              </a:spcBef>
            </a:pPr>
            <a:r>
              <a:rPr lang="en-US" sz="2200" dirty="0" smtClean="0"/>
              <a:t>RE&amp;D was critical in funding data collection and analysis</a:t>
            </a:r>
            <a:r>
              <a:rPr lang="en-US" sz="2400" dirty="0" smtClean="0"/>
              <a:t> </a:t>
            </a:r>
          </a:p>
          <a:p>
            <a:pPr>
              <a:spcBef>
                <a:spcPts val="0"/>
              </a:spcBef>
            </a:pPr>
            <a:r>
              <a:rPr lang="en-US" sz="2200" dirty="0" smtClean="0"/>
              <a:t>All airports currently approved:</a:t>
            </a:r>
          </a:p>
          <a:p>
            <a:pPr lvl="1">
              <a:spcBef>
                <a:spcPts val="0"/>
              </a:spcBef>
            </a:pPr>
            <a:r>
              <a:rPr lang="en-US" sz="2000" dirty="0" smtClean="0"/>
              <a:t>STL, BOS, CLE, PHL, SEA, EWR, MEM, </a:t>
            </a:r>
            <a:r>
              <a:rPr lang="en-US" sz="2000" u="sng" dirty="0" smtClean="0"/>
              <a:t>SFO</a:t>
            </a:r>
          </a:p>
          <a:p>
            <a:pPr>
              <a:spcBef>
                <a:spcPts val="0"/>
              </a:spcBef>
            </a:pPr>
            <a:r>
              <a:rPr lang="en-US" sz="2200" dirty="0" smtClean="0"/>
              <a:t>FY14 Airports</a:t>
            </a:r>
          </a:p>
          <a:p>
            <a:pPr lvl="1">
              <a:spcBef>
                <a:spcPts val="0"/>
              </a:spcBef>
            </a:pPr>
            <a:r>
              <a:rPr lang="en-US" sz="2000" dirty="0" smtClean="0"/>
              <a:t>PHX and LAS (Change 4)</a:t>
            </a:r>
          </a:p>
          <a:p>
            <a:pPr lvl="1">
              <a:spcBef>
                <a:spcPts val="0"/>
              </a:spcBef>
            </a:pPr>
            <a:r>
              <a:rPr lang="en-US" sz="2000" dirty="0"/>
              <a:t>Use of RNAV for Boston 4L (Change </a:t>
            </a:r>
            <a:r>
              <a:rPr lang="en-US" sz="2000" dirty="0" smtClean="0"/>
              <a:t>5)</a:t>
            </a:r>
          </a:p>
          <a:p>
            <a:pPr>
              <a:spcBef>
                <a:spcPts val="0"/>
              </a:spcBef>
            </a:pPr>
            <a:r>
              <a:rPr lang="en-US" sz="2200" dirty="0" smtClean="0"/>
              <a:t>FY15 revision of  7110.308 to address Wake Re-Cat wake mitigation separations</a:t>
            </a:r>
          </a:p>
          <a:p>
            <a:pPr>
              <a:spcBef>
                <a:spcPts val="0"/>
              </a:spcBef>
            </a:pPr>
            <a:r>
              <a:rPr lang="en-US" sz="2200" dirty="0" smtClean="0"/>
              <a:t>FY16 – None, RTCA request completed in FY15</a:t>
            </a:r>
          </a:p>
        </p:txBody>
      </p:sp>
      <p:sp>
        <p:nvSpPr>
          <p:cNvPr id="3" name="Slide Number Placeholder 2"/>
          <p:cNvSpPr>
            <a:spLocks noGrp="1"/>
          </p:cNvSpPr>
          <p:nvPr>
            <p:ph type="sldNum" sz="quarter" idx="10"/>
          </p:nvPr>
        </p:nvSpPr>
        <p:spPr/>
        <p:txBody>
          <a:bodyPr/>
          <a:lstStyle/>
          <a:p>
            <a:fld id="{EA3FBD67-DDC4-4516-BDD5-58E33FB96741}"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idx="4294967295"/>
          </p:nvPr>
        </p:nvSpPr>
        <p:spPr>
          <a:xfrm>
            <a:off x="103188" y="-76200"/>
            <a:ext cx="8915400" cy="838200"/>
          </a:xfrm>
        </p:spPr>
        <p:txBody>
          <a:bodyPr/>
          <a:lstStyle/>
          <a:p>
            <a:pPr algn="ctr" eaLnBrk="1" hangingPunct="1"/>
            <a:r>
              <a:rPr lang="en-US" sz="3200" smtClean="0"/>
              <a:t>Wake Standards for New Aircraft Designs</a:t>
            </a:r>
          </a:p>
        </p:txBody>
      </p:sp>
      <p:sp>
        <p:nvSpPr>
          <p:cNvPr id="24580" name="Rectangle 3"/>
          <p:cNvSpPr>
            <a:spLocks noGrp="1" noChangeArrowheads="1"/>
          </p:cNvSpPr>
          <p:nvPr>
            <p:ph type="body" idx="4294967295"/>
          </p:nvPr>
        </p:nvSpPr>
        <p:spPr>
          <a:xfrm>
            <a:off x="152400" y="990600"/>
            <a:ext cx="8839200" cy="4800600"/>
          </a:xfrm>
        </p:spPr>
        <p:txBody>
          <a:bodyPr/>
          <a:lstStyle/>
          <a:p>
            <a:pPr eaLnBrk="1" hangingPunct="1">
              <a:lnSpc>
                <a:spcPct val="80000"/>
              </a:lnSpc>
            </a:pPr>
            <a:r>
              <a:rPr lang="en-US" sz="2200" dirty="0" smtClean="0"/>
              <a:t>NTSB 1994 recommendation to assess new large aircraft for wake turbulence prior to entry into the NAS</a:t>
            </a:r>
          </a:p>
          <a:p>
            <a:pPr eaLnBrk="1" hangingPunct="1">
              <a:lnSpc>
                <a:spcPct val="80000"/>
              </a:lnSpc>
              <a:spcBef>
                <a:spcPct val="45000"/>
              </a:spcBef>
            </a:pPr>
            <a:r>
              <a:rPr lang="en-US" sz="2200" dirty="0" smtClean="0"/>
              <a:t>For aircraft larger than B744, data driven assessments are preferred</a:t>
            </a:r>
          </a:p>
          <a:p>
            <a:pPr lvl="1" eaLnBrk="1" hangingPunct="1">
              <a:lnSpc>
                <a:spcPct val="80000"/>
              </a:lnSpc>
            </a:pPr>
            <a:r>
              <a:rPr lang="en-US" sz="1800" dirty="0" smtClean="0"/>
              <a:t>A388 was first effort: </a:t>
            </a:r>
          </a:p>
          <a:p>
            <a:pPr lvl="2" eaLnBrk="1" hangingPunct="1">
              <a:lnSpc>
                <a:spcPct val="80000"/>
              </a:lnSpc>
            </a:pPr>
            <a:r>
              <a:rPr lang="en-US" sz="1600" dirty="0" smtClean="0"/>
              <a:t>2006 and again in 2008 using LIDAR data</a:t>
            </a:r>
          </a:p>
          <a:p>
            <a:pPr lvl="2" eaLnBrk="1" hangingPunct="1">
              <a:lnSpc>
                <a:spcPct val="80000"/>
              </a:lnSpc>
            </a:pPr>
            <a:r>
              <a:rPr lang="en-US" sz="1600" dirty="0" smtClean="0"/>
              <a:t>2009 and again in 2010 using wake encounter data from flight tests</a:t>
            </a:r>
          </a:p>
          <a:p>
            <a:pPr lvl="2" eaLnBrk="1" hangingPunct="1">
              <a:lnSpc>
                <a:spcPct val="80000"/>
              </a:lnSpc>
            </a:pPr>
            <a:r>
              <a:rPr lang="en-US" sz="1600" dirty="0" smtClean="0"/>
              <a:t>FAA final report to ICAO – should be completed April 2013</a:t>
            </a:r>
          </a:p>
          <a:p>
            <a:pPr lvl="1" eaLnBrk="1" hangingPunct="1">
              <a:lnSpc>
                <a:spcPct val="80000"/>
              </a:lnSpc>
            </a:pPr>
            <a:r>
              <a:rPr lang="en-US" sz="1800" dirty="0" smtClean="0"/>
              <a:t>B748 was completed in 2011 using LIDAR data, joint FAA/EASA/EURCONTROL/Boeing recommendation to ICAO 2012</a:t>
            </a:r>
            <a:endParaRPr lang="en-US" sz="2200" dirty="0" smtClean="0"/>
          </a:p>
          <a:p>
            <a:pPr eaLnBrk="1" hangingPunct="1">
              <a:lnSpc>
                <a:spcPct val="80000"/>
              </a:lnSpc>
            </a:pPr>
            <a:r>
              <a:rPr lang="en-US" sz="2200" dirty="0" smtClean="0"/>
              <a:t>For aircraft smaller than B744, a sensitivity analysis is sufficient (aircraft design not stable until high lift tests)</a:t>
            </a:r>
          </a:p>
          <a:p>
            <a:pPr lvl="1" eaLnBrk="1" hangingPunct="1">
              <a:lnSpc>
                <a:spcPct val="80000"/>
              </a:lnSpc>
            </a:pPr>
            <a:r>
              <a:rPr lang="en-US" sz="1800" dirty="0" smtClean="0"/>
              <a:t>B787 was completed in 2011</a:t>
            </a:r>
          </a:p>
          <a:p>
            <a:pPr lvl="1" eaLnBrk="1" hangingPunct="1">
              <a:lnSpc>
                <a:spcPct val="80000"/>
              </a:lnSpc>
            </a:pPr>
            <a:r>
              <a:rPr lang="en-US" sz="1800" dirty="0" smtClean="0"/>
              <a:t>A350 standards to be completed prior to entry into service (10/2014?)</a:t>
            </a:r>
          </a:p>
          <a:p>
            <a:pPr lvl="1" eaLnBrk="1" hangingPunct="1">
              <a:lnSpc>
                <a:spcPct val="80000"/>
              </a:lnSpc>
            </a:pPr>
            <a:r>
              <a:rPr lang="en-US" sz="1800" dirty="0" smtClean="0"/>
              <a:t>A320-Neo standards – est. entry into service (10/2015)</a:t>
            </a:r>
          </a:p>
          <a:p>
            <a:pPr lvl="1" eaLnBrk="1" hangingPunct="1">
              <a:lnSpc>
                <a:spcPct val="80000"/>
              </a:lnSpc>
            </a:pPr>
            <a:r>
              <a:rPr lang="en-US" sz="1800" dirty="0" smtClean="0"/>
              <a:t>737-Max proposed entry into service (8/2017)</a:t>
            </a:r>
          </a:p>
        </p:txBody>
      </p:sp>
      <p:sp>
        <p:nvSpPr>
          <p:cNvPr id="3" name="Slide Number Placeholder 2"/>
          <p:cNvSpPr>
            <a:spLocks noGrp="1"/>
          </p:cNvSpPr>
          <p:nvPr>
            <p:ph type="sldNum" sz="quarter" idx="10"/>
          </p:nvPr>
        </p:nvSpPr>
        <p:spPr/>
        <p:txBody>
          <a:bodyPr/>
          <a:lstStyle/>
          <a:p>
            <a:fld id="{EA3FBD67-DDC4-4516-BDD5-58E33FB96741}"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76200" y="76200"/>
            <a:ext cx="8915400" cy="609600"/>
          </a:xfrm>
        </p:spPr>
        <p:txBody>
          <a:bodyPr/>
          <a:lstStyle/>
          <a:p>
            <a:r>
              <a:rPr lang="en-US" sz="2800" smtClean="0"/>
              <a:t>Develop NextGen Wake Procedure Concepts/DSTs</a:t>
            </a:r>
          </a:p>
        </p:txBody>
      </p:sp>
      <p:sp>
        <p:nvSpPr>
          <p:cNvPr id="26627" name="Content Placeholder 2"/>
          <p:cNvSpPr>
            <a:spLocks noGrp="1"/>
          </p:cNvSpPr>
          <p:nvPr>
            <p:ph idx="4294967295"/>
          </p:nvPr>
        </p:nvSpPr>
        <p:spPr>
          <a:xfrm>
            <a:off x="457200" y="914400"/>
            <a:ext cx="8305800" cy="5105400"/>
          </a:xfrm>
        </p:spPr>
        <p:txBody>
          <a:bodyPr/>
          <a:lstStyle/>
          <a:p>
            <a:r>
              <a:rPr lang="en-US" sz="2400" dirty="0" smtClean="0"/>
              <a:t>Wake Turbulence Mitigation Single Runway (WTMSR)</a:t>
            </a:r>
          </a:p>
          <a:p>
            <a:pPr lvl="1">
              <a:lnSpc>
                <a:spcPct val="85000"/>
              </a:lnSpc>
            </a:pPr>
            <a:r>
              <a:rPr lang="en-US" sz="1800" dirty="0" smtClean="0"/>
              <a:t>Far term wake turbulence mitigation solution for single runways</a:t>
            </a:r>
          </a:p>
          <a:p>
            <a:pPr lvl="2">
              <a:lnSpc>
                <a:spcPct val="85000"/>
              </a:lnSpc>
            </a:pPr>
            <a:r>
              <a:rPr lang="en-US" sz="1400" dirty="0" smtClean="0"/>
              <a:t>Concept is in the early stages of research and development – build on EUROCONTOL/SESAR Concept</a:t>
            </a:r>
          </a:p>
          <a:p>
            <a:pPr lvl="2"/>
            <a:r>
              <a:rPr lang="en-US" sz="1600" dirty="0" smtClean="0"/>
              <a:t>RE&amp;D funded for now</a:t>
            </a:r>
          </a:p>
          <a:p>
            <a:pPr lvl="2"/>
            <a:r>
              <a:rPr lang="en-US" sz="1600" dirty="0" smtClean="0"/>
              <a:t>Will transition to F&amp;E funding later in the requirements development/validation process</a:t>
            </a:r>
          </a:p>
          <a:p>
            <a:pPr lvl="1">
              <a:lnSpc>
                <a:spcPct val="85000"/>
              </a:lnSpc>
            </a:pPr>
            <a:r>
              <a:rPr lang="en-US" sz="1800" dirty="0" smtClean="0"/>
              <a:t>Data collection and analysis will determine how the concept is developed, where and how it is implemented</a:t>
            </a:r>
          </a:p>
          <a:p>
            <a:pPr lvl="2">
              <a:lnSpc>
                <a:spcPct val="85000"/>
              </a:lnSpc>
            </a:pPr>
            <a:r>
              <a:rPr lang="en-US" sz="1800" dirty="0"/>
              <a:t>WTMD &amp; WTMA – likely platforms for WTMSR </a:t>
            </a:r>
            <a:r>
              <a:rPr lang="en-US" sz="1800" dirty="0" smtClean="0"/>
              <a:t>implementation</a:t>
            </a:r>
          </a:p>
          <a:p>
            <a:r>
              <a:rPr lang="en-US" sz="2400" dirty="0" smtClean="0"/>
              <a:t>Develop En-route Wake Mitigation Procedure Concepts </a:t>
            </a:r>
          </a:p>
          <a:p>
            <a:pPr lvl="1">
              <a:lnSpc>
                <a:spcPct val="85000"/>
              </a:lnSpc>
            </a:pPr>
            <a:r>
              <a:rPr lang="en-US" sz="1800" dirty="0" smtClean="0"/>
              <a:t>Enhanced by aircraft observed wind data – Effort underway with RTCA to enable flow of data</a:t>
            </a:r>
          </a:p>
          <a:p>
            <a:pPr lvl="1">
              <a:lnSpc>
                <a:spcPct val="85000"/>
              </a:lnSpc>
            </a:pPr>
            <a:r>
              <a:rPr lang="en-US" sz="1800" dirty="0" smtClean="0"/>
              <a:t>May initiate procedures with UAS</a:t>
            </a:r>
          </a:p>
          <a:p>
            <a:pPr>
              <a:lnSpc>
                <a:spcPct val="85000"/>
              </a:lnSpc>
            </a:pPr>
            <a:r>
              <a:rPr lang="en-US" sz="2400" dirty="0" smtClean="0"/>
              <a:t>Dynamic Wake Mitigation –  Concept/Benefit work delayed to FY17 due reduction in A12.b funding</a:t>
            </a:r>
          </a:p>
        </p:txBody>
      </p:sp>
      <p:sp>
        <p:nvSpPr>
          <p:cNvPr id="3" name="Slide Number Placeholder 2"/>
          <p:cNvSpPr>
            <a:spLocks noGrp="1"/>
          </p:cNvSpPr>
          <p:nvPr>
            <p:ph type="sldNum" sz="quarter" idx="10"/>
          </p:nvPr>
        </p:nvSpPr>
        <p:spPr/>
        <p:txBody>
          <a:bodyPr/>
          <a:lstStyle/>
          <a:p>
            <a:fld id="{EA3FBD67-DDC4-4516-BDD5-58E33FB96741}"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p:txBody>
          <a:bodyPr/>
          <a:lstStyle/>
          <a:p>
            <a:r>
              <a:rPr lang="en-US" dirty="0" smtClean="0"/>
              <a:t>Placeholder WTMSR DST</a:t>
            </a:r>
          </a:p>
        </p:txBody>
      </p:sp>
      <p:sp>
        <p:nvSpPr>
          <p:cNvPr id="27653" name="TextBox 6"/>
          <p:cNvSpPr txBox="1">
            <a:spLocks noChangeArrowheads="1"/>
          </p:cNvSpPr>
          <p:nvPr/>
        </p:nvSpPr>
        <p:spPr bwMode="auto">
          <a:xfrm>
            <a:off x="381000" y="1547813"/>
            <a:ext cx="50292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6538" indent="-236538"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r>
              <a:rPr lang="en-US" dirty="0"/>
              <a:t>Envision </a:t>
            </a:r>
            <a:r>
              <a:rPr lang="en-US" dirty="0" smtClean="0"/>
              <a:t>use of ATPA Phase 1 with WFA determined separations for WTMSR - arrivals</a:t>
            </a:r>
            <a:endParaRPr lang="en-US" dirty="0"/>
          </a:p>
          <a:p>
            <a:pPr eaLnBrk="1" hangingPunct="1"/>
            <a:r>
              <a:rPr lang="en-US" dirty="0" smtClean="0"/>
              <a:t>Potential similar scheme for WTMSR – departures or use of Runway Status Lights – Logic again driven by WFA</a:t>
            </a:r>
            <a:endParaRPr lang="en-US"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0586"/>
          <a:stretch/>
        </p:blipFill>
        <p:spPr bwMode="auto">
          <a:xfrm>
            <a:off x="5410200" y="1066800"/>
            <a:ext cx="3354387" cy="473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bwMode="auto">
          <a:xfrm flipH="1">
            <a:off x="8305800" y="914400"/>
            <a:ext cx="114300" cy="1828800"/>
          </a:xfrm>
          <a:prstGeom prst="straightConnector1">
            <a:avLst/>
          </a:prstGeom>
          <a:noFill/>
          <a:ln w="28575"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7859751" y="338494"/>
            <a:ext cx="1295400" cy="646331"/>
          </a:xfrm>
          <a:prstGeom prst="rect">
            <a:avLst/>
          </a:prstGeom>
          <a:noFill/>
        </p:spPr>
        <p:txBody>
          <a:bodyPr wrap="square" rtlCol="0">
            <a:spAutoFit/>
          </a:bodyPr>
          <a:lstStyle/>
          <a:p>
            <a:pPr algn="ctr">
              <a:buNone/>
            </a:pPr>
            <a:r>
              <a:rPr lang="en-US" sz="1200" dirty="0" smtClean="0"/>
              <a:t>Color determined by WFA </a:t>
            </a:r>
            <a:endParaRPr lang="en-US" sz="1200" dirty="0"/>
          </a:p>
        </p:txBody>
      </p:sp>
      <p:sp>
        <p:nvSpPr>
          <p:cNvPr id="3" name="Slide Number Placeholder 2"/>
          <p:cNvSpPr>
            <a:spLocks noGrp="1"/>
          </p:cNvSpPr>
          <p:nvPr>
            <p:ph type="sldNum" sz="quarter" idx="10"/>
          </p:nvPr>
        </p:nvSpPr>
        <p:spPr/>
        <p:txBody>
          <a:bodyPr/>
          <a:lstStyle/>
          <a:p>
            <a:fld id="{EA3FBD67-DDC4-4516-BDD5-58E33FB96741}"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428625" y="152400"/>
            <a:ext cx="8486775" cy="722313"/>
          </a:xfrm>
        </p:spPr>
        <p:txBody>
          <a:bodyPr/>
          <a:lstStyle/>
          <a:p>
            <a:pPr algn="ctr"/>
            <a:r>
              <a:rPr lang="en-US" sz="3200" dirty="0" smtClean="0"/>
              <a:t>Safety Risk Management</a:t>
            </a:r>
          </a:p>
        </p:txBody>
      </p:sp>
      <p:sp>
        <p:nvSpPr>
          <p:cNvPr id="28675" name="Content Placeholder 2"/>
          <p:cNvSpPr>
            <a:spLocks noGrp="1"/>
          </p:cNvSpPr>
          <p:nvPr>
            <p:ph idx="4294967295"/>
          </p:nvPr>
        </p:nvSpPr>
        <p:spPr>
          <a:xfrm>
            <a:off x="381000" y="762000"/>
            <a:ext cx="8534400" cy="4876800"/>
          </a:xfrm>
        </p:spPr>
        <p:txBody>
          <a:bodyPr/>
          <a:lstStyle/>
          <a:p>
            <a:pPr>
              <a:lnSpc>
                <a:spcPct val="85000"/>
              </a:lnSpc>
              <a:spcBef>
                <a:spcPts val="0"/>
              </a:spcBef>
            </a:pPr>
            <a:r>
              <a:rPr lang="en-US" sz="2200" dirty="0" smtClean="0"/>
              <a:t>All safety assessments to date have been conducted using a relative risk assessment</a:t>
            </a:r>
          </a:p>
          <a:p>
            <a:pPr lvl="1">
              <a:spcBef>
                <a:spcPts val="0"/>
              </a:spcBef>
            </a:pPr>
            <a:r>
              <a:rPr lang="en-US" sz="1800" dirty="0" smtClean="0"/>
              <a:t>Today is safe</a:t>
            </a:r>
          </a:p>
          <a:p>
            <a:pPr lvl="1">
              <a:spcBef>
                <a:spcPts val="0"/>
              </a:spcBef>
            </a:pPr>
            <a:r>
              <a:rPr lang="en-US" sz="1800" dirty="0" smtClean="0"/>
              <a:t>Constrain wake severity and encounter likelihood for proposed change to be no greater than today</a:t>
            </a:r>
          </a:p>
          <a:p>
            <a:pPr lvl="1">
              <a:lnSpc>
                <a:spcPct val="85000"/>
              </a:lnSpc>
              <a:spcBef>
                <a:spcPts val="0"/>
              </a:spcBef>
            </a:pPr>
            <a:r>
              <a:rPr lang="en-US" sz="2000" dirty="0" smtClean="0"/>
              <a:t>Statistically significant wake transport and decay data sets needed for aircraft type - to - aircraft type wake separation standards. </a:t>
            </a:r>
          </a:p>
          <a:p>
            <a:pPr lvl="2">
              <a:lnSpc>
                <a:spcPct val="85000"/>
              </a:lnSpc>
              <a:spcBef>
                <a:spcPts val="0"/>
              </a:spcBef>
            </a:pPr>
            <a:r>
              <a:rPr lang="en-US" sz="1600" dirty="0" smtClean="0"/>
              <a:t>Ground based wake data collection for “near airport” wake separation standards</a:t>
            </a:r>
          </a:p>
          <a:p>
            <a:pPr lvl="2">
              <a:lnSpc>
                <a:spcPct val="85000"/>
              </a:lnSpc>
              <a:spcBef>
                <a:spcPts val="0"/>
              </a:spcBef>
            </a:pPr>
            <a:r>
              <a:rPr lang="en-US" sz="1600" dirty="0" smtClean="0"/>
              <a:t>Instrumented aircraft measurements for “en route” wake separation standards</a:t>
            </a:r>
          </a:p>
          <a:p>
            <a:pPr lvl="1">
              <a:lnSpc>
                <a:spcPct val="85000"/>
              </a:lnSpc>
              <a:spcBef>
                <a:spcPts val="0"/>
              </a:spcBef>
            </a:pPr>
            <a:r>
              <a:rPr lang="en-US" sz="2000" dirty="0" smtClean="0"/>
              <a:t>Statistical analysis tools for evaluating </a:t>
            </a:r>
            <a:r>
              <a:rPr lang="en-US" sz="2000" dirty="0" err="1" smtClean="0"/>
              <a:t>NextGen</a:t>
            </a:r>
            <a:r>
              <a:rPr lang="en-US" sz="2000" dirty="0" smtClean="0"/>
              <a:t> era airspace and procedures for potential risk of wake encounter</a:t>
            </a:r>
          </a:p>
          <a:p>
            <a:pPr>
              <a:lnSpc>
                <a:spcPct val="85000"/>
              </a:lnSpc>
              <a:spcBef>
                <a:spcPts val="0"/>
              </a:spcBef>
            </a:pPr>
            <a:r>
              <a:rPr lang="en-US" sz="2200" dirty="0" smtClean="0"/>
              <a:t>Absolute criteria will be necessary for NSIP C solutions (e.g., some dynamic separations)</a:t>
            </a:r>
            <a:endParaRPr lang="en-US" sz="2400" dirty="0" smtClean="0"/>
          </a:p>
          <a:p>
            <a:pPr>
              <a:lnSpc>
                <a:spcPct val="85000"/>
              </a:lnSpc>
              <a:spcBef>
                <a:spcPts val="0"/>
              </a:spcBef>
            </a:pPr>
            <a:r>
              <a:rPr lang="en-US" sz="2200" dirty="0" smtClean="0"/>
              <a:t>RE&amp;D funding supporting AFS development of ‘acceptable wake encounter’</a:t>
            </a:r>
          </a:p>
          <a:p>
            <a:pPr lvl="1">
              <a:spcBef>
                <a:spcPts val="0"/>
              </a:spcBef>
            </a:pPr>
            <a:r>
              <a:rPr lang="en-US" sz="1800" dirty="0" smtClean="0"/>
              <a:t>Aircraft simulators with line pilots encountering wakes of varying strength, height above ground and ceiling/visual conditions</a:t>
            </a:r>
          </a:p>
          <a:p>
            <a:pPr lvl="1">
              <a:spcBef>
                <a:spcPts val="0"/>
              </a:spcBef>
            </a:pPr>
            <a:r>
              <a:rPr lang="en-US" sz="1800" dirty="0" smtClean="0"/>
              <a:t>Flight data recorder data to establish frequency in the NAS</a:t>
            </a:r>
          </a:p>
          <a:p>
            <a:pPr lvl="1">
              <a:spcBef>
                <a:spcPts val="0"/>
              </a:spcBef>
            </a:pPr>
            <a:r>
              <a:rPr lang="en-US" sz="1800" dirty="0" smtClean="0"/>
              <a:t>Can invite AFS to brief at future NAS Ops as necessary</a:t>
            </a:r>
          </a:p>
        </p:txBody>
      </p:sp>
      <p:sp>
        <p:nvSpPr>
          <p:cNvPr id="3" name="Slide Number Placeholder 2"/>
          <p:cNvSpPr>
            <a:spLocks noGrp="1"/>
          </p:cNvSpPr>
          <p:nvPr>
            <p:ph type="sldNum" sz="quarter" idx="10"/>
          </p:nvPr>
        </p:nvSpPr>
        <p:spPr/>
        <p:txBody>
          <a:bodyPr/>
          <a:lstStyle/>
          <a:p>
            <a:fld id="{EA3FBD67-DDC4-4516-BDD5-58E33FB96741}"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0" y="160338"/>
            <a:ext cx="8534400" cy="609600"/>
          </a:xfrm>
        </p:spPr>
        <p:txBody>
          <a:bodyPr/>
          <a:lstStyle/>
          <a:p>
            <a:pPr>
              <a:lnSpc>
                <a:spcPct val="80000"/>
              </a:lnSpc>
            </a:pPr>
            <a:r>
              <a:rPr lang="en-US" altLang="en-US" sz="2400" smtClean="0"/>
              <a:t>NextGen – Wake Turbulence – RE&amp;D</a:t>
            </a:r>
          </a:p>
        </p:txBody>
      </p:sp>
      <p:sp>
        <p:nvSpPr>
          <p:cNvPr id="40964" name="Line 3"/>
          <p:cNvSpPr>
            <a:spLocks noChangeShapeType="1"/>
          </p:cNvSpPr>
          <p:nvPr/>
        </p:nvSpPr>
        <p:spPr bwMode="auto">
          <a:xfrm>
            <a:off x="4419600" y="685800"/>
            <a:ext cx="0" cy="533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5" name="Line 4"/>
          <p:cNvSpPr>
            <a:spLocks noChangeShapeType="1"/>
          </p:cNvSpPr>
          <p:nvPr/>
        </p:nvSpPr>
        <p:spPr bwMode="auto">
          <a:xfrm>
            <a:off x="0" y="33528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6" name="Rectangle 5"/>
          <p:cNvSpPr>
            <a:spLocks noChangeArrowheads="1"/>
          </p:cNvSpPr>
          <p:nvPr/>
        </p:nvSpPr>
        <p:spPr bwMode="auto">
          <a:xfrm>
            <a:off x="4381500" y="602361"/>
            <a:ext cx="4724400"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6688" indent="-1666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25000"/>
              </a:spcBef>
              <a:buFont typeface="Wingdings" panose="05000000000000000000" pitchFamily="2" charset="2"/>
              <a:buNone/>
            </a:pPr>
            <a:r>
              <a:rPr lang="en-US" altLang="en-US" sz="1800" b="1" u="sng" dirty="0"/>
              <a:t>Research Goals</a:t>
            </a:r>
          </a:p>
          <a:p>
            <a:pPr eaLnBrk="1" hangingPunct="1">
              <a:lnSpc>
                <a:spcPct val="90000"/>
              </a:lnSpc>
              <a:spcBef>
                <a:spcPct val="0"/>
              </a:spcBef>
              <a:buFontTx/>
              <a:buNone/>
            </a:pPr>
            <a:r>
              <a:rPr lang="en-US" altLang="en-US" sz="1200" b="1" dirty="0"/>
              <a:t>FAA Improve Efficiency R&amp;D Goal 2:</a:t>
            </a:r>
            <a:r>
              <a:rPr lang="en-US" altLang="en-US" sz="1200" dirty="0"/>
              <a:t> Improved aircraft separation processes associated with current generalized and static air navigation service provider (ANSP) wake turbulence mitigation separation standards</a:t>
            </a:r>
          </a:p>
          <a:p>
            <a:pPr eaLnBrk="1" hangingPunct="1">
              <a:lnSpc>
                <a:spcPct val="90000"/>
              </a:lnSpc>
              <a:spcBef>
                <a:spcPct val="0"/>
              </a:spcBef>
              <a:buFontTx/>
              <a:buNone/>
            </a:pPr>
            <a:r>
              <a:rPr lang="en-US" altLang="en-US" sz="1200" b="1" dirty="0"/>
              <a:t>National Aeronautics R&amp;D Plan “Mobility” Principle Goals</a:t>
            </a:r>
            <a:r>
              <a:rPr lang="en-US" altLang="en-US" sz="1200" dirty="0"/>
              <a:t>:</a:t>
            </a:r>
          </a:p>
          <a:p>
            <a:pPr lvl="1" eaLnBrk="1" hangingPunct="1">
              <a:lnSpc>
                <a:spcPct val="90000"/>
              </a:lnSpc>
              <a:spcBef>
                <a:spcPct val="0"/>
              </a:spcBef>
              <a:buFont typeface="Wingdings" panose="05000000000000000000" pitchFamily="2" charset="2"/>
              <a:buChar char="Ø"/>
            </a:pPr>
            <a:r>
              <a:rPr lang="en-US" altLang="en-US" sz="1200" dirty="0"/>
              <a:t>Goal 1 – Develop Reduced Aircraft Separation in Trajectory and Performance-Based Operations</a:t>
            </a:r>
          </a:p>
          <a:p>
            <a:pPr lvl="1" eaLnBrk="1" hangingPunct="1">
              <a:lnSpc>
                <a:spcPct val="90000"/>
              </a:lnSpc>
              <a:spcBef>
                <a:spcPct val="0"/>
              </a:spcBef>
              <a:buFont typeface="Wingdings" panose="05000000000000000000" pitchFamily="2" charset="2"/>
              <a:buChar char="Ø"/>
            </a:pPr>
            <a:r>
              <a:rPr lang="en-US" altLang="en-US" sz="1200" dirty="0"/>
              <a:t>Goal 4 – Maximize Arrivals and Departures at Airports and in </a:t>
            </a:r>
            <a:r>
              <a:rPr lang="en-US" altLang="en-US" sz="1200" dirty="0" err="1"/>
              <a:t>Metroplex</a:t>
            </a:r>
            <a:r>
              <a:rPr lang="en-US" altLang="en-US" sz="1200" dirty="0"/>
              <a:t> Areas.</a:t>
            </a:r>
          </a:p>
          <a:p>
            <a:pPr algn="ctr" eaLnBrk="1" hangingPunct="1">
              <a:spcBef>
                <a:spcPct val="15000"/>
              </a:spcBef>
              <a:buFont typeface="Wingdings" panose="05000000000000000000" pitchFamily="2" charset="2"/>
              <a:buNone/>
            </a:pPr>
            <a:r>
              <a:rPr lang="en-US" altLang="en-US" sz="1800" b="1" u="sng" dirty="0"/>
              <a:t>Research Strategy</a:t>
            </a:r>
          </a:p>
          <a:p>
            <a:pPr eaLnBrk="1" hangingPunct="1">
              <a:spcBef>
                <a:spcPct val="25000"/>
              </a:spcBef>
              <a:buFontTx/>
              <a:buNone/>
            </a:pPr>
            <a:r>
              <a:rPr lang="en-US" altLang="en-US" sz="1200" dirty="0"/>
              <a:t>Develop and leverage new knowledge on aircraft wake transport and decay into safe, more capacity efficient ATC wake separation concepts, processes, procedures &amp; technology</a:t>
            </a:r>
            <a:endParaRPr lang="en-US" altLang="en-US" sz="1200" b="1" u="sng" dirty="0"/>
          </a:p>
        </p:txBody>
      </p:sp>
      <p:sp>
        <p:nvSpPr>
          <p:cNvPr id="40967" name="Rectangle 9"/>
          <p:cNvSpPr>
            <a:spLocks noChangeArrowheads="1"/>
          </p:cNvSpPr>
          <p:nvPr/>
        </p:nvSpPr>
        <p:spPr bwMode="auto">
          <a:xfrm>
            <a:off x="0" y="3276600"/>
            <a:ext cx="4495799" cy="2811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66688" indent="-166688">
              <a:spcBef>
                <a:spcPct val="20000"/>
              </a:spcBef>
              <a:buFont typeface="Arial" panose="020B0604020202020204" pitchFamily="34" charset="0"/>
              <a:buChar char="•"/>
              <a:tabLst>
                <a:tab pos="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9pPr>
          </a:lstStyle>
          <a:p>
            <a:pPr algn="ctr" eaLnBrk="1" hangingPunct="1">
              <a:lnSpc>
                <a:spcPct val="95000"/>
              </a:lnSpc>
              <a:spcBef>
                <a:spcPct val="0"/>
              </a:spcBef>
              <a:buFont typeface="Wingdings" panose="05000000000000000000" pitchFamily="2" charset="2"/>
              <a:buNone/>
            </a:pPr>
            <a:r>
              <a:rPr lang="en-US" altLang="en-US" sz="1800" b="1" u="sng" dirty="0"/>
              <a:t>Planned FY 2016 Accomplishments</a:t>
            </a:r>
            <a:endParaRPr lang="en-US" altLang="en-US" sz="1600" dirty="0"/>
          </a:p>
          <a:p>
            <a:pPr eaLnBrk="1" hangingPunct="1">
              <a:lnSpc>
                <a:spcPct val="95000"/>
              </a:lnSpc>
              <a:spcBef>
                <a:spcPct val="0"/>
              </a:spcBef>
              <a:buFontTx/>
              <a:buNone/>
            </a:pPr>
            <a:r>
              <a:rPr lang="en-US" altLang="en-US" sz="1200" dirty="0"/>
              <a:t>Continued development of feasible application of dynamic wake separations in ATC (</a:t>
            </a:r>
            <a:r>
              <a:rPr lang="en-US" altLang="en-US" sz="1200" dirty="0" err="1"/>
              <a:t>NextGen</a:t>
            </a:r>
            <a:r>
              <a:rPr lang="en-US" altLang="en-US" sz="1200" dirty="0"/>
              <a:t> and SESAR)</a:t>
            </a:r>
          </a:p>
          <a:p>
            <a:pPr eaLnBrk="1" hangingPunct="1">
              <a:lnSpc>
                <a:spcPct val="95000"/>
              </a:lnSpc>
              <a:spcBef>
                <a:spcPct val="0"/>
              </a:spcBef>
              <a:buFontTx/>
              <a:buNone/>
            </a:pPr>
            <a:r>
              <a:rPr lang="en-US" altLang="en-US" sz="1200" dirty="0"/>
              <a:t>Determination of required wake separations for new developed aircraft (737 Max), change FAA Orders for A320 Neo and Bombardier C series</a:t>
            </a:r>
          </a:p>
          <a:p>
            <a:pPr eaLnBrk="1" hangingPunct="1">
              <a:lnSpc>
                <a:spcPct val="95000"/>
              </a:lnSpc>
              <a:spcBef>
                <a:spcPct val="0"/>
              </a:spcBef>
              <a:buFontTx/>
              <a:buNone/>
            </a:pPr>
            <a:r>
              <a:rPr lang="en-US" altLang="en-US" sz="1200" dirty="0"/>
              <a:t>Enhanced wake transport and decay analysis data extraction software applied to existing wake track databases</a:t>
            </a:r>
          </a:p>
          <a:p>
            <a:pPr eaLnBrk="1" hangingPunct="1">
              <a:lnSpc>
                <a:spcPct val="95000"/>
              </a:lnSpc>
              <a:spcBef>
                <a:spcPct val="0"/>
              </a:spcBef>
              <a:buFontTx/>
              <a:buNone/>
            </a:pPr>
            <a:r>
              <a:rPr lang="en-US" altLang="en-US" sz="1200" dirty="0"/>
              <a:t>Continue large scale flight data recorder screenings for potential medium to low level wake encounter events</a:t>
            </a:r>
          </a:p>
          <a:p>
            <a:pPr eaLnBrk="1" hangingPunct="1">
              <a:lnSpc>
                <a:spcPct val="95000"/>
              </a:lnSpc>
              <a:spcBef>
                <a:spcPct val="0"/>
              </a:spcBef>
              <a:buFontTx/>
              <a:buNone/>
            </a:pPr>
            <a:r>
              <a:rPr lang="en-US" altLang="en-US" sz="1200" dirty="0"/>
              <a:t>Probabilistic wake encounter model applied to proposed </a:t>
            </a:r>
            <a:r>
              <a:rPr lang="en-US" altLang="en-US" sz="1200" dirty="0" err="1"/>
              <a:t>NextGen</a:t>
            </a:r>
            <a:r>
              <a:rPr lang="en-US" altLang="en-US" sz="1200" dirty="0"/>
              <a:t> terminal and en-route airspace designs – wake risk assessments</a:t>
            </a:r>
          </a:p>
          <a:p>
            <a:pPr eaLnBrk="1" hangingPunct="1">
              <a:lnSpc>
                <a:spcPct val="95000"/>
              </a:lnSpc>
              <a:spcBef>
                <a:spcPct val="0"/>
              </a:spcBef>
              <a:buFontTx/>
              <a:buNone/>
            </a:pPr>
            <a:r>
              <a:rPr lang="en-US" altLang="en-US" sz="1200" dirty="0"/>
              <a:t>Enhanced wind prediction capabilities for wake DST applications</a:t>
            </a:r>
          </a:p>
          <a:p>
            <a:pPr eaLnBrk="1" hangingPunct="1">
              <a:lnSpc>
                <a:spcPct val="95000"/>
              </a:lnSpc>
              <a:spcBef>
                <a:spcPct val="0"/>
              </a:spcBef>
              <a:buFontTx/>
              <a:buNone/>
            </a:pPr>
            <a:r>
              <a:rPr lang="en-US" altLang="en-US" sz="1200" dirty="0"/>
              <a:t>Continued development of wake data collection sensor suite</a:t>
            </a:r>
          </a:p>
          <a:p>
            <a:pPr eaLnBrk="1" hangingPunct="1">
              <a:lnSpc>
                <a:spcPct val="95000"/>
              </a:lnSpc>
              <a:spcBef>
                <a:spcPct val="0"/>
              </a:spcBef>
              <a:buFontTx/>
              <a:buNone/>
            </a:pPr>
            <a:r>
              <a:rPr lang="en-US" altLang="en-US" sz="1200" dirty="0" smtClean="0"/>
              <a:t>Enhance WTMD and Wind Forecast Algorithm for WTMSR application</a:t>
            </a:r>
            <a:endParaRPr lang="en-US" altLang="en-US" sz="1200" dirty="0"/>
          </a:p>
        </p:txBody>
      </p:sp>
      <p:sp>
        <p:nvSpPr>
          <p:cNvPr id="40968" name="Rectangle 11"/>
          <p:cNvSpPr>
            <a:spLocks noChangeArrowheads="1"/>
          </p:cNvSpPr>
          <p:nvPr/>
        </p:nvSpPr>
        <p:spPr bwMode="auto">
          <a:xfrm>
            <a:off x="228600" y="2640061"/>
            <a:ext cx="41910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en-US" sz="1200" dirty="0"/>
              <a:t>Get more flights into and out of our airports and through congested airspace</a:t>
            </a:r>
          </a:p>
        </p:txBody>
      </p:sp>
      <p:sp>
        <p:nvSpPr>
          <p:cNvPr id="40969" name="Rectangle 12"/>
          <p:cNvSpPr>
            <a:spLocks noChangeArrowheads="1"/>
          </p:cNvSpPr>
          <p:nvPr/>
        </p:nvSpPr>
        <p:spPr bwMode="auto">
          <a:xfrm>
            <a:off x="0" y="2267046"/>
            <a:ext cx="449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6688" indent="-1666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25000"/>
              </a:spcBef>
              <a:buFont typeface="Wingdings" panose="05000000000000000000" pitchFamily="2" charset="2"/>
              <a:buNone/>
            </a:pPr>
            <a:r>
              <a:rPr lang="en-US" altLang="en-US" sz="1800" b="1" u="sng"/>
              <a:t>Need</a:t>
            </a:r>
          </a:p>
        </p:txBody>
      </p:sp>
      <p:sp>
        <p:nvSpPr>
          <p:cNvPr id="40970" name="Rectangle 13"/>
          <p:cNvSpPr>
            <a:spLocks noChangeArrowheads="1"/>
          </p:cNvSpPr>
          <p:nvPr/>
        </p:nvSpPr>
        <p:spPr bwMode="auto">
          <a:xfrm>
            <a:off x="4876801" y="3425729"/>
            <a:ext cx="373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6688" indent="-1666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25000"/>
              </a:spcBef>
              <a:buFont typeface="Wingdings" panose="05000000000000000000" pitchFamily="2" charset="2"/>
              <a:buNone/>
            </a:pPr>
            <a:r>
              <a:rPr lang="en-US" altLang="en-US" sz="1800" b="1" u="sng" dirty="0"/>
              <a:t>Out Year Contract Funding Requirements </a:t>
            </a:r>
          </a:p>
        </p:txBody>
      </p:sp>
      <p:graphicFrame>
        <p:nvGraphicFramePr>
          <p:cNvPr id="4135" name="Group 39"/>
          <p:cNvGraphicFramePr>
            <a:graphicFrameLocks noGrp="1"/>
          </p:cNvGraphicFramePr>
          <p:nvPr>
            <p:ph idx="1"/>
            <p:extLst>
              <p:ext uri="{D42A27DB-BD31-4B8C-83A1-F6EECF244321}">
                <p14:modId xmlns:p14="http://schemas.microsoft.com/office/powerpoint/2010/main" val="2081894610"/>
              </p:ext>
            </p:extLst>
          </p:nvPr>
        </p:nvGraphicFramePr>
        <p:xfrm>
          <a:off x="4579938" y="4191000"/>
          <a:ext cx="4343400" cy="784225"/>
        </p:xfrm>
        <a:graphic>
          <a:graphicData uri="http://schemas.openxmlformats.org/drawingml/2006/table">
            <a:tbl>
              <a:tblPr/>
              <a:tblGrid>
                <a:gridCol w="754062"/>
                <a:gridCol w="685800"/>
                <a:gridCol w="685800"/>
                <a:gridCol w="685800"/>
                <a:gridCol w="762000"/>
                <a:gridCol w="769938"/>
              </a:tblGrid>
              <a:tr h="3724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T="45745" marB="457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 2014</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 2015</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 2016</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 2017</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 2018</a:t>
                      </a:r>
                    </a:p>
                  </a:txBody>
                  <a:tcPr marT="45745" marB="457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7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Funding </a:t>
                      </a:r>
                    </a:p>
                  </a:txBody>
                  <a:tcPr marT="45745" marB="457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$8,719K</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$8,120K</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$8,397K</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TBD</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TBD</a:t>
                      </a:r>
                    </a:p>
                  </a:txBody>
                  <a:tcPr marT="45745" marB="457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0994" name="Rectangle 8"/>
          <p:cNvSpPr>
            <a:spLocks noChangeArrowheads="1"/>
          </p:cNvSpPr>
          <p:nvPr/>
        </p:nvSpPr>
        <p:spPr bwMode="auto">
          <a:xfrm>
            <a:off x="57150" y="630239"/>
            <a:ext cx="43434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6688" indent="-166688">
              <a:spcBef>
                <a:spcPct val="20000"/>
              </a:spcBef>
              <a:buFont typeface="Arial" panose="020B0604020202020204" pitchFamily="34" charset="0"/>
              <a:buChar char="•"/>
              <a:tabLst>
                <a:tab pos="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9pPr>
          </a:lstStyle>
          <a:p>
            <a:pPr algn="ctr" eaLnBrk="1" hangingPunct="1">
              <a:spcBef>
                <a:spcPct val="25000"/>
              </a:spcBef>
              <a:buFont typeface="Wingdings" panose="05000000000000000000" pitchFamily="2" charset="2"/>
              <a:buNone/>
            </a:pPr>
            <a:r>
              <a:rPr lang="en-US" altLang="en-US" sz="1800" b="1" u="sng" dirty="0"/>
              <a:t>AOA Strategic Priority Addressed</a:t>
            </a:r>
          </a:p>
          <a:p>
            <a:pPr eaLnBrk="1" hangingPunct="1">
              <a:lnSpc>
                <a:spcPct val="70000"/>
              </a:lnSpc>
              <a:spcBef>
                <a:spcPct val="25000"/>
              </a:spcBef>
              <a:buFont typeface="Wingdings" panose="05000000000000000000" pitchFamily="2" charset="2"/>
              <a:buNone/>
            </a:pPr>
            <a:r>
              <a:rPr lang="en-US" altLang="en-US" sz="1200" b="1" dirty="0"/>
              <a:t>Priority 2: Deliver Benefits through Technology and Innovation</a:t>
            </a:r>
          </a:p>
          <a:p>
            <a:pPr eaLnBrk="1" hangingPunct="1">
              <a:lnSpc>
                <a:spcPct val="70000"/>
              </a:lnSpc>
              <a:spcBef>
                <a:spcPct val="25000"/>
              </a:spcBef>
              <a:buFont typeface="Wingdings" panose="05000000000000000000" pitchFamily="2" charset="2"/>
              <a:buNone/>
            </a:pPr>
            <a:r>
              <a:rPr lang="en-US" altLang="en-US" sz="1200" dirty="0"/>
              <a:t>R,E&amp;D is developing tools &amp; concepts that when implemented will contribute to meeting or exceeding these metrics:</a:t>
            </a:r>
          </a:p>
          <a:p>
            <a:pPr eaLnBrk="1" hangingPunct="1">
              <a:lnSpc>
                <a:spcPct val="80000"/>
              </a:lnSpc>
              <a:spcBef>
                <a:spcPct val="25000"/>
              </a:spcBef>
              <a:buFontTx/>
              <a:buNone/>
            </a:pPr>
            <a:r>
              <a:rPr lang="en-US" altLang="en-US" sz="1200" dirty="0"/>
              <a:t>2.2 – Maintain an average daily airport capacity for Core Airports of 58,166, or higher arrivals and departures</a:t>
            </a:r>
          </a:p>
          <a:p>
            <a:pPr eaLnBrk="1" hangingPunct="1">
              <a:lnSpc>
                <a:spcPct val="85000"/>
              </a:lnSpc>
              <a:buFontTx/>
              <a:buNone/>
            </a:pPr>
            <a:r>
              <a:rPr lang="en-US" altLang="en-US" sz="1200" dirty="0"/>
              <a:t>2.3 – Maintain a NAS on-time arrival rate of 88% at Core airports </a:t>
            </a:r>
          </a:p>
          <a:p>
            <a:pPr eaLnBrk="1" hangingPunct="1">
              <a:lnSpc>
                <a:spcPct val="85000"/>
              </a:lnSpc>
              <a:buFontTx/>
              <a:buNone/>
            </a:pPr>
            <a:r>
              <a:rPr lang="en-US" altLang="en-US" sz="1200" dirty="0"/>
              <a:t>2.6 – Improve throughput at Core airports during adverse weather by 14 percent by 2018</a:t>
            </a:r>
          </a:p>
        </p:txBody>
      </p:sp>
      <p:sp>
        <p:nvSpPr>
          <p:cNvPr id="3" name="Slide Number Placeholder 2"/>
          <p:cNvSpPr>
            <a:spLocks noGrp="1"/>
          </p:cNvSpPr>
          <p:nvPr>
            <p:ph type="sldNum" sz="quarter" idx="10"/>
          </p:nvPr>
        </p:nvSpPr>
        <p:spPr/>
        <p:txBody>
          <a:bodyPr/>
          <a:lstStyle/>
          <a:p>
            <a:fld id="{6DC77E15-89E7-4D0F-8848-EBEA4319BAC7}" type="slidenum">
              <a:rPr lang="en-US" smtClean="0"/>
              <a:pPr/>
              <a:t>15</a:t>
            </a:fld>
            <a:endParaRPr lang="en-US"/>
          </a:p>
        </p:txBody>
      </p:sp>
    </p:spTree>
    <p:extLst>
      <p:ext uri="{BB962C8B-B14F-4D97-AF65-F5344CB8AC3E}">
        <p14:creationId xmlns:p14="http://schemas.microsoft.com/office/powerpoint/2010/main" val="2869697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4800" y="2438400"/>
            <a:ext cx="8472488" cy="1828800"/>
          </a:xfrm>
        </p:spPr>
        <p:txBody>
          <a:bodyPr/>
          <a:lstStyle/>
          <a:p>
            <a:pPr algn="ctr"/>
            <a:r>
              <a:rPr lang="en-US" sz="3600" smtClean="0"/>
              <a:t>NextGen – Wake Turbulence</a:t>
            </a:r>
            <a:br>
              <a:rPr lang="en-US" sz="3600" smtClean="0"/>
            </a:br>
            <a:r>
              <a:rPr lang="en-US" sz="3600" smtClean="0"/>
              <a:t>F&amp;E Projects </a:t>
            </a:r>
          </a:p>
        </p:txBody>
      </p:sp>
      <p:sp>
        <p:nvSpPr>
          <p:cNvPr id="3" name="Slide Number Placeholder 2"/>
          <p:cNvSpPr>
            <a:spLocks noGrp="1"/>
          </p:cNvSpPr>
          <p:nvPr>
            <p:ph type="sldNum" sz="quarter" idx="10"/>
          </p:nvPr>
        </p:nvSpPr>
        <p:spPr/>
        <p:txBody>
          <a:bodyPr/>
          <a:lstStyle/>
          <a:p>
            <a:fld id="{B793053A-736B-4AD7-8FD4-5F41F7489CFC}"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idx="4294967295"/>
          </p:nvPr>
        </p:nvSpPr>
        <p:spPr>
          <a:xfrm>
            <a:off x="428625" y="130175"/>
            <a:ext cx="8472488" cy="609600"/>
          </a:xfrm>
        </p:spPr>
        <p:txBody>
          <a:bodyPr/>
          <a:lstStyle/>
          <a:p>
            <a:r>
              <a:rPr lang="en-US" sz="2600" smtClean="0"/>
              <a:t>Aircraft Assignments Under Current US Weight Classes and Under Recategorization</a:t>
            </a:r>
          </a:p>
        </p:txBody>
      </p:sp>
      <p:pic>
        <p:nvPicPr>
          <p:cNvPr id="2765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9813" y="2776538"/>
            <a:ext cx="6913562"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9813" y="782638"/>
            <a:ext cx="6913562"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p:cNvCxnSpPr/>
          <p:nvPr/>
        </p:nvCxnSpPr>
        <p:spPr>
          <a:xfrm rot="5400000" flipH="1" flipV="1">
            <a:off x="-227807" y="3567907"/>
            <a:ext cx="38020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582612" y="3743326"/>
            <a:ext cx="34512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685006" y="3567907"/>
            <a:ext cx="38020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3246438" y="3881438"/>
            <a:ext cx="3175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6645275" y="1666875"/>
            <a:ext cx="0" cy="38020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658" name="TextBox 26"/>
          <p:cNvSpPr txBox="1">
            <a:spLocks noChangeArrowheads="1"/>
          </p:cNvSpPr>
          <p:nvPr/>
        </p:nvSpPr>
        <p:spPr bwMode="auto">
          <a:xfrm rot="-5400000">
            <a:off x="254000" y="2249488"/>
            <a:ext cx="1266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buFontTx/>
              <a:buNone/>
            </a:pPr>
            <a:r>
              <a:rPr lang="en-US" sz="1400"/>
              <a:t>Wingspan (ft)</a:t>
            </a:r>
          </a:p>
        </p:txBody>
      </p:sp>
      <p:sp>
        <p:nvSpPr>
          <p:cNvPr id="27659" name="TextBox 27"/>
          <p:cNvSpPr txBox="1">
            <a:spLocks noChangeArrowheads="1"/>
          </p:cNvSpPr>
          <p:nvPr/>
        </p:nvSpPr>
        <p:spPr bwMode="auto">
          <a:xfrm rot="-5400000">
            <a:off x="253206" y="4364832"/>
            <a:ext cx="12684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buFontTx/>
              <a:buNone/>
            </a:pPr>
            <a:r>
              <a:rPr lang="en-US" sz="1400"/>
              <a:t>Wingspan (ft)</a:t>
            </a:r>
          </a:p>
        </p:txBody>
      </p:sp>
      <p:sp>
        <p:nvSpPr>
          <p:cNvPr id="27660" name="TextBox 28"/>
          <p:cNvSpPr txBox="1">
            <a:spLocks noChangeArrowheads="1"/>
          </p:cNvSpPr>
          <p:nvPr/>
        </p:nvSpPr>
        <p:spPr bwMode="auto">
          <a:xfrm>
            <a:off x="2990850" y="1514475"/>
            <a:ext cx="2635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buFontTx/>
              <a:buNone/>
            </a:pPr>
            <a:r>
              <a:rPr lang="en-US" sz="1400" u="sng"/>
              <a:t>Current U.S. Classes</a:t>
            </a:r>
          </a:p>
        </p:txBody>
      </p:sp>
      <p:sp>
        <p:nvSpPr>
          <p:cNvPr id="27661" name="TextBox 29"/>
          <p:cNvSpPr txBox="1">
            <a:spLocks noChangeArrowheads="1"/>
          </p:cNvSpPr>
          <p:nvPr/>
        </p:nvSpPr>
        <p:spPr bwMode="auto">
          <a:xfrm>
            <a:off x="2803525" y="3889375"/>
            <a:ext cx="3200400"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buFontTx/>
              <a:buNone/>
            </a:pPr>
            <a:r>
              <a:rPr lang="en-US" sz="1400" u="sng"/>
              <a:t>RECAT Classes</a:t>
            </a:r>
          </a:p>
        </p:txBody>
      </p:sp>
      <p:sp>
        <p:nvSpPr>
          <p:cNvPr id="61454" name="TextBox 30"/>
          <p:cNvSpPr txBox="1">
            <a:spLocks noChangeArrowheads="1"/>
          </p:cNvSpPr>
          <p:nvPr/>
        </p:nvSpPr>
        <p:spPr bwMode="auto">
          <a:xfrm>
            <a:off x="2520950" y="5468938"/>
            <a:ext cx="3952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buFontTx/>
              <a:buNone/>
            </a:pPr>
            <a:r>
              <a:rPr lang="en-US" sz="1400"/>
              <a:t>Aircraft Type (Decreasing Wingspan </a:t>
            </a:r>
            <a:r>
              <a:rPr lang="en-US" sz="1400">
                <a:sym typeface="Wingdings" panose="05000000000000000000" pitchFamily="2" charset="2"/>
              </a:rPr>
              <a:t>)</a:t>
            </a:r>
            <a:endParaRPr lang="en-US" sz="1400"/>
          </a:p>
        </p:txBody>
      </p:sp>
      <p:sp>
        <p:nvSpPr>
          <p:cNvPr id="3" name="Slide Number Placeholder 2"/>
          <p:cNvSpPr>
            <a:spLocks noGrp="1"/>
          </p:cNvSpPr>
          <p:nvPr>
            <p:ph type="sldNum" sz="quarter" idx="10"/>
          </p:nvPr>
        </p:nvSpPr>
        <p:spPr/>
        <p:txBody>
          <a:bodyPr/>
          <a:lstStyle/>
          <a:p>
            <a:fld id="{3D354C02-1AA7-4936-9C1F-C52A21333E4C}" type="slidenum">
              <a:rPr lang="en-US" smtClean="0"/>
              <a:pPr/>
              <a:t>17</a:t>
            </a:fld>
            <a:endParaRPr lang="en-US"/>
          </a:p>
        </p:txBody>
      </p:sp>
    </p:spTree>
    <p:extLst>
      <p:ext uri="{BB962C8B-B14F-4D97-AF65-F5344CB8AC3E}">
        <p14:creationId xmlns:p14="http://schemas.microsoft.com/office/powerpoint/2010/main" val="31559529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xfrm>
            <a:off x="304800" y="152400"/>
            <a:ext cx="8610600" cy="609600"/>
          </a:xfrm>
        </p:spPr>
        <p:txBody>
          <a:bodyPr/>
          <a:lstStyle/>
          <a:p>
            <a:r>
              <a:rPr lang="en-US" sz="3200" smtClean="0"/>
              <a:t>RECAT Separation Matrix</a:t>
            </a:r>
            <a:br>
              <a:rPr lang="en-US" sz="3200" smtClean="0"/>
            </a:br>
            <a:r>
              <a:rPr lang="en-US" sz="3200" smtClean="0"/>
              <a:t>Changes Relative to US</a:t>
            </a:r>
          </a:p>
        </p:txBody>
      </p:sp>
      <p:grpSp>
        <p:nvGrpSpPr>
          <p:cNvPr id="28675" name="Group 43"/>
          <p:cNvGrpSpPr>
            <a:grpSpLocks/>
          </p:cNvGrpSpPr>
          <p:nvPr/>
        </p:nvGrpSpPr>
        <p:grpSpPr bwMode="auto">
          <a:xfrm>
            <a:off x="228600" y="1038225"/>
            <a:ext cx="8772525" cy="3076575"/>
            <a:chOff x="144" y="654"/>
            <a:chExt cx="5526" cy="1938"/>
          </a:xfrm>
        </p:grpSpPr>
        <p:graphicFrame>
          <p:nvGraphicFramePr>
            <p:cNvPr id="28685" name="Object 5"/>
            <p:cNvGraphicFramePr>
              <a:graphicFrameLocks noChangeAspect="1"/>
            </p:cNvGraphicFramePr>
            <p:nvPr/>
          </p:nvGraphicFramePr>
          <p:xfrm>
            <a:off x="144" y="654"/>
            <a:ext cx="5520" cy="1938"/>
          </p:xfrm>
          <a:graphic>
            <a:graphicData uri="http://schemas.openxmlformats.org/presentationml/2006/ole">
              <mc:AlternateContent xmlns:mc="http://schemas.openxmlformats.org/markup-compatibility/2006">
                <mc:Choice xmlns:v="urn:schemas-microsoft-com:vml" Requires="v">
                  <p:oleObj spid="_x0000_s168034" name="Worksheet" r:id="rId4" imgW="4762447" imgH="1671796" progId="Excel.Sheet.8">
                    <p:embed/>
                  </p:oleObj>
                </mc:Choice>
                <mc:Fallback>
                  <p:oleObj name="Worksheet" r:id="rId4" imgW="4762447" imgH="1671796"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 y="654"/>
                          <a:ext cx="5520" cy="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86" name="Rectangle 16"/>
            <p:cNvSpPr>
              <a:spLocks noChangeArrowheads="1"/>
            </p:cNvSpPr>
            <p:nvPr/>
          </p:nvSpPr>
          <p:spPr bwMode="auto">
            <a:xfrm>
              <a:off x="1952" y="1958"/>
              <a:ext cx="672" cy="1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p>
          </p:txBody>
        </p:sp>
        <p:sp>
          <p:nvSpPr>
            <p:cNvPr id="28687" name="AutoShape 6"/>
            <p:cNvSpPr>
              <a:spLocks noChangeArrowheads="1"/>
            </p:cNvSpPr>
            <p:nvPr/>
          </p:nvSpPr>
          <p:spPr bwMode="auto">
            <a:xfrm>
              <a:off x="1936" y="1942"/>
              <a:ext cx="768" cy="192"/>
            </a:xfrm>
            <a:prstGeom prst="rtTriangle">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p>
          </p:txBody>
        </p:sp>
        <p:graphicFrame>
          <p:nvGraphicFramePr>
            <p:cNvPr id="28688" name="Object 12"/>
            <p:cNvGraphicFramePr>
              <a:graphicFrameLocks noChangeAspect="1"/>
            </p:cNvGraphicFramePr>
            <p:nvPr/>
          </p:nvGraphicFramePr>
          <p:xfrm>
            <a:off x="1928" y="1935"/>
            <a:ext cx="768" cy="231"/>
          </p:xfrm>
          <a:graphic>
            <a:graphicData uri="http://schemas.openxmlformats.org/presentationml/2006/ole">
              <mc:AlternateContent xmlns:mc="http://schemas.openxmlformats.org/markup-compatibility/2006">
                <mc:Choice xmlns:v="urn:schemas-microsoft-com:vml" Requires="v">
                  <p:oleObj spid="_x0000_s168035" name="Worksheet" r:id="rId6" imgW="653683" imgH="196724" progId="Excel.Sheet.8">
                    <p:embed/>
                  </p:oleObj>
                </mc:Choice>
                <mc:Fallback>
                  <p:oleObj name="Worksheet" r:id="rId6" imgW="653683" imgH="196724"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8" y="1935"/>
                          <a:ext cx="7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89" name="Rectangle 18"/>
            <p:cNvSpPr>
              <a:spLocks noChangeArrowheads="1"/>
            </p:cNvSpPr>
            <p:nvPr/>
          </p:nvSpPr>
          <p:spPr bwMode="auto">
            <a:xfrm>
              <a:off x="2688" y="1950"/>
              <a:ext cx="672" cy="1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p>
          </p:txBody>
        </p:sp>
        <p:sp>
          <p:nvSpPr>
            <p:cNvPr id="28690" name="Rectangle 19"/>
            <p:cNvSpPr>
              <a:spLocks noChangeArrowheads="1"/>
            </p:cNvSpPr>
            <p:nvPr/>
          </p:nvSpPr>
          <p:spPr bwMode="auto">
            <a:xfrm>
              <a:off x="3456" y="1950"/>
              <a:ext cx="672" cy="1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p>
          </p:txBody>
        </p:sp>
        <p:sp>
          <p:nvSpPr>
            <p:cNvPr id="28691" name="Rectangle 20"/>
            <p:cNvSpPr>
              <a:spLocks noChangeArrowheads="1"/>
            </p:cNvSpPr>
            <p:nvPr/>
          </p:nvSpPr>
          <p:spPr bwMode="auto">
            <a:xfrm>
              <a:off x="4176" y="1950"/>
              <a:ext cx="672" cy="1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p>
          </p:txBody>
        </p:sp>
        <p:sp>
          <p:nvSpPr>
            <p:cNvPr id="28692" name="Rectangle 21"/>
            <p:cNvSpPr>
              <a:spLocks noChangeArrowheads="1"/>
            </p:cNvSpPr>
            <p:nvPr/>
          </p:nvSpPr>
          <p:spPr bwMode="auto">
            <a:xfrm>
              <a:off x="4944" y="1950"/>
              <a:ext cx="672" cy="1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p>
          </p:txBody>
        </p:sp>
        <p:sp>
          <p:nvSpPr>
            <p:cNvPr id="28693" name="AutoShape 7"/>
            <p:cNvSpPr>
              <a:spLocks noChangeArrowheads="1"/>
            </p:cNvSpPr>
            <p:nvPr/>
          </p:nvSpPr>
          <p:spPr bwMode="auto">
            <a:xfrm>
              <a:off x="2688" y="1950"/>
              <a:ext cx="768" cy="192"/>
            </a:xfrm>
            <a:prstGeom prst="rtTriangle">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p>
          </p:txBody>
        </p:sp>
        <p:sp>
          <p:nvSpPr>
            <p:cNvPr id="28694" name="AutoShape 9"/>
            <p:cNvSpPr>
              <a:spLocks noChangeArrowheads="1"/>
            </p:cNvSpPr>
            <p:nvPr/>
          </p:nvSpPr>
          <p:spPr bwMode="auto">
            <a:xfrm>
              <a:off x="3432" y="1950"/>
              <a:ext cx="768" cy="192"/>
            </a:xfrm>
            <a:prstGeom prst="rtTriangle">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p>
          </p:txBody>
        </p:sp>
        <p:sp>
          <p:nvSpPr>
            <p:cNvPr id="28695" name="AutoShape 8"/>
            <p:cNvSpPr>
              <a:spLocks noChangeArrowheads="1"/>
            </p:cNvSpPr>
            <p:nvPr/>
          </p:nvSpPr>
          <p:spPr bwMode="auto">
            <a:xfrm>
              <a:off x="4168" y="1958"/>
              <a:ext cx="768" cy="192"/>
            </a:xfrm>
            <a:prstGeom prst="rtTriangle">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p>
          </p:txBody>
        </p:sp>
        <p:graphicFrame>
          <p:nvGraphicFramePr>
            <p:cNvPr id="28696" name="Object 14"/>
            <p:cNvGraphicFramePr>
              <a:graphicFrameLocks noChangeAspect="1"/>
            </p:cNvGraphicFramePr>
            <p:nvPr/>
          </p:nvGraphicFramePr>
          <p:xfrm>
            <a:off x="2672" y="1935"/>
            <a:ext cx="768" cy="231"/>
          </p:xfrm>
          <a:graphic>
            <a:graphicData uri="http://schemas.openxmlformats.org/presentationml/2006/ole">
              <mc:AlternateContent xmlns:mc="http://schemas.openxmlformats.org/markup-compatibility/2006">
                <mc:Choice xmlns:v="urn:schemas-microsoft-com:vml" Requires="v">
                  <p:oleObj spid="_x0000_s168036" name="Worksheet" r:id="rId8" imgW="653683" imgH="196724" progId="Excel.Sheet.8">
                    <p:embed/>
                  </p:oleObj>
                </mc:Choice>
                <mc:Fallback>
                  <p:oleObj name="Worksheet" r:id="rId8" imgW="653683" imgH="196724"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72" y="1935"/>
                          <a:ext cx="7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97" name="Object 13"/>
            <p:cNvGraphicFramePr>
              <a:graphicFrameLocks noChangeAspect="1"/>
            </p:cNvGraphicFramePr>
            <p:nvPr/>
          </p:nvGraphicFramePr>
          <p:xfrm>
            <a:off x="3420" y="1935"/>
            <a:ext cx="756" cy="231"/>
          </p:xfrm>
          <a:graphic>
            <a:graphicData uri="http://schemas.openxmlformats.org/presentationml/2006/ole">
              <mc:AlternateContent xmlns:mc="http://schemas.openxmlformats.org/markup-compatibility/2006">
                <mc:Choice xmlns:v="urn:schemas-microsoft-com:vml" Requires="v">
                  <p:oleObj spid="_x0000_s168037" name="Worksheet" r:id="rId9" imgW="653683" imgH="196724" progId="Excel.Sheet.8">
                    <p:embed/>
                  </p:oleObj>
                </mc:Choice>
                <mc:Fallback>
                  <p:oleObj name="Worksheet" r:id="rId9" imgW="653683" imgH="196724"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0" y="1935"/>
                          <a:ext cx="7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98" name="AutoShape 10"/>
            <p:cNvSpPr>
              <a:spLocks noChangeArrowheads="1"/>
            </p:cNvSpPr>
            <p:nvPr/>
          </p:nvSpPr>
          <p:spPr bwMode="auto">
            <a:xfrm>
              <a:off x="4896" y="1950"/>
              <a:ext cx="768" cy="192"/>
            </a:xfrm>
            <a:prstGeom prst="rtTriangle">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p>
          </p:txBody>
        </p:sp>
        <p:graphicFrame>
          <p:nvGraphicFramePr>
            <p:cNvPr id="28699" name="Object 33"/>
            <p:cNvGraphicFramePr>
              <a:graphicFrameLocks noChangeAspect="1"/>
            </p:cNvGraphicFramePr>
            <p:nvPr/>
          </p:nvGraphicFramePr>
          <p:xfrm>
            <a:off x="4902" y="1935"/>
            <a:ext cx="768" cy="231"/>
          </p:xfrm>
          <a:graphic>
            <a:graphicData uri="http://schemas.openxmlformats.org/presentationml/2006/ole">
              <mc:AlternateContent xmlns:mc="http://schemas.openxmlformats.org/markup-compatibility/2006">
                <mc:Choice xmlns:v="urn:schemas-microsoft-com:vml" Requires="v">
                  <p:oleObj spid="_x0000_s168038" name="Worksheet" r:id="rId10" imgW="653683" imgH="196724" progId="Excel.Sheet.8">
                    <p:embed/>
                  </p:oleObj>
                </mc:Choice>
                <mc:Fallback>
                  <p:oleObj name="Worksheet" r:id="rId10" imgW="653683" imgH="196724" progId="Excel.Sheet.8">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02" y="1935"/>
                          <a:ext cx="7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700" name="Object 34"/>
            <p:cNvGraphicFramePr>
              <a:graphicFrameLocks noChangeAspect="1"/>
            </p:cNvGraphicFramePr>
            <p:nvPr/>
          </p:nvGraphicFramePr>
          <p:xfrm>
            <a:off x="4164" y="1935"/>
            <a:ext cx="756" cy="231"/>
          </p:xfrm>
          <a:graphic>
            <a:graphicData uri="http://schemas.openxmlformats.org/presentationml/2006/ole">
              <mc:AlternateContent xmlns:mc="http://schemas.openxmlformats.org/markup-compatibility/2006">
                <mc:Choice xmlns:v="urn:schemas-microsoft-com:vml" Requires="v">
                  <p:oleObj spid="_x0000_s168039" name="Worksheet" r:id="rId12" imgW="653683" imgH="196724" progId="Excel.Sheet.8">
                    <p:embed/>
                  </p:oleObj>
                </mc:Choice>
                <mc:Fallback>
                  <p:oleObj name="Worksheet" r:id="rId12" imgW="653683" imgH="196724"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4" y="1935"/>
                          <a:ext cx="7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75488" name="Rectangle 32"/>
          <p:cNvSpPr>
            <a:spLocks noChangeArrowheads="1"/>
          </p:cNvSpPr>
          <p:nvPr/>
        </p:nvSpPr>
        <p:spPr bwMode="auto">
          <a:xfrm>
            <a:off x="1333500" y="4364038"/>
            <a:ext cx="533400" cy="2286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275489" name="Rectangle 33"/>
          <p:cNvSpPr>
            <a:spLocks noChangeArrowheads="1"/>
          </p:cNvSpPr>
          <p:nvPr/>
        </p:nvSpPr>
        <p:spPr bwMode="auto">
          <a:xfrm>
            <a:off x="1333500" y="4737100"/>
            <a:ext cx="533400" cy="228600"/>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275490" name="Text Box 34"/>
          <p:cNvSpPr txBox="1">
            <a:spLocks noChangeArrowheads="1"/>
          </p:cNvSpPr>
          <p:nvPr/>
        </p:nvSpPr>
        <p:spPr bwMode="auto">
          <a:xfrm>
            <a:off x="2209800" y="4294188"/>
            <a:ext cx="6019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buFontTx/>
              <a:buNone/>
              <a:defRPr/>
            </a:pPr>
            <a:r>
              <a:rPr lang="en-US" sz="1800" dirty="0">
                <a:latin typeface="Arial" charset="0"/>
                <a:ea typeface="ＭＳ Ｐゴシック" charset="0"/>
              </a:rPr>
              <a:t>Separation was increased for some or all aircraft pairs</a:t>
            </a:r>
          </a:p>
        </p:txBody>
      </p:sp>
      <p:sp>
        <p:nvSpPr>
          <p:cNvPr id="275491" name="Text Box 35"/>
          <p:cNvSpPr txBox="1">
            <a:spLocks noChangeArrowheads="1"/>
          </p:cNvSpPr>
          <p:nvPr/>
        </p:nvSpPr>
        <p:spPr bwMode="auto">
          <a:xfrm>
            <a:off x="2209800" y="4675188"/>
            <a:ext cx="6019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buFontTx/>
              <a:buNone/>
              <a:defRPr/>
            </a:pPr>
            <a:r>
              <a:rPr lang="en-US" sz="1800">
                <a:latin typeface="Arial" charset="0"/>
                <a:ea typeface="ＭＳ Ｐゴシック" charset="0"/>
              </a:rPr>
              <a:t>Separation was decreased for some or all aircraft pairs</a:t>
            </a:r>
          </a:p>
        </p:txBody>
      </p:sp>
      <p:sp>
        <p:nvSpPr>
          <p:cNvPr id="275492" name="Text Box 36"/>
          <p:cNvSpPr txBox="1">
            <a:spLocks noChangeArrowheads="1"/>
          </p:cNvSpPr>
          <p:nvPr/>
        </p:nvSpPr>
        <p:spPr bwMode="auto">
          <a:xfrm>
            <a:off x="1295400" y="55133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buFontTx/>
              <a:buNone/>
              <a:defRPr/>
            </a:pPr>
            <a:r>
              <a:rPr lang="en-US" sz="1800">
                <a:latin typeface="Times New Roman" charset="0"/>
                <a:ea typeface="ＭＳ Ｐゴシック" charset="0"/>
              </a:rPr>
              <a:t>MRS</a:t>
            </a:r>
          </a:p>
        </p:txBody>
      </p:sp>
      <p:sp>
        <p:nvSpPr>
          <p:cNvPr id="275493" name="Rectangle 37"/>
          <p:cNvSpPr>
            <a:spLocks noChangeArrowheads="1"/>
          </p:cNvSpPr>
          <p:nvPr/>
        </p:nvSpPr>
        <p:spPr bwMode="auto">
          <a:xfrm>
            <a:off x="1333500" y="5118100"/>
            <a:ext cx="5334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275494" name="Text Box 38"/>
          <p:cNvSpPr txBox="1">
            <a:spLocks noChangeArrowheads="1"/>
          </p:cNvSpPr>
          <p:nvPr/>
        </p:nvSpPr>
        <p:spPr bwMode="auto">
          <a:xfrm>
            <a:off x="2209800" y="5056188"/>
            <a:ext cx="6324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buFontTx/>
              <a:buNone/>
              <a:defRPr/>
            </a:pPr>
            <a:r>
              <a:rPr lang="en-US" sz="1800">
                <a:latin typeface="Arial" charset="0"/>
                <a:ea typeface="ＭＳ Ｐゴシック" charset="0"/>
              </a:rPr>
              <a:t>Separation remained the same for some or all aircraft pairs</a:t>
            </a:r>
          </a:p>
        </p:txBody>
      </p:sp>
      <p:sp>
        <p:nvSpPr>
          <p:cNvPr id="275495" name="Text Box 39"/>
          <p:cNvSpPr txBox="1">
            <a:spLocks noChangeArrowheads="1"/>
          </p:cNvSpPr>
          <p:nvPr/>
        </p:nvSpPr>
        <p:spPr bwMode="auto">
          <a:xfrm>
            <a:off x="2209800" y="5437188"/>
            <a:ext cx="6629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buFontTx/>
              <a:buNone/>
              <a:defRPr/>
            </a:pPr>
            <a:r>
              <a:rPr lang="en-US" sz="1800">
                <a:latin typeface="Arial" charset="0"/>
                <a:ea typeface="ＭＳ Ｐゴシック" charset="0"/>
              </a:rPr>
              <a:t>Minimum Radar Separation (3NM, or 2.5 NM when existing requirements are met)</a:t>
            </a:r>
          </a:p>
        </p:txBody>
      </p:sp>
      <p:sp>
        <p:nvSpPr>
          <p:cNvPr id="3" name="Slide Number Placeholder 2"/>
          <p:cNvSpPr>
            <a:spLocks noGrp="1"/>
          </p:cNvSpPr>
          <p:nvPr>
            <p:ph type="sldNum" sz="quarter" idx="10"/>
          </p:nvPr>
        </p:nvSpPr>
        <p:spPr/>
        <p:txBody>
          <a:bodyPr/>
          <a:lstStyle/>
          <a:p>
            <a:fld id="{B793053A-736B-4AD7-8FD4-5F41F7489CFC}" type="slidenum">
              <a:rPr lang="en-US" smtClean="0"/>
              <a:pPr/>
              <a:t>18</a:t>
            </a:fld>
            <a:endParaRPr lang="en-US"/>
          </a:p>
        </p:txBody>
      </p:sp>
    </p:spTree>
    <p:extLst>
      <p:ext uri="{BB962C8B-B14F-4D97-AF65-F5344CB8AC3E}">
        <p14:creationId xmlns:p14="http://schemas.microsoft.com/office/powerpoint/2010/main" val="34601313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idx="4294967295"/>
          </p:nvPr>
        </p:nvSpPr>
        <p:spPr>
          <a:xfrm>
            <a:off x="103188" y="-76200"/>
            <a:ext cx="8915400" cy="838200"/>
          </a:xfrm>
        </p:spPr>
        <p:txBody>
          <a:bodyPr/>
          <a:lstStyle/>
          <a:p>
            <a:pPr algn="ctr" eaLnBrk="1" hangingPunct="1"/>
            <a:r>
              <a:rPr lang="en-US" sz="3200" dirty="0" smtClean="0"/>
              <a:t>Wake Turbulence Re-Categorization</a:t>
            </a:r>
            <a:endParaRPr lang="en-US" sz="3600" dirty="0" smtClean="0"/>
          </a:p>
        </p:txBody>
      </p:sp>
      <p:sp>
        <p:nvSpPr>
          <p:cNvPr id="29700" name="Rectangle 3"/>
          <p:cNvSpPr>
            <a:spLocks noGrp="1" noChangeArrowheads="1"/>
          </p:cNvSpPr>
          <p:nvPr>
            <p:ph type="body" idx="4294967295"/>
          </p:nvPr>
        </p:nvSpPr>
        <p:spPr>
          <a:xfrm>
            <a:off x="152400" y="609600"/>
            <a:ext cx="8866188" cy="5562600"/>
          </a:xfrm>
        </p:spPr>
        <p:txBody>
          <a:bodyPr/>
          <a:lstStyle/>
          <a:p>
            <a:pPr eaLnBrk="1" hangingPunct="1">
              <a:lnSpc>
                <a:spcPct val="80000"/>
              </a:lnSpc>
            </a:pPr>
            <a:r>
              <a:rPr lang="en-US" sz="2000" dirty="0" smtClean="0"/>
              <a:t>Three Phases</a:t>
            </a:r>
          </a:p>
          <a:p>
            <a:pPr lvl="1" eaLnBrk="1" hangingPunct="1">
              <a:lnSpc>
                <a:spcPct val="80000"/>
              </a:lnSpc>
              <a:spcBef>
                <a:spcPts val="0"/>
              </a:spcBef>
            </a:pPr>
            <a:r>
              <a:rPr lang="en-US" sz="1800" dirty="0" smtClean="0"/>
              <a:t>Phase I static 6 category system IOC in MEM in Nov 2012, SDF in Sep 2013</a:t>
            </a:r>
          </a:p>
          <a:p>
            <a:pPr lvl="2" indent="-285750" eaLnBrk="1" hangingPunct="1">
              <a:lnSpc>
                <a:spcPct val="80000"/>
              </a:lnSpc>
              <a:spcBef>
                <a:spcPts val="0"/>
              </a:spcBef>
            </a:pPr>
            <a:r>
              <a:rPr lang="en-US" sz="1600" dirty="0" smtClean="0"/>
              <a:t>Departure runway throughput capacity gains have been stated to be equal to adding another runway </a:t>
            </a:r>
          </a:p>
          <a:p>
            <a:pPr lvl="2" indent="-285750" eaLnBrk="1" hangingPunct="1">
              <a:lnSpc>
                <a:spcPct val="80000"/>
              </a:lnSpc>
              <a:spcBef>
                <a:spcPts val="0"/>
              </a:spcBef>
            </a:pPr>
            <a:r>
              <a:rPr lang="en-US" sz="1600" dirty="0" smtClean="0"/>
              <a:t>To be implemented at other Core Airports whose fleet mix is similar to MEM/SDF – funding permitting. </a:t>
            </a:r>
          </a:p>
          <a:p>
            <a:pPr lvl="1" eaLnBrk="1" hangingPunct="1">
              <a:lnSpc>
                <a:spcPct val="80000"/>
              </a:lnSpc>
              <a:spcBef>
                <a:spcPts val="0"/>
              </a:spcBef>
            </a:pPr>
            <a:r>
              <a:rPr lang="en-US" sz="1800" dirty="0" smtClean="0"/>
              <a:t>Phase II static pairwise separation – Allows Phase I benefit for Core airports with differing fleet mixes (IOC potentially late CY15 – funding currently uncertain)</a:t>
            </a:r>
          </a:p>
          <a:p>
            <a:pPr lvl="1" eaLnBrk="1" hangingPunct="1">
              <a:lnSpc>
                <a:spcPct val="80000"/>
              </a:lnSpc>
              <a:spcBef>
                <a:spcPts val="0"/>
              </a:spcBef>
            </a:pPr>
            <a:r>
              <a:rPr lang="en-US" sz="1800" dirty="0" smtClean="0"/>
              <a:t>Phase III pairwise dynamic separation (2020)</a:t>
            </a:r>
          </a:p>
          <a:p>
            <a:pPr lvl="1" eaLnBrk="1" hangingPunct="1">
              <a:lnSpc>
                <a:spcPct val="80000"/>
              </a:lnSpc>
              <a:spcBef>
                <a:spcPts val="0"/>
              </a:spcBef>
            </a:pPr>
            <a:r>
              <a:rPr lang="en-US" sz="1800" dirty="0" smtClean="0"/>
              <a:t>All three use F&amp;E funding for implementation, but require wake data collection and analysis for safety case</a:t>
            </a:r>
            <a:endParaRPr lang="en-US" sz="2200" dirty="0" smtClean="0"/>
          </a:p>
          <a:p>
            <a:pPr eaLnBrk="1" hangingPunct="1">
              <a:lnSpc>
                <a:spcPct val="80000"/>
              </a:lnSpc>
              <a:spcBef>
                <a:spcPts val="0"/>
              </a:spcBef>
            </a:pPr>
            <a:r>
              <a:rPr lang="en-US" sz="2000" dirty="0" smtClean="0"/>
              <a:t>Phase I implemented with adaptation data and rule changes in MEM</a:t>
            </a:r>
          </a:p>
          <a:p>
            <a:pPr lvl="1" eaLnBrk="1" hangingPunct="1">
              <a:lnSpc>
                <a:spcPct val="80000"/>
              </a:lnSpc>
            </a:pPr>
            <a:r>
              <a:rPr lang="en-US" sz="1800" dirty="0" smtClean="0"/>
              <a:t>Software builds – including ATPA to replace rule changes – fielded for both CARTS and STARS.  Implementation requires EFSTS at TRACON and Tower</a:t>
            </a:r>
            <a:endParaRPr lang="en-US" sz="2200" dirty="0" smtClean="0"/>
          </a:p>
          <a:p>
            <a:pPr eaLnBrk="1" hangingPunct="1">
              <a:lnSpc>
                <a:spcPct val="80000"/>
              </a:lnSpc>
              <a:spcBef>
                <a:spcPts val="0"/>
              </a:spcBef>
            </a:pPr>
            <a:r>
              <a:rPr lang="en-US" sz="2000" dirty="0" smtClean="0"/>
              <a:t>Phase II will provide aircraft type to aircraft type pairwise separations that will allow any ANSP (ICAO wide) to optimize their standards based on local airport fleet mix demand to gain maximum runway throughput</a:t>
            </a:r>
          </a:p>
          <a:p>
            <a:pPr lvl="1" eaLnBrk="1" hangingPunct="1">
              <a:lnSpc>
                <a:spcPct val="80000"/>
              </a:lnSpc>
            </a:pPr>
            <a:r>
              <a:rPr lang="en-US" sz="1800" dirty="0" smtClean="0"/>
              <a:t>RE&amp;D wake transport/decay data collection and analysis is providing the critical parameter information to determine the safe wake separations between aircraft types rather than the present standards for categories that are used for broad ranges of aircraft types</a:t>
            </a:r>
          </a:p>
        </p:txBody>
      </p:sp>
      <p:sp>
        <p:nvSpPr>
          <p:cNvPr id="3" name="Slide Number Placeholder 2"/>
          <p:cNvSpPr>
            <a:spLocks noGrp="1"/>
          </p:cNvSpPr>
          <p:nvPr>
            <p:ph type="sldNum" sz="quarter" idx="10"/>
          </p:nvPr>
        </p:nvSpPr>
        <p:spPr/>
        <p:txBody>
          <a:bodyPr/>
          <a:lstStyle/>
          <a:p>
            <a:fld id="{3D354C02-1AA7-4936-9C1F-C52A21333E4C}" type="slidenum">
              <a:rPr lang="en-US" smtClean="0"/>
              <a:pPr/>
              <a:t>19</a:t>
            </a:fld>
            <a:endParaRPr lang="en-US"/>
          </a:p>
        </p:txBody>
      </p:sp>
    </p:spTree>
    <p:extLst>
      <p:ext uri="{BB962C8B-B14F-4D97-AF65-F5344CB8AC3E}">
        <p14:creationId xmlns:p14="http://schemas.microsoft.com/office/powerpoint/2010/main" val="1058427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idx="4294967295"/>
          </p:nvPr>
        </p:nvSpPr>
        <p:spPr>
          <a:xfrm>
            <a:off x="428625" y="152400"/>
            <a:ext cx="8472488" cy="457200"/>
          </a:xfrm>
        </p:spPr>
        <p:txBody>
          <a:bodyPr/>
          <a:lstStyle/>
          <a:p>
            <a:pPr algn="ctr" eaLnBrk="1" hangingPunct="1"/>
            <a:r>
              <a:rPr lang="en-US" sz="3400" smtClean="0"/>
              <a:t>Briefing Topics to be Covered</a:t>
            </a:r>
          </a:p>
        </p:txBody>
      </p:sp>
      <p:sp>
        <p:nvSpPr>
          <p:cNvPr id="15364" name="Rectangle 3"/>
          <p:cNvSpPr>
            <a:spLocks noGrp="1" noChangeArrowheads="1"/>
          </p:cNvSpPr>
          <p:nvPr>
            <p:ph type="body" idx="4294967295"/>
          </p:nvPr>
        </p:nvSpPr>
        <p:spPr>
          <a:xfrm>
            <a:off x="457200" y="914400"/>
            <a:ext cx="8050213" cy="4391025"/>
          </a:xfrm>
        </p:spPr>
        <p:txBody>
          <a:bodyPr/>
          <a:lstStyle/>
          <a:p>
            <a:pPr marL="461963" lvl="1" indent="0" eaLnBrk="1" hangingPunct="1">
              <a:buFontTx/>
              <a:buNone/>
            </a:pPr>
            <a:endParaRPr lang="en-US" sz="1000" b="1" dirty="0" smtClean="0"/>
          </a:p>
          <a:p>
            <a:pPr eaLnBrk="1" fontAlgn="t" hangingPunct="1"/>
            <a:r>
              <a:rPr lang="en-US" dirty="0" smtClean="0"/>
              <a:t>Overview of the FAA Wake Turbulence R&amp;D Program (R,E&amp;D and F&amp;E)</a:t>
            </a:r>
          </a:p>
          <a:p>
            <a:pPr eaLnBrk="1" hangingPunct="1"/>
            <a:r>
              <a:rPr lang="en-US" dirty="0" err="1" smtClean="0"/>
              <a:t>NextGen</a:t>
            </a:r>
            <a:r>
              <a:rPr lang="en-US" dirty="0" smtClean="0"/>
              <a:t> - Wake Turbulence Research Project (A12.b)</a:t>
            </a:r>
          </a:p>
          <a:p>
            <a:pPr eaLnBrk="1" hangingPunct="1"/>
            <a:r>
              <a:rPr lang="en-US" dirty="0" err="1" smtClean="0"/>
              <a:t>NextGen</a:t>
            </a:r>
            <a:r>
              <a:rPr lang="en-US" dirty="0" smtClean="0"/>
              <a:t> – Wake Turbulence F&amp;E Projects</a:t>
            </a:r>
          </a:p>
          <a:p>
            <a:pPr lvl="2" eaLnBrk="1" hangingPunct="1"/>
            <a:r>
              <a:rPr lang="en-US" dirty="0" smtClean="0"/>
              <a:t>Wake Turbulence – Re-Categorization (1A06B)</a:t>
            </a:r>
          </a:p>
          <a:p>
            <a:pPr lvl="2" eaLnBrk="1" hangingPunct="1"/>
            <a:r>
              <a:rPr lang="en-US" dirty="0" smtClean="0"/>
              <a:t>Wake Turbulence Mitigation for Departures (1A10A)</a:t>
            </a:r>
          </a:p>
          <a:p>
            <a:pPr lvl="2" eaLnBrk="1" hangingPunct="1"/>
            <a:r>
              <a:rPr lang="en-US" dirty="0" smtClean="0"/>
              <a:t>Wake Turbulence Mitigation for Arrivals (1A10B) </a:t>
            </a:r>
          </a:p>
          <a:p>
            <a:pPr eaLnBrk="1" hangingPunct="1"/>
            <a:endParaRPr lang="en-US" sz="1000" dirty="0" smtClean="0"/>
          </a:p>
          <a:p>
            <a:pPr lvl="2" eaLnBrk="1" hangingPunct="1">
              <a:buFont typeface="Wingdings" panose="05000000000000000000" pitchFamily="2" charset="2"/>
              <a:buChar char="Ø"/>
            </a:pPr>
            <a:endParaRPr lang="en-US" sz="1600" b="1" dirty="0" smtClean="0"/>
          </a:p>
          <a:p>
            <a:pPr marL="461963" lvl="1" indent="0" eaLnBrk="1" hangingPunct="1">
              <a:buFont typeface="Wingdings" panose="05000000000000000000" pitchFamily="2" charset="2"/>
              <a:buChar char="Ø"/>
            </a:pPr>
            <a:endParaRPr lang="en-US" sz="2000" b="1" dirty="0" smtClean="0"/>
          </a:p>
          <a:p>
            <a:pPr lvl="2" eaLnBrk="1" hangingPunct="1">
              <a:buFontTx/>
              <a:buNone/>
            </a:pPr>
            <a:endParaRPr lang="en-US" dirty="0" smtClean="0"/>
          </a:p>
        </p:txBody>
      </p:sp>
      <p:sp>
        <p:nvSpPr>
          <p:cNvPr id="3" name="Slide Number Placeholder 2"/>
          <p:cNvSpPr>
            <a:spLocks noGrp="1"/>
          </p:cNvSpPr>
          <p:nvPr>
            <p:ph type="sldNum" sz="quarter" idx="10"/>
          </p:nvPr>
        </p:nvSpPr>
        <p:spPr/>
        <p:txBody>
          <a:bodyPr/>
          <a:lstStyle/>
          <a:p>
            <a:fld id="{EA3FBD67-DDC4-4516-BDD5-58E33FB96741}"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5488" y="895350"/>
            <a:ext cx="6235700" cy="479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Title 1"/>
          <p:cNvSpPr>
            <a:spLocks noGrp="1"/>
          </p:cNvSpPr>
          <p:nvPr>
            <p:ph type="title" idx="4294967295"/>
          </p:nvPr>
        </p:nvSpPr>
        <p:spPr>
          <a:xfrm>
            <a:off x="428625" y="90488"/>
            <a:ext cx="8472488" cy="609600"/>
          </a:xfrm>
        </p:spPr>
        <p:txBody>
          <a:bodyPr/>
          <a:lstStyle/>
          <a:p>
            <a:r>
              <a:rPr lang="en-US" sz="2900" smtClean="0"/>
              <a:t>RECAT in the News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54138" y="1192213"/>
            <a:ext cx="591185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44700" y="1566863"/>
            <a:ext cx="6364288" cy="473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0"/>
          </p:nvPr>
        </p:nvSpPr>
        <p:spPr/>
        <p:txBody>
          <a:bodyPr/>
          <a:lstStyle/>
          <a:p>
            <a:fld id="{3D354C02-1AA7-4936-9C1F-C52A21333E4C}" type="slidenum">
              <a:rPr lang="en-US" smtClean="0"/>
              <a:pPr/>
              <a:t>20</a:t>
            </a:fld>
            <a:endParaRPr lang="en-US"/>
          </a:p>
        </p:txBody>
      </p:sp>
    </p:spTree>
    <p:extLst>
      <p:ext uri="{BB962C8B-B14F-4D97-AF65-F5344CB8AC3E}">
        <p14:creationId xmlns:p14="http://schemas.microsoft.com/office/powerpoint/2010/main" val="32636161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3"/>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pPr>
            <a:fld id="{0A847027-2A6A-4EAA-BE10-5D9A06691B7A}" type="slidenum">
              <a:rPr lang="en-US" sz="1400">
                <a:solidFill>
                  <a:schemeClr val="bg1"/>
                </a:solidFill>
              </a:rPr>
              <a:pPr algn="r" eaLnBrk="1" hangingPunct="1">
                <a:spcBef>
                  <a:spcPct val="0"/>
                </a:spcBef>
                <a:buFontTx/>
                <a:buNone/>
              </a:pPr>
              <a:t>21</a:t>
            </a:fld>
            <a:endParaRPr lang="en-US" sz="1400">
              <a:solidFill>
                <a:schemeClr val="bg1"/>
              </a:solidFill>
            </a:endParaRPr>
          </a:p>
        </p:txBody>
      </p:sp>
      <p:sp>
        <p:nvSpPr>
          <p:cNvPr id="125955" name="Rectangle 2"/>
          <p:cNvSpPr>
            <a:spLocks noGrp="1" noChangeArrowheads="1"/>
          </p:cNvSpPr>
          <p:nvPr>
            <p:ph type="title" idx="4294967295"/>
          </p:nvPr>
        </p:nvSpPr>
        <p:spPr>
          <a:xfrm>
            <a:off x="0" y="0"/>
            <a:ext cx="8534400" cy="609600"/>
          </a:xfrm>
        </p:spPr>
        <p:txBody>
          <a:bodyPr/>
          <a:lstStyle/>
          <a:p>
            <a:pPr algn="ctr">
              <a:lnSpc>
                <a:spcPct val="80000"/>
              </a:lnSpc>
            </a:pPr>
            <a:r>
              <a:rPr lang="en-US" sz="2400" smtClean="0"/>
              <a:t>Wake Turbulence Re-Cat – NextGen F&amp;E</a:t>
            </a:r>
          </a:p>
        </p:txBody>
      </p:sp>
      <p:sp>
        <p:nvSpPr>
          <p:cNvPr id="125956" name="Line 3"/>
          <p:cNvSpPr>
            <a:spLocks noChangeShapeType="1"/>
          </p:cNvSpPr>
          <p:nvPr/>
        </p:nvSpPr>
        <p:spPr bwMode="auto">
          <a:xfrm>
            <a:off x="4419600" y="685800"/>
            <a:ext cx="0" cy="533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957" name="Line 4"/>
          <p:cNvSpPr>
            <a:spLocks noChangeShapeType="1"/>
          </p:cNvSpPr>
          <p:nvPr/>
        </p:nvSpPr>
        <p:spPr bwMode="auto">
          <a:xfrm>
            <a:off x="0" y="32004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0" name="Rectangle 5"/>
          <p:cNvSpPr>
            <a:spLocks noChangeArrowheads="1"/>
          </p:cNvSpPr>
          <p:nvPr/>
        </p:nvSpPr>
        <p:spPr bwMode="auto">
          <a:xfrm>
            <a:off x="4419600" y="381000"/>
            <a:ext cx="4724400"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ctr">
              <a:lnSpc>
                <a:spcPct val="85000"/>
              </a:lnSpc>
              <a:buFontTx/>
              <a:buNone/>
              <a:defRPr/>
            </a:pPr>
            <a:r>
              <a:rPr lang="en-US" sz="1800" b="1" u="sng" dirty="0">
                <a:latin typeface="Arial" charset="0"/>
              </a:rPr>
              <a:t>R&amp;D Goals</a:t>
            </a:r>
          </a:p>
          <a:p>
            <a:pPr marL="166688" indent="-166688">
              <a:lnSpc>
                <a:spcPct val="90000"/>
              </a:lnSpc>
              <a:defRPr/>
            </a:pPr>
            <a:r>
              <a:rPr lang="en-US" sz="1200" b="1" dirty="0">
                <a:latin typeface="Arial" charset="0"/>
              </a:rPr>
              <a:t>FAA Improve Efficiency R&amp;D Goal 2:</a:t>
            </a:r>
            <a:r>
              <a:rPr lang="en-US" sz="1200" dirty="0">
                <a:latin typeface="Arial" charset="0"/>
              </a:rPr>
              <a:t> Improved aircraft separation processes associated with current generalized and static air navigation service provider (ANSP) wake turbulence mitigation separation standards</a:t>
            </a:r>
          </a:p>
          <a:p>
            <a:pPr indent="-166688">
              <a:lnSpc>
                <a:spcPct val="90000"/>
              </a:lnSpc>
              <a:spcBef>
                <a:spcPts val="600"/>
              </a:spcBef>
              <a:defRPr/>
            </a:pPr>
            <a:r>
              <a:rPr lang="en-US" sz="1200" b="1" dirty="0">
                <a:latin typeface="Arial" charset="0"/>
              </a:rPr>
              <a:t>National Aeronautics R&amp;D Plan “Mobility” Principle Goals</a:t>
            </a:r>
            <a:r>
              <a:rPr lang="en-US" sz="1200" dirty="0">
                <a:latin typeface="Arial" charset="0"/>
              </a:rPr>
              <a:t>:</a:t>
            </a:r>
          </a:p>
          <a:p>
            <a:pPr marL="742950" lvl="1" indent="-285750">
              <a:lnSpc>
                <a:spcPct val="90000"/>
              </a:lnSpc>
              <a:spcBef>
                <a:spcPts val="600"/>
              </a:spcBef>
              <a:buFont typeface="Wingdings" pitchFamily="2" charset="2"/>
              <a:buChar char="Ø"/>
              <a:defRPr/>
            </a:pPr>
            <a:r>
              <a:rPr lang="en-US" sz="1200" dirty="0">
                <a:latin typeface="Arial" charset="0"/>
              </a:rPr>
              <a:t>Goal 4 – Maximize Arrivals and Departures at Airports and in </a:t>
            </a:r>
            <a:r>
              <a:rPr lang="en-US" sz="1200" dirty="0" err="1">
                <a:latin typeface="Arial" charset="0"/>
              </a:rPr>
              <a:t>Metroplex</a:t>
            </a:r>
            <a:r>
              <a:rPr lang="en-US" sz="1200" dirty="0">
                <a:latin typeface="Arial" charset="0"/>
              </a:rPr>
              <a:t> Areas.</a:t>
            </a:r>
          </a:p>
          <a:p>
            <a:pPr marL="742950" lvl="1" indent="-285750">
              <a:lnSpc>
                <a:spcPct val="90000"/>
              </a:lnSpc>
              <a:spcBef>
                <a:spcPts val="600"/>
              </a:spcBef>
              <a:buFont typeface="Wingdings" pitchFamily="2" charset="2"/>
              <a:buChar char="Ø"/>
              <a:defRPr/>
            </a:pPr>
            <a:r>
              <a:rPr lang="en-US" sz="1200" dirty="0">
                <a:latin typeface="Arial" charset="0"/>
              </a:rPr>
              <a:t>Goal 1 – Develop Reduced Aircraft Separation in Trajectory and Performance-Based Operations</a:t>
            </a:r>
          </a:p>
          <a:p>
            <a:pPr marL="457200" indent="-457200" algn="ctr">
              <a:lnSpc>
                <a:spcPct val="85000"/>
              </a:lnSpc>
              <a:spcBef>
                <a:spcPts val="600"/>
              </a:spcBef>
              <a:buFontTx/>
              <a:buNone/>
              <a:defRPr/>
            </a:pPr>
            <a:r>
              <a:rPr lang="en-US" sz="1600" b="1" u="sng" dirty="0">
                <a:latin typeface="Arial" charset="0"/>
              </a:rPr>
              <a:t>R&amp;D Strategy</a:t>
            </a:r>
          </a:p>
          <a:p>
            <a:pPr marL="171450" indent="-171450">
              <a:lnSpc>
                <a:spcPct val="85000"/>
              </a:lnSpc>
              <a:spcBef>
                <a:spcPts val="0"/>
              </a:spcBef>
              <a:defRPr/>
            </a:pPr>
            <a:r>
              <a:rPr lang="en-US" sz="1200" dirty="0">
                <a:latin typeface="Arial" charset="0"/>
              </a:rPr>
              <a:t>Develop safe, more capacity efficient ATC wake separation standards and decision support tools based on results from the </a:t>
            </a:r>
            <a:r>
              <a:rPr lang="en-US" sz="1200" dirty="0" err="1">
                <a:latin typeface="Arial" charset="0"/>
              </a:rPr>
              <a:t>NextGen</a:t>
            </a:r>
            <a:r>
              <a:rPr lang="en-US" sz="1200" dirty="0">
                <a:latin typeface="Arial" charset="0"/>
              </a:rPr>
              <a:t> - Wake Turbulence research project</a:t>
            </a:r>
          </a:p>
        </p:txBody>
      </p:sp>
      <p:sp>
        <p:nvSpPr>
          <p:cNvPr id="125959" name="Rectangle 8"/>
          <p:cNvSpPr>
            <a:spLocks noChangeArrowheads="1"/>
          </p:cNvSpPr>
          <p:nvPr/>
        </p:nvSpPr>
        <p:spPr bwMode="auto">
          <a:xfrm>
            <a:off x="228600" y="768118"/>
            <a:ext cx="4343400"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6688" indent="-166688" eaLnBrk="0" hangingPunct="0">
              <a:tabLst>
                <a:tab pos="0" algn="l"/>
              </a:tabLst>
              <a:defRPr sz="2400">
                <a:solidFill>
                  <a:schemeClr val="tx1"/>
                </a:solidFill>
                <a:latin typeface="Arial" panose="020B0604020202020204" pitchFamily="34" charset="0"/>
              </a:defRPr>
            </a:lvl1pPr>
            <a:lvl2pPr marL="742950" indent="-285750" eaLnBrk="0" hangingPunct="0">
              <a:tabLst>
                <a:tab pos="0" algn="l"/>
              </a:tabLst>
              <a:defRPr sz="2400">
                <a:solidFill>
                  <a:schemeClr val="tx1"/>
                </a:solidFill>
                <a:latin typeface="Arial" panose="020B0604020202020204" pitchFamily="34" charset="0"/>
              </a:defRPr>
            </a:lvl2pPr>
            <a:lvl3pPr marL="1143000" indent="-228600" eaLnBrk="0" hangingPunct="0">
              <a:tabLst>
                <a:tab pos="0" algn="l"/>
              </a:tabLst>
              <a:defRPr sz="2400">
                <a:solidFill>
                  <a:schemeClr val="tx1"/>
                </a:solidFill>
                <a:latin typeface="Arial" panose="020B0604020202020204" pitchFamily="34" charset="0"/>
              </a:defRPr>
            </a:lvl3pPr>
            <a:lvl4pPr marL="1600200" indent="-228600" eaLnBrk="0" hangingPunct="0">
              <a:tabLst>
                <a:tab pos="0" algn="l"/>
              </a:tabLst>
              <a:defRPr sz="2400">
                <a:solidFill>
                  <a:schemeClr val="tx1"/>
                </a:solidFill>
                <a:latin typeface="Arial" panose="020B0604020202020204" pitchFamily="34" charset="0"/>
              </a:defRPr>
            </a:lvl4pPr>
            <a:lvl5pPr marL="2057400" indent="-228600" eaLnBrk="0" hangingPunct="0">
              <a:tabLst>
                <a:tab pos="0" algn="l"/>
              </a:tabLst>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tabLst>
                <a:tab pos="0" algn="l"/>
              </a:tabLst>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tabLst>
                <a:tab pos="0" algn="l"/>
              </a:tabLst>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tabLst>
                <a:tab pos="0" algn="l"/>
              </a:tabLst>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tabLst>
                <a:tab pos="0" algn="l"/>
              </a:tabLst>
              <a:defRPr sz="2400">
                <a:solidFill>
                  <a:schemeClr val="tx1"/>
                </a:solidFill>
                <a:latin typeface="Arial" panose="020B0604020202020204" pitchFamily="34" charset="0"/>
              </a:defRPr>
            </a:lvl9pPr>
          </a:lstStyle>
          <a:p>
            <a:pPr marL="0" lvl="0" indent="0" algn="ctr" eaLnBrk="1" hangingPunct="1">
              <a:spcBef>
                <a:spcPct val="25000"/>
              </a:spcBef>
              <a:buNone/>
              <a:tabLst/>
            </a:pPr>
            <a:r>
              <a:rPr lang="en-US" altLang="en-US" sz="1800" b="1" u="sng" dirty="0">
                <a:solidFill>
                  <a:prstClr val="black"/>
                </a:solidFill>
                <a:latin typeface="Calibri" panose="020F0502020204030204" pitchFamily="34" charset="0"/>
                <a:cs typeface="Arial" panose="020B0604020202020204" pitchFamily="34" charset="0"/>
              </a:rPr>
              <a:t>AOA Strategic Priority Addressed</a:t>
            </a:r>
          </a:p>
          <a:p>
            <a:pPr marL="0" lvl="0" indent="0" eaLnBrk="1" hangingPunct="1">
              <a:lnSpc>
                <a:spcPct val="70000"/>
              </a:lnSpc>
              <a:spcBef>
                <a:spcPct val="25000"/>
              </a:spcBef>
              <a:buNone/>
              <a:tabLst/>
            </a:pPr>
            <a:r>
              <a:rPr lang="en-US" altLang="en-US" sz="1200" b="1" dirty="0">
                <a:solidFill>
                  <a:prstClr val="black"/>
                </a:solidFill>
                <a:cs typeface="Arial" panose="020B0604020202020204" pitchFamily="34" charset="0"/>
              </a:rPr>
              <a:t>Priority 2: Deliver Benefits through Technology and Infrastructure</a:t>
            </a:r>
          </a:p>
          <a:p>
            <a:pPr marL="0" lvl="0" indent="0" eaLnBrk="1" hangingPunct="1">
              <a:lnSpc>
                <a:spcPct val="80000"/>
              </a:lnSpc>
              <a:spcBef>
                <a:spcPct val="25000"/>
              </a:spcBef>
              <a:buNone/>
              <a:tabLst/>
            </a:pPr>
            <a:r>
              <a:rPr lang="en-US" altLang="en-US" sz="1200" dirty="0">
                <a:solidFill>
                  <a:prstClr val="black"/>
                </a:solidFill>
                <a:cs typeface="Arial" panose="020B0604020202020204" pitchFamily="34" charset="0"/>
              </a:rPr>
              <a:t>2.2 – Maintain an average daily airport capacity for Core airports of 58,166 ,or higher, arrivals and departures </a:t>
            </a:r>
          </a:p>
          <a:p>
            <a:pPr marL="0" lvl="0" indent="0" eaLnBrk="1" hangingPunct="1">
              <a:lnSpc>
                <a:spcPct val="85000"/>
              </a:lnSpc>
              <a:spcBef>
                <a:spcPct val="0"/>
              </a:spcBef>
              <a:buNone/>
              <a:tabLst/>
            </a:pPr>
            <a:r>
              <a:rPr lang="en-US" altLang="en-US" sz="1200" dirty="0">
                <a:solidFill>
                  <a:prstClr val="black"/>
                </a:solidFill>
                <a:cs typeface="Arial" panose="020B0604020202020204" pitchFamily="34" charset="0"/>
              </a:rPr>
              <a:t>2.3 – Achieve </a:t>
            </a:r>
            <a:r>
              <a:rPr lang="en-US" altLang="en-US" sz="1200" dirty="0" smtClean="0">
                <a:solidFill>
                  <a:prstClr val="black"/>
                </a:solidFill>
                <a:cs typeface="Arial" panose="020B0604020202020204" pitchFamily="34" charset="0"/>
              </a:rPr>
              <a:t>a </a:t>
            </a:r>
            <a:r>
              <a:rPr lang="en-US" altLang="en-US" sz="1200" dirty="0">
                <a:solidFill>
                  <a:prstClr val="black"/>
                </a:solidFill>
                <a:cs typeface="Arial" panose="020B0604020202020204" pitchFamily="34" charset="0"/>
              </a:rPr>
              <a:t>NAS on-time arrival rate of 88 percent at Core airports</a:t>
            </a:r>
          </a:p>
          <a:p>
            <a:pPr marL="0" lvl="0" indent="0" eaLnBrk="1" hangingPunct="1">
              <a:lnSpc>
                <a:spcPct val="85000"/>
              </a:lnSpc>
              <a:spcBef>
                <a:spcPct val="0"/>
              </a:spcBef>
              <a:buNone/>
              <a:tabLst/>
            </a:pPr>
            <a:r>
              <a:rPr lang="en-US" altLang="en-US" sz="1200" dirty="0">
                <a:solidFill>
                  <a:prstClr val="black"/>
                </a:solidFill>
                <a:cs typeface="Arial" panose="020B0604020202020204" pitchFamily="34" charset="0"/>
              </a:rPr>
              <a:t>2.6 – Improve throughput at Core airports during adverse weather by 14 percent by 2018</a:t>
            </a:r>
          </a:p>
        </p:txBody>
      </p:sp>
      <p:sp>
        <p:nvSpPr>
          <p:cNvPr id="125960" name="Rectangle 9"/>
          <p:cNvSpPr>
            <a:spLocks noChangeArrowheads="1"/>
          </p:cNvSpPr>
          <p:nvPr/>
        </p:nvSpPr>
        <p:spPr bwMode="auto">
          <a:xfrm>
            <a:off x="0" y="3200400"/>
            <a:ext cx="4343400" cy="176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6688" indent="-166688" eaLnBrk="0" hangingPunct="0">
              <a:tabLst>
                <a:tab pos="0" algn="l"/>
              </a:tabLst>
              <a:defRPr sz="2400">
                <a:solidFill>
                  <a:schemeClr val="tx1"/>
                </a:solidFill>
                <a:latin typeface="Arial" panose="020B0604020202020204" pitchFamily="34" charset="0"/>
              </a:defRPr>
            </a:lvl1pPr>
            <a:lvl2pPr marL="742950" indent="-285750" eaLnBrk="0" hangingPunct="0">
              <a:tabLst>
                <a:tab pos="0" algn="l"/>
              </a:tabLst>
              <a:defRPr sz="2400">
                <a:solidFill>
                  <a:schemeClr val="tx1"/>
                </a:solidFill>
                <a:latin typeface="Arial" panose="020B0604020202020204" pitchFamily="34" charset="0"/>
              </a:defRPr>
            </a:lvl2pPr>
            <a:lvl3pPr marL="1143000" indent="-228600" eaLnBrk="0" hangingPunct="0">
              <a:tabLst>
                <a:tab pos="0" algn="l"/>
              </a:tabLst>
              <a:defRPr sz="2400">
                <a:solidFill>
                  <a:schemeClr val="tx1"/>
                </a:solidFill>
                <a:latin typeface="Arial" panose="020B0604020202020204" pitchFamily="34" charset="0"/>
              </a:defRPr>
            </a:lvl3pPr>
            <a:lvl4pPr marL="1600200" indent="-228600" eaLnBrk="0" hangingPunct="0">
              <a:tabLst>
                <a:tab pos="0" algn="l"/>
              </a:tabLst>
              <a:defRPr sz="2400">
                <a:solidFill>
                  <a:schemeClr val="tx1"/>
                </a:solidFill>
                <a:latin typeface="Arial" panose="020B0604020202020204" pitchFamily="34" charset="0"/>
              </a:defRPr>
            </a:lvl4pPr>
            <a:lvl5pPr marL="2057400" indent="-228600" eaLnBrk="0" hangingPunct="0">
              <a:tabLst>
                <a:tab pos="0" algn="l"/>
              </a:tabLst>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tabLst>
                <a:tab pos="0" algn="l"/>
              </a:tabLst>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tabLst>
                <a:tab pos="0" algn="l"/>
              </a:tabLst>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tabLst>
                <a:tab pos="0" algn="l"/>
              </a:tabLst>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tabLst>
                <a:tab pos="0" algn="l"/>
              </a:tabLst>
              <a:defRPr sz="2400">
                <a:solidFill>
                  <a:schemeClr val="tx1"/>
                </a:solidFill>
                <a:latin typeface="Arial" panose="020B0604020202020204" pitchFamily="34" charset="0"/>
              </a:defRPr>
            </a:lvl9pPr>
          </a:lstStyle>
          <a:p>
            <a:pPr algn="ctr" eaLnBrk="1" hangingPunct="1">
              <a:spcBef>
                <a:spcPts val="600"/>
              </a:spcBef>
              <a:buFont typeface="Wingdings" panose="05000000000000000000" pitchFamily="2" charset="2"/>
              <a:buNone/>
            </a:pPr>
            <a:r>
              <a:rPr lang="en-US" sz="1800" b="1" u="sng" dirty="0"/>
              <a:t>Planned FY </a:t>
            </a:r>
            <a:r>
              <a:rPr lang="en-US" sz="1800" b="1" u="sng" dirty="0" smtClean="0"/>
              <a:t>2016 </a:t>
            </a:r>
            <a:r>
              <a:rPr lang="en-US" sz="1800" b="1" u="sng" dirty="0"/>
              <a:t>Accomplishments</a:t>
            </a:r>
            <a:endParaRPr lang="en-US" sz="1600" dirty="0"/>
          </a:p>
          <a:p>
            <a:pPr marL="0" indent="0" eaLnBrk="1" hangingPunct="1">
              <a:spcBef>
                <a:spcPts val="600"/>
              </a:spcBef>
              <a:buNone/>
            </a:pPr>
            <a:r>
              <a:rPr lang="en-US" sz="1200" dirty="0"/>
              <a:t>  </a:t>
            </a:r>
          </a:p>
          <a:p>
            <a:pPr marL="0" indent="0" eaLnBrk="1" hangingPunct="1">
              <a:spcBef>
                <a:spcPts val="600"/>
              </a:spcBef>
              <a:buNone/>
            </a:pPr>
            <a:endParaRPr lang="en-US" sz="1200" dirty="0" smtClean="0"/>
          </a:p>
          <a:p>
            <a:pPr marL="0" indent="0" eaLnBrk="1" hangingPunct="1">
              <a:spcBef>
                <a:spcPts val="600"/>
              </a:spcBef>
              <a:buNone/>
            </a:pPr>
            <a:endParaRPr lang="en-US" sz="1200" dirty="0"/>
          </a:p>
          <a:p>
            <a:pPr marL="0" indent="0" eaLnBrk="1" hangingPunct="1">
              <a:spcBef>
                <a:spcPts val="600"/>
              </a:spcBef>
              <a:buNone/>
            </a:pPr>
            <a:endParaRPr lang="en-US" sz="1200" dirty="0" smtClean="0"/>
          </a:p>
          <a:p>
            <a:pPr marL="0" indent="0" algn="ctr" eaLnBrk="1" hangingPunct="1">
              <a:spcBef>
                <a:spcPts val="600"/>
              </a:spcBef>
              <a:buNone/>
            </a:pPr>
            <a:r>
              <a:rPr lang="en-US" sz="1800" b="1" dirty="0" smtClean="0"/>
              <a:t>TBD</a:t>
            </a:r>
            <a:endParaRPr lang="en-US" sz="1800" b="1" dirty="0"/>
          </a:p>
        </p:txBody>
      </p:sp>
      <p:sp>
        <p:nvSpPr>
          <p:cNvPr id="125961" name="Rectangle 11"/>
          <p:cNvSpPr>
            <a:spLocks noChangeArrowheads="1"/>
          </p:cNvSpPr>
          <p:nvPr/>
        </p:nvSpPr>
        <p:spPr bwMode="auto">
          <a:xfrm>
            <a:off x="4800600" y="3657600"/>
            <a:ext cx="3733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6688" indent="-166688"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ctr" eaLnBrk="1" hangingPunct="1">
              <a:spcBef>
                <a:spcPct val="25000"/>
              </a:spcBef>
              <a:buFont typeface="Wingdings" panose="05000000000000000000" pitchFamily="2" charset="2"/>
              <a:buNone/>
            </a:pPr>
            <a:r>
              <a:rPr lang="en-US" sz="1800" b="1" u="sng"/>
              <a:t>Out Year Funding Requirements </a:t>
            </a:r>
          </a:p>
        </p:txBody>
      </p:sp>
      <p:sp>
        <p:nvSpPr>
          <p:cNvPr id="125962" name="Rectangle 12"/>
          <p:cNvSpPr>
            <a:spLocks noChangeArrowheads="1"/>
          </p:cNvSpPr>
          <p:nvPr/>
        </p:nvSpPr>
        <p:spPr bwMode="auto">
          <a:xfrm>
            <a:off x="0" y="2411645"/>
            <a:ext cx="449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6688" indent="-166688"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ctr" eaLnBrk="1" hangingPunct="1">
              <a:spcBef>
                <a:spcPct val="25000"/>
              </a:spcBef>
              <a:buFont typeface="Wingdings" panose="05000000000000000000" pitchFamily="2" charset="2"/>
              <a:buNone/>
            </a:pPr>
            <a:r>
              <a:rPr lang="en-US" sz="1600" b="1" u="sng" dirty="0"/>
              <a:t>Need</a:t>
            </a:r>
          </a:p>
        </p:txBody>
      </p:sp>
      <p:sp>
        <p:nvSpPr>
          <p:cNvPr id="125963" name="Rectangle 13"/>
          <p:cNvSpPr>
            <a:spLocks noChangeArrowheads="1"/>
          </p:cNvSpPr>
          <p:nvPr/>
        </p:nvSpPr>
        <p:spPr bwMode="auto">
          <a:xfrm>
            <a:off x="123594" y="2704191"/>
            <a:ext cx="41910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lnSpc>
                <a:spcPct val="80000"/>
              </a:lnSpc>
              <a:spcBef>
                <a:spcPct val="0"/>
              </a:spcBef>
            </a:pPr>
            <a:r>
              <a:rPr lang="en-US" sz="1200" dirty="0"/>
              <a:t>Get more flights into and out of our airports and through congested airspace</a:t>
            </a:r>
          </a:p>
        </p:txBody>
      </p:sp>
      <p:graphicFrame>
        <p:nvGraphicFramePr>
          <p:cNvPr id="13" name="Group 171"/>
          <p:cNvGraphicFramePr>
            <a:graphicFrameLocks noGrp="1"/>
          </p:cNvGraphicFramePr>
          <p:nvPr>
            <p:extLst>
              <p:ext uri="{D42A27DB-BD31-4B8C-83A1-F6EECF244321}">
                <p14:modId xmlns:p14="http://schemas.microsoft.com/office/powerpoint/2010/main" val="3575763727"/>
              </p:ext>
            </p:extLst>
          </p:nvPr>
        </p:nvGraphicFramePr>
        <p:xfrm>
          <a:off x="4572000" y="4581525"/>
          <a:ext cx="4343400" cy="669925"/>
        </p:xfrm>
        <a:graphic>
          <a:graphicData uri="http://schemas.openxmlformats.org/drawingml/2006/table">
            <a:tbl>
              <a:tblPr/>
              <a:tblGrid>
                <a:gridCol w="1020763"/>
                <a:gridCol w="676275"/>
                <a:gridCol w="671512"/>
                <a:gridCol w="676275"/>
                <a:gridCol w="615950"/>
                <a:gridCol w="682625"/>
              </a:tblGrid>
              <a:tr h="2434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T="45507" marB="455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rPr>
                        <a:t>FY 2014</a:t>
                      </a:r>
                    </a:p>
                  </a:txBody>
                  <a:tcPr marT="45507" marB="45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rPr>
                        <a:t>FY 2015</a:t>
                      </a:r>
                    </a:p>
                  </a:txBody>
                  <a:tcPr marT="45507" marB="45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rPr>
                        <a:t>FY 2016</a:t>
                      </a:r>
                    </a:p>
                  </a:txBody>
                  <a:tcPr marT="45507" marB="45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rPr>
                        <a:t>FY 2017</a:t>
                      </a:r>
                    </a:p>
                  </a:txBody>
                  <a:tcPr marT="45507" marB="45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 2018</a:t>
                      </a:r>
                    </a:p>
                  </a:txBody>
                  <a:tcPr marT="45507" marB="455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5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Funding </a:t>
                      </a:r>
                    </a:p>
                  </a:txBody>
                  <a:tcPr marT="45507" marB="455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$1,416K</a:t>
                      </a:r>
                    </a:p>
                  </a:txBody>
                  <a:tcPr marT="45507" marB="45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TBD</a:t>
                      </a:r>
                    </a:p>
                  </a:txBody>
                  <a:tcPr marT="45507" marB="45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TBD</a:t>
                      </a:r>
                    </a:p>
                  </a:txBody>
                  <a:tcPr marT="45507" marB="45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TBD</a:t>
                      </a:r>
                    </a:p>
                  </a:txBody>
                  <a:tcPr marT="45507" marB="45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TBD</a:t>
                      </a:r>
                    </a:p>
                  </a:txBody>
                  <a:tcPr marT="45507" marB="455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0"/>
          </p:nvPr>
        </p:nvSpPr>
        <p:spPr/>
        <p:txBody>
          <a:bodyPr/>
          <a:lstStyle/>
          <a:p>
            <a:fld id="{3D354C02-1AA7-4936-9C1F-C52A21333E4C}" type="slidenum">
              <a:rPr lang="en-US" smtClean="0"/>
              <a:pPr/>
              <a:t>21</a:t>
            </a:fld>
            <a:endParaRPr lang="en-US"/>
          </a:p>
        </p:txBody>
      </p:sp>
    </p:spTree>
    <p:extLst>
      <p:ext uri="{BB962C8B-B14F-4D97-AF65-F5344CB8AC3E}">
        <p14:creationId xmlns:p14="http://schemas.microsoft.com/office/powerpoint/2010/main" val="1425566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76200" y="152400"/>
            <a:ext cx="9258300" cy="1143000"/>
          </a:xfrm>
        </p:spPr>
        <p:txBody>
          <a:bodyPr/>
          <a:lstStyle/>
          <a:p>
            <a:pPr eaLnBrk="1" hangingPunct="1"/>
            <a:r>
              <a:rPr lang="en-US" sz="2800" smtClean="0"/>
              <a:t>WTMD Overview: Wake Behavior – Data Collection</a:t>
            </a:r>
          </a:p>
        </p:txBody>
      </p:sp>
      <p:grpSp>
        <p:nvGrpSpPr>
          <p:cNvPr id="32771" name="Group 4"/>
          <p:cNvGrpSpPr>
            <a:grpSpLocks/>
          </p:cNvGrpSpPr>
          <p:nvPr/>
        </p:nvGrpSpPr>
        <p:grpSpPr bwMode="auto">
          <a:xfrm>
            <a:off x="60325" y="1503363"/>
            <a:ext cx="4511675" cy="2517775"/>
            <a:chOff x="649" y="1301"/>
            <a:chExt cx="4465" cy="2491"/>
          </a:xfrm>
        </p:grpSpPr>
        <p:graphicFrame>
          <p:nvGraphicFramePr>
            <p:cNvPr id="32832" name="Object 5"/>
            <p:cNvGraphicFramePr>
              <a:graphicFrameLocks noChangeAspect="1"/>
            </p:cNvGraphicFramePr>
            <p:nvPr/>
          </p:nvGraphicFramePr>
          <p:xfrm>
            <a:off x="649" y="1301"/>
            <a:ext cx="4465" cy="2491"/>
          </p:xfrm>
          <a:graphic>
            <a:graphicData uri="http://schemas.openxmlformats.org/presentationml/2006/ole">
              <mc:AlternateContent xmlns:mc="http://schemas.openxmlformats.org/markup-compatibility/2006">
                <mc:Choice xmlns:v="urn:schemas-microsoft-com:vml" Requires="v">
                  <p:oleObj spid="_x0000_s168982" name="Paint Shop Pro Image" r:id="rId4" imgW="9814634" imgH="6712195" progId="">
                    <p:embed/>
                  </p:oleObj>
                </mc:Choice>
                <mc:Fallback>
                  <p:oleObj name="Paint Shop Pro Image" r:id="rId4" imgW="9814634" imgH="671219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 y="1301"/>
                          <a:ext cx="4465" cy="2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833" name="Line 6"/>
            <p:cNvSpPr>
              <a:spLocks noChangeShapeType="1"/>
            </p:cNvSpPr>
            <p:nvPr/>
          </p:nvSpPr>
          <p:spPr bwMode="auto">
            <a:xfrm>
              <a:off x="1315" y="1715"/>
              <a:ext cx="3360" cy="0"/>
            </a:xfrm>
            <a:prstGeom prst="line">
              <a:avLst/>
            </a:prstGeom>
            <a:noFill/>
            <a:ln w="9525">
              <a:solidFill>
                <a:srgbClr val="C0C0C0"/>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2834" name="Line 7"/>
            <p:cNvSpPr>
              <a:spLocks noChangeShapeType="1"/>
            </p:cNvSpPr>
            <p:nvPr/>
          </p:nvSpPr>
          <p:spPr bwMode="auto">
            <a:xfrm>
              <a:off x="925" y="3377"/>
              <a:ext cx="3360" cy="0"/>
            </a:xfrm>
            <a:prstGeom prst="line">
              <a:avLst/>
            </a:prstGeom>
            <a:noFill/>
            <a:ln w="9525">
              <a:solidFill>
                <a:srgbClr val="C0C0C0"/>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2835" name="Group 8"/>
            <p:cNvGrpSpPr>
              <a:grpSpLocks/>
            </p:cNvGrpSpPr>
            <p:nvPr/>
          </p:nvGrpSpPr>
          <p:grpSpPr bwMode="auto">
            <a:xfrm>
              <a:off x="1270" y="2405"/>
              <a:ext cx="986" cy="192"/>
              <a:chOff x="1725" y="2160"/>
              <a:chExt cx="986" cy="192"/>
            </a:xfrm>
          </p:grpSpPr>
          <p:sp>
            <p:nvSpPr>
              <p:cNvPr id="32838" name="Rectangle 9"/>
              <p:cNvSpPr>
                <a:spLocks noChangeArrowheads="1"/>
              </p:cNvSpPr>
              <p:nvPr/>
            </p:nvSpPr>
            <p:spPr bwMode="auto">
              <a:xfrm>
                <a:off x="1725" y="2187"/>
                <a:ext cx="963" cy="117"/>
              </a:xfrm>
              <a:prstGeom prst="rect">
                <a:avLst/>
              </a:prstGeom>
              <a:solidFill>
                <a:srgbClr val="C0C0C0"/>
              </a:solidFill>
              <a:ln w="9525">
                <a:solidFill>
                  <a:srgbClr val="000000"/>
                </a:solidFill>
                <a:miter lim="800000"/>
                <a:headEnd/>
                <a:tailEnd/>
              </a:ln>
            </p:spPr>
            <p:txBody>
              <a:bodyPr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32839" name="Line 10"/>
              <p:cNvSpPr>
                <a:spLocks noChangeShapeType="1"/>
              </p:cNvSpPr>
              <p:nvPr/>
            </p:nvSpPr>
            <p:spPr bwMode="auto">
              <a:xfrm>
                <a:off x="1738" y="2244"/>
                <a:ext cx="902" cy="3"/>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2840" name="Group 11"/>
              <p:cNvGrpSpPr>
                <a:grpSpLocks/>
              </p:cNvGrpSpPr>
              <p:nvPr/>
            </p:nvGrpSpPr>
            <p:grpSpPr bwMode="auto">
              <a:xfrm>
                <a:off x="2499" y="2173"/>
                <a:ext cx="212" cy="177"/>
                <a:chOff x="1400" y="2659"/>
                <a:chExt cx="223" cy="216"/>
              </a:xfrm>
            </p:grpSpPr>
            <p:sp>
              <p:nvSpPr>
                <p:cNvPr id="32843" name="Freeform 12"/>
                <p:cNvSpPr>
                  <a:spLocks/>
                </p:cNvSpPr>
                <p:nvPr/>
              </p:nvSpPr>
              <p:spPr bwMode="auto">
                <a:xfrm>
                  <a:off x="1400" y="2659"/>
                  <a:ext cx="223" cy="112"/>
                </a:xfrm>
                <a:custGeom>
                  <a:avLst/>
                  <a:gdLst>
                    <a:gd name="T0" fmla="*/ 223 w 223"/>
                    <a:gd name="T1" fmla="*/ 112 h 112"/>
                    <a:gd name="T2" fmla="*/ 211 w 223"/>
                    <a:gd name="T3" fmla="*/ 96 h 112"/>
                    <a:gd name="T4" fmla="*/ 155 w 223"/>
                    <a:gd name="T5" fmla="*/ 91 h 112"/>
                    <a:gd name="T6" fmla="*/ 134 w 223"/>
                    <a:gd name="T7" fmla="*/ 68 h 112"/>
                    <a:gd name="T8" fmla="*/ 161 w 223"/>
                    <a:gd name="T9" fmla="*/ 68 h 112"/>
                    <a:gd name="T10" fmla="*/ 161 w 223"/>
                    <a:gd name="T11" fmla="*/ 55 h 112"/>
                    <a:gd name="T12" fmla="*/ 127 w 223"/>
                    <a:gd name="T13" fmla="*/ 55 h 112"/>
                    <a:gd name="T14" fmla="*/ 71 w 223"/>
                    <a:gd name="T15" fmla="*/ 0 h 112"/>
                    <a:gd name="T16" fmla="*/ 50 w 223"/>
                    <a:gd name="T17" fmla="*/ 0 h 112"/>
                    <a:gd name="T18" fmla="*/ 98 w 223"/>
                    <a:gd name="T19" fmla="*/ 91 h 112"/>
                    <a:gd name="T20" fmla="*/ 50 w 223"/>
                    <a:gd name="T21" fmla="*/ 91 h 112"/>
                    <a:gd name="T22" fmla="*/ 21 w 223"/>
                    <a:gd name="T23" fmla="*/ 62 h 112"/>
                    <a:gd name="T24" fmla="*/ 0 w 223"/>
                    <a:gd name="T25" fmla="*/ 62 h 112"/>
                    <a:gd name="T26" fmla="*/ 21 w 223"/>
                    <a:gd name="T27" fmla="*/ 105 h 112"/>
                    <a:gd name="T28" fmla="*/ 223 w 223"/>
                    <a:gd name="T29" fmla="*/ 112 h 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3"/>
                    <a:gd name="T46" fmla="*/ 0 h 112"/>
                    <a:gd name="T47" fmla="*/ 223 w 223"/>
                    <a:gd name="T48" fmla="*/ 112 h 1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3" h="112">
                      <a:moveTo>
                        <a:pt x="223" y="112"/>
                      </a:moveTo>
                      <a:lnTo>
                        <a:pt x="211" y="96"/>
                      </a:lnTo>
                      <a:lnTo>
                        <a:pt x="155" y="91"/>
                      </a:lnTo>
                      <a:lnTo>
                        <a:pt x="134" y="68"/>
                      </a:lnTo>
                      <a:lnTo>
                        <a:pt x="161" y="68"/>
                      </a:lnTo>
                      <a:lnTo>
                        <a:pt x="161" y="55"/>
                      </a:lnTo>
                      <a:lnTo>
                        <a:pt x="127" y="55"/>
                      </a:lnTo>
                      <a:lnTo>
                        <a:pt x="71" y="0"/>
                      </a:lnTo>
                      <a:lnTo>
                        <a:pt x="50" y="0"/>
                      </a:lnTo>
                      <a:lnTo>
                        <a:pt x="98" y="91"/>
                      </a:lnTo>
                      <a:lnTo>
                        <a:pt x="50" y="91"/>
                      </a:lnTo>
                      <a:lnTo>
                        <a:pt x="21" y="62"/>
                      </a:lnTo>
                      <a:lnTo>
                        <a:pt x="0" y="62"/>
                      </a:lnTo>
                      <a:lnTo>
                        <a:pt x="21" y="105"/>
                      </a:lnTo>
                      <a:lnTo>
                        <a:pt x="223"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44" name="Freeform 13"/>
                <p:cNvSpPr>
                  <a:spLocks/>
                </p:cNvSpPr>
                <p:nvPr/>
              </p:nvSpPr>
              <p:spPr bwMode="auto">
                <a:xfrm>
                  <a:off x="1400" y="2659"/>
                  <a:ext cx="223" cy="112"/>
                </a:xfrm>
                <a:custGeom>
                  <a:avLst/>
                  <a:gdLst>
                    <a:gd name="T0" fmla="*/ 223 w 223"/>
                    <a:gd name="T1" fmla="*/ 112 h 112"/>
                    <a:gd name="T2" fmla="*/ 211 w 223"/>
                    <a:gd name="T3" fmla="*/ 96 h 112"/>
                    <a:gd name="T4" fmla="*/ 155 w 223"/>
                    <a:gd name="T5" fmla="*/ 91 h 112"/>
                    <a:gd name="T6" fmla="*/ 134 w 223"/>
                    <a:gd name="T7" fmla="*/ 68 h 112"/>
                    <a:gd name="T8" fmla="*/ 161 w 223"/>
                    <a:gd name="T9" fmla="*/ 68 h 112"/>
                    <a:gd name="T10" fmla="*/ 161 w 223"/>
                    <a:gd name="T11" fmla="*/ 55 h 112"/>
                    <a:gd name="T12" fmla="*/ 127 w 223"/>
                    <a:gd name="T13" fmla="*/ 55 h 112"/>
                    <a:gd name="T14" fmla="*/ 71 w 223"/>
                    <a:gd name="T15" fmla="*/ 0 h 112"/>
                    <a:gd name="T16" fmla="*/ 50 w 223"/>
                    <a:gd name="T17" fmla="*/ 0 h 112"/>
                    <a:gd name="T18" fmla="*/ 98 w 223"/>
                    <a:gd name="T19" fmla="*/ 91 h 112"/>
                    <a:gd name="T20" fmla="*/ 50 w 223"/>
                    <a:gd name="T21" fmla="*/ 91 h 112"/>
                    <a:gd name="T22" fmla="*/ 21 w 223"/>
                    <a:gd name="T23" fmla="*/ 62 h 112"/>
                    <a:gd name="T24" fmla="*/ 0 w 223"/>
                    <a:gd name="T25" fmla="*/ 62 h 112"/>
                    <a:gd name="T26" fmla="*/ 21 w 223"/>
                    <a:gd name="T27" fmla="*/ 105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3"/>
                    <a:gd name="T43" fmla="*/ 0 h 112"/>
                    <a:gd name="T44" fmla="*/ 223 w 223"/>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3" h="112">
                      <a:moveTo>
                        <a:pt x="223" y="112"/>
                      </a:moveTo>
                      <a:lnTo>
                        <a:pt x="211" y="96"/>
                      </a:lnTo>
                      <a:lnTo>
                        <a:pt x="155" y="91"/>
                      </a:lnTo>
                      <a:lnTo>
                        <a:pt x="134" y="68"/>
                      </a:lnTo>
                      <a:lnTo>
                        <a:pt x="161" y="68"/>
                      </a:lnTo>
                      <a:lnTo>
                        <a:pt x="161" y="55"/>
                      </a:lnTo>
                      <a:lnTo>
                        <a:pt x="127" y="55"/>
                      </a:lnTo>
                      <a:lnTo>
                        <a:pt x="71" y="0"/>
                      </a:lnTo>
                      <a:lnTo>
                        <a:pt x="50" y="0"/>
                      </a:lnTo>
                      <a:lnTo>
                        <a:pt x="98" y="91"/>
                      </a:lnTo>
                      <a:lnTo>
                        <a:pt x="50" y="91"/>
                      </a:lnTo>
                      <a:lnTo>
                        <a:pt x="21" y="62"/>
                      </a:lnTo>
                      <a:lnTo>
                        <a:pt x="0" y="62"/>
                      </a:lnTo>
                      <a:lnTo>
                        <a:pt x="21" y="10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45" name="Freeform 14"/>
                <p:cNvSpPr>
                  <a:spLocks/>
                </p:cNvSpPr>
                <p:nvPr/>
              </p:nvSpPr>
              <p:spPr bwMode="auto">
                <a:xfrm>
                  <a:off x="1400" y="2764"/>
                  <a:ext cx="223" cy="111"/>
                </a:xfrm>
                <a:custGeom>
                  <a:avLst/>
                  <a:gdLst>
                    <a:gd name="T0" fmla="*/ 223 w 223"/>
                    <a:gd name="T1" fmla="*/ 7 h 111"/>
                    <a:gd name="T2" fmla="*/ 211 w 223"/>
                    <a:gd name="T3" fmla="*/ 13 h 111"/>
                    <a:gd name="T4" fmla="*/ 155 w 223"/>
                    <a:gd name="T5" fmla="*/ 13 h 111"/>
                    <a:gd name="T6" fmla="*/ 134 w 223"/>
                    <a:gd name="T7" fmla="*/ 34 h 111"/>
                    <a:gd name="T8" fmla="*/ 161 w 223"/>
                    <a:gd name="T9" fmla="*/ 34 h 111"/>
                    <a:gd name="T10" fmla="*/ 161 w 223"/>
                    <a:gd name="T11" fmla="*/ 47 h 111"/>
                    <a:gd name="T12" fmla="*/ 127 w 223"/>
                    <a:gd name="T13" fmla="*/ 47 h 111"/>
                    <a:gd name="T14" fmla="*/ 71 w 223"/>
                    <a:gd name="T15" fmla="*/ 104 h 111"/>
                    <a:gd name="T16" fmla="*/ 43 w 223"/>
                    <a:gd name="T17" fmla="*/ 111 h 111"/>
                    <a:gd name="T18" fmla="*/ 98 w 223"/>
                    <a:gd name="T19" fmla="*/ 13 h 111"/>
                    <a:gd name="T20" fmla="*/ 50 w 223"/>
                    <a:gd name="T21" fmla="*/ 13 h 111"/>
                    <a:gd name="T22" fmla="*/ 21 w 223"/>
                    <a:gd name="T23" fmla="*/ 41 h 111"/>
                    <a:gd name="T24" fmla="*/ 0 w 223"/>
                    <a:gd name="T25" fmla="*/ 41 h 111"/>
                    <a:gd name="T26" fmla="*/ 21 w 223"/>
                    <a:gd name="T27" fmla="*/ 0 h 111"/>
                    <a:gd name="T28" fmla="*/ 223 w 223"/>
                    <a:gd name="T29" fmla="*/ 7 h 1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3"/>
                    <a:gd name="T46" fmla="*/ 0 h 111"/>
                    <a:gd name="T47" fmla="*/ 223 w 223"/>
                    <a:gd name="T48" fmla="*/ 111 h 1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3" h="111">
                      <a:moveTo>
                        <a:pt x="223" y="7"/>
                      </a:moveTo>
                      <a:lnTo>
                        <a:pt x="211" y="13"/>
                      </a:lnTo>
                      <a:lnTo>
                        <a:pt x="155" y="13"/>
                      </a:lnTo>
                      <a:lnTo>
                        <a:pt x="134" y="34"/>
                      </a:lnTo>
                      <a:lnTo>
                        <a:pt x="161" y="34"/>
                      </a:lnTo>
                      <a:lnTo>
                        <a:pt x="161" y="47"/>
                      </a:lnTo>
                      <a:lnTo>
                        <a:pt x="127" y="47"/>
                      </a:lnTo>
                      <a:lnTo>
                        <a:pt x="71" y="104"/>
                      </a:lnTo>
                      <a:lnTo>
                        <a:pt x="43" y="111"/>
                      </a:lnTo>
                      <a:lnTo>
                        <a:pt x="98" y="13"/>
                      </a:lnTo>
                      <a:lnTo>
                        <a:pt x="50" y="13"/>
                      </a:lnTo>
                      <a:lnTo>
                        <a:pt x="21" y="41"/>
                      </a:lnTo>
                      <a:lnTo>
                        <a:pt x="0" y="41"/>
                      </a:lnTo>
                      <a:lnTo>
                        <a:pt x="21" y="0"/>
                      </a:lnTo>
                      <a:lnTo>
                        <a:pt x="22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46" name="Freeform 15"/>
                <p:cNvSpPr>
                  <a:spLocks/>
                </p:cNvSpPr>
                <p:nvPr/>
              </p:nvSpPr>
              <p:spPr bwMode="auto">
                <a:xfrm>
                  <a:off x="1400" y="2764"/>
                  <a:ext cx="223" cy="111"/>
                </a:xfrm>
                <a:custGeom>
                  <a:avLst/>
                  <a:gdLst>
                    <a:gd name="T0" fmla="*/ 223 w 223"/>
                    <a:gd name="T1" fmla="*/ 7 h 111"/>
                    <a:gd name="T2" fmla="*/ 211 w 223"/>
                    <a:gd name="T3" fmla="*/ 13 h 111"/>
                    <a:gd name="T4" fmla="*/ 155 w 223"/>
                    <a:gd name="T5" fmla="*/ 13 h 111"/>
                    <a:gd name="T6" fmla="*/ 134 w 223"/>
                    <a:gd name="T7" fmla="*/ 34 h 111"/>
                    <a:gd name="T8" fmla="*/ 161 w 223"/>
                    <a:gd name="T9" fmla="*/ 34 h 111"/>
                    <a:gd name="T10" fmla="*/ 161 w 223"/>
                    <a:gd name="T11" fmla="*/ 47 h 111"/>
                    <a:gd name="T12" fmla="*/ 127 w 223"/>
                    <a:gd name="T13" fmla="*/ 47 h 111"/>
                    <a:gd name="T14" fmla="*/ 71 w 223"/>
                    <a:gd name="T15" fmla="*/ 104 h 111"/>
                    <a:gd name="T16" fmla="*/ 43 w 223"/>
                    <a:gd name="T17" fmla="*/ 111 h 111"/>
                    <a:gd name="T18" fmla="*/ 98 w 223"/>
                    <a:gd name="T19" fmla="*/ 13 h 111"/>
                    <a:gd name="T20" fmla="*/ 50 w 223"/>
                    <a:gd name="T21" fmla="*/ 13 h 111"/>
                    <a:gd name="T22" fmla="*/ 21 w 223"/>
                    <a:gd name="T23" fmla="*/ 41 h 111"/>
                    <a:gd name="T24" fmla="*/ 0 w 223"/>
                    <a:gd name="T25" fmla="*/ 41 h 111"/>
                    <a:gd name="T26" fmla="*/ 21 w 223"/>
                    <a:gd name="T27" fmla="*/ 0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3"/>
                    <a:gd name="T43" fmla="*/ 0 h 111"/>
                    <a:gd name="T44" fmla="*/ 223 w 223"/>
                    <a:gd name="T45" fmla="*/ 111 h 1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3" h="111">
                      <a:moveTo>
                        <a:pt x="223" y="7"/>
                      </a:moveTo>
                      <a:lnTo>
                        <a:pt x="211" y="13"/>
                      </a:lnTo>
                      <a:lnTo>
                        <a:pt x="155" y="13"/>
                      </a:lnTo>
                      <a:lnTo>
                        <a:pt x="134" y="34"/>
                      </a:lnTo>
                      <a:lnTo>
                        <a:pt x="161" y="34"/>
                      </a:lnTo>
                      <a:lnTo>
                        <a:pt x="161" y="47"/>
                      </a:lnTo>
                      <a:lnTo>
                        <a:pt x="127" y="47"/>
                      </a:lnTo>
                      <a:lnTo>
                        <a:pt x="71" y="104"/>
                      </a:lnTo>
                      <a:lnTo>
                        <a:pt x="43" y="111"/>
                      </a:lnTo>
                      <a:lnTo>
                        <a:pt x="98" y="13"/>
                      </a:lnTo>
                      <a:lnTo>
                        <a:pt x="50" y="13"/>
                      </a:lnTo>
                      <a:lnTo>
                        <a:pt x="21" y="41"/>
                      </a:lnTo>
                      <a:lnTo>
                        <a:pt x="0" y="41"/>
                      </a:lnTo>
                      <a:lnTo>
                        <a:pt x="21"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47" name="Freeform 16"/>
                <p:cNvSpPr>
                  <a:spLocks/>
                </p:cNvSpPr>
                <p:nvPr/>
              </p:nvSpPr>
              <p:spPr bwMode="auto">
                <a:xfrm>
                  <a:off x="1400" y="2659"/>
                  <a:ext cx="223" cy="112"/>
                </a:xfrm>
                <a:custGeom>
                  <a:avLst/>
                  <a:gdLst>
                    <a:gd name="T0" fmla="*/ 223 w 223"/>
                    <a:gd name="T1" fmla="*/ 112 h 112"/>
                    <a:gd name="T2" fmla="*/ 211 w 223"/>
                    <a:gd name="T3" fmla="*/ 96 h 112"/>
                    <a:gd name="T4" fmla="*/ 155 w 223"/>
                    <a:gd name="T5" fmla="*/ 91 h 112"/>
                    <a:gd name="T6" fmla="*/ 134 w 223"/>
                    <a:gd name="T7" fmla="*/ 68 h 112"/>
                    <a:gd name="T8" fmla="*/ 161 w 223"/>
                    <a:gd name="T9" fmla="*/ 68 h 112"/>
                    <a:gd name="T10" fmla="*/ 161 w 223"/>
                    <a:gd name="T11" fmla="*/ 55 h 112"/>
                    <a:gd name="T12" fmla="*/ 127 w 223"/>
                    <a:gd name="T13" fmla="*/ 55 h 112"/>
                    <a:gd name="T14" fmla="*/ 71 w 223"/>
                    <a:gd name="T15" fmla="*/ 0 h 112"/>
                    <a:gd name="T16" fmla="*/ 50 w 223"/>
                    <a:gd name="T17" fmla="*/ 0 h 112"/>
                    <a:gd name="T18" fmla="*/ 98 w 223"/>
                    <a:gd name="T19" fmla="*/ 91 h 112"/>
                    <a:gd name="T20" fmla="*/ 50 w 223"/>
                    <a:gd name="T21" fmla="*/ 91 h 112"/>
                    <a:gd name="T22" fmla="*/ 21 w 223"/>
                    <a:gd name="T23" fmla="*/ 62 h 112"/>
                    <a:gd name="T24" fmla="*/ 0 w 223"/>
                    <a:gd name="T25" fmla="*/ 62 h 112"/>
                    <a:gd name="T26" fmla="*/ 21 w 223"/>
                    <a:gd name="T27" fmla="*/ 105 h 112"/>
                    <a:gd name="T28" fmla="*/ 223 w 223"/>
                    <a:gd name="T29" fmla="*/ 112 h 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3"/>
                    <a:gd name="T46" fmla="*/ 0 h 112"/>
                    <a:gd name="T47" fmla="*/ 223 w 223"/>
                    <a:gd name="T48" fmla="*/ 112 h 1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3" h="112">
                      <a:moveTo>
                        <a:pt x="223" y="112"/>
                      </a:moveTo>
                      <a:lnTo>
                        <a:pt x="211" y="96"/>
                      </a:lnTo>
                      <a:lnTo>
                        <a:pt x="155" y="91"/>
                      </a:lnTo>
                      <a:lnTo>
                        <a:pt x="134" y="68"/>
                      </a:lnTo>
                      <a:lnTo>
                        <a:pt x="161" y="68"/>
                      </a:lnTo>
                      <a:lnTo>
                        <a:pt x="161" y="55"/>
                      </a:lnTo>
                      <a:lnTo>
                        <a:pt x="127" y="55"/>
                      </a:lnTo>
                      <a:lnTo>
                        <a:pt x="71" y="0"/>
                      </a:lnTo>
                      <a:lnTo>
                        <a:pt x="50" y="0"/>
                      </a:lnTo>
                      <a:lnTo>
                        <a:pt x="98" y="91"/>
                      </a:lnTo>
                      <a:lnTo>
                        <a:pt x="50" y="91"/>
                      </a:lnTo>
                      <a:lnTo>
                        <a:pt x="21" y="62"/>
                      </a:lnTo>
                      <a:lnTo>
                        <a:pt x="0" y="62"/>
                      </a:lnTo>
                      <a:lnTo>
                        <a:pt x="21" y="105"/>
                      </a:lnTo>
                      <a:lnTo>
                        <a:pt x="223"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48" name="Freeform 17"/>
                <p:cNvSpPr>
                  <a:spLocks/>
                </p:cNvSpPr>
                <p:nvPr/>
              </p:nvSpPr>
              <p:spPr bwMode="auto">
                <a:xfrm>
                  <a:off x="1400" y="2659"/>
                  <a:ext cx="223" cy="112"/>
                </a:xfrm>
                <a:custGeom>
                  <a:avLst/>
                  <a:gdLst>
                    <a:gd name="T0" fmla="*/ 223 w 223"/>
                    <a:gd name="T1" fmla="*/ 112 h 112"/>
                    <a:gd name="T2" fmla="*/ 211 w 223"/>
                    <a:gd name="T3" fmla="*/ 96 h 112"/>
                    <a:gd name="T4" fmla="*/ 155 w 223"/>
                    <a:gd name="T5" fmla="*/ 91 h 112"/>
                    <a:gd name="T6" fmla="*/ 134 w 223"/>
                    <a:gd name="T7" fmla="*/ 68 h 112"/>
                    <a:gd name="T8" fmla="*/ 161 w 223"/>
                    <a:gd name="T9" fmla="*/ 68 h 112"/>
                    <a:gd name="T10" fmla="*/ 161 w 223"/>
                    <a:gd name="T11" fmla="*/ 55 h 112"/>
                    <a:gd name="T12" fmla="*/ 127 w 223"/>
                    <a:gd name="T13" fmla="*/ 55 h 112"/>
                    <a:gd name="T14" fmla="*/ 71 w 223"/>
                    <a:gd name="T15" fmla="*/ 0 h 112"/>
                    <a:gd name="T16" fmla="*/ 50 w 223"/>
                    <a:gd name="T17" fmla="*/ 0 h 112"/>
                    <a:gd name="T18" fmla="*/ 98 w 223"/>
                    <a:gd name="T19" fmla="*/ 91 h 112"/>
                    <a:gd name="T20" fmla="*/ 50 w 223"/>
                    <a:gd name="T21" fmla="*/ 91 h 112"/>
                    <a:gd name="T22" fmla="*/ 21 w 223"/>
                    <a:gd name="T23" fmla="*/ 62 h 112"/>
                    <a:gd name="T24" fmla="*/ 0 w 223"/>
                    <a:gd name="T25" fmla="*/ 62 h 112"/>
                    <a:gd name="T26" fmla="*/ 21 w 223"/>
                    <a:gd name="T27" fmla="*/ 105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3"/>
                    <a:gd name="T43" fmla="*/ 0 h 112"/>
                    <a:gd name="T44" fmla="*/ 223 w 223"/>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3" h="112">
                      <a:moveTo>
                        <a:pt x="223" y="112"/>
                      </a:moveTo>
                      <a:lnTo>
                        <a:pt x="211" y="96"/>
                      </a:lnTo>
                      <a:lnTo>
                        <a:pt x="155" y="91"/>
                      </a:lnTo>
                      <a:lnTo>
                        <a:pt x="134" y="68"/>
                      </a:lnTo>
                      <a:lnTo>
                        <a:pt x="161" y="68"/>
                      </a:lnTo>
                      <a:lnTo>
                        <a:pt x="161" y="55"/>
                      </a:lnTo>
                      <a:lnTo>
                        <a:pt x="127" y="55"/>
                      </a:lnTo>
                      <a:lnTo>
                        <a:pt x="71" y="0"/>
                      </a:lnTo>
                      <a:lnTo>
                        <a:pt x="50" y="0"/>
                      </a:lnTo>
                      <a:lnTo>
                        <a:pt x="98" y="91"/>
                      </a:lnTo>
                      <a:lnTo>
                        <a:pt x="50" y="91"/>
                      </a:lnTo>
                      <a:lnTo>
                        <a:pt x="21" y="62"/>
                      </a:lnTo>
                      <a:lnTo>
                        <a:pt x="0" y="62"/>
                      </a:lnTo>
                      <a:lnTo>
                        <a:pt x="21" y="10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49" name="Freeform 18"/>
                <p:cNvSpPr>
                  <a:spLocks/>
                </p:cNvSpPr>
                <p:nvPr/>
              </p:nvSpPr>
              <p:spPr bwMode="auto">
                <a:xfrm>
                  <a:off x="1400" y="2764"/>
                  <a:ext cx="223" cy="111"/>
                </a:xfrm>
                <a:custGeom>
                  <a:avLst/>
                  <a:gdLst>
                    <a:gd name="T0" fmla="*/ 223 w 223"/>
                    <a:gd name="T1" fmla="*/ 7 h 111"/>
                    <a:gd name="T2" fmla="*/ 211 w 223"/>
                    <a:gd name="T3" fmla="*/ 13 h 111"/>
                    <a:gd name="T4" fmla="*/ 155 w 223"/>
                    <a:gd name="T5" fmla="*/ 13 h 111"/>
                    <a:gd name="T6" fmla="*/ 134 w 223"/>
                    <a:gd name="T7" fmla="*/ 34 h 111"/>
                    <a:gd name="T8" fmla="*/ 161 w 223"/>
                    <a:gd name="T9" fmla="*/ 34 h 111"/>
                    <a:gd name="T10" fmla="*/ 161 w 223"/>
                    <a:gd name="T11" fmla="*/ 47 h 111"/>
                    <a:gd name="T12" fmla="*/ 127 w 223"/>
                    <a:gd name="T13" fmla="*/ 47 h 111"/>
                    <a:gd name="T14" fmla="*/ 71 w 223"/>
                    <a:gd name="T15" fmla="*/ 104 h 111"/>
                    <a:gd name="T16" fmla="*/ 43 w 223"/>
                    <a:gd name="T17" fmla="*/ 111 h 111"/>
                    <a:gd name="T18" fmla="*/ 98 w 223"/>
                    <a:gd name="T19" fmla="*/ 13 h 111"/>
                    <a:gd name="T20" fmla="*/ 50 w 223"/>
                    <a:gd name="T21" fmla="*/ 13 h 111"/>
                    <a:gd name="T22" fmla="*/ 21 w 223"/>
                    <a:gd name="T23" fmla="*/ 41 h 111"/>
                    <a:gd name="T24" fmla="*/ 0 w 223"/>
                    <a:gd name="T25" fmla="*/ 41 h 111"/>
                    <a:gd name="T26" fmla="*/ 21 w 223"/>
                    <a:gd name="T27" fmla="*/ 0 h 111"/>
                    <a:gd name="T28" fmla="*/ 223 w 223"/>
                    <a:gd name="T29" fmla="*/ 7 h 1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3"/>
                    <a:gd name="T46" fmla="*/ 0 h 111"/>
                    <a:gd name="T47" fmla="*/ 223 w 223"/>
                    <a:gd name="T48" fmla="*/ 111 h 1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3" h="111">
                      <a:moveTo>
                        <a:pt x="223" y="7"/>
                      </a:moveTo>
                      <a:lnTo>
                        <a:pt x="211" y="13"/>
                      </a:lnTo>
                      <a:lnTo>
                        <a:pt x="155" y="13"/>
                      </a:lnTo>
                      <a:lnTo>
                        <a:pt x="134" y="34"/>
                      </a:lnTo>
                      <a:lnTo>
                        <a:pt x="161" y="34"/>
                      </a:lnTo>
                      <a:lnTo>
                        <a:pt x="161" y="47"/>
                      </a:lnTo>
                      <a:lnTo>
                        <a:pt x="127" y="47"/>
                      </a:lnTo>
                      <a:lnTo>
                        <a:pt x="71" y="104"/>
                      </a:lnTo>
                      <a:lnTo>
                        <a:pt x="43" y="111"/>
                      </a:lnTo>
                      <a:lnTo>
                        <a:pt x="98" y="13"/>
                      </a:lnTo>
                      <a:lnTo>
                        <a:pt x="50" y="13"/>
                      </a:lnTo>
                      <a:lnTo>
                        <a:pt x="21" y="41"/>
                      </a:lnTo>
                      <a:lnTo>
                        <a:pt x="0" y="41"/>
                      </a:lnTo>
                      <a:lnTo>
                        <a:pt x="21" y="0"/>
                      </a:lnTo>
                      <a:lnTo>
                        <a:pt x="22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50" name="Freeform 19"/>
                <p:cNvSpPr>
                  <a:spLocks/>
                </p:cNvSpPr>
                <p:nvPr/>
              </p:nvSpPr>
              <p:spPr bwMode="auto">
                <a:xfrm>
                  <a:off x="1400" y="2764"/>
                  <a:ext cx="223" cy="111"/>
                </a:xfrm>
                <a:custGeom>
                  <a:avLst/>
                  <a:gdLst>
                    <a:gd name="T0" fmla="*/ 223 w 223"/>
                    <a:gd name="T1" fmla="*/ 7 h 111"/>
                    <a:gd name="T2" fmla="*/ 211 w 223"/>
                    <a:gd name="T3" fmla="*/ 13 h 111"/>
                    <a:gd name="T4" fmla="*/ 155 w 223"/>
                    <a:gd name="T5" fmla="*/ 13 h 111"/>
                    <a:gd name="T6" fmla="*/ 134 w 223"/>
                    <a:gd name="T7" fmla="*/ 34 h 111"/>
                    <a:gd name="T8" fmla="*/ 161 w 223"/>
                    <a:gd name="T9" fmla="*/ 34 h 111"/>
                    <a:gd name="T10" fmla="*/ 161 w 223"/>
                    <a:gd name="T11" fmla="*/ 47 h 111"/>
                    <a:gd name="T12" fmla="*/ 127 w 223"/>
                    <a:gd name="T13" fmla="*/ 47 h 111"/>
                    <a:gd name="T14" fmla="*/ 71 w 223"/>
                    <a:gd name="T15" fmla="*/ 104 h 111"/>
                    <a:gd name="T16" fmla="*/ 43 w 223"/>
                    <a:gd name="T17" fmla="*/ 111 h 111"/>
                    <a:gd name="T18" fmla="*/ 98 w 223"/>
                    <a:gd name="T19" fmla="*/ 13 h 111"/>
                    <a:gd name="T20" fmla="*/ 50 w 223"/>
                    <a:gd name="T21" fmla="*/ 13 h 111"/>
                    <a:gd name="T22" fmla="*/ 21 w 223"/>
                    <a:gd name="T23" fmla="*/ 41 h 111"/>
                    <a:gd name="T24" fmla="*/ 0 w 223"/>
                    <a:gd name="T25" fmla="*/ 41 h 111"/>
                    <a:gd name="T26" fmla="*/ 21 w 223"/>
                    <a:gd name="T27" fmla="*/ 0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3"/>
                    <a:gd name="T43" fmla="*/ 0 h 111"/>
                    <a:gd name="T44" fmla="*/ 223 w 223"/>
                    <a:gd name="T45" fmla="*/ 111 h 1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3" h="111">
                      <a:moveTo>
                        <a:pt x="223" y="7"/>
                      </a:moveTo>
                      <a:lnTo>
                        <a:pt x="211" y="13"/>
                      </a:lnTo>
                      <a:lnTo>
                        <a:pt x="155" y="13"/>
                      </a:lnTo>
                      <a:lnTo>
                        <a:pt x="134" y="34"/>
                      </a:lnTo>
                      <a:lnTo>
                        <a:pt x="161" y="34"/>
                      </a:lnTo>
                      <a:lnTo>
                        <a:pt x="161" y="47"/>
                      </a:lnTo>
                      <a:lnTo>
                        <a:pt x="127" y="47"/>
                      </a:lnTo>
                      <a:lnTo>
                        <a:pt x="71" y="104"/>
                      </a:lnTo>
                      <a:lnTo>
                        <a:pt x="43" y="111"/>
                      </a:lnTo>
                      <a:lnTo>
                        <a:pt x="98" y="13"/>
                      </a:lnTo>
                      <a:lnTo>
                        <a:pt x="50" y="13"/>
                      </a:lnTo>
                      <a:lnTo>
                        <a:pt x="21" y="41"/>
                      </a:lnTo>
                      <a:lnTo>
                        <a:pt x="0" y="41"/>
                      </a:lnTo>
                      <a:lnTo>
                        <a:pt x="21"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2841" name="Line 20"/>
              <p:cNvSpPr>
                <a:spLocks noChangeShapeType="1"/>
              </p:cNvSpPr>
              <p:nvPr/>
            </p:nvSpPr>
            <p:spPr bwMode="auto">
              <a:xfrm flipH="1" flipV="1">
                <a:off x="2208" y="2352"/>
                <a:ext cx="314" cy="0"/>
              </a:xfrm>
              <a:prstGeom prst="line">
                <a:avLst/>
              </a:prstGeom>
              <a:noFill/>
              <a:ln w="2540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42" name="Line 21"/>
              <p:cNvSpPr>
                <a:spLocks noChangeShapeType="1"/>
              </p:cNvSpPr>
              <p:nvPr/>
            </p:nvSpPr>
            <p:spPr bwMode="auto">
              <a:xfrm flipH="1" flipV="1">
                <a:off x="2208" y="2160"/>
                <a:ext cx="314" cy="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2836" name="Text Box 22"/>
            <p:cNvSpPr txBox="1">
              <a:spLocks noChangeArrowheads="1"/>
            </p:cNvSpPr>
            <p:nvPr/>
          </p:nvSpPr>
          <p:spPr bwMode="auto">
            <a:xfrm>
              <a:off x="1981" y="3185"/>
              <a:ext cx="2454"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ctr" eaLnBrk="1" hangingPunct="1"/>
              <a:r>
                <a:rPr lang="en-US" sz="1100" b="1" i="1">
                  <a:solidFill>
                    <a:srgbClr val="333399"/>
                  </a:solidFill>
                </a:rPr>
                <a:t>Edge of Measurement Region</a:t>
              </a:r>
            </a:p>
          </p:txBody>
        </p:sp>
        <p:sp>
          <p:nvSpPr>
            <p:cNvPr id="32837" name="Text Box 23"/>
            <p:cNvSpPr txBox="1">
              <a:spLocks noChangeArrowheads="1"/>
            </p:cNvSpPr>
            <p:nvPr/>
          </p:nvSpPr>
          <p:spPr bwMode="auto">
            <a:xfrm>
              <a:off x="1972" y="1499"/>
              <a:ext cx="2325"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ctr" eaLnBrk="1" hangingPunct="1"/>
              <a:r>
                <a:rPr lang="en-US" sz="1100" b="1" i="1">
                  <a:solidFill>
                    <a:srgbClr val="333399"/>
                  </a:solidFill>
                </a:rPr>
                <a:t>Edge of Measurement Region</a:t>
              </a:r>
            </a:p>
          </p:txBody>
        </p:sp>
      </p:grpSp>
      <p:grpSp>
        <p:nvGrpSpPr>
          <p:cNvPr id="32772" name="Group 24"/>
          <p:cNvGrpSpPr>
            <a:grpSpLocks/>
          </p:cNvGrpSpPr>
          <p:nvPr/>
        </p:nvGrpSpPr>
        <p:grpSpPr bwMode="auto">
          <a:xfrm>
            <a:off x="684213" y="3214688"/>
            <a:ext cx="1528762" cy="212725"/>
            <a:chOff x="1280" y="2814"/>
            <a:chExt cx="963" cy="134"/>
          </a:xfrm>
        </p:grpSpPr>
        <p:grpSp>
          <p:nvGrpSpPr>
            <p:cNvPr id="32820" name="Group 25"/>
            <p:cNvGrpSpPr>
              <a:grpSpLocks/>
            </p:cNvGrpSpPr>
            <p:nvPr/>
          </p:nvGrpSpPr>
          <p:grpSpPr bwMode="auto">
            <a:xfrm>
              <a:off x="1280" y="2821"/>
              <a:ext cx="963" cy="117"/>
              <a:chOff x="131" y="2199"/>
              <a:chExt cx="963" cy="117"/>
            </a:xfrm>
          </p:grpSpPr>
          <p:sp>
            <p:nvSpPr>
              <p:cNvPr id="32830" name="Rectangle 26"/>
              <p:cNvSpPr>
                <a:spLocks noChangeArrowheads="1"/>
              </p:cNvSpPr>
              <p:nvPr/>
            </p:nvSpPr>
            <p:spPr bwMode="auto">
              <a:xfrm>
                <a:off x="131" y="2199"/>
                <a:ext cx="963" cy="117"/>
              </a:xfrm>
              <a:prstGeom prst="rect">
                <a:avLst/>
              </a:prstGeom>
              <a:solidFill>
                <a:srgbClr val="C0C0C0">
                  <a:alpha val="23921"/>
                </a:srgbClr>
              </a:solidFill>
              <a:ln w="9525">
                <a:solidFill>
                  <a:srgbClr val="000000"/>
                </a:solidFill>
                <a:miter lim="800000"/>
                <a:headEnd/>
                <a:tailEnd/>
              </a:ln>
            </p:spPr>
            <p:txBody>
              <a:bodyPr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32831" name="Line 27"/>
              <p:cNvSpPr>
                <a:spLocks noChangeShapeType="1"/>
              </p:cNvSpPr>
              <p:nvPr/>
            </p:nvSpPr>
            <p:spPr bwMode="auto">
              <a:xfrm>
                <a:off x="144" y="2256"/>
                <a:ext cx="902" cy="3"/>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2821" name="Group 28"/>
            <p:cNvGrpSpPr>
              <a:grpSpLocks/>
            </p:cNvGrpSpPr>
            <p:nvPr/>
          </p:nvGrpSpPr>
          <p:grpSpPr bwMode="auto">
            <a:xfrm>
              <a:off x="1324" y="2814"/>
              <a:ext cx="176" cy="134"/>
              <a:chOff x="1400" y="2659"/>
              <a:chExt cx="223" cy="216"/>
            </a:xfrm>
          </p:grpSpPr>
          <p:sp>
            <p:nvSpPr>
              <p:cNvPr id="32822" name="Freeform 29"/>
              <p:cNvSpPr>
                <a:spLocks/>
              </p:cNvSpPr>
              <p:nvPr/>
            </p:nvSpPr>
            <p:spPr bwMode="auto">
              <a:xfrm>
                <a:off x="1400" y="2659"/>
                <a:ext cx="223" cy="112"/>
              </a:xfrm>
              <a:custGeom>
                <a:avLst/>
                <a:gdLst>
                  <a:gd name="T0" fmla="*/ 223 w 223"/>
                  <a:gd name="T1" fmla="*/ 112 h 112"/>
                  <a:gd name="T2" fmla="*/ 211 w 223"/>
                  <a:gd name="T3" fmla="*/ 96 h 112"/>
                  <a:gd name="T4" fmla="*/ 155 w 223"/>
                  <a:gd name="T5" fmla="*/ 91 h 112"/>
                  <a:gd name="T6" fmla="*/ 134 w 223"/>
                  <a:gd name="T7" fmla="*/ 68 h 112"/>
                  <a:gd name="T8" fmla="*/ 161 w 223"/>
                  <a:gd name="T9" fmla="*/ 68 h 112"/>
                  <a:gd name="T10" fmla="*/ 161 w 223"/>
                  <a:gd name="T11" fmla="*/ 55 h 112"/>
                  <a:gd name="T12" fmla="*/ 127 w 223"/>
                  <a:gd name="T13" fmla="*/ 55 h 112"/>
                  <a:gd name="T14" fmla="*/ 71 w 223"/>
                  <a:gd name="T15" fmla="*/ 0 h 112"/>
                  <a:gd name="T16" fmla="*/ 50 w 223"/>
                  <a:gd name="T17" fmla="*/ 0 h 112"/>
                  <a:gd name="T18" fmla="*/ 98 w 223"/>
                  <a:gd name="T19" fmla="*/ 91 h 112"/>
                  <a:gd name="T20" fmla="*/ 50 w 223"/>
                  <a:gd name="T21" fmla="*/ 91 h 112"/>
                  <a:gd name="T22" fmla="*/ 21 w 223"/>
                  <a:gd name="T23" fmla="*/ 62 h 112"/>
                  <a:gd name="T24" fmla="*/ 0 w 223"/>
                  <a:gd name="T25" fmla="*/ 62 h 112"/>
                  <a:gd name="T26" fmla="*/ 21 w 223"/>
                  <a:gd name="T27" fmla="*/ 105 h 112"/>
                  <a:gd name="T28" fmla="*/ 223 w 223"/>
                  <a:gd name="T29" fmla="*/ 112 h 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3"/>
                  <a:gd name="T46" fmla="*/ 0 h 112"/>
                  <a:gd name="T47" fmla="*/ 223 w 223"/>
                  <a:gd name="T48" fmla="*/ 112 h 1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3" h="112">
                    <a:moveTo>
                      <a:pt x="223" y="112"/>
                    </a:moveTo>
                    <a:lnTo>
                      <a:pt x="211" y="96"/>
                    </a:lnTo>
                    <a:lnTo>
                      <a:pt x="155" y="91"/>
                    </a:lnTo>
                    <a:lnTo>
                      <a:pt x="134" y="68"/>
                    </a:lnTo>
                    <a:lnTo>
                      <a:pt x="161" y="68"/>
                    </a:lnTo>
                    <a:lnTo>
                      <a:pt x="161" y="55"/>
                    </a:lnTo>
                    <a:lnTo>
                      <a:pt x="127" y="55"/>
                    </a:lnTo>
                    <a:lnTo>
                      <a:pt x="71" y="0"/>
                    </a:lnTo>
                    <a:lnTo>
                      <a:pt x="50" y="0"/>
                    </a:lnTo>
                    <a:lnTo>
                      <a:pt x="98" y="91"/>
                    </a:lnTo>
                    <a:lnTo>
                      <a:pt x="50" y="91"/>
                    </a:lnTo>
                    <a:lnTo>
                      <a:pt x="21" y="62"/>
                    </a:lnTo>
                    <a:lnTo>
                      <a:pt x="0" y="62"/>
                    </a:lnTo>
                    <a:lnTo>
                      <a:pt x="21" y="105"/>
                    </a:lnTo>
                    <a:lnTo>
                      <a:pt x="223" y="112"/>
                    </a:lnTo>
                    <a:close/>
                  </a:path>
                </a:pathLst>
              </a:custGeom>
              <a:solidFill>
                <a:srgbClr val="000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23" name="Freeform 30"/>
              <p:cNvSpPr>
                <a:spLocks/>
              </p:cNvSpPr>
              <p:nvPr/>
            </p:nvSpPr>
            <p:spPr bwMode="auto">
              <a:xfrm>
                <a:off x="1400" y="2659"/>
                <a:ext cx="223" cy="112"/>
              </a:xfrm>
              <a:custGeom>
                <a:avLst/>
                <a:gdLst>
                  <a:gd name="T0" fmla="*/ 223 w 223"/>
                  <a:gd name="T1" fmla="*/ 112 h 112"/>
                  <a:gd name="T2" fmla="*/ 211 w 223"/>
                  <a:gd name="T3" fmla="*/ 96 h 112"/>
                  <a:gd name="T4" fmla="*/ 155 w 223"/>
                  <a:gd name="T5" fmla="*/ 91 h 112"/>
                  <a:gd name="T6" fmla="*/ 134 w 223"/>
                  <a:gd name="T7" fmla="*/ 68 h 112"/>
                  <a:gd name="T8" fmla="*/ 161 w 223"/>
                  <a:gd name="T9" fmla="*/ 68 h 112"/>
                  <a:gd name="T10" fmla="*/ 161 w 223"/>
                  <a:gd name="T11" fmla="*/ 55 h 112"/>
                  <a:gd name="T12" fmla="*/ 127 w 223"/>
                  <a:gd name="T13" fmla="*/ 55 h 112"/>
                  <a:gd name="T14" fmla="*/ 71 w 223"/>
                  <a:gd name="T15" fmla="*/ 0 h 112"/>
                  <a:gd name="T16" fmla="*/ 50 w 223"/>
                  <a:gd name="T17" fmla="*/ 0 h 112"/>
                  <a:gd name="T18" fmla="*/ 98 w 223"/>
                  <a:gd name="T19" fmla="*/ 91 h 112"/>
                  <a:gd name="T20" fmla="*/ 50 w 223"/>
                  <a:gd name="T21" fmla="*/ 91 h 112"/>
                  <a:gd name="T22" fmla="*/ 21 w 223"/>
                  <a:gd name="T23" fmla="*/ 62 h 112"/>
                  <a:gd name="T24" fmla="*/ 0 w 223"/>
                  <a:gd name="T25" fmla="*/ 62 h 112"/>
                  <a:gd name="T26" fmla="*/ 21 w 223"/>
                  <a:gd name="T27" fmla="*/ 105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3"/>
                  <a:gd name="T43" fmla="*/ 0 h 112"/>
                  <a:gd name="T44" fmla="*/ 223 w 223"/>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3" h="112">
                    <a:moveTo>
                      <a:pt x="223" y="112"/>
                    </a:moveTo>
                    <a:lnTo>
                      <a:pt x="211" y="96"/>
                    </a:lnTo>
                    <a:lnTo>
                      <a:pt x="155" y="91"/>
                    </a:lnTo>
                    <a:lnTo>
                      <a:pt x="134" y="68"/>
                    </a:lnTo>
                    <a:lnTo>
                      <a:pt x="161" y="68"/>
                    </a:lnTo>
                    <a:lnTo>
                      <a:pt x="161" y="55"/>
                    </a:lnTo>
                    <a:lnTo>
                      <a:pt x="127" y="55"/>
                    </a:lnTo>
                    <a:lnTo>
                      <a:pt x="71" y="0"/>
                    </a:lnTo>
                    <a:lnTo>
                      <a:pt x="50" y="0"/>
                    </a:lnTo>
                    <a:lnTo>
                      <a:pt x="98" y="91"/>
                    </a:lnTo>
                    <a:lnTo>
                      <a:pt x="50" y="91"/>
                    </a:lnTo>
                    <a:lnTo>
                      <a:pt x="21" y="62"/>
                    </a:lnTo>
                    <a:lnTo>
                      <a:pt x="0" y="62"/>
                    </a:lnTo>
                    <a:lnTo>
                      <a:pt x="21" y="10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24" name="Freeform 31"/>
              <p:cNvSpPr>
                <a:spLocks/>
              </p:cNvSpPr>
              <p:nvPr/>
            </p:nvSpPr>
            <p:spPr bwMode="auto">
              <a:xfrm>
                <a:off x="1400" y="2764"/>
                <a:ext cx="223" cy="111"/>
              </a:xfrm>
              <a:custGeom>
                <a:avLst/>
                <a:gdLst>
                  <a:gd name="T0" fmla="*/ 223 w 223"/>
                  <a:gd name="T1" fmla="*/ 7 h 111"/>
                  <a:gd name="T2" fmla="*/ 211 w 223"/>
                  <a:gd name="T3" fmla="*/ 13 h 111"/>
                  <a:gd name="T4" fmla="*/ 155 w 223"/>
                  <a:gd name="T5" fmla="*/ 13 h 111"/>
                  <a:gd name="T6" fmla="*/ 134 w 223"/>
                  <a:gd name="T7" fmla="*/ 34 h 111"/>
                  <a:gd name="T8" fmla="*/ 161 w 223"/>
                  <a:gd name="T9" fmla="*/ 34 h 111"/>
                  <a:gd name="T10" fmla="*/ 161 w 223"/>
                  <a:gd name="T11" fmla="*/ 47 h 111"/>
                  <a:gd name="T12" fmla="*/ 127 w 223"/>
                  <a:gd name="T13" fmla="*/ 47 h 111"/>
                  <a:gd name="T14" fmla="*/ 71 w 223"/>
                  <a:gd name="T15" fmla="*/ 104 h 111"/>
                  <a:gd name="T16" fmla="*/ 43 w 223"/>
                  <a:gd name="T17" fmla="*/ 111 h 111"/>
                  <a:gd name="T18" fmla="*/ 98 w 223"/>
                  <a:gd name="T19" fmla="*/ 13 h 111"/>
                  <a:gd name="T20" fmla="*/ 50 w 223"/>
                  <a:gd name="T21" fmla="*/ 13 h 111"/>
                  <a:gd name="T22" fmla="*/ 21 w 223"/>
                  <a:gd name="T23" fmla="*/ 41 h 111"/>
                  <a:gd name="T24" fmla="*/ 0 w 223"/>
                  <a:gd name="T25" fmla="*/ 41 h 111"/>
                  <a:gd name="T26" fmla="*/ 21 w 223"/>
                  <a:gd name="T27" fmla="*/ 0 h 111"/>
                  <a:gd name="T28" fmla="*/ 223 w 223"/>
                  <a:gd name="T29" fmla="*/ 7 h 1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3"/>
                  <a:gd name="T46" fmla="*/ 0 h 111"/>
                  <a:gd name="T47" fmla="*/ 223 w 223"/>
                  <a:gd name="T48" fmla="*/ 111 h 1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3" h="111">
                    <a:moveTo>
                      <a:pt x="223" y="7"/>
                    </a:moveTo>
                    <a:lnTo>
                      <a:pt x="211" y="13"/>
                    </a:lnTo>
                    <a:lnTo>
                      <a:pt x="155" y="13"/>
                    </a:lnTo>
                    <a:lnTo>
                      <a:pt x="134" y="34"/>
                    </a:lnTo>
                    <a:lnTo>
                      <a:pt x="161" y="34"/>
                    </a:lnTo>
                    <a:lnTo>
                      <a:pt x="161" y="47"/>
                    </a:lnTo>
                    <a:lnTo>
                      <a:pt x="127" y="47"/>
                    </a:lnTo>
                    <a:lnTo>
                      <a:pt x="71" y="104"/>
                    </a:lnTo>
                    <a:lnTo>
                      <a:pt x="43" y="111"/>
                    </a:lnTo>
                    <a:lnTo>
                      <a:pt x="98" y="13"/>
                    </a:lnTo>
                    <a:lnTo>
                      <a:pt x="50" y="13"/>
                    </a:lnTo>
                    <a:lnTo>
                      <a:pt x="21" y="41"/>
                    </a:lnTo>
                    <a:lnTo>
                      <a:pt x="0" y="41"/>
                    </a:lnTo>
                    <a:lnTo>
                      <a:pt x="21" y="0"/>
                    </a:lnTo>
                    <a:lnTo>
                      <a:pt x="223" y="7"/>
                    </a:lnTo>
                    <a:close/>
                  </a:path>
                </a:pathLst>
              </a:custGeom>
              <a:solidFill>
                <a:srgbClr val="000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25" name="Freeform 32"/>
              <p:cNvSpPr>
                <a:spLocks/>
              </p:cNvSpPr>
              <p:nvPr/>
            </p:nvSpPr>
            <p:spPr bwMode="auto">
              <a:xfrm>
                <a:off x="1400" y="2764"/>
                <a:ext cx="223" cy="111"/>
              </a:xfrm>
              <a:custGeom>
                <a:avLst/>
                <a:gdLst>
                  <a:gd name="T0" fmla="*/ 223 w 223"/>
                  <a:gd name="T1" fmla="*/ 7 h 111"/>
                  <a:gd name="T2" fmla="*/ 211 w 223"/>
                  <a:gd name="T3" fmla="*/ 13 h 111"/>
                  <a:gd name="T4" fmla="*/ 155 w 223"/>
                  <a:gd name="T5" fmla="*/ 13 h 111"/>
                  <a:gd name="T6" fmla="*/ 134 w 223"/>
                  <a:gd name="T7" fmla="*/ 34 h 111"/>
                  <a:gd name="T8" fmla="*/ 161 w 223"/>
                  <a:gd name="T9" fmla="*/ 34 h 111"/>
                  <a:gd name="T10" fmla="*/ 161 w 223"/>
                  <a:gd name="T11" fmla="*/ 47 h 111"/>
                  <a:gd name="T12" fmla="*/ 127 w 223"/>
                  <a:gd name="T13" fmla="*/ 47 h 111"/>
                  <a:gd name="T14" fmla="*/ 71 w 223"/>
                  <a:gd name="T15" fmla="*/ 104 h 111"/>
                  <a:gd name="T16" fmla="*/ 43 w 223"/>
                  <a:gd name="T17" fmla="*/ 111 h 111"/>
                  <a:gd name="T18" fmla="*/ 98 w 223"/>
                  <a:gd name="T19" fmla="*/ 13 h 111"/>
                  <a:gd name="T20" fmla="*/ 50 w 223"/>
                  <a:gd name="T21" fmla="*/ 13 h 111"/>
                  <a:gd name="T22" fmla="*/ 21 w 223"/>
                  <a:gd name="T23" fmla="*/ 41 h 111"/>
                  <a:gd name="T24" fmla="*/ 0 w 223"/>
                  <a:gd name="T25" fmla="*/ 41 h 111"/>
                  <a:gd name="T26" fmla="*/ 21 w 223"/>
                  <a:gd name="T27" fmla="*/ 0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3"/>
                  <a:gd name="T43" fmla="*/ 0 h 111"/>
                  <a:gd name="T44" fmla="*/ 223 w 223"/>
                  <a:gd name="T45" fmla="*/ 111 h 1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3" h="111">
                    <a:moveTo>
                      <a:pt x="223" y="7"/>
                    </a:moveTo>
                    <a:lnTo>
                      <a:pt x="211" y="13"/>
                    </a:lnTo>
                    <a:lnTo>
                      <a:pt x="155" y="13"/>
                    </a:lnTo>
                    <a:lnTo>
                      <a:pt x="134" y="34"/>
                    </a:lnTo>
                    <a:lnTo>
                      <a:pt x="161" y="34"/>
                    </a:lnTo>
                    <a:lnTo>
                      <a:pt x="161" y="47"/>
                    </a:lnTo>
                    <a:lnTo>
                      <a:pt x="127" y="47"/>
                    </a:lnTo>
                    <a:lnTo>
                      <a:pt x="71" y="104"/>
                    </a:lnTo>
                    <a:lnTo>
                      <a:pt x="43" y="111"/>
                    </a:lnTo>
                    <a:lnTo>
                      <a:pt x="98" y="13"/>
                    </a:lnTo>
                    <a:lnTo>
                      <a:pt x="50" y="13"/>
                    </a:lnTo>
                    <a:lnTo>
                      <a:pt x="21" y="41"/>
                    </a:lnTo>
                    <a:lnTo>
                      <a:pt x="0" y="41"/>
                    </a:lnTo>
                    <a:lnTo>
                      <a:pt x="21"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26" name="Freeform 33"/>
              <p:cNvSpPr>
                <a:spLocks/>
              </p:cNvSpPr>
              <p:nvPr/>
            </p:nvSpPr>
            <p:spPr bwMode="auto">
              <a:xfrm>
                <a:off x="1400" y="2659"/>
                <a:ext cx="223" cy="112"/>
              </a:xfrm>
              <a:custGeom>
                <a:avLst/>
                <a:gdLst>
                  <a:gd name="T0" fmla="*/ 223 w 223"/>
                  <a:gd name="T1" fmla="*/ 112 h 112"/>
                  <a:gd name="T2" fmla="*/ 211 w 223"/>
                  <a:gd name="T3" fmla="*/ 96 h 112"/>
                  <a:gd name="T4" fmla="*/ 155 w 223"/>
                  <a:gd name="T5" fmla="*/ 91 h 112"/>
                  <a:gd name="T6" fmla="*/ 134 w 223"/>
                  <a:gd name="T7" fmla="*/ 68 h 112"/>
                  <a:gd name="T8" fmla="*/ 161 w 223"/>
                  <a:gd name="T9" fmla="*/ 68 h 112"/>
                  <a:gd name="T10" fmla="*/ 161 w 223"/>
                  <a:gd name="T11" fmla="*/ 55 h 112"/>
                  <a:gd name="T12" fmla="*/ 127 w 223"/>
                  <a:gd name="T13" fmla="*/ 55 h 112"/>
                  <a:gd name="T14" fmla="*/ 71 w 223"/>
                  <a:gd name="T15" fmla="*/ 0 h 112"/>
                  <a:gd name="T16" fmla="*/ 50 w 223"/>
                  <a:gd name="T17" fmla="*/ 0 h 112"/>
                  <a:gd name="T18" fmla="*/ 98 w 223"/>
                  <a:gd name="T19" fmla="*/ 91 h 112"/>
                  <a:gd name="T20" fmla="*/ 50 w 223"/>
                  <a:gd name="T21" fmla="*/ 91 h 112"/>
                  <a:gd name="T22" fmla="*/ 21 w 223"/>
                  <a:gd name="T23" fmla="*/ 62 h 112"/>
                  <a:gd name="T24" fmla="*/ 0 w 223"/>
                  <a:gd name="T25" fmla="*/ 62 h 112"/>
                  <a:gd name="T26" fmla="*/ 21 w 223"/>
                  <a:gd name="T27" fmla="*/ 105 h 112"/>
                  <a:gd name="T28" fmla="*/ 223 w 223"/>
                  <a:gd name="T29" fmla="*/ 112 h 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3"/>
                  <a:gd name="T46" fmla="*/ 0 h 112"/>
                  <a:gd name="T47" fmla="*/ 223 w 223"/>
                  <a:gd name="T48" fmla="*/ 112 h 1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3" h="112">
                    <a:moveTo>
                      <a:pt x="223" y="112"/>
                    </a:moveTo>
                    <a:lnTo>
                      <a:pt x="211" y="96"/>
                    </a:lnTo>
                    <a:lnTo>
                      <a:pt x="155" y="91"/>
                    </a:lnTo>
                    <a:lnTo>
                      <a:pt x="134" y="68"/>
                    </a:lnTo>
                    <a:lnTo>
                      <a:pt x="161" y="68"/>
                    </a:lnTo>
                    <a:lnTo>
                      <a:pt x="161" y="55"/>
                    </a:lnTo>
                    <a:lnTo>
                      <a:pt x="127" y="55"/>
                    </a:lnTo>
                    <a:lnTo>
                      <a:pt x="71" y="0"/>
                    </a:lnTo>
                    <a:lnTo>
                      <a:pt x="50" y="0"/>
                    </a:lnTo>
                    <a:lnTo>
                      <a:pt x="98" y="91"/>
                    </a:lnTo>
                    <a:lnTo>
                      <a:pt x="50" y="91"/>
                    </a:lnTo>
                    <a:lnTo>
                      <a:pt x="21" y="62"/>
                    </a:lnTo>
                    <a:lnTo>
                      <a:pt x="0" y="62"/>
                    </a:lnTo>
                    <a:lnTo>
                      <a:pt x="21" y="105"/>
                    </a:lnTo>
                    <a:lnTo>
                      <a:pt x="223" y="112"/>
                    </a:lnTo>
                    <a:close/>
                  </a:path>
                </a:pathLst>
              </a:custGeom>
              <a:solidFill>
                <a:srgbClr val="000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27" name="Freeform 34"/>
              <p:cNvSpPr>
                <a:spLocks/>
              </p:cNvSpPr>
              <p:nvPr/>
            </p:nvSpPr>
            <p:spPr bwMode="auto">
              <a:xfrm>
                <a:off x="1400" y="2659"/>
                <a:ext cx="223" cy="112"/>
              </a:xfrm>
              <a:custGeom>
                <a:avLst/>
                <a:gdLst>
                  <a:gd name="T0" fmla="*/ 223 w 223"/>
                  <a:gd name="T1" fmla="*/ 112 h 112"/>
                  <a:gd name="T2" fmla="*/ 211 w 223"/>
                  <a:gd name="T3" fmla="*/ 96 h 112"/>
                  <a:gd name="T4" fmla="*/ 155 w 223"/>
                  <a:gd name="T5" fmla="*/ 91 h 112"/>
                  <a:gd name="T6" fmla="*/ 134 w 223"/>
                  <a:gd name="T7" fmla="*/ 68 h 112"/>
                  <a:gd name="T8" fmla="*/ 161 w 223"/>
                  <a:gd name="T9" fmla="*/ 68 h 112"/>
                  <a:gd name="T10" fmla="*/ 161 w 223"/>
                  <a:gd name="T11" fmla="*/ 55 h 112"/>
                  <a:gd name="T12" fmla="*/ 127 w 223"/>
                  <a:gd name="T13" fmla="*/ 55 h 112"/>
                  <a:gd name="T14" fmla="*/ 71 w 223"/>
                  <a:gd name="T15" fmla="*/ 0 h 112"/>
                  <a:gd name="T16" fmla="*/ 50 w 223"/>
                  <a:gd name="T17" fmla="*/ 0 h 112"/>
                  <a:gd name="T18" fmla="*/ 98 w 223"/>
                  <a:gd name="T19" fmla="*/ 91 h 112"/>
                  <a:gd name="T20" fmla="*/ 50 w 223"/>
                  <a:gd name="T21" fmla="*/ 91 h 112"/>
                  <a:gd name="T22" fmla="*/ 21 w 223"/>
                  <a:gd name="T23" fmla="*/ 62 h 112"/>
                  <a:gd name="T24" fmla="*/ 0 w 223"/>
                  <a:gd name="T25" fmla="*/ 62 h 112"/>
                  <a:gd name="T26" fmla="*/ 21 w 223"/>
                  <a:gd name="T27" fmla="*/ 105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3"/>
                  <a:gd name="T43" fmla="*/ 0 h 112"/>
                  <a:gd name="T44" fmla="*/ 223 w 223"/>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3" h="112">
                    <a:moveTo>
                      <a:pt x="223" y="112"/>
                    </a:moveTo>
                    <a:lnTo>
                      <a:pt x="211" y="96"/>
                    </a:lnTo>
                    <a:lnTo>
                      <a:pt x="155" y="91"/>
                    </a:lnTo>
                    <a:lnTo>
                      <a:pt x="134" y="68"/>
                    </a:lnTo>
                    <a:lnTo>
                      <a:pt x="161" y="68"/>
                    </a:lnTo>
                    <a:lnTo>
                      <a:pt x="161" y="55"/>
                    </a:lnTo>
                    <a:lnTo>
                      <a:pt x="127" y="55"/>
                    </a:lnTo>
                    <a:lnTo>
                      <a:pt x="71" y="0"/>
                    </a:lnTo>
                    <a:lnTo>
                      <a:pt x="50" y="0"/>
                    </a:lnTo>
                    <a:lnTo>
                      <a:pt x="98" y="91"/>
                    </a:lnTo>
                    <a:lnTo>
                      <a:pt x="50" y="91"/>
                    </a:lnTo>
                    <a:lnTo>
                      <a:pt x="21" y="62"/>
                    </a:lnTo>
                    <a:lnTo>
                      <a:pt x="0" y="62"/>
                    </a:lnTo>
                    <a:lnTo>
                      <a:pt x="21" y="10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28" name="Freeform 35"/>
              <p:cNvSpPr>
                <a:spLocks/>
              </p:cNvSpPr>
              <p:nvPr/>
            </p:nvSpPr>
            <p:spPr bwMode="auto">
              <a:xfrm>
                <a:off x="1400" y="2764"/>
                <a:ext cx="223" cy="111"/>
              </a:xfrm>
              <a:custGeom>
                <a:avLst/>
                <a:gdLst>
                  <a:gd name="T0" fmla="*/ 223 w 223"/>
                  <a:gd name="T1" fmla="*/ 7 h 111"/>
                  <a:gd name="T2" fmla="*/ 211 w 223"/>
                  <a:gd name="T3" fmla="*/ 13 h 111"/>
                  <a:gd name="T4" fmla="*/ 155 w 223"/>
                  <a:gd name="T5" fmla="*/ 13 h 111"/>
                  <a:gd name="T6" fmla="*/ 134 w 223"/>
                  <a:gd name="T7" fmla="*/ 34 h 111"/>
                  <a:gd name="T8" fmla="*/ 161 w 223"/>
                  <a:gd name="T9" fmla="*/ 34 h 111"/>
                  <a:gd name="T10" fmla="*/ 161 w 223"/>
                  <a:gd name="T11" fmla="*/ 47 h 111"/>
                  <a:gd name="T12" fmla="*/ 127 w 223"/>
                  <a:gd name="T13" fmla="*/ 47 h 111"/>
                  <a:gd name="T14" fmla="*/ 71 w 223"/>
                  <a:gd name="T15" fmla="*/ 104 h 111"/>
                  <a:gd name="T16" fmla="*/ 43 w 223"/>
                  <a:gd name="T17" fmla="*/ 111 h 111"/>
                  <a:gd name="T18" fmla="*/ 98 w 223"/>
                  <a:gd name="T19" fmla="*/ 13 h 111"/>
                  <a:gd name="T20" fmla="*/ 50 w 223"/>
                  <a:gd name="T21" fmla="*/ 13 h 111"/>
                  <a:gd name="T22" fmla="*/ 21 w 223"/>
                  <a:gd name="T23" fmla="*/ 41 h 111"/>
                  <a:gd name="T24" fmla="*/ 0 w 223"/>
                  <a:gd name="T25" fmla="*/ 41 h 111"/>
                  <a:gd name="T26" fmla="*/ 21 w 223"/>
                  <a:gd name="T27" fmla="*/ 0 h 111"/>
                  <a:gd name="T28" fmla="*/ 223 w 223"/>
                  <a:gd name="T29" fmla="*/ 7 h 1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3"/>
                  <a:gd name="T46" fmla="*/ 0 h 111"/>
                  <a:gd name="T47" fmla="*/ 223 w 223"/>
                  <a:gd name="T48" fmla="*/ 111 h 1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3" h="111">
                    <a:moveTo>
                      <a:pt x="223" y="7"/>
                    </a:moveTo>
                    <a:lnTo>
                      <a:pt x="211" y="13"/>
                    </a:lnTo>
                    <a:lnTo>
                      <a:pt x="155" y="13"/>
                    </a:lnTo>
                    <a:lnTo>
                      <a:pt x="134" y="34"/>
                    </a:lnTo>
                    <a:lnTo>
                      <a:pt x="161" y="34"/>
                    </a:lnTo>
                    <a:lnTo>
                      <a:pt x="161" y="47"/>
                    </a:lnTo>
                    <a:lnTo>
                      <a:pt x="127" y="47"/>
                    </a:lnTo>
                    <a:lnTo>
                      <a:pt x="71" y="104"/>
                    </a:lnTo>
                    <a:lnTo>
                      <a:pt x="43" y="111"/>
                    </a:lnTo>
                    <a:lnTo>
                      <a:pt x="98" y="13"/>
                    </a:lnTo>
                    <a:lnTo>
                      <a:pt x="50" y="13"/>
                    </a:lnTo>
                    <a:lnTo>
                      <a:pt x="21" y="41"/>
                    </a:lnTo>
                    <a:lnTo>
                      <a:pt x="0" y="41"/>
                    </a:lnTo>
                    <a:lnTo>
                      <a:pt x="21" y="0"/>
                    </a:lnTo>
                    <a:lnTo>
                      <a:pt x="223" y="7"/>
                    </a:lnTo>
                    <a:close/>
                  </a:path>
                </a:pathLst>
              </a:custGeom>
              <a:solidFill>
                <a:srgbClr val="000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29" name="Freeform 36"/>
              <p:cNvSpPr>
                <a:spLocks/>
              </p:cNvSpPr>
              <p:nvPr/>
            </p:nvSpPr>
            <p:spPr bwMode="auto">
              <a:xfrm>
                <a:off x="1400" y="2764"/>
                <a:ext cx="223" cy="111"/>
              </a:xfrm>
              <a:custGeom>
                <a:avLst/>
                <a:gdLst>
                  <a:gd name="T0" fmla="*/ 223 w 223"/>
                  <a:gd name="T1" fmla="*/ 7 h 111"/>
                  <a:gd name="T2" fmla="*/ 211 w 223"/>
                  <a:gd name="T3" fmla="*/ 13 h 111"/>
                  <a:gd name="T4" fmla="*/ 155 w 223"/>
                  <a:gd name="T5" fmla="*/ 13 h 111"/>
                  <a:gd name="T6" fmla="*/ 134 w 223"/>
                  <a:gd name="T7" fmla="*/ 34 h 111"/>
                  <a:gd name="T8" fmla="*/ 161 w 223"/>
                  <a:gd name="T9" fmla="*/ 34 h 111"/>
                  <a:gd name="T10" fmla="*/ 161 w 223"/>
                  <a:gd name="T11" fmla="*/ 47 h 111"/>
                  <a:gd name="T12" fmla="*/ 127 w 223"/>
                  <a:gd name="T13" fmla="*/ 47 h 111"/>
                  <a:gd name="T14" fmla="*/ 71 w 223"/>
                  <a:gd name="T15" fmla="*/ 104 h 111"/>
                  <a:gd name="T16" fmla="*/ 43 w 223"/>
                  <a:gd name="T17" fmla="*/ 111 h 111"/>
                  <a:gd name="T18" fmla="*/ 98 w 223"/>
                  <a:gd name="T19" fmla="*/ 13 h 111"/>
                  <a:gd name="T20" fmla="*/ 50 w 223"/>
                  <a:gd name="T21" fmla="*/ 13 h 111"/>
                  <a:gd name="T22" fmla="*/ 21 w 223"/>
                  <a:gd name="T23" fmla="*/ 41 h 111"/>
                  <a:gd name="T24" fmla="*/ 0 w 223"/>
                  <a:gd name="T25" fmla="*/ 41 h 111"/>
                  <a:gd name="T26" fmla="*/ 21 w 223"/>
                  <a:gd name="T27" fmla="*/ 0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3"/>
                  <a:gd name="T43" fmla="*/ 0 h 111"/>
                  <a:gd name="T44" fmla="*/ 223 w 223"/>
                  <a:gd name="T45" fmla="*/ 111 h 1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3" h="111">
                    <a:moveTo>
                      <a:pt x="223" y="7"/>
                    </a:moveTo>
                    <a:lnTo>
                      <a:pt x="211" y="13"/>
                    </a:lnTo>
                    <a:lnTo>
                      <a:pt x="155" y="13"/>
                    </a:lnTo>
                    <a:lnTo>
                      <a:pt x="134" y="34"/>
                    </a:lnTo>
                    <a:lnTo>
                      <a:pt x="161" y="34"/>
                    </a:lnTo>
                    <a:lnTo>
                      <a:pt x="161" y="47"/>
                    </a:lnTo>
                    <a:lnTo>
                      <a:pt x="127" y="47"/>
                    </a:lnTo>
                    <a:lnTo>
                      <a:pt x="71" y="104"/>
                    </a:lnTo>
                    <a:lnTo>
                      <a:pt x="43" y="111"/>
                    </a:lnTo>
                    <a:lnTo>
                      <a:pt x="98" y="13"/>
                    </a:lnTo>
                    <a:lnTo>
                      <a:pt x="50" y="13"/>
                    </a:lnTo>
                    <a:lnTo>
                      <a:pt x="21" y="41"/>
                    </a:lnTo>
                    <a:lnTo>
                      <a:pt x="0" y="41"/>
                    </a:lnTo>
                    <a:lnTo>
                      <a:pt x="21"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32773" name="Group 37"/>
          <p:cNvGrpSpPr>
            <a:grpSpLocks/>
          </p:cNvGrpSpPr>
          <p:nvPr/>
        </p:nvGrpSpPr>
        <p:grpSpPr bwMode="auto">
          <a:xfrm>
            <a:off x="695325" y="1970088"/>
            <a:ext cx="1528763" cy="212725"/>
            <a:chOff x="1280" y="2814"/>
            <a:chExt cx="963" cy="134"/>
          </a:xfrm>
        </p:grpSpPr>
        <p:grpSp>
          <p:nvGrpSpPr>
            <p:cNvPr id="32808" name="Group 38"/>
            <p:cNvGrpSpPr>
              <a:grpSpLocks/>
            </p:cNvGrpSpPr>
            <p:nvPr/>
          </p:nvGrpSpPr>
          <p:grpSpPr bwMode="auto">
            <a:xfrm>
              <a:off x="1280" y="2821"/>
              <a:ext cx="963" cy="117"/>
              <a:chOff x="131" y="2199"/>
              <a:chExt cx="963" cy="117"/>
            </a:xfrm>
          </p:grpSpPr>
          <p:sp>
            <p:nvSpPr>
              <p:cNvPr id="32818" name="Rectangle 39"/>
              <p:cNvSpPr>
                <a:spLocks noChangeArrowheads="1"/>
              </p:cNvSpPr>
              <p:nvPr/>
            </p:nvSpPr>
            <p:spPr bwMode="auto">
              <a:xfrm>
                <a:off x="131" y="2199"/>
                <a:ext cx="963" cy="117"/>
              </a:xfrm>
              <a:prstGeom prst="rect">
                <a:avLst/>
              </a:prstGeom>
              <a:solidFill>
                <a:srgbClr val="C0C0C0">
                  <a:alpha val="23921"/>
                </a:srgbClr>
              </a:solidFill>
              <a:ln w="9525">
                <a:solidFill>
                  <a:srgbClr val="000000"/>
                </a:solidFill>
                <a:miter lim="800000"/>
                <a:headEnd/>
                <a:tailEnd/>
              </a:ln>
            </p:spPr>
            <p:txBody>
              <a:bodyPr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32819" name="Line 40"/>
              <p:cNvSpPr>
                <a:spLocks noChangeShapeType="1"/>
              </p:cNvSpPr>
              <p:nvPr/>
            </p:nvSpPr>
            <p:spPr bwMode="auto">
              <a:xfrm>
                <a:off x="144" y="2256"/>
                <a:ext cx="902" cy="3"/>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2809" name="Group 41"/>
            <p:cNvGrpSpPr>
              <a:grpSpLocks/>
            </p:cNvGrpSpPr>
            <p:nvPr/>
          </p:nvGrpSpPr>
          <p:grpSpPr bwMode="auto">
            <a:xfrm>
              <a:off x="1324" y="2814"/>
              <a:ext cx="176" cy="134"/>
              <a:chOff x="1400" y="2659"/>
              <a:chExt cx="223" cy="216"/>
            </a:xfrm>
          </p:grpSpPr>
          <p:sp>
            <p:nvSpPr>
              <p:cNvPr id="32810" name="Freeform 42"/>
              <p:cNvSpPr>
                <a:spLocks/>
              </p:cNvSpPr>
              <p:nvPr/>
            </p:nvSpPr>
            <p:spPr bwMode="auto">
              <a:xfrm>
                <a:off x="1400" y="2659"/>
                <a:ext cx="223" cy="112"/>
              </a:xfrm>
              <a:custGeom>
                <a:avLst/>
                <a:gdLst>
                  <a:gd name="T0" fmla="*/ 223 w 223"/>
                  <a:gd name="T1" fmla="*/ 112 h 112"/>
                  <a:gd name="T2" fmla="*/ 211 w 223"/>
                  <a:gd name="T3" fmla="*/ 96 h 112"/>
                  <a:gd name="T4" fmla="*/ 155 w 223"/>
                  <a:gd name="T5" fmla="*/ 91 h 112"/>
                  <a:gd name="T6" fmla="*/ 134 w 223"/>
                  <a:gd name="T7" fmla="*/ 68 h 112"/>
                  <a:gd name="T8" fmla="*/ 161 w 223"/>
                  <a:gd name="T9" fmla="*/ 68 h 112"/>
                  <a:gd name="T10" fmla="*/ 161 w 223"/>
                  <a:gd name="T11" fmla="*/ 55 h 112"/>
                  <a:gd name="T12" fmla="*/ 127 w 223"/>
                  <a:gd name="T13" fmla="*/ 55 h 112"/>
                  <a:gd name="T14" fmla="*/ 71 w 223"/>
                  <a:gd name="T15" fmla="*/ 0 h 112"/>
                  <a:gd name="T16" fmla="*/ 50 w 223"/>
                  <a:gd name="T17" fmla="*/ 0 h 112"/>
                  <a:gd name="T18" fmla="*/ 98 w 223"/>
                  <a:gd name="T19" fmla="*/ 91 h 112"/>
                  <a:gd name="T20" fmla="*/ 50 w 223"/>
                  <a:gd name="T21" fmla="*/ 91 h 112"/>
                  <a:gd name="T22" fmla="*/ 21 w 223"/>
                  <a:gd name="T23" fmla="*/ 62 h 112"/>
                  <a:gd name="T24" fmla="*/ 0 w 223"/>
                  <a:gd name="T25" fmla="*/ 62 h 112"/>
                  <a:gd name="T26" fmla="*/ 21 w 223"/>
                  <a:gd name="T27" fmla="*/ 105 h 112"/>
                  <a:gd name="T28" fmla="*/ 223 w 223"/>
                  <a:gd name="T29" fmla="*/ 112 h 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3"/>
                  <a:gd name="T46" fmla="*/ 0 h 112"/>
                  <a:gd name="T47" fmla="*/ 223 w 223"/>
                  <a:gd name="T48" fmla="*/ 112 h 1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3" h="112">
                    <a:moveTo>
                      <a:pt x="223" y="112"/>
                    </a:moveTo>
                    <a:lnTo>
                      <a:pt x="211" y="96"/>
                    </a:lnTo>
                    <a:lnTo>
                      <a:pt x="155" y="91"/>
                    </a:lnTo>
                    <a:lnTo>
                      <a:pt x="134" y="68"/>
                    </a:lnTo>
                    <a:lnTo>
                      <a:pt x="161" y="68"/>
                    </a:lnTo>
                    <a:lnTo>
                      <a:pt x="161" y="55"/>
                    </a:lnTo>
                    <a:lnTo>
                      <a:pt x="127" y="55"/>
                    </a:lnTo>
                    <a:lnTo>
                      <a:pt x="71" y="0"/>
                    </a:lnTo>
                    <a:lnTo>
                      <a:pt x="50" y="0"/>
                    </a:lnTo>
                    <a:lnTo>
                      <a:pt x="98" y="91"/>
                    </a:lnTo>
                    <a:lnTo>
                      <a:pt x="50" y="91"/>
                    </a:lnTo>
                    <a:lnTo>
                      <a:pt x="21" y="62"/>
                    </a:lnTo>
                    <a:lnTo>
                      <a:pt x="0" y="62"/>
                    </a:lnTo>
                    <a:lnTo>
                      <a:pt x="21" y="105"/>
                    </a:lnTo>
                    <a:lnTo>
                      <a:pt x="223" y="112"/>
                    </a:lnTo>
                    <a:close/>
                  </a:path>
                </a:pathLst>
              </a:custGeom>
              <a:solidFill>
                <a:srgbClr val="000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11" name="Freeform 43"/>
              <p:cNvSpPr>
                <a:spLocks/>
              </p:cNvSpPr>
              <p:nvPr/>
            </p:nvSpPr>
            <p:spPr bwMode="auto">
              <a:xfrm>
                <a:off x="1400" y="2659"/>
                <a:ext cx="223" cy="112"/>
              </a:xfrm>
              <a:custGeom>
                <a:avLst/>
                <a:gdLst>
                  <a:gd name="T0" fmla="*/ 223 w 223"/>
                  <a:gd name="T1" fmla="*/ 112 h 112"/>
                  <a:gd name="T2" fmla="*/ 211 w 223"/>
                  <a:gd name="T3" fmla="*/ 96 h 112"/>
                  <a:gd name="T4" fmla="*/ 155 w 223"/>
                  <a:gd name="T5" fmla="*/ 91 h 112"/>
                  <a:gd name="T6" fmla="*/ 134 w 223"/>
                  <a:gd name="T7" fmla="*/ 68 h 112"/>
                  <a:gd name="T8" fmla="*/ 161 w 223"/>
                  <a:gd name="T9" fmla="*/ 68 h 112"/>
                  <a:gd name="T10" fmla="*/ 161 w 223"/>
                  <a:gd name="T11" fmla="*/ 55 h 112"/>
                  <a:gd name="T12" fmla="*/ 127 w 223"/>
                  <a:gd name="T13" fmla="*/ 55 h 112"/>
                  <a:gd name="T14" fmla="*/ 71 w 223"/>
                  <a:gd name="T15" fmla="*/ 0 h 112"/>
                  <a:gd name="T16" fmla="*/ 50 w 223"/>
                  <a:gd name="T17" fmla="*/ 0 h 112"/>
                  <a:gd name="T18" fmla="*/ 98 w 223"/>
                  <a:gd name="T19" fmla="*/ 91 h 112"/>
                  <a:gd name="T20" fmla="*/ 50 w 223"/>
                  <a:gd name="T21" fmla="*/ 91 h 112"/>
                  <a:gd name="T22" fmla="*/ 21 w 223"/>
                  <a:gd name="T23" fmla="*/ 62 h 112"/>
                  <a:gd name="T24" fmla="*/ 0 w 223"/>
                  <a:gd name="T25" fmla="*/ 62 h 112"/>
                  <a:gd name="T26" fmla="*/ 21 w 223"/>
                  <a:gd name="T27" fmla="*/ 105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3"/>
                  <a:gd name="T43" fmla="*/ 0 h 112"/>
                  <a:gd name="T44" fmla="*/ 223 w 223"/>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3" h="112">
                    <a:moveTo>
                      <a:pt x="223" y="112"/>
                    </a:moveTo>
                    <a:lnTo>
                      <a:pt x="211" y="96"/>
                    </a:lnTo>
                    <a:lnTo>
                      <a:pt x="155" y="91"/>
                    </a:lnTo>
                    <a:lnTo>
                      <a:pt x="134" y="68"/>
                    </a:lnTo>
                    <a:lnTo>
                      <a:pt x="161" y="68"/>
                    </a:lnTo>
                    <a:lnTo>
                      <a:pt x="161" y="55"/>
                    </a:lnTo>
                    <a:lnTo>
                      <a:pt x="127" y="55"/>
                    </a:lnTo>
                    <a:lnTo>
                      <a:pt x="71" y="0"/>
                    </a:lnTo>
                    <a:lnTo>
                      <a:pt x="50" y="0"/>
                    </a:lnTo>
                    <a:lnTo>
                      <a:pt x="98" y="91"/>
                    </a:lnTo>
                    <a:lnTo>
                      <a:pt x="50" y="91"/>
                    </a:lnTo>
                    <a:lnTo>
                      <a:pt x="21" y="62"/>
                    </a:lnTo>
                    <a:lnTo>
                      <a:pt x="0" y="62"/>
                    </a:lnTo>
                    <a:lnTo>
                      <a:pt x="21" y="10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12" name="Freeform 44"/>
              <p:cNvSpPr>
                <a:spLocks/>
              </p:cNvSpPr>
              <p:nvPr/>
            </p:nvSpPr>
            <p:spPr bwMode="auto">
              <a:xfrm>
                <a:off x="1400" y="2764"/>
                <a:ext cx="223" cy="111"/>
              </a:xfrm>
              <a:custGeom>
                <a:avLst/>
                <a:gdLst>
                  <a:gd name="T0" fmla="*/ 223 w 223"/>
                  <a:gd name="T1" fmla="*/ 7 h 111"/>
                  <a:gd name="T2" fmla="*/ 211 w 223"/>
                  <a:gd name="T3" fmla="*/ 13 h 111"/>
                  <a:gd name="T4" fmla="*/ 155 w 223"/>
                  <a:gd name="T5" fmla="*/ 13 h 111"/>
                  <a:gd name="T6" fmla="*/ 134 w 223"/>
                  <a:gd name="T7" fmla="*/ 34 h 111"/>
                  <a:gd name="T8" fmla="*/ 161 w 223"/>
                  <a:gd name="T9" fmla="*/ 34 h 111"/>
                  <a:gd name="T10" fmla="*/ 161 w 223"/>
                  <a:gd name="T11" fmla="*/ 47 h 111"/>
                  <a:gd name="T12" fmla="*/ 127 w 223"/>
                  <a:gd name="T13" fmla="*/ 47 h 111"/>
                  <a:gd name="T14" fmla="*/ 71 w 223"/>
                  <a:gd name="T15" fmla="*/ 104 h 111"/>
                  <a:gd name="T16" fmla="*/ 43 w 223"/>
                  <a:gd name="T17" fmla="*/ 111 h 111"/>
                  <a:gd name="T18" fmla="*/ 98 w 223"/>
                  <a:gd name="T19" fmla="*/ 13 h 111"/>
                  <a:gd name="T20" fmla="*/ 50 w 223"/>
                  <a:gd name="T21" fmla="*/ 13 h 111"/>
                  <a:gd name="T22" fmla="*/ 21 w 223"/>
                  <a:gd name="T23" fmla="*/ 41 h 111"/>
                  <a:gd name="T24" fmla="*/ 0 w 223"/>
                  <a:gd name="T25" fmla="*/ 41 h 111"/>
                  <a:gd name="T26" fmla="*/ 21 w 223"/>
                  <a:gd name="T27" fmla="*/ 0 h 111"/>
                  <a:gd name="T28" fmla="*/ 223 w 223"/>
                  <a:gd name="T29" fmla="*/ 7 h 1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3"/>
                  <a:gd name="T46" fmla="*/ 0 h 111"/>
                  <a:gd name="T47" fmla="*/ 223 w 223"/>
                  <a:gd name="T48" fmla="*/ 111 h 1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3" h="111">
                    <a:moveTo>
                      <a:pt x="223" y="7"/>
                    </a:moveTo>
                    <a:lnTo>
                      <a:pt x="211" y="13"/>
                    </a:lnTo>
                    <a:lnTo>
                      <a:pt x="155" y="13"/>
                    </a:lnTo>
                    <a:lnTo>
                      <a:pt x="134" y="34"/>
                    </a:lnTo>
                    <a:lnTo>
                      <a:pt x="161" y="34"/>
                    </a:lnTo>
                    <a:lnTo>
                      <a:pt x="161" y="47"/>
                    </a:lnTo>
                    <a:lnTo>
                      <a:pt x="127" y="47"/>
                    </a:lnTo>
                    <a:lnTo>
                      <a:pt x="71" y="104"/>
                    </a:lnTo>
                    <a:lnTo>
                      <a:pt x="43" y="111"/>
                    </a:lnTo>
                    <a:lnTo>
                      <a:pt x="98" y="13"/>
                    </a:lnTo>
                    <a:lnTo>
                      <a:pt x="50" y="13"/>
                    </a:lnTo>
                    <a:lnTo>
                      <a:pt x="21" y="41"/>
                    </a:lnTo>
                    <a:lnTo>
                      <a:pt x="0" y="41"/>
                    </a:lnTo>
                    <a:lnTo>
                      <a:pt x="21" y="0"/>
                    </a:lnTo>
                    <a:lnTo>
                      <a:pt x="223" y="7"/>
                    </a:lnTo>
                    <a:close/>
                  </a:path>
                </a:pathLst>
              </a:custGeom>
              <a:solidFill>
                <a:srgbClr val="000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13" name="Freeform 45"/>
              <p:cNvSpPr>
                <a:spLocks/>
              </p:cNvSpPr>
              <p:nvPr/>
            </p:nvSpPr>
            <p:spPr bwMode="auto">
              <a:xfrm>
                <a:off x="1400" y="2764"/>
                <a:ext cx="223" cy="111"/>
              </a:xfrm>
              <a:custGeom>
                <a:avLst/>
                <a:gdLst>
                  <a:gd name="T0" fmla="*/ 223 w 223"/>
                  <a:gd name="T1" fmla="*/ 7 h 111"/>
                  <a:gd name="T2" fmla="*/ 211 w 223"/>
                  <a:gd name="T3" fmla="*/ 13 h 111"/>
                  <a:gd name="T4" fmla="*/ 155 w 223"/>
                  <a:gd name="T5" fmla="*/ 13 h 111"/>
                  <a:gd name="T6" fmla="*/ 134 w 223"/>
                  <a:gd name="T7" fmla="*/ 34 h 111"/>
                  <a:gd name="T8" fmla="*/ 161 w 223"/>
                  <a:gd name="T9" fmla="*/ 34 h 111"/>
                  <a:gd name="T10" fmla="*/ 161 w 223"/>
                  <a:gd name="T11" fmla="*/ 47 h 111"/>
                  <a:gd name="T12" fmla="*/ 127 w 223"/>
                  <a:gd name="T13" fmla="*/ 47 h 111"/>
                  <a:gd name="T14" fmla="*/ 71 w 223"/>
                  <a:gd name="T15" fmla="*/ 104 h 111"/>
                  <a:gd name="T16" fmla="*/ 43 w 223"/>
                  <a:gd name="T17" fmla="*/ 111 h 111"/>
                  <a:gd name="T18" fmla="*/ 98 w 223"/>
                  <a:gd name="T19" fmla="*/ 13 h 111"/>
                  <a:gd name="T20" fmla="*/ 50 w 223"/>
                  <a:gd name="T21" fmla="*/ 13 h 111"/>
                  <a:gd name="T22" fmla="*/ 21 w 223"/>
                  <a:gd name="T23" fmla="*/ 41 h 111"/>
                  <a:gd name="T24" fmla="*/ 0 w 223"/>
                  <a:gd name="T25" fmla="*/ 41 h 111"/>
                  <a:gd name="T26" fmla="*/ 21 w 223"/>
                  <a:gd name="T27" fmla="*/ 0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3"/>
                  <a:gd name="T43" fmla="*/ 0 h 111"/>
                  <a:gd name="T44" fmla="*/ 223 w 223"/>
                  <a:gd name="T45" fmla="*/ 111 h 1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3" h="111">
                    <a:moveTo>
                      <a:pt x="223" y="7"/>
                    </a:moveTo>
                    <a:lnTo>
                      <a:pt x="211" y="13"/>
                    </a:lnTo>
                    <a:lnTo>
                      <a:pt x="155" y="13"/>
                    </a:lnTo>
                    <a:lnTo>
                      <a:pt x="134" y="34"/>
                    </a:lnTo>
                    <a:lnTo>
                      <a:pt x="161" y="34"/>
                    </a:lnTo>
                    <a:lnTo>
                      <a:pt x="161" y="47"/>
                    </a:lnTo>
                    <a:lnTo>
                      <a:pt x="127" y="47"/>
                    </a:lnTo>
                    <a:lnTo>
                      <a:pt x="71" y="104"/>
                    </a:lnTo>
                    <a:lnTo>
                      <a:pt x="43" y="111"/>
                    </a:lnTo>
                    <a:lnTo>
                      <a:pt x="98" y="13"/>
                    </a:lnTo>
                    <a:lnTo>
                      <a:pt x="50" y="13"/>
                    </a:lnTo>
                    <a:lnTo>
                      <a:pt x="21" y="41"/>
                    </a:lnTo>
                    <a:lnTo>
                      <a:pt x="0" y="41"/>
                    </a:lnTo>
                    <a:lnTo>
                      <a:pt x="21"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14" name="Freeform 46"/>
              <p:cNvSpPr>
                <a:spLocks/>
              </p:cNvSpPr>
              <p:nvPr/>
            </p:nvSpPr>
            <p:spPr bwMode="auto">
              <a:xfrm>
                <a:off x="1400" y="2659"/>
                <a:ext cx="223" cy="112"/>
              </a:xfrm>
              <a:custGeom>
                <a:avLst/>
                <a:gdLst>
                  <a:gd name="T0" fmla="*/ 223 w 223"/>
                  <a:gd name="T1" fmla="*/ 112 h 112"/>
                  <a:gd name="T2" fmla="*/ 211 w 223"/>
                  <a:gd name="T3" fmla="*/ 96 h 112"/>
                  <a:gd name="T4" fmla="*/ 155 w 223"/>
                  <a:gd name="T5" fmla="*/ 91 h 112"/>
                  <a:gd name="T6" fmla="*/ 134 w 223"/>
                  <a:gd name="T7" fmla="*/ 68 h 112"/>
                  <a:gd name="T8" fmla="*/ 161 w 223"/>
                  <a:gd name="T9" fmla="*/ 68 h 112"/>
                  <a:gd name="T10" fmla="*/ 161 w 223"/>
                  <a:gd name="T11" fmla="*/ 55 h 112"/>
                  <a:gd name="T12" fmla="*/ 127 w 223"/>
                  <a:gd name="T13" fmla="*/ 55 h 112"/>
                  <a:gd name="T14" fmla="*/ 71 w 223"/>
                  <a:gd name="T15" fmla="*/ 0 h 112"/>
                  <a:gd name="T16" fmla="*/ 50 w 223"/>
                  <a:gd name="T17" fmla="*/ 0 h 112"/>
                  <a:gd name="T18" fmla="*/ 98 w 223"/>
                  <a:gd name="T19" fmla="*/ 91 h 112"/>
                  <a:gd name="T20" fmla="*/ 50 w 223"/>
                  <a:gd name="T21" fmla="*/ 91 h 112"/>
                  <a:gd name="T22" fmla="*/ 21 w 223"/>
                  <a:gd name="T23" fmla="*/ 62 h 112"/>
                  <a:gd name="T24" fmla="*/ 0 w 223"/>
                  <a:gd name="T25" fmla="*/ 62 h 112"/>
                  <a:gd name="T26" fmla="*/ 21 w 223"/>
                  <a:gd name="T27" fmla="*/ 105 h 112"/>
                  <a:gd name="T28" fmla="*/ 223 w 223"/>
                  <a:gd name="T29" fmla="*/ 112 h 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3"/>
                  <a:gd name="T46" fmla="*/ 0 h 112"/>
                  <a:gd name="T47" fmla="*/ 223 w 223"/>
                  <a:gd name="T48" fmla="*/ 112 h 1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3" h="112">
                    <a:moveTo>
                      <a:pt x="223" y="112"/>
                    </a:moveTo>
                    <a:lnTo>
                      <a:pt x="211" y="96"/>
                    </a:lnTo>
                    <a:lnTo>
                      <a:pt x="155" y="91"/>
                    </a:lnTo>
                    <a:lnTo>
                      <a:pt x="134" y="68"/>
                    </a:lnTo>
                    <a:lnTo>
                      <a:pt x="161" y="68"/>
                    </a:lnTo>
                    <a:lnTo>
                      <a:pt x="161" y="55"/>
                    </a:lnTo>
                    <a:lnTo>
                      <a:pt x="127" y="55"/>
                    </a:lnTo>
                    <a:lnTo>
                      <a:pt x="71" y="0"/>
                    </a:lnTo>
                    <a:lnTo>
                      <a:pt x="50" y="0"/>
                    </a:lnTo>
                    <a:lnTo>
                      <a:pt x="98" y="91"/>
                    </a:lnTo>
                    <a:lnTo>
                      <a:pt x="50" y="91"/>
                    </a:lnTo>
                    <a:lnTo>
                      <a:pt x="21" y="62"/>
                    </a:lnTo>
                    <a:lnTo>
                      <a:pt x="0" y="62"/>
                    </a:lnTo>
                    <a:lnTo>
                      <a:pt x="21" y="105"/>
                    </a:lnTo>
                    <a:lnTo>
                      <a:pt x="223" y="112"/>
                    </a:lnTo>
                    <a:close/>
                  </a:path>
                </a:pathLst>
              </a:custGeom>
              <a:solidFill>
                <a:srgbClr val="000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15" name="Freeform 47"/>
              <p:cNvSpPr>
                <a:spLocks/>
              </p:cNvSpPr>
              <p:nvPr/>
            </p:nvSpPr>
            <p:spPr bwMode="auto">
              <a:xfrm>
                <a:off x="1400" y="2659"/>
                <a:ext cx="223" cy="112"/>
              </a:xfrm>
              <a:custGeom>
                <a:avLst/>
                <a:gdLst>
                  <a:gd name="T0" fmla="*/ 223 w 223"/>
                  <a:gd name="T1" fmla="*/ 112 h 112"/>
                  <a:gd name="T2" fmla="*/ 211 w 223"/>
                  <a:gd name="T3" fmla="*/ 96 h 112"/>
                  <a:gd name="T4" fmla="*/ 155 w 223"/>
                  <a:gd name="T5" fmla="*/ 91 h 112"/>
                  <a:gd name="T6" fmla="*/ 134 w 223"/>
                  <a:gd name="T7" fmla="*/ 68 h 112"/>
                  <a:gd name="T8" fmla="*/ 161 w 223"/>
                  <a:gd name="T9" fmla="*/ 68 h 112"/>
                  <a:gd name="T10" fmla="*/ 161 w 223"/>
                  <a:gd name="T11" fmla="*/ 55 h 112"/>
                  <a:gd name="T12" fmla="*/ 127 w 223"/>
                  <a:gd name="T13" fmla="*/ 55 h 112"/>
                  <a:gd name="T14" fmla="*/ 71 w 223"/>
                  <a:gd name="T15" fmla="*/ 0 h 112"/>
                  <a:gd name="T16" fmla="*/ 50 w 223"/>
                  <a:gd name="T17" fmla="*/ 0 h 112"/>
                  <a:gd name="T18" fmla="*/ 98 w 223"/>
                  <a:gd name="T19" fmla="*/ 91 h 112"/>
                  <a:gd name="T20" fmla="*/ 50 w 223"/>
                  <a:gd name="T21" fmla="*/ 91 h 112"/>
                  <a:gd name="T22" fmla="*/ 21 w 223"/>
                  <a:gd name="T23" fmla="*/ 62 h 112"/>
                  <a:gd name="T24" fmla="*/ 0 w 223"/>
                  <a:gd name="T25" fmla="*/ 62 h 112"/>
                  <a:gd name="T26" fmla="*/ 21 w 223"/>
                  <a:gd name="T27" fmla="*/ 105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3"/>
                  <a:gd name="T43" fmla="*/ 0 h 112"/>
                  <a:gd name="T44" fmla="*/ 223 w 223"/>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3" h="112">
                    <a:moveTo>
                      <a:pt x="223" y="112"/>
                    </a:moveTo>
                    <a:lnTo>
                      <a:pt x="211" y="96"/>
                    </a:lnTo>
                    <a:lnTo>
                      <a:pt x="155" y="91"/>
                    </a:lnTo>
                    <a:lnTo>
                      <a:pt x="134" y="68"/>
                    </a:lnTo>
                    <a:lnTo>
                      <a:pt x="161" y="68"/>
                    </a:lnTo>
                    <a:lnTo>
                      <a:pt x="161" y="55"/>
                    </a:lnTo>
                    <a:lnTo>
                      <a:pt x="127" y="55"/>
                    </a:lnTo>
                    <a:lnTo>
                      <a:pt x="71" y="0"/>
                    </a:lnTo>
                    <a:lnTo>
                      <a:pt x="50" y="0"/>
                    </a:lnTo>
                    <a:lnTo>
                      <a:pt x="98" y="91"/>
                    </a:lnTo>
                    <a:lnTo>
                      <a:pt x="50" y="91"/>
                    </a:lnTo>
                    <a:lnTo>
                      <a:pt x="21" y="62"/>
                    </a:lnTo>
                    <a:lnTo>
                      <a:pt x="0" y="62"/>
                    </a:lnTo>
                    <a:lnTo>
                      <a:pt x="21" y="10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16" name="Freeform 48"/>
              <p:cNvSpPr>
                <a:spLocks/>
              </p:cNvSpPr>
              <p:nvPr/>
            </p:nvSpPr>
            <p:spPr bwMode="auto">
              <a:xfrm>
                <a:off x="1400" y="2764"/>
                <a:ext cx="223" cy="111"/>
              </a:xfrm>
              <a:custGeom>
                <a:avLst/>
                <a:gdLst>
                  <a:gd name="T0" fmla="*/ 223 w 223"/>
                  <a:gd name="T1" fmla="*/ 7 h 111"/>
                  <a:gd name="T2" fmla="*/ 211 w 223"/>
                  <a:gd name="T3" fmla="*/ 13 h 111"/>
                  <a:gd name="T4" fmla="*/ 155 w 223"/>
                  <a:gd name="T5" fmla="*/ 13 h 111"/>
                  <a:gd name="T6" fmla="*/ 134 w 223"/>
                  <a:gd name="T7" fmla="*/ 34 h 111"/>
                  <a:gd name="T8" fmla="*/ 161 w 223"/>
                  <a:gd name="T9" fmla="*/ 34 h 111"/>
                  <a:gd name="T10" fmla="*/ 161 w 223"/>
                  <a:gd name="T11" fmla="*/ 47 h 111"/>
                  <a:gd name="T12" fmla="*/ 127 w 223"/>
                  <a:gd name="T13" fmla="*/ 47 h 111"/>
                  <a:gd name="T14" fmla="*/ 71 w 223"/>
                  <a:gd name="T15" fmla="*/ 104 h 111"/>
                  <a:gd name="T16" fmla="*/ 43 w 223"/>
                  <a:gd name="T17" fmla="*/ 111 h 111"/>
                  <a:gd name="T18" fmla="*/ 98 w 223"/>
                  <a:gd name="T19" fmla="*/ 13 h 111"/>
                  <a:gd name="T20" fmla="*/ 50 w 223"/>
                  <a:gd name="T21" fmla="*/ 13 h 111"/>
                  <a:gd name="T22" fmla="*/ 21 w 223"/>
                  <a:gd name="T23" fmla="*/ 41 h 111"/>
                  <a:gd name="T24" fmla="*/ 0 w 223"/>
                  <a:gd name="T25" fmla="*/ 41 h 111"/>
                  <a:gd name="T26" fmla="*/ 21 w 223"/>
                  <a:gd name="T27" fmla="*/ 0 h 111"/>
                  <a:gd name="T28" fmla="*/ 223 w 223"/>
                  <a:gd name="T29" fmla="*/ 7 h 1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3"/>
                  <a:gd name="T46" fmla="*/ 0 h 111"/>
                  <a:gd name="T47" fmla="*/ 223 w 223"/>
                  <a:gd name="T48" fmla="*/ 111 h 1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3" h="111">
                    <a:moveTo>
                      <a:pt x="223" y="7"/>
                    </a:moveTo>
                    <a:lnTo>
                      <a:pt x="211" y="13"/>
                    </a:lnTo>
                    <a:lnTo>
                      <a:pt x="155" y="13"/>
                    </a:lnTo>
                    <a:lnTo>
                      <a:pt x="134" y="34"/>
                    </a:lnTo>
                    <a:lnTo>
                      <a:pt x="161" y="34"/>
                    </a:lnTo>
                    <a:lnTo>
                      <a:pt x="161" y="47"/>
                    </a:lnTo>
                    <a:lnTo>
                      <a:pt x="127" y="47"/>
                    </a:lnTo>
                    <a:lnTo>
                      <a:pt x="71" y="104"/>
                    </a:lnTo>
                    <a:lnTo>
                      <a:pt x="43" y="111"/>
                    </a:lnTo>
                    <a:lnTo>
                      <a:pt x="98" y="13"/>
                    </a:lnTo>
                    <a:lnTo>
                      <a:pt x="50" y="13"/>
                    </a:lnTo>
                    <a:lnTo>
                      <a:pt x="21" y="41"/>
                    </a:lnTo>
                    <a:lnTo>
                      <a:pt x="0" y="41"/>
                    </a:lnTo>
                    <a:lnTo>
                      <a:pt x="21" y="0"/>
                    </a:lnTo>
                    <a:lnTo>
                      <a:pt x="223" y="7"/>
                    </a:lnTo>
                    <a:close/>
                  </a:path>
                </a:pathLst>
              </a:custGeom>
              <a:solidFill>
                <a:srgbClr val="000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17" name="Freeform 49"/>
              <p:cNvSpPr>
                <a:spLocks/>
              </p:cNvSpPr>
              <p:nvPr/>
            </p:nvSpPr>
            <p:spPr bwMode="auto">
              <a:xfrm>
                <a:off x="1400" y="2764"/>
                <a:ext cx="223" cy="111"/>
              </a:xfrm>
              <a:custGeom>
                <a:avLst/>
                <a:gdLst>
                  <a:gd name="T0" fmla="*/ 223 w 223"/>
                  <a:gd name="T1" fmla="*/ 7 h 111"/>
                  <a:gd name="T2" fmla="*/ 211 w 223"/>
                  <a:gd name="T3" fmla="*/ 13 h 111"/>
                  <a:gd name="T4" fmla="*/ 155 w 223"/>
                  <a:gd name="T5" fmla="*/ 13 h 111"/>
                  <a:gd name="T6" fmla="*/ 134 w 223"/>
                  <a:gd name="T7" fmla="*/ 34 h 111"/>
                  <a:gd name="T8" fmla="*/ 161 w 223"/>
                  <a:gd name="T9" fmla="*/ 34 h 111"/>
                  <a:gd name="T10" fmla="*/ 161 w 223"/>
                  <a:gd name="T11" fmla="*/ 47 h 111"/>
                  <a:gd name="T12" fmla="*/ 127 w 223"/>
                  <a:gd name="T13" fmla="*/ 47 h 111"/>
                  <a:gd name="T14" fmla="*/ 71 w 223"/>
                  <a:gd name="T15" fmla="*/ 104 h 111"/>
                  <a:gd name="T16" fmla="*/ 43 w 223"/>
                  <a:gd name="T17" fmla="*/ 111 h 111"/>
                  <a:gd name="T18" fmla="*/ 98 w 223"/>
                  <a:gd name="T19" fmla="*/ 13 h 111"/>
                  <a:gd name="T20" fmla="*/ 50 w 223"/>
                  <a:gd name="T21" fmla="*/ 13 h 111"/>
                  <a:gd name="T22" fmla="*/ 21 w 223"/>
                  <a:gd name="T23" fmla="*/ 41 h 111"/>
                  <a:gd name="T24" fmla="*/ 0 w 223"/>
                  <a:gd name="T25" fmla="*/ 41 h 111"/>
                  <a:gd name="T26" fmla="*/ 21 w 223"/>
                  <a:gd name="T27" fmla="*/ 0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3"/>
                  <a:gd name="T43" fmla="*/ 0 h 111"/>
                  <a:gd name="T44" fmla="*/ 223 w 223"/>
                  <a:gd name="T45" fmla="*/ 111 h 1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3" h="111">
                    <a:moveTo>
                      <a:pt x="223" y="7"/>
                    </a:moveTo>
                    <a:lnTo>
                      <a:pt x="211" y="13"/>
                    </a:lnTo>
                    <a:lnTo>
                      <a:pt x="155" y="13"/>
                    </a:lnTo>
                    <a:lnTo>
                      <a:pt x="134" y="34"/>
                    </a:lnTo>
                    <a:lnTo>
                      <a:pt x="161" y="34"/>
                    </a:lnTo>
                    <a:lnTo>
                      <a:pt x="161" y="47"/>
                    </a:lnTo>
                    <a:lnTo>
                      <a:pt x="127" y="47"/>
                    </a:lnTo>
                    <a:lnTo>
                      <a:pt x="71" y="104"/>
                    </a:lnTo>
                    <a:lnTo>
                      <a:pt x="43" y="111"/>
                    </a:lnTo>
                    <a:lnTo>
                      <a:pt x="98" y="13"/>
                    </a:lnTo>
                    <a:lnTo>
                      <a:pt x="50" y="13"/>
                    </a:lnTo>
                    <a:lnTo>
                      <a:pt x="21" y="41"/>
                    </a:lnTo>
                    <a:lnTo>
                      <a:pt x="0" y="41"/>
                    </a:lnTo>
                    <a:lnTo>
                      <a:pt x="21"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aphicFrame>
        <p:nvGraphicFramePr>
          <p:cNvPr id="32774" name="Object 2"/>
          <p:cNvGraphicFramePr>
            <a:graphicFrameLocks noChangeAspect="1"/>
          </p:cNvGraphicFramePr>
          <p:nvPr/>
        </p:nvGraphicFramePr>
        <p:xfrm>
          <a:off x="5029200" y="2811463"/>
          <a:ext cx="4114800" cy="2814637"/>
        </p:xfrm>
        <a:graphic>
          <a:graphicData uri="http://schemas.openxmlformats.org/presentationml/2006/ole">
            <mc:AlternateContent xmlns:mc="http://schemas.openxmlformats.org/markup-compatibility/2006">
              <mc:Choice xmlns:v="urn:schemas-microsoft-com:vml" Requires="v">
                <p:oleObj spid="_x0000_s168983" name="Paint Shop Pro Image" r:id="rId6" imgW="9814634" imgH="6712195" progId="">
                  <p:embed/>
                </p:oleObj>
              </mc:Choice>
              <mc:Fallback>
                <p:oleObj name="Paint Shop Pro Image" r:id="rId6" imgW="9814634" imgH="6712195"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2811463"/>
                        <a:ext cx="4114800" cy="281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2775" name="Group 9"/>
          <p:cNvGrpSpPr>
            <a:grpSpLocks/>
          </p:cNvGrpSpPr>
          <p:nvPr/>
        </p:nvGrpSpPr>
        <p:grpSpPr bwMode="auto">
          <a:xfrm>
            <a:off x="5608638" y="4648200"/>
            <a:ext cx="1528762" cy="212725"/>
            <a:chOff x="1280" y="2814"/>
            <a:chExt cx="963" cy="134"/>
          </a:xfrm>
        </p:grpSpPr>
        <p:grpSp>
          <p:nvGrpSpPr>
            <p:cNvPr id="32796" name="Group 10"/>
            <p:cNvGrpSpPr>
              <a:grpSpLocks/>
            </p:cNvGrpSpPr>
            <p:nvPr/>
          </p:nvGrpSpPr>
          <p:grpSpPr bwMode="auto">
            <a:xfrm>
              <a:off x="1280" y="2821"/>
              <a:ext cx="963" cy="117"/>
              <a:chOff x="131" y="2199"/>
              <a:chExt cx="963" cy="117"/>
            </a:xfrm>
          </p:grpSpPr>
          <p:sp>
            <p:nvSpPr>
              <p:cNvPr id="32806" name="Rectangle 11"/>
              <p:cNvSpPr>
                <a:spLocks noChangeArrowheads="1"/>
              </p:cNvSpPr>
              <p:nvPr/>
            </p:nvSpPr>
            <p:spPr bwMode="auto">
              <a:xfrm>
                <a:off x="131" y="2199"/>
                <a:ext cx="963" cy="117"/>
              </a:xfrm>
              <a:prstGeom prst="rect">
                <a:avLst/>
              </a:prstGeom>
              <a:solidFill>
                <a:srgbClr val="C0C0C0">
                  <a:alpha val="23921"/>
                </a:srgbClr>
              </a:solidFill>
              <a:ln w="9525">
                <a:solidFill>
                  <a:srgbClr val="000000"/>
                </a:solidFill>
                <a:miter lim="800000"/>
                <a:headEnd/>
                <a:tailEnd/>
              </a:ln>
            </p:spPr>
            <p:txBody>
              <a:bodyPr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32807" name="Line 12"/>
              <p:cNvSpPr>
                <a:spLocks noChangeShapeType="1"/>
              </p:cNvSpPr>
              <p:nvPr/>
            </p:nvSpPr>
            <p:spPr bwMode="auto">
              <a:xfrm>
                <a:off x="144" y="2256"/>
                <a:ext cx="902" cy="3"/>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2797" name="Group 13"/>
            <p:cNvGrpSpPr>
              <a:grpSpLocks/>
            </p:cNvGrpSpPr>
            <p:nvPr/>
          </p:nvGrpSpPr>
          <p:grpSpPr bwMode="auto">
            <a:xfrm>
              <a:off x="1324" y="2814"/>
              <a:ext cx="176" cy="134"/>
              <a:chOff x="1400" y="2659"/>
              <a:chExt cx="223" cy="216"/>
            </a:xfrm>
          </p:grpSpPr>
          <p:sp>
            <p:nvSpPr>
              <p:cNvPr id="32798" name="Freeform 14"/>
              <p:cNvSpPr>
                <a:spLocks/>
              </p:cNvSpPr>
              <p:nvPr/>
            </p:nvSpPr>
            <p:spPr bwMode="auto">
              <a:xfrm>
                <a:off x="1400" y="2659"/>
                <a:ext cx="223" cy="112"/>
              </a:xfrm>
              <a:custGeom>
                <a:avLst/>
                <a:gdLst>
                  <a:gd name="T0" fmla="*/ 223 w 223"/>
                  <a:gd name="T1" fmla="*/ 112 h 112"/>
                  <a:gd name="T2" fmla="*/ 211 w 223"/>
                  <a:gd name="T3" fmla="*/ 96 h 112"/>
                  <a:gd name="T4" fmla="*/ 155 w 223"/>
                  <a:gd name="T5" fmla="*/ 91 h 112"/>
                  <a:gd name="T6" fmla="*/ 134 w 223"/>
                  <a:gd name="T7" fmla="*/ 68 h 112"/>
                  <a:gd name="T8" fmla="*/ 161 w 223"/>
                  <a:gd name="T9" fmla="*/ 68 h 112"/>
                  <a:gd name="T10" fmla="*/ 161 w 223"/>
                  <a:gd name="T11" fmla="*/ 55 h 112"/>
                  <a:gd name="T12" fmla="*/ 127 w 223"/>
                  <a:gd name="T13" fmla="*/ 55 h 112"/>
                  <a:gd name="T14" fmla="*/ 71 w 223"/>
                  <a:gd name="T15" fmla="*/ 0 h 112"/>
                  <a:gd name="T16" fmla="*/ 50 w 223"/>
                  <a:gd name="T17" fmla="*/ 0 h 112"/>
                  <a:gd name="T18" fmla="*/ 98 w 223"/>
                  <a:gd name="T19" fmla="*/ 91 h 112"/>
                  <a:gd name="T20" fmla="*/ 50 w 223"/>
                  <a:gd name="T21" fmla="*/ 91 h 112"/>
                  <a:gd name="T22" fmla="*/ 21 w 223"/>
                  <a:gd name="T23" fmla="*/ 62 h 112"/>
                  <a:gd name="T24" fmla="*/ 0 w 223"/>
                  <a:gd name="T25" fmla="*/ 62 h 112"/>
                  <a:gd name="T26" fmla="*/ 21 w 223"/>
                  <a:gd name="T27" fmla="*/ 105 h 112"/>
                  <a:gd name="T28" fmla="*/ 223 w 223"/>
                  <a:gd name="T29" fmla="*/ 112 h 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3"/>
                  <a:gd name="T46" fmla="*/ 0 h 112"/>
                  <a:gd name="T47" fmla="*/ 223 w 223"/>
                  <a:gd name="T48" fmla="*/ 112 h 1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3" h="112">
                    <a:moveTo>
                      <a:pt x="223" y="112"/>
                    </a:moveTo>
                    <a:lnTo>
                      <a:pt x="211" y="96"/>
                    </a:lnTo>
                    <a:lnTo>
                      <a:pt x="155" y="91"/>
                    </a:lnTo>
                    <a:lnTo>
                      <a:pt x="134" y="68"/>
                    </a:lnTo>
                    <a:lnTo>
                      <a:pt x="161" y="68"/>
                    </a:lnTo>
                    <a:lnTo>
                      <a:pt x="161" y="55"/>
                    </a:lnTo>
                    <a:lnTo>
                      <a:pt x="127" y="55"/>
                    </a:lnTo>
                    <a:lnTo>
                      <a:pt x="71" y="0"/>
                    </a:lnTo>
                    <a:lnTo>
                      <a:pt x="50" y="0"/>
                    </a:lnTo>
                    <a:lnTo>
                      <a:pt x="98" y="91"/>
                    </a:lnTo>
                    <a:lnTo>
                      <a:pt x="50" y="91"/>
                    </a:lnTo>
                    <a:lnTo>
                      <a:pt x="21" y="62"/>
                    </a:lnTo>
                    <a:lnTo>
                      <a:pt x="0" y="62"/>
                    </a:lnTo>
                    <a:lnTo>
                      <a:pt x="21" y="105"/>
                    </a:lnTo>
                    <a:lnTo>
                      <a:pt x="223" y="112"/>
                    </a:lnTo>
                    <a:close/>
                  </a:path>
                </a:pathLst>
              </a:custGeom>
              <a:solidFill>
                <a:srgbClr val="000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9" name="Freeform 15"/>
              <p:cNvSpPr>
                <a:spLocks/>
              </p:cNvSpPr>
              <p:nvPr/>
            </p:nvSpPr>
            <p:spPr bwMode="auto">
              <a:xfrm>
                <a:off x="1400" y="2659"/>
                <a:ext cx="223" cy="112"/>
              </a:xfrm>
              <a:custGeom>
                <a:avLst/>
                <a:gdLst>
                  <a:gd name="T0" fmla="*/ 223 w 223"/>
                  <a:gd name="T1" fmla="*/ 112 h 112"/>
                  <a:gd name="T2" fmla="*/ 211 w 223"/>
                  <a:gd name="T3" fmla="*/ 96 h 112"/>
                  <a:gd name="T4" fmla="*/ 155 w 223"/>
                  <a:gd name="T5" fmla="*/ 91 h 112"/>
                  <a:gd name="T6" fmla="*/ 134 w 223"/>
                  <a:gd name="T7" fmla="*/ 68 h 112"/>
                  <a:gd name="T8" fmla="*/ 161 w 223"/>
                  <a:gd name="T9" fmla="*/ 68 h 112"/>
                  <a:gd name="T10" fmla="*/ 161 w 223"/>
                  <a:gd name="T11" fmla="*/ 55 h 112"/>
                  <a:gd name="T12" fmla="*/ 127 w 223"/>
                  <a:gd name="T13" fmla="*/ 55 h 112"/>
                  <a:gd name="T14" fmla="*/ 71 w 223"/>
                  <a:gd name="T15" fmla="*/ 0 h 112"/>
                  <a:gd name="T16" fmla="*/ 50 w 223"/>
                  <a:gd name="T17" fmla="*/ 0 h 112"/>
                  <a:gd name="T18" fmla="*/ 98 w 223"/>
                  <a:gd name="T19" fmla="*/ 91 h 112"/>
                  <a:gd name="T20" fmla="*/ 50 w 223"/>
                  <a:gd name="T21" fmla="*/ 91 h 112"/>
                  <a:gd name="T22" fmla="*/ 21 w 223"/>
                  <a:gd name="T23" fmla="*/ 62 h 112"/>
                  <a:gd name="T24" fmla="*/ 0 w 223"/>
                  <a:gd name="T25" fmla="*/ 62 h 112"/>
                  <a:gd name="T26" fmla="*/ 21 w 223"/>
                  <a:gd name="T27" fmla="*/ 105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3"/>
                  <a:gd name="T43" fmla="*/ 0 h 112"/>
                  <a:gd name="T44" fmla="*/ 223 w 223"/>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3" h="112">
                    <a:moveTo>
                      <a:pt x="223" y="112"/>
                    </a:moveTo>
                    <a:lnTo>
                      <a:pt x="211" y="96"/>
                    </a:lnTo>
                    <a:lnTo>
                      <a:pt x="155" y="91"/>
                    </a:lnTo>
                    <a:lnTo>
                      <a:pt x="134" y="68"/>
                    </a:lnTo>
                    <a:lnTo>
                      <a:pt x="161" y="68"/>
                    </a:lnTo>
                    <a:lnTo>
                      <a:pt x="161" y="55"/>
                    </a:lnTo>
                    <a:lnTo>
                      <a:pt x="127" y="55"/>
                    </a:lnTo>
                    <a:lnTo>
                      <a:pt x="71" y="0"/>
                    </a:lnTo>
                    <a:lnTo>
                      <a:pt x="50" y="0"/>
                    </a:lnTo>
                    <a:lnTo>
                      <a:pt x="98" y="91"/>
                    </a:lnTo>
                    <a:lnTo>
                      <a:pt x="50" y="91"/>
                    </a:lnTo>
                    <a:lnTo>
                      <a:pt x="21" y="62"/>
                    </a:lnTo>
                    <a:lnTo>
                      <a:pt x="0" y="62"/>
                    </a:lnTo>
                    <a:lnTo>
                      <a:pt x="21" y="10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00" name="Freeform 16"/>
              <p:cNvSpPr>
                <a:spLocks/>
              </p:cNvSpPr>
              <p:nvPr/>
            </p:nvSpPr>
            <p:spPr bwMode="auto">
              <a:xfrm>
                <a:off x="1400" y="2764"/>
                <a:ext cx="223" cy="111"/>
              </a:xfrm>
              <a:custGeom>
                <a:avLst/>
                <a:gdLst>
                  <a:gd name="T0" fmla="*/ 223 w 223"/>
                  <a:gd name="T1" fmla="*/ 7 h 111"/>
                  <a:gd name="T2" fmla="*/ 211 w 223"/>
                  <a:gd name="T3" fmla="*/ 13 h 111"/>
                  <a:gd name="T4" fmla="*/ 155 w 223"/>
                  <a:gd name="T5" fmla="*/ 13 h 111"/>
                  <a:gd name="T6" fmla="*/ 134 w 223"/>
                  <a:gd name="T7" fmla="*/ 34 h 111"/>
                  <a:gd name="T8" fmla="*/ 161 w 223"/>
                  <a:gd name="T9" fmla="*/ 34 h 111"/>
                  <a:gd name="T10" fmla="*/ 161 w 223"/>
                  <a:gd name="T11" fmla="*/ 47 h 111"/>
                  <a:gd name="T12" fmla="*/ 127 w 223"/>
                  <a:gd name="T13" fmla="*/ 47 h 111"/>
                  <a:gd name="T14" fmla="*/ 71 w 223"/>
                  <a:gd name="T15" fmla="*/ 104 h 111"/>
                  <a:gd name="T16" fmla="*/ 43 w 223"/>
                  <a:gd name="T17" fmla="*/ 111 h 111"/>
                  <a:gd name="T18" fmla="*/ 98 w 223"/>
                  <a:gd name="T19" fmla="*/ 13 h 111"/>
                  <a:gd name="T20" fmla="*/ 50 w 223"/>
                  <a:gd name="T21" fmla="*/ 13 h 111"/>
                  <a:gd name="T22" fmla="*/ 21 w 223"/>
                  <a:gd name="T23" fmla="*/ 41 h 111"/>
                  <a:gd name="T24" fmla="*/ 0 w 223"/>
                  <a:gd name="T25" fmla="*/ 41 h 111"/>
                  <a:gd name="T26" fmla="*/ 21 w 223"/>
                  <a:gd name="T27" fmla="*/ 0 h 111"/>
                  <a:gd name="T28" fmla="*/ 223 w 223"/>
                  <a:gd name="T29" fmla="*/ 7 h 1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3"/>
                  <a:gd name="T46" fmla="*/ 0 h 111"/>
                  <a:gd name="T47" fmla="*/ 223 w 223"/>
                  <a:gd name="T48" fmla="*/ 111 h 1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3" h="111">
                    <a:moveTo>
                      <a:pt x="223" y="7"/>
                    </a:moveTo>
                    <a:lnTo>
                      <a:pt x="211" y="13"/>
                    </a:lnTo>
                    <a:lnTo>
                      <a:pt x="155" y="13"/>
                    </a:lnTo>
                    <a:lnTo>
                      <a:pt x="134" y="34"/>
                    </a:lnTo>
                    <a:lnTo>
                      <a:pt x="161" y="34"/>
                    </a:lnTo>
                    <a:lnTo>
                      <a:pt x="161" y="47"/>
                    </a:lnTo>
                    <a:lnTo>
                      <a:pt x="127" y="47"/>
                    </a:lnTo>
                    <a:lnTo>
                      <a:pt x="71" y="104"/>
                    </a:lnTo>
                    <a:lnTo>
                      <a:pt x="43" y="111"/>
                    </a:lnTo>
                    <a:lnTo>
                      <a:pt x="98" y="13"/>
                    </a:lnTo>
                    <a:lnTo>
                      <a:pt x="50" y="13"/>
                    </a:lnTo>
                    <a:lnTo>
                      <a:pt x="21" y="41"/>
                    </a:lnTo>
                    <a:lnTo>
                      <a:pt x="0" y="41"/>
                    </a:lnTo>
                    <a:lnTo>
                      <a:pt x="21" y="0"/>
                    </a:lnTo>
                    <a:lnTo>
                      <a:pt x="223" y="7"/>
                    </a:lnTo>
                    <a:close/>
                  </a:path>
                </a:pathLst>
              </a:custGeom>
              <a:solidFill>
                <a:srgbClr val="000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1" name="Freeform 17"/>
              <p:cNvSpPr>
                <a:spLocks/>
              </p:cNvSpPr>
              <p:nvPr/>
            </p:nvSpPr>
            <p:spPr bwMode="auto">
              <a:xfrm>
                <a:off x="1400" y="2764"/>
                <a:ext cx="223" cy="111"/>
              </a:xfrm>
              <a:custGeom>
                <a:avLst/>
                <a:gdLst>
                  <a:gd name="T0" fmla="*/ 223 w 223"/>
                  <a:gd name="T1" fmla="*/ 7 h 111"/>
                  <a:gd name="T2" fmla="*/ 211 w 223"/>
                  <a:gd name="T3" fmla="*/ 13 h 111"/>
                  <a:gd name="T4" fmla="*/ 155 w 223"/>
                  <a:gd name="T5" fmla="*/ 13 h 111"/>
                  <a:gd name="T6" fmla="*/ 134 w 223"/>
                  <a:gd name="T7" fmla="*/ 34 h 111"/>
                  <a:gd name="T8" fmla="*/ 161 w 223"/>
                  <a:gd name="T9" fmla="*/ 34 h 111"/>
                  <a:gd name="T10" fmla="*/ 161 w 223"/>
                  <a:gd name="T11" fmla="*/ 47 h 111"/>
                  <a:gd name="T12" fmla="*/ 127 w 223"/>
                  <a:gd name="T13" fmla="*/ 47 h 111"/>
                  <a:gd name="T14" fmla="*/ 71 w 223"/>
                  <a:gd name="T15" fmla="*/ 104 h 111"/>
                  <a:gd name="T16" fmla="*/ 43 w 223"/>
                  <a:gd name="T17" fmla="*/ 111 h 111"/>
                  <a:gd name="T18" fmla="*/ 98 w 223"/>
                  <a:gd name="T19" fmla="*/ 13 h 111"/>
                  <a:gd name="T20" fmla="*/ 50 w 223"/>
                  <a:gd name="T21" fmla="*/ 13 h 111"/>
                  <a:gd name="T22" fmla="*/ 21 w 223"/>
                  <a:gd name="T23" fmla="*/ 41 h 111"/>
                  <a:gd name="T24" fmla="*/ 0 w 223"/>
                  <a:gd name="T25" fmla="*/ 41 h 111"/>
                  <a:gd name="T26" fmla="*/ 21 w 223"/>
                  <a:gd name="T27" fmla="*/ 0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3"/>
                  <a:gd name="T43" fmla="*/ 0 h 111"/>
                  <a:gd name="T44" fmla="*/ 223 w 223"/>
                  <a:gd name="T45" fmla="*/ 111 h 1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3" h="111">
                    <a:moveTo>
                      <a:pt x="223" y="7"/>
                    </a:moveTo>
                    <a:lnTo>
                      <a:pt x="211" y="13"/>
                    </a:lnTo>
                    <a:lnTo>
                      <a:pt x="155" y="13"/>
                    </a:lnTo>
                    <a:lnTo>
                      <a:pt x="134" y="34"/>
                    </a:lnTo>
                    <a:lnTo>
                      <a:pt x="161" y="34"/>
                    </a:lnTo>
                    <a:lnTo>
                      <a:pt x="161" y="47"/>
                    </a:lnTo>
                    <a:lnTo>
                      <a:pt x="127" y="47"/>
                    </a:lnTo>
                    <a:lnTo>
                      <a:pt x="71" y="104"/>
                    </a:lnTo>
                    <a:lnTo>
                      <a:pt x="43" y="111"/>
                    </a:lnTo>
                    <a:lnTo>
                      <a:pt x="98" y="13"/>
                    </a:lnTo>
                    <a:lnTo>
                      <a:pt x="50" y="13"/>
                    </a:lnTo>
                    <a:lnTo>
                      <a:pt x="21" y="41"/>
                    </a:lnTo>
                    <a:lnTo>
                      <a:pt x="0" y="41"/>
                    </a:lnTo>
                    <a:lnTo>
                      <a:pt x="21"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02" name="Freeform 18"/>
              <p:cNvSpPr>
                <a:spLocks/>
              </p:cNvSpPr>
              <p:nvPr/>
            </p:nvSpPr>
            <p:spPr bwMode="auto">
              <a:xfrm>
                <a:off x="1400" y="2659"/>
                <a:ext cx="223" cy="112"/>
              </a:xfrm>
              <a:custGeom>
                <a:avLst/>
                <a:gdLst>
                  <a:gd name="T0" fmla="*/ 223 w 223"/>
                  <a:gd name="T1" fmla="*/ 112 h 112"/>
                  <a:gd name="T2" fmla="*/ 211 w 223"/>
                  <a:gd name="T3" fmla="*/ 96 h 112"/>
                  <a:gd name="T4" fmla="*/ 155 w 223"/>
                  <a:gd name="T5" fmla="*/ 91 h 112"/>
                  <a:gd name="T6" fmla="*/ 134 w 223"/>
                  <a:gd name="T7" fmla="*/ 68 h 112"/>
                  <a:gd name="T8" fmla="*/ 161 w 223"/>
                  <a:gd name="T9" fmla="*/ 68 h 112"/>
                  <a:gd name="T10" fmla="*/ 161 w 223"/>
                  <a:gd name="T11" fmla="*/ 55 h 112"/>
                  <a:gd name="T12" fmla="*/ 127 w 223"/>
                  <a:gd name="T13" fmla="*/ 55 h 112"/>
                  <a:gd name="T14" fmla="*/ 71 w 223"/>
                  <a:gd name="T15" fmla="*/ 0 h 112"/>
                  <a:gd name="T16" fmla="*/ 50 w 223"/>
                  <a:gd name="T17" fmla="*/ 0 h 112"/>
                  <a:gd name="T18" fmla="*/ 98 w 223"/>
                  <a:gd name="T19" fmla="*/ 91 h 112"/>
                  <a:gd name="T20" fmla="*/ 50 w 223"/>
                  <a:gd name="T21" fmla="*/ 91 h 112"/>
                  <a:gd name="T22" fmla="*/ 21 w 223"/>
                  <a:gd name="T23" fmla="*/ 62 h 112"/>
                  <a:gd name="T24" fmla="*/ 0 w 223"/>
                  <a:gd name="T25" fmla="*/ 62 h 112"/>
                  <a:gd name="T26" fmla="*/ 21 w 223"/>
                  <a:gd name="T27" fmla="*/ 105 h 112"/>
                  <a:gd name="T28" fmla="*/ 223 w 223"/>
                  <a:gd name="T29" fmla="*/ 112 h 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3"/>
                  <a:gd name="T46" fmla="*/ 0 h 112"/>
                  <a:gd name="T47" fmla="*/ 223 w 223"/>
                  <a:gd name="T48" fmla="*/ 112 h 1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3" h="112">
                    <a:moveTo>
                      <a:pt x="223" y="112"/>
                    </a:moveTo>
                    <a:lnTo>
                      <a:pt x="211" y="96"/>
                    </a:lnTo>
                    <a:lnTo>
                      <a:pt x="155" y="91"/>
                    </a:lnTo>
                    <a:lnTo>
                      <a:pt x="134" y="68"/>
                    </a:lnTo>
                    <a:lnTo>
                      <a:pt x="161" y="68"/>
                    </a:lnTo>
                    <a:lnTo>
                      <a:pt x="161" y="55"/>
                    </a:lnTo>
                    <a:lnTo>
                      <a:pt x="127" y="55"/>
                    </a:lnTo>
                    <a:lnTo>
                      <a:pt x="71" y="0"/>
                    </a:lnTo>
                    <a:lnTo>
                      <a:pt x="50" y="0"/>
                    </a:lnTo>
                    <a:lnTo>
                      <a:pt x="98" y="91"/>
                    </a:lnTo>
                    <a:lnTo>
                      <a:pt x="50" y="91"/>
                    </a:lnTo>
                    <a:lnTo>
                      <a:pt x="21" y="62"/>
                    </a:lnTo>
                    <a:lnTo>
                      <a:pt x="0" y="62"/>
                    </a:lnTo>
                    <a:lnTo>
                      <a:pt x="21" y="105"/>
                    </a:lnTo>
                    <a:lnTo>
                      <a:pt x="223" y="112"/>
                    </a:lnTo>
                    <a:close/>
                  </a:path>
                </a:pathLst>
              </a:custGeom>
              <a:solidFill>
                <a:srgbClr val="000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3" name="Freeform 19"/>
              <p:cNvSpPr>
                <a:spLocks/>
              </p:cNvSpPr>
              <p:nvPr/>
            </p:nvSpPr>
            <p:spPr bwMode="auto">
              <a:xfrm>
                <a:off x="1400" y="2659"/>
                <a:ext cx="223" cy="112"/>
              </a:xfrm>
              <a:custGeom>
                <a:avLst/>
                <a:gdLst>
                  <a:gd name="T0" fmla="*/ 223 w 223"/>
                  <a:gd name="T1" fmla="*/ 112 h 112"/>
                  <a:gd name="T2" fmla="*/ 211 w 223"/>
                  <a:gd name="T3" fmla="*/ 96 h 112"/>
                  <a:gd name="T4" fmla="*/ 155 w 223"/>
                  <a:gd name="T5" fmla="*/ 91 h 112"/>
                  <a:gd name="T6" fmla="*/ 134 w 223"/>
                  <a:gd name="T7" fmla="*/ 68 h 112"/>
                  <a:gd name="T8" fmla="*/ 161 w 223"/>
                  <a:gd name="T9" fmla="*/ 68 h 112"/>
                  <a:gd name="T10" fmla="*/ 161 w 223"/>
                  <a:gd name="T11" fmla="*/ 55 h 112"/>
                  <a:gd name="T12" fmla="*/ 127 w 223"/>
                  <a:gd name="T13" fmla="*/ 55 h 112"/>
                  <a:gd name="T14" fmla="*/ 71 w 223"/>
                  <a:gd name="T15" fmla="*/ 0 h 112"/>
                  <a:gd name="T16" fmla="*/ 50 w 223"/>
                  <a:gd name="T17" fmla="*/ 0 h 112"/>
                  <a:gd name="T18" fmla="*/ 98 w 223"/>
                  <a:gd name="T19" fmla="*/ 91 h 112"/>
                  <a:gd name="T20" fmla="*/ 50 w 223"/>
                  <a:gd name="T21" fmla="*/ 91 h 112"/>
                  <a:gd name="T22" fmla="*/ 21 w 223"/>
                  <a:gd name="T23" fmla="*/ 62 h 112"/>
                  <a:gd name="T24" fmla="*/ 0 w 223"/>
                  <a:gd name="T25" fmla="*/ 62 h 112"/>
                  <a:gd name="T26" fmla="*/ 21 w 223"/>
                  <a:gd name="T27" fmla="*/ 105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3"/>
                  <a:gd name="T43" fmla="*/ 0 h 112"/>
                  <a:gd name="T44" fmla="*/ 223 w 223"/>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3" h="112">
                    <a:moveTo>
                      <a:pt x="223" y="112"/>
                    </a:moveTo>
                    <a:lnTo>
                      <a:pt x="211" y="96"/>
                    </a:lnTo>
                    <a:lnTo>
                      <a:pt x="155" y="91"/>
                    </a:lnTo>
                    <a:lnTo>
                      <a:pt x="134" y="68"/>
                    </a:lnTo>
                    <a:lnTo>
                      <a:pt x="161" y="68"/>
                    </a:lnTo>
                    <a:lnTo>
                      <a:pt x="161" y="55"/>
                    </a:lnTo>
                    <a:lnTo>
                      <a:pt x="127" y="55"/>
                    </a:lnTo>
                    <a:lnTo>
                      <a:pt x="71" y="0"/>
                    </a:lnTo>
                    <a:lnTo>
                      <a:pt x="50" y="0"/>
                    </a:lnTo>
                    <a:lnTo>
                      <a:pt x="98" y="91"/>
                    </a:lnTo>
                    <a:lnTo>
                      <a:pt x="50" y="91"/>
                    </a:lnTo>
                    <a:lnTo>
                      <a:pt x="21" y="62"/>
                    </a:lnTo>
                    <a:lnTo>
                      <a:pt x="0" y="62"/>
                    </a:lnTo>
                    <a:lnTo>
                      <a:pt x="21" y="10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04" name="Freeform 20"/>
              <p:cNvSpPr>
                <a:spLocks/>
              </p:cNvSpPr>
              <p:nvPr/>
            </p:nvSpPr>
            <p:spPr bwMode="auto">
              <a:xfrm>
                <a:off x="1400" y="2764"/>
                <a:ext cx="223" cy="111"/>
              </a:xfrm>
              <a:custGeom>
                <a:avLst/>
                <a:gdLst>
                  <a:gd name="T0" fmla="*/ 223 w 223"/>
                  <a:gd name="T1" fmla="*/ 7 h 111"/>
                  <a:gd name="T2" fmla="*/ 211 w 223"/>
                  <a:gd name="T3" fmla="*/ 13 h 111"/>
                  <a:gd name="T4" fmla="*/ 155 w 223"/>
                  <a:gd name="T5" fmla="*/ 13 h 111"/>
                  <a:gd name="T6" fmla="*/ 134 w 223"/>
                  <a:gd name="T7" fmla="*/ 34 h 111"/>
                  <a:gd name="T8" fmla="*/ 161 w 223"/>
                  <a:gd name="T9" fmla="*/ 34 h 111"/>
                  <a:gd name="T10" fmla="*/ 161 w 223"/>
                  <a:gd name="T11" fmla="*/ 47 h 111"/>
                  <a:gd name="T12" fmla="*/ 127 w 223"/>
                  <a:gd name="T13" fmla="*/ 47 h 111"/>
                  <a:gd name="T14" fmla="*/ 71 w 223"/>
                  <a:gd name="T15" fmla="*/ 104 h 111"/>
                  <a:gd name="T16" fmla="*/ 43 w 223"/>
                  <a:gd name="T17" fmla="*/ 111 h 111"/>
                  <a:gd name="T18" fmla="*/ 98 w 223"/>
                  <a:gd name="T19" fmla="*/ 13 h 111"/>
                  <a:gd name="T20" fmla="*/ 50 w 223"/>
                  <a:gd name="T21" fmla="*/ 13 h 111"/>
                  <a:gd name="T22" fmla="*/ 21 w 223"/>
                  <a:gd name="T23" fmla="*/ 41 h 111"/>
                  <a:gd name="T24" fmla="*/ 0 w 223"/>
                  <a:gd name="T25" fmla="*/ 41 h 111"/>
                  <a:gd name="T26" fmla="*/ 21 w 223"/>
                  <a:gd name="T27" fmla="*/ 0 h 111"/>
                  <a:gd name="T28" fmla="*/ 223 w 223"/>
                  <a:gd name="T29" fmla="*/ 7 h 1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3"/>
                  <a:gd name="T46" fmla="*/ 0 h 111"/>
                  <a:gd name="T47" fmla="*/ 223 w 223"/>
                  <a:gd name="T48" fmla="*/ 111 h 1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3" h="111">
                    <a:moveTo>
                      <a:pt x="223" y="7"/>
                    </a:moveTo>
                    <a:lnTo>
                      <a:pt x="211" y="13"/>
                    </a:lnTo>
                    <a:lnTo>
                      <a:pt x="155" y="13"/>
                    </a:lnTo>
                    <a:lnTo>
                      <a:pt x="134" y="34"/>
                    </a:lnTo>
                    <a:lnTo>
                      <a:pt x="161" y="34"/>
                    </a:lnTo>
                    <a:lnTo>
                      <a:pt x="161" y="47"/>
                    </a:lnTo>
                    <a:lnTo>
                      <a:pt x="127" y="47"/>
                    </a:lnTo>
                    <a:lnTo>
                      <a:pt x="71" y="104"/>
                    </a:lnTo>
                    <a:lnTo>
                      <a:pt x="43" y="111"/>
                    </a:lnTo>
                    <a:lnTo>
                      <a:pt x="98" y="13"/>
                    </a:lnTo>
                    <a:lnTo>
                      <a:pt x="50" y="13"/>
                    </a:lnTo>
                    <a:lnTo>
                      <a:pt x="21" y="41"/>
                    </a:lnTo>
                    <a:lnTo>
                      <a:pt x="0" y="41"/>
                    </a:lnTo>
                    <a:lnTo>
                      <a:pt x="21" y="0"/>
                    </a:lnTo>
                    <a:lnTo>
                      <a:pt x="223" y="7"/>
                    </a:lnTo>
                    <a:close/>
                  </a:path>
                </a:pathLst>
              </a:custGeom>
              <a:solidFill>
                <a:srgbClr val="000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5" name="Freeform 21"/>
              <p:cNvSpPr>
                <a:spLocks/>
              </p:cNvSpPr>
              <p:nvPr/>
            </p:nvSpPr>
            <p:spPr bwMode="auto">
              <a:xfrm>
                <a:off x="1400" y="2764"/>
                <a:ext cx="223" cy="111"/>
              </a:xfrm>
              <a:custGeom>
                <a:avLst/>
                <a:gdLst>
                  <a:gd name="T0" fmla="*/ 223 w 223"/>
                  <a:gd name="T1" fmla="*/ 7 h 111"/>
                  <a:gd name="T2" fmla="*/ 211 w 223"/>
                  <a:gd name="T3" fmla="*/ 13 h 111"/>
                  <a:gd name="T4" fmla="*/ 155 w 223"/>
                  <a:gd name="T5" fmla="*/ 13 h 111"/>
                  <a:gd name="T6" fmla="*/ 134 w 223"/>
                  <a:gd name="T7" fmla="*/ 34 h 111"/>
                  <a:gd name="T8" fmla="*/ 161 w 223"/>
                  <a:gd name="T9" fmla="*/ 34 h 111"/>
                  <a:gd name="T10" fmla="*/ 161 w 223"/>
                  <a:gd name="T11" fmla="*/ 47 h 111"/>
                  <a:gd name="T12" fmla="*/ 127 w 223"/>
                  <a:gd name="T13" fmla="*/ 47 h 111"/>
                  <a:gd name="T14" fmla="*/ 71 w 223"/>
                  <a:gd name="T15" fmla="*/ 104 h 111"/>
                  <a:gd name="T16" fmla="*/ 43 w 223"/>
                  <a:gd name="T17" fmla="*/ 111 h 111"/>
                  <a:gd name="T18" fmla="*/ 98 w 223"/>
                  <a:gd name="T19" fmla="*/ 13 h 111"/>
                  <a:gd name="T20" fmla="*/ 50 w 223"/>
                  <a:gd name="T21" fmla="*/ 13 h 111"/>
                  <a:gd name="T22" fmla="*/ 21 w 223"/>
                  <a:gd name="T23" fmla="*/ 41 h 111"/>
                  <a:gd name="T24" fmla="*/ 0 w 223"/>
                  <a:gd name="T25" fmla="*/ 41 h 111"/>
                  <a:gd name="T26" fmla="*/ 21 w 223"/>
                  <a:gd name="T27" fmla="*/ 0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3"/>
                  <a:gd name="T43" fmla="*/ 0 h 111"/>
                  <a:gd name="T44" fmla="*/ 223 w 223"/>
                  <a:gd name="T45" fmla="*/ 111 h 1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3" h="111">
                    <a:moveTo>
                      <a:pt x="223" y="7"/>
                    </a:moveTo>
                    <a:lnTo>
                      <a:pt x="211" y="13"/>
                    </a:lnTo>
                    <a:lnTo>
                      <a:pt x="155" y="13"/>
                    </a:lnTo>
                    <a:lnTo>
                      <a:pt x="134" y="34"/>
                    </a:lnTo>
                    <a:lnTo>
                      <a:pt x="161" y="34"/>
                    </a:lnTo>
                    <a:lnTo>
                      <a:pt x="161" y="47"/>
                    </a:lnTo>
                    <a:lnTo>
                      <a:pt x="127" y="47"/>
                    </a:lnTo>
                    <a:lnTo>
                      <a:pt x="71" y="104"/>
                    </a:lnTo>
                    <a:lnTo>
                      <a:pt x="43" y="111"/>
                    </a:lnTo>
                    <a:lnTo>
                      <a:pt x="98" y="13"/>
                    </a:lnTo>
                    <a:lnTo>
                      <a:pt x="50" y="13"/>
                    </a:lnTo>
                    <a:lnTo>
                      <a:pt x="21" y="41"/>
                    </a:lnTo>
                    <a:lnTo>
                      <a:pt x="0" y="41"/>
                    </a:lnTo>
                    <a:lnTo>
                      <a:pt x="21"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32776" name="Group 22"/>
          <p:cNvGrpSpPr>
            <a:grpSpLocks/>
          </p:cNvGrpSpPr>
          <p:nvPr/>
        </p:nvGrpSpPr>
        <p:grpSpPr bwMode="auto">
          <a:xfrm>
            <a:off x="5608638" y="3644900"/>
            <a:ext cx="1639887" cy="603250"/>
            <a:chOff x="1280" y="1837"/>
            <a:chExt cx="1033" cy="380"/>
          </a:xfrm>
        </p:grpSpPr>
        <p:sp>
          <p:nvSpPr>
            <p:cNvPr id="32783" name="Rectangle 23"/>
            <p:cNvSpPr>
              <a:spLocks noChangeArrowheads="1"/>
            </p:cNvSpPr>
            <p:nvPr/>
          </p:nvSpPr>
          <p:spPr bwMode="auto">
            <a:xfrm>
              <a:off x="1280" y="2033"/>
              <a:ext cx="963" cy="117"/>
            </a:xfrm>
            <a:prstGeom prst="rect">
              <a:avLst/>
            </a:prstGeom>
            <a:solidFill>
              <a:srgbClr val="C0C0C0"/>
            </a:solidFill>
            <a:ln w="9525">
              <a:solidFill>
                <a:srgbClr val="000000"/>
              </a:solidFill>
              <a:miter lim="800000"/>
              <a:headEnd/>
              <a:tailEnd/>
            </a:ln>
          </p:spPr>
          <p:txBody>
            <a:bodyPr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32784" name="Line 24"/>
            <p:cNvSpPr>
              <a:spLocks noChangeShapeType="1"/>
            </p:cNvSpPr>
            <p:nvPr/>
          </p:nvSpPr>
          <p:spPr bwMode="auto">
            <a:xfrm>
              <a:off x="1293" y="2090"/>
              <a:ext cx="902" cy="3"/>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2785" name="Group 25"/>
            <p:cNvGrpSpPr>
              <a:grpSpLocks/>
            </p:cNvGrpSpPr>
            <p:nvPr/>
          </p:nvGrpSpPr>
          <p:grpSpPr bwMode="auto">
            <a:xfrm>
              <a:off x="2054" y="2019"/>
              <a:ext cx="212" cy="177"/>
              <a:chOff x="1400" y="2659"/>
              <a:chExt cx="223" cy="216"/>
            </a:xfrm>
          </p:grpSpPr>
          <p:sp>
            <p:nvSpPr>
              <p:cNvPr id="32788" name="Freeform 26"/>
              <p:cNvSpPr>
                <a:spLocks/>
              </p:cNvSpPr>
              <p:nvPr/>
            </p:nvSpPr>
            <p:spPr bwMode="auto">
              <a:xfrm>
                <a:off x="1400" y="2659"/>
                <a:ext cx="223" cy="112"/>
              </a:xfrm>
              <a:custGeom>
                <a:avLst/>
                <a:gdLst>
                  <a:gd name="T0" fmla="*/ 223 w 223"/>
                  <a:gd name="T1" fmla="*/ 112 h 112"/>
                  <a:gd name="T2" fmla="*/ 211 w 223"/>
                  <a:gd name="T3" fmla="*/ 96 h 112"/>
                  <a:gd name="T4" fmla="*/ 155 w 223"/>
                  <a:gd name="T5" fmla="*/ 91 h 112"/>
                  <a:gd name="T6" fmla="*/ 134 w 223"/>
                  <a:gd name="T7" fmla="*/ 68 h 112"/>
                  <a:gd name="T8" fmla="*/ 161 w 223"/>
                  <a:gd name="T9" fmla="*/ 68 h 112"/>
                  <a:gd name="T10" fmla="*/ 161 w 223"/>
                  <a:gd name="T11" fmla="*/ 55 h 112"/>
                  <a:gd name="T12" fmla="*/ 127 w 223"/>
                  <a:gd name="T13" fmla="*/ 55 h 112"/>
                  <a:gd name="T14" fmla="*/ 71 w 223"/>
                  <a:gd name="T15" fmla="*/ 0 h 112"/>
                  <a:gd name="T16" fmla="*/ 50 w 223"/>
                  <a:gd name="T17" fmla="*/ 0 h 112"/>
                  <a:gd name="T18" fmla="*/ 98 w 223"/>
                  <a:gd name="T19" fmla="*/ 91 h 112"/>
                  <a:gd name="T20" fmla="*/ 50 w 223"/>
                  <a:gd name="T21" fmla="*/ 91 h 112"/>
                  <a:gd name="T22" fmla="*/ 21 w 223"/>
                  <a:gd name="T23" fmla="*/ 62 h 112"/>
                  <a:gd name="T24" fmla="*/ 0 w 223"/>
                  <a:gd name="T25" fmla="*/ 62 h 112"/>
                  <a:gd name="T26" fmla="*/ 21 w 223"/>
                  <a:gd name="T27" fmla="*/ 105 h 112"/>
                  <a:gd name="T28" fmla="*/ 223 w 223"/>
                  <a:gd name="T29" fmla="*/ 112 h 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3"/>
                  <a:gd name="T46" fmla="*/ 0 h 112"/>
                  <a:gd name="T47" fmla="*/ 223 w 223"/>
                  <a:gd name="T48" fmla="*/ 112 h 1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3" h="112">
                    <a:moveTo>
                      <a:pt x="223" y="112"/>
                    </a:moveTo>
                    <a:lnTo>
                      <a:pt x="211" y="96"/>
                    </a:lnTo>
                    <a:lnTo>
                      <a:pt x="155" y="91"/>
                    </a:lnTo>
                    <a:lnTo>
                      <a:pt x="134" y="68"/>
                    </a:lnTo>
                    <a:lnTo>
                      <a:pt x="161" y="68"/>
                    </a:lnTo>
                    <a:lnTo>
                      <a:pt x="161" y="55"/>
                    </a:lnTo>
                    <a:lnTo>
                      <a:pt x="127" y="55"/>
                    </a:lnTo>
                    <a:lnTo>
                      <a:pt x="71" y="0"/>
                    </a:lnTo>
                    <a:lnTo>
                      <a:pt x="50" y="0"/>
                    </a:lnTo>
                    <a:lnTo>
                      <a:pt x="98" y="91"/>
                    </a:lnTo>
                    <a:lnTo>
                      <a:pt x="50" y="91"/>
                    </a:lnTo>
                    <a:lnTo>
                      <a:pt x="21" y="62"/>
                    </a:lnTo>
                    <a:lnTo>
                      <a:pt x="0" y="62"/>
                    </a:lnTo>
                    <a:lnTo>
                      <a:pt x="21" y="105"/>
                    </a:lnTo>
                    <a:lnTo>
                      <a:pt x="223"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9" name="Freeform 27"/>
              <p:cNvSpPr>
                <a:spLocks/>
              </p:cNvSpPr>
              <p:nvPr/>
            </p:nvSpPr>
            <p:spPr bwMode="auto">
              <a:xfrm>
                <a:off x="1400" y="2659"/>
                <a:ext cx="223" cy="112"/>
              </a:xfrm>
              <a:custGeom>
                <a:avLst/>
                <a:gdLst>
                  <a:gd name="T0" fmla="*/ 223 w 223"/>
                  <a:gd name="T1" fmla="*/ 112 h 112"/>
                  <a:gd name="T2" fmla="*/ 211 w 223"/>
                  <a:gd name="T3" fmla="*/ 96 h 112"/>
                  <a:gd name="T4" fmla="*/ 155 w 223"/>
                  <a:gd name="T5" fmla="*/ 91 h 112"/>
                  <a:gd name="T6" fmla="*/ 134 w 223"/>
                  <a:gd name="T7" fmla="*/ 68 h 112"/>
                  <a:gd name="T8" fmla="*/ 161 w 223"/>
                  <a:gd name="T9" fmla="*/ 68 h 112"/>
                  <a:gd name="T10" fmla="*/ 161 w 223"/>
                  <a:gd name="T11" fmla="*/ 55 h 112"/>
                  <a:gd name="T12" fmla="*/ 127 w 223"/>
                  <a:gd name="T13" fmla="*/ 55 h 112"/>
                  <a:gd name="T14" fmla="*/ 71 w 223"/>
                  <a:gd name="T15" fmla="*/ 0 h 112"/>
                  <a:gd name="T16" fmla="*/ 50 w 223"/>
                  <a:gd name="T17" fmla="*/ 0 h 112"/>
                  <a:gd name="T18" fmla="*/ 98 w 223"/>
                  <a:gd name="T19" fmla="*/ 91 h 112"/>
                  <a:gd name="T20" fmla="*/ 50 w 223"/>
                  <a:gd name="T21" fmla="*/ 91 h 112"/>
                  <a:gd name="T22" fmla="*/ 21 w 223"/>
                  <a:gd name="T23" fmla="*/ 62 h 112"/>
                  <a:gd name="T24" fmla="*/ 0 w 223"/>
                  <a:gd name="T25" fmla="*/ 62 h 112"/>
                  <a:gd name="T26" fmla="*/ 21 w 223"/>
                  <a:gd name="T27" fmla="*/ 105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3"/>
                  <a:gd name="T43" fmla="*/ 0 h 112"/>
                  <a:gd name="T44" fmla="*/ 223 w 223"/>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3" h="112">
                    <a:moveTo>
                      <a:pt x="223" y="112"/>
                    </a:moveTo>
                    <a:lnTo>
                      <a:pt x="211" y="96"/>
                    </a:lnTo>
                    <a:lnTo>
                      <a:pt x="155" y="91"/>
                    </a:lnTo>
                    <a:lnTo>
                      <a:pt x="134" y="68"/>
                    </a:lnTo>
                    <a:lnTo>
                      <a:pt x="161" y="68"/>
                    </a:lnTo>
                    <a:lnTo>
                      <a:pt x="161" y="55"/>
                    </a:lnTo>
                    <a:lnTo>
                      <a:pt x="127" y="55"/>
                    </a:lnTo>
                    <a:lnTo>
                      <a:pt x="71" y="0"/>
                    </a:lnTo>
                    <a:lnTo>
                      <a:pt x="50" y="0"/>
                    </a:lnTo>
                    <a:lnTo>
                      <a:pt x="98" y="91"/>
                    </a:lnTo>
                    <a:lnTo>
                      <a:pt x="50" y="91"/>
                    </a:lnTo>
                    <a:lnTo>
                      <a:pt x="21" y="62"/>
                    </a:lnTo>
                    <a:lnTo>
                      <a:pt x="0" y="62"/>
                    </a:lnTo>
                    <a:lnTo>
                      <a:pt x="21" y="10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90" name="Freeform 28"/>
              <p:cNvSpPr>
                <a:spLocks/>
              </p:cNvSpPr>
              <p:nvPr/>
            </p:nvSpPr>
            <p:spPr bwMode="auto">
              <a:xfrm>
                <a:off x="1400" y="2764"/>
                <a:ext cx="223" cy="111"/>
              </a:xfrm>
              <a:custGeom>
                <a:avLst/>
                <a:gdLst>
                  <a:gd name="T0" fmla="*/ 223 w 223"/>
                  <a:gd name="T1" fmla="*/ 7 h 111"/>
                  <a:gd name="T2" fmla="*/ 211 w 223"/>
                  <a:gd name="T3" fmla="*/ 13 h 111"/>
                  <a:gd name="T4" fmla="*/ 155 w 223"/>
                  <a:gd name="T5" fmla="*/ 13 h 111"/>
                  <a:gd name="T6" fmla="*/ 134 w 223"/>
                  <a:gd name="T7" fmla="*/ 34 h 111"/>
                  <a:gd name="T8" fmla="*/ 161 w 223"/>
                  <a:gd name="T9" fmla="*/ 34 h 111"/>
                  <a:gd name="T10" fmla="*/ 161 w 223"/>
                  <a:gd name="T11" fmla="*/ 47 h 111"/>
                  <a:gd name="T12" fmla="*/ 127 w 223"/>
                  <a:gd name="T13" fmla="*/ 47 h 111"/>
                  <a:gd name="T14" fmla="*/ 71 w 223"/>
                  <a:gd name="T15" fmla="*/ 104 h 111"/>
                  <a:gd name="T16" fmla="*/ 43 w 223"/>
                  <a:gd name="T17" fmla="*/ 111 h 111"/>
                  <a:gd name="T18" fmla="*/ 98 w 223"/>
                  <a:gd name="T19" fmla="*/ 13 h 111"/>
                  <a:gd name="T20" fmla="*/ 50 w 223"/>
                  <a:gd name="T21" fmla="*/ 13 h 111"/>
                  <a:gd name="T22" fmla="*/ 21 w 223"/>
                  <a:gd name="T23" fmla="*/ 41 h 111"/>
                  <a:gd name="T24" fmla="*/ 0 w 223"/>
                  <a:gd name="T25" fmla="*/ 41 h 111"/>
                  <a:gd name="T26" fmla="*/ 21 w 223"/>
                  <a:gd name="T27" fmla="*/ 0 h 111"/>
                  <a:gd name="T28" fmla="*/ 223 w 223"/>
                  <a:gd name="T29" fmla="*/ 7 h 1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3"/>
                  <a:gd name="T46" fmla="*/ 0 h 111"/>
                  <a:gd name="T47" fmla="*/ 223 w 223"/>
                  <a:gd name="T48" fmla="*/ 111 h 1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3" h="111">
                    <a:moveTo>
                      <a:pt x="223" y="7"/>
                    </a:moveTo>
                    <a:lnTo>
                      <a:pt x="211" y="13"/>
                    </a:lnTo>
                    <a:lnTo>
                      <a:pt x="155" y="13"/>
                    </a:lnTo>
                    <a:lnTo>
                      <a:pt x="134" y="34"/>
                    </a:lnTo>
                    <a:lnTo>
                      <a:pt x="161" y="34"/>
                    </a:lnTo>
                    <a:lnTo>
                      <a:pt x="161" y="47"/>
                    </a:lnTo>
                    <a:lnTo>
                      <a:pt x="127" y="47"/>
                    </a:lnTo>
                    <a:lnTo>
                      <a:pt x="71" y="104"/>
                    </a:lnTo>
                    <a:lnTo>
                      <a:pt x="43" y="111"/>
                    </a:lnTo>
                    <a:lnTo>
                      <a:pt x="98" y="13"/>
                    </a:lnTo>
                    <a:lnTo>
                      <a:pt x="50" y="13"/>
                    </a:lnTo>
                    <a:lnTo>
                      <a:pt x="21" y="41"/>
                    </a:lnTo>
                    <a:lnTo>
                      <a:pt x="0" y="41"/>
                    </a:lnTo>
                    <a:lnTo>
                      <a:pt x="21" y="0"/>
                    </a:lnTo>
                    <a:lnTo>
                      <a:pt x="22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1" name="Freeform 29"/>
              <p:cNvSpPr>
                <a:spLocks/>
              </p:cNvSpPr>
              <p:nvPr/>
            </p:nvSpPr>
            <p:spPr bwMode="auto">
              <a:xfrm>
                <a:off x="1400" y="2764"/>
                <a:ext cx="223" cy="111"/>
              </a:xfrm>
              <a:custGeom>
                <a:avLst/>
                <a:gdLst>
                  <a:gd name="T0" fmla="*/ 223 w 223"/>
                  <a:gd name="T1" fmla="*/ 7 h 111"/>
                  <a:gd name="T2" fmla="*/ 211 w 223"/>
                  <a:gd name="T3" fmla="*/ 13 h 111"/>
                  <a:gd name="T4" fmla="*/ 155 w 223"/>
                  <a:gd name="T5" fmla="*/ 13 h 111"/>
                  <a:gd name="T6" fmla="*/ 134 w 223"/>
                  <a:gd name="T7" fmla="*/ 34 h 111"/>
                  <a:gd name="T8" fmla="*/ 161 w 223"/>
                  <a:gd name="T9" fmla="*/ 34 h 111"/>
                  <a:gd name="T10" fmla="*/ 161 w 223"/>
                  <a:gd name="T11" fmla="*/ 47 h 111"/>
                  <a:gd name="T12" fmla="*/ 127 w 223"/>
                  <a:gd name="T13" fmla="*/ 47 h 111"/>
                  <a:gd name="T14" fmla="*/ 71 w 223"/>
                  <a:gd name="T15" fmla="*/ 104 h 111"/>
                  <a:gd name="T16" fmla="*/ 43 w 223"/>
                  <a:gd name="T17" fmla="*/ 111 h 111"/>
                  <a:gd name="T18" fmla="*/ 98 w 223"/>
                  <a:gd name="T19" fmla="*/ 13 h 111"/>
                  <a:gd name="T20" fmla="*/ 50 w 223"/>
                  <a:gd name="T21" fmla="*/ 13 h 111"/>
                  <a:gd name="T22" fmla="*/ 21 w 223"/>
                  <a:gd name="T23" fmla="*/ 41 h 111"/>
                  <a:gd name="T24" fmla="*/ 0 w 223"/>
                  <a:gd name="T25" fmla="*/ 41 h 111"/>
                  <a:gd name="T26" fmla="*/ 21 w 223"/>
                  <a:gd name="T27" fmla="*/ 0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3"/>
                  <a:gd name="T43" fmla="*/ 0 h 111"/>
                  <a:gd name="T44" fmla="*/ 223 w 223"/>
                  <a:gd name="T45" fmla="*/ 111 h 1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3" h="111">
                    <a:moveTo>
                      <a:pt x="223" y="7"/>
                    </a:moveTo>
                    <a:lnTo>
                      <a:pt x="211" y="13"/>
                    </a:lnTo>
                    <a:lnTo>
                      <a:pt x="155" y="13"/>
                    </a:lnTo>
                    <a:lnTo>
                      <a:pt x="134" y="34"/>
                    </a:lnTo>
                    <a:lnTo>
                      <a:pt x="161" y="34"/>
                    </a:lnTo>
                    <a:lnTo>
                      <a:pt x="161" y="47"/>
                    </a:lnTo>
                    <a:lnTo>
                      <a:pt x="127" y="47"/>
                    </a:lnTo>
                    <a:lnTo>
                      <a:pt x="71" y="104"/>
                    </a:lnTo>
                    <a:lnTo>
                      <a:pt x="43" y="111"/>
                    </a:lnTo>
                    <a:lnTo>
                      <a:pt x="98" y="13"/>
                    </a:lnTo>
                    <a:lnTo>
                      <a:pt x="50" y="13"/>
                    </a:lnTo>
                    <a:lnTo>
                      <a:pt x="21" y="41"/>
                    </a:lnTo>
                    <a:lnTo>
                      <a:pt x="0" y="41"/>
                    </a:lnTo>
                    <a:lnTo>
                      <a:pt x="21"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92" name="Freeform 30"/>
              <p:cNvSpPr>
                <a:spLocks/>
              </p:cNvSpPr>
              <p:nvPr/>
            </p:nvSpPr>
            <p:spPr bwMode="auto">
              <a:xfrm>
                <a:off x="1400" y="2659"/>
                <a:ext cx="223" cy="112"/>
              </a:xfrm>
              <a:custGeom>
                <a:avLst/>
                <a:gdLst>
                  <a:gd name="T0" fmla="*/ 223 w 223"/>
                  <a:gd name="T1" fmla="*/ 112 h 112"/>
                  <a:gd name="T2" fmla="*/ 211 w 223"/>
                  <a:gd name="T3" fmla="*/ 96 h 112"/>
                  <a:gd name="T4" fmla="*/ 155 w 223"/>
                  <a:gd name="T5" fmla="*/ 91 h 112"/>
                  <a:gd name="T6" fmla="*/ 134 w 223"/>
                  <a:gd name="T7" fmla="*/ 68 h 112"/>
                  <a:gd name="T8" fmla="*/ 161 w 223"/>
                  <a:gd name="T9" fmla="*/ 68 h 112"/>
                  <a:gd name="T10" fmla="*/ 161 w 223"/>
                  <a:gd name="T11" fmla="*/ 55 h 112"/>
                  <a:gd name="T12" fmla="*/ 127 w 223"/>
                  <a:gd name="T13" fmla="*/ 55 h 112"/>
                  <a:gd name="T14" fmla="*/ 71 w 223"/>
                  <a:gd name="T15" fmla="*/ 0 h 112"/>
                  <a:gd name="T16" fmla="*/ 50 w 223"/>
                  <a:gd name="T17" fmla="*/ 0 h 112"/>
                  <a:gd name="T18" fmla="*/ 98 w 223"/>
                  <a:gd name="T19" fmla="*/ 91 h 112"/>
                  <a:gd name="T20" fmla="*/ 50 w 223"/>
                  <a:gd name="T21" fmla="*/ 91 h 112"/>
                  <a:gd name="T22" fmla="*/ 21 w 223"/>
                  <a:gd name="T23" fmla="*/ 62 h 112"/>
                  <a:gd name="T24" fmla="*/ 0 w 223"/>
                  <a:gd name="T25" fmla="*/ 62 h 112"/>
                  <a:gd name="T26" fmla="*/ 21 w 223"/>
                  <a:gd name="T27" fmla="*/ 105 h 112"/>
                  <a:gd name="T28" fmla="*/ 223 w 223"/>
                  <a:gd name="T29" fmla="*/ 112 h 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3"/>
                  <a:gd name="T46" fmla="*/ 0 h 112"/>
                  <a:gd name="T47" fmla="*/ 223 w 223"/>
                  <a:gd name="T48" fmla="*/ 112 h 1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3" h="112">
                    <a:moveTo>
                      <a:pt x="223" y="112"/>
                    </a:moveTo>
                    <a:lnTo>
                      <a:pt x="211" y="96"/>
                    </a:lnTo>
                    <a:lnTo>
                      <a:pt x="155" y="91"/>
                    </a:lnTo>
                    <a:lnTo>
                      <a:pt x="134" y="68"/>
                    </a:lnTo>
                    <a:lnTo>
                      <a:pt x="161" y="68"/>
                    </a:lnTo>
                    <a:lnTo>
                      <a:pt x="161" y="55"/>
                    </a:lnTo>
                    <a:lnTo>
                      <a:pt x="127" y="55"/>
                    </a:lnTo>
                    <a:lnTo>
                      <a:pt x="71" y="0"/>
                    </a:lnTo>
                    <a:lnTo>
                      <a:pt x="50" y="0"/>
                    </a:lnTo>
                    <a:lnTo>
                      <a:pt x="98" y="91"/>
                    </a:lnTo>
                    <a:lnTo>
                      <a:pt x="50" y="91"/>
                    </a:lnTo>
                    <a:lnTo>
                      <a:pt x="21" y="62"/>
                    </a:lnTo>
                    <a:lnTo>
                      <a:pt x="0" y="62"/>
                    </a:lnTo>
                    <a:lnTo>
                      <a:pt x="21" y="105"/>
                    </a:lnTo>
                    <a:lnTo>
                      <a:pt x="223"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3" name="Freeform 31"/>
              <p:cNvSpPr>
                <a:spLocks/>
              </p:cNvSpPr>
              <p:nvPr/>
            </p:nvSpPr>
            <p:spPr bwMode="auto">
              <a:xfrm>
                <a:off x="1400" y="2659"/>
                <a:ext cx="223" cy="112"/>
              </a:xfrm>
              <a:custGeom>
                <a:avLst/>
                <a:gdLst>
                  <a:gd name="T0" fmla="*/ 223 w 223"/>
                  <a:gd name="T1" fmla="*/ 112 h 112"/>
                  <a:gd name="T2" fmla="*/ 211 w 223"/>
                  <a:gd name="T3" fmla="*/ 96 h 112"/>
                  <a:gd name="T4" fmla="*/ 155 w 223"/>
                  <a:gd name="T5" fmla="*/ 91 h 112"/>
                  <a:gd name="T6" fmla="*/ 134 w 223"/>
                  <a:gd name="T7" fmla="*/ 68 h 112"/>
                  <a:gd name="T8" fmla="*/ 161 w 223"/>
                  <a:gd name="T9" fmla="*/ 68 h 112"/>
                  <a:gd name="T10" fmla="*/ 161 w 223"/>
                  <a:gd name="T11" fmla="*/ 55 h 112"/>
                  <a:gd name="T12" fmla="*/ 127 w 223"/>
                  <a:gd name="T13" fmla="*/ 55 h 112"/>
                  <a:gd name="T14" fmla="*/ 71 w 223"/>
                  <a:gd name="T15" fmla="*/ 0 h 112"/>
                  <a:gd name="T16" fmla="*/ 50 w 223"/>
                  <a:gd name="T17" fmla="*/ 0 h 112"/>
                  <a:gd name="T18" fmla="*/ 98 w 223"/>
                  <a:gd name="T19" fmla="*/ 91 h 112"/>
                  <a:gd name="T20" fmla="*/ 50 w 223"/>
                  <a:gd name="T21" fmla="*/ 91 h 112"/>
                  <a:gd name="T22" fmla="*/ 21 w 223"/>
                  <a:gd name="T23" fmla="*/ 62 h 112"/>
                  <a:gd name="T24" fmla="*/ 0 w 223"/>
                  <a:gd name="T25" fmla="*/ 62 h 112"/>
                  <a:gd name="T26" fmla="*/ 21 w 223"/>
                  <a:gd name="T27" fmla="*/ 105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3"/>
                  <a:gd name="T43" fmla="*/ 0 h 112"/>
                  <a:gd name="T44" fmla="*/ 223 w 223"/>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3" h="112">
                    <a:moveTo>
                      <a:pt x="223" y="112"/>
                    </a:moveTo>
                    <a:lnTo>
                      <a:pt x="211" y="96"/>
                    </a:lnTo>
                    <a:lnTo>
                      <a:pt x="155" y="91"/>
                    </a:lnTo>
                    <a:lnTo>
                      <a:pt x="134" y="68"/>
                    </a:lnTo>
                    <a:lnTo>
                      <a:pt x="161" y="68"/>
                    </a:lnTo>
                    <a:lnTo>
                      <a:pt x="161" y="55"/>
                    </a:lnTo>
                    <a:lnTo>
                      <a:pt x="127" y="55"/>
                    </a:lnTo>
                    <a:lnTo>
                      <a:pt x="71" y="0"/>
                    </a:lnTo>
                    <a:lnTo>
                      <a:pt x="50" y="0"/>
                    </a:lnTo>
                    <a:lnTo>
                      <a:pt x="98" y="91"/>
                    </a:lnTo>
                    <a:lnTo>
                      <a:pt x="50" y="91"/>
                    </a:lnTo>
                    <a:lnTo>
                      <a:pt x="21" y="62"/>
                    </a:lnTo>
                    <a:lnTo>
                      <a:pt x="0" y="62"/>
                    </a:lnTo>
                    <a:lnTo>
                      <a:pt x="21" y="10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94" name="Freeform 32"/>
              <p:cNvSpPr>
                <a:spLocks/>
              </p:cNvSpPr>
              <p:nvPr/>
            </p:nvSpPr>
            <p:spPr bwMode="auto">
              <a:xfrm>
                <a:off x="1400" y="2764"/>
                <a:ext cx="223" cy="111"/>
              </a:xfrm>
              <a:custGeom>
                <a:avLst/>
                <a:gdLst>
                  <a:gd name="T0" fmla="*/ 223 w 223"/>
                  <a:gd name="T1" fmla="*/ 7 h 111"/>
                  <a:gd name="T2" fmla="*/ 211 w 223"/>
                  <a:gd name="T3" fmla="*/ 13 h 111"/>
                  <a:gd name="T4" fmla="*/ 155 w 223"/>
                  <a:gd name="T5" fmla="*/ 13 h 111"/>
                  <a:gd name="T6" fmla="*/ 134 w 223"/>
                  <a:gd name="T7" fmla="*/ 34 h 111"/>
                  <a:gd name="T8" fmla="*/ 161 w 223"/>
                  <a:gd name="T9" fmla="*/ 34 h 111"/>
                  <a:gd name="T10" fmla="*/ 161 w 223"/>
                  <a:gd name="T11" fmla="*/ 47 h 111"/>
                  <a:gd name="T12" fmla="*/ 127 w 223"/>
                  <a:gd name="T13" fmla="*/ 47 h 111"/>
                  <a:gd name="T14" fmla="*/ 71 w 223"/>
                  <a:gd name="T15" fmla="*/ 104 h 111"/>
                  <a:gd name="T16" fmla="*/ 43 w 223"/>
                  <a:gd name="T17" fmla="*/ 111 h 111"/>
                  <a:gd name="T18" fmla="*/ 98 w 223"/>
                  <a:gd name="T19" fmla="*/ 13 h 111"/>
                  <a:gd name="T20" fmla="*/ 50 w 223"/>
                  <a:gd name="T21" fmla="*/ 13 h 111"/>
                  <a:gd name="T22" fmla="*/ 21 w 223"/>
                  <a:gd name="T23" fmla="*/ 41 h 111"/>
                  <a:gd name="T24" fmla="*/ 0 w 223"/>
                  <a:gd name="T25" fmla="*/ 41 h 111"/>
                  <a:gd name="T26" fmla="*/ 21 w 223"/>
                  <a:gd name="T27" fmla="*/ 0 h 111"/>
                  <a:gd name="T28" fmla="*/ 223 w 223"/>
                  <a:gd name="T29" fmla="*/ 7 h 1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3"/>
                  <a:gd name="T46" fmla="*/ 0 h 111"/>
                  <a:gd name="T47" fmla="*/ 223 w 223"/>
                  <a:gd name="T48" fmla="*/ 111 h 1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3" h="111">
                    <a:moveTo>
                      <a:pt x="223" y="7"/>
                    </a:moveTo>
                    <a:lnTo>
                      <a:pt x="211" y="13"/>
                    </a:lnTo>
                    <a:lnTo>
                      <a:pt x="155" y="13"/>
                    </a:lnTo>
                    <a:lnTo>
                      <a:pt x="134" y="34"/>
                    </a:lnTo>
                    <a:lnTo>
                      <a:pt x="161" y="34"/>
                    </a:lnTo>
                    <a:lnTo>
                      <a:pt x="161" y="47"/>
                    </a:lnTo>
                    <a:lnTo>
                      <a:pt x="127" y="47"/>
                    </a:lnTo>
                    <a:lnTo>
                      <a:pt x="71" y="104"/>
                    </a:lnTo>
                    <a:lnTo>
                      <a:pt x="43" y="111"/>
                    </a:lnTo>
                    <a:lnTo>
                      <a:pt x="98" y="13"/>
                    </a:lnTo>
                    <a:lnTo>
                      <a:pt x="50" y="13"/>
                    </a:lnTo>
                    <a:lnTo>
                      <a:pt x="21" y="41"/>
                    </a:lnTo>
                    <a:lnTo>
                      <a:pt x="0" y="41"/>
                    </a:lnTo>
                    <a:lnTo>
                      <a:pt x="21" y="0"/>
                    </a:lnTo>
                    <a:lnTo>
                      <a:pt x="22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5" name="Freeform 33"/>
              <p:cNvSpPr>
                <a:spLocks/>
              </p:cNvSpPr>
              <p:nvPr/>
            </p:nvSpPr>
            <p:spPr bwMode="auto">
              <a:xfrm>
                <a:off x="1400" y="2764"/>
                <a:ext cx="223" cy="111"/>
              </a:xfrm>
              <a:custGeom>
                <a:avLst/>
                <a:gdLst>
                  <a:gd name="T0" fmla="*/ 223 w 223"/>
                  <a:gd name="T1" fmla="*/ 7 h 111"/>
                  <a:gd name="T2" fmla="*/ 211 w 223"/>
                  <a:gd name="T3" fmla="*/ 13 h 111"/>
                  <a:gd name="T4" fmla="*/ 155 w 223"/>
                  <a:gd name="T5" fmla="*/ 13 h 111"/>
                  <a:gd name="T6" fmla="*/ 134 w 223"/>
                  <a:gd name="T7" fmla="*/ 34 h 111"/>
                  <a:gd name="T8" fmla="*/ 161 w 223"/>
                  <a:gd name="T9" fmla="*/ 34 h 111"/>
                  <a:gd name="T10" fmla="*/ 161 w 223"/>
                  <a:gd name="T11" fmla="*/ 47 h 111"/>
                  <a:gd name="T12" fmla="*/ 127 w 223"/>
                  <a:gd name="T13" fmla="*/ 47 h 111"/>
                  <a:gd name="T14" fmla="*/ 71 w 223"/>
                  <a:gd name="T15" fmla="*/ 104 h 111"/>
                  <a:gd name="T16" fmla="*/ 43 w 223"/>
                  <a:gd name="T17" fmla="*/ 111 h 111"/>
                  <a:gd name="T18" fmla="*/ 98 w 223"/>
                  <a:gd name="T19" fmla="*/ 13 h 111"/>
                  <a:gd name="T20" fmla="*/ 50 w 223"/>
                  <a:gd name="T21" fmla="*/ 13 h 111"/>
                  <a:gd name="T22" fmla="*/ 21 w 223"/>
                  <a:gd name="T23" fmla="*/ 41 h 111"/>
                  <a:gd name="T24" fmla="*/ 0 w 223"/>
                  <a:gd name="T25" fmla="*/ 41 h 111"/>
                  <a:gd name="T26" fmla="*/ 21 w 223"/>
                  <a:gd name="T27" fmla="*/ 0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3"/>
                  <a:gd name="T43" fmla="*/ 0 h 111"/>
                  <a:gd name="T44" fmla="*/ 223 w 223"/>
                  <a:gd name="T45" fmla="*/ 111 h 1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3" h="111">
                    <a:moveTo>
                      <a:pt x="223" y="7"/>
                    </a:moveTo>
                    <a:lnTo>
                      <a:pt x="211" y="13"/>
                    </a:lnTo>
                    <a:lnTo>
                      <a:pt x="155" y="13"/>
                    </a:lnTo>
                    <a:lnTo>
                      <a:pt x="134" y="34"/>
                    </a:lnTo>
                    <a:lnTo>
                      <a:pt x="161" y="34"/>
                    </a:lnTo>
                    <a:lnTo>
                      <a:pt x="161" y="47"/>
                    </a:lnTo>
                    <a:lnTo>
                      <a:pt x="127" y="47"/>
                    </a:lnTo>
                    <a:lnTo>
                      <a:pt x="71" y="104"/>
                    </a:lnTo>
                    <a:lnTo>
                      <a:pt x="43" y="111"/>
                    </a:lnTo>
                    <a:lnTo>
                      <a:pt x="98" y="13"/>
                    </a:lnTo>
                    <a:lnTo>
                      <a:pt x="50" y="13"/>
                    </a:lnTo>
                    <a:lnTo>
                      <a:pt x="21" y="41"/>
                    </a:lnTo>
                    <a:lnTo>
                      <a:pt x="0" y="41"/>
                    </a:lnTo>
                    <a:lnTo>
                      <a:pt x="21"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2786" name="Arc 34"/>
            <p:cNvSpPr>
              <a:spLocks/>
            </p:cNvSpPr>
            <p:nvPr/>
          </p:nvSpPr>
          <p:spPr bwMode="auto">
            <a:xfrm rot="5160290" flipV="1">
              <a:off x="1821" y="1552"/>
              <a:ext cx="208" cy="777"/>
            </a:xfrm>
            <a:custGeom>
              <a:avLst/>
              <a:gdLst>
                <a:gd name="T0" fmla="*/ 0 w 20576"/>
                <a:gd name="T1" fmla="*/ 0 h 20100"/>
                <a:gd name="T2" fmla="*/ 0 w 20576"/>
                <a:gd name="T3" fmla="*/ 0 h 20100"/>
                <a:gd name="T4" fmla="*/ 0 w 20576"/>
                <a:gd name="T5" fmla="*/ 0 h 20100"/>
                <a:gd name="T6" fmla="*/ 0 60000 65536"/>
                <a:gd name="T7" fmla="*/ 0 60000 65536"/>
                <a:gd name="T8" fmla="*/ 0 60000 65536"/>
                <a:gd name="T9" fmla="*/ 0 w 20576"/>
                <a:gd name="T10" fmla="*/ 0 h 20100"/>
                <a:gd name="T11" fmla="*/ 20576 w 20576"/>
                <a:gd name="T12" fmla="*/ 20100 h 20100"/>
              </a:gdLst>
              <a:ahLst/>
              <a:cxnLst>
                <a:cxn ang="T6">
                  <a:pos x="T0" y="T1"/>
                </a:cxn>
                <a:cxn ang="T7">
                  <a:pos x="T2" y="T3"/>
                </a:cxn>
                <a:cxn ang="T8">
                  <a:pos x="T4" y="T5"/>
                </a:cxn>
              </a:cxnLst>
              <a:rect l="T9" t="T10" r="T11" b="T12"/>
              <a:pathLst>
                <a:path w="20576" h="20100" fill="none" extrusionOk="0">
                  <a:moveTo>
                    <a:pt x="7909" y="0"/>
                  </a:moveTo>
                  <a:cubicBezTo>
                    <a:pt x="13950" y="2377"/>
                    <a:pt x="18601" y="7345"/>
                    <a:pt x="20576" y="13528"/>
                  </a:cubicBezTo>
                </a:path>
                <a:path w="20576" h="20100" stroke="0" extrusionOk="0">
                  <a:moveTo>
                    <a:pt x="7909" y="0"/>
                  </a:moveTo>
                  <a:cubicBezTo>
                    <a:pt x="13950" y="2377"/>
                    <a:pt x="18601" y="7345"/>
                    <a:pt x="20576" y="13528"/>
                  </a:cubicBezTo>
                  <a:lnTo>
                    <a:pt x="0" y="20100"/>
                  </a:lnTo>
                  <a:lnTo>
                    <a:pt x="7909" y="0"/>
                  </a:lnTo>
                  <a:close/>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32787" name="Arc 35"/>
            <p:cNvSpPr>
              <a:spLocks/>
            </p:cNvSpPr>
            <p:nvPr/>
          </p:nvSpPr>
          <p:spPr bwMode="auto">
            <a:xfrm rot="5160290" flipV="1">
              <a:off x="1821" y="1724"/>
              <a:ext cx="208" cy="777"/>
            </a:xfrm>
            <a:custGeom>
              <a:avLst/>
              <a:gdLst>
                <a:gd name="T0" fmla="*/ 0 w 20576"/>
                <a:gd name="T1" fmla="*/ 0 h 20100"/>
                <a:gd name="T2" fmla="*/ 0 w 20576"/>
                <a:gd name="T3" fmla="*/ 0 h 20100"/>
                <a:gd name="T4" fmla="*/ 0 w 20576"/>
                <a:gd name="T5" fmla="*/ 0 h 20100"/>
                <a:gd name="T6" fmla="*/ 0 60000 65536"/>
                <a:gd name="T7" fmla="*/ 0 60000 65536"/>
                <a:gd name="T8" fmla="*/ 0 60000 65536"/>
                <a:gd name="T9" fmla="*/ 0 w 20576"/>
                <a:gd name="T10" fmla="*/ 0 h 20100"/>
                <a:gd name="T11" fmla="*/ 20576 w 20576"/>
                <a:gd name="T12" fmla="*/ 20100 h 20100"/>
              </a:gdLst>
              <a:ahLst/>
              <a:cxnLst>
                <a:cxn ang="T6">
                  <a:pos x="T0" y="T1"/>
                </a:cxn>
                <a:cxn ang="T7">
                  <a:pos x="T2" y="T3"/>
                </a:cxn>
                <a:cxn ang="T8">
                  <a:pos x="T4" y="T5"/>
                </a:cxn>
              </a:cxnLst>
              <a:rect l="T9" t="T10" r="T11" b="T12"/>
              <a:pathLst>
                <a:path w="20576" h="20100" fill="none" extrusionOk="0">
                  <a:moveTo>
                    <a:pt x="7909" y="0"/>
                  </a:moveTo>
                  <a:cubicBezTo>
                    <a:pt x="13950" y="2377"/>
                    <a:pt x="18601" y="7345"/>
                    <a:pt x="20576" y="13528"/>
                  </a:cubicBezTo>
                </a:path>
                <a:path w="20576" h="20100" stroke="0" extrusionOk="0">
                  <a:moveTo>
                    <a:pt x="7909" y="0"/>
                  </a:moveTo>
                  <a:cubicBezTo>
                    <a:pt x="13950" y="2377"/>
                    <a:pt x="18601" y="7345"/>
                    <a:pt x="20576" y="13528"/>
                  </a:cubicBezTo>
                  <a:lnTo>
                    <a:pt x="0" y="20100"/>
                  </a:lnTo>
                  <a:lnTo>
                    <a:pt x="7909" y="0"/>
                  </a:lnTo>
                  <a:close/>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grpSp>
      <p:sp>
        <p:nvSpPr>
          <p:cNvPr id="32777" name="Text Box 36"/>
          <p:cNvSpPr txBox="1">
            <a:spLocks noChangeArrowheads="1"/>
          </p:cNvSpPr>
          <p:nvPr/>
        </p:nvSpPr>
        <p:spPr bwMode="auto">
          <a:xfrm>
            <a:off x="5849938" y="2286000"/>
            <a:ext cx="2951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ctr" eaLnBrk="1" hangingPunct="1"/>
            <a:r>
              <a:rPr lang="en-US" sz="1400" b="1">
                <a:solidFill>
                  <a:srgbClr val="1D2F68"/>
                </a:solidFill>
              </a:rPr>
              <a:t>CW: 3+ Kt Surface Wind Away </a:t>
            </a:r>
          </a:p>
          <a:p>
            <a:pPr algn="ctr" eaLnBrk="1" hangingPunct="1"/>
            <a:r>
              <a:rPr lang="en-US" sz="1400" b="1">
                <a:solidFill>
                  <a:srgbClr val="1D2F68"/>
                </a:solidFill>
              </a:rPr>
              <a:t>from Wake-Independent Runway</a:t>
            </a:r>
          </a:p>
        </p:txBody>
      </p:sp>
      <p:sp>
        <p:nvSpPr>
          <p:cNvPr id="32778" name="Line 37"/>
          <p:cNvSpPr>
            <a:spLocks noChangeShapeType="1"/>
          </p:cNvSpPr>
          <p:nvPr/>
        </p:nvSpPr>
        <p:spPr bwMode="auto">
          <a:xfrm flipV="1">
            <a:off x="8572500" y="4229100"/>
            <a:ext cx="0" cy="6096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79" name="Rectangle 1"/>
          <p:cNvSpPr>
            <a:spLocks noChangeArrowheads="1"/>
          </p:cNvSpPr>
          <p:nvPr/>
        </p:nvSpPr>
        <p:spPr bwMode="auto">
          <a:xfrm>
            <a:off x="-4763" y="4286250"/>
            <a:ext cx="51482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buFont typeface="Arial" panose="020B0604020202020204" pitchFamily="34" charset="0"/>
              <a:buChar char="•"/>
            </a:pPr>
            <a:r>
              <a:rPr lang="en-US" sz="1600">
                <a:solidFill>
                  <a:srgbClr val="000000"/>
                </a:solidFill>
              </a:rPr>
              <a:t>Comprehensive departure wake turbulence data collection required for safety case</a:t>
            </a:r>
          </a:p>
          <a:p>
            <a:pPr eaLnBrk="1" hangingPunct="1">
              <a:buFont typeface="Arial" panose="020B0604020202020204" pitchFamily="34" charset="0"/>
              <a:buChar char="•"/>
            </a:pPr>
            <a:r>
              <a:rPr lang="en-US" sz="1600">
                <a:solidFill>
                  <a:srgbClr val="000000"/>
                </a:solidFill>
              </a:rPr>
              <a:t>Over 14,000 H and B757 departure wake tracks collected</a:t>
            </a:r>
          </a:p>
        </p:txBody>
      </p:sp>
      <p:sp>
        <p:nvSpPr>
          <p:cNvPr id="32780" name="Text Box 23"/>
          <p:cNvSpPr txBox="1">
            <a:spLocks noChangeArrowheads="1"/>
          </p:cNvSpPr>
          <p:nvPr/>
        </p:nvSpPr>
        <p:spPr bwMode="auto">
          <a:xfrm>
            <a:off x="5849938" y="2933700"/>
            <a:ext cx="23495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ctr" eaLnBrk="1" hangingPunct="1"/>
            <a:r>
              <a:rPr lang="en-US" sz="1100" b="1" i="1">
                <a:solidFill>
                  <a:srgbClr val="333399"/>
                </a:solidFill>
              </a:rPr>
              <a:t>Edge of Measurement Region</a:t>
            </a:r>
          </a:p>
        </p:txBody>
      </p:sp>
      <p:sp>
        <p:nvSpPr>
          <p:cNvPr id="32781" name="Line 6"/>
          <p:cNvSpPr>
            <a:spLocks noChangeShapeType="1"/>
          </p:cNvSpPr>
          <p:nvPr/>
        </p:nvSpPr>
        <p:spPr bwMode="auto">
          <a:xfrm>
            <a:off x="5634038" y="3144838"/>
            <a:ext cx="3395662" cy="0"/>
          </a:xfrm>
          <a:prstGeom prst="line">
            <a:avLst/>
          </a:prstGeom>
          <a:noFill/>
          <a:ln w="9525">
            <a:solidFill>
              <a:srgbClr val="C0C0C0"/>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 name="Slide Number Placeholder 2"/>
          <p:cNvSpPr>
            <a:spLocks noGrp="1"/>
          </p:cNvSpPr>
          <p:nvPr>
            <p:ph type="sldNum" sz="quarter" idx="10"/>
          </p:nvPr>
        </p:nvSpPr>
        <p:spPr/>
        <p:txBody>
          <a:bodyPr/>
          <a:lstStyle/>
          <a:p>
            <a:fld id="{3D354C02-1AA7-4936-9C1F-C52A21333E4C}" type="slidenum">
              <a:rPr lang="en-US" smtClean="0"/>
              <a:pPr/>
              <a:t>22</a:t>
            </a:fld>
            <a:endParaRPr lang="en-US"/>
          </a:p>
        </p:txBody>
      </p:sp>
    </p:spTree>
    <p:extLst>
      <p:ext uri="{BB962C8B-B14F-4D97-AF65-F5344CB8AC3E}">
        <p14:creationId xmlns:p14="http://schemas.microsoft.com/office/powerpoint/2010/main" val="24253505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0"/>
            <a:ext cx="8229600" cy="1143000"/>
          </a:xfrm>
        </p:spPr>
        <p:txBody>
          <a:bodyPr/>
          <a:lstStyle/>
          <a:p>
            <a:r>
              <a:rPr lang="en-US" smtClean="0">
                <a:cs typeface="Arial" panose="020B0604020202020204" pitchFamily="34" charset="0"/>
              </a:rPr>
              <a:t>WTMD Elements </a:t>
            </a:r>
          </a:p>
        </p:txBody>
      </p:sp>
      <p:sp>
        <p:nvSpPr>
          <p:cNvPr id="33795" name="Content Placeholder 11"/>
          <p:cNvSpPr>
            <a:spLocks noGrp="1"/>
          </p:cNvSpPr>
          <p:nvPr>
            <p:ph idx="1"/>
          </p:nvPr>
        </p:nvSpPr>
        <p:spPr>
          <a:xfrm>
            <a:off x="457200" y="4038600"/>
            <a:ext cx="8229600" cy="2087563"/>
          </a:xfrm>
        </p:spPr>
        <p:txBody>
          <a:bodyPr/>
          <a:lstStyle/>
          <a:p>
            <a:r>
              <a:rPr lang="en-US" sz="2000" smtClean="0">
                <a:cs typeface="Arial" panose="020B0604020202020204" pitchFamily="34" charset="0"/>
              </a:rPr>
              <a:t>Two Stand Alone Processors (Tower Cab and Equipment Room) host the WTMD software</a:t>
            </a:r>
          </a:p>
          <a:p>
            <a:r>
              <a:rPr lang="en-US" sz="2000" smtClean="0">
                <a:cs typeface="Arial" panose="020B0604020202020204" pitchFamily="34" charset="0"/>
              </a:rPr>
              <a:t>Passive tap of ASOS data</a:t>
            </a:r>
          </a:p>
          <a:p>
            <a:r>
              <a:rPr lang="en-US" sz="2000" smtClean="0">
                <a:cs typeface="Arial" panose="020B0604020202020204" pitchFamily="34" charset="0"/>
              </a:rPr>
              <a:t>FTI line connecting processor to WJHTC for gridded winds and maintenance/monitoring functions</a:t>
            </a:r>
          </a:p>
        </p:txBody>
      </p:sp>
      <p:sp>
        <p:nvSpPr>
          <p:cNvPr id="33797" name="Rectangle 41"/>
          <p:cNvSpPr>
            <a:spLocks noChangeArrowheads="1"/>
          </p:cNvSpPr>
          <p:nvPr/>
        </p:nvSpPr>
        <p:spPr bwMode="auto">
          <a:xfrm>
            <a:off x="1150938" y="1306513"/>
            <a:ext cx="6692900" cy="417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pic>
        <p:nvPicPr>
          <p:cNvPr id="33798"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2825" y="2093913"/>
            <a:ext cx="3298825"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TextBox 2"/>
          <p:cNvSpPr txBox="1">
            <a:spLocks noChangeArrowheads="1"/>
          </p:cNvSpPr>
          <p:nvPr/>
        </p:nvSpPr>
        <p:spPr bwMode="auto">
          <a:xfrm>
            <a:off x="5329238" y="3232150"/>
            <a:ext cx="228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buFontTx/>
              <a:buNone/>
            </a:pPr>
            <a:r>
              <a:rPr lang="en-US">
                <a:solidFill>
                  <a:srgbClr val="0070C0"/>
                </a:solidFill>
                <a:ea typeface="ＭＳ Ｐゴシック" panose="020B0600070205080204" pitchFamily="34" charset="-128"/>
              </a:rPr>
              <a:t>IAH Example</a:t>
            </a:r>
          </a:p>
        </p:txBody>
      </p:sp>
      <p:sp>
        <p:nvSpPr>
          <p:cNvPr id="33800" name="TextBox 1"/>
          <p:cNvSpPr txBox="1">
            <a:spLocks noChangeArrowheads="1"/>
          </p:cNvSpPr>
          <p:nvPr/>
        </p:nvSpPr>
        <p:spPr bwMode="auto">
          <a:xfrm>
            <a:off x="762000" y="1066800"/>
            <a:ext cx="358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ctr" eaLnBrk="1" hangingPunct="1">
              <a:buFontTx/>
              <a:buNone/>
            </a:pPr>
            <a:r>
              <a:rPr lang="en-US" sz="2000">
                <a:solidFill>
                  <a:srgbClr val="000000"/>
                </a:solidFill>
              </a:rPr>
              <a:t>Supervisor Display Window (on stand alone display)</a:t>
            </a:r>
          </a:p>
        </p:txBody>
      </p:sp>
      <p:sp>
        <p:nvSpPr>
          <p:cNvPr id="33801" name="TextBox 10"/>
          <p:cNvSpPr txBox="1">
            <a:spLocks noChangeArrowheads="1"/>
          </p:cNvSpPr>
          <p:nvPr/>
        </p:nvSpPr>
        <p:spPr bwMode="auto">
          <a:xfrm>
            <a:off x="4718050" y="1066800"/>
            <a:ext cx="3511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ctr" eaLnBrk="1" hangingPunct="1">
              <a:buFontTx/>
              <a:buNone/>
            </a:pPr>
            <a:r>
              <a:rPr lang="en-US" sz="2000">
                <a:solidFill>
                  <a:srgbClr val="000000"/>
                </a:solidFill>
              </a:rPr>
              <a:t>Local Controller Display (stand alone)</a:t>
            </a:r>
          </a:p>
        </p:txBody>
      </p:sp>
      <p:pic>
        <p:nvPicPr>
          <p:cNvPr id="3380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975" y="1931988"/>
            <a:ext cx="2130425" cy="195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0"/>
          </p:nvPr>
        </p:nvSpPr>
        <p:spPr/>
        <p:txBody>
          <a:bodyPr/>
          <a:lstStyle/>
          <a:p>
            <a:fld id="{5929CA68-30B6-4B7C-8F77-C70694DA69EB}" type="slidenum">
              <a:rPr lang="en-US" smtClean="0"/>
              <a:pPr/>
              <a:t>23</a:t>
            </a:fld>
            <a:endParaRPr lang="en-US"/>
          </a:p>
        </p:txBody>
      </p:sp>
    </p:spTree>
    <p:extLst>
      <p:ext uri="{BB962C8B-B14F-4D97-AF65-F5344CB8AC3E}">
        <p14:creationId xmlns:p14="http://schemas.microsoft.com/office/powerpoint/2010/main" val="12761378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title" idx="4294967295"/>
          </p:nvPr>
        </p:nvSpPr>
        <p:spPr>
          <a:xfrm>
            <a:off x="0" y="0"/>
            <a:ext cx="9144000" cy="1143000"/>
          </a:xfrm>
        </p:spPr>
        <p:txBody>
          <a:bodyPr/>
          <a:lstStyle/>
          <a:p>
            <a:pPr algn="l" eaLnBrk="1" hangingPunct="1"/>
            <a:r>
              <a:rPr lang="en-US" sz="3600" dirty="0" smtClean="0"/>
              <a:t>Operational Demonstration Site Major Components</a:t>
            </a:r>
          </a:p>
        </p:txBody>
      </p:sp>
      <p:sp>
        <p:nvSpPr>
          <p:cNvPr id="25603" name="Footer Placeholder 2"/>
          <p:cNvSpPr txBox="1">
            <a:spLocks noGrp="1"/>
          </p:cNvSpPr>
          <p:nvPr/>
        </p:nvSpPr>
        <p:spPr bwMode="auto">
          <a:xfrm>
            <a:off x="0" y="64008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spcBef>
                <a:spcPct val="0"/>
              </a:spcBef>
              <a:buFontTx/>
              <a:buNone/>
            </a:pPr>
            <a:r>
              <a:rPr lang="en-US" sz="1100" dirty="0" smtClean="0">
                <a:solidFill>
                  <a:schemeClr val="bg1"/>
                </a:solidFill>
              </a:rPr>
              <a:t>AJM-24 WTMD Implementation Team Support, </a:t>
            </a:r>
            <a:r>
              <a:rPr lang="en-US" sz="1100" dirty="0" err="1" smtClean="0">
                <a:solidFill>
                  <a:schemeClr val="bg1"/>
                </a:solidFill>
              </a:rPr>
              <a:t>WakeNet</a:t>
            </a:r>
            <a:r>
              <a:rPr lang="en-US" sz="1100" dirty="0" smtClean="0">
                <a:solidFill>
                  <a:schemeClr val="bg1"/>
                </a:solidFill>
              </a:rPr>
              <a:t> Memphis Workshop, March 28, 2012</a:t>
            </a:r>
          </a:p>
        </p:txBody>
      </p:sp>
      <p:sp>
        <p:nvSpPr>
          <p:cNvPr id="25604" name="Slide Number Placeholder 3"/>
          <p:cNvSpPr txBox="1">
            <a:spLocks noGrp="1"/>
          </p:cNvSpPr>
          <p:nvPr/>
        </p:nvSpPr>
        <p:spPr bwMode="auto">
          <a:xfrm>
            <a:off x="7467600" y="64008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ctr">
              <a:spcBef>
                <a:spcPct val="0"/>
              </a:spcBef>
              <a:buFontTx/>
              <a:buNone/>
            </a:pPr>
            <a:endParaRPr lang="en-US" sz="1100" dirty="0" smtClean="0">
              <a:solidFill>
                <a:srgbClr val="000000"/>
              </a:solidFill>
            </a:endParaRPr>
          </a:p>
        </p:txBody>
      </p:sp>
      <p:pic>
        <p:nvPicPr>
          <p:cNvPr id="5" name="Picture 4" descr="WTMDSiteATCTConfi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914400"/>
            <a:ext cx="144780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p:cNvGrpSpPr>
            <a:grpSpLocks/>
          </p:cNvGrpSpPr>
          <p:nvPr/>
        </p:nvGrpSpPr>
        <p:grpSpPr bwMode="auto">
          <a:xfrm>
            <a:off x="304800" y="4114800"/>
            <a:ext cx="4800600" cy="2090738"/>
            <a:chOff x="304800" y="4114800"/>
            <a:chExt cx="4800600" cy="2091055"/>
          </a:xfrm>
        </p:grpSpPr>
        <p:pic>
          <p:nvPicPr>
            <p:cNvPr id="25613" name="Picture 6" descr="Picture 1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876800"/>
              <a:ext cx="4800600" cy="1329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04800" y="4114800"/>
              <a:ext cx="4800600" cy="1200511"/>
            </a:xfrm>
            <a:prstGeom prst="rect">
              <a:avLst/>
            </a:prstGeom>
            <a:noFill/>
          </p:spPr>
          <p:txBody>
            <a:bodyPr>
              <a:spAutoFit/>
            </a:bodyPr>
            <a:lstStyle/>
            <a:p>
              <a:pPr eaLnBrk="0" hangingPunct="0">
                <a:spcBef>
                  <a:spcPct val="0"/>
                </a:spcBef>
                <a:buFontTx/>
                <a:buNone/>
                <a:defRPr/>
              </a:pPr>
              <a:r>
                <a:rPr lang="en-US" sz="1800" dirty="0">
                  <a:solidFill>
                    <a:srgbClr val="333399">
                      <a:lumMod val="75000"/>
                    </a:srgbClr>
                  </a:solidFill>
                  <a:latin typeface="Arial" pitchFamily="-105" charset="0"/>
                </a:rPr>
                <a:t>Core Workstation accepts </a:t>
              </a:r>
              <a:r>
                <a:rPr lang="en-US" sz="1800" dirty="0" smtClean="0">
                  <a:solidFill>
                    <a:srgbClr val="333399">
                      <a:lumMod val="75000"/>
                    </a:srgbClr>
                  </a:solidFill>
                  <a:latin typeface="Arial" pitchFamily="-105" charset="0"/>
                </a:rPr>
                <a:t>ASOS and gridded wind </a:t>
              </a:r>
              <a:r>
                <a:rPr lang="en-US" sz="1800" dirty="0">
                  <a:solidFill>
                    <a:srgbClr val="333399">
                      <a:lumMod val="75000"/>
                    </a:srgbClr>
                  </a:solidFill>
                  <a:latin typeface="Arial" pitchFamily="-105" charset="0"/>
                </a:rPr>
                <a:t>data and determines when it is appropriate to advise that WTMD procedures can be implemented.</a:t>
              </a:r>
            </a:p>
          </p:txBody>
        </p:sp>
      </p:grpSp>
      <p:grpSp>
        <p:nvGrpSpPr>
          <p:cNvPr id="15" name="Group 14"/>
          <p:cNvGrpSpPr>
            <a:grpSpLocks/>
          </p:cNvGrpSpPr>
          <p:nvPr/>
        </p:nvGrpSpPr>
        <p:grpSpPr bwMode="auto">
          <a:xfrm>
            <a:off x="6019800" y="3048000"/>
            <a:ext cx="2971800" cy="3057525"/>
            <a:chOff x="6019800" y="3048000"/>
            <a:chExt cx="2971800" cy="3056930"/>
          </a:xfrm>
        </p:grpSpPr>
        <p:pic>
          <p:nvPicPr>
            <p:cNvPr id="25611" name="Picture 7" descr="Picture 1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048000"/>
              <a:ext cx="2626072" cy="2059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019800" y="5181185"/>
              <a:ext cx="2971800" cy="923745"/>
            </a:xfrm>
            <a:prstGeom prst="rect">
              <a:avLst/>
            </a:prstGeom>
            <a:noFill/>
          </p:spPr>
          <p:txBody>
            <a:bodyPr>
              <a:spAutoFit/>
            </a:bodyPr>
            <a:lstStyle/>
            <a:p>
              <a:pPr eaLnBrk="0" hangingPunct="0">
                <a:spcBef>
                  <a:spcPct val="0"/>
                </a:spcBef>
                <a:buFontTx/>
                <a:buNone/>
                <a:defRPr/>
              </a:pPr>
              <a:r>
                <a:rPr lang="en-US" sz="1800" dirty="0">
                  <a:solidFill>
                    <a:srgbClr val="333399">
                      <a:lumMod val="75000"/>
                    </a:srgbClr>
                  </a:solidFill>
                  <a:latin typeface="Arial" pitchFamily="-105" charset="0"/>
                </a:rPr>
                <a:t>Supervisor Workstation provides the user interface for ATC personnel.</a:t>
              </a:r>
            </a:p>
          </p:txBody>
        </p:sp>
      </p:grpSp>
      <p:grpSp>
        <p:nvGrpSpPr>
          <p:cNvPr id="13" name="Group 12"/>
          <p:cNvGrpSpPr>
            <a:grpSpLocks/>
          </p:cNvGrpSpPr>
          <p:nvPr/>
        </p:nvGrpSpPr>
        <p:grpSpPr bwMode="auto">
          <a:xfrm>
            <a:off x="381000" y="1143000"/>
            <a:ext cx="5486400" cy="2652713"/>
            <a:chOff x="381000" y="1143000"/>
            <a:chExt cx="5486400" cy="2652754"/>
          </a:xfrm>
        </p:grpSpPr>
        <p:sp>
          <p:nvSpPr>
            <p:cNvPr id="9" name="TextBox 8"/>
            <p:cNvSpPr txBox="1"/>
            <p:nvPr/>
          </p:nvSpPr>
          <p:spPr>
            <a:xfrm>
              <a:off x="381000" y="1143000"/>
              <a:ext cx="5334000" cy="1200348"/>
            </a:xfrm>
            <a:prstGeom prst="rect">
              <a:avLst/>
            </a:prstGeom>
            <a:noFill/>
          </p:spPr>
          <p:txBody>
            <a:bodyPr>
              <a:spAutoFit/>
            </a:bodyPr>
            <a:lstStyle/>
            <a:p>
              <a:pPr eaLnBrk="0" hangingPunct="0">
                <a:spcBef>
                  <a:spcPct val="0"/>
                </a:spcBef>
                <a:buFontTx/>
                <a:buNone/>
                <a:defRPr/>
              </a:pPr>
              <a:r>
                <a:rPr lang="en-US" sz="1800" dirty="0">
                  <a:solidFill>
                    <a:srgbClr val="333399">
                      <a:lumMod val="75000"/>
                    </a:srgbClr>
                  </a:solidFill>
                  <a:latin typeface="Arial" pitchFamily="-105" charset="0"/>
                </a:rPr>
                <a:t>The mini LCD display is a USB device that connects to the Supervisor Workstation in the tower to provide status info to controllers</a:t>
              </a:r>
              <a:r>
                <a:rPr lang="en-US" sz="1800" dirty="0" smtClean="0">
                  <a:solidFill>
                    <a:srgbClr val="333399">
                      <a:lumMod val="75000"/>
                    </a:srgbClr>
                  </a:solidFill>
                  <a:latin typeface="Arial" pitchFamily="-105" charset="0"/>
                </a:rPr>
                <a:t>. (18L is available for wake independent departures)</a:t>
              </a:r>
              <a:endParaRPr lang="en-US" sz="1800" dirty="0">
                <a:solidFill>
                  <a:srgbClr val="333399">
                    <a:lumMod val="75000"/>
                  </a:srgbClr>
                </a:solidFill>
                <a:latin typeface="Arial" pitchFamily="-105" charset="0"/>
              </a:endParaRPr>
            </a:p>
          </p:txBody>
        </p:sp>
        <p:pic>
          <p:nvPicPr>
            <p:cNvPr id="256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286000"/>
              <a:ext cx="5410200" cy="150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Slide Number Placeholder 2"/>
          <p:cNvSpPr>
            <a:spLocks noGrp="1"/>
          </p:cNvSpPr>
          <p:nvPr>
            <p:ph type="sldNum" sz="quarter" idx="10"/>
          </p:nvPr>
        </p:nvSpPr>
        <p:spPr/>
        <p:txBody>
          <a:bodyPr/>
          <a:lstStyle/>
          <a:p>
            <a:fld id="{3D354C02-1AA7-4936-9C1F-C52A21333E4C}" type="slidenum">
              <a:rPr lang="en-US" smtClean="0"/>
              <a:pPr/>
              <a:t>24</a:t>
            </a:fld>
            <a:endParaRPr lang="en-US"/>
          </a:p>
        </p:txBody>
      </p:sp>
    </p:spTree>
    <p:extLst>
      <p:ext uri="{BB962C8B-B14F-4D97-AF65-F5344CB8AC3E}">
        <p14:creationId xmlns:p14="http://schemas.microsoft.com/office/powerpoint/2010/main" val="37307500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nodeType="afterGroup">
                            <p:stCondLst>
                              <p:cond delay="1500"/>
                            </p:stCondLst>
                            <p:childTnLst>
                              <p:par>
                                <p:cTn id="9" presetID="10" presetClass="entr" presetSubtype="0" fill="hold"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childTnLst>
                                </p:cTn>
                              </p:par>
                            </p:childTnLst>
                          </p:cTn>
                        </p:par>
                        <p:par>
                          <p:cTn id="12" fill="hold" nodeType="afterGroup">
                            <p:stCondLst>
                              <p:cond delay="3000"/>
                            </p:stCondLst>
                            <p:childTnLst>
                              <p:par>
                                <p:cTn id="13" presetID="10" presetClass="entr" presetSubtype="0" fill="hold"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par>
                                <p:cTn id="16" presetID="10" presetClass="entr" presetSubtype="0" fill="hold" nodeType="withEffect">
                                  <p:stCondLst>
                                    <p:cond delay="100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152400" y="228600"/>
            <a:ext cx="8991600" cy="609600"/>
          </a:xfrm>
        </p:spPr>
        <p:txBody>
          <a:bodyPr/>
          <a:lstStyle/>
          <a:p>
            <a:r>
              <a:rPr lang="en-US" sz="2800" smtClean="0"/>
              <a:t>Wake Turbulence Mitigation for Departures (WTMD)</a:t>
            </a:r>
          </a:p>
        </p:txBody>
      </p:sp>
      <p:sp>
        <p:nvSpPr>
          <p:cNvPr id="31747" name="Content Placeholder 2"/>
          <p:cNvSpPr>
            <a:spLocks noGrp="1"/>
          </p:cNvSpPr>
          <p:nvPr>
            <p:ph idx="4294967295"/>
          </p:nvPr>
        </p:nvSpPr>
        <p:spPr>
          <a:xfrm>
            <a:off x="76200" y="914400"/>
            <a:ext cx="8991600" cy="5029200"/>
          </a:xfrm>
        </p:spPr>
        <p:txBody>
          <a:bodyPr/>
          <a:lstStyle/>
          <a:p>
            <a:r>
              <a:rPr lang="en-US" sz="2000" dirty="0" smtClean="0"/>
              <a:t>Allows controllers to skip the 2-3 minute wait behind B757 and Heavy aircraft on departure </a:t>
            </a:r>
          </a:p>
          <a:p>
            <a:pPr lvl="1"/>
            <a:r>
              <a:rPr lang="en-US" sz="1800" dirty="0" smtClean="0"/>
              <a:t>Monitors for sufficient crosswind to prevent wakes from drifting onto the adjacent runway.</a:t>
            </a:r>
          </a:p>
          <a:p>
            <a:pPr lvl="1"/>
            <a:r>
              <a:rPr lang="en-US" sz="1800" dirty="0" smtClean="0"/>
              <a:t>At least 10 airports have consistent crosswinds, CSPR, and the traffic demand to benefit from WTMD in the US</a:t>
            </a:r>
          </a:p>
          <a:p>
            <a:pPr lvl="1"/>
            <a:r>
              <a:rPr lang="en-US" sz="1800" dirty="0" smtClean="0"/>
              <a:t>Enables 2-8 more departures per hour at eligible constrained airports</a:t>
            </a:r>
          </a:p>
          <a:p>
            <a:pPr lvl="1"/>
            <a:r>
              <a:rPr lang="en-US" sz="1800" dirty="0" smtClean="0"/>
              <a:t>One Year Operational Demonstrations on going at SFO (5/2013), IAH (7/2013) and MEM  (12/2013)</a:t>
            </a:r>
          </a:p>
          <a:p>
            <a:r>
              <a:rPr lang="en-US" sz="2000" dirty="0" smtClean="0"/>
              <a:t>Started with RE&amp;D funding</a:t>
            </a:r>
          </a:p>
          <a:p>
            <a:pPr lvl="1"/>
            <a:r>
              <a:rPr lang="en-US" sz="1800" dirty="0" smtClean="0"/>
              <a:t>Enabled data collection, analysis and safety case development</a:t>
            </a:r>
          </a:p>
          <a:p>
            <a:r>
              <a:rPr lang="en-US" sz="2000" dirty="0" smtClean="0"/>
              <a:t>Operational Demonstration</a:t>
            </a:r>
            <a:r>
              <a:rPr lang="en-US" sz="2000" dirty="0"/>
              <a:t> </a:t>
            </a:r>
            <a:r>
              <a:rPr lang="en-US" sz="2000" dirty="0" smtClean="0"/>
              <a:t>and implementation funded under F&amp;E</a:t>
            </a:r>
          </a:p>
          <a:p>
            <a:pPr lvl="1"/>
            <a:r>
              <a:rPr lang="en-US" sz="1800" dirty="0" smtClean="0"/>
              <a:t>Table top prototype developed by NASA</a:t>
            </a:r>
          </a:p>
          <a:p>
            <a:pPr lvl="1"/>
            <a:r>
              <a:rPr lang="en-US" sz="1800" dirty="0" smtClean="0"/>
              <a:t>Entered into the AMS process</a:t>
            </a:r>
          </a:p>
          <a:p>
            <a:pPr lvl="1"/>
            <a:r>
              <a:rPr lang="en-US" sz="1800" dirty="0" smtClean="0"/>
              <a:t>Data indicating ways to improve WTMD runway throughput capacity benefit</a:t>
            </a:r>
          </a:p>
          <a:p>
            <a:pPr lvl="1">
              <a:buFontTx/>
              <a:buNone/>
            </a:pPr>
            <a:endParaRPr lang="en-US" dirty="0" smtClean="0"/>
          </a:p>
        </p:txBody>
      </p:sp>
      <p:sp>
        <p:nvSpPr>
          <p:cNvPr id="31748" name="Slide Number Placeholder 3"/>
          <p:cNvSpPr txBox="1">
            <a:spLocks noGrp="1"/>
          </p:cNvSpPr>
          <p:nvPr/>
        </p:nvSpPr>
        <p:spPr bwMode="auto">
          <a:xfrm>
            <a:off x="8077200" y="6172200"/>
            <a:ext cx="685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pPr>
            <a:fld id="{C80BA6DA-930B-4A46-9F17-7EFD39204728}" type="slidenum">
              <a:rPr lang="en-US" sz="1400">
                <a:solidFill>
                  <a:srgbClr val="FFFFFF"/>
                </a:solidFill>
              </a:rPr>
              <a:pPr algn="r" eaLnBrk="1" hangingPunct="1">
                <a:spcBef>
                  <a:spcPct val="0"/>
                </a:spcBef>
                <a:buFontTx/>
                <a:buNone/>
              </a:pPr>
              <a:t>25</a:t>
            </a:fld>
            <a:endParaRPr lang="en-US" sz="1400">
              <a:solidFill>
                <a:srgbClr val="FFFFFF"/>
              </a:solidFill>
            </a:endParaRPr>
          </a:p>
        </p:txBody>
      </p:sp>
    </p:spTree>
    <p:extLst>
      <p:ext uri="{BB962C8B-B14F-4D97-AF65-F5344CB8AC3E}">
        <p14:creationId xmlns:p14="http://schemas.microsoft.com/office/powerpoint/2010/main" val="24235702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457200" y="169863"/>
            <a:ext cx="8472488" cy="609600"/>
          </a:xfrm>
        </p:spPr>
        <p:txBody>
          <a:bodyPr/>
          <a:lstStyle/>
          <a:p>
            <a:r>
              <a:rPr lang="en-US" sz="2800" smtClean="0"/>
              <a:t>Wake Turbulence Mitigation for Arrivals (WTMA)</a:t>
            </a:r>
          </a:p>
        </p:txBody>
      </p:sp>
      <p:sp>
        <p:nvSpPr>
          <p:cNvPr id="32771" name="Content Placeholder 2"/>
          <p:cNvSpPr>
            <a:spLocks noGrp="1"/>
          </p:cNvSpPr>
          <p:nvPr>
            <p:ph idx="4294967295"/>
          </p:nvPr>
        </p:nvSpPr>
        <p:spPr>
          <a:xfrm>
            <a:off x="76200" y="685800"/>
            <a:ext cx="8915400" cy="5334000"/>
          </a:xfrm>
        </p:spPr>
        <p:txBody>
          <a:bodyPr/>
          <a:lstStyle/>
          <a:p>
            <a:r>
              <a:rPr lang="en-US" sz="2000" dirty="0" smtClean="0"/>
              <a:t>Safely permits dependent instrument approaches during less than visual conditions to Closely Spaced Parallel Runways </a:t>
            </a:r>
          </a:p>
          <a:p>
            <a:pPr lvl="1"/>
            <a:r>
              <a:rPr lang="en-US" sz="1600" dirty="0" smtClean="0"/>
              <a:t>Allows B757, Heavy, Large, and Small aircraft to lead, any aircraft may trail</a:t>
            </a:r>
          </a:p>
          <a:p>
            <a:r>
              <a:rPr lang="en-US" sz="2000" dirty="0" smtClean="0"/>
              <a:t>Two Solutions</a:t>
            </a:r>
          </a:p>
          <a:p>
            <a:pPr lvl="1"/>
            <a:r>
              <a:rPr lang="en-US" sz="1600" dirty="0" smtClean="0"/>
              <a:t>WTMA-P:  procedures only and similar to 7110.308 with some separation reduction</a:t>
            </a:r>
          </a:p>
          <a:p>
            <a:pPr lvl="2"/>
            <a:r>
              <a:rPr lang="en-US" sz="1400" dirty="0" smtClean="0"/>
              <a:t>DST optional</a:t>
            </a:r>
          </a:p>
          <a:p>
            <a:pPr lvl="1"/>
            <a:r>
              <a:rPr lang="en-US" sz="1600" dirty="0" smtClean="0"/>
              <a:t>WTMA-S: Similar to WTMD, wind dependent and separation reduction to 1.5 NM diagonal</a:t>
            </a:r>
          </a:p>
          <a:p>
            <a:pPr lvl="2"/>
            <a:r>
              <a:rPr lang="en-US" sz="1400" dirty="0" smtClean="0"/>
              <a:t>Requires the tactical DST for the controller </a:t>
            </a:r>
          </a:p>
          <a:p>
            <a:pPr lvl="2"/>
            <a:r>
              <a:rPr lang="en-US" sz="1400" dirty="0" smtClean="0"/>
              <a:t>Requires strategic wind forecast to get arrival demand to the airport when winds are conducive</a:t>
            </a:r>
          </a:p>
          <a:p>
            <a:r>
              <a:rPr lang="en-US" sz="2000" dirty="0" smtClean="0"/>
              <a:t>Data collection and analysis funded under RE&amp;D</a:t>
            </a:r>
          </a:p>
          <a:p>
            <a:pPr lvl="1"/>
            <a:r>
              <a:rPr lang="en-US" sz="1600" dirty="0" smtClean="0"/>
              <a:t>Need data on Heavy and B757 aircraft specifically which requires more time (only ~10% of ops). Minimum required amount of data completed in March 2013.  Further data aiding refinement </a:t>
            </a:r>
            <a:r>
              <a:rPr lang="en-US" sz="1600" dirty="0"/>
              <a:t>o</a:t>
            </a:r>
            <a:r>
              <a:rPr lang="en-US" sz="1600" dirty="0" smtClean="0"/>
              <a:t>f procedure</a:t>
            </a:r>
          </a:p>
          <a:p>
            <a:pPr lvl="1"/>
            <a:r>
              <a:rPr lang="en-US" sz="1600" dirty="0" smtClean="0"/>
              <a:t>Data driven analysis will drive the safety case</a:t>
            </a:r>
          </a:p>
          <a:p>
            <a:r>
              <a:rPr lang="en-US" sz="2000" dirty="0" smtClean="0"/>
              <a:t>F&amp;E funds the development of decision support tools</a:t>
            </a:r>
          </a:p>
          <a:p>
            <a:pPr lvl="1"/>
            <a:r>
              <a:rPr lang="en-US" sz="1600" dirty="0" smtClean="0"/>
              <a:t>Tool for strategic wind forecast (next slide)</a:t>
            </a:r>
          </a:p>
          <a:p>
            <a:pPr lvl="1"/>
            <a:r>
              <a:rPr lang="en-US" sz="1600" dirty="0" smtClean="0"/>
              <a:t>Automated Terminal Proximity Alert (ATPA) Phase 2 for tactical DST</a:t>
            </a:r>
          </a:p>
        </p:txBody>
      </p:sp>
      <p:sp>
        <p:nvSpPr>
          <p:cNvPr id="32772" name="Slide Number Placeholder 3"/>
          <p:cNvSpPr txBox="1">
            <a:spLocks noGrp="1"/>
          </p:cNvSpPr>
          <p:nvPr/>
        </p:nvSpPr>
        <p:spPr bwMode="auto">
          <a:xfrm>
            <a:off x="8077200" y="6172200"/>
            <a:ext cx="685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pPr>
            <a:fld id="{B6CCC6AE-E470-4D5E-A1FE-D3DA7D39DBAE}" type="slidenum">
              <a:rPr lang="en-US" sz="1400">
                <a:solidFill>
                  <a:schemeClr val="bg1"/>
                </a:solidFill>
              </a:rPr>
              <a:pPr algn="r" eaLnBrk="1" hangingPunct="1">
                <a:spcBef>
                  <a:spcPct val="0"/>
                </a:spcBef>
                <a:buFontTx/>
                <a:buNone/>
              </a:pPr>
              <a:t>26</a:t>
            </a:fld>
            <a:endParaRPr lang="en-US" sz="1400">
              <a:solidFill>
                <a:schemeClr val="bg1"/>
              </a:solidFill>
            </a:endParaRPr>
          </a:p>
        </p:txBody>
      </p:sp>
    </p:spTree>
    <p:extLst>
      <p:ext uri="{BB962C8B-B14F-4D97-AF65-F5344CB8AC3E}">
        <p14:creationId xmlns:p14="http://schemas.microsoft.com/office/powerpoint/2010/main" val="30876117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0" y="228600"/>
            <a:ext cx="8915400" cy="609600"/>
          </a:xfrm>
        </p:spPr>
        <p:txBody>
          <a:bodyPr/>
          <a:lstStyle/>
          <a:p>
            <a:pPr algn="ctr"/>
            <a:r>
              <a:rPr lang="en-US" sz="3200" smtClean="0"/>
              <a:t>Sample Display for Strategic Wind Forecast</a:t>
            </a:r>
            <a:br>
              <a:rPr lang="en-US" sz="3200" smtClean="0"/>
            </a:br>
            <a:r>
              <a:rPr lang="en-US" sz="3200" smtClean="0"/>
              <a:t>For WTMA-S</a:t>
            </a:r>
          </a:p>
        </p:txBody>
      </p:sp>
      <p:pic>
        <p:nvPicPr>
          <p:cNvPr id="33795" name="Picture 2" descr="C:\Users\Jillian.Cheng\Desktop\Picture4.tif"/>
          <p:cNvPicPr>
            <a:picLocks noChangeAspect="1" noChangeArrowheads="1"/>
          </p:cNvPicPr>
          <p:nvPr/>
        </p:nvPicPr>
        <p:blipFill>
          <a:blip r:embed="rId3">
            <a:extLst>
              <a:ext uri="{28A0092B-C50C-407E-A947-70E740481C1C}">
                <a14:useLocalDpi xmlns:a14="http://schemas.microsoft.com/office/drawing/2010/main" val="0"/>
              </a:ext>
            </a:extLst>
          </a:blip>
          <a:srcRect l="6509" t="11752" r="7776" b="25404"/>
          <a:stretch>
            <a:fillRect/>
          </a:stretch>
        </p:blipFill>
        <p:spPr bwMode="auto">
          <a:xfrm>
            <a:off x="152400" y="947738"/>
            <a:ext cx="8763000" cy="481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0"/>
          </p:nvPr>
        </p:nvSpPr>
        <p:spPr/>
        <p:txBody>
          <a:bodyPr/>
          <a:lstStyle/>
          <a:p>
            <a:fld id="{3D354C02-1AA7-4936-9C1F-C52A21333E4C}" type="slidenum">
              <a:rPr lang="en-US" smtClean="0"/>
              <a:pPr/>
              <a:t>27</a:t>
            </a:fld>
            <a:endParaRPr lang="en-US"/>
          </a:p>
        </p:txBody>
      </p:sp>
    </p:spTree>
    <p:extLst>
      <p:ext uri="{BB962C8B-B14F-4D97-AF65-F5344CB8AC3E}">
        <p14:creationId xmlns:p14="http://schemas.microsoft.com/office/powerpoint/2010/main" val="2431599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304800" y="2438400"/>
            <a:ext cx="8472488" cy="1828800"/>
          </a:xfrm>
        </p:spPr>
        <p:txBody>
          <a:bodyPr/>
          <a:lstStyle/>
          <a:p>
            <a:pPr algn="ctr"/>
            <a:r>
              <a:rPr lang="en-US" sz="3600" smtClean="0"/>
              <a:t>Overview of the FAA Wake Turbulence R&amp;D Program </a:t>
            </a:r>
            <a:br>
              <a:rPr lang="en-US" sz="3600" smtClean="0"/>
            </a:br>
            <a:r>
              <a:rPr lang="en-US" sz="3600" smtClean="0"/>
              <a:t>(R,E&amp;D and F&amp;E) </a:t>
            </a:r>
          </a:p>
        </p:txBody>
      </p:sp>
      <p:sp>
        <p:nvSpPr>
          <p:cNvPr id="16387" name="Slide Number Placeholder 3"/>
          <p:cNvSpPr txBox="1">
            <a:spLocks noGrp="1"/>
          </p:cNvSpPr>
          <p:nvPr/>
        </p:nvSpPr>
        <p:spPr bwMode="auto">
          <a:xfrm>
            <a:off x="8077200" y="6172200"/>
            <a:ext cx="685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pPr>
            <a:fld id="{E26B85BC-C4D0-47D8-AEC7-0407755AE8E3}" type="slidenum">
              <a:rPr lang="en-US" sz="1400">
                <a:solidFill>
                  <a:schemeClr val="bg1"/>
                </a:solidFill>
              </a:rPr>
              <a:pPr algn="r" eaLnBrk="1" hangingPunct="1">
                <a:spcBef>
                  <a:spcPct val="0"/>
                </a:spcBef>
                <a:buFontTx/>
                <a:buNone/>
              </a:pPr>
              <a:t>3</a:t>
            </a:fld>
            <a:endParaRPr lang="en-US" sz="140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idx="4294967295"/>
          </p:nvPr>
        </p:nvSpPr>
        <p:spPr>
          <a:xfrm>
            <a:off x="38100" y="152400"/>
            <a:ext cx="8915400" cy="762000"/>
          </a:xfrm>
        </p:spPr>
        <p:txBody>
          <a:bodyPr/>
          <a:lstStyle/>
          <a:p>
            <a:pPr algn="ctr" eaLnBrk="1" hangingPunct="1">
              <a:lnSpc>
                <a:spcPct val="75000"/>
              </a:lnSpc>
            </a:pPr>
            <a:r>
              <a:rPr lang="en-US" sz="2800" dirty="0" smtClean="0"/>
              <a:t>Wake Turbulence R&amp;D Program Overview</a:t>
            </a:r>
            <a:r>
              <a:rPr lang="en-US" sz="3200" dirty="0" smtClean="0"/>
              <a:t/>
            </a:r>
            <a:br>
              <a:rPr lang="en-US" sz="3200" dirty="0" smtClean="0"/>
            </a:br>
            <a:r>
              <a:rPr lang="en-US" sz="3200" dirty="0" smtClean="0"/>
              <a:t> </a:t>
            </a:r>
            <a:r>
              <a:rPr lang="en-US" sz="2400" dirty="0" smtClean="0">
                <a:solidFill>
                  <a:schemeClr val="tx1"/>
                </a:solidFill>
              </a:rPr>
              <a:t>What is this Program?</a:t>
            </a:r>
          </a:p>
        </p:txBody>
      </p:sp>
      <p:sp>
        <p:nvSpPr>
          <p:cNvPr id="17412" name="Rectangle 3"/>
          <p:cNvSpPr>
            <a:spLocks noGrp="1" noChangeArrowheads="1"/>
          </p:cNvSpPr>
          <p:nvPr>
            <p:ph type="body" idx="4294967295"/>
          </p:nvPr>
        </p:nvSpPr>
        <p:spPr>
          <a:xfrm>
            <a:off x="152400" y="914400"/>
            <a:ext cx="8686800" cy="5181600"/>
          </a:xfrm>
        </p:spPr>
        <p:txBody>
          <a:bodyPr/>
          <a:lstStyle/>
          <a:p>
            <a:pPr marL="0" lvl="0" indent="0" eaLnBrk="1" hangingPunct="1">
              <a:lnSpc>
                <a:spcPts val="2200"/>
              </a:lnSpc>
              <a:spcBef>
                <a:spcPts val="0"/>
              </a:spcBef>
              <a:buNone/>
              <a:tabLst/>
            </a:pPr>
            <a:r>
              <a:rPr lang="en-US" altLang="en-US" sz="2000" dirty="0" smtClean="0">
                <a:solidFill>
                  <a:prstClr val="black"/>
                </a:solidFill>
                <a:cs typeface="Arial" panose="020B0604020202020204" pitchFamily="34" charset="0"/>
              </a:rPr>
              <a:t>Program supports AOA Strategic Priority </a:t>
            </a:r>
            <a:r>
              <a:rPr lang="en-US" altLang="en-US" sz="2000" dirty="0">
                <a:solidFill>
                  <a:prstClr val="black"/>
                </a:solidFill>
                <a:cs typeface="Arial" panose="020B0604020202020204" pitchFamily="34" charset="0"/>
              </a:rPr>
              <a:t>2: Deliver Benefits through Technology and </a:t>
            </a:r>
            <a:r>
              <a:rPr lang="en-US" altLang="en-US" sz="2000" dirty="0" smtClean="0">
                <a:solidFill>
                  <a:prstClr val="black"/>
                </a:solidFill>
                <a:cs typeface="Arial" panose="020B0604020202020204" pitchFamily="34" charset="0"/>
              </a:rPr>
              <a:t>Infrastructure:</a:t>
            </a:r>
            <a:endParaRPr lang="en-US" altLang="en-US" sz="2000" dirty="0">
              <a:solidFill>
                <a:prstClr val="black"/>
              </a:solidFill>
              <a:cs typeface="Arial" panose="020B0604020202020204" pitchFamily="34" charset="0"/>
            </a:endParaRPr>
          </a:p>
          <a:p>
            <a:pPr marL="400050" lvl="1" indent="0" eaLnBrk="1" hangingPunct="1">
              <a:lnSpc>
                <a:spcPct val="80000"/>
              </a:lnSpc>
              <a:spcBef>
                <a:spcPct val="25000"/>
              </a:spcBef>
              <a:buNone/>
            </a:pPr>
            <a:r>
              <a:rPr lang="en-US" altLang="en-US" sz="1800" dirty="0">
                <a:solidFill>
                  <a:prstClr val="black"/>
                </a:solidFill>
                <a:cs typeface="Arial" panose="020B0604020202020204" pitchFamily="34" charset="0"/>
              </a:rPr>
              <a:t>2.2 – Maintain an average daily airport capacity for Core airports of 58,166 ,</a:t>
            </a:r>
            <a:r>
              <a:rPr lang="en-US" altLang="en-US" sz="1800" u="sng" dirty="0">
                <a:solidFill>
                  <a:prstClr val="black"/>
                </a:solidFill>
                <a:cs typeface="Arial" panose="020B0604020202020204" pitchFamily="34" charset="0"/>
              </a:rPr>
              <a:t>or higher</a:t>
            </a:r>
            <a:r>
              <a:rPr lang="en-US" altLang="en-US" sz="1800" dirty="0">
                <a:solidFill>
                  <a:prstClr val="black"/>
                </a:solidFill>
                <a:cs typeface="Arial" panose="020B0604020202020204" pitchFamily="34" charset="0"/>
              </a:rPr>
              <a:t>, arrivals and departures </a:t>
            </a:r>
          </a:p>
          <a:p>
            <a:pPr marL="400050" lvl="1" indent="0" eaLnBrk="1" hangingPunct="1">
              <a:lnSpc>
                <a:spcPct val="85000"/>
              </a:lnSpc>
              <a:spcBef>
                <a:spcPct val="0"/>
              </a:spcBef>
              <a:buNone/>
            </a:pPr>
            <a:r>
              <a:rPr lang="en-US" altLang="en-US" sz="1800" dirty="0">
                <a:solidFill>
                  <a:prstClr val="black"/>
                </a:solidFill>
                <a:cs typeface="Arial" panose="020B0604020202020204" pitchFamily="34" charset="0"/>
              </a:rPr>
              <a:t>2.3 – Achieve </a:t>
            </a:r>
            <a:r>
              <a:rPr lang="en-US" altLang="en-US" sz="1800" dirty="0" smtClean="0">
                <a:solidFill>
                  <a:prstClr val="black"/>
                </a:solidFill>
                <a:cs typeface="Arial" panose="020B0604020202020204" pitchFamily="34" charset="0"/>
              </a:rPr>
              <a:t>a </a:t>
            </a:r>
            <a:r>
              <a:rPr lang="en-US" altLang="en-US" sz="1800" dirty="0">
                <a:solidFill>
                  <a:prstClr val="black"/>
                </a:solidFill>
                <a:cs typeface="Arial" panose="020B0604020202020204" pitchFamily="34" charset="0"/>
              </a:rPr>
              <a:t>NAS on-time arrival rate of 88 percent at Core airports</a:t>
            </a:r>
          </a:p>
          <a:p>
            <a:pPr marL="400050" lvl="1" indent="0" eaLnBrk="1" hangingPunct="1">
              <a:lnSpc>
                <a:spcPct val="85000"/>
              </a:lnSpc>
              <a:spcBef>
                <a:spcPct val="0"/>
              </a:spcBef>
              <a:buNone/>
            </a:pPr>
            <a:r>
              <a:rPr lang="en-US" altLang="en-US" sz="1800" dirty="0">
                <a:solidFill>
                  <a:prstClr val="black"/>
                </a:solidFill>
                <a:cs typeface="Arial" panose="020B0604020202020204" pitchFamily="34" charset="0"/>
              </a:rPr>
              <a:t>2.6 – Improve throughput at Core airports during adverse weather by 14 percent by 2018</a:t>
            </a:r>
          </a:p>
          <a:p>
            <a:pPr eaLnBrk="1" hangingPunct="1">
              <a:lnSpc>
                <a:spcPct val="80000"/>
              </a:lnSpc>
              <a:spcBef>
                <a:spcPts val="0"/>
              </a:spcBef>
            </a:pPr>
            <a:r>
              <a:rPr lang="en-US" sz="2000" dirty="0" smtClean="0"/>
              <a:t>Two funding sources are used to achieve these goals:</a:t>
            </a:r>
          </a:p>
          <a:p>
            <a:pPr lvl="1" eaLnBrk="1" hangingPunct="1">
              <a:lnSpc>
                <a:spcPct val="80000"/>
              </a:lnSpc>
              <a:spcBef>
                <a:spcPts val="0"/>
              </a:spcBef>
            </a:pPr>
            <a:r>
              <a:rPr lang="en-US" sz="1800" dirty="0" smtClean="0"/>
              <a:t>Wake Turbulence R, E&amp;D (A12.b)</a:t>
            </a:r>
          </a:p>
          <a:p>
            <a:pPr lvl="1" eaLnBrk="1" hangingPunct="1">
              <a:lnSpc>
                <a:spcPct val="80000"/>
              </a:lnSpc>
              <a:spcBef>
                <a:spcPts val="0"/>
              </a:spcBef>
            </a:pPr>
            <a:r>
              <a:rPr lang="en-US" sz="1800" dirty="0" smtClean="0">
                <a:solidFill>
                  <a:srgbClr val="000000"/>
                </a:solidFill>
              </a:rPr>
              <a:t>F&amp;E (1A06B, 1A10A, 1A10B) for wake turbulence solutions/standards requiring FAA automation support for implementation</a:t>
            </a:r>
            <a:endParaRPr lang="en-US" sz="1800" dirty="0" smtClean="0"/>
          </a:p>
          <a:p>
            <a:pPr eaLnBrk="1" hangingPunct="1">
              <a:lnSpc>
                <a:spcPct val="80000"/>
              </a:lnSpc>
              <a:spcBef>
                <a:spcPts val="0"/>
              </a:spcBef>
            </a:pPr>
            <a:r>
              <a:rPr lang="en-US" sz="2000" dirty="0" smtClean="0"/>
              <a:t>Purpose of R,E&amp;D funding:</a:t>
            </a:r>
          </a:p>
          <a:p>
            <a:pPr lvl="1" eaLnBrk="1" hangingPunct="1">
              <a:lnSpc>
                <a:spcPct val="80000"/>
              </a:lnSpc>
              <a:spcBef>
                <a:spcPts val="0"/>
              </a:spcBef>
            </a:pPr>
            <a:r>
              <a:rPr lang="en-US" sz="1800" dirty="0" smtClean="0"/>
              <a:t>Supports the development of procedures-only wake avoidance solutions</a:t>
            </a:r>
          </a:p>
          <a:p>
            <a:pPr lvl="2" eaLnBrk="1" hangingPunct="1">
              <a:lnSpc>
                <a:spcPct val="80000"/>
              </a:lnSpc>
              <a:spcBef>
                <a:spcPts val="0"/>
              </a:spcBef>
            </a:pPr>
            <a:r>
              <a:rPr lang="en-US" sz="1800" dirty="0" smtClean="0"/>
              <a:t>7110.308, Wake separation for new aircraft (A388, B748, B787, A350, A320-Neo, 737-Max)</a:t>
            </a:r>
          </a:p>
          <a:p>
            <a:pPr lvl="1" eaLnBrk="1" hangingPunct="1">
              <a:lnSpc>
                <a:spcPct val="80000"/>
              </a:lnSpc>
              <a:spcBef>
                <a:spcPts val="0"/>
              </a:spcBef>
            </a:pPr>
            <a:r>
              <a:rPr lang="en-US" sz="1800" dirty="0" smtClean="0"/>
              <a:t>Supports procedure design for wake avoidance solutions that require automation</a:t>
            </a:r>
          </a:p>
          <a:p>
            <a:pPr lvl="1" eaLnBrk="1" hangingPunct="1">
              <a:lnSpc>
                <a:spcPct val="80000"/>
              </a:lnSpc>
              <a:spcBef>
                <a:spcPts val="0"/>
              </a:spcBef>
            </a:pPr>
            <a:r>
              <a:rPr lang="en-US" sz="1800" dirty="0" smtClean="0"/>
              <a:t>Supports the data driven safety assessments for all solutions (procedure only or automation)</a:t>
            </a:r>
          </a:p>
          <a:p>
            <a:pPr eaLnBrk="1" hangingPunct="1">
              <a:lnSpc>
                <a:spcPct val="80000"/>
              </a:lnSpc>
              <a:spcBef>
                <a:spcPts val="0"/>
              </a:spcBef>
            </a:pPr>
            <a:r>
              <a:rPr lang="en-US" sz="2000" dirty="0" smtClean="0"/>
              <a:t>Purpose of F&amp;E funding: Development/validation of requirements for NAS systems to support wake solutions</a:t>
            </a:r>
          </a:p>
        </p:txBody>
      </p:sp>
      <p:sp>
        <p:nvSpPr>
          <p:cNvPr id="3" name="Slide Number Placeholder 2"/>
          <p:cNvSpPr>
            <a:spLocks noGrp="1"/>
          </p:cNvSpPr>
          <p:nvPr>
            <p:ph type="sldNum" sz="quarter" idx="10"/>
          </p:nvPr>
        </p:nvSpPr>
        <p:spPr/>
        <p:txBody>
          <a:bodyPr/>
          <a:lstStyle/>
          <a:p>
            <a:fld id="{EA3FBD67-DDC4-4516-BDD5-58E33FB96741}"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idx="4294967295"/>
          </p:nvPr>
        </p:nvSpPr>
        <p:spPr>
          <a:xfrm>
            <a:off x="103188" y="76200"/>
            <a:ext cx="8915400" cy="762000"/>
          </a:xfrm>
        </p:spPr>
        <p:txBody>
          <a:bodyPr/>
          <a:lstStyle/>
          <a:p>
            <a:pPr algn="ctr" eaLnBrk="1" hangingPunct="1">
              <a:lnSpc>
                <a:spcPct val="90000"/>
              </a:lnSpc>
            </a:pPr>
            <a:r>
              <a:rPr lang="en-US" sz="2800" dirty="0" smtClean="0"/>
              <a:t>Wake Turbulence (R&amp;D) Program Overview</a:t>
            </a:r>
            <a:br>
              <a:rPr lang="en-US" sz="2800" dirty="0" smtClean="0"/>
            </a:br>
            <a:r>
              <a:rPr lang="en-US" sz="2400" dirty="0" smtClean="0">
                <a:solidFill>
                  <a:schemeClr val="tx1"/>
                </a:solidFill>
              </a:rPr>
              <a:t>What is this Program?</a:t>
            </a:r>
          </a:p>
        </p:txBody>
      </p:sp>
      <p:sp>
        <p:nvSpPr>
          <p:cNvPr id="18436" name="Rectangle 3"/>
          <p:cNvSpPr>
            <a:spLocks noGrp="1" noChangeArrowheads="1"/>
          </p:cNvSpPr>
          <p:nvPr>
            <p:ph type="body" idx="4294967295"/>
          </p:nvPr>
        </p:nvSpPr>
        <p:spPr>
          <a:xfrm>
            <a:off x="141288" y="762000"/>
            <a:ext cx="8839200" cy="5257800"/>
          </a:xfrm>
        </p:spPr>
        <p:txBody>
          <a:bodyPr/>
          <a:lstStyle/>
          <a:p>
            <a:pPr eaLnBrk="1" hangingPunct="1">
              <a:lnSpc>
                <a:spcPct val="80000"/>
              </a:lnSpc>
            </a:pPr>
            <a:r>
              <a:rPr lang="en-US" sz="2000" dirty="0" smtClean="0"/>
              <a:t>Benefits (actual and expected) coming from the program:</a:t>
            </a:r>
          </a:p>
          <a:p>
            <a:pPr lvl="1" eaLnBrk="1" hangingPunct="1">
              <a:lnSpc>
                <a:spcPct val="80000"/>
              </a:lnSpc>
            </a:pPr>
            <a:r>
              <a:rPr lang="en-US" sz="1800" dirty="0" smtClean="0"/>
              <a:t>Gains in airport runway throughput capacity without adding concrete:</a:t>
            </a:r>
          </a:p>
          <a:p>
            <a:pPr lvl="2" eaLnBrk="1" hangingPunct="1">
              <a:lnSpc>
                <a:spcPct val="80000"/>
              </a:lnSpc>
            </a:pPr>
            <a:r>
              <a:rPr lang="en-US" sz="1600" dirty="0" smtClean="0"/>
              <a:t>Safe, capacity efficient CSPR procedures:</a:t>
            </a:r>
          </a:p>
          <a:p>
            <a:pPr lvl="3" eaLnBrk="1" hangingPunct="1">
              <a:lnSpc>
                <a:spcPct val="80000"/>
              </a:lnSpc>
            </a:pPr>
            <a:r>
              <a:rPr lang="en-US" sz="1400" dirty="0" smtClean="0"/>
              <a:t>7110.308 ATC dependent staggered procedure reduces capacity loss when CSPR operations change from visual separation (~60/</a:t>
            </a:r>
            <a:r>
              <a:rPr lang="en-US" sz="1400" dirty="0" err="1" smtClean="0"/>
              <a:t>hr</a:t>
            </a:r>
            <a:r>
              <a:rPr lang="en-US" sz="1400" dirty="0" smtClean="0"/>
              <a:t>) to IMC separation (~30/</a:t>
            </a:r>
            <a:r>
              <a:rPr lang="en-US" sz="1400" dirty="0" err="1" smtClean="0"/>
              <a:t>hr</a:t>
            </a:r>
            <a:r>
              <a:rPr lang="en-US" sz="1400" dirty="0" smtClean="0"/>
              <a:t>). IMC arrival throughput capacity with 7110.308 is increased by 8-10 or more arrivals per hour depending on traffic mix</a:t>
            </a:r>
          </a:p>
          <a:p>
            <a:pPr lvl="3" eaLnBrk="1" hangingPunct="1">
              <a:lnSpc>
                <a:spcPct val="80000"/>
              </a:lnSpc>
            </a:pPr>
            <a:r>
              <a:rPr lang="en-US" sz="1400" dirty="0" smtClean="0"/>
              <a:t>Wake Turbulence Mitigation for Departures – increases airport CSPR departure throughput capacity by 4 to 8 more departures per hour – when persistent crosswind is present</a:t>
            </a:r>
          </a:p>
          <a:p>
            <a:pPr lvl="3" eaLnBrk="1" hangingPunct="1">
              <a:lnSpc>
                <a:spcPct val="80000"/>
              </a:lnSpc>
            </a:pPr>
            <a:r>
              <a:rPr lang="en-US" sz="1400" dirty="0" smtClean="0"/>
              <a:t>Wake Turbulence Mitigation for Arrivals – extends the 7110.308 procedure to more aircraft types and airport CSPR configurations</a:t>
            </a:r>
          </a:p>
          <a:p>
            <a:pPr lvl="2" eaLnBrk="1" hangingPunct="1">
              <a:lnSpc>
                <a:spcPct val="80000"/>
              </a:lnSpc>
            </a:pPr>
            <a:r>
              <a:rPr lang="en-US" sz="1600" dirty="0" smtClean="0"/>
              <a:t>Safe, capacity efficient wake separation standards:</a:t>
            </a:r>
          </a:p>
          <a:p>
            <a:pPr lvl="3" eaLnBrk="1" hangingPunct="1">
              <a:lnSpc>
                <a:spcPct val="80000"/>
              </a:lnSpc>
            </a:pPr>
            <a:r>
              <a:rPr lang="en-US" sz="1400" dirty="0" smtClean="0"/>
              <a:t>Static for </a:t>
            </a:r>
            <a:r>
              <a:rPr lang="en-US" sz="1400" dirty="0" err="1" smtClean="0"/>
              <a:t>NextGen</a:t>
            </a:r>
            <a:r>
              <a:rPr lang="en-US" sz="1400" dirty="0" smtClean="0"/>
              <a:t> near and mid term</a:t>
            </a:r>
          </a:p>
          <a:p>
            <a:pPr lvl="3" eaLnBrk="1" hangingPunct="1">
              <a:lnSpc>
                <a:spcPct val="80000"/>
              </a:lnSpc>
            </a:pPr>
            <a:r>
              <a:rPr lang="en-US" sz="1400" dirty="0" smtClean="0"/>
              <a:t>Dynamic, weather and aircraft performance parameterized for </a:t>
            </a:r>
            <a:r>
              <a:rPr lang="en-US" sz="1400" dirty="0" err="1" smtClean="0"/>
              <a:t>NextGen</a:t>
            </a:r>
            <a:r>
              <a:rPr lang="en-US" sz="1400" dirty="0" smtClean="0"/>
              <a:t> far term – Wake Turbulence Mitigation Single Runway is the first step</a:t>
            </a:r>
          </a:p>
          <a:p>
            <a:pPr lvl="3" eaLnBrk="1" hangingPunct="1">
              <a:lnSpc>
                <a:spcPct val="80000"/>
              </a:lnSpc>
            </a:pPr>
            <a:r>
              <a:rPr lang="en-US" sz="1400" dirty="0" smtClean="0"/>
              <a:t>New Wake Re-Cat 6 Category standards implemented in MEM (11/2012) are allowing FedEx to increase its departure rate by 10+%, departure taxi queue to near zero, and time spent in terminal airspace reduced by 10%. (equates to savings in fuel, emissions and fewer delays).  SDF (9/2013). Wake Re-Cat Phase II – another 4 to 6% increase depending on fleet mix  (IOC – TBD)</a:t>
            </a:r>
          </a:p>
          <a:p>
            <a:pPr lvl="1" eaLnBrk="1" hangingPunct="1">
              <a:lnSpc>
                <a:spcPct val="80000"/>
              </a:lnSpc>
            </a:pPr>
            <a:r>
              <a:rPr lang="en-US" sz="1800" dirty="0" smtClean="0"/>
              <a:t>Safe, </a:t>
            </a:r>
            <a:r>
              <a:rPr lang="en-US" sz="1800" u="sng" dirty="0" smtClean="0"/>
              <a:t>capacity efficient</a:t>
            </a:r>
            <a:r>
              <a:rPr lang="en-US" sz="1800" dirty="0" smtClean="0"/>
              <a:t> ATC wake separation standards for new aircraft series</a:t>
            </a:r>
            <a:endParaRPr lang="en-US" sz="1800" u="sng" dirty="0" smtClean="0"/>
          </a:p>
          <a:p>
            <a:pPr lvl="1" eaLnBrk="1" hangingPunct="1">
              <a:lnSpc>
                <a:spcPct val="80000"/>
              </a:lnSpc>
              <a:spcBef>
                <a:spcPts val="0"/>
              </a:spcBef>
            </a:pPr>
            <a:r>
              <a:rPr lang="en-US" sz="1800" dirty="0" smtClean="0"/>
              <a:t>Gains in capacity in constricted en-route airspace:</a:t>
            </a:r>
          </a:p>
          <a:p>
            <a:pPr lvl="2" eaLnBrk="1" hangingPunct="1">
              <a:lnSpc>
                <a:spcPct val="80000"/>
              </a:lnSpc>
              <a:spcBef>
                <a:spcPts val="0"/>
              </a:spcBef>
            </a:pPr>
            <a:r>
              <a:rPr lang="en-US" sz="1600" dirty="0" smtClean="0"/>
              <a:t>Wake safe en-route ATC maneuvers when aircraft en-route separations are less than 5 nm</a:t>
            </a:r>
          </a:p>
          <a:p>
            <a:pPr lvl="2" eaLnBrk="1" hangingPunct="1">
              <a:lnSpc>
                <a:spcPct val="80000"/>
              </a:lnSpc>
              <a:spcBef>
                <a:spcPts val="0"/>
              </a:spcBef>
            </a:pPr>
            <a:r>
              <a:rPr lang="en-US" sz="1600" dirty="0" smtClean="0"/>
              <a:t>Wake safe capacity efficient sharing of airspace with UAS</a:t>
            </a:r>
          </a:p>
        </p:txBody>
      </p:sp>
      <p:sp>
        <p:nvSpPr>
          <p:cNvPr id="3" name="Slide Number Placeholder 2"/>
          <p:cNvSpPr>
            <a:spLocks noGrp="1"/>
          </p:cNvSpPr>
          <p:nvPr>
            <p:ph type="sldNum" sz="quarter" idx="10"/>
          </p:nvPr>
        </p:nvSpPr>
        <p:spPr/>
        <p:txBody>
          <a:bodyPr/>
          <a:lstStyle/>
          <a:p>
            <a:fld id="{EA3FBD67-DDC4-4516-BDD5-58E33FB96741}"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228600" y="228600"/>
            <a:ext cx="8624888" cy="493713"/>
          </a:xfrm>
        </p:spPr>
        <p:txBody>
          <a:bodyPr/>
          <a:lstStyle/>
          <a:p>
            <a:pPr algn="ctr"/>
            <a:r>
              <a:rPr lang="en-US" sz="3200" smtClean="0"/>
              <a:t>Wake Turbulence (R&amp;D) Program Overview</a:t>
            </a:r>
          </a:p>
        </p:txBody>
      </p:sp>
      <p:sp>
        <p:nvSpPr>
          <p:cNvPr id="75779" name="Content Placeholder 2"/>
          <p:cNvSpPr>
            <a:spLocks noGrp="1"/>
          </p:cNvSpPr>
          <p:nvPr>
            <p:ph idx="4294967295"/>
          </p:nvPr>
        </p:nvSpPr>
        <p:spPr>
          <a:xfrm>
            <a:off x="685800" y="1371600"/>
            <a:ext cx="7924800" cy="3124200"/>
          </a:xfrm>
        </p:spPr>
        <p:txBody>
          <a:bodyPr/>
          <a:lstStyle/>
          <a:p>
            <a:pPr>
              <a:defRPr/>
            </a:pPr>
            <a:r>
              <a:rPr lang="en-US" dirty="0"/>
              <a:t>Why is Wake RE&amp;D Necessary </a:t>
            </a:r>
            <a:r>
              <a:rPr lang="en-US" dirty="0" smtClean="0"/>
              <a:t>?</a:t>
            </a:r>
          </a:p>
          <a:p>
            <a:pPr marL="747713" lvl="1" eaLnBrk="1" hangingPunct="1">
              <a:defRPr/>
            </a:pPr>
            <a:r>
              <a:rPr lang="en-US" sz="2000" b="1" dirty="0" smtClean="0"/>
              <a:t>Products from this R&amp;D program provide cost effective airport throughput capacity benefits to NAS users without requiring new runways to be built</a:t>
            </a:r>
          </a:p>
          <a:p>
            <a:pPr marL="747713" lvl="1" eaLnBrk="1" hangingPunct="1">
              <a:defRPr/>
            </a:pPr>
            <a:r>
              <a:rPr lang="en-US" sz="2000" b="1" dirty="0" err="1" smtClean="0"/>
              <a:t>NextGen</a:t>
            </a:r>
            <a:r>
              <a:rPr lang="en-US" sz="2000" b="1" dirty="0" smtClean="0"/>
              <a:t> mid to far term products (TBO, Flex Terminal) require wake solutions to deliver their full capacity benefit </a:t>
            </a:r>
          </a:p>
          <a:p>
            <a:pPr marL="747713" lvl="1" eaLnBrk="1" hangingPunct="1">
              <a:defRPr/>
            </a:pPr>
            <a:r>
              <a:rPr lang="en-US" sz="2000" b="1" dirty="0" smtClean="0"/>
              <a:t>FAA, aircraft manufacturers, air carriers and airports require this program to set safe, throughput capacity efficient wake separations for new aircraft series</a:t>
            </a:r>
          </a:p>
          <a:p>
            <a:pPr marL="919163" lvl="1" indent="-457200" eaLnBrk="1" hangingPunct="1">
              <a:buFontTx/>
              <a:buAutoNum type="arabicPeriod"/>
              <a:defRPr/>
            </a:pPr>
            <a:endParaRPr lang="en-US" sz="2000" b="1" dirty="0" smtClean="0"/>
          </a:p>
          <a:p>
            <a:pPr>
              <a:defRPr/>
            </a:pPr>
            <a:endParaRPr lang="en-US" sz="2400" dirty="0" smtClean="0"/>
          </a:p>
        </p:txBody>
      </p:sp>
      <p:sp>
        <p:nvSpPr>
          <p:cNvPr id="3" name="Slide Number Placeholder 2"/>
          <p:cNvSpPr>
            <a:spLocks noGrp="1"/>
          </p:cNvSpPr>
          <p:nvPr>
            <p:ph type="sldNum" sz="quarter" idx="10"/>
          </p:nvPr>
        </p:nvSpPr>
        <p:spPr/>
        <p:txBody>
          <a:bodyPr/>
          <a:lstStyle/>
          <a:p>
            <a:fld id="{EA3FBD67-DDC4-4516-BDD5-58E33FB96741}"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39700"/>
            <a:ext cx="8229600" cy="709613"/>
          </a:xfrm>
        </p:spPr>
        <p:txBody>
          <a:bodyPr/>
          <a:lstStyle/>
          <a:p>
            <a:pPr algn="ctr">
              <a:lnSpc>
                <a:spcPct val="90000"/>
              </a:lnSpc>
            </a:pPr>
            <a:r>
              <a:rPr lang="en-US" sz="2800" dirty="0" smtClean="0"/>
              <a:t>Wake Turbulence Program Overview</a:t>
            </a:r>
            <a:br>
              <a:rPr lang="en-US" sz="2800" dirty="0" smtClean="0"/>
            </a:br>
            <a:r>
              <a:rPr lang="en-US" sz="2400" dirty="0" smtClean="0">
                <a:solidFill>
                  <a:schemeClr val="tx1"/>
                </a:solidFill>
              </a:rPr>
              <a:t>Direct Resources Being Applied</a:t>
            </a:r>
          </a:p>
        </p:txBody>
      </p:sp>
      <p:sp>
        <p:nvSpPr>
          <p:cNvPr id="20483" name="Rectangle 3"/>
          <p:cNvSpPr>
            <a:spLocks noGrp="1" noChangeArrowheads="1"/>
          </p:cNvSpPr>
          <p:nvPr>
            <p:ph type="body" idx="1"/>
          </p:nvPr>
        </p:nvSpPr>
        <p:spPr>
          <a:xfrm>
            <a:off x="457200" y="1219200"/>
            <a:ext cx="8229600" cy="4800600"/>
          </a:xfrm>
        </p:spPr>
        <p:txBody>
          <a:bodyPr/>
          <a:lstStyle/>
          <a:p>
            <a:pPr>
              <a:lnSpc>
                <a:spcPct val="80000"/>
              </a:lnSpc>
            </a:pPr>
            <a:r>
              <a:rPr lang="en-US" sz="1600" dirty="0" smtClean="0"/>
              <a:t>FAA – 4.0 FTEs </a:t>
            </a:r>
          </a:p>
          <a:p>
            <a:pPr lvl="1">
              <a:lnSpc>
                <a:spcPct val="80000"/>
              </a:lnSpc>
            </a:pPr>
            <a:r>
              <a:rPr lang="en-US" sz="1200" dirty="0" smtClean="0"/>
              <a:t>Jeff </a:t>
            </a:r>
            <a:r>
              <a:rPr lang="en-US" sz="1200" dirty="0" err="1" smtClean="0"/>
              <a:t>Tittsworth</a:t>
            </a:r>
            <a:r>
              <a:rPr lang="en-US" sz="1200" dirty="0" smtClean="0"/>
              <a:t> – FAA Wake Turbulence Research Program Manager (AJV-8)</a:t>
            </a:r>
          </a:p>
          <a:p>
            <a:pPr lvl="1">
              <a:lnSpc>
                <a:spcPct val="80000"/>
              </a:lnSpc>
            </a:pPr>
            <a:r>
              <a:rPr lang="en-US" sz="1200" dirty="0" smtClean="0"/>
              <a:t>Paul </a:t>
            </a:r>
            <a:r>
              <a:rPr lang="en-US" sz="1200" dirty="0" err="1" smtClean="0"/>
              <a:t>Strande</a:t>
            </a:r>
            <a:r>
              <a:rPr lang="en-US" sz="1200" dirty="0" smtClean="0"/>
              <a:t> –Wake Turbulence RE&amp;D Lead (ANG-C2)</a:t>
            </a:r>
          </a:p>
          <a:p>
            <a:pPr lvl="1">
              <a:lnSpc>
                <a:spcPct val="80000"/>
              </a:lnSpc>
            </a:pPr>
            <a:r>
              <a:rPr lang="en-US" sz="1200" dirty="0" smtClean="0"/>
              <a:t>AJM - 1, AFS – 1</a:t>
            </a:r>
            <a:br>
              <a:rPr lang="en-US" sz="1200" dirty="0" smtClean="0"/>
            </a:br>
            <a:endParaRPr lang="en-US" sz="1200" dirty="0" smtClean="0"/>
          </a:p>
          <a:p>
            <a:pPr>
              <a:lnSpc>
                <a:spcPct val="80000"/>
              </a:lnSpc>
            </a:pPr>
            <a:r>
              <a:rPr lang="en-US" sz="1600" dirty="0" smtClean="0"/>
              <a:t>External resources</a:t>
            </a:r>
          </a:p>
          <a:p>
            <a:pPr lvl="1">
              <a:lnSpc>
                <a:spcPct val="80000"/>
              </a:lnSpc>
            </a:pPr>
            <a:r>
              <a:rPr lang="en-US" sz="1200" dirty="0" smtClean="0"/>
              <a:t>Volpe</a:t>
            </a:r>
          </a:p>
          <a:p>
            <a:pPr lvl="1">
              <a:lnSpc>
                <a:spcPct val="80000"/>
              </a:lnSpc>
            </a:pPr>
            <a:r>
              <a:rPr lang="en-US" sz="1200" dirty="0" smtClean="0"/>
              <a:t>MIT/LL</a:t>
            </a:r>
          </a:p>
          <a:p>
            <a:pPr lvl="1">
              <a:lnSpc>
                <a:spcPct val="80000"/>
              </a:lnSpc>
            </a:pPr>
            <a:r>
              <a:rPr lang="en-US" sz="1200" dirty="0" smtClean="0"/>
              <a:t>CAASD</a:t>
            </a:r>
          </a:p>
          <a:p>
            <a:pPr lvl="1">
              <a:lnSpc>
                <a:spcPct val="80000"/>
              </a:lnSpc>
            </a:pPr>
            <a:r>
              <a:rPr lang="en-US" sz="1200" dirty="0" smtClean="0"/>
              <a:t>NWRA (partially funded by NASA)</a:t>
            </a:r>
          </a:p>
          <a:p>
            <a:pPr lvl="1">
              <a:lnSpc>
                <a:spcPct val="80000"/>
              </a:lnSpc>
            </a:pPr>
            <a:r>
              <a:rPr lang="en-US" sz="1200" dirty="0" smtClean="0"/>
              <a:t>HS Inc. </a:t>
            </a:r>
          </a:p>
          <a:p>
            <a:pPr lvl="1">
              <a:lnSpc>
                <a:spcPct val="80000"/>
              </a:lnSpc>
            </a:pPr>
            <a:r>
              <a:rPr lang="en-US" sz="1200" dirty="0" smtClean="0"/>
              <a:t>ATSI </a:t>
            </a:r>
          </a:p>
          <a:p>
            <a:pPr lvl="1">
              <a:lnSpc>
                <a:spcPct val="80000"/>
              </a:lnSpc>
            </a:pPr>
            <a:r>
              <a:rPr lang="en-US" sz="1200" dirty="0" err="1" smtClean="0"/>
              <a:t>Engility</a:t>
            </a:r>
            <a:r>
              <a:rPr lang="en-US" sz="1200" dirty="0" smtClean="0"/>
              <a:t> Corp.</a:t>
            </a:r>
          </a:p>
          <a:p>
            <a:pPr lvl="1">
              <a:lnSpc>
                <a:spcPct val="80000"/>
              </a:lnSpc>
            </a:pPr>
            <a:r>
              <a:rPr lang="en-US" sz="1200" dirty="0" smtClean="0"/>
              <a:t>TASC</a:t>
            </a:r>
          </a:p>
          <a:p>
            <a:pPr lvl="1">
              <a:lnSpc>
                <a:spcPct val="80000"/>
              </a:lnSpc>
            </a:pPr>
            <a:r>
              <a:rPr lang="en-US" sz="1200" dirty="0" smtClean="0"/>
              <a:t>NIA </a:t>
            </a:r>
          </a:p>
          <a:p>
            <a:pPr lvl="1">
              <a:lnSpc>
                <a:spcPct val="80000"/>
              </a:lnSpc>
            </a:pPr>
            <a:r>
              <a:rPr lang="en-US" sz="1200" dirty="0" smtClean="0"/>
              <a:t>CSSI</a:t>
            </a:r>
          </a:p>
          <a:p>
            <a:pPr lvl="1">
              <a:lnSpc>
                <a:spcPct val="80000"/>
              </a:lnSpc>
            </a:pPr>
            <a:r>
              <a:rPr lang="en-US" sz="1200" dirty="0" smtClean="0"/>
              <a:t>NEXTOR II </a:t>
            </a:r>
          </a:p>
          <a:p>
            <a:pPr lvl="1">
              <a:lnSpc>
                <a:spcPct val="80000"/>
              </a:lnSpc>
            </a:pPr>
            <a:r>
              <a:rPr lang="en-US" sz="1200" dirty="0" smtClean="0"/>
              <a:t>NASA </a:t>
            </a:r>
          </a:p>
          <a:p>
            <a:pPr>
              <a:lnSpc>
                <a:spcPct val="80000"/>
              </a:lnSpc>
              <a:buFontTx/>
              <a:buNone/>
            </a:pPr>
            <a:endParaRPr lang="en-US" sz="1600" dirty="0" smtClean="0"/>
          </a:p>
          <a:p>
            <a:pPr>
              <a:lnSpc>
                <a:spcPct val="80000"/>
              </a:lnSpc>
            </a:pPr>
            <a:r>
              <a:rPr lang="en-US" sz="1600" dirty="0"/>
              <a:t>Application Development:</a:t>
            </a:r>
          </a:p>
          <a:p>
            <a:pPr lvl="1">
              <a:lnSpc>
                <a:spcPct val="80000"/>
              </a:lnSpc>
            </a:pPr>
            <a:r>
              <a:rPr lang="en-US" sz="1200" dirty="0" smtClean="0"/>
              <a:t>Lockheed Martin, Raytheon &amp; ASRC Research and Technology – implement wake technology solutions </a:t>
            </a:r>
          </a:p>
        </p:txBody>
      </p:sp>
      <p:sp>
        <p:nvSpPr>
          <p:cNvPr id="3" name="Slide Number Placeholder 2"/>
          <p:cNvSpPr>
            <a:spLocks noGrp="1"/>
          </p:cNvSpPr>
          <p:nvPr>
            <p:ph type="sldNum" sz="quarter" idx="10"/>
          </p:nvPr>
        </p:nvSpPr>
        <p:spPr/>
        <p:txBody>
          <a:bodyPr/>
          <a:lstStyle/>
          <a:p>
            <a:fld id="{6DC77E15-89E7-4D0F-8848-EBEA4319BAC7}" type="slidenum">
              <a:rPr lang="en-US" smtClean="0"/>
              <a:pPr/>
              <a:t>7</a:t>
            </a:fld>
            <a:endParaRPr lang="en-US"/>
          </a:p>
        </p:txBody>
      </p:sp>
    </p:spTree>
    <p:extLst>
      <p:ext uri="{BB962C8B-B14F-4D97-AF65-F5344CB8AC3E}">
        <p14:creationId xmlns:p14="http://schemas.microsoft.com/office/powerpoint/2010/main" val="1374679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4800" y="2438400"/>
            <a:ext cx="8472488" cy="1828800"/>
          </a:xfrm>
        </p:spPr>
        <p:txBody>
          <a:bodyPr/>
          <a:lstStyle/>
          <a:p>
            <a:pPr algn="ctr"/>
            <a:r>
              <a:rPr lang="en-US" sz="3600" smtClean="0"/>
              <a:t>NextGen – Wake Turbulence </a:t>
            </a:r>
            <a:br>
              <a:rPr lang="en-US" sz="3600" smtClean="0"/>
            </a:br>
            <a:r>
              <a:rPr lang="en-US" sz="3600" smtClean="0"/>
              <a:t>R,E&amp;D Project A12.b</a:t>
            </a:r>
          </a:p>
        </p:txBody>
      </p:sp>
      <p:sp>
        <p:nvSpPr>
          <p:cNvPr id="3" name="Slide Number Placeholder 2"/>
          <p:cNvSpPr>
            <a:spLocks noGrp="1"/>
          </p:cNvSpPr>
          <p:nvPr>
            <p:ph type="sldNum" sz="quarter" idx="10"/>
          </p:nvPr>
        </p:nvSpPr>
        <p:spPr/>
        <p:txBody>
          <a:bodyPr/>
          <a:lstStyle/>
          <a:p>
            <a:fld id="{D65C4509-C3AD-47E6-83C0-C5A948A1EAE6}"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428625" y="152400"/>
            <a:ext cx="8472488" cy="609600"/>
          </a:xfrm>
        </p:spPr>
        <p:txBody>
          <a:bodyPr/>
          <a:lstStyle/>
          <a:p>
            <a:pPr algn="ctr"/>
            <a:r>
              <a:rPr lang="en-US" sz="2800" smtClean="0"/>
              <a:t>National Rule Change 7110.308</a:t>
            </a:r>
            <a:r>
              <a:rPr lang="en-US" smtClean="0"/>
              <a:t/>
            </a:r>
            <a:br>
              <a:rPr lang="en-US" smtClean="0"/>
            </a:br>
            <a:r>
              <a:rPr lang="en-US" sz="1600" smtClean="0"/>
              <a:t>Dependent Staggered Approaches to Parallel Runways Spaced Less Than 2500 ft</a:t>
            </a:r>
          </a:p>
        </p:txBody>
      </p:sp>
      <p:sp>
        <p:nvSpPr>
          <p:cNvPr id="22531" name="Content Placeholder 2"/>
          <p:cNvSpPr>
            <a:spLocks noGrp="1"/>
          </p:cNvSpPr>
          <p:nvPr>
            <p:ph idx="4294967295"/>
          </p:nvPr>
        </p:nvSpPr>
        <p:spPr>
          <a:xfrm>
            <a:off x="533400" y="990600"/>
            <a:ext cx="8050213" cy="1166813"/>
          </a:xfrm>
        </p:spPr>
        <p:txBody>
          <a:bodyPr/>
          <a:lstStyle/>
          <a:p>
            <a:pPr marL="0" indent="0">
              <a:buFontTx/>
              <a:buNone/>
            </a:pPr>
            <a:r>
              <a:rPr lang="en-US" sz="1400" smtClean="0"/>
              <a:t>The procedure permits any aircraft type trailing on instrument approach to one runway to be diagonally separated by a minimum of 1.5 NM from a leading small or large aircraft on instrument approach to the parallel runway.  Standard radar or wake turbulence separation is applied between the trailing aircraft and the lead aircraft of the next pair.</a:t>
            </a:r>
          </a:p>
        </p:txBody>
      </p:sp>
      <p:pic>
        <p:nvPicPr>
          <p:cNvPr id="2253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2133600"/>
            <a:ext cx="5410200" cy="391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0"/>
          </p:nvPr>
        </p:nvSpPr>
        <p:spPr/>
        <p:txBody>
          <a:bodyPr/>
          <a:lstStyle/>
          <a:p>
            <a:fld id="{EA3FBD67-DDC4-4516-BDD5-58E33FB96741}"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AA_slide_template_whitecover_whitebackground">
  <a:themeElements>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A_slide_template_whitecover_white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A_slide_template_whitecover_whitebackgrou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A_slide_template_whitecover_whitebackgrou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A_slide_template_whitecover_whitebackgrou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A_slide_template_whitecover_whitebackgrou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A_slide_template_whitecover_whitebackgrou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A_slide_template_whitecover_whitebackgrou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A_slide_template_whitecover_whitebackgrou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A_slide_template_whitecover_whitebackgrou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A_slide_template_whitecover_whitebackgrou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A_slide_template_whitecover_whitebackgrou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A_slide_template_whitecover_whitebackgrou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FAA_slide_template_whitecover_whitebackground">
  <a:themeElements>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A_slide_template_whitecover_white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A_slide_template_whitecover_whitebackgrou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A_slide_template_whitecover_whitebackgrou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A_slide_template_whitecover_whitebackgrou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A_slide_template_whitecover_whitebackgrou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A_slide_template_whitecover_whitebackgrou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A_slide_template_whitecover_whitebackgrou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A_slide_template_whitecover_whitebackgrou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A_slide_template_whitecover_whitebackgrou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A_slide_template_whitecover_whitebackgrou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A_slide_template_whitecover_whitebackgrou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A_slide_template_whitecover_whitebackgrou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itre-briefing-template-2012">
  <a:themeElements>
    <a:clrScheme name="mitre-briefing-template-2012 1">
      <a:dk1>
        <a:srgbClr val="000000"/>
      </a:dk1>
      <a:lt1>
        <a:srgbClr val="FFFFFF"/>
      </a:lt1>
      <a:dk2>
        <a:srgbClr val="005F9E"/>
      </a:dk2>
      <a:lt2>
        <a:srgbClr val="FFFFFF"/>
      </a:lt2>
      <a:accent1>
        <a:srgbClr val="00B3DC"/>
      </a:accent1>
      <a:accent2>
        <a:srgbClr val="F7901E"/>
      </a:accent2>
      <a:accent3>
        <a:srgbClr val="FFFFFF"/>
      </a:accent3>
      <a:accent4>
        <a:srgbClr val="000000"/>
      </a:accent4>
      <a:accent5>
        <a:srgbClr val="AAD6EB"/>
      </a:accent5>
      <a:accent6>
        <a:srgbClr val="E0821A"/>
      </a:accent6>
      <a:hlink>
        <a:srgbClr val="005F9E"/>
      </a:hlink>
      <a:folHlink>
        <a:srgbClr val="800080"/>
      </a:folHlink>
    </a:clrScheme>
    <a:fontScheme name="mitre-briefing-template-2012">
      <a:majorFont>
        <a:latin typeface="Arial"/>
        <a:ea typeface="Verdana"/>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itre-briefing-template-2012 1">
        <a:dk1>
          <a:srgbClr val="000000"/>
        </a:dk1>
        <a:lt1>
          <a:srgbClr val="FFFFFF"/>
        </a:lt1>
        <a:dk2>
          <a:srgbClr val="005F9E"/>
        </a:dk2>
        <a:lt2>
          <a:srgbClr val="FFFFFF"/>
        </a:lt2>
        <a:accent1>
          <a:srgbClr val="00B3DC"/>
        </a:accent1>
        <a:accent2>
          <a:srgbClr val="F7901E"/>
        </a:accent2>
        <a:accent3>
          <a:srgbClr val="FFFFFF"/>
        </a:accent3>
        <a:accent4>
          <a:srgbClr val="000000"/>
        </a:accent4>
        <a:accent5>
          <a:srgbClr val="AAD6EB"/>
        </a:accent5>
        <a:accent6>
          <a:srgbClr val="E0821A"/>
        </a:accent6>
        <a:hlink>
          <a:srgbClr val="005F9E"/>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SSI presentation template">
  <a:themeElements>
    <a:clrScheme name="1_CSSI presentatio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CSSI presentation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SSI presentatio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CSSI presentatio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SSI presentatio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SSI presentatio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SSI presentatio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SSI presentatio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CSSI presentatio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FFFFFF"/>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ATR Presentation Template">
  <a:themeElements>
    <a:clrScheme name="">
      <a:dk1>
        <a:srgbClr val="00264C"/>
      </a:dk1>
      <a:lt1>
        <a:srgbClr val="FFFFFF"/>
      </a:lt1>
      <a:dk2>
        <a:srgbClr val="333333"/>
      </a:dk2>
      <a:lt2>
        <a:srgbClr val="333333"/>
      </a:lt2>
      <a:accent1>
        <a:srgbClr val="000080"/>
      </a:accent1>
      <a:accent2>
        <a:srgbClr val="00264C"/>
      </a:accent2>
      <a:accent3>
        <a:srgbClr val="FFFFFF"/>
      </a:accent3>
      <a:accent4>
        <a:srgbClr val="001F40"/>
      </a:accent4>
      <a:accent5>
        <a:srgbClr val="AAAAC0"/>
      </a:accent5>
      <a:accent6>
        <a:srgbClr val="002144"/>
      </a:accent6>
      <a:hlink>
        <a:srgbClr val="00264C"/>
      </a:hlink>
      <a:folHlink>
        <a:srgbClr val="4D4D4D"/>
      </a:folHlink>
    </a:clrScheme>
    <a:fontScheme name="ATR Presentatio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TR Presentation Template 1">
        <a:dk1>
          <a:srgbClr val="9D9475"/>
        </a:dk1>
        <a:lt1>
          <a:srgbClr val="333333"/>
        </a:lt1>
        <a:dk2>
          <a:srgbClr val="333300"/>
        </a:dk2>
        <a:lt2>
          <a:srgbClr val="333333"/>
        </a:lt2>
        <a:accent1>
          <a:srgbClr val="B3C39F"/>
        </a:accent1>
        <a:accent2>
          <a:srgbClr val="DCD9CE"/>
        </a:accent2>
        <a:accent3>
          <a:srgbClr val="ADADAA"/>
        </a:accent3>
        <a:accent4>
          <a:srgbClr val="2A2A2A"/>
        </a:accent4>
        <a:accent5>
          <a:srgbClr val="D6DECD"/>
        </a:accent5>
        <a:accent6>
          <a:srgbClr val="C7C4BA"/>
        </a:accent6>
        <a:hlink>
          <a:srgbClr val="CC9900"/>
        </a:hlink>
        <a:folHlink>
          <a:srgbClr val="ADA68B"/>
        </a:folHlink>
      </a:clrScheme>
      <a:clrMap bg1="dk2" tx1="lt1" bg2="dk1" tx2="lt2" accent1="accent1" accent2="accent2" accent3="accent3" accent4="accent4" accent5="accent5" accent6="accent6" hlink="hlink" folHlink="folHlink"/>
    </a:extraClrScheme>
    <a:extraClrScheme>
      <a:clrScheme name="ATR Presentation Template 2">
        <a:dk1>
          <a:srgbClr val="00264C"/>
        </a:dk1>
        <a:lt1>
          <a:srgbClr val="FFFFE9"/>
        </a:lt1>
        <a:dk2>
          <a:srgbClr val="333333"/>
        </a:dk2>
        <a:lt2>
          <a:srgbClr val="333333"/>
        </a:lt2>
        <a:accent1>
          <a:srgbClr val="78C0B2"/>
        </a:accent1>
        <a:accent2>
          <a:srgbClr val="262D4C"/>
        </a:accent2>
        <a:accent3>
          <a:srgbClr val="FFFFF2"/>
        </a:accent3>
        <a:accent4>
          <a:srgbClr val="001F40"/>
        </a:accent4>
        <a:accent5>
          <a:srgbClr val="BEDCD5"/>
        </a:accent5>
        <a:accent6>
          <a:srgbClr val="212844"/>
        </a:accent6>
        <a:hlink>
          <a:srgbClr val="598BBD"/>
        </a:hlink>
        <a:folHlink>
          <a:srgbClr val="4D4D4D"/>
        </a:folHlink>
      </a:clrScheme>
      <a:clrMap bg1="lt1" tx1="dk1" bg2="lt2" tx2="dk2" accent1="accent1" accent2="accent2" accent3="accent3" accent4="accent4" accent5="accent5" accent6="accent6" hlink="hlink" folHlink="folHlink"/>
    </a:extraClrScheme>
    <a:extraClrScheme>
      <a:clrScheme name="ATR Presentation Template 3">
        <a:dk1>
          <a:srgbClr val="000000"/>
        </a:dk1>
        <a:lt1>
          <a:srgbClr val="F8F8F8"/>
        </a:lt1>
        <a:dk2>
          <a:srgbClr val="333333"/>
        </a:dk2>
        <a:lt2>
          <a:srgbClr val="5F5F5F"/>
        </a:lt2>
        <a:accent1>
          <a:srgbClr val="DDDDDD"/>
        </a:accent1>
        <a:accent2>
          <a:srgbClr val="808080"/>
        </a:accent2>
        <a:accent3>
          <a:srgbClr val="FBFBFB"/>
        </a:accent3>
        <a:accent4>
          <a:srgbClr val="000000"/>
        </a:accent4>
        <a:accent5>
          <a:srgbClr val="EBEBEB"/>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TR Presentation Template 4">
        <a:dk1>
          <a:srgbClr val="00264C"/>
        </a:dk1>
        <a:lt1>
          <a:srgbClr val="FFFFFF"/>
        </a:lt1>
        <a:dk2>
          <a:srgbClr val="333333"/>
        </a:dk2>
        <a:lt2>
          <a:srgbClr val="2E697E"/>
        </a:lt2>
        <a:accent1>
          <a:srgbClr val="BAC8AA"/>
        </a:accent1>
        <a:accent2>
          <a:srgbClr val="6E9883"/>
        </a:accent2>
        <a:accent3>
          <a:srgbClr val="FFFFFF"/>
        </a:accent3>
        <a:accent4>
          <a:srgbClr val="001F40"/>
        </a:accent4>
        <a:accent5>
          <a:srgbClr val="D9E0D2"/>
        </a:accent5>
        <a:accent6>
          <a:srgbClr val="638976"/>
        </a:accent6>
        <a:hlink>
          <a:srgbClr val="CC9900"/>
        </a:hlink>
        <a:folHlink>
          <a:srgbClr val="7DAECF"/>
        </a:folHlink>
      </a:clrScheme>
      <a:clrMap bg1="lt1" tx1="dk1" bg2="lt2" tx2="dk2" accent1="accent1" accent2="accent2" accent3="accent3" accent4="accent4" accent5="accent5" accent6="accent6" hlink="hlink" folHlink="folHlink"/>
    </a:extraClrScheme>
    <a:extraClrScheme>
      <a:clrScheme name="ATR Presentation Template 5">
        <a:dk1>
          <a:srgbClr val="20374E"/>
        </a:dk1>
        <a:lt1>
          <a:srgbClr val="DCE4D2"/>
        </a:lt1>
        <a:dk2>
          <a:srgbClr val="333333"/>
        </a:dk2>
        <a:lt2>
          <a:srgbClr val="524C46"/>
        </a:lt2>
        <a:accent1>
          <a:srgbClr val="C9C491"/>
        </a:accent1>
        <a:accent2>
          <a:srgbClr val="8A776A"/>
        </a:accent2>
        <a:accent3>
          <a:srgbClr val="EBEFE5"/>
        </a:accent3>
        <a:accent4>
          <a:srgbClr val="1A2D41"/>
        </a:accent4>
        <a:accent5>
          <a:srgbClr val="E1DEC7"/>
        </a:accent5>
        <a:accent6>
          <a:srgbClr val="7D6B5F"/>
        </a:accent6>
        <a:hlink>
          <a:srgbClr val="67895F"/>
        </a:hlink>
        <a:folHlink>
          <a:srgbClr val="4D4D4D"/>
        </a:folHlink>
      </a:clrScheme>
      <a:clrMap bg1="lt1" tx1="dk1" bg2="lt2" tx2="dk2" accent1="accent1" accent2="accent2" accent3="accent3" accent4="accent4" accent5="accent5" accent6="accent6" hlink="hlink" folHlink="folHlink"/>
    </a:extraClrScheme>
    <a:extraClrScheme>
      <a:clrScheme name="ATR Presentation Template 6">
        <a:dk1>
          <a:srgbClr val="00264C"/>
        </a:dk1>
        <a:lt1>
          <a:srgbClr val="FFFFFF"/>
        </a:lt1>
        <a:dk2>
          <a:srgbClr val="333333"/>
        </a:dk2>
        <a:lt2>
          <a:srgbClr val="333333"/>
        </a:lt2>
        <a:accent1>
          <a:srgbClr val="000080"/>
        </a:accent1>
        <a:accent2>
          <a:srgbClr val="00264C"/>
        </a:accent2>
        <a:accent3>
          <a:srgbClr val="FFFFFF"/>
        </a:accent3>
        <a:accent4>
          <a:srgbClr val="001F40"/>
        </a:accent4>
        <a:accent5>
          <a:srgbClr val="AAAAC0"/>
        </a:accent5>
        <a:accent6>
          <a:srgbClr val="002144"/>
        </a:accent6>
        <a:hlink>
          <a:srgbClr val="598BBD"/>
        </a:hlink>
        <a:folHlink>
          <a:srgbClr val="4D4D4D"/>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
      <a:dk1>
        <a:srgbClr val="003366"/>
      </a:dk1>
      <a:lt1>
        <a:srgbClr val="FFFFFF"/>
      </a:lt1>
      <a:dk2>
        <a:srgbClr val="000099"/>
      </a:dk2>
      <a:lt2>
        <a:srgbClr val="CCFFFF"/>
      </a:lt2>
      <a:accent1>
        <a:srgbClr val="3366CC"/>
      </a:accent1>
      <a:accent2>
        <a:srgbClr val="00B000"/>
      </a:accent2>
      <a:accent3>
        <a:srgbClr val="FFFFFF"/>
      </a:accent3>
      <a:accent4>
        <a:srgbClr val="002A56"/>
      </a:accent4>
      <a:accent5>
        <a:srgbClr val="ADB8E2"/>
      </a:accent5>
      <a:accent6>
        <a:srgbClr val="009F00"/>
      </a:accent6>
      <a:hlink>
        <a:srgbClr val="66CCFF"/>
      </a:hlink>
      <a:folHlink>
        <a:srgbClr val="FFE701"/>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9CC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75B887-DB08-499E-9FCE-7ECC3BF6C8FC}"/>
</file>

<file path=customXml/itemProps2.xml><?xml version="1.0" encoding="utf-8"?>
<ds:datastoreItem xmlns:ds="http://schemas.openxmlformats.org/officeDocument/2006/customXml" ds:itemID="{387B99C3-988C-4500-BD5D-8792C6C95381}"/>
</file>

<file path=customXml/itemProps3.xml><?xml version="1.0" encoding="utf-8"?>
<ds:datastoreItem xmlns:ds="http://schemas.openxmlformats.org/officeDocument/2006/customXml" ds:itemID="{F06FB233-A836-4958-9472-E7066369C9ED}"/>
</file>

<file path=docProps/app.xml><?xml version="1.0" encoding="utf-8"?>
<Properties xmlns="http://schemas.openxmlformats.org/officeDocument/2006/extended-properties" xmlns:vt="http://schemas.openxmlformats.org/officeDocument/2006/docPropsVTypes">
  <TotalTime>3955</TotalTime>
  <Words>2960</Words>
  <Application>Microsoft Office PowerPoint</Application>
  <PresentationFormat>On-screen Show (4:3)</PresentationFormat>
  <Paragraphs>324</Paragraphs>
  <Slides>27</Slides>
  <Notes>27</Notes>
  <HiddenSlides>0</HiddenSlides>
  <MMClips>0</MMClips>
  <ScaleCrop>false</ScaleCrop>
  <HeadingPairs>
    <vt:vector size="6" baseType="variant">
      <vt:variant>
        <vt:lpstr>Theme</vt:lpstr>
      </vt:variant>
      <vt:variant>
        <vt:i4>11</vt:i4>
      </vt:variant>
      <vt:variant>
        <vt:lpstr>Embedded OLE Servers</vt:lpstr>
      </vt:variant>
      <vt:variant>
        <vt:i4>2</vt:i4>
      </vt:variant>
      <vt:variant>
        <vt:lpstr>Slide Titles</vt:lpstr>
      </vt:variant>
      <vt:variant>
        <vt:i4>27</vt:i4>
      </vt:variant>
    </vt:vector>
  </HeadingPairs>
  <TitlesOfParts>
    <vt:vector size="40" baseType="lpstr">
      <vt:lpstr>FAA_slide_template_whitecover_whitebackground</vt:lpstr>
      <vt:lpstr>mitre-briefing-template-2012</vt:lpstr>
      <vt:lpstr>1_CSSI presentation template</vt:lpstr>
      <vt:lpstr>1_Custom Design</vt:lpstr>
      <vt:lpstr>ATR Presentation Template</vt:lpstr>
      <vt:lpstr>Default Design</vt:lpstr>
      <vt:lpstr>Soaring</vt:lpstr>
      <vt:lpstr>Office Theme</vt:lpstr>
      <vt:lpstr>Blank Presentation</vt:lpstr>
      <vt:lpstr>1_FAA_slide_template_whitecover_whitebackground</vt:lpstr>
      <vt:lpstr>1_Blank Presentation</vt:lpstr>
      <vt:lpstr>Worksheet</vt:lpstr>
      <vt:lpstr>Paint Shop Pro Image</vt:lpstr>
      <vt:lpstr>NAS Operations Portfolio Review</vt:lpstr>
      <vt:lpstr>Briefing Topics to be Covered</vt:lpstr>
      <vt:lpstr>Overview of the FAA Wake Turbulence R&amp;D Program  (R,E&amp;D and F&amp;E) </vt:lpstr>
      <vt:lpstr>Wake Turbulence R&amp;D Program Overview  What is this Program?</vt:lpstr>
      <vt:lpstr>Wake Turbulence (R&amp;D) Program Overview What is this Program?</vt:lpstr>
      <vt:lpstr>Wake Turbulence (R&amp;D) Program Overview</vt:lpstr>
      <vt:lpstr>Wake Turbulence Program Overview Direct Resources Being Applied</vt:lpstr>
      <vt:lpstr>NextGen – Wake Turbulence  R,E&amp;D Project A12.b</vt:lpstr>
      <vt:lpstr>National Rule Change 7110.308 Dependent Staggered Approaches to Parallel Runways Spaced Less Than 2500 ft</vt:lpstr>
      <vt:lpstr>National Rule Change 7110.308</vt:lpstr>
      <vt:lpstr>Wake Standards for New Aircraft Designs</vt:lpstr>
      <vt:lpstr>Develop NextGen Wake Procedure Concepts/DSTs</vt:lpstr>
      <vt:lpstr>Placeholder WTMSR DST</vt:lpstr>
      <vt:lpstr>Safety Risk Management</vt:lpstr>
      <vt:lpstr>NextGen – Wake Turbulence – RE&amp;D</vt:lpstr>
      <vt:lpstr>NextGen – Wake Turbulence F&amp;E Projects </vt:lpstr>
      <vt:lpstr>Aircraft Assignments Under Current US Weight Classes and Under Recategorization</vt:lpstr>
      <vt:lpstr>RECAT Separation Matrix Changes Relative to US</vt:lpstr>
      <vt:lpstr>Wake Turbulence Re-Categorization</vt:lpstr>
      <vt:lpstr>RECAT in the News</vt:lpstr>
      <vt:lpstr>Wake Turbulence Re-Cat – NextGen F&amp;E</vt:lpstr>
      <vt:lpstr>WTMD Overview: Wake Behavior – Data Collection</vt:lpstr>
      <vt:lpstr>WTMD Elements </vt:lpstr>
      <vt:lpstr>Operational Demonstration Site Major Components</vt:lpstr>
      <vt:lpstr>Wake Turbulence Mitigation for Departures (WTMD)</vt:lpstr>
      <vt:lpstr>Wake Turbulence Mitigation for Arrivals (WTMA)</vt:lpstr>
      <vt:lpstr>Sample Display for Strategic Wind Forecast For WTMA-S</vt:lpstr>
    </vt:vector>
  </TitlesOfParts>
  <Manager>Cathy Bigelow</Manager>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 2012 REB PPT Portfolio Briefing Template</dc:title>
  <dc:subject>REB</dc:subject>
  <dc:creator>AJP-62</dc:creator>
  <cp:lastModifiedBy>Walt CTR Hogan</cp:lastModifiedBy>
  <cp:revision>227</cp:revision>
  <cp:lastPrinted>2013-02-04T18:29:52Z</cp:lastPrinted>
  <dcterms:modified xsi:type="dcterms:W3CDTF">2014-02-26T18:49:31Z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0x0101009DA7335E1805E44495268AE629753871</vt:lpwstr>
  </property>
</Properties>
</file>