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78" r:id="rId2"/>
    <p:sldId id="271" r:id="rId3"/>
    <p:sldId id="279" r:id="rId4"/>
    <p:sldId id="268" r:id="rId5"/>
    <p:sldId id="276" r:id="rId6"/>
    <p:sldId id="281" r:id="rId7"/>
    <p:sldId id="291" r:id="rId8"/>
    <p:sldId id="266" r:id="rId9"/>
    <p:sldId id="282" r:id="rId10"/>
    <p:sldId id="283" r:id="rId11"/>
    <p:sldId id="284" r:id="rId12"/>
    <p:sldId id="285" r:id="rId13"/>
    <p:sldId id="292" r:id="rId14"/>
    <p:sldId id="267" r:id="rId15"/>
    <p:sldId id="286" r:id="rId16"/>
    <p:sldId id="287" r:id="rId17"/>
    <p:sldId id="269" r:id="rId18"/>
    <p:sldId id="288" r:id="rId19"/>
    <p:sldId id="294" r:id="rId20"/>
    <p:sldId id="293" r:id="rId21"/>
    <p:sldId id="290"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88012" autoAdjust="0"/>
  </p:normalViewPr>
  <p:slideViewPr>
    <p:cSldViewPr snapToGrid="0">
      <p:cViewPr>
        <p:scale>
          <a:sx n="75" d="100"/>
          <a:sy n="75" d="100"/>
        </p:scale>
        <p:origin x="-804"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5F4C5-9F25-4702-91AC-97628023CB1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B8F7BBA2-83CC-4D3E-A133-50703FD415DD}">
      <dgm:prSet phldrT="[Text]"/>
      <dgm:spPr/>
      <dgm:t>
        <a:bodyPr/>
        <a:lstStyle/>
        <a:p>
          <a:r>
            <a:rPr lang="en-US" dirty="0" smtClean="0"/>
            <a:t>En Route Functions</a:t>
          </a:r>
          <a:endParaRPr lang="en-US" dirty="0"/>
        </a:p>
      </dgm:t>
    </dgm:pt>
    <dgm:pt modelId="{58667114-3C3A-4713-97DB-5AD5F011D0A9}" type="parTrans" cxnId="{07F8BF96-9320-4D34-ACC5-212396142957}">
      <dgm:prSet/>
      <dgm:spPr/>
      <dgm:t>
        <a:bodyPr/>
        <a:lstStyle/>
        <a:p>
          <a:endParaRPr lang="en-US"/>
        </a:p>
      </dgm:t>
    </dgm:pt>
    <dgm:pt modelId="{DC69F3DC-7234-443E-AC27-8D3C774440C5}" type="sibTrans" cxnId="{07F8BF96-9320-4D34-ACC5-212396142957}">
      <dgm:prSet/>
      <dgm:spPr/>
      <dgm:t>
        <a:bodyPr/>
        <a:lstStyle/>
        <a:p>
          <a:endParaRPr lang="en-US"/>
        </a:p>
      </dgm:t>
    </dgm:pt>
    <dgm:pt modelId="{EB1406F1-D8EE-4619-92EA-D32CA6699902}">
      <dgm:prSet phldrT="[Text]"/>
      <dgm:spPr/>
      <dgm:t>
        <a:bodyPr/>
        <a:lstStyle/>
        <a:p>
          <a:r>
            <a:rPr lang="en-US" dirty="0" smtClean="0"/>
            <a:t>TRACON Functions</a:t>
          </a:r>
          <a:endParaRPr lang="en-US" dirty="0"/>
        </a:p>
      </dgm:t>
    </dgm:pt>
    <dgm:pt modelId="{37814C23-D990-4FB5-89B4-EB762CFFF99B}" type="parTrans" cxnId="{1C01D8E7-947C-462A-BB2E-5F09D7840504}">
      <dgm:prSet/>
      <dgm:spPr/>
      <dgm:t>
        <a:bodyPr/>
        <a:lstStyle/>
        <a:p>
          <a:endParaRPr lang="en-US"/>
        </a:p>
      </dgm:t>
    </dgm:pt>
    <dgm:pt modelId="{A452AFAC-449A-49DA-AE24-F73868A6AD4C}" type="sibTrans" cxnId="{1C01D8E7-947C-462A-BB2E-5F09D7840504}">
      <dgm:prSet/>
      <dgm:spPr/>
      <dgm:t>
        <a:bodyPr/>
        <a:lstStyle/>
        <a:p>
          <a:endParaRPr lang="en-US"/>
        </a:p>
      </dgm:t>
    </dgm:pt>
    <dgm:pt modelId="{60525DBD-D9A9-47EB-A3FA-84C6071D8DF1}">
      <dgm:prSet phldrT="[Text]"/>
      <dgm:spPr/>
      <dgm:t>
        <a:bodyPr/>
        <a:lstStyle/>
        <a:p>
          <a:r>
            <a:rPr lang="en-US" dirty="0" smtClean="0"/>
            <a:t>New  NextGen Functions</a:t>
          </a:r>
          <a:endParaRPr lang="en-US" dirty="0"/>
        </a:p>
      </dgm:t>
    </dgm:pt>
    <dgm:pt modelId="{6C407614-F23E-41A0-96FB-C0050705A709}" type="parTrans" cxnId="{C9F98604-C923-41E5-BF30-76E8996CE3E4}">
      <dgm:prSet/>
      <dgm:spPr/>
      <dgm:t>
        <a:bodyPr/>
        <a:lstStyle/>
        <a:p>
          <a:endParaRPr lang="en-US"/>
        </a:p>
      </dgm:t>
    </dgm:pt>
    <dgm:pt modelId="{BD2A00D3-5CE5-4532-B80A-A11A66017F3B}" type="sibTrans" cxnId="{C9F98604-C923-41E5-BF30-76E8996CE3E4}">
      <dgm:prSet/>
      <dgm:spPr/>
      <dgm:t>
        <a:bodyPr/>
        <a:lstStyle/>
        <a:p>
          <a:endParaRPr lang="en-US"/>
        </a:p>
      </dgm:t>
    </dgm:pt>
    <dgm:pt modelId="{21E8C6A1-A351-4953-9389-09C8E8A7651D}">
      <dgm:prSet phldrT="[Text]"/>
      <dgm:spPr/>
      <dgm:t>
        <a:bodyPr/>
        <a:lstStyle/>
        <a:p>
          <a:r>
            <a:rPr lang="en-US" dirty="0" smtClean="0"/>
            <a:t>Strategic Rollout Plan for:</a:t>
          </a:r>
          <a:endParaRPr lang="en-US" dirty="0"/>
        </a:p>
      </dgm:t>
    </dgm:pt>
    <dgm:pt modelId="{54EA9DD6-DF1C-403F-8989-E6BB9EE1DD3D}" type="sibTrans" cxnId="{57E80733-2541-43E9-B3B2-586BFCB106C4}">
      <dgm:prSet/>
      <dgm:spPr/>
      <dgm:t>
        <a:bodyPr/>
        <a:lstStyle/>
        <a:p>
          <a:endParaRPr lang="en-US"/>
        </a:p>
      </dgm:t>
    </dgm:pt>
    <dgm:pt modelId="{B4D0C2B5-27E0-4EF2-AD49-28E3DAE1DB84}" type="parTrans" cxnId="{57E80733-2541-43E9-B3B2-586BFCB106C4}">
      <dgm:prSet/>
      <dgm:spPr/>
      <dgm:t>
        <a:bodyPr/>
        <a:lstStyle/>
        <a:p>
          <a:endParaRPr lang="en-US"/>
        </a:p>
      </dgm:t>
    </dgm:pt>
    <dgm:pt modelId="{B8FFEF7C-573A-4DED-95A5-FBB181AE2152}">
      <dgm:prSet phldrT="[Text]"/>
      <dgm:spPr/>
      <dgm:t>
        <a:bodyPr/>
        <a:lstStyle/>
        <a:p>
          <a:r>
            <a:rPr lang="en-US" dirty="0" smtClean="0"/>
            <a:t>New features</a:t>
          </a:r>
          <a:endParaRPr lang="en-US" dirty="0"/>
        </a:p>
      </dgm:t>
    </dgm:pt>
    <dgm:pt modelId="{80ED9261-E723-4199-877F-100FE6825046}" type="parTrans" cxnId="{828A306A-ECA4-41DC-BC34-A71BE91D6291}">
      <dgm:prSet/>
      <dgm:spPr/>
      <dgm:t>
        <a:bodyPr/>
        <a:lstStyle/>
        <a:p>
          <a:endParaRPr lang="en-US"/>
        </a:p>
      </dgm:t>
    </dgm:pt>
    <dgm:pt modelId="{A8BF4A60-89ED-44EE-9F3A-2214A505F61F}" type="sibTrans" cxnId="{828A306A-ECA4-41DC-BC34-A71BE91D6291}">
      <dgm:prSet/>
      <dgm:spPr/>
      <dgm:t>
        <a:bodyPr/>
        <a:lstStyle/>
        <a:p>
          <a:endParaRPr lang="en-US"/>
        </a:p>
      </dgm:t>
    </dgm:pt>
    <dgm:pt modelId="{81839D3B-3B6F-49D5-8FFB-F068DEB47C3E}">
      <dgm:prSet phldrT="[Text]"/>
      <dgm:spPr/>
      <dgm:t>
        <a:bodyPr/>
        <a:lstStyle/>
        <a:p>
          <a:r>
            <a:rPr lang="en-US" dirty="0" smtClean="0"/>
            <a:t>Porting a feature from one domain to the other</a:t>
          </a:r>
          <a:endParaRPr lang="en-US" dirty="0"/>
        </a:p>
      </dgm:t>
    </dgm:pt>
    <dgm:pt modelId="{B61238C6-6575-413B-A11E-8FA0C1AE94F7}" type="parTrans" cxnId="{AC7B15C8-E697-4906-848E-50F57F3469C8}">
      <dgm:prSet/>
      <dgm:spPr/>
      <dgm:t>
        <a:bodyPr/>
        <a:lstStyle/>
        <a:p>
          <a:endParaRPr lang="en-US"/>
        </a:p>
      </dgm:t>
    </dgm:pt>
    <dgm:pt modelId="{4AE6FEAA-8418-49B8-A02D-1CC36A0A6031}" type="sibTrans" cxnId="{AC7B15C8-E697-4906-848E-50F57F3469C8}">
      <dgm:prSet/>
      <dgm:spPr/>
      <dgm:t>
        <a:bodyPr/>
        <a:lstStyle/>
        <a:p>
          <a:endParaRPr lang="en-US"/>
        </a:p>
      </dgm:t>
    </dgm:pt>
    <dgm:pt modelId="{996CA23A-700D-455A-8C4D-257C86D8CDC9}">
      <dgm:prSet phldrT="[Text]"/>
      <dgm:spPr/>
      <dgm:t>
        <a:bodyPr/>
        <a:lstStyle/>
        <a:p>
          <a:r>
            <a:rPr lang="en-US" dirty="0" smtClean="0"/>
            <a:t>Harmonization of existing features</a:t>
          </a:r>
          <a:endParaRPr lang="en-US" dirty="0"/>
        </a:p>
      </dgm:t>
    </dgm:pt>
    <dgm:pt modelId="{E992B3B1-2F4C-4D9C-BE68-3F8BFCBE5203}" type="parTrans" cxnId="{4D84B5EE-AA05-42BA-BBC4-37800F5D4FE8}">
      <dgm:prSet/>
      <dgm:spPr/>
      <dgm:t>
        <a:bodyPr/>
        <a:lstStyle/>
        <a:p>
          <a:endParaRPr lang="en-US"/>
        </a:p>
      </dgm:t>
    </dgm:pt>
    <dgm:pt modelId="{909AACE6-F576-44B4-BB2A-1723D137F457}" type="sibTrans" cxnId="{4D84B5EE-AA05-42BA-BBC4-37800F5D4FE8}">
      <dgm:prSet/>
      <dgm:spPr/>
      <dgm:t>
        <a:bodyPr/>
        <a:lstStyle/>
        <a:p>
          <a:endParaRPr lang="en-US"/>
        </a:p>
      </dgm:t>
    </dgm:pt>
    <dgm:pt modelId="{2FFBA734-C76E-437F-8994-5328D5C8DB4F}" type="pres">
      <dgm:prSet presAssocID="{DE85F4C5-9F25-4702-91AC-97628023CB17}" presName="Name0" presStyleCnt="0">
        <dgm:presLayoutVars>
          <dgm:chMax val="4"/>
          <dgm:resizeHandles val="exact"/>
        </dgm:presLayoutVars>
      </dgm:prSet>
      <dgm:spPr/>
      <dgm:t>
        <a:bodyPr/>
        <a:lstStyle/>
        <a:p>
          <a:endParaRPr lang="en-US"/>
        </a:p>
      </dgm:t>
    </dgm:pt>
    <dgm:pt modelId="{27504590-0B85-4E1E-A0E7-D8357FC85FA5}" type="pres">
      <dgm:prSet presAssocID="{DE85F4C5-9F25-4702-91AC-97628023CB17}" presName="ellipse" presStyleLbl="trBgShp" presStyleIdx="0" presStyleCnt="1" custLinFactNeighborX="-2235" custLinFactNeighborY="-24350"/>
      <dgm:spPr/>
    </dgm:pt>
    <dgm:pt modelId="{5065A1B4-EE71-48F3-BE56-650363A9FE38}" type="pres">
      <dgm:prSet presAssocID="{DE85F4C5-9F25-4702-91AC-97628023CB17}" presName="arrow1" presStyleLbl="fgShp" presStyleIdx="0" presStyleCnt="1" custLinFactY="-85086" custLinFactNeighborY="-100000"/>
      <dgm:spPr/>
    </dgm:pt>
    <dgm:pt modelId="{BE9069F8-7345-4E8D-8E7B-6D1AE7105303}" type="pres">
      <dgm:prSet presAssocID="{DE85F4C5-9F25-4702-91AC-97628023CB17}" presName="rectangle" presStyleLbl="revTx" presStyleIdx="0" presStyleCnt="1" custScaleX="122727" custScaleY="269591" custLinFactNeighborX="-4992" custLinFactNeighborY="-38883">
        <dgm:presLayoutVars>
          <dgm:bulletEnabled val="1"/>
        </dgm:presLayoutVars>
      </dgm:prSet>
      <dgm:spPr/>
      <dgm:t>
        <a:bodyPr/>
        <a:lstStyle/>
        <a:p>
          <a:endParaRPr lang="en-US"/>
        </a:p>
      </dgm:t>
    </dgm:pt>
    <dgm:pt modelId="{2717AA5D-5194-43BD-8FF1-57AA62A346E6}" type="pres">
      <dgm:prSet presAssocID="{EB1406F1-D8EE-4619-92EA-D32CA6699902}" presName="item1" presStyleLbl="node1" presStyleIdx="0" presStyleCnt="3" custLinFactNeighborX="-28808" custLinFactNeighborY="-35476">
        <dgm:presLayoutVars>
          <dgm:bulletEnabled val="1"/>
        </dgm:presLayoutVars>
      </dgm:prSet>
      <dgm:spPr/>
      <dgm:t>
        <a:bodyPr/>
        <a:lstStyle/>
        <a:p>
          <a:endParaRPr lang="en-US"/>
        </a:p>
      </dgm:t>
    </dgm:pt>
    <dgm:pt modelId="{14879A66-E679-4F8E-B09C-B693B3C170E4}" type="pres">
      <dgm:prSet presAssocID="{60525DBD-D9A9-47EB-A3FA-84C6071D8DF1}" presName="item2" presStyleLbl="node1" presStyleIdx="1" presStyleCnt="3" custLinFactNeighborX="3392" custLinFactNeighborY="-50876">
        <dgm:presLayoutVars>
          <dgm:bulletEnabled val="1"/>
        </dgm:presLayoutVars>
      </dgm:prSet>
      <dgm:spPr/>
      <dgm:t>
        <a:bodyPr/>
        <a:lstStyle/>
        <a:p>
          <a:endParaRPr lang="en-US"/>
        </a:p>
      </dgm:t>
    </dgm:pt>
    <dgm:pt modelId="{9C3EBAFE-D6F6-48B8-B952-F74F0B77A738}" type="pres">
      <dgm:prSet presAssocID="{21E8C6A1-A351-4953-9389-09C8E8A7651D}" presName="item3" presStyleLbl="node1" presStyleIdx="2" presStyleCnt="3" custLinFactNeighborY="-12600">
        <dgm:presLayoutVars>
          <dgm:bulletEnabled val="1"/>
        </dgm:presLayoutVars>
      </dgm:prSet>
      <dgm:spPr/>
      <dgm:t>
        <a:bodyPr/>
        <a:lstStyle/>
        <a:p>
          <a:endParaRPr lang="en-US"/>
        </a:p>
      </dgm:t>
    </dgm:pt>
    <dgm:pt modelId="{CCCC0B3A-2E22-4D82-855C-0227A88D03B4}" type="pres">
      <dgm:prSet presAssocID="{DE85F4C5-9F25-4702-91AC-97628023CB17}" presName="funnel" presStyleLbl="trAlignAcc1" presStyleIdx="0" presStyleCnt="1" custScaleY="80420" custLinFactNeighborX="-2060" custLinFactNeighborY="-12267"/>
      <dgm:spPr/>
    </dgm:pt>
  </dgm:ptLst>
  <dgm:cxnLst>
    <dgm:cxn modelId="{828A306A-ECA4-41DC-BC34-A71BE91D6291}" srcId="{21E8C6A1-A351-4953-9389-09C8E8A7651D}" destId="{B8FFEF7C-573A-4DED-95A5-FBB181AE2152}" srcOrd="0" destOrd="0" parTransId="{80ED9261-E723-4199-877F-100FE6825046}" sibTransId="{A8BF4A60-89ED-44EE-9F3A-2214A505F61F}"/>
    <dgm:cxn modelId="{00BAF125-C77D-4A79-AA47-1E92A01190F1}" type="presOf" srcId="{60525DBD-D9A9-47EB-A3FA-84C6071D8DF1}" destId="{2717AA5D-5194-43BD-8FF1-57AA62A346E6}" srcOrd="0" destOrd="0" presId="urn:microsoft.com/office/officeart/2005/8/layout/funnel1"/>
    <dgm:cxn modelId="{0C96DF5A-31BA-451F-911E-2A14371CA919}" type="presOf" srcId="{DE85F4C5-9F25-4702-91AC-97628023CB17}" destId="{2FFBA734-C76E-437F-8994-5328D5C8DB4F}" srcOrd="0" destOrd="0" presId="urn:microsoft.com/office/officeart/2005/8/layout/funnel1"/>
    <dgm:cxn modelId="{FBA4FC98-F912-442D-9D75-70218846145B}" type="presOf" srcId="{21E8C6A1-A351-4953-9389-09C8E8A7651D}" destId="{BE9069F8-7345-4E8D-8E7B-6D1AE7105303}" srcOrd="0" destOrd="0" presId="urn:microsoft.com/office/officeart/2005/8/layout/funnel1"/>
    <dgm:cxn modelId="{C9F98604-C923-41E5-BF30-76E8996CE3E4}" srcId="{DE85F4C5-9F25-4702-91AC-97628023CB17}" destId="{60525DBD-D9A9-47EB-A3FA-84C6071D8DF1}" srcOrd="2" destOrd="0" parTransId="{6C407614-F23E-41A0-96FB-C0050705A709}" sibTransId="{BD2A00D3-5CE5-4532-B80A-A11A66017F3B}"/>
    <dgm:cxn modelId="{3EEE6A36-B045-4220-BA02-7B65429A51FF}" type="presOf" srcId="{B8FFEF7C-573A-4DED-95A5-FBB181AE2152}" destId="{BE9069F8-7345-4E8D-8E7B-6D1AE7105303}" srcOrd="0" destOrd="1" presId="urn:microsoft.com/office/officeart/2005/8/layout/funnel1"/>
    <dgm:cxn modelId="{57E80733-2541-43E9-B3B2-586BFCB106C4}" srcId="{DE85F4C5-9F25-4702-91AC-97628023CB17}" destId="{21E8C6A1-A351-4953-9389-09C8E8A7651D}" srcOrd="3" destOrd="0" parTransId="{B4D0C2B5-27E0-4EF2-AD49-28E3DAE1DB84}" sibTransId="{54EA9DD6-DF1C-403F-8989-E6BB9EE1DD3D}"/>
    <dgm:cxn modelId="{8B7670F2-F363-4287-AEBC-FC7FFAF27CF0}" type="presOf" srcId="{EB1406F1-D8EE-4619-92EA-D32CA6699902}" destId="{14879A66-E679-4F8E-B09C-B693B3C170E4}" srcOrd="0" destOrd="0" presId="urn:microsoft.com/office/officeart/2005/8/layout/funnel1"/>
    <dgm:cxn modelId="{62137829-304B-4526-BCC8-2929701159F5}" type="presOf" srcId="{B8F7BBA2-83CC-4D3E-A133-50703FD415DD}" destId="{9C3EBAFE-D6F6-48B8-B952-F74F0B77A738}" srcOrd="0" destOrd="0" presId="urn:microsoft.com/office/officeart/2005/8/layout/funnel1"/>
    <dgm:cxn modelId="{07F8BF96-9320-4D34-ACC5-212396142957}" srcId="{DE85F4C5-9F25-4702-91AC-97628023CB17}" destId="{B8F7BBA2-83CC-4D3E-A133-50703FD415DD}" srcOrd="0" destOrd="0" parTransId="{58667114-3C3A-4713-97DB-5AD5F011D0A9}" sibTransId="{DC69F3DC-7234-443E-AC27-8D3C774440C5}"/>
    <dgm:cxn modelId="{1BCC6FF8-4727-494F-87AC-CBDAAD456D59}" type="presOf" srcId="{81839D3B-3B6F-49D5-8FFB-F068DEB47C3E}" destId="{BE9069F8-7345-4E8D-8E7B-6D1AE7105303}" srcOrd="0" destOrd="2" presId="urn:microsoft.com/office/officeart/2005/8/layout/funnel1"/>
    <dgm:cxn modelId="{1C01D8E7-947C-462A-BB2E-5F09D7840504}" srcId="{DE85F4C5-9F25-4702-91AC-97628023CB17}" destId="{EB1406F1-D8EE-4619-92EA-D32CA6699902}" srcOrd="1" destOrd="0" parTransId="{37814C23-D990-4FB5-89B4-EB762CFFF99B}" sibTransId="{A452AFAC-449A-49DA-AE24-F73868A6AD4C}"/>
    <dgm:cxn modelId="{4D84B5EE-AA05-42BA-BBC4-37800F5D4FE8}" srcId="{21E8C6A1-A351-4953-9389-09C8E8A7651D}" destId="{996CA23A-700D-455A-8C4D-257C86D8CDC9}" srcOrd="2" destOrd="0" parTransId="{E992B3B1-2F4C-4D9C-BE68-3F8BFCBE5203}" sibTransId="{909AACE6-F576-44B4-BB2A-1723D137F457}"/>
    <dgm:cxn modelId="{AC7B15C8-E697-4906-848E-50F57F3469C8}" srcId="{21E8C6A1-A351-4953-9389-09C8E8A7651D}" destId="{81839D3B-3B6F-49D5-8FFB-F068DEB47C3E}" srcOrd="1" destOrd="0" parTransId="{B61238C6-6575-413B-A11E-8FA0C1AE94F7}" sibTransId="{4AE6FEAA-8418-49B8-A02D-1CC36A0A6031}"/>
    <dgm:cxn modelId="{82F21046-83CD-4B3D-B3F1-51752792CEB0}" type="presOf" srcId="{996CA23A-700D-455A-8C4D-257C86D8CDC9}" destId="{BE9069F8-7345-4E8D-8E7B-6D1AE7105303}" srcOrd="0" destOrd="3" presId="urn:microsoft.com/office/officeart/2005/8/layout/funnel1"/>
    <dgm:cxn modelId="{EE5EA5AE-372F-4822-8A48-F63B7A08B314}" type="presParOf" srcId="{2FFBA734-C76E-437F-8994-5328D5C8DB4F}" destId="{27504590-0B85-4E1E-A0E7-D8357FC85FA5}" srcOrd="0" destOrd="0" presId="urn:microsoft.com/office/officeart/2005/8/layout/funnel1"/>
    <dgm:cxn modelId="{A91B4669-2D56-42AC-8420-94B51C1C67FD}" type="presParOf" srcId="{2FFBA734-C76E-437F-8994-5328D5C8DB4F}" destId="{5065A1B4-EE71-48F3-BE56-650363A9FE38}" srcOrd="1" destOrd="0" presId="urn:microsoft.com/office/officeart/2005/8/layout/funnel1"/>
    <dgm:cxn modelId="{BED97FBE-B824-4A44-AF2D-B0803EC2826E}" type="presParOf" srcId="{2FFBA734-C76E-437F-8994-5328D5C8DB4F}" destId="{BE9069F8-7345-4E8D-8E7B-6D1AE7105303}" srcOrd="2" destOrd="0" presId="urn:microsoft.com/office/officeart/2005/8/layout/funnel1"/>
    <dgm:cxn modelId="{83406176-0B43-41DF-9058-3B6EFA82D1D7}" type="presParOf" srcId="{2FFBA734-C76E-437F-8994-5328D5C8DB4F}" destId="{2717AA5D-5194-43BD-8FF1-57AA62A346E6}" srcOrd="3" destOrd="0" presId="urn:microsoft.com/office/officeart/2005/8/layout/funnel1"/>
    <dgm:cxn modelId="{20D4C53B-5D81-43EF-8024-DE798EF4B799}" type="presParOf" srcId="{2FFBA734-C76E-437F-8994-5328D5C8DB4F}" destId="{14879A66-E679-4F8E-B09C-B693B3C170E4}" srcOrd="4" destOrd="0" presId="urn:microsoft.com/office/officeart/2005/8/layout/funnel1"/>
    <dgm:cxn modelId="{C228B0BB-993C-4005-8C6E-441ABFC10FED}" type="presParOf" srcId="{2FFBA734-C76E-437F-8994-5328D5C8DB4F}" destId="{9C3EBAFE-D6F6-48B8-B952-F74F0B77A738}" srcOrd="5" destOrd="0" presId="urn:microsoft.com/office/officeart/2005/8/layout/funnel1"/>
    <dgm:cxn modelId="{AA8C08AC-824B-4D20-A0AD-C5990B92F39B}" type="presParOf" srcId="{2FFBA734-C76E-437F-8994-5328D5C8DB4F}" destId="{CCCC0B3A-2E22-4D82-855C-0227A88D03B4}"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18A66-AE2D-4009-A9C9-FEC50DAA149D}" type="datetimeFigureOut">
              <a:rPr lang="en-US" smtClean="0"/>
              <a:t>3/5/2014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6AB7D-13F4-464B-8069-346BB1D23B48}" type="slidenum">
              <a:rPr lang="en-US" smtClean="0"/>
              <a:t>‹#›</a:t>
            </a:fld>
            <a:endParaRPr lang="en-US"/>
          </a:p>
        </p:txBody>
      </p:sp>
    </p:spTree>
    <p:extLst>
      <p:ext uri="{BB962C8B-B14F-4D97-AF65-F5344CB8AC3E}">
        <p14:creationId xmlns:p14="http://schemas.microsoft.com/office/powerpoint/2010/main" val="206124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3CA902B2-421C-41FF-A8B9-B23BBB957255}" type="slidenum">
              <a:rPr lang="en-US" smtClean="0"/>
              <a:pPr>
                <a:spcBef>
                  <a:spcPct val="50000"/>
                </a:spcBef>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90600" y="4267200"/>
            <a:ext cx="5140325" cy="4724400"/>
          </a:xfrm>
          <a:noFill/>
        </p:spPr>
        <p:txBody>
          <a:bodyPr/>
          <a:lstStyle/>
          <a:p>
            <a:pPr eaLnBrk="1" hangingPunct="1"/>
            <a:r>
              <a:rPr lang="en-US" smtClean="0"/>
              <a:t>Instructions:</a:t>
            </a:r>
          </a:p>
          <a:p>
            <a:pPr eaLnBrk="1" hangingPunct="1"/>
            <a:r>
              <a:rPr lang="en-US" smtClean="0"/>
              <a:t>1  Insert TCRG name and the name of the appropriate BLI.  I used TAS as an example.</a:t>
            </a:r>
          </a:p>
          <a:p>
            <a:pPr eaLnBrk="1" hangingPunct="1"/>
            <a:r>
              <a:rPr lang="en-US" smtClean="0"/>
              <a:t>2  Insert name of requirement sponsor and research provider.</a:t>
            </a:r>
          </a:p>
          <a:p>
            <a:pPr eaLnBrk="1" hangingPunct="1"/>
            <a:r>
              <a:rPr lang="en-US" smtClean="0"/>
              <a:t>3  Insert exact date of your presentation – see agenda for more information.</a:t>
            </a:r>
          </a:p>
          <a:p>
            <a:pPr eaLnBrk="1" hangingPunct="1"/>
            <a:r>
              <a:rPr lang="en-US" smtClean="0"/>
              <a:t>4  The objective of the presentation is to provide the SAS members with enough information to evaluate the content of the proposed FY16 Aircraft Safety R&amp;D Portfolio for each BLI or BLI subsection and provide recommendations.  The presentation has two distinct parts.  </a:t>
            </a:r>
          </a:p>
          <a:p>
            <a:pPr eaLnBrk="1" hangingPunct="1"/>
            <a:r>
              <a:rPr lang="en-US" smtClean="0"/>
              <a:t>Part One is a broader overview of the BLI, its overall purpose, how it supports the AVS mission area(s), the overall benefits, and a general review of how the research gets done.  The overview explains the </a:t>
            </a:r>
            <a:r>
              <a:rPr lang="en-US" b="1" smtClean="0"/>
              <a:t>why, what, and how </a:t>
            </a:r>
            <a:r>
              <a:rPr lang="en-US" smtClean="0"/>
              <a:t>for a particular area of research.  This information is usually drawn from the Budget Narratives.  In some cases the story line has not changed much since the Spring 2013 meeting.</a:t>
            </a:r>
          </a:p>
          <a:p>
            <a:pPr eaLnBrk="1" hangingPunct="1"/>
            <a:r>
              <a:rPr lang="en-US" smtClean="0"/>
              <a:t>Part Two presents a quad chart for each requirement in the proposed FY16 portfolio.  Parts one and two should work together to present a cohesive picture of the program to the SAS members.  The TAS presentation from the FY14 presentation to the SAS is used as an example.</a:t>
            </a:r>
          </a:p>
          <a:p>
            <a:pPr eaLnBrk="1" hangingPunct="1"/>
            <a:r>
              <a:rPr lang="en-US" b="1" smtClean="0"/>
              <a:t>5 As a general rule please erase all instructions and template information. Insert your own notes as necessary.</a:t>
            </a:r>
          </a:p>
          <a:p>
            <a:pPr eaLnBrk="1" hangingPunct="1"/>
            <a:endParaRPr lang="en-US" b="1" smtClean="0"/>
          </a:p>
        </p:txBody>
      </p:sp>
      <p:sp>
        <p:nvSpPr>
          <p:cNvPr id="6149" name="Header Placeholder 1"/>
          <p:cNvSpPr>
            <a:spLocks noGrp="1"/>
          </p:cNvSpPr>
          <p:nvPr>
            <p:ph type="hdr" sz="quarter"/>
          </p:nvPr>
        </p:nvSpPr>
        <p:spPr>
          <a:xfrm>
            <a:off x="1914525" y="304800"/>
            <a:ext cx="3038475" cy="463550"/>
          </a:xfrm>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ctr">
              <a:spcBef>
                <a:spcPct val="50000"/>
              </a:spcBef>
              <a:buFontTx/>
              <a:buNone/>
            </a:pPr>
            <a:r>
              <a:rPr lang="en-US" sz="2400" smtClean="0"/>
              <a:t>DRAFT TEMPLATE</a:t>
            </a:r>
          </a:p>
        </p:txBody>
      </p:sp>
    </p:spTree>
    <p:extLst>
      <p:ext uri="{BB962C8B-B14F-4D97-AF65-F5344CB8AC3E}">
        <p14:creationId xmlns:p14="http://schemas.microsoft.com/office/powerpoint/2010/main" val="142285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1) New features that neither system has (e.g., Data Comm)</a:t>
            </a:r>
            <a:br>
              <a:rPr lang="en-US" smtClean="0"/>
            </a:br>
            <a:r>
              <a:rPr lang="en-US" smtClean="0"/>
              <a:t>2) Features that exist in one domain or system but not the other (e.g., route functions in TRACON; fusion targets in en route)</a:t>
            </a:r>
            <a:br>
              <a:rPr lang="en-US" smtClean="0"/>
            </a:br>
            <a:r>
              <a:rPr lang="en-US" smtClean="0"/>
              <a:t>3) Features that exist in both systems but are different (e.g., target symbols)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defTabSz="448650" eaLnBrk="0" fontAlgn="base" hangingPunct="0">
              <a:spcBef>
                <a:spcPct val="0"/>
              </a:spcBef>
              <a:spcAft>
                <a:spcPct val="0"/>
              </a:spcAft>
              <a:defRPr>
                <a:solidFill>
                  <a:schemeClr val="tx1"/>
                </a:solidFill>
                <a:latin typeface="Arial" pitchFamily="34" charset="0"/>
              </a:defRPr>
            </a:lvl6pPr>
            <a:lvl7pPr marL="2916227" indent="-224325" defTabSz="448650" eaLnBrk="0" fontAlgn="base" hangingPunct="0">
              <a:spcBef>
                <a:spcPct val="0"/>
              </a:spcBef>
              <a:spcAft>
                <a:spcPct val="0"/>
              </a:spcAft>
              <a:defRPr>
                <a:solidFill>
                  <a:schemeClr val="tx1"/>
                </a:solidFill>
                <a:latin typeface="Arial" pitchFamily="34" charset="0"/>
              </a:defRPr>
            </a:lvl7pPr>
            <a:lvl8pPr marL="3364878" indent="-224325" defTabSz="448650" eaLnBrk="0" fontAlgn="base" hangingPunct="0">
              <a:spcBef>
                <a:spcPct val="0"/>
              </a:spcBef>
              <a:spcAft>
                <a:spcPct val="0"/>
              </a:spcAft>
              <a:defRPr>
                <a:solidFill>
                  <a:schemeClr val="tx1"/>
                </a:solidFill>
                <a:latin typeface="Arial" pitchFamily="34" charset="0"/>
              </a:defRPr>
            </a:lvl8pPr>
            <a:lvl9pPr marL="3813528" indent="-224325" defTabSz="448650" eaLnBrk="0" fontAlgn="base" hangingPunct="0">
              <a:spcBef>
                <a:spcPct val="0"/>
              </a:spcBef>
              <a:spcAft>
                <a:spcPct val="0"/>
              </a:spcAft>
              <a:defRPr>
                <a:solidFill>
                  <a:schemeClr val="tx1"/>
                </a:solidFill>
                <a:latin typeface="Arial" pitchFamily="34" charset="0"/>
              </a:defRPr>
            </a:lvl9pPr>
          </a:lstStyle>
          <a:p>
            <a:pPr eaLnBrk="1" hangingPunct="1"/>
            <a:fld id="{4DAD3982-1958-40F9-85BA-4D51A9DF47F0}" type="slidenum">
              <a:rPr lang="en-US" smtClean="0">
                <a:latin typeface="Calibri" pitchFamily="34" charset="0"/>
              </a:rPr>
              <a:pPr eaLnBrk="1" hangingPunct="1"/>
              <a:t>13</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defRPr/>
            </a:pPr>
            <a:r>
              <a:rPr lang="en-US" dirty="0" smtClean="0"/>
              <a:t>Use nail gun </a:t>
            </a:r>
            <a:r>
              <a:rPr lang="en-US" dirty="0" err="1" smtClean="0"/>
              <a:t>vs</a:t>
            </a:r>
            <a:r>
              <a:rPr lang="en-US" dirty="0" smtClean="0"/>
              <a:t> hammer – no change in job</a:t>
            </a:r>
          </a:p>
          <a:p>
            <a:pPr>
              <a:defRPr/>
            </a:pPr>
            <a:r>
              <a:rPr lang="en-US" dirty="0" smtClean="0"/>
              <a:t>Modular housing fundamental change</a:t>
            </a:r>
          </a:p>
          <a:p>
            <a:pPr>
              <a:defRPr/>
            </a:pPr>
            <a:endParaRPr lang="en-US" dirty="0" smtClean="0"/>
          </a:p>
          <a:p>
            <a:pPr marL="0" lvl="1">
              <a:spcBef>
                <a:spcPts val="589"/>
              </a:spcBef>
              <a:defRPr/>
            </a:pPr>
            <a:r>
              <a:rPr lang="en-US" sz="2700" dirty="0">
                <a:latin typeface="Arial" pitchFamily="34" charset="0"/>
                <a:cs typeface="Arial" pitchFamily="34" charset="0"/>
              </a:rPr>
              <a:t>CY2014 Roadmap Redesign Benefits</a:t>
            </a:r>
          </a:p>
          <a:p>
            <a:pPr marL="0" lvl="1">
              <a:spcBef>
                <a:spcPts val="589"/>
              </a:spcBef>
              <a:defRPr/>
            </a:pPr>
            <a:r>
              <a:rPr lang="en-US" sz="2700" b="1" dirty="0">
                <a:solidFill>
                  <a:srgbClr val="002060"/>
                </a:solidFill>
                <a:latin typeface="Arial" pitchFamily="34" charset="0"/>
                <a:cs typeface="Arial" pitchFamily="34" charset="0"/>
              </a:rPr>
              <a:t>Facilitates:</a:t>
            </a:r>
          </a:p>
          <a:p>
            <a:pPr marL="729057" lvl="2" indent="-336488">
              <a:spcBef>
                <a:spcPts val="589"/>
              </a:spcBef>
              <a:defRPr/>
            </a:pPr>
            <a:r>
              <a:rPr lang="en-US" dirty="0" smtClean="0">
                <a:latin typeface="Arial" pitchFamily="34" charset="0"/>
                <a:cs typeface="Arial" pitchFamily="34" charset="0"/>
              </a:rPr>
              <a:t>Achievement of Destination 2025 goals and metrics</a:t>
            </a:r>
          </a:p>
          <a:p>
            <a:pPr marL="729057" lvl="2" indent="-336488">
              <a:spcBef>
                <a:spcPts val="589"/>
              </a:spcBef>
              <a:defRPr/>
            </a:pPr>
            <a:r>
              <a:rPr lang="en-US" dirty="0" smtClean="0">
                <a:latin typeface="Arial" pitchFamily="34" charset="0"/>
                <a:cs typeface="Arial" pitchFamily="34" charset="0"/>
              </a:rPr>
              <a:t>Efficient, integrated decision-making by programs</a:t>
            </a:r>
          </a:p>
          <a:p>
            <a:pPr marL="729057" lvl="2" indent="-336488">
              <a:spcBef>
                <a:spcPts val="589"/>
              </a:spcBef>
              <a:defRPr/>
            </a:pPr>
            <a:r>
              <a:rPr lang="en-US" dirty="0" smtClean="0">
                <a:latin typeface="Arial" pitchFamily="34" charset="0"/>
                <a:cs typeface="Arial" pitchFamily="34" charset="0"/>
              </a:rPr>
              <a:t>Infrastructure development of a single source for human-system engineering need identification / NextGen program driver</a:t>
            </a:r>
          </a:p>
          <a:p>
            <a:pPr marL="729057" lvl="2" indent="-336488">
              <a:spcBef>
                <a:spcPts val="589"/>
              </a:spcBef>
              <a:defRPr/>
            </a:pPr>
            <a:r>
              <a:rPr lang="en-US" dirty="0" smtClean="0">
                <a:latin typeface="Arial" pitchFamily="34" charset="0"/>
                <a:cs typeface="Arial" pitchFamily="34" charset="0"/>
              </a:rPr>
              <a:t>Improved usability of NAS products / Air-Ground Integration (AGI)</a:t>
            </a:r>
          </a:p>
          <a:p>
            <a:pPr marL="729057" lvl="2" indent="-336488">
              <a:spcBef>
                <a:spcPts val="589"/>
              </a:spcBef>
              <a:defRPr/>
            </a:pPr>
            <a:r>
              <a:rPr lang="en-US" dirty="0" smtClean="0">
                <a:latin typeface="Arial" pitchFamily="34" charset="0"/>
                <a:cs typeface="Arial" pitchFamily="34" charset="0"/>
              </a:rPr>
              <a:t>Programmatic risk reduction</a:t>
            </a:r>
          </a:p>
          <a:p>
            <a:pPr marL="729057" lvl="2" indent="-336488">
              <a:spcBef>
                <a:spcPts val="589"/>
              </a:spcBef>
              <a:defRPr/>
            </a:pPr>
            <a:r>
              <a:rPr lang="en-US" dirty="0" smtClean="0">
                <a:latin typeface="Arial" pitchFamily="34" charset="0"/>
                <a:cs typeface="Arial" pitchFamily="34" charset="0"/>
              </a:rPr>
              <a:t>Definition of technical relationships from the user perspective (Operational Views)</a:t>
            </a:r>
          </a:p>
          <a:p>
            <a:pPr marL="729057" lvl="2" indent="-336488">
              <a:spcBef>
                <a:spcPts val="589"/>
              </a:spcBef>
              <a:defRPr/>
            </a:pPr>
            <a:r>
              <a:rPr lang="en-US" dirty="0" smtClean="0">
                <a:latin typeface="Arial" pitchFamily="34" charset="0"/>
                <a:cs typeface="Arial" pitchFamily="34" charset="0"/>
              </a:rPr>
              <a:t>Achievement of critical path objectives and timelines </a:t>
            </a:r>
          </a:p>
          <a:p>
            <a:pPr>
              <a:defRPr/>
            </a:pPr>
            <a:endParaRPr lang="en-US" dirty="0" smtClean="0"/>
          </a:p>
          <a:p>
            <a:pPr>
              <a:defRPr/>
            </a:pPr>
            <a:endParaRPr lang="en-US" dirty="0" smtClean="0"/>
          </a:p>
          <a:p>
            <a:pPr>
              <a:defRPr/>
            </a:pPr>
            <a:r>
              <a:rPr lang="en-US" dirty="0" smtClean="0"/>
              <a:t>Each block represents a single OI.  They are comprised of increments.  The data (each increment is laid out by segment, the description is used to map to all the impacted NAS actor, determine the change on each specific actor, ID the application of the tool (how they will use it),  analyze the impact that each increment has on each of the NAS actors and then further detail the nature and level of change, identify the roll up of cumulative change from all the increments that make up the OI) on each increment is captured on a spreadsheet that is under development.</a:t>
            </a:r>
          </a:p>
          <a:p>
            <a:pPr>
              <a:defRPr/>
            </a:pPr>
            <a:r>
              <a:rPr lang="en-US" dirty="0" smtClean="0"/>
              <a:t>The FID decision points link to a program.  That includes a roll up of systems and capabilities.</a:t>
            </a:r>
          </a:p>
          <a:p>
            <a:pPr>
              <a:defRPr/>
            </a:pPr>
            <a:endParaRPr lang="en-US" dirty="0" smtClean="0"/>
          </a:p>
          <a:p>
            <a:pPr>
              <a:defRPr/>
            </a:pPr>
            <a:r>
              <a:rPr lang="en-US" dirty="0" smtClean="0"/>
              <a:t>As is – defined by SMEs and FAA documentation</a:t>
            </a:r>
          </a:p>
          <a:p>
            <a:pPr>
              <a:defRPr/>
            </a:pPr>
            <a:r>
              <a:rPr lang="en-US" dirty="0" smtClean="0"/>
              <a:t>To be – JPDO CONOPS</a:t>
            </a:r>
          </a:p>
          <a:p>
            <a:pPr>
              <a:defRPr/>
            </a:pPr>
            <a:endParaRPr lang="en-US" dirty="0" smtClean="0"/>
          </a:p>
          <a:p>
            <a:pPr>
              <a:defRPr/>
            </a:pPr>
            <a:endParaRPr lang="en-US" dirty="0" smtClean="0"/>
          </a:p>
          <a:p>
            <a:pPr>
              <a:defRPr/>
            </a:pPr>
            <a:r>
              <a:rPr lang="en-US" dirty="0" smtClean="0"/>
              <a:t>Back in the May/June time frame, ANG-C4 conducted a Service Roadmap revalidation effort. The source data was NSIP 5.0. The sample roadmap I provided you is a representation of the Service Roadmap revalidation effort. However when this is presented it needs to be made clear that a Portfolio Revalidation effort (facilitated by ANG-D21) is currently underway. The roll-up of both efforts will be reflected in the next publication of the NSIP in mid-November.</a:t>
            </a:r>
          </a:p>
          <a:p>
            <a:pPr>
              <a:defRPr/>
            </a:pPr>
            <a:endParaRPr lang="en-US" dirty="0" smtClean="0"/>
          </a:p>
          <a:p>
            <a:pPr>
              <a:defRPr/>
            </a:pPr>
            <a:r>
              <a:rPr lang="en-US" dirty="0" smtClean="0"/>
              <a:t>Eddie will provide definition of all diamonds</a:t>
            </a: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defTabSz="448650" eaLnBrk="0" fontAlgn="base" hangingPunct="0">
              <a:spcBef>
                <a:spcPct val="0"/>
              </a:spcBef>
              <a:spcAft>
                <a:spcPct val="0"/>
              </a:spcAft>
              <a:defRPr>
                <a:solidFill>
                  <a:schemeClr val="tx1"/>
                </a:solidFill>
                <a:latin typeface="Arial" pitchFamily="34" charset="0"/>
              </a:defRPr>
            </a:lvl6pPr>
            <a:lvl7pPr marL="2916227" indent="-224325" defTabSz="448650" eaLnBrk="0" fontAlgn="base" hangingPunct="0">
              <a:spcBef>
                <a:spcPct val="0"/>
              </a:spcBef>
              <a:spcAft>
                <a:spcPct val="0"/>
              </a:spcAft>
              <a:defRPr>
                <a:solidFill>
                  <a:schemeClr val="tx1"/>
                </a:solidFill>
                <a:latin typeface="Arial" pitchFamily="34" charset="0"/>
              </a:defRPr>
            </a:lvl7pPr>
            <a:lvl8pPr marL="3364878" indent="-224325" defTabSz="448650" eaLnBrk="0" fontAlgn="base" hangingPunct="0">
              <a:spcBef>
                <a:spcPct val="0"/>
              </a:spcBef>
              <a:spcAft>
                <a:spcPct val="0"/>
              </a:spcAft>
              <a:defRPr>
                <a:solidFill>
                  <a:schemeClr val="tx1"/>
                </a:solidFill>
                <a:latin typeface="Arial" pitchFamily="34" charset="0"/>
              </a:defRPr>
            </a:lvl8pPr>
            <a:lvl9pPr marL="3813528" indent="-224325" defTabSz="448650" eaLnBrk="0" fontAlgn="base" hangingPunct="0">
              <a:spcBef>
                <a:spcPct val="0"/>
              </a:spcBef>
              <a:spcAft>
                <a:spcPct val="0"/>
              </a:spcAft>
              <a:defRPr>
                <a:solidFill>
                  <a:schemeClr val="tx1"/>
                </a:solidFill>
                <a:latin typeface="Arial" pitchFamily="34" charset="0"/>
              </a:defRPr>
            </a:lvl9pPr>
          </a:lstStyle>
          <a:p>
            <a:pPr eaLnBrk="1" hangingPunct="1"/>
            <a:fld id="{D8C756B2-D87D-4360-8C79-76EB3EF18C0D}" type="slidenum">
              <a:rPr lang="en-US" smtClean="0">
                <a:latin typeface="Calibri" pitchFamily="34" charset="0"/>
              </a:rPr>
              <a:pPr eaLnBrk="1" hangingPunct="1"/>
              <a:t>19</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dirty="0" smtClean="0">
                  <a:solidFill>
                    <a:schemeClr val="bg1"/>
                  </a:solidFill>
                </a:rPr>
                <a:t>Federal Aviation</a:t>
              </a:r>
            </a:p>
            <a:p>
              <a:pPr eaLnBrk="1" hangingPunct="1">
                <a:lnSpc>
                  <a:spcPct val="85000"/>
                </a:lnSpc>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84629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336919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108056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r>
              <a:rPr lang="en-US" noProof="0" smtClean="0"/>
              <a:t>Click icon to add table</a:t>
            </a:r>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B977D8BD-C8A9-4300-AFD0-C2C17CC6675F}" type="slidenum">
              <a:rPr lang="en-US" smtClean="0"/>
              <a:pPr>
                <a:defRPr/>
              </a:pPr>
              <a:t>‹#›</a:t>
            </a:fld>
            <a:endParaRPr lang="en-US"/>
          </a:p>
        </p:txBody>
      </p:sp>
    </p:spTree>
    <p:extLst>
      <p:ext uri="{BB962C8B-B14F-4D97-AF65-F5344CB8AC3E}">
        <p14:creationId xmlns:p14="http://schemas.microsoft.com/office/powerpoint/2010/main" val="367566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6270625" y="681038"/>
            <a:ext cx="2636838" cy="5861050"/>
          </a:xfrm>
          <a:prstGeom prst="rect">
            <a:avLst/>
          </a:prstGeom>
          <a:solidFill>
            <a:srgbClr val="99CCFF">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0" hangingPunct="0">
              <a:defRPr/>
            </a:pPr>
            <a:endParaRPr lang="en-US" sz="800" smtClean="0">
              <a:solidFill>
                <a:srgbClr val="000000"/>
              </a:solidFill>
            </a:endParaRPr>
          </a:p>
        </p:txBody>
      </p:sp>
      <p:sp>
        <p:nvSpPr>
          <p:cNvPr id="3" name="Rectangle 2"/>
          <p:cNvSpPr>
            <a:spLocks noChangeArrowheads="1"/>
          </p:cNvSpPr>
          <p:nvPr userDrawn="1"/>
        </p:nvSpPr>
        <p:spPr bwMode="auto">
          <a:xfrm>
            <a:off x="3124200" y="681038"/>
            <a:ext cx="3146425" cy="5861050"/>
          </a:xfrm>
          <a:prstGeom prst="rect">
            <a:avLst/>
          </a:prstGeom>
          <a:solidFill>
            <a:srgbClr val="CCCCFF">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0" hangingPunct="0">
              <a:defRPr/>
            </a:pPr>
            <a:endParaRPr lang="en-US" sz="800" smtClean="0">
              <a:solidFill>
                <a:srgbClr val="000000"/>
              </a:solidFill>
            </a:endParaRPr>
          </a:p>
        </p:txBody>
      </p:sp>
      <p:sp>
        <p:nvSpPr>
          <p:cNvPr id="4" name="Rectangle 3"/>
          <p:cNvSpPr>
            <a:spLocks noChangeArrowheads="1"/>
          </p:cNvSpPr>
          <p:nvPr userDrawn="1"/>
        </p:nvSpPr>
        <p:spPr bwMode="auto">
          <a:xfrm>
            <a:off x="495300" y="681038"/>
            <a:ext cx="2628900" cy="5861050"/>
          </a:xfrm>
          <a:prstGeom prst="rect">
            <a:avLst/>
          </a:prstGeom>
          <a:solidFill>
            <a:schemeClr val="bg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0" hangingPunct="0">
              <a:defRPr/>
            </a:pPr>
            <a:endParaRPr lang="en-US" sz="800" smtClean="0">
              <a:solidFill>
                <a:srgbClr val="000000"/>
              </a:solidFill>
            </a:endParaRPr>
          </a:p>
        </p:txBody>
      </p:sp>
      <p:graphicFrame>
        <p:nvGraphicFramePr>
          <p:cNvPr id="5" name="Table 4"/>
          <p:cNvGraphicFramePr>
            <a:graphicFrameLocks noGrp="1"/>
          </p:cNvGraphicFramePr>
          <p:nvPr/>
        </p:nvGraphicFramePr>
        <p:xfrm>
          <a:off x="495300" y="434975"/>
          <a:ext cx="8412160" cy="6107113"/>
        </p:xfrm>
        <a:graphic>
          <a:graphicData uri="http://schemas.openxmlformats.org/drawingml/2006/table">
            <a:tbl>
              <a:tblPr firstRow="1" bandRow="1">
                <a:tableStyleId>{5C22544A-7EE6-4342-B048-85BDC9FD1C3A}</a:tableStyleId>
              </a:tblPr>
              <a:tblGrid>
                <a:gridCol w="525760"/>
                <a:gridCol w="525760"/>
                <a:gridCol w="525760"/>
                <a:gridCol w="525760"/>
                <a:gridCol w="525760"/>
                <a:gridCol w="525760"/>
                <a:gridCol w="525760"/>
                <a:gridCol w="525760"/>
                <a:gridCol w="525760"/>
                <a:gridCol w="525760"/>
                <a:gridCol w="525760"/>
                <a:gridCol w="525760"/>
                <a:gridCol w="525760"/>
                <a:gridCol w="525760"/>
                <a:gridCol w="525760"/>
                <a:gridCol w="525760"/>
              </a:tblGrid>
              <a:tr h="245892">
                <a:tc gridSpan="2">
                  <a:txBody>
                    <a:bodyPr/>
                    <a:lstStyle/>
                    <a:p>
                      <a:pPr algn="ctr"/>
                      <a:r>
                        <a:rPr lang="en-US" sz="1000" dirty="0" smtClean="0">
                          <a:solidFill>
                            <a:schemeClr val="tx1"/>
                          </a:solidFill>
                          <a:latin typeface="Arial" pitchFamily="34" charset="0"/>
                          <a:cs typeface="Arial" pitchFamily="34" charset="0"/>
                        </a:rPr>
                        <a:t>CY</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pPr algn="ctr"/>
                      <a:endParaRPr lang="en-US" sz="1000" dirty="0">
                        <a:solidFill>
                          <a:schemeClr val="tx1"/>
                        </a:solidFill>
                        <a:latin typeface="Arial" pitchFamily="34" charset="0"/>
                        <a:cs typeface="Arial"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2013</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2014</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2015</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2016</a:t>
                      </a:r>
                      <a:endParaRPr lang="en-US" sz="1000" dirty="0">
                        <a:solidFill>
                          <a:schemeClr val="tx1"/>
                        </a:solidFill>
                        <a:latin typeface="Arial" pitchFamily="34" charset="0"/>
                        <a:cs typeface="Arial" pitchFamily="34" charset="0"/>
                      </a:endParaRPr>
                    </a:p>
                  </a:txBody>
                  <a:tcPr marL="91437" marR="91437" marT="45722" marB="45722"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2017</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2018</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2019</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2020</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2021</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2022</a:t>
                      </a:r>
                      <a:endParaRPr lang="en-US" sz="1000" dirty="0">
                        <a:solidFill>
                          <a:schemeClr val="tx1"/>
                        </a:solidFill>
                        <a:latin typeface="Arial" pitchFamily="34" charset="0"/>
                        <a:cs typeface="Arial" pitchFamily="34" charset="0"/>
                      </a:endParaRPr>
                    </a:p>
                  </a:txBody>
                  <a:tcPr marL="91437" marR="91437" marT="45722" marB="45722"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2023</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2024</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2025</a:t>
                      </a:r>
                      <a:endParaRPr lang="en-US" sz="10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000" dirty="0" smtClean="0">
                          <a:solidFill>
                            <a:schemeClr val="tx1"/>
                          </a:solidFill>
                          <a:latin typeface="Arial" pitchFamily="34" charset="0"/>
                          <a:cs typeface="Arial" pitchFamily="34" charset="0"/>
                        </a:rPr>
                        <a:t>2026</a:t>
                      </a:r>
                      <a:r>
                        <a:rPr lang="en-US" sz="800" dirty="0" smtClean="0">
                          <a:solidFill>
                            <a:schemeClr val="tx1"/>
                          </a:solidFill>
                          <a:latin typeface="Arial" pitchFamily="34" charset="0"/>
                          <a:cs typeface="Arial" pitchFamily="34" charset="0"/>
                        </a:rPr>
                        <a:t>+</a:t>
                      </a:r>
                      <a:endParaRPr lang="en-US" sz="800" dirty="0">
                        <a:solidFill>
                          <a:schemeClr val="tx1"/>
                        </a:solidFill>
                        <a:latin typeface="Arial" pitchFamily="34" charset="0"/>
                        <a:cs typeface="Arial" pitchFamily="34" charset="0"/>
                      </a:endParaRPr>
                    </a:p>
                  </a:txBody>
                  <a:tcPr marL="91437" marR="91437" marT="45722" marB="4572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5861221">
                <a:tc>
                  <a:txBody>
                    <a:bodyPr/>
                    <a:lstStyle/>
                    <a:p>
                      <a:endParaRPr lang="en-US" sz="1800" dirty="0"/>
                    </a:p>
                  </a:txBody>
                  <a:tcPr marL="91437" marR="91437" marT="45722" marB="457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800" dirty="0"/>
                    </a:p>
                  </a:txBody>
                  <a:tcPr marL="91437" marR="91437" marT="45722" marB="4572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bl>
          </a:graphicData>
        </a:graphic>
      </p:graphicFrame>
      <p:grpSp>
        <p:nvGrpSpPr>
          <p:cNvPr id="6" name="Group 7"/>
          <p:cNvGrpSpPr>
            <a:grpSpLocks/>
          </p:cNvGrpSpPr>
          <p:nvPr userDrawn="1"/>
        </p:nvGrpSpPr>
        <p:grpSpPr bwMode="auto">
          <a:xfrm>
            <a:off x="1671638" y="681038"/>
            <a:ext cx="273050" cy="5861050"/>
            <a:chOff x="1141140" y="680480"/>
            <a:chExt cx="273340" cy="5861789"/>
          </a:xfrm>
        </p:grpSpPr>
        <p:sp>
          <p:nvSpPr>
            <p:cNvPr id="7"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1"/>
          <p:cNvGrpSpPr>
            <a:grpSpLocks/>
          </p:cNvGrpSpPr>
          <p:nvPr userDrawn="1"/>
        </p:nvGrpSpPr>
        <p:grpSpPr bwMode="auto">
          <a:xfrm>
            <a:off x="2189163" y="681038"/>
            <a:ext cx="273050" cy="5861050"/>
            <a:chOff x="1141140" y="680480"/>
            <a:chExt cx="273340" cy="5861789"/>
          </a:xfrm>
        </p:grpSpPr>
        <p:sp>
          <p:nvSpPr>
            <p:cNvPr id="11"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5"/>
          <p:cNvGrpSpPr>
            <a:grpSpLocks/>
          </p:cNvGrpSpPr>
          <p:nvPr userDrawn="1"/>
        </p:nvGrpSpPr>
        <p:grpSpPr bwMode="auto">
          <a:xfrm>
            <a:off x="2713038" y="681038"/>
            <a:ext cx="279400" cy="5861050"/>
            <a:chOff x="1153840" y="680480"/>
            <a:chExt cx="279690" cy="5861789"/>
          </a:xfrm>
        </p:grpSpPr>
        <p:sp>
          <p:nvSpPr>
            <p:cNvPr id="15" name="Line 42"/>
            <p:cNvSpPr>
              <a:spLocks noChangeShapeType="1"/>
            </p:cNvSpPr>
            <p:nvPr userDrawn="1"/>
          </p:nvSpPr>
          <p:spPr bwMode="auto">
            <a:xfrm flipH="1">
              <a:off x="11538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2"/>
            <p:cNvSpPr>
              <a:spLocks noChangeShapeType="1"/>
            </p:cNvSpPr>
            <p:nvPr userDrawn="1"/>
          </p:nvSpPr>
          <p:spPr bwMode="auto">
            <a:xfrm flipH="1">
              <a:off x="143154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 name="Group 19"/>
          <p:cNvGrpSpPr>
            <a:grpSpLocks/>
          </p:cNvGrpSpPr>
          <p:nvPr userDrawn="1"/>
        </p:nvGrpSpPr>
        <p:grpSpPr bwMode="auto">
          <a:xfrm>
            <a:off x="3246438" y="681038"/>
            <a:ext cx="273050" cy="5861050"/>
            <a:chOff x="1141140" y="680480"/>
            <a:chExt cx="273340" cy="5861789"/>
          </a:xfrm>
        </p:grpSpPr>
        <p:sp>
          <p:nvSpPr>
            <p:cNvPr id="19"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 name="Group 23"/>
          <p:cNvGrpSpPr>
            <a:grpSpLocks/>
          </p:cNvGrpSpPr>
          <p:nvPr userDrawn="1"/>
        </p:nvGrpSpPr>
        <p:grpSpPr bwMode="auto">
          <a:xfrm>
            <a:off x="3767138" y="681038"/>
            <a:ext cx="273050" cy="5861050"/>
            <a:chOff x="1141140" y="680480"/>
            <a:chExt cx="273340" cy="5861789"/>
          </a:xfrm>
        </p:grpSpPr>
        <p:sp>
          <p:nvSpPr>
            <p:cNvPr id="23"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 name="Group 27"/>
          <p:cNvGrpSpPr>
            <a:grpSpLocks/>
          </p:cNvGrpSpPr>
          <p:nvPr userDrawn="1"/>
        </p:nvGrpSpPr>
        <p:grpSpPr bwMode="auto">
          <a:xfrm>
            <a:off x="4300538" y="681038"/>
            <a:ext cx="273050" cy="5861050"/>
            <a:chOff x="1141140" y="680480"/>
            <a:chExt cx="273340" cy="5861789"/>
          </a:xfrm>
        </p:grpSpPr>
        <p:sp>
          <p:nvSpPr>
            <p:cNvPr id="27"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0" name="Group 31"/>
          <p:cNvGrpSpPr>
            <a:grpSpLocks/>
          </p:cNvGrpSpPr>
          <p:nvPr userDrawn="1"/>
        </p:nvGrpSpPr>
        <p:grpSpPr bwMode="auto">
          <a:xfrm>
            <a:off x="4827588" y="681038"/>
            <a:ext cx="273050" cy="5861050"/>
            <a:chOff x="1141140" y="680480"/>
            <a:chExt cx="273340" cy="5861789"/>
          </a:xfrm>
        </p:grpSpPr>
        <p:sp>
          <p:nvSpPr>
            <p:cNvPr id="31"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 name="Group 35"/>
          <p:cNvGrpSpPr>
            <a:grpSpLocks/>
          </p:cNvGrpSpPr>
          <p:nvPr userDrawn="1"/>
        </p:nvGrpSpPr>
        <p:grpSpPr bwMode="auto">
          <a:xfrm>
            <a:off x="5357813" y="681038"/>
            <a:ext cx="273050" cy="5861050"/>
            <a:chOff x="1141140" y="680480"/>
            <a:chExt cx="273340" cy="5861789"/>
          </a:xfrm>
        </p:grpSpPr>
        <p:sp>
          <p:nvSpPr>
            <p:cNvPr id="35"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 name="Group 39"/>
          <p:cNvGrpSpPr>
            <a:grpSpLocks/>
          </p:cNvGrpSpPr>
          <p:nvPr userDrawn="1"/>
        </p:nvGrpSpPr>
        <p:grpSpPr bwMode="auto">
          <a:xfrm>
            <a:off x="5862638" y="681038"/>
            <a:ext cx="273050" cy="5861050"/>
            <a:chOff x="1141140" y="680480"/>
            <a:chExt cx="273340" cy="5861789"/>
          </a:xfrm>
        </p:grpSpPr>
        <p:sp>
          <p:nvSpPr>
            <p:cNvPr id="39"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2" name="Group 43"/>
          <p:cNvGrpSpPr>
            <a:grpSpLocks/>
          </p:cNvGrpSpPr>
          <p:nvPr userDrawn="1"/>
        </p:nvGrpSpPr>
        <p:grpSpPr bwMode="auto">
          <a:xfrm>
            <a:off x="6392863" y="681038"/>
            <a:ext cx="273050" cy="5861050"/>
            <a:chOff x="1141140" y="680480"/>
            <a:chExt cx="273340" cy="5861789"/>
          </a:xfrm>
        </p:grpSpPr>
        <p:sp>
          <p:nvSpPr>
            <p:cNvPr id="43"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 name="Group 47"/>
          <p:cNvGrpSpPr>
            <a:grpSpLocks/>
          </p:cNvGrpSpPr>
          <p:nvPr userDrawn="1"/>
        </p:nvGrpSpPr>
        <p:grpSpPr bwMode="auto">
          <a:xfrm>
            <a:off x="6929438" y="681038"/>
            <a:ext cx="273050" cy="5861050"/>
            <a:chOff x="1141140" y="680480"/>
            <a:chExt cx="273340" cy="5861789"/>
          </a:xfrm>
        </p:grpSpPr>
        <p:sp>
          <p:nvSpPr>
            <p:cNvPr id="47"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 name="Group 51"/>
          <p:cNvGrpSpPr>
            <a:grpSpLocks/>
          </p:cNvGrpSpPr>
          <p:nvPr userDrawn="1"/>
        </p:nvGrpSpPr>
        <p:grpSpPr bwMode="auto">
          <a:xfrm>
            <a:off x="7451725" y="681038"/>
            <a:ext cx="273050" cy="5861050"/>
            <a:chOff x="1141140" y="680480"/>
            <a:chExt cx="273340" cy="5861789"/>
          </a:xfrm>
        </p:grpSpPr>
        <p:sp>
          <p:nvSpPr>
            <p:cNvPr id="51"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 name="Group 55"/>
          <p:cNvGrpSpPr>
            <a:grpSpLocks/>
          </p:cNvGrpSpPr>
          <p:nvPr userDrawn="1"/>
        </p:nvGrpSpPr>
        <p:grpSpPr bwMode="auto">
          <a:xfrm>
            <a:off x="7981950" y="681038"/>
            <a:ext cx="273050" cy="5861050"/>
            <a:chOff x="1141140" y="680480"/>
            <a:chExt cx="273340" cy="5861789"/>
          </a:xfrm>
        </p:grpSpPr>
        <p:sp>
          <p:nvSpPr>
            <p:cNvPr id="55"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 name="Group 59"/>
          <p:cNvGrpSpPr>
            <a:grpSpLocks/>
          </p:cNvGrpSpPr>
          <p:nvPr userDrawn="1"/>
        </p:nvGrpSpPr>
        <p:grpSpPr bwMode="auto">
          <a:xfrm>
            <a:off x="8502650" y="681038"/>
            <a:ext cx="273050" cy="5861050"/>
            <a:chOff x="1141140" y="680480"/>
            <a:chExt cx="273340" cy="5861789"/>
          </a:xfrm>
        </p:grpSpPr>
        <p:sp>
          <p:nvSpPr>
            <p:cNvPr id="59" name="Line 42"/>
            <p:cNvSpPr>
              <a:spLocks noChangeShapeType="1"/>
            </p:cNvSpPr>
            <p:nvPr userDrawn="1"/>
          </p:nvSpPr>
          <p:spPr bwMode="auto">
            <a:xfrm flipH="1">
              <a:off x="1141140"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42"/>
            <p:cNvSpPr>
              <a:spLocks noChangeShapeType="1"/>
            </p:cNvSpPr>
            <p:nvPr userDrawn="1"/>
          </p:nvSpPr>
          <p:spPr bwMode="auto">
            <a:xfrm flipH="1">
              <a:off x="1285152" y="680480"/>
              <a:ext cx="0"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42"/>
            <p:cNvSpPr>
              <a:spLocks noChangeShapeType="1"/>
            </p:cNvSpPr>
            <p:nvPr userDrawn="1"/>
          </p:nvSpPr>
          <p:spPr bwMode="auto">
            <a:xfrm flipH="1">
              <a:off x="1412496" y="680480"/>
              <a:ext cx="1984" cy="5861789"/>
            </a:xfrm>
            <a:prstGeom prst="line">
              <a:avLst/>
            </a:prstGeom>
            <a:noFill/>
            <a:ln w="317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 name="Rectangle 61"/>
          <p:cNvSpPr/>
          <p:nvPr userDrawn="1"/>
        </p:nvSpPr>
        <p:spPr>
          <a:xfrm>
            <a:off x="9525" y="5572125"/>
            <a:ext cx="9134475" cy="92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sp>
        <p:nvSpPr>
          <p:cNvPr id="63" name="Rectangle 62"/>
          <p:cNvSpPr/>
          <p:nvPr userDrawn="1"/>
        </p:nvSpPr>
        <p:spPr>
          <a:xfrm>
            <a:off x="0" y="5659438"/>
            <a:ext cx="9144000"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FFFFF"/>
              </a:solidFill>
            </a:endParaRPr>
          </a:p>
        </p:txBody>
      </p:sp>
      <p:grpSp>
        <p:nvGrpSpPr>
          <p:cNvPr id="64" name="Group 213"/>
          <p:cNvGrpSpPr>
            <a:grpSpLocks/>
          </p:cNvGrpSpPr>
          <p:nvPr userDrawn="1"/>
        </p:nvGrpSpPr>
        <p:grpSpPr bwMode="auto">
          <a:xfrm>
            <a:off x="38100" y="5673725"/>
            <a:ext cx="9020175" cy="952500"/>
            <a:chOff x="48" y="3540"/>
            <a:chExt cx="5664" cy="600"/>
          </a:xfrm>
        </p:grpSpPr>
        <p:sp>
          <p:nvSpPr>
            <p:cNvPr id="65" name="Text Box 352"/>
            <p:cNvSpPr txBox="1">
              <a:spLocks noChangeArrowheads="1"/>
            </p:cNvSpPr>
            <p:nvPr/>
          </p:nvSpPr>
          <p:spPr bwMode="auto">
            <a:xfrm>
              <a:off x="48" y="3540"/>
              <a:ext cx="5664" cy="600"/>
            </a:xfrm>
            <a:prstGeom prst="rect">
              <a:avLst/>
            </a:prstGeom>
            <a:solidFill>
              <a:srgbClr val="FFFF99"/>
            </a:solidFill>
            <a:ln w="12700">
              <a:solidFill>
                <a:schemeClr val="tx1"/>
              </a:solidFill>
              <a:miter lim="800000"/>
              <a:headEnd/>
              <a:tailEnd/>
            </a:ln>
          </p:spPr>
          <p:txBody>
            <a:bodyPr lIns="91427" tIns="45713" rIns="91427" bIns="45713"/>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defRPr/>
              </a:pPr>
              <a:r>
                <a:rPr lang="en-US" sz="800" dirty="0">
                  <a:solidFill>
                    <a:srgbClr val="000000"/>
                  </a:solidFill>
                </a:rPr>
                <a:t>Notes:</a:t>
              </a:r>
            </a:p>
            <a:p>
              <a:pPr marL="0" indent="0" defTabSz="914400">
                <a:defRPr/>
              </a:pPr>
              <a:r>
                <a:rPr lang="en-US" sz="800" dirty="0">
                  <a:solidFill>
                    <a:srgbClr val="000000"/>
                  </a:solidFill>
                </a:rPr>
                <a:t>(1)   The shaded boxes above are intended to reflect changes to the NAS workforce and work environment. </a:t>
              </a:r>
            </a:p>
            <a:p>
              <a:pPr marL="0" indent="0" defTabSz="914400">
                <a:defRPr/>
              </a:pPr>
              <a:r>
                <a:rPr lang="en-US" sz="800" dirty="0">
                  <a:solidFill>
                    <a:srgbClr val="000000"/>
                  </a:solidFill>
                </a:rPr>
                <a:t>(2)   The shaded boxes above are intended to represent an earliest potential “implementation” of a capability.</a:t>
              </a:r>
            </a:p>
            <a:p>
              <a:pPr marL="0" indent="0" defTabSz="914400">
                <a:defRPr/>
              </a:pPr>
              <a:r>
                <a:rPr lang="en-US" sz="800" dirty="0">
                  <a:solidFill>
                    <a:srgbClr val="000000"/>
                  </a:solidFill>
                </a:rPr>
                <a:t>(3)   Far Term representations on the HSI Roadmap (</a:t>
              </a:r>
              <a:r>
                <a:rPr lang="en-US" sz="800" dirty="0" smtClean="0">
                  <a:solidFill>
                    <a:srgbClr val="000000"/>
                  </a:solidFill>
                </a:rPr>
                <a:t>2022–2026) </a:t>
              </a:r>
              <a:r>
                <a:rPr lang="en-US" sz="800" dirty="0">
                  <a:solidFill>
                    <a:srgbClr val="000000"/>
                  </a:solidFill>
                </a:rPr>
                <a:t>depicted in dotted-line boxes are included for planning purposes.</a:t>
              </a:r>
            </a:p>
            <a:p>
              <a:pPr marL="0" indent="0" defTabSz="914400">
                <a:defRPr/>
              </a:pPr>
              <a:r>
                <a:rPr lang="en-US" sz="800" dirty="0">
                  <a:solidFill>
                    <a:srgbClr val="000000"/>
                  </a:solidFill>
                </a:rPr>
                <a:t>(4)   The actors represented in this roadmap are selected from the NAS EA “actors”.</a:t>
              </a:r>
            </a:p>
            <a:p>
              <a:pPr defTabSz="914400">
                <a:buFontTx/>
                <a:buAutoNum type="arabicParenBoth"/>
                <a:defRPr/>
              </a:pPr>
              <a:endParaRPr lang="en-US" sz="800" dirty="0">
                <a:solidFill>
                  <a:srgbClr val="000000"/>
                </a:solidFill>
              </a:endParaRPr>
            </a:p>
            <a:p>
              <a:pPr algn="ctr" defTabSz="914400">
                <a:defRPr/>
              </a:pPr>
              <a:endParaRPr lang="en-US" sz="800" dirty="0">
                <a:solidFill>
                  <a:srgbClr val="000000"/>
                </a:solidFill>
              </a:endParaRPr>
            </a:p>
          </p:txBody>
        </p:sp>
        <p:grpSp>
          <p:nvGrpSpPr>
            <p:cNvPr id="66" name="Group 227"/>
            <p:cNvGrpSpPr>
              <a:grpSpLocks/>
            </p:cNvGrpSpPr>
            <p:nvPr/>
          </p:nvGrpSpPr>
          <p:grpSpPr bwMode="auto">
            <a:xfrm>
              <a:off x="4160" y="3595"/>
              <a:ext cx="1328" cy="371"/>
              <a:chOff x="4160" y="3667"/>
              <a:chExt cx="1328" cy="371"/>
            </a:xfrm>
          </p:grpSpPr>
          <p:sp>
            <p:nvSpPr>
              <p:cNvPr id="67" name="Text Box 221"/>
              <p:cNvSpPr txBox="1">
                <a:spLocks noChangeArrowheads="1"/>
              </p:cNvSpPr>
              <p:nvPr/>
            </p:nvSpPr>
            <p:spPr bwMode="auto">
              <a:xfrm>
                <a:off x="4160" y="3667"/>
                <a:ext cx="1328" cy="3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defRPr/>
                </a:pPr>
                <a:r>
                  <a:rPr lang="en-US" sz="800" b="1">
                    <a:solidFill>
                      <a:srgbClr val="000000"/>
                    </a:solidFill>
                  </a:rPr>
                  <a:t>Change in Actor Role or Job:</a:t>
                </a:r>
              </a:p>
              <a:p>
                <a:pPr defTabSz="914400">
                  <a:defRPr/>
                </a:pPr>
                <a:r>
                  <a:rPr lang="en-US" sz="800">
                    <a:solidFill>
                      <a:srgbClr val="000000"/>
                    </a:solidFill>
                  </a:rPr>
                  <a:t>Major:</a:t>
                </a:r>
              </a:p>
              <a:p>
                <a:pPr defTabSz="914400">
                  <a:defRPr/>
                </a:pPr>
                <a:r>
                  <a:rPr lang="en-US" sz="800">
                    <a:solidFill>
                      <a:srgbClr val="000000"/>
                    </a:solidFill>
                  </a:rPr>
                  <a:t>Moderate:</a:t>
                </a:r>
              </a:p>
              <a:p>
                <a:pPr defTabSz="914400">
                  <a:defRPr/>
                </a:pPr>
                <a:r>
                  <a:rPr lang="en-US" sz="800">
                    <a:solidFill>
                      <a:srgbClr val="000000"/>
                    </a:solidFill>
                  </a:rPr>
                  <a:t>Minor:</a:t>
                </a:r>
              </a:p>
              <a:p>
                <a:pPr defTabSz="914400">
                  <a:defRPr/>
                </a:pPr>
                <a:endParaRPr lang="en-US" sz="800">
                  <a:solidFill>
                    <a:srgbClr val="000000"/>
                  </a:solidFill>
                </a:endParaRPr>
              </a:p>
            </p:txBody>
          </p:sp>
          <p:sp>
            <p:nvSpPr>
              <p:cNvPr id="68" name="Line 224"/>
              <p:cNvSpPr>
                <a:spLocks noChangeShapeType="1"/>
              </p:cNvSpPr>
              <p:nvPr/>
            </p:nvSpPr>
            <p:spPr bwMode="auto">
              <a:xfrm>
                <a:off x="4608" y="3960"/>
                <a:ext cx="498" cy="0"/>
              </a:xfrm>
              <a:prstGeom prst="line">
                <a:avLst/>
              </a:prstGeom>
              <a:noFill/>
              <a:ln w="254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 name="Line 223"/>
              <p:cNvSpPr>
                <a:spLocks noChangeShapeType="1"/>
              </p:cNvSpPr>
              <p:nvPr/>
            </p:nvSpPr>
            <p:spPr bwMode="auto">
              <a:xfrm>
                <a:off x="4602" y="3894"/>
                <a:ext cx="498" cy="0"/>
              </a:xfrm>
              <a:prstGeom prst="line">
                <a:avLst/>
              </a:prstGeom>
              <a:noFill/>
              <a:ln w="25400">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 name="Line 222"/>
              <p:cNvSpPr>
                <a:spLocks noChangeShapeType="1"/>
              </p:cNvSpPr>
              <p:nvPr/>
            </p:nvSpPr>
            <p:spPr bwMode="auto">
              <a:xfrm>
                <a:off x="4602" y="3816"/>
                <a:ext cx="498" cy="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71" name="Rectangle 353"/>
          <p:cNvSpPr>
            <a:spLocks noChangeArrowheads="1"/>
          </p:cNvSpPr>
          <p:nvPr userDrawn="1"/>
        </p:nvSpPr>
        <p:spPr bwMode="auto">
          <a:xfrm>
            <a:off x="6611938" y="6432550"/>
            <a:ext cx="155575" cy="158750"/>
          </a:xfrm>
          <a:prstGeom prst="rect">
            <a:avLst/>
          </a:prstGeom>
          <a:solidFill>
            <a:srgbClr val="99CCFF"/>
          </a:solidFill>
          <a:ln w="12700">
            <a:solidFill>
              <a:schemeClr val="tx1"/>
            </a:solidFill>
            <a:miter lim="800000"/>
            <a:headEnd/>
            <a:tailEnd/>
          </a:ln>
        </p:spPr>
        <p:txBody>
          <a:bodyPr wrap="none" lIns="68644" tIns="34323" rIns="68644" bIns="34323" anchor="ct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sz="800">
              <a:solidFill>
                <a:srgbClr val="000000"/>
              </a:solidFill>
            </a:endParaRPr>
          </a:p>
        </p:txBody>
      </p:sp>
      <p:sp>
        <p:nvSpPr>
          <p:cNvPr id="72" name="Text Box 354"/>
          <p:cNvSpPr txBox="1">
            <a:spLocks noChangeArrowheads="1"/>
          </p:cNvSpPr>
          <p:nvPr userDrawn="1"/>
        </p:nvSpPr>
        <p:spPr bwMode="auto">
          <a:xfrm>
            <a:off x="3013075" y="6438900"/>
            <a:ext cx="33813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defRPr/>
            </a:pPr>
            <a:r>
              <a:rPr lang="en-US" sz="800" dirty="0" smtClean="0">
                <a:solidFill>
                  <a:srgbClr val="000000"/>
                </a:solidFill>
              </a:rPr>
              <a:t>Mixed Change: New DST/Change in Workforce Roles/Responsibility</a:t>
            </a:r>
            <a:endParaRPr lang="en-US" sz="800" dirty="0">
              <a:solidFill>
                <a:srgbClr val="000000"/>
              </a:solidFill>
            </a:endParaRPr>
          </a:p>
        </p:txBody>
      </p:sp>
      <p:sp>
        <p:nvSpPr>
          <p:cNvPr id="73" name="Rectangle 355"/>
          <p:cNvSpPr>
            <a:spLocks noChangeArrowheads="1"/>
          </p:cNvSpPr>
          <p:nvPr userDrawn="1"/>
        </p:nvSpPr>
        <p:spPr bwMode="auto">
          <a:xfrm>
            <a:off x="342900" y="6432550"/>
            <a:ext cx="155575" cy="157163"/>
          </a:xfrm>
          <a:prstGeom prst="rect">
            <a:avLst/>
          </a:prstGeom>
          <a:solidFill>
            <a:srgbClr val="CCFFCC"/>
          </a:solidFill>
          <a:ln w="12700">
            <a:solidFill>
              <a:schemeClr val="tx1"/>
            </a:solidFill>
            <a:miter lim="800000"/>
            <a:headEnd/>
            <a:tailEnd/>
          </a:ln>
        </p:spPr>
        <p:txBody>
          <a:bodyPr wrap="none" lIns="68644" tIns="34323" rIns="68644" bIns="34323" anchor="ct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sz="800">
              <a:solidFill>
                <a:srgbClr val="000000"/>
              </a:solidFill>
            </a:endParaRPr>
          </a:p>
        </p:txBody>
      </p:sp>
      <p:sp>
        <p:nvSpPr>
          <p:cNvPr id="74" name="Text Box 356"/>
          <p:cNvSpPr txBox="1">
            <a:spLocks noChangeArrowheads="1"/>
          </p:cNvSpPr>
          <p:nvPr userDrawn="1"/>
        </p:nvSpPr>
        <p:spPr bwMode="auto">
          <a:xfrm>
            <a:off x="458788" y="6432550"/>
            <a:ext cx="1727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defRPr/>
            </a:pPr>
            <a:r>
              <a:rPr lang="en-US" sz="800" dirty="0" smtClean="0">
                <a:solidFill>
                  <a:srgbClr val="000000"/>
                </a:solidFill>
              </a:rPr>
              <a:t>New Decision Support Tool (DST)</a:t>
            </a:r>
            <a:endParaRPr lang="en-US" sz="800" dirty="0">
              <a:solidFill>
                <a:srgbClr val="000000"/>
              </a:solidFill>
            </a:endParaRPr>
          </a:p>
        </p:txBody>
      </p:sp>
      <p:sp>
        <p:nvSpPr>
          <p:cNvPr id="75" name="Rectangle 358"/>
          <p:cNvSpPr>
            <a:spLocks noChangeArrowheads="1"/>
          </p:cNvSpPr>
          <p:nvPr userDrawn="1"/>
        </p:nvSpPr>
        <p:spPr bwMode="auto">
          <a:xfrm>
            <a:off x="2940050" y="6435725"/>
            <a:ext cx="157163" cy="157163"/>
          </a:xfrm>
          <a:prstGeom prst="rect">
            <a:avLst/>
          </a:prstGeom>
          <a:solidFill>
            <a:srgbClr val="FFCC00"/>
          </a:solidFill>
          <a:ln w="12700">
            <a:solidFill>
              <a:schemeClr val="tx1"/>
            </a:solidFill>
            <a:miter lim="800000"/>
            <a:headEnd/>
            <a:tailEnd/>
          </a:ln>
        </p:spPr>
        <p:txBody>
          <a:bodyPr wrap="none" lIns="68644" tIns="34323" rIns="68644" bIns="34323" anchor="ct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sz="800">
              <a:solidFill>
                <a:srgbClr val="000000"/>
              </a:solidFill>
            </a:endParaRPr>
          </a:p>
        </p:txBody>
      </p:sp>
      <p:sp>
        <p:nvSpPr>
          <p:cNvPr id="76" name="Text Box 359"/>
          <p:cNvSpPr txBox="1">
            <a:spLocks noChangeArrowheads="1"/>
          </p:cNvSpPr>
          <p:nvPr userDrawn="1"/>
        </p:nvSpPr>
        <p:spPr bwMode="auto">
          <a:xfrm>
            <a:off x="6702425" y="6448425"/>
            <a:ext cx="2130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defRPr/>
            </a:pPr>
            <a:r>
              <a:rPr lang="en-US" sz="800" dirty="0" smtClean="0">
                <a:solidFill>
                  <a:srgbClr val="000000"/>
                </a:solidFill>
              </a:rPr>
              <a:t>Change </a:t>
            </a:r>
            <a:r>
              <a:rPr lang="en-US" sz="800" dirty="0">
                <a:solidFill>
                  <a:srgbClr val="000000"/>
                </a:solidFill>
              </a:rPr>
              <a:t>in </a:t>
            </a:r>
            <a:r>
              <a:rPr lang="en-US" sz="800" dirty="0" smtClean="0">
                <a:solidFill>
                  <a:srgbClr val="000000"/>
                </a:solidFill>
              </a:rPr>
              <a:t>Workforce Roles/Responsibility</a:t>
            </a:r>
            <a:endParaRPr lang="en-US" sz="800" dirty="0">
              <a:solidFill>
                <a:srgbClr val="000000"/>
              </a:solidFill>
            </a:endParaRPr>
          </a:p>
        </p:txBody>
      </p:sp>
    </p:spTree>
    <p:extLst>
      <p:ext uri="{BB962C8B-B14F-4D97-AF65-F5344CB8AC3E}">
        <p14:creationId xmlns:p14="http://schemas.microsoft.com/office/powerpoint/2010/main" val="309513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215533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411740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127322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17696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61406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122351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153243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6315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50000"/>
              </a:spcBef>
              <a:buFontTx/>
              <a:buChar char="•"/>
              <a:defRPr/>
            </a:pPr>
            <a:endParaRPr 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dirty="0" smtClean="0">
                  <a:solidFill>
                    <a:schemeClr val="bg1"/>
                  </a:solidFill>
                </a:rPr>
                <a:t>Federal Aviation</a:t>
              </a:r>
            </a:p>
            <a:p>
              <a:pPr eaLnBrk="1" hangingPunct="1">
                <a:lnSpc>
                  <a:spcPct val="85000"/>
                </a:lnSpc>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a:solidFill>
                  <a:schemeClr val="bg1"/>
                </a:solidFill>
              </a:defRPr>
            </a:lvl1pPr>
          </a:lstStyle>
          <a:p>
            <a:fld id="{ABF84F77-A90D-427F-A39E-4941E387A63E}" type="slidenum">
              <a:rPr lang="en-US" smtClean="0"/>
              <a:t>‹#›</a:t>
            </a:fld>
            <a:endParaRPr lang="en-US"/>
          </a:p>
        </p:txBody>
      </p:sp>
    </p:spTree>
    <p:extLst>
      <p:ext uri="{BB962C8B-B14F-4D97-AF65-F5344CB8AC3E}">
        <p14:creationId xmlns:p14="http://schemas.microsoft.com/office/powerpoint/2010/main" val="22343977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pitchFamily="34" charset="0"/>
        </a:defRPr>
      </a:lvl2pPr>
      <a:lvl3pPr algn="l" rtl="0" eaLnBrk="1" fontAlgn="base" hangingPunct="1">
        <a:spcBef>
          <a:spcPct val="0"/>
        </a:spcBef>
        <a:spcAft>
          <a:spcPct val="0"/>
        </a:spcAft>
        <a:defRPr sz="4000" b="1">
          <a:solidFill>
            <a:srgbClr val="1D2F68"/>
          </a:solidFill>
          <a:latin typeface="Arial" pitchFamily="34" charset="0"/>
        </a:defRPr>
      </a:lvl3pPr>
      <a:lvl4pPr algn="l" rtl="0" eaLnBrk="1" fontAlgn="base" hangingPunct="1">
        <a:spcBef>
          <a:spcPct val="0"/>
        </a:spcBef>
        <a:spcAft>
          <a:spcPct val="0"/>
        </a:spcAft>
        <a:defRPr sz="4000" b="1">
          <a:solidFill>
            <a:srgbClr val="1D2F68"/>
          </a:solidFill>
          <a:latin typeface="Arial" pitchFamily="34" charset="0"/>
        </a:defRPr>
      </a:lvl4pPr>
      <a:lvl5pPr algn="l" rtl="0" eaLnBrk="1" fontAlgn="base" hangingPunct="1">
        <a:spcBef>
          <a:spcPct val="0"/>
        </a:spcBef>
        <a:spcAft>
          <a:spcPct val="0"/>
        </a:spcAft>
        <a:defRPr sz="4000" b="1">
          <a:solidFill>
            <a:srgbClr val="1D2F68"/>
          </a:solidFill>
          <a:latin typeface="Arial" pitchFamily="34" charset="0"/>
        </a:defRPr>
      </a:lvl5pPr>
      <a:lvl6pPr marL="457200" algn="l" rtl="0" eaLnBrk="1" fontAlgn="base" hangingPunct="1">
        <a:spcBef>
          <a:spcPct val="0"/>
        </a:spcBef>
        <a:spcAft>
          <a:spcPct val="0"/>
        </a:spcAft>
        <a:defRPr sz="4000" b="1">
          <a:solidFill>
            <a:srgbClr val="1D2F68"/>
          </a:solidFill>
          <a:latin typeface="Arial" pitchFamily="34" charset="0"/>
        </a:defRPr>
      </a:lvl6pPr>
      <a:lvl7pPr marL="914400" algn="l" rtl="0" eaLnBrk="1" fontAlgn="base" hangingPunct="1">
        <a:spcBef>
          <a:spcPct val="0"/>
        </a:spcBef>
        <a:spcAft>
          <a:spcPct val="0"/>
        </a:spcAft>
        <a:defRPr sz="4000" b="1">
          <a:solidFill>
            <a:srgbClr val="1D2F68"/>
          </a:solidFill>
          <a:latin typeface="Arial" pitchFamily="34" charset="0"/>
        </a:defRPr>
      </a:lvl7pPr>
      <a:lvl8pPr marL="1371600" algn="l" rtl="0" eaLnBrk="1" fontAlgn="base" hangingPunct="1">
        <a:spcBef>
          <a:spcPct val="0"/>
        </a:spcBef>
        <a:spcAft>
          <a:spcPct val="0"/>
        </a:spcAft>
        <a:defRPr sz="4000" b="1">
          <a:solidFill>
            <a:srgbClr val="1D2F68"/>
          </a:solidFill>
          <a:latin typeface="Arial" pitchFamily="34" charset="0"/>
        </a:defRPr>
      </a:lvl8pPr>
      <a:lvl9pPr marL="1828800" algn="l" rtl="0" eaLnBrk="1" fontAlgn="base" hangingPunct="1">
        <a:spcBef>
          <a:spcPct val="0"/>
        </a:spcBef>
        <a:spcAft>
          <a:spcPct val="0"/>
        </a:spcAft>
        <a:defRPr sz="4000" b="1">
          <a:solidFill>
            <a:srgbClr val="1D2F68"/>
          </a:solidFill>
          <a:latin typeface="Arial" pitchFamily="34"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nasea.faa.gov/products/oi/main/display/60" TargetMode="External"/><Relationship Id="rId13" Type="http://schemas.openxmlformats.org/officeDocument/2006/relationships/hyperlink" Target="https://nasea.faa.gov/products/oi/main/display/45" TargetMode="External"/><Relationship Id="rId18" Type="http://schemas.openxmlformats.org/officeDocument/2006/relationships/hyperlink" Target="https://nasea.faa.gov/products/oi/main/display/62" TargetMode="External"/><Relationship Id="rId26" Type="http://schemas.openxmlformats.org/officeDocument/2006/relationships/hyperlink" Target="https://nasea.faa.gov/go/decision/569" TargetMode="External"/><Relationship Id="rId3" Type="http://schemas.openxmlformats.org/officeDocument/2006/relationships/hyperlink" Target="https://nasea.faa.gov/go/actor/30" TargetMode="External"/><Relationship Id="rId21" Type="http://schemas.openxmlformats.org/officeDocument/2006/relationships/hyperlink" Target="https://nasea.faa.gov/decision/main/display/267" TargetMode="External"/><Relationship Id="rId7" Type="http://schemas.openxmlformats.org/officeDocument/2006/relationships/hyperlink" Target="https://nasea.faa.gov/products/oi/main/display/123" TargetMode="External"/><Relationship Id="rId12" Type="http://schemas.openxmlformats.org/officeDocument/2006/relationships/hyperlink" Target="https://nasea.faa.gov/products/oi/main/display/134" TargetMode="External"/><Relationship Id="rId17" Type="http://schemas.openxmlformats.org/officeDocument/2006/relationships/hyperlink" Target="https://nasea.faa.gov/products/oi/main/display/130" TargetMode="External"/><Relationship Id="rId25" Type="http://schemas.openxmlformats.org/officeDocument/2006/relationships/hyperlink" Target="https://nasea.faa.gov/decision/main/display/122" TargetMode="External"/><Relationship Id="rId2" Type="http://schemas.openxmlformats.org/officeDocument/2006/relationships/notesSlide" Target="../notesSlides/notesSlide3.xml"/><Relationship Id="rId16" Type="http://schemas.openxmlformats.org/officeDocument/2006/relationships/hyperlink" Target="https://nasea.faa.gov/products/oi/main/display/133" TargetMode="External"/><Relationship Id="rId20" Type="http://schemas.openxmlformats.org/officeDocument/2006/relationships/hyperlink" Target="https://nasea.faa.gov/go/decision/579" TargetMode="External"/><Relationship Id="rId1" Type="http://schemas.openxmlformats.org/officeDocument/2006/relationships/slideLayout" Target="../slideLayouts/slideLayout13.xml"/><Relationship Id="rId6" Type="http://schemas.openxmlformats.org/officeDocument/2006/relationships/hyperlink" Target="https://nasea.faa.gov/products/oi/main/display/93" TargetMode="External"/><Relationship Id="rId11" Type="http://schemas.openxmlformats.org/officeDocument/2006/relationships/hyperlink" Target="https://nasea.faa.gov/products/oi/main/display/67" TargetMode="External"/><Relationship Id="rId24" Type="http://schemas.openxmlformats.org/officeDocument/2006/relationships/hyperlink" Target="https://nasea.faa.gov/decision/main/display/121" TargetMode="External"/><Relationship Id="rId5" Type="http://schemas.openxmlformats.org/officeDocument/2006/relationships/hyperlink" Target="https://nasea.faa.gov/products/oi/main/display/64" TargetMode="External"/><Relationship Id="rId15" Type="http://schemas.openxmlformats.org/officeDocument/2006/relationships/hyperlink" Target="https://nasea.faa.gov/products/oi/main/display/57" TargetMode="External"/><Relationship Id="rId23" Type="http://schemas.openxmlformats.org/officeDocument/2006/relationships/hyperlink" Target="https://nasea.faa.gov/decision/main/display/57" TargetMode="External"/><Relationship Id="rId10" Type="http://schemas.openxmlformats.org/officeDocument/2006/relationships/hyperlink" Target="https://nasea.faa.gov/products/oi/main/display/112" TargetMode="External"/><Relationship Id="rId19" Type="http://schemas.openxmlformats.org/officeDocument/2006/relationships/hyperlink" Target="https://nasea.faa.gov/products/oi/main/display/78" TargetMode="External"/><Relationship Id="rId4" Type="http://schemas.openxmlformats.org/officeDocument/2006/relationships/hyperlink" Target="http://www.jpdo.gov/library/nextgen_v2.0.pdf" TargetMode="External"/><Relationship Id="rId9" Type="http://schemas.openxmlformats.org/officeDocument/2006/relationships/hyperlink" Target="https://nasea.faa.gov/products/oi/main/display/89" TargetMode="External"/><Relationship Id="rId14" Type="http://schemas.openxmlformats.org/officeDocument/2006/relationships/hyperlink" Target="https://nasea.faa.gov/products/oi/main/display/87" TargetMode="External"/><Relationship Id="rId22" Type="http://schemas.openxmlformats.org/officeDocument/2006/relationships/hyperlink" Target="https://nasea.faa.gov/decision/main/display/30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hyperlink" Target="http://youtu.be/ystkKXzt9W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990600"/>
            <a:ext cx="4983163" cy="1752600"/>
          </a:xfrm>
        </p:spPr>
        <p:txBody>
          <a:bodyPr/>
          <a:lstStyle/>
          <a:p>
            <a:r>
              <a:rPr lang="en-US" altLang="en-US" sz="3600" dirty="0"/>
              <a:t>REDAC </a:t>
            </a:r>
            <a:r>
              <a:rPr lang="en-US" altLang="en-US" sz="3600" dirty="0" err="1"/>
              <a:t>NASOps</a:t>
            </a:r>
            <a:r>
              <a:rPr lang="en-US" altLang="en-US" sz="3600" dirty="0"/>
              <a:t/>
            </a:r>
            <a:br>
              <a:rPr lang="en-US" altLang="en-US" sz="3600" dirty="0"/>
            </a:br>
            <a:r>
              <a:rPr lang="en-US" altLang="en-US" sz="3600" dirty="0"/>
              <a:t>Spring 2014 Review</a:t>
            </a:r>
            <a:endParaRPr lang="en-US" sz="3600" dirty="0" smtClean="0"/>
          </a:p>
        </p:txBody>
      </p:sp>
      <p:sp>
        <p:nvSpPr>
          <p:cNvPr id="3075" name="Text Box 4"/>
          <p:cNvSpPr txBox="1">
            <a:spLocks noChangeArrowheads="1"/>
          </p:cNvSpPr>
          <p:nvPr/>
        </p:nvSpPr>
        <p:spPr bwMode="auto">
          <a:xfrm>
            <a:off x="457200" y="4859338"/>
            <a:ext cx="4792663"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50000"/>
              </a:spcBef>
              <a:defRPr/>
            </a:pPr>
            <a:r>
              <a:rPr lang="en-US" sz="1600" dirty="0" smtClean="0">
                <a:solidFill>
                  <a:srgbClr val="1D2F68"/>
                </a:solidFill>
              </a:rPr>
              <a:t>By: 	</a:t>
            </a:r>
            <a:r>
              <a:rPr lang="en-US" sz="1600" dirty="0" smtClean="0">
                <a:solidFill>
                  <a:schemeClr val="bg1">
                    <a:lumMod val="50000"/>
                  </a:schemeClr>
                </a:solidFill>
              </a:rPr>
              <a:t>Rachel </a:t>
            </a:r>
            <a:r>
              <a:rPr lang="en-US" sz="1600" dirty="0" err="1" smtClean="0">
                <a:solidFill>
                  <a:schemeClr val="bg1">
                    <a:lumMod val="50000"/>
                  </a:schemeClr>
                </a:solidFill>
              </a:rPr>
              <a:t>Seely</a:t>
            </a:r>
            <a:r>
              <a:rPr lang="en-US" sz="1600" dirty="0" smtClean="0">
                <a:solidFill>
                  <a:srgbClr val="1D2F68"/>
                </a:solidFill>
              </a:rPr>
              <a:t>	</a:t>
            </a:r>
          </a:p>
          <a:p>
            <a:pPr eaLnBrk="1" hangingPunct="1">
              <a:spcBef>
                <a:spcPct val="50000"/>
              </a:spcBef>
              <a:defRPr/>
            </a:pPr>
            <a:r>
              <a:rPr lang="en-US" sz="1600" dirty="0" smtClean="0">
                <a:solidFill>
                  <a:srgbClr val="1D2F68"/>
                </a:solidFill>
              </a:rPr>
              <a:t>Date:	March  2014</a:t>
            </a:r>
          </a:p>
        </p:txBody>
      </p:sp>
      <p:sp>
        <p:nvSpPr>
          <p:cNvPr id="5124" name="Text Box 5"/>
          <p:cNvSpPr txBox="1">
            <a:spLocks noChangeArrowheads="1"/>
          </p:cNvSpPr>
          <p:nvPr/>
        </p:nvSpPr>
        <p:spPr bwMode="auto">
          <a:xfrm>
            <a:off x="533400" y="2819400"/>
            <a:ext cx="4746625"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solidFill>
                  <a:schemeClr val="bg2"/>
                </a:solidFill>
              </a:rPr>
              <a:t>ATC/TechOps Human Factors</a:t>
            </a:r>
          </a:p>
          <a:p>
            <a:pPr eaLnBrk="1" hangingPunct="1">
              <a:spcBef>
                <a:spcPct val="50000"/>
              </a:spcBef>
              <a:buFontTx/>
              <a:buNone/>
            </a:pPr>
            <a:r>
              <a:rPr lang="en-US">
                <a:solidFill>
                  <a:schemeClr val="bg2"/>
                </a:solidFill>
              </a:rPr>
              <a:t>Part of BLI 1A12 System Development &amp; Support</a:t>
            </a:r>
          </a:p>
        </p:txBody>
      </p:sp>
    </p:spTree>
    <p:extLst>
      <p:ext uri="{BB962C8B-B14F-4D97-AF65-F5344CB8AC3E}">
        <p14:creationId xmlns:p14="http://schemas.microsoft.com/office/powerpoint/2010/main" val="352350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NextGen Alarms &amp; Alerts</a:t>
            </a:r>
            <a:endParaRPr lang="en-US" dirty="0"/>
          </a:p>
        </p:txBody>
      </p:sp>
      <p:sp>
        <p:nvSpPr>
          <p:cNvPr id="3" name="Content Placeholder 2"/>
          <p:cNvSpPr>
            <a:spLocks noGrp="1"/>
          </p:cNvSpPr>
          <p:nvPr>
            <p:ph idx="1"/>
          </p:nvPr>
        </p:nvSpPr>
        <p:spPr/>
        <p:txBody>
          <a:bodyPr/>
          <a:lstStyle/>
          <a:p>
            <a:pPr>
              <a:spcAft>
                <a:spcPts val="1800"/>
              </a:spcAft>
            </a:pPr>
            <a:r>
              <a:rPr lang="en-US" dirty="0" smtClean="0"/>
              <a:t>Update Alarms &amp; Alerts Guidebook</a:t>
            </a:r>
          </a:p>
          <a:p>
            <a:pPr>
              <a:spcAft>
                <a:spcPts val="1800"/>
              </a:spcAft>
            </a:pPr>
            <a:r>
              <a:rPr lang="en-US" dirty="0" smtClean="0"/>
              <a:t>Assess prioritization schema and taxonomy as new NextGen systems with alarms and alerts are implemented</a:t>
            </a:r>
          </a:p>
          <a:p>
            <a:pPr>
              <a:spcAft>
                <a:spcPts val="1800"/>
              </a:spcAft>
            </a:pPr>
            <a:r>
              <a:rPr lang="en-US" dirty="0" smtClean="0"/>
              <a:t>Will take part in simulation studies to validate guidance</a:t>
            </a:r>
            <a:endParaRPr lang="en-US" dirty="0"/>
          </a:p>
        </p:txBody>
      </p:sp>
    </p:spTree>
    <p:extLst>
      <p:ext uri="{BB962C8B-B14F-4D97-AF65-F5344CB8AC3E}">
        <p14:creationId xmlns:p14="http://schemas.microsoft.com/office/powerpoint/2010/main" val="292503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NextGen Controller Automation - Interaction</a:t>
            </a:r>
            <a:endParaRPr lang="en-US" dirty="0"/>
          </a:p>
        </p:txBody>
      </p:sp>
      <p:sp>
        <p:nvSpPr>
          <p:cNvPr id="3" name="Content Placeholder 2"/>
          <p:cNvSpPr>
            <a:spLocks noGrp="1"/>
          </p:cNvSpPr>
          <p:nvPr>
            <p:ph idx="1"/>
          </p:nvPr>
        </p:nvSpPr>
        <p:spPr/>
        <p:txBody>
          <a:bodyPr/>
          <a:lstStyle/>
          <a:p>
            <a:pPr>
              <a:spcAft>
                <a:spcPts val="1800"/>
              </a:spcAft>
            </a:pPr>
            <a:r>
              <a:rPr lang="en-US" dirty="0" smtClean="0"/>
              <a:t>Update NextGen Automation Implementation Guidebook</a:t>
            </a:r>
          </a:p>
          <a:p>
            <a:pPr>
              <a:spcAft>
                <a:spcPts val="1800"/>
              </a:spcAft>
            </a:pPr>
            <a:r>
              <a:rPr lang="en-US" dirty="0" smtClean="0"/>
              <a:t>What effects do DSTs and automation have on controllers during degraded modes of operation?</a:t>
            </a:r>
          </a:p>
          <a:p>
            <a:pPr>
              <a:spcAft>
                <a:spcPts val="1800"/>
              </a:spcAft>
            </a:pPr>
            <a:r>
              <a:rPr lang="en-US" dirty="0" smtClean="0"/>
              <a:t>How do DSTs and automation affect adverse event recovery?</a:t>
            </a:r>
          </a:p>
          <a:p>
            <a:pPr>
              <a:spcAft>
                <a:spcPts val="1800"/>
              </a:spcAft>
            </a:pPr>
            <a:r>
              <a:rPr lang="en-US" dirty="0" smtClean="0"/>
              <a:t>Perform low-fidelity simulations</a:t>
            </a:r>
            <a:endParaRPr lang="en-US" dirty="0"/>
          </a:p>
        </p:txBody>
      </p:sp>
    </p:spTree>
    <p:extLst>
      <p:ext uri="{BB962C8B-B14F-4D97-AF65-F5344CB8AC3E}">
        <p14:creationId xmlns:p14="http://schemas.microsoft.com/office/powerpoint/2010/main" val="4083800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EnRoute</a:t>
            </a:r>
            <a:r>
              <a:rPr lang="en-US" dirty="0" smtClean="0"/>
              <a:t>/TRACON Function Commonality Assessment</a:t>
            </a:r>
            <a:endParaRPr lang="en-US" dirty="0"/>
          </a:p>
        </p:txBody>
      </p:sp>
      <p:sp>
        <p:nvSpPr>
          <p:cNvPr id="3" name="Content Placeholder 2"/>
          <p:cNvSpPr>
            <a:spLocks noGrp="1"/>
          </p:cNvSpPr>
          <p:nvPr>
            <p:ph idx="1"/>
          </p:nvPr>
        </p:nvSpPr>
        <p:spPr/>
        <p:txBody>
          <a:bodyPr/>
          <a:lstStyle/>
          <a:p>
            <a:pPr>
              <a:spcAft>
                <a:spcPts val="1800"/>
              </a:spcAft>
            </a:pPr>
            <a:r>
              <a:rPr lang="en-US" dirty="0" smtClean="0"/>
              <a:t>Identify “common” function across workstations</a:t>
            </a:r>
          </a:p>
          <a:p>
            <a:pPr>
              <a:spcAft>
                <a:spcPts val="1800"/>
              </a:spcAft>
            </a:pPr>
            <a:r>
              <a:rPr lang="en-US" dirty="0" smtClean="0"/>
              <a:t>Work towards developing a common look and feel</a:t>
            </a:r>
          </a:p>
          <a:p>
            <a:pPr>
              <a:spcAft>
                <a:spcPts val="1800"/>
              </a:spcAft>
            </a:pPr>
            <a:r>
              <a:rPr lang="en-US" dirty="0" smtClean="0"/>
              <a:t>Will lead to greater cost savings and flexibility</a:t>
            </a:r>
            <a:endParaRPr lang="en-US" dirty="0"/>
          </a:p>
        </p:txBody>
      </p:sp>
    </p:spTree>
    <p:extLst>
      <p:ext uri="{BB962C8B-B14F-4D97-AF65-F5344CB8AC3E}">
        <p14:creationId xmlns:p14="http://schemas.microsoft.com/office/powerpoint/2010/main" val="1081073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225"/>
            <a:ext cx="8229600" cy="1143000"/>
          </a:xfrm>
        </p:spPr>
        <p:txBody>
          <a:bodyPr/>
          <a:lstStyle/>
          <a:p>
            <a:r>
              <a:rPr lang="en-US" smtClean="0">
                <a:latin typeface="Arial" pitchFamily="34" charset="0"/>
                <a:cs typeface="Arial" pitchFamily="34" charset="0"/>
              </a:rPr>
              <a:t>En Route and TRACON Common Information Requirements</a:t>
            </a: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fld id="{410F871A-B7B8-4B97-BD88-801798C0582B}" type="slidenum">
              <a:rPr lang="en-US" sz="1400" smtClean="0">
                <a:solidFill>
                  <a:schemeClr val="bg1"/>
                </a:solidFill>
                <a:ea typeface="ＭＳ Ｐゴシック" pitchFamily="34" charset="-128"/>
              </a:rPr>
              <a:pPr eaLnBrk="1" hangingPunct="1"/>
              <a:t>13</a:t>
            </a:fld>
            <a:endParaRPr lang="en-US" sz="1400" smtClean="0">
              <a:solidFill>
                <a:schemeClr val="bg1"/>
              </a:solidFill>
              <a:ea typeface="ＭＳ Ｐゴシック" pitchFamily="34" charset="-128"/>
            </a:endParaRPr>
          </a:p>
        </p:txBody>
      </p:sp>
      <p:sp>
        <p:nvSpPr>
          <p:cNvPr id="21508" name="Slide Number Placeholder 2"/>
          <p:cNvSpPr txBox="1">
            <a:spLocks noGrp="1"/>
          </p:cNvSpPr>
          <p:nvPr/>
        </p:nvSpPr>
        <p:spPr bwMode="auto">
          <a:xfrm>
            <a:off x="7966075" y="6486525"/>
            <a:ext cx="6985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fld id="{1416204A-B676-461E-AAE8-6A46E74FCDC0}" type="slidenum">
              <a:rPr lang="en-US" sz="1100">
                <a:solidFill>
                  <a:srgbClr val="898989"/>
                </a:solidFill>
                <a:cs typeface="Arial" pitchFamily="34" charset="0"/>
              </a:rPr>
              <a:pPr algn="ctr" eaLnBrk="1" hangingPunct="1"/>
              <a:t>13</a:t>
            </a:fld>
            <a:endParaRPr lang="en-US" sz="1100">
              <a:solidFill>
                <a:srgbClr val="898989"/>
              </a:solidFill>
              <a:cs typeface="Arial" pitchFamily="34" charset="0"/>
            </a:endParaRPr>
          </a:p>
        </p:txBody>
      </p:sp>
      <p:grpSp>
        <p:nvGrpSpPr>
          <p:cNvPr id="21509" name="Group 1"/>
          <p:cNvGrpSpPr>
            <a:grpSpLocks/>
          </p:cNvGrpSpPr>
          <p:nvPr/>
        </p:nvGrpSpPr>
        <p:grpSpPr bwMode="auto">
          <a:xfrm>
            <a:off x="101600" y="3033713"/>
            <a:ext cx="2562225" cy="2166937"/>
            <a:chOff x="280438" y="3379951"/>
            <a:chExt cx="2992438" cy="2501338"/>
          </a:xfrm>
        </p:grpSpPr>
        <p:pic>
          <p:nvPicPr>
            <p:cNvPr id="33" name="Picture 2"/>
            <p:cNvPicPr>
              <a:picLocks noChangeAspect="1" noChangeArrowheads="1"/>
            </p:cNvPicPr>
            <p:nvPr/>
          </p:nvPicPr>
          <p:blipFill rotWithShape="1">
            <a:blip r:embed="rId3"/>
            <a:srcRect l="17630" t="31304" r="5991" b="11584"/>
            <a:stretch/>
          </p:blipFill>
          <p:spPr bwMode="auto">
            <a:xfrm>
              <a:off x="280438" y="4092786"/>
              <a:ext cx="2992438" cy="178850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24" name="TextBox 36"/>
            <p:cNvSpPr txBox="1">
              <a:spLocks noChangeArrowheads="1"/>
            </p:cNvSpPr>
            <p:nvPr/>
          </p:nvSpPr>
          <p:spPr bwMode="auto">
            <a:xfrm>
              <a:off x="553244" y="3379951"/>
              <a:ext cx="2446825" cy="74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cs typeface="Arial" pitchFamily="34" charset="0"/>
                </a:rPr>
                <a:t>En Route </a:t>
              </a:r>
            </a:p>
            <a:p>
              <a:pPr algn="ctr" eaLnBrk="1" hangingPunct="1"/>
              <a:r>
                <a:rPr lang="en-US">
                  <a:cs typeface="Arial" pitchFamily="34" charset="0"/>
                </a:rPr>
                <a:t>Program Schedule</a:t>
              </a:r>
            </a:p>
          </p:txBody>
        </p:sp>
      </p:grpSp>
      <p:grpSp>
        <p:nvGrpSpPr>
          <p:cNvPr id="21510" name="Group 3"/>
          <p:cNvGrpSpPr>
            <a:grpSpLocks/>
          </p:cNvGrpSpPr>
          <p:nvPr/>
        </p:nvGrpSpPr>
        <p:grpSpPr bwMode="auto">
          <a:xfrm>
            <a:off x="6351588" y="3003550"/>
            <a:ext cx="2562225" cy="2132013"/>
            <a:chOff x="5554663" y="3175397"/>
            <a:chExt cx="2990850" cy="2460228"/>
          </a:xfrm>
        </p:grpSpPr>
        <p:pic>
          <p:nvPicPr>
            <p:cNvPr id="68610" name="Picture 2"/>
            <p:cNvPicPr>
              <a:picLocks noChangeAspect="1" noChangeArrowheads="1"/>
            </p:cNvPicPr>
            <p:nvPr/>
          </p:nvPicPr>
          <p:blipFill rotWithShape="1">
            <a:blip r:embed="rId3"/>
            <a:srcRect l="17630" t="31304" r="5991" b="11584"/>
            <a:stretch/>
          </p:blipFill>
          <p:spPr bwMode="auto">
            <a:xfrm>
              <a:off x="5554663" y="3845869"/>
              <a:ext cx="2990850" cy="178975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21" name="TextBox 40"/>
            <p:cNvSpPr txBox="1">
              <a:spLocks noChangeArrowheads="1"/>
            </p:cNvSpPr>
            <p:nvPr/>
          </p:nvSpPr>
          <p:spPr bwMode="auto">
            <a:xfrm>
              <a:off x="5854087" y="3175397"/>
              <a:ext cx="2446826" cy="74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cs typeface="Arial" pitchFamily="34" charset="0"/>
                </a:rPr>
                <a:t>TRACON </a:t>
              </a:r>
            </a:p>
            <a:p>
              <a:pPr algn="ctr" eaLnBrk="1" hangingPunct="1"/>
              <a:r>
                <a:rPr lang="en-US">
                  <a:cs typeface="Arial" pitchFamily="34" charset="0"/>
                </a:rPr>
                <a:t>Program Schedule</a:t>
              </a:r>
            </a:p>
          </p:txBody>
        </p:sp>
        <p:sp>
          <p:nvSpPr>
            <p:cNvPr id="53" name="5-Point Star 52"/>
            <p:cNvSpPr/>
            <p:nvPr/>
          </p:nvSpPr>
          <p:spPr>
            <a:xfrm>
              <a:off x="6275505" y="4316665"/>
              <a:ext cx="405822" cy="32974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1511" name="TextBox 56"/>
          <p:cNvSpPr txBox="1">
            <a:spLocks noChangeArrowheads="1"/>
          </p:cNvSpPr>
          <p:nvPr/>
        </p:nvSpPr>
        <p:spPr bwMode="auto">
          <a:xfrm>
            <a:off x="962025" y="5746750"/>
            <a:ext cx="7004050" cy="923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chemeClr val="bg1"/>
                </a:solidFill>
                <a:cs typeface="Arial" pitchFamily="34" charset="0"/>
              </a:rPr>
              <a:t>Use planned program updates </a:t>
            </a:r>
          </a:p>
          <a:p>
            <a:pPr algn="ctr" eaLnBrk="1" hangingPunct="1"/>
            <a:r>
              <a:rPr lang="en-US" b="1">
                <a:solidFill>
                  <a:schemeClr val="bg1"/>
                </a:solidFill>
                <a:cs typeface="Arial" pitchFamily="34" charset="0"/>
              </a:rPr>
              <a:t>to incrementally increase the commonality of the domains </a:t>
            </a:r>
          </a:p>
          <a:p>
            <a:pPr algn="ctr" eaLnBrk="1" hangingPunct="1"/>
            <a:r>
              <a:rPr lang="en-US" b="1">
                <a:solidFill>
                  <a:schemeClr val="bg1"/>
                </a:solidFill>
                <a:cs typeface="Arial" pitchFamily="34" charset="0"/>
              </a:rPr>
              <a:t>with an order and pace that eases the transition for facilities</a:t>
            </a:r>
          </a:p>
        </p:txBody>
      </p:sp>
      <p:graphicFrame>
        <p:nvGraphicFramePr>
          <p:cNvPr id="3" name="Diagram 2"/>
          <p:cNvGraphicFramePr/>
          <p:nvPr/>
        </p:nvGraphicFramePr>
        <p:xfrm>
          <a:off x="2312993" y="924368"/>
          <a:ext cx="5004554" cy="5681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5-Point Star 29"/>
          <p:cNvSpPr/>
          <p:nvPr/>
        </p:nvSpPr>
        <p:spPr>
          <a:xfrm>
            <a:off x="7481888" y="4379913"/>
            <a:ext cx="349250" cy="2873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5-Point Star 30"/>
          <p:cNvSpPr/>
          <p:nvPr/>
        </p:nvSpPr>
        <p:spPr>
          <a:xfrm>
            <a:off x="8339138" y="3849688"/>
            <a:ext cx="347662" cy="28575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5-Point Star 31"/>
          <p:cNvSpPr/>
          <p:nvPr/>
        </p:nvSpPr>
        <p:spPr>
          <a:xfrm>
            <a:off x="482600" y="4522788"/>
            <a:ext cx="347663" cy="287337"/>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5-Point Star 33"/>
          <p:cNvSpPr/>
          <p:nvPr/>
        </p:nvSpPr>
        <p:spPr>
          <a:xfrm>
            <a:off x="1089025" y="4237038"/>
            <a:ext cx="347663" cy="28575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5-Point Star 34"/>
          <p:cNvSpPr/>
          <p:nvPr/>
        </p:nvSpPr>
        <p:spPr>
          <a:xfrm>
            <a:off x="2138363" y="3992563"/>
            <a:ext cx="349250" cy="28575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Arc 6"/>
          <p:cNvSpPr/>
          <p:nvPr/>
        </p:nvSpPr>
        <p:spPr>
          <a:xfrm rot="1667364" flipV="1">
            <a:off x="1254125" y="4906963"/>
            <a:ext cx="1866900" cy="560387"/>
          </a:xfrm>
          <a:custGeom>
            <a:avLst/>
            <a:gdLst>
              <a:gd name="connsiteX0" fmla="*/ 356141 w 2224167"/>
              <a:gd name="connsiteY0" fmla="*/ 103948 h 779928"/>
              <a:gd name="connsiteX1" fmla="*/ 1189971 w 2224167"/>
              <a:gd name="connsiteY1" fmla="*/ 957 h 779928"/>
              <a:gd name="connsiteX2" fmla="*/ 2219121 w 2224167"/>
              <a:gd name="connsiteY2" fmla="*/ 427071 h 779928"/>
              <a:gd name="connsiteX3" fmla="*/ 1112084 w 2224167"/>
              <a:gd name="connsiteY3" fmla="*/ 389964 h 779928"/>
              <a:gd name="connsiteX4" fmla="*/ 356141 w 2224167"/>
              <a:gd name="connsiteY4" fmla="*/ 103948 h 779928"/>
              <a:gd name="connsiteX0" fmla="*/ 356141 w 2224167"/>
              <a:gd name="connsiteY0" fmla="*/ 103948 h 779928"/>
              <a:gd name="connsiteX1" fmla="*/ 1189971 w 2224167"/>
              <a:gd name="connsiteY1" fmla="*/ 957 h 779928"/>
              <a:gd name="connsiteX2" fmla="*/ 2219121 w 2224167"/>
              <a:gd name="connsiteY2" fmla="*/ 427071 h 779928"/>
              <a:gd name="connsiteX0" fmla="*/ 0 w 1868278"/>
              <a:gd name="connsiteY0" fmla="*/ 236862 h 559985"/>
              <a:gd name="connsiteX1" fmla="*/ 833830 w 1868278"/>
              <a:gd name="connsiteY1" fmla="*/ 133871 h 559985"/>
              <a:gd name="connsiteX2" fmla="*/ 1862980 w 1868278"/>
              <a:gd name="connsiteY2" fmla="*/ 559985 h 559985"/>
              <a:gd name="connsiteX3" fmla="*/ 755943 w 1868278"/>
              <a:gd name="connsiteY3" fmla="*/ 522878 h 559985"/>
              <a:gd name="connsiteX4" fmla="*/ 0 w 1868278"/>
              <a:gd name="connsiteY4" fmla="*/ 236862 h 559985"/>
              <a:gd name="connsiteX0" fmla="*/ 0 w 1868278"/>
              <a:gd name="connsiteY0" fmla="*/ 236862 h 559985"/>
              <a:gd name="connsiteX1" fmla="*/ 850790 w 1868278"/>
              <a:gd name="connsiteY1" fmla="*/ 242 h 559985"/>
              <a:gd name="connsiteX2" fmla="*/ 1862980 w 1868278"/>
              <a:gd name="connsiteY2" fmla="*/ 559985 h 559985"/>
            </a:gdLst>
            <a:ahLst/>
            <a:cxnLst>
              <a:cxn ang="0">
                <a:pos x="connsiteX0" y="connsiteY0"/>
              </a:cxn>
              <a:cxn ang="0">
                <a:pos x="connsiteX1" y="connsiteY1"/>
              </a:cxn>
              <a:cxn ang="0">
                <a:pos x="connsiteX2" y="connsiteY2"/>
              </a:cxn>
            </a:cxnLst>
            <a:rect l="l" t="t" r="r" b="b"/>
            <a:pathLst>
              <a:path w="1868278" h="559985" stroke="0" extrusionOk="0">
                <a:moveTo>
                  <a:pt x="0" y="236862"/>
                </a:moveTo>
                <a:cubicBezTo>
                  <a:pt x="225417" y="163603"/>
                  <a:pt x="527243" y="126323"/>
                  <a:pt x="833830" y="133871"/>
                </a:cubicBezTo>
                <a:cubicBezTo>
                  <a:pt x="1457458" y="149225"/>
                  <a:pt x="1922469" y="341760"/>
                  <a:pt x="1862980" y="559985"/>
                </a:cubicBezTo>
                <a:lnTo>
                  <a:pt x="755943" y="522878"/>
                </a:lnTo>
                <a:lnTo>
                  <a:pt x="0" y="236862"/>
                </a:lnTo>
                <a:close/>
              </a:path>
              <a:path w="1868278" h="559985" fill="none">
                <a:moveTo>
                  <a:pt x="0" y="236862"/>
                </a:moveTo>
                <a:cubicBezTo>
                  <a:pt x="225417" y="163603"/>
                  <a:pt x="544203" y="-7306"/>
                  <a:pt x="850790" y="242"/>
                </a:cubicBezTo>
                <a:cubicBezTo>
                  <a:pt x="1474418" y="15596"/>
                  <a:pt x="1922469" y="341760"/>
                  <a:pt x="1862980" y="559985"/>
                </a:cubicBezTo>
              </a:path>
            </a:pathLst>
          </a:custGeom>
          <a:ln w="63500">
            <a:headEnd type="triangle" w="lg" len="lg"/>
            <a:tailEnd type="non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7" name="Arc 6"/>
          <p:cNvSpPr/>
          <p:nvPr/>
        </p:nvSpPr>
        <p:spPr>
          <a:xfrm rot="19932636" flipH="1" flipV="1">
            <a:off x="5862638" y="4903788"/>
            <a:ext cx="1868487" cy="560387"/>
          </a:xfrm>
          <a:custGeom>
            <a:avLst/>
            <a:gdLst>
              <a:gd name="connsiteX0" fmla="*/ 356141 w 2224167"/>
              <a:gd name="connsiteY0" fmla="*/ 103948 h 779928"/>
              <a:gd name="connsiteX1" fmla="*/ 1189971 w 2224167"/>
              <a:gd name="connsiteY1" fmla="*/ 957 h 779928"/>
              <a:gd name="connsiteX2" fmla="*/ 2219121 w 2224167"/>
              <a:gd name="connsiteY2" fmla="*/ 427071 h 779928"/>
              <a:gd name="connsiteX3" fmla="*/ 1112084 w 2224167"/>
              <a:gd name="connsiteY3" fmla="*/ 389964 h 779928"/>
              <a:gd name="connsiteX4" fmla="*/ 356141 w 2224167"/>
              <a:gd name="connsiteY4" fmla="*/ 103948 h 779928"/>
              <a:gd name="connsiteX0" fmla="*/ 356141 w 2224167"/>
              <a:gd name="connsiteY0" fmla="*/ 103948 h 779928"/>
              <a:gd name="connsiteX1" fmla="*/ 1189971 w 2224167"/>
              <a:gd name="connsiteY1" fmla="*/ 957 h 779928"/>
              <a:gd name="connsiteX2" fmla="*/ 2219121 w 2224167"/>
              <a:gd name="connsiteY2" fmla="*/ 427071 h 779928"/>
              <a:gd name="connsiteX0" fmla="*/ 0 w 1868278"/>
              <a:gd name="connsiteY0" fmla="*/ 236862 h 559985"/>
              <a:gd name="connsiteX1" fmla="*/ 833830 w 1868278"/>
              <a:gd name="connsiteY1" fmla="*/ 133871 h 559985"/>
              <a:gd name="connsiteX2" fmla="*/ 1862980 w 1868278"/>
              <a:gd name="connsiteY2" fmla="*/ 559985 h 559985"/>
              <a:gd name="connsiteX3" fmla="*/ 755943 w 1868278"/>
              <a:gd name="connsiteY3" fmla="*/ 522878 h 559985"/>
              <a:gd name="connsiteX4" fmla="*/ 0 w 1868278"/>
              <a:gd name="connsiteY4" fmla="*/ 236862 h 559985"/>
              <a:gd name="connsiteX0" fmla="*/ 0 w 1868278"/>
              <a:gd name="connsiteY0" fmla="*/ 236862 h 559985"/>
              <a:gd name="connsiteX1" fmla="*/ 850790 w 1868278"/>
              <a:gd name="connsiteY1" fmla="*/ 242 h 559985"/>
              <a:gd name="connsiteX2" fmla="*/ 1862980 w 1868278"/>
              <a:gd name="connsiteY2" fmla="*/ 559985 h 559985"/>
            </a:gdLst>
            <a:ahLst/>
            <a:cxnLst>
              <a:cxn ang="0">
                <a:pos x="connsiteX0" y="connsiteY0"/>
              </a:cxn>
              <a:cxn ang="0">
                <a:pos x="connsiteX1" y="connsiteY1"/>
              </a:cxn>
              <a:cxn ang="0">
                <a:pos x="connsiteX2" y="connsiteY2"/>
              </a:cxn>
            </a:cxnLst>
            <a:rect l="l" t="t" r="r" b="b"/>
            <a:pathLst>
              <a:path w="1868278" h="559985" stroke="0" extrusionOk="0">
                <a:moveTo>
                  <a:pt x="0" y="236862"/>
                </a:moveTo>
                <a:cubicBezTo>
                  <a:pt x="225417" y="163603"/>
                  <a:pt x="527243" y="126323"/>
                  <a:pt x="833830" y="133871"/>
                </a:cubicBezTo>
                <a:cubicBezTo>
                  <a:pt x="1457458" y="149225"/>
                  <a:pt x="1922469" y="341760"/>
                  <a:pt x="1862980" y="559985"/>
                </a:cubicBezTo>
                <a:lnTo>
                  <a:pt x="755943" y="522878"/>
                </a:lnTo>
                <a:lnTo>
                  <a:pt x="0" y="236862"/>
                </a:lnTo>
                <a:close/>
              </a:path>
              <a:path w="1868278" h="559985" fill="none">
                <a:moveTo>
                  <a:pt x="0" y="236862"/>
                </a:moveTo>
                <a:cubicBezTo>
                  <a:pt x="225417" y="163603"/>
                  <a:pt x="544203" y="-7306"/>
                  <a:pt x="850790" y="242"/>
                </a:cubicBezTo>
                <a:cubicBezTo>
                  <a:pt x="1474418" y="15596"/>
                  <a:pt x="1922469" y="341760"/>
                  <a:pt x="1862980" y="559985"/>
                </a:cubicBezTo>
              </a:path>
            </a:pathLst>
          </a:custGeom>
          <a:ln w="63500">
            <a:headEnd type="triangle" w="lg" len="lg"/>
            <a:tailEnd type="non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326685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Human Performance in Training</a:t>
            </a:r>
            <a:endParaRPr lang="en-US" dirty="0"/>
          </a:p>
        </p:txBody>
      </p:sp>
      <p:pic>
        <p:nvPicPr>
          <p:cNvPr id="1026" name="Picture 2" descr="http://www.muttmaddness.org/Old_Site/images/dog_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354137"/>
            <a:ext cx="54864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3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TMC: NextGen Segment Bravo Job Task Analysis</a:t>
            </a:r>
            <a:endParaRPr lang="en-US" dirty="0"/>
          </a:p>
        </p:txBody>
      </p:sp>
      <p:sp>
        <p:nvSpPr>
          <p:cNvPr id="5" name="Content Placeholder 4"/>
          <p:cNvSpPr>
            <a:spLocks noGrp="1"/>
          </p:cNvSpPr>
          <p:nvPr>
            <p:ph idx="1"/>
          </p:nvPr>
        </p:nvSpPr>
        <p:spPr/>
        <p:txBody>
          <a:bodyPr/>
          <a:lstStyle/>
          <a:p>
            <a:pPr>
              <a:spcAft>
                <a:spcPts val="1800"/>
              </a:spcAft>
            </a:pPr>
            <a:r>
              <a:rPr lang="en-US" dirty="0" smtClean="0"/>
              <a:t>Identify and assess NextGen Drivers</a:t>
            </a:r>
          </a:p>
          <a:p>
            <a:pPr>
              <a:spcAft>
                <a:spcPts val="1800"/>
              </a:spcAft>
            </a:pPr>
            <a:r>
              <a:rPr lang="en-US" dirty="0" smtClean="0"/>
              <a:t>First step in multi-year effort to define the job of TMC’s for Segment Bravo</a:t>
            </a:r>
          </a:p>
          <a:p>
            <a:pPr>
              <a:spcAft>
                <a:spcPts val="1800"/>
              </a:spcAft>
            </a:pPr>
            <a:r>
              <a:rPr lang="en-US" dirty="0" smtClean="0"/>
              <a:t>Further outputs include Training Needs Assessment</a:t>
            </a:r>
            <a:endParaRPr lang="en-US" dirty="0"/>
          </a:p>
        </p:txBody>
      </p:sp>
    </p:spTree>
    <p:extLst>
      <p:ext uri="{BB962C8B-B14F-4D97-AF65-F5344CB8AC3E}">
        <p14:creationId xmlns:p14="http://schemas.microsoft.com/office/powerpoint/2010/main" val="121867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TechOps: Finalize Mid-Term Strategic Training Needs</a:t>
            </a:r>
            <a:endParaRPr lang="en-US" dirty="0"/>
          </a:p>
        </p:txBody>
      </p:sp>
      <p:sp>
        <p:nvSpPr>
          <p:cNvPr id="3" name="Content Placeholder 2"/>
          <p:cNvSpPr>
            <a:spLocks noGrp="1"/>
          </p:cNvSpPr>
          <p:nvPr>
            <p:ph idx="1"/>
          </p:nvPr>
        </p:nvSpPr>
        <p:spPr/>
        <p:txBody>
          <a:bodyPr/>
          <a:lstStyle/>
          <a:p>
            <a:pPr>
              <a:spcAft>
                <a:spcPts val="1800"/>
              </a:spcAft>
            </a:pPr>
            <a:r>
              <a:rPr lang="en-US" dirty="0" smtClean="0"/>
              <a:t>The TechOps community will be prepared for training personnel to Segment Bravo technology implementations</a:t>
            </a:r>
          </a:p>
          <a:p>
            <a:pPr>
              <a:spcAft>
                <a:spcPts val="1800"/>
              </a:spcAft>
            </a:pPr>
            <a:r>
              <a:rPr lang="en-US" dirty="0" smtClean="0"/>
              <a:t>Follow on work to begin on Far-term assessment of TechOps Strategic Job Analysis and Training Needs</a:t>
            </a:r>
            <a:endParaRPr lang="en-US" dirty="0"/>
          </a:p>
        </p:txBody>
      </p:sp>
    </p:spTree>
    <p:extLst>
      <p:ext uri="{BB962C8B-B14F-4D97-AF65-F5344CB8AC3E}">
        <p14:creationId xmlns:p14="http://schemas.microsoft.com/office/powerpoint/2010/main" val="3166549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Overarching Activities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777" y="1079937"/>
            <a:ext cx="3366184" cy="4808835"/>
          </a:xfrm>
          <a:prstGeom prst="rect">
            <a:avLst/>
          </a:prstGeom>
        </p:spPr>
      </p:pic>
    </p:spTree>
    <p:extLst>
      <p:ext uri="{BB962C8B-B14F-4D97-AF65-F5344CB8AC3E}">
        <p14:creationId xmlns:p14="http://schemas.microsoft.com/office/powerpoint/2010/main" val="117108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HSI Roadmap</a:t>
            </a:r>
            <a:endParaRPr lang="en-US" dirty="0"/>
          </a:p>
        </p:txBody>
      </p:sp>
      <p:sp>
        <p:nvSpPr>
          <p:cNvPr id="3" name="Content Placeholder 2"/>
          <p:cNvSpPr>
            <a:spLocks noGrp="1"/>
          </p:cNvSpPr>
          <p:nvPr>
            <p:ph idx="1"/>
          </p:nvPr>
        </p:nvSpPr>
        <p:spPr/>
        <p:txBody>
          <a:bodyPr/>
          <a:lstStyle/>
          <a:p>
            <a:pPr>
              <a:spcAft>
                <a:spcPts val="1800"/>
              </a:spcAft>
            </a:pPr>
            <a:r>
              <a:rPr lang="en-US" sz="2400" dirty="0" smtClean="0"/>
              <a:t>Become a single source planning tool for FAA human factors</a:t>
            </a:r>
          </a:p>
          <a:p>
            <a:pPr>
              <a:spcAft>
                <a:spcPts val="1800"/>
              </a:spcAft>
            </a:pPr>
            <a:r>
              <a:rPr lang="en-US" sz="2400" dirty="0" smtClean="0"/>
              <a:t>Better depict the evolution of NAS actors</a:t>
            </a:r>
          </a:p>
          <a:p>
            <a:pPr>
              <a:spcAft>
                <a:spcPts val="1800"/>
              </a:spcAft>
            </a:pPr>
            <a:r>
              <a:rPr lang="en-US" sz="2400" dirty="0" smtClean="0"/>
              <a:t>Improve alignment of systems, technologies, procedures, and users</a:t>
            </a:r>
          </a:p>
          <a:p>
            <a:pPr>
              <a:spcAft>
                <a:spcPts val="1800"/>
              </a:spcAft>
            </a:pPr>
            <a:r>
              <a:rPr lang="en-US" sz="2400" dirty="0" smtClean="0"/>
              <a:t>Facilitate a system of systems approach</a:t>
            </a:r>
          </a:p>
          <a:p>
            <a:pPr>
              <a:spcAft>
                <a:spcPts val="1800"/>
              </a:spcAft>
            </a:pPr>
            <a:r>
              <a:rPr lang="en-US" sz="2400" dirty="0" smtClean="0"/>
              <a:t>Promote the development of external HF dependencies</a:t>
            </a:r>
            <a:endParaRPr lang="en-US" sz="2400" dirty="0"/>
          </a:p>
        </p:txBody>
      </p:sp>
    </p:spTree>
    <p:extLst>
      <p:ext uri="{BB962C8B-B14F-4D97-AF65-F5344CB8AC3E}">
        <p14:creationId xmlns:p14="http://schemas.microsoft.com/office/powerpoint/2010/main" val="3078408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35"/>
          <p:cNvSpPr>
            <a:spLocks noChangeArrowheads="1"/>
          </p:cNvSpPr>
          <p:nvPr/>
        </p:nvSpPr>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0" bIns="0">
            <a:spAutoFit/>
          </a:bodyPr>
          <a:lstStyle/>
          <a:p>
            <a:pPr algn="ctr" defTabSz="914400"/>
            <a:r>
              <a:rPr lang="en-US" sz="2200" b="1">
                <a:solidFill>
                  <a:srgbClr val="000000"/>
                </a:solidFill>
                <a:ea typeface="ＭＳ Ｐゴシック" pitchFamily="34" charset="-128"/>
              </a:rPr>
              <a:t>Human Systems Integration Roadmap (CY 2014 DRAFT)</a:t>
            </a:r>
          </a:p>
        </p:txBody>
      </p:sp>
      <p:sp>
        <p:nvSpPr>
          <p:cNvPr id="19459" name="Text Box 109"/>
          <p:cNvSpPr txBox="1">
            <a:spLocks noChangeArrowheads="1"/>
          </p:cNvSpPr>
          <p:nvPr/>
        </p:nvSpPr>
        <p:spPr bwMode="auto">
          <a:xfrm rot="-5400000">
            <a:off x="-2078037" y="3027362"/>
            <a:ext cx="4851400" cy="276225"/>
          </a:xfrm>
          <a:prstGeom prst="rect">
            <a:avLst/>
          </a:prstGeom>
          <a:solidFill>
            <a:srgbClr val="FFFF00"/>
          </a:solidFill>
          <a:ln w="9525">
            <a:solidFill>
              <a:schemeClr val="tx1"/>
            </a:solidFill>
            <a:miter lim="800000"/>
            <a:headEnd/>
            <a:tailEnd/>
          </a:ln>
        </p:spPr>
        <p:txBody>
          <a:bodyPr lIns="91401" tIns="45700" rIns="91401" bIns="4570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1200" b="1">
                <a:solidFill>
                  <a:srgbClr val="000000"/>
                </a:solidFill>
                <a:ea typeface="ＭＳ Ｐゴシック" pitchFamily="34" charset="-128"/>
              </a:rPr>
              <a:t>En Route / Oceanic (ARTCC)</a:t>
            </a:r>
          </a:p>
        </p:txBody>
      </p:sp>
      <p:sp>
        <p:nvSpPr>
          <p:cNvPr id="19460" name="Rectangle 165">
            <a:hlinkClick r:id="rId3"/>
          </p:cNvPr>
          <p:cNvSpPr>
            <a:spLocks noChangeArrowheads="1"/>
          </p:cNvSpPr>
          <p:nvPr/>
        </p:nvSpPr>
        <p:spPr bwMode="auto">
          <a:xfrm>
            <a:off x="485775" y="739775"/>
            <a:ext cx="971550" cy="612775"/>
          </a:xfrm>
          <a:prstGeom prst="rect">
            <a:avLst/>
          </a:prstGeom>
          <a:solidFill>
            <a:srgbClr val="E6FEEA"/>
          </a:solidFill>
          <a:ln w="9525">
            <a:solidFill>
              <a:schemeClr val="tx1"/>
            </a:solidFill>
            <a:miter lim="800000"/>
            <a:headEnd/>
            <a:tailEnd/>
          </a:ln>
        </p:spPr>
        <p:txBody>
          <a:bodyPr lIns="91401" tIns="45700" rIns="91401" bIns="45700" anchor="ctr"/>
          <a:lstStyle/>
          <a:p>
            <a:pPr algn="ctr" defTabSz="914400" eaLnBrk="0" hangingPunct="0"/>
            <a:r>
              <a:rPr lang="en-US" sz="1000">
                <a:solidFill>
                  <a:srgbClr val="000000"/>
                </a:solidFill>
                <a:ea typeface="ＭＳ Ｐゴシック" pitchFamily="34" charset="-128"/>
              </a:rPr>
              <a:t>En Route / Oceanic Sector Controller</a:t>
            </a:r>
          </a:p>
        </p:txBody>
      </p:sp>
      <p:sp>
        <p:nvSpPr>
          <p:cNvPr id="61" name="Text Box 89"/>
          <p:cNvSpPr txBox="1">
            <a:spLocks noChangeArrowheads="1"/>
          </p:cNvSpPr>
          <p:nvPr/>
        </p:nvSpPr>
        <p:spPr bwMode="auto">
          <a:xfrm rot="16200000">
            <a:off x="-2313781" y="3053556"/>
            <a:ext cx="4851400" cy="223838"/>
          </a:xfrm>
          <a:prstGeom prst="rect">
            <a:avLst/>
          </a:prstGeom>
          <a:solidFill>
            <a:schemeClr val="bg1">
              <a:lumMod val="50000"/>
            </a:schemeClr>
          </a:solidFill>
          <a:ln w="9525">
            <a:solidFill>
              <a:srgbClr val="000000"/>
            </a:solidFill>
            <a:miter lim="800000"/>
            <a:headEnd/>
            <a:tailEnd/>
          </a:ln>
          <a:extLst/>
        </p:spPr>
        <p:txBody>
          <a:bodyPr lIns="18288" tIns="18288" bIns="18288"/>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pPr algn="ctr" defTabSz="914400">
              <a:defRPr/>
            </a:pPr>
            <a:r>
              <a:rPr lang="en-US" sz="1200" b="1" dirty="0" smtClean="0">
                <a:solidFill>
                  <a:srgbClr val="000000"/>
                </a:solidFill>
              </a:rPr>
              <a:t>Air Traffic Control</a:t>
            </a:r>
            <a:endParaRPr lang="en-US" sz="1200" b="1" dirty="0">
              <a:solidFill>
                <a:srgbClr val="000000"/>
              </a:solidFill>
            </a:endParaRPr>
          </a:p>
        </p:txBody>
      </p:sp>
      <p:sp>
        <p:nvSpPr>
          <p:cNvPr id="19462" name="Rectangle 168">
            <a:hlinkClick r:id="rId4"/>
          </p:cNvPr>
          <p:cNvSpPr>
            <a:spLocks noChangeArrowheads="1"/>
          </p:cNvSpPr>
          <p:nvPr/>
        </p:nvSpPr>
        <p:spPr bwMode="auto">
          <a:xfrm>
            <a:off x="8166100" y="746125"/>
            <a:ext cx="957263" cy="449263"/>
          </a:xfrm>
          <a:prstGeom prst="rect">
            <a:avLst/>
          </a:prstGeom>
          <a:solidFill>
            <a:srgbClr val="FFFFFF"/>
          </a:solidFill>
          <a:ln w="9525">
            <a:solidFill>
              <a:srgbClr val="FF0000"/>
            </a:solidFill>
            <a:miter lim="800000"/>
            <a:headEnd/>
            <a:tailEnd/>
          </a:ln>
        </p:spPr>
        <p:txBody>
          <a:bodyPr lIns="91401" tIns="45700" rIns="91401" bIns="45700" anchor="ctr"/>
          <a:lstStyle/>
          <a:p>
            <a:pPr algn="ctr" defTabSz="914400" eaLnBrk="0" hangingPunct="0"/>
            <a:r>
              <a:rPr lang="en-US" sz="1000">
                <a:solidFill>
                  <a:srgbClr val="000000"/>
                </a:solidFill>
                <a:ea typeface="ＭＳ Ｐゴシック" pitchFamily="34" charset="-128"/>
              </a:rPr>
              <a:t>Separation Manager</a:t>
            </a:r>
          </a:p>
        </p:txBody>
      </p:sp>
      <p:sp>
        <p:nvSpPr>
          <p:cNvPr id="63" name="Text Box 85">
            <a:hlinkClick r:id="rId5"/>
          </p:cNvPr>
          <p:cNvSpPr txBox="1">
            <a:spLocks noChangeArrowheads="1"/>
          </p:cNvSpPr>
          <p:nvPr/>
        </p:nvSpPr>
        <p:spPr bwMode="auto">
          <a:xfrm>
            <a:off x="1549400" y="1655763"/>
            <a:ext cx="3678238" cy="163512"/>
          </a:xfrm>
          <a:prstGeom prst="rect">
            <a:avLst/>
          </a:prstGeom>
          <a:solidFill>
            <a:srgbClr val="FFCC00"/>
          </a:solidFill>
          <a:ln w="9525" algn="ctr">
            <a:solidFill>
              <a:schemeClr val="tx1"/>
            </a:solidFill>
            <a:miter lim="800000"/>
            <a:headEnd/>
            <a:tailEnd/>
          </a:ln>
        </p:spPr>
        <p:txBody>
          <a:bodyPr lIns="0" tIns="118872"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r>
              <a:rPr lang="en-US" sz="800">
                <a:solidFill>
                  <a:srgbClr val="000000"/>
                </a:solidFill>
                <a:ea typeface="ＭＳ Ｐゴシック" pitchFamily="34" charset="-128"/>
              </a:rPr>
              <a:t>Interval Management – Spacing (IM-S)</a:t>
            </a:r>
          </a:p>
          <a:p>
            <a:pPr defTabSz="914400" eaLnBrk="1" hangingPunct="1"/>
            <a:endParaRPr lang="en-US" sz="800" b="1">
              <a:solidFill>
                <a:srgbClr val="000000"/>
              </a:solidFill>
              <a:ea typeface="ＭＳ Ｐゴシック" pitchFamily="34" charset="-128"/>
            </a:endParaRPr>
          </a:p>
        </p:txBody>
      </p:sp>
      <p:sp>
        <p:nvSpPr>
          <p:cNvPr id="64" name="Text Box 85">
            <a:hlinkClick r:id="rId6"/>
          </p:cNvPr>
          <p:cNvSpPr txBox="1">
            <a:spLocks noChangeArrowheads="1"/>
          </p:cNvSpPr>
          <p:nvPr/>
        </p:nvSpPr>
        <p:spPr bwMode="auto">
          <a:xfrm>
            <a:off x="2074863" y="1862138"/>
            <a:ext cx="3421062" cy="246062"/>
          </a:xfrm>
          <a:prstGeom prst="rect">
            <a:avLst/>
          </a:prstGeom>
          <a:solidFill>
            <a:srgbClr val="FFCC00"/>
          </a:solidFill>
          <a:ln w="9525" algn="ctr">
            <a:solidFill>
              <a:schemeClr val="tx1"/>
            </a:solidFill>
            <a:miter lim="800000"/>
            <a:headEnd/>
            <a:tailEnd/>
          </a:ln>
        </p:spPr>
        <p:txBody>
          <a:bodyPr lIns="91427" tIns="45713" rIns="91427" bIns="45713"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Interactive Flight Planning Using 4D Trajectory Information in the Oceanic Environment</a:t>
            </a:r>
          </a:p>
        </p:txBody>
      </p:sp>
      <p:sp>
        <p:nvSpPr>
          <p:cNvPr id="65" name="Text Box 107">
            <a:hlinkClick r:id="rId7"/>
          </p:cNvPr>
          <p:cNvSpPr txBox="1">
            <a:spLocks noChangeArrowheads="1"/>
          </p:cNvSpPr>
          <p:nvPr/>
        </p:nvSpPr>
        <p:spPr bwMode="auto">
          <a:xfrm>
            <a:off x="1547813" y="2139950"/>
            <a:ext cx="3141662" cy="161925"/>
          </a:xfrm>
          <a:prstGeom prst="rect">
            <a:avLst/>
          </a:prstGeom>
          <a:solidFill>
            <a:srgbClr val="CCFFCC"/>
          </a:solidFill>
          <a:ln w="9525" algn="ctr">
            <a:solidFill>
              <a:schemeClr val="tx1"/>
            </a:solidFill>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On-Demand NAS Information</a:t>
            </a:r>
          </a:p>
        </p:txBody>
      </p:sp>
      <p:sp>
        <p:nvSpPr>
          <p:cNvPr id="66" name="Text Box 85">
            <a:hlinkClick r:id="rId8"/>
          </p:cNvPr>
          <p:cNvSpPr txBox="1">
            <a:spLocks noChangeArrowheads="1"/>
          </p:cNvSpPr>
          <p:nvPr/>
        </p:nvSpPr>
        <p:spPr bwMode="auto">
          <a:xfrm>
            <a:off x="2079625" y="2752725"/>
            <a:ext cx="2619375" cy="179388"/>
          </a:xfrm>
          <a:prstGeom prst="rect">
            <a:avLst/>
          </a:prstGeom>
          <a:solidFill>
            <a:srgbClr val="FFCC00"/>
          </a:solidFill>
          <a:ln w="9525" algn="ctr">
            <a:solidFill>
              <a:schemeClr val="tx1"/>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Automation Support for Separation Management</a:t>
            </a:r>
          </a:p>
        </p:txBody>
      </p:sp>
      <p:sp>
        <p:nvSpPr>
          <p:cNvPr id="67" name="Text Box 107">
            <a:hlinkClick r:id="rId9"/>
          </p:cNvPr>
          <p:cNvSpPr txBox="1">
            <a:spLocks noChangeArrowheads="1"/>
          </p:cNvSpPr>
          <p:nvPr/>
        </p:nvSpPr>
        <p:spPr bwMode="auto">
          <a:xfrm>
            <a:off x="2078038" y="2549525"/>
            <a:ext cx="2611437" cy="166688"/>
          </a:xfrm>
          <a:prstGeom prst="rect">
            <a:avLst/>
          </a:prstGeom>
          <a:solidFill>
            <a:srgbClr val="CCFFCC"/>
          </a:solidFill>
          <a:ln w="9525" algn="ctr">
            <a:solidFill>
              <a:schemeClr val="tx1"/>
            </a:solidFill>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Point-In-Space Metering</a:t>
            </a:r>
          </a:p>
        </p:txBody>
      </p:sp>
      <p:sp>
        <p:nvSpPr>
          <p:cNvPr id="68" name="Text Box 107">
            <a:hlinkClick r:id="rId10"/>
          </p:cNvPr>
          <p:cNvSpPr txBox="1">
            <a:spLocks noChangeArrowheads="1"/>
          </p:cNvSpPr>
          <p:nvPr/>
        </p:nvSpPr>
        <p:spPr bwMode="auto">
          <a:xfrm>
            <a:off x="2074863" y="2344738"/>
            <a:ext cx="2090737" cy="166687"/>
          </a:xfrm>
          <a:prstGeom prst="rect">
            <a:avLst/>
          </a:prstGeom>
          <a:solidFill>
            <a:srgbClr val="CCFFCC"/>
          </a:solidFill>
          <a:ln w="9525" algn="ctr">
            <a:solidFill>
              <a:schemeClr val="tx1"/>
            </a:solidFill>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Improved Management of SAA</a:t>
            </a:r>
          </a:p>
        </p:txBody>
      </p:sp>
      <p:sp>
        <p:nvSpPr>
          <p:cNvPr id="69" name="Text Box 107">
            <a:hlinkClick r:id="rId11"/>
          </p:cNvPr>
          <p:cNvSpPr txBox="1">
            <a:spLocks noChangeArrowheads="1"/>
          </p:cNvSpPr>
          <p:nvPr/>
        </p:nvSpPr>
        <p:spPr bwMode="auto">
          <a:xfrm>
            <a:off x="2598738" y="3262313"/>
            <a:ext cx="3146425" cy="168275"/>
          </a:xfrm>
          <a:prstGeom prst="rect">
            <a:avLst/>
          </a:prstGeom>
          <a:solidFill>
            <a:srgbClr val="CCFFCC"/>
          </a:solidFill>
          <a:ln w="9525" algn="ctr">
            <a:solidFill>
              <a:schemeClr val="tx1"/>
            </a:solidFill>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Initial Conflict Resolution Advisory</a:t>
            </a:r>
          </a:p>
        </p:txBody>
      </p:sp>
      <p:sp>
        <p:nvSpPr>
          <p:cNvPr id="70" name="Text Box 85">
            <a:hlinkClick r:id="rId12"/>
          </p:cNvPr>
          <p:cNvSpPr txBox="1">
            <a:spLocks noChangeArrowheads="1"/>
          </p:cNvSpPr>
          <p:nvPr/>
        </p:nvSpPr>
        <p:spPr bwMode="auto">
          <a:xfrm>
            <a:off x="2595563" y="2971800"/>
            <a:ext cx="2103437" cy="254000"/>
          </a:xfrm>
          <a:prstGeom prst="rect">
            <a:avLst/>
          </a:prstGeom>
          <a:solidFill>
            <a:srgbClr val="FFCC00"/>
          </a:solidFill>
          <a:ln w="9525" algn="ctr">
            <a:solidFill>
              <a:schemeClr val="tx1"/>
            </a:solidFill>
            <a:miter lim="800000"/>
            <a:headEnd/>
            <a:tailEnd/>
          </a:ln>
        </p:spPr>
        <p:txBody>
          <a:bodyPr lIns="0" tIns="0" rIns="0" bIns="0" anchor="ctr" anchorCtr="1"/>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hangingPunct="1">
              <a:defRPr/>
            </a:pPr>
            <a:r>
              <a:rPr lang="en-US" sz="730" dirty="0" smtClean="0">
                <a:solidFill>
                  <a:srgbClr val="000000"/>
                </a:solidFill>
              </a:rPr>
              <a:t>Time-Based Metering in the Terminal Environment</a:t>
            </a:r>
            <a:endParaRPr lang="en-US" sz="730" dirty="0">
              <a:solidFill>
                <a:srgbClr val="000000"/>
              </a:solidFill>
            </a:endParaRPr>
          </a:p>
        </p:txBody>
      </p:sp>
      <p:sp>
        <p:nvSpPr>
          <p:cNvPr id="71" name="Text Box 85">
            <a:hlinkClick r:id="rId13"/>
          </p:cNvPr>
          <p:cNvSpPr txBox="1">
            <a:spLocks noChangeArrowheads="1"/>
          </p:cNvSpPr>
          <p:nvPr/>
        </p:nvSpPr>
        <p:spPr bwMode="auto">
          <a:xfrm>
            <a:off x="3122613" y="3468688"/>
            <a:ext cx="2622550" cy="177800"/>
          </a:xfrm>
          <a:prstGeom prst="rect">
            <a:avLst/>
          </a:prstGeom>
          <a:solidFill>
            <a:srgbClr val="FFCC00"/>
          </a:solidFill>
          <a:ln w="9525" algn="ctr">
            <a:solidFill>
              <a:schemeClr val="tx1"/>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Expanded Radar-like-Services to Secondary Airports</a:t>
            </a:r>
          </a:p>
        </p:txBody>
      </p:sp>
      <p:sp>
        <p:nvSpPr>
          <p:cNvPr id="72" name="Text Box 81">
            <a:hlinkClick r:id="rId14"/>
          </p:cNvPr>
          <p:cNvSpPr txBox="1">
            <a:spLocks noChangeArrowheads="1"/>
          </p:cNvSpPr>
          <p:nvPr/>
        </p:nvSpPr>
        <p:spPr bwMode="auto">
          <a:xfrm>
            <a:off x="3652838" y="3683000"/>
            <a:ext cx="2092325" cy="165100"/>
          </a:xfrm>
          <a:prstGeom prst="rect">
            <a:avLst/>
          </a:prstGeom>
          <a:solidFill>
            <a:srgbClr val="99CCFF"/>
          </a:solidFill>
          <a:ln w="9525" algn="ctr">
            <a:solidFill>
              <a:schemeClr val="tx1"/>
            </a:solidFill>
            <a:miter lim="800000"/>
            <a:headEnd/>
            <a:tailEnd/>
          </a:ln>
        </p:spPr>
        <p:txBody>
          <a:bodyPr lIns="0" tIns="0" rIns="0" bIns="0" anchorCtr="1"/>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a:spcBef>
                <a:spcPct val="50000"/>
              </a:spcBef>
              <a:defRPr/>
            </a:pPr>
            <a:r>
              <a:rPr lang="en-US" sz="730" dirty="0" smtClean="0">
                <a:solidFill>
                  <a:srgbClr val="000000"/>
                </a:solidFill>
              </a:rPr>
              <a:t>Integrated Arrival/Departure Airspace Management</a:t>
            </a:r>
            <a:endParaRPr lang="en-US" sz="730" dirty="0">
              <a:solidFill>
                <a:srgbClr val="000000"/>
              </a:solidFill>
            </a:endParaRPr>
          </a:p>
        </p:txBody>
      </p:sp>
      <p:sp>
        <p:nvSpPr>
          <p:cNvPr id="73" name="Text Box 107">
            <a:hlinkClick r:id="rId15"/>
          </p:cNvPr>
          <p:cNvSpPr txBox="1">
            <a:spLocks noChangeArrowheads="1"/>
          </p:cNvSpPr>
          <p:nvPr/>
        </p:nvSpPr>
        <p:spPr bwMode="auto">
          <a:xfrm>
            <a:off x="4175125" y="4092575"/>
            <a:ext cx="4197350" cy="193675"/>
          </a:xfrm>
          <a:prstGeom prst="rect">
            <a:avLst/>
          </a:prstGeom>
          <a:solidFill>
            <a:srgbClr val="CCFFCC"/>
          </a:solidFill>
          <a:ln w="9525" algn="ctr">
            <a:solidFill>
              <a:schemeClr val="tx1"/>
            </a:solidFill>
            <a:prstDash val="dash"/>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Reduced Horizontal Separation Standards, En Route-3 Miles</a:t>
            </a:r>
          </a:p>
        </p:txBody>
      </p:sp>
      <p:sp>
        <p:nvSpPr>
          <p:cNvPr id="74" name="Text Box 107">
            <a:hlinkClick r:id="rId16"/>
          </p:cNvPr>
          <p:cNvSpPr txBox="1">
            <a:spLocks noChangeArrowheads="1"/>
          </p:cNvSpPr>
          <p:nvPr/>
        </p:nvSpPr>
        <p:spPr bwMode="auto">
          <a:xfrm>
            <a:off x="4184650" y="4321175"/>
            <a:ext cx="4187825" cy="163513"/>
          </a:xfrm>
          <a:prstGeom prst="rect">
            <a:avLst/>
          </a:prstGeom>
          <a:solidFill>
            <a:srgbClr val="CCFFCC"/>
          </a:solidFill>
          <a:ln w="9525" algn="ctr">
            <a:solidFill>
              <a:schemeClr val="tx1"/>
            </a:solidFill>
            <a:prstDash val="dash"/>
            <a:miter lim="800000"/>
            <a:headEnd/>
            <a:tailEnd/>
          </a:ln>
        </p:spPr>
        <p:txBody>
          <a:bodyPr wrap="none"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a:r>
              <a:rPr lang="en-US" sz="800">
                <a:solidFill>
                  <a:srgbClr val="000000"/>
                </a:solidFill>
                <a:ea typeface="ＭＳ Ｐゴシック" pitchFamily="34" charset="-128"/>
              </a:rPr>
              <a:t>Automated Support for Conflict Resolution</a:t>
            </a:r>
          </a:p>
        </p:txBody>
      </p:sp>
      <p:sp>
        <p:nvSpPr>
          <p:cNvPr id="75" name="Text Box 85">
            <a:hlinkClick r:id="rId17"/>
          </p:cNvPr>
          <p:cNvSpPr txBox="1">
            <a:spLocks noChangeArrowheads="1"/>
          </p:cNvSpPr>
          <p:nvPr/>
        </p:nvSpPr>
        <p:spPr bwMode="auto">
          <a:xfrm>
            <a:off x="4179888" y="3883025"/>
            <a:ext cx="1568450" cy="176213"/>
          </a:xfrm>
          <a:prstGeom prst="rect">
            <a:avLst/>
          </a:prstGeom>
          <a:solidFill>
            <a:srgbClr val="FFCC00"/>
          </a:solidFill>
          <a:ln w="9525" algn="ctr">
            <a:solidFill>
              <a:schemeClr val="tx1"/>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Remotely Staffed Tower Services</a:t>
            </a:r>
          </a:p>
        </p:txBody>
      </p:sp>
      <p:sp>
        <p:nvSpPr>
          <p:cNvPr id="76" name="Text Box 85">
            <a:hlinkClick r:id="rId18"/>
          </p:cNvPr>
          <p:cNvSpPr txBox="1">
            <a:spLocks noChangeArrowheads="1"/>
          </p:cNvSpPr>
          <p:nvPr/>
        </p:nvSpPr>
        <p:spPr bwMode="auto">
          <a:xfrm>
            <a:off x="4699000" y="4535488"/>
            <a:ext cx="3673475" cy="171450"/>
          </a:xfrm>
          <a:prstGeom prst="rect">
            <a:avLst/>
          </a:prstGeom>
          <a:solidFill>
            <a:srgbClr val="FFCC00"/>
          </a:solidFill>
          <a:ln w="9525" algn="ctr">
            <a:solidFill>
              <a:schemeClr val="tx1"/>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Reduced Oceanic Separation and Enhanced Procedures</a:t>
            </a:r>
          </a:p>
        </p:txBody>
      </p:sp>
      <p:sp>
        <p:nvSpPr>
          <p:cNvPr id="77" name="Text Box 85">
            <a:hlinkClick r:id="rId19"/>
          </p:cNvPr>
          <p:cNvSpPr txBox="1">
            <a:spLocks noChangeArrowheads="1"/>
          </p:cNvSpPr>
          <p:nvPr/>
        </p:nvSpPr>
        <p:spPr bwMode="auto">
          <a:xfrm>
            <a:off x="5227638" y="4738688"/>
            <a:ext cx="2643187" cy="171450"/>
          </a:xfrm>
          <a:prstGeom prst="rect">
            <a:avLst/>
          </a:prstGeom>
          <a:solidFill>
            <a:srgbClr val="FFCC00"/>
          </a:solidFill>
          <a:ln w="9525" algn="ctr">
            <a:solidFill>
              <a:schemeClr val="tx1"/>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hangingPunct="1"/>
            <a:r>
              <a:rPr lang="en-US" sz="800">
                <a:solidFill>
                  <a:srgbClr val="000000"/>
                </a:solidFill>
                <a:ea typeface="ＭＳ Ｐゴシック" pitchFamily="34" charset="-128"/>
              </a:rPr>
              <a:t>Flow Corridors – Level 1 Static</a:t>
            </a:r>
          </a:p>
        </p:txBody>
      </p:sp>
      <p:sp>
        <p:nvSpPr>
          <p:cNvPr id="78" name="Line 89"/>
          <p:cNvSpPr>
            <a:spLocks noChangeShapeType="1"/>
          </p:cNvSpPr>
          <p:nvPr/>
        </p:nvSpPr>
        <p:spPr bwMode="auto">
          <a:xfrm>
            <a:off x="1563688" y="973138"/>
            <a:ext cx="4206875" cy="1587"/>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9" name="Line 201"/>
          <p:cNvSpPr>
            <a:spLocks noChangeShapeType="1"/>
          </p:cNvSpPr>
          <p:nvPr/>
        </p:nvSpPr>
        <p:spPr bwMode="auto">
          <a:xfrm flipV="1">
            <a:off x="5791200" y="971550"/>
            <a:ext cx="2011363" cy="0"/>
          </a:xfrm>
          <a:prstGeom prst="line">
            <a:avLst/>
          </a:prstGeom>
          <a:noFill/>
          <a:ln w="38100">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0" name="Line 203"/>
          <p:cNvSpPr>
            <a:spLocks noChangeShapeType="1"/>
          </p:cNvSpPr>
          <p:nvPr/>
        </p:nvSpPr>
        <p:spPr bwMode="auto">
          <a:xfrm flipV="1">
            <a:off x="7818438" y="971550"/>
            <a:ext cx="334962" cy="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 name="AutoShape 24">
            <a:hlinkClick r:id="rId20"/>
          </p:cNvPr>
          <p:cNvSpPr>
            <a:spLocks noChangeArrowheads="1"/>
          </p:cNvSpPr>
          <p:nvPr/>
        </p:nvSpPr>
        <p:spPr bwMode="auto">
          <a:xfrm>
            <a:off x="2139950" y="696913"/>
            <a:ext cx="301625" cy="365125"/>
          </a:xfrm>
          <a:prstGeom prst="diamond">
            <a:avLst/>
          </a:prstGeom>
          <a:solidFill>
            <a:srgbClr val="0066FF"/>
          </a:solidFill>
          <a:ln w="12700">
            <a:solidFill>
              <a:schemeClr val="tx1"/>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579</a:t>
            </a:r>
          </a:p>
        </p:txBody>
      </p:sp>
      <p:sp>
        <p:nvSpPr>
          <p:cNvPr id="82" name="AutoShape 24"/>
          <p:cNvSpPr>
            <a:spLocks noChangeArrowheads="1"/>
          </p:cNvSpPr>
          <p:nvPr/>
        </p:nvSpPr>
        <p:spPr bwMode="auto">
          <a:xfrm>
            <a:off x="3424238" y="693738"/>
            <a:ext cx="301625" cy="365125"/>
          </a:xfrm>
          <a:prstGeom prst="diamond">
            <a:avLst/>
          </a:prstGeom>
          <a:solidFill>
            <a:srgbClr val="0066FF"/>
          </a:solidFill>
          <a:ln w="12700">
            <a:solidFill>
              <a:schemeClr val="tx1"/>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HF</a:t>
            </a:r>
          </a:p>
          <a:p>
            <a:pPr algn="ctr" defTabSz="914400"/>
            <a:r>
              <a:rPr lang="en-US" sz="800">
                <a:solidFill>
                  <a:srgbClr val="000000"/>
                </a:solidFill>
                <a:ea typeface="ＭＳ Ｐゴシック" pitchFamily="34" charset="-128"/>
              </a:rPr>
              <a:t>01</a:t>
            </a:r>
          </a:p>
        </p:txBody>
      </p:sp>
      <p:sp>
        <p:nvSpPr>
          <p:cNvPr id="83" name="AutoShape 24"/>
          <p:cNvSpPr>
            <a:spLocks noChangeArrowheads="1"/>
          </p:cNvSpPr>
          <p:nvPr/>
        </p:nvSpPr>
        <p:spPr bwMode="auto">
          <a:xfrm>
            <a:off x="3432175" y="973138"/>
            <a:ext cx="301625" cy="365125"/>
          </a:xfrm>
          <a:prstGeom prst="diamond">
            <a:avLst/>
          </a:prstGeom>
          <a:solidFill>
            <a:srgbClr val="0066FF"/>
          </a:solidFill>
          <a:ln w="12700">
            <a:solidFill>
              <a:schemeClr val="tx1"/>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HF</a:t>
            </a:r>
          </a:p>
          <a:p>
            <a:pPr algn="ctr" defTabSz="914400"/>
            <a:r>
              <a:rPr lang="en-US" sz="800">
                <a:solidFill>
                  <a:srgbClr val="000000"/>
                </a:solidFill>
                <a:ea typeface="ＭＳ Ｐゴシック" pitchFamily="34" charset="-128"/>
              </a:rPr>
              <a:t>02</a:t>
            </a:r>
          </a:p>
        </p:txBody>
      </p:sp>
      <p:sp>
        <p:nvSpPr>
          <p:cNvPr id="85" name="AutoShape 24"/>
          <p:cNvSpPr>
            <a:spLocks noChangeArrowheads="1"/>
          </p:cNvSpPr>
          <p:nvPr/>
        </p:nvSpPr>
        <p:spPr bwMode="auto">
          <a:xfrm>
            <a:off x="3440113" y="1258888"/>
            <a:ext cx="301625" cy="365125"/>
          </a:xfrm>
          <a:prstGeom prst="diamond">
            <a:avLst/>
          </a:prstGeom>
          <a:solidFill>
            <a:srgbClr val="0066FF"/>
          </a:solidFill>
          <a:ln w="12700">
            <a:solidFill>
              <a:schemeClr val="tx1"/>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HF</a:t>
            </a:r>
          </a:p>
          <a:p>
            <a:pPr algn="ctr" defTabSz="914400"/>
            <a:r>
              <a:rPr lang="en-US" sz="800">
                <a:solidFill>
                  <a:srgbClr val="000000"/>
                </a:solidFill>
                <a:ea typeface="ＭＳ Ｐゴシック" pitchFamily="34" charset="-128"/>
              </a:rPr>
              <a:t>03</a:t>
            </a:r>
          </a:p>
        </p:txBody>
      </p:sp>
      <p:sp>
        <p:nvSpPr>
          <p:cNvPr id="86" name="AutoShape 24">
            <a:hlinkClick r:id="rId21"/>
          </p:cNvPr>
          <p:cNvSpPr>
            <a:spLocks noChangeArrowheads="1"/>
          </p:cNvSpPr>
          <p:nvPr/>
        </p:nvSpPr>
        <p:spPr bwMode="auto">
          <a:xfrm>
            <a:off x="3702050" y="796925"/>
            <a:ext cx="301625" cy="365125"/>
          </a:xfrm>
          <a:prstGeom prst="diamond">
            <a:avLst/>
          </a:prstGeom>
          <a:solidFill>
            <a:srgbClr val="DDDDDD"/>
          </a:solidFill>
          <a:ln w="6350">
            <a:solidFill>
              <a:schemeClr val="tx1"/>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267</a:t>
            </a:r>
          </a:p>
        </p:txBody>
      </p:sp>
      <p:sp>
        <p:nvSpPr>
          <p:cNvPr id="87" name="AutoShape 24">
            <a:hlinkClick r:id="rId22"/>
          </p:cNvPr>
          <p:cNvSpPr>
            <a:spLocks noChangeArrowheads="1"/>
          </p:cNvSpPr>
          <p:nvPr/>
        </p:nvSpPr>
        <p:spPr bwMode="auto">
          <a:xfrm>
            <a:off x="6188075" y="788988"/>
            <a:ext cx="301625" cy="365125"/>
          </a:xfrm>
          <a:prstGeom prst="diamond">
            <a:avLst/>
          </a:prstGeom>
          <a:solidFill>
            <a:srgbClr val="DDDDDD"/>
          </a:solidFill>
          <a:ln w="6350">
            <a:solidFill>
              <a:srgbClr val="FF0000"/>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FID</a:t>
            </a:r>
          </a:p>
          <a:p>
            <a:pPr algn="ctr" defTabSz="914400"/>
            <a:r>
              <a:rPr lang="en-US" sz="800">
                <a:solidFill>
                  <a:srgbClr val="000000"/>
                </a:solidFill>
                <a:ea typeface="ＭＳ Ｐゴシック" pitchFamily="34" charset="-128"/>
              </a:rPr>
              <a:t>304</a:t>
            </a:r>
          </a:p>
        </p:txBody>
      </p:sp>
      <p:sp>
        <p:nvSpPr>
          <p:cNvPr id="88" name="AutoShape 24">
            <a:hlinkClick r:id="rId23"/>
          </p:cNvPr>
          <p:cNvSpPr>
            <a:spLocks noChangeArrowheads="1"/>
          </p:cNvSpPr>
          <p:nvPr/>
        </p:nvSpPr>
        <p:spPr bwMode="auto">
          <a:xfrm>
            <a:off x="2274888" y="1001713"/>
            <a:ext cx="301625" cy="365125"/>
          </a:xfrm>
          <a:prstGeom prst="diamond">
            <a:avLst/>
          </a:prstGeom>
          <a:solidFill>
            <a:srgbClr val="DDDDDD"/>
          </a:solidFill>
          <a:ln w="6350">
            <a:solidFill>
              <a:srgbClr val="FF0000"/>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IID</a:t>
            </a:r>
          </a:p>
          <a:p>
            <a:pPr algn="ctr" defTabSz="914400"/>
            <a:r>
              <a:rPr lang="en-US" sz="800">
                <a:solidFill>
                  <a:srgbClr val="000000"/>
                </a:solidFill>
                <a:ea typeface="ＭＳ Ｐゴシック" pitchFamily="34" charset="-128"/>
              </a:rPr>
              <a:t>57</a:t>
            </a:r>
          </a:p>
        </p:txBody>
      </p:sp>
      <p:sp>
        <p:nvSpPr>
          <p:cNvPr id="89" name="AutoShape 24">
            <a:hlinkClick r:id="rId24"/>
          </p:cNvPr>
          <p:cNvSpPr>
            <a:spLocks noChangeArrowheads="1"/>
          </p:cNvSpPr>
          <p:nvPr/>
        </p:nvSpPr>
        <p:spPr bwMode="auto">
          <a:xfrm>
            <a:off x="2117725" y="1255713"/>
            <a:ext cx="301625" cy="365125"/>
          </a:xfrm>
          <a:prstGeom prst="diamond">
            <a:avLst/>
          </a:prstGeom>
          <a:solidFill>
            <a:srgbClr val="DDDDDD"/>
          </a:solidFill>
          <a:ln w="6350">
            <a:solidFill>
              <a:srgbClr val="FF0000"/>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FID</a:t>
            </a:r>
          </a:p>
          <a:p>
            <a:pPr algn="ctr" defTabSz="914400"/>
            <a:r>
              <a:rPr lang="en-US" sz="800">
                <a:solidFill>
                  <a:srgbClr val="000000"/>
                </a:solidFill>
                <a:ea typeface="ＭＳ Ｐゴシック" pitchFamily="34" charset="-128"/>
              </a:rPr>
              <a:t>121</a:t>
            </a:r>
          </a:p>
        </p:txBody>
      </p:sp>
      <p:sp>
        <p:nvSpPr>
          <p:cNvPr id="90" name="AutoShape 24">
            <a:hlinkClick r:id="rId25"/>
          </p:cNvPr>
          <p:cNvSpPr>
            <a:spLocks noChangeArrowheads="1"/>
          </p:cNvSpPr>
          <p:nvPr/>
        </p:nvSpPr>
        <p:spPr bwMode="auto">
          <a:xfrm>
            <a:off x="3703638" y="1085850"/>
            <a:ext cx="301625" cy="365125"/>
          </a:xfrm>
          <a:prstGeom prst="diamond">
            <a:avLst/>
          </a:prstGeom>
          <a:solidFill>
            <a:srgbClr val="DDDDDD"/>
          </a:solidFill>
          <a:ln w="6350">
            <a:solidFill>
              <a:srgbClr val="FF0000"/>
            </a:solidFill>
            <a:miter lim="800000"/>
            <a:headEnd/>
            <a:tailEnd/>
          </a:ln>
        </p:spPr>
        <p:txBody>
          <a:bodyPr wrap="none" lIns="0" tIns="0" rIns="0" bIns="0" anchor="ctr"/>
          <a:lstStyle/>
          <a:p>
            <a:pPr algn="ctr" defTabSz="914400"/>
            <a:r>
              <a:rPr lang="en-US" sz="800">
                <a:solidFill>
                  <a:srgbClr val="000000"/>
                </a:solidFill>
                <a:ea typeface="ＭＳ Ｐゴシック" pitchFamily="34" charset="-128"/>
              </a:rPr>
              <a:t>FID</a:t>
            </a:r>
          </a:p>
          <a:p>
            <a:pPr algn="ctr" defTabSz="914400"/>
            <a:r>
              <a:rPr lang="en-US" sz="800">
                <a:solidFill>
                  <a:srgbClr val="000000"/>
                </a:solidFill>
                <a:ea typeface="ＭＳ Ｐゴシック" pitchFamily="34" charset="-128"/>
              </a:rPr>
              <a:t>122</a:t>
            </a:r>
          </a:p>
        </p:txBody>
      </p:sp>
      <p:sp>
        <p:nvSpPr>
          <p:cNvPr id="91" name="AutoShape 24">
            <a:hlinkClick r:id="rId26"/>
          </p:cNvPr>
          <p:cNvSpPr>
            <a:spLocks noChangeArrowheads="1"/>
          </p:cNvSpPr>
          <p:nvPr/>
        </p:nvSpPr>
        <p:spPr bwMode="auto">
          <a:xfrm>
            <a:off x="2046288" y="954088"/>
            <a:ext cx="301625" cy="365125"/>
          </a:xfrm>
          <a:prstGeom prst="diamond">
            <a:avLst/>
          </a:prstGeom>
          <a:solidFill>
            <a:srgbClr val="0066FF"/>
          </a:solidFill>
          <a:ln w="25400">
            <a:solidFill>
              <a:schemeClr val="tx1"/>
            </a:solidFill>
            <a:miter lim="800000"/>
            <a:headEnd/>
            <a:tailEnd/>
          </a:ln>
        </p:spPr>
        <p:txBody>
          <a:bodyPr wrap="none" lIns="0" tIns="0" rIns="0" bIns="0" anchor="ctr"/>
          <a:lstStyle/>
          <a:p>
            <a:pPr algn="ctr" defTabSz="914400" eaLnBrk="0" hangingPunct="0"/>
            <a:r>
              <a:rPr lang="en-US" sz="800">
                <a:solidFill>
                  <a:srgbClr val="000000"/>
                </a:solidFill>
                <a:ea typeface="ＭＳ Ｐゴシック" pitchFamily="34" charset="-128"/>
              </a:rPr>
              <a:t>572</a:t>
            </a:r>
          </a:p>
        </p:txBody>
      </p:sp>
      <p:sp>
        <p:nvSpPr>
          <p:cNvPr id="19491" name="TextBox 1"/>
          <p:cNvSpPr txBox="1">
            <a:spLocks noChangeArrowheads="1"/>
          </p:cNvSpPr>
          <p:nvPr/>
        </p:nvSpPr>
        <p:spPr bwMode="auto">
          <a:xfrm>
            <a:off x="7772400" y="6415088"/>
            <a:ext cx="1006475" cy="1825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en-US" sz="800">
                <a:ea typeface="ＭＳ Ｐゴシック" pitchFamily="34" charset="-128"/>
              </a:rPr>
              <a:t>Methods/Techniques</a:t>
            </a:r>
          </a:p>
        </p:txBody>
      </p:sp>
      <p:sp>
        <p:nvSpPr>
          <p:cNvPr id="19492" name="TextBox 35"/>
          <p:cNvSpPr txBox="1">
            <a:spLocks noChangeArrowheads="1"/>
          </p:cNvSpPr>
          <p:nvPr/>
        </p:nvSpPr>
        <p:spPr bwMode="auto">
          <a:xfrm>
            <a:off x="5311775" y="6421438"/>
            <a:ext cx="1004888" cy="1825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en-US" sz="800">
                <a:ea typeface="ＭＳ Ｐゴシック" pitchFamily="34" charset="-128"/>
              </a:rPr>
              <a:t>Methods/Techniques</a:t>
            </a:r>
          </a:p>
        </p:txBody>
      </p:sp>
    </p:spTree>
    <p:extLst>
      <p:ext uri="{BB962C8B-B14F-4D97-AF65-F5344CB8AC3E}">
        <p14:creationId xmlns:p14="http://schemas.microsoft.com/office/powerpoint/2010/main" val="3461880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5" grpId="0" animBg="1"/>
      <p:bldP spid="86" grpId="0" animBg="1"/>
      <p:bldP spid="87" grpId="0" animBg="1"/>
      <p:bldP spid="88" grpId="0" animBg="1"/>
      <p:bldP spid="89" grpId="0" animBg="1"/>
      <p:bldP spid="90" grpId="0" animBg="1"/>
      <p:bldP spid="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53136" y="1197988"/>
            <a:ext cx="6037729" cy="4462025"/>
            <a:chOff x="1462647" y="1249249"/>
            <a:chExt cx="6037729" cy="4462025"/>
          </a:xfrm>
        </p:grpSpPr>
        <p:pic>
          <p:nvPicPr>
            <p:cNvPr id="5" name="Picture 4"/>
            <p:cNvPicPr/>
            <p:nvPr/>
          </p:nvPicPr>
          <p:blipFill rotWithShape="1">
            <a:blip r:embed="rId2">
              <a:extLst>
                <a:ext uri="{28A0092B-C50C-407E-A947-70E740481C1C}">
                  <a14:useLocalDpi xmlns:a14="http://schemas.microsoft.com/office/drawing/2010/main" val="0"/>
                </a:ext>
              </a:extLst>
            </a:blip>
            <a:srcRect l="24839" t="27123" r="23105" b="6250"/>
            <a:stretch/>
          </p:blipFill>
          <p:spPr bwMode="auto">
            <a:xfrm>
              <a:off x="1462647" y="1249249"/>
              <a:ext cx="6037729" cy="4200415"/>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783770" y="5449664"/>
              <a:ext cx="3395481" cy="261610"/>
            </a:xfrm>
            <a:prstGeom prst="rect">
              <a:avLst/>
            </a:prstGeom>
            <a:noFill/>
          </p:spPr>
          <p:txBody>
            <a:bodyPr wrap="none" rtlCol="0">
              <a:spAutoFit/>
            </a:bodyPr>
            <a:lstStyle/>
            <a:p>
              <a:pPr algn="ctr"/>
              <a:r>
                <a:rPr lang="en-US" sz="1100" dirty="0" smtClean="0"/>
                <a:t>*Adapted from NATS Human Performance Pyramid</a:t>
              </a:r>
              <a:endParaRPr lang="en-US" sz="1100" dirty="0"/>
            </a:p>
          </p:txBody>
        </p:sp>
      </p:grpSp>
      <p:sp>
        <p:nvSpPr>
          <p:cNvPr id="7" name="Title 6"/>
          <p:cNvSpPr>
            <a:spLocks noGrp="1"/>
          </p:cNvSpPr>
          <p:nvPr>
            <p:ph type="title"/>
          </p:nvPr>
        </p:nvSpPr>
        <p:spPr/>
        <p:txBody>
          <a:bodyPr/>
          <a:lstStyle/>
          <a:p>
            <a:pPr algn="ctr"/>
            <a:r>
              <a:rPr lang="en-US" dirty="0" smtClean="0"/>
              <a:t>Human Performance Pyramid</a:t>
            </a:r>
            <a:endParaRPr lang="en-US" dirty="0"/>
          </a:p>
        </p:txBody>
      </p:sp>
    </p:spTree>
    <p:extLst>
      <p:ext uri="{BB962C8B-B14F-4D97-AF65-F5344CB8AC3E}">
        <p14:creationId xmlns:p14="http://schemas.microsoft.com/office/powerpoint/2010/main" val="251879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dirty="0" smtClean="0">
                <a:latin typeface="Arial" pitchFamily="34" charset="0"/>
                <a:cs typeface="Arial" pitchFamily="34" charset="0"/>
              </a:rPr>
              <a:t>Human Factors in Service Analysis and Strategic Planning</a:t>
            </a:r>
          </a:p>
        </p:txBody>
      </p:sp>
      <p:sp>
        <p:nvSpPr>
          <p:cNvPr id="12291" name="Content Placeholder 2"/>
          <p:cNvSpPr>
            <a:spLocks noGrp="1"/>
          </p:cNvSpPr>
          <p:nvPr>
            <p:ph idx="1"/>
          </p:nvPr>
        </p:nvSpPr>
        <p:spPr/>
        <p:txBody>
          <a:bodyPr/>
          <a:lstStyle/>
          <a:p>
            <a:r>
              <a:rPr lang="en-US" dirty="0" smtClean="0">
                <a:latin typeface="Arial" pitchFamily="34" charset="0"/>
                <a:cs typeface="Arial" pitchFamily="34" charset="0"/>
              </a:rPr>
              <a:t>HF Participation </a:t>
            </a:r>
          </a:p>
          <a:p>
            <a:pPr lvl="1"/>
            <a:r>
              <a:rPr lang="en-US" dirty="0" smtClean="0">
                <a:latin typeface="Arial" pitchFamily="34" charset="0"/>
                <a:cs typeface="Arial" pitchFamily="34" charset="0"/>
              </a:rPr>
              <a:t>operational concepts</a:t>
            </a:r>
          </a:p>
          <a:p>
            <a:pPr lvl="1"/>
            <a:r>
              <a:rPr lang="en-US" dirty="0" smtClean="0">
                <a:latin typeface="Arial" pitchFamily="34" charset="0"/>
                <a:cs typeface="Arial" pitchFamily="34" charset="0"/>
              </a:rPr>
              <a:t>reduction of risk</a:t>
            </a:r>
          </a:p>
          <a:p>
            <a:pPr lvl="1"/>
            <a:r>
              <a:rPr lang="en-US" dirty="0" smtClean="0">
                <a:latin typeface="Arial" pitchFamily="34" charset="0"/>
                <a:cs typeface="Arial" pitchFamily="34" charset="0"/>
              </a:rPr>
              <a:t>definition of requirements</a:t>
            </a:r>
          </a:p>
          <a:p>
            <a:pPr lvl="1"/>
            <a:r>
              <a:rPr lang="en-US" dirty="0" smtClean="0">
                <a:latin typeface="Arial" pitchFamily="34" charset="0"/>
                <a:cs typeface="Arial" pitchFamily="34" charset="0"/>
              </a:rPr>
              <a:t>development of NAS architecture products </a:t>
            </a:r>
          </a:p>
          <a:p>
            <a:r>
              <a:rPr lang="en-US" dirty="0" smtClean="0">
                <a:latin typeface="Arial" pitchFamily="34" charset="0"/>
                <a:cs typeface="Arial" pitchFamily="34" charset="0"/>
              </a:rPr>
              <a:t>Brings the perspective of the human role in the operational improvements or </a:t>
            </a:r>
            <a:r>
              <a:rPr lang="en-US" dirty="0" err="1" smtClean="0">
                <a:latin typeface="Arial" pitchFamily="34" charset="0"/>
                <a:cs typeface="Arial" pitchFamily="34" charset="0"/>
              </a:rPr>
              <a:t>sustainments</a:t>
            </a:r>
            <a:r>
              <a:rPr lang="en-US" dirty="0" smtClean="0">
                <a:latin typeface="Arial" pitchFamily="34" charset="0"/>
                <a:cs typeface="Arial" pitchFamily="34" charset="0"/>
              </a:rPr>
              <a:t> that are being defined and evaluated</a:t>
            </a:r>
          </a:p>
        </p:txBody>
      </p:sp>
    </p:spTree>
    <p:extLst>
      <p:ext uri="{BB962C8B-B14F-4D97-AF65-F5344CB8AC3E}">
        <p14:creationId xmlns:p14="http://schemas.microsoft.com/office/powerpoint/2010/main" val="3322254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Partnerships and Labs</a:t>
            </a:r>
            <a:endParaRPr lang="en-US" dirty="0"/>
          </a:p>
        </p:txBody>
      </p:sp>
      <p:pic>
        <p:nvPicPr>
          <p:cNvPr id="4" name="Content Placeholder 3"/>
          <p:cNvPicPr>
            <a:picLocks noGrp="1" noChangeAspect="1"/>
          </p:cNvPicPr>
          <p:nvPr>
            <p:ph idx="1"/>
          </p:nvPr>
        </p:nvPicPr>
        <p:blipFill>
          <a:blip r:embed="rId2"/>
          <a:stretch>
            <a:fillRect/>
          </a:stretch>
        </p:blipFill>
        <p:spPr>
          <a:xfrm>
            <a:off x="6677644" y="2306566"/>
            <a:ext cx="1260613" cy="1249154"/>
          </a:xfrm>
          <a:prstGeom prst="rect">
            <a:avLst/>
          </a:prstGeom>
        </p:spPr>
      </p:pic>
      <p:pic>
        <p:nvPicPr>
          <p:cNvPr id="1028" name="Picture 4" descr="http://buckeyextra.dispatch.com/content/graphics/ohio-state-all-purpose/ohio-state-block-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027" y="3826844"/>
            <a:ext cx="1498913" cy="14509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131797" y="1089691"/>
            <a:ext cx="2352306" cy="1125505"/>
          </a:xfrm>
          <a:prstGeom prst="rect">
            <a:avLst/>
          </a:prstGeom>
        </p:spPr>
      </p:pic>
      <p:pic>
        <p:nvPicPr>
          <p:cNvPr id="8" name="Picture 7"/>
          <p:cNvPicPr>
            <a:picLocks noChangeAspect="1"/>
          </p:cNvPicPr>
          <p:nvPr/>
        </p:nvPicPr>
        <p:blipFill>
          <a:blip r:embed="rId5"/>
          <a:stretch>
            <a:fillRect/>
          </a:stretch>
        </p:blipFill>
        <p:spPr>
          <a:xfrm>
            <a:off x="3437825" y="2519187"/>
            <a:ext cx="1943191" cy="823913"/>
          </a:xfrm>
          <a:prstGeom prst="rect">
            <a:avLst/>
          </a:prstGeom>
        </p:spPr>
      </p:pic>
      <p:pic>
        <p:nvPicPr>
          <p:cNvPr id="10" name="Picture 9"/>
          <p:cNvPicPr>
            <a:picLocks noChangeAspect="1"/>
          </p:cNvPicPr>
          <p:nvPr/>
        </p:nvPicPr>
        <p:blipFill>
          <a:blip r:embed="rId6"/>
          <a:stretch>
            <a:fillRect/>
          </a:stretch>
        </p:blipFill>
        <p:spPr>
          <a:xfrm>
            <a:off x="793771" y="2260426"/>
            <a:ext cx="1347426" cy="1341437"/>
          </a:xfrm>
          <a:prstGeom prst="rect">
            <a:avLst/>
          </a:prstGeom>
        </p:spPr>
      </p:pic>
      <p:pic>
        <p:nvPicPr>
          <p:cNvPr id="11" name="Picture 10"/>
          <p:cNvPicPr>
            <a:picLocks noChangeAspect="1"/>
          </p:cNvPicPr>
          <p:nvPr/>
        </p:nvPicPr>
        <p:blipFill>
          <a:blip r:embed="rId7"/>
          <a:stretch>
            <a:fillRect/>
          </a:stretch>
        </p:blipFill>
        <p:spPr>
          <a:xfrm>
            <a:off x="3169444" y="1243896"/>
            <a:ext cx="2990850" cy="828675"/>
          </a:xfrm>
          <a:prstGeom prst="rect">
            <a:avLst/>
          </a:prstGeom>
        </p:spPr>
      </p:pic>
      <p:pic>
        <p:nvPicPr>
          <p:cNvPr id="13" name="Picture 12"/>
          <p:cNvPicPr>
            <a:picLocks noChangeAspect="1"/>
          </p:cNvPicPr>
          <p:nvPr/>
        </p:nvPicPr>
        <p:blipFill>
          <a:blip r:embed="rId8"/>
          <a:stretch>
            <a:fillRect/>
          </a:stretch>
        </p:blipFill>
        <p:spPr>
          <a:xfrm>
            <a:off x="370664" y="1331353"/>
            <a:ext cx="2563671" cy="50389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4335" y="3840319"/>
            <a:ext cx="2950170" cy="843799"/>
          </a:xfrm>
          <a:prstGeom prst="rect">
            <a:avLst/>
          </a:prstGeom>
        </p:spPr>
      </p:pic>
      <p:pic>
        <p:nvPicPr>
          <p:cNvPr id="15" name="Picture 14"/>
          <p:cNvPicPr>
            <a:picLocks noChangeAspect="1"/>
          </p:cNvPicPr>
          <p:nvPr/>
        </p:nvPicPr>
        <p:blipFill>
          <a:blip r:embed="rId10"/>
          <a:stretch>
            <a:fillRect/>
          </a:stretch>
        </p:blipFill>
        <p:spPr>
          <a:xfrm>
            <a:off x="6774472" y="4018839"/>
            <a:ext cx="1066956" cy="1066956"/>
          </a:xfrm>
          <a:prstGeom prst="rect">
            <a:avLst/>
          </a:prstGeom>
        </p:spPr>
      </p:pic>
    </p:spTree>
    <p:extLst>
      <p:ext uri="{BB962C8B-B14F-4D97-AF65-F5344CB8AC3E}">
        <p14:creationId xmlns:p14="http://schemas.microsoft.com/office/powerpoint/2010/main" val="107395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bwMode="auto">
          <a:xfrm>
            <a:off x="647700" y="16605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mtClean="0">
                <a:hlinkClick r:id="rId2"/>
              </a:rPr>
              <a:t>24 Hour NAS Flight Visualization</a:t>
            </a:r>
            <a:endParaRPr lang="en-US" dirty="0"/>
          </a:p>
        </p:txBody>
      </p:sp>
    </p:spTree>
    <p:extLst>
      <p:ext uri="{BB962C8B-B14F-4D97-AF65-F5344CB8AC3E}">
        <p14:creationId xmlns:p14="http://schemas.microsoft.com/office/powerpoint/2010/main" val="4146824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Performance Buckets</a:t>
            </a:r>
            <a:endParaRPr lang="en-US" dirty="0"/>
          </a:p>
        </p:txBody>
      </p:sp>
      <p:sp>
        <p:nvSpPr>
          <p:cNvPr id="3" name="Content Placeholder 2"/>
          <p:cNvSpPr>
            <a:spLocks noGrp="1"/>
          </p:cNvSpPr>
          <p:nvPr>
            <p:ph idx="1"/>
          </p:nvPr>
        </p:nvSpPr>
        <p:spPr/>
        <p:txBody>
          <a:bodyPr/>
          <a:lstStyle/>
          <a:p>
            <a:pPr>
              <a:spcAft>
                <a:spcPts val="1800"/>
              </a:spcAft>
            </a:pPr>
            <a:r>
              <a:rPr lang="en-US" dirty="0" smtClean="0"/>
              <a:t>Safety</a:t>
            </a:r>
          </a:p>
          <a:p>
            <a:pPr>
              <a:spcAft>
                <a:spcPts val="1800"/>
              </a:spcAft>
            </a:pPr>
            <a:r>
              <a:rPr lang="en-US" dirty="0" smtClean="0"/>
              <a:t>Engineering</a:t>
            </a:r>
          </a:p>
          <a:p>
            <a:pPr>
              <a:spcAft>
                <a:spcPts val="1800"/>
              </a:spcAft>
            </a:pPr>
            <a:r>
              <a:rPr lang="en-US" dirty="0" smtClean="0"/>
              <a:t>Training</a:t>
            </a:r>
          </a:p>
          <a:p>
            <a:pPr>
              <a:spcAft>
                <a:spcPts val="1800"/>
              </a:spcAft>
            </a:pPr>
            <a:r>
              <a:rPr lang="en-US" dirty="0" smtClean="0"/>
              <a:t>Overarching Activities</a:t>
            </a:r>
          </a:p>
        </p:txBody>
      </p:sp>
    </p:spTree>
    <p:extLst>
      <p:ext uri="{BB962C8B-B14F-4D97-AF65-F5344CB8AC3E}">
        <p14:creationId xmlns:p14="http://schemas.microsoft.com/office/powerpoint/2010/main" val="3039251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Human Performance in Safety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223" y="1524238"/>
            <a:ext cx="6755555" cy="3809524"/>
          </a:xfrm>
          <a:prstGeom prst="rect">
            <a:avLst/>
          </a:prstGeom>
        </p:spPr>
      </p:pic>
    </p:spTree>
    <p:extLst>
      <p:ext uri="{BB962C8B-B14F-4D97-AF65-F5344CB8AC3E}">
        <p14:creationId xmlns:p14="http://schemas.microsoft.com/office/powerpoint/2010/main" val="224012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Controller Human Performance Hazards</a:t>
            </a:r>
            <a:endParaRPr lang="en-US" dirty="0"/>
          </a:p>
        </p:txBody>
      </p:sp>
      <p:sp>
        <p:nvSpPr>
          <p:cNvPr id="6" name="Content Placeholder 5"/>
          <p:cNvSpPr>
            <a:spLocks noGrp="1"/>
          </p:cNvSpPr>
          <p:nvPr>
            <p:ph idx="1"/>
          </p:nvPr>
        </p:nvSpPr>
        <p:spPr/>
        <p:txBody>
          <a:bodyPr/>
          <a:lstStyle/>
          <a:p>
            <a:pPr>
              <a:spcAft>
                <a:spcPts val="1800"/>
              </a:spcAft>
            </a:pPr>
            <a:r>
              <a:rPr lang="en-US" dirty="0" smtClean="0"/>
              <a:t>Develop NextGen Segment Bravo Safety Metrics </a:t>
            </a:r>
          </a:p>
          <a:p>
            <a:pPr>
              <a:spcAft>
                <a:spcPts val="1800"/>
              </a:spcAft>
            </a:pPr>
            <a:r>
              <a:rPr lang="en-US" dirty="0" smtClean="0"/>
              <a:t>Conduct a NextGen Segment Bravo Benefits Assessment</a:t>
            </a:r>
          </a:p>
          <a:p>
            <a:pPr>
              <a:spcAft>
                <a:spcPts val="1800"/>
              </a:spcAft>
            </a:pPr>
            <a:r>
              <a:rPr lang="en-US" dirty="0" smtClean="0"/>
              <a:t>Attempt to quantify human performance and safety as a result of NextGen implementations in the air traffic domain</a:t>
            </a:r>
            <a:endParaRPr lang="en-US" dirty="0"/>
          </a:p>
        </p:txBody>
      </p:sp>
    </p:spTree>
    <p:extLst>
      <p:ext uri="{BB962C8B-B14F-4D97-AF65-F5344CB8AC3E}">
        <p14:creationId xmlns:p14="http://schemas.microsoft.com/office/powerpoint/2010/main" val="281001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TechOps Human </a:t>
            </a:r>
            <a:r>
              <a:rPr lang="en-US" dirty="0"/>
              <a:t>P</a:t>
            </a:r>
            <a:r>
              <a:rPr lang="en-US" dirty="0" smtClean="0"/>
              <a:t>erformance Hazards</a:t>
            </a:r>
            <a:endParaRPr lang="en-US" dirty="0"/>
          </a:p>
        </p:txBody>
      </p:sp>
      <p:sp>
        <p:nvSpPr>
          <p:cNvPr id="3" name="Content Placeholder 2"/>
          <p:cNvSpPr>
            <a:spLocks noGrp="1"/>
          </p:cNvSpPr>
          <p:nvPr>
            <p:ph idx="1"/>
          </p:nvPr>
        </p:nvSpPr>
        <p:spPr/>
        <p:txBody>
          <a:bodyPr/>
          <a:lstStyle/>
          <a:p>
            <a:pPr>
              <a:spcAft>
                <a:spcPts val="1800"/>
              </a:spcAft>
            </a:pPr>
            <a:r>
              <a:rPr lang="en-US" dirty="0" smtClean="0"/>
              <a:t>Identify and assess human performance hazards in the TechOps domain</a:t>
            </a:r>
          </a:p>
          <a:p>
            <a:pPr>
              <a:spcAft>
                <a:spcPts val="1800"/>
              </a:spcAft>
            </a:pPr>
            <a:r>
              <a:rPr lang="en-US" dirty="0" smtClean="0"/>
              <a:t>First step in multi-year effort to quantify human performance and safety benefits from NextGen implementations</a:t>
            </a:r>
            <a:endParaRPr lang="en-US" dirty="0"/>
          </a:p>
        </p:txBody>
      </p:sp>
    </p:spTree>
    <p:extLst>
      <p:ext uri="{BB962C8B-B14F-4D97-AF65-F5344CB8AC3E}">
        <p14:creationId xmlns:p14="http://schemas.microsoft.com/office/powerpoint/2010/main" val="176573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Integrated Control Structure</a:t>
            </a:r>
            <a:endParaRPr lang="en-US" dirty="0"/>
          </a:p>
        </p:txBody>
      </p:sp>
      <p:sp>
        <p:nvSpPr>
          <p:cNvPr id="3" name="Slide Number Placeholder 2"/>
          <p:cNvSpPr>
            <a:spLocks noGrp="1"/>
          </p:cNvSpPr>
          <p:nvPr>
            <p:ph type="sldNum" sz="quarter" idx="10"/>
          </p:nvPr>
        </p:nvSpPr>
        <p:spPr>
          <a:xfrm>
            <a:off x="6553200" y="5762625"/>
            <a:ext cx="2133600" cy="476250"/>
          </a:xfrm>
        </p:spPr>
        <p:txBody>
          <a:bodyPr/>
          <a:lstStyle/>
          <a:p>
            <a:fld id="{2C92DBD8-E315-4068-88F9-DACD3162AB8D}"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125386" y="936144"/>
            <a:ext cx="8866556" cy="4996724"/>
          </a:xfrm>
          <a:prstGeom prst="rect">
            <a:avLst/>
          </a:prstGeom>
        </p:spPr>
      </p:pic>
      <p:sp>
        <p:nvSpPr>
          <p:cNvPr id="9" name="Rectangle 8"/>
          <p:cNvSpPr/>
          <p:nvPr/>
        </p:nvSpPr>
        <p:spPr>
          <a:xfrm>
            <a:off x="219075" y="1193319"/>
            <a:ext cx="4105275" cy="495781"/>
          </a:xfrm>
          <a:prstGeom prst="rect">
            <a:avLst/>
          </a:prstGeom>
          <a:solidFill>
            <a:srgbClr val="193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Collaborative Air Traffic Management</a:t>
            </a:r>
            <a:endParaRPr lang="en-US" dirty="0"/>
          </a:p>
        </p:txBody>
      </p:sp>
    </p:spTree>
    <p:extLst>
      <p:ext uri="{BB962C8B-B14F-4D97-AF65-F5344CB8AC3E}">
        <p14:creationId xmlns:p14="http://schemas.microsoft.com/office/powerpoint/2010/main" val="44499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Human Performance in Engineering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47800"/>
            <a:ext cx="6858000" cy="3962400"/>
          </a:xfrm>
          <a:prstGeom prst="rect">
            <a:avLst/>
          </a:prstGeom>
        </p:spPr>
      </p:pic>
    </p:spTree>
    <p:extLst>
      <p:ext uri="{BB962C8B-B14F-4D97-AF65-F5344CB8AC3E}">
        <p14:creationId xmlns:p14="http://schemas.microsoft.com/office/powerpoint/2010/main" val="3674698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RNAV/RNP Non-Conformance Mitigation Validation</a:t>
            </a:r>
          </a:p>
        </p:txBody>
      </p:sp>
      <p:sp>
        <p:nvSpPr>
          <p:cNvPr id="5" name="Content Placeholder 4"/>
          <p:cNvSpPr>
            <a:spLocks noGrp="1"/>
          </p:cNvSpPr>
          <p:nvPr>
            <p:ph idx="1"/>
          </p:nvPr>
        </p:nvSpPr>
        <p:spPr/>
        <p:txBody>
          <a:bodyPr/>
          <a:lstStyle/>
          <a:p>
            <a:pPr>
              <a:spcAft>
                <a:spcPts val="1800"/>
              </a:spcAft>
            </a:pPr>
            <a:r>
              <a:rPr lang="en-US" dirty="0" smtClean="0"/>
              <a:t>Conduct simulations assessing validity of previously developed mitigations</a:t>
            </a:r>
          </a:p>
          <a:p>
            <a:pPr>
              <a:spcAft>
                <a:spcPts val="1800"/>
              </a:spcAft>
            </a:pPr>
            <a:r>
              <a:rPr lang="en-US" dirty="0" smtClean="0"/>
              <a:t>Develop recommendations for reduction of non-conformance for RNAV/RNP procedures</a:t>
            </a:r>
          </a:p>
          <a:p>
            <a:pPr>
              <a:spcAft>
                <a:spcPts val="1800"/>
              </a:spcAft>
            </a:pPr>
            <a:endParaRPr lang="en-US" dirty="0"/>
          </a:p>
        </p:txBody>
      </p:sp>
    </p:spTree>
    <p:extLst>
      <p:ext uri="{BB962C8B-B14F-4D97-AF65-F5344CB8AC3E}">
        <p14:creationId xmlns:p14="http://schemas.microsoft.com/office/powerpoint/2010/main" val="1616807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AA" id="{B84088B7-9600-485E-928E-4A43377CB462}" vid="{9203066B-337F-48B7-8D0A-7250A9DCD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C95344-11AE-4C33-97F3-DF140E4613C7}"/>
</file>

<file path=customXml/itemProps2.xml><?xml version="1.0" encoding="utf-8"?>
<ds:datastoreItem xmlns:ds="http://schemas.openxmlformats.org/officeDocument/2006/customXml" ds:itemID="{56554C3C-2F13-4C0D-9A2B-A4B642B10325}"/>
</file>

<file path=customXml/itemProps3.xml><?xml version="1.0" encoding="utf-8"?>
<ds:datastoreItem xmlns:ds="http://schemas.openxmlformats.org/officeDocument/2006/customXml" ds:itemID="{702CF76E-957E-40C9-BF84-3D481F305FAF}"/>
</file>

<file path=docProps/app.xml><?xml version="1.0" encoding="utf-8"?>
<Properties xmlns="http://schemas.openxmlformats.org/officeDocument/2006/extended-properties" xmlns:vt="http://schemas.openxmlformats.org/officeDocument/2006/docPropsVTypes">
  <Template>FAA</Template>
  <TotalTime>1522</TotalTime>
  <Words>1169</Words>
  <Application>Microsoft Office PowerPoint</Application>
  <PresentationFormat>On-screen Show (4:3)</PresentationFormat>
  <Paragraphs>158</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FAA</vt:lpstr>
      <vt:lpstr>REDAC NASOps Spring 2014 Review</vt:lpstr>
      <vt:lpstr>Human Performance Pyramid</vt:lpstr>
      <vt:lpstr>Human Performance Buckets</vt:lpstr>
      <vt:lpstr>Human Performance in Safety</vt:lpstr>
      <vt:lpstr>Controller Human Performance Hazards</vt:lpstr>
      <vt:lpstr>TechOps Human Performance Hazards</vt:lpstr>
      <vt:lpstr>Integrated Control Structure</vt:lpstr>
      <vt:lpstr>Human Performance in Engineering</vt:lpstr>
      <vt:lpstr>RNAV/RNP Non-Conformance Mitigation Validation</vt:lpstr>
      <vt:lpstr>NextGen Alarms &amp; Alerts</vt:lpstr>
      <vt:lpstr>NextGen Controller Automation - Interaction</vt:lpstr>
      <vt:lpstr>EnRoute/TRACON Function Commonality Assessment</vt:lpstr>
      <vt:lpstr>En Route and TRACON Common Information Requirements</vt:lpstr>
      <vt:lpstr>Human Performance in Training</vt:lpstr>
      <vt:lpstr>TMC: NextGen Segment Bravo Job Task Analysis</vt:lpstr>
      <vt:lpstr>TechOps: Finalize Mid-Term Strategic Training Needs</vt:lpstr>
      <vt:lpstr>Overarching Activities</vt:lpstr>
      <vt:lpstr>HSI Roadmap</vt:lpstr>
      <vt:lpstr>PowerPoint Presentation</vt:lpstr>
      <vt:lpstr>Human Factors in Service Analysis and Strategic Planning</vt:lpstr>
      <vt:lpstr>Partnerships and Labs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Controller Human Performance Hazards</dc:title>
  <dc:creator>Devon</dc:creator>
  <cp:lastModifiedBy>Walt CTR Hogan</cp:lastModifiedBy>
  <cp:revision>40</cp:revision>
  <dcterms:created xsi:type="dcterms:W3CDTF">2014-02-17T17:35:43Z</dcterms:created>
  <dcterms:modified xsi:type="dcterms:W3CDTF">2014-03-05T16:48:22Z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