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41.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37.xml" ContentType="application/vnd.openxmlformats-officedocument.presentationml.notesSlide+xml"/>
  <Override PartName="/ppt/notesSlides/notesSlide25.xml" ContentType="application/vnd.openxmlformats-officedocument.presentationml.notesSlide+xml"/>
  <Override PartName="/ppt/notesSlides/notesSlide30.xml" ContentType="application/vnd.openxmlformats-officedocument.presentationml.notesSlide+xml"/>
  <Override PartName="/ppt/notesSlides/notesSlide22.xml" ContentType="application/vnd.openxmlformats-officedocument.presentationml.notesSlide+xml"/>
  <Override PartName="/ppt/notesSlides/notesSlide28.xml" ContentType="application/vnd.openxmlformats-officedocument.presentationml.notesSlide+xml"/>
  <Override PartName="/ppt/notesSlides/notesSlide33.xml" ContentType="application/vnd.openxmlformats-officedocument.presentationml.notesSlide+xml"/>
  <Override PartName="/ppt/notesSlides/notesSlide24.xml" ContentType="application/vnd.openxmlformats-officedocument.presentationml.notesSlide+xml"/>
  <Override PartName="/ppt/notesSlides/notesSlide31.xml" ContentType="application/vnd.openxmlformats-officedocument.presentationml.notesSlide+xml"/>
  <Override PartName="/ppt/notesSlides/notesSlide23.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3"/>
  </p:notesMasterIdLst>
  <p:handoutMasterIdLst>
    <p:handoutMasterId r:id="rId44"/>
  </p:handoutMasterIdLst>
  <p:sldIdLst>
    <p:sldId id="281" r:id="rId2"/>
    <p:sldId id="385" r:id="rId3"/>
    <p:sldId id="425" r:id="rId4"/>
    <p:sldId id="426" r:id="rId5"/>
    <p:sldId id="432" r:id="rId6"/>
    <p:sldId id="412" r:id="rId7"/>
    <p:sldId id="413" r:id="rId8"/>
    <p:sldId id="433" r:id="rId9"/>
    <p:sldId id="414" r:id="rId10"/>
    <p:sldId id="423" r:id="rId11"/>
    <p:sldId id="394" r:id="rId12"/>
    <p:sldId id="422" r:id="rId13"/>
    <p:sldId id="420" r:id="rId14"/>
    <p:sldId id="427" r:id="rId15"/>
    <p:sldId id="428" r:id="rId16"/>
    <p:sldId id="418" r:id="rId17"/>
    <p:sldId id="419" r:id="rId18"/>
    <p:sldId id="402" r:id="rId19"/>
    <p:sldId id="403" r:id="rId20"/>
    <p:sldId id="404" r:id="rId21"/>
    <p:sldId id="405" r:id="rId22"/>
    <p:sldId id="406" r:id="rId23"/>
    <p:sldId id="407" r:id="rId24"/>
    <p:sldId id="410" r:id="rId25"/>
    <p:sldId id="430" r:id="rId26"/>
    <p:sldId id="411" r:id="rId27"/>
    <p:sldId id="429" r:id="rId28"/>
    <p:sldId id="356" r:id="rId29"/>
    <p:sldId id="259" r:id="rId30"/>
    <p:sldId id="257" r:id="rId31"/>
    <p:sldId id="265" r:id="rId32"/>
    <p:sldId id="270" r:id="rId33"/>
    <p:sldId id="271" r:id="rId34"/>
    <p:sldId id="272" r:id="rId35"/>
    <p:sldId id="278" r:id="rId36"/>
    <p:sldId id="279" r:id="rId37"/>
    <p:sldId id="280" r:id="rId38"/>
    <p:sldId id="421" r:id="rId39"/>
    <p:sldId id="431" r:id="rId40"/>
    <p:sldId id="434" r:id="rId41"/>
    <p:sldId id="435" r:id="rId42"/>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8E8"/>
    <a:srgbClr val="E9EDF4"/>
    <a:srgbClr val="005B94"/>
    <a:srgbClr val="E7F2F9"/>
    <a:srgbClr val="CBE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0" d="100"/>
          <a:sy n="70" d="100"/>
        </p:scale>
        <p:origin x="-1042" y="-36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48" tIns="46474" rIns="92948" bIns="46474"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4185"/>
          </a:xfrm>
          <a:prstGeom prst="rect">
            <a:avLst/>
          </a:prstGeom>
        </p:spPr>
        <p:txBody>
          <a:bodyPr vert="horz" lIns="92948" tIns="46474" rIns="92948" bIns="46474" rtlCol="0"/>
          <a:lstStyle>
            <a:lvl1pPr algn="r">
              <a:defRPr sz="1200"/>
            </a:lvl1pPr>
          </a:lstStyle>
          <a:p>
            <a:fld id="{8F408B97-AE94-44F0-91C6-B8A2467B1DB9}" type="datetimeFigureOut">
              <a:rPr lang="en-US" smtClean="0"/>
              <a:t>2/21/2014</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48" tIns="46474" rIns="92948" bIns="46474"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4"/>
            <a:ext cx="3026833" cy="464185"/>
          </a:xfrm>
          <a:prstGeom prst="rect">
            <a:avLst/>
          </a:prstGeom>
        </p:spPr>
        <p:txBody>
          <a:bodyPr vert="horz" lIns="92948" tIns="46474" rIns="92948" bIns="46474" rtlCol="0" anchor="b"/>
          <a:lstStyle>
            <a:lvl1pPr algn="r">
              <a:defRPr sz="1200"/>
            </a:lvl1pPr>
          </a:lstStyle>
          <a:p>
            <a:fld id="{37FD3F98-CA9D-4B15-A9F6-1CDBD73E554B}" type="slidenum">
              <a:rPr lang="en-US" smtClean="0"/>
              <a:t>‹#›</a:t>
            </a:fld>
            <a:endParaRPr lang="en-US"/>
          </a:p>
        </p:txBody>
      </p:sp>
    </p:spTree>
    <p:extLst>
      <p:ext uri="{BB962C8B-B14F-4D97-AF65-F5344CB8AC3E}">
        <p14:creationId xmlns:p14="http://schemas.microsoft.com/office/powerpoint/2010/main" val="3391351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48" tIns="46474" rIns="92948" bIns="46474" rtlCol="0"/>
          <a:lstStyle>
            <a:lvl1pPr algn="l">
              <a:defRPr sz="12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948" tIns="46474" rIns="92948" bIns="46474" rtlCol="0"/>
          <a:lstStyle>
            <a:lvl1pPr algn="r">
              <a:defRPr sz="1200"/>
            </a:lvl1pPr>
          </a:lstStyle>
          <a:p>
            <a:fld id="{6B366558-0F1B-442B-904F-F63E20FE6C6C}" type="datetimeFigureOut">
              <a:rPr lang="en-US" smtClean="0"/>
              <a:t>2/21/2014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48" tIns="46474" rIns="92948" bIns="46474"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48" tIns="46474" rIns="92948" bIns="4647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48" tIns="46474" rIns="92948" bIns="46474"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48" tIns="46474" rIns="92948" bIns="46474" rtlCol="0" anchor="b"/>
          <a:lstStyle>
            <a:lvl1pPr algn="r">
              <a:defRPr sz="1200"/>
            </a:lvl1pPr>
          </a:lstStyle>
          <a:p>
            <a:fld id="{4BBA5296-8CB7-4B97-90F5-B0155CCE7F19}" type="slidenum">
              <a:rPr lang="en-US" smtClean="0"/>
              <a:t>‹#›</a:t>
            </a:fld>
            <a:endParaRPr lang="en-US"/>
          </a:p>
        </p:txBody>
      </p:sp>
    </p:spTree>
    <p:extLst>
      <p:ext uri="{BB962C8B-B14F-4D97-AF65-F5344CB8AC3E}">
        <p14:creationId xmlns:p14="http://schemas.microsoft.com/office/powerpoint/2010/main" val="3774173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1</a:t>
            </a:fld>
            <a:endParaRPr lang="en-US"/>
          </a:p>
        </p:txBody>
      </p:sp>
    </p:spTree>
    <p:extLst>
      <p:ext uri="{BB962C8B-B14F-4D97-AF65-F5344CB8AC3E}">
        <p14:creationId xmlns:p14="http://schemas.microsoft.com/office/powerpoint/2010/main" val="4029635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10</a:t>
            </a:fld>
            <a:endParaRPr lang="en-US"/>
          </a:p>
        </p:txBody>
      </p:sp>
    </p:spTree>
    <p:extLst>
      <p:ext uri="{BB962C8B-B14F-4D97-AF65-F5344CB8AC3E}">
        <p14:creationId xmlns:p14="http://schemas.microsoft.com/office/powerpoint/2010/main" val="3346471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11</a:t>
            </a:fld>
            <a:endParaRPr lang="en-US"/>
          </a:p>
        </p:txBody>
      </p:sp>
    </p:spTree>
    <p:extLst>
      <p:ext uri="{BB962C8B-B14F-4D97-AF65-F5344CB8AC3E}">
        <p14:creationId xmlns:p14="http://schemas.microsoft.com/office/powerpoint/2010/main" val="3346471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12</a:t>
            </a:fld>
            <a:endParaRPr lang="en-US"/>
          </a:p>
        </p:txBody>
      </p:sp>
    </p:spTree>
    <p:extLst>
      <p:ext uri="{BB962C8B-B14F-4D97-AF65-F5344CB8AC3E}">
        <p14:creationId xmlns:p14="http://schemas.microsoft.com/office/powerpoint/2010/main" val="3346471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CDFB8-CE1E-4CEA-A9A7-0392F69410F3}" type="slidenum">
              <a:rPr lang="en-US" smtClean="0"/>
              <a:t>13</a:t>
            </a:fld>
            <a:endParaRPr lang="en-US" dirty="0"/>
          </a:p>
        </p:txBody>
      </p:sp>
    </p:spTree>
    <p:extLst>
      <p:ext uri="{BB962C8B-B14F-4D97-AF65-F5344CB8AC3E}">
        <p14:creationId xmlns:p14="http://schemas.microsoft.com/office/powerpoint/2010/main" val="2481664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14</a:t>
            </a:fld>
            <a:endParaRPr lang="en-US"/>
          </a:p>
        </p:txBody>
      </p:sp>
    </p:spTree>
    <p:extLst>
      <p:ext uri="{BB962C8B-B14F-4D97-AF65-F5344CB8AC3E}">
        <p14:creationId xmlns:p14="http://schemas.microsoft.com/office/powerpoint/2010/main" val="3346471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678486-9785-477D-8FAD-9D05FA9709AD}"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2615250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16</a:t>
            </a:fld>
            <a:endParaRPr lang="en-US"/>
          </a:p>
        </p:txBody>
      </p:sp>
    </p:spTree>
    <p:extLst>
      <p:ext uri="{BB962C8B-B14F-4D97-AF65-F5344CB8AC3E}">
        <p14:creationId xmlns:p14="http://schemas.microsoft.com/office/powerpoint/2010/main" val="2760909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17</a:t>
            </a:fld>
            <a:endParaRPr lang="en-US"/>
          </a:p>
        </p:txBody>
      </p:sp>
    </p:spTree>
    <p:extLst>
      <p:ext uri="{BB962C8B-B14F-4D97-AF65-F5344CB8AC3E}">
        <p14:creationId xmlns:p14="http://schemas.microsoft.com/office/powerpoint/2010/main" val="804334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18</a:t>
            </a:fld>
            <a:endParaRPr lang="en-US"/>
          </a:p>
        </p:txBody>
      </p:sp>
    </p:spTree>
    <p:extLst>
      <p:ext uri="{BB962C8B-B14F-4D97-AF65-F5344CB8AC3E}">
        <p14:creationId xmlns:p14="http://schemas.microsoft.com/office/powerpoint/2010/main" val="280615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19</a:t>
            </a:fld>
            <a:endParaRPr lang="en-US"/>
          </a:p>
        </p:txBody>
      </p:sp>
    </p:spTree>
    <p:extLst>
      <p:ext uri="{BB962C8B-B14F-4D97-AF65-F5344CB8AC3E}">
        <p14:creationId xmlns:p14="http://schemas.microsoft.com/office/powerpoint/2010/main" val="3268823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2</a:t>
            </a:fld>
            <a:endParaRPr lang="en-US"/>
          </a:p>
        </p:txBody>
      </p:sp>
    </p:spTree>
    <p:extLst>
      <p:ext uri="{BB962C8B-B14F-4D97-AF65-F5344CB8AC3E}">
        <p14:creationId xmlns:p14="http://schemas.microsoft.com/office/powerpoint/2010/main" val="1590457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20</a:t>
            </a:fld>
            <a:endParaRPr lang="en-US"/>
          </a:p>
        </p:txBody>
      </p:sp>
    </p:spTree>
    <p:extLst>
      <p:ext uri="{BB962C8B-B14F-4D97-AF65-F5344CB8AC3E}">
        <p14:creationId xmlns:p14="http://schemas.microsoft.com/office/powerpoint/2010/main" val="2533931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2793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37F00-9D2D-4383-BE78-DCFB04456E98}" type="slidenum">
              <a:rPr lang="en-US" smtClean="0"/>
              <a:pPr/>
              <a:t>22</a:t>
            </a:fld>
            <a:endParaRPr lang="en-US"/>
          </a:p>
        </p:txBody>
      </p:sp>
    </p:spTree>
    <p:extLst>
      <p:ext uri="{BB962C8B-B14F-4D97-AF65-F5344CB8AC3E}">
        <p14:creationId xmlns:p14="http://schemas.microsoft.com/office/powerpoint/2010/main" val="2258430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23</a:t>
            </a:fld>
            <a:endParaRPr lang="en-US"/>
          </a:p>
        </p:txBody>
      </p:sp>
    </p:spTree>
    <p:extLst>
      <p:ext uri="{BB962C8B-B14F-4D97-AF65-F5344CB8AC3E}">
        <p14:creationId xmlns:p14="http://schemas.microsoft.com/office/powerpoint/2010/main" val="2602460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24</a:t>
            </a:fld>
            <a:endParaRPr lang="en-US"/>
          </a:p>
        </p:txBody>
      </p:sp>
    </p:spTree>
    <p:extLst>
      <p:ext uri="{BB962C8B-B14F-4D97-AF65-F5344CB8AC3E}">
        <p14:creationId xmlns:p14="http://schemas.microsoft.com/office/powerpoint/2010/main" val="991141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25</a:t>
            </a:fld>
            <a:endParaRPr lang="en-US"/>
          </a:p>
        </p:txBody>
      </p:sp>
    </p:spTree>
    <p:extLst>
      <p:ext uri="{BB962C8B-B14F-4D97-AF65-F5344CB8AC3E}">
        <p14:creationId xmlns:p14="http://schemas.microsoft.com/office/powerpoint/2010/main" val="991141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26</a:t>
            </a:fld>
            <a:endParaRPr lang="en-US"/>
          </a:p>
        </p:txBody>
      </p:sp>
    </p:spTree>
    <p:extLst>
      <p:ext uri="{BB962C8B-B14F-4D97-AF65-F5344CB8AC3E}">
        <p14:creationId xmlns:p14="http://schemas.microsoft.com/office/powerpoint/2010/main" val="1022036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27</a:t>
            </a:fld>
            <a:endParaRPr lang="en-US"/>
          </a:p>
        </p:txBody>
      </p:sp>
    </p:spTree>
    <p:extLst>
      <p:ext uri="{BB962C8B-B14F-4D97-AF65-F5344CB8AC3E}">
        <p14:creationId xmlns:p14="http://schemas.microsoft.com/office/powerpoint/2010/main" val="3346471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28</a:t>
            </a:fld>
            <a:endParaRPr lang="en-US"/>
          </a:p>
        </p:txBody>
      </p:sp>
    </p:spTree>
    <p:extLst>
      <p:ext uri="{BB962C8B-B14F-4D97-AF65-F5344CB8AC3E}">
        <p14:creationId xmlns:p14="http://schemas.microsoft.com/office/powerpoint/2010/main" val="1639568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29</a:t>
            </a:fld>
            <a:endParaRPr lang="en-US"/>
          </a:p>
        </p:txBody>
      </p:sp>
    </p:spTree>
    <p:extLst>
      <p:ext uri="{BB962C8B-B14F-4D97-AF65-F5344CB8AC3E}">
        <p14:creationId xmlns:p14="http://schemas.microsoft.com/office/powerpoint/2010/main" val="3992985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3</a:t>
            </a:fld>
            <a:endParaRPr lang="en-US"/>
          </a:p>
        </p:txBody>
      </p:sp>
    </p:spTree>
    <p:extLst>
      <p:ext uri="{BB962C8B-B14F-4D97-AF65-F5344CB8AC3E}">
        <p14:creationId xmlns:p14="http://schemas.microsoft.com/office/powerpoint/2010/main" val="3455899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30</a:t>
            </a:fld>
            <a:endParaRPr lang="en-US"/>
          </a:p>
        </p:txBody>
      </p:sp>
    </p:spTree>
    <p:extLst>
      <p:ext uri="{BB962C8B-B14F-4D97-AF65-F5344CB8AC3E}">
        <p14:creationId xmlns:p14="http://schemas.microsoft.com/office/powerpoint/2010/main" val="4191436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CDFB8-CE1E-4CEA-A9A7-0392F69410F3}" type="slidenum">
              <a:rPr lang="en-US" smtClean="0"/>
              <a:t>31</a:t>
            </a:fld>
            <a:endParaRPr lang="en-US" dirty="0"/>
          </a:p>
        </p:txBody>
      </p:sp>
    </p:spTree>
    <p:extLst>
      <p:ext uri="{BB962C8B-B14F-4D97-AF65-F5344CB8AC3E}">
        <p14:creationId xmlns:p14="http://schemas.microsoft.com/office/powerpoint/2010/main" val="2640516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CDFB8-CE1E-4CEA-A9A7-0392F69410F3}" type="slidenum">
              <a:rPr lang="en-US" smtClean="0"/>
              <a:t>32</a:t>
            </a:fld>
            <a:endParaRPr lang="en-US" dirty="0"/>
          </a:p>
        </p:txBody>
      </p:sp>
    </p:spTree>
    <p:extLst>
      <p:ext uri="{BB962C8B-B14F-4D97-AF65-F5344CB8AC3E}">
        <p14:creationId xmlns:p14="http://schemas.microsoft.com/office/powerpoint/2010/main" val="2640516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CDFB8-CE1E-4CEA-A9A7-0392F69410F3}" type="slidenum">
              <a:rPr lang="en-US" smtClean="0"/>
              <a:t>33</a:t>
            </a:fld>
            <a:endParaRPr lang="en-US" dirty="0"/>
          </a:p>
        </p:txBody>
      </p:sp>
    </p:spTree>
    <p:extLst>
      <p:ext uri="{BB962C8B-B14F-4D97-AF65-F5344CB8AC3E}">
        <p14:creationId xmlns:p14="http://schemas.microsoft.com/office/powerpoint/2010/main" val="2640516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CDFB8-CE1E-4CEA-A9A7-0392F69410F3}" type="slidenum">
              <a:rPr lang="en-US" smtClean="0"/>
              <a:t>34</a:t>
            </a:fld>
            <a:endParaRPr lang="en-US" dirty="0"/>
          </a:p>
        </p:txBody>
      </p:sp>
    </p:spTree>
    <p:extLst>
      <p:ext uri="{BB962C8B-B14F-4D97-AF65-F5344CB8AC3E}">
        <p14:creationId xmlns:p14="http://schemas.microsoft.com/office/powerpoint/2010/main" val="2640516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CDFB8-CE1E-4CEA-A9A7-0392F69410F3}" type="slidenum">
              <a:rPr lang="en-US" smtClean="0"/>
              <a:t>35</a:t>
            </a:fld>
            <a:endParaRPr lang="en-US" dirty="0"/>
          </a:p>
        </p:txBody>
      </p:sp>
    </p:spTree>
    <p:extLst>
      <p:ext uri="{BB962C8B-B14F-4D97-AF65-F5344CB8AC3E}">
        <p14:creationId xmlns:p14="http://schemas.microsoft.com/office/powerpoint/2010/main" val="2640516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CDFB8-CE1E-4CEA-A9A7-0392F69410F3}" type="slidenum">
              <a:rPr lang="en-US" smtClean="0"/>
              <a:t>36</a:t>
            </a:fld>
            <a:endParaRPr lang="en-US" dirty="0"/>
          </a:p>
        </p:txBody>
      </p:sp>
    </p:spTree>
    <p:extLst>
      <p:ext uri="{BB962C8B-B14F-4D97-AF65-F5344CB8AC3E}">
        <p14:creationId xmlns:p14="http://schemas.microsoft.com/office/powerpoint/2010/main" val="2640516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CDFB8-CE1E-4CEA-A9A7-0392F69410F3}" type="slidenum">
              <a:rPr lang="en-US" smtClean="0"/>
              <a:t>37</a:t>
            </a:fld>
            <a:endParaRPr lang="en-US" dirty="0"/>
          </a:p>
        </p:txBody>
      </p:sp>
    </p:spTree>
    <p:extLst>
      <p:ext uri="{BB962C8B-B14F-4D97-AF65-F5344CB8AC3E}">
        <p14:creationId xmlns:p14="http://schemas.microsoft.com/office/powerpoint/2010/main" val="264051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678486-9785-477D-8FAD-9D05FA9709AD}"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615250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5</a:t>
            </a:fld>
            <a:endParaRPr lang="en-US"/>
          </a:p>
        </p:txBody>
      </p:sp>
    </p:spTree>
    <p:extLst>
      <p:ext uri="{BB962C8B-B14F-4D97-AF65-F5344CB8AC3E}">
        <p14:creationId xmlns:p14="http://schemas.microsoft.com/office/powerpoint/2010/main" val="3455899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678486-9785-477D-8FAD-9D05FA9709AD}"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615250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678486-9785-477D-8FAD-9D05FA9709AD}"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615250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A5296-8CB7-4B97-90F5-B0155CCE7F19}" type="slidenum">
              <a:rPr lang="en-US" smtClean="0"/>
              <a:t>8</a:t>
            </a:fld>
            <a:endParaRPr lang="en-US"/>
          </a:p>
        </p:txBody>
      </p:sp>
    </p:spTree>
    <p:extLst>
      <p:ext uri="{BB962C8B-B14F-4D97-AF65-F5344CB8AC3E}">
        <p14:creationId xmlns:p14="http://schemas.microsoft.com/office/powerpoint/2010/main" val="3455899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678486-9785-477D-8FAD-9D05FA9709AD}"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615250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Text Box 34"/>
          <p:cNvSpPr txBox="1">
            <a:spLocks noChangeArrowheads="1"/>
          </p:cNvSpPr>
          <p:nvPr/>
        </p:nvSpPr>
        <p:spPr bwMode="auto">
          <a:xfrm>
            <a:off x="6314380" y="6533104"/>
            <a:ext cx="2550698"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smtClean="0">
                <a:solidFill>
                  <a:schemeClr val="tx1">
                    <a:lumMod val="50000"/>
                    <a:lumOff val="50000"/>
                  </a:schemeClr>
                </a:solidFill>
                <a:latin typeface="Arial" pitchFamily="34" charset="0"/>
                <a:cs typeface="Arial" pitchFamily="34" charset="0"/>
              </a:rPr>
              <a:t>© 2014</a:t>
            </a:r>
            <a:r>
              <a:rPr lang="en-US" altLang="en-US" sz="800" b="0" baseline="0" dirty="0" smtClean="0">
                <a:solidFill>
                  <a:schemeClr val="tx1">
                    <a:lumMod val="50000"/>
                    <a:lumOff val="50000"/>
                  </a:schemeClr>
                </a:solidFill>
                <a:latin typeface="Arial" pitchFamily="34" charset="0"/>
                <a:cs typeface="Arial" pitchFamily="34" charset="0"/>
              </a:rPr>
              <a:t> </a:t>
            </a:r>
            <a:r>
              <a:rPr lang="en-US" altLang="en-US" sz="800" b="0" dirty="0" smtClean="0">
                <a:solidFill>
                  <a:schemeClr val="tx1">
                    <a:lumMod val="50000"/>
                    <a:lumOff val="50000"/>
                  </a:schemeClr>
                </a:solidFill>
                <a:latin typeface="Arial" pitchFamily="34" charset="0"/>
                <a:cs typeface="Arial" pitchFamily="34" charset="0"/>
              </a:rPr>
              <a:t>The MITRE Corporation. All rights reserved.</a:t>
            </a:r>
            <a:endParaRPr lang="en-US" altLang="en-US" sz="800" b="0" dirty="0">
              <a:solidFill>
                <a:schemeClr val="tx1">
                  <a:lumMod val="50000"/>
                  <a:lumOff val="50000"/>
                </a:schemeClr>
              </a:solidFill>
              <a:latin typeface="Arial" pitchFamily="34" charset="0"/>
              <a:cs typeface="Arial" pitchFamily="34" charset="0"/>
            </a:endParaRPr>
          </a:p>
        </p:txBody>
      </p:sp>
      <p:sp>
        <p:nvSpPr>
          <p:cNvPr id="8" name="Rectangle 4"/>
          <p:cNvSpPr>
            <a:spLocks noGrp="1" noChangeArrowheads="1"/>
          </p:cNvSpPr>
          <p:nvPr>
            <p:ph type="subTitle" idx="1" hasCustomPrompt="1"/>
          </p:nvPr>
        </p:nvSpPr>
        <p:spPr>
          <a:xfrm>
            <a:off x="783116" y="2568939"/>
            <a:ext cx="5741509" cy="389922"/>
          </a:xfrm>
        </p:spPr>
        <p:txBody>
          <a:bodyPr/>
          <a:lstStyle>
            <a:lvl1pPr marL="0" indent="0">
              <a:buFont typeface="Wingdings" pitchFamily="2" charset="2"/>
              <a:buNone/>
              <a:defRPr b="1" spc="0" baseline="0">
                <a:solidFill>
                  <a:schemeClr val="tx2"/>
                </a:solidFill>
                <a:latin typeface="Arial" pitchFamily="34" charset="0"/>
                <a:cs typeface="Arial" pitchFamily="34" charset="0"/>
              </a:defRPr>
            </a:lvl1pPr>
          </a:lstStyle>
          <a:p>
            <a:r>
              <a:rPr lang="en-US" altLang="en-US" dirty="0" smtClean="0"/>
              <a:t>Author</a:t>
            </a:r>
            <a:endParaRPr lang="en-US" altLang="en-US" dirty="0"/>
          </a:p>
        </p:txBody>
      </p:sp>
      <p:sp>
        <p:nvSpPr>
          <p:cNvPr id="9" name="Rectangle 9"/>
          <p:cNvSpPr>
            <a:spLocks noGrp="1" noChangeArrowheads="1"/>
          </p:cNvSpPr>
          <p:nvPr>
            <p:ph type="ctrTitle" sz="quarter" hasCustomPrompt="1"/>
          </p:nvPr>
        </p:nvSpPr>
        <p:spPr>
          <a:xfrm>
            <a:off x="757146" y="368932"/>
            <a:ext cx="7246620" cy="1981200"/>
          </a:xfrm>
        </p:spPr>
        <p:txBody>
          <a:bodyPr anchor="b" anchorCtr="0">
            <a:normAutofit/>
          </a:bodyPr>
          <a:lstStyle>
            <a:lvl1pPr algn="l">
              <a:lnSpc>
                <a:spcPts val="4400"/>
              </a:lnSpc>
              <a:defRPr sz="4000" b="1">
                <a:solidFill>
                  <a:schemeClr val="tx2"/>
                </a:solidFill>
                <a:latin typeface="Arial" pitchFamily="34" charset="0"/>
                <a:cs typeface="Arial" pitchFamily="34" charset="0"/>
              </a:defRPr>
            </a:lvl1pPr>
          </a:lstStyle>
          <a:p>
            <a:r>
              <a:rPr lang="en-US" dirty="0" smtClean="0"/>
              <a:t>Title here</a:t>
            </a:r>
            <a:endParaRPr lang="en-US" dirty="0"/>
          </a:p>
        </p:txBody>
      </p:sp>
      <p:sp>
        <p:nvSpPr>
          <p:cNvPr id="12" name="Rectangle 11"/>
          <p:cNvSpPr/>
          <p:nvPr/>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smtClean="0">
              <a:ln>
                <a:noFill/>
              </a:ln>
              <a:solidFill>
                <a:schemeClr val="tx1"/>
              </a:solidFill>
              <a:effectLst/>
              <a:latin typeface="Arial" charset="0"/>
            </a:endParaRPr>
          </a:p>
        </p:txBody>
      </p:sp>
      <p:cxnSp>
        <p:nvCxnSpPr>
          <p:cNvPr id="15" name="Straight Connector 14"/>
          <p:cNvCxnSpPr/>
          <p:nvPr/>
        </p:nvCxnSpPr>
        <p:spPr bwMode="auto">
          <a:xfrm>
            <a:off x="823649" y="2448468"/>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smtClean="0">
              <a:ln>
                <a:noFill/>
              </a:ln>
              <a:solidFill>
                <a:schemeClr val="tx2"/>
              </a:solidFill>
              <a:effectLst/>
              <a:latin typeface="Arial" charset="0"/>
            </a:endParaRPr>
          </a:p>
        </p:txBody>
      </p:sp>
      <p:cxnSp>
        <p:nvCxnSpPr>
          <p:cNvPr id="16" name="Straight Connector 15"/>
          <p:cNvCxnSpPr/>
          <p:nvPr/>
        </p:nvCxnSpPr>
        <p:spPr bwMode="auto">
          <a:xfrm>
            <a:off x="823649"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433" y="6250820"/>
            <a:ext cx="670505" cy="243820"/>
          </a:xfrm>
          <a:prstGeom prst="rect">
            <a:avLst/>
          </a:prstGeom>
        </p:spPr>
      </p:pic>
      <p:sp>
        <p:nvSpPr>
          <p:cNvPr id="5" name="Text Placeholder 4"/>
          <p:cNvSpPr>
            <a:spLocks noGrp="1"/>
          </p:cNvSpPr>
          <p:nvPr>
            <p:ph type="body" sz="quarter" idx="10" hasCustomPrompt="1"/>
          </p:nvPr>
        </p:nvSpPr>
        <p:spPr>
          <a:xfrm>
            <a:off x="4286251" y="76200"/>
            <a:ext cx="4572000" cy="247649"/>
          </a:xfrm>
        </p:spPr>
        <p:txBody>
          <a:bodyPr/>
          <a:lstStyle>
            <a:lvl1pPr marL="0" marR="0" indent="0" algn="r" defTabSz="914400" rtl="0" eaLnBrk="1" fontAlgn="auto" latinLnBrk="0" hangingPunct="1">
              <a:lnSpc>
                <a:spcPct val="100000"/>
              </a:lnSpc>
              <a:spcBef>
                <a:spcPts val="0"/>
              </a:spcBef>
              <a:spcAft>
                <a:spcPts val="600"/>
              </a:spcAft>
              <a:buClrTx/>
              <a:buSzTx/>
              <a:buFontTx/>
              <a:buNone/>
              <a:tabLst/>
              <a:defRPr sz="1200" b="1">
                <a:solidFill>
                  <a:schemeClr val="tx2"/>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smtClean="0">
                <a:ln>
                  <a:noFill/>
                </a:ln>
                <a:solidFill>
                  <a:srgbClr val="005F9E"/>
                </a:solidFill>
                <a:effectLst/>
                <a:uLnTx/>
                <a:uFillTx/>
                <a:latin typeface="Arial" pitchFamily="34" charset="0"/>
                <a:ea typeface="Verdana" pitchFamily="34" charset="0"/>
                <a:cs typeface="Verdana" pitchFamily="34" charset="0"/>
              </a:rPr>
              <a:t>Organization Name Here</a:t>
            </a:r>
            <a:endParaRPr kumimoji="0" lang="en-US" sz="1200" b="0" i="0" u="none" strike="noStrike" kern="1200" cap="none" spc="0" normalizeH="0" baseline="0" noProof="0" dirty="0">
              <a:ln>
                <a:noFill/>
              </a:ln>
              <a:solidFill>
                <a:srgbClr val="005F9E"/>
              </a:solidFill>
              <a:effectLst/>
              <a:uLnTx/>
              <a:uFillTx/>
              <a:latin typeface="Arial" pitchFamily="34" charset="0"/>
              <a:ea typeface="Verdana" pitchFamily="34" charset="0"/>
              <a:cs typeface="Verdana" pitchFamily="34" charset="0"/>
            </a:endParaRPr>
          </a:p>
        </p:txBody>
      </p:sp>
      <p:sp>
        <p:nvSpPr>
          <p:cNvPr id="13" name="Text Placeholder 12"/>
          <p:cNvSpPr>
            <a:spLocks noGrp="1"/>
          </p:cNvSpPr>
          <p:nvPr>
            <p:ph type="body" sz="quarter" idx="11" hasCustomPrompt="1"/>
          </p:nvPr>
        </p:nvSpPr>
        <p:spPr>
          <a:xfrm>
            <a:off x="800100" y="3086100"/>
            <a:ext cx="2562225" cy="447675"/>
          </a:xfrm>
        </p:spPr>
        <p:txBody>
          <a:bodyPr/>
          <a:lstStyle>
            <a:lvl1pPr marL="0" indent="0" algn="l" defTabSz="914400" rtl="0" eaLnBrk="1" latinLnBrk="0" hangingPunct="1">
              <a:spcBef>
                <a:spcPts val="0"/>
              </a:spcBef>
              <a:spcAft>
                <a:spcPts val="600"/>
              </a:spcAft>
              <a:buClr>
                <a:schemeClr val="tx2"/>
              </a:buClr>
              <a:buSzPct val="120000"/>
              <a:buFont typeface="Wingdings" pitchFamily="2" charset="2"/>
              <a:buNone/>
              <a:defRPr lang="en-US" sz="1800" b="1" kern="1200" spc="0" baseline="0" dirty="0">
                <a:solidFill>
                  <a:schemeClr val="tx2"/>
                </a:solidFill>
                <a:latin typeface="Arial" pitchFamily="34" charset="0"/>
                <a:ea typeface="+mn-ea"/>
                <a:cs typeface="Arial" pitchFamily="34" charset="0"/>
              </a:defRPr>
            </a:lvl1pPr>
            <a:lvl2pPr marL="287338" indent="0">
              <a:buNone/>
              <a:defRPr/>
            </a:lvl2pPr>
            <a:lvl3pPr marL="515938" indent="0">
              <a:buNone/>
              <a:defRPr/>
            </a:lvl3pPr>
            <a:lvl4pPr marL="801688" indent="0">
              <a:buNone/>
              <a:defRPr/>
            </a:lvl4pPr>
            <a:lvl5pPr marL="1090613" indent="0">
              <a:buNone/>
              <a:defRPr/>
            </a:lvl5pPr>
          </a:lstStyle>
          <a:p>
            <a:pPr lvl="0"/>
            <a:r>
              <a:rPr lang="en-US" dirty="0" smtClean="0"/>
              <a:t>Date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
        <p:nvSpPr>
          <p:cNvPr id="8" name="Text Placeholder 2"/>
          <p:cNvSpPr>
            <a:spLocks noGrp="1"/>
          </p:cNvSpPr>
          <p:nvPr>
            <p:ph idx="1"/>
          </p:nvPr>
        </p:nvSpPr>
        <p:spPr>
          <a:xfrm>
            <a:off x="609600" y="1447800"/>
            <a:ext cx="8229600" cy="4962525"/>
          </a:xfrm>
          <a:prstGeom prst="rect">
            <a:avLst/>
          </a:prstGeom>
        </p:spPr>
        <p:txBody>
          <a:bodyPr vert="horz" lIns="91440" tIns="45720" rIns="91440" bIns="45720" rtlCol="0">
            <a:normAutofit/>
          </a:bodyPr>
          <a:lstStyle>
            <a:lvl1pPr>
              <a:spcAft>
                <a:spcPts val="600"/>
              </a:spcAft>
              <a:defRPr lang="en-US" smtClean="0"/>
            </a:lvl1pPr>
            <a:lvl2pPr>
              <a:spcAft>
                <a:spcPts val="600"/>
              </a:spcAft>
              <a:defRPr lang="en-US" smtClean="0"/>
            </a:lvl2pPr>
            <a:lvl3pPr>
              <a:spcAft>
                <a:spcPts val="600"/>
              </a:spcAft>
              <a:defRPr lang="en-US" smtClean="0"/>
            </a:lvl3pPr>
            <a:lvl4pPr marL="1027113" indent="-280988">
              <a:buClr>
                <a:schemeClr val="tx2"/>
              </a:buClr>
              <a:defRPr lang="en-US" smtClean="0"/>
            </a:lvl4pPr>
            <a:lvl5pPr marL="1319213" indent="-228600">
              <a:buClr>
                <a:schemeClr val="tx2"/>
              </a:buClr>
              <a:buSzPct val="60000"/>
              <a:buFont typeface="Wingdings" pitchFamily="2" charset="2"/>
              <a:buChar char="q"/>
              <a:tabLst/>
              <a:defRPr lang="en-US" smtClean="0"/>
            </a:lvl5pPr>
            <a:lvl6pPr marL="1608138" indent="-228600">
              <a:buClr>
                <a:schemeClr val="tx2"/>
              </a:buClr>
              <a:buFont typeface="Helvetica LT Std" pitchFamily="34" charset="0"/>
              <a:buChar char="–"/>
              <a:tabLst/>
              <a:defRPr lang="en-US" smtClean="0"/>
            </a:lvl6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Layout">
    <p:spTree>
      <p:nvGrpSpPr>
        <p:cNvPr id="1" name=""/>
        <p:cNvGrpSpPr/>
        <p:nvPr/>
      </p:nvGrpSpPr>
      <p:grpSpPr>
        <a:xfrm>
          <a:off x="0" y="0"/>
          <a:ext cx="0" cy="0"/>
          <a:chOff x="0" y="0"/>
          <a:chExt cx="0" cy="0"/>
        </a:xfrm>
      </p:grpSpPr>
      <p:cxnSp>
        <p:nvCxnSpPr>
          <p:cNvPr id="10" name="Straight Connector 9"/>
          <p:cNvCxnSpPr/>
          <p:nvPr/>
        </p:nvCxnSpPr>
        <p:spPr bwMode="auto">
          <a:xfrm>
            <a:off x="838200" y="3276600"/>
            <a:ext cx="7780020"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5" name="Text Box 34"/>
          <p:cNvSpPr txBox="1">
            <a:spLocks noChangeArrowheads="1"/>
          </p:cNvSpPr>
          <p:nvPr/>
        </p:nvSpPr>
        <p:spPr bwMode="auto">
          <a:xfrm>
            <a:off x="6288502" y="6590252"/>
            <a:ext cx="2550698"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smtClean="0">
                <a:solidFill>
                  <a:schemeClr val="tx1">
                    <a:lumMod val="50000"/>
                    <a:lumOff val="50000"/>
                  </a:schemeClr>
                </a:solidFill>
                <a:latin typeface="+mn-lt"/>
              </a:rPr>
              <a:t>© 2014</a:t>
            </a:r>
            <a:r>
              <a:rPr lang="en-US" altLang="en-US" sz="800" b="0" baseline="0" dirty="0" smtClean="0">
                <a:solidFill>
                  <a:schemeClr val="tx1">
                    <a:lumMod val="50000"/>
                    <a:lumOff val="50000"/>
                  </a:schemeClr>
                </a:solidFill>
                <a:latin typeface="+mn-lt"/>
              </a:rPr>
              <a:t> </a:t>
            </a:r>
            <a:r>
              <a:rPr lang="en-US" altLang="en-US" sz="800" b="0" dirty="0" smtClean="0">
                <a:solidFill>
                  <a:schemeClr val="tx1">
                    <a:lumMod val="50000"/>
                    <a:lumOff val="50000"/>
                  </a:schemeClr>
                </a:solidFill>
                <a:latin typeface="+mn-lt"/>
              </a:rPr>
              <a:t>The MITRE Corporation. All rights reserved.</a:t>
            </a:r>
            <a:endParaRPr lang="en-US" altLang="en-US" sz="800" b="0" dirty="0">
              <a:solidFill>
                <a:schemeClr val="tx1">
                  <a:lumMod val="50000"/>
                  <a:lumOff val="50000"/>
                </a:schemeClr>
              </a:solidFill>
              <a:latin typeface="+mn-lt"/>
            </a:endParaRPr>
          </a:p>
        </p:txBody>
      </p:sp>
      <p:sp>
        <p:nvSpPr>
          <p:cNvPr id="17" name="Rectangle 16"/>
          <p:cNvSpPr/>
          <p:nvPr/>
        </p:nvSpPr>
        <p:spPr bwMode="auto">
          <a:xfrm>
            <a:off x="0" y="0"/>
            <a:ext cx="407324" cy="3124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0" y="3352800"/>
            <a:ext cx="407324" cy="35052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smtClean="0">
              <a:ln>
                <a:noFill/>
              </a:ln>
              <a:solidFill>
                <a:schemeClr val="tx2"/>
              </a:solidFill>
              <a:effectLst/>
              <a:latin typeface="Arial" charset="0"/>
            </a:endParaRPr>
          </a:p>
        </p:txBody>
      </p:sp>
      <p:cxnSp>
        <p:nvCxnSpPr>
          <p:cNvPr id="12" name="Straight Connector 11"/>
          <p:cNvCxnSpPr/>
          <p:nvPr/>
        </p:nvCxnSpPr>
        <p:spPr bwMode="auto">
          <a:xfrm>
            <a:off x="823649"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649" y="6250820"/>
            <a:ext cx="670505" cy="243820"/>
          </a:xfrm>
          <a:prstGeom prst="rect">
            <a:avLst/>
          </a:prstGeom>
        </p:spPr>
      </p:pic>
      <p:sp>
        <p:nvSpPr>
          <p:cNvPr id="13" name="Rectangle 4"/>
          <p:cNvSpPr>
            <a:spLocks noGrp="1" noChangeArrowheads="1"/>
          </p:cNvSpPr>
          <p:nvPr>
            <p:ph type="subTitle" idx="1" hasCustomPrompt="1"/>
          </p:nvPr>
        </p:nvSpPr>
        <p:spPr>
          <a:xfrm>
            <a:off x="823649" y="3463137"/>
            <a:ext cx="4602163" cy="389922"/>
          </a:xfrm>
        </p:spPr>
        <p:txBody>
          <a:bodyPr/>
          <a:lstStyle>
            <a:lvl1pPr marL="0" indent="0">
              <a:buFont typeface="Wingdings" pitchFamily="2" charset="2"/>
              <a:buNone/>
              <a:defRPr b="1" spc="300" baseline="0">
                <a:solidFill>
                  <a:schemeClr val="tx2"/>
                </a:solidFill>
                <a:latin typeface="Arial" pitchFamily="34" charset="0"/>
                <a:cs typeface="Calibri" pitchFamily="34" charset="0"/>
              </a:defRPr>
            </a:lvl1pPr>
          </a:lstStyle>
          <a:p>
            <a:r>
              <a:rPr lang="en-US" altLang="en-US" smtClean="0"/>
              <a:t>Subtitle</a:t>
            </a:r>
            <a:endParaRPr lang="en-US" altLang="en-US" dirty="0"/>
          </a:p>
        </p:txBody>
      </p:sp>
      <p:sp>
        <p:nvSpPr>
          <p:cNvPr id="21" name="Rectangle 9"/>
          <p:cNvSpPr>
            <a:spLocks noGrp="1" noChangeArrowheads="1"/>
          </p:cNvSpPr>
          <p:nvPr>
            <p:ph type="ctrTitle" sz="quarter" hasCustomPrompt="1"/>
          </p:nvPr>
        </p:nvSpPr>
        <p:spPr>
          <a:xfrm>
            <a:off x="762000" y="1041287"/>
            <a:ext cx="7246620" cy="1981200"/>
          </a:xfrm>
        </p:spPr>
        <p:txBody>
          <a:bodyPr anchor="b" anchorCtr="0">
            <a:noAutofit/>
          </a:bodyPr>
          <a:lstStyle>
            <a:lvl1pPr algn="l">
              <a:lnSpc>
                <a:spcPts val="4400"/>
              </a:lnSpc>
              <a:defRPr sz="4000" b="1">
                <a:solidFill>
                  <a:schemeClr val="tx2"/>
                </a:solidFill>
                <a:latin typeface="Arial" pitchFamily="34" charset="0"/>
                <a:cs typeface="Times New Roman" pitchFamily="18" charset="0"/>
              </a:defRPr>
            </a:lvl1pPr>
          </a:lstStyle>
          <a:p>
            <a:r>
              <a:rPr lang="en-US" smtClean="0"/>
              <a:t>Section Title</a:t>
            </a:r>
            <a:endParaRPr lang="en-US" dirty="0"/>
          </a:p>
        </p:txBody>
      </p:sp>
      <p:sp>
        <p:nvSpPr>
          <p:cNvPr id="14" name="TextBox 13"/>
          <p:cNvSpPr txBox="1"/>
          <p:nvPr/>
        </p:nvSpPr>
        <p:spPr>
          <a:xfrm>
            <a:off x="7324344" y="64168"/>
            <a:ext cx="1604210"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dirty="0" smtClean="0">
                <a:solidFill>
                  <a:srgbClr val="C1CD23"/>
                </a:solidFill>
                <a:latin typeface="Arial" pitchFamily="34" charset="0"/>
              </a:rPr>
              <a:t>|</a:t>
            </a:r>
            <a:r>
              <a:rPr lang="en-US" sz="1000" dirty="0" smtClean="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dirty="0" smtClean="0">
                <a:latin typeface="Arial" pitchFamily="34" charset="0"/>
              </a:rPr>
              <a:t> </a:t>
            </a:r>
            <a:r>
              <a:rPr lang="en-US" sz="1000" dirty="0" smtClean="0">
                <a:solidFill>
                  <a:srgbClr val="C1CD23"/>
                </a:solidFill>
                <a:latin typeface="Arial" pitchFamily="34" charset="0"/>
              </a:rPr>
              <a:t>|</a:t>
            </a:r>
            <a:r>
              <a:rPr lang="en-US" sz="1000" dirty="0" smtClean="0">
                <a:ea typeface="Verdana" pitchFamily="34" charset="0"/>
                <a:cs typeface="Verdana" pitchFamily="34" charset="0"/>
              </a:rPr>
              <a:t> </a:t>
            </a:r>
            <a:endParaRPr lang="en-US" sz="1000" dirty="0">
              <a:ea typeface="Verdana" pitchFamily="34" charset="0"/>
              <a:cs typeface="Verdana" pitchFamily="34" charset="0"/>
            </a:endParaRPr>
          </a:p>
        </p:txBody>
      </p:sp>
    </p:spTree>
    <p:extLst>
      <p:ext uri="{BB962C8B-B14F-4D97-AF65-F5344CB8AC3E}">
        <p14:creationId xmlns:p14="http://schemas.microsoft.com/office/powerpoint/2010/main" val="9956341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Alternate_Title_Slide">
    <p:spTree>
      <p:nvGrpSpPr>
        <p:cNvPr id="1" name=""/>
        <p:cNvGrpSpPr/>
        <p:nvPr/>
      </p:nvGrpSpPr>
      <p:grpSpPr>
        <a:xfrm>
          <a:off x="0" y="0"/>
          <a:ext cx="0" cy="0"/>
          <a:chOff x="0" y="0"/>
          <a:chExt cx="0" cy="0"/>
        </a:xfrm>
      </p:grpSpPr>
      <p:sp>
        <p:nvSpPr>
          <p:cNvPr id="31" name="Rectangle 30"/>
          <p:cNvSpPr/>
          <p:nvPr/>
        </p:nvSpPr>
        <p:spPr>
          <a:xfrm>
            <a:off x="2638425" y="3771900"/>
            <a:ext cx="1760538" cy="2076450"/>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32" name="Rectangle 31"/>
          <p:cNvSpPr/>
          <p:nvPr/>
        </p:nvSpPr>
        <p:spPr>
          <a:xfrm>
            <a:off x="790574" y="3771900"/>
            <a:ext cx="1760538" cy="2076450"/>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27" name="Rectangle 26"/>
          <p:cNvSpPr/>
          <p:nvPr/>
        </p:nvSpPr>
        <p:spPr>
          <a:xfrm>
            <a:off x="6315076" y="3771900"/>
            <a:ext cx="1760538" cy="2076450"/>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30" name="Rectangle 29"/>
          <p:cNvSpPr/>
          <p:nvPr/>
        </p:nvSpPr>
        <p:spPr>
          <a:xfrm>
            <a:off x="4467225" y="3771900"/>
            <a:ext cx="1760538" cy="2076450"/>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 name="Text Box 34"/>
          <p:cNvSpPr txBox="1">
            <a:spLocks noChangeArrowheads="1"/>
          </p:cNvSpPr>
          <p:nvPr/>
        </p:nvSpPr>
        <p:spPr bwMode="auto">
          <a:xfrm>
            <a:off x="6283922" y="6541093"/>
            <a:ext cx="2581156"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smtClean="0">
                <a:solidFill>
                  <a:schemeClr val="tx1">
                    <a:lumMod val="50000"/>
                    <a:lumOff val="50000"/>
                  </a:schemeClr>
                </a:solidFill>
                <a:latin typeface="Arial" pitchFamily="34" charset="0"/>
              </a:rPr>
              <a:t>© 2014</a:t>
            </a:r>
            <a:r>
              <a:rPr lang="en-US" altLang="en-US" sz="800" b="0" baseline="0" dirty="0" smtClean="0">
                <a:solidFill>
                  <a:schemeClr val="tx1">
                    <a:lumMod val="50000"/>
                    <a:lumOff val="50000"/>
                  </a:schemeClr>
                </a:solidFill>
                <a:latin typeface="Arial" pitchFamily="34" charset="0"/>
              </a:rPr>
              <a:t> </a:t>
            </a:r>
            <a:r>
              <a:rPr lang="en-US" altLang="en-US" sz="800" b="0" dirty="0" smtClean="0">
                <a:solidFill>
                  <a:schemeClr val="tx1">
                    <a:lumMod val="50000"/>
                    <a:lumOff val="50000"/>
                  </a:schemeClr>
                </a:solidFill>
                <a:latin typeface="Arial" pitchFamily="34" charset="0"/>
              </a:rPr>
              <a:t>The MITRE Corporation. All rights reserved.</a:t>
            </a:r>
            <a:endParaRPr lang="en-US" altLang="en-US" sz="800" b="0" dirty="0">
              <a:solidFill>
                <a:schemeClr val="tx1">
                  <a:lumMod val="50000"/>
                  <a:lumOff val="50000"/>
                </a:schemeClr>
              </a:solidFill>
              <a:latin typeface="Arial" pitchFamily="34" charset="0"/>
            </a:endParaRPr>
          </a:p>
        </p:txBody>
      </p:sp>
      <p:sp>
        <p:nvSpPr>
          <p:cNvPr id="8" name="Rectangle 4"/>
          <p:cNvSpPr>
            <a:spLocks noGrp="1" noChangeArrowheads="1"/>
          </p:cNvSpPr>
          <p:nvPr>
            <p:ph type="subTitle" idx="1" hasCustomPrompt="1"/>
          </p:nvPr>
        </p:nvSpPr>
        <p:spPr>
          <a:xfrm>
            <a:off x="783116" y="2568939"/>
            <a:ext cx="4602163" cy="389922"/>
          </a:xfrm>
        </p:spPr>
        <p:txBody>
          <a:bodyPr/>
          <a:lstStyle>
            <a:lvl1pPr marL="0" indent="0">
              <a:buFont typeface="Wingdings" pitchFamily="2" charset="2"/>
              <a:buNone/>
              <a:defRPr b="1" spc="0" baseline="0">
                <a:solidFill>
                  <a:schemeClr val="tx2"/>
                </a:solidFill>
                <a:latin typeface="Arial" pitchFamily="34" charset="0"/>
                <a:cs typeface="Calibri" pitchFamily="34" charset="0"/>
              </a:defRPr>
            </a:lvl1pPr>
          </a:lstStyle>
          <a:p>
            <a:r>
              <a:rPr lang="en-US" altLang="en-US" dirty="0" smtClean="0"/>
              <a:t>Author</a:t>
            </a:r>
            <a:endParaRPr lang="en-US" altLang="en-US" dirty="0"/>
          </a:p>
        </p:txBody>
      </p:sp>
      <p:sp>
        <p:nvSpPr>
          <p:cNvPr id="9" name="Rectangle 9"/>
          <p:cNvSpPr>
            <a:spLocks noGrp="1" noChangeArrowheads="1"/>
          </p:cNvSpPr>
          <p:nvPr>
            <p:ph type="ctrTitle" sz="quarter" hasCustomPrompt="1"/>
          </p:nvPr>
        </p:nvSpPr>
        <p:spPr>
          <a:xfrm>
            <a:off x="757146" y="368932"/>
            <a:ext cx="7246620" cy="1981200"/>
          </a:xfrm>
        </p:spPr>
        <p:txBody>
          <a:bodyPr anchor="b" anchorCtr="0">
            <a:noAutofit/>
          </a:bodyPr>
          <a:lstStyle>
            <a:lvl1pPr algn="l">
              <a:lnSpc>
                <a:spcPts val="4400"/>
              </a:lnSpc>
              <a:defRPr sz="4000" b="1">
                <a:solidFill>
                  <a:schemeClr val="tx2"/>
                </a:solidFill>
                <a:latin typeface="Arial" pitchFamily="34" charset="0"/>
                <a:cs typeface="Times New Roman" pitchFamily="18" charset="0"/>
              </a:defRPr>
            </a:lvl1pPr>
          </a:lstStyle>
          <a:p>
            <a:r>
              <a:rPr lang="en-US" dirty="0" smtClean="0"/>
              <a:t>Title here</a:t>
            </a:r>
            <a:endParaRPr lang="en-US" dirty="0"/>
          </a:p>
        </p:txBody>
      </p:sp>
      <p:sp>
        <p:nvSpPr>
          <p:cNvPr id="12" name="Rectangle 11"/>
          <p:cNvSpPr/>
          <p:nvPr/>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smtClean="0">
              <a:ln>
                <a:noFill/>
              </a:ln>
              <a:solidFill>
                <a:schemeClr val="tx1"/>
              </a:solidFill>
              <a:effectLst/>
              <a:latin typeface="Arial" charset="0"/>
            </a:endParaRPr>
          </a:p>
        </p:txBody>
      </p:sp>
      <p:cxnSp>
        <p:nvCxnSpPr>
          <p:cNvPr id="15" name="Straight Connector 14"/>
          <p:cNvCxnSpPr/>
          <p:nvPr/>
        </p:nvCxnSpPr>
        <p:spPr bwMode="auto">
          <a:xfrm>
            <a:off x="823649" y="2448468"/>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smtClean="0">
              <a:ln>
                <a:noFill/>
              </a:ln>
              <a:solidFill>
                <a:schemeClr val="tx2"/>
              </a:solidFill>
              <a:effectLst/>
              <a:latin typeface="Arial" charset="0"/>
            </a:endParaRPr>
          </a:p>
        </p:txBody>
      </p:sp>
      <p:cxnSp>
        <p:nvCxnSpPr>
          <p:cNvPr id="16" name="Straight Connector 15"/>
          <p:cNvCxnSpPr/>
          <p:nvPr/>
        </p:nvCxnSpPr>
        <p:spPr bwMode="auto">
          <a:xfrm>
            <a:off x="823649"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433" y="6250820"/>
            <a:ext cx="670505" cy="243820"/>
          </a:xfrm>
          <a:prstGeom prst="rect">
            <a:avLst/>
          </a:prstGeom>
        </p:spPr>
      </p:pic>
      <p:sp>
        <p:nvSpPr>
          <p:cNvPr id="37" name="TextBox 36"/>
          <p:cNvSpPr txBox="1"/>
          <p:nvPr/>
        </p:nvSpPr>
        <p:spPr>
          <a:xfrm>
            <a:off x="6747387" y="4391928"/>
            <a:ext cx="901208" cy="784830"/>
          </a:xfrm>
          <a:prstGeom prst="rect">
            <a:avLst/>
          </a:prstGeom>
          <a:noFill/>
        </p:spPr>
        <p:txBody>
          <a:bodyPr wrap="none" rtlCol="0">
            <a:spAutoFit/>
          </a:bodyPr>
          <a:lstStyle/>
          <a:p>
            <a:pPr algn="ctr">
              <a:lnSpc>
                <a:spcPts val="1400"/>
              </a:lnSpc>
              <a:spcAft>
                <a:spcPts val="600"/>
              </a:spcAft>
            </a:pPr>
            <a:r>
              <a:rPr lang="en-US" sz="1400" dirty="0" smtClean="0">
                <a:latin typeface="Arial" pitchFamily="34" charset="0"/>
                <a:ea typeface="Verdana" pitchFamily="34" charset="0"/>
                <a:cs typeface="Verdana" pitchFamily="34" charset="0"/>
              </a:rPr>
              <a:t>Optional</a:t>
            </a:r>
            <a:r>
              <a:rPr lang="en-US" sz="1400" baseline="0" dirty="0" smtClean="0">
                <a:latin typeface="Arial" pitchFamily="34" charset="0"/>
                <a:ea typeface="Verdana" pitchFamily="34" charset="0"/>
                <a:cs typeface="Verdana" pitchFamily="34" charset="0"/>
              </a:rPr>
              <a:t> </a:t>
            </a:r>
          </a:p>
          <a:p>
            <a:pPr algn="ctr">
              <a:lnSpc>
                <a:spcPts val="1400"/>
              </a:lnSpc>
              <a:spcAft>
                <a:spcPts val="600"/>
              </a:spcAft>
            </a:pPr>
            <a:r>
              <a:rPr lang="en-US" sz="1400" dirty="0" smtClean="0">
                <a:latin typeface="Arial" pitchFamily="34" charset="0"/>
                <a:ea typeface="Verdana" pitchFamily="34" charset="0"/>
                <a:cs typeface="Verdana" pitchFamily="34" charset="0"/>
              </a:rPr>
              <a:t>Image</a:t>
            </a:r>
          </a:p>
          <a:p>
            <a:pPr algn="ctr">
              <a:lnSpc>
                <a:spcPts val="1400"/>
              </a:lnSpc>
              <a:spcAft>
                <a:spcPts val="600"/>
              </a:spcAft>
            </a:pPr>
            <a:r>
              <a:rPr lang="en-US" sz="1400" dirty="0" smtClean="0">
                <a:latin typeface="Arial" pitchFamily="34" charset="0"/>
                <a:ea typeface="Verdana" pitchFamily="34" charset="0"/>
                <a:cs typeface="Verdana" pitchFamily="34" charset="0"/>
              </a:rPr>
              <a:t>Here</a:t>
            </a:r>
            <a:endParaRPr lang="en-US" sz="1400" dirty="0">
              <a:latin typeface="Arial" pitchFamily="34" charset="0"/>
              <a:ea typeface="Verdana" pitchFamily="34" charset="0"/>
              <a:cs typeface="Verdana" pitchFamily="34" charset="0"/>
            </a:endParaRPr>
          </a:p>
        </p:txBody>
      </p:sp>
      <p:sp>
        <p:nvSpPr>
          <p:cNvPr id="33" name="TextBox 32"/>
          <p:cNvSpPr txBox="1"/>
          <p:nvPr/>
        </p:nvSpPr>
        <p:spPr>
          <a:xfrm>
            <a:off x="4867275" y="4391928"/>
            <a:ext cx="901208" cy="784830"/>
          </a:xfrm>
          <a:prstGeom prst="rect">
            <a:avLst/>
          </a:prstGeom>
          <a:noFill/>
        </p:spPr>
        <p:txBody>
          <a:bodyPr wrap="none" rtlCol="0">
            <a:spAutoFit/>
          </a:bodyPr>
          <a:lstStyle/>
          <a:p>
            <a:pPr algn="ctr">
              <a:lnSpc>
                <a:spcPts val="1400"/>
              </a:lnSpc>
              <a:spcAft>
                <a:spcPts val="600"/>
              </a:spcAft>
            </a:pPr>
            <a:r>
              <a:rPr lang="en-US" sz="1400" dirty="0" smtClean="0">
                <a:latin typeface="Arial" pitchFamily="34" charset="0"/>
                <a:ea typeface="Verdana" pitchFamily="34" charset="0"/>
                <a:cs typeface="Verdana" pitchFamily="34" charset="0"/>
              </a:rPr>
              <a:t>Optional</a:t>
            </a:r>
            <a:r>
              <a:rPr lang="en-US" sz="1400" baseline="0" dirty="0" smtClean="0">
                <a:latin typeface="Arial" pitchFamily="34" charset="0"/>
                <a:ea typeface="Verdana" pitchFamily="34" charset="0"/>
                <a:cs typeface="Verdana" pitchFamily="34" charset="0"/>
              </a:rPr>
              <a:t> </a:t>
            </a:r>
          </a:p>
          <a:p>
            <a:pPr algn="ctr">
              <a:lnSpc>
                <a:spcPts val="1400"/>
              </a:lnSpc>
              <a:spcAft>
                <a:spcPts val="600"/>
              </a:spcAft>
            </a:pPr>
            <a:r>
              <a:rPr lang="en-US" sz="1400" dirty="0" smtClean="0">
                <a:latin typeface="Arial" pitchFamily="34" charset="0"/>
                <a:ea typeface="Verdana" pitchFamily="34" charset="0"/>
                <a:cs typeface="Verdana" pitchFamily="34" charset="0"/>
              </a:rPr>
              <a:t>Image</a:t>
            </a:r>
          </a:p>
          <a:p>
            <a:pPr algn="ctr">
              <a:lnSpc>
                <a:spcPts val="1400"/>
              </a:lnSpc>
              <a:spcAft>
                <a:spcPts val="600"/>
              </a:spcAft>
            </a:pPr>
            <a:r>
              <a:rPr lang="en-US" sz="1400" dirty="0" smtClean="0">
                <a:latin typeface="Arial" pitchFamily="34" charset="0"/>
                <a:ea typeface="Verdana" pitchFamily="34" charset="0"/>
                <a:cs typeface="Verdana" pitchFamily="34" charset="0"/>
              </a:rPr>
              <a:t>Here</a:t>
            </a:r>
            <a:endParaRPr lang="en-US" sz="1400" dirty="0">
              <a:latin typeface="Arial" pitchFamily="34" charset="0"/>
              <a:ea typeface="Verdana" pitchFamily="34" charset="0"/>
              <a:cs typeface="Verdana" pitchFamily="34" charset="0"/>
            </a:endParaRPr>
          </a:p>
        </p:txBody>
      </p:sp>
      <p:sp>
        <p:nvSpPr>
          <p:cNvPr id="34" name="TextBox 33"/>
          <p:cNvSpPr txBox="1"/>
          <p:nvPr/>
        </p:nvSpPr>
        <p:spPr>
          <a:xfrm>
            <a:off x="3057525" y="4391928"/>
            <a:ext cx="901208" cy="784830"/>
          </a:xfrm>
          <a:prstGeom prst="rect">
            <a:avLst/>
          </a:prstGeom>
          <a:noFill/>
        </p:spPr>
        <p:txBody>
          <a:bodyPr wrap="none" rtlCol="0">
            <a:spAutoFit/>
          </a:bodyPr>
          <a:lstStyle/>
          <a:p>
            <a:pPr algn="ctr">
              <a:lnSpc>
                <a:spcPts val="1400"/>
              </a:lnSpc>
              <a:spcAft>
                <a:spcPts val="600"/>
              </a:spcAft>
            </a:pPr>
            <a:r>
              <a:rPr lang="en-US" sz="1400" dirty="0" smtClean="0">
                <a:latin typeface="Arial" pitchFamily="34" charset="0"/>
                <a:ea typeface="Verdana" pitchFamily="34" charset="0"/>
                <a:cs typeface="Verdana" pitchFamily="34" charset="0"/>
              </a:rPr>
              <a:t>Optional</a:t>
            </a:r>
            <a:r>
              <a:rPr lang="en-US" sz="1400" baseline="0" dirty="0" smtClean="0">
                <a:latin typeface="Arial" pitchFamily="34" charset="0"/>
                <a:ea typeface="Verdana" pitchFamily="34" charset="0"/>
                <a:cs typeface="Verdana" pitchFamily="34" charset="0"/>
              </a:rPr>
              <a:t> </a:t>
            </a:r>
          </a:p>
          <a:p>
            <a:pPr algn="ctr">
              <a:lnSpc>
                <a:spcPts val="1400"/>
              </a:lnSpc>
              <a:spcAft>
                <a:spcPts val="600"/>
              </a:spcAft>
            </a:pPr>
            <a:r>
              <a:rPr lang="en-US" sz="1400" dirty="0" smtClean="0">
                <a:latin typeface="Arial" pitchFamily="34" charset="0"/>
                <a:ea typeface="Verdana" pitchFamily="34" charset="0"/>
                <a:cs typeface="Verdana" pitchFamily="34" charset="0"/>
              </a:rPr>
              <a:t>Image</a:t>
            </a:r>
          </a:p>
          <a:p>
            <a:pPr algn="ctr">
              <a:lnSpc>
                <a:spcPts val="1400"/>
              </a:lnSpc>
              <a:spcAft>
                <a:spcPts val="600"/>
              </a:spcAft>
            </a:pPr>
            <a:r>
              <a:rPr lang="en-US" sz="1400" dirty="0" smtClean="0">
                <a:latin typeface="Arial" pitchFamily="34" charset="0"/>
                <a:ea typeface="Verdana" pitchFamily="34" charset="0"/>
                <a:cs typeface="Verdana" pitchFamily="34" charset="0"/>
              </a:rPr>
              <a:t>Here</a:t>
            </a:r>
            <a:endParaRPr lang="en-US" sz="1400" dirty="0">
              <a:latin typeface="Arial" pitchFamily="34" charset="0"/>
              <a:ea typeface="Verdana" pitchFamily="34" charset="0"/>
              <a:cs typeface="Verdana" pitchFamily="34" charset="0"/>
            </a:endParaRPr>
          </a:p>
        </p:txBody>
      </p:sp>
      <p:sp>
        <p:nvSpPr>
          <p:cNvPr id="40" name="TextBox 39"/>
          <p:cNvSpPr txBox="1"/>
          <p:nvPr/>
        </p:nvSpPr>
        <p:spPr>
          <a:xfrm>
            <a:off x="1209675" y="4391928"/>
            <a:ext cx="901208" cy="784830"/>
          </a:xfrm>
          <a:prstGeom prst="rect">
            <a:avLst/>
          </a:prstGeom>
          <a:noFill/>
        </p:spPr>
        <p:txBody>
          <a:bodyPr wrap="none" rtlCol="0">
            <a:spAutoFit/>
          </a:bodyPr>
          <a:lstStyle/>
          <a:p>
            <a:pPr algn="ctr">
              <a:lnSpc>
                <a:spcPts val="1400"/>
              </a:lnSpc>
              <a:spcAft>
                <a:spcPts val="600"/>
              </a:spcAft>
            </a:pPr>
            <a:r>
              <a:rPr lang="en-US" sz="1400" dirty="0" smtClean="0">
                <a:latin typeface="Arial" pitchFamily="34" charset="0"/>
                <a:ea typeface="Verdana" pitchFamily="34" charset="0"/>
                <a:cs typeface="Verdana" pitchFamily="34" charset="0"/>
              </a:rPr>
              <a:t>Optional</a:t>
            </a:r>
            <a:r>
              <a:rPr lang="en-US" sz="1400" baseline="0" dirty="0" smtClean="0">
                <a:latin typeface="Arial" pitchFamily="34" charset="0"/>
                <a:ea typeface="Verdana" pitchFamily="34" charset="0"/>
                <a:cs typeface="Verdana" pitchFamily="34" charset="0"/>
              </a:rPr>
              <a:t> </a:t>
            </a:r>
          </a:p>
          <a:p>
            <a:pPr algn="ctr">
              <a:lnSpc>
                <a:spcPts val="1400"/>
              </a:lnSpc>
              <a:spcAft>
                <a:spcPts val="600"/>
              </a:spcAft>
            </a:pPr>
            <a:r>
              <a:rPr lang="en-US" sz="1400" dirty="0" smtClean="0">
                <a:latin typeface="Arial" pitchFamily="34" charset="0"/>
                <a:ea typeface="Verdana" pitchFamily="34" charset="0"/>
                <a:cs typeface="Verdana" pitchFamily="34" charset="0"/>
              </a:rPr>
              <a:t>Image</a:t>
            </a:r>
          </a:p>
          <a:p>
            <a:pPr algn="ctr">
              <a:lnSpc>
                <a:spcPts val="1400"/>
              </a:lnSpc>
              <a:spcAft>
                <a:spcPts val="600"/>
              </a:spcAft>
            </a:pPr>
            <a:r>
              <a:rPr lang="en-US" sz="1400" dirty="0" smtClean="0">
                <a:latin typeface="Arial" pitchFamily="34" charset="0"/>
                <a:ea typeface="Verdana" pitchFamily="34" charset="0"/>
                <a:cs typeface="Verdana" pitchFamily="34" charset="0"/>
              </a:rPr>
              <a:t>Here</a:t>
            </a:r>
            <a:endParaRPr lang="en-US" sz="1400" dirty="0">
              <a:latin typeface="Arial" pitchFamily="34" charset="0"/>
              <a:ea typeface="Verdana" pitchFamily="34" charset="0"/>
              <a:cs typeface="Verdana" pitchFamily="34" charset="0"/>
            </a:endParaRPr>
          </a:p>
        </p:txBody>
      </p:sp>
      <p:sp>
        <p:nvSpPr>
          <p:cNvPr id="41" name="Text Placeholder 4"/>
          <p:cNvSpPr>
            <a:spLocks noGrp="1"/>
          </p:cNvSpPr>
          <p:nvPr>
            <p:ph type="body" sz="quarter" idx="10" hasCustomPrompt="1"/>
          </p:nvPr>
        </p:nvSpPr>
        <p:spPr>
          <a:xfrm>
            <a:off x="4286251" y="76200"/>
            <a:ext cx="4572000" cy="247649"/>
          </a:xfrm>
        </p:spPr>
        <p:txBody>
          <a:bodyPr/>
          <a:lstStyle>
            <a:lvl1pPr marL="0" marR="0" indent="0" algn="r" defTabSz="914400" rtl="0" eaLnBrk="1" fontAlgn="auto" latinLnBrk="0" hangingPunct="1">
              <a:lnSpc>
                <a:spcPct val="100000"/>
              </a:lnSpc>
              <a:spcBef>
                <a:spcPts val="0"/>
              </a:spcBef>
              <a:spcAft>
                <a:spcPts val="600"/>
              </a:spcAft>
              <a:buClrTx/>
              <a:buSzTx/>
              <a:buFontTx/>
              <a:buNone/>
              <a:tabLst/>
              <a:defRPr sz="1200" b="1">
                <a:solidFill>
                  <a:schemeClr val="tx2"/>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smtClean="0">
                <a:ln>
                  <a:noFill/>
                </a:ln>
                <a:solidFill>
                  <a:srgbClr val="005F9E"/>
                </a:solidFill>
                <a:effectLst/>
                <a:uLnTx/>
                <a:uFillTx/>
                <a:latin typeface="Arial" pitchFamily="34" charset="0"/>
                <a:ea typeface="Verdana" pitchFamily="34" charset="0"/>
                <a:cs typeface="Verdana" pitchFamily="34" charset="0"/>
              </a:rPr>
              <a:t>Organization Name Here</a:t>
            </a:r>
            <a:endParaRPr kumimoji="0" lang="en-US" sz="1200" b="0" i="0" u="none" strike="noStrike" kern="1200" cap="none" spc="0" normalizeH="0" baseline="0" noProof="0" dirty="0">
              <a:ln>
                <a:noFill/>
              </a:ln>
              <a:solidFill>
                <a:srgbClr val="005F9E"/>
              </a:solidFill>
              <a:effectLst/>
              <a:uLnTx/>
              <a:uFillTx/>
              <a:latin typeface="Arial" pitchFamily="34" charset="0"/>
              <a:ea typeface="Verdana" pitchFamily="34" charset="0"/>
              <a:cs typeface="Verdana" pitchFamily="34" charset="0"/>
            </a:endParaRPr>
          </a:p>
        </p:txBody>
      </p:sp>
      <p:sp>
        <p:nvSpPr>
          <p:cNvPr id="42" name="Text Placeholder 12"/>
          <p:cNvSpPr>
            <a:spLocks noGrp="1"/>
          </p:cNvSpPr>
          <p:nvPr>
            <p:ph type="body" sz="quarter" idx="11" hasCustomPrompt="1"/>
          </p:nvPr>
        </p:nvSpPr>
        <p:spPr>
          <a:xfrm>
            <a:off x="800100" y="3086100"/>
            <a:ext cx="2562225" cy="447675"/>
          </a:xfrm>
        </p:spPr>
        <p:txBody>
          <a:bodyPr/>
          <a:lstStyle>
            <a:lvl1pPr marL="0" indent="0" algn="l" defTabSz="914400" rtl="0" eaLnBrk="1" latinLnBrk="0" hangingPunct="1">
              <a:spcBef>
                <a:spcPts val="0"/>
              </a:spcBef>
              <a:spcAft>
                <a:spcPts val="600"/>
              </a:spcAft>
              <a:buClr>
                <a:schemeClr val="tx2"/>
              </a:buClr>
              <a:buSzPct val="120000"/>
              <a:buFont typeface="Wingdings" pitchFamily="2" charset="2"/>
              <a:buNone/>
              <a:defRPr lang="en-US" sz="1800" b="1" kern="1200" spc="0" baseline="0" dirty="0">
                <a:solidFill>
                  <a:schemeClr val="tx2"/>
                </a:solidFill>
                <a:latin typeface="Arial" pitchFamily="34" charset="0"/>
                <a:ea typeface="+mn-ea"/>
                <a:cs typeface="Arial" pitchFamily="34" charset="0"/>
              </a:defRPr>
            </a:lvl1pPr>
            <a:lvl2pPr marL="287338" indent="0">
              <a:buNone/>
              <a:defRPr/>
            </a:lvl2pPr>
            <a:lvl3pPr marL="515938" indent="0">
              <a:buNone/>
              <a:defRPr/>
            </a:lvl3pPr>
            <a:lvl4pPr marL="801688" indent="0">
              <a:buNone/>
              <a:defRPr/>
            </a:lvl4pPr>
            <a:lvl5pPr marL="1090613" indent="0">
              <a:buNone/>
              <a:defRPr/>
            </a:lvl5pPr>
          </a:lstStyle>
          <a:p>
            <a:pPr lvl="0"/>
            <a:r>
              <a:rPr lang="en-US" dirty="0" smtClean="0"/>
              <a:t>Date</a:t>
            </a:r>
            <a:endParaRPr lang="en-US" dirty="0"/>
          </a:p>
        </p:txBody>
      </p:sp>
    </p:spTree>
    <p:extLst>
      <p:ext uri="{BB962C8B-B14F-4D97-AF65-F5344CB8AC3E}">
        <p14:creationId xmlns:p14="http://schemas.microsoft.com/office/powerpoint/2010/main" val="13149472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98596"/>
            <a:ext cx="40386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800600" y="1498596"/>
            <a:ext cx="40386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p:nvSpPr>
        <p:spPr>
          <a:xfrm>
            <a:off x="600075" y="1162050"/>
            <a:ext cx="828675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extLst>
      <p:ext uri="{BB962C8B-B14F-4D97-AF65-F5344CB8AC3E}">
        <p14:creationId xmlns:p14="http://schemas.microsoft.com/office/powerpoint/2010/main" val="20338122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7" name="Text Box 34"/>
          <p:cNvSpPr txBox="1">
            <a:spLocks noChangeArrowheads="1"/>
          </p:cNvSpPr>
          <p:nvPr/>
        </p:nvSpPr>
        <p:spPr bwMode="auto">
          <a:xfrm>
            <a:off x="6314380" y="6533104"/>
            <a:ext cx="2550698"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smtClean="0">
                <a:solidFill>
                  <a:schemeClr val="tx1">
                    <a:lumMod val="50000"/>
                    <a:lumOff val="50000"/>
                  </a:schemeClr>
                </a:solidFill>
                <a:latin typeface="Arial" pitchFamily="34" charset="0"/>
                <a:cs typeface="Arial" pitchFamily="34" charset="0"/>
              </a:rPr>
              <a:t>© 2013</a:t>
            </a:r>
            <a:r>
              <a:rPr lang="en-US" altLang="en-US" sz="800" b="0" baseline="0" dirty="0" smtClean="0">
                <a:solidFill>
                  <a:schemeClr val="tx1">
                    <a:lumMod val="50000"/>
                    <a:lumOff val="50000"/>
                  </a:schemeClr>
                </a:solidFill>
                <a:latin typeface="Arial" pitchFamily="34" charset="0"/>
                <a:cs typeface="Arial" pitchFamily="34" charset="0"/>
              </a:rPr>
              <a:t> </a:t>
            </a:r>
            <a:r>
              <a:rPr lang="en-US" altLang="en-US" sz="800" b="0" dirty="0" smtClean="0">
                <a:solidFill>
                  <a:schemeClr val="tx1">
                    <a:lumMod val="50000"/>
                    <a:lumOff val="50000"/>
                  </a:schemeClr>
                </a:solidFill>
                <a:latin typeface="Arial" pitchFamily="34" charset="0"/>
                <a:cs typeface="Arial" pitchFamily="34" charset="0"/>
              </a:rPr>
              <a:t>The MITRE Corporation. All rights reserved.</a:t>
            </a:r>
            <a:endParaRPr lang="en-US" altLang="en-US" sz="800" b="0" dirty="0">
              <a:solidFill>
                <a:schemeClr val="tx1">
                  <a:lumMod val="50000"/>
                  <a:lumOff val="50000"/>
                </a:schemeClr>
              </a:solidFill>
              <a:latin typeface="Arial" pitchFamily="34" charset="0"/>
              <a:cs typeface="Arial" pitchFamily="34" charset="0"/>
            </a:endParaRPr>
          </a:p>
        </p:txBody>
      </p:sp>
      <p:sp>
        <p:nvSpPr>
          <p:cNvPr id="8" name="Rectangle 4"/>
          <p:cNvSpPr>
            <a:spLocks noGrp="1" noChangeArrowheads="1"/>
          </p:cNvSpPr>
          <p:nvPr>
            <p:ph type="subTitle" idx="1" hasCustomPrompt="1"/>
          </p:nvPr>
        </p:nvSpPr>
        <p:spPr>
          <a:xfrm>
            <a:off x="783116" y="2568939"/>
            <a:ext cx="4602163" cy="389922"/>
          </a:xfrm>
        </p:spPr>
        <p:txBody>
          <a:bodyPr/>
          <a:lstStyle>
            <a:lvl1pPr marL="0" indent="0">
              <a:buFont typeface="Wingdings" pitchFamily="2" charset="2"/>
              <a:buNone/>
              <a:defRPr b="1" spc="300" baseline="0">
                <a:solidFill>
                  <a:schemeClr val="tx2"/>
                </a:solidFill>
                <a:latin typeface="Arial" pitchFamily="34" charset="0"/>
                <a:cs typeface="Arial" pitchFamily="34" charset="0"/>
              </a:defRPr>
            </a:lvl1pPr>
          </a:lstStyle>
          <a:p>
            <a:r>
              <a:rPr lang="en-US" altLang="en-US" dirty="0" smtClean="0"/>
              <a:t>Author</a:t>
            </a:r>
            <a:endParaRPr lang="en-US" altLang="en-US" dirty="0"/>
          </a:p>
        </p:txBody>
      </p:sp>
      <p:sp>
        <p:nvSpPr>
          <p:cNvPr id="9" name="Rectangle 9"/>
          <p:cNvSpPr>
            <a:spLocks noGrp="1" noChangeArrowheads="1"/>
          </p:cNvSpPr>
          <p:nvPr>
            <p:ph type="ctrTitle" sz="quarter" hasCustomPrompt="1"/>
          </p:nvPr>
        </p:nvSpPr>
        <p:spPr>
          <a:xfrm>
            <a:off x="757146" y="368932"/>
            <a:ext cx="7246620" cy="1981200"/>
          </a:xfrm>
        </p:spPr>
        <p:txBody>
          <a:bodyPr anchor="b" anchorCtr="0">
            <a:normAutofit/>
          </a:bodyPr>
          <a:lstStyle>
            <a:lvl1pPr algn="l">
              <a:lnSpc>
                <a:spcPts val="4400"/>
              </a:lnSpc>
              <a:defRPr sz="4000" b="1">
                <a:solidFill>
                  <a:schemeClr val="tx2"/>
                </a:solidFill>
                <a:latin typeface="Arial" pitchFamily="34" charset="0"/>
                <a:cs typeface="Arial" pitchFamily="34" charset="0"/>
              </a:defRPr>
            </a:lvl1pPr>
          </a:lstStyle>
          <a:p>
            <a:r>
              <a:rPr lang="en-US" dirty="0" smtClean="0"/>
              <a:t>Title here</a:t>
            </a:r>
            <a:endParaRPr lang="en-US" dirty="0"/>
          </a:p>
        </p:txBody>
      </p:sp>
      <p:sp>
        <p:nvSpPr>
          <p:cNvPr id="12" name="Rectangle 11"/>
          <p:cNvSpPr/>
          <p:nvPr/>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15" name="Straight Connector 14"/>
          <p:cNvCxnSpPr/>
          <p:nvPr/>
        </p:nvCxnSpPr>
        <p:spPr bwMode="auto">
          <a:xfrm>
            <a:off x="823649" y="2448468"/>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2"/>
              </a:solidFill>
              <a:effectLst/>
              <a:latin typeface="Arial" charset="0"/>
            </a:endParaRPr>
          </a:p>
        </p:txBody>
      </p:sp>
      <p:cxnSp>
        <p:nvCxnSpPr>
          <p:cNvPr id="16" name="Straight Connector 15"/>
          <p:cNvCxnSpPr/>
          <p:nvPr/>
        </p:nvCxnSpPr>
        <p:spPr bwMode="auto">
          <a:xfrm>
            <a:off x="823649"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433" y="6250820"/>
            <a:ext cx="670505" cy="24382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649" y="6250820"/>
            <a:ext cx="798513"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9517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Autofit/>
          </a:bodyPr>
          <a:lstStyle/>
          <a:p>
            <a:r>
              <a:rPr lang="en-US" smtClean="0"/>
              <a:t>Click to edit Master title style</a:t>
            </a:r>
            <a:endParaRPr lang="en-US"/>
          </a:p>
        </p:txBody>
      </p:sp>
      <p:sp>
        <p:nvSpPr>
          <p:cNvPr id="3" name="Text Placeholder 2"/>
          <p:cNvSpPr>
            <a:spLocks noGrp="1"/>
          </p:cNvSpPr>
          <p:nvPr>
            <p:ph type="body" idx="1"/>
          </p:nvPr>
        </p:nvSpPr>
        <p:spPr>
          <a:xfrm>
            <a:off x="609600" y="1447800"/>
            <a:ext cx="8229600" cy="4943475"/>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9" name="Straight Connector 8"/>
          <p:cNvCxnSpPr/>
          <p:nvPr/>
        </p:nvCxnSpPr>
        <p:spPr bwMode="auto">
          <a:xfrm>
            <a:off x="618308" y="1295400"/>
            <a:ext cx="8220892"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0" name="Rectangle 9"/>
          <p:cNvSpPr/>
          <p:nvPr/>
        </p:nvSpPr>
        <p:spPr bwMode="auto">
          <a:xfrm>
            <a:off x="0" y="1"/>
            <a:ext cx="407324"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0" y="1371601"/>
            <a:ext cx="407324"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smtClean="0">
              <a:ln>
                <a:noFill/>
              </a:ln>
              <a:solidFill>
                <a:schemeClr val="tx2"/>
              </a:solidFill>
              <a:effectLst/>
              <a:latin typeface="Arial" charset="0"/>
            </a:endParaRPr>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85947" y="6540145"/>
            <a:ext cx="670505" cy="243820"/>
          </a:xfrm>
          <a:prstGeom prst="rect">
            <a:avLst/>
          </a:prstGeom>
        </p:spPr>
      </p:pic>
      <p:sp>
        <p:nvSpPr>
          <p:cNvPr id="13" name="TextBox 12"/>
          <p:cNvSpPr txBox="1"/>
          <p:nvPr/>
        </p:nvSpPr>
        <p:spPr>
          <a:xfrm>
            <a:off x="7324431" y="64168"/>
            <a:ext cx="1604210"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dirty="0" smtClean="0">
                <a:solidFill>
                  <a:srgbClr val="C1CD23"/>
                </a:solidFill>
                <a:latin typeface="Arial" pitchFamily="34" charset="0"/>
              </a:rPr>
              <a:t>|</a:t>
            </a:r>
            <a:r>
              <a:rPr lang="en-US" sz="1000" dirty="0" smtClean="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dirty="0" smtClean="0">
                <a:latin typeface="Arial" pitchFamily="34" charset="0"/>
              </a:rPr>
              <a:t> </a:t>
            </a:r>
            <a:r>
              <a:rPr lang="en-US" sz="1000" dirty="0" smtClean="0">
                <a:solidFill>
                  <a:srgbClr val="C1CD23"/>
                </a:solidFill>
                <a:latin typeface="Arial" pitchFamily="34" charset="0"/>
              </a:rPr>
              <a:t>|</a:t>
            </a:r>
            <a:r>
              <a:rPr lang="en-US" sz="1000" dirty="0" smtClean="0">
                <a:ea typeface="Verdana" pitchFamily="34" charset="0"/>
                <a:cs typeface="Verdana" pitchFamily="34" charset="0"/>
              </a:rPr>
              <a:t> </a:t>
            </a:r>
            <a:endParaRPr lang="en-US" sz="1000" dirty="0">
              <a:ea typeface="Verdana" pitchFamily="34" charset="0"/>
              <a:cs typeface="Verdana" pitchFamily="34" charset="0"/>
            </a:endParaRPr>
          </a:p>
        </p:txBody>
      </p:sp>
      <p:sp>
        <p:nvSpPr>
          <p:cNvPr id="14" name="Footer Placeholder 4"/>
          <p:cNvSpPr txBox="1">
            <a:spLocks/>
          </p:cNvSpPr>
          <p:nvPr/>
        </p:nvSpPr>
        <p:spPr>
          <a:xfrm>
            <a:off x="609599" y="6660696"/>
            <a:ext cx="2695576" cy="159204"/>
          </a:xfrm>
          <a:prstGeom prst="rect">
            <a:avLst/>
          </a:prstGeom>
        </p:spPr>
        <p:txBody>
          <a:bodyPr vert="horz" lIns="91440" tIns="45720" rIns="91440" bIns="45720" rtlCol="0" anchor="b"/>
          <a:lstStyle>
            <a:defPPr>
              <a:defRPr lang="en-US"/>
            </a:defPPr>
            <a:lvl1pPr marL="0" algn="l" defTabSz="914400" rtl="0" eaLnBrk="1" latinLnBrk="0" hangingPunct="1">
              <a:lnSpc>
                <a:spcPts val="1300"/>
              </a:lnSpc>
              <a:spcAft>
                <a:spcPct val="0"/>
              </a:spcAf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smtClean="0">
                <a:solidFill>
                  <a:schemeClr val="tx1">
                    <a:lumMod val="50000"/>
                    <a:lumOff val="50000"/>
                  </a:schemeClr>
                </a:solidFill>
              </a:rPr>
              <a:t>© 2014 The MITRE Corporation. All rights reserved.  </a:t>
            </a:r>
            <a:endParaRPr lang="en-US" dirty="0">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l" defTabSz="914400" rtl="0" eaLnBrk="1" latinLnBrk="0" hangingPunct="1">
        <a:lnSpc>
          <a:spcPts val="3200"/>
        </a:lnSpc>
        <a:spcBef>
          <a:spcPct val="0"/>
        </a:spcBef>
        <a:buNone/>
        <a:defRPr lang="en-US" sz="3200" b="1" kern="1200">
          <a:solidFill>
            <a:schemeClr val="tx2"/>
          </a:solidFill>
          <a:latin typeface="Arial" pitchFamily="34" charset="0"/>
          <a:ea typeface="Verdana" pitchFamily="34" charset="0"/>
          <a:cs typeface="Arial" pitchFamily="34" charset="0"/>
        </a:defRPr>
      </a:lvl1pPr>
    </p:titleStyle>
    <p:body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000" b="1" kern="120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Arial" pitchFamily="34" charset="0"/>
          <a:ea typeface="+mn-ea"/>
          <a:cs typeface="Arial" pitchFamily="34" charset="0"/>
        </a:defRPr>
      </a:lvl3pPr>
      <a:lvl4pPr marL="1030288" indent="-228600" algn="l" defTabSz="914400" rtl="0" eaLnBrk="1" latinLnBrk="0" hangingPunct="1">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83116" y="2568938"/>
            <a:ext cx="5741509" cy="1012461"/>
          </a:xfrm>
        </p:spPr>
        <p:txBody>
          <a:bodyPr/>
          <a:lstStyle/>
          <a:p>
            <a:r>
              <a:rPr lang="en-US" dirty="0"/>
              <a:t>Richard </a:t>
            </a:r>
            <a:r>
              <a:rPr lang="en-US" dirty="0" err="1" smtClean="0"/>
              <a:t>Heuwinkel</a:t>
            </a:r>
            <a:endParaRPr lang="en-US" dirty="0" smtClean="0"/>
          </a:p>
          <a:p>
            <a:r>
              <a:rPr lang="en-US" dirty="0" smtClean="0"/>
              <a:t>Matt Fronzak, Mark Huberdeau</a:t>
            </a:r>
            <a:br>
              <a:rPr lang="en-US" dirty="0" smtClean="0"/>
            </a:br>
            <a:endParaRPr lang="en-US" dirty="0" smtClean="0"/>
          </a:p>
        </p:txBody>
      </p:sp>
      <p:sp>
        <p:nvSpPr>
          <p:cNvPr id="4" name="Title 3"/>
          <p:cNvSpPr>
            <a:spLocks noGrp="1"/>
          </p:cNvSpPr>
          <p:nvPr>
            <p:ph type="ctrTitle" sz="quarter"/>
          </p:nvPr>
        </p:nvSpPr>
        <p:spPr>
          <a:xfrm>
            <a:off x="838200" y="368932"/>
            <a:ext cx="8229600" cy="2602868"/>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Operational Weather Needs Analysis (OWNA) Briefing to REDAC NAS </a:t>
            </a:r>
            <a:r>
              <a:rPr lang="en-US" dirty="0"/>
              <a:t>Operations Subcommittee</a:t>
            </a:r>
            <a:br>
              <a:rPr lang="en-US" dirty="0"/>
            </a:br>
            <a:endParaRPr lang="en-US" dirty="0"/>
          </a:p>
        </p:txBody>
      </p:sp>
      <p:sp>
        <p:nvSpPr>
          <p:cNvPr id="6" name="Text Placeholder 5"/>
          <p:cNvSpPr>
            <a:spLocks noGrp="1"/>
          </p:cNvSpPr>
          <p:nvPr>
            <p:ph type="body" sz="quarter" idx="10"/>
          </p:nvPr>
        </p:nvSpPr>
        <p:spPr/>
        <p:txBody>
          <a:bodyPr/>
          <a:lstStyle/>
          <a:p>
            <a:r>
              <a:rPr lang="en-US" dirty="0" smtClean="0"/>
              <a:t>CAASD</a:t>
            </a:r>
            <a:endParaRPr lang="en-US" dirty="0"/>
          </a:p>
        </p:txBody>
      </p:sp>
      <p:sp>
        <p:nvSpPr>
          <p:cNvPr id="7" name="Text Placeholder 6"/>
          <p:cNvSpPr>
            <a:spLocks noGrp="1"/>
          </p:cNvSpPr>
          <p:nvPr>
            <p:ph type="body" sz="quarter" idx="11"/>
          </p:nvPr>
        </p:nvSpPr>
        <p:spPr>
          <a:xfrm>
            <a:off x="762000" y="3886200"/>
            <a:ext cx="2562225" cy="447675"/>
          </a:xfrm>
        </p:spPr>
        <p:txBody>
          <a:bodyPr/>
          <a:lstStyle/>
          <a:p>
            <a:r>
              <a:rPr lang="en-US" dirty="0" smtClean="0"/>
              <a:t>March 12, 2014</a:t>
            </a:r>
            <a:endParaRPr lang="en-US" dirty="0"/>
          </a:p>
        </p:txBody>
      </p:sp>
    </p:spTree>
    <p:extLst>
      <p:ext uri="{BB962C8B-B14F-4D97-AF65-F5344CB8AC3E}">
        <p14:creationId xmlns:p14="http://schemas.microsoft.com/office/powerpoint/2010/main" val="1588060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Does OWNA Work?</a:t>
            </a:r>
            <a:endParaRPr lang="en-US" dirty="0"/>
          </a:p>
        </p:txBody>
      </p:sp>
      <p:sp>
        <p:nvSpPr>
          <p:cNvPr id="3" name="Content Placeholder 2"/>
          <p:cNvSpPr>
            <a:spLocks noGrp="1"/>
          </p:cNvSpPr>
          <p:nvPr>
            <p:ph idx="1"/>
          </p:nvPr>
        </p:nvSpPr>
        <p:spPr>
          <a:xfrm>
            <a:off x="609600" y="1504950"/>
            <a:ext cx="8229600" cy="4962525"/>
          </a:xfrm>
          <a:solidFill>
            <a:schemeClr val="bg1">
              <a:alpha val="25000"/>
            </a:schemeClr>
          </a:solidFill>
        </p:spPr>
        <p:txBody>
          <a:bodyPr/>
          <a:lstStyle/>
          <a:p>
            <a:r>
              <a:rPr lang="en-US" dirty="0"/>
              <a:t>Discussions with a group of </a:t>
            </a:r>
            <a:r>
              <a:rPr lang="en-US" u="sng" dirty="0"/>
              <a:t>ATM experts</a:t>
            </a:r>
            <a:r>
              <a:rPr lang="en-US" dirty="0"/>
              <a:t>, focused </a:t>
            </a:r>
            <a:r>
              <a:rPr lang="en-US" dirty="0" smtClean="0"/>
              <a:t>on </a:t>
            </a:r>
            <a:r>
              <a:rPr lang="en-US" u="sng" dirty="0" smtClean="0"/>
              <a:t>domain-specific</a:t>
            </a:r>
            <a:r>
              <a:rPr lang="en-US" dirty="0" smtClean="0"/>
              <a:t> </a:t>
            </a:r>
            <a:r>
              <a:rPr lang="en-US" u="sng" dirty="0" smtClean="0"/>
              <a:t>capabilities </a:t>
            </a:r>
            <a:r>
              <a:rPr lang="en-US" u="sng" dirty="0"/>
              <a:t>and processes</a:t>
            </a:r>
            <a:r>
              <a:rPr lang="en-US" dirty="0"/>
              <a:t> that involve </a:t>
            </a:r>
            <a:r>
              <a:rPr lang="en-US" u="sng" dirty="0"/>
              <a:t>weather-impacted</a:t>
            </a:r>
            <a:r>
              <a:rPr lang="en-US" dirty="0"/>
              <a:t> </a:t>
            </a:r>
            <a:r>
              <a:rPr lang="en-US" u="sng" dirty="0"/>
              <a:t>operational decision-making</a:t>
            </a:r>
            <a:r>
              <a:rPr lang="en-US" dirty="0"/>
              <a:t>, are used to identify both </a:t>
            </a:r>
            <a:br>
              <a:rPr lang="en-US" dirty="0"/>
            </a:br>
            <a:r>
              <a:rPr lang="en-US" dirty="0"/>
              <a:t>“</a:t>
            </a:r>
            <a:r>
              <a:rPr lang="en-US" u="sng" dirty="0"/>
              <a:t>as-is</a:t>
            </a:r>
            <a:r>
              <a:rPr lang="en-US" dirty="0"/>
              <a:t>” and “</a:t>
            </a:r>
            <a:r>
              <a:rPr lang="en-US" u="sng" dirty="0"/>
              <a:t>to-be</a:t>
            </a:r>
            <a:r>
              <a:rPr lang="en-US" dirty="0"/>
              <a:t>” </a:t>
            </a:r>
            <a:r>
              <a:rPr lang="en-US" u="sng" dirty="0"/>
              <a:t>weather information attributes</a:t>
            </a:r>
            <a:r>
              <a:rPr lang="en-US" dirty="0"/>
              <a:t>, which are </a:t>
            </a:r>
            <a:r>
              <a:rPr lang="en-US" u="sng" dirty="0"/>
              <a:t>recorded</a:t>
            </a:r>
            <a:r>
              <a:rPr lang="en-US" dirty="0"/>
              <a:t>, </a:t>
            </a:r>
            <a:r>
              <a:rPr lang="en-US" u="sng" dirty="0"/>
              <a:t>interpreted</a:t>
            </a:r>
            <a:r>
              <a:rPr lang="en-US" dirty="0"/>
              <a:t>, compared and reported </a:t>
            </a:r>
            <a:r>
              <a:rPr lang="en-US" dirty="0" smtClean="0"/>
              <a:t>out</a:t>
            </a:r>
            <a:endParaRPr lang="en-US" u="sng" dirty="0"/>
          </a:p>
        </p:txBody>
      </p:sp>
    </p:spTree>
    <p:extLst>
      <p:ext uri="{BB962C8B-B14F-4D97-AF65-F5344CB8AC3E}">
        <p14:creationId xmlns:p14="http://schemas.microsoft.com/office/powerpoint/2010/main" val="1829071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ATM </a:t>
            </a:r>
            <a:r>
              <a:rPr lang="en-US" dirty="0" smtClean="0"/>
              <a:t>Experts</a:t>
            </a:r>
            <a:endParaRPr lang="en-US" dirty="0"/>
          </a:p>
        </p:txBody>
      </p:sp>
      <p:sp>
        <p:nvSpPr>
          <p:cNvPr id="3" name="Content Placeholder 2"/>
          <p:cNvSpPr>
            <a:spLocks noGrp="1"/>
          </p:cNvSpPr>
          <p:nvPr>
            <p:ph idx="1"/>
          </p:nvPr>
        </p:nvSpPr>
        <p:spPr>
          <a:xfrm>
            <a:off x="680358" y="1524000"/>
            <a:ext cx="8463642" cy="5257800"/>
          </a:xfrm>
          <a:solidFill>
            <a:schemeClr val="bg1">
              <a:alpha val="25000"/>
            </a:schemeClr>
          </a:solidFill>
        </p:spPr>
        <p:txBody>
          <a:bodyPr>
            <a:normAutofit lnSpcReduction="10000"/>
          </a:bodyPr>
          <a:lstStyle/>
          <a:p>
            <a:r>
              <a:rPr lang="en-US" dirty="0"/>
              <a:t>Discussions with a group of </a:t>
            </a:r>
            <a:r>
              <a:rPr lang="en-US" u="sng" dirty="0"/>
              <a:t>ATM experts</a:t>
            </a:r>
            <a:r>
              <a:rPr lang="en-US" dirty="0"/>
              <a:t>, focused </a:t>
            </a:r>
            <a:r>
              <a:rPr lang="en-US" dirty="0" smtClean="0"/>
              <a:t>on </a:t>
            </a:r>
            <a:r>
              <a:rPr lang="en-US" u="sng" dirty="0" smtClean="0"/>
              <a:t>domain-specific</a:t>
            </a:r>
            <a:r>
              <a:rPr lang="en-US" dirty="0" smtClean="0"/>
              <a:t> </a:t>
            </a:r>
            <a:r>
              <a:rPr lang="en-US" u="sng" dirty="0" smtClean="0"/>
              <a:t>capabilities </a:t>
            </a:r>
            <a:r>
              <a:rPr lang="en-US" u="sng" dirty="0"/>
              <a:t>and processes</a:t>
            </a:r>
            <a:r>
              <a:rPr lang="en-US" dirty="0"/>
              <a:t> that involve </a:t>
            </a:r>
            <a:r>
              <a:rPr lang="en-US" u="sng" dirty="0"/>
              <a:t>weather-impacted</a:t>
            </a:r>
            <a:r>
              <a:rPr lang="en-US" dirty="0"/>
              <a:t> </a:t>
            </a:r>
            <a:r>
              <a:rPr lang="en-US" u="sng" dirty="0"/>
              <a:t>operational decision-making</a:t>
            </a:r>
            <a:r>
              <a:rPr lang="en-US" dirty="0"/>
              <a:t>, are used to identify both </a:t>
            </a:r>
            <a:br>
              <a:rPr lang="en-US" dirty="0"/>
            </a:br>
            <a:r>
              <a:rPr lang="en-US" dirty="0"/>
              <a:t>“</a:t>
            </a:r>
            <a:r>
              <a:rPr lang="en-US" u="sng" dirty="0"/>
              <a:t>as-is</a:t>
            </a:r>
            <a:r>
              <a:rPr lang="en-US" dirty="0"/>
              <a:t>” and “</a:t>
            </a:r>
            <a:r>
              <a:rPr lang="en-US" u="sng" dirty="0"/>
              <a:t>to-be</a:t>
            </a:r>
            <a:r>
              <a:rPr lang="en-US" dirty="0"/>
              <a:t>” </a:t>
            </a:r>
            <a:r>
              <a:rPr lang="en-US" u="sng" dirty="0"/>
              <a:t>weather information attributes</a:t>
            </a:r>
            <a:r>
              <a:rPr lang="en-US" dirty="0"/>
              <a:t>, which are </a:t>
            </a:r>
            <a:r>
              <a:rPr lang="en-US" u="sng" dirty="0"/>
              <a:t>recorded</a:t>
            </a:r>
            <a:r>
              <a:rPr lang="en-US" dirty="0"/>
              <a:t>, </a:t>
            </a:r>
            <a:r>
              <a:rPr lang="en-US" u="sng" dirty="0"/>
              <a:t>interpreted</a:t>
            </a:r>
            <a:r>
              <a:rPr lang="en-US" dirty="0"/>
              <a:t>, compared and reported out </a:t>
            </a:r>
            <a:endParaRPr lang="en-US" u="sng" dirty="0"/>
          </a:p>
          <a:p>
            <a:pPr lvl="1"/>
            <a:r>
              <a:rPr lang="en-US" dirty="0" smtClean="0"/>
              <a:t>Broad definition </a:t>
            </a:r>
            <a:r>
              <a:rPr lang="en-US" dirty="0" smtClean="0"/>
              <a:t>of </a:t>
            </a:r>
            <a:r>
              <a:rPr lang="en-US" dirty="0" smtClean="0"/>
              <a:t>ATM</a:t>
            </a:r>
          </a:p>
          <a:p>
            <a:pPr lvl="2"/>
            <a:r>
              <a:rPr lang="en-US" dirty="0" smtClean="0"/>
              <a:t>CDM-centric, includes both providers and operators</a:t>
            </a:r>
          </a:p>
          <a:p>
            <a:pPr lvl="2"/>
            <a:r>
              <a:rPr lang="en-US" dirty="0" smtClean="0"/>
              <a:t>Consistent with ICAO definition regarding collaboration</a:t>
            </a:r>
          </a:p>
          <a:p>
            <a:pPr lvl="1"/>
            <a:r>
              <a:rPr lang="en-US" dirty="0" smtClean="0"/>
              <a:t>Persons whose decisions may affect the trajectory of a flight</a:t>
            </a:r>
          </a:p>
          <a:p>
            <a:pPr lvl="2"/>
            <a:r>
              <a:rPr lang="en-US" dirty="0" smtClean="0"/>
              <a:t>FAA traffic managers (TFM) and operator ATC coordinators (AOC) in the planning domain</a:t>
            </a:r>
          </a:p>
          <a:p>
            <a:pPr lvl="2"/>
            <a:r>
              <a:rPr lang="en-US" dirty="0" smtClean="0"/>
              <a:t>FAA air traffic controllers (ATC) and operator aircraft dispatchers (DSP) and pilots (PIC) in the execution domain</a:t>
            </a:r>
          </a:p>
          <a:p>
            <a:pPr lvl="1"/>
            <a:r>
              <a:rPr lang="en-US" dirty="0"/>
              <a:t>SMEs used in </a:t>
            </a:r>
            <a:r>
              <a:rPr lang="en-US" dirty="0" smtClean="0"/>
              <a:t>the </a:t>
            </a:r>
            <a:r>
              <a:rPr lang="en-US" dirty="0"/>
              <a:t>OWNA sessions were current MITRE employees </a:t>
            </a:r>
          </a:p>
          <a:p>
            <a:pPr lvl="1"/>
            <a:r>
              <a:rPr lang="en-US" dirty="0"/>
              <a:t>Total of 15 individuals with approximately 300 years of practical ATM decision-making </a:t>
            </a:r>
            <a:r>
              <a:rPr lang="en-US" dirty="0" smtClean="0"/>
              <a:t>experience</a:t>
            </a:r>
            <a:endParaRPr lang="en-US" dirty="0"/>
          </a:p>
        </p:txBody>
      </p:sp>
      <p:sp>
        <p:nvSpPr>
          <p:cNvPr id="4" name="Rectangle 3"/>
          <p:cNvSpPr/>
          <p:nvPr/>
        </p:nvSpPr>
        <p:spPr>
          <a:xfrm>
            <a:off x="1012374" y="1534874"/>
            <a:ext cx="3407226" cy="304800"/>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 name="Rectangle 4"/>
          <p:cNvSpPr/>
          <p:nvPr/>
        </p:nvSpPr>
        <p:spPr>
          <a:xfrm>
            <a:off x="914400" y="2090058"/>
            <a:ext cx="8137070" cy="859971"/>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6" name="Rectangle 5"/>
          <p:cNvSpPr/>
          <p:nvPr/>
        </p:nvSpPr>
        <p:spPr>
          <a:xfrm>
            <a:off x="914400" y="1861446"/>
            <a:ext cx="8137070" cy="239498"/>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7" name="Rectangle 6"/>
          <p:cNvSpPr/>
          <p:nvPr/>
        </p:nvSpPr>
        <p:spPr>
          <a:xfrm>
            <a:off x="6106890" y="1545777"/>
            <a:ext cx="2440381" cy="304800"/>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Tree>
    <p:extLst>
      <p:ext uri="{BB962C8B-B14F-4D97-AF65-F5344CB8AC3E}">
        <p14:creationId xmlns:p14="http://schemas.microsoft.com/office/powerpoint/2010/main" val="2591438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Domains</a:t>
            </a:r>
            <a:endParaRPr lang="en-US" dirty="0"/>
          </a:p>
        </p:txBody>
      </p:sp>
      <p:sp>
        <p:nvSpPr>
          <p:cNvPr id="3" name="Content Placeholder 2"/>
          <p:cNvSpPr>
            <a:spLocks noGrp="1"/>
          </p:cNvSpPr>
          <p:nvPr>
            <p:ph idx="1"/>
          </p:nvPr>
        </p:nvSpPr>
        <p:spPr>
          <a:xfrm>
            <a:off x="609600" y="1504950"/>
            <a:ext cx="8229600" cy="4962525"/>
          </a:xfrm>
          <a:solidFill>
            <a:schemeClr val="bg1">
              <a:alpha val="25000"/>
            </a:schemeClr>
          </a:solidFill>
        </p:spPr>
        <p:txBody>
          <a:bodyPr>
            <a:normAutofit/>
          </a:bodyPr>
          <a:lstStyle/>
          <a:p>
            <a:r>
              <a:rPr lang="en-US" dirty="0"/>
              <a:t>Discussions with a group of </a:t>
            </a:r>
            <a:r>
              <a:rPr lang="en-US" u="sng" dirty="0"/>
              <a:t>ATM experts</a:t>
            </a:r>
            <a:r>
              <a:rPr lang="en-US" dirty="0"/>
              <a:t>, focused </a:t>
            </a:r>
            <a:r>
              <a:rPr lang="en-US" dirty="0" smtClean="0"/>
              <a:t>on </a:t>
            </a:r>
            <a:r>
              <a:rPr lang="en-US" u="sng" dirty="0" smtClean="0"/>
              <a:t>domain-specific</a:t>
            </a:r>
            <a:r>
              <a:rPr lang="en-US" dirty="0" smtClean="0"/>
              <a:t> </a:t>
            </a:r>
            <a:r>
              <a:rPr lang="en-US" u="sng" dirty="0" smtClean="0"/>
              <a:t>capabilities </a:t>
            </a:r>
            <a:r>
              <a:rPr lang="en-US" u="sng" dirty="0"/>
              <a:t>and processes</a:t>
            </a:r>
            <a:r>
              <a:rPr lang="en-US" dirty="0"/>
              <a:t> that involve </a:t>
            </a:r>
            <a:r>
              <a:rPr lang="en-US" u="sng" dirty="0"/>
              <a:t>weather-impacted</a:t>
            </a:r>
            <a:r>
              <a:rPr lang="en-US" dirty="0"/>
              <a:t> </a:t>
            </a:r>
            <a:r>
              <a:rPr lang="en-US" u="sng" dirty="0"/>
              <a:t>operational decision-making</a:t>
            </a:r>
            <a:r>
              <a:rPr lang="en-US" dirty="0"/>
              <a:t>, are used to identify both </a:t>
            </a:r>
            <a:br>
              <a:rPr lang="en-US" dirty="0"/>
            </a:br>
            <a:r>
              <a:rPr lang="en-US" dirty="0"/>
              <a:t>“</a:t>
            </a:r>
            <a:r>
              <a:rPr lang="en-US" u="sng" dirty="0"/>
              <a:t>as-is</a:t>
            </a:r>
            <a:r>
              <a:rPr lang="en-US" dirty="0"/>
              <a:t>” and “</a:t>
            </a:r>
            <a:r>
              <a:rPr lang="en-US" u="sng" dirty="0"/>
              <a:t>to-be</a:t>
            </a:r>
            <a:r>
              <a:rPr lang="en-US" dirty="0"/>
              <a:t>” </a:t>
            </a:r>
            <a:r>
              <a:rPr lang="en-US" u="sng" dirty="0"/>
              <a:t>weather information attributes</a:t>
            </a:r>
            <a:r>
              <a:rPr lang="en-US" dirty="0"/>
              <a:t>, which are </a:t>
            </a:r>
            <a:r>
              <a:rPr lang="en-US" u="sng" dirty="0"/>
              <a:t>recorded</a:t>
            </a:r>
            <a:r>
              <a:rPr lang="en-US" dirty="0"/>
              <a:t>, </a:t>
            </a:r>
            <a:r>
              <a:rPr lang="en-US" u="sng" dirty="0"/>
              <a:t>interpreted</a:t>
            </a:r>
            <a:r>
              <a:rPr lang="en-US" dirty="0"/>
              <a:t>, compared and reported out </a:t>
            </a:r>
            <a:endParaRPr lang="en-US" u="sng" dirty="0"/>
          </a:p>
          <a:p>
            <a:pPr lvl="1"/>
            <a:r>
              <a:rPr lang="en-US" dirty="0" smtClean="0"/>
              <a:t>Two domains</a:t>
            </a:r>
          </a:p>
          <a:p>
            <a:pPr lvl="2"/>
            <a:r>
              <a:rPr lang="en-US" dirty="0" smtClean="0"/>
              <a:t>Planning</a:t>
            </a:r>
          </a:p>
          <a:p>
            <a:pPr lvl="2"/>
            <a:r>
              <a:rPr lang="en-US" dirty="0" smtClean="0"/>
              <a:t>Execution (Flight Operation)</a:t>
            </a:r>
          </a:p>
          <a:p>
            <a:pPr lvl="1"/>
            <a:r>
              <a:rPr lang="en-US" dirty="0" smtClean="0"/>
              <a:t>Each domain is divided into five chronologically-ordered phases</a:t>
            </a:r>
          </a:p>
          <a:p>
            <a:pPr lvl="1"/>
            <a:r>
              <a:rPr lang="en-US" dirty="0" smtClean="0"/>
              <a:t>The two domains are strongly linked when an expected demand/capacity imbalance, usually constraint-driven,</a:t>
            </a:r>
            <a:br>
              <a:rPr lang="en-US" dirty="0" smtClean="0"/>
            </a:br>
            <a:r>
              <a:rPr lang="en-US" dirty="0" smtClean="0"/>
              <a:t>takes place</a:t>
            </a:r>
            <a:endParaRPr lang="en-US" dirty="0" smtClean="0"/>
          </a:p>
        </p:txBody>
      </p:sp>
      <p:sp>
        <p:nvSpPr>
          <p:cNvPr id="4" name="Rectangle 3"/>
          <p:cNvSpPr/>
          <p:nvPr/>
        </p:nvSpPr>
        <p:spPr>
          <a:xfrm>
            <a:off x="914400" y="1562100"/>
            <a:ext cx="5029200" cy="304800"/>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 name="Rectangle 4"/>
          <p:cNvSpPr/>
          <p:nvPr/>
        </p:nvSpPr>
        <p:spPr>
          <a:xfrm>
            <a:off x="876300" y="2209800"/>
            <a:ext cx="7772400" cy="914399"/>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6" name="Rectangle 5"/>
          <p:cNvSpPr/>
          <p:nvPr/>
        </p:nvSpPr>
        <p:spPr>
          <a:xfrm>
            <a:off x="1905000" y="1914525"/>
            <a:ext cx="6019800" cy="255814"/>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7" name="Rectangle 6"/>
          <p:cNvSpPr/>
          <p:nvPr/>
        </p:nvSpPr>
        <p:spPr>
          <a:xfrm>
            <a:off x="5943600" y="1563598"/>
            <a:ext cx="1459358" cy="304800"/>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Tree>
    <p:extLst>
      <p:ext uri="{BB962C8B-B14F-4D97-AF65-F5344CB8AC3E}">
        <p14:creationId xmlns:p14="http://schemas.microsoft.com/office/powerpoint/2010/main" val="1820015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62785" y="1374281"/>
            <a:ext cx="244986" cy="430238"/>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grpSp>
        <p:nvGrpSpPr>
          <p:cNvPr id="4" name="Group 3"/>
          <p:cNvGrpSpPr/>
          <p:nvPr/>
        </p:nvGrpSpPr>
        <p:grpSpPr>
          <a:xfrm>
            <a:off x="571426" y="1495424"/>
            <a:ext cx="8344461" cy="5174719"/>
            <a:chOff x="571426" y="1495424"/>
            <a:chExt cx="8344461" cy="5174719"/>
          </a:xfrm>
        </p:grpSpPr>
        <p:sp>
          <p:nvSpPr>
            <p:cNvPr id="12" name="Rectangle 11"/>
            <p:cNvSpPr/>
            <p:nvPr/>
          </p:nvSpPr>
          <p:spPr>
            <a:xfrm>
              <a:off x="930637" y="5412983"/>
              <a:ext cx="244986" cy="430238"/>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grpSp>
          <p:nvGrpSpPr>
            <p:cNvPr id="62" name="Group 61"/>
            <p:cNvGrpSpPr/>
            <p:nvPr/>
          </p:nvGrpSpPr>
          <p:grpSpPr>
            <a:xfrm>
              <a:off x="571426" y="4695120"/>
              <a:ext cx="7118910" cy="959578"/>
              <a:chOff x="420819" y="4545706"/>
              <a:chExt cx="7275381" cy="1019713"/>
            </a:xfrm>
          </p:grpSpPr>
          <p:sp>
            <p:nvSpPr>
              <p:cNvPr id="63" name="TextBox 62"/>
              <p:cNvSpPr txBox="1"/>
              <p:nvPr/>
            </p:nvSpPr>
            <p:spPr>
              <a:xfrm>
                <a:off x="420819" y="4545706"/>
                <a:ext cx="1164795" cy="984885"/>
              </a:xfrm>
              <a:prstGeom prst="rect">
                <a:avLst/>
              </a:prstGeom>
              <a:solidFill>
                <a:sysClr val="window" lastClr="FFFFFF"/>
              </a:solidFill>
            </p:spPr>
            <p:txBody>
              <a:bodyPr wrap="square">
                <a:spAutoFit/>
              </a:bodyPr>
              <a:lstStyle/>
              <a:p>
                <a:pPr algn="ctr">
                  <a:defRPr/>
                </a:pPr>
                <a:r>
                  <a:rPr lang="en-US" sz="1600" b="1" kern="0" dirty="0" smtClean="0">
                    <a:solidFill>
                      <a:prstClr val="black"/>
                    </a:solidFill>
                    <a:latin typeface="Calibri"/>
                  </a:rPr>
                  <a:t>Next Day+ </a:t>
                </a:r>
                <a:r>
                  <a:rPr lang="en-US" sz="1400" kern="0" dirty="0" smtClean="0">
                    <a:solidFill>
                      <a:prstClr val="black"/>
                    </a:solidFill>
                    <a:latin typeface="Calibri"/>
                  </a:rPr>
                  <a:t>before the Weather Event</a:t>
                </a:r>
                <a:endParaRPr lang="en-US" sz="1050" kern="0" dirty="0">
                  <a:solidFill>
                    <a:prstClr val="black"/>
                  </a:solidFill>
                  <a:latin typeface="Calibri"/>
                </a:endParaRPr>
              </a:p>
            </p:txBody>
          </p:sp>
          <p:sp>
            <p:nvSpPr>
              <p:cNvPr id="64" name="TextBox 63"/>
              <p:cNvSpPr txBox="1"/>
              <p:nvPr/>
            </p:nvSpPr>
            <p:spPr>
              <a:xfrm>
                <a:off x="3288951" y="4545706"/>
                <a:ext cx="1268462" cy="1019713"/>
              </a:xfrm>
              <a:prstGeom prst="rect">
                <a:avLst/>
              </a:prstGeom>
              <a:solidFill>
                <a:sysClr val="window" lastClr="FFFFFF"/>
              </a:solidFill>
            </p:spPr>
            <p:txBody>
              <a:bodyPr wrap="square">
                <a:spAutoFit/>
              </a:bodyPr>
              <a:lstStyle/>
              <a:p>
                <a:pPr algn="ctr">
                  <a:defRPr/>
                </a:pPr>
                <a:r>
                  <a:rPr lang="en-US" sz="1600" b="1" kern="0" dirty="0" smtClean="0">
                    <a:solidFill>
                      <a:prstClr val="black"/>
                    </a:solidFill>
                    <a:latin typeface="Calibri"/>
                  </a:rPr>
                  <a:t>4 to 2 hours </a:t>
                </a:r>
                <a:r>
                  <a:rPr lang="en-US" sz="1400" kern="0" dirty="0" smtClean="0">
                    <a:solidFill>
                      <a:prstClr val="black"/>
                    </a:solidFill>
                    <a:latin typeface="Calibri"/>
                  </a:rPr>
                  <a:t>before the Weather Event</a:t>
                </a:r>
                <a:endParaRPr lang="en-US" sz="1050" kern="0" dirty="0">
                  <a:solidFill>
                    <a:prstClr val="black"/>
                  </a:solidFill>
                  <a:latin typeface="Calibri"/>
                </a:endParaRPr>
              </a:p>
            </p:txBody>
          </p:sp>
          <p:sp>
            <p:nvSpPr>
              <p:cNvPr id="65" name="TextBox 64"/>
              <p:cNvSpPr txBox="1"/>
              <p:nvPr/>
            </p:nvSpPr>
            <p:spPr>
              <a:xfrm>
                <a:off x="6172200" y="4547714"/>
                <a:ext cx="1524000" cy="984885"/>
              </a:xfrm>
              <a:prstGeom prst="rect">
                <a:avLst/>
              </a:prstGeom>
              <a:solidFill>
                <a:sysClr val="window" lastClr="FFFFFF"/>
              </a:solidFill>
            </p:spPr>
            <p:txBody>
              <a:bodyPr wrap="square">
                <a:spAutoFit/>
              </a:bodyPr>
              <a:lstStyle/>
              <a:p>
                <a:pPr algn="ctr">
                  <a:defRPr/>
                </a:pPr>
                <a:r>
                  <a:rPr lang="en-US" sz="1600" b="1" kern="0" dirty="0" smtClean="0">
                    <a:solidFill>
                      <a:prstClr val="black"/>
                    </a:solidFill>
                    <a:latin typeface="Calibri"/>
                  </a:rPr>
                  <a:t>1 hour </a:t>
                </a:r>
                <a:r>
                  <a:rPr lang="en-US" sz="1400" kern="0" dirty="0" smtClean="0">
                    <a:solidFill>
                      <a:prstClr val="black"/>
                    </a:solidFill>
                    <a:latin typeface="Calibri"/>
                  </a:rPr>
                  <a:t>before onset through cessation of the Weather Event</a:t>
                </a:r>
                <a:endParaRPr lang="en-US" sz="1050" kern="0" dirty="0">
                  <a:solidFill>
                    <a:prstClr val="black"/>
                  </a:solidFill>
                  <a:latin typeface="Calibri"/>
                </a:endParaRPr>
              </a:p>
            </p:txBody>
          </p:sp>
          <p:sp>
            <p:nvSpPr>
              <p:cNvPr id="66" name="TextBox 65"/>
              <p:cNvSpPr txBox="1"/>
              <p:nvPr/>
            </p:nvSpPr>
            <p:spPr>
              <a:xfrm>
                <a:off x="1718654" y="4545706"/>
                <a:ext cx="1401747" cy="1019713"/>
              </a:xfrm>
              <a:prstGeom prst="rect">
                <a:avLst/>
              </a:prstGeom>
              <a:solidFill>
                <a:sysClr val="window" lastClr="FFFFFF"/>
              </a:solidFill>
            </p:spPr>
            <p:txBody>
              <a:bodyPr wrap="square">
                <a:spAutoFit/>
              </a:bodyPr>
              <a:lstStyle/>
              <a:p>
                <a:pPr algn="ctr">
                  <a:defRPr/>
                </a:pPr>
                <a:r>
                  <a:rPr lang="en-US" sz="1600" b="1" kern="0" dirty="0" smtClean="0">
                    <a:solidFill>
                      <a:prstClr val="black"/>
                    </a:solidFill>
                    <a:latin typeface="Calibri"/>
                  </a:rPr>
                  <a:t>8+ to 4 hours </a:t>
                </a:r>
                <a:r>
                  <a:rPr lang="en-US" sz="1400" kern="0" dirty="0" smtClean="0">
                    <a:solidFill>
                      <a:prstClr val="black"/>
                    </a:solidFill>
                    <a:latin typeface="Calibri"/>
                  </a:rPr>
                  <a:t>before the   Weather    Event</a:t>
                </a:r>
                <a:endParaRPr lang="en-US" sz="1050" kern="0" dirty="0">
                  <a:solidFill>
                    <a:prstClr val="black"/>
                  </a:solidFill>
                  <a:latin typeface="Calibri"/>
                </a:endParaRPr>
              </a:p>
            </p:txBody>
          </p:sp>
          <p:sp>
            <p:nvSpPr>
              <p:cNvPr id="67" name="TextBox 66"/>
              <p:cNvSpPr txBox="1"/>
              <p:nvPr/>
            </p:nvSpPr>
            <p:spPr>
              <a:xfrm>
                <a:off x="4819650" y="4545706"/>
                <a:ext cx="1200150" cy="984885"/>
              </a:xfrm>
              <a:prstGeom prst="rect">
                <a:avLst/>
              </a:prstGeom>
              <a:solidFill>
                <a:sysClr val="window" lastClr="FFFFFF"/>
              </a:solidFill>
            </p:spPr>
            <p:txBody>
              <a:bodyPr wrap="square">
                <a:spAutoFit/>
              </a:bodyPr>
              <a:lstStyle/>
              <a:p>
                <a:pPr algn="ctr">
                  <a:defRPr/>
                </a:pPr>
                <a:r>
                  <a:rPr lang="en-US" sz="1600" b="1" kern="0" dirty="0" smtClean="0">
                    <a:solidFill>
                      <a:prstClr val="black"/>
                    </a:solidFill>
                    <a:latin typeface="Calibri"/>
                  </a:rPr>
                  <a:t>2 to 1 hour </a:t>
                </a:r>
                <a:r>
                  <a:rPr lang="en-US" sz="1400" kern="0" dirty="0" smtClean="0">
                    <a:solidFill>
                      <a:prstClr val="black"/>
                    </a:solidFill>
                    <a:latin typeface="Calibri"/>
                  </a:rPr>
                  <a:t>before the Weather Event</a:t>
                </a:r>
                <a:endParaRPr lang="en-US" sz="1050" kern="0" dirty="0">
                  <a:solidFill>
                    <a:prstClr val="black"/>
                  </a:solidFill>
                  <a:latin typeface="Calibri"/>
                </a:endParaRPr>
              </a:p>
            </p:txBody>
          </p:sp>
        </p:grpSp>
        <p:grpSp>
          <p:nvGrpSpPr>
            <p:cNvPr id="70" name="Group 69"/>
            <p:cNvGrpSpPr/>
            <p:nvPr/>
          </p:nvGrpSpPr>
          <p:grpSpPr>
            <a:xfrm>
              <a:off x="693340" y="2370605"/>
              <a:ext cx="8222547" cy="3440433"/>
              <a:chOff x="518474" y="2026308"/>
              <a:chExt cx="8403277" cy="3656038"/>
            </a:xfrm>
          </p:grpSpPr>
          <p:grpSp>
            <p:nvGrpSpPr>
              <p:cNvPr id="80" name="Group 79"/>
              <p:cNvGrpSpPr/>
              <p:nvPr/>
            </p:nvGrpSpPr>
            <p:grpSpPr>
              <a:xfrm>
                <a:off x="518474" y="2026308"/>
                <a:ext cx="8361575" cy="3002302"/>
                <a:chOff x="518474" y="1972981"/>
                <a:chExt cx="8361575" cy="3002302"/>
              </a:xfrm>
            </p:grpSpPr>
            <p:sp>
              <p:nvSpPr>
                <p:cNvPr id="89" name="Parallelogram 88"/>
                <p:cNvSpPr/>
                <p:nvPr/>
              </p:nvSpPr>
              <p:spPr>
                <a:xfrm>
                  <a:off x="4114800" y="2074271"/>
                  <a:ext cx="114300" cy="169863"/>
                </a:xfrm>
                <a:prstGeom prst="parallelogram">
                  <a:avLst/>
                </a:prstGeom>
                <a:solidFill>
                  <a:sysClr val="window" lastClr="FFFFFF"/>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90" name="Rectangle 89"/>
                <p:cNvSpPr/>
                <p:nvPr/>
              </p:nvSpPr>
              <p:spPr>
                <a:xfrm>
                  <a:off x="5410200" y="2002040"/>
                  <a:ext cx="1143000" cy="314325"/>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nvGrpSpPr>
                <p:cNvPr id="91" name="Group 90"/>
                <p:cNvGrpSpPr/>
                <p:nvPr/>
              </p:nvGrpSpPr>
              <p:grpSpPr>
                <a:xfrm>
                  <a:off x="1469341" y="1977144"/>
                  <a:ext cx="5883958" cy="2998139"/>
                  <a:chOff x="1356217" y="1977144"/>
                  <a:chExt cx="5883958" cy="2998139"/>
                </a:xfrm>
              </p:grpSpPr>
              <p:cxnSp>
                <p:nvCxnSpPr>
                  <p:cNvPr id="116" name="Straight Arrow Connector 115"/>
                  <p:cNvCxnSpPr/>
                  <p:nvPr/>
                </p:nvCxnSpPr>
                <p:spPr>
                  <a:xfrm flipV="1">
                    <a:off x="6478193" y="2359789"/>
                    <a:ext cx="761982" cy="9427"/>
                  </a:xfrm>
                  <a:prstGeom prst="straightConnector1">
                    <a:avLst/>
                  </a:prstGeom>
                  <a:noFill/>
                  <a:ln w="25400" cap="flat" cmpd="sng" algn="ctr">
                    <a:solidFill>
                      <a:sysClr val="windowText" lastClr="000000">
                        <a:lumMod val="50000"/>
                        <a:lumOff val="50000"/>
                      </a:sysClr>
                    </a:solidFill>
                    <a:prstDash val="solid"/>
                    <a:headEnd type="arrow"/>
                    <a:tailEnd type="arrow"/>
                  </a:ln>
                  <a:effectLst>
                    <a:outerShdw blurRad="40000" dist="20000" dir="5400000" rotWithShape="0">
                      <a:srgbClr val="000000">
                        <a:alpha val="38000"/>
                      </a:srgbClr>
                    </a:outerShdw>
                  </a:effectLst>
                </p:spPr>
              </p:cxnSp>
              <p:sp>
                <p:nvSpPr>
                  <p:cNvPr id="117" name="TextBox 116"/>
                  <p:cNvSpPr txBox="1"/>
                  <p:nvPr/>
                </p:nvSpPr>
                <p:spPr>
                  <a:xfrm>
                    <a:off x="5922004" y="1977144"/>
                    <a:ext cx="900095" cy="738664"/>
                  </a:xfrm>
                  <a:prstGeom prst="rect">
                    <a:avLst/>
                  </a:prstGeom>
                  <a:solidFill>
                    <a:sysClr val="window" lastClr="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rPr>
                      <a:t>Cruise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(Domestic/ Oceanic)</a:t>
                    </a:r>
                    <a:endParaRPr kumimoji="0" lang="en-US" sz="1200" b="0" i="0" u="none" strike="noStrike" kern="0" cap="none" spc="0" normalizeH="0" baseline="0" noProof="0" dirty="0">
                      <a:ln>
                        <a:noFill/>
                      </a:ln>
                      <a:solidFill>
                        <a:prstClr val="black"/>
                      </a:solidFill>
                      <a:effectLst/>
                      <a:uLnTx/>
                      <a:uFillTx/>
                      <a:latin typeface="Calibri"/>
                    </a:endParaRPr>
                  </a:p>
                </p:txBody>
              </p:sp>
              <p:cxnSp>
                <p:nvCxnSpPr>
                  <p:cNvPr id="118" name="Straight Arrow Connector 117"/>
                  <p:cNvCxnSpPr/>
                  <p:nvPr/>
                </p:nvCxnSpPr>
                <p:spPr>
                  <a:xfrm rot="60000" flipV="1">
                    <a:off x="5779090" y="4965830"/>
                    <a:ext cx="365760" cy="9427"/>
                  </a:xfrm>
                  <a:prstGeom prst="straightConnector1">
                    <a:avLst/>
                  </a:prstGeom>
                  <a:noFill/>
                  <a:ln w="25400" cap="flat" cmpd="sng" algn="ctr">
                    <a:solidFill>
                      <a:sysClr val="windowText" lastClr="000000">
                        <a:lumMod val="50000"/>
                        <a:lumOff val="50000"/>
                      </a:sysClr>
                    </a:solidFill>
                    <a:prstDash val="solid"/>
                    <a:headEnd type="none"/>
                    <a:tailEnd type="arrow"/>
                  </a:ln>
                  <a:effectLst>
                    <a:outerShdw blurRad="40000" dist="20000" dir="5400000" rotWithShape="0">
                      <a:srgbClr val="000000">
                        <a:alpha val="38000"/>
                      </a:srgbClr>
                    </a:outerShdw>
                  </a:effectLst>
                </p:spPr>
              </p:cxnSp>
              <p:cxnSp>
                <p:nvCxnSpPr>
                  <p:cNvPr id="119" name="Straight Arrow Connector 118"/>
                  <p:cNvCxnSpPr/>
                  <p:nvPr/>
                </p:nvCxnSpPr>
                <p:spPr>
                  <a:xfrm rot="60000" flipV="1">
                    <a:off x="1356217" y="4965856"/>
                    <a:ext cx="365760" cy="9427"/>
                  </a:xfrm>
                  <a:prstGeom prst="straightConnector1">
                    <a:avLst/>
                  </a:prstGeom>
                  <a:noFill/>
                  <a:ln w="25400" cap="flat" cmpd="sng" algn="ctr">
                    <a:solidFill>
                      <a:sysClr val="windowText" lastClr="000000">
                        <a:lumMod val="50000"/>
                        <a:lumOff val="50000"/>
                      </a:sysClr>
                    </a:solidFill>
                    <a:prstDash val="solid"/>
                    <a:headEnd type="none"/>
                    <a:tailEnd type="arrow"/>
                  </a:ln>
                  <a:effectLst>
                    <a:outerShdw blurRad="40000" dist="20000" dir="5400000" rotWithShape="0">
                      <a:srgbClr val="000000">
                        <a:alpha val="38000"/>
                      </a:srgbClr>
                    </a:outerShdw>
                  </a:effectLst>
                </p:spPr>
              </p:cxnSp>
              <p:cxnSp>
                <p:nvCxnSpPr>
                  <p:cNvPr id="120" name="Straight Arrow Connector 119"/>
                  <p:cNvCxnSpPr/>
                  <p:nvPr/>
                </p:nvCxnSpPr>
                <p:spPr>
                  <a:xfrm rot="60000" flipV="1">
                    <a:off x="2844512" y="4965830"/>
                    <a:ext cx="365760" cy="9427"/>
                  </a:xfrm>
                  <a:prstGeom prst="straightConnector1">
                    <a:avLst/>
                  </a:prstGeom>
                  <a:noFill/>
                  <a:ln w="25400" cap="flat" cmpd="sng" algn="ctr">
                    <a:solidFill>
                      <a:sysClr val="windowText" lastClr="000000">
                        <a:lumMod val="50000"/>
                        <a:lumOff val="50000"/>
                      </a:sysClr>
                    </a:solidFill>
                    <a:prstDash val="solid"/>
                    <a:headEnd type="none"/>
                    <a:tailEnd type="arrow"/>
                  </a:ln>
                  <a:effectLst>
                    <a:outerShdw blurRad="40000" dist="20000" dir="5400000" rotWithShape="0">
                      <a:srgbClr val="000000">
                        <a:alpha val="38000"/>
                      </a:srgbClr>
                    </a:outerShdw>
                  </a:effectLst>
                </p:spPr>
              </p:cxnSp>
              <p:cxnSp>
                <p:nvCxnSpPr>
                  <p:cNvPr id="121" name="Straight Arrow Connector 120"/>
                  <p:cNvCxnSpPr/>
                  <p:nvPr/>
                </p:nvCxnSpPr>
                <p:spPr>
                  <a:xfrm rot="60000" flipV="1">
                    <a:off x="4368026" y="4964359"/>
                    <a:ext cx="365760" cy="9427"/>
                  </a:xfrm>
                  <a:prstGeom prst="straightConnector1">
                    <a:avLst/>
                  </a:prstGeom>
                  <a:noFill/>
                  <a:ln w="25400" cap="flat" cmpd="sng" algn="ctr">
                    <a:solidFill>
                      <a:sysClr val="windowText" lastClr="000000">
                        <a:lumMod val="50000"/>
                        <a:lumOff val="50000"/>
                      </a:sysClr>
                    </a:solidFill>
                    <a:prstDash val="solid"/>
                    <a:headEnd type="none"/>
                    <a:tailEnd type="arrow"/>
                  </a:ln>
                  <a:effectLst>
                    <a:outerShdw blurRad="40000" dist="20000" dir="5400000" rotWithShape="0">
                      <a:srgbClr val="000000">
                        <a:alpha val="38000"/>
                      </a:srgbClr>
                    </a:outerShdw>
                  </a:effectLst>
                </p:spPr>
              </p:cxnSp>
            </p:grpSp>
            <p:grpSp>
              <p:nvGrpSpPr>
                <p:cNvPr id="92" name="Group 91"/>
                <p:cNvGrpSpPr/>
                <p:nvPr/>
              </p:nvGrpSpPr>
              <p:grpSpPr>
                <a:xfrm>
                  <a:off x="2937045" y="1991243"/>
                  <a:ext cx="1406355" cy="738664"/>
                  <a:chOff x="2805067" y="1991243"/>
                  <a:chExt cx="1406355" cy="738664"/>
                </a:xfrm>
              </p:grpSpPr>
              <p:cxnSp>
                <p:nvCxnSpPr>
                  <p:cNvPr id="114" name="Straight Arrow Connector 113"/>
                  <p:cNvCxnSpPr/>
                  <p:nvPr/>
                </p:nvCxnSpPr>
                <p:spPr>
                  <a:xfrm flipV="1">
                    <a:off x="3268175" y="2357641"/>
                    <a:ext cx="943247" cy="2934"/>
                  </a:xfrm>
                  <a:prstGeom prst="straightConnector1">
                    <a:avLst/>
                  </a:prstGeom>
                  <a:noFill/>
                  <a:ln w="25400" cap="flat" cmpd="sng" algn="ctr">
                    <a:solidFill>
                      <a:sysClr val="windowText" lastClr="000000">
                        <a:lumMod val="50000"/>
                        <a:lumOff val="50000"/>
                      </a:sysClr>
                    </a:solidFill>
                    <a:prstDash val="solid"/>
                    <a:headEnd type="arrow"/>
                    <a:tailEnd type="arrow"/>
                  </a:ln>
                  <a:effectLst>
                    <a:outerShdw blurRad="40000" dist="20000" dir="5400000" rotWithShape="0">
                      <a:srgbClr val="000000">
                        <a:alpha val="38000"/>
                      </a:srgbClr>
                    </a:outerShdw>
                  </a:effectLst>
                </p:spPr>
              </p:cxnSp>
              <p:sp>
                <p:nvSpPr>
                  <p:cNvPr id="115" name="TextBox 114"/>
                  <p:cNvSpPr txBox="1"/>
                  <p:nvPr/>
                </p:nvSpPr>
                <p:spPr>
                  <a:xfrm>
                    <a:off x="2805067" y="1991243"/>
                    <a:ext cx="983910" cy="738664"/>
                  </a:xfrm>
                  <a:prstGeom prst="rect">
                    <a:avLst/>
                  </a:prstGeom>
                  <a:solidFill>
                    <a:sysClr val="window" lastClr="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rPr>
                      <a:t>Surface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(Pushback/</a:t>
                    </a:r>
                    <a:br>
                      <a:rPr kumimoji="0" lang="en-US" sz="1200" b="0" i="0" u="none" strike="noStrike" kern="0" cap="none" spc="0" normalizeH="0" baseline="0" noProof="0" dirty="0" smtClean="0">
                        <a:ln>
                          <a:noFill/>
                        </a:ln>
                        <a:solidFill>
                          <a:prstClr val="black"/>
                        </a:solidFill>
                        <a:effectLst/>
                        <a:uLnTx/>
                        <a:uFillTx/>
                        <a:latin typeface="Calibri"/>
                      </a:rPr>
                    </a:br>
                    <a:r>
                      <a:rPr kumimoji="0" lang="en-US" sz="1200" b="0" i="0" u="none" strike="noStrike" kern="0" cap="none" spc="0" normalizeH="0" baseline="0" noProof="0" dirty="0" smtClean="0">
                        <a:ln>
                          <a:noFill/>
                        </a:ln>
                        <a:solidFill>
                          <a:prstClr val="black"/>
                        </a:solidFill>
                        <a:effectLst/>
                        <a:uLnTx/>
                        <a:uFillTx/>
                        <a:latin typeface="Calibri"/>
                      </a:rPr>
                      <a:t>Taxi)</a:t>
                    </a:r>
                    <a:endParaRPr kumimoji="0" lang="en-US" sz="1200" b="0" i="0" u="none" strike="noStrike" kern="0" cap="none" spc="0" normalizeH="0" baseline="0" noProof="0" dirty="0">
                      <a:ln>
                        <a:noFill/>
                      </a:ln>
                      <a:solidFill>
                        <a:prstClr val="black"/>
                      </a:solidFill>
                      <a:effectLst/>
                      <a:uLnTx/>
                      <a:uFillTx/>
                      <a:latin typeface="Calibri"/>
                    </a:endParaRPr>
                  </a:p>
                </p:txBody>
              </p:sp>
            </p:grpSp>
            <p:sp>
              <p:nvSpPr>
                <p:cNvPr id="93" name="TextBox 92"/>
                <p:cNvSpPr txBox="1"/>
                <p:nvPr/>
              </p:nvSpPr>
              <p:spPr>
                <a:xfrm>
                  <a:off x="7353299" y="1972981"/>
                  <a:ext cx="1526749" cy="738664"/>
                </a:xfrm>
                <a:prstGeom prst="rect">
                  <a:avLst/>
                </a:prstGeom>
                <a:solidFill>
                  <a:sysClr val="window" lastClr="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rPr>
                    <a:t>Arrival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(Descent/Approach/ Landing/Taxi)</a:t>
                  </a:r>
                  <a:endParaRPr kumimoji="0" lang="en-US" sz="1200" b="0" i="0" u="none" strike="noStrike" kern="0" cap="none" spc="0" normalizeH="0" baseline="0" noProof="0" dirty="0">
                    <a:ln>
                      <a:noFill/>
                    </a:ln>
                    <a:solidFill>
                      <a:prstClr val="black"/>
                    </a:solidFill>
                    <a:effectLst/>
                    <a:uLnTx/>
                    <a:uFillTx/>
                    <a:latin typeface="Calibri"/>
                  </a:endParaRPr>
                </a:p>
              </p:txBody>
            </p:sp>
            <p:grpSp>
              <p:nvGrpSpPr>
                <p:cNvPr id="94" name="Group 93"/>
                <p:cNvGrpSpPr/>
                <p:nvPr/>
              </p:nvGrpSpPr>
              <p:grpSpPr>
                <a:xfrm>
                  <a:off x="4397829" y="2022925"/>
                  <a:ext cx="1568592" cy="669430"/>
                  <a:chOff x="4228143" y="2032352"/>
                  <a:chExt cx="1568592" cy="669430"/>
                </a:xfrm>
              </p:grpSpPr>
              <p:cxnSp>
                <p:nvCxnSpPr>
                  <p:cNvPr id="112" name="Straight Arrow Connector 111"/>
                  <p:cNvCxnSpPr/>
                  <p:nvPr/>
                </p:nvCxnSpPr>
                <p:spPr>
                  <a:xfrm flipV="1">
                    <a:off x="4742739" y="2369216"/>
                    <a:ext cx="1053996" cy="9999"/>
                  </a:xfrm>
                  <a:prstGeom prst="straightConnector1">
                    <a:avLst/>
                  </a:prstGeom>
                  <a:noFill/>
                  <a:ln w="25400" cap="flat" cmpd="sng" algn="ctr">
                    <a:solidFill>
                      <a:sysClr val="windowText" lastClr="000000">
                        <a:lumMod val="50000"/>
                        <a:lumOff val="50000"/>
                      </a:sysClr>
                    </a:solidFill>
                    <a:prstDash val="solid"/>
                    <a:headEnd type="arrow"/>
                    <a:tailEnd type="arrow"/>
                  </a:ln>
                  <a:effectLst>
                    <a:outerShdw blurRad="40000" dist="20000" dir="5400000" rotWithShape="0">
                      <a:srgbClr val="000000">
                        <a:alpha val="38000"/>
                      </a:srgbClr>
                    </a:outerShdw>
                  </a:effectLst>
                </p:spPr>
              </p:cxnSp>
              <p:sp>
                <p:nvSpPr>
                  <p:cNvPr id="113" name="Rectangle 112"/>
                  <p:cNvSpPr/>
                  <p:nvPr/>
                </p:nvSpPr>
                <p:spPr>
                  <a:xfrm>
                    <a:off x="4228143" y="2032352"/>
                    <a:ext cx="1203963" cy="669430"/>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rPr>
                      <a:t>Departure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(Takeoff/</a:t>
                    </a:r>
                    <a:br>
                      <a:rPr kumimoji="0" lang="en-US" sz="1200" b="0" i="0" u="none" strike="noStrike" kern="0" cap="none" spc="0" normalizeH="0" baseline="0" noProof="0" dirty="0" smtClean="0">
                        <a:ln>
                          <a:noFill/>
                        </a:ln>
                        <a:solidFill>
                          <a:prstClr val="black"/>
                        </a:solidFill>
                        <a:effectLst/>
                        <a:uLnTx/>
                        <a:uFillTx/>
                        <a:latin typeface="Calibri"/>
                      </a:rPr>
                    </a:br>
                    <a:r>
                      <a:rPr kumimoji="0" lang="en-US" sz="1200" b="0" i="0" u="none" strike="noStrike" kern="0" cap="none" spc="0" normalizeH="0" baseline="0" noProof="0" dirty="0" smtClean="0">
                        <a:ln>
                          <a:noFill/>
                        </a:ln>
                        <a:solidFill>
                          <a:prstClr val="black"/>
                        </a:solidFill>
                        <a:effectLst/>
                        <a:uLnTx/>
                        <a:uFillTx/>
                        <a:latin typeface="Calibri"/>
                      </a:rPr>
                      <a:t>Climb)</a:t>
                    </a:r>
                    <a:endParaRPr kumimoji="0" lang="en-US" sz="1200" b="0" i="0" u="none" strike="noStrike" kern="0" cap="none" spc="0" normalizeH="0" baseline="0" noProof="0" dirty="0">
                      <a:ln>
                        <a:noFill/>
                      </a:ln>
                      <a:solidFill>
                        <a:prstClr val="black"/>
                      </a:solidFill>
                      <a:effectLst/>
                      <a:uLnTx/>
                      <a:uFillTx/>
                      <a:latin typeface="Calibri"/>
                    </a:endParaRPr>
                  </a:p>
                </p:txBody>
              </p:sp>
            </p:grpSp>
            <p:grpSp>
              <p:nvGrpSpPr>
                <p:cNvPr id="95" name="Group 94"/>
                <p:cNvGrpSpPr/>
                <p:nvPr/>
              </p:nvGrpSpPr>
              <p:grpSpPr>
                <a:xfrm>
                  <a:off x="518474" y="2637925"/>
                  <a:ext cx="8361575" cy="1841493"/>
                  <a:chOff x="518474" y="2637925"/>
                  <a:chExt cx="8361575" cy="1841493"/>
                </a:xfrm>
              </p:grpSpPr>
              <p:sp>
                <p:nvSpPr>
                  <p:cNvPr id="100" name="Rectangle 99"/>
                  <p:cNvSpPr/>
                  <p:nvPr/>
                </p:nvSpPr>
                <p:spPr>
                  <a:xfrm>
                    <a:off x="1396079" y="4005628"/>
                    <a:ext cx="7483970" cy="88256"/>
                  </a:xfrm>
                  <a:prstGeom prst="rect">
                    <a:avLst/>
                  </a:prstGeom>
                  <a:solidFill>
                    <a:srgbClr val="7BA8DF"/>
                  </a:solidFill>
                  <a:ln w="63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1" name="Rectangle 100"/>
                  <p:cNvSpPr/>
                  <p:nvPr/>
                </p:nvSpPr>
                <p:spPr>
                  <a:xfrm>
                    <a:off x="518474" y="2779434"/>
                    <a:ext cx="877604" cy="1314450"/>
                  </a:xfrm>
                  <a:prstGeom prst="rect">
                    <a:avLst/>
                  </a:prstGeom>
                  <a:gradFill>
                    <a:gsLst>
                      <a:gs pos="0">
                        <a:srgbClr val="6798D0"/>
                      </a:gs>
                      <a:gs pos="100000">
                        <a:srgbClr val="6B9CD6">
                          <a:lumMod val="98000"/>
                          <a:lumOff val="2000"/>
                          <a:alpha val="83000"/>
                        </a:srgbClr>
                      </a:gs>
                    </a:gsLst>
                    <a:lin ang="5400000" scaled="1"/>
                  </a:gradFill>
                  <a:ln w="63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cxnSp>
                <p:nvCxnSpPr>
                  <p:cNvPr id="102" name="Straight Arrow Connector 101"/>
                  <p:cNvCxnSpPr/>
                  <p:nvPr/>
                </p:nvCxnSpPr>
                <p:spPr>
                  <a:xfrm>
                    <a:off x="2667000" y="3112588"/>
                    <a:ext cx="381000" cy="609600"/>
                  </a:xfrm>
                  <a:prstGeom prst="straightConnector1">
                    <a:avLst/>
                  </a:prstGeom>
                  <a:noFill/>
                  <a:ln w="63500" cap="flat" cmpd="sng" algn="ctr">
                    <a:solidFill>
                      <a:sysClr val="window" lastClr="FFFFFF"/>
                    </a:solidFill>
                    <a:prstDash val="solid"/>
                    <a:tailEnd type="arrow"/>
                  </a:ln>
                  <a:effectLst/>
                </p:spPr>
              </p:cxnSp>
              <p:sp>
                <p:nvSpPr>
                  <p:cNvPr id="103" name="Parallelogram 102"/>
                  <p:cNvSpPr/>
                  <p:nvPr/>
                </p:nvSpPr>
                <p:spPr>
                  <a:xfrm>
                    <a:off x="3810000" y="2637925"/>
                    <a:ext cx="152400" cy="474663"/>
                  </a:xfrm>
                  <a:prstGeom prst="parallelogram">
                    <a:avLst/>
                  </a:prstGeom>
                  <a:solidFill>
                    <a:sysClr val="window" lastClr="FFFFFF"/>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4" name="Rectangle 103"/>
                  <p:cNvSpPr/>
                  <p:nvPr/>
                </p:nvSpPr>
                <p:spPr>
                  <a:xfrm>
                    <a:off x="1981200" y="2807788"/>
                    <a:ext cx="1447800" cy="381000"/>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5" name="Parallelogram 104"/>
                  <p:cNvSpPr/>
                  <p:nvPr/>
                </p:nvSpPr>
                <p:spPr>
                  <a:xfrm>
                    <a:off x="5562600" y="2998288"/>
                    <a:ext cx="304800" cy="647700"/>
                  </a:xfrm>
                  <a:prstGeom prst="parallelogram">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6" name="Flowchart: Process 105"/>
                  <p:cNvSpPr/>
                  <p:nvPr/>
                </p:nvSpPr>
                <p:spPr>
                  <a:xfrm>
                    <a:off x="6705600" y="2960188"/>
                    <a:ext cx="1295400" cy="884237"/>
                  </a:xfrm>
                  <a:prstGeom prst="flowChartProcess">
                    <a:avLst/>
                  </a:prstGeom>
                  <a:solidFill>
                    <a:srgbClr val="FFFFFF"/>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grpSp>
                <p:nvGrpSpPr>
                  <p:cNvPr id="107" name="Group 106"/>
                  <p:cNvGrpSpPr/>
                  <p:nvPr/>
                </p:nvGrpSpPr>
                <p:grpSpPr>
                  <a:xfrm>
                    <a:off x="543722" y="2779434"/>
                    <a:ext cx="8336327" cy="1699984"/>
                    <a:chOff x="171637" y="2663588"/>
                    <a:chExt cx="8972363" cy="1699984"/>
                  </a:xfrm>
                </p:grpSpPr>
                <p:pic>
                  <p:nvPicPr>
                    <p:cNvPr id="110" name="Picture 3"/>
                    <p:cNvPicPr>
                      <a:picLocks noChangeAspect="1"/>
                    </p:cNvPicPr>
                    <p:nvPr/>
                  </p:nvPicPr>
                  <p:blipFill>
                    <a:blip r:embed="rId3">
                      <a:extLst>
                        <a:ext uri="{28A0092B-C50C-407E-A947-70E740481C1C}">
                          <a14:useLocalDpi xmlns:a14="http://schemas.microsoft.com/office/drawing/2010/main" val="0"/>
                        </a:ext>
                      </a:extLst>
                    </a:blip>
                    <a:srcRect t="22371" r="11913" b="40730"/>
                    <a:stretch>
                      <a:fillRect/>
                    </a:stretch>
                  </p:blipFill>
                  <p:spPr bwMode="auto">
                    <a:xfrm>
                      <a:off x="1089025" y="2663588"/>
                      <a:ext cx="8054975" cy="131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Rectangle 110"/>
                    <p:cNvSpPr/>
                    <p:nvPr/>
                  </p:nvSpPr>
                  <p:spPr>
                    <a:xfrm>
                      <a:off x="171637" y="4174225"/>
                      <a:ext cx="8545503" cy="189347"/>
                    </a:xfrm>
                    <a:prstGeom prst="rect">
                      <a:avLst/>
                    </a:prstGeom>
                    <a:solidFill>
                      <a:srgbClr val="47555D"/>
                    </a:solidFill>
                    <a:ln w="9525" cap="flat" cmpd="sng" algn="ctr">
                      <a:noFill/>
                      <a:prstDash val="solid"/>
                    </a:ln>
                    <a:effectLst/>
                  </p:spPr>
                  <p:txBody>
                    <a:bodyPr anchor="ct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Calibri"/>
                        </a:rPr>
                        <a:t>           </a:t>
                      </a:r>
                      <a:r>
                        <a:rPr kumimoji="0" lang="en-US" sz="1200" b="0" i="0" u="none" strike="noStrike" kern="0" cap="none" spc="0" normalizeH="0" baseline="0" noProof="0" dirty="0" smtClean="0">
                          <a:ln>
                            <a:noFill/>
                          </a:ln>
                          <a:solidFill>
                            <a:prstClr val="white"/>
                          </a:solidFill>
                          <a:effectLst/>
                          <a:uLnTx/>
                          <a:uFillTx/>
                          <a:latin typeface="Calibri"/>
                        </a:rPr>
                        <a:t>Flow Contingency Management                             Traffic  Management                        Separation Management</a:t>
                      </a:r>
                      <a:endParaRPr kumimoji="0" lang="en-US" sz="1200" b="0" i="0" u="none" strike="noStrike" kern="0" cap="none" spc="0" normalizeH="0" baseline="0" noProof="0" dirty="0">
                        <a:ln>
                          <a:noFill/>
                        </a:ln>
                        <a:solidFill>
                          <a:prstClr val="white"/>
                        </a:solidFill>
                        <a:effectLst/>
                        <a:uLnTx/>
                        <a:uFillTx/>
                        <a:latin typeface="Calibri"/>
                      </a:endParaRPr>
                    </a:p>
                  </p:txBody>
                </p:sp>
              </p:grpSp>
              <p:sp>
                <p:nvSpPr>
                  <p:cNvPr id="108" name="Rectangle 107"/>
                  <p:cNvSpPr/>
                  <p:nvPr/>
                </p:nvSpPr>
                <p:spPr>
                  <a:xfrm>
                    <a:off x="5562600" y="3722188"/>
                    <a:ext cx="253984" cy="283440"/>
                  </a:xfrm>
                  <a:prstGeom prst="rect">
                    <a:avLst/>
                  </a:prstGeom>
                  <a:solidFill>
                    <a:srgbClr val="83AEE1"/>
                  </a:solidFill>
                  <a:ln w="63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9" name="Rectangle 108"/>
                  <p:cNvSpPr/>
                  <p:nvPr/>
                </p:nvSpPr>
                <p:spPr>
                  <a:xfrm>
                    <a:off x="6940484" y="2779434"/>
                    <a:ext cx="126992" cy="390110"/>
                  </a:xfrm>
                  <a:prstGeom prst="rect">
                    <a:avLst/>
                  </a:prstGeom>
                  <a:solidFill>
                    <a:srgbClr val="6599D9"/>
                  </a:solidFill>
                  <a:ln w="63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cxnSp>
              <p:nvCxnSpPr>
                <p:cNvPr id="96" name="Straight Arrow Connector 95"/>
                <p:cNvCxnSpPr>
                  <a:stCxn id="115" idx="2"/>
                </p:cNvCxnSpPr>
                <p:nvPr/>
              </p:nvCxnSpPr>
              <p:spPr>
                <a:xfrm>
                  <a:off x="3429000" y="2729907"/>
                  <a:ext cx="321551" cy="798166"/>
                </a:xfrm>
                <a:prstGeom prst="straightConnector1">
                  <a:avLst/>
                </a:prstGeom>
                <a:noFill/>
                <a:ln w="9525" cap="flat" cmpd="sng" algn="ctr">
                  <a:solidFill>
                    <a:sysClr val="windowText" lastClr="000000"/>
                  </a:solidFill>
                  <a:prstDash val="solid"/>
                  <a:tailEnd type="arrow"/>
                </a:ln>
                <a:effectLst/>
              </p:spPr>
            </p:cxnSp>
            <p:cxnSp>
              <p:nvCxnSpPr>
                <p:cNvPr id="97" name="Straight Arrow Connector 96"/>
                <p:cNvCxnSpPr>
                  <a:stCxn id="113" idx="2"/>
                </p:cNvCxnSpPr>
                <p:nvPr/>
              </p:nvCxnSpPr>
              <p:spPr>
                <a:xfrm flipH="1">
                  <a:off x="4641879" y="2692355"/>
                  <a:ext cx="357932" cy="420233"/>
                </a:xfrm>
                <a:prstGeom prst="straightConnector1">
                  <a:avLst/>
                </a:prstGeom>
                <a:noFill/>
                <a:ln w="9525" cap="flat" cmpd="sng" algn="ctr">
                  <a:solidFill>
                    <a:sysClr val="windowText" lastClr="000000"/>
                  </a:solidFill>
                  <a:prstDash val="solid"/>
                  <a:tailEnd type="arrow"/>
                </a:ln>
                <a:effectLst/>
              </p:spPr>
            </p:cxnSp>
            <p:cxnSp>
              <p:nvCxnSpPr>
                <p:cNvPr id="98" name="Straight Arrow Connector 97"/>
                <p:cNvCxnSpPr>
                  <a:stCxn id="117" idx="2"/>
                </p:cNvCxnSpPr>
                <p:nvPr/>
              </p:nvCxnSpPr>
              <p:spPr>
                <a:xfrm flipH="1">
                  <a:off x="6172200" y="2715808"/>
                  <a:ext cx="312976" cy="246536"/>
                </a:xfrm>
                <a:prstGeom prst="straightConnector1">
                  <a:avLst/>
                </a:prstGeom>
                <a:noFill/>
                <a:ln w="9525" cap="flat" cmpd="sng" algn="ctr">
                  <a:solidFill>
                    <a:sysClr val="windowText" lastClr="000000"/>
                  </a:solidFill>
                  <a:prstDash val="solid"/>
                  <a:tailEnd type="arrow"/>
                </a:ln>
                <a:effectLst/>
              </p:spPr>
            </p:cxnSp>
            <p:cxnSp>
              <p:nvCxnSpPr>
                <p:cNvPr id="99" name="Straight Arrow Connector 98"/>
                <p:cNvCxnSpPr>
                  <a:stCxn id="93" idx="2"/>
                </p:cNvCxnSpPr>
                <p:nvPr/>
              </p:nvCxnSpPr>
              <p:spPr>
                <a:xfrm flipH="1">
                  <a:off x="7067476" y="2711645"/>
                  <a:ext cx="1049198" cy="457899"/>
                </a:xfrm>
                <a:prstGeom prst="straightConnector1">
                  <a:avLst/>
                </a:prstGeom>
                <a:noFill/>
                <a:ln w="9525" cap="flat" cmpd="sng" algn="ctr">
                  <a:solidFill>
                    <a:sysClr val="windowText" lastClr="000000"/>
                  </a:solidFill>
                  <a:prstDash val="solid"/>
                  <a:tailEnd type="arrow"/>
                </a:ln>
                <a:effectLst/>
              </p:spPr>
            </p:cxnSp>
          </p:grpSp>
          <p:cxnSp>
            <p:nvCxnSpPr>
              <p:cNvPr id="81" name="Straight Arrow Connector 80"/>
              <p:cNvCxnSpPr/>
              <p:nvPr/>
            </p:nvCxnSpPr>
            <p:spPr>
              <a:xfrm flipV="1">
                <a:off x="1993798" y="2413902"/>
                <a:ext cx="943247" cy="2934"/>
              </a:xfrm>
              <a:prstGeom prst="straightConnector1">
                <a:avLst/>
              </a:prstGeom>
              <a:noFill/>
              <a:ln w="25400" cap="flat" cmpd="sng" algn="ctr">
                <a:solidFill>
                  <a:sysClr val="windowText" lastClr="000000">
                    <a:lumMod val="50000"/>
                    <a:lumOff val="50000"/>
                  </a:sysClr>
                </a:solidFill>
                <a:prstDash val="solid"/>
                <a:headEnd type="arrow"/>
                <a:tailEnd type="arrow"/>
              </a:ln>
              <a:effectLst>
                <a:outerShdw blurRad="40000" dist="20000" dir="5400000" rotWithShape="0">
                  <a:srgbClr val="000000">
                    <a:alpha val="38000"/>
                  </a:srgbClr>
                </a:outerShdw>
              </a:effectLst>
            </p:spPr>
          </p:cxnSp>
          <p:sp>
            <p:nvSpPr>
              <p:cNvPr id="82" name="TextBox 81"/>
              <p:cNvSpPr txBox="1"/>
              <p:nvPr/>
            </p:nvSpPr>
            <p:spPr>
              <a:xfrm>
                <a:off x="1528131" y="2064211"/>
                <a:ext cx="1064898" cy="646331"/>
              </a:xfrm>
              <a:prstGeom prst="rect">
                <a:avLst/>
              </a:prstGeom>
              <a:solidFill>
                <a:sysClr val="window" lastClr="FFFFFF"/>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rPr>
                  <a:t>Flight</a:t>
                </a:r>
                <a:br>
                  <a:rPr kumimoji="0" lang="en-US" sz="1800" b="1" i="0" u="none" strike="noStrike" kern="0" cap="none" spc="0" normalizeH="0" baseline="0" noProof="0" dirty="0" smtClean="0">
                    <a:ln>
                      <a:noFill/>
                    </a:ln>
                    <a:solidFill>
                      <a:prstClr val="black"/>
                    </a:solidFill>
                    <a:effectLst/>
                    <a:uLnTx/>
                    <a:uFillTx/>
                    <a:latin typeface="Calibri"/>
                  </a:rPr>
                </a:br>
                <a:r>
                  <a:rPr kumimoji="0" lang="en-US" sz="1800" b="1" i="0" u="none" strike="noStrike" kern="0" cap="none" spc="0" normalizeH="0" baseline="0" noProof="0" dirty="0" smtClean="0">
                    <a:ln>
                      <a:noFill/>
                    </a:ln>
                    <a:solidFill>
                      <a:prstClr val="black"/>
                    </a:solidFill>
                    <a:effectLst/>
                    <a:uLnTx/>
                    <a:uFillTx/>
                    <a:latin typeface="Calibri"/>
                  </a:rPr>
                  <a:t>Planning</a:t>
                </a:r>
                <a:endParaRPr kumimoji="0" lang="en-US" sz="1200" b="1" i="0" u="none" strike="noStrike" kern="0" cap="none" spc="0" normalizeH="0" baseline="0" noProof="0" dirty="0">
                  <a:ln>
                    <a:noFill/>
                  </a:ln>
                  <a:solidFill>
                    <a:prstClr val="black"/>
                  </a:solidFill>
                  <a:effectLst/>
                  <a:uLnTx/>
                  <a:uFillTx/>
                  <a:latin typeface="Calibri"/>
                </a:endParaRPr>
              </a:p>
            </p:txBody>
          </p:sp>
          <p:cxnSp>
            <p:nvCxnSpPr>
              <p:cNvPr id="83" name="Straight Arrow Connector 82"/>
              <p:cNvCxnSpPr/>
              <p:nvPr/>
            </p:nvCxnSpPr>
            <p:spPr>
              <a:xfrm>
                <a:off x="2143870" y="2723648"/>
                <a:ext cx="904130" cy="1051867"/>
              </a:xfrm>
              <a:prstGeom prst="straightConnector1">
                <a:avLst/>
              </a:prstGeom>
              <a:noFill/>
              <a:ln w="9525" cap="flat" cmpd="sng" algn="ctr">
                <a:solidFill>
                  <a:sysClr val="windowText" lastClr="000000"/>
                </a:solidFill>
                <a:prstDash val="solid"/>
                <a:tailEnd type="arrow"/>
              </a:ln>
              <a:effectLst/>
            </p:spPr>
          </p:cxnSp>
          <p:sp>
            <p:nvSpPr>
              <p:cNvPr id="84" name="Rectangle 83"/>
              <p:cNvSpPr/>
              <p:nvPr/>
            </p:nvSpPr>
            <p:spPr>
              <a:xfrm>
                <a:off x="543722" y="4058955"/>
                <a:ext cx="8336326" cy="88256"/>
              </a:xfrm>
              <a:prstGeom prst="rect">
                <a:avLst/>
              </a:prstGeom>
              <a:solidFill>
                <a:srgbClr val="7AAEDE"/>
              </a:solidFill>
              <a:ln w="63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pic>
            <p:nvPicPr>
              <p:cNvPr id="85" name="Picture 3" descr="C:\Users\mfronzak\AppData\Local\Microsoft\Windows\Temporary Internet Files\Content.IE5\7Q15MAUK\MC90044040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3930" y="2756917"/>
                <a:ext cx="1068524" cy="1068524"/>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3985152" y="4082146"/>
                <a:ext cx="1459757" cy="31866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rPr>
                  <a:t>ATM Timeline</a:t>
                </a:r>
              </a:p>
            </p:txBody>
          </p:sp>
          <p:pic>
            <p:nvPicPr>
              <p:cNvPr id="87" name="Picture 8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233" b="20093" l="16045" r="58362"/>
                        </a14:imgEffect>
                      </a14:imgLayer>
                    </a14:imgProps>
                  </a:ext>
                  <a:ext uri="{28A0092B-C50C-407E-A947-70E740481C1C}">
                    <a14:useLocalDpi xmlns:a14="http://schemas.microsoft.com/office/drawing/2010/main" val="0"/>
                  </a:ext>
                </a:extLst>
              </a:blip>
              <a:srcRect l="10756" r="36348" b="77674"/>
              <a:stretch/>
            </p:blipFill>
            <p:spPr>
              <a:xfrm rot="15867095">
                <a:off x="7509833" y="3625584"/>
                <a:ext cx="2045241" cy="778595"/>
              </a:xfrm>
              <a:prstGeom prst="rect">
                <a:avLst/>
              </a:prstGeom>
            </p:spPr>
          </p:pic>
          <p:pic>
            <p:nvPicPr>
              <p:cNvPr id="88" name="Picture 3" descr="C:\Users\mfronzak\AppData\Local\Microsoft\Windows\Temporary Internet Files\Content.IE5\7Q15MAUK\MC90044040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1984" y="4613822"/>
                <a:ext cx="1068524" cy="10685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p:cNvGrpSpPr/>
            <p:nvPr/>
          </p:nvGrpSpPr>
          <p:grpSpPr>
            <a:xfrm>
              <a:off x="1603608" y="1495424"/>
              <a:ext cx="7235124" cy="861774"/>
              <a:chOff x="1372550" y="1270917"/>
              <a:chExt cx="7394151" cy="915780"/>
            </a:xfrm>
          </p:grpSpPr>
          <p:cxnSp>
            <p:nvCxnSpPr>
              <p:cNvPr id="76" name="Straight Arrow Connector 75"/>
              <p:cNvCxnSpPr>
                <a:endCxn id="78" idx="1"/>
              </p:cNvCxnSpPr>
              <p:nvPr/>
            </p:nvCxnSpPr>
            <p:spPr>
              <a:xfrm flipV="1">
                <a:off x="1372550" y="1728807"/>
                <a:ext cx="2871143" cy="1"/>
              </a:xfrm>
              <a:prstGeom prst="straightConnector1">
                <a:avLst/>
              </a:prstGeom>
              <a:noFill/>
              <a:ln w="25400" cap="flat" cmpd="sng" algn="ctr">
                <a:solidFill>
                  <a:srgbClr val="00B3DC">
                    <a:lumMod val="60000"/>
                    <a:lumOff val="40000"/>
                  </a:srgbClr>
                </a:solidFill>
                <a:prstDash val="solid"/>
                <a:headEnd type="arrow" w="med" len="med"/>
                <a:tailEnd type="none" w="med" len="med"/>
              </a:ln>
              <a:effectLst>
                <a:outerShdw blurRad="40000" dist="20000" dir="5400000" rotWithShape="0">
                  <a:srgbClr val="000000">
                    <a:alpha val="38000"/>
                  </a:srgbClr>
                </a:outerShdw>
              </a:effectLst>
            </p:spPr>
          </p:cxnSp>
          <p:cxnSp>
            <p:nvCxnSpPr>
              <p:cNvPr id="77" name="Straight Arrow Connector 76"/>
              <p:cNvCxnSpPr>
                <a:stCxn id="78" idx="3"/>
              </p:cNvCxnSpPr>
              <p:nvPr/>
            </p:nvCxnSpPr>
            <p:spPr>
              <a:xfrm>
                <a:off x="6596983" y="1728807"/>
                <a:ext cx="2169718" cy="1"/>
              </a:xfrm>
              <a:prstGeom prst="straightConnector1">
                <a:avLst/>
              </a:prstGeom>
              <a:noFill/>
              <a:ln w="25400" cap="flat" cmpd="sng" algn="ctr">
                <a:solidFill>
                  <a:srgbClr val="00B3DC">
                    <a:lumMod val="60000"/>
                    <a:lumOff val="40000"/>
                  </a:srgbClr>
                </a:solidFill>
                <a:prstDash val="solid"/>
                <a:headEnd type="none" w="med" len="med"/>
                <a:tailEnd type="arrow" w="med" len="med"/>
              </a:ln>
              <a:effectLst>
                <a:outerShdw blurRad="40000" dist="20000" dir="5400000" rotWithShape="0">
                  <a:srgbClr val="000000">
                    <a:alpha val="38000"/>
                  </a:srgbClr>
                </a:outerShdw>
              </a:effectLst>
            </p:spPr>
          </p:cxnSp>
          <p:sp>
            <p:nvSpPr>
              <p:cNvPr id="78" name="TextBox 77"/>
              <p:cNvSpPr txBox="1"/>
              <p:nvPr/>
            </p:nvSpPr>
            <p:spPr>
              <a:xfrm>
                <a:off x="4243693" y="1270917"/>
                <a:ext cx="2353289" cy="915780"/>
              </a:xfrm>
              <a:prstGeom prst="rect">
                <a:avLst/>
              </a:prstGeom>
              <a:solidFill>
                <a:srgbClr val="FFFF00"/>
              </a:solidFill>
              <a:ln w="25400">
                <a:solidFill>
                  <a:srgbClr val="4F81BD"/>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prstClr val="black"/>
                    </a:solidFill>
                    <a:effectLst/>
                    <a:uLnTx/>
                    <a:uFillTx/>
                    <a:latin typeface="Calibri"/>
                  </a:rPr>
                  <a:t>Execution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prstClr val="black"/>
                    </a:solidFill>
                    <a:effectLst/>
                    <a:uLnTx/>
                    <a:uFillTx/>
                    <a:latin typeface="Calibri"/>
                  </a:rPr>
                  <a:t>Domain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(Linked to the Flight Event)</a:t>
                </a:r>
                <a:endParaRPr kumimoji="0" lang="en-US" b="0" i="0" u="none" strike="noStrike" kern="0" cap="none" spc="0" normalizeH="0" baseline="0" noProof="0" dirty="0">
                  <a:ln>
                    <a:noFill/>
                  </a:ln>
                  <a:solidFill>
                    <a:prstClr val="black"/>
                  </a:solidFill>
                  <a:effectLst/>
                  <a:uLnTx/>
                  <a:uFillTx/>
                  <a:latin typeface="Calibri"/>
                </a:endParaRPr>
              </a:p>
            </p:txBody>
          </p:sp>
          <p:sp>
            <p:nvSpPr>
              <p:cNvPr id="79" name="TextBox 78"/>
              <p:cNvSpPr txBox="1"/>
              <p:nvPr/>
            </p:nvSpPr>
            <p:spPr>
              <a:xfrm>
                <a:off x="1626240" y="1408573"/>
                <a:ext cx="2617738" cy="327065"/>
              </a:xfrm>
              <a:prstGeom prst="rect">
                <a:avLst/>
              </a:prstGeom>
              <a:noFill/>
            </p:spPr>
            <p:txBody>
              <a:bodyPr wrap="square" rtlCol="0">
                <a:spAutoFit/>
              </a:bodyPr>
              <a:lstStyle/>
              <a:p>
                <a:pPr marL="0" marR="0" lvl="0" indent="0" algn="ctr" defTabSz="914400" eaLnBrk="0" fontAlgn="auto" latinLnBrk="0" hangingPunct="0">
                  <a:lnSpc>
                    <a:spcPct val="100000"/>
                  </a:lnSpc>
                  <a:spcBef>
                    <a:spcPts val="0"/>
                  </a:spcBef>
                  <a:spcAft>
                    <a:spcPts val="600"/>
                  </a:spcAft>
                  <a:buClrTx/>
                  <a:buSzTx/>
                  <a:buFontTx/>
                  <a:buNone/>
                  <a:tabLst/>
                  <a:defRPr/>
                </a:pPr>
                <a:r>
                  <a:rPr kumimoji="0" lang="en-US" sz="1400" i="0" u="none" strike="noStrike" kern="0" cap="none" spc="0" normalizeH="0" baseline="0" noProof="0" dirty="0" smtClean="0">
                    <a:ln>
                      <a:noFill/>
                    </a:ln>
                    <a:solidFill>
                      <a:prstClr val="black"/>
                    </a:solidFill>
                    <a:effectLst/>
                    <a:uLnTx/>
                    <a:uFillTx/>
                    <a:ea typeface="Verdana" pitchFamily="34" charset="0"/>
                    <a:cs typeface="Verdana" pitchFamily="34" charset="0"/>
                  </a:rPr>
                  <a:t>Pilot (PIC)   Dispatcher (DSP)</a:t>
                </a:r>
              </a:p>
            </p:txBody>
          </p:sp>
          <p:sp>
            <p:nvSpPr>
              <p:cNvPr id="123" name="TextBox 122"/>
              <p:cNvSpPr txBox="1"/>
              <p:nvPr/>
            </p:nvSpPr>
            <p:spPr>
              <a:xfrm>
                <a:off x="6600319" y="1416413"/>
                <a:ext cx="1738748" cy="327065"/>
              </a:xfrm>
              <a:prstGeom prst="rect">
                <a:avLst/>
              </a:prstGeom>
              <a:noFill/>
            </p:spPr>
            <p:txBody>
              <a:bodyPr wrap="square" rtlCol="0">
                <a:spAutoFit/>
              </a:bodyPr>
              <a:lstStyle/>
              <a:p>
                <a:pPr marL="0" marR="0" lvl="0" indent="0" algn="ctr" defTabSz="914400" eaLnBrk="0" fontAlgn="auto" latinLnBrk="0" hangingPunct="0">
                  <a:lnSpc>
                    <a:spcPct val="100000"/>
                  </a:lnSpc>
                  <a:spcBef>
                    <a:spcPts val="0"/>
                  </a:spcBef>
                  <a:spcAft>
                    <a:spcPts val="600"/>
                  </a:spcAft>
                  <a:buClrTx/>
                  <a:buSzTx/>
                  <a:buFontTx/>
                  <a:buNone/>
                  <a:tabLst/>
                  <a:defRPr/>
                </a:pPr>
                <a:r>
                  <a:rPr kumimoji="0" lang="en-US" sz="1400" i="0" u="none" strike="noStrike" kern="0" cap="none" spc="0" normalizeH="0" baseline="0" noProof="0" dirty="0" smtClean="0">
                    <a:ln>
                      <a:noFill/>
                    </a:ln>
                    <a:solidFill>
                      <a:prstClr val="black"/>
                    </a:solidFill>
                    <a:effectLst/>
                    <a:uLnTx/>
                    <a:uFillTx/>
                    <a:ea typeface="Verdana" pitchFamily="34" charset="0"/>
                    <a:cs typeface="Verdana" pitchFamily="34" charset="0"/>
                  </a:rPr>
                  <a:t>Controller (ATC)</a:t>
                </a:r>
              </a:p>
            </p:txBody>
          </p:sp>
        </p:grpSp>
        <p:grpSp>
          <p:nvGrpSpPr>
            <p:cNvPr id="3" name="Group 2"/>
            <p:cNvGrpSpPr/>
            <p:nvPr/>
          </p:nvGrpSpPr>
          <p:grpSpPr>
            <a:xfrm>
              <a:off x="753627" y="5682182"/>
              <a:ext cx="7841624" cy="987961"/>
              <a:chOff x="753627" y="5682182"/>
              <a:chExt cx="7841624" cy="987961"/>
            </a:xfrm>
          </p:grpSpPr>
          <p:sp>
            <p:nvSpPr>
              <p:cNvPr id="68" name="TextBox 67"/>
              <p:cNvSpPr txBox="1"/>
              <p:nvPr/>
            </p:nvSpPr>
            <p:spPr>
              <a:xfrm>
                <a:off x="5456322" y="6184037"/>
                <a:ext cx="1958626" cy="307777"/>
              </a:xfrm>
              <a:prstGeom prst="rect">
                <a:avLst/>
              </a:prstGeom>
              <a:noFill/>
            </p:spPr>
            <p:txBody>
              <a:bodyPr wrap="square" rtlCol="0">
                <a:spAutoFit/>
              </a:bodyPr>
              <a:lstStyle/>
              <a:p>
                <a:pPr algn="ctr" eaLnBrk="0" hangingPunct="0">
                  <a:spcAft>
                    <a:spcPts val="600"/>
                  </a:spcAft>
                </a:pPr>
                <a:r>
                  <a:rPr lang="en-US" sz="1400" dirty="0" smtClean="0">
                    <a:solidFill>
                      <a:prstClr val="black"/>
                    </a:solidFill>
                    <a:ea typeface="Verdana" pitchFamily="34" charset="0"/>
                    <a:cs typeface="Verdana" pitchFamily="34" charset="0"/>
                  </a:rPr>
                  <a:t>Traffic Manager (TFM)</a:t>
                </a:r>
                <a:endParaRPr lang="en-US" sz="1400" dirty="0">
                  <a:solidFill>
                    <a:prstClr val="black"/>
                  </a:solidFill>
                  <a:ea typeface="Verdana" pitchFamily="34" charset="0"/>
                  <a:cs typeface="Verdana" pitchFamily="34" charset="0"/>
                </a:endParaRPr>
              </a:p>
            </p:txBody>
          </p:sp>
          <p:grpSp>
            <p:nvGrpSpPr>
              <p:cNvPr id="72" name="Group 71"/>
              <p:cNvGrpSpPr/>
              <p:nvPr/>
            </p:nvGrpSpPr>
            <p:grpSpPr>
              <a:xfrm>
                <a:off x="753627" y="5727915"/>
                <a:ext cx="7841624" cy="892552"/>
                <a:chOff x="-133391" y="3894472"/>
                <a:chExt cx="2661627" cy="948486"/>
              </a:xfrm>
            </p:grpSpPr>
            <p:cxnSp>
              <p:nvCxnSpPr>
                <p:cNvPr id="74" name="Straight Arrow Connector 73"/>
                <p:cNvCxnSpPr/>
                <p:nvPr/>
              </p:nvCxnSpPr>
              <p:spPr>
                <a:xfrm>
                  <a:off x="-133391" y="4352153"/>
                  <a:ext cx="2661627" cy="13378"/>
                </a:xfrm>
                <a:prstGeom prst="straightConnector1">
                  <a:avLst/>
                </a:prstGeom>
                <a:noFill/>
                <a:ln w="25400" cap="flat" cmpd="sng" algn="ctr">
                  <a:solidFill>
                    <a:srgbClr val="F7901E"/>
                  </a:solidFill>
                  <a:prstDash val="solid"/>
                  <a:headEnd type="arrow"/>
                  <a:tailEnd type="arrow"/>
                </a:ln>
                <a:effectLst>
                  <a:outerShdw blurRad="40000" dist="20000" dir="5400000" rotWithShape="0">
                    <a:srgbClr val="000000">
                      <a:alpha val="38000"/>
                    </a:srgbClr>
                  </a:outerShdw>
                </a:effectLst>
              </p:spPr>
            </p:cxnSp>
            <p:sp>
              <p:nvSpPr>
                <p:cNvPr id="75" name="TextBox 74"/>
                <p:cNvSpPr txBox="1"/>
                <p:nvPr/>
              </p:nvSpPr>
              <p:spPr>
                <a:xfrm>
                  <a:off x="626326" y="3894472"/>
                  <a:ext cx="839895" cy="948486"/>
                </a:xfrm>
                <a:prstGeom prst="rect">
                  <a:avLst/>
                </a:prstGeom>
                <a:solidFill>
                  <a:srgbClr val="FFFF00"/>
                </a:solidFill>
                <a:ln w="25400">
                  <a:solidFill>
                    <a:srgbClr val="4F81BD"/>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prstClr val="black"/>
                      </a:solidFill>
                      <a:effectLst/>
                      <a:uLnTx/>
                      <a:uFillTx/>
                      <a:latin typeface="Calibri"/>
                    </a:rPr>
                    <a:t>Planning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prstClr val="black"/>
                      </a:solidFill>
                      <a:effectLst/>
                      <a:uLnTx/>
                      <a:uFillTx/>
                      <a:latin typeface="Calibri"/>
                    </a:rPr>
                    <a:t>Domain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(Linked to the Weather Event)</a:t>
                  </a:r>
                  <a:endParaRPr kumimoji="0" lang="en-US" sz="1400" b="0" i="0" u="none" strike="noStrike" kern="0" cap="none" spc="0" normalizeH="0" baseline="0" noProof="0" dirty="0">
                    <a:ln>
                      <a:noFill/>
                    </a:ln>
                    <a:solidFill>
                      <a:prstClr val="black"/>
                    </a:solidFill>
                    <a:effectLst/>
                    <a:uLnTx/>
                    <a:uFillTx/>
                    <a:latin typeface="Calibri"/>
                  </a:endParaRPr>
                </a:p>
              </p:txBody>
            </p:sp>
          </p:grpSp>
          <p:pic>
            <p:nvPicPr>
              <p:cNvPr id="73" name="Picture 5" descr="C:\Users\cmcknight\AppData\Local\Microsoft\Windows\Temporary Internet Files\Content.IE5\AG749NM3\MC900183448[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2634" y="5682182"/>
                <a:ext cx="1013927" cy="987961"/>
              </a:xfrm>
              <a:prstGeom prst="rect">
                <a:avLst/>
              </a:prstGeom>
              <a:noFill/>
              <a:extLst>
                <a:ext uri="{909E8E84-426E-40DD-AFC4-6F175D3DCCD1}">
                  <a14:hiddenFill xmlns:a14="http://schemas.microsoft.com/office/drawing/2010/main">
                    <a:solidFill>
                      <a:srgbClr val="FFFFFF"/>
                    </a:solidFill>
                  </a14:hiddenFill>
                </a:ext>
              </a:extLst>
            </p:spPr>
          </p:pic>
          <p:sp>
            <p:nvSpPr>
              <p:cNvPr id="124" name="TextBox 123"/>
              <p:cNvSpPr txBox="1"/>
              <p:nvPr/>
            </p:nvSpPr>
            <p:spPr>
              <a:xfrm>
                <a:off x="936501" y="6179793"/>
                <a:ext cx="2071833" cy="307777"/>
              </a:xfrm>
              <a:prstGeom prst="rect">
                <a:avLst/>
              </a:prstGeom>
              <a:noFill/>
            </p:spPr>
            <p:txBody>
              <a:bodyPr wrap="square" rtlCol="0">
                <a:spAutoFit/>
              </a:bodyPr>
              <a:lstStyle/>
              <a:p>
                <a:pPr eaLnBrk="0" hangingPunct="0">
                  <a:spcAft>
                    <a:spcPts val="600"/>
                  </a:spcAft>
                </a:pPr>
                <a:r>
                  <a:rPr lang="en-US" sz="1400" dirty="0" smtClean="0">
                    <a:solidFill>
                      <a:prstClr val="black"/>
                    </a:solidFill>
                    <a:ea typeface="Verdana" pitchFamily="34" charset="0"/>
                    <a:cs typeface="Verdana" pitchFamily="34" charset="0"/>
                  </a:rPr>
                  <a:t>ATC Coordinator (AOC)</a:t>
                </a:r>
                <a:endParaRPr lang="en-US" sz="1400" dirty="0">
                  <a:solidFill>
                    <a:prstClr val="black"/>
                  </a:solidFill>
                  <a:ea typeface="Verdana" pitchFamily="34" charset="0"/>
                  <a:cs typeface="Verdana" pitchFamily="34" charset="0"/>
                </a:endParaRPr>
              </a:p>
            </p:txBody>
          </p:sp>
        </p:grpSp>
      </p:grpSp>
      <p:sp>
        <p:nvSpPr>
          <p:cNvPr id="122" name="Title 1"/>
          <p:cNvSpPr>
            <a:spLocks noGrp="1"/>
          </p:cNvSpPr>
          <p:nvPr>
            <p:ph type="title"/>
          </p:nvPr>
        </p:nvSpPr>
        <p:spPr>
          <a:xfrm>
            <a:off x="609600" y="274638"/>
            <a:ext cx="8229600" cy="868362"/>
          </a:xfrm>
        </p:spPr>
        <p:txBody>
          <a:bodyPr>
            <a:noAutofit/>
          </a:bodyPr>
          <a:lstStyle/>
          <a:p>
            <a:r>
              <a:rPr lang="en-US" sz="2800" dirty="0" smtClean="0"/>
              <a:t>Planning and Execution Domains – Linked by Weather and Flight Operations</a:t>
            </a:r>
            <a:endParaRPr lang="en-US" sz="2800" dirty="0"/>
          </a:p>
        </p:txBody>
      </p:sp>
    </p:spTree>
    <p:extLst>
      <p:ext uri="{BB962C8B-B14F-4D97-AF65-F5344CB8AC3E}">
        <p14:creationId xmlns:p14="http://schemas.microsoft.com/office/powerpoint/2010/main" val="3543210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Capabilities </a:t>
            </a:r>
            <a:r>
              <a:rPr lang="en-US" dirty="0" smtClean="0"/>
              <a:t>and Processes</a:t>
            </a:r>
            <a:endParaRPr lang="en-US" dirty="0"/>
          </a:p>
        </p:txBody>
      </p:sp>
      <p:sp>
        <p:nvSpPr>
          <p:cNvPr id="3" name="Content Placeholder 2"/>
          <p:cNvSpPr>
            <a:spLocks noGrp="1"/>
          </p:cNvSpPr>
          <p:nvPr>
            <p:ph idx="1"/>
          </p:nvPr>
        </p:nvSpPr>
        <p:spPr>
          <a:xfrm>
            <a:off x="609600" y="1504950"/>
            <a:ext cx="8229600" cy="4962525"/>
          </a:xfrm>
          <a:solidFill>
            <a:schemeClr val="bg1">
              <a:alpha val="25000"/>
            </a:schemeClr>
          </a:solidFill>
        </p:spPr>
        <p:txBody>
          <a:bodyPr>
            <a:normAutofit/>
          </a:bodyPr>
          <a:lstStyle/>
          <a:p>
            <a:r>
              <a:rPr lang="en-US" dirty="0"/>
              <a:t>Discussions with a group of </a:t>
            </a:r>
            <a:r>
              <a:rPr lang="en-US" u="sng" dirty="0"/>
              <a:t>ATM experts</a:t>
            </a:r>
            <a:r>
              <a:rPr lang="en-US" dirty="0"/>
              <a:t>, focused </a:t>
            </a:r>
            <a:r>
              <a:rPr lang="en-US" dirty="0" smtClean="0"/>
              <a:t>on </a:t>
            </a:r>
            <a:r>
              <a:rPr lang="en-US" u="sng" dirty="0" smtClean="0"/>
              <a:t>domain-specific</a:t>
            </a:r>
            <a:r>
              <a:rPr lang="en-US" dirty="0" smtClean="0"/>
              <a:t> </a:t>
            </a:r>
            <a:r>
              <a:rPr lang="en-US" u="sng" dirty="0" smtClean="0"/>
              <a:t>capabilities </a:t>
            </a:r>
            <a:r>
              <a:rPr lang="en-US" u="sng" dirty="0"/>
              <a:t>and processes</a:t>
            </a:r>
            <a:r>
              <a:rPr lang="en-US" dirty="0"/>
              <a:t> that involve </a:t>
            </a:r>
            <a:r>
              <a:rPr lang="en-US" u="sng" dirty="0"/>
              <a:t>weather-impacted</a:t>
            </a:r>
            <a:r>
              <a:rPr lang="en-US" dirty="0"/>
              <a:t> </a:t>
            </a:r>
            <a:r>
              <a:rPr lang="en-US" u="sng" dirty="0"/>
              <a:t>operational decision-making</a:t>
            </a:r>
            <a:r>
              <a:rPr lang="en-US" dirty="0"/>
              <a:t>, are used to identify both </a:t>
            </a:r>
            <a:br>
              <a:rPr lang="en-US" dirty="0"/>
            </a:br>
            <a:r>
              <a:rPr lang="en-US" dirty="0"/>
              <a:t>“</a:t>
            </a:r>
            <a:r>
              <a:rPr lang="en-US" u="sng" dirty="0"/>
              <a:t>as-is</a:t>
            </a:r>
            <a:r>
              <a:rPr lang="en-US" dirty="0"/>
              <a:t>” and “</a:t>
            </a:r>
            <a:r>
              <a:rPr lang="en-US" u="sng" dirty="0"/>
              <a:t>to-be</a:t>
            </a:r>
            <a:r>
              <a:rPr lang="en-US" dirty="0"/>
              <a:t>” </a:t>
            </a:r>
            <a:r>
              <a:rPr lang="en-US" u="sng" dirty="0"/>
              <a:t>weather information attributes</a:t>
            </a:r>
            <a:r>
              <a:rPr lang="en-US" dirty="0"/>
              <a:t>, which are </a:t>
            </a:r>
            <a:r>
              <a:rPr lang="en-US" u="sng" dirty="0"/>
              <a:t>recorded</a:t>
            </a:r>
            <a:r>
              <a:rPr lang="en-US" dirty="0"/>
              <a:t>, </a:t>
            </a:r>
            <a:r>
              <a:rPr lang="en-US" u="sng" dirty="0"/>
              <a:t>interpreted</a:t>
            </a:r>
            <a:r>
              <a:rPr lang="en-US" dirty="0"/>
              <a:t>, compared and reported out </a:t>
            </a:r>
          </a:p>
          <a:p>
            <a:pPr lvl="1"/>
            <a:r>
              <a:rPr lang="en-US" dirty="0" smtClean="0"/>
              <a:t>Any procedure or decision support system that is intended to assist the ATM decision maker in resolving a weather-related demand/capacity imbalance</a:t>
            </a:r>
          </a:p>
          <a:p>
            <a:pPr lvl="1"/>
            <a:r>
              <a:rPr lang="en-US" dirty="0" smtClean="0"/>
              <a:t>For purposes of this task, the target capabilities and processes came from the NSIP V5.0</a:t>
            </a:r>
            <a:endParaRPr lang="en-US" dirty="0" smtClean="0"/>
          </a:p>
        </p:txBody>
      </p:sp>
      <p:sp>
        <p:nvSpPr>
          <p:cNvPr id="4" name="Rectangle 3"/>
          <p:cNvSpPr/>
          <p:nvPr/>
        </p:nvSpPr>
        <p:spPr>
          <a:xfrm>
            <a:off x="914400" y="1562100"/>
            <a:ext cx="7543800" cy="304800"/>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 name="Rectangle 4"/>
          <p:cNvSpPr/>
          <p:nvPr/>
        </p:nvSpPr>
        <p:spPr>
          <a:xfrm>
            <a:off x="876300" y="2209800"/>
            <a:ext cx="7772400" cy="914399"/>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6" name="Rectangle 5"/>
          <p:cNvSpPr/>
          <p:nvPr/>
        </p:nvSpPr>
        <p:spPr>
          <a:xfrm>
            <a:off x="5257800" y="1914525"/>
            <a:ext cx="2667000" cy="255814"/>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 name="Rectangle 7"/>
          <p:cNvSpPr/>
          <p:nvPr/>
        </p:nvSpPr>
        <p:spPr>
          <a:xfrm>
            <a:off x="804382" y="1877953"/>
            <a:ext cx="1104900" cy="292385"/>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Tree>
    <p:extLst>
      <p:ext uri="{BB962C8B-B14F-4D97-AF65-F5344CB8AC3E}">
        <p14:creationId xmlns:p14="http://schemas.microsoft.com/office/powerpoint/2010/main" val="2696964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66800" y="1523999"/>
            <a:ext cx="7165798" cy="4942720"/>
            <a:chOff x="510086" y="663147"/>
            <a:chExt cx="8398739" cy="5812853"/>
          </a:xfrm>
        </p:grpSpPr>
        <p:cxnSp>
          <p:nvCxnSpPr>
            <p:cNvPr id="199" name="Straight Connector 198"/>
            <p:cNvCxnSpPr>
              <a:stCxn id="194" idx="0"/>
              <a:endCxn id="189" idx="4"/>
            </p:cNvCxnSpPr>
            <p:nvPr/>
          </p:nvCxnSpPr>
          <p:spPr>
            <a:xfrm flipV="1">
              <a:off x="982625" y="2183301"/>
              <a:ext cx="867108"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95" idx="0"/>
              <a:endCxn id="189" idx="4"/>
            </p:cNvCxnSpPr>
            <p:nvPr/>
          </p:nvCxnSpPr>
          <p:spPr>
            <a:xfrm flipH="1" flipV="1">
              <a:off x="1849733" y="2183301"/>
              <a:ext cx="841551"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08" idx="0"/>
              <a:endCxn id="100" idx="4"/>
            </p:cNvCxnSpPr>
            <p:nvPr/>
          </p:nvCxnSpPr>
          <p:spPr>
            <a:xfrm flipV="1">
              <a:off x="4691529" y="2183084"/>
              <a:ext cx="12779"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11" idx="0"/>
              <a:endCxn id="100" idx="4"/>
            </p:cNvCxnSpPr>
            <p:nvPr/>
          </p:nvCxnSpPr>
          <p:spPr>
            <a:xfrm flipH="1" flipV="1">
              <a:off x="4704308" y="2183084"/>
              <a:ext cx="841551"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09" idx="0"/>
              <a:endCxn id="100" idx="4"/>
            </p:cNvCxnSpPr>
            <p:nvPr/>
          </p:nvCxnSpPr>
          <p:spPr>
            <a:xfrm flipV="1">
              <a:off x="3837200" y="2183084"/>
              <a:ext cx="867108"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Oval 188"/>
            <p:cNvSpPr/>
            <p:nvPr/>
          </p:nvSpPr>
          <p:spPr>
            <a:xfrm>
              <a:off x="739105" y="1682475"/>
              <a:ext cx="2221256"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800" dirty="0">
                <a:solidFill>
                  <a:prstClr val="black"/>
                </a:solidFill>
              </a:endParaRPr>
            </a:p>
          </p:txBody>
        </p:sp>
        <p:sp>
          <p:nvSpPr>
            <p:cNvPr id="190" name="Oval 189"/>
            <p:cNvSpPr/>
            <p:nvPr/>
          </p:nvSpPr>
          <p:spPr>
            <a:xfrm>
              <a:off x="604895" y="2504572"/>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1" name="Oval 190"/>
            <p:cNvSpPr/>
            <p:nvPr/>
          </p:nvSpPr>
          <p:spPr>
            <a:xfrm>
              <a:off x="1459225" y="2504572"/>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2" name="Oval 191"/>
            <p:cNvSpPr/>
            <p:nvPr/>
          </p:nvSpPr>
          <p:spPr>
            <a:xfrm>
              <a:off x="2313554" y="2504572"/>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3" name="Oval 192"/>
            <p:cNvSpPr/>
            <p:nvPr/>
          </p:nvSpPr>
          <p:spPr>
            <a:xfrm>
              <a:off x="1438267" y="315438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4" name="Oval 193"/>
            <p:cNvSpPr/>
            <p:nvPr/>
          </p:nvSpPr>
          <p:spPr>
            <a:xfrm>
              <a:off x="583938" y="315438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5" name="Oval 194"/>
            <p:cNvSpPr/>
            <p:nvPr/>
          </p:nvSpPr>
          <p:spPr>
            <a:xfrm>
              <a:off x="2292597" y="315438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cxnSp>
          <p:nvCxnSpPr>
            <p:cNvPr id="196" name="Straight Connector 195"/>
            <p:cNvCxnSpPr>
              <a:stCxn id="190" idx="0"/>
              <a:endCxn id="189" idx="4"/>
            </p:cNvCxnSpPr>
            <p:nvPr/>
          </p:nvCxnSpPr>
          <p:spPr>
            <a:xfrm flipV="1">
              <a:off x="1003582" y="2183301"/>
              <a:ext cx="846151"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191" idx="0"/>
              <a:endCxn id="189" idx="4"/>
            </p:cNvCxnSpPr>
            <p:nvPr/>
          </p:nvCxnSpPr>
          <p:spPr>
            <a:xfrm flipH="1" flipV="1">
              <a:off x="1849733" y="2183301"/>
              <a:ext cx="8179"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192" idx="0"/>
              <a:endCxn id="189" idx="4"/>
            </p:cNvCxnSpPr>
            <p:nvPr/>
          </p:nvCxnSpPr>
          <p:spPr>
            <a:xfrm flipH="1" flipV="1">
              <a:off x="1849733" y="2183301"/>
              <a:ext cx="862508"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3" idx="0"/>
              <a:endCxn id="189" idx="4"/>
            </p:cNvCxnSpPr>
            <p:nvPr/>
          </p:nvCxnSpPr>
          <p:spPr>
            <a:xfrm flipV="1">
              <a:off x="1836954" y="2183301"/>
              <a:ext cx="12779"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Rounded Rectangle 227"/>
            <p:cNvSpPr/>
            <p:nvPr/>
          </p:nvSpPr>
          <p:spPr>
            <a:xfrm>
              <a:off x="521306" y="2410778"/>
              <a:ext cx="2693493" cy="1416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800" dirty="0">
                <a:solidFill>
                  <a:prstClr val="white"/>
                </a:solidFill>
              </a:endParaRPr>
            </a:p>
          </p:txBody>
        </p:sp>
        <p:pic>
          <p:nvPicPr>
            <p:cNvPr id="230" name="Picture 1"/>
            <p:cNvPicPr>
              <a:picLocks noChangeAspect="1" noChangeArrowheads="1"/>
            </p:cNvPicPr>
            <p:nvPr/>
          </p:nvPicPr>
          <p:blipFill>
            <a:blip r:embed="rId3"/>
            <a:srcRect b="24508"/>
            <a:stretch>
              <a:fillRect/>
            </a:stretch>
          </p:blipFill>
          <p:spPr bwMode="auto">
            <a:xfrm>
              <a:off x="684709" y="1671565"/>
              <a:ext cx="2304489" cy="385962"/>
            </a:xfrm>
            <a:prstGeom prst="rect">
              <a:avLst/>
            </a:prstGeom>
            <a:noFill/>
            <a:ln w="9525">
              <a:noFill/>
              <a:miter lim="800000"/>
              <a:headEnd/>
              <a:tailEnd/>
            </a:ln>
            <a:effectLst/>
          </p:spPr>
        </p:pic>
        <p:sp>
          <p:nvSpPr>
            <p:cNvPr id="231" name="TextBox 230"/>
            <p:cNvSpPr txBox="1"/>
            <p:nvPr/>
          </p:nvSpPr>
          <p:spPr>
            <a:xfrm>
              <a:off x="900371" y="1684753"/>
              <a:ext cx="1905000" cy="506742"/>
            </a:xfrm>
            <a:prstGeom prst="rect">
              <a:avLst/>
            </a:prstGeom>
            <a:noFill/>
          </p:spPr>
          <p:txBody>
            <a:bodyPr wrap="square" rtlCol="0">
              <a:spAutoFit/>
            </a:bodyPr>
            <a:lstStyle/>
            <a:p>
              <a:pPr algn="ctr" defTabSz="457200" fontAlgn="base">
                <a:spcBef>
                  <a:spcPct val="0"/>
                </a:spcBef>
                <a:spcAft>
                  <a:spcPct val="0"/>
                </a:spcAft>
              </a:pPr>
              <a:r>
                <a:rPr lang="en-US" sz="1100" b="1" dirty="0" smtClean="0">
                  <a:solidFill>
                    <a:prstClr val="black"/>
                  </a:solidFill>
                  <a:ea typeface="ＭＳ Ｐゴシック" pitchFamily="-108" charset="-128"/>
                </a:rPr>
                <a:t>NextGen Mid-term CONOPS Services</a:t>
              </a:r>
            </a:p>
          </p:txBody>
        </p:sp>
        <p:pic>
          <p:nvPicPr>
            <p:cNvPr id="232" name="Picture 2"/>
            <p:cNvPicPr>
              <a:picLocks noChangeAspect="1" noChangeArrowheads="1"/>
            </p:cNvPicPr>
            <p:nvPr/>
          </p:nvPicPr>
          <p:blipFill>
            <a:blip r:embed="rId4"/>
            <a:srcRect b="24036"/>
            <a:stretch>
              <a:fillRect/>
            </a:stretch>
          </p:blipFill>
          <p:spPr bwMode="auto">
            <a:xfrm>
              <a:off x="587457" y="2494211"/>
              <a:ext cx="824665" cy="395641"/>
            </a:xfrm>
            <a:prstGeom prst="rect">
              <a:avLst/>
            </a:prstGeom>
            <a:noFill/>
            <a:ln w="9525">
              <a:noFill/>
              <a:miter lim="800000"/>
              <a:headEnd/>
              <a:tailEnd/>
            </a:ln>
            <a:effectLst/>
          </p:spPr>
        </p:pic>
        <p:sp>
          <p:nvSpPr>
            <p:cNvPr id="233" name="TextBox 232"/>
            <p:cNvSpPr txBox="1"/>
            <p:nvPr/>
          </p:nvSpPr>
          <p:spPr>
            <a:xfrm>
              <a:off x="510086" y="2556441"/>
              <a:ext cx="965304"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NAS</a:t>
              </a:r>
              <a:br>
                <a:rPr lang="en-US" sz="700" b="1" dirty="0" smtClean="0">
                  <a:solidFill>
                    <a:prstClr val="black"/>
                  </a:solidFill>
                  <a:ea typeface="ＭＳ Ｐゴシック" pitchFamily="-108" charset="-128"/>
                </a:rPr>
              </a:br>
              <a:r>
                <a:rPr lang="en-US" sz="700" b="1" dirty="0" smtClean="0">
                  <a:solidFill>
                    <a:prstClr val="black"/>
                  </a:solidFill>
                  <a:ea typeface="ＭＳ Ｐゴシック" pitchFamily="-108" charset="-128"/>
                </a:rPr>
                <a:t>Strategic TFM</a:t>
              </a:r>
              <a:endParaRPr lang="en-US" sz="800" b="1" dirty="0">
                <a:solidFill>
                  <a:prstClr val="black"/>
                </a:solidFill>
                <a:latin typeface="Arial" charset="0"/>
                <a:ea typeface="ＭＳ Ｐゴシック" pitchFamily="-108" charset="-128"/>
              </a:endParaRPr>
            </a:p>
          </p:txBody>
        </p:sp>
        <p:pic>
          <p:nvPicPr>
            <p:cNvPr id="234" name="Picture 4"/>
            <p:cNvPicPr>
              <a:picLocks noChangeAspect="1" noChangeArrowheads="1"/>
            </p:cNvPicPr>
            <p:nvPr/>
          </p:nvPicPr>
          <p:blipFill>
            <a:blip r:embed="rId4"/>
            <a:srcRect b="24036"/>
            <a:stretch>
              <a:fillRect/>
            </a:stretch>
          </p:blipFill>
          <p:spPr bwMode="auto">
            <a:xfrm>
              <a:off x="1447546" y="2494211"/>
              <a:ext cx="824665" cy="395640"/>
            </a:xfrm>
            <a:prstGeom prst="rect">
              <a:avLst/>
            </a:prstGeom>
            <a:noFill/>
            <a:ln w="9525">
              <a:noFill/>
              <a:miter lim="800000"/>
              <a:headEnd/>
              <a:tailEnd/>
            </a:ln>
            <a:effectLst/>
          </p:spPr>
        </p:pic>
        <p:sp>
          <p:nvSpPr>
            <p:cNvPr id="235" name="TextBox 234"/>
            <p:cNvSpPr txBox="1"/>
            <p:nvPr/>
          </p:nvSpPr>
          <p:spPr>
            <a:xfrm>
              <a:off x="1528977" y="2555577"/>
              <a:ext cx="669385"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Flight Planning</a:t>
              </a:r>
            </a:p>
          </p:txBody>
        </p:sp>
        <p:pic>
          <p:nvPicPr>
            <p:cNvPr id="236" name="Picture 5"/>
            <p:cNvPicPr>
              <a:picLocks noChangeAspect="1" noChangeArrowheads="1"/>
            </p:cNvPicPr>
            <p:nvPr/>
          </p:nvPicPr>
          <p:blipFill>
            <a:blip r:embed="rId4"/>
            <a:srcRect b="24036"/>
            <a:stretch>
              <a:fillRect/>
            </a:stretch>
          </p:blipFill>
          <p:spPr bwMode="auto">
            <a:xfrm>
              <a:off x="2299956" y="2494211"/>
              <a:ext cx="824665" cy="395637"/>
            </a:xfrm>
            <a:prstGeom prst="rect">
              <a:avLst/>
            </a:prstGeom>
            <a:noFill/>
            <a:ln w="9525">
              <a:noFill/>
              <a:miter lim="800000"/>
              <a:headEnd/>
              <a:tailEnd/>
            </a:ln>
            <a:effectLst/>
          </p:spPr>
        </p:pic>
        <p:sp>
          <p:nvSpPr>
            <p:cNvPr id="237" name="TextBox 236"/>
            <p:cNvSpPr txBox="1"/>
            <p:nvPr/>
          </p:nvSpPr>
          <p:spPr>
            <a:xfrm>
              <a:off x="2313554" y="2571398"/>
              <a:ext cx="797374"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Airport Operations</a:t>
              </a:r>
              <a:endParaRPr lang="en-US" sz="800" dirty="0">
                <a:solidFill>
                  <a:prstClr val="black"/>
                </a:solidFill>
                <a:ea typeface="ＭＳ Ｐゴシック" pitchFamily="-108" charset="-128"/>
              </a:endParaRPr>
            </a:p>
          </p:txBody>
        </p:sp>
        <p:pic>
          <p:nvPicPr>
            <p:cNvPr id="238" name="Picture 7"/>
            <p:cNvPicPr>
              <a:picLocks noChangeAspect="1" noChangeArrowheads="1"/>
            </p:cNvPicPr>
            <p:nvPr/>
          </p:nvPicPr>
          <p:blipFill>
            <a:blip r:embed="rId5"/>
            <a:srcRect b="23732"/>
            <a:stretch>
              <a:fillRect/>
            </a:stretch>
          </p:blipFill>
          <p:spPr bwMode="auto">
            <a:xfrm>
              <a:off x="563673" y="3146173"/>
              <a:ext cx="834158" cy="402528"/>
            </a:xfrm>
            <a:prstGeom prst="rect">
              <a:avLst/>
            </a:prstGeom>
            <a:noFill/>
            <a:ln w="9525">
              <a:noFill/>
              <a:miter lim="800000"/>
              <a:headEnd/>
              <a:tailEnd/>
            </a:ln>
            <a:effectLst/>
          </p:spPr>
        </p:pic>
        <p:sp>
          <p:nvSpPr>
            <p:cNvPr id="239" name="TextBox 238"/>
            <p:cNvSpPr txBox="1"/>
            <p:nvPr/>
          </p:nvSpPr>
          <p:spPr>
            <a:xfrm>
              <a:off x="527011" y="3164165"/>
              <a:ext cx="898485" cy="488644"/>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Arrival &amp; Departure Operations</a:t>
              </a:r>
              <a:endParaRPr lang="en-US" sz="800" dirty="0">
                <a:solidFill>
                  <a:prstClr val="black"/>
                </a:solidFill>
                <a:ea typeface="ＭＳ Ｐゴシック" pitchFamily="-108" charset="-128"/>
              </a:endParaRPr>
            </a:p>
          </p:txBody>
        </p:sp>
        <p:pic>
          <p:nvPicPr>
            <p:cNvPr id="240" name="Picture 8"/>
            <p:cNvPicPr>
              <a:picLocks noChangeAspect="1" noChangeArrowheads="1"/>
            </p:cNvPicPr>
            <p:nvPr/>
          </p:nvPicPr>
          <p:blipFill>
            <a:blip r:embed="rId4"/>
            <a:srcRect b="24036"/>
            <a:stretch>
              <a:fillRect/>
            </a:stretch>
          </p:blipFill>
          <p:spPr bwMode="auto">
            <a:xfrm>
              <a:off x="1428509" y="3144024"/>
              <a:ext cx="824665" cy="395637"/>
            </a:xfrm>
            <a:prstGeom prst="rect">
              <a:avLst/>
            </a:prstGeom>
            <a:noFill/>
            <a:ln w="9525">
              <a:noFill/>
              <a:miter lim="800000"/>
              <a:headEnd/>
              <a:tailEnd/>
            </a:ln>
            <a:effectLst/>
          </p:spPr>
        </p:pic>
        <p:sp>
          <p:nvSpPr>
            <p:cNvPr id="241" name="TextBox 240"/>
            <p:cNvSpPr txBox="1"/>
            <p:nvPr/>
          </p:nvSpPr>
          <p:spPr>
            <a:xfrm>
              <a:off x="1443358" y="3226861"/>
              <a:ext cx="807585"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Cruise Operations</a:t>
              </a:r>
              <a:endParaRPr lang="en-US" sz="700" dirty="0">
                <a:solidFill>
                  <a:prstClr val="black"/>
                </a:solidFill>
                <a:ea typeface="ＭＳ Ｐゴシック" pitchFamily="-108" charset="-128"/>
              </a:endParaRPr>
            </a:p>
          </p:txBody>
        </p:sp>
        <p:pic>
          <p:nvPicPr>
            <p:cNvPr id="242" name="Picture 9"/>
            <p:cNvPicPr>
              <a:picLocks noChangeAspect="1" noChangeArrowheads="1"/>
            </p:cNvPicPr>
            <p:nvPr/>
          </p:nvPicPr>
          <p:blipFill>
            <a:blip r:embed="rId4"/>
            <a:srcRect b="24036"/>
            <a:stretch>
              <a:fillRect/>
            </a:stretch>
          </p:blipFill>
          <p:spPr bwMode="auto">
            <a:xfrm>
              <a:off x="2280918" y="3144024"/>
              <a:ext cx="824665" cy="395637"/>
            </a:xfrm>
            <a:prstGeom prst="rect">
              <a:avLst/>
            </a:prstGeom>
            <a:noFill/>
            <a:ln w="9525">
              <a:noFill/>
              <a:miter lim="800000"/>
              <a:headEnd/>
              <a:tailEnd/>
            </a:ln>
            <a:effectLst/>
          </p:spPr>
        </p:pic>
        <p:sp>
          <p:nvSpPr>
            <p:cNvPr id="243" name="TextBox 242"/>
            <p:cNvSpPr txBox="1"/>
            <p:nvPr/>
          </p:nvSpPr>
          <p:spPr>
            <a:xfrm>
              <a:off x="2279626" y="3225357"/>
              <a:ext cx="822973"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Oceanic Operations</a:t>
              </a:r>
            </a:p>
          </p:txBody>
        </p:sp>
        <p:sp>
          <p:nvSpPr>
            <p:cNvPr id="4" name="Rounded Rectangle 3"/>
            <p:cNvSpPr/>
            <p:nvPr/>
          </p:nvSpPr>
          <p:spPr>
            <a:xfrm>
              <a:off x="583938" y="663147"/>
              <a:ext cx="8313049" cy="661461"/>
            </a:xfrm>
            <a:prstGeom prst="roundRect">
              <a:avLst>
                <a:gd name="adj" fmla="val 2587"/>
              </a:avLst>
            </a:prstGeom>
            <a:solidFill>
              <a:schemeClr val="bg1">
                <a:lumMod val="85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200" b="1" dirty="0" smtClean="0">
                  <a:solidFill>
                    <a:prstClr val="black"/>
                  </a:solidFill>
                  <a:cs typeface="Arial" pitchFamily="34" charset="0"/>
                </a:rPr>
                <a:t>Objective</a:t>
              </a:r>
              <a:r>
                <a:rPr lang="en-US" sz="1200" b="1" dirty="0">
                  <a:solidFill>
                    <a:prstClr val="black"/>
                  </a:solidFill>
                  <a:cs typeface="Arial" pitchFamily="34" charset="0"/>
                </a:rPr>
                <a:t> </a:t>
              </a:r>
              <a:r>
                <a:rPr lang="en-US" sz="1200" b="1" dirty="0" smtClean="0">
                  <a:solidFill>
                    <a:prstClr val="black"/>
                  </a:solidFill>
                  <a:cs typeface="Arial" pitchFamily="34" charset="0"/>
                  <a:sym typeface="Wingdings" pitchFamily="2" charset="2"/>
                </a:rPr>
                <a:t> </a:t>
              </a:r>
              <a:r>
                <a:rPr lang="en-US" sz="1200" b="1" dirty="0" smtClean="0">
                  <a:solidFill>
                    <a:prstClr val="black"/>
                  </a:solidFill>
                  <a:cs typeface="Arial" pitchFamily="34" charset="0"/>
                </a:rPr>
                <a:t>To develop validated operational performance requirements that address user needs and achieve the successful  implementation of mid-term service capabilities.</a:t>
              </a:r>
              <a:endParaRPr lang="en-US" sz="1200" b="1" dirty="0">
                <a:solidFill>
                  <a:prstClr val="black"/>
                </a:solidFill>
                <a:cs typeface="Arial" pitchFamily="34" charset="0"/>
              </a:endParaRPr>
            </a:p>
          </p:txBody>
        </p:sp>
        <p:sp>
          <p:nvSpPr>
            <p:cNvPr id="101" name="Rounded Rectangle 100"/>
            <p:cNvSpPr/>
            <p:nvPr/>
          </p:nvSpPr>
          <p:spPr>
            <a:xfrm>
              <a:off x="666672" y="4182021"/>
              <a:ext cx="4034271" cy="811516"/>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Decomposition of capabilities through CONOPS functional analysis and NSIP operational analysis to derive weather functions and interfaces with ATM operations.</a:t>
              </a:r>
            </a:p>
          </p:txBody>
        </p:sp>
        <p:sp>
          <p:nvSpPr>
            <p:cNvPr id="105" name="Rounded Rectangle 104"/>
            <p:cNvSpPr/>
            <p:nvPr/>
          </p:nvSpPr>
          <p:spPr>
            <a:xfrm>
              <a:off x="666672" y="5291731"/>
              <a:ext cx="4043149" cy="736211"/>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Assess user needs from an ”as-is” and “to-be” operational context to determine weather information needs in the “to-be” state.</a:t>
              </a:r>
            </a:p>
          </p:txBody>
        </p:sp>
        <p:sp>
          <p:nvSpPr>
            <p:cNvPr id="106" name="Rounded Rectangle 105"/>
            <p:cNvSpPr/>
            <p:nvPr/>
          </p:nvSpPr>
          <p:spPr>
            <a:xfrm>
              <a:off x="4987749" y="5218837"/>
              <a:ext cx="3921075" cy="809106"/>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Conduct operational validation of user needs, operational requirements, and weather information needs through use of scenarios with subject matter experts.</a:t>
              </a:r>
            </a:p>
          </p:txBody>
        </p:sp>
        <p:sp>
          <p:nvSpPr>
            <p:cNvPr id="107" name="Rounded Rectangle 106"/>
            <p:cNvSpPr/>
            <p:nvPr/>
          </p:nvSpPr>
          <p:spPr>
            <a:xfrm>
              <a:off x="6423211" y="4426957"/>
              <a:ext cx="2485614" cy="566580"/>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Convert operational requirements to performance requirements.</a:t>
              </a:r>
            </a:p>
          </p:txBody>
        </p:sp>
        <p:sp>
          <p:nvSpPr>
            <p:cNvPr id="110" name="Rounded Rectangle 109"/>
            <p:cNvSpPr/>
            <p:nvPr/>
          </p:nvSpPr>
          <p:spPr>
            <a:xfrm>
              <a:off x="6423210" y="2504572"/>
              <a:ext cx="2485613" cy="971466"/>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Validate performance requirements through appropriate methods, such as modeling, simulation, or human-in-the-loop exercises.</a:t>
              </a:r>
            </a:p>
          </p:txBody>
        </p:sp>
        <p:cxnSp>
          <p:nvCxnSpPr>
            <p:cNvPr id="14" name="Straight Arrow Connector 13"/>
            <p:cNvCxnSpPr/>
            <p:nvPr/>
          </p:nvCxnSpPr>
          <p:spPr>
            <a:xfrm flipH="1">
              <a:off x="1333869" y="3827184"/>
              <a:ext cx="6390" cy="354838"/>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101" idx="2"/>
              <a:endCxn id="105" idx="0"/>
            </p:cNvCxnSpPr>
            <p:nvPr/>
          </p:nvCxnSpPr>
          <p:spPr>
            <a:xfrm>
              <a:off x="2683808" y="4993537"/>
              <a:ext cx="4439" cy="298194"/>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105" idx="3"/>
            </p:cNvCxnSpPr>
            <p:nvPr/>
          </p:nvCxnSpPr>
          <p:spPr>
            <a:xfrm>
              <a:off x="4709821" y="5659837"/>
              <a:ext cx="277564" cy="0"/>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flipH="1" flipV="1">
              <a:off x="7665968" y="4962598"/>
              <a:ext cx="50" cy="256239"/>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202" idx="0"/>
              <a:endCxn id="110" idx="2"/>
            </p:cNvCxnSpPr>
            <p:nvPr/>
          </p:nvCxnSpPr>
          <p:spPr>
            <a:xfrm flipH="1" flipV="1">
              <a:off x="7666017" y="3476038"/>
              <a:ext cx="1" cy="351147"/>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10" idx="0"/>
              <a:endCxn id="55" idx="2"/>
            </p:cNvCxnSpPr>
            <p:nvPr/>
          </p:nvCxnSpPr>
          <p:spPr>
            <a:xfrm flipH="1" flipV="1">
              <a:off x="7660099" y="2183084"/>
              <a:ext cx="5918" cy="321488"/>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117682" y="6077846"/>
              <a:ext cx="1196554" cy="398154"/>
            </a:xfrm>
            <a:prstGeom prst="rect">
              <a:avLst/>
            </a:prstGeom>
            <a:noFill/>
          </p:spPr>
          <p:txBody>
            <a:bodyPr wrap="square" rtlCol="0">
              <a:spAutoFit/>
            </a:bodyPr>
            <a:lstStyle/>
            <a:p>
              <a:pPr defTabSz="457200" fontAlgn="base">
                <a:spcBef>
                  <a:spcPct val="0"/>
                </a:spcBef>
                <a:spcAft>
                  <a:spcPct val="0"/>
                </a:spcAft>
              </a:pPr>
              <a:r>
                <a:rPr lang="en-US" sz="1600" b="1" dirty="0" smtClean="0">
                  <a:solidFill>
                    <a:prstClr val="black"/>
                  </a:solidFill>
                  <a:latin typeface="Arial" charset="0"/>
                  <a:ea typeface="ＭＳ Ｐゴシック" pitchFamily="-108" charset="-128"/>
                </a:rPr>
                <a:t>Analysis</a:t>
              </a:r>
              <a:endParaRPr lang="en-US" sz="1600" b="1" dirty="0">
                <a:solidFill>
                  <a:prstClr val="black"/>
                </a:solidFill>
                <a:latin typeface="Arial" charset="0"/>
                <a:ea typeface="ＭＳ Ｐゴシック" pitchFamily="-108" charset="-128"/>
              </a:endParaRPr>
            </a:p>
          </p:txBody>
        </p:sp>
        <p:sp>
          <p:nvSpPr>
            <p:cNvPr id="131" name="TextBox 130"/>
            <p:cNvSpPr txBox="1"/>
            <p:nvPr/>
          </p:nvSpPr>
          <p:spPr>
            <a:xfrm>
              <a:off x="5600808" y="6075452"/>
              <a:ext cx="2748622" cy="398154"/>
            </a:xfrm>
            <a:prstGeom prst="rect">
              <a:avLst/>
            </a:prstGeom>
            <a:noFill/>
          </p:spPr>
          <p:txBody>
            <a:bodyPr wrap="square" rtlCol="0">
              <a:spAutoFit/>
            </a:bodyPr>
            <a:lstStyle/>
            <a:p>
              <a:pPr defTabSz="457200" fontAlgn="base">
                <a:spcBef>
                  <a:spcPct val="0"/>
                </a:spcBef>
                <a:spcAft>
                  <a:spcPct val="0"/>
                </a:spcAft>
              </a:pPr>
              <a:r>
                <a:rPr lang="en-US" sz="1600" b="1" dirty="0" smtClean="0">
                  <a:solidFill>
                    <a:prstClr val="black"/>
                  </a:solidFill>
                  <a:latin typeface="Arial" charset="0"/>
                  <a:ea typeface="ＭＳ Ｐゴシック" pitchFamily="-108" charset="-128"/>
                </a:rPr>
                <a:t>Validation &amp; Approval</a:t>
              </a:r>
              <a:endParaRPr lang="en-US" sz="1600" b="1" dirty="0">
                <a:solidFill>
                  <a:prstClr val="black"/>
                </a:solidFill>
                <a:latin typeface="Arial" charset="0"/>
                <a:ea typeface="ＭＳ Ｐゴシック" pitchFamily="-108" charset="-128"/>
              </a:endParaRPr>
            </a:p>
          </p:txBody>
        </p:sp>
        <p:sp>
          <p:nvSpPr>
            <p:cNvPr id="55" name="Rounded Rectangle 54"/>
            <p:cNvSpPr/>
            <p:nvPr/>
          </p:nvSpPr>
          <p:spPr>
            <a:xfrm>
              <a:off x="6423211" y="1671348"/>
              <a:ext cx="2473776" cy="511736"/>
            </a:xfrm>
            <a:prstGeom prst="roundRect">
              <a:avLst/>
            </a:prstGeom>
            <a:solidFill>
              <a:schemeClr val="accent2">
                <a:lumMod val="20000"/>
                <a:lumOff val="80000"/>
              </a:schemeClr>
            </a:solidFill>
            <a:ln w="28575"/>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Allocate validated requirements to FAA &amp; NWS.</a:t>
              </a:r>
            </a:p>
          </p:txBody>
        </p:sp>
        <p:sp>
          <p:nvSpPr>
            <p:cNvPr id="100" name="Oval 99"/>
            <p:cNvSpPr/>
            <p:nvPr/>
          </p:nvSpPr>
          <p:spPr>
            <a:xfrm>
              <a:off x="3593680" y="1682258"/>
              <a:ext cx="2221256"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800" dirty="0">
                <a:solidFill>
                  <a:prstClr val="black"/>
                </a:solidFill>
              </a:endParaRPr>
            </a:p>
          </p:txBody>
        </p:sp>
        <p:sp>
          <p:nvSpPr>
            <p:cNvPr id="102" name="Oval 101"/>
            <p:cNvSpPr/>
            <p:nvPr/>
          </p:nvSpPr>
          <p:spPr>
            <a:xfrm>
              <a:off x="3459470" y="250435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03" name="Oval 102"/>
            <p:cNvSpPr/>
            <p:nvPr/>
          </p:nvSpPr>
          <p:spPr>
            <a:xfrm>
              <a:off x="4313800" y="250435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04" name="Oval 103"/>
            <p:cNvSpPr/>
            <p:nvPr/>
          </p:nvSpPr>
          <p:spPr>
            <a:xfrm>
              <a:off x="5168129" y="250435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08" name="Oval 107"/>
            <p:cNvSpPr/>
            <p:nvPr/>
          </p:nvSpPr>
          <p:spPr>
            <a:xfrm>
              <a:off x="4292842" y="3154168"/>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09" name="Oval 108"/>
            <p:cNvSpPr/>
            <p:nvPr/>
          </p:nvSpPr>
          <p:spPr>
            <a:xfrm>
              <a:off x="3438513" y="3154168"/>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11" name="Oval 110"/>
            <p:cNvSpPr/>
            <p:nvPr/>
          </p:nvSpPr>
          <p:spPr>
            <a:xfrm>
              <a:off x="5147172" y="3154168"/>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cxnSp>
          <p:nvCxnSpPr>
            <p:cNvPr id="112" name="Straight Connector 111"/>
            <p:cNvCxnSpPr>
              <a:stCxn id="102" idx="0"/>
              <a:endCxn id="100" idx="4"/>
            </p:cNvCxnSpPr>
            <p:nvPr/>
          </p:nvCxnSpPr>
          <p:spPr>
            <a:xfrm flipV="1">
              <a:off x="3858157" y="2183084"/>
              <a:ext cx="846151"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03" idx="0"/>
              <a:endCxn id="100" idx="4"/>
            </p:cNvCxnSpPr>
            <p:nvPr/>
          </p:nvCxnSpPr>
          <p:spPr>
            <a:xfrm flipH="1" flipV="1">
              <a:off x="4704308" y="2183084"/>
              <a:ext cx="8179"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4" idx="0"/>
              <a:endCxn id="100" idx="4"/>
            </p:cNvCxnSpPr>
            <p:nvPr/>
          </p:nvCxnSpPr>
          <p:spPr>
            <a:xfrm flipH="1" flipV="1">
              <a:off x="4704308" y="2183084"/>
              <a:ext cx="862508"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375881" y="2410561"/>
              <a:ext cx="2693493" cy="1416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800" dirty="0">
                <a:solidFill>
                  <a:prstClr val="white"/>
                </a:solidFill>
              </a:endParaRPr>
            </a:p>
          </p:txBody>
        </p:sp>
        <p:pic>
          <p:nvPicPr>
            <p:cNvPr id="124" name="Picture 1"/>
            <p:cNvPicPr>
              <a:picLocks noChangeAspect="1" noChangeArrowheads="1"/>
            </p:cNvPicPr>
            <p:nvPr/>
          </p:nvPicPr>
          <p:blipFill>
            <a:blip r:embed="rId3"/>
            <a:srcRect b="24508"/>
            <a:stretch>
              <a:fillRect/>
            </a:stretch>
          </p:blipFill>
          <p:spPr bwMode="auto">
            <a:xfrm>
              <a:off x="3539284" y="1671348"/>
              <a:ext cx="2304489" cy="385962"/>
            </a:xfrm>
            <a:prstGeom prst="rect">
              <a:avLst/>
            </a:prstGeom>
            <a:noFill/>
            <a:ln w="9525">
              <a:noFill/>
              <a:miter lim="800000"/>
              <a:headEnd/>
              <a:tailEnd/>
            </a:ln>
            <a:effectLst/>
          </p:spPr>
        </p:pic>
        <p:pic>
          <p:nvPicPr>
            <p:cNvPr id="128" name="Picture 2"/>
            <p:cNvPicPr>
              <a:picLocks noChangeAspect="1" noChangeArrowheads="1"/>
            </p:cNvPicPr>
            <p:nvPr/>
          </p:nvPicPr>
          <p:blipFill>
            <a:blip r:embed="rId4"/>
            <a:srcRect b="24036"/>
            <a:stretch>
              <a:fillRect/>
            </a:stretch>
          </p:blipFill>
          <p:spPr bwMode="auto">
            <a:xfrm>
              <a:off x="3442032" y="2493994"/>
              <a:ext cx="824665" cy="395641"/>
            </a:xfrm>
            <a:prstGeom prst="rect">
              <a:avLst/>
            </a:prstGeom>
            <a:noFill/>
            <a:ln w="9525">
              <a:noFill/>
              <a:miter lim="800000"/>
              <a:headEnd/>
              <a:tailEnd/>
            </a:ln>
            <a:effectLst/>
          </p:spPr>
        </p:pic>
        <p:sp>
          <p:nvSpPr>
            <p:cNvPr id="129" name="TextBox 128"/>
            <p:cNvSpPr txBox="1"/>
            <p:nvPr/>
          </p:nvSpPr>
          <p:spPr>
            <a:xfrm>
              <a:off x="3414979" y="2600736"/>
              <a:ext cx="861369" cy="289567"/>
            </a:xfrm>
            <a:prstGeom prst="rect">
              <a:avLst/>
            </a:prstGeom>
            <a:noFill/>
          </p:spPr>
          <p:txBody>
            <a:bodyPr wrap="square" rtlCol="0" anchor="ctr">
              <a:spAutoFit/>
            </a:bodyPr>
            <a:lstStyle/>
            <a:p>
              <a:pPr algn="ctr" defTabSz="457200" fontAlgn="base">
                <a:spcBef>
                  <a:spcPct val="0"/>
                </a:spcBef>
                <a:spcAft>
                  <a:spcPct val="0"/>
                </a:spcAft>
              </a:pPr>
              <a:r>
                <a:rPr lang="en-US" sz="1000" b="1" dirty="0" smtClean="0">
                  <a:solidFill>
                    <a:srgbClr val="FF0000"/>
                  </a:solidFill>
                  <a:ea typeface="ＭＳ Ｐゴシック" pitchFamily="-108" charset="-128"/>
                </a:rPr>
                <a:t>CATM</a:t>
              </a:r>
              <a:endParaRPr lang="en-US" sz="1000" b="1" dirty="0" smtClean="0">
                <a:solidFill>
                  <a:srgbClr val="FF0000"/>
                </a:solidFill>
                <a:latin typeface="Arial" charset="0"/>
                <a:ea typeface="ＭＳ Ｐゴシック" pitchFamily="-108" charset="-128"/>
              </a:endParaRPr>
            </a:p>
          </p:txBody>
        </p:sp>
        <p:pic>
          <p:nvPicPr>
            <p:cNvPr id="130" name="Picture 4"/>
            <p:cNvPicPr>
              <a:picLocks noChangeAspect="1" noChangeArrowheads="1"/>
            </p:cNvPicPr>
            <p:nvPr/>
          </p:nvPicPr>
          <p:blipFill>
            <a:blip r:embed="rId4"/>
            <a:srcRect b="24036"/>
            <a:stretch>
              <a:fillRect/>
            </a:stretch>
          </p:blipFill>
          <p:spPr bwMode="auto">
            <a:xfrm>
              <a:off x="4302121" y="2493994"/>
              <a:ext cx="824665" cy="395640"/>
            </a:xfrm>
            <a:prstGeom prst="rect">
              <a:avLst/>
            </a:prstGeom>
            <a:noFill/>
            <a:ln w="9525">
              <a:noFill/>
              <a:miter lim="800000"/>
              <a:headEnd/>
              <a:tailEnd/>
            </a:ln>
            <a:effectLst/>
          </p:spPr>
        </p:pic>
        <p:sp>
          <p:nvSpPr>
            <p:cNvPr id="132" name="TextBox 131"/>
            <p:cNvSpPr txBox="1"/>
            <p:nvPr/>
          </p:nvSpPr>
          <p:spPr>
            <a:xfrm>
              <a:off x="4365308" y="2599772"/>
              <a:ext cx="669385" cy="289567"/>
            </a:xfrm>
            <a:prstGeom prst="rect">
              <a:avLst/>
            </a:prstGeom>
            <a:noFill/>
          </p:spPr>
          <p:txBody>
            <a:bodyPr wrap="square" rtlCol="0" anchor="ctr">
              <a:spAutoFit/>
            </a:bodyPr>
            <a:lstStyle/>
            <a:p>
              <a:pPr algn="ctr" defTabSz="457200" fontAlgn="base">
                <a:spcBef>
                  <a:spcPct val="0"/>
                </a:spcBef>
                <a:spcAft>
                  <a:spcPct val="0"/>
                </a:spcAft>
              </a:pPr>
              <a:r>
                <a:rPr lang="en-US" sz="1000" b="1" dirty="0" smtClean="0">
                  <a:solidFill>
                    <a:prstClr val="black"/>
                  </a:solidFill>
                  <a:ea typeface="ＭＳ Ｐゴシック" pitchFamily="-108" charset="-128"/>
                </a:rPr>
                <a:t>ISO</a:t>
              </a:r>
            </a:p>
          </p:txBody>
        </p:sp>
        <p:pic>
          <p:nvPicPr>
            <p:cNvPr id="133" name="Picture 5"/>
            <p:cNvPicPr>
              <a:picLocks noChangeAspect="1" noChangeArrowheads="1"/>
            </p:cNvPicPr>
            <p:nvPr/>
          </p:nvPicPr>
          <p:blipFill>
            <a:blip r:embed="rId4"/>
            <a:srcRect b="24036"/>
            <a:stretch>
              <a:fillRect/>
            </a:stretch>
          </p:blipFill>
          <p:spPr bwMode="auto">
            <a:xfrm>
              <a:off x="5154531" y="2493994"/>
              <a:ext cx="824666" cy="395637"/>
            </a:xfrm>
            <a:prstGeom prst="rect">
              <a:avLst/>
            </a:prstGeom>
            <a:noFill/>
            <a:ln w="9525">
              <a:noFill/>
              <a:miter lim="800000"/>
              <a:headEnd/>
              <a:tailEnd/>
            </a:ln>
            <a:effectLst/>
          </p:spPr>
        </p:pic>
        <p:sp>
          <p:nvSpPr>
            <p:cNvPr id="134" name="TextBox 133"/>
            <p:cNvSpPr txBox="1"/>
            <p:nvPr/>
          </p:nvSpPr>
          <p:spPr>
            <a:xfrm>
              <a:off x="5219060" y="2605450"/>
              <a:ext cx="701976" cy="289567"/>
            </a:xfrm>
            <a:prstGeom prst="rect">
              <a:avLst/>
            </a:prstGeom>
            <a:noFill/>
          </p:spPr>
          <p:txBody>
            <a:bodyPr wrap="square" rtlCol="0" anchor="ctr">
              <a:spAutoFit/>
            </a:bodyPr>
            <a:lstStyle/>
            <a:p>
              <a:pPr algn="ctr" defTabSz="457200" fontAlgn="base">
                <a:spcBef>
                  <a:spcPct val="0"/>
                </a:spcBef>
                <a:spcAft>
                  <a:spcPct val="0"/>
                </a:spcAft>
              </a:pPr>
              <a:r>
                <a:rPr lang="en-US" sz="1000" b="1" dirty="0" smtClean="0">
                  <a:solidFill>
                    <a:prstClr val="black"/>
                  </a:solidFill>
                  <a:ea typeface="ＭＳ Ｐゴシック" pitchFamily="-108" charset="-128"/>
                </a:rPr>
                <a:t>TBFM</a:t>
              </a:r>
            </a:p>
          </p:txBody>
        </p:sp>
        <p:pic>
          <p:nvPicPr>
            <p:cNvPr id="135" name="Picture 7"/>
            <p:cNvPicPr>
              <a:picLocks noChangeAspect="1" noChangeArrowheads="1"/>
            </p:cNvPicPr>
            <p:nvPr/>
          </p:nvPicPr>
          <p:blipFill>
            <a:blip r:embed="rId5"/>
            <a:srcRect b="23732"/>
            <a:stretch>
              <a:fillRect/>
            </a:stretch>
          </p:blipFill>
          <p:spPr bwMode="auto">
            <a:xfrm>
              <a:off x="3418248" y="3145956"/>
              <a:ext cx="834158" cy="402528"/>
            </a:xfrm>
            <a:prstGeom prst="rect">
              <a:avLst/>
            </a:prstGeom>
            <a:noFill/>
            <a:ln w="9525">
              <a:noFill/>
              <a:miter lim="800000"/>
              <a:headEnd/>
              <a:tailEnd/>
            </a:ln>
            <a:effectLst/>
          </p:spPr>
        </p:pic>
        <p:sp>
          <p:nvSpPr>
            <p:cNvPr id="136" name="TextBox 135"/>
            <p:cNvSpPr txBox="1"/>
            <p:nvPr/>
          </p:nvSpPr>
          <p:spPr>
            <a:xfrm>
              <a:off x="3390517" y="3242990"/>
              <a:ext cx="898485" cy="246221"/>
            </a:xfrm>
            <a:prstGeom prst="rect">
              <a:avLst/>
            </a:prstGeom>
            <a:noFill/>
          </p:spPr>
          <p:txBody>
            <a:bodyPr wrap="square" rtlCol="0">
              <a:spAutoFit/>
            </a:bodyPr>
            <a:lstStyle/>
            <a:p>
              <a:pPr algn="ctr" defTabSz="457200" fontAlgn="base">
                <a:spcBef>
                  <a:spcPct val="0"/>
                </a:spcBef>
                <a:spcAft>
                  <a:spcPct val="0"/>
                </a:spcAft>
              </a:pPr>
              <a:r>
                <a:rPr lang="en-US" sz="1000" b="1" dirty="0" smtClean="0">
                  <a:solidFill>
                    <a:srgbClr val="FF0000"/>
                  </a:solidFill>
                  <a:ea typeface="ＭＳ Ｐゴシック" pitchFamily="-108" charset="-128"/>
                </a:rPr>
                <a:t>IMRO</a:t>
              </a:r>
            </a:p>
          </p:txBody>
        </p:sp>
        <p:pic>
          <p:nvPicPr>
            <p:cNvPr id="137" name="Picture 8"/>
            <p:cNvPicPr>
              <a:picLocks noChangeAspect="1" noChangeArrowheads="1"/>
            </p:cNvPicPr>
            <p:nvPr/>
          </p:nvPicPr>
          <p:blipFill>
            <a:blip r:embed="rId4"/>
            <a:srcRect b="24036"/>
            <a:stretch>
              <a:fillRect/>
            </a:stretch>
          </p:blipFill>
          <p:spPr bwMode="auto">
            <a:xfrm>
              <a:off x="4283084" y="3143807"/>
              <a:ext cx="824665" cy="395637"/>
            </a:xfrm>
            <a:prstGeom prst="rect">
              <a:avLst/>
            </a:prstGeom>
            <a:noFill/>
            <a:ln w="9525">
              <a:noFill/>
              <a:miter lim="800000"/>
              <a:headEnd/>
              <a:tailEnd/>
            </a:ln>
            <a:effectLst/>
          </p:spPr>
        </p:pic>
        <p:sp>
          <p:nvSpPr>
            <p:cNvPr id="138" name="TextBox 137"/>
            <p:cNvSpPr txBox="1"/>
            <p:nvPr/>
          </p:nvSpPr>
          <p:spPr>
            <a:xfrm>
              <a:off x="4333684" y="3218731"/>
              <a:ext cx="761537" cy="246221"/>
            </a:xfrm>
            <a:prstGeom prst="rect">
              <a:avLst/>
            </a:prstGeom>
            <a:noFill/>
          </p:spPr>
          <p:txBody>
            <a:bodyPr wrap="square" rtlCol="0">
              <a:spAutoFit/>
            </a:bodyPr>
            <a:lstStyle/>
            <a:p>
              <a:pPr algn="ctr" defTabSz="457200" fontAlgn="base">
                <a:spcBef>
                  <a:spcPct val="0"/>
                </a:spcBef>
                <a:spcAft>
                  <a:spcPct val="0"/>
                </a:spcAft>
              </a:pPr>
              <a:r>
                <a:rPr lang="en-US" sz="1000" b="1" dirty="0" smtClean="0">
                  <a:solidFill>
                    <a:prstClr val="black"/>
                  </a:solidFill>
                  <a:ea typeface="ＭＳ Ｐゴシック" pitchFamily="-108" charset="-128"/>
                </a:rPr>
                <a:t>IALVO</a:t>
              </a:r>
            </a:p>
          </p:txBody>
        </p:sp>
        <p:pic>
          <p:nvPicPr>
            <p:cNvPr id="139" name="Picture 9"/>
            <p:cNvPicPr>
              <a:picLocks noChangeAspect="1" noChangeArrowheads="1"/>
            </p:cNvPicPr>
            <p:nvPr/>
          </p:nvPicPr>
          <p:blipFill>
            <a:blip r:embed="rId4"/>
            <a:srcRect b="24036"/>
            <a:stretch>
              <a:fillRect/>
            </a:stretch>
          </p:blipFill>
          <p:spPr bwMode="auto">
            <a:xfrm>
              <a:off x="5135493" y="3143807"/>
              <a:ext cx="824665" cy="395637"/>
            </a:xfrm>
            <a:prstGeom prst="rect">
              <a:avLst/>
            </a:prstGeom>
            <a:noFill/>
            <a:ln w="9525">
              <a:noFill/>
              <a:miter lim="800000"/>
              <a:headEnd/>
              <a:tailEnd/>
            </a:ln>
            <a:effectLst/>
          </p:spPr>
        </p:pic>
        <p:sp>
          <p:nvSpPr>
            <p:cNvPr id="140" name="TextBox 139"/>
            <p:cNvSpPr txBox="1"/>
            <p:nvPr/>
          </p:nvSpPr>
          <p:spPr>
            <a:xfrm>
              <a:off x="5154531" y="3224326"/>
              <a:ext cx="822973" cy="246221"/>
            </a:xfrm>
            <a:prstGeom prst="rect">
              <a:avLst/>
            </a:prstGeom>
            <a:noFill/>
          </p:spPr>
          <p:txBody>
            <a:bodyPr wrap="square" rtlCol="0">
              <a:spAutoFit/>
            </a:bodyPr>
            <a:lstStyle/>
            <a:p>
              <a:pPr algn="ctr" defTabSz="457200" fontAlgn="base">
                <a:spcBef>
                  <a:spcPct val="0"/>
                </a:spcBef>
                <a:spcAft>
                  <a:spcPct val="0"/>
                </a:spcAft>
              </a:pPr>
              <a:r>
                <a:rPr lang="en-US" sz="1000" b="1" dirty="0" smtClean="0">
                  <a:solidFill>
                    <a:prstClr val="black"/>
                  </a:solidFill>
                  <a:ea typeface="ＭＳ Ｐゴシック" pitchFamily="-108" charset="-128"/>
                </a:rPr>
                <a:t>Others</a:t>
              </a:r>
            </a:p>
          </p:txBody>
        </p:sp>
        <p:cxnSp>
          <p:nvCxnSpPr>
            <p:cNvPr id="166" name="Straight Arrow Connector 165"/>
            <p:cNvCxnSpPr/>
            <p:nvPr/>
          </p:nvCxnSpPr>
          <p:spPr>
            <a:xfrm>
              <a:off x="4168518" y="3827184"/>
              <a:ext cx="0" cy="354838"/>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202" name="Rounded Rectangle 201"/>
            <p:cNvSpPr/>
            <p:nvPr/>
          </p:nvSpPr>
          <p:spPr>
            <a:xfrm>
              <a:off x="6423211" y="3827184"/>
              <a:ext cx="2485614" cy="354838"/>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Approve requirements.</a:t>
              </a:r>
            </a:p>
          </p:txBody>
        </p:sp>
        <p:cxnSp>
          <p:nvCxnSpPr>
            <p:cNvPr id="203" name="Straight Arrow Connector 202"/>
            <p:cNvCxnSpPr>
              <a:stCxn id="107" idx="0"/>
            </p:cNvCxnSpPr>
            <p:nvPr/>
          </p:nvCxnSpPr>
          <p:spPr>
            <a:xfrm flipH="1" flipV="1">
              <a:off x="7666009" y="4182023"/>
              <a:ext cx="9" cy="244935"/>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593680" y="1697425"/>
              <a:ext cx="2205765" cy="506742"/>
            </a:xfrm>
            <a:prstGeom prst="rect">
              <a:avLst/>
            </a:prstGeom>
            <a:noFill/>
          </p:spPr>
          <p:txBody>
            <a:bodyPr wrap="square" rtlCol="0">
              <a:spAutoFit/>
            </a:bodyPr>
            <a:lstStyle/>
            <a:p>
              <a:pPr algn="ctr" defTabSz="457200" fontAlgn="base">
                <a:spcBef>
                  <a:spcPct val="0"/>
                </a:spcBef>
                <a:spcAft>
                  <a:spcPct val="0"/>
                </a:spcAft>
              </a:pPr>
              <a:r>
                <a:rPr lang="en-US" sz="1100" b="1" dirty="0" smtClean="0">
                  <a:solidFill>
                    <a:prstClr val="black"/>
                  </a:solidFill>
                  <a:ea typeface="ＭＳ Ｐゴシック" pitchFamily="-108" charset="-128"/>
                </a:rPr>
                <a:t>NSIP 5.0 Alpha &amp; Bravo Portfolios</a:t>
              </a:r>
            </a:p>
          </p:txBody>
        </p:sp>
      </p:grpSp>
      <p:sp>
        <p:nvSpPr>
          <p:cNvPr id="5" name="Title 4"/>
          <p:cNvSpPr>
            <a:spLocks noGrp="1"/>
          </p:cNvSpPr>
          <p:nvPr>
            <p:ph type="title"/>
          </p:nvPr>
        </p:nvSpPr>
        <p:spPr>
          <a:xfrm>
            <a:off x="609600" y="274638"/>
            <a:ext cx="8153400" cy="868362"/>
          </a:xfrm>
          <a:solidFill>
            <a:srgbClr val="FFFF00">
              <a:alpha val="20000"/>
            </a:srgbClr>
          </a:solidFill>
        </p:spPr>
        <p:txBody>
          <a:bodyPr>
            <a:noAutofit/>
          </a:bodyPr>
          <a:lstStyle/>
          <a:p>
            <a:pPr defTabSz="457200">
              <a:defRPr/>
            </a:pPr>
            <a:r>
              <a:rPr lang="en-US" dirty="0" smtClean="0">
                <a:latin typeface="Candara" pitchFamily="34" charset="0"/>
                <a:ea typeface="ＭＳ Ｐゴシック" pitchFamily="-108" charset="-128"/>
              </a:rPr>
              <a:t>Source of Capabilities and Processes</a:t>
            </a:r>
            <a:endParaRPr lang="en-US" dirty="0">
              <a:latin typeface="Candara" pitchFamily="34" charset="0"/>
              <a:ea typeface="ＭＳ Ｐゴシック" pitchFamily="-108" charset="-128"/>
            </a:endParaRPr>
          </a:p>
        </p:txBody>
      </p:sp>
      <p:sp>
        <p:nvSpPr>
          <p:cNvPr id="24" name="Rectangle 23"/>
          <p:cNvSpPr/>
          <p:nvPr/>
        </p:nvSpPr>
        <p:spPr>
          <a:xfrm>
            <a:off x="3459299" y="2286000"/>
            <a:ext cx="2408101" cy="2230127"/>
          </a:xfrm>
          <a:prstGeom prst="rect">
            <a:avLst/>
          </a:prstGeom>
          <a:solidFill>
            <a:srgbClr val="FFFF0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98" name="Rectangle 97"/>
          <p:cNvSpPr/>
          <p:nvPr/>
        </p:nvSpPr>
        <p:spPr>
          <a:xfrm>
            <a:off x="995303" y="5332946"/>
            <a:ext cx="3665610" cy="1126845"/>
          </a:xfrm>
          <a:prstGeom prst="rect">
            <a:avLst/>
          </a:prstGeom>
          <a:solidFill>
            <a:srgbClr val="FFFF0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99" name="Rectangle 98"/>
          <p:cNvSpPr/>
          <p:nvPr/>
        </p:nvSpPr>
        <p:spPr>
          <a:xfrm>
            <a:off x="4662131" y="5337839"/>
            <a:ext cx="3750499" cy="1126845"/>
          </a:xfrm>
          <a:prstGeom prst="rect">
            <a:avLst/>
          </a:prstGeom>
          <a:solidFill>
            <a:srgbClr val="FFFF0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15" name="Rectangle 114"/>
          <p:cNvSpPr/>
          <p:nvPr/>
        </p:nvSpPr>
        <p:spPr>
          <a:xfrm>
            <a:off x="2507236" y="4669371"/>
            <a:ext cx="1912364" cy="207429"/>
          </a:xfrm>
          <a:prstGeom prst="rect">
            <a:avLst/>
          </a:prstGeom>
          <a:solidFill>
            <a:srgbClr val="FFFF0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3" name="Rectangle 82"/>
          <p:cNvSpPr/>
          <p:nvPr/>
        </p:nvSpPr>
        <p:spPr>
          <a:xfrm>
            <a:off x="995303" y="2253341"/>
            <a:ext cx="2460059" cy="2262789"/>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4" name="Rectangle 83"/>
          <p:cNvSpPr/>
          <p:nvPr/>
        </p:nvSpPr>
        <p:spPr>
          <a:xfrm>
            <a:off x="6046470" y="4893599"/>
            <a:ext cx="2286000" cy="377613"/>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5" name="Rectangle 84"/>
          <p:cNvSpPr/>
          <p:nvPr/>
        </p:nvSpPr>
        <p:spPr>
          <a:xfrm>
            <a:off x="994325" y="4517465"/>
            <a:ext cx="3332817" cy="152400"/>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6" name="Rectangle 85"/>
          <p:cNvSpPr/>
          <p:nvPr/>
        </p:nvSpPr>
        <p:spPr>
          <a:xfrm>
            <a:off x="994834" y="4668527"/>
            <a:ext cx="1512402" cy="192619"/>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7" name="Rectangle 86"/>
          <p:cNvSpPr/>
          <p:nvPr/>
        </p:nvSpPr>
        <p:spPr>
          <a:xfrm>
            <a:off x="993696" y="4861994"/>
            <a:ext cx="3417565" cy="192619"/>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8" name="Rectangle 87"/>
          <p:cNvSpPr/>
          <p:nvPr/>
        </p:nvSpPr>
        <p:spPr>
          <a:xfrm>
            <a:off x="993697" y="5053311"/>
            <a:ext cx="1512402" cy="192619"/>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9" name="Rectangle 88"/>
          <p:cNvSpPr/>
          <p:nvPr/>
        </p:nvSpPr>
        <p:spPr>
          <a:xfrm>
            <a:off x="6046470" y="4704792"/>
            <a:ext cx="685800" cy="188807"/>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90" name="TextBox 89"/>
          <p:cNvSpPr txBox="1"/>
          <p:nvPr/>
        </p:nvSpPr>
        <p:spPr>
          <a:xfrm>
            <a:off x="1958941" y="4195991"/>
            <a:ext cx="970137" cy="338554"/>
          </a:xfrm>
          <a:prstGeom prst="rect">
            <a:avLst/>
          </a:prstGeom>
          <a:noFill/>
        </p:spPr>
        <p:txBody>
          <a:bodyPr wrap="none" rtlCol="0">
            <a:spAutoFit/>
          </a:bodyPr>
          <a:lstStyle/>
          <a:p>
            <a:pPr>
              <a:spcAft>
                <a:spcPts val="600"/>
              </a:spcAft>
            </a:pPr>
            <a:r>
              <a:rPr lang="en-US" sz="1600" b="1" dirty="0" smtClean="0">
                <a:solidFill>
                  <a:srgbClr val="0070C0"/>
                </a:solidFill>
                <a:ea typeface="Verdana" pitchFamily="34" charset="0"/>
                <a:cs typeface="Verdana" pitchFamily="34" charset="0"/>
              </a:rPr>
              <a:t>ANG-C6</a:t>
            </a:r>
            <a:endParaRPr lang="en-US" sz="1600" b="1" dirty="0">
              <a:solidFill>
                <a:srgbClr val="0070C0"/>
              </a:solidFill>
              <a:ea typeface="Verdana" pitchFamily="34" charset="0"/>
              <a:cs typeface="Verdana" pitchFamily="34" charset="0"/>
            </a:endParaRPr>
          </a:p>
        </p:txBody>
      </p:sp>
      <p:sp>
        <p:nvSpPr>
          <p:cNvPr id="91" name="TextBox 90"/>
          <p:cNvSpPr txBox="1"/>
          <p:nvPr/>
        </p:nvSpPr>
        <p:spPr>
          <a:xfrm>
            <a:off x="5211266" y="4707500"/>
            <a:ext cx="835204" cy="338554"/>
          </a:xfrm>
          <a:prstGeom prst="rect">
            <a:avLst/>
          </a:prstGeom>
          <a:solidFill>
            <a:srgbClr val="0070C0">
              <a:alpha val="10000"/>
            </a:srgbClr>
          </a:solidFill>
        </p:spPr>
        <p:txBody>
          <a:bodyPr wrap="square" rtlCol="0">
            <a:spAutoFit/>
          </a:bodyPr>
          <a:lstStyle/>
          <a:p>
            <a:pPr>
              <a:spcAft>
                <a:spcPts val="600"/>
              </a:spcAft>
            </a:pPr>
            <a:r>
              <a:rPr lang="en-US" sz="1600" b="1" dirty="0" smtClean="0">
                <a:solidFill>
                  <a:srgbClr val="0070C0"/>
                </a:solidFill>
                <a:ea typeface="Verdana" pitchFamily="34" charset="0"/>
                <a:cs typeface="Verdana" pitchFamily="34" charset="0"/>
              </a:rPr>
              <a:t>TRWG</a:t>
            </a:r>
            <a:endParaRPr lang="en-US" sz="1600" b="1" dirty="0">
              <a:solidFill>
                <a:srgbClr val="0070C0"/>
              </a:solidFill>
              <a:ea typeface="Verdana" pitchFamily="34" charset="0"/>
              <a:cs typeface="Verdana" pitchFamily="34" charset="0"/>
            </a:endParaRPr>
          </a:p>
        </p:txBody>
      </p:sp>
      <p:sp>
        <p:nvSpPr>
          <p:cNvPr id="2" name="Right Arrow 1"/>
          <p:cNvSpPr/>
          <p:nvPr/>
        </p:nvSpPr>
        <p:spPr>
          <a:xfrm>
            <a:off x="1109827" y="2953005"/>
            <a:ext cx="2395373" cy="1261587"/>
          </a:xfrm>
          <a:prstGeom prst="right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92" name="Right Arrow 91"/>
          <p:cNvSpPr/>
          <p:nvPr/>
        </p:nvSpPr>
        <p:spPr>
          <a:xfrm rot="16200000">
            <a:off x="3505520" y="4800920"/>
            <a:ext cx="2395373" cy="1261587"/>
          </a:xfrm>
          <a:prstGeom prst="right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93" name="Right Arrow 92"/>
          <p:cNvSpPr/>
          <p:nvPr/>
        </p:nvSpPr>
        <p:spPr>
          <a:xfrm rot="5400000">
            <a:off x="3429320" y="566893"/>
            <a:ext cx="2395373" cy="1261587"/>
          </a:xfrm>
          <a:prstGeom prst="right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94" name="Right Arrow 93"/>
          <p:cNvSpPr/>
          <p:nvPr/>
        </p:nvSpPr>
        <p:spPr>
          <a:xfrm rot="10800000">
            <a:off x="5834227" y="2895600"/>
            <a:ext cx="2395373" cy="1261587"/>
          </a:xfrm>
          <a:prstGeom prst="rightArrow">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Tree>
    <p:extLst>
      <p:ext uri="{BB962C8B-B14F-4D97-AF65-F5344CB8AC3E}">
        <p14:creationId xmlns:p14="http://schemas.microsoft.com/office/powerpoint/2010/main" val="143537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1" nodeType="afterEffect">
                                  <p:stCondLst>
                                    <p:cond delay="0"/>
                                  </p:stCondLst>
                                  <p:childTnLst>
                                    <p:set>
                                      <p:cBhvr>
                                        <p:cTn id="9" dur="1" fill="hold">
                                          <p:stCondLst>
                                            <p:cond delay="0"/>
                                          </p:stCondLst>
                                        </p:cTn>
                                        <p:tgtEl>
                                          <p:spTgt spid="93"/>
                                        </p:tgtEl>
                                        <p:attrNameLst>
                                          <p:attrName>style.visibility</p:attrName>
                                        </p:attrNameLst>
                                      </p:cBhvr>
                                      <p:to>
                                        <p:strVal val="visible"/>
                                      </p:to>
                                    </p:set>
                                  </p:childTnLst>
                                </p:cTn>
                              </p:par>
                              <p:par>
                                <p:cTn id="10" presetID="1" presetClass="entr" presetSubtype="0" fill="hold" grpId="1" nodeType="withEffect">
                                  <p:stCondLst>
                                    <p:cond delay="0"/>
                                  </p:stCondLst>
                                  <p:childTnLst>
                                    <p:set>
                                      <p:cBhvr>
                                        <p:cTn id="11" dur="1" fill="hold">
                                          <p:stCondLst>
                                            <p:cond delay="0"/>
                                          </p:stCondLst>
                                        </p:cTn>
                                        <p:tgtEl>
                                          <p:spTgt spid="94"/>
                                        </p:tgtEl>
                                        <p:attrNameLst>
                                          <p:attrName>style.visibility</p:attrName>
                                        </p:attrNameLst>
                                      </p:cBhvr>
                                      <p:to>
                                        <p:strVal val="visible"/>
                                      </p:to>
                                    </p:set>
                                  </p:childTnLst>
                                </p:cTn>
                              </p:par>
                              <p:par>
                                <p:cTn id="12" presetID="1" presetClass="entr" presetSubtype="0" fill="hold" grpId="1" nodeType="withEffect">
                                  <p:stCondLst>
                                    <p:cond delay="0"/>
                                  </p:stCondLst>
                                  <p:childTnLst>
                                    <p:set>
                                      <p:cBhvr>
                                        <p:cTn id="13" dur="1" fill="hold">
                                          <p:stCondLst>
                                            <p:cond delay="0"/>
                                          </p:stCondLst>
                                        </p:cTn>
                                        <p:tgtEl>
                                          <p:spTgt spid="92"/>
                                        </p:tgtEl>
                                        <p:attrNameLst>
                                          <p:attrName>style.visibility</p:attrName>
                                        </p:attrNameLst>
                                      </p:cBhvr>
                                      <p:to>
                                        <p:strVal val="visible"/>
                                      </p:to>
                                    </p:set>
                                  </p:childTnLst>
                                </p:cTn>
                              </p:par>
                              <p:par>
                                <p:cTn id="14" presetID="26" presetClass="emph" presetSubtype="0" repeatCount="3000" fill="hold" grpId="0" nodeType="withEffect">
                                  <p:stCondLst>
                                    <p:cond delay="0"/>
                                  </p:stCondLst>
                                  <p:childTnLst>
                                    <p:animEffect transition="out" filter="fade">
                                      <p:cBhvr>
                                        <p:cTn id="15" dur="500" tmFilter="0, 0; .2, .5; .8, .5; 1, 0"/>
                                        <p:tgtEl>
                                          <p:spTgt spid="2"/>
                                        </p:tgtEl>
                                      </p:cBhvr>
                                    </p:animEffect>
                                    <p:animScale>
                                      <p:cBhvr>
                                        <p:cTn id="16" dur="250" autoRev="1" fill="hold"/>
                                        <p:tgtEl>
                                          <p:spTgt spid="2"/>
                                        </p:tgtEl>
                                      </p:cBhvr>
                                      <p:by x="105000" y="105000"/>
                                    </p:animScale>
                                  </p:childTnLst>
                                </p:cTn>
                              </p:par>
                              <p:par>
                                <p:cTn id="17" presetID="26" presetClass="emph" presetSubtype="0" repeatCount="3000" fill="hold" grpId="0" nodeType="withEffect">
                                  <p:stCondLst>
                                    <p:cond delay="0"/>
                                  </p:stCondLst>
                                  <p:childTnLst>
                                    <p:animEffect transition="out" filter="fade">
                                      <p:cBhvr>
                                        <p:cTn id="18" dur="500" tmFilter="0, 0; .2, .5; .8, .5; 1, 0"/>
                                        <p:tgtEl>
                                          <p:spTgt spid="93"/>
                                        </p:tgtEl>
                                      </p:cBhvr>
                                    </p:animEffect>
                                    <p:animScale>
                                      <p:cBhvr>
                                        <p:cTn id="19" dur="250" autoRev="1" fill="hold"/>
                                        <p:tgtEl>
                                          <p:spTgt spid="93"/>
                                        </p:tgtEl>
                                      </p:cBhvr>
                                      <p:by x="105000" y="105000"/>
                                    </p:animScale>
                                  </p:childTnLst>
                                </p:cTn>
                              </p:par>
                              <p:par>
                                <p:cTn id="20" presetID="26" presetClass="emph" presetSubtype="0" repeatCount="3000" fill="hold" grpId="0" nodeType="withEffect">
                                  <p:stCondLst>
                                    <p:cond delay="0"/>
                                  </p:stCondLst>
                                  <p:childTnLst>
                                    <p:animEffect transition="out" filter="fade">
                                      <p:cBhvr>
                                        <p:cTn id="21" dur="500" tmFilter="0, 0; .2, .5; .8, .5; 1, 0"/>
                                        <p:tgtEl>
                                          <p:spTgt spid="94"/>
                                        </p:tgtEl>
                                      </p:cBhvr>
                                    </p:animEffect>
                                    <p:animScale>
                                      <p:cBhvr>
                                        <p:cTn id="22" dur="250" autoRev="1" fill="hold"/>
                                        <p:tgtEl>
                                          <p:spTgt spid="94"/>
                                        </p:tgtEl>
                                      </p:cBhvr>
                                      <p:by x="105000" y="105000"/>
                                    </p:animScale>
                                  </p:childTnLst>
                                </p:cTn>
                              </p:par>
                              <p:par>
                                <p:cTn id="23" presetID="26" presetClass="emph" presetSubtype="0" repeatCount="3000" fill="hold" grpId="0" nodeType="withEffect">
                                  <p:stCondLst>
                                    <p:cond delay="0"/>
                                  </p:stCondLst>
                                  <p:childTnLst>
                                    <p:animEffect transition="out" filter="fade">
                                      <p:cBhvr>
                                        <p:cTn id="24" dur="500" tmFilter="0, 0; .2, .5; .8, .5; 1, 0"/>
                                        <p:tgtEl>
                                          <p:spTgt spid="92"/>
                                        </p:tgtEl>
                                      </p:cBhvr>
                                    </p:animEffect>
                                    <p:animScale>
                                      <p:cBhvr>
                                        <p:cTn id="25" dur="250" autoRev="1" fill="hold"/>
                                        <p:tgtEl>
                                          <p:spTgt spid="92"/>
                                        </p:tgtEl>
                                      </p:cBhvr>
                                      <p:by x="105000" y="105000"/>
                                    </p:animScale>
                                  </p:childTnLst>
                                </p:cTn>
                              </p:par>
                            </p:childTnLst>
                          </p:cTn>
                        </p:par>
                        <p:par>
                          <p:cTn id="26" fill="hold">
                            <p:stCondLst>
                              <p:cond delay="2000"/>
                            </p:stCondLst>
                            <p:childTnLst>
                              <p:par>
                                <p:cTn id="27" presetID="10" presetClass="exit" presetSubtype="0" fill="hold" grpId="2" nodeType="after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grpId="2" nodeType="withEffect">
                                  <p:stCondLst>
                                    <p:cond delay="0"/>
                                  </p:stCondLst>
                                  <p:childTnLst>
                                    <p:animEffect transition="out" filter="fade">
                                      <p:cBhvr>
                                        <p:cTn id="31" dur="500"/>
                                        <p:tgtEl>
                                          <p:spTgt spid="93"/>
                                        </p:tgtEl>
                                      </p:cBhvr>
                                    </p:animEffect>
                                    <p:set>
                                      <p:cBhvr>
                                        <p:cTn id="32" dur="1" fill="hold">
                                          <p:stCondLst>
                                            <p:cond delay="499"/>
                                          </p:stCondLst>
                                        </p:cTn>
                                        <p:tgtEl>
                                          <p:spTgt spid="93"/>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94"/>
                                        </p:tgtEl>
                                      </p:cBhvr>
                                    </p:animEffect>
                                    <p:set>
                                      <p:cBhvr>
                                        <p:cTn id="35" dur="1" fill="hold">
                                          <p:stCondLst>
                                            <p:cond delay="499"/>
                                          </p:stCondLst>
                                        </p:cTn>
                                        <p:tgtEl>
                                          <p:spTgt spid="94"/>
                                        </p:tgtEl>
                                        <p:attrNameLst>
                                          <p:attrName>style.visibility</p:attrName>
                                        </p:attrNameLst>
                                      </p:cBhvr>
                                      <p:to>
                                        <p:strVal val="hidden"/>
                                      </p:to>
                                    </p:set>
                                  </p:childTnLst>
                                </p:cTn>
                              </p:par>
                              <p:par>
                                <p:cTn id="36" presetID="10" presetClass="exit" presetSubtype="0" fill="hold" grpId="2" nodeType="withEffect">
                                  <p:stCondLst>
                                    <p:cond delay="0"/>
                                  </p:stCondLst>
                                  <p:childTnLst>
                                    <p:animEffect transition="out" filter="fade">
                                      <p:cBhvr>
                                        <p:cTn id="37" dur="500"/>
                                        <p:tgtEl>
                                          <p:spTgt spid="92"/>
                                        </p:tgtEl>
                                      </p:cBhvr>
                                    </p:animEffect>
                                    <p:set>
                                      <p:cBhvr>
                                        <p:cTn id="38" dur="1" fill="hold">
                                          <p:stCondLst>
                                            <p:cond delay="499"/>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92" grpId="0" animBg="1"/>
      <p:bldP spid="92" grpId="1" animBg="1"/>
      <p:bldP spid="92" grpId="2" animBg="1"/>
      <p:bldP spid="93" grpId="0" animBg="1"/>
      <p:bldP spid="93" grpId="1" animBg="1"/>
      <p:bldP spid="93" grpId="2" animBg="1"/>
      <p:bldP spid="94" grpId="0" animBg="1"/>
      <p:bldP spid="94" grpId="1" animBg="1"/>
      <p:bldP spid="94"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smtClean="0"/>
              <a:t>What are the NSIP Portfolios? How many Increments (including stand-alone OIs) are in each?</a:t>
            </a:r>
          </a:p>
          <a:p>
            <a:pPr lvl="1"/>
            <a:r>
              <a:rPr lang="en-US" dirty="0" smtClean="0"/>
              <a:t>Collaborative </a:t>
            </a:r>
            <a:r>
              <a:rPr lang="en-US" dirty="0"/>
              <a:t>Air Traffic Management (CATM</a:t>
            </a:r>
            <a:r>
              <a:rPr lang="en-US" dirty="0" smtClean="0"/>
              <a:t>) [6A, 8B]</a:t>
            </a:r>
          </a:p>
          <a:p>
            <a:pPr lvl="1"/>
            <a:r>
              <a:rPr lang="en-US" dirty="0" smtClean="0"/>
              <a:t>Improved </a:t>
            </a:r>
            <a:r>
              <a:rPr lang="en-US" dirty="0"/>
              <a:t>Surface </a:t>
            </a:r>
            <a:r>
              <a:rPr lang="en-US" dirty="0" smtClean="0"/>
              <a:t>Operations [7A, 6B]</a:t>
            </a:r>
          </a:p>
          <a:p>
            <a:pPr lvl="1"/>
            <a:r>
              <a:rPr lang="en-US" dirty="0" smtClean="0"/>
              <a:t>Time-Based </a:t>
            </a:r>
            <a:r>
              <a:rPr lang="en-US" dirty="0"/>
              <a:t>Flow Management (TBFM</a:t>
            </a:r>
            <a:r>
              <a:rPr lang="en-US" dirty="0" smtClean="0"/>
              <a:t>) [6A, 9B]</a:t>
            </a:r>
          </a:p>
          <a:p>
            <a:pPr lvl="1"/>
            <a:r>
              <a:rPr lang="en-US" dirty="0" smtClean="0"/>
              <a:t>Improved </a:t>
            </a:r>
            <a:r>
              <a:rPr lang="en-US" dirty="0"/>
              <a:t>Multiple Runway Operations (IMRO</a:t>
            </a:r>
            <a:r>
              <a:rPr lang="en-US" dirty="0" smtClean="0"/>
              <a:t>) [8A, 1B]</a:t>
            </a:r>
          </a:p>
          <a:p>
            <a:pPr lvl="1"/>
            <a:r>
              <a:rPr lang="en-US" dirty="0" smtClean="0"/>
              <a:t>Improved Approaches and Low-Visibility Operations</a:t>
            </a:r>
            <a:br>
              <a:rPr lang="en-US" dirty="0" smtClean="0"/>
            </a:br>
            <a:r>
              <a:rPr lang="en-US" dirty="0" smtClean="0"/>
              <a:t>[6A, 5B]</a:t>
            </a:r>
          </a:p>
          <a:p>
            <a:pPr lvl="1"/>
            <a:r>
              <a:rPr lang="en-US" dirty="0" smtClean="0"/>
              <a:t>Performance-Based </a:t>
            </a:r>
            <a:r>
              <a:rPr lang="en-US" dirty="0"/>
              <a:t>Navigation (PBN</a:t>
            </a:r>
            <a:r>
              <a:rPr lang="en-US" dirty="0" smtClean="0"/>
              <a:t>) [8A, 2B]</a:t>
            </a:r>
          </a:p>
          <a:p>
            <a:pPr lvl="1"/>
            <a:r>
              <a:rPr lang="en-US" dirty="0" smtClean="0"/>
              <a:t>On-Demand NAS Information [4A, 6B]</a:t>
            </a:r>
          </a:p>
          <a:p>
            <a:pPr lvl="1"/>
            <a:r>
              <a:rPr lang="en-US" dirty="0" smtClean="0"/>
              <a:t>Separation Management [5A, 28B]</a:t>
            </a:r>
          </a:p>
          <a:p>
            <a:pPr lvl="1"/>
            <a:r>
              <a:rPr lang="en-US" dirty="0" smtClean="0"/>
              <a:t>NAS Infrastructure</a:t>
            </a:r>
          </a:p>
          <a:p>
            <a:pPr lvl="1"/>
            <a:r>
              <a:rPr lang="en-US" dirty="0" smtClean="0"/>
              <a:t>Environment &amp; Energy</a:t>
            </a:r>
          </a:p>
          <a:p>
            <a:pPr lvl="1"/>
            <a:r>
              <a:rPr lang="en-US" dirty="0" smtClean="0"/>
              <a:t>System </a:t>
            </a:r>
            <a:r>
              <a:rPr lang="en-US" dirty="0"/>
              <a:t>Safety </a:t>
            </a:r>
            <a:r>
              <a:rPr lang="en-US" dirty="0" smtClean="0"/>
              <a:t>Management</a:t>
            </a:r>
          </a:p>
          <a:p>
            <a:pPr lvl="1"/>
            <a:r>
              <a:rPr lang="en-US" dirty="0" smtClean="0"/>
              <a:t>Policy Issues</a:t>
            </a:r>
            <a:endParaRPr lang="en-US" dirty="0"/>
          </a:p>
        </p:txBody>
      </p:sp>
      <p:sp>
        <p:nvSpPr>
          <p:cNvPr id="4" name="Right Brace 3"/>
          <p:cNvSpPr/>
          <p:nvPr/>
        </p:nvSpPr>
        <p:spPr>
          <a:xfrm>
            <a:off x="7391400" y="2046515"/>
            <a:ext cx="304800" cy="292825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772400" y="2732314"/>
            <a:ext cx="1295400" cy="1569660"/>
          </a:xfrm>
          <a:prstGeom prst="rect">
            <a:avLst/>
          </a:prstGeom>
          <a:noFill/>
        </p:spPr>
        <p:txBody>
          <a:bodyPr wrap="square" rtlCol="0">
            <a:spAutoFit/>
          </a:bodyPr>
          <a:lstStyle/>
          <a:p>
            <a:pPr>
              <a:spcAft>
                <a:spcPts val="600"/>
              </a:spcAft>
            </a:pPr>
            <a:r>
              <a:rPr lang="en-US" sz="1600" dirty="0" smtClean="0">
                <a:ea typeface="Verdana" pitchFamily="34" charset="0"/>
                <a:cs typeface="Verdana" pitchFamily="34" charset="0"/>
              </a:rPr>
              <a:t>8 Operational Portfolios, </a:t>
            </a:r>
            <a:br>
              <a:rPr lang="en-US" sz="1600" dirty="0" smtClean="0">
                <a:ea typeface="Verdana" pitchFamily="34" charset="0"/>
                <a:cs typeface="Verdana" pitchFamily="34" charset="0"/>
              </a:rPr>
            </a:br>
            <a:r>
              <a:rPr lang="en-US" sz="1600" dirty="0" smtClean="0">
                <a:ea typeface="Verdana" pitchFamily="34" charset="0"/>
                <a:cs typeface="Verdana" pitchFamily="34" charset="0"/>
              </a:rPr>
              <a:t>115 Increments [50A, 65B]</a:t>
            </a:r>
            <a:endParaRPr lang="en-US" sz="1600" dirty="0">
              <a:ea typeface="Verdana" pitchFamily="34" charset="0"/>
              <a:cs typeface="Verdana" pitchFamily="34" charset="0"/>
            </a:endParaRPr>
          </a:p>
        </p:txBody>
      </p:sp>
      <p:sp>
        <p:nvSpPr>
          <p:cNvPr id="6" name="Right Brace 5"/>
          <p:cNvSpPr/>
          <p:nvPr/>
        </p:nvSpPr>
        <p:spPr>
          <a:xfrm>
            <a:off x="7391400" y="4996543"/>
            <a:ext cx="304800" cy="126274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848600" y="5210575"/>
            <a:ext cx="1295400" cy="830997"/>
          </a:xfrm>
          <a:prstGeom prst="rect">
            <a:avLst/>
          </a:prstGeom>
          <a:noFill/>
        </p:spPr>
        <p:txBody>
          <a:bodyPr wrap="square" rtlCol="0">
            <a:spAutoFit/>
          </a:bodyPr>
          <a:lstStyle/>
          <a:p>
            <a:pPr>
              <a:spcAft>
                <a:spcPts val="600"/>
              </a:spcAft>
            </a:pPr>
            <a:r>
              <a:rPr lang="en-US" sz="1600" dirty="0" smtClean="0">
                <a:ea typeface="Verdana" pitchFamily="34" charset="0"/>
                <a:cs typeface="Verdana" pitchFamily="34" charset="0"/>
              </a:rPr>
              <a:t>4 Non-Operational Portfolios</a:t>
            </a:r>
            <a:endParaRPr lang="en-US" sz="1600" dirty="0">
              <a:ea typeface="Verdana" pitchFamily="34" charset="0"/>
              <a:cs typeface="Verdana" pitchFamily="34" charset="0"/>
            </a:endParaRPr>
          </a:p>
        </p:txBody>
      </p:sp>
      <p:sp>
        <p:nvSpPr>
          <p:cNvPr id="9" name="Title 1"/>
          <p:cNvSpPr>
            <a:spLocks noGrp="1"/>
          </p:cNvSpPr>
          <p:nvPr>
            <p:ph type="title"/>
          </p:nvPr>
        </p:nvSpPr>
        <p:spPr>
          <a:xfrm>
            <a:off x="609600" y="274638"/>
            <a:ext cx="8229600" cy="868362"/>
          </a:xfrm>
          <a:solidFill>
            <a:srgbClr val="FFFF00">
              <a:alpha val="20000"/>
            </a:srgbClr>
          </a:solidFill>
        </p:spPr>
        <p:txBody>
          <a:bodyPr>
            <a:normAutofit/>
          </a:bodyPr>
          <a:lstStyle/>
          <a:p>
            <a:r>
              <a:rPr lang="en-US" dirty="0" smtClean="0"/>
              <a:t>OWNA Capabilities and Processes Scope</a:t>
            </a:r>
            <a:endParaRPr lang="en-US" dirty="0"/>
          </a:p>
        </p:txBody>
      </p:sp>
      <p:sp>
        <p:nvSpPr>
          <p:cNvPr id="10" name="Rectangle 9"/>
          <p:cNvSpPr/>
          <p:nvPr/>
        </p:nvSpPr>
        <p:spPr>
          <a:xfrm>
            <a:off x="740228" y="2035629"/>
            <a:ext cx="8229600" cy="2950028"/>
          </a:xfrm>
          <a:prstGeom prst="rect">
            <a:avLst/>
          </a:prstGeom>
          <a:solidFill>
            <a:srgbClr val="FFFF0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Tree>
    <p:extLst>
      <p:ext uri="{BB962C8B-B14F-4D97-AF65-F5344CB8AC3E}">
        <p14:creationId xmlns:p14="http://schemas.microsoft.com/office/powerpoint/2010/main" val="125448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Weather-Impacted</a:t>
            </a:r>
            <a:endParaRPr lang="en-US" dirty="0"/>
          </a:p>
        </p:txBody>
      </p:sp>
      <p:sp>
        <p:nvSpPr>
          <p:cNvPr id="3" name="Content Placeholder 2"/>
          <p:cNvSpPr>
            <a:spLocks noGrp="1"/>
          </p:cNvSpPr>
          <p:nvPr>
            <p:ph idx="1"/>
          </p:nvPr>
        </p:nvSpPr>
        <p:spPr>
          <a:xfrm>
            <a:off x="609600" y="1524000"/>
            <a:ext cx="8229600" cy="4962525"/>
          </a:xfrm>
          <a:solidFill>
            <a:schemeClr val="bg1">
              <a:alpha val="25000"/>
            </a:schemeClr>
          </a:solidFill>
        </p:spPr>
        <p:txBody>
          <a:bodyPr>
            <a:normAutofit/>
          </a:bodyPr>
          <a:lstStyle/>
          <a:p>
            <a:r>
              <a:rPr lang="en-US" dirty="0"/>
              <a:t>Discussions with a group of </a:t>
            </a:r>
            <a:r>
              <a:rPr lang="en-US" u="sng" dirty="0"/>
              <a:t>ATM experts</a:t>
            </a:r>
            <a:r>
              <a:rPr lang="en-US" dirty="0"/>
              <a:t>, focused </a:t>
            </a:r>
            <a:r>
              <a:rPr lang="en-US" dirty="0" smtClean="0"/>
              <a:t>on </a:t>
            </a:r>
            <a:r>
              <a:rPr lang="en-US" u="sng" dirty="0" smtClean="0"/>
              <a:t>domain-specific</a:t>
            </a:r>
            <a:r>
              <a:rPr lang="en-US" dirty="0" smtClean="0"/>
              <a:t> </a:t>
            </a:r>
            <a:r>
              <a:rPr lang="en-US" u="sng" dirty="0" smtClean="0"/>
              <a:t>capabilities </a:t>
            </a:r>
            <a:r>
              <a:rPr lang="en-US" u="sng" dirty="0"/>
              <a:t>and processes</a:t>
            </a:r>
            <a:r>
              <a:rPr lang="en-US" dirty="0"/>
              <a:t> that involve </a:t>
            </a:r>
            <a:r>
              <a:rPr lang="en-US" u="sng" dirty="0"/>
              <a:t>weather-impacted</a:t>
            </a:r>
            <a:r>
              <a:rPr lang="en-US" dirty="0"/>
              <a:t> </a:t>
            </a:r>
            <a:r>
              <a:rPr lang="en-US" u="sng" dirty="0"/>
              <a:t>operational decision-making</a:t>
            </a:r>
            <a:r>
              <a:rPr lang="en-US" dirty="0"/>
              <a:t>, are used to identify both </a:t>
            </a:r>
            <a:br>
              <a:rPr lang="en-US" dirty="0"/>
            </a:br>
            <a:r>
              <a:rPr lang="en-US" dirty="0"/>
              <a:t>“</a:t>
            </a:r>
            <a:r>
              <a:rPr lang="en-US" u="sng" dirty="0"/>
              <a:t>as-is</a:t>
            </a:r>
            <a:r>
              <a:rPr lang="en-US" dirty="0"/>
              <a:t>” and “</a:t>
            </a:r>
            <a:r>
              <a:rPr lang="en-US" u="sng" dirty="0"/>
              <a:t>to-be</a:t>
            </a:r>
            <a:r>
              <a:rPr lang="en-US" dirty="0"/>
              <a:t>” </a:t>
            </a:r>
            <a:r>
              <a:rPr lang="en-US" u="sng" dirty="0"/>
              <a:t>weather information attributes</a:t>
            </a:r>
            <a:r>
              <a:rPr lang="en-US" dirty="0"/>
              <a:t>, which are </a:t>
            </a:r>
            <a:r>
              <a:rPr lang="en-US" u="sng" dirty="0"/>
              <a:t>recorded</a:t>
            </a:r>
            <a:r>
              <a:rPr lang="en-US" dirty="0"/>
              <a:t>, </a:t>
            </a:r>
            <a:r>
              <a:rPr lang="en-US" u="sng" dirty="0"/>
              <a:t>interpreted</a:t>
            </a:r>
            <a:r>
              <a:rPr lang="en-US" dirty="0"/>
              <a:t>, compared and reported out </a:t>
            </a:r>
            <a:endParaRPr lang="en-US" u="sng" dirty="0" smtClean="0"/>
          </a:p>
          <a:p>
            <a:pPr lvl="1"/>
            <a:r>
              <a:rPr lang="en-US" dirty="0" smtClean="0"/>
              <a:t>Weather-impacted</a:t>
            </a:r>
          </a:p>
          <a:p>
            <a:pPr lvl="2"/>
            <a:r>
              <a:rPr lang="en-US" dirty="0" smtClean="0"/>
              <a:t>For each NSIP increment, determine if the increment has a direct weather dependency</a:t>
            </a:r>
          </a:p>
        </p:txBody>
      </p:sp>
      <p:sp>
        <p:nvSpPr>
          <p:cNvPr id="4" name="Rectangle 3"/>
          <p:cNvSpPr/>
          <p:nvPr/>
        </p:nvSpPr>
        <p:spPr>
          <a:xfrm>
            <a:off x="914400" y="1587955"/>
            <a:ext cx="7772400" cy="293914"/>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 name="Rectangle 4"/>
          <p:cNvSpPr/>
          <p:nvPr/>
        </p:nvSpPr>
        <p:spPr>
          <a:xfrm>
            <a:off x="914399" y="2540457"/>
            <a:ext cx="7391400" cy="574218"/>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6" name="Rectangle 5"/>
          <p:cNvSpPr/>
          <p:nvPr/>
        </p:nvSpPr>
        <p:spPr>
          <a:xfrm>
            <a:off x="832756" y="1891394"/>
            <a:ext cx="5872844" cy="304800"/>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7" name="Rectangle 6"/>
          <p:cNvSpPr/>
          <p:nvPr/>
        </p:nvSpPr>
        <p:spPr>
          <a:xfrm>
            <a:off x="2085108" y="2217594"/>
            <a:ext cx="6591300" cy="302082"/>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Tree>
    <p:extLst>
      <p:ext uri="{BB962C8B-B14F-4D97-AF65-F5344CB8AC3E}">
        <p14:creationId xmlns:p14="http://schemas.microsoft.com/office/powerpoint/2010/main" val="2566372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Weather Dependency</a:t>
            </a:r>
            <a:endParaRPr lang="en-US" dirty="0"/>
          </a:p>
        </p:txBody>
      </p:sp>
      <p:sp>
        <p:nvSpPr>
          <p:cNvPr id="3" name="Content Placeholder 2"/>
          <p:cNvSpPr>
            <a:spLocks noGrp="1"/>
          </p:cNvSpPr>
          <p:nvPr>
            <p:ph idx="1"/>
          </p:nvPr>
        </p:nvSpPr>
        <p:spPr/>
        <p:txBody>
          <a:bodyPr>
            <a:normAutofit lnSpcReduction="10000"/>
          </a:bodyPr>
          <a:lstStyle/>
          <a:p>
            <a:r>
              <a:rPr lang="en-US" dirty="0"/>
              <a:t>Direct weather dependency – Systems and capabilities associated with the increment require raw and/or translated weather information in order to successfully function</a:t>
            </a:r>
          </a:p>
          <a:p>
            <a:r>
              <a:rPr lang="en-US" dirty="0"/>
              <a:t>Raw weather is directly sensed or measured</a:t>
            </a:r>
          </a:p>
          <a:p>
            <a:pPr lvl="1"/>
            <a:r>
              <a:rPr lang="en-US" dirty="0"/>
              <a:t>Examples – temperature, wind, radar imagery</a:t>
            </a:r>
          </a:p>
          <a:p>
            <a:r>
              <a:rPr lang="en-US" dirty="0"/>
              <a:t>Translated weather is comprised of one or more raw weather elements that have been transformed into a parameter that is not directly sensed or measured</a:t>
            </a:r>
          </a:p>
          <a:p>
            <a:pPr lvl="1"/>
            <a:r>
              <a:rPr lang="en-US" dirty="0"/>
              <a:t>Examples – wind chill, heat index, ITWS microburst alert, </a:t>
            </a:r>
            <a:r>
              <a:rPr lang="en-US" dirty="0" smtClean="0"/>
              <a:t>weather avoidance field (WAF)</a:t>
            </a:r>
          </a:p>
          <a:p>
            <a:pPr lvl="1"/>
            <a:endParaRPr lang="en-US" dirty="0"/>
          </a:p>
          <a:p>
            <a:pPr lvl="1"/>
            <a:endParaRPr lang="en-US" dirty="0" smtClean="0"/>
          </a:p>
          <a:p>
            <a:pPr lvl="1"/>
            <a:endParaRPr lang="en-US" dirty="0"/>
          </a:p>
          <a:p>
            <a:r>
              <a:rPr lang="en-US" dirty="0" smtClean="0"/>
              <a:t>So…of the 115 operational increments in the NSIP V5.0, how many have a direct weather dependency?</a:t>
            </a:r>
            <a:endParaRPr lang="en-US" dirty="0"/>
          </a:p>
        </p:txBody>
      </p:sp>
    </p:spTree>
    <p:extLst>
      <p:ext uri="{BB962C8B-B14F-4D97-AF65-F5344CB8AC3E}">
        <p14:creationId xmlns:p14="http://schemas.microsoft.com/office/powerpoint/2010/main" val="184116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OWNA Scope – NSIP Increments with Direct Weather Dependency</a:t>
            </a:r>
            <a:endParaRPr lang="en-US" dirty="0"/>
          </a:p>
        </p:txBody>
      </p:sp>
      <p:sp>
        <p:nvSpPr>
          <p:cNvPr id="3" name="Content Placeholder 2"/>
          <p:cNvSpPr>
            <a:spLocks noGrp="1"/>
          </p:cNvSpPr>
          <p:nvPr>
            <p:ph idx="1"/>
          </p:nvPr>
        </p:nvSpPr>
        <p:spPr/>
        <p:txBody>
          <a:bodyPr/>
          <a:lstStyle/>
          <a:p>
            <a:r>
              <a:rPr lang="en-US" dirty="0" smtClean="0"/>
              <a:t>Of the 115 Increments found in the 8 Operational NSIP portfolios, 7 were determined to have direct weather dependencies:</a:t>
            </a:r>
          </a:p>
          <a:p>
            <a:pPr lvl="1"/>
            <a:r>
              <a:rPr lang="en-US" dirty="0" smtClean="0"/>
              <a:t>CATM Portfolio (5)</a:t>
            </a:r>
          </a:p>
          <a:p>
            <a:pPr lvl="2"/>
            <a:r>
              <a:rPr lang="en-US" dirty="0" smtClean="0"/>
              <a:t>CACR (A)</a:t>
            </a:r>
          </a:p>
          <a:p>
            <a:pPr lvl="2"/>
            <a:r>
              <a:rPr lang="en-US" dirty="0" smtClean="0"/>
              <a:t>RAPT (A)</a:t>
            </a:r>
          </a:p>
          <a:p>
            <a:pPr lvl="2"/>
            <a:r>
              <a:rPr lang="en-US" dirty="0" smtClean="0"/>
              <a:t>A-RAPT [ARAP] (B)</a:t>
            </a:r>
          </a:p>
          <a:p>
            <a:pPr lvl="2"/>
            <a:r>
              <a:rPr lang="en-US" dirty="0" smtClean="0"/>
              <a:t>IDRP (B)</a:t>
            </a:r>
          </a:p>
          <a:p>
            <a:pPr lvl="2"/>
            <a:r>
              <a:rPr lang="en-US" dirty="0" smtClean="0"/>
              <a:t>AARDS (B)</a:t>
            </a:r>
          </a:p>
          <a:p>
            <a:pPr lvl="1"/>
            <a:r>
              <a:rPr lang="en-US" dirty="0" smtClean="0"/>
              <a:t>IMRO Portfolio (2)</a:t>
            </a:r>
          </a:p>
          <a:p>
            <a:pPr lvl="2"/>
            <a:r>
              <a:rPr lang="en-US" dirty="0" smtClean="0"/>
              <a:t>WTMD (A)</a:t>
            </a:r>
          </a:p>
          <a:p>
            <a:pPr lvl="2"/>
            <a:r>
              <a:rPr lang="en-US" dirty="0" smtClean="0"/>
              <a:t>WTMA-S (B)</a:t>
            </a:r>
            <a:endParaRPr lang="en-US" dirty="0"/>
          </a:p>
        </p:txBody>
      </p:sp>
    </p:spTree>
    <p:extLst>
      <p:ext uri="{BB962C8B-B14F-4D97-AF65-F5344CB8AC3E}">
        <p14:creationId xmlns:p14="http://schemas.microsoft.com/office/powerpoint/2010/main" val="812333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OWNA?</a:t>
            </a:r>
            <a:endParaRPr lang="en-US" dirty="0"/>
          </a:p>
        </p:txBody>
      </p:sp>
      <p:sp>
        <p:nvSpPr>
          <p:cNvPr id="5" name="Content Placeholder 4"/>
          <p:cNvSpPr>
            <a:spLocks noGrp="1"/>
          </p:cNvSpPr>
          <p:nvPr>
            <p:ph idx="1"/>
          </p:nvPr>
        </p:nvSpPr>
        <p:spPr/>
        <p:txBody>
          <a:bodyPr/>
          <a:lstStyle/>
          <a:p>
            <a:pPr marL="0" indent="0">
              <a:buNone/>
            </a:pPr>
            <a:r>
              <a:rPr lang="en-US" dirty="0" smtClean="0"/>
              <a:t>Operational Weather Needs Analysis (OWNA)</a:t>
            </a:r>
          </a:p>
          <a:p>
            <a:r>
              <a:rPr lang="en-US" dirty="0" smtClean="0"/>
              <a:t>Formalized, operationally-based </a:t>
            </a:r>
            <a:r>
              <a:rPr lang="en-US" dirty="0"/>
              <a:t>analysis </a:t>
            </a:r>
            <a:r>
              <a:rPr lang="en-US" dirty="0" smtClean="0"/>
              <a:t>process</a:t>
            </a:r>
          </a:p>
          <a:p>
            <a:r>
              <a:rPr lang="en-US" dirty="0" smtClean="0"/>
              <a:t>Repeatable for different scenarios and air traffic management (ATM) capabilities and processes</a:t>
            </a:r>
          </a:p>
          <a:p>
            <a:r>
              <a:rPr lang="en-US" dirty="0" smtClean="0"/>
              <a:t>Output is traceable</a:t>
            </a:r>
          </a:p>
          <a:p>
            <a:r>
              <a:rPr lang="en-US" dirty="0" smtClean="0"/>
              <a:t>Goal – identify weather </a:t>
            </a:r>
            <a:r>
              <a:rPr lang="en-US" dirty="0"/>
              <a:t>information needs based on </a:t>
            </a:r>
            <a:r>
              <a:rPr lang="en-US" dirty="0" smtClean="0"/>
              <a:t>operational decision-making by members of the ATM community</a:t>
            </a:r>
            <a:endParaRPr lang="en-US" dirty="0"/>
          </a:p>
        </p:txBody>
      </p:sp>
    </p:spTree>
    <p:extLst>
      <p:ext uri="{BB962C8B-B14F-4D97-AF65-F5344CB8AC3E}">
        <p14:creationId xmlns:p14="http://schemas.microsoft.com/office/powerpoint/2010/main" val="15247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Operational </a:t>
            </a:r>
            <a:r>
              <a:rPr lang="en-US" dirty="0" smtClean="0"/>
              <a:t>Decision-Making</a:t>
            </a:r>
            <a:endParaRPr lang="en-US" dirty="0"/>
          </a:p>
        </p:txBody>
      </p:sp>
      <p:sp>
        <p:nvSpPr>
          <p:cNvPr id="3" name="Content Placeholder 2"/>
          <p:cNvSpPr>
            <a:spLocks noGrp="1"/>
          </p:cNvSpPr>
          <p:nvPr>
            <p:ph idx="1"/>
          </p:nvPr>
        </p:nvSpPr>
        <p:spPr>
          <a:xfrm>
            <a:off x="609600" y="1524000"/>
            <a:ext cx="8229600" cy="4962525"/>
          </a:xfrm>
          <a:solidFill>
            <a:schemeClr val="bg1">
              <a:alpha val="25000"/>
            </a:schemeClr>
          </a:solidFill>
        </p:spPr>
        <p:txBody>
          <a:bodyPr>
            <a:normAutofit/>
          </a:bodyPr>
          <a:lstStyle/>
          <a:p>
            <a:r>
              <a:rPr lang="en-US" dirty="0"/>
              <a:t>Discussions with a group of </a:t>
            </a:r>
            <a:r>
              <a:rPr lang="en-US" u="sng" dirty="0"/>
              <a:t>ATM experts</a:t>
            </a:r>
            <a:r>
              <a:rPr lang="en-US" dirty="0"/>
              <a:t>, focused </a:t>
            </a:r>
            <a:r>
              <a:rPr lang="en-US" dirty="0" smtClean="0"/>
              <a:t>on </a:t>
            </a:r>
            <a:r>
              <a:rPr lang="en-US" u="sng" dirty="0" smtClean="0"/>
              <a:t>domain-specific</a:t>
            </a:r>
            <a:r>
              <a:rPr lang="en-US" dirty="0" smtClean="0"/>
              <a:t> </a:t>
            </a:r>
            <a:r>
              <a:rPr lang="en-US" u="sng" dirty="0" smtClean="0"/>
              <a:t>capabilities </a:t>
            </a:r>
            <a:r>
              <a:rPr lang="en-US" u="sng" dirty="0"/>
              <a:t>and processes</a:t>
            </a:r>
            <a:r>
              <a:rPr lang="en-US" dirty="0"/>
              <a:t> that involve </a:t>
            </a:r>
            <a:r>
              <a:rPr lang="en-US" u="sng" dirty="0"/>
              <a:t>weather-impacted</a:t>
            </a:r>
            <a:r>
              <a:rPr lang="en-US" dirty="0"/>
              <a:t> </a:t>
            </a:r>
            <a:r>
              <a:rPr lang="en-US" u="sng" dirty="0"/>
              <a:t>operational decision-making</a:t>
            </a:r>
            <a:r>
              <a:rPr lang="en-US" dirty="0"/>
              <a:t>, are used to identify both </a:t>
            </a:r>
            <a:br>
              <a:rPr lang="en-US" dirty="0"/>
            </a:br>
            <a:r>
              <a:rPr lang="en-US" dirty="0"/>
              <a:t>“</a:t>
            </a:r>
            <a:r>
              <a:rPr lang="en-US" u="sng" dirty="0"/>
              <a:t>as-is</a:t>
            </a:r>
            <a:r>
              <a:rPr lang="en-US" dirty="0"/>
              <a:t>” and “</a:t>
            </a:r>
            <a:r>
              <a:rPr lang="en-US" u="sng" dirty="0"/>
              <a:t>to-be</a:t>
            </a:r>
            <a:r>
              <a:rPr lang="en-US" dirty="0"/>
              <a:t>” </a:t>
            </a:r>
            <a:r>
              <a:rPr lang="en-US" u="sng" dirty="0"/>
              <a:t>weather information attributes</a:t>
            </a:r>
            <a:r>
              <a:rPr lang="en-US" dirty="0"/>
              <a:t>, which are </a:t>
            </a:r>
            <a:r>
              <a:rPr lang="en-US" u="sng" dirty="0"/>
              <a:t>recorded</a:t>
            </a:r>
            <a:r>
              <a:rPr lang="en-US" dirty="0"/>
              <a:t>, </a:t>
            </a:r>
            <a:r>
              <a:rPr lang="en-US" u="sng" dirty="0"/>
              <a:t>interpreted</a:t>
            </a:r>
            <a:r>
              <a:rPr lang="en-US" dirty="0"/>
              <a:t>, compared and reported out </a:t>
            </a:r>
            <a:endParaRPr lang="en-US" u="sng" dirty="0" smtClean="0"/>
          </a:p>
          <a:p>
            <a:pPr lvl="1"/>
            <a:r>
              <a:rPr lang="en-US" dirty="0" smtClean="0"/>
              <a:t>Operational </a:t>
            </a:r>
            <a:r>
              <a:rPr lang="en-US" dirty="0" smtClean="0"/>
              <a:t>Decision-Making</a:t>
            </a:r>
          </a:p>
          <a:p>
            <a:pPr lvl="2"/>
            <a:r>
              <a:rPr lang="en-US" dirty="0" smtClean="0"/>
              <a:t>Examine the problem(s) that each increment is supposed to resolve in the context of an appropriate decision model</a:t>
            </a:r>
          </a:p>
        </p:txBody>
      </p:sp>
      <p:sp>
        <p:nvSpPr>
          <p:cNvPr id="4" name="Rectangle 3"/>
          <p:cNvSpPr/>
          <p:nvPr/>
        </p:nvSpPr>
        <p:spPr>
          <a:xfrm>
            <a:off x="914400" y="1587955"/>
            <a:ext cx="7772400" cy="293914"/>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 name="Rectangle 4"/>
          <p:cNvSpPr/>
          <p:nvPr/>
        </p:nvSpPr>
        <p:spPr>
          <a:xfrm>
            <a:off x="914400" y="2483905"/>
            <a:ext cx="7391400" cy="716495"/>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6" name="Rectangle 5"/>
          <p:cNvSpPr/>
          <p:nvPr/>
        </p:nvSpPr>
        <p:spPr>
          <a:xfrm>
            <a:off x="832756" y="1891394"/>
            <a:ext cx="7015844" cy="304800"/>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7" name="Rectangle 6"/>
          <p:cNvSpPr/>
          <p:nvPr/>
        </p:nvSpPr>
        <p:spPr>
          <a:xfrm>
            <a:off x="5649189" y="2209801"/>
            <a:ext cx="3048000" cy="274104"/>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 name="Rectangle 7"/>
          <p:cNvSpPr/>
          <p:nvPr/>
        </p:nvSpPr>
        <p:spPr>
          <a:xfrm>
            <a:off x="928254" y="2209800"/>
            <a:ext cx="1143000" cy="304800"/>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Tree>
    <p:extLst>
      <p:ext uri="{BB962C8B-B14F-4D97-AF65-F5344CB8AC3E}">
        <p14:creationId xmlns:p14="http://schemas.microsoft.com/office/powerpoint/2010/main" val="313088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03200"/>
            <a:ext cx="8229600" cy="948944"/>
          </a:xfrm>
        </p:spPr>
        <p:txBody>
          <a:bodyPr/>
          <a:lstStyle/>
          <a:p>
            <a:pPr eaLnBrk="1" hangingPunct="1"/>
            <a:r>
              <a:rPr lang="en-US" dirty="0" smtClean="0">
                <a:latin typeface="Arial" charset="0"/>
                <a:cs typeface="Arial" charset="0"/>
              </a:rPr>
              <a:t>Weather-Impacted </a:t>
            </a:r>
            <a:r>
              <a:rPr lang="en-US" dirty="0" smtClean="0">
                <a:latin typeface="Arial" charset="0"/>
                <a:cs typeface="Arial" charset="0"/>
              </a:rPr>
              <a:t>Operational</a:t>
            </a:r>
            <a:br>
              <a:rPr lang="en-US" dirty="0" smtClean="0">
                <a:latin typeface="Arial" charset="0"/>
                <a:cs typeface="Arial" charset="0"/>
              </a:rPr>
            </a:br>
            <a:r>
              <a:rPr lang="en-US" dirty="0" smtClean="0">
                <a:latin typeface="Arial" charset="0"/>
                <a:cs typeface="Arial" charset="0"/>
              </a:rPr>
              <a:t>Decision </a:t>
            </a:r>
            <a:r>
              <a:rPr lang="en-US" dirty="0" smtClean="0">
                <a:latin typeface="Arial" charset="0"/>
                <a:cs typeface="Arial" charset="0"/>
              </a:rPr>
              <a:t>Model</a:t>
            </a:r>
          </a:p>
        </p:txBody>
      </p:sp>
      <p:sp>
        <p:nvSpPr>
          <p:cNvPr id="4" name="Slide Number Placeholder 3"/>
          <p:cNvSpPr>
            <a:spLocks noGrp="1"/>
          </p:cNvSpPr>
          <p:nvPr>
            <p:ph type="sldNum" sz="quarter" idx="4294967295"/>
          </p:nvPr>
        </p:nvSpPr>
        <p:spPr>
          <a:xfrm>
            <a:off x="152400" y="6477000"/>
            <a:ext cx="2133600" cy="222250"/>
          </a:xfrm>
          <a:prstGeom prst="rect">
            <a:avLst/>
          </a:prstGeom>
        </p:spPr>
        <p:txBody>
          <a:bodyPr/>
          <a:lstStyle/>
          <a:p>
            <a:pPr>
              <a:defRPr/>
            </a:pPr>
            <a:fld id="{BCCEF389-70C3-45B2-AB75-EA1CE1B9C0D1}" type="slidenum">
              <a:rPr lang="en-US" smtClean="0"/>
              <a:pPr>
                <a:defRPr/>
              </a:pPr>
              <a:t>21</a:t>
            </a:fld>
            <a:endParaRPr lang="en-US" dirty="0"/>
          </a:p>
        </p:txBody>
      </p:sp>
      <p:pic>
        <p:nvPicPr>
          <p:cNvPr id="57" name="Picture 56"/>
          <p:cNvPicPr/>
          <p:nvPr/>
        </p:nvPicPr>
        <p:blipFill>
          <a:blip r:embed="rId3">
            <a:extLst>
              <a:ext uri="{28A0092B-C50C-407E-A947-70E740481C1C}">
                <a14:useLocalDpi xmlns:a14="http://schemas.microsoft.com/office/drawing/2010/main" val="0"/>
              </a:ext>
            </a:extLst>
          </a:blip>
          <a:stretch>
            <a:fillRect/>
          </a:stretch>
        </p:blipFill>
        <p:spPr>
          <a:xfrm>
            <a:off x="594912" y="1641476"/>
            <a:ext cx="8229600" cy="2016118"/>
          </a:xfrm>
          <a:prstGeom prst="rect">
            <a:avLst/>
          </a:prstGeom>
        </p:spPr>
      </p:pic>
      <p:sp>
        <p:nvSpPr>
          <p:cNvPr id="2" name="TextBox 1"/>
          <p:cNvSpPr txBox="1"/>
          <p:nvPr/>
        </p:nvSpPr>
        <p:spPr>
          <a:xfrm>
            <a:off x="594912" y="3910988"/>
            <a:ext cx="8229600" cy="2923877"/>
          </a:xfrm>
          <a:prstGeom prst="rect">
            <a:avLst/>
          </a:prstGeom>
          <a:noFill/>
        </p:spPr>
        <p:txBody>
          <a:bodyPr wrap="square" rtlCol="0">
            <a:spAutoFit/>
          </a:bodyPr>
          <a:lstStyle/>
          <a:p>
            <a:pPr marL="231775" lvl="0" indent="-231775" eaLnBrk="1" fontAlgn="auto" hangingPunct="1">
              <a:spcBef>
                <a:spcPts val="0"/>
              </a:spcBef>
              <a:spcAft>
                <a:spcPts val="600"/>
              </a:spcAft>
              <a:buClr>
                <a:srgbClr val="005F9E"/>
              </a:buClr>
              <a:buSzPct val="120000"/>
              <a:buFont typeface="Wingdings" pitchFamily="2" charset="2"/>
              <a:buChar char="§"/>
            </a:pPr>
            <a:r>
              <a:rPr lang="en-US" sz="2000" b="1" dirty="0" smtClean="0">
                <a:solidFill>
                  <a:prstClr val="black"/>
                </a:solidFill>
                <a:ea typeface="+mn-ea"/>
                <a:cs typeface="Arial" pitchFamily="34" charset="0"/>
              </a:rPr>
              <a:t>Iterative process, five phases</a:t>
            </a:r>
          </a:p>
          <a:p>
            <a:pPr marL="231775" lvl="0" indent="-231775" eaLnBrk="1" fontAlgn="auto" hangingPunct="1">
              <a:spcBef>
                <a:spcPts val="0"/>
              </a:spcBef>
              <a:spcAft>
                <a:spcPts val="600"/>
              </a:spcAft>
              <a:buClr>
                <a:srgbClr val="005F9E"/>
              </a:buClr>
              <a:buSzPct val="120000"/>
              <a:buFont typeface="Wingdings" pitchFamily="2" charset="2"/>
              <a:buChar char="§"/>
            </a:pPr>
            <a:r>
              <a:rPr lang="en-US" sz="2000" b="1" dirty="0" smtClean="0">
                <a:solidFill>
                  <a:prstClr val="black"/>
                </a:solidFill>
                <a:ea typeface="+mn-ea"/>
                <a:cs typeface="Arial" pitchFamily="34" charset="0"/>
              </a:rPr>
              <a:t>Monitor (M) </a:t>
            </a:r>
            <a:r>
              <a:rPr lang="en-US" sz="2000" b="1" dirty="0" smtClean="0">
                <a:solidFill>
                  <a:prstClr val="black"/>
                </a:solidFill>
                <a:ea typeface="+mn-ea"/>
                <a:cs typeface="Arial" pitchFamily="34" charset="0"/>
              </a:rPr>
              <a:t>and Identify </a:t>
            </a:r>
            <a:r>
              <a:rPr lang="en-US" sz="2000" b="1" dirty="0" smtClean="0">
                <a:solidFill>
                  <a:prstClr val="black"/>
                </a:solidFill>
                <a:ea typeface="+mn-ea"/>
                <a:cs typeface="Arial" pitchFamily="34" charset="0"/>
              </a:rPr>
              <a:t>Constraint (IC) </a:t>
            </a:r>
            <a:r>
              <a:rPr lang="en-US" sz="2000" b="1" dirty="0" smtClean="0">
                <a:solidFill>
                  <a:prstClr val="black"/>
                </a:solidFill>
                <a:ea typeface="+mn-ea"/>
                <a:cs typeface="Arial" pitchFamily="34" charset="0"/>
              </a:rPr>
              <a:t>directly involve and require weather information</a:t>
            </a:r>
          </a:p>
          <a:p>
            <a:pPr marL="231775" lvl="0" indent="-231775" eaLnBrk="1" fontAlgn="auto" hangingPunct="1">
              <a:spcBef>
                <a:spcPts val="0"/>
              </a:spcBef>
              <a:spcAft>
                <a:spcPts val="600"/>
              </a:spcAft>
              <a:buClr>
                <a:srgbClr val="005F9E"/>
              </a:buClr>
              <a:buSzPct val="120000"/>
              <a:buFont typeface="Wingdings" pitchFamily="2" charset="2"/>
              <a:buChar char="§"/>
            </a:pPr>
            <a:r>
              <a:rPr lang="en-US" sz="2000" b="1" dirty="0" smtClean="0">
                <a:solidFill>
                  <a:prstClr val="black"/>
                </a:solidFill>
                <a:ea typeface="+mn-ea"/>
                <a:cs typeface="Arial" pitchFamily="34" charset="0"/>
              </a:rPr>
              <a:t>Analyze Impact </a:t>
            </a:r>
            <a:r>
              <a:rPr lang="en-US" sz="2000" b="1" dirty="0" smtClean="0">
                <a:solidFill>
                  <a:prstClr val="black"/>
                </a:solidFill>
                <a:ea typeface="+mn-ea"/>
                <a:cs typeface="Arial" pitchFamily="34" charset="0"/>
              </a:rPr>
              <a:t>(AI) uses </a:t>
            </a:r>
            <a:r>
              <a:rPr lang="en-US" sz="2000" b="1" dirty="0" smtClean="0">
                <a:solidFill>
                  <a:prstClr val="black"/>
                </a:solidFill>
                <a:ea typeface="+mn-ea"/>
                <a:cs typeface="Arial" pitchFamily="34" charset="0"/>
              </a:rPr>
              <a:t>weather and air traffic information to quantify the extent of the demand/capacity problem</a:t>
            </a:r>
          </a:p>
          <a:p>
            <a:pPr marL="231775" lvl="0" indent="-231775" eaLnBrk="1" fontAlgn="auto" hangingPunct="1">
              <a:spcBef>
                <a:spcPts val="0"/>
              </a:spcBef>
              <a:spcAft>
                <a:spcPts val="600"/>
              </a:spcAft>
              <a:buClr>
                <a:srgbClr val="005F9E"/>
              </a:buClr>
              <a:buSzPct val="120000"/>
              <a:buFont typeface="Wingdings" pitchFamily="2" charset="2"/>
              <a:buChar char="§"/>
            </a:pPr>
            <a:r>
              <a:rPr lang="en-US" sz="2000" b="1" dirty="0" smtClean="0">
                <a:solidFill>
                  <a:prstClr val="black"/>
                </a:solidFill>
                <a:ea typeface="+mn-ea"/>
                <a:cs typeface="Arial" pitchFamily="34" charset="0"/>
              </a:rPr>
              <a:t>Plan </a:t>
            </a:r>
            <a:r>
              <a:rPr lang="en-US" sz="2000" b="1" dirty="0" smtClean="0">
                <a:solidFill>
                  <a:prstClr val="black"/>
                </a:solidFill>
                <a:ea typeface="+mn-ea"/>
                <a:cs typeface="Arial" pitchFamily="34" charset="0"/>
              </a:rPr>
              <a:t>(P) and Act (A) </a:t>
            </a:r>
            <a:r>
              <a:rPr lang="en-US" sz="2000" b="1" dirty="0" smtClean="0">
                <a:solidFill>
                  <a:prstClr val="black"/>
                </a:solidFill>
                <a:ea typeface="+mn-ea"/>
                <a:cs typeface="Arial" pitchFamily="34" charset="0"/>
              </a:rPr>
              <a:t>do not </a:t>
            </a:r>
            <a:r>
              <a:rPr lang="en-US" sz="2000" b="1" dirty="0" smtClean="0">
                <a:solidFill>
                  <a:prstClr val="black"/>
                </a:solidFill>
                <a:ea typeface="+mn-ea"/>
                <a:cs typeface="Arial" pitchFamily="34" charset="0"/>
              </a:rPr>
              <a:t>necessarily require </a:t>
            </a:r>
            <a:r>
              <a:rPr lang="en-US" sz="2000" b="1" dirty="0" smtClean="0">
                <a:solidFill>
                  <a:prstClr val="black"/>
                </a:solidFill>
                <a:ea typeface="+mn-ea"/>
                <a:cs typeface="Arial" pitchFamily="34" charset="0"/>
              </a:rPr>
              <a:t>the same weather information</a:t>
            </a:r>
            <a:endParaRPr lang="en-US" sz="2000" b="1" dirty="0">
              <a:solidFill>
                <a:prstClr val="black"/>
              </a:solidFill>
              <a:ea typeface="+mn-ea"/>
              <a:cs typeface="Arial" pitchFamily="34" charset="0"/>
            </a:endParaRPr>
          </a:p>
          <a:p>
            <a:pPr marL="285750" indent="-285750">
              <a:spcAft>
                <a:spcPts val="600"/>
              </a:spcAft>
              <a:buFont typeface="Arial" pitchFamily="34" charset="0"/>
              <a:buChar char="•"/>
            </a:pPr>
            <a:endParaRPr lang="en-US" sz="2400" dirty="0">
              <a:ea typeface="Verdana" pitchFamily="34" charset="0"/>
              <a:cs typeface="Verdana" pitchFamily="34" charset="0"/>
            </a:endParaRPr>
          </a:p>
        </p:txBody>
      </p:sp>
    </p:spTree>
    <p:extLst>
      <p:ext uri="{BB962C8B-B14F-4D97-AF65-F5344CB8AC3E}">
        <p14:creationId xmlns:p14="http://schemas.microsoft.com/office/powerpoint/2010/main" val="3892994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408276" cy="868362"/>
          </a:xfrm>
        </p:spPr>
        <p:txBody>
          <a:bodyPr>
            <a:noAutofit/>
          </a:bodyPr>
          <a:lstStyle/>
          <a:p>
            <a:r>
              <a:rPr lang="en-US" sz="2600" dirty="0" smtClean="0"/>
              <a:t>The Big Picture (or What do ATM-Weather Integration and OWNA have to do with each other?)</a:t>
            </a:r>
            <a:endParaRPr lang="en-US" sz="2600"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232" y="1507807"/>
            <a:ext cx="7810959" cy="5036212"/>
          </a:xfrm>
          <a:prstGeom prst="rect">
            <a:avLst/>
          </a:prstGeom>
          <a:noFill/>
          <a:ln>
            <a:solidFill>
              <a:schemeClr val="tx1"/>
            </a:solidFill>
          </a:ln>
        </p:spPr>
      </p:pic>
    </p:spTree>
    <p:extLst>
      <p:ext uri="{BB962C8B-B14F-4D97-AF65-F5344CB8AC3E}">
        <p14:creationId xmlns:p14="http://schemas.microsoft.com/office/powerpoint/2010/main" val="1547141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“As-Is” and “To-Be” Weather Information Attributes</a:t>
            </a:r>
            <a:endParaRPr lang="en-US" dirty="0"/>
          </a:p>
        </p:txBody>
      </p:sp>
      <p:sp>
        <p:nvSpPr>
          <p:cNvPr id="3" name="Content Placeholder 2"/>
          <p:cNvSpPr>
            <a:spLocks noGrp="1"/>
          </p:cNvSpPr>
          <p:nvPr>
            <p:ph idx="1"/>
          </p:nvPr>
        </p:nvSpPr>
        <p:spPr>
          <a:xfrm>
            <a:off x="609600" y="1524000"/>
            <a:ext cx="8229600" cy="4962525"/>
          </a:xfrm>
          <a:solidFill>
            <a:schemeClr val="bg1">
              <a:alpha val="25000"/>
            </a:schemeClr>
          </a:solidFill>
        </p:spPr>
        <p:txBody>
          <a:bodyPr>
            <a:normAutofit/>
          </a:bodyPr>
          <a:lstStyle/>
          <a:p>
            <a:r>
              <a:rPr lang="en-US" dirty="0"/>
              <a:t>Discussions with a group of </a:t>
            </a:r>
            <a:r>
              <a:rPr lang="en-US" u="sng" dirty="0"/>
              <a:t>ATM experts</a:t>
            </a:r>
            <a:r>
              <a:rPr lang="en-US" dirty="0"/>
              <a:t>, focused </a:t>
            </a:r>
            <a:r>
              <a:rPr lang="en-US" dirty="0" smtClean="0"/>
              <a:t>on </a:t>
            </a:r>
            <a:r>
              <a:rPr lang="en-US" u="sng" dirty="0" smtClean="0"/>
              <a:t>domain-specific</a:t>
            </a:r>
            <a:r>
              <a:rPr lang="en-US" dirty="0" smtClean="0"/>
              <a:t> </a:t>
            </a:r>
            <a:r>
              <a:rPr lang="en-US" u="sng" dirty="0" smtClean="0"/>
              <a:t>capabilities </a:t>
            </a:r>
            <a:r>
              <a:rPr lang="en-US" u="sng" dirty="0"/>
              <a:t>and processes</a:t>
            </a:r>
            <a:r>
              <a:rPr lang="en-US" dirty="0"/>
              <a:t> that involve </a:t>
            </a:r>
            <a:r>
              <a:rPr lang="en-US" u="sng" dirty="0"/>
              <a:t>weather-impacted</a:t>
            </a:r>
            <a:r>
              <a:rPr lang="en-US" dirty="0"/>
              <a:t> </a:t>
            </a:r>
            <a:r>
              <a:rPr lang="en-US" u="sng" dirty="0"/>
              <a:t>operational decision-making</a:t>
            </a:r>
            <a:r>
              <a:rPr lang="en-US" dirty="0"/>
              <a:t>, are used to identify both </a:t>
            </a:r>
            <a:br>
              <a:rPr lang="en-US" dirty="0"/>
            </a:br>
            <a:r>
              <a:rPr lang="en-US" dirty="0"/>
              <a:t>“</a:t>
            </a:r>
            <a:r>
              <a:rPr lang="en-US" u="sng" dirty="0"/>
              <a:t>as-is</a:t>
            </a:r>
            <a:r>
              <a:rPr lang="en-US" dirty="0"/>
              <a:t>” and “</a:t>
            </a:r>
            <a:r>
              <a:rPr lang="en-US" u="sng" dirty="0"/>
              <a:t>to-be</a:t>
            </a:r>
            <a:r>
              <a:rPr lang="en-US" dirty="0"/>
              <a:t>” </a:t>
            </a:r>
            <a:r>
              <a:rPr lang="en-US" u="sng" dirty="0"/>
              <a:t>weather information attributes</a:t>
            </a:r>
            <a:r>
              <a:rPr lang="en-US" dirty="0"/>
              <a:t>, which are </a:t>
            </a:r>
            <a:r>
              <a:rPr lang="en-US" u="sng" dirty="0"/>
              <a:t>recorded</a:t>
            </a:r>
            <a:r>
              <a:rPr lang="en-US" dirty="0"/>
              <a:t>, </a:t>
            </a:r>
            <a:r>
              <a:rPr lang="en-US" u="sng" dirty="0"/>
              <a:t>interpreted</a:t>
            </a:r>
            <a:r>
              <a:rPr lang="en-US" dirty="0"/>
              <a:t>, compared and reported out </a:t>
            </a:r>
            <a:endParaRPr lang="en-US" u="sng" dirty="0" smtClean="0"/>
          </a:p>
          <a:p>
            <a:pPr lvl="1"/>
            <a:r>
              <a:rPr lang="en-US" dirty="0" smtClean="0"/>
              <a:t>Weather Information Attributes</a:t>
            </a:r>
          </a:p>
          <a:p>
            <a:pPr lvl="2"/>
            <a:r>
              <a:rPr lang="en-US" dirty="0" smtClean="0"/>
              <a:t>Primarily qualitative (“…you don’t know what you don’t know…”)</a:t>
            </a:r>
          </a:p>
          <a:p>
            <a:pPr lvl="2"/>
            <a:r>
              <a:rPr lang="en-US" dirty="0" smtClean="0"/>
              <a:t>Categorized for both observations and forecasts</a:t>
            </a:r>
          </a:p>
        </p:txBody>
      </p:sp>
      <p:sp>
        <p:nvSpPr>
          <p:cNvPr id="4" name="Rectangle 3"/>
          <p:cNvSpPr/>
          <p:nvPr/>
        </p:nvSpPr>
        <p:spPr>
          <a:xfrm>
            <a:off x="914400" y="1524000"/>
            <a:ext cx="7848600" cy="990599"/>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 name="Rectangle 4"/>
          <p:cNvSpPr/>
          <p:nvPr/>
        </p:nvSpPr>
        <p:spPr>
          <a:xfrm>
            <a:off x="914399" y="2828925"/>
            <a:ext cx="7391400" cy="371475"/>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7" name="Rectangle 6"/>
          <p:cNvSpPr/>
          <p:nvPr/>
        </p:nvSpPr>
        <p:spPr>
          <a:xfrm>
            <a:off x="7010400" y="2505074"/>
            <a:ext cx="2133600" cy="304800"/>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Tree>
    <p:extLst>
      <p:ext uri="{BB962C8B-B14F-4D97-AF65-F5344CB8AC3E}">
        <p14:creationId xmlns:p14="http://schemas.microsoft.com/office/powerpoint/2010/main" val="3649559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Recording </a:t>
            </a:r>
            <a:r>
              <a:rPr lang="en-US" dirty="0" smtClean="0"/>
              <a:t>Results</a:t>
            </a:r>
            <a:endParaRPr lang="en-US" dirty="0"/>
          </a:p>
        </p:txBody>
      </p:sp>
      <p:sp>
        <p:nvSpPr>
          <p:cNvPr id="3" name="Content Placeholder 2"/>
          <p:cNvSpPr>
            <a:spLocks noGrp="1"/>
          </p:cNvSpPr>
          <p:nvPr>
            <p:ph idx="1"/>
          </p:nvPr>
        </p:nvSpPr>
        <p:spPr>
          <a:xfrm>
            <a:off x="609600" y="1524000"/>
            <a:ext cx="8229600" cy="4962525"/>
          </a:xfrm>
          <a:solidFill>
            <a:schemeClr val="bg1">
              <a:alpha val="25000"/>
            </a:schemeClr>
          </a:solidFill>
        </p:spPr>
        <p:txBody>
          <a:bodyPr>
            <a:normAutofit/>
          </a:bodyPr>
          <a:lstStyle/>
          <a:p>
            <a:r>
              <a:rPr lang="en-US" dirty="0"/>
              <a:t>Discussions with a group of </a:t>
            </a:r>
            <a:r>
              <a:rPr lang="en-US" u="sng" dirty="0"/>
              <a:t>ATM experts</a:t>
            </a:r>
            <a:r>
              <a:rPr lang="en-US" dirty="0"/>
              <a:t>, focused </a:t>
            </a:r>
            <a:r>
              <a:rPr lang="en-US" dirty="0" smtClean="0"/>
              <a:t>on </a:t>
            </a:r>
            <a:r>
              <a:rPr lang="en-US" u="sng" dirty="0" smtClean="0"/>
              <a:t>domain-specific</a:t>
            </a:r>
            <a:r>
              <a:rPr lang="en-US" dirty="0" smtClean="0"/>
              <a:t> </a:t>
            </a:r>
            <a:r>
              <a:rPr lang="en-US" u="sng" dirty="0" smtClean="0"/>
              <a:t>capabilities </a:t>
            </a:r>
            <a:r>
              <a:rPr lang="en-US" u="sng" dirty="0"/>
              <a:t>and processes</a:t>
            </a:r>
            <a:r>
              <a:rPr lang="en-US" dirty="0"/>
              <a:t> that involve </a:t>
            </a:r>
            <a:r>
              <a:rPr lang="en-US" u="sng" dirty="0"/>
              <a:t>weather-impacted</a:t>
            </a:r>
            <a:r>
              <a:rPr lang="en-US" dirty="0"/>
              <a:t> </a:t>
            </a:r>
            <a:r>
              <a:rPr lang="en-US" u="sng" dirty="0"/>
              <a:t>operational decision-making</a:t>
            </a:r>
            <a:r>
              <a:rPr lang="en-US" dirty="0"/>
              <a:t>, are used to identify both </a:t>
            </a:r>
            <a:br>
              <a:rPr lang="en-US" dirty="0"/>
            </a:br>
            <a:r>
              <a:rPr lang="en-US" dirty="0"/>
              <a:t>“</a:t>
            </a:r>
            <a:r>
              <a:rPr lang="en-US" u="sng" dirty="0"/>
              <a:t>as-is</a:t>
            </a:r>
            <a:r>
              <a:rPr lang="en-US" dirty="0"/>
              <a:t>” and “</a:t>
            </a:r>
            <a:r>
              <a:rPr lang="en-US" u="sng" dirty="0"/>
              <a:t>to-be</a:t>
            </a:r>
            <a:r>
              <a:rPr lang="en-US" dirty="0"/>
              <a:t>” </a:t>
            </a:r>
            <a:r>
              <a:rPr lang="en-US" u="sng" dirty="0"/>
              <a:t>weather information attributes</a:t>
            </a:r>
            <a:r>
              <a:rPr lang="en-US" dirty="0"/>
              <a:t>, which are </a:t>
            </a:r>
            <a:r>
              <a:rPr lang="en-US" u="sng" dirty="0"/>
              <a:t>recorded</a:t>
            </a:r>
            <a:r>
              <a:rPr lang="en-US" dirty="0"/>
              <a:t>, interpreted, compared and </a:t>
            </a:r>
            <a:r>
              <a:rPr lang="en-US" dirty="0" smtClean="0"/>
              <a:t>reported out</a:t>
            </a:r>
          </a:p>
          <a:p>
            <a:pPr lvl="1"/>
            <a:r>
              <a:rPr lang="en-US" dirty="0" smtClean="0"/>
              <a:t>Provides traceability</a:t>
            </a:r>
            <a:endParaRPr lang="en-US" dirty="0" smtClean="0"/>
          </a:p>
        </p:txBody>
      </p:sp>
      <p:sp>
        <p:nvSpPr>
          <p:cNvPr id="4" name="Rectangle 3"/>
          <p:cNvSpPr/>
          <p:nvPr/>
        </p:nvSpPr>
        <p:spPr>
          <a:xfrm>
            <a:off x="914400" y="1524000"/>
            <a:ext cx="7848600" cy="1304925"/>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 name="Rectangle 4"/>
          <p:cNvSpPr/>
          <p:nvPr/>
        </p:nvSpPr>
        <p:spPr>
          <a:xfrm>
            <a:off x="2133600" y="2828925"/>
            <a:ext cx="5029200" cy="381000"/>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221" t="23622" r="22284" b="12275"/>
          <a:stretch/>
        </p:blipFill>
        <p:spPr bwMode="auto">
          <a:xfrm>
            <a:off x="657995" y="3581400"/>
            <a:ext cx="4008493" cy="308762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221" t="28994" r="22284" b="6447"/>
          <a:stretch/>
        </p:blipFill>
        <p:spPr bwMode="auto">
          <a:xfrm>
            <a:off x="4816402" y="3581400"/>
            <a:ext cx="3980126" cy="308762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32521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Interpreting Results</a:t>
            </a:r>
            <a:endParaRPr lang="en-US" dirty="0"/>
          </a:p>
        </p:txBody>
      </p:sp>
      <p:sp>
        <p:nvSpPr>
          <p:cNvPr id="3" name="Content Placeholder 2"/>
          <p:cNvSpPr>
            <a:spLocks noGrp="1"/>
          </p:cNvSpPr>
          <p:nvPr>
            <p:ph idx="1"/>
          </p:nvPr>
        </p:nvSpPr>
        <p:spPr>
          <a:xfrm>
            <a:off x="609600" y="1524000"/>
            <a:ext cx="8229600" cy="4962525"/>
          </a:xfrm>
          <a:solidFill>
            <a:schemeClr val="bg1">
              <a:alpha val="25000"/>
            </a:schemeClr>
          </a:solidFill>
        </p:spPr>
        <p:txBody>
          <a:bodyPr>
            <a:normAutofit/>
          </a:bodyPr>
          <a:lstStyle/>
          <a:p>
            <a:r>
              <a:rPr lang="en-US" dirty="0"/>
              <a:t>Discussions with a group of </a:t>
            </a:r>
            <a:r>
              <a:rPr lang="en-US" u="sng" dirty="0"/>
              <a:t>ATM experts</a:t>
            </a:r>
            <a:r>
              <a:rPr lang="en-US" dirty="0"/>
              <a:t>, focused </a:t>
            </a:r>
            <a:r>
              <a:rPr lang="en-US" dirty="0" smtClean="0"/>
              <a:t>on domain-specific </a:t>
            </a:r>
            <a:r>
              <a:rPr lang="en-US" u="sng" dirty="0" smtClean="0"/>
              <a:t>capabilities </a:t>
            </a:r>
            <a:r>
              <a:rPr lang="en-US" u="sng" dirty="0"/>
              <a:t>and processes</a:t>
            </a:r>
            <a:r>
              <a:rPr lang="en-US" dirty="0"/>
              <a:t> that involve </a:t>
            </a:r>
            <a:r>
              <a:rPr lang="en-US" u="sng" dirty="0"/>
              <a:t>weather-impacted operational decision-making</a:t>
            </a:r>
            <a:r>
              <a:rPr lang="en-US" dirty="0"/>
              <a:t>, are used to identify both </a:t>
            </a:r>
            <a:br>
              <a:rPr lang="en-US" dirty="0"/>
            </a:br>
            <a:r>
              <a:rPr lang="en-US" dirty="0"/>
              <a:t>“</a:t>
            </a:r>
            <a:r>
              <a:rPr lang="en-US" u="sng" dirty="0"/>
              <a:t>as-is</a:t>
            </a:r>
            <a:r>
              <a:rPr lang="en-US" dirty="0"/>
              <a:t>” and “</a:t>
            </a:r>
            <a:r>
              <a:rPr lang="en-US" u="sng" dirty="0"/>
              <a:t>to-be</a:t>
            </a:r>
            <a:r>
              <a:rPr lang="en-US" dirty="0"/>
              <a:t>” </a:t>
            </a:r>
            <a:r>
              <a:rPr lang="en-US" u="sng" dirty="0"/>
              <a:t>weather information attributes</a:t>
            </a:r>
            <a:r>
              <a:rPr lang="en-US" dirty="0"/>
              <a:t>, which are recorded, </a:t>
            </a:r>
            <a:r>
              <a:rPr lang="en-US" u="sng" dirty="0"/>
              <a:t>interpreted</a:t>
            </a:r>
            <a:r>
              <a:rPr lang="en-US" dirty="0"/>
              <a:t>, compared and reported </a:t>
            </a:r>
            <a:r>
              <a:rPr lang="en-US" dirty="0" smtClean="0"/>
              <a:t>out</a:t>
            </a:r>
          </a:p>
          <a:p>
            <a:pPr lvl="1"/>
            <a:r>
              <a:rPr lang="en-US" dirty="0" smtClean="0"/>
              <a:t>If the ATM decision makers “don’t know what they don’t know,” then how do you know what they are REALLY saying?</a:t>
            </a:r>
            <a:endParaRPr lang="en-US" dirty="0" smtClean="0"/>
          </a:p>
        </p:txBody>
      </p:sp>
      <p:sp>
        <p:nvSpPr>
          <p:cNvPr id="4" name="Rectangle 3"/>
          <p:cNvSpPr/>
          <p:nvPr/>
        </p:nvSpPr>
        <p:spPr>
          <a:xfrm>
            <a:off x="914400" y="1524000"/>
            <a:ext cx="7848600" cy="1304925"/>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 name="Rectangle 4"/>
          <p:cNvSpPr/>
          <p:nvPr/>
        </p:nvSpPr>
        <p:spPr>
          <a:xfrm>
            <a:off x="3581400" y="2828925"/>
            <a:ext cx="3581400" cy="381000"/>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6" name="Rectangle 5"/>
          <p:cNvSpPr/>
          <p:nvPr/>
        </p:nvSpPr>
        <p:spPr>
          <a:xfrm>
            <a:off x="919536" y="2828925"/>
            <a:ext cx="1214063" cy="381000"/>
          </a:xfrm>
          <a:prstGeom prst="rect">
            <a:avLst/>
          </a:prstGeom>
          <a:solidFill>
            <a:schemeClr val="bg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Tree>
    <p:extLst>
      <p:ext uri="{BB962C8B-B14F-4D97-AF65-F5344CB8AC3E}">
        <p14:creationId xmlns:p14="http://schemas.microsoft.com/office/powerpoint/2010/main" val="1639934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Between the Lines</a:t>
            </a:r>
            <a:endParaRPr lang="en-US" dirty="0"/>
          </a:p>
        </p:txBody>
      </p:sp>
      <p:sp>
        <p:nvSpPr>
          <p:cNvPr id="3" name="Content Placeholder 2"/>
          <p:cNvSpPr>
            <a:spLocks noGrp="1"/>
          </p:cNvSpPr>
          <p:nvPr>
            <p:ph idx="1"/>
          </p:nvPr>
        </p:nvSpPr>
        <p:spPr>
          <a:xfrm>
            <a:off x="609600" y="1447800"/>
            <a:ext cx="8229600" cy="5257800"/>
          </a:xfrm>
        </p:spPr>
        <p:txBody>
          <a:bodyPr>
            <a:normAutofit/>
          </a:bodyPr>
          <a:lstStyle/>
          <a:p>
            <a:r>
              <a:rPr lang="en-US" dirty="0" smtClean="0"/>
              <a:t>“…SMEs look at METARs</a:t>
            </a:r>
            <a:br>
              <a:rPr lang="en-US" dirty="0" smtClean="0"/>
            </a:br>
            <a:r>
              <a:rPr lang="en-US" dirty="0" smtClean="0"/>
              <a:t>from nearby airports while</a:t>
            </a:r>
            <a:br>
              <a:rPr lang="en-US" dirty="0" smtClean="0"/>
            </a:br>
            <a:r>
              <a:rPr lang="en-US" dirty="0" smtClean="0"/>
              <a:t>in the 8+ to 4 hour planning</a:t>
            </a:r>
            <a:br>
              <a:rPr lang="en-US" dirty="0" smtClean="0"/>
            </a:br>
            <a:r>
              <a:rPr lang="en-US" dirty="0" smtClean="0"/>
              <a:t>phase for enroute</a:t>
            </a:r>
            <a:br>
              <a:rPr lang="en-US" dirty="0" smtClean="0"/>
            </a:br>
            <a:r>
              <a:rPr lang="en-US" dirty="0" smtClean="0"/>
              <a:t>convection…”</a:t>
            </a:r>
          </a:p>
          <a:p>
            <a:pPr marL="0" indent="0">
              <a:buNone/>
            </a:pPr>
            <a:r>
              <a:rPr lang="en-US" dirty="0" smtClean="0"/>
              <a:t>MIGHT MEAN</a:t>
            </a:r>
          </a:p>
          <a:p>
            <a:r>
              <a:rPr lang="en-US" dirty="0" smtClean="0"/>
              <a:t>…SMEs don’t “trust” the</a:t>
            </a:r>
            <a:br>
              <a:rPr lang="en-US" dirty="0" smtClean="0"/>
            </a:br>
            <a:r>
              <a:rPr lang="en-US" dirty="0" smtClean="0"/>
              <a:t>current enroute convective</a:t>
            </a:r>
            <a:br>
              <a:rPr lang="en-US" dirty="0" smtClean="0"/>
            </a:br>
            <a:r>
              <a:rPr lang="en-US" dirty="0" smtClean="0"/>
              <a:t>forecast…</a:t>
            </a:r>
          </a:p>
          <a:p>
            <a:pPr marL="0" indent="0">
              <a:buNone/>
            </a:pPr>
            <a:r>
              <a:rPr lang="en-US" dirty="0" smtClean="0"/>
              <a:t>MIGHT MEAN</a:t>
            </a:r>
          </a:p>
          <a:p>
            <a:r>
              <a:rPr lang="en-US" dirty="0" smtClean="0"/>
              <a:t>…the current convective</a:t>
            </a:r>
            <a:br>
              <a:rPr lang="en-US" dirty="0" smtClean="0"/>
            </a:br>
            <a:r>
              <a:rPr lang="en-US" dirty="0" smtClean="0"/>
              <a:t>forecast product is not as</a:t>
            </a:r>
            <a:br>
              <a:rPr lang="en-US" dirty="0" smtClean="0"/>
            </a:br>
            <a:r>
              <a:rPr lang="en-US" dirty="0" smtClean="0"/>
              <a:t>effective as it could be…</a:t>
            </a:r>
          </a:p>
          <a:p>
            <a:r>
              <a:rPr lang="en-US" dirty="0" smtClean="0"/>
              <a:t>…SMEs do not understand how to cognitively process probabilistic forecast information… </a:t>
            </a:r>
            <a:endParaRPr lang="en-US" dirty="0"/>
          </a:p>
        </p:txBody>
      </p:sp>
      <p:sp>
        <p:nvSpPr>
          <p:cNvPr id="4" name="TextBox 3"/>
          <p:cNvSpPr txBox="1"/>
          <p:nvPr/>
        </p:nvSpPr>
        <p:spPr>
          <a:xfrm>
            <a:off x="5105400" y="1371600"/>
            <a:ext cx="3200400" cy="4431983"/>
          </a:xfrm>
          <a:prstGeom prst="rect">
            <a:avLst/>
          </a:prstGeom>
          <a:blipFill>
            <a:blip r:embed="rId3"/>
            <a:tile tx="0" ty="0" sx="100000" sy="100000" flip="none" algn="tl"/>
          </a:blipFill>
          <a:ln w="25400">
            <a:solidFill>
              <a:schemeClr val="tx1">
                <a:lumMod val="50000"/>
                <a:lumOff val="50000"/>
              </a:schemeClr>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US" sz="3600" dirty="0" smtClean="0">
                <a:latin typeface="Biondi" panose="02000505030000020004" pitchFamily="2" charset="0"/>
                <a:ea typeface="Verdana" pitchFamily="34" charset="0"/>
                <a:cs typeface="Verdana" pitchFamily="34" charset="0"/>
              </a:rPr>
              <a:t>NOTHING</a:t>
            </a:r>
          </a:p>
          <a:p>
            <a:pPr>
              <a:spcAft>
                <a:spcPts val="600"/>
              </a:spcAft>
            </a:pPr>
            <a:r>
              <a:rPr lang="en-US" sz="3600" dirty="0" smtClean="0">
                <a:latin typeface="Biondi" panose="02000505030000020004" pitchFamily="2" charset="0"/>
                <a:ea typeface="Verdana" pitchFamily="34" charset="0"/>
                <a:cs typeface="Verdana" pitchFamily="34" charset="0"/>
              </a:rPr>
              <a:t>READ</a:t>
            </a:r>
          </a:p>
          <a:p>
            <a:pPr>
              <a:spcAft>
                <a:spcPts val="600"/>
              </a:spcAft>
            </a:pPr>
            <a:r>
              <a:rPr lang="en-US" sz="3600" dirty="0" smtClean="0">
                <a:latin typeface="Biondi" panose="02000505030000020004" pitchFamily="2" charset="0"/>
                <a:ea typeface="Verdana" pitchFamily="34" charset="0"/>
                <a:cs typeface="Verdana" pitchFamily="34" charset="0"/>
              </a:rPr>
              <a:t>IS EVER</a:t>
            </a:r>
          </a:p>
          <a:p>
            <a:pPr>
              <a:spcAft>
                <a:spcPts val="600"/>
              </a:spcAft>
            </a:pPr>
            <a:r>
              <a:rPr lang="en-US" sz="3600" dirty="0" smtClean="0">
                <a:latin typeface="Biondi" panose="02000505030000020004" pitchFamily="2" charset="0"/>
                <a:ea typeface="Verdana" pitchFamily="34" charset="0"/>
                <a:cs typeface="Verdana" pitchFamily="34" charset="0"/>
              </a:rPr>
              <a:t>BETWEEN</a:t>
            </a:r>
          </a:p>
          <a:p>
            <a:pPr>
              <a:spcAft>
                <a:spcPts val="600"/>
              </a:spcAft>
            </a:pPr>
            <a:r>
              <a:rPr lang="en-US" sz="3600" dirty="0" smtClean="0">
                <a:latin typeface="Biondi" panose="02000505030000020004" pitchFamily="2" charset="0"/>
                <a:ea typeface="Verdana" pitchFamily="34" charset="0"/>
                <a:cs typeface="Verdana" pitchFamily="34" charset="0"/>
              </a:rPr>
              <a:t>WHAT IT</a:t>
            </a:r>
          </a:p>
          <a:p>
            <a:pPr>
              <a:spcAft>
                <a:spcPts val="600"/>
              </a:spcAft>
            </a:pPr>
            <a:r>
              <a:rPr lang="en-US" sz="3600" dirty="0" smtClean="0">
                <a:latin typeface="Biondi" panose="02000505030000020004" pitchFamily="2" charset="0"/>
                <a:ea typeface="Verdana" pitchFamily="34" charset="0"/>
                <a:cs typeface="Verdana" pitchFamily="34" charset="0"/>
              </a:rPr>
              <a:t>THE LINES.</a:t>
            </a:r>
          </a:p>
          <a:p>
            <a:pPr>
              <a:spcAft>
                <a:spcPts val="600"/>
              </a:spcAft>
            </a:pPr>
            <a:r>
              <a:rPr lang="en-US" sz="3600" dirty="0" smtClean="0">
                <a:latin typeface="Biondi" panose="02000505030000020004" pitchFamily="2" charset="0"/>
                <a:ea typeface="Verdana" pitchFamily="34" charset="0"/>
                <a:cs typeface="Verdana" pitchFamily="34" charset="0"/>
              </a:rPr>
              <a:t>SEEMS.</a:t>
            </a:r>
            <a:endParaRPr lang="en-US" sz="3600" dirty="0">
              <a:latin typeface="Biondi" panose="02000505030000020004" pitchFamily="2" charset="0"/>
              <a:ea typeface="Verdana" pitchFamily="34" charset="0"/>
              <a:cs typeface="Verdana" pitchFamily="34" charset="0"/>
            </a:endParaRPr>
          </a:p>
        </p:txBody>
      </p:sp>
    </p:spTree>
    <p:extLst>
      <p:ext uri="{BB962C8B-B14F-4D97-AF65-F5344CB8AC3E}">
        <p14:creationId xmlns:p14="http://schemas.microsoft.com/office/powerpoint/2010/main" val="217285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OWNA</a:t>
            </a:r>
            <a:endParaRPr lang="en-US" dirty="0"/>
          </a:p>
        </p:txBody>
      </p:sp>
      <p:sp>
        <p:nvSpPr>
          <p:cNvPr id="3" name="Content Placeholder 2"/>
          <p:cNvSpPr>
            <a:spLocks noGrp="1"/>
          </p:cNvSpPr>
          <p:nvPr>
            <p:ph idx="1"/>
          </p:nvPr>
        </p:nvSpPr>
        <p:spPr>
          <a:xfrm>
            <a:off x="609600" y="1504950"/>
            <a:ext cx="8229600" cy="4962525"/>
          </a:xfrm>
          <a:solidFill>
            <a:schemeClr val="bg1">
              <a:alpha val="25000"/>
            </a:schemeClr>
          </a:solidFill>
        </p:spPr>
        <p:txBody>
          <a:bodyPr/>
          <a:lstStyle/>
          <a:p>
            <a:r>
              <a:rPr lang="en-US" dirty="0"/>
              <a:t>Discussions with a group of </a:t>
            </a:r>
            <a:r>
              <a:rPr lang="en-US" u="sng" dirty="0"/>
              <a:t>ATM experts</a:t>
            </a:r>
            <a:r>
              <a:rPr lang="en-US" dirty="0"/>
              <a:t>, focused </a:t>
            </a:r>
            <a:r>
              <a:rPr lang="en-US" dirty="0" smtClean="0"/>
              <a:t>on </a:t>
            </a:r>
            <a:r>
              <a:rPr lang="en-US" u="sng" dirty="0" smtClean="0"/>
              <a:t>domain-specific</a:t>
            </a:r>
            <a:r>
              <a:rPr lang="en-US" dirty="0" smtClean="0"/>
              <a:t> </a:t>
            </a:r>
            <a:r>
              <a:rPr lang="en-US" u="sng" dirty="0" smtClean="0"/>
              <a:t>capabilities </a:t>
            </a:r>
            <a:r>
              <a:rPr lang="en-US" u="sng" dirty="0"/>
              <a:t>and processes</a:t>
            </a:r>
            <a:r>
              <a:rPr lang="en-US" dirty="0"/>
              <a:t> that involve </a:t>
            </a:r>
            <a:r>
              <a:rPr lang="en-US" u="sng" dirty="0"/>
              <a:t>weather-impacted</a:t>
            </a:r>
            <a:r>
              <a:rPr lang="en-US" dirty="0"/>
              <a:t> </a:t>
            </a:r>
            <a:r>
              <a:rPr lang="en-US" u="sng" dirty="0"/>
              <a:t>operational decision-making</a:t>
            </a:r>
            <a:r>
              <a:rPr lang="en-US" dirty="0"/>
              <a:t>, are used to identify both </a:t>
            </a:r>
            <a:br>
              <a:rPr lang="en-US" dirty="0"/>
            </a:br>
            <a:r>
              <a:rPr lang="en-US" dirty="0"/>
              <a:t>“</a:t>
            </a:r>
            <a:r>
              <a:rPr lang="en-US" u="sng" dirty="0"/>
              <a:t>as-is</a:t>
            </a:r>
            <a:r>
              <a:rPr lang="en-US" dirty="0"/>
              <a:t>” and “</a:t>
            </a:r>
            <a:r>
              <a:rPr lang="en-US" u="sng" dirty="0"/>
              <a:t>to-be</a:t>
            </a:r>
            <a:r>
              <a:rPr lang="en-US" dirty="0"/>
              <a:t>” </a:t>
            </a:r>
            <a:r>
              <a:rPr lang="en-US" u="sng" dirty="0"/>
              <a:t>weather information attributes</a:t>
            </a:r>
            <a:r>
              <a:rPr lang="en-US" dirty="0"/>
              <a:t>, which are </a:t>
            </a:r>
            <a:r>
              <a:rPr lang="en-US" u="sng" dirty="0"/>
              <a:t>recorded</a:t>
            </a:r>
            <a:r>
              <a:rPr lang="en-US" dirty="0"/>
              <a:t>, </a:t>
            </a:r>
            <a:r>
              <a:rPr lang="en-US" u="sng" dirty="0"/>
              <a:t>interpreted</a:t>
            </a:r>
            <a:r>
              <a:rPr lang="en-US" dirty="0"/>
              <a:t>, compared and reported </a:t>
            </a:r>
            <a:r>
              <a:rPr lang="en-US" dirty="0" smtClean="0"/>
              <a:t>out</a:t>
            </a:r>
            <a:endParaRPr lang="en-US" u="sng" dirty="0"/>
          </a:p>
        </p:txBody>
      </p:sp>
    </p:spTree>
    <p:extLst>
      <p:ext uri="{BB962C8B-B14F-4D97-AF65-F5344CB8AC3E}">
        <p14:creationId xmlns:p14="http://schemas.microsoft.com/office/powerpoint/2010/main" val="3409934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smtClean="0"/>
              <a:t>OWNA – CACR</a:t>
            </a:r>
            <a:endParaRPr lang="en-US" dirty="0"/>
          </a:p>
        </p:txBody>
      </p:sp>
    </p:spTree>
    <p:extLst>
      <p:ext uri="{BB962C8B-B14F-4D97-AF65-F5344CB8AC3E}">
        <p14:creationId xmlns:p14="http://schemas.microsoft.com/office/powerpoint/2010/main" val="1269445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Collaborative Airspace Constraint Resolution (CACR) Description and Use</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5996810"/>
              </p:ext>
            </p:extLst>
          </p:nvPr>
        </p:nvGraphicFramePr>
        <p:xfrm>
          <a:off x="609601" y="1371600"/>
          <a:ext cx="8381999" cy="5334000"/>
        </p:xfrm>
        <a:graphic>
          <a:graphicData uri="http://schemas.openxmlformats.org/drawingml/2006/table">
            <a:tbl>
              <a:tblPr bandRow="1">
                <a:tableStyleId>{5C22544A-7EE6-4342-B048-85BDC9FD1C3A}</a:tableStyleId>
              </a:tblPr>
              <a:tblGrid>
                <a:gridCol w="1219199"/>
                <a:gridCol w="1193800"/>
                <a:gridCol w="1193800"/>
                <a:gridCol w="1193800"/>
                <a:gridCol w="1193800"/>
                <a:gridCol w="1193800"/>
                <a:gridCol w="1193800"/>
              </a:tblGrid>
              <a:tr h="594360">
                <a:tc>
                  <a:txBody>
                    <a:bodyPr/>
                    <a:lstStyle/>
                    <a:p>
                      <a:r>
                        <a:rPr lang="en-US" sz="1600" dirty="0" smtClean="0"/>
                        <a:t>Description</a:t>
                      </a:r>
                      <a:endParaRPr lang="en-US" sz="1600" dirty="0"/>
                    </a:p>
                  </a:txBody>
                  <a:tcPr anchor="ctr">
                    <a:solidFill>
                      <a:srgbClr val="D0D8E8"/>
                    </a:solidFill>
                  </a:tcPr>
                </a:tc>
                <a:tc gridSpan="6">
                  <a:txBody>
                    <a:bodyPr/>
                    <a:lstStyle/>
                    <a:p>
                      <a:r>
                        <a:rPr lang="en-US" sz="1600" kern="1200" dirty="0" smtClean="0">
                          <a:solidFill>
                            <a:schemeClr val="dk1"/>
                          </a:solidFill>
                          <a:effectLst/>
                          <a:latin typeface="+mn-lt"/>
                          <a:ea typeface="+mn-ea"/>
                          <a:cs typeface="+mn-cs"/>
                        </a:rPr>
                        <a:t>“…combination of new and existing systems and processes, intended to enable the seamless integration of enroute airspace traffic flow management (TFM) six or more hours to approximately 30 minutes prior to a constraint.”</a:t>
                      </a:r>
                      <a:br>
                        <a:rPr lang="en-US" sz="1600" kern="1200" dirty="0" smtClean="0">
                          <a:solidFill>
                            <a:schemeClr val="dk1"/>
                          </a:solidFill>
                          <a:effectLst/>
                          <a:latin typeface="+mn-lt"/>
                          <a:ea typeface="+mn-ea"/>
                          <a:cs typeface="+mn-cs"/>
                        </a:rPr>
                      </a:br>
                      <a:endParaRPr lang="en-US"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“…directly incorporating NAS user preferences in traffic management solutions and providing tools for collaboration throughout the management of an event.”</a:t>
                      </a:r>
                      <a:endParaRPr lang="en-US" sz="1200" kern="1200" dirty="0">
                        <a:solidFill>
                          <a:schemeClr val="dk1"/>
                        </a:solidFill>
                        <a:effectLst/>
                        <a:latin typeface="+mn-lt"/>
                        <a:ea typeface="+mn-ea"/>
                        <a:cs typeface="+mn-cs"/>
                      </a:endParaRPr>
                    </a:p>
                  </a:txBody>
                  <a:tcPr>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480">
                <a:tc>
                  <a:txBody>
                    <a:bodyPr/>
                    <a:lstStyle/>
                    <a:p>
                      <a:r>
                        <a:rPr lang="en-US" sz="1600" dirty="0" smtClean="0"/>
                        <a:t>Portfolio</a:t>
                      </a:r>
                      <a:endParaRPr lang="en-US" sz="1600" dirty="0"/>
                    </a:p>
                  </a:txBody>
                  <a:tcPr anchor="ctr">
                    <a:solidFill>
                      <a:srgbClr val="E9EDF4"/>
                    </a:solidFill>
                  </a:tcPr>
                </a:tc>
                <a:tc gridSpan="6">
                  <a:txBody>
                    <a:bodyPr/>
                    <a:lstStyle/>
                    <a:p>
                      <a:r>
                        <a:rPr lang="en-US" sz="1600" dirty="0" smtClean="0"/>
                        <a:t>CATM</a:t>
                      </a:r>
                      <a:endParaRPr lang="en-US" sz="1600" dirty="0"/>
                    </a:p>
                  </a:txBody>
                  <a:tcPr>
                    <a:solidFill>
                      <a:srgbClr val="E9ED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480">
                <a:tc>
                  <a:txBody>
                    <a:bodyPr/>
                    <a:lstStyle/>
                    <a:p>
                      <a:r>
                        <a:rPr lang="en-US" sz="1600" dirty="0" smtClean="0"/>
                        <a:t>Segment</a:t>
                      </a:r>
                      <a:endParaRPr lang="en-US" sz="1600" dirty="0"/>
                    </a:p>
                  </a:txBody>
                  <a:tcPr anchor="ctr">
                    <a:solidFill>
                      <a:srgbClr val="D0D8E8"/>
                    </a:solidFill>
                  </a:tcPr>
                </a:tc>
                <a:tc gridSpan="6">
                  <a:txBody>
                    <a:bodyPr/>
                    <a:lstStyle/>
                    <a:p>
                      <a:r>
                        <a:rPr lang="en-US" sz="1600" dirty="0" smtClean="0"/>
                        <a:t>Bravo (2015-2020)</a:t>
                      </a:r>
                      <a:endParaRPr lang="en-US" sz="1600" dirty="0"/>
                    </a:p>
                  </a:txBody>
                  <a:tcPr>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7640">
                <a:tc>
                  <a:txBody>
                    <a:bodyPr/>
                    <a:lstStyle/>
                    <a:p>
                      <a:r>
                        <a:rPr lang="en-US" sz="1600" dirty="0" smtClean="0"/>
                        <a:t>Level of Integration</a:t>
                      </a:r>
                      <a:endParaRPr lang="en-US" sz="1600" dirty="0"/>
                    </a:p>
                  </a:txBody>
                  <a:tcPr anchor="ctr">
                    <a:solidFill>
                      <a:srgbClr val="E9EDF4"/>
                    </a:solidFill>
                  </a:tcPr>
                </a:tc>
                <a:tc gridSpan="6">
                  <a:txBody>
                    <a:bodyPr/>
                    <a:lstStyle/>
                    <a:p>
                      <a:r>
                        <a:rPr lang="en-US" sz="1600" dirty="0" smtClean="0"/>
                        <a:t>Level 2 – Automatic translation of convective weather forecasts into NAS constraints</a:t>
                      </a:r>
                    </a:p>
                    <a:p>
                      <a:r>
                        <a:rPr lang="en-US" sz="1600" dirty="0" smtClean="0"/>
                        <a:t>Level 3?</a:t>
                      </a:r>
                      <a:r>
                        <a:rPr lang="en-US" sz="1600" baseline="0" dirty="0" smtClean="0"/>
                        <a:t> </a:t>
                      </a:r>
                      <a:r>
                        <a:rPr lang="en-US" sz="1600" dirty="0" smtClean="0"/>
                        <a:t>– Automatic calculation of operational</a:t>
                      </a:r>
                      <a:r>
                        <a:rPr lang="en-US" sz="1600" baseline="0" dirty="0" smtClean="0"/>
                        <a:t> impacts</a:t>
                      </a:r>
                      <a:endParaRPr lang="en-US" sz="1600" dirty="0"/>
                    </a:p>
                  </a:txBody>
                  <a:tcPr>
                    <a:solidFill>
                      <a:srgbClr val="E9EDF4"/>
                    </a:solidFill>
                  </a:tcPr>
                </a:tc>
                <a:tc hMerge="1">
                  <a:txBody>
                    <a:bodyPr/>
                    <a:lstStyle/>
                    <a:p>
                      <a:endParaRPr lang="en-US"/>
                    </a:p>
                  </a:txBody>
                  <a:tcPr>
                    <a:solidFill>
                      <a:srgbClr val="E9EDF4"/>
                    </a:solidFill>
                  </a:tcPr>
                </a:tc>
                <a:tc hMerge="1">
                  <a:txBody>
                    <a:bodyPr/>
                    <a:lstStyle/>
                    <a:p>
                      <a:endParaRPr lang="en-US"/>
                    </a:p>
                  </a:txBody>
                  <a:tcPr>
                    <a:solidFill>
                      <a:srgbClr val="E9EDF4"/>
                    </a:solidFill>
                  </a:tcPr>
                </a:tc>
                <a:tc hMerge="1">
                  <a:txBody>
                    <a:bodyPr/>
                    <a:lstStyle/>
                    <a:p>
                      <a:endParaRPr lang="en-US"/>
                    </a:p>
                  </a:txBody>
                  <a:tcPr>
                    <a:solidFill>
                      <a:srgbClr val="E9EDF4"/>
                    </a:solidFill>
                  </a:tcPr>
                </a:tc>
                <a:tc hMerge="1">
                  <a:txBody>
                    <a:bodyPr/>
                    <a:lstStyle/>
                    <a:p>
                      <a:endParaRPr lang="en-US"/>
                    </a:p>
                  </a:txBody>
                  <a:tcPr>
                    <a:solidFill>
                      <a:srgbClr val="E9EDF4"/>
                    </a:solidFill>
                  </a:tcPr>
                </a:tc>
                <a:tc hMerge="1">
                  <a:txBody>
                    <a:bodyPr/>
                    <a:lstStyle/>
                    <a:p>
                      <a:endParaRPr lang="en-US" dirty="0"/>
                    </a:p>
                  </a:txBody>
                  <a:tcPr>
                    <a:solidFill>
                      <a:srgbClr val="E9EDF4"/>
                    </a:solidFill>
                  </a:tcPr>
                </a:tc>
              </a:tr>
              <a:tr h="16764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Direct Use</a:t>
                      </a:r>
                    </a:p>
                  </a:txBody>
                  <a:tcPr anchor="ctr">
                    <a:solidFill>
                      <a:srgbClr val="D0D8E8"/>
                    </a:solidFill>
                  </a:tcPr>
                </a:tc>
                <a:tc rowSpan="2">
                  <a:txBody>
                    <a:bodyPr/>
                    <a:lstStyle/>
                    <a:p>
                      <a:pPr algn="ctr"/>
                      <a:r>
                        <a:rPr lang="en-US" sz="1600" dirty="0" smtClean="0"/>
                        <a:t>Planning (Flow)</a:t>
                      </a:r>
                      <a:r>
                        <a:rPr lang="en-US" sz="1600" baseline="0" dirty="0" smtClean="0"/>
                        <a:t> </a:t>
                      </a:r>
                      <a:endParaRPr lang="en-US" sz="1600" dirty="0"/>
                    </a:p>
                  </a:txBody>
                  <a:tcPr anchor="ctr">
                    <a:solidFill>
                      <a:srgbClr val="D0D8E8"/>
                    </a:solidFill>
                  </a:tcPr>
                </a:tc>
                <a:tc>
                  <a:txBody>
                    <a:bodyPr/>
                    <a:lstStyle/>
                    <a:p>
                      <a:pPr algn="ctr"/>
                      <a:r>
                        <a:rPr lang="en-US" sz="1600" dirty="0" smtClean="0"/>
                        <a:t>Next Day+</a:t>
                      </a:r>
                      <a:endParaRPr lang="en-US" sz="1600" dirty="0"/>
                    </a:p>
                  </a:txBody>
                  <a:tcPr anchor="ctr">
                    <a:solidFill>
                      <a:srgbClr val="D0D8E8"/>
                    </a:solidFill>
                  </a:tcPr>
                </a:tc>
                <a:tc>
                  <a:txBody>
                    <a:bodyPr/>
                    <a:lstStyle/>
                    <a:p>
                      <a:pPr algn="ctr"/>
                      <a:r>
                        <a:rPr lang="en-US" sz="1600" dirty="0" smtClean="0"/>
                        <a:t>8+-4</a:t>
                      </a:r>
                      <a:endParaRPr lang="en-US" sz="1600" dirty="0"/>
                    </a:p>
                  </a:txBody>
                  <a:tcPr anchor="ctr">
                    <a:solidFill>
                      <a:srgbClr val="D0D8E8"/>
                    </a:solidFill>
                  </a:tcPr>
                </a:tc>
                <a:tc>
                  <a:txBody>
                    <a:bodyPr/>
                    <a:lstStyle/>
                    <a:p>
                      <a:pPr algn="ctr"/>
                      <a:r>
                        <a:rPr lang="en-US" sz="1600" dirty="0" smtClean="0"/>
                        <a:t>4-2</a:t>
                      </a:r>
                      <a:endParaRPr lang="en-US" sz="1600" dirty="0"/>
                    </a:p>
                  </a:txBody>
                  <a:tcPr anchor="ctr">
                    <a:solidFill>
                      <a:srgbClr val="D0D8E8"/>
                    </a:solidFill>
                  </a:tcPr>
                </a:tc>
                <a:tc>
                  <a:txBody>
                    <a:bodyPr/>
                    <a:lstStyle/>
                    <a:p>
                      <a:pPr algn="ctr"/>
                      <a:r>
                        <a:rPr lang="en-US" sz="1600" dirty="0" smtClean="0"/>
                        <a:t>2-1</a:t>
                      </a:r>
                      <a:endParaRPr lang="en-US" sz="1600" dirty="0"/>
                    </a:p>
                  </a:txBody>
                  <a:tcPr anchor="ctr">
                    <a:solidFill>
                      <a:srgbClr val="D0D8E8"/>
                    </a:solidFill>
                  </a:tcPr>
                </a:tc>
                <a:tc>
                  <a:txBody>
                    <a:bodyPr/>
                    <a:lstStyle/>
                    <a:p>
                      <a:pPr algn="ctr"/>
                      <a:r>
                        <a:rPr lang="en-US" sz="1600" dirty="0" smtClean="0"/>
                        <a:t>1-Cessation</a:t>
                      </a:r>
                      <a:endParaRPr lang="en-US" sz="1600" dirty="0"/>
                    </a:p>
                  </a:txBody>
                  <a:tcPr anchor="ctr">
                    <a:solidFill>
                      <a:srgbClr val="D0D8E8"/>
                    </a:solidFill>
                  </a:tcPr>
                </a:tc>
              </a:tr>
              <a:tr h="167640">
                <a:tc vMerge="1">
                  <a:txBody>
                    <a:bodyPr/>
                    <a:lstStyle/>
                    <a:p>
                      <a:endParaRPr lang="en-US"/>
                    </a:p>
                  </a:txBody>
                  <a:tcPr/>
                </a:tc>
                <a:tc vMerge="1">
                  <a:txBody>
                    <a:bodyPr/>
                    <a:lstStyle/>
                    <a:p>
                      <a:endParaRPr lang="en-US" sz="1600" dirty="0"/>
                    </a:p>
                  </a:txBody>
                  <a:tcPr/>
                </a:tc>
                <a:tc>
                  <a:txBody>
                    <a:bodyPr/>
                    <a:lstStyle/>
                    <a:p>
                      <a:endParaRPr lang="en-US" sz="1800" dirty="0"/>
                    </a:p>
                  </a:txBody>
                  <a:tcPr>
                    <a:solidFill>
                      <a:srgbClr val="D0D8E8"/>
                    </a:solidFill>
                  </a:tcPr>
                </a:tc>
                <a:tc>
                  <a:txBody>
                    <a:bodyPr/>
                    <a:lstStyle/>
                    <a:p>
                      <a:endParaRPr lang="en-US" sz="1800" dirty="0"/>
                    </a:p>
                  </a:txBody>
                  <a:tcPr>
                    <a:solidFill>
                      <a:srgbClr val="D0D8E8"/>
                    </a:solidFill>
                  </a:tcPr>
                </a:tc>
                <a:tc>
                  <a:txBody>
                    <a:bodyPr/>
                    <a:lstStyle/>
                    <a:p>
                      <a:endParaRPr lang="en-US" sz="1800" dirty="0"/>
                    </a:p>
                  </a:txBody>
                  <a:tcPr>
                    <a:solidFill>
                      <a:srgbClr val="D0D8E8"/>
                    </a:solidFill>
                  </a:tcPr>
                </a:tc>
                <a:tc>
                  <a:txBody>
                    <a:bodyPr/>
                    <a:lstStyle/>
                    <a:p>
                      <a:endParaRPr lang="en-US" sz="1800" dirty="0"/>
                    </a:p>
                  </a:txBody>
                  <a:tcPr>
                    <a:solidFill>
                      <a:srgbClr val="D0D8E8"/>
                    </a:solidFill>
                  </a:tcPr>
                </a:tc>
                <a:tc>
                  <a:txBody>
                    <a:bodyPr/>
                    <a:lstStyle/>
                    <a:p>
                      <a:endParaRPr lang="en-US" sz="1800" dirty="0"/>
                    </a:p>
                  </a:txBody>
                  <a:tcPr>
                    <a:solidFill>
                      <a:srgbClr val="D0D8E8"/>
                    </a:solidFill>
                  </a:tcPr>
                </a:tc>
              </a:tr>
              <a:tr h="167640">
                <a:tc vMerge="1">
                  <a:txBody>
                    <a:bodyPr/>
                    <a:lstStyle/>
                    <a:p>
                      <a:endParaRPr lang="en-US"/>
                    </a:p>
                  </a:txBody>
                  <a:tcPr/>
                </a:tc>
                <a:tc rowSpan="2">
                  <a:txBody>
                    <a:bodyPr/>
                    <a:lstStyle/>
                    <a:p>
                      <a:pPr algn="ctr"/>
                      <a:r>
                        <a:rPr lang="en-US" sz="1600" dirty="0" smtClean="0"/>
                        <a:t>Execution (Flight</a:t>
                      </a:r>
                      <a:r>
                        <a:rPr lang="en-US" sz="1600" baseline="0" dirty="0" smtClean="0"/>
                        <a:t>) </a:t>
                      </a:r>
                      <a:endParaRPr lang="en-US" sz="1600" dirty="0"/>
                    </a:p>
                  </a:txBody>
                  <a:tcPr anchor="ctr">
                    <a:solidFill>
                      <a:srgbClr val="D0D8E8"/>
                    </a:solidFill>
                  </a:tcPr>
                </a:tc>
                <a:tc>
                  <a:txBody>
                    <a:bodyPr/>
                    <a:lstStyle/>
                    <a:p>
                      <a:pPr algn="ctr"/>
                      <a:r>
                        <a:rPr lang="en-US" sz="1600" dirty="0" smtClean="0"/>
                        <a:t>Flt Planning</a:t>
                      </a:r>
                      <a:endParaRPr lang="en-US" sz="1600" dirty="0"/>
                    </a:p>
                  </a:txBody>
                  <a:tcPr anchor="ctr">
                    <a:solidFill>
                      <a:srgbClr val="D0D8E8"/>
                    </a:solidFill>
                  </a:tcPr>
                </a:tc>
                <a:tc>
                  <a:txBody>
                    <a:bodyPr/>
                    <a:lstStyle/>
                    <a:p>
                      <a:pPr algn="ctr"/>
                      <a:r>
                        <a:rPr lang="en-US" sz="1600" dirty="0" smtClean="0"/>
                        <a:t>Surface</a:t>
                      </a:r>
                      <a:endParaRPr lang="en-US" sz="1600" dirty="0"/>
                    </a:p>
                  </a:txBody>
                  <a:tcPr anchor="ctr">
                    <a:solidFill>
                      <a:srgbClr val="D0D8E8"/>
                    </a:solidFill>
                  </a:tcPr>
                </a:tc>
                <a:tc>
                  <a:txBody>
                    <a:bodyPr/>
                    <a:lstStyle/>
                    <a:p>
                      <a:pPr algn="ctr"/>
                      <a:r>
                        <a:rPr lang="en-US" sz="1600" dirty="0" smtClean="0"/>
                        <a:t>Departure</a:t>
                      </a:r>
                      <a:endParaRPr lang="en-US" sz="1600" dirty="0"/>
                    </a:p>
                  </a:txBody>
                  <a:tcPr anchor="ctr">
                    <a:solidFill>
                      <a:srgbClr val="D0D8E8"/>
                    </a:solidFill>
                  </a:tcPr>
                </a:tc>
                <a:tc>
                  <a:txBody>
                    <a:bodyPr/>
                    <a:lstStyle/>
                    <a:p>
                      <a:pPr algn="ctr"/>
                      <a:r>
                        <a:rPr lang="en-US" sz="1600" dirty="0" smtClean="0"/>
                        <a:t>Enroute</a:t>
                      </a:r>
                      <a:endParaRPr lang="en-US" sz="1600" dirty="0"/>
                    </a:p>
                  </a:txBody>
                  <a:tcPr anchor="ctr">
                    <a:solidFill>
                      <a:srgbClr val="D0D8E8"/>
                    </a:solidFill>
                  </a:tcPr>
                </a:tc>
                <a:tc>
                  <a:txBody>
                    <a:bodyPr/>
                    <a:lstStyle/>
                    <a:p>
                      <a:pPr algn="ctr"/>
                      <a:r>
                        <a:rPr lang="en-US" sz="1600" dirty="0" smtClean="0"/>
                        <a:t>Arrival</a:t>
                      </a:r>
                      <a:endParaRPr lang="en-US" sz="1600" dirty="0"/>
                    </a:p>
                  </a:txBody>
                  <a:tcPr anchor="ctr">
                    <a:solidFill>
                      <a:srgbClr val="D0D8E8"/>
                    </a:solidFill>
                  </a:tcPr>
                </a:tc>
              </a:tr>
              <a:tr h="167640">
                <a:tc vMerge="1">
                  <a:txBody>
                    <a:bodyPr/>
                    <a:lstStyle/>
                    <a:p>
                      <a:endParaRPr lang="en-US"/>
                    </a:p>
                  </a:txBody>
                  <a:tcPr/>
                </a:tc>
                <a:tc vMerge="1">
                  <a:txBody>
                    <a:bodyPr/>
                    <a:lstStyle/>
                    <a:p>
                      <a:endParaRPr lang="en-US" sz="1600" dirty="0"/>
                    </a:p>
                  </a:txBody>
                  <a:tcPr/>
                </a:tc>
                <a:tc>
                  <a:txBody>
                    <a:bodyPr/>
                    <a:lstStyle/>
                    <a:p>
                      <a:endParaRPr lang="en-US" sz="1800" dirty="0"/>
                    </a:p>
                  </a:txBody>
                  <a:tcPr>
                    <a:solidFill>
                      <a:srgbClr val="D0D8E8"/>
                    </a:solidFill>
                  </a:tcPr>
                </a:tc>
                <a:tc>
                  <a:txBody>
                    <a:bodyPr/>
                    <a:lstStyle/>
                    <a:p>
                      <a:endParaRPr lang="en-US" sz="1800" dirty="0"/>
                    </a:p>
                  </a:txBody>
                  <a:tcPr>
                    <a:solidFill>
                      <a:srgbClr val="D0D8E8"/>
                    </a:solidFill>
                  </a:tcPr>
                </a:tc>
                <a:tc>
                  <a:txBody>
                    <a:bodyPr/>
                    <a:lstStyle/>
                    <a:p>
                      <a:endParaRPr lang="en-US" sz="1800" dirty="0"/>
                    </a:p>
                  </a:txBody>
                  <a:tcPr>
                    <a:solidFill>
                      <a:srgbClr val="D0D8E8"/>
                    </a:solidFill>
                  </a:tcPr>
                </a:tc>
                <a:tc>
                  <a:txBody>
                    <a:bodyPr/>
                    <a:lstStyle/>
                    <a:p>
                      <a:endParaRPr lang="en-US" sz="1800" dirty="0"/>
                    </a:p>
                  </a:txBody>
                  <a:tcPr>
                    <a:solidFill>
                      <a:srgbClr val="D0D8E8"/>
                    </a:solidFill>
                  </a:tcPr>
                </a:tc>
                <a:tc>
                  <a:txBody>
                    <a:bodyPr/>
                    <a:lstStyle/>
                    <a:p>
                      <a:endParaRPr lang="en-US" sz="1800" dirty="0"/>
                    </a:p>
                  </a:txBody>
                  <a:tcPr>
                    <a:solidFill>
                      <a:srgbClr val="D0D8E8"/>
                    </a:solidFill>
                  </a:tcPr>
                </a:tc>
              </a:tr>
            </a:tbl>
          </a:graphicData>
        </a:graphic>
      </p:graphicFrame>
      <p:grpSp>
        <p:nvGrpSpPr>
          <p:cNvPr id="3" name="Group 2"/>
          <p:cNvGrpSpPr/>
          <p:nvPr/>
        </p:nvGrpSpPr>
        <p:grpSpPr>
          <a:xfrm>
            <a:off x="3352800" y="5375646"/>
            <a:ext cx="5182182" cy="1321487"/>
            <a:chOff x="3432227" y="4797373"/>
            <a:chExt cx="5182182" cy="1321487"/>
          </a:xfrm>
        </p:grpSpPr>
        <p:pic>
          <p:nvPicPr>
            <p:cNvPr id="17" name="Picture 3" descr="C:\Users\mfronzak\AppData\Local\Microsoft\Windows\Temporary Internet Files\Content.IE5\2UF4VBRO\MC9004325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6414" y="4873573"/>
              <a:ext cx="222146" cy="2221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mfronzak\AppData\Local\Microsoft\Windows\Temporary Internet Files\Content.IE5\2UF4VBRO\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427" y="4797373"/>
              <a:ext cx="385393" cy="3853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mfronzak\AppData\Local\Microsoft\Windows\Temporary Internet Files\Content.IE5\2UF4VBRO\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7287" y="4797373"/>
              <a:ext cx="385393" cy="3853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mfronzak\AppData\Local\Microsoft\Windows\Temporary Internet Files\Content.IE5\2UF4VBRO\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7436" y="4797373"/>
              <a:ext cx="385393" cy="3853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mfronzak\AppData\Local\Microsoft\Windows\Temporary Internet Files\Content.IE5\2UF4VBRO\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016" y="4797373"/>
              <a:ext cx="385393" cy="3853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mfronzak\AppData\Local\Microsoft\Windows\Temporary Internet Files\Content.IE5\2UF4VBRO\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2227" y="5733467"/>
              <a:ext cx="385393" cy="3853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mfronzak\AppData\Local\Microsoft\Windows\Temporary Internet Files\Content.IE5\2UF4VBRO\MC9004325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4663" y="5820514"/>
              <a:ext cx="222146" cy="22214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mfronzak\AppData\Local\Microsoft\Windows\Temporary Internet Files\Content.IE5\2UF4VBRO\MC9004325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8143" y="5820514"/>
              <a:ext cx="222146" cy="2221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mfronzak\AppData\Local\Microsoft\Windows\Temporary Internet Files\Content.IE5\2UF4VBRO\MC9004325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9723" y="5820514"/>
              <a:ext cx="222146" cy="22214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mfronzak\AppData\Local\Microsoft\Windows\Temporary Internet Files\Content.IE5\2UF4VBRO\MC9004325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063" y="5820514"/>
              <a:ext cx="222146" cy="2221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3911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OWNA?</a:t>
            </a:r>
            <a:endParaRPr lang="en-US" dirty="0"/>
          </a:p>
        </p:txBody>
      </p:sp>
      <p:sp>
        <p:nvSpPr>
          <p:cNvPr id="3" name="Content Placeholder 2"/>
          <p:cNvSpPr>
            <a:spLocks noGrp="1"/>
          </p:cNvSpPr>
          <p:nvPr>
            <p:ph idx="1"/>
          </p:nvPr>
        </p:nvSpPr>
        <p:spPr/>
        <p:txBody>
          <a:bodyPr/>
          <a:lstStyle/>
          <a:p>
            <a:r>
              <a:rPr lang="en-US" dirty="0" smtClean="0"/>
              <a:t>FAA weather performance requirements</a:t>
            </a:r>
            <a:r>
              <a:rPr lang="en-US" dirty="0"/>
              <a:t> IOU to </a:t>
            </a:r>
            <a:r>
              <a:rPr lang="en-US" dirty="0" smtClean="0"/>
              <a:t>NWS</a:t>
            </a:r>
          </a:p>
          <a:p>
            <a:r>
              <a:rPr lang="en-US" dirty="0"/>
              <a:t>“…you don’t know what you don’t know…”</a:t>
            </a:r>
          </a:p>
          <a:p>
            <a:r>
              <a:rPr lang="en-US" dirty="0" smtClean="0"/>
              <a:t>Responsibility – </a:t>
            </a:r>
            <a:r>
              <a:rPr lang="en-US" dirty="0"/>
              <a:t>FAA</a:t>
            </a:r>
            <a:br>
              <a:rPr lang="en-US" dirty="0"/>
            </a:br>
            <a:r>
              <a:rPr lang="en-US" dirty="0"/>
              <a:t>Aviation Weather Division</a:t>
            </a:r>
            <a:br>
              <a:rPr lang="en-US" dirty="0"/>
            </a:br>
            <a:r>
              <a:rPr lang="en-US" dirty="0"/>
              <a:t>(ANG-C6</a:t>
            </a:r>
            <a:r>
              <a:rPr lang="en-US" dirty="0" smtClean="0"/>
              <a:t>)</a:t>
            </a:r>
          </a:p>
        </p:txBody>
      </p:sp>
      <p:sp>
        <p:nvSpPr>
          <p:cNvPr id="10" name="Rectangle 9"/>
          <p:cNvSpPr/>
          <p:nvPr/>
        </p:nvSpPr>
        <p:spPr>
          <a:xfrm>
            <a:off x="5410200" y="5257800"/>
            <a:ext cx="45719" cy="86868"/>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grpSp>
        <p:nvGrpSpPr>
          <p:cNvPr id="20" name="Group 19"/>
          <p:cNvGrpSpPr/>
          <p:nvPr/>
        </p:nvGrpSpPr>
        <p:grpSpPr>
          <a:xfrm>
            <a:off x="4228012" y="2590800"/>
            <a:ext cx="4716780" cy="3657600"/>
            <a:chOff x="4206240" y="2590800"/>
            <a:chExt cx="4716780" cy="3657600"/>
          </a:xfrm>
        </p:grpSpPr>
        <p:grpSp>
          <p:nvGrpSpPr>
            <p:cNvPr id="6" name="Group 5"/>
            <p:cNvGrpSpPr/>
            <p:nvPr/>
          </p:nvGrpSpPr>
          <p:grpSpPr>
            <a:xfrm>
              <a:off x="4206240" y="2590800"/>
              <a:ext cx="4716780" cy="3657600"/>
              <a:chOff x="4335780" y="3093720"/>
              <a:chExt cx="4191000" cy="3309174"/>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368" t="5001" r="7145" b="3545"/>
              <a:stretch/>
            </p:blipFill>
            <p:spPr>
              <a:xfrm>
                <a:off x="4419600" y="3124200"/>
                <a:ext cx="4038600" cy="3278694"/>
              </a:xfrm>
              <a:prstGeom prst="rect">
                <a:avLst/>
              </a:prstGeom>
              <a:ln>
                <a:noFill/>
              </a:ln>
            </p:spPr>
          </p:pic>
          <p:sp>
            <p:nvSpPr>
              <p:cNvPr id="5" name="Oval 4"/>
              <p:cNvSpPr/>
              <p:nvPr/>
            </p:nvSpPr>
            <p:spPr>
              <a:xfrm>
                <a:off x="4335780" y="3093720"/>
                <a:ext cx="4191000" cy="457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grpSp>
        <p:grpSp>
          <p:nvGrpSpPr>
            <p:cNvPr id="19" name="Group 18"/>
            <p:cNvGrpSpPr/>
            <p:nvPr/>
          </p:nvGrpSpPr>
          <p:grpSpPr>
            <a:xfrm>
              <a:off x="4344780" y="5181600"/>
              <a:ext cx="1297497" cy="609600"/>
              <a:chOff x="4344780" y="5181600"/>
              <a:chExt cx="1297497" cy="609600"/>
            </a:xfrm>
          </p:grpSpPr>
          <p:sp>
            <p:nvSpPr>
              <p:cNvPr id="11" name="Rectangle 10"/>
              <p:cNvSpPr/>
              <p:nvPr/>
            </p:nvSpPr>
            <p:spPr>
              <a:xfrm>
                <a:off x="4346877" y="5181600"/>
                <a:ext cx="1295400" cy="6096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2" name="Cloud 11"/>
              <p:cNvSpPr/>
              <p:nvPr/>
            </p:nvSpPr>
            <p:spPr>
              <a:xfrm>
                <a:off x="4927607" y="5199736"/>
                <a:ext cx="685800" cy="533400"/>
              </a:xfrm>
              <a:prstGeom prst="cloud">
                <a:avLst/>
              </a:prstGeom>
              <a:gradFill>
                <a:gsLst>
                  <a:gs pos="0">
                    <a:schemeClr val="bg1">
                      <a:lumMod val="65000"/>
                    </a:schemeClr>
                  </a:gs>
                  <a:gs pos="50000">
                    <a:schemeClr val="bg1">
                      <a:lumMod val="85000"/>
                    </a:schemeClr>
                  </a:gs>
                  <a:gs pos="100000">
                    <a:schemeClr val="bg1">
                      <a:lumMod val="95000"/>
                    </a:schemeClr>
                  </a:gs>
                </a:gsLst>
                <a:lin ang="5400000" scaled="0"/>
              </a:gradFill>
              <a:ln w="1270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3" name="TextBox 12"/>
              <p:cNvSpPr txBox="1"/>
              <p:nvPr/>
            </p:nvSpPr>
            <p:spPr>
              <a:xfrm>
                <a:off x="5030867" y="5280355"/>
                <a:ext cx="568023" cy="323165"/>
              </a:xfrm>
              <a:prstGeom prst="rect">
                <a:avLst/>
              </a:prstGeom>
              <a:noFill/>
            </p:spPr>
            <p:txBody>
              <a:bodyPr wrap="square" rtlCol="0">
                <a:spAutoFit/>
              </a:bodyPr>
              <a:lstStyle/>
              <a:p>
                <a:pPr>
                  <a:spcAft>
                    <a:spcPts val="600"/>
                  </a:spcAft>
                </a:pPr>
                <a:r>
                  <a:rPr lang="en-US" sz="500" b="1" dirty="0" smtClean="0">
                    <a:ea typeface="Verdana" pitchFamily="34" charset="0"/>
                    <a:cs typeface="Verdana" pitchFamily="34" charset="0"/>
                  </a:rPr>
                  <a:t>NextGen Web Services</a:t>
                </a:r>
                <a:endParaRPr lang="en-US" sz="500" b="1" dirty="0">
                  <a:ea typeface="Verdana" pitchFamily="34" charset="0"/>
                  <a:cs typeface="Verdana" pitchFamily="34" charset="0"/>
                </a:endParaRPr>
              </a:p>
            </p:txBody>
          </p:sp>
          <p:cxnSp>
            <p:nvCxnSpPr>
              <p:cNvPr id="15" name="Straight Arrow Connector 14"/>
              <p:cNvCxnSpPr/>
              <p:nvPr/>
            </p:nvCxnSpPr>
            <p:spPr>
              <a:xfrm flipH="1">
                <a:off x="4495800" y="5562600"/>
                <a:ext cx="381000" cy="152400"/>
              </a:xfrm>
              <a:prstGeom prst="straightConnector1">
                <a:avLst/>
              </a:prstGeom>
              <a:ln w="31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20313772">
                <a:off x="4344780" y="5504280"/>
                <a:ext cx="670560" cy="153888"/>
              </a:xfrm>
              <a:prstGeom prst="rect">
                <a:avLst/>
              </a:prstGeom>
              <a:noFill/>
            </p:spPr>
            <p:txBody>
              <a:bodyPr wrap="square" rtlCol="0">
                <a:spAutoFit/>
              </a:bodyPr>
              <a:lstStyle/>
              <a:p>
                <a:pPr>
                  <a:spcAft>
                    <a:spcPts val="600"/>
                  </a:spcAft>
                </a:pPr>
                <a:r>
                  <a:rPr lang="en-US" sz="400" dirty="0" smtClean="0">
                    <a:ea typeface="Verdana" pitchFamily="34" charset="0"/>
                    <a:cs typeface="Verdana" pitchFamily="34" charset="0"/>
                  </a:rPr>
                  <a:t>Direct External Users</a:t>
                </a:r>
                <a:endParaRPr lang="en-US" sz="400" dirty="0">
                  <a:ea typeface="Verdana" pitchFamily="34" charset="0"/>
                  <a:cs typeface="Verdana" pitchFamily="34" charset="0"/>
                </a:endParaRPr>
              </a:p>
            </p:txBody>
          </p:sp>
        </p:grpSp>
      </p:grpSp>
    </p:spTree>
    <p:extLst>
      <p:ext uri="{BB962C8B-B14F-4D97-AF65-F5344CB8AC3E}">
        <p14:creationId xmlns:p14="http://schemas.microsoft.com/office/powerpoint/2010/main" val="8770178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Collaborative Airspace Constraint Resolution (CACR) Weather and Core Decision Information</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0633068"/>
              </p:ext>
            </p:extLst>
          </p:nvPr>
        </p:nvGraphicFramePr>
        <p:xfrm>
          <a:off x="609601" y="1600200"/>
          <a:ext cx="8381999" cy="4419600"/>
        </p:xfrm>
        <a:graphic>
          <a:graphicData uri="http://schemas.openxmlformats.org/drawingml/2006/table">
            <a:tbl>
              <a:tblPr bandRow="1">
                <a:tableStyleId>{5C22544A-7EE6-4342-B048-85BDC9FD1C3A}</a:tableStyleId>
              </a:tblPr>
              <a:tblGrid>
                <a:gridCol w="1371599"/>
                <a:gridCol w="7010400"/>
              </a:tblGrid>
              <a:tr h="350520">
                <a:tc>
                  <a:txBody>
                    <a:bodyPr/>
                    <a:lstStyle/>
                    <a:p>
                      <a:r>
                        <a:rPr lang="en-US" sz="1600" dirty="0" smtClean="0"/>
                        <a:t>Explicit Weather Needs</a:t>
                      </a:r>
                      <a:endParaRPr lang="en-US" sz="1600" dirty="0"/>
                    </a:p>
                  </a:txBody>
                  <a:tcPr anchor="ctr">
                    <a:solidFill>
                      <a:srgbClr val="D0D8E8"/>
                    </a:solidFill>
                  </a:tcPr>
                </a:tc>
                <a:tc>
                  <a:txBody>
                    <a:bodyPr/>
                    <a:lstStyle/>
                    <a:p>
                      <a:r>
                        <a:rPr lang="en-US" sz="1600" kern="1200" dirty="0" smtClean="0">
                          <a:solidFill>
                            <a:schemeClr val="dk1"/>
                          </a:solidFill>
                          <a:effectLst/>
                          <a:latin typeface="+mn-lt"/>
                          <a:ea typeface="+mn-ea"/>
                          <a:cs typeface="+mn-cs"/>
                        </a:rPr>
                        <a:t>“…certain weather information improvements could greatly increase CACR's effectiveness. The improvements should include </a:t>
                      </a:r>
                      <a:r>
                        <a:rPr lang="en-US" sz="1600" i="1" kern="1200" dirty="0" smtClean="0">
                          <a:solidFill>
                            <a:schemeClr val="dk1"/>
                          </a:solidFill>
                          <a:effectLst/>
                          <a:latin typeface="+mn-lt"/>
                          <a:ea typeface="+mn-ea"/>
                          <a:cs typeface="+mn-cs"/>
                        </a:rPr>
                        <a:t>more reliable weather forecasts</a:t>
                      </a:r>
                      <a:r>
                        <a:rPr lang="en-US" sz="1600" kern="1200" dirty="0" smtClean="0">
                          <a:solidFill>
                            <a:schemeClr val="dk1"/>
                          </a:solidFill>
                          <a:effectLst/>
                          <a:latin typeface="+mn-lt"/>
                          <a:ea typeface="+mn-ea"/>
                          <a:cs typeface="+mn-cs"/>
                        </a:rPr>
                        <a:t>, the </a:t>
                      </a:r>
                      <a:r>
                        <a:rPr lang="en-US" sz="1600" i="1" kern="1200" dirty="0" smtClean="0">
                          <a:solidFill>
                            <a:schemeClr val="dk1"/>
                          </a:solidFill>
                          <a:effectLst/>
                          <a:latin typeface="+mn-lt"/>
                          <a:ea typeface="+mn-ea"/>
                          <a:cs typeface="+mn-cs"/>
                        </a:rPr>
                        <a:t>translation of weather information into aviation constraints</a:t>
                      </a:r>
                      <a:r>
                        <a:rPr lang="en-US" sz="1600" kern="1200" dirty="0" smtClean="0">
                          <a:solidFill>
                            <a:schemeClr val="dk1"/>
                          </a:solidFill>
                          <a:effectLst/>
                          <a:latin typeface="+mn-lt"/>
                          <a:ea typeface="+mn-ea"/>
                          <a:cs typeface="+mn-cs"/>
                        </a:rPr>
                        <a:t> and </a:t>
                      </a:r>
                      <a:r>
                        <a:rPr lang="en-US" sz="1600" i="1" kern="1200" dirty="0" smtClean="0">
                          <a:solidFill>
                            <a:schemeClr val="dk1"/>
                          </a:solidFill>
                          <a:effectLst/>
                          <a:latin typeface="+mn-lt"/>
                          <a:ea typeface="+mn-ea"/>
                          <a:cs typeface="+mn-cs"/>
                        </a:rPr>
                        <a:t>operational impacts</a:t>
                      </a:r>
                      <a:r>
                        <a:rPr lang="en-US" sz="1600" kern="1200" dirty="0" smtClean="0">
                          <a:solidFill>
                            <a:schemeClr val="dk1"/>
                          </a:solidFill>
                          <a:effectLst/>
                          <a:latin typeface="+mn-lt"/>
                          <a:ea typeface="+mn-ea"/>
                          <a:cs typeface="+mn-cs"/>
                        </a:rPr>
                        <a:t>, as well as data regarding the </a:t>
                      </a:r>
                      <a:r>
                        <a:rPr lang="en-US" sz="1600" i="1" kern="1200" dirty="0" smtClean="0">
                          <a:solidFill>
                            <a:schemeClr val="dk1"/>
                          </a:solidFill>
                          <a:effectLst/>
                          <a:latin typeface="+mn-lt"/>
                          <a:ea typeface="+mn-ea"/>
                          <a:cs typeface="+mn-cs"/>
                        </a:rPr>
                        <a:t>uncertainty of the weather-related information</a:t>
                      </a:r>
                      <a:r>
                        <a:rPr lang="en-US" sz="1600" i="0" kern="1200" dirty="0" smtClean="0">
                          <a:solidFill>
                            <a:schemeClr val="dk1"/>
                          </a:solidFill>
                          <a:effectLst/>
                          <a:latin typeface="+mn-lt"/>
                          <a:ea typeface="+mn-ea"/>
                          <a:cs typeface="+mn-cs"/>
                        </a:rPr>
                        <a:t>.</a:t>
                      </a:r>
                      <a:r>
                        <a:rPr lang="en-US" sz="1600" kern="1200" dirty="0" smtClean="0">
                          <a:solidFill>
                            <a:schemeClr val="dk1"/>
                          </a:solidFill>
                          <a:effectLst/>
                          <a:latin typeface="+mn-lt"/>
                          <a:ea typeface="+mn-ea"/>
                          <a:cs typeface="+mn-cs"/>
                        </a:rPr>
                        <a:t>”</a:t>
                      </a:r>
                      <a:br>
                        <a:rPr lang="en-US" sz="1600" kern="1200" dirty="0" smtClean="0">
                          <a:solidFill>
                            <a:schemeClr val="dk1"/>
                          </a:solidFill>
                          <a:effectLst/>
                          <a:latin typeface="+mn-lt"/>
                          <a:ea typeface="+mn-ea"/>
                          <a:cs typeface="+mn-cs"/>
                        </a:rPr>
                      </a:br>
                      <a:endParaRPr lang="en-US"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“CACR will </a:t>
                      </a:r>
                      <a:r>
                        <a:rPr lang="en-US" sz="1600" i="1" kern="1200" dirty="0" smtClean="0">
                          <a:solidFill>
                            <a:schemeClr val="dk1"/>
                          </a:solidFill>
                          <a:effectLst/>
                          <a:latin typeface="+mn-lt"/>
                          <a:ea typeface="+mn-ea"/>
                          <a:cs typeface="+mn-cs"/>
                        </a:rPr>
                        <a:t>translate</a:t>
                      </a:r>
                      <a:r>
                        <a:rPr lang="en-US" sz="1600" kern="1200" dirty="0" smtClean="0">
                          <a:solidFill>
                            <a:schemeClr val="dk1"/>
                          </a:solidFill>
                          <a:effectLst/>
                          <a:latin typeface="+mn-lt"/>
                          <a:ea typeface="+mn-ea"/>
                          <a:cs typeface="+mn-cs"/>
                        </a:rPr>
                        <a:t> tactical weather forecasts into </a:t>
                      </a:r>
                      <a:r>
                        <a:rPr lang="en-US" sz="1600" i="1" kern="1200" dirty="0" smtClean="0">
                          <a:solidFill>
                            <a:schemeClr val="dk1"/>
                          </a:solidFill>
                          <a:effectLst/>
                          <a:latin typeface="+mn-lt"/>
                          <a:ea typeface="+mn-ea"/>
                          <a:cs typeface="+mn-cs"/>
                        </a:rPr>
                        <a:t>weather impact forecasts </a:t>
                      </a:r>
                      <a:r>
                        <a:rPr lang="en-US" sz="1600" kern="1200" dirty="0" smtClean="0">
                          <a:solidFill>
                            <a:schemeClr val="dk1"/>
                          </a:solidFill>
                          <a:effectLst/>
                          <a:latin typeface="+mn-lt"/>
                          <a:ea typeface="+mn-ea"/>
                          <a:cs typeface="+mn-cs"/>
                        </a:rPr>
                        <a:t>for sector capacities.”</a:t>
                      </a:r>
                      <a:endParaRPr lang="en-US" sz="1600" kern="1200" dirty="0">
                        <a:solidFill>
                          <a:schemeClr val="dk1"/>
                        </a:solidFill>
                        <a:effectLst/>
                        <a:latin typeface="+mn-lt"/>
                        <a:ea typeface="+mn-ea"/>
                        <a:cs typeface="+mn-cs"/>
                      </a:endParaRPr>
                    </a:p>
                  </a:txBody>
                  <a:tcPr>
                    <a:solidFill>
                      <a:srgbClr val="D0D8E8"/>
                    </a:solidFill>
                  </a:tcPr>
                </a:tc>
              </a:tr>
              <a:tr h="350520">
                <a:tc>
                  <a:txBody>
                    <a:bodyPr/>
                    <a:lstStyle/>
                    <a:p>
                      <a:r>
                        <a:rPr lang="en-US" sz="1600" dirty="0" smtClean="0"/>
                        <a:t>Weather</a:t>
                      </a:r>
                      <a:r>
                        <a:rPr lang="en-US" sz="1600" baseline="0" dirty="0" smtClean="0"/>
                        <a:t> Constraint(s)</a:t>
                      </a:r>
                      <a:endParaRPr lang="en-US" sz="1600" dirty="0"/>
                    </a:p>
                  </a:txBody>
                  <a:tcPr anchor="ctr">
                    <a:solidFill>
                      <a:srgbClr val="E9EDF4"/>
                    </a:solidFill>
                  </a:tcPr>
                </a:tc>
                <a:tc>
                  <a:txBody>
                    <a:bodyPr/>
                    <a:lstStyle/>
                    <a:p>
                      <a:r>
                        <a:rPr lang="en-US" sz="1600" dirty="0" smtClean="0"/>
                        <a:t>Enroute Convection (potentially enroute turbulence)</a:t>
                      </a:r>
                      <a:endParaRPr lang="en-US" sz="1600" dirty="0"/>
                    </a:p>
                  </a:txBody>
                  <a:tcPr>
                    <a:solidFill>
                      <a:srgbClr val="E9EDF4"/>
                    </a:solidFill>
                  </a:tcPr>
                </a:tc>
              </a:tr>
              <a:tr h="594360">
                <a:tc>
                  <a:txBody>
                    <a:bodyPr/>
                    <a:lstStyle/>
                    <a:p>
                      <a:r>
                        <a:rPr lang="en-US" sz="1600" dirty="0" smtClean="0"/>
                        <a:t>Core Decisions (Planning Domain)</a:t>
                      </a:r>
                      <a:endParaRPr lang="en-US" sz="1600" dirty="0"/>
                    </a:p>
                  </a:txBody>
                  <a:tcPr anchor="ctr">
                    <a:solidFill>
                      <a:srgbClr val="D0D8E8"/>
                    </a:solidFill>
                  </a:tcPr>
                </a:tc>
                <a:tc>
                  <a:txBody>
                    <a:bodyPr/>
                    <a:lstStyle/>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(M) Will there be convective weather in enroute airspace within my area of interest?</a:t>
                      </a: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(IC) Will the convective weather reduce the capacity of the enroute airspace?</a:t>
                      </a:r>
                      <a:r>
                        <a:rPr lang="en-US" sz="1600" i="1" kern="1200" dirty="0" smtClean="0">
                          <a:solidFill>
                            <a:schemeClr val="dk1"/>
                          </a:solidFill>
                          <a:effectLst/>
                          <a:latin typeface="+mn-lt"/>
                          <a:ea typeface="+mn-ea"/>
                          <a:cs typeface="+mn-cs"/>
                        </a:rPr>
                        <a:t> </a:t>
                      </a:r>
                      <a:endParaRPr lang="en-US" sz="16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(AI) Will the capacity reduction lead to a demand/capacity imbalance?</a:t>
                      </a: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(P) Is the use of CACR an appropriate mitigation strategy?</a:t>
                      </a: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(A) Use CACR</a:t>
                      </a:r>
                      <a:r>
                        <a:rPr lang="en-US" sz="1600" kern="1200" baseline="0" dirty="0" smtClean="0">
                          <a:solidFill>
                            <a:schemeClr val="dk1"/>
                          </a:solidFill>
                          <a:effectLst/>
                          <a:latin typeface="+mn-lt"/>
                          <a:ea typeface="+mn-ea"/>
                          <a:cs typeface="+mn-cs"/>
                        </a:rPr>
                        <a:t>?</a:t>
                      </a:r>
                      <a:endParaRPr lang="en-US" sz="1600" dirty="0"/>
                    </a:p>
                  </a:txBody>
                  <a:tcPr>
                    <a:solidFill>
                      <a:srgbClr val="D0D8E8"/>
                    </a:solidFill>
                  </a:tcPr>
                </a:tc>
              </a:tr>
            </a:tbl>
          </a:graphicData>
        </a:graphic>
      </p:graphicFrame>
    </p:spTree>
    <p:extLst>
      <p:ext uri="{BB962C8B-B14F-4D97-AF65-F5344CB8AC3E}">
        <p14:creationId xmlns:p14="http://schemas.microsoft.com/office/powerpoint/2010/main" val="3908912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Shortfall Analysis – Content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9120453"/>
              </p:ext>
            </p:extLst>
          </p:nvPr>
        </p:nvGraphicFramePr>
        <p:xfrm>
          <a:off x="428625" y="1381125"/>
          <a:ext cx="8629648" cy="5064760"/>
        </p:xfrm>
        <a:graphic>
          <a:graphicData uri="http://schemas.openxmlformats.org/drawingml/2006/table">
            <a:tbl>
              <a:tblPr firstRow="1" bandRow="1">
                <a:tableStyleId>{5C22544A-7EE6-4342-B048-85BDC9FD1C3A}</a:tableStyleId>
              </a:tblPr>
              <a:tblGrid>
                <a:gridCol w="1171575"/>
                <a:gridCol w="2362200"/>
                <a:gridCol w="2286000"/>
                <a:gridCol w="685800"/>
                <a:gridCol w="2124073"/>
              </a:tblGrid>
              <a:tr h="370840">
                <a:tc>
                  <a:txBody>
                    <a:bodyPr/>
                    <a:lstStyle/>
                    <a:p>
                      <a:r>
                        <a:rPr lang="en-US" dirty="0" smtClean="0"/>
                        <a:t>Attribute</a:t>
                      </a:r>
                      <a:endParaRPr lang="en-US" dirty="0"/>
                    </a:p>
                  </a:txBody>
                  <a:tcPr>
                    <a:solidFill>
                      <a:srgbClr val="005B94"/>
                    </a:solidFill>
                  </a:tcPr>
                </a:tc>
                <a:tc>
                  <a:txBody>
                    <a:bodyPr/>
                    <a:lstStyle/>
                    <a:p>
                      <a:r>
                        <a:rPr lang="en-US" dirty="0" smtClean="0"/>
                        <a:t>Current</a:t>
                      </a:r>
                      <a:endParaRPr lang="en-US" dirty="0"/>
                    </a:p>
                  </a:txBody>
                  <a:tcPr>
                    <a:solidFill>
                      <a:srgbClr val="005B94"/>
                    </a:solidFill>
                  </a:tcPr>
                </a:tc>
                <a:tc>
                  <a:txBody>
                    <a:bodyPr/>
                    <a:lstStyle/>
                    <a:p>
                      <a:r>
                        <a:rPr lang="en-US" dirty="0" smtClean="0"/>
                        <a:t>Needed</a:t>
                      </a:r>
                      <a:endParaRPr lang="en-US" dirty="0"/>
                    </a:p>
                  </a:txBody>
                  <a:tcPr>
                    <a:solidFill>
                      <a:srgbClr val="005B94"/>
                    </a:solidFill>
                  </a:tcPr>
                </a:tc>
                <a:tc>
                  <a:txBody>
                    <a:bodyPr/>
                    <a:lstStyle/>
                    <a:p>
                      <a:r>
                        <a:rPr lang="en-US" dirty="0" smtClean="0"/>
                        <a:t>Gap</a:t>
                      </a:r>
                      <a:endParaRPr lang="en-US" dirty="0"/>
                    </a:p>
                  </a:txBody>
                  <a:tcPr>
                    <a:solidFill>
                      <a:srgbClr val="005B94"/>
                    </a:solidFill>
                  </a:tcPr>
                </a:tc>
                <a:tc>
                  <a:txBody>
                    <a:bodyPr/>
                    <a:lstStyle/>
                    <a:p>
                      <a:r>
                        <a:rPr lang="en-US" dirty="0" smtClean="0"/>
                        <a:t>WET Comments</a:t>
                      </a:r>
                      <a:endParaRPr lang="en-US" dirty="0"/>
                    </a:p>
                  </a:txBody>
                  <a:tcPr>
                    <a:solidFill>
                      <a:srgbClr val="005B94"/>
                    </a:solidFill>
                  </a:tcPr>
                </a:tc>
              </a:tr>
              <a:tr h="370840">
                <a:tc>
                  <a:txBody>
                    <a:bodyPr/>
                    <a:lstStyle/>
                    <a:p>
                      <a:pPr marL="0" marR="0">
                        <a:spcBef>
                          <a:spcPts val="0"/>
                        </a:spcBef>
                        <a:spcAft>
                          <a:spcPts val="0"/>
                        </a:spcAft>
                      </a:pPr>
                      <a:r>
                        <a:rPr lang="en-US" sz="1400" dirty="0">
                          <a:effectLst/>
                          <a:latin typeface="+mn-lt"/>
                          <a:ea typeface="Times New Roman"/>
                          <a:cs typeface="Times New Roman"/>
                        </a:rPr>
                        <a:t>Automated Alerting</a:t>
                      </a:r>
                    </a:p>
                  </a:txBody>
                  <a:tcPr marL="68580" marR="68580" marT="0" marB="0">
                    <a:solidFill>
                      <a:srgbClr val="D0D8E8"/>
                    </a:solidFill>
                  </a:tcPr>
                </a:tc>
                <a:tc>
                  <a:txBody>
                    <a:bodyPr/>
                    <a:lstStyle/>
                    <a:p>
                      <a:pPr marL="0" marR="0" indent="0">
                        <a:spcBef>
                          <a:spcPts val="0"/>
                        </a:spcBef>
                        <a:spcAft>
                          <a:spcPts val="200"/>
                        </a:spcAft>
                        <a:buFont typeface="Arial" panose="020B0604020202020204" pitchFamily="34" charset="0"/>
                        <a:buNone/>
                      </a:pPr>
                      <a:r>
                        <a:rPr lang="en-US" sz="1400" dirty="0" smtClean="0">
                          <a:effectLst/>
                          <a:latin typeface="+mn-lt"/>
                          <a:ea typeface="Times New Roman"/>
                          <a:cs typeface="Times New Roman"/>
                        </a:rPr>
                        <a:t>Few </a:t>
                      </a:r>
                      <a:r>
                        <a:rPr lang="en-US" sz="1400" dirty="0">
                          <a:effectLst/>
                          <a:latin typeface="+mn-lt"/>
                          <a:ea typeface="Times New Roman"/>
                          <a:cs typeface="Times New Roman"/>
                        </a:rPr>
                        <a:t>products </a:t>
                      </a:r>
                      <a:r>
                        <a:rPr lang="en-US" sz="1400" dirty="0" smtClean="0">
                          <a:effectLst/>
                          <a:latin typeface="+mn-lt"/>
                          <a:ea typeface="Times New Roman"/>
                          <a:cs typeface="Times New Roman"/>
                        </a:rPr>
                        <a:t>feature </a:t>
                      </a:r>
                      <a:r>
                        <a:rPr lang="en-US" sz="1400" dirty="0">
                          <a:effectLst/>
                          <a:latin typeface="+mn-lt"/>
                          <a:ea typeface="Times New Roman"/>
                          <a:cs typeface="Times New Roman"/>
                        </a:rPr>
                        <a:t>automatic alerting when specific hazardous weather phenomena are observed or forecast to occur in the AOR.</a:t>
                      </a:r>
                    </a:p>
                  </a:txBody>
                  <a:tcPr marL="68580" marR="68580" marT="0" marB="0">
                    <a:solidFill>
                      <a:srgbClr val="D0D8E8"/>
                    </a:solidFill>
                  </a:tcPr>
                </a:tc>
                <a:tc>
                  <a:txBody>
                    <a:bodyPr/>
                    <a:lstStyle/>
                    <a:p>
                      <a:pPr marL="0" marR="0" indent="0">
                        <a:spcBef>
                          <a:spcPts val="0"/>
                        </a:spcBef>
                        <a:spcAft>
                          <a:spcPts val="200"/>
                        </a:spcAft>
                        <a:buFont typeface="Arial" panose="020B0604020202020204" pitchFamily="34" charset="0"/>
                        <a:buNone/>
                      </a:pPr>
                      <a:r>
                        <a:rPr lang="en-US" sz="1400" dirty="0">
                          <a:effectLst/>
                          <a:latin typeface="+mn-lt"/>
                          <a:ea typeface="Times New Roman"/>
                          <a:cs typeface="Times New Roman"/>
                        </a:rPr>
                        <a:t>Automated alerting when thunderstorms are observed or forecast in key enroute airspace regions.</a:t>
                      </a:r>
                    </a:p>
                  </a:txBody>
                  <a:tcPr marL="68580" marR="68580" marT="0" marB="0">
                    <a:solidFill>
                      <a:srgbClr val="D0D8E8"/>
                    </a:solidFill>
                  </a:tcPr>
                </a:tc>
                <a:tc>
                  <a:txBody>
                    <a:bodyPr/>
                    <a:lstStyle/>
                    <a:p>
                      <a:pPr marL="0" marR="0" algn="ctr">
                        <a:spcBef>
                          <a:spcPts val="0"/>
                        </a:spcBef>
                        <a:spcAft>
                          <a:spcPts val="0"/>
                        </a:spcAft>
                      </a:pPr>
                      <a:r>
                        <a:rPr lang="en-US" sz="1400" dirty="0" smtClean="0">
                          <a:effectLst/>
                          <a:latin typeface="+mn-lt"/>
                          <a:ea typeface="Times New Roman"/>
                          <a:cs typeface="Times New Roman"/>
                        </a:rPr>
                        <a:t>Y</a:t>
                      </a:r>
                      <a:endParaRPr lang="en-US" sz="1400" dirty="0">
                        <a:effectLst/>
                        <a:latin typeface="+mn-lt"/>
                        <a:ea typeface="Times New Roman"/>
                        <a:cs typeface="Times New Roman"/>
                      </a:endParaRPr>
                    </a:p>
                  </a:txBody>
                  <a:tcPr marL="68580" marR="68580" marT="0" marB="0" anchor="ctr">
                    <a:solidFill>
                      <a:srgbClr val="D0D8E8"/>
                    </a:solidFill>
                  </a:tcPr>
                </a:tc>
                <a:tc>
                  <a:txBody>
                    <a:bodyPr/>
                    <a:lstStyle/>
                    <a:p>
                      <a:pPr marL="0" marR="0">
                        <a:spcBef>
                          <a:spcPts val="0"/>
                        </a:spcBef>
                        <a:spcAft>
                          <a:spcPts val="0"/>
                        </a:spcAft>
                      </a:pPr>
                      <a:r>
                        <a:rPr lang="en-US" sz="1400" dirty="0" smtClean="0">
                          <a:effectLst/>
                          <a:latin typeface="+mn-lt"/>
                          <a:ea typeface="Times New Roman"/>
                          <a:cs typeface="Times New Roman"/>
                        </a:rPr>
                        <a:t>Agree. RAPT provides</a:t>
                      </a:r>
                      <a:r>
                        <a:rPr lang="en-US" sz="1400" baseline="0" dirty="0" smtClean="0">
                          <a:effectLst/>
                          <a:latin typeface="+mn-lt"/>
                          <a:ea typeface="Times New Roman"/>
                          <a:cs typeface="Times New Roman"/>
                        </a:rPr>
                        <a:t> translated </a:t>
                      </a:r>
                      <a:r>
                        <a:rPr lang="en-US" sz="1400" dirty="0" smtClean="0">
                          <a:effectLst/>
                          <a:latin typeface="+mn-lt"/>
                          <a:ea typeface="Times New Roman"/>
                          <a:cs typeface="Times New Roman"/>
                        </a:rPr>
                        <a:t>alerting.</a:t>
                      </a:r>
                    </a:p>
                    <a:p>
                      <a:pPr marL="0" marR="0">
                        <a:spcBef>
                          <a:spcPts val="0"/>
                        </a:spcBef>
                        <a:spcAft>
                          <a:spcPts val="0"/>
                        </a:spcAft>
                      </a:pPr>
                      <a:r>
                        <a:rPr lang="en-US" sz="1400" dirty="0" smtClean="0">
                          <a:effectLst/>
                          <a:latin typeface="+mn-lt"/>
                          <a:ea typeface="Times New Roman"/>
                          <a:cs typeface="Times New Roman"/>
                        </a:rPr>
                        <a:t>What % of time does the alert have to be right?</a:t>
                      </a:r>
                      <a:endParaRPr lang="en-US" sz="1400" dirty="0">
                        <a:effectLst/>
                        <a:latin typeface="+mn-lt"/>
                        <a:ea typeface="Times New Roman"/>
                        <a:cs typeface="Times New Roman"/>
                      </a:endParaRPr>
                    </a:p>
                  </a:txBody>
                  <a:tcPr marL="68580" marR="68580" marT="0" marB="0">
                    <a:solidFill>
                      <a:srgbClr val="D0D8E8"/>
                    </a:solidFill>
                  </a:tcPr>
                </a:tc>
              </a:tr>
              <a:tr h="370840">
                <a:tc>
                  <a:txBody>
                    <a:bodyPr/>
                    <a:lstStyle/>
                    <a:p>
                      <a:pPr marL="0" marR="0">
                        <a:spcBef>
                          <a:spcPts val="0"/>
                        </a:spcBef>
                        <a:spcAft>
                          <a:spcPts val="0"/>
                        </a:spcAft>
                      </a:pPr>
                      <a:r>
                        <a:rPr lang="en-US" sz="1400" dirty="0">
                          <a:effectLst/>
                          <a:latin typeface="+mn-lt"/>
                          <a:ea typeface="Times New Roman"/>
                          <a:cs typeface="Times New Roman"/>
                        </a:rPr>
                        <a:t>Data Type</a:t>
                      </a:r>
                    </a:p>
                    <a:p>
                      <a:pPr marL="0" marR="0">
                        <a:spcBef>
                          <a:spcPts val="0"/>
                        </a:spcBef>
                        <a:spcAft>
                          <a:spcPts val="0"/>
                        </a:spcAft>
                      </a:pPr>
                      <a:r>
                        <a:rPr lang="en-US" sz="1400" dirty="0">
                          <a:effectLst/>
                          <a:latin typeface="+mn-lt"/>
                          <a:ea typeface="Times New Roman"/>
                          <a:cs typeface="Times New Roman"/>
                        </a:rPr>
                        <a:t>(raw vs. translated)</a:t>
                      </a:r>
                    </a:p>
                  </a:txBody>
                  <a:tcPr marL="68580" marR="68580" marT="0" marB="0">
                    <a:solidFill>
                      <a:srgbClr val="E9EDF4"/>
                    </a:solidFill>
                  </a:tcPr>
                </a:tc>
                <a:tc>
                  <a:txBody>
                    <a:bodyPr/>
                    <a:lstStyle/>
                    <a:p>
                      <a:pPr marL="0" marR="0" indent="0">
                        <a:spcBef>
                          <a:spcPts val="0"/>
                        </a:spcBef>
                        <a:spcAft>
                          <a:spcPts val="0"/>
                        </a:spcAft>
                        <a:buFont typeface="Arial" panose="020B0604020202020204" pitchFamily="34" charset="0"/>
                        <a:buNone/>
                      </a:pPr>
                      <a:r>
                        <a:rPr lang="en-US" sz="1400" dirty="0" smtClean="0">
                          <a:effectLst/>
                          <a:latin typeface="+mn-lt"/>
                          <a:ea typeface="Times New Roman"/>
                          <a:cs typeface="Times New Roman"/>
                        </a:rPr>
                        <a:t>Little translated weather information is available via current weather products, and none is available for direct use by ATM decision-makers.	</a:t>
                      </a:r>
                      <a:endParaRPr lang="en-US" sz="1400" dirty="0">
                        <a:effectLst/>
                        <a:latin typeface="+mn-lt"/>
                        <a:ea typeface="Times New Roman"/>
                        <a:cs typeface="Times New Roman"/>
                      </a:endParaRPr>
                    </a:p>
                  </a:txBody>
                  <a:tcPr marL="68580" marR="68580" marT="0" marB="0">
                    <a:solidFill>
                      <a:srgbClr val="E9EDF4"/>
                    </a:solidFill>
                  </a:tcPr>
                </a:tc>
                <a:tc>
                  <a:txBody>
                    <a:bodyPr/>
                    <a:lstStyle/>
                    <a:p>
                      <a:pPr marL="0" marR="0" indent="0">
                        <a:spcBef>
                          <a:spcPts val="0"/>
                        </a:spcBef>
                        <a:spcAft>
                          <a:spcPts val="0"/>
                        </a:spcAft>
                        <a:buFont typeface="Arial" panose="020B0604020202020204" pitchFamily="34" charset="0"/>
                        <a:buNone/>
                      </a:pPr>
                      <a:r>
                        <a:rPr lang="en-US" sz="1400" dirty="0" smtClean="0">
                          <a:effectLst/>
                          <a:latin typeface="+mn-lt"/>
                          <a:ea typeface="Times New Roman"/>
                          <a:cs typeface="Times New Roman"/>
                        </a:rPr>
                        <a:t>The CACR CONOPS calls for the availability and use of translated convective weather information. There are no translated graphical products for direct use by ATM decision-makers in the development pipeline. </a:t>
                      </a:r>
                      <a:endParaRPr lang="en-US" sz="1400" dirty="0">
                        <a:effectLst/>
                        <a:latin typeface="+mn-lt"/>
                        <a:ea typeface="Times New Roman"/>
                        <a:cs typeface="Times New Roman"/>
                      </a:endParaRPr>
                    </a:p>
                  </a:txBody>
                  <a:tcPr marL="68580" marR="68580" marT="0" marB="0">
                    <a:solidFill>
                      <a:srgbClr val="E9EDF4"/>
                    </a:solidFill>
                  </a:tcPr>
                </a:tc>
                <a:tc>
                  <a:txBody>
                    <a:bodyPr/>
                    <a:lstStyle/>
                    <a:p>
                      <a:pPr marL="0" marR="0" algn="ctr">
                        <a:spcBef>
                          <a:spcPts val="0"/>
                        </a:spcBef>
                        <a:spcAft>
                          <a:spcPts val="0"/>
                        </a:spcAft>
                      </a:pPr>
                      <a:r>
                        <a:rPr lang="en-US" sz="1400" dirty="0" smtClean="0">
                          <a:effectLst/>
                          <a:latin typeface="+mn-lt"/>
                          <a:ea typeface="Times New Roman"/>
                          <a:cs typeface="Times New Roman"/>
                        </a:rPr>
                        <a:t>Y</a:t>
                      </a:r>
                      <a:endParaRPr lang="en-US" sz="1400" dirty="0">
                        <a:effectLst/>
                        <a:latin typeface="+mn-lt"/>
                        <a:ea typeface="Times New Roman"/>
                        <a:cs typeface="Times New Roman"/>
                      </a:endParaRPr>
                    </a:p>
                  </a:txBody>
                  <a:tcPr marL="68580" marR="68580" marT="0" marB="0" anchor="ctr">
                    <a:solidFill>
                      <a:srgbClr val="E9EDF4"/>
                    </a:solidFill>
                  </a:tcPr>
                </a:tc>
                <a:tc>
                  <a:txBody>
                    <a:bodyPr/>
                    <a:lstStyle/>
                    <a:p>
                      <a:pPr marL="0" marR="0">
                        <a:spcBef>
                          <a:spcPts val="0"/>
                        </a:spcBef>
                        <a:spcAft>
                          <a:spcPts val="0"/>
                        </a:spcAft>
                      </a:pPr>
                      <a:r>
                        <a:rPr lang="en-US" sz="1400" dirty="0" smtClean="0">
                          <a:effectLst/>
                          <a:latin typeface="+mn-lt"/>
                          <a:ea typeface="Times New Roman"/>
                          <a:cs typeface="Times New Roman"/>
                        </a:rPr>
                        <a:t>Did not agree or disagree</a:t>
                      </a:r>
                      <a:r>
                        <a:rPr lang="en-US" sz="1400" baseline="0" dirty="0" smtClean="0">
                          <a:effectLst/>
                          <a:latin typeface="+mn-lt"/>
                          <a:ea typeface="Times New Roman"/>
                          <a:cs typeface="Times New Roman"/>
                        </a:rPr>
                        <a:t>. Decision-makers need to get comfortable with the automation. HF – need transition time (learning curve/trust factor).  </a:t>
                      </a:r>
                      <a:endParaRPr lang="en-US" sz="1200" dirty="0">
                        <a:effectLst/>
                        <a:latin typeface="+mn-lt"/>
                        <a:ea typeface="Times New Roman"/>
                        <a:cs typeface="Times New Roman"/>
                      </a:endParaRPr>
                    </a:p>
                  </a:txBody>
                  <a:tcPr marL="68580" marR="68580" marT="0" marB="0">
                    <a:solidFill>
                      <a:srgbClr val="E9EDF4"/>
                    </a:solidFill>
                  </a:tcPr>
                </a:tc>
              </a:tr>
              <a:tr h="370840">
                <a:tc>
                  <a:txBody>
                    <a:bodyPr/>
                    <a:lstStyle/>
                    <a:p>
                      <a:pPr marL="0" marR="0">
                        <a:spcBef>
                          <a:spcPts val="0"/>
                        </a:spcBef>
                        <a:spcAft>
                          <a:spcPts val="0"/>
                        </a:spcAft>
                      </a:pPr>
                      <a:r>
                        <a:rPr lang="en-US" sz="1400" dirty="0">
                          <a:effectLst/>
                          <a:latin typeface="+mn-lt"/>
                          <a:ea typeface="Times New Roman"/>
                          <a:cs typeface="Times New Roman"/>
                        </a:rPr>
                        <a:t>Weather Elements</a:t>
                      </a:r>
                    </a:p>
                  </a:txBody>
                  <a:tcPr marL="68580" marR="68580" marT="0" marB="0">
                    <a:solidFill>
                      <a:srgbClr val="D0D8E8"/>
                    </a:solidFill>
                  </a:tcPr>
                </a:tc>
                <a:tc>
                  <a:txBody>
                    <a:bodyPr/>
                    <a:lstStyle/>
                    <a:p>
                      <a:pPr marL="0" marR="0" indent="0">
                        <a:spcBef>
                          <a:spcPts val="0"/>
                        </a:spcBef>
                        <a:spcAft>
                          <a:spcPts val="0"/>
                        </a:spcAft>
                        <a:buFont typeface="Arial" panose="020B0604020202020204" pitchFamily="34" charset="0"/>
                        <a:buNone/>
                      </a:pPr>
                      <a:r>
                        <a:rPr lang="en-US" sz="1400" dirty="0" smtClean="0">
                          <a:effectLst/>
                          <a:latin typeface="+mn-lt"/>
                          <a:ea typeface="Times New Roman"/>
                          <a:cs typeface="Times New Roman"/>
                        </a:rPr>
                        <a:t>Current raw weather observation and forecast products cover all major weather elements. However, translated weather products are only available for convective weather constraints.	</a:t>
                      </a:r>
                      <a:endParaRPr lang="en-US" sz="1400" dirty="0">
                        <a:effectLst/>
                        <a:latin typeface="+mn-lt"/>
                        <a:ea typeface="Times New Roman"/>
                        <a:cs typeface="Times New Roman"/>
                      </a:endParaRPr>
                    </a:p>
                  </a:txBody>
                  <a:tcPr marL="68580" marR="68580" marT="0" marB="0">
                    <a:solidFill>
                      <a:srgbClr val="D0D8E8"/>
                    </a:solidFill>
                  </a:tcPr>
                </a:tc>
                <a:tc>
                  <a:txBody>
                    <a:bodyPr/>
                    <a:lstStyle/>
                    <a:p>
                      <a:pPr marL="0" marR="0" indent="0">
                        <a:spcBef>
                          <a:spcPts val="0"/>
                        </a:spcBef>
                        <a:spcAft>
                          <a:spcPts val="0"/>
                        </a:spcAft>
                        <a:buFont typeface="Arial" panose="020B0604020202020204" pitchFamily="34" charset="0"/>
                        <a:buNone/>
                      </a:pPr>
                      <a:r>
                        <a:rPr lang="en-US" sz="1400" dirty="0" smtClean="0">
                          <a:effectLst/>
                          <a:latin typeface="+mn-lt"/>
                          <a:ea typeface="Times New Roman"/>
                          <a:cs typeface="Times New Roman"/>
                        </a:rPr>
                        <a:t>Translated weather products will eventually be needed for turbulence and icing constraints.</a:t>
                      </a:r>
                      <a:endParaRPr lang="en-US" sz="1400" dirty="0">
                        <a:effectLst/>
                        <a:latin typeface="+mn-lt"/>
                        <a:ea typeface="Times New Roman"/>
                        <a:cs typeface="Times New Roman"/>
                      </a:endParaRPr>
                    </a:p>
                  </a:txBody>
                  <a:tcPr marL="68580" marR="68580" marT="0" marB="0">
                    <a:solidFill>
                      <a:srgbClr val="D0D8E8"/>
                    </a:solidFill>
                  </a:tcPr>
                </a:tc>
                <a:tc>
                  <a:txBody>
                    <a:bodyPr/>
                    <a:lstStyle/>
                    <a:p>
                      <a:pPr marL="0" marR="0" algn="ctr">
                        <a:spcBef>
                          <a:spcPts val="0"/>
                        </a:spcBef>
                        <a:spcAft>
                          <a:spcPts val="0"/>
                        </a:spcAft>
                      </a:pPr>
                      <a:r>
                        <a:rPr lang="en-US" sz="1400" dirty="0" smtClean="0">
                          <a:effectLst/>
                          <a:latin typeface="+mn-lt"/>
                          <a:ea typeface="Times New Roman"/>
                          <a:cs typeface="Times New Roman"/>
                        </a:rPr>
                        <a:t>M</a:t>
                      </a:r>
                      <a:endParaRPr lang="en-US" sz="1400" dirty="0">
                        <a:effectLst/>
                        <a:latin typeface="+mn-lt"/>
                        <a:ea typeface="Times New Roman"/>
                        <a:cs typeface="Times New Roman"/>
                      </a:endParaRPr>
                    </a:p>
                  </a:txBody>
                  <a:tcPr marL="68580" marR="68580" marT="0" marB="0" anchor="ctr">
                    <a:solidFill>
                      <a:srgbClr val="D0D8E8"/>
                    </a:solidFill>
                  </a:tcPr>
                </a:tc>
                <a:tc>
                  <a:txBody>
                    <a:bodyPr/>
                    <a:lstStyle/>
                    <a:p>
                      <a:pPr marL="0" marR="0">
                        <a:spcBef>
                          <a:spcPts val="0"/>
                        </a:spcBef>
                        <a:spcAft>
                          <a:spcPts val="0"/>
                        </a:spcAft>
                      </a:pPr>
                      <a:r>
                        <a:rPr lang="en-US" sz="1400" dirty="0" smtClean="0">
                          <a:effectLst/>
                          <a:latin typeface="+mn-lt"/>
                          <a:ea typeface="Times New Roman"/>
                          <a:cs typeface="Times New Roman"/>
                        </a:rPr>
                        <a:t>Agree. Possibly space weather and volcanic ash, too.</a:t>
                      </a:r>
                      <a:endParaRPr lang="en-US" sz="1400" dirty="0">
                        <a:effectLst/>
                        <a:latin typeface="+mn-lt"/>
                        <a:ea typeface="Times New Roman"/>
                        <a:cs typeface="Times New Roman"/>
                      </a:endParaRPr>
                    </a:p>
                  </a:txBody>
                  <a:tcPr marL="68580" marR="68580" marT="0" marB="0">
                    <a:solidFill>
                      <a:srgbClr val="D0D8E8"/>
                    </a:solidFill>
                  </a:tcPr>
                </a:tc>
              </a:tr>
            </a:tbl>
          </a:graphicData>
        </a:graphic>
      </p:graphicFrame>
    </p:spTree>
    <p:extLst>
      <p:ext uri="{BB962C8B-B14F-4D97-AF65-F5344CB8AC3E}">
        <p14:creationId xmlns:p14="http://schemas.microsoft.com/office/powerpoint/2010/main" val="1701081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Shortfall Analysis – Level of Detail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4391877"/>
              </p:ext>
            </p:extLst>
          </p:nvPr>
        </p:nvGraphicFramePr>
        <p:xfrm>
          <a:off x="428625" y="1381125"/>
          <a:ext cx="8629648" cy="3144520"/>
        </p:xfrm>
        <a:graphic>
          <a:graphicData uri="http://schemas.openxmlformats.org/drawingml/2006/table">
            <a:tbl>
              <a:tblPr firstRow="1" bandRow="1">
                <a:tableStyleId>{5C22544A-7EE6-4342-B048-85BDC9FD1C3A}</a:tableStyleId>
              </a:tblPr>
              <a:tblGrid>
                <a:gridCol w="1171575"/>
                <a:gridCol w="2362200"/>
                <a:gridCol w="2286000"/>
                <a:gridCol w="685800"/>
                <a:gridCol w="2124073"/>
              </a:tblGrid>
              <a:tr h="370840">
                <a:tc>
                  <a:txBody>
                    <a:bodyPr/>
                    <a:lstStyle/>
                    <a:p>
                      <a:r>
                        <a:rPr lang="en-US" dirty="0" smtClean="0"/>
                        <a:t>Attribute</a:t>
                      </a:r>
                      <a:endParaRPr lang="en-US" dirty="0"/>
                    </a:p>
                  </a:txBody>
                  <a:tcPr>
                    <a:solidFill>
                      <a:srgbClr val="005B94"/>
                    </a:solidFill>
                  </a:tcPr>
                </a:tc>
                <a:tc>
                  <a:txBody>
                    <a:bodyPr/>
                    <a:lstStyle/>
                    <a:p>
                      <a:r>
                        <a:rPr lang="en-US" dirty="0" smtClean="0"/>
                        <a:t>Current</a:t>
                      </a:r>
                      <a:endParaRPr lang="en-US" dirty="0"/>
                    </a:p>
                  </a:txBody>
                  <a:tcPr>
                    <a:solidFill>
                      <a:srgbClr val="005B94"/>
                    </a:solidFill>
                  </a:tcPr>
                </a:tc>
                <a:tc>
                  <a:txBody>
                    <a:bodyPr/>
                    <a:lstStyle/>
                    <a:p>
                      <a:r>
                        <a:rPr lang="en-US" dirty="0" smtClean="0"/>
                        <a:t>Needed</a:t>
                      </a:r>
                      <a:endParaRPr lang="en-US" dirty="0"/>
                    </a:p>
                  </a:txBody>
                  <a:tcPr>
                    <a:solidFill>
                      <a:srgbClr val="005B94"/>
                    </a:solidFill>
                  </a:tcPr>
                </a:tc>
                <a:tc>
                  <a:txBody>
                    <a:bodyPr/>
                    <a:lstStyle/>
                    <a:p>
                      <a:r>
                        <a:rPr lang="en-US" dirty="0" smtClean="0"/>
                        <a:t>Gap</a:t>
                      </a:r>
                      <a:endParaRPr lang="en-US" dirty="0"/>
                    </a:p>
                  </a:txBody>
                  <a:tcPr>
                    <a:solidFill>
                      <a:srgbClr val="005B94"/>
                    </a:solidFill>
                  </a:tcPr>
                </a:tc>
                <a:tc>
                  <a:txBody>
                    <a:bodyPr/>
                    <a:lstStyle/>
                    <a:p>
                      <a:r>
                        <a:rPr lang="en-US" dirty="0" smtClean="0"/>
                        <a:t>WET Comments</a:t>
                      </a:r>
                      <a:endParaRPr lang="en-US" dirty="0"/>
                    </a:p>
                  </a:txBody>
                  <a:tcPr>
                    <a:solidFill>
                      <a:srgbClr val="005B94"/>
                    </a:solidFill>
                  </a:tcPr>
                </a:tc>
              </a:tr>
              <a:tr h="370840">
                <a:tc>
                  <a:txBody>
                    <a:bodyPr/>
                    <a:lstStyle/>
                    <a:p>
                      <a:pPr marL="0" marR="0">
                        <a:spcBef>
                          <a:spcPts val="0"/>
                        </a:spcBef>
                        <a:spcAft>
                          <a:spcPts val="0"/>
                        </a:spcAft>
                      </a:pPr>
                      <a:r>
                        <a:rPr lang="en-US" sz="1400" dirty="0">
                          <a:effectLst/>
                          <a:latin typeface="+mn-lt"/>
                          <a:ea typeface="Times New Roman"/>
                          <a:cs typeface="Times New Roman"/>
                        </a:rPr>
                        <a:t>Spatial</a:t>
                      </a:r>
                    </a:p>
                    <a:p>
                      <a:pPr marL="0" marR="0">
                        <a:spcBef>
                          <a:spcPts val="0"/>
                        </a:spcBef>
                        <a:spcAft>
                          <a:spcPts val="0"/>
                        </a:spcAft>
                      </a:pPr>
                      <a:r>
                        <a:rPr lang="en-US" sz="1400" dirty="0">
                          <a:effectLst/>
                          <a:latin typeface="+mn-lt"/>
                          <a:ea typeface="Times New Roman"/>
                          <a:cs typeface="Times New Roman"/>
                        </a:rPr>
                        <a:t>(area of forecast coverage and resolution)</a:t>
                      </a:r>
                    </a:p>
                  </a:txBody>
                  <a:tcPr marL="68580" marR="68580" marT="0" marB="0">
                    <a:solidFill>
                      <a:srgbClr val="D0D8E8"/>
                    </a:solidFill>
                  </a:tcPr>
                </a:tc>
                <a:tc>
                  <a:txBody>
                    <a:bodyPr/>
                    <a:lstStyle/>
                    <a:p>
                      <a:pPr marL="0" marR="0">
                        <a:spcBef>
                          <a:spcPts val="0"/>
                        </a:spcBef>
                        <a:spcAft>
                          <a:spcPts val="200"/>
                        </a:spcAft>
                      </a:pPr>
                      <a:r>
                        <a:rPr lang="en-US" sz="1400" dirty="0">
                          <a:effectLst/>
                          <a:latin typeface="+mn-lt"/>
                          <a:ea typeface="Times New Roman"/>
                          <a:cs typeface="Times New Roman"/>
                        </a:rPr>
                        <a:t>The level of spatial detail of current weather observation and forecast products varies from product to product, but is generally perceived as adequate.</a:t>
                      </a:r>
                    </a:p>
                  </a:txBody>
                  <a:tcPr marL="68580" marR="68580" marT="0" marB="0">
                    <a:solidFill>
                      <a:srgbClr val="D0D8E8"/>
                    </a:solidFill>
                  </a:tcPr>
                </a:tc>
                <a:tc>
                  <a:txBody>
                    <a:bodyPr/>
                    <a:lstStyle/>
                    <a:p>
                      <a:pPr marL="0" marR="0">
                        <a:spcBef>
                          <a:spcPts val="0"/>
                        </a:spcBef>
                        <a:spcAft>
                          <a:spcPts val="200"/>
                        </a:spcAft>
                      </a:pPr>
                      <a:r>
                        <a:rPr lang="en-US" sz="1400" dirty="0">
                          <a:effectLst/>
                          <a:latin typeface="+mn-lt"/>
                          <a:ea typeface="Times New Roman"/>
                          <a:cs typeface="Times New Roman"/>
                        </a:rPr>
                        <a:t>There were no specific spatial detail requirements that came out of the CACR OWRA discussions.</a:t>
                      </a:r>
                    </a:p>
                  </a:txBody>
                  <a:tcPr marL="68580" marR="68580" marT="0" marB="0">
                    <a:solidFill>
                      <a:srgbClr val="D0D8E8"/>
                    </a:solidFill>
                  </a:tcPr>
                </a:tc>
                <a:tc>
                  <a:txBody>
                    <a:bodyPr/>
                    <a:lstStyle/>
                    <a:p>
                      <a:pPr marL="0" marR="0" algn="ctr">
                        <a:spcBef>
                          <a:spcPts val="0"/>
                        </a:spcBef>
                        <a:spcAft>
                          <a:spcPts val="0"/>
                        </a:spcAft>
                      </a:pPr>
                      <a:r>
                        <a:rPr lang="en-US" sz="1400" dirty="0" smtClean="0">
                          <a:effectLst/>
                          <a:latin typeface="+mn-lt"/>
                          <a:ea typeface="Times New Roman"/>
                          <a:cs typeface="Times New Roman"/>
                        </a:rPr>
                        <a:t>N</a:t>
                      </a:r>
                      <a:endParaRPr lang="en-US" sz="1400" dirty="0">
                        <a:effectLst/>
                        <a:latin typeface="+mn-lt"/>
                        <a:ea typeface="Times New Roman"/>
                        <a:cs typeface="Times New Roman"/>
                      </a:endParaRPr>
                    </a:p>
                  </a:txBody>
                  <a:tcPr marL="68580" marR="68580" marT="0" marB="0" anchor="ctr">
                    <a:solidFill>
                      <a:srgbClr val="D0D8E8"/>
                    </a:solidFill>
                  </a:tcPr>
                </a:tc>
                <a:tc>
                  <a:txBody>
                    <a:bodyPr/>
                    <a:lstStyle/>
                    <a:p>
                      <a:pPr marL="0" marR="0">
                        <a:spcBef>
                          <a:spcPts val="0"/>
                        </a:spcBef>
                        <a:spcAft>
                          <a:spcPts val="0"/>
                        </a:spcAft>
                      </a:pPr>
                      <a:r>
                        <a:rPr lang="en-US" sz="1400" dirty="0" smtClean="0">
                          <a:effectLst/>
                          <a:latin typeface="+mn-lt"/>
                          <a:ea typeface="Times New Roman"/>
                          <a:cs typeface="Times New Roman"/>
                        </a:rPr>
                        <a:t>Agree. No comments.</a:t>
                      </a:r>
                      <a:endParaRPr lang="en-US" sz="1400" dirty="0">
                        <a:effectLst/>
                        <a:latin typeface="+mn-lt"/>
                        <a:ea typeface="Times New Roman"/>
                        <a:cs typeface="Times New Roman"/>
                      </a:endParaRPr>
                    </a:p>
                  </a:txBody>
                  <a:tcPr marL="68580" marR="68580" marT="0" marB="0">
                    <a:solidFill>
                      <a:srgbClr val="D0D8E8"/>
                    </a:solidFill>
                  </a:tcPr>
                </a:tc>
              </a:tr>
              <a:tr h="370840">
                <a:tc>
                  <a:txBody>
                    <a:bodyPr/>
                    <a:lstStyle/>
                    <a:p>
                      <a:pPr marL="0" marR="0">
                        <a:spcBef>
                          <a:spcPts val="0"/>
                        </a:spcBef>
                        <a:spcAft>
                          <a:spcPts val="0"/>
                        </a:spcAft>
                      </a:pPr>
                      <a:r>
                        <a:rPr lang="en-US" sz="1400" dirty="0">
                          <a:effectLst/>
                          <a:latin typeface="+mn-lt"/>
                          <a:ea typeface="Times New Roman"/>
                          <a:cs typeface="Times New Roman"/>
                        </a:rPr>
                        <a:t>Temporal</a:t>
                      </a:r>
                    </a:p>
                    <a:p>
                      <a:pPr marL="0" marR="0">
                        <a:spcBef>
                          <a:spcPts val="0"/>
                        </a:spcBef>
                        <a:spcAft>
                          <a:spcPts val="0"/>
                        </a:spcAft>
                      </a:pPr>
                      <a:r>
                        <a:rPr lang="en-US" sz="1400" dirty="0">
                          <a:effectLst/>
                          <a:latin typeface="+mn-lt"/>
                          <a:ea typeface="Times New Roman"/>
                          <a:cs typeface="Times New Roman"/>
                        </a:rPr>
                        <a:t>(update rate, valid time, standard forecast time)</a:t>
                      </a:r>
                    </a:p>
                  </a:txBody>
                  <a:tcPr marL="68580" marR="68580" marT="0" marB="0">
                    <a:solidFill>
                      <a:srgbClr val="E9EDF4"/>
                    </a:solidFill>
                  </a:tcPr>
                </a:tc>
                <a:tc>
                  <a:txBody>
                    <a:bodyPr/>
                    <a:lstStyle/>
                    <a:p>
                      <a:pPr marL="0" marR="0">
                        <a:spcBef>
                          <a:spcPts val="0"/>
                        </a:spcBef>
                        <a:spcAft>
                          <a:spcPts val="200"/>
                        </a:spcAft>
                      </a:pPr>
                      <a:r>
                        <a:rPr lang="en-US" sz="1400" dirty="0">
                          <a:effectLst/>
                          <a:latin typeface="+mn-lt"/>
                          <a:ea typeface="Times New Roman"/>
                          <a:cs typeface="Times New Roman"/>
                        </a:rPr>
                        <a:t>The level of temporal detail of current weather observation and forecast products varies from product to product, as do the perceptions of adequacy.</a:t>
                      </a:r>
                    </a:p>
                  </a:txBody>
                  <a:tcPr marL="68580" marR="68580" marT="0" marB="0">
                    <a:solidFill>
                      <a:srgbClr val="E9EDF4"/>
                    </a:solidFill>
                  </a:tcPr>
                </a:tc>
                <a:tc>
                  <a:txBody>
                    <a:bodyPr/>
                    <a:lstStyle/>
                    <a:p>
                      <a:pPr marL="0" marR="0">
                        <a:spcBef>
                          <a:spcPts val="0"/>
                        </a:spcBef>
                        <a:spcAft>
                          <a:spcPts val="200"/>
                        </a:spcAft>
                      </a:pPr>
                      <a:r>
                        <a:rPr lang="en-US" sz="1400" dirty="0">
                          <a:effectLst/>
                          <a:latin typeface="+mn-lt"/>
                          <a:ea typeface="Times New Roman"/>
                          <a:cs typeface="Times New Roman"/>
                        </a:rPr>
                        <a:t>For enroute convective constraints, better temporal resolution than is currently available via CCFP (1-hour forecasts vs. 2-hour forecasts) was seen as being important.</a:t>
                      </a:r>
                    </a:p>
                  </a:txBody>
                  <a:tcPr marL="68580" marR="68580" marT="0" marB="0">
                    <a:solidFill>
                      <a:srgbClr val="E9EDF4"/>
                    </a:solidFill>
                  </a:tcPr>
                </a:tc>
                <a:tc>
                  <a:txBody>
                    <a:bodyPr/>
                    <a:lstStyle/>
                    <a:p>
                      <a:pPr marL="0" marR="0" algn="ctr">
                        <a:spcBef>
                          <a:spcPts val="0"/>
                        </a:spcBef>
                        <a:spcAft>
                          <a:spcPts val="0"/>
                        </a:spcAft>
                      </a:pPr>
                      <a:r>
                        <a:rPr lang="en-US" sz="1400" dirty="0" smtClean="0">
                          <a:effectLst/>
                          <a:latin typeface="+mn-lt"/>
                          <a:ea typeface="Times New Roman"/>
                          <a:cs typeface="Times New Roman"/>
                        </a:rPr>
                        <a:t>Y</a:t>
                      </a:r>
                      <a:endParaRPr lang="en-US" sz="1400" dirty="0">
                        <a:effectLst/>
                        <a:latin typeface="+mn-lt"/>
                        <a:ea typeface="Times New Roman"/>
                        <a:cs typeface="Times New Roman"/>
                      </a:endParaRPr>
                    </a:p>
                  </a:txBody>
                  <a:tcPr marL="68580" marR="68580" marT="0" marB="0" anchor="ctr">
                    <a:solidFill>
                      <a:srgbClr val="E9EDF4"/>
                    </a:solidFill>
                  </a:tcPr>
                </a:tc>
                <a:tc>
                  <a:txBody>
                    <a:bodyPr/>
                    <a:lstStyle/>
                    <a:p>
                      <a:pPr marL="0" marR="0">
                        <a:spcBef>
                          <a:spcPts val="0"/>
                        </a:spcBef>
                        <a:spcAft>
                          <a:spcPts val="0"/>
                        </a:spcAft>
                      </a:pPr>
                      <a:r>
                        <a:rPr lang="en-US" sz="1400" dirty="0" smtClean="0">
                          <a:effectLst/>
                          <a:latin typeface="+mn-lt"/>
                          <a:ea typeface="Times New Roman"/>
                          <a:cs typeface="Times New Roman"/>
                        </a:rPr>
                        <a:t>Agree. No</a:t>
                      </a:r>
                      <a:r>
                        <a:rPr lang="en-US" sz="1400" baseline="0" dirty="0" smtClean="0">
                          <a:effectLst/>
                          <a:latin typeface="+mn-lt"/>
                          <a:ea typeface="Times New Roman"/>
                          <a:cs typeface="Times New Roman"/>
                        </a:rPr>
                        <a:t> comments.</a:t>
                      </a:r>
                      <a:endParaRPr lang="en-US" sz="1400" dirty="0">
                        <a:effectLst/>
                        <a:latin typeface="+mn-lt"/>
                        <a:ea typeface="Times New Roman"/>
                        <a:cs typeface="Times New Roman"/>
                      </a:endParaRPr>
                    </a:p>
                  </a:txBody>
                  <a:tcPr marL="68580" marR="68580" marT="0" marB="0">
                    <a:solidFill>
                      <a:srgbClr val="E9EDF4"/>
                    </a:solidFill>
                  </a:tcPr>
                </a:tc>
              </a:tr>
            </a:tbl>
          </a:graphicData>
        </a:graphic>
      </p:graphicFrame>
    </p:spTree>
    <p:extLst>
      <p:ext uri="{BB962C8B-B14F-4D97-AF65-F5344CB8AC3E}">
        <p14:creationId xmlns:p14="http://schemas.microsoft.com/office/powerpoint/2010/main" val="1180425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Shortfall Analysis – Production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9286781"/>
              </p:ext>
            </p:extLst>
          </p:nvPr>
        </p:nvGraphicFramePr>
        <p:xfrm>
          <a:off x="428625" y="1381125"/>
          <a:ext cx="8629648" cy="2931160"/>
        </p:xfrm>
        <a:graphic>
          <a:graphicData uri="http://schemas.openxmlformats.org/drawingml/2006/table">
            <a:tbl>
              <a:tblPr firstRow="1" bandRow="1">
                <a:tableStyleId>{5C22544A-7EE6-4342-B048-85BDC9FD1C3A}</a:tableStyleId>
              </a:tblPr>
              <a:tblGrid>
                <a:gridCol w="1171575"/>
                <a:gridCol w="2362200"/>
                <a:gridCol w="2286000"/>
                <a:gridCol w="685800"/>
                <a:gridCol w="2124073"/>
              </a:tblGrid>
              <a:tr h="370840">
                <a:tc>
                  <a:txBody>
                    <a:bodyPr/>
                    <a:lstStyle/>
                    <a:p>
                      <a:r>
                        <a:rPr lang="en-US" dirty="0" smtClean="0"/>
                        <a:t>Attribute</a:t>
                      </a:r>
                      <a:endParaRPr lang="en-US" dirty="0"/>
                    </a:p>
                  </a:txBody>
                  <a:tcPr>
                    <a:solidFill>
                      <a:srgbClr val="005B94"/>
                    </a:solidFill>
                  </a:tcPr>
                </a:tc>
                <a:tc>
                  <a:txBody>
                    <a:bodyPr/>
                    <a:lstStyle/>
                    <a:p>
                      <a:r>
                        <a:rPr lang="en-US" dirty="0" smtClean="0"/>
                        <a:t>Current</a:t>
                      </a:r>
                      <a:endParaRPr lang="en-US" dirty="0"/>
                    </a:p>
                  </a:txBody>
                  <a:tcPr>
                    <a:solidFill>
                      <a:srgbClr val="005B94"/>
                    </a:solidFill>
                  </a:tcPr>
                </a:tc>
                <a:tc>
                  <a:txBody>
                    <a:bodyPr/>
                    <a:lstStyle/>
                    <a:p>
                      <a:r>
                        <a:rPr lang="en-US" dirty="0" smtClean="0"/>
                        <a:t>Needed</a:t>
                      </a:r>
                      <a:endParaRPr lang="en-US" dirty="0"/>
                    </a:p>
                  </a:txBody>
                  <a:tcPr>
                    <a:solidFill>
                      <a:srgbClr val="005B94"/>
                    </a:solidFill>
                  </a:tcPr>
                </a:tc>
                <a:tc>
                  <a:txBody>
                    <a:bodyPr/>
                    <a:lstStyle/>
                    <a:p>
                      <a:r>
                        <a:rPr lang="en-US" dirty="0" smtClean="0"/>
                        <a:t>Gap</a:t>
                      </a:r>
                      <a:endParaRPr lang="en-US" dirty="0"/>
                    </a:p>
                  </a:txBody>
                  <a:tcPr>
                    <a:solidFill>
                      <a:srgbClr val="005B94"/>
                    </a:solidFill>
                  </a:tcPr>
                </a:tc>
                <a:tc>
                  <a:txBody>
                    <a:bodyPr/>
                    <a:lstStyle/>
                    <a:p>
                      <a:r>
                        <a:rPr lang="en-US" dirty="0" smtClean="0"/>
                        <a:t>WET Comments</a:t>
                      </a:r>
                      <a:endParaRPr lang="en-US" dirty="0"/>
                    </a:p>
                  </a:txBody>
                  <a:tcPr>
                    <a:solidFill>
                      <a:srgbClr val="005B94"/>
                    </a:solidFill>
                  </a:tcPr>
                </a:tc>
              </a:tr>
              <a:tr h="370840">
                <a:tc>
                  <a:txBody>
                    <a:bodyPr/>
                    <a:lstStyle/>
                    <a:p>
                      <a:pPr marL="0" marR="0">
                        <a:spcBef>
                          <a:spcPts val="0"/>
                        </a:spcBef>
                        <a:spcAft>
                          <a:spcPts val="0"/>
                        </a:spcAft>
                      </a:pPr>
                      <a:r>
                        <a:rPr lang="en-US" sz="1400" dirty="0" smtClean="0">
                          <a:effectLst/>
                          <a:latin typeface="+mn-lt"/>
                          <a:ea typeface="Times New Roman"/>
                          <a:cs typeface="Times New Roman"/>
                        </a:rPr>
                        <a:t>Method</a:t>
                      </a:r>
                      <a:br>
                        <a:rPr lang="en-US" sz="1400" dirty="0" smtClean="0">
                          <a:effectLst/>
                          <a:latin typeface="+mn-lt"/>
                          <a:ea typeface="Times New Roman"/>
                          <a:cs typeface="Times New Roman"/>
                        </a:rPr>
                      </a:br>
                      <a:r>
                        <a:rPr lang="en-US" sz="1400" dirty="0" smtClean="0">
                          <a:effectLst/>
                          <a:latin typeface="+mn-lt"/>
                          <a:ea typeface="Times New Roman"/>
                          <a:cs typeface="Times New Roman"/>
                        </a:rPr>
                        <a:t>(manual,</a:t>
                      </a:r>
                      <a:r>
                        <a:rPr lang="en-US" sz="1400" baseline="0" dirty="0" smtClean="0">
                          <a:effectLst/>
                          <a:latin typeface="+mn-lt"/>
                          <a:ea typeface="Times New Roman"/>
                          <a:cs typeface="Times New Roman"/>
                        </a:rPr>
                        <a:t> HITL, HOTL, automated)</a:t>
                      </a:r>
                      <a:endParaRPr lang="en-US" sz="1400" dirty="0">
                        <a:effectLst/>
                        <a:latin typeface="+mn-lt"/>
                        <a:ea typeface="Times New Roman"/>
                        <a:cs typeface="Times New Roman"/>
                      </a:endParaRPr>
                    </a:p>
                  </a:txBody>
                  <a:tcPr marL="68580" marR="68580" marT="0" marB="0">
                    <a:solidFill>
                      <a:srgbClr val="D0D8E8"/>
                    </a:solidFill>
                  </a:tcPr>
                </a:tc>
                <a:tc>
                  <a:txBody>
                    <a:bodyPr/>
                    <a:lstStyle/>
                    <a:p>
                      <a:pPr marL="0" marR="0">
                        <a:spcBef>
                          <a:spcPts val="0"/>
                        </a:spcBef>
                        <a:spcAft>
                          <a:spcPts val="200"/>
                        </a:spcAft>
                      </a:pPr>
                      <a:r>
                        <a:rPr lang="en-US" sz="1400" dirty="0">
                          <a:effectLst/>
                          <a:latin typeface="+mn-lt"/>
                          <a:ea typeface="Times New Roman"/>
                          <a:cs typeface="Times New Roman"/>
                        </a:rPr>
                        <a:t>Current weather observation and forecast products are mostly produced via manual and automated processes.</a:t>
                      </a:r>
                    </a:p>
                  </a:txBody>
                  <a:tcPr marL="68580" marR="68580" marT="0" marB="0">
                    <a:solidFill>
                      <a:srgbClr val="D0D8E8"/>
                    </a:solidFill>
                  </a:tcPr>
                </a:tc>
                <a:tc>
                  <a:txBody>
                    <a:bodyPr/>
                    <a:lstStyle/>
                    <a:p>
                      <a:pPr marL="0" marR="0">
                        <a:spcBef>
                          <a:spcPts val="0"/>
                        </a:spcBef>
                        <a:spcAft>
                          <a:spcPts val="200"/>
                        </a:spcAft>
                      </a:pPr>
                      <a:r>
                        <a:rPr lang="en-US" sz="1400" dirty="0">
                          <a:effectLst/>
                          <a:latin typeface="+mn-lt"/>
                          <a:ea typeface="Times New Roman"/>
                          <a:cs typeface="Times New Roman"/>
                        </a:rPr>
                        <a:t>There were no new explicit requirements that more products be produced via one method or another in support of CACR. However, to provide some of the described products, it is clear that more and more will come from automated and HITL/HOTL methods, while fewer are produced manually. </a:t>
                      </a:r>
                    </a:p>
                  </a:txBody>
                  <a:tcPr marL="68580" marR="68580" marT="0" marB="0">
                    <a:solidFill>
                      <a:srgbClr val="D0D8E8"/>
                    </a:solidFill>
                  </a:tcPr>
                </a:tc>
                <a:tc>
                  <a:txBody>
                    <a:bodyPr/>
                    <a:lstStyle/>
                    <a:p>
                      <a:pPr marL="0" marR="0" algn="ctr">
                        <a:spcBef>
                          <a:spcPts val="0"/>
                        </a:spcBef>
                        <a:spcAft>
                          <a:spcPts val="0"/>
                        </a:spcAft>
                      </a:pPr>
                      <a:r>
                        <a:rPr lang="en-US" sz="1400" dirty="0" smtClean="0">
                          <a:effectLst/>
                          <a:latin typeface="+mn-lt"/>
                          <a:ea typeface="Times New Roman"/>
                          <a:cs typeface="Times New Roman"/>
                        </a:rPr>
                        <a:t>N</a:t>
                      </a:r>
                      <a:endParaRPr lang="en-US" sz="1400" dirty="0">
                        <a:effectLst/>
                        <a:latin typeface="+mn-lt"/>
                        <a:ea typeface="Times New Roman"/>
                        <a:cs typeface="Times New Roman"/>
                      </a:endParaRPr>
                    </a:p>
                  </a:txBody>
                  <a:tcPr marL="68580" marR="68580" marT="0" marB="0" anchor="ctr">
                    <a:solidFill>
                      <a:srgbClr val="D0D8E8"/>
                    </a:solidFill>
                  </a:tcPr>
                </a:tc>
                <a:tc>
                  <a:txBody>
                    <a:bodyPr/>
                    <a:lstStyle/>
                    <a:p>
                      <a:pPr marL="0" marR="0">
                        <a:spcBef>
                          <a:spcPts val="0"/>
                        </a:spcBef>
                        <a:spcAft>
                          <a:spcPts val="0"/>
                        </a:spcAft>
                      </a:pPr>
                      <a:r>
                        <a:rPr lang="en-US" sz="1400" dirty="0" smtClean="0">
                          <a:effectLst/>
                          <a:latin typeface="+mn-lt"/>
                          <a:ea typeface="Times New Roman"/>
                          <a:cs typeface="Times New Roman"/>
                        </a:rPr>
                        <a:t>No comments.</a:t>
                      </a:r>
                      <a:endParaRPr lang="en-US" sz="1400" dirty="0">
                        <a:effectLst/>
                        <a:latin typeface="+mn-lt"/>
                        <a:ea typeface="Times New Roman"/>
                        <a:cs typeface="Times New Roman"/>
                      </a:endParaRPr>
                    </a:p>
                  </a:txBody>
                  <a:tcPr marL="68580" marR="68580" marT="0" marB="0">
                    <a:solidFill>
                      <a:srgbClr val="D0D8E8"/>
                    </a:solidFill>
                  </a:tcPr>
                </a:tc>
              </a:tr>
            </a:tbl>
          </a:graphicData>
        </a:graphic>
      </p:graphicFrame>
    </p:spTree>
    <p:extLst>
      <p:ext uri="{BB962C8B-B14F-4D97-AF65-F5344CB8AC3E}">
        <p14:creationId xmlns:p14="http://schemas.microsoft.com/office/powerpoint/2010/main" val="2735179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Shortfall Analysis – Properties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1227202"/>
              </p:ext>
            </p:extLst>
          </p:nvPr>
        </p:nvGraphicFramePr>
        <p:xfrm>
          <a:off x="428625" y="1381125"/>
          <a:ext cx="8629648" cy="4638040"/>
        </p:xfrm>
        <a:graphic>
          <a:graphicData uri="http://schemas.openxmlformats.org/drawingml/2006/table">
            <a:tbl>
              <a:tblPr firstRow="1" bandRow="1">
                <a:tableStyleId>{5C22544A-7EE6-4342-B048-85BDC9FD1C3A}</a:tableStyleId>
              </a:tblPr>
              <a:tblGrid>
                <a:gridCol w="1171575"/>
                <a:gridCol w="2362200"/>
                <a:gridCol w="2286000"/>
                <a:gridCol w="685800"/>
                <a:gridCol w="2124073"/>
              </a:tblGrid>
              <a:tr h="370840">
                <a:tc>
                  <a:txBody>
                    <a:bodyPr/>
                    <a:lstStyle/>
                    <a:p>
                      <a:r>
                        <a:rPr lang="en-US" dirty="0" smtClean="0"/>
                        <a:t>Attribute</a:t>
                      </a:r>
                      <a:endParaRPr lang="en-US" dirty="0"/>
                    </a:p>
                  </a:txBody>
                  <a:tcPr>
                    <a:solidFill>
                      <a:srgbClr val="005B94"/>
                    </a:solidFill>
                  </a:tcPr>
                </a:tc>
                <a:tc>
                  <a:txBody>
                    <a:bodyPr/>
                    <a:lstStyle/>
                    <a:p>
                      <a:r>
                        <a:rPr lang="en-US" dirty="0" smtClean="0"/>
                        <a:t>Current</a:t>
                      </a:r>
                      <a:endParaRPr lang="en-US" dirty="0"/>
                    </a:p>
                  </a:txBody>
                  <a:tcPr>
                    <a:solidFill>
                      <a:srgbClr val="005B94"/>
                    </a:solidFill>
                  </a:tcPr>
                </a:tc>
                <a:tc>
                  <a:txBody>
                    <a:bodyPr/>
                    <a:lstStyle/>
                    <a:p>
                      <a:r>
                        <a:rPr lang="en-US" dirty="0" smtClean="0"/>
                        <a:t>Needed</a:t>
                      </a:r>
                      <a:endParaRPr lang="en-US" dirty="0"/>
                    </a:p>
                  </a:txBody>
                  <a:tcPr>
                    <a:solidFill>
                      <a:srgbClr val="005B94"/>
                    </a:solidFill>
                  </a:tcPr>
                </a:tc>
                <a:tc>
                  <a:txBody>
                    <a:bodyPr/>
                    <a:lstStyle/>
                    <a:p>
                      <a:r>
                        <a:rPr lang="en-US" dirty="0" smtClean="0"/>
                        <a:t>Gap</a:t>
                      </a:r>
                      <a:endParaRPr lang="en-US" dirty="0"/>
                    </a:p>
                  </a:txBody>
                  <a:tcPr>
                    <a:solidFill>
                      <a:srgbClr val="005B94"/>
                    </a:solidFill>
                  </a:tcPr>
                </a:tc>
                <a:tc>
                  <a:txBody>
                    <a:bodyPr/>
                    <a:lstStyle/>
                    <a:p>
                      <a:r>
                        <a:rPr lang="en-US" dirty="0" smtClean="0"/>
                        <a:t>WET Comments</a:t>
                      </a:r>
                      <a:endParaRPr lang="en-US" dirty="0"/>
                    </a:p>
                  </a:txBody>
                  <a:tcPr>
                    <a:solidFill>
                      <a:srgbClr val="005B94"/>
                    </a:solidFill>
                  </a:tcPr>
                </a:tc>
              </a:tr>
              <a:tr h="370840">
                <a:tc>
                  <a:txBody>
                    <a:bodyPr/>
                    <a:lstStyle/>
                    <a:p>
                      <a:pPr marL="0" marR="0">
                        <a:spcBef>
                          <a:spcPts val="0"/>
                        </a:spcBef>
                        <a:spcAft>
                          <a:spcPts val="200"/>
                        </a:spcAft>
                      </a:pPr>
                      <a:r>
                        <a:rPr lang="en-US" sz="1400" dirty="0">
                          <a:effectLst/>
                          <a:latin typeface="+mn-lt"/>
                          <a:ea typeface="Times New Roman"/>
                          <a:cs typeface="Times New Roman"/>
                        </a:rPr>
                        <a:t>Onset/</a:t>
                      </a:r>
                      <a:br>
                        <a:rPr lang="en-US" sz="1400" dirty="0">
                          <a:effectLst/>
                          <a:latin typeface="+mn-lt"/>
                          <a:ea typeface="Times New Roman"/>
                          <a:cs typeface="Times New Roman"/>
                        </a:rPr>
                      </a:br>
                      <a:r>
                        <a:rPr lang="en-US" sz="1400" dirty="0">
                          <a:effectLst/>
                          <a:latin typeface="+mn-lt"/>
                          <a:ea typeface="Times New Roman"/>
                          <a:cs typeface="Times New Roman"/>
                        </a:rPr>
                        <a:t>Cessation</a:t>
                      </a:r>
                    </a:p>
                  </a:txBody>
                  <a:tcPr marL="68580" marR="68580" marT="0" marB="0">
                    <a:solidFill>
                      <a:srgbClr val="E9EDF4"/>
                    </a:solidFill>
                  </a:tcPr>
                </a:tc>
                <a:tc>
                  <a:txBody>
                    <a:bodyPr/>
                    <a:lstStyle/>
                    <a:p>
                      <a:pPr marL="0" marR="0">
                        <a:spcBef>
                          <a:spcPts val="0"/>
                        </a:spcBef>
                        <a:spcAft>
                          <a:spcPts val="200"/>
                        </a:spcAft>
                      </a:pPr>
                      <a:r>
                        <a:rPr lang="en-US" sz="1400" dirty="0">
                          <a:effectLst/>
                          <a:latin typeface="+mn-lt"/>
                          <a:ea typeface="Times New Roman"/>
                          <a:cs typeface="Times New Roman"/>
                        </a:rPr>
                        <a:t>Few if any current convective weather forecast products included explicit onset and cessation information.</a:t>
                      </a:r>
                    </a:p>
                  </a:txBody>
                  <a:tcPr marL="68580" marR="68580" marT="0" marB="0">
                    <a:solidFill>
                      <a:srgbClr val="E9EDF4"/>
                    </a:solidFill>
                  </a:tcPr>
                </a:tc>
                <a:tc>
                  <a:txBody>
                    <a:bodyPr/>
                    <a:lstStyle/>
                    <a:p>
                      <a:pPr marL="0" marR="0">
                        <a:spcBef>
                          <a:spcPts val="0"/>
                        </a:spcBef>
                        <a:spcAft>
                          <a:spcPts val="200"/>
                        </a:spcAft>
                      </a:pPr>
                      <a:r>
                        <a:rPr lang="en-US" sz="1400" dirty="0">
                          <a:effectLst/>
                          <a:latin typeface="+mn-lt"/>
                          <a:ea typeface="Times New Roman"/>
                          <a:cs typeface="Times New Roman"/>
                        </a:rPr>
                        <a:t>The inclusion of explicit onset and cessation information was seen as critical in support of CACR.</a:t>
                      </a:r>
                    </a:p>
                  </a:txBody>
                  <a:tcPr marL="68580" marR="68580" marT="0" marB="0">
                    <a:solidFill>
                      <a:srgbClr val="E9EDF4"/>
                    </a:solidFill>
                  </a:tcPr>
                </a:tc>
                <a:tc>
                  <a:txBody>
                    <a:bodyPr/>
                    <a:lstStyle/>
                    <a:p>
                      <a:pPr marL="0" marR="0" algn="ctr">
                        <a:spcBef>
                          <a:spcPts val="0"/>
                        </a:spcBef>
                        <a:spcAft>
                          <a:spcPts val="0"/>
                        </a:spcAft>
                      </a:pPr>
                      <a:r>
                        <a:rPr lang="en-US" sz="1400" dirty="0" smtClean="0">
                          <a:effectLst/>
                          <a:latin typeface="+mn-lt"/>
                          <a:ea typeface="Times New Roman"/>
                          <a:cs typeface="Times New Roman"/>
                        </a:rPr>
                        <a:t>Y</a:t>
                      </a:r>
                      <a:endParaRPr lang="en-US" sz="1400" dirty="0">
                        <a:effectLst/>
                        <a:latin typeface="+mn-lt"/>
                        <a:ea typeface="Times New Roman"/>
                        <a:cs typeface="Times New Roman"/>
                      </a:endParaRPr>
                    </a:p>
                  </a:txBody>
                  <a:tcPr marL="68580" marR="68580" marT="0" marB="0" anchor="ctr">
                    <a:solidFill>
                      <a:srgbClr val="E9EDF4"/>
                    </a:solidFill>
                  </a:tcPr>
                </a:tc>
                <a:tc>
                  <a:txBody>
                    <a:bodyPr/>
                    <a:lstStyle/>
                    <a:p>
                      <a:pPr marL="0" marR="0">
                        <a:spcBef>
                          <a:spcPts val="0"/>
                        </a:spcBef>
                        <a:spcAft>
                          <a:spcPts val="0"/>
                        </a:spcAft>
                      </a:pPr>
                      <a:r>
                        <a:rPr lang="en-US" sz="1400" dirty="0" smtClean="0">
                          <a:effectLst/>
                          <a:latin typeface="+mn-lt"/>
                          <a:ea typeface="Times New Roman"/>
                          <a:cs typeface="Times New Roman"/>
                        </a:rPr>
                        <a:t>Agree. CIWS/CoSPA have</a:t>
                      </a:r>
                      <a:r>
                        <a:rPr lang="en-US" sz="1400" baseline="0" dirty="0" smtClean="0">
                          <a:effectLst/>
                          <a:latin typeface="+mn-lt"/>
                          <a:ea typeface="Times New Roman"/>
                          <a:cs typeface="Times New Roman"/>
                        </a:rPr>
                        <a:t> implicit onset/cessation information as returns appear/disappear.</a:t>
                      </a:r>
                      <a:endParaRPr lang="en-US" sz="1400" dirty="0">
                        <a:effectLst/>
                        <a:latin typeface="+mn-lt"/>
                        <a:ea typeface="Times New Roman"/>
                        <a:cs typeface="Times New Roman"/>
                      </a:endParaRPr>
                    </a:p>
                  </a:txBody>
                  <a:tcPr marL="68580" marR="68580" marT="0" marB="0">
                    <a:solidFill>
                      <a:srgbClr val="E9EDF4"/>
                    </a:solidFill>
                  </a:tcPr>
                </a:tc>
              </a:tr>
              <a:tr h="370840">
                <a:tc>
                  <a:txBody>
                    <a:bodyPr/>
                    <a:lstStyle/>
                    <a:p>
                      <a:pPr marL="0" marR="0">
                        <a:spcBef>
                          <a:spcPts val="0"/>
                        </a:spcBef>
                        <a:spcAft>
                          <a:spcPts val="200"/>
                        </a:spcAft>
                      </a:pPr>
                      <a:r>
                        <a:rPr lang="en-US" sz="1400" dirty="0">
                          <a:effectLst/>
                          <a:latin typeface="+mn-lt"/>
                          <a:ea typeface="Times New Roman"/>
                          <a:cs typeface="Times New Roman"/>
                        </a:rPr>
                        <a:t>Scoring</a:t>
                      </a:r>
                    </a:p>
                  </a:txBody>
                  <a:tcPr marL="68580" marR="68580" marT="0" marB="0">
                    <a:solidFill>
                      <a:srgbClr val="D0D8E8"/>
                    </a:solidFill>
                  </a:tcPr>
                </a:tc>
                <a:tc>
                  <a:txBody>
                    <a:bodyPr/>
                    <a:lstStyle/>
                    <a:p>
                      <a:pPr marL="0" marR="0">
                        <a:spcBef>
                          <a:spcPts val="0"/>
                        </a:spcBef>
                        <a:spcAft>
                          <a:spcPts val="200"/>
                        </a:spcAft>
                      </a:pPr>
                      <a:r>
                        <a:rPr lang="en-US" sz="1400" dirty="0">
                          <a:effectLst/>
                          <a:latin typeface="+mn-lt"/>
                          <a:ea typeface="Times New Roman"/>
                          <a:cs typeface="Times New Roman"/>
                        </a:rPr>
                        <a:t>Few (CIWS, ITWS) current weather forecast products provide real-time forecast scoring information.</a:t>
                      </a:r>
                    </a:p>
                  </a:txBody>
                  <a:tcPr marL="68580" marR="68580" marT="0" marB="0">
                    <a:solidFill>
                      <a:srgbClr val="D0D8E8"/>
                    </a:solidFill>
                  </a:tcPr>
                </a:tc>
                <a:tc>
                  <a:txBody>
                    <a:bodyPr/>
                    <a:lstStyle/>
                    <a:p>
                      <a:pPr marL="0" marR="0">
                        <a:spcBef>
                          <a:spcPts val="0"/>
                        </a:spcBef>
                        <a:spcAft>
                          <a:spcPts val="200"/>
                        </a:spcAft>
                      </a:pPr>
                      <a:r>
                        <a:rPr lang="en-US" sz="1400" dirty="0">
                          <a:effectLst/>
                          <a:latin typeface="+mn-lt"/>
                          <a:ea typeface="Times New Roman"/>
                          <a:cs typeface="Times New Roman"/>
                        </a:rPr>
                        <a:t>The inclusion of explicit weather forecast scoring information was seen as important to the manual, cognitive use of convective weather forecasts in support of the CACR process.</a:t>
                      </a:r>
                    </a:p>
                  </a:txBody>
                  <a:tcPr marL="68580" marR="68580" marT="0" marB="0">
                    <a:solidFill>
                      <a:srgbClr val="D0D8E8"/>
                    </a:solidFill>
                  </a:tcPr>
                </a:tc>
                <a:tc>
                  <a:txBody>
                    <a:bodyPr/>
                    <a:lstStyle/>
                    <a:p>
                      <a:pPr marL="0" marR="0" algn="ctr">
                        <a:spcBef>
                          <a:spcPts val="0"/>
                        </a:spcBef>
                        <a:spcAft>
                          <a:spcPts val="0"/>
                        </a:spcAft>
                      </a:pPr>
                      <a:r>
                        <a:rPr lang="en-US" sz="1400" dirty="0">
                          <a:effectLst/>
                          <a:latin typeface="+mn-lt"/>
                          <a:ea typeface="Times New Roman"/>
                          <a:cs typeface="Times New Roman"/>
                        </a:rPr>
                        <a:t>M</a:t>
                      </a:r>
                    </a:p>
                  </a:txBody>
                  <a:tcPr marL="68580" marR="68580" marT="0" marB="0" anchor="ctr">
                    <a:solidFill>
                      <a:srgbClr val="D0D8E8"/>
                    </a:solidFill>
                  </a:tcPr>
                </a:tc>
                <a:tc>
                  <a:txBody>
                    <a:bodyPr/>
                    <a:lstStyle/>
                    <a:p>
                      <a:pPr marL="0" marR="0">
                        <a:spcBef>
                          <a:spcPts val="0"/>
                        </a:spcBef>
                        <a:spcAft>
                          <a:spcPts val="0"/>
                        </a:spcAft>
                      </a:pPr>
                      <a:r>
                        <a:rPr lang="en-US" sz="1400" dirty="0" smtClean="0">
                          <a:effectLst/>
                          <a:latin typeface="+mn-lt"/>
                          <a:ea typeface="Times New Roman"/>
                          <a:cs typeface="Times New Roman"/>
                        </a:rPr>
                        <a:t>Agree. No comments.</a:t>
                      </a:r>
                      <a:endParaRPr lang="en-US" sz="1400" dirty="0">
                        <a:effectLst/>
                        <a:latin typeface="+mn-lt"/>
                        <a:ea typeface="Times New Roman"/>
                        <a:cs typeface="Times New Roman"/>
                      </a:endParaRPr>
                    </a:p>
                  </a:txBody>
                  <a:tcPr marL="68580" marR="68580" marT="0" marB="0">
                    <a:solidFill>
                      <a:srgbClr val="D0D8E8"/>
                    </a:solidFill>
                  </a:tcPr>
                </a:tc>
              </a:tr>
              <a:tr h="370840">
                <a:tc>
                  <a:txBody>
                    <a:bodyPr/>
                    <a:lstStyle/>
                    <a:p>
                      <a:pPr marL="0" marR="0">
                        <a:spcBef>
                          <a:spcPts val="0"/>
                        </a:spcBef>
                        <a:spcAft>
                          <a:spcPts val="200"/>
                        </a:spcAft>
                      </a:pPr>
                      <a:r>
                        <a:rPr lang="en-US" sz="1400" dirty="0">
                          <a:effectLst/>
                          <a:latin typeface="+mn-lt"/>
                          <a:ea typeface="Times New Roman"/>
                          <a:cs typeface="Times New Roman"/>
                        </a:rPr>
                        <a:t>Trend</a:t>
                      </a:r>
                    </a:p>
                  </a:txBody>
                  <a:tcPr marL="68580" marR="68580" marT="0" marB="0">
                    <a:solidFill>
                      <a:srgbClr val="E9EDF4"/>
                    </a:solidFill>
                  </a:tcPr>
                </a:tc>
                <a:tc>
                  <a:txBody>
                    <a:bodyPr/>
                    <a:lstStyle/>
                    <a:p>
                      <a:pPr marL="0" marR="0">
                        <a:spcBef>
                          <a:spcPts val="0"/>
                        </a:spcBef>
                        <a:spcAft>
                          <a:spcPts val="200"/>
                        </a:spcAft>
                      </a:pPr>
                      <a:r>
                        <a:rPr lang="en-US" sz="1400" dirty="0">
                          <a:effectLst/>
                          <a:latin typeface="+mn-lt"/>
                          <a:ea typeface="Times New Roman"/>
                          <a:cs typeface="Times New Roman"/>
                        </a:rPr>
                        <a:t>No current weather forecast products provide real-time trend information.</a:t>
                      </a:r>
                    </a:p>
                  </a:txBody>
                  <a:tcPr marL="68580" marR="68580" marT="0" marB="0">
                    <a:solidFill>
                      <a:srgbClr val="E9EDF4"/>
                    </a:solidFill>
                  </a:tcPr>
                </a:tc>
                <a:tc>
                  <a:txBody>
                    <a:bodyPr/>
                    <a:lstStyle/>
                    <a:p>
                      <a:pPr marL="0" marR="0">
                        <a:spcBef>
                          <a:spcPts val="0"/>
                        </a:spcBef>
                        <a:spcAft>
                          <a:spcPts val="200"/>
                        </a:spcAft>
                      </a:pPr>
                      <a:r>
                        <a:rPr lang="en-US" sz="1400" dirty="0">
                          <a:effectLst/>
                          <a:latin typeface="+mn-lt"/>
                          <a:ea typeface="Times New Roman"/>
                          <a:cs typeface="Times New Roman"/>
                        </a:rPr>
                        <a:t>The inclusion of forecast trend information was seen as important to the manual and automated use of convective weather forecasts in support of CACR.</a:t>
                      </a:r>
                    </a:p>
                  </a:txBody>
                  <a:tcPr marL="68580" marR="68580" marT="0" marB="0">
                    <a:solidFill>
                      <a:srgbClr val="E9EDF4"/>
                    </a:solidFill>
                  </a:tcPr>
                </a:tc>
                <a:tc>
                  <a:txBody>
                    <a:bodyPr/>
                    <a:lstStyle/>
                    <a:p>
                      <a:pPr marL="0" marR="0" algn="ctr">
                        <a:spcBef>
                          <a:spcPts val="0"/>
                        </a:spcBef>
                        <a:spcAft>
                          <a:spcPts val="0"/>
                        </a:spcAft>
                      </a:pPr>
                      <a:r>
                        <a:rPr lang="en-US" sz="1400" dirty="0" smtClean="0">
                          <a:effectLst/>
                          <a:latin typeface="+mn-lt"/>
                          <a:ea typeface="Times New Roman"/>
                          <a:cs typeface="Times New Roman"/>
                        </a:rPr>
                        <a:t>Y</a:t>
                      </a:r>
                      <a:endParaRPr lang="en-US" sz="1400" dirty="0">
                        <a:effectLst/>
                        <a:latin typeface="+mn-lt"/>
                        <a:ea typeface="Times New Roman"/>
                        <a:cs typeface="Times New Roman"/>
                      </a:endParaRPr>
                    </a:p>
                  </a:txBody>
                  <a:tcPr marL="68580" marR="68580" marT="0" marB="0" anchor="ctr">
                    <a:solidFill>
                      <a:srgbClr val="E9EDF4"/>
                    </a:solidFill>
                  </a:tcPr>
                </a:tc>
                <a:tc>
                  <a:txBody>
                    <a:bodyPr/>
                    <a:lstStyle/>
                    <a:p>
                      <a:pPr marL="0" marR="0">
                        <a:spcBef>
                          <a:spcPts val="0"/>
                        </a:spcBef>
                        <a:spcAft>
                          <a:spcPts val="0"/>
                        </a:spcAft>
                      </a:pPr>
                      <a:r>
                        <a:rPr lang="en-US" sz="1400" dirty="0" smtClean="0">
                          <a:effectLst/>
                          <a:latin typeface="+mn-lt"/>
                          <a:ea typeface="Times New Roman"/>
                          <a:cs typeface="Times New Roman"/>
                        </a:rPr>
                        <a:t>Agree. No comments.</a:t>
                      </a:r>
                      <a:endParaRPr lang="en-US" sz="1400" dirty="0">
                        <a:effectLst/>
                        <a:latin typeface="+mn-lt"/>
                        <a:ea typeface="Times New Roman"/>
                        <a:cs typeface="Times New Roman"/>
                      </a:endParaRPr>
                    </a:p>
                  </a:txBody>
                  <a:tcPr marL="68580" marR="68580" marT="0" marB="0">
                    <a:solidFill>
                      <a:srgbClr val="E9EDF4"/>
                    </a:solidFill>
                  </a:tcPr>
                </a:tc>
              </a:tr>
            </a:tbl>
          </a:graphicData>
        </a:graphic>
      </p:graphicFrame>
    </p:spTree>
    <p:extLst>
      <p:ext uri="{BB962C8B-B14F-4D97-AF65-F5344CB8AC3E}">
        <p14:creationId xmlns:p14="http://schemas.microsoft.com/office/powerpoint/2010/main" val="271427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Shortfall Analysis – Other (1/3)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7951679"/>
              </p:ext>
            </p:extLst>
          </p:nvPr>
        </p:nvGraphicFramePr>
        <p:xfrm>
          <a:off x="428625" y="1381125"/>
          <a:ext cx="8629648" cy="3596640"/>
        </p:xfrm>
        <a:graphic>
          <a:graphicData uri="http://schemas.openxmlformats.org/drawingml/2006/table">
            <a:tbl>
              <a:tblPr firstRow="1" bandRow="1">
                <a:tableStyleId>{5C22544A-7EE6-4342-B048-85BDC9FD1C3A}</a:tableStyleId>
              </a:tblPr>
              <a:tblGrid>
                <a:gridCol w="1171575"/>
                <a:gridCol w="2362200"/>
                <a:gridCol w="2286000"/>
                <a:gridCol w="685800"/>
                <a:gridCol w="2124073"/>
              </a:tblGrid>
              <a:tr h="370840">
                <a:tc>
                  <a:txBody>
                    <a:bodyPr/>
                    <a:lstStyle/>
                    <a:p>
                      <a:r>
                        <a:rPr lang="en-US" dirty="0" smtClean="0"/>
                        <a:t>Attribute</a:t>
                      </a:r>
                      <a:endParaRPr lang="en-US" dirty="0"/>
                    </a:p>
                  </a:txBody>
                  <a:tcPr>
                    <a:solidFill>
                      <a:srgbClr val="005B94"/>
                    </a:solidFill>
                  </a:tcPr>
                </a:tc>
                <a:tc>
                  <a:txBody>
                    <a:bodyPr/>
                    <a:lstStyle/>
                    <a:p>
                      <a:r>
                        <a:rPr lang="en-US" dirty="0" smtClean="0"/>
                        <a:t>Current</a:t>
                      </a:r>
                      <a:endParaRPr lang="en-US" dirty="0"/>
                    </a:p>
                  </a:txBody>
                  <a:tcPr>
                    <a:solidFill>
                      <a:srgbClr val="005B94"/>
                    </a:solidFill>
                  </a:tcPr>
                </a:tc>
                <a:tc>
                  <a:txBody>
                    <a:bodyPr/>
                    <a:lstStyle/>
                    <a:p>
                      <a:r>
                        <a:rPr lang="en-US" dirty="0" smtClean="0"/>
                        <a:t>Needed</a:t>
                      </a:r>
                      <a:endParaRPr lang="en-US" dirty="0"/>
                    </a:p>
                  </a:txBody>
                  <a:tcPr>
                    <a:solidFill>
                      <a:srgbClr val="005B94"/>
                    </a:solidFill>
                  </a:tcPr>
                </a:tc>
                <a:tc>
                  <a:txBody>
                    <a:bodyPr/>
                    <a:lstStyle/>
                    <a:p>
                      <a:r>
                        <a:rPr lang="en-US" dirty="0" smtClean="0"/>
                        <a:t>Gap</a:t>
                      </a:r>
                      <a:endParaRPr lang="en-US" dirty="0"/>
                    </a:p>
                  </a:txBody>
                  <a:tcPr>
                    <a:solidFill>
                      <a:srgbClr val="005B94"/>
                    </a:solidFill>
                  </a:tcPr>
                </a:tc>
                <a:tc>
                  <a:txBody>
                    <a:bodyPr/>
                    <a:lstStyle/>
                    <a:p>
                      <a:r>
                        <a:rPr lang="en-US" dirty="0" smtClean="0"/>
                        <a:t>WET Comments</a:t>
                      </a:r>
                      <a:endParaRPr lang="en-US" dirty="0"/>
                    </a:p>
                  </a:txBody>
                  <a:tcPr>
                    <a:solidFill>
                      <a:srgbClr val="005B94"/>
                    </a:solidFill>
                  </a:tcPr>
                </a:tc>
              </a:tr>
              <a:tr h="381635">
                <a:tc>
                  <a:txBody>
                    <a:bodyPr/>
                    <a:lstStyle/>
                    <a:p>
                      <a:pPr marL="0" marR="0">
                        <a:spcBef>
                          <a:spcPts val="0"/>
                        </a:spcBef>
                        <a:spcAft>
                          <a:spcPts val="200"/>
                        </a:spcAft>
                      </a:pPr>
                      <a:r>
                        <a:rPr lang="en-US" sz="1400" dirty="0" smtClean="0">
                          <a:effectLst/>
                          <a:latin typeface="+mn-lt"/>
                          <a:ea typeface="Times New Roman"/>
                          <a:cs typeface="Times New Roman"/>
                        </a:rPr>
                        <a:t>Numbers</a:t>
                      </a:r>
                      <a:r>
                        <a:rPr lang="en-US" sz="1400" baseline="0" dirty="0" smtClean="0">
                          <a:effectLst/>
                          <a:latin typeface="+mn-lt"/>
                          <a:ea typeface="Times New Roman"/>
                          <a:cs typeface="Times New Roman"/>
                        </a:rPr>
                        <a:t> of </a:t>
                      </a:r>
                      <a:r>
                        <a:rPr lang="en-US" sz="1400" dirty="0" smtClean="0">
                          <a:effectLst/>
                          <a:latin typeface="+mn-lt"/>
                          <a:ea typeface="Times New Roman"/>
                          <a:cs typeface="Times New Roman"/>
                        </a:rPr>
                        <a:t>Displays</a:t>
                      </a:r>
                      <a:endParaRPr lang="en-US" sz="1400" dirty="0">
                        <a:effectLst/>
                        <a:latin typeface="+mn-lt"/>
                        <a:ea typeface="Times New Roman"/>
                        <a:cs typeface="Times New Roman"/>
                      </a:endParaRPr>
                    </a:p>
                  </a:txBody>
                  <a:tcPr marL="68580" marR="68580" marT="0" marB="0">
                    <a:solidFill>
                      <a:srgbClr val="D0D8E8"/>
                    </a:solidFill>
                  </a:tcPr>
                </a:tc>
                <a:tc>
                  <a:txBody>
                    <a:bodyPr/>
                    <a:lstStyle/>
                    <a:p>
                      <a:pPr marL="0" marR="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1400" kern="1200" dirty="0" smtClean="0">
                          <a:solidFill>
                            <a:schemeClr val="dk1"/>
                          </a:solidFill>
                          <a:effectLst/>
                          <a:latin typeface="+mn-lt"/>
                          <a:ea typeface="+mn-ea"/>
                          <a:cs typeface="+mn-cs"/>
                        </a:rPr>
                        <a:t>Search out and cognitively assimilate numerous, stand-alone weather products.</a:t>
                      </a:r>
                      <a:endParaRPr lang="en-US" sz="1100" dirty="0" smtClean="0">
                        <a:effectLst/>
                        <a:latin typeface="+mn-lt"/>
                        <a:ea typeface="Times New Roman"/>
                        <a:cs typeface="Times New Roman"/>
                      </a:endParaRPr>
                    </a:p>
                    <a:p>
                      <a:pPr marL="0" marR="0" indent="0">
                        <a:spcBef>
                          <a:spcPts val="0"/>
                        </a:spcBef>
                        <a:spcAft>
                          <a:spcPts val="200"/>
                        </a:spcAft>
                        <a:buFont typeface="Arial" panose="020B0604020202020204" pitchFamily="34" charset="0"/>
                        <a:buNone/>
                      </a:pPr>
                      <a:endParaRPr lang="en-US" sz="1400" dirty="0">
                        <a:effectLst/>
                        <a:latin typeface="+mn-lt"/>
                        <a:ea typeface="Times New Roman"/>
                        <a:cs typeface="Times New Roman"/>
                      </a:endParaRPr>
                    </a:p>
                  </a:txBody>
                  <a:tcPr marL="68580" marR="68580" marT="0" marB="0">
                    <a:solidFill>
                      <a:srgbClr val="D0D8E8"/>
                    </a:solidFill>
                  </a:tcPr>
                </a:tc>
                <a:tc>
                  <a:txBody>
                    <a:bodyPr/>
                    <a:lstStyle/>
                    <a:p>
                      <a:pPr marL="0" marR="0" indent="0">
                        <a:spcBef>
                          <a:spcPts val="0"/>
                        </a:spcBef>
                        <a:spcAft>
                          <a:spcPts val="200"/>
                        </a:spcAft>
                        <a:buFont typeface="Arial" panose="020B0604020202020204" pitchFamily="34" charset="0"/>
                        <a:buNone/>
                      </a:pPr>
                      <a:r>
                        <a:rPr lang="en-US" sz="1400" kern="1200" dirty="0" smtClean="0">
                          <a:solidFill>
                            <a:schemeClr val="dk1"/>
                          </a:solidFill>
                          <a:effectLst/>
                          <a:latin typeface="+mn-lt"/>
                          <a:ea typeface="+mn-ea"/>
                          <a:cs typeface="+mn-cs"/>
                        </a:rPr>
                        <a:t>Access all necessary weather information from a single, map-based graphical interface, </a:t>
                      </a:r>
                      <a:endParaRPr lang="en-US" sz="1100" dirty="0">
                        <a:effectLst/>
                        <a:latin typeface="+mn-lt"/>
                        <a:ea typeface="Times New Roman"/>
                        <a:cs typeface="Times New Roman"/>
                      </a:endParaRPr>
                    </a:p>
                  </a:txBody>
                  <a:tcPr marL="68580" marR="68580" marT="0" marB="0">
                    <a:solidFill>
                      <a:srgbClr val="D0D8E8"/>
                    </a:solidFill>
                  </a:tcPr>
                </a:tc>
                <a:tc>
                  <a:txBody>
                    <a:bodyPr/>
                    <a:lstStyle/>
                    <a:p>
                      <a:pPr marL="0" marR="0" algn="ctr">
                        <a:spcBef>
                          <a:spcPts val="0"/>
                        </a:spcBef>
                        <a:spcAft>
                          <a:spcPts val="0"/>
                        </a:spcAft>
                      </a:pPr>
                      <a:r>
                        <a:rPr lang="en-US" sz="1400" dirty="0" smtClean="0">
                          <a:effectLst/>
                          <a:latin typeface="+mn-lt"/>
                          <a:ea typeface="Times New Roman"/>
                          <a:cs typeface="Times New Roman"/>
                        </a:rPr>
                        <a:t>Y</a:t>
                      </a:r>
                      <a:endParaRPr lang="en-US" sz="1400" dirty="0">
                        <a:effectLst/>
                        <a:latin typeface="+mn-lt"/>
                        <a:ea typeface="Times New Roman"/>
                        <a:cs typeface="Times New Roman"/>
                      </a:endParaRPr>
                    </a:p>
                  </a:txBody>
                  <a:tcPr marL="68580" marR="68580" marT="0" marB="0" anchor="ctr">
                    <a:solidFill>
                      <a:srgbClr val="D0D8E8"/>
                    </a:solidFill>
                  </a:tcPr>
                </a:tc>
                <a:tc>
                  <a:txBody>
                    <a:bodyPr/>
                    <a:lstStyle/>
                    <a:p>
                      <a:pPr marL="0" marR="0">
                        <a:spcBef>
                          <a:spcPts val="0"/>
                        </a:spcBef>
                        <a:spcAft>
                          <a:spcPts val="0"/>
                        </a:spcAft>
                      </a:pPr>
                      <a:r>
                        <a:rPr lang="en-US" sz="1400" dirty="0" smtClean="0">
                          <a:effectLst/>
                          <a:latin typeface="+mn-lt"/>
                          <a:ea typeface="Times New Roman"/>
                          <a:cs typeface="Times New Roman"/>
                        </a:rPr>
                        <a:t>Agree. No comment.</a:t>
                      </a:r>
                      <a:endParaRPr lang="en-US" sz="1400" dirty="0">
                        <a:effectLst/>
                        <a:latin typeface="+mn-lt"/>
                        <a:ea typeface="Times New Roman"/>
                        <a:cs typeface="Times New Roman"/>
                      </a:endParaRPr>
                    </a:p>
                  </a:txBody>
                  <a:tcPr marL="68580" marR="68580" marT="0" marB="0">
                    <a:solidFill>
                      <a:srgbClr val="D0D8E8"/>
                    </a:solidFill>
                  </a:tcPr>
                </a:tc>
              </a:tr>
              <a:tr h="370840">
                <a:tc>
                  <a:txBody>
                    <a:bodyPr/>
                    <a:lstStyle/>
                    <a:p>
                      <a:pPr marL="0" marR="0">
                        <a:spcBef>
                          <a:spcPts val="0"/>
                        </a:spcBef>
                        <a:spcAft>
                          <a:spcPts val="200"/>
                        </a:spcAft>
                      </a:pPr>
                      <a:r>
                        <a:rPr lang="en-US" sz="1400" dirty="0" smtClean="0">
                          <a:effectLst/>
                          <a:latin typeface="+mn-lt"/>
                          <a:ea typeface="Times New Roman"/>
                          <a:cs typeface="Times New Roman"/>
                        </a:rPr>
                        <a:t>Convective</a:t>
                      </a:r>
                      <a:r>
                        <a:rPr lang="en-US" sz="1400" baseline="0" dirty="0" smtClean="0">
                          <a:effectLst/>
                          <a:latin typeface="+mn-lt"/>
                          <a:ea typeface="Times New Roman"/>
                          <a:cs typeface="Times New Roman"/>
                        </a:rPr>
                        <a:t> Forecast Content</a:t>
                      </a:r>
                      <a:endParaRPr lang="en-US" sz="1400" dirty="0">
                        <a:effectLst/>
                        <a:latin typeface="+mn-lt"/>
                        <a:ea typeface="Times New Roman"/>
                        <a:cs typeface="Times New Roman"/>
                      </a:endParaRPr>
                    </a:p>
                  </a:txBody>
                  <a:tcPr marL="68580" marR="68580" marT="0" marB="0">
                    <a:solidFill>
                      <a:srgbClr val="E9EDF4"/>
                    </a:solidFill>
                  </a:tcPr>
                </a:tc>
                <a:tc>
                  <a:txBody>
                    <a:bodyPr/>
                    <a:lstStyle/>
                    <a:p>
                      <a:pPr marL="0" marR="0" indent="0">
                        <a:spcBef>
                          <a:spcPts val="0"/>
                        </a:spcBef>
                        <a:spcAft>
                          <a:spcPts val="200"/>
                        </a:spcAft>
                        <a:buFont typeface="Arial" panose="020B0604020202020204" pitchFamily="34" charset="0"/>
                        <a:buNone/>
                      </a:pPr>
                      <a:r>
                        <a:rPr lang="en-US" sz="1400" kern="1200" dirty="0" smtClean="0">
                          <a:solidFill>
                            <a:schemeClr val="dk1"/>
                          </a:solidFill>
                          <a:effectLst/>
                          <a:latin typeface="+mn-lt"/>
                          <a:ea typeface="+mn-ea"/>
                          <a:cs typeface="+mn-cs"/>
                        </a:rPr>
                        <a:t>Many convective forecast products contain some storm top, intensity and mode information, historical and real-time forecast scoring, explicit convective initiation and cessation times, and enhanced growth and decay information. None contain all.</a:t>
                      </a:r>
                      <a:endParaRPr lang="en-US" sz="1400" dirty="0">
                        <a:effectLst/>
                        <a:latin typeface="+mn-lt"/>
                        <a:ea typeface="Times New Roman"/>
                        <a:cs typeface="Times New Roman"/>
                      </a:endParaRPr>
                    </a:p>
                  </a:txBody>
                  <a:tcPr marL="68580" marR="68580" marT="0" marB="0">
                    <a:solidFill>
                      <a:srgbClr val="E9EDF4"/>
                    </a:solidFill>
                  </a:tcPr>
                </a:tc>
                <a:tc>
                  <a:txBody>
                    <a:bodyPr/>
                    <a:lstStyle/>
                    <a:p>
                      <a:pPr marL="0" marR="0" indent="0">
                        <a:spcBef>
                          <a:spcPts val="0"/>
                        </a:spcBef>
                        <a:spcAft>
                          <a:spcPts val="200"/>
                        </a:spcAft>
                        <a:buFont typeface="Arial" panose="020B0604020202020204" pitchFamily="34" charset="0"/>
                        <a:buNone/>
                      </a:pPr>
                      <a:r>
                        <a:rPr lang="en-US" sz="1400" dirty="0" smtClean="0">
                          <a:effectLst/>
                          <a:latin typeface="+mn-lt"/>
                          <a:ea typeface="Times New Roman"/>
                          <a:cs typeface="Times New Roman"/>
                        </a:rPr>
                        <a:t>A</a:t>
                      </a:r>
                      <a:r>
                        <a:rPr lang="en-US" sz="1400" baseline="0" dirty="0" smtClean="0">
                          <a:effectLst/>
                          <a:latin typeface="+mn-lt"/>
                          <a:ea typeface="Times New Roman"/>
                          <a:cs typeface="Times New Roman"/>
                        </a:rPr>
                        <a:t> single convective forecast product with all the necessary information.</a:t>
                      </a:r>
                      <a:endParaRPr lang="en-US" sz="1400" dirty="0">
                        <a:effectLst/>
                        <a:latin typeface="+mn-lt"/>
                        <a:ea typeface="Times New Roman"/>
                        <a:cs typeface="Times New Roman"/>
                      </a:endParaRPr>
                    </a:p>
                  </a:txBody>
                  <a:tcPr marL="68580" marR="68580" marT="0" marB="0">
                    <a:solidFill>
                      <a:srgbClr val="E9EDF4"/>
                    </a:solidFill>
                  </a:tcPr>
                </a:tc>
                <a:tc>
                  <a:txBody>
                    <a:bodyPr/>
                    <a:lstStyle/>
                    <a:p>
                      <a:pPr marL="0" marR="0" algn="ctr">
                        <a:spcBef>
                          <a:spcPts val="0"/>
                        </a:spcBef>
                        <a:spcAft>
                          <a:spcPts val="0"/>
                        </a:spcAft>
                      </a:pPr>
                      <a:r>
                        <a:rPr lang="en-US" sz="1400" dirty="0" smtClean="0">
                          <a:effectLst/>
                          <a:latin typeface="+mn-lt"/>
                          <a:ea typeface="Times New Roman"/>
                          <a:cs typeface="Times New Roman"/>
                        </a:rPr>
                        <a:t>Y</a:t>
                      </a:r>
                      <a:endParaRPr lang="en-US" sz="1400" dirty="0">
                        <a:effectLst/>
                        <a:latin typeface="+mn-lt"/>
                        <a:ea typeface="Times New Roman"/>
                        <a:cs typeface="Times New Roman"/>
                      </a:endParaRPr>
                    </a:p>
                  </a:txBody>
                  <a:tcPr marL="68580" marR="68580" marT="0" marB="0" anchor="ctr">
                    <a:solidFill>
                      <a:srgbClr val="E9EDF4"/>
                    </a:solidFill>
                  </a:tcPr>
                </a:tc>
                <a:tc>
                  <a:txBody>
                    <a:bodyPr/>
                    <a:lstStyle/>
                    <a:p>
                      <a:pPr marL="0" marR="0">
                        <a:spcBef>
                          <a:spcPts val="0"/>
                        </a:spcBef>
                        <a:spcAft>
                          <a:spcPts val="0"/>
                        </a:spcAft>
                      </a:pPr>
                      <a:r>
                        <a:rPr lang="en-US" sz="1400" dirty="0" smtClean="0">
                          <a:effectLst/>
                          <a:latin typeface="+mn-lt"/>
                          <a:ea typeface="Times New Roman"/>
                          <a:cs typeface="Times New Roman"/>
                        </a:rPr>
                        <a:t>Agree. No comment.</a:t>
                      </a:r>
                      <a:endParaRPr lang="en-US" sz="1400" dirty="0">
                        <a:effectLst/>
                        <a:latin typeface="+mn-lt"/>
                        <a:ea typeface="Times New Roman"/>
                        <a:cs typeface="Times New Roman"/>
                      </a:endParaRPr>
                    </a:p>
                  </a:txBody>
                  <a:tcPr marL="68580" marR="68580" marT="0" marB="0">
                    <a:solidFill>
                      <a:srgbClr val="E9EDF4"/>
                    </a:solidFill>
                  </a:tcPr>
                </a:tc>
              </a:tr>
            </a:tbl>
          </a:graphicData>
        </a:graphic>
      </p:graphicFrame>
    </p:spTree>
    <p:extLst>
      <p:ext uri="{BB962C8B-B14F-4D97-AF65-F5344CB8AC3E}">
        <p14:creationId xmlns:p14="http://schemas.microsoft.com/office/powerpoint/2010/main" val="33252452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Shortfall Analysis – Other (2/3)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7297450"/>
              </p:ext>
            </p:extLst>
          </p:nvPr>
        </p:nvGraphicFramePr>
        <p:xfrm>
          <a:off x="428625" y="1381125"/>
          <a:ext cx="8629648" cy="5278120"/>
        </p:xfrm>
        <a:graphic>
          <a:graphicData uri="http://schemas.openxmlformats.org/drawingml/2006/table">
            <a:tbl>
              <a:tblPr firstRow="1" bandRow="1">
                <a:tableStyleId>{5C22544A-7EE6-4342-B048-85BDC9FD1C3A}</a:tableStyleId>
              </a:tblPr>
              <a:tblGrid>
                <a:gridCol w="1171575"/>
                <a:gridCol w="2362200"/>
                <a:gridCol w="2286000"/>
                <a:gridCol w="685800"/>
                <a:gridCol w="2124073"/>
              </a:tblGrid>
              <a:tr h="370840">
                <a:tc>
                  <a:txBody>
                    <a:bodyPr/>
                    <a:lstStyle/>
                    <a:p>
                      <a:r>
                        <a:rPr lang="en-US" dirty="0" smtClean="0"/>
                        <a:t>Attribute</a:t>
                      </a:r>
                      <a:endParaRPr lang="en-US" dirty="0"/>
                    </a:p>
                  </a:txBody>
                  <a:tcPr>
                    <a:solidFill>
                      <a:srgbClr val="005B94"/>
                    </a:solidFill>
                  </a:tcPr>
                </a:tc>
                <a:tc>
                  <a:txBody>
                    <a:bodyPr/>
                    <a:lstStyle/>
                    <a:p>
                      <a:r>
                        <a:rPr lang="en-US" dirty="0" smtClean="0"/>
                        <a:t>Current</a:t>
                      </a:r>
                      <a:endParaRPr lang="en-US" dirty="0"/>
                    </a:p>
                  </a:txBody>
                  <a:tcPr>
                    <a:solidFill>
                      <a:srgbClr val="005B94"/>
                    </a:solidFill>
                  </a:tcPr>
                </a:tc>
                <a:tc>
                  <a:txBody>
                    <a:bodyPr/>
                    <a:lstStyle/>
                    <a:p>
                      <a:r>
                        <a:rPr lang="en-US" dirty="0" smtClean="0"/>
                        <a:t>Needed</a:t>
                      </a:r>
                      <a:endParaRPr lang="en-US" dirty="0"/>
                    </a:p>
                  </a:txBody>
                  <a:tcPr>
                    <a:solidFill>
                      <a:srgbClr val="005B94"/>
                    </a:solidFill>
                  </a:tcPr>
                </a:tc>
                <a:tc>
                  <a:txBody>
                    <a:bodyPr/>
                    <a:lstStyle/>
                    <a:p>
                      <a:r>
                        <a:rPr lang="en-US" dirty="0" smtClean="0"/>
                        <a:t>Gap</a:t>
                      </a:r>
                      <a:endParaRPr lang="en-US" dirty="0"/>
                    </a:p>
                  </a:txBody>
                  <a:tcPr>
                    <a:solidFill>
                      <a:srgbClr val="005B94"/>
                    </a:solidFill>
                  </a:tcPr>
                </a:tc>
                <a:tc>
                  <a:txBody>
                    <a:bodyPr/>
                    <a:lstStyle/>
                    <a:p>
                      <a:r>
                        <a:rPr lang="en-US" dirty="0" smtClean="0"/>
                        <a:t>WET Comments</a:t>
                      </a:r>
                      <a:endParaRPr lang="en-US" dirty="0"/>
                    </a:p>
                  </a:txBody>
                  <a:tcPr>
                    <a:solidFill>
                      <a:srgbClr val="005B94"/>
                    </a:solidFill>
                  </a:tcPr>
                </a:tc>
              </a:tr>
              <a:tr h="381635">
                <a:tc>
                  <a:txBody>
                    <a:bodyPr/>
                    <a:lstStyle/>
                    <a:p>
                      <a:pPr marL="0" marR="0">
                        <a:spcBef>
                          <a:spcPts val="0"/>
                        </a:spcBef>
                        <a:spcAft>
                          <a:spcPts val="200"/>
                        </a:spcAft>
                      </a:pPr>
                      <a:r>
                        <a:rPr lang="en-US" sz="1400" dirty="0" smtClean="0">
                          <a:effectLst/>
                          <a:latin typeface="+mn-lt"/>
                          <a:ea typeface="Times New Roman"/>
                          <a:cs typeface="Times New Roman"/>
                        </a:rPr>
                        <a:t>Official</a:t>
                      </a:r>
                      <a:r>
                        <a:rPr lang="en-US" sz="1400" baseline="0" dirty="0" smtClean="0">
                          <a:effectLst/>
                          <a:latin typeface="+mn-lt"/>
                          <a:ea typeface="Times New Roman"/>
                          <a:cs typeface="Times New Roman"/>
                        </a:rPr>
                        <a:t> Convection Forecast</a:t>
                      </a:r>
                      <a:endParaRPr lang="en-US" sz="1400" dirty="0">
                        <a:effectLst/>
                        <a:latin typeface="+mn-lt"/>
                        <a:ea typeface="Times New Roman"/>
                        <a:cs typeface="Times New Roman"/>
                      </a:endParaRPr>
                    </a:p>
                  </a:txBody>
                  <a:tcPr marL="68580" marR="68580" marT="0" marB="0">
                    <a:solidFill>
                      <a:srgbClr val="D0D8E8"/>
                    </a:solidFill>
                  </a:tcPr>
                </a:tc>
                <a:tc>
                  <a:txBody>
                    <a:bodyPr/>
                    <a:lstStyle/>
                    <a:p>
                      <a:pPr marL="0" marR="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1400" kern="1200" dirty="0" smtClean="0">
                          <a:solidFill>
                            <a:schemeClr val="dk1"/>
                          </a:solidFill>
                          <a:effectLst/>
                          <a:latin typeface="+mn-lt"/>
                          <a:ea typeface="+mn-ea"/>
                          <a:cs typeface="+mn-cs"/>
                        </a:rPr>
                        <a:t>CCFP – updated</a:t>
                      </a:r>
                      <a:r>
                        <a:rPr lang="en-US" sz="1400" kern="1200" baseline="0" dirty="0" smtClean="0">
                          <a:solidFill>
                            <a:schemeClr val="dk1"/>
                          </a:solidFill>
                          <a:effectLst/>
                          <a:latin typeface="+mn-lt"/>
                          <a:ea typeface="+mn-ea"/>
                          <a:cs typeface="+mn-cs"/>
                        </a:rPr>
                        <a:t> every two hours, probabilistic, single view, hand drawn</a:t>
                      </a:r>
                      <a:endParaRPr lang="en-US" sz="1100" dirty="0" smtClean="0">
                        <a:effectLst/>
                        <a:latin typeface="+mn-lt"/>
                        <a:ea typeface="Times New Roman"/>
                        <a:cs typeface="Times New Roman"/>
                      </a:endParaRPr>
                    </a:p>
                    <a:p>
                      <a:pPr marL="0" marR="0" indent="0">
                        <a:spcBef>
                          <a:spcPts val="0"/>
                        </a:spcBef>
                        <a:spcAft>
                          <a:spcPts val="200"/>
                        </a:spcAft>
                        <a:buFont typeface="Arial" panose="020B0604020202020204" pitchFamily="34" charset="0"/>
                        <a:buNone/>
                      </a:pPr>
                      <a:endParaRPr lang="en-US" sz="1400" dirty="0">
                        <a:effectLst/>
                        <a:latin typeface="+mn-lt"/>
                        <a:ea typeface="Times New Roman"/>
                        <a:cs typeface="Times New Roman"/>
                      </a:endParaRPr>
                    </a:p>
                  </a:txBody>
                  <a:tcPr marL="68580" marR="68580" marT="0" marB="0">
                    <a:solidFill>
                      <a:srgbClr val="D0D8E8"/>
                    </a:solidFill>
                  </a:tcPr>
                </a:tc>
                <a:tc>
                  <a:txBody>
                    <a:bodyPr/>
                    <a:lstStyle/>
                    <a:p>
                      <a:pPr marL="0" marR="0" indent="0">
                        <a:spcBef>
                          <a:spcPts val="0"/>
                        </a:spcBef>
                        <a:spcAft>
                          <a:spcPts val="200"/>
                        </a:spcAft>
                        <a:buFont typeface="Arial" panose="020B0604020202020204" pitchFamily="34" charset="0"/>
                        <a:buNone/>
                      </a:pPr>
                      <a:r>
                        <a:rPr lang="en-US" sz="1400" kern="1200" dirty="0" smtClean="0">
                          <a:solidFill>
                            <a:schemeClr val="dk1"/>
                          </a:solidFill>
                          <a:effectLst/>
                          <a:latin typeface="+mn-lt"/>
                          <a:ea typeface="+mn-ea"/>
                          <a:cs typeface="+mn-cs"/>
                        </a:rPr>
                        <a:t>The official TFM convective forecast product (evolution</a:t>
                      </a:r>
                      <a:r>
                        <a:rPr lang="en-US" sz="1400" kern="1200" baseline="0" dirty="0" smtClean="0">
                          <a:solidFill>
                            <a:schemeClr val="dk1"/>
                          </a:solidFill>
                          <a:effectLst/>
                          <a:latin typeface="+mn-lt"/>
                          <a:ea typeface="+mn-ea"/>
                          <a:cs typeface="+mn-cs"/>
                        </a:rPr>
                        <a:t> of CCFP) should be a </a:t>
                      </a:r>
                      <a:r>
                        <a:rPr lang="en-US" sz="1400" kern="1200" dirty="0" smtClean="0">
                          <a:solidFill>
                            <a:schemeClr val="dk1"/>
                          </a:solidFill>
                          <a:effectLst/>
                          <a:latin typeface="+mn-lt"/>
                          <a:ea typeface="+mn-ea"/>
                          <a:cs typeface="+mn-cs"/>
                        </a:rPr>
                        <a:t>hybrid </a:t>
                      </a:r>
                      <a:r>
                        <a:rPr lang="en-US" sz="1400" kern="1200" dirty="0" smtClean="0">
                          <a:solidFill>
                            <a:schemeClr val="dk1"/>
                          </a:solidFill>
                          <a:effectLst/>
                          <a:latin typeface="+mn-lt"/>
                          <a:ea typeface="+mn-ea"/>
                          <a:cs typeface="+mn-cs"/>
                        </a:rPr>
                        <a:t>product that transitions from an ECFP-like form at the longer forecast periods to a CIWS-like display close to the event, updates more frequently than CCFP and has </a:t>
                      </a:r>
                      <a:r>
                        <a:rPr lang="en-US" sz="1400" kern="1200" dirty="0" smtClean="0">
                          <a:solidFill>
                            <a:schemeClr val="dk1"/>
                          </a:solidFill>
                          <a:effectLst/>
                          <a:latin typeface="+mn-lt"/>
                          <a:ea typeface="+mn-ea"/>
                          <a:cs typeface="+mn-cs"/>
                        </a:rPr>
                        <a:t>improved latency vs. SREF.</a:t>
                      </a:r>
                      <a:endParaRPr lang="en-US" sz="1100" dirty="0">
                        <a:effectLst/>
                        <a:latin typeface="+mn-lt"/>
                        <a:ea typeface="Times New Roman"/>
                        <a:cs typeface="Times New Roman"/>
                      </a:endParaRPr>
                    </a:p>
                  </a:txBody>
                  <a:tcPr marL="68580" marR="68580" marT="0" marB="0">
                    <a:solidFill>
                      <a:srgbClr val="D0D8E8"/>
                    </a:solidFill>
                  </a:tcPr>
                </a:tc>
                <a:tc>
                  <a:txBody>
                    <a:bodyPr/>
                    <a:lstStyle/>
                    <a:p>
                      <a:pPr marL="0" marR="0" algn="ctr">
                        <a:spcBef>
                          <a:spcPts val="0"/>
                        </a:spcBef>
                        <a:spcAft>
                          <a:spcPts val="0"/>
                        </a:spcAft>
                      </a:pPr>
                      <a:r>
                        <a:rPr lang="en-US" sz="1400" dirty="0" smtClean="0">
                          <a:effectLst/>
                          <a:latin typeface="+mn-lt"/>
                          <a:ea typeface="Times New Roman"/>
                          <a:cs typeface="Times New Roman"/>
                        </a:rPr>
                        <a:t>Y</a:t>
                      </a:r>
                      <a:endParaRPr lang="en-US" sz="1400" dirty="0">
                        <a:effectLst/>
                        <a:latin typeface="+mn-lt"/>
                        <a:ea typeface="Times New Roman"/>
                        <a:cs typeface="Times New Roman"/>
                      </a:endParaRPr>
                    </a:p>
                  </a:txBody>
                  <a:tcPr marL="68580" marR="68580" marT="0" marB="0" anchor="ctr">
                    <a:solidFill>
                      <a:srgbClr val="D0D8E8"/>
                    </a:solidFill>
                  </a:tcPr>
                </a:tc>
                <a:tc>
                  <a:txBody>
                    <a:bodyPr/>
                    <a:lstStyle/>
                    <a:p>
                      <a:pPr marL="0" marR="0">
                        <a:spcBef>
                          <a:spcPts val="0"/>
                        </a:spcBef>
                        <a:spcAft>
                          <a:spcPts val="0"/>
                        </a:spcAft>
                      </a:pPr>
                      <a:r>
                        <a:rPr lang="en-US" sz="1400" dirty="0" smtClean="0">
                          <a:effectLst/>
                          <a:latin typeface="+mn-lt"/>
                          <a:ea typeface="Times New Roman"/>
                          <a:cs typeface="Times New Roman"/>
                        </a:rPr>
                        <a:t>Agree (after rewording).</a:t>
                      </a:r>
                      <a:endParaRPr lang="en-US" sz="1400" dirty="0">
                        <a:effectLst/>
                        <a:latin typeface="+mn-lt"/>
                        <a:ea typeface="Times New Roman"/>
                        <a:cs typeface="Times New Roman"/>
                      </a:endParaRPr>
                    </a:p>
                  </a:txBody>
                  <a:tcPr marL="68580" marR="68580" marT="0" marB="0">
                    <a:solidFill>
                      <a:srgbClr val="D0D8E8"/>
                    </a:solidFill>
                  </a:tcPr>
                </a:tc>
              </a:tr>
              <a:tr h="370840">
                <a:tc>
                  <a:txBody>
                    <a:bodyPr/>
                    <a:lstStyle/>
                    <a:p>
                      <a:pPr marL="0" marR="0">
                        <a:spcBef>
                          <a:spcPts val="0"/>
                        </a:spcBef>
                        <a:spcAft>
                          <a:spcPts val="200"/>
                        </a:spcAft>
                      </a:pPr>
                      <a:r>
                        <a:rPr lang="en-US" sz="1400" dirty="0" smtClean="0">
                          <a:effectLst/>
                          <a:latin typeface="+mn-lt"/>
                          <a:ea typeface="Times New Roman"/>
                          <a:cs typeface="Times New Roman"/>
                        </a:rPr>
                        <a:t>Translation</a:t>
                      </a:r>
                      <a:endParaRPr lang="en-US" sz="1400" dirty="0">
                        <a:effectLst/>
                        <a:latin typeface="+mn-lt"/>
                        <a:ea typeface="Times New Roman"/>
                        <a:cs typeface="Times New Roman"/>
                      </a:endParaRPr>
                    </a:p>
                  </a:txBody>
                  <a:tcPr marL="68580" marR="68580" marT="0" marB="0">
                    <a:solidFill>
                      <a:srgbClr val="E9EDF4"/>
                    </a:solidFill>
                  </a:tcPr>
                </a:tc>
                <a:tc>
                  <a:txBody>
                    <a:bodyPr/>
                    <a:lstStyle/>
                    <a:p>
                      <a:pPr marL="0" marR="0" indent="0">
                        <a:spcBef>
                          <a:spcPts val="0"/>
                        </a:spcBef>
                        <a:spcAft>
                          <a:spcPts val="200"/>
                        </a:spcAft>
                        <a:buFont typeface="Arial" panose="020B0604020202020204" pitchFamily="34" charset="0"/>
                        <a:buNone/>
                      </a:pPr>
                      <a:r>
                        <a:rPr lang="en-US" sz="1400" kern="1200" dirty="0" smtClean="0">
                          <a:solidFill>
                            <a:schemeClr val="dk1"/>
                          </a:solidFill>
                          <a:effectLst/>
                          <a:latin typeface="+mn-lt"/>
                          <a:ea typeface="+mn-ea"/>
                          <a:cs typeface="+mn-cs"/>
                        </a:rPr>
                        <a:t>With few exceptions, any translation of raw weather information into NAS</a:t>
                      </a:r>
                      <a:r>
                        <a:rPr lang="en-US" sz="1400" kern="1200" baseline="0" dirty="0" smtClean="0">
                          <a:solidFill>
                            <a:schemeClr val="dk1"/>
                          </a:solidFill>
                          <a:effectLst/>
                          <a:latin typeface="+mn-lt"/>
                          <a:ea typeface="+mn-ea"/>
                          <a:cs typeface="+mn-cs"/>
                        </a:rPr>
                        <a:t> constraint and conversion to impact is done cognitively by the ATM decision-maker.</a:t>
                      </a:r>
                      <a:endParaRPr lang="en-US" sz="1400" dirty="0">
                        <a:effectLst/>
                        <a:latin typeface="+mn-lt"/>
                        <a:ea typeface="Times New Roman"/>
                        <a:cs typeface="Times New Roman"/>
                      </a:endParaRPr>
                    </a:p>
                  </a:txBody>
                  <a:tcPr marL="68580" marR="68580" marT="0" marB="0">
                    <a:solidFill>
                      <a:srgbClr val="E9EDF4"/>
                    </a:solidFill>
                  </a:tcPr>
                </a:tc>
                <a:tc>
                  <a:txBody>
                    <a:bodyPr/>
                    <a:lstStyle/>
                    <a:p>
                      <a:pPr marL="0" marR="0" indent="0">
                        <a:spcBef>
                          <a:spcPts val="0"/>
                        </a:spcBef>
                        <a:spcAft>
                          <a:spcPts val="200"/>
                        </a:spcAft>
                        <a:buFont typeface="Arial" panose="020B0604020202020204" pitchFamily="34" charset="0"/>
                        <a:buNone/>
                      </a:pPr>
                      <a:r>
                        <a:rPr lang="en-US" sz="1400" kern="1200" dirty="0" smtClean="0">
                          <a:solidFill>
                            <a:schemeClr val="dk1"/>
                          </a:solidFill>
                          <a:effectLst/>
                          <a:latin typeface="+mn-lt"/>
                          <a:ea typeface="+mn-ea"/>
                          <a:cs typeface="+mn-cs"/>
                        </a:rPr>
                        <a:t>Translated weather information should be combined with historical traffic information to identify projected NAS impact areas, available in graphic form to the ATM decision-maker and in digital form to planning and problem resolution services.</a:t>
                      </a:r>
                      <a:endParaRPr lang="en-US" sz="1100" dirty="0">
                        <a:effectLst/>
                        <a:latin typeface="+mn-lt"/>
                        <a:ea typeface="Times New Roman"/>
                        <a:cs typeface="Times New Roman"/>
                      </a:endParaRPr>
                    </a:p>
                  </a:txBody>
                  <a:tcPr marL="68580" marR="68580" marT="0" marB="0">
                    <a:solidFill>
                      <a:srgbClr val="E9EDF4"/>
                    </a:solidFill>
                  </a:tcPr>
                </a:tc>
                <a:tc>
                  <a:txBody>
                    <a:bodyPr/>
                    <a:lstStyle/>
                    <a:p>
                      <a:pPr marL="0" marR="0" algn="ctr">
                        <a:spcBef>
                          <a:spcPts val="0"/>
                        </a:spcBef>
                        <a:spcAft>
                          <a:spcPts val="0"/>
                        </a:spcAft>
                      </a:pPr>
                      <a:r>
                        <a:rPr lang="en-US" sz="1400" dirty="0" smtClean="0">
                          <a:effectLst/>
                          <a:latin typeface="+mn-lt"/>
                          <a:ea typeface="Times New Roman"/>
                          <a:cs typeface="Times New Roman"/>
                        </a:rPr>
                        <a:t>Y</a:t>
                      </a:r>
                      <a:endParaRPr lang="en-US" sz="1400" dirty="0">
                        <a:effectLst/>
                        <a:latin typeface="+mn-lt"/>
                        <a:ea typeface="Times New Roman"/>
                        <a:cs typeface="Times New Roman"/>
                      </a:endParaRPr>
                    </a:p>
                  </a:txBody>
                  <a:tcPr marL="68580" marR="68580" marT="0" marB="0" anchor="ctr">
                    <a:solidFill>
                      <a:srgbClr val="E9EDF4"/>
                    </a:solidFill>
                  </a:tcPr>
                </a:tc>
                <a:tc>
                  <a:txBody>
                    <a:bodyPr/>
                    <a:lstStyle/>
                    <a:p>
                      <a:pPr marL="0" marR="0">
                        <a:spcBef>
                          <a:spcPts val="0"/>
                        </a:spcBef>
                        <a:spcAft>
                          <a:spcPts val="0"/>
                        </a:spcAft>
                      </a:pPr>
                      <a:r>
                        <a:rPr lang="en-US" sz="1400" dirty="0" smtClean="0">
                          <a:effectLst/>
                          <a:latin typeface="+mn-lt"/>
                          <a:ea typeface="Times New Roman"/>
                          <a:cs typeface="Times New Roman"/>
                        </a:rPr>
                        <a:t>No comment.</a:t>
                      </a:r>
                      <a:endParaRPr lang="en-US" sz="1400" dirty="0">
                        <a:effectLst/>
                        <a:latin typeface="+mn-lt"/>
                        <a:ea typeface="Times New Roman"/>
                        <a:cs typeface="Times New Roman"/>
                      </a:endParaRPr>
                    </a:p>
                  </a:txBody>
                  <a:tcPr marL="68580" marR="68580" marT="0" marB="0">
                    <a:solidFill>
                      <a:srgbClr val="E9EDF4"/>
                    </a:solidFill>
                  </a:tcPr>
                </a:tc>
              </a:tr>
            </a:tbl>
          </a:graphicData>
        </a:graphic>
      </p:graphicFrame>
    </p:spTree>
    <p:extLst>
      <p:ext uri="{BB962C8B-B14F-4D97-AF65-F5344CB8AC3E}">
        <p14:creationId xmlns:p14="http://schemas.microsoft.com/office/powerpoint/2010/main" val="42505953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Shortfall Analysis – Other (3/3)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0195237"/>
              </p:ext>
            </p:extLst>
          </p:nvPr>
        </p:nvGraphicFramePr>
        <p:xfrm>
          <a:off x="428625" y="1381125"/>
          <a:ext cx="8629648" cy="3144520"/>
        </p:xfrm>
        <a:graphic>
          <a:graphicData uri="http://schemas.openxmlformats.org/drawingml/2006/table">
            <a:tbl>
              <a:tblPr firstRow="1" bandRow="1">
                <a:tableStyleId>{5C22544A-7EE6-4342-B048-85BDC9FD1C3A}</a:tableStyleId>
              </a:tblPr>
              <a:tblGrid>
                <a:gridCol w="1171575"/>
                <a:gridCol w="2362200"/>
                <a:gridCol w="2286000"/>
                <a:gridCol w="685800"/>
                <a:gridCol w="2124073"/>
              </a:tblGrid>
              <a:tr h="370840">
                <a:tc>
                  <a:txBody>
                    <a:bodyPr/>
                    <a:lstStyle/>
                    <a:p>
                      <a:r>
                        <a:rPr lang="en-US" dirty="0" smtClean="0"/>
                        <a:t>Attribute</a:t>
                      </a:r>
                      <a:endParaRPr lang="en-US" dirty="0"/>
                    </a:p>
                  </a:txBody>
                  <a:tcPr>
                    <a:solidFill>
                      <a:srgbClr val="005B94"/>
                    </a:solidFill>
                  </a:tcPr>
                </a:tc>
                <a:tc>
                  <a:txBody>
                    <a:bodyPr/>
                    <a:lstStyle/>
                    <a:p>
                      <a:r>
                        <a:rPr lang="en-US" dirty="0" smtClean="0"/>
                        <a:t>Current</a:t>
                      </a:r>
                      <a:endParaRPr lang="en-US" dirty="0"/>
                    </a:p>
                  </a:txBody>
                  <a:tcPr>
                    <a:solidFill>
                      <a:srgbClr val="005B94"/>
                    </a:solidFill>
                  </a:tcPr>
                </a:tc>
                <a:tc>
                  <a:txBody>
                    <a:bodyPr/>
                    <a:lstStyle/>
                    <a:p>
                      <a:r>
                        <a:rPr lang="en-US" dirty="0" smtClean="0"/>
                        <a:t>Needed</a:t>
                      </a:r>
                      <a:endParaRPr lang="en-US" dirty="0"/>
                    </a:p>
                  </a:txBody>
                  <a:tcPr>
                    <a:solidFill>
                      <a:srgbClr val="005B94"/>
                    </a:solidFill>
                  </a:tcPr>
                </a:tc>
                <a:tc>
                  <a:txBody>
                    <a:bodyPr/>
                    <a:lstStyle/>
                    <a:p>
                      <a:r>
                        <a:rPr lang="en-US" dirty="0" smtClean="0"/>
                        <a:t>Gap</a:t>
                      </a:r>
                      <a:endParaRPr lang="en-US" dirty="0"/>
                    </a:p>
                  </a:txBody>
                  <a:tcPr>
                    <a:solidFill>
                      <a:srgbClr val="005B94"/>
                    </a:solidFill>
                  </a:tcPr>
                </a:tc>
                <a:tc>
                  <a:txBody>
                    <a:bodyPr/>
                    <a:lstStyle/>
                    <a:p>
                      <a:r>
                        <a:rPr lang="en-US" dirty="0" smtClean="0"/>
                        <a:t>WET Comments</a:t>
                      </a:r>
                      <a:endParaRPr lang="en-US" dirty="0"/>
                    </a:p>
                  </a:txBody>
                  <a:tcPr>
                    <a:solidFill>
                      <a:srgbClr val="005B94"/>
                    </a:solidFill>
                  </a:tcPr>
                </a:tc>
              </a:tr>
              <a:tr h="381635">
                <a:tc>
                  <a:txBody>
                    <a:bodyPr/>
                    <a:lstStyle/>
                    <a:p>
                      <a:pPr marL="0" marR="0">
                        <a:spcBef>
                          <a:spcPts val="0"/>
                        </a:spcBef>
                        <a:spcAft>
                          <a:spcPts val="200"/>
                        </a:spcAft>
                      </a:pPr>
                      <a:r>
                        <a:rPr lang="en-US" sz="1400" dirty="0" smtClean="0">
                          <a:effectLst/>
                          <a:latin typeface="+mn-lt"/>
                          <a:ea typeface="Times New Roman"/>
                          <a:cs typeface="Times New Roman"/>
                        </a:rPr>
                        <a:t>Available Weather Sources</a:t>
                      </a:r>
                      <a:endParaRPr lang="en-US" sz="1400" dirty="0">
                        <a:effectLst/>
                        <a:latin typeface="+mn-lt"/>
                        <a:ea typeface="Times New Roman"/>
                        <a:cs typeface="Times New Roman"/>
                      </a:endParaRPr>
                    </a:p>
                  </a:txBody>
                  <a:tcPr marL="68580" marR="68580" marT="0" marB="0">
                    <a:solidFill>
                      <a:srgbClr val="D0D8E8"/>
                    </a:solidFill>
                  </a:tcPr>
                </a:tc>
                <a:tc>
                  <a:txBody>
                    <a:bodyPr/>
                    <a:lstStyle/>
                    <a:p>
                      <a:pPr marL="0" marR="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1400" kern="1200" dirty="0" smtClean="0">
                          <a:solidFill>
                            <a:schemeClr val="dk1"/>
                          </a:solidFill>
                          <a:effectLst/>
                          <a:latin typeface="+mn-lt"/>
                          <a:ea typeface="+mn-ea"/>
                          <a:cs typeface="+mn-cs"/>
                        </a:rPr>
                        <a:t>Only officially approved information and traditional</a:t>
                      </a:r>
                      <a:r>
                        <a:rPr lang="en-US" sz="1400" kern="1200" baseline="0" dirty="0" smtClean="0">
                          <a:solidFill>
                            <a:schemeClr val="dk1"/>
                          </a:solidFill>
                          <a:effectLst/>
                          <a:latin typeface="+mn-lt"/>
                          <a:ea typeface="+mn-ea"/>
                          <a:cs typeface="+mn-cs"/>
                        </a:rPr>
                        <a:t> sources.</a:t>
                      </a:r>
                      <a:endParaRPr lang="en-US" sz="1400" dirty="0">
                        <a:effectLst/>
                        <a:latin typeface="+mn-lt"/>
                        <a:ea typeface="Times New Roman"/>
                        <a:cs typeface="Times New Roman"/>
                      </a:endParaRPr>
                    </a:p>
                  </a:txBody>
                  <a:tcPr marL="68580" marR="68580" marT="0" marB="0">
                    <a:solidFill>
                      <a:srgbClr val="D0D8E8"/>
                    </a:solidFill>
                  </a:tcPr>
                </a:tc>
                <a:tc>
                  <a:txBody>
                    <a:bodyPr/>
                    <a:lstStyle/>
                    <a:p>
                      <a:pPr marL="0" marR="0" indent="0">
                        <a:spcBef>
                          <a:spcPts val="0"/>
                        </a:spcBef>
                        <a:spcAft>
                          <a:spcPts val="200"/>
                        </a:spcAft>
                        <a:buFont typeface="Arial" panose="020B0604020202020204" pitchFamily="34" charset="0"/>
                        <a:buNone/>
                      </a:pPr>
                      <a:r>
                        <a:rPr lang="en-US" sz="1400" kern="1200" dirty="0" smtClean="0">
                          <a:solidFill>
                            <a:schemeClr val="dk1"/>
                          </a:solidFill>
                          <a:effectLst/>
                          <a:latin typeface="+mn-lt"/>
                          <a:ea typeface="+mn-ea"/>
                          <a:cs typeface="+mn-cs"/>
                        </a:rPr>
                        <a:t>Information</a:t>
                      </a:r>
                      <a:r>
                        <a:rPr lang="en-US" sz="1400" kern="1200" baseline="0" dirty="0" smtClean="0">
                          <a:solidFill>
                            <a:schemeClr val="dk1"/>
                          </a:solidFill>
                          <a:effectLst/>
                          <a:latin typeface="+mn-lt"/>
                          <a:ea typeface="+mn-ea"/>
                          <a:cs typeface="+mn-cs"/>
                        </a:rPr>
                        <a:t> from non-traditional sources (e.g., CWOP, MADIS, MDCRS, TAMDAR) should be made available to ATM decision-makers.</a:t>
                      </a:r>
                      <a:endParaRPr lang="en-US" sz="1100" dirty="0">
                        <a:effectLst/>
                        <a:latin typeface="+mn-lt"/>
                        <a:ea typeface="Times New Roman"/>
                        <a:cs typeface="Times New Roman"/>
                      </a:endParaRPr>
                    </a:p>
                  </a:txBody>
                  <a:tcPr marL="68580" marR="68580" marT="0" marB="0">
                    <a:solidFill>
                      <a:srgbClr val="D0D8E8"/>
                    </a:solidFill>
                  </a:tcPr>
                </a:tc>
                <a:tc>
                  <a:txBody>
                    <a:bodyPr/>
                    <a:lstStyle/>
                    <a:p>
                      <a:pPr marL="0" marR="0" algn="ctr">
                        <a:spcBef>
                          <a:spcPts val="0"/>
                        </a:spcBef>
                        <a:spcAft>
                          <a:spcPts val="0"/>
                        </a:spcAft>
                      </a:pPr>
                      <a:r>
                        <a:rPr lang="en-US" sz="1400" dirty="0" smtClean="0">
                          <a:effectLst/>
                          <a:latin typeface="+mn-lt"/>
                          <a:ea typeface="Times New Roman"/>
                          <a:cs typeface="Times New Roman"/>
                        </a:rPr>
                        <a:t>Y</a:t>
                      </a:r>
                      <a:endParaRPr lang="en-US" sz="1400" dirty="0">
                        <a:effectLst/>
                        <a:latin typeface="+mn-lt"/>
                        <a:ea typeface="Times New Roman"/>
                        <a:cs typeface="Times New Roman"/>
                      </a:endParaRPr>
                    </a:p>
                  </a:txBody>
                  <a:tcPr marL="68580" marR="68580" marT="0" marB="0" anchor="ctr">
                    <a:solidFill>
                      <a:srgbClr val="D0D8E8"/>
                    </a:solidFill>
                  </a:tcPr>
                </a:tc>
                <a:tc>
                  <a:txBody>
                    <a:bodyPr/>
                    <a:lstStyle/>
                    <a:p>
                      <a:pPr marL="0" marR="0">
                        <a:spcBef>
                          <a:spcPts val="0"/>
                        </a:spcBef>
                        <a:spcAft>
                          <a:spcPts val="0"/>
                        </a:spcAft>
                      </a:pPr>
                      <a:r>
                        <a:rPr lang="en-US" sz="1400" dirty="0" smtClean="0">
                          <a:effectLst/>
                          <a:latin typeface="+mn-lt"/>
                          <a:ea typeface="Times New Roman"/>
                          <a:cs typeface="Times New Roman"/>
                        </a:rPr>
                        <a:t>No comment.</a:t>
                      </a:r>
                      <a:endParaRPr lang="en-US" sz="1400" dirty="0">
                        <a:effectLst/>
                        <a:latin typeface="+mn-lt"/>
                        <a:ea typeface="Times New Roman"/>
                        <a:cs typeface="Times New Roman"/>
                      </a:endParaRPr>
                    </a:p>
                  </a:txBody>
                  <a:tcPr marL="68580" marR="68580" marT="0" marB="0">
                    <a:solidFill>
                      <a:srgbClr val="D0D8E8"/>
                    </a:solidFill>
                  </a:tcPr>
                </a:tc>
              </a:tr>
              <a:tr h="370840">
                <a:tc>
                  <a:txBody>
                    <a:bodyPr/>
                    <a:lstStyle/>
                    <a:p>
                      <a:pPr marL="0" marR="0">
                        <a:spcBef>
                          <a:spcPts val="0"/>
                        </a:spcBef>
                        <a:spcAft>
                          <a:spcPts val="200"/>
                        </a:spcAft>
                      </a:pPr>
                      <a:r>
                        <a:rPr lang="en-US" sz="1400" dirty="0" smtClean="0">
                          <a:effectLst/>
                          <a:latin typeface="+mn-lt"/>
                          <a:ea typeface="Times New Roman"/>
                          <a:cs typeface="Times New Roman"/>
                        </a:rPr>
                        <a:t>Alerting Functionality</a:t>
                      </a:r>
                      <a:endParaRPr lang="en-US" sz="1400" dirty="0">
                        <a:effectLst/>
                        <a:latin typeface="+mn-lt"/>
                        <a:ea typeface="Times New Roman"/>
                        <a:cs typeface="Times New Roman"/>
                      </a:endParaRPr>
                    </a:p>
                  </a:txBody>
                  <a:tcPr marL="68580" marR="68580" marT="0" marB="0">
                    <a:solidFill>
                      <a:srgbClr val="E9EDF4"/>
                    </a:solidFill>
                  </a:tcPr>
                </a:tc>
                <a:tc>
                  <a:txBody>
                    <a:bodyPr/>
                    <a:lstStyle/>
                    <a:p>
                      <a:pPr marL="0" marR="0" indent="0">
                        <a:spcBef>
                          <a:spcPts val="0"/>
                        </a:spcBef>
                        <a:spcAft>
                          <a:spcPts val="200"/>
                        </a:spcAft>
                        <a:buFont typeface="Arial" panose="020B0604020202020204" pitchFamily="34" charset="0"/>
                        <a:buNone/>
                      </a:pPr>
                      <a:r>
                        <a:rPr lang="en-US" sz="1400" kern="1200" dirty="0" smtClean="0">
                          <a:solidFill>
                            <a:schemeClr val="dk1"/>
                          </a:solidFill>
                          <a:effectLst/>
                          <a:latin typeface="+mn-lt"/>
                          <a:ea typeface="+mn-ea"/>
                          <a:cs typeface="+mn-cs"/>
                        </a:rPr>
                        <a:t>With few exceptions, weather systems do not contain any viable alerting functionality.</a:t>
                      </a:r>
                      <a:endParaRPr lang="en-US" sz="1400" dirty="0">
                        <a:effectLst/>
                        <a:latin typeface="+mn-lt"/>
                        <a:ea typeface="Times New Roman"/>
                        <a:cs typeface="Times New Roman"/>
                      </a:endParaRPr>
                    </a:p>
                  </a:txBody>
                  <a:tcPr marL="68580" marR="68580" marT="0" marB="0">
                    <a:solidFill>
                      <a:srgbClr val="E9EDF4"/>
                    </a:solidFill>
                  </a:tcPr>
                </a:tc>
                <a:tc>
                  <a:txBody>
                    <a:bodyPr/>
                    <a:lstStyle/>
                    <a:p>
                      <a:pPr marL="0" marR="0" indent="0">
                        <a:spcBef>
                          <a:spcPts val="0"/>
                        </a:spcBef>
                        <a:spcAft>
                          <a:spcPts val="200"/>
                        </a:spcAft>
                        <a:buFont typeface="Arial" panose="020B0604020202020204" pitchFamily="34" charset="0"/>
                        <a:buNone/>
                      </a:pPr>
                      <a:r>
                        <a:rPr lang="en-US" sz="1400" kern="1200" dirty="0" smtClean="0">
                          <a:solidFill>
                            <a:schemeClr val="dk1"/>
                          </a:solidFill>
                          <a:effectLst/>
                          <a:latin typeface="+mn-lt"/>
                          <a:ea typeface="+mn-ea"/>
                          <a:cs typeface="+mn-cs"/>
                        </a:rPr>
                        <a:t>Alerting functionality</a:t>
                      </a:r>
                      <a:r>
                        <a:rPr lang="en-US" sz="1400" kern="1200" baseline="0" dirty="0" smtClean="0">
                          <a:solidFill>
                            <a:schemeClr val="dk1"/>
                          </a:solidFill>
                          <a:effectLst/>
                          <a:latin typeface="+mn-lt"/>
                          <a:ea typeface="+mn-ea"/>
                          <a:cs typeface="+mn-cs"/>
                        </a:rPr>
                        <a:t> should be a part of any future weather or weather-related decision support system whose information is manually retrieved and cognitively processed.</a:t>
                      </a:r>
                      <a:endParaRPr lang="en-US" sz="1100" dirty="0">
                        <a:effectLst/>
                        <a:latin typeface="+mn-lt"/>
                        <a:ea typeface="Times New Roman"/>
                        <a:cs typeface="Times New Roman"/>
                      </a:endParaRPr>
                    </a:p>
                  </a:txBody>
                  <a:tcPr marL="68580" marR="68580" marT="0" marB="0">
                    <a:solidFill>
                      <a:srgbClr val="E9EDF4"/>
                    </a:solidFill>
                  </a:tcPr>
                </a:tc>
                <a:tc>
                  <a:txBody>
                    <a:bodyPr/>
                    <a:lstStyle/>
                    <a:p>
                      <a:pPr marL="0" marR="0" algn="ctr">
                        <a:spcBef>
                          <a:spcPts val="0"/>
                        </a:spcBef>
                        <a:spcAft>
                          <a:spcPts val="0"/>
                        </a:spcAft>
                      </a:pPr>
                      <a:r>
                        <a:rPr lang="en-US" sz="1400" dirty="0" smtClean="0">
                          <a:effectLst/>
                          <a:latin typeface="+mn-lt"/>
                          <a:ea typeface="Times New Roman"/>
                          <a:cs typeface="Times New Roman"/>
                        </a:rPr>
                        <a:t>Y</a:t>
                      </a:r>
                      <a:endParaRPr lang="en-US" sz="1400" dirty="0">
                        <a:effectLst/>
                        <a:latin typeface="+mn-lt"/>
                        <a:ea typeface="Times New Roman"/>
                        <a:cs typeface="Times New Roman"/>
                      </a:endParaRPr>
                    </a:p>
                  </a:txBody>
                  <a:tcPr marL="68580" marR="68580" marT="0" marB="0" anchor="ctr">
                    <a:solidFill>
                      <a:srgbClr val="E9EDF4"/>
                    </a:solidFill>
                  </a:tcPr>
                </a:tc>
                <a:tc>
                  <a:txBody>
                    <a:bodyPr/>
                    <a:lstStyle/>
                    <a:p>
                      <a:pPr marL="0" marR="0">
                        <a:spcBef>
                          <a:spcPts val="0"/>
                        </a:spcBef>
                        <a:spcAft>
                          <a:spcPts val="0"/>
                        </a:spcAft>
                      </a:pPr>
                      <a:r>
                        <a:rPr lang="en-US" sz="1400" dirty="0" smtClean="0">
                          <a:effectLst/>
                          <a:latin typeface="+mn-lt"/>
                          <a:ea typeface="Times New Roman"/>
                          <a:cs typeface="Times New Roman"/>
                        </a:rPr>
                        <a:t>No comment.</a:t>
                      </a:r>
                      <a:endParaRPr lang="en-US" sz="1400" dirty="0">
                        <a:effectLst/>
                        <a:latin typeface="+mn-lt"/>
                        <a:ea typeface="Times New Roman"/>
                        <a:cs typeface="Times New Roman"/>
                      </a:endParaRPr>
                    </a:p>
                  </a:txBody>
                  <a:tcPr marL="68580" marR="68580" marT="0" marB="0">
                    <a:solidFill>
                      <a:srgbClr val="E9EDF4"/>
                    </a:solidFill>
                  </a:tcPr>
                </a:tc>
              </a:tr>
            </a:tbl>
          </a:graphicData>
        </a:graphic>
      </p:graphicFrame>
    </p:spTree>
    <p:extLst>
      <p:ext uri="{BB962C8B-B14F-4D97-AF65-F5344CB8AC3E}">
        <p14:creationId xmlns:p14="http://schemas.microsoft.com/office/powerpoint/2010/main" val="12470431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Preliminary WTIC-Related Findings from CACR </a:t>
            </a:r>
            <a:r>
              <a:rPr lang="en-US" dirty="0" smtClean="0"/>
              <a:t>OWNA (1/2)</a:t>
            </a:r>
            <a:endParaRPr lang="en-US" dirty="0"/>
          </a:p>
        </p:txBody>
      </p:sp>
      <p:sp>
        <p:nvSpPr>
          <p:cNvPr id="3" name="Content Placeholder 2"/>
          <p:cNvSpPr>
            <a:spLocks noGrp="1"/>
          </p:cNvSpPr>
          <p:nvPr>
            <p:ph idx="1"/>
          </p:nvPr>
        </p:nvSpPr>
        <p:spPr>
          <a:xfrm>
            <a:off x="609600" y="3275256"/>
            <a:ext cx="8382000" cy="3277944"/>
          </a:xfrm>
        </p:spPr>
        <p:txBody>
          <a:bodyPr>
            <a:normAutofit fontScale="92500" lnSpcReduction="10000"/>
          </a:bodyPr>
          <a:lstStyle/>
          <a:p>
            <a:pPr marL="0" indent="0">
              <a:buNone/>
            </a:pPr>
            <a:r>
              <a:rPr lang="en-US" u="sng" dirty="0" smtClean="0"/>
              <a:t>Direct Use</a:t>
            </a:r>
          </a:p>
          <a:p>
            <a:r>
              <a:rPr lang="en-US" dirty="0" smtClean="0"/>
              <a:t>What if the PIC is also functioning as his own AOC? Or DSP?</a:t>
            </a:r>
          </a:p>
          <a:p>
            <a:pPr lvl="1"/>
            <a:r>
              <a:rPr lang="en-US" dirty="0" smtClean="0"/>
              <a:t>Communication (non-verbal) with the cockpit is essential</a:t>
            </a:r>
          </a:p>
          <a:p>
            <a:pPr marL="0" indent="0">
              <a:buNone/>
            </a:pPr>
            <a:r>
              <a:rPr lang="en-US" u="sng" dirty="0" smtClean="0"/>
              <a:t>Downstream Linkage</a:t>
            </a:r>
          </a:p>
          <a:p>
            <a:r>
              <a:rPr lang="en-US" dirty="0" smtClean="0"/>
              <a:t>All Execution </a:t>
            </a:r>
            <a:r>
              <a:rPr lang="en-US" dirty="0"/>
              <a:t>(Flight Operation) domain </a:t>
            </a:r>
            <a:r>
              <a:rPr lang="en-US" dirty="0" smtClean="0"/>
              <a:t>phases except Flight Planning are </a:t>
            </a:r>
            <a:r>
              <a:rPr lang="en-US" dirty="0"/>
              <a:t>downstream of the CACR </a:t>
            </a:r>
            <a:r>
              <a:rPr lang="en-US" dirty="0" smtClean="0"/>
              <a:t>process</a:t>
            </a:r>
          </a:p>
          <a:p>
            <a:r>
              <a:rPr lang="en-US" dirty="0" smtClean="0"/>
              <a:t>CACR-driven </a:t>
            </a:r>
            <a:r>
              <a:rPr lang="en-US" dirty="0"/>
              <a:t>trajectory </a:t>
            </a:r>
            <a:r>
              <a:rPr lang="en-US" dirty="0" smtClean="0"/>
              <a:t>changes </a:t>
            </a:r>
            <a:r>
              <a:rPr lang="en-US" dirty="0"/>
              <a:t>could take place during the </a:t>
            </a:r>
            <a:r>
              <a:rPr lang="en-US" dirty="0" smtClean="0"/>
              <a:t>Surface, </a:t>
            </a:r>
            <a:r>
              <a:rPr lang="en-US" dirty="0"/>
              <a:t>Departure and Cruise </a:t>
            </a:r>
            <a:r>
              <a:rPr lang="en-US" dirty="0" smtClean="0"/>
              <a:t>phases</a:t>
            </a:r>
            <a:endParaRPr lang="en-US" dirty="0"/>
          </a:p>
          <a:p>
            <a:r>
              <a:rPr lang="en-US" dirty="0" smtClean="0"/>
              <a:t>Execution </a:t>
            </a:r>
            <a:r>
              <a:rPr lang="en-US" dirty="0"/>
              <a:t>of </a:t>
            </a:r>
            <a:r>
              <a:rPr lang="en-US" dirty="0" smtClean="0"/>
              <a:t>CACR-driven </a:t>
            </a:r>
            <a:r>
              <a:rPr lang="en-US" dirty="0"/>
              <a:t>trajectory changes </a:t>
            </a:r>
            <a:r>
              <a:rPr lang="en-US" dirty="0" smtClean="0"/>
              <a:t>– new </a:t>
            </a:r>
            <a:r>
              <a:rPr lang="en-US" dirty="0"/>
              <a:t>capabilities, information or </a:t>
            </a:r>
            <a:r>
              <a:rPr lang="en-US" dirty="0" smtClean="0"/>
              <a:t>products required?</a:t>
            </a:r>
          </a:p>
        </p:txBody>
      </p:sp>
      <p:graphicFrame>
        <p:nvGraphicFramePr>
          <p:cNvPr id="4" name="Content Placeholder 3"/>
          <p:cNvGraphicFramePr>
            <a:graphicFrameLocks/>
          </p:cNvGraphicFramePr>
          <p:nvPr>
            <p:extLst>
              <p:ext uri="{D42A27DB-BD31-4B8C-83A1-F6EECF244321}">
                <p14:modId xmlns:p14="http://schemas.microsoft.com/office/powerpoint/2010/main" val="2442205188"/>
              </p:ext>
            </p:extLst>
          </p:nvPr>
        </p:nvGraphicFramePr>
        <p:xfrm>
          <a:off x="609601" y="1295400"/>
          <a:ext cx="8381999" cy="1889760"/>
        </p:xfrm>
        <a:graphic>
          <a:graphicData uri="http://schemas.openxmlformats.org/drawingml/2006/table">
            <a:tbl>
              <a:tblPr bandRow="1">
                <a:tableStyleId>{5C22544A-7EE6-4342-B048-85BDC9FD1C3A}</a:tableStyleId>
              </a:tblPr>
              <a:tblGrid>
                <a:gridCol w="1219199"/>
                <a:gridCol w="1193800"/>
                <a:gridCol w="1193800"/>
                <a:gridCol w="1193800"/>
                <a:gridCol w="1193800"/>
                <a:gridCol w="1193800"/>
                <a:gridCol w="1193800"/>
              </a:tblGrid>
              <a:tr h="16764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Direct Use</a:t>
                      </a:r>
                    </a:p>
                  </a:txBody>
                  <a:tcPr anchor="ctr">
                    <a:solidFill>
                      <a:srgbClr val="D0D8E8"/>
                    </a:solidFill>
                  </a:tcPr>
                </a:tc>
                <a:tc rowSpan="2">
                  <a:txBody>
                    <a:bodyPr/>
                    <a:lstStyle/>
                    <a:p>
                      <a:pPr algn="ctr"/>
                      <a:r>
                        <a:rPr lang="en-US" sz="1600" dirty="0" smtClean="0"/>
                        <a:t>Planning (Flow)</a:t>
                      </a:r>
                      <a:r>
                        <a:rPr lang="en-US" sz="1600" baseline="0" dirty="0" smtClean="0"/>
                        <a:t> </a:t>
                      </a:r>
                      <a:endParaRPr lang="en-US" sz="1600" dirty="0"/>
                    </a:p>
                  </a:txBody>
                  <a:tcPr anchor="ctr">
                    <a:solidFill>
                      <a:srgbClr val="D0D8E8"/>
                    </a:solidFill>
                  </a:tcPr>
                </a:tc>
                <a:tc>
                  <a:txBody>
                    <a:bodyPr/>
                    <a:lstStyle/>
                    <a:p>
                      <a:pPr algn="ctr"/>
                      <a:r>
                        <a:rPr lang="en-US" sz="1600" dirty="0" smtClean="0"/>
                        <a:t>Next Day+</a:t>
                      </a:r>
                      <a:endParaRPr lang="en-US" sz="1600" dirty="0"/>
                    </a:p>
                  </a:txBody>
                  <a:tcPr anchor="ctr">
                    <a:solidFill>
                      <a:srgbClr val="D0D8E8"/>
                    </a:solidFill>
                  </a:tcPr>
                </a:tc>
                <a:tc>
                  <a:txBody>
                    <a:bodyPr/>
                    <a:lstStyle/>
                    <a:p>
                      <a:pPr algn="ctr"/>
                      <a:r>
                        <a:rPr lang="en-US" sz="1600" dirty="0" smtClean="0"/>
                        <a:t>8+-4</a:t>
                      </a:r>
                      <a:endParaRPr lang="en-US" sz="1600" dirty="0"/>
                    </a:p>
                  </a:txBody>
                  <a:tcPr anchor="ctr">
                    <a:solidFill>
                      <a:srgbClr val="D0D8E8"/>
                    </a:solidFill>
                  </a:tcPr>
                </a:tc>
                <a:tc>
                  <a:txBody>
                    <a:bodyPr/>
                    <a:lstStyle/>
                    <a:p>
                      <a:pPr algn="ctr"/>
                      <a:r>
                        <a:rPr lang="en-US" sz="1600" dirty="0" smtClean="0"/>
                        <a:t>4-2</a:t>
                      </a:r>
                      <a:endParaRPr lang="en-US" sz="1600" dirty="0"/>
                    </a:p>
                  </a:txBody>
                  <a:tcPr anchor="ctr">
                    <a:solidFill>
                      <a:srgbClr val="D0D8E8"/>
                    </a:solidFill>
                  </a:tcPr>
                </a:tc>
                <a:tc>
                  <a:txBody>
                    <a:bodyPr/>
                    <a:lstStyle/>
                    <a:p>
                      <a:pPr algn="ctr"/>
                      <a:r>
                        <a:rPr lang="en-US" sz="1600" dirty="0" smtClean="0"/>
                        <a:t>2-1</a:t>
                      </a:r>
                      <a:endParaRPr lang="en-US" sz="1600" dirty="0"/>
                    </a:p>
                  </a:txBody>
                  <a:tcPr anchor="ctr">
                    <a:solidFill>
                      <a:srgbClr val="D0D8E8"/>
                    </a:solidFill>
                  </a:tcPr>
                </a:tc>
                <a:tc>
                  <a:txBody>
                    <a:bodyPr/>
                    <a:lstStyle/>
                    <a:p>
                      <a:pPr algn="ctr"/>
                      <a:r>
                        <a:rPr lang="en-US" sz="1600" dirty="0" smtClean="0"/>
                        <a:t>1-Cessation</a:t>
                      </a:r>
                      <a:endParaRPr lang="en-US" sz="1600" dirty="0"/>
                    </a:p>
                  </a:txBody>
                  <a:tcPr anchor="ctr">
                    <a:solidFill>
                      <a:srgbClr val="D0D8E8"/>
                    </a:solidFill>
                  </a:tcPr>
                </a:tc>
              </a:tr>
              <a:tr h="167640">
                <a:tc vMerge="1">
                  <a:txBody>
                    <a:bodyPr/>
                    <a:lstStyle/>
                    <a:p>
                      <a:endParaRPr lang="en-US"/>
                    </a:p>
                  </a:txBody>
                  <a:tcPr/>
                </a:tc>
                <a:tc vMerge="1">
                  <a:txBody>
                    <a:bodyPr/>
                    <a:lstStyle/>
                    <a:p>
                      <a:endParaRPr lang="en-US" sz="1600" dirty="0"/>
                    </a:p>
                  </a:txBody>
                  <a:tcPr/>
                </a:tc>
                <a:tc>
                  <a:txBody>
                    <a:bodyPr/>
                    <a:lstStyle/>
                    <a:p>
                      <a:endParaRPr lang="en-US" sz="1800" dirty="0"/>
                    </a:p>
                  </a:txBody>
                  <a:tcPr>
                    <a:solidFill>
                      <a:srgbClr val="D0D8E8"/>
                    </a:solidFill>
                  </a:tcPr>
                </a:tc>
                <a:tc>
                  <a:txBody>
                    <a:bodyPr/>
                    <a:lstStyle/>
                    <a:p>
                      <a:endParaRPr lang="en-US" sz="1800" dirty="0"/>
                    </a:p>
                  </a:txBody>
                  <a:tcPr>
                    <a:solidFill>
                      <a:srgbClr val="D0D8E8"/>
                    </a:solidFill>
                  </a:tcPr>
                </a:tc>
                <a:tc>
                  <a:txBody>
                    <a:bodyPr/>
                    <a:lstStyle/>
                    <a:p>
                      <a:endParaRPr lang="en-US" sz="1800" dirty="0"/>
                    </a:p>
                  </a:txBody>
                  <a:tcPr>
                    <a:solidFill>
                      <a:srgbClr val="D0D8E8"/>
                    </a:solidFill>
                  </a:tcPr>
                </a:tc>
                <a:tc>
                  <a:txBody>
                    <a:bodyPr/>
                    <a:lstStyle/>
                    <a:p>
                      <a:endParaRPr lang="en-US" sz="1800" dirty="0"/>
                    </a:p>
                  </a:txBody>
                  <a:tcPr>
                    <a:solidFill>
                      <a:srgbClr val="D0D8E8"/>
                    </a:solidFill>
                  </a:tcPr>
                </a:tc>
                <a:tc>
                  <a:txBody>
                    <a:bodyPr/>
                    <a:lstStyle/>
                    <a:p>
                      <a:endParaRPr lang="en-US" sz="1800" dirty="0"/>
                    </a:p>
                  </a:txBody>
                  <a:tcPr>
                    <a:solidFill>
                      <a:srgbClr val="D0D8E8"/>
                    </a:solidFill>
                  </a:tcPr>
                </a:tc>
              </a:tr>
              <a:tr h="167640">
                <a:tc vMerge="1">
                  <a:txBody>
                    <a:bodyPr/>
                    <a:lstStyle/>
                    <a:p>
                      <a:endParaRPr lang="en-US"/>
                    </a:p>
                  </a:txBody>
                  <a:tcPr/>
                </a:tc>
                <a:tc rowSpan="2">
                  <a:txBody>
                    <a:bodyPr/>
                    <a:lstStyle/>
                    <a:p>
                      <a:pPr algn="ctr"/>
                      <a:r>
                        <a:rPr lang="en-US" sz="1600" dirty="0" smtClean="0"/>
                        <a:t>Execution (Flight</a:t>
                      </a:r>
                      <a:r>
                        <a:rPr lang="en-US" sz="1600" baseline="0" dirty="0" smtClean="0"/>
                        <a:t>) </a:t>
                      </a:r>
                      <a:endParaRPr lang="en-US" sz="1600" dirty="0"/>
                    </a:p>
                  </a:txBody>
                  <a:tcPr anchor="ctr">
                    <a:solidFill>
                      <a:srgbClr val="D0D8E8"/>
                    </a:solidFill>
                  </a:tcPr>
                </a:tc>
                <a:tc>
                  <a:txBody>
                    <a:bodyPr/>
                    <a:lstStyle/>
                    <a:p>
                      <a:pPr algn="ctr"/>
                      <a:r>
                        <a:rPr lang="en-US" sz="1600" dirty="0" smtClean="0"/>
                        <a:t>Flt Planning</a:t>
                      </a:r>
                      <a:endParaRPr lang="en-US" sz="1600" dirty="0"/>
                    </a:p>
                  </a:txBody>
                  <a:tcPr anchor="ctr">
                    <a:solidFill>
                      <a:srgbClr val="D0D8E8"/>
                    </a:solidFill>
                  </a:tcPr>
                </a:tc>
                <a:tc>
                  <a:txBody>
                    <a:bodyPr/>
                    <a:lstStyle/>
                    <a:p>
                      <a:pPr algn="ctr"/>
                      <a:r>
                        <a:rPr lang="en-US" sz="1600" dirty="0" smtClean="0"/>
                        <a:t>Surface</a:t>
                      </a:r>
                      <a:endParaRPr lang="en-US" sz="1600" dirty="0"/>
                    </a:p>
                  </a:txBody>
                  <a:tcPr anchor="ctr">
                    <a:solidFill>
                      <a:srgbClr val="D0D8E8"/>
                    </a:solidFill>
                  </a:tcPr>
                </a:tc>
                <a:tc>
                  <a:txBody>
                    <a:bodyPr/>
                    <a:lstStyle/>
                    <a:p>
                      <a:pPr algn="ctr"/>
                      <a:r>
                        <a:rPr lang="en-US" sz="1600" dirty="0" smtClean="0"/>
                        <a:t>Departure</a:t>
                      </a:r>
                      <a:endParaRPr lang="en-US" sz="1600" dirty="0"/>
                    </a:p>
                  </a:txBody>
                  <a:tcPr anchor="ctr">
                    <a:solidFill>
                      <a:srgbClr val="D0D8E8"/>
                    </a:solidFill>
                  </a:tcPr>
                </a:tc>
                <a:tc>
                  <a:txBody>
                    <a:bodyPr/>
                    <a:lstStyle/>
                    <a:p>
                      <a:pPr algn="ctr"/>
                      <a:r>
                        <a:rPr lang="en-US" sz="1600" dirty="0" smtClean="0"/>
                        <a:t>Enroute</a:t>
                      </a:r>
                      <a:endParaRPr lang="en-US" sz="1600" dirty="0"/>
                    </a:p>
                  </a:txBody>
                  <a:tcPr anchor="ctr">
                    <a:solidFill>
                      <a:srgbClr val="D0D8E8"/>
                    </a:solidFill>
                  </a:tcPr>
                </a:tc>
                <a:tc>
                  <a:txBody>
                    <a:bodyPr/>
                    <a:lstStyle/>
                    <a:p>
                      <a:pPr algn="ctr"/>
                      <a:r>
                        <a:rPr lang="en-US" sz="1600" dirty="0" smtClean="0"/>
                        <a:t>Arrival</a:t>
                      </a:r>
                      <a:endParaRPr lang="en-US" sz="1600" dirty="0"/>
                    </a:p>
                  </a:txBody>
                  <a:tcPr anchor="ctr">
                    <a:solidFill>
                      <a:srgbClr val="D0D8E8"/>
                    </a:solidFill>
                  </a:tcPr>
                </a:tc>
              </a:tr>
              <a:tr h="167640">
                <a:tc vMerge="1">
                  <a:txBody>
                    <a:bodyPr/>
                    <a:lstStyle/>
                    <a:p>
                      <a:endParaRPr lang="en-US"/>
                    </a:p>
                  </a:txBody>
                  <a:tcPr/>
                </a:tc>
                <a:tc vMerge="1">
                  <a:txBody>
                    <a:bodyPr/>
                    <a:lstStyle/>
                    <a:p>
                      <a:endParaRPr lang="en-US" sz="1600" dirty="0"/>
                    </a:p>
                  </a:txBody>
                  <a:tcPr/>
                </a:tc>
                <a:tc>
                  <a:txBody>
                    <a:bodyPr/>
                    <a:lstStyle/>
                    <a:p>
                      <a:endParaRPr lang="en-US" sz="1800" dirty="0"/>
                    </a:p>
                  </a:txBody>
                  <a:tcPr>
                    <a:solidFill>
                      <a:srgbClr val="D0D8E8"/>
                    </a:solidFill>
                  </a:tcPr>
                </a:tc>
                <a:tc>
                  <a:txBody>
                    <a:bodyPr/>
                    <a:lstStyle/>
                    <a:p>
                      <a:endParaRPr lang="en-US" sz="1800" dirty="0"/>
                    </a:p>
                  </a:txBody>
                  <a:tcPr>
                    <a:solidFill>
                      <a:srgbClr val="D0D8E8"/>
                    </a:solidFill>
                  </a:tcPr>
                </a:tc>
                <a:tc>
                  <a:txBody>
                    <a:bodyPr/>
                    <a:lstStyle/>
                    <a:p>
                      <a:endParaRPr lang="en-US" sz="1800" dirty="0"/>
                    </a:p>
                  </a:txBody>
                  <a:tcPr>
                    <a:solidFill>
                      <a:srgbClr val="D0D8E8"/>
                    </a:solidFill>
                  </a:tcPr>
                </a:tc>
                <a:tc>
                  <a:txBody>
                    <a:bodyPr/>
                    <a:lstStyle/>
                    <a:p>
                      <a:endParaRPr lang="en-US" sz="1800" dirty="0"/>
                    </a:p>
                  </a:txBody>
                  <a:tcPr>
                    <a:solidFill>
                      <a:srgbClr val="D0D8E8"/>
                    </a:solidFill>
                  </a:tcPr>
                </a:tc>
                <a:tc>
                  <a:txBody>
                    <a:bodyPr/>
                    <a:lstStyle/>
                    <a:p>
                      <a:endParaRPr lang="en-US" sz="1800" dirty="0"/>
                    </a:p>
                  </a:txBody>
                  <a:tcPr>
                    <a:solidFill>
                      <a:srgbClr val="D0D8E8"/>
                    </a:solidFill>
                  </a:tcPr>
                </a:tc>
              </a:tr>
            </a:tbl>
          </a:graphicData>
        </a:graphic>
      </p:graphicFrame>
      <p:grpSp>
        <p:nvGrpSpPr>
          <p:cNvPr id="5" name="Group 4"/>
          <p:cNvGrpSpPr/>
          <p:nvPr/>
        </p:nvGrpSpPr>
        <p:grpSpPr>
          <a:xfrm>
            <a:off x="3416808" y="1877568"/>
            <a:ext cx="5182182" cy="1321487"/>
            <a:chOff x="3432227" y="4797373"/>
            <a:chExt cx="5182182" cy="1321487"/>
          </a:xfrm>
        </p:grpSpPr>
        <p:pic>
          <p:nvPicPr>
            <p:cNvPr id="6" name="Picture 3" descr="C:\Users\mfronzak\AppData\Local\Microsoft\Windows\Temporary Internet Files\Content.IE5\2UF4VBRO\MC90043253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6414" y="4873573"/>
              <a:ext cx="222146" cy="2221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mfronzak\AppData\Local\Microsoft\Windows\Temporary Internet Files\Content.IE5\2UF4VBRO\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427" y="4797373"/>
              <a:ext cx="385393" cy="385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mfronzak\AppData\Local\Microsoft\Windows\Temporary Internet Files\Content.IE5\2UF4VBRO\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7287" y="4797373"/>
              <a:ext cx="385393" cy="3853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mfronzak\AppData\Local\Microsoft\Windows\Temporary Internet Files\Content.IE5\2UF4VBRO\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7436" y="4797373"/>
              <a:ext cx="385393" cy="3853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mfronzak\AppData\Local\Microsoft\Windows\Temporary Internet Files\Content.IE5\2UF4VBRO\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016" y="4797373"/>
              <a:ext cx="385393" cy="3853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mfronzak\AppData\Local\Microsoft\Windows\Temporary Internet Files\Content.IE5\2UF4VBRO\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2227" y="5733467"/>
              <a:ext cx="385393" cy="3853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mfronzak\AppData\Local\Microsoft\Windows\Temporary Internet Files\Content.IE5\2UF4VBRO\MC90043253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63" y="5820514"/>
              <a:ext cx="222146" cy="2221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mfronzak\AppData\Local\Microsoft\Windows\Temporary Internet Files\Content.IE5\2UF4VBRO\MC90043253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8143" y="5820514"/>
              <a:ext cx="222146" cy="2221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mfronzak\AppData\Local\Microsoft\Windows\Temporary Internet Files\Content.IE5\2UF4VBRO\MC90043253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9723" y="5820514"/>
              <a:ext cx="222146" cy="2221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mfronzak\AppData\Local\Microsoft\Windows\Temporary Internet Files\Content.IE5\2UF4VBRO\MC90043253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063" y="5820514"/>
              <a:ext cx="222146" cy="2221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977535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Preliminary WTIC-Related Findings from CACR </a:t>
            </a:r>
            <a:r>
              <a:rPr lang="en-US" dirty="0" smtClean="0"/>
              <a:t>OWNA (2/2)</a:t>
            </a:r>
            <a:endParaRPr lang="en-US" dirty="0"/>
          </a:p>
        </p:txBody>
      </p:sp>
      <p:sp>
        <p:nvSpPr>
          <p:cNvPr id="3" name="Content Placeholder 2"/>
          <p:cNvSpPr>
            <a:spLocks noGrp="1"/>
          </p:cNvSpPr>
          <p:nvPr>
            <p:ph idx="1"/>
          </p:nvPr>
        </p:nvSpPr>
        <p:spPr>
          <a:xfrm>
            <a:off x="609600" y="1371600"/>
            <a:ext cx="8229600" cy="5038725"/>
          </a:xfrm>
        </p:spPr>
        <p:txBody>
          <a:bodyPr>
            <a:normAutofit/>
          </a:bodyPr>
          <a:lstStyle/>
          <a:p>
            <a:r>
              <a:rPr lang="en-US" dirty="0" smtClean="0"/>
              <a:t>Problem – number </a:t>
            </a:r>
            <a:r>
              <a:rPr lang="en-US" dirty="0"/>
              <a:t>of CACR-driven reroutes = ?</a:t>
            </a:r>
            <a:endParaRPr lang="en-US" u="sng" dirty="0"/>
          </a:p>
          <a:p>
            <a:r>
              <a:rPr lang="en-US" dirty="0" smtClean="0"/>
              <a:t>Problem – cockpit level </a:t>
            </a:r>
            <a:r>
              <a:rPr lang="en-US" dirty="0"/>
              <a:t>of shared situation </a:t>
            </a:r>
            <a:r>
              <a:rPr lang="en-US" dirty="0" smtClean="0"/>
              <a:t>awareness?</a:t>
            </a:r>
          </a:p>
          <a:p>
            <a:r>
              <a:rPr lang="en-US" dirty="0" smtClean="0"/>
              <a:t>Problem – high volume </a:t>
            </a:r>
            <a:r>
              <a:rPr lang="en-US" dirty="0"/>
              <a:t>of </a:t>
            </a:r>
            <a:r>
              <a:rPr lang="en-US" dirty="0" smtClean="0"/>
              <a:t>post-reroute radio traffic?</a:t>
            </a:r>
          </a:p>
          <a:p>
            <a:r>
              <a:rPr lang="en-US" dirty="0" smtClean="0"/>
              <a:t>Solution – leverage WTIC-type functionality.</a:t>
            </a:r>
          </a:p>
          <a:p>
            <a:pPr lvl="1"/>
            <a:r>
              <a:rPr lang="en-US" dirty="0" smtClean="0"/>
              <a:t>Provide </a:t>
            </a:r>
            <a:r>
              <a:rPr lang="en-US" dirty="0"/>
              <a:t>a pictorial representation of the revised trajectory, along with accompanying weather graphics, to the </a:t>
            </a:r>
            <a:r>
              <a:rPr lang="en-US" dirty="0" smtClean="0"/>
              <a:t>cockpit</a:t>
            </a:r>
          </a:p>
          <a:p>
            <a:pPr lvl="1"/>
            <a:r>
              <a:rPr lang="en-US" dirty="0" smtClean="0"/>
              <a:t>Need </a:t>
            </a:r>
            <a:r>
              <a:rPr lang="en-US" dirty="0"/>
              <a:t>not be the sole responsibility of </a:t>
            </a:r>
            <a:r>
              <a:rPr lang="en-US" dirty="0" smtClean="0"/>
              <a:t>FAA</a:t>
            </a:r>
          </a:p>
          <a:p>
            <a:pPr lvl="1"/>
            <a:r>
              <a:rPr lang="en-US" dirty="0" smtClean="0"/>
              <a:t>Operator </a:t>
            </a:r>
            <a:r>
              <a:rPr lang="en-US" dirty="0"/>
              <a:t>may be responsible to create and transmit the trajectory-change graphic, based on some kind of electronic trigger sent by FAA once </a:t>
            </a:r>
            <a:r>
              <a:rPr lang="en-US" dirty="0" smtClean="0"/>
              <a:t>the </a:t>
            </a:r>
            <a:r>
              <a:rPr lang="en-US" dirty="0"/>
              <a:t>reroute has been </a:t>
            </a:r>
            <a:r>
              <a:rPr lang="en-US" dirty="0" smtClean="0"/>
              <a:t>issued</a:t>
            </a:r>
          </a:p>
          <a:p>
            <a:r>
              <a:rPr lang="en-US" dirty="0" smtClean="0"/>
              <a:t>Benefit – Mitigate the need for the </a:t>
            </a:r>
            <a:r>
              <a:rPr lang="en-US" dirty="0"/>
              <a:t>flight </a:t>
            </a:r>
            <a:r>
              <a:rPr lang="en-US" dirty="0" smtClean="0"/>
              <a:t>crew </a:t>
            </a:r>
            <a:r>
              <a:rPr lang="en-US" dirty="0"/>
              <a:t>to pick up the radio and ask </a:t>
            </a:r>
            <a:r>
              <a:rPr lang="en-US" dirty="0" smtClean="0"/>
              <a:t>questions </a:t>
            </a:r>
            <a:r>
              <a:rPr lang="en-US" dirty="0"/>
              <a:t>of </a:t>
            </a:r>
            <a:r>
              <a:rPr lang="en-US" dirty="0" smtClean="0"/>
              <a:t>clearance delivery, or fire up the ACARS to find out, alongside the dispatcher’s other affected flights, why they have been rerouted, or delayed, or both</a:t>
            </a:r>
            <a:endParaRPr lang="en-US" dirty="0"/>
          </a:p>
          <a:p>
            <a:pPr marL="0" indent="0">
              <a:buNone/>
            </a:pPr>
            <a:endParaRPr lang="en-US" u="sng" dirty="0" smtClean="0"/>
          </a:p>
          <a:p>
            <a:endParaRPr lang="en-US" u="sng" dirty="0"/>
          </a:p>
        </p:txBody>
      </p:sp>
    </p:spTree>
    <p:extLst>
      <p:ext uri="{BB962C8B-B14F-4D97-AF65-F5344CB8AC3E}">
        <p14:creationId xmlns:p14="http://schemas.microsoft.com/office/powerpoint/2010/main" val="1337416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66800" y="1523999"/>
            <a:ext cx="7165798" cy="4942720"/>
            <a:chOff x="510086" y="663147"/>
            <a:chExt cx="8398739" cy="5812853"/>
          </a:xfrm>
        </p:grpSpPr>
        <p:cxnSp>
          <p:nvCxnSpPr>
            <p:cNvPr id="199" name="Straight Connector 198"/>
            <p:cNvCxnSpPr>
              <a:stCxn id="194" idx="0"/>
              <a:endCxn id="189" idx="4"/>
            </p:cNvCxnSpPr>
            <p:nvPr/>
          </p:nvCxnSpPr>
          <p:spPr>
            <a:xfrm flipV="1">
              <a:off x="982625" y="2183301"/>
              <a:ext cx="867108"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95" idx="0"/>
              <a:endCxn id="189" idx="4"/>
            </p:cNvCxnSpPr>
            <p:nvPr/>
          </p:nvCxnSpPr>
          <p:spPr>
            <a:xfrm flipH="1" flipV="1">
              <a:off x="1849733" y="2183301"/>
              <a:ext cx="841551"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08" idx="0"/>
              <a:endCxn id="100" idx="4"/>
            </p:cNvCxnSpPr>
            <p:nvPr/>
          </p:nvCxnSpPr>
          <p:spPr>
            <a:xfrm flipV="1">
              <a:off x="4691529" y="2183084"/>
              <a:ext cx="12779"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11" idx="0"/>
              <a:endCxn id="100" idx="4"/>
            </p:cNvCxnSpPr>
            <p:nvPr/>
          </p:nvCxnSpPr>
          <p:spPr>
            <a:xfrm flipH="1" flipV="1">
              <a:off x="4704308" y="2183084"/>
              <a:ext cx="841551"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09" idx="0"/>
              <a:endCxn id="100" idx="4"/>
            </p:cNvCxnSpPr>
            <p:nvPr/>
          </p:nvCxnSpPr>
          <p:spPr>
            <a:xfrm flipV="1">
              <a:off x="3837200" y="2183084"/>
              <a:ext cx="867108"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Oval 188"/>
            <p:cNvSpPr/>
            <p:nvPr/>
          </p:nvSpPr>
          <p:spPr>
            <a:xfrm>
              <a:off x="739105" y="1682475"/>
              <a:ext cx="2221256"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800" dirty="0">
                <a:solidFill>
                  <a:prstClr val="black"/>
                </a:solidFill>
              </a:endParaRPr>
            </a:p>
          </p:txBody>
        </p:sp>
        <p:sp>
          <p:nvSpPr>
            <p:cNvPr id="190" name="Oval 189"/>
            <p:cNvSpPr/>
            <p:nvPr/>
          </p:nvSpPr>
          <p:spPr>
            <a:xfrm>
              <a:off x="604895" y="2504572"/>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1" name="Oval 190"/>
            <p:cNvSpPr/>
            <p:nvPr/>
          </p:nvSpPr>
          <p:spPr>
            <a:xfrm>
              <a:off x="1459225" y="2504572"/>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2" name="Oval 191"/>
            <p:cNvSpPr/>
            <p:nvPr/>
          </p:nvSpPr>
          <p:spPr>
            <a:xfrm>
              <a:off x="2313554" y="2504572"/>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3" name="Oval 192"/>
            <p:cNvSpPr/>
            <p:nvPr/>
          </p:nvSpPr>
          <p:spPr>
            <a:xfrm>
              <a:off x="1438267" y="315438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4" name="Oval 193"/>
            <p:cNvSpPr/>
            <p:nvPr/>
          </p:nvSpPr>
          <p:spPr>
            <a:xfrm>
              <a:off x="583938" y="315438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5" name="Oval 194"/>
            <p:cNvSpPr/>
            <p:nvPr/>
          </p:nvSpPr>
          <p:spPr>
            <a:xfrm>
              <a:off x="2292597" y="315438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cxnSp>
          <p:nvCxnSpPr>
            <p:cNvPr id="196" name="Straight Connector 195"/>
            <p:cNvCxnSpPr>
              <a:stCxn id="190" idx="0"/>
              <a:endCxn id="189" idx="4"/>
            </p:cNvCxnSpPr>
            <p:nvPr/>
          </p:nvCxnSpPr>
          <p:spPr>
            <a:xfrm flipV="1">
              <a:off x="1003582" y="2183301"/>
              <a:ext cx="846151"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191" idx="0"/>
              <a:endCxn id="189" idx="4"/>
            </p:cNvCxnSpPr>
            <p:nvPr/>
          </p:nvCxnSpPr>
          <p:spPr>
            <a:xfrm flipH="1" flipV="1">
              <a:off x="1849733" y="2183301"/>
              <a:ext cx="8179"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192" idx="0"/>
              <a:endCxn id="189" idx="4"/>
            </p:cNvCxnSpPr>
            <p:nvPr/>
          </p:nvCxnSpPr>
          <p:spPr>
            <a:xfrm flipH="1" flipV="1">
              <a:off x="1849733" y="2183301"/>
              <a:ext cx="862508"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3" idx="0"/>
              <a:endCxn id="189" idx="4"/>
            </p:cNvCxnSpPr>
            <p:nvPr/>
          </p:nvCxnSpPr>
          <p:spPr>
            <a:xfrm flipV="1">
              <a:off x="1836954" y="2183301"/>
              <a:ext cx="12779"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Rounded Rectangle 227"/>
            <p:cNvSpPr/>
            <p:nvPr/>
          </p:nvSpPr>
          <p:spPr>
            <a:xfrm>
              <a:off x="521306" y="2410778"/>
              <a:ext cx="2693493" cy="1416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800" dirty="0">
                <a:solidFill>
                  <a:prstClr val="white"/>
                </a:solidFill>
              </a:endParaRPr>
            </a:p>
          </p:txBody>
        </p:sp>
        <p:pic>
          <p:nvPicPr>
            <p:cNvPr id="230" name="Picture 1"/>
            <p:cNvPicPr>
              <a:picLocks noChangeAspect="1" noChangeArrowheads="1"/>
            </p:cNvPicPr>
            <p:nvPr/>
          </p:nvPicPr>
          <p:blipFill>
            <a:blip r:embed="rId3"/>
            <a:srcRect b="24508"/>
            <a:stretch>
              <a:fillRect/>
            </a:stretch>
          </p:blipFill>
          <p:spPr bwMode="auto">
            <a:xfrm>
              <a:off x="684709" y="1671565"/>
              <a:ext cx="2304489" cy="385962"/>
            </a:xfrm>
            <a:prstGeom prst="rect">
              <a:avLst/>
            </a:prstGeom>
            <a:noFill/>
            <a:ln w="9525">
              <a:noFill/>
              <a:miter lim="800000"/>
              <a:headEnd/>
              <a:tailEnd/>
            </a:ln>
            <a:effectLst/>
          </p:spPr>
        </p:pic>
        <p:sp>
          <p:nvSpPr>
            <p:cNvPr id="231" name="TextBox 230"/>
            <p:cNvSpPr txBox="1"/>
            <p:nvPr/>
          </p:nvSpPr>
          <p:spPr>
            <a:xfrm>
              <a:off x="900371" y="1684753"/>
              <a:ext cx="1905000" cy="506742"/>
            </a:xfrm>
            <a:prstGeom prst="rect">
              <a:avLst/>
            </a:prstGeom>
            <a:noFill/>
          </p:spPr>
          <p:txBody>
            <a:bodyPr wrap="square" rtlCol="0">
              <a:spAutoFit/>
            </a:bodyPr>
            <a:lstStyle/>
            <a:p>
              <a:pPr algn="ctr" defTabSz="457200" fontAlgn="base">
                <a:spcBef>
                  <a:spcPct val="0"/>
                </a:spcBef>
                <a:spcAft>
                  <a:spcPct val="0"/>
                </a:spcAft>
              </a:pPr>
              <a:r>
                <a:rPr lang="en-US" sz="1100" b="1" dirty="0" smtClean="0">
                  <a:solidFill>
                    <a:prstClr val="black"/>
                  </a:solidFill>
                  <a:ea typeface="ＭＳ Ｐゴシック" pitchFamily="-108" charset="-128"/>
                </a:rPr>
                <a:t>NextGen Mid-term CONOPS Services</a:t>
              </a:r>
            </a:p>
          </p:txBody>
        </p:sp>
        <p:pic>
          <p:nvPicPr>
            <p:cNvPr id="232" name="Picture 2"/>
            <p:cNvPicPr>
              <a:picLocks noChangeAspect="1" noChangeArrowheads="1"/>
            </p:cNvPicPr>
            <p:nvPr/>
          </p:nvPicPr>
          <p:blipFill>
            <a:blip r:embed="rId4"/>
            <a:srcRect b="24036"/>
            <a:stretch>
              <a:fillRect/>
            </a:stretch>
          </p:blipFill>
          <p:spPr bwMode="auto">
            <a:xfrm>
              <a:off x="587457" y="2494211"/>
              <a:ext cx="824665" cy="395641"/>
            </a:xfrm>
            <a:prstGeom prst="rect">
              <a:avLst/>
            </a:prstGeom>
            <a:noFill/>
            <a:ln w="9525">
              <a:noFill/>
              <a:miter lim="800000"/>
              <a:headEnd/>
              <a:tailEnd/>
            </a:ln>
            <a:effectLst/>
          </p:spPr>
        </p:pic>
        <p:sp>
          <p:nvSpPr>
            <p:cNvPr id="233" name="TextBox 232"/>
            <p:cNvSpPr txBox="1"/>
            <p:nvPr/>
          </p:nvSpPr>
          <p:spPr>
            <a:xfrm>
              <a:off x="510086" y="2556441"/>
              <a:ext cx="965304"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NAS</a:t>
              </a:r>
              <a:br>
                <a:rPr lang="en-US" sz="700" b="1" dirty="0" smtClean="0">
                  <a:solidFill>
                    <a:prstClr val="black"/>
                  </a:solidFill>
                  <a:ea typeface="ＭＳ Ｐゴシック" pitchFamily="-108" charset="-128"/>
                </a:rPr>
              </a:br>
              <a:r>
                <a:rPr lang="en-US" sz="700" b="1" dirty="0" smtClean="0">
                  <a:solidFill>
                    <a:prstClr val="black"/>
                  </a:solidFill>
                  <a:ea typeface="ＭＳ Ｐゴシック" pitchFamily="-108" charset="-128"/>
                </a:rPr>
                <a:t>Strategic TFM</a:t>
              </a:r>
              <a:endParaRPr lang="en-US" sz="800" b="1" dirty="0">
                <a:solidFill>
                  <a:prstClr val="black"/>
                </a:solidFill>
                <a:latin typeface="Arial" charset="0"/>
                <a:ea typeface="ＭＳ Ｐゴシック" pitchFamily="-108" charset="-128"/>
              </a:endParaRPr>
            </a:p>
          </p:txBody>
        </p:sp>
        <p:pic>
          <p:nvPicPr>
            <p:cNvPr id="234" name="Picture 4"/>
            <p:cNvPicPr>
              <a:picLocks noChangeAspect="1" noChangeArrowheads="1"/>
            </p:cNvPicPr>
            <p:nvPr/>
          </p:nvPicPr>
          <p:blipFill>
            <a:blip r:embed="rId4"/>
            <a:srcRect b="24036"/>
            <a:stretch>
              <a:fillRect/>
            </a:stretch>
          </p:blipFill>
          <p:spPr bwMode="auto">
            <a:xfrm>
              <a:off x="1447546" y="2494211"/>
              <a:ext cx="824665" cy="395640"/>
            </a:xfrm>
            <a:prstGeom prst="rect">
              <a:avLst/>
            </a:prstGeom>
            <a:noFill/>
            <a:ln w="9525">
              <a:noFill/>
              <a:miter lim="800000"/>
              <a:headEnd/>
              <a:tailEnd/>
            </a:ln>
            <a:effectLst/>
          </p:spPr>
        </p:pic>
        <p:sp>
          <p:nvSpPr>
            <p:cNvPr id="235" name="TextBox 234"/>
            <p:cNvSpPr txBox="1"/>
            <p:nvPr/>
          </p:nvSpPr>
          <p:spPr>
            <a:xfrm>
              <a:off x="1528977" y="2555577"/>
              <a:ext cx="669385"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Flight Planning</a:t>
              </a:r>
            </a:p>
          </p:txBody>
        </p:sp>
        <p:pic>
          <p:nvPicPr>
            <p:cNvPr id="236" name="Picture 5"/>
            <p:cNvPicPr>
              <a:picLocks noChangeAspect="1" noChangeArrowheads="1"/>
            </p:cNvPicPr>
            <p:nvPr/>
          </p:nvPicPr>
          <p:blipFill>
            <a:blip r:embed="rId4"/>
            <a:srcRect b="24036"/>
            <a:stretch>
              <a:fillRect/>
            </a:stretch>
          </p:blipFill>
          <p:spPr bwMode="auto">
            <a:xfrm>
              <a:off x="2299956" y="2494211"/>
              <a:ext cx="824665" cy="395637"/>
            </a:xfrm>
            <a:prstGeom prst="rect">
              <a:avLst/>
            </a:prstGeom>
            <a:noFill/>
            <a:ln w="9525">
              <a:noFill/>
              <a:miter lim="800000"/>
              <a:headEnd/>
              <a:tailEnd/>
            </a:ln>
            <a:effectLst/>
          </p:spPr>
        </p:pic>
        <p:sp>
          <p:nvSpPr>
            <p:cNvPr id="237" name="TextBox 236"/>
            <p:cNvSpPr txBox="1"/>
            <p:nvPr/>
          </p:nvSpPr>
          <p:spPr>
            <a:xfrm>
              <a:off x="2313554" y="2571398"/>
              <a:ext cx="797374"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Airport Operations</a:t>
              </a:r>
              <a:endParaRPr lang="en-US" sz="800" dirty="0">
                <a:solidFill>
                  <a:prstClr val="black"/>
                </a:solidFill>
                <a:ea typeface="ＭＳ Ｐゴシック" pitchFamily="-108" charset="-128"/>
              </a:endParaRPr>
            </a:p>
          </p:txBody>
        </p:sp>
        <p:pic>
          <p:nvPicPr>
            <p:cNvPr id="238" name="Picture 7"/>
            <p:cNvPicPr>
              <a:picLocks noChangeAspect="1" noChangeArrowheads="1"/>
            </p:cNvPicPr>
            <p:nvPr/>
          </p:nvPicPr>
          <p:blipFill>
            <a:blip r:embed="rId5"/>
            <a:srcRect b="23732"/>
            <a:stretch>
              <a:fillRect/>
            </a:stretch>
          </p:blipFill>
          <p:spPr bwMode="auto">
            <a:xfrm>
              <a:off x="563673" y="3146173"/>
              <a:ext cx="834158" cy="402528"/>
            </a:xfrm>
            <a:prstGeom prst="rect">
              <a:avLst/>
            </a:prstGeom>
            <a:noFill/>
            <a:ln w="9525">
              <a:noFill/>
              <a:miter lim="800000"/>
              <a:headEnd/>
              <a:tailEnd/>
            </a:ln>
            <a:effectLst/>
          </p:spPr>
        </p:pic>
        <p:sp>
          <p:nvSpPr>
            <p:cNvPr id="239" name="TextBox 238"/>
            <p:cNvSpPr txBox="1"/>
            <p:nvPr/>
          </p:nvSpPr>
          <p:spPr>
            <a:xfrm>
              <a:off x="527011" y="3164165"/>
              <a:ext cx="898485" cy="488644"/>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Arrival &amp; Departure Operations</a:t>
              </a:r>
              <a:endParaRPr lang="en-US" sz="800" dirty="0">
                <a:solidFill>
                  <a:prstClr val="black"/>
                </a:solidFill>
                <a:ea typeface="ＭＳ Ｐゴシック" pitchFamily="-108" charset="-128"/>
              </a:endParaRPr>
            </a:p>
          </p:txBody>
        </p:sp>
        <p:pic>
          <p:nvPicPr>
            <p:cNvPr id="240" name="Picture 8"/>
            <p:cNvPicPr>
              <a:picLocks noChangeAspect="1" noChangeArrowheads="1"/>
            </p:cNvPicPr>
            <p:nvPr/>
          </p:nvPicPr>
          <p:blipFill>
            <a:blip r:embed="rId4"/>
            <a:srcRect b="24036"/>
            <a:stretch>
              <a:fillRect/>
            </a:stretch>
          </p:blipFill>
          <p:spPr bwMode="auto">
            <a:xfrm>
              <a:off x="1428509" y="3144024"/>
              <a:ext cx="824665" cy="395637"/>
            </a:xfrm>
            <a:prstGeom prst="rect">
              <a:avLst/>
            </a:prstGeom>
            <a:noFill/>
            <a:ln w="9525">
              <a:noFill/>
              <a:miter lim="800000"/>
              <a:headEnd/>
              <a:tailEnd/>
            </a:ln>
            <a:effectLst/>
          </p:spPr>
        </p:pic>
        <p:sp>
          <p:nvSpPr>
            <p:cNvPr id="241" name="TextBox 240"/>
            <p:cNvSpPr txBox="1"/>
            <p:nvPr/>
          </p:nvSpPr>
          <p:spPr>
            <a:xfrm>
              <a:off x="1443358" y="3226861"/>
              <a:ext cx="807585"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Cruise Operations</a:t>
              </a:r>
              <a:endParaRPr lang="en-US" sz="700" dirty="0">
                <a:solidFill>
                  <a:prstClr val="black"/>
                </a:solidFill>
                <a:ea typeface="ＭＳ Ｐゴシック" pitchFamily="-108" charset="-128"/>
              </a:endParaRPr>
            </a:p>
          </p:txBody>
        </p:sp>
        <p:pic>
          <p:nvPicPr>
            <p:cNvPr id="242" name="Picture 9"/>
            <p:cNvPicPr>
              <a:picLocks noChangeAspect="1" noChangeArrowheads="1"/>
            </p:cNvPicPr>
            <p:nvPr/>
          </p:nvPicPr>
          <p:blipFill>
            <a:blip r:embed="rId4"/>
            <a:srcRect b="24036"/>
            <a:stretch>
              <a:fillRect/>
            </a:stretch>
          </p:blipFill>
          <p:spPr bwMode="auto">
            <a:xfrm>
              <a:off x="2280918" y="3144024"/>
              <a:ext cx="824665" cy="395637"/>
            </a:xfrm>
            <a:prstGeom prst="rect">
              <a:avLst/>
            </a:prstGeom>
            <a:noFill/>
            <a:ln w="9525">
              <a:noFill/>
              <a:miter lim="800000"/>
              <a:headEnd/>
              <a:tailEnd/>
            </a:ln>
            <a:effectLst/>
          </p:spPr>
        </p:pic>
        <p:sp>
          <p:nvSpPr>
            <p:cNvPr id="243" name="TextBox 242"/>
            <p:cNvSpPr txBox="1"/>
            <p:nvPr/>
          </p:nvSpPr>
          <p:spPr>
            <a:xfrm>
              <a:off x="2279626" y="3225357"/>
              <a:ext cx="822973"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Oceanic Operations</a:t>
              </a:r>
            </a:p>
          </p:txBody>
        </p:sp>
        <p:sp>
          <p:nvSpPr>
            <p:cNvPr id="4" name="Rounded Rectangle 3"/>
            <p:cNvSpPr/>
            <p:nvPr/>
          </p:nvSpPr>
          <p:spPr>
            <a:xfrm>
              <a:off x="583938" y="663147"/>
              <a:ext cx="8313049" cy="661461"/>
            </a:xfrm>
            <a:prstGeom prst="roundRect">
              <a:avLst>
                <a:gd name="adj" fmla="val 2587"/>
              </a:avLst>
            </a:prstGeom>
            <a:solidFill>
              <a:schemeClr val="bg1">
                <a:lumMod val="85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200" b="1" dirty="0" smtClean="0">
                  <a:solidFill>
                    <a:prstClr val="black"/>
                  </a:solidFill>
                  <a:cs typeface="Arial" pitchFamily="34" charset="0"/>
                </a:rPr>
                <a:t>Objective</a:t>
              </a:r>
              <a:r>
                <a:rPr lang="en-US" sz="1200" b="1" dirty="0">
                  <a:solidFill>
                    <a:prstClr val="black"/>
                  </a:solidFill>
                  <a:cs typeface="Arial" pitchFamily="34" charset="0"/>
                </a:rPr>
                <a:t> </a:t>
              </a:r>
              <a:r>
                <a:rPr lang="en-US" sz="1200" b="1" dirty="0" smtClean="0">
                  <a:solidFill>
                    <a:prstClr val="black"/>
                  </a:solidFill>
                  <a:cs typeface="Arial" pitchFamily="34" charset="0"/>
                  <a:sym typeface="Wingdings" pitchFamily="2" charset="2"/>
                </a:rPr>
                <a:t> </a:t>
              </a:r>
              <a:r>
                <a:rPr lang="en-US" sz="1200" b="1" dirty="0" smtClean="0">
                  <a:solidFill>
                    <a:prstClr val="black"/>
                  </a:solidFill>
                  <a:cs typeface="Arial" pitchFamily="34" charset="0"/>
                </a:rPr>
                <a:t>To develop validated operational performance requirements that address user needs and achieve the successful  implementation of mid-term service capabilities.</a:t>
              </a:r>
              <a:endParaRPr lang="en-US" sz="1200" b="1" dirty="0">
                <a:solidFill>
                  <a:prstClr val="black"/>
                </a:solidFill>
                <a:cs typeface="Arial" pitchFamily="34" charset="0"/>
              </a:endParaRPr>
            </a:p>
          </p:txBody>
        </p:sp>
        <p:sp>
          <p:nvSpPr>
            <p:cNvPr id="101" name="Rounded Rectangle 100"/>
            <p:cNvSpPr/>
            <p:nvPr/>
          </p:nvSpPr>
          <p:spPr>
            <a:xfrm>
              <a:off x="666672" y="4182021"/>
              <a:ext cx="4034271" cy="811516"/>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Decomposition of capabilities through CONOPS functional analysis and NSIP operational analysis to derive weather functions and interfaces with ATM operations.</a:t>
              </a:r>
            </a:p>
          </p:txBody>
        </p:sp>
        <p:sp>
          <p:nvSpPr>
            <p:cNvPr id="105" name="Rounded Rectangle 104"/>
            <p:cNvSpPr/>
            <p:nvPr/>
          </p:nvSpPr>
          <p:spPr>
            <a:xfrm>
              <a:off x="666672" y="5291731"/>
              <a:ext cx="4043149" cy="736211"/>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Assess user needs from an ”as-is” and “to-be” operational context to determine weather information needs in the “to-be” state.</a:t>
              </a:r>
            </a:p>
          </p:txBody>
        </p:sp>
        <p:sp>
          <p:nvSpPr>
            <p:cNvPr id="106" name="Rounded Rectangle 105"/>
            <p:cNvSpPr/>
            <p:nvPr/>
          </p:nvSpPr>
          <p:spPr>
            <a:xfrm>
              <a:off x="4987749" y="5218837"/>
              <a:ext cx="3921075" cy="809106"/>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Conduct operational validation of user needs, operational requirements, and weather information needs through use of scenarios with subject matter experts.</a:t>
              </a:r>
            </a:p>
          </p:txBody>
        </p:sp>
        <p:sp>
          <p:nvSpPr>
            <p:cNvPr id="107" name="Rounded Rectangle 106"/>
            <p:cNvSpPr/>
            <p:nvPr/>
          </p:nvSpPr>
          <p:spPr>
            <a:xfrm>
              <a:off x="6423211" y="4426957"/>
              <a:ext cx="2485614" cy="566580"/>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Convert operational requirements to performance requirements.</a:t>
              </a:r>
            </a:p>
          </p:txBody>
        </p:sp>
        <p:sp>
          <p:nvSpPr>
            <p:cNvPr id="110" name="Rounded Rectangle 109"/>
            <p:cNvSpPr/>
            <p:nvPr/>
          </p:nvSpPr>
          <p:spPr>
            <a:xfrm>
              <a:off x="6423210" y="2504572"/>
              <a:ext cx="2485613" cy="971466"/>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Validate performance requirements through appropriate methods, such as modeling, simulation, or human-in-the-loop exercises.</a:t>
              </a:r>
            </a:p>
          </p:txBody>
        </p:sp>
        <p:cxnSp>
          <p:nvCxnSpPr>
            <p:cNvPr id="14" name="Straight Arrow Connector 13"/>
            <p:cNvCxnSpPr/>
            <p:nvPr/>
          </p:nvCxnSpPr>
          <p:spPr>
            <a:xfrm flipH="1">
              <a:off x="1333869" y="3827184"/>
              <a:ext cx="6390" cy="354838"/>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101" idx="2"/>
              <a:endCxn id="105" idx="0"/>
            </p:cNvCxnSpPr>
            <p:nvPr/>
          </p:nvCxnSpPr>
          <p:spPr>
            <a:xfrm>
              <a:off x="2683808" y="4993537"/>
              <a:ext cx="4439" cy="298194"/>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105" idx="3"/>
            </p:cNvCxnSpPr>
            <p:nvPr/>
          </p:nvCxnSpPr>
          <p:spPr>
            <a:xfrm>
              <a:off x="4709821" y="5659837"/>
              <a:ext cx="277564" cy="0"/>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flipH="1" flipV="1">
              <a:off x="7665968" y="4962598"/>
              <a:ext cx="50" cy="256239"/>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202" idx="0"/>
              <a:endCxn id="110" idx="2"/>
            </p:cNvCxnSpPr>
            <p:nvPr/>
          </p:nvCxnSpPr>
          <p:spPr>
            <a:xfrm flipH="1" flipV="1">
              <a:off x="7666017" y="3476038"/>
              <a:ext cx="1" cy="351147"/>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10" idx="0"/>
              <a:endCxn id="55" idx="2"/>
            </p:cNvCxnSpPr>
            <p:nvPr/>
          </p:nvCxnSpPr>
          <p:spPr>
            <a:xfrm flipH="1" flipV="1">
              <a:off x="7660099" y="2183084"/>
              <a:ext cx="5918" cy="321488"/>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117682" y="6077846"/>
              <a:ext cx="1196554" cy="398154"/>
            </a:xfrm>
            <a:prstGeom prst="rect">
              <a:avLst/>
            </a:prstGeom>
            <a:noFill/>
          </p:spPr>
          <p:txBody>
            <a:bodyPr wrap="square" rtlCol="0">
              <a:spAutoFit/>
            </a:bodyPr>
            <a:lstStyle/>
            <a:p>
              <a:pPr defTabSz="457200" fontAlgn="base">
                <a:spcBef>
                  <a:spcPct val="0"/>
                </a:spcBef>
                <a:spcAft>
                  <a:spcPct val="0"/>
                </a:spcAft>
              </a:pPr>
              <a:r>
                <a:rPr lang="en-US" sz="1600" b="1" dirty="0" smtClean="0">
                  <a:solidFill>
                    <a:prstClr val="black"/>
                  </a:solidFill>
                  <a:latin typeface="Arial" charset="0"/>
                  <a:ea typeface="ＭＳ Ｐゴシック" pitchFamily="-108" charset="-128"/>
                </a:rPr>
                <a:t>Analysis</a:t>
              </a:r>
              <a:endParaRPr lang="en-US" sz="1600" b="1" dirty="0">
                <a:solidFill>
                  <a:prstClr val="black"/>
                </a:solidFill>
                <a:latin typeface="Arial" charset="0"/>
                <a:ea typeface="ＭＳ Ｐゴシック" pitchFamily="-108" charset="-128"/>
              </a:endParaRPr>
            </a:p>
          </p:txBody>
        </p:sp>
        <p:sp>
          <p:nvSpPr>
            <p:cNvPr id="131" name="TextBox 130"/>
            <p:cNvSpPr txBox="1"/>
            <p:nvPr/>
          </p:nvSpPr>
          <p:spPr>
            <a:xfrm>
              <a:off x="5600808" y="6075452"/>
              <a:ext cx="2748622" cy="398154"/>
            </a:xfrm>
            <a:prstGeom prst="rect">
              <a:avLst/>
            </a:prstGeom>
            <a:noFill/>
          </p:spPr>
          <p:txBody>
            <a:bodyPr wrap="square" rtlCol="0">
              <a:spAutoFit/>
            </a:bodyPr>
            <a:lstStyle/>
            <a:p>
              <a:pPr defTabSz="457200" fontAlgn="base">
                <a:spcBef>
                  <a:spcPct val="0"/>
                </a:spcBef>
                <a:spcAft>
                  <a:spcPct val="0"/>
                </a:spcAft>
              </a:pPr>
              <a:r>
                <a:rPr lang="en-US" sz="1600" b="1" dirty="0" smtClean="0">
                  <a:solidFill>
                    <a:prstClr val="black"/>
                  </a:solidFill>
                  <a:latin typeface="Arial" charset="0"/>
                  <a:ea typeface="ＭＳ Ｐゴシック" pitchFamily="-108" charset="-128"/>
                </a:rPr>
                <a:t>Validation &amp; Approval</a:t>
              </a:r>
              <a:endParaRPr lang="en-US" sz="1600" b="1" dirty="0">
                <a:solidFill>
                  <a:prstClr val="black"/>
                </a:solidFill>
                <a:latin typeface="Arial" charset="0"/>
                <a:ea typeface="ＭＳ Ｐゴシック" pitchFamily="-108" charset="-128"/>
              </a:endParaRPr>
            </a:p>
          </p:txBody>
        </p:sp>
        <p:sp>
          <p:nvSpPr>
            <p:cNvPr id="55" name="Rounded Rectangle 54"/>
            <p:cNvSpPr/>
            <p:nvPr/>
          </p:nvSpPr>
          <p:spPr>
            <a:xfrm>
              <a:off x="6423211" y="1671348"/>
              <a:ext cx="2473776" cy="511736"/>
            </a:xfrm>
            <a:prstGeom prst="roundRect">
              <a:avLst/>
            </a:prstGeom>
            <a:solidFill>
              <a:schemeClr val="accent2">
                <a:lumMod val="20000"/>
                <a:lumOff val="80000"/>
              </a:schemeClr>
            </a:solidFill>
            <a:ln w="28575"/>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Allocate validated requirements to FAA &amp; NWS.</a:t>
              </a:r>
            </a:p>
          </p:txBody>
        </p:sp>
        <p:sp>
          <p:nvSpPr>
            <p:cNvPr id="100" name="Oval 99"/>
            <p:cNvSpPr/>
            <p:nvPr/>
          </p:nvSpPr>
          <p:spPr>
            <a:xfrm>
              <a:off x="3593680" y="1682258"/>
              <a:ext cx="2221256"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800" dirty="0">
                <a:solidFill>
                  <a:prstClr val="black"/>
                </a:solidFill>
              </a:endParaRPr>
            </a:p>
          </p:txBody>
        </p:sp>
        <p:sp>
          <p:nvSpPr>
            <p:cNvPr id="102" name="Oval 101"/>
            <p:cNvSpPr/>
            <p:nvPr/>
          </p:nvSpPr>
          <p:spPr>
            <a:xfrm>
              <a:off x="3459470" y="250435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03" name="Oval 102"/>
            <p:cNvSpPr/>
            <p:nvPr/>
          </p:nvSpPr>
          <p:spPr>
            <a:xfrm>
              <a:off x="4313800" y="250435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04" name="Oval 103"/>
            <p:cNvSpPr/>
            <p:nvPr/>
          </p:nvSpPr>
          <p:spPr>
            <a:xfrm>
              <a:off x="5168129" y="250435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08" name="Oval 107"/>
            <p:cNvSpPr/>
            <p:nvPr/>
          </p:nvSpPr>
          <p:spPr>
            <a:xfrm>
              <a:off x="4292842" y="3154168"/>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09" name="Oval 108"/>
            <p:cNvSpPr/>
            <p:nvPr/>
          </p:nvSpPr>
          <p:spPr>
            <a:xfrm>
              <a:off x="3438513" y="3154168"/>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11" name="Oval 110"/>
            <p:cNvSpPr/>
            <p:nvPr/>
          </p:nvSpPr>
          <p:spPr>
            <a:xfrm>
              <a:off x="5147172" y="3154168"/>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cxnSp>
          <p:nvCxnSpPr>
            <p:cNvPr id="112" name="Straight Connector 111"/>
            <p:cNvCxnSpPr>
              <a:stCxn id="102" idx="0"/>
              <a:endCxn id="100" idx="4"/>
            </p:cNvCxnSpPr>
            <p:nvPr/>
          </p:nvCxnSpPr>
          <p:spPr>
            <a:xfrm flipV="1">
              <a:off x="3858157" y="2183084"/>
              <a:ext cx="846151"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03" idx="0"/>
              <a:endCxn id="100" idx="4"/>
            </p:cNvCxnSpPr>
            <p:nvPr/>
          </p:nvCxnSpPr>
          <p:spPr>
            <a:xfrm flipH="1" flipV="1">
              <a:off x="4704308" y="2183084"/>
              <a:ext cx="8179"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4" idx="0"/>
              <a:endCxn id="100" idx="4"/>
            </p:cNvCxnSpPr>
            <p:nvPr/>
          </p:nvCxnSpPr>
          <p:spPr>
            <a:xfrm flipH="1" flipV="1">
              <a:off x="4704308" y="2183084"/>
              <a:ext cx="862508"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375881" y="2410561"/>
              <a:ext cx="2693493" cy="1416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800" dirty="0">
                <a:solidFill>
                  <a:prstClr val="white"/>
                </a:solidFill>
              </a:endParaRPr>
            </a:p>
          </p:txBody>
        </p:sp>
        <p:pic>
          <p:nvPicPr>
            <p:cNvPr id="124" name="Picture 1"/>
            <p:cNvPicPr>
              <a:picLocks noChangeAspect="1" noChangeArrowheads="1"/>
            </p:cNvPicPr>
            <p:nvPr/>
          </p:nvPicPr>
          <p:blipFill>
            <a:blip r:embed="rId3"/>
            <a:srcRect b="24508"/>
            <a:stretch>
              <a:fillRect/>
            </a:stretch>
          </p:blipFill>
          <p:spPr bwMode="auto">
            <a:xfrm>
              <a:off x="3539284" y="1671348"/>
              <a:ext cx="2304489" cy="385962"/>
            </a:xfrm>
            <a:prstGeom prst="rect">
              <a:avLst/>
            </a:prstGeom>
            <a:noFill/>
            <a:ln w="9525">
              <a:noFill/>
              <a:miter lim="800000"/>
              <a:headEnd/>
              <a:tailEnd/>
            </a:ln>
            <a:effectLst/>
          </p:spPr>
        </p:pic>
        <p:pic>
          <p:nvPicPr>
            <p:cNvPr id="128" name="Picture 2"/>
            <p:cNvPicPr>
              <a:picLocks noChangeAspect="1" noChangeArrowheads="1"/>
            </p:cNvPicPr>
            <p:nvPr/>
          </p:nvPicPr>
          <p:blipFill>
            <a:blip r:embed="rId4"/>
            <a:srcRect b="24036"/>
            <a:stretch>
              <a:fillRect/>
            </a:stretch>
          </p:blipFill>
          <p:spPr bwMode="auto">
            <a:xfrm>
              <a:off x="3442032" y="2493994"/>
              <a:ext cx="824665" cy="395641"/>
            </a:xfrm>
            <a:prstGeom prst="rect">
              <a:avLst/>
            </a:prstGeom>
            <a:noFill/>
            <a:ln w="9525">
              <a:noFill/>
              <a:miter lim="800000"/>
              <a:headEnd/>
              <a:tailEnd/>
            </a:ln>
            <a:effectLst/>
          </p:spPr>
        </p:pic>
        <p:sp>
          <p:nvSpPr>
            <p:cNvPr id="129" name="TextBox 128"/>
            <p:cNvSpPr txBox="1"/>
            <p:nvPr/>
          </p:nvSpPr>
          <p:spPr>
            <a:xfrm>
              <a:off x="3414979" y="2600736"/>
              <a:ext cx="861369" cy="289567"/>
            </a:xfrm>
            <a:prstGeom prst="rect">
              <a:avLst/>
            </a:prstGeom>
            <a:noFill/>
          </p:spPr>
          <p:txBody>
            <a:bodyPr wrap="square" rtlCol="0" anchor="ctr">
              <a:spAutoFit/>
            </a:bodyPr>
            <a:lstStyle/>
            <a:p>
              <a:pPr algn="ctr" defTabSz="457200" fontAlgn="base">
                <a:spcBef>
                  <a:spcPct val="0"/>
                </a:spcBef>
                <a:spcAft>
                  <a:spcPct val="0"/>
                </a:spcAft>
              </a:pPr>
              <a:r>
                <a:rPr lang="en-US" sz="1000" b="1" dirty="0" smtClean="0">
                  <a:solidFill>
                    <a:srgbClr val="FF0000"/>
                  </a:solidFill>
                  <a:ea typeface="ＭＳ Ｐゴシック" pitchFamily="-108" charset="-128"/>
                </a:rPr>
                <a:t>CATM</a:t>
              </a:r>
              <a:endParaRPr lang="en-US" sz="1000" b="1" dirty="0" smtClean="0">
                <a:solidFill>
                  <a:srgbClr val="FF0000"/>
                </a:solidFill>
                <a:latin typeface="Arial" charset="0"/>
                <a:ea typeface="ＭＳ Ｐゴシック" pitchFamily="-108" charset="-128"/>
              </a:endParaRPr>
            </a:p>
          </p:txBody>
        </p:sp>
        <p:pic>
          <p:nvPicPr>
            <p:cNvPr id="130" name="Picture 4"/>
            <p:cNvPicPr>
              <a:picLocks noChangeAspect="1" noChangeArrowheads="1"/>
            </p:cNvPicPr>
            <p:nvPr/>
          </p:nvPicPr>
          <p:blipFill>
            <a:blip r:embed="rId4"/>
            <a:srcRect b="24036"/>
            <a:stretch>
              <a:fillRect/>
            </a:stretch>
          </p:blipFill>
          <p:spPr bwMode="auto">
            <a:xfrm>
              <a:off x="4302121" y="2493994"/>
              <a:ext cx="824665" cy="395640"/>
            </a:xfrm>
            <a:prstGeom prst="rect">
              <a:avLst/>
            </a:prstGeom>
            <a:noFill/>
            <a:ln w="9525">
              <a:noFill/>
              <a:miter lim="800000"/>
              <a:headEnd/>
              <a:tailEnd/>
            </a:ln>
            <a:effectLst/>
          </p:spPr>
        </p:pic>
        <p:sp>
          <p:nvSpPr>
            <p:cNvPr id="132" name="TextBox 131"/>
            <p:cNvSpPr txBox="1"/>
            <p:nvPr/>
          </p:nvSpPr>
          <p:spPr>
            <a:xfrm>
              <a:off x="4365308" y="2599772"/>
              <a:ext cx="669385" cy="289567"/>
            </a:xfrm>
            <a:prstGeom prst="rect">
              <a:avLst/>
            </a:prstGeom>
            <a:noFill/>
          </p:spPr>
          <p:txBody>
            <a:bodyPr wrap="square" rtlCol="0" anchor="ctr">
              <a:spAutoFit/>
            </a:bodyPr>
            <a:lstStyle/>
            <a:p>
              <a:pPr algn="ctr" defTabSz="457200" fontAlgn="base">
                <a:spcBef>
                  <a:spcPct val="0"/>
                </a:spcBef>
                <a:spcAft>
                  <a:spcPct val="0"/>
                </a:spcAft>
              </a:pPr>
              <a:r>
                <a:rPr lang="en-US" sz="1000" b="1" dirty="0" smtClean="0">
                  <a:solidFill>
                    <a:prstClr val="black"/>
                  </a:solidFill>
                  <a:ea typeface="ＭＳ Ｐゴシック" pitchFamily="-108" charset="-128"/>
                </a:rPr>
                <a:t>ISO</a:t>
              </a:r>
            </a:p>
          </p:txBody>
        </p:sp>
        <p:pic>
          <p:nvPicPr>
            <p:cNvPr id="133" name="Picture 5"/>
            <p:cNvPicPr>
              <a:picLocks noChangeAspect="1" noChangeArrowheads="1"/>
            </p:cNvPicPr>
            <p:nvPr/>
          </p:nvPicPr>
          <p:blipFill>
            <a:blip r:embed="rId4"/>
            <a:srcRect b="24036"/>
            <a:stretch>
              <a:fillRect/>
            </a:stretch>
          </p:blipFill>
          <p:spPr bwMode="auto">
            <a:xfrm>
              <a:off x="5154531" y="2493994"/>
              <a:ext cx="824666" cy="395637"/>
            </a:xfrm>
            <a:prstGeom prst="rect">
              <a:avLst/>
            </a:prstGeom>
            <a:noFill/>
            <a:ln w="9525">
              <a:noFill/>
              <a:miter lim="800000"/>
              <a:headEnd/>
              <a:tailEnd/>
            </a:ln>
            <a:effectLst/>
          </p:spPr>
        </p:pic>
        <p:sp>
          <p:nvSpPr>
            <p:cNvPr id="134" name="TextBox 133"/>
            <p:cNvSpPr txBox="1"/>
            <p:nvPr/>
          </p:nvSpPr>
          <p:spPr>
            <a:xfrm>
              <a:off x="5219060" y="2605450"/>
              <a:ext cx="701976" cy="289567"/>
            </a:xfrm>
            <a:prstGeom prst="rect">
              <a:avLst/>
            </a:prstGeom>
            <a:noFill/>
          </p:spPr>
          <p:txBody>
            <a:bodyPr wrap="square" rtlCol="0" anchor="ctr">
              <a:spAutoFit/>
            </a:bodyPr>
            <a:lstStyle/>
            <a:p>
              <a:pPr algn="ctr" defTabSz="457200" fontAlgn="base">
                <a:spcBef>
                  <a:spcPct val="0"/>
                </a:spcBef>
                <a:spcAft>
                  <a:spcPct val="0"/>
                </a:spcAft>
              </a:pPr>
              <a:r>
                <a:rPr lang="en-US" sz="1000" b="1" dirty="0" smtClean="0">
                  <a:solidFill>
                    <a:prstClr val="black"/>
                  </a:solidFill>
                  <a:ea typeface="ＭＳ Ｐゴシック" pitchFamily="-108" charset="-128"/>
                </a:rPr>
                <a:t>TBFM</a:t>
              </a:r>
            </a:p>
          </p:txBody>
        </p:sp>
        <p:pic>
          <p:nvPicPr>
            <p:cNvPr id="135" name="Picture 7"/>
            <p:cNvPicPr>
              <a:picLocks noChangeAspect="1" noChangeArrowheads="1"/>
            </p:cNvPicPr>
            <p:nvPr/>
          </p:nvPicPr>
          <p:blipFill>
            <a:blip r:embed="rId5"/>
            <a:srcRect b="23732"/>
            <a:stretch>
              <a:fillRect/>
            </a:stretch>
          </p:blipFill>
          <p:spPr bwMode="auto">
            <a:xfrm>
              <a:off x="3418248" y="3145956"/>
              <a:ext cx="834158" cy="402528"/>
            </a:xfrm>
            <a:prstGeom prst="rect">
              <a:avLst/>
            </a:prstGeom>
            <a:noFill/>
            <a:ln w="9525">
              <a:noFill/>
              <a:miter lim="800000"/>
              <a:headEnd/>
              <a:tailEnd/>
            </a:ln>
            <a:effectLst/>
          </p:spPr>
        </p:pic>
        <p:sp>
          <p:nvSpPr>
            <p:cNvPr id="136" name="TextBox 135"/>
            <p:cNvSpPr txBox="1"/>
            <p:nvPr/>
          </p:nvSpPr>
          <p:spPr>
            <a:xfrm>
              <a:off x="3390517" y="3242990"/>
              <a:ext cx="898485" cy="246221"/>
            </a:xfrm>
            <a:prstGeom prst="rect">
              <a:avLst/>
            </a:prstGeom>
            <a:noFill/>
          </p:spPr>
          <p:txBody>
            <a:bodyPr wrap="square" rtlCol="0">
              <a:spAutoFit/>
            </a:bodyPr>
            <a:lstStyle/>
            <a:p>
              <a:pPr algn="ctr" defTabSz="457200" fontAlgn="base">
                <a:spcBef>
                  <a:spcPct val="0"/>
                </a:spcBef>
                <a:spcAft>
                  <a:spcPct val="0"/>
                </a:spcAft>
              </a:pPr>
              <a:r>
                <a:rPr lang="en-US" sz="1000" b="1" dirty="0" smtClean="0">
                  <a:solidFill>
                    <a:srgbClr val="FF0000"/>
                  </a:solidFill>
                  <a:ea typeface="ＭＳ Ｐゴシック" pitchFamily="-108" charset="-128"/>
                </a:rPr>
                <a:t>IMRO</a:t>
              </a:r>
            </a:p>
          </p:txBody>
        </p:sp>
        <p:pic>
          <p:nvPicPr>
            <p:cNvPr id="137" name="Picture 8"/>
            <p:cNvPicPr>
              <a:picLocks noChangeAspect="1" noChangeArrowheads="1"/>
            </p:cNvPicPr>
            <p:nvPr/>
          </p:nvPicPr>
          <p:blipFill>
            <a:blip r:embed="rId4"/>
            <a:srcRect b="24036"/>
            <a:stretch>
              <a:fillRect/>
            </a:stretch>
          </p:blipFill>
          <p:spPr bwMode="auto">
            <a:xfrm>
              <a:off x="4283084" y="3143807"/>
              <a:ext cx="824665" cy="395637"/>
            </a:xfrm>
            <a:prstGeom prst="rect">
              <a:avLst/>
            </a:prstGeom>
            <a:noFill/>
            <a:ln w="9525">
              <a:noFill/>
              <a:miter lim="800000"/>
              <a:headEnd/>
              <a:tailEnd/>
            </a:ln>
            <a:effectLst/>
          </p:spPr>
        </p:pic>
        <p:sp>
          <p:nvSpPr>
            <p:cNvPr id="138" name="TextBox 137"/>
            <p:cNvSpPr txBox="1"/>
            <p:nvPr/>
          </p:nvSpPr>
          <p:spPr>
            <a:xfrm>
              <a:off x="4333684" y="3218731"/>
              <a:ext cx="761537" cy="246221"/>
            </a:xfrm>
            <a:prstGeom prst="rect">
              <a:avLst/>
            </a:prstGeom>
            <a:noFill/>
          </p:spPr>
          <p:txBody>
            <a:bodyPr wrap="square" rtlCol="0">
              <a:spAutoFit/>
            </a:bodyPr>
            <a:lstStyle/>
            <a:p>
              <a:pPr algn="ctr" defTabSz="457200" fontAlgn="base">
                <a:spcBef>
                  <a:spcPct val="0"/>
                </a:spcBef>
                <a:spcAft>
                  <a:spcPct val="0"/>
                </a:spcAft>
              </a:pPr>
              <a:r>
                <a:rPr lang="en-US" sz="1000" b="1" dirty="0" smtClean="0">
                  <a:solidFill>
                    <a:prstClr val="black"/>
                  </a:solidFill>
                  <a:ea typeface="ＭＳ Ｐゴシック" pitchFamily="-108" charset="-128"/>
                </a:rPr>
                <a:t>IALVO</a:t>
              </a:r>
            </a:p>
          </p:txBody>
        </p:sp>
        <p:pic>
          <p:nvPicPr>
            <p:cNvPr id="139" name="Picture 9"/>
            <p:cNvPicPr>
              <a:picLocks noChangeAspect="1" noChangeArrowheads="1"/>
            </p:cNvPicPr>
            <p:nvPr/>
          </p:nvPicPr>
          <p:blipFill>
            <a:blip r:embed="rId4"/>
            <a:srcRect b="24036"/>
            <a:stretch>
              <a:fillRect/>
            </a:stretch>
          </p:blipFill>
          <p:spPr bwMode="auto">
            <a:xfrm>
              <a:off x="5135493" y="3143807"/>
              <a:ext cx="824665" cy="395637"/>
            </a:xfrm>
            <a:prstGeom prst="rect">
              <a:avLst/>
            </a:prstGeom>
            <a:noFill/>
            <a:ln w="9525">
              <a:noFill/>
              <a:miter lim="800000"/>
              <a:headEnd/>
              <a:tailEnd/>
            </a:ln>
            <a:effectLst/>
          </p:spPr>
        </p:pic>
        <p:sp>
          <p:nvSpPr>
            <p:cNvPr id="140" name="TextBox 139"/>
            <p:cNvSpPr txBox="1"/>
            <p:nvPr/>
          </p:nvSpPr>
          <p:spPr>
            <a:xfrm>
              <a:off x="5154531" y="3224326"/>
              <a:ext cx="822973" cy="246221"/>
            </a:xfrm>
            <a:prstGeom prst="rect">
              <a:avLst/>
            </a:prstGeom>
            <a:noFill/>
          </p:spPr>
          <p:txBody>
            <a:bodyPr wrap="square" rtlCol="0">
              <a:spAutoFit/>
            </a:bodyPr>
            <a:lstStyle/>
            <a:p>
              <a:pPr algn="ctr" defTabSz="457200" fontAlgn="base">
                <a:spcBef>
                  <a:spcPct val="0"/>
                </a:spcBef>
                <a:spcAft>
                  <a:spcPct val="0"/>
                </a:spcAft>
              </a:pPr>
              <a:r>
                <a:rPr lang="en-US" sz="1000" b="1" dirty="0" smtClean="0">
                  <a:solidFill>
                    <a:prstClr val="black"/>
                  </a:solidFill>
                  <a:ea typeface="ＭＳ Ｐゴシック" pitchFamily="-108" charset="-128"/>
                </a:rPr>
                <a:t>Others</a:t>
              </a:r>
            </a:p>
          </p:txBody>
        </p:sp>
        <p:cxnSp>
          <p:nvCxnSpPr>
            <p:cNvPr id="166" name="Straight Arrow Connector 165"/>
            <p:cNvCxnSpPr/>
            <p:nvPr/>
          </p:nvCxnSpPr>
          <p:spPr>
            <a:xfrm>
              <a:off x="4168518" y="3827184"/>
              <a:ext cx="0" cy="354838"/>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202" name="Rounded Rectangle 201"/>
            <p:cNvSpPr/>
            <p:nvPr/>
          </p:nvSpPr>
          <p:spPr>
            <a:xfrm>
              <a:off x="6423211" y="3827184"/>
              <a:ext cx="2485614" cy="354838"/>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Approve requirements.</a:t>
              </a:r>
            </a:p>
          </p:txBody>
        </p:sp>
        <p:cxnSp>
          <p:nvCxnSpPr>
            <p:cNvPr id="203" name="Straight Arrow Connector 202"/>
            <p:cNvCxnSpPr>
              <a:stCxn id="107" idx="0"/>
            </p:cNvCxnSpPr>
            <p:nvPr/>
          </p:nvCxnSpPr>
          <p:spPr>
            <a:xfrm flipH="1" flipV="1">
              <a:off x="7666009" y="4182023"/>
              <a:ext cx="9" cy="244935"/>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593680" y="1697425"/>
              <a:ext cx="2205765" cy="506742"/>
            </a:xfrm>
            <a:prstGeom prst="rect">
              <a:avLst/>
            </a:prstGeom>
            <a:noFill/>
          </p:spPr>
          <p:txBody>
            <a:bodyPr wrap="square" rtlCol="0">
              <a:spAutoFit/>
            </a:bodyPr>
            <a:lstStyle/>
            <a:p>
              <a:pPr algn="ctr" defTabSz="457200" fontAlgn="base">
                <a:spcBef>
                  <a:spcPct val="0"/>
                </a:spcBef>
                <a:spcAft>
                  <a:spcPct val="0"/>
                </a:spcAft>
              </a:pPr>
              <a:r>
                <a:rPr lang="en-US" sz="1100" b="1" dirty="0" smtClean="0">
                  <a:solidFill>
                    <a:prstClr val="black"/>
                  </a:solidFill>
                  <a:ea typeface="ＭＳ Ｐゴシック" pitchFamily="-108" charset="-128"/>
                </a:rPr>
                <a:t>NSIP 5.0 Alpha &amp; Bravo Portfolios</a:t>
              </a:r>
            </a:p>
          </p:txBody>
        </p:sp>
      </p:grpSp>
      <p:sp>
        <p:nvSpPr>
          <p:cNvPr id="2" name="Title 1"/>
          <p:cNvSpPr>
            <a:spLocks noGrp="1"/>
          </p:cNvSpPr>
          <p:nvPr>
            <p:ph type="title"/>
          </p:nvPr>
        </p:nvSpPr>
        <p:spPr/>
        <p:txBody>
          <a:bodyPr/>
          <a:lstStyle/>
          <a:p>
            <a:r>
              <a:rPr lang="en-US" dirty="0" smtClean="0"/>
              <a:t>Weather Requirements Process</a:t>
            </a:r>
            <a:endParaRPr lang="en-US" dirty="0"/>
          </a:p>
        </p:txBody>
      </p:sp>
    </p:spTree>
    <p:extLst>
      <p:ext uri="{BB962C8B-B14F-4D97-AF65-F5344CB8AC3E}">
        <p14:creationId xmlns:p14="http://schemas.microsoft.com/office/powerpoint/2010/main" val="22908355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2456" y="512157"/>
            <a:ext cx="4008716" cy="6041043"/>
          </a:xfrm>
        </p:spPr>
      </p:pic>
    </p:spTree>
    <p:extLst>
      <p:ext uri="{BB962C8B-B14F-4D97-AF65-F5344CB8AC3E}">
        <p14:creationId xmlns:p14="http://schemas.microsoft.com/office/powerpoint/2010/main" val="31624622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sz="quarter"/>
          </p:nvPr>
        </p:nvSpPr>
        <p:spPr/>
        <p:txBody>
          <a:bodyPr/>
          <a:lstStyle/>
          <a:p>
            <a:r>
              <a:rPr lang="en-US" dirty="0" smtClean="0"/>
              <a:t>Backup Slides</a:t>
            </a:r>
            <a:endParaRPr lang="en-US" dirty="0"/>
          </a:p>
        </p:txBody>
      </p:sp>
    </p:spTree>
    <p:extLst>
      <p:ext uri="{BB962C8B-B14F-4D97-AF65-F5344CB8AC3E}">
        <p14:creationId xmlns:p14="http://schemas.microsoft.com/office/powerpoint/2010/main" val="207565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OWNA?</a:t>
            </a:r>
            <a:endParaRPr lang="en-US" dirty="0"/>
          </a:p>
        </p:txBody>
      </p:sp>
      <p:sp>
        <p:nvSpPr>
          <p:cNvPr id="3" name="Content Placeholder 2"/>
          <p:cNvSpPr>
            <a:spLocks noGrp="1"/>
          </p:cNvSpPr>
          <p:nvPr>
            <p:ph idx="1"/>
          </p:nvPr>
        </p:nvSpPr>
        <p:spPr/>
        <p:txBody>
          <a:bodyPr>
            <a:normAutofit/>
          </a:bodyPr>
          <a:lstStyle/>
          <a:p>
            <a:r>
              <a:rPr lang="en-US" dirty="0" smtClean="0"/>
              <a:t>FAA weather performance requirements</a:t>
            </a:r>
            <a:r>
              <a:rPr lang="en-US" dirty="0"/>
              <a:t> IOU to </a:t>
            </a:r>
            <a:r>
              <a:rPr lang="en-US" dirty="0" smtClean="0"/>
              <a:t>NWS</a:t>
            </a:r>
          </a:p>
          <a:p>
            <a:r>
              <a:rPr lang="en-US" dirty="0"/>
              <a:t>“…you don’t know what you don’t know…”</a:t>
            </a:r>
          </a:p>
          <a:p>
            <a:r>
              <a:rPr lang="en-US" dirty="0"/>
              <a:t>Process Owner – FAA</a:t>
            </a:r>
            <a:br>
              <a:rPr lang="en-US" dirty="0"/>
            </a:br>
            <a:r>
              <a:rPr lang="en-US" dirty="0"/>
              <a:t>Aviation Weather Division</a:t>
            </a:r>
            <a:br>
              <a:rPr lang="en-US" dirty="0"/>
            </a:br>
            <a:r>
              <a:rPr lang="en-US" dirty="0"/>
              <a:t>(ANG-C6</a:t>
            </a:r>
            <a:r>
              <a:rPr lang="en-US" dirty="0" smtClean="0"/>
              <a:t>)</a:t>
            </a:r>
          </a:p>
          <a:p>
            <a:r>
              <a:rPr lang="en-US" dirty="0"/>
              <a:t>Progress to date</a:t>
            </a:r>
          </a:p>
          <a:p>
            <a:pPr lvl="1"/>
            <a:r>
              <a:rPr lang="en-US" dirty="0"/>
              <a:t>FAA ANG-C6</a:t>
            </a:r>
          </a:p>
          <a:p>
            <a:pPr lvl="2"/>
            <a:r>
              <a:rPr lang="en-US" dirty="0"/>
              <a:t>Systems engineering-</a:t>
            </a:r>
            <a:br>
              <a:rPr lang="en-US" dirty="0"/>
            </a:br>
            <a:r>
              <a:rPr lang="en-US" dirty="0" smtClean="0"/>
              <a:t>centric analysis</a:t>
            </a:r>
          </a:p>
          <a:p>
            <a:pPr lvl="2"/>
            <a:r>
              <a:rPr lang="en-US" dirty="0" smtClean="0"/>
              <a:t>Based on mid-term </a:t>
            </a:r>
            <a:r>
              <a:rPr lang="en-US" dirty="0"/>
              <a:t>NextGen</a:t>
            </a:r>
            <a:br>
              <a:rPr lang="en-US" dirty="0"/>
            </a:br>
            <a:r>
              <a:rPr lang="en-US" dirty="0"/>
              <a:t>CONOPS</a:t>
            </a:r>
          </a:p>
          <a:p>
            <a:pPr lvl="1"/>
            <a:r>
              <a:rPr lang="en-US" dirty="0"/>
              <a:t>TRWG</a:t>
            </a:r>
          </a:p>
          <a:p>
            <a:pPr lvl="2"/>
            <a:r>
              <a:rPr lang="en-US" dirty="0" smtClean="0"/>
              <a:t>TFM-centric analysis</a:t>
            </a:r>
          </a:p>
          <a:p>
            <a:pPr lvl="2"/>
            <a:r>
              <a:rPr lang="en-US" dirty="0" smtClean="0"/>
              <a:t>CDM </a:t>
            </a:r>
            <a:r>
              <a:rPr lang="en-US" dirty="0"/>
              <a:t>WET </a:t>
            </a:r>
            <a:r>
              <a:rPr lang="en-US" dirty="0" smtClean="0"/>
              <a:t>input</a:t>
            </a:r>
            <a:endParaRPr lang="en-US" dirty="0"/>
          </a:p>
        </p:txBody>
      </p:sp>
      <p:sp>
        <p:nvSpPr>
          <p:cNvPr id="10" name="Rectangle 9"/>
          <p:cNvSpPr/>
          <p:nvPr/>
        </p:nvSpPr>
        <p:spPr>
          <a:xfrm>
            <a:off x="5410200" y="5257800"/>
            <a:ext cx="45719" cy="86868"/>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grpSp>
        <p:nvGrpSpPr>
          <p:cNvPr id="20" name="Group 19"/>
          <p:cNvGrpSpPr/>
          <p:nvPr/>
        </p:nvGrpSpPr>
        <p:grpSpPr>
          <a:xfrm>
            <a:off x="4228012" y="2590800"/>
            <a:ext cx="4716780" cy="3657600"/>
            <a:chOff x="4206240" y="2590800"/>
            <a:chExt cx="4716780" cy="3657600"/>
          </a:xfrm>
        </p:grpSpPr>
        <p:grpSp>
          <p:nvGrpSpPr>
            <p:cNvPr id="6" name="Group 5"/>
            <p:cNvGrpSpPr/>
            <p:nvPr/>
          </p:nvGrpSpPr>
          <p:grpSpPr>
            <a:xfrm>
              <a:off x="4206240" y="2590800"/>
              <a:ext cx="4716780" cy="3657600"/>
              <a:chOff x="4335780" y="3093720"/>
              <a:chExt cx="4191000" cy="3309174"/>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368" t="5001" r="7145" b="3545"/>
              <a:stretch/>
            </p:blipFill>
            <p:spPr>
              <a:xfrm>
                <a:off x="4419600" y="3124200"/>
                <a:ext cx="4038600" cy="3278694"/>
              </a:xfrm>
              <a:prstGeom prst="rect">
                <a:avLst/>
              </a:prstGeom>
              <a:ln>
                <a:noFill/>
              </a:ln>
            </p:spPr>
          </p:pic>
          <p:sp>
            <p:nvSpPr>
              <p:cNvPr id="5" name="Oval 4"/>
              <p:cNvSpPr/>
              <p:nvPr/>
            </p:nvSpPr>
            <p:spPr>
              <a:xfrm>
                <a:off x="4335780" y="3093720"/>
                <a:ext cx="4191000" cy="457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grpSp>
        <p:grpSp>
          <p:nvGrpSpPr>
            <p:cNvPr id="19" name="Group 18"/>
            <p:cNvGrpSpPr/>
            <p:nvPr/>
          </p:nvGrpSpPr>
          <p:grpSpPr>
            <a:xfrm>
              <a:off x="4344780" y="5181600"/>
              <a:ext cx="1297497" cy="609600"/>
              <a:chOff x="4344780" y="5181600"/>
              <a:chExt cx="1297497" cy="609600"/>
            </a:xfrm>
          </p:grpSpPr>
          <p:sp>
            <p:nvSpPr>
              <p:cNvPr id="11" name="Rectangle 10"/>
              <p:cNvSpPr/>
              <p:nvPr/>
            </p:nvSpPr>
            <p:spPr>
              <a:xfrm>
                <a:off x="4346877" y="5181600"/>
                <a:ext cx="1295400" cy="6096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2" name="Cloud 11"/>
              <p:cNvSpPr/>
              <p:nvPr/>
            </p:nvSpPr>
            <p:spPr>
              <a:xfrm>
                <a:off x="4927607" y="5199736"/>
                <a:ext cx="685800" cy="533400"/>
              </a:xfrm>
              <a:prstGeom prst="cloud">
                <a:avLst/>
              </a:prstGeom>
              <a:gradFill>
                <a:gsLst>
                  <a:gs pos="0">
                    <a:schemeClr val="bg1">
                      <a:lumMod val="65000"/>
                    </a:schemeClr>
                  </a:gs>
                  <a:gs pos="50000">
                    <a:schemeClr val="bg1">
                      <a:lumMod val="85000"/>
                    </a:schemeClr>
                  </a:gs>
                  <a:gs pos="100000">
                    <a:schemeClr val="bg1">
                      <a:lumMod val="95000"/>
                    </a:schemeClr>
                  </a:gs>
                </a:gsLst>
                <a:lin ang="5400000" scaled="0"/>
              </a:gradFill>
              <a:ln w="1270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3" name="TextBox 12"/>
              <p:cNvSpPr txBox="1"/>
              <p:nvPr/>
            </p:nvSpPr>
            <p:spPr>
              <a:xfrm>
                <a:off x="5030867" y="5280355"/>
                <a:ext cx="568023" cy="323165"/>
              </a:xfrm>
              <a:prstGeom prst="rect">
                <a:avLst/>
              </a:prstGeom>
              <a:noFill/>
            </p:spPr>
            <p:txBody>
              <a:bodyPr wrap="square" rtlCol="0">
                <a:spAutoFit/>
              </a:bodyPr>
              <a:lstStyle/>
              <a:p>
                <a:pPr>
                  <a:spcAft>
                    <a:spcPts val="600"/>
                  </a:spcAft>
                </a:pPr>
                <a:r>
                  <a:rPr lang="en-US" sz="500" b="1" dirty="0" smtClean="0">
                    <a:ea typeface="Verdana" pitchFamily="34" charset="0"/>
                    <a:cs typeface="Verdana" pitchFamily="34" charset="0"/>
                  </a:rPr>
                  <a:t>NextGen Web Services</a:t>
                </a:r>
                <a:endParaRPr lang="en-US" sz="500" b="1" dirty="0">
                  <a:ea typeface="Verdana" pitchFamily="34" charset="0"/>
                  <a:cs typeface="Verdana" pitchFamily="34" charset="0"/>
                </a:endParaRPr>
              </a:p>
            </p:txBody>
          </p:sp>
          <p:cxnSp>
            <p:nvCxnSpPr>
              <p:cNvPr id="15" name="Straight Arrow Connector 14"/>
              <p:cNvCxnSpPr/>
              <p:nvPr/>
            </p:nvCxnSpPr>
            <p:spPr>
              <a:xfrm flipH="1">
                <a:off x="4495800" y="5562600"/>
                <a:ext cx="381000" cy="152400"/>
              </a:xfrm>
              <a:prstGeom prst="straightConnector1">
                <a:avLst/>
              </a:prstGeom>
              <a:ln w="31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20313772">
                <a:off x="4344780" y="5504280"/>
                <a:ext cx="670560" cy="153888"/>
              </a:xfrm>
              <a:prstGeom prst="rect">
                <a:avLst/>
              </a:prstGeom>
              <a:noFill/>
            </p:spPr>
            <p:txBody>
              <a:bodyPr wrap="square" rtlCol="0">
                <a:spAutoFit/>
              </a:bodyPr>
              <a:lstStyle/>
              <a:p>
                <a:pPr>
                  <a:spcAft>
                    <a:spcPts val="600"/>
                  </a:spcAft>
                </a:pPr>
                <a:r>
                  <a:rPr lang="en-US" sz="400" dirty="0" smtClean="0">
                    <a:ea typeface="Verdana" pitchFamily="34" charset="0"/>
                    <a:cs typeface="Verdana" pitchFamily="34" charset="0"/>
                  </a:rPr>
                  <a:t>Direct External Users</a:t>
                </a:r>
                <a:endParaRPr lang="en-US" sz="400" dirty="0">
                  <a:ea typeface="Verdana" pitchFamily="34" charset="0"/>
                  <a:cs typeface="Verdana" pitchFamily="34" charset="0"/>
                </a:endParaRPr>
              </a:p>
            </p:txBody>
          </p:sp>
        </p:grpSp>
      </p:grpSp>
    </p:spTree>
    <p:extLst>
      <p:ext uri="{BB962C8B-B14F-4D97-AF65-F5344CB8AC3E}">
        <p14:creationId xmlns:p14="http://schemas.microsoft.com/office/powerpoint/2010/main" val="893854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66800" y="1523999"/>
            <a:ext cx="7165798" cy="4942720"/>
            <a:chOff x="510086" y="663147"/>
            <a:chExt cx="8398739" cy="5812853"/>
          </a:xfrm>
        </p:grpSpPr>
        <p:cxnSp>
          <p:nvCxnSpPr>
            <p:cNvPr id="199" name="Straight Connector 198"/>
            <p:cNvCxnSpPr>
              <a:stCxn id="194" idx="0"/>
              <a:endCxn id="189" idx="4"/>
            </p:cNvCxnSpPr>
            <p:nvPr/>
          </p:nvCxnSpPr>
          <p:spPr>
            <a:xfrm flipV="1">
              <a:off x="982625" y="2183301"/>
              <a:ext cx="867108"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95" idx="0"/>
              <a:endCxn id="189" idx="4"/>
            </p:cNvCxnSpPr>
            <p:nvPr/>
          </p:nvCxnSpPr>
          <p:spPr>
            <a:xfrm flipH="1" flipV="1">
              <a:off x="1849733" y="2183301"/>
              <a:ext cx="841551"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08" idx="0"/>
              <a:endCxn id="100" idx="4"/>
            </p:cNvCxnSpPr>
            <p:nvPr/>
          </p:nvCxnSpPr>
          <p:spPr>
            <a:xfrm flipV="1">
              <a:off x="4691529" y="2183084"/>
              <a:ext cx="12779"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11" idx="0"/>
              <a:endCxn id="100" idx="4"/>
            </p:cNvCxnSpPr>
            <p:nvPr/>
          </p:nvCxnSpPr>
          <p:spPr>
            <a:xfrm flipH="1" flipV="1">
              <a:off x="4704308" y="2183084"/>
              <a:ext cx="841551"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09" idx="0"/>
              <a:endCxn id="100" idx="4"/>
            </p:cNvCxnSpPr>
            <p:nvPr/>
          </p:nvCxnSpPr>
          <p:spPr>
            <a:xfrm flipV="1">
              <a:off x="3837200" y="2183084"/>
              <a:ext cx="867108"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Oval 188"/>
            <p:cNvSpPr/>
            <p:nvPr/>
          </p:nvSpPr>
          <p:spPr>
            <a:xfrm>
              <a:off x="739105" y="1682475"/>
              <a:ext cx="2221256"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800" dirty="0">
                <a:solidFill>
                  <a:prstClr val="black"/>
                </a:solidFill>
              </a:endParaRPr>
            </a:p>
          </p:txBody>
        </p:sp>
        <p:sp>
          <p:nvSpPr>
            <p:cNvPr id="190" name="Oval 189"/>
            <p:cNvSpPr/>
            <p:nvPr/>
          </p:nvSpPr>
          <p:spPr>
            <a:xfrm>
              <a:off x="604895" y="2504572"/>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1" name="Oval 190"/>
            <p:cNvSpPr/>
            <p:nvPr/>
          </p:nvSpPr>
          <p:spPr>
            <a:xfrm>
              <a:off x="1459225" y="2504572"/>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2" name="Oval 191"/>
            <p:cNvSpPr/>
            <p:nvPr/>
          </p:nvSpPr>
          <p:spPr>
            <a:xfrm>
              <a:off x="2313554" y="2504572"/>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3" name="Oval 192"/>
            <p:cNvSpPr/>
            <p:nvPr/>
          </p:nvSpPr>
          <p:spPr>
            <a:xfrm>
              <a:off x="1438267" y="315438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4" name="Oval 193"/>
            <p:cNvSpPr/>
            <p:nvPr/>
          </p:nvSpPr>
          <p:spPr>
            <a:xfrm>
              <a:off x="583938" y="315438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5" name="Oval 194"/>
            <p:cNvSpPr/>
            <p:nvPr/>
          </p:nvSpPr>
          <p:spPr>
            <a:xfrm>
              <a:off x="2292597" y="315438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cxnSp>
          <p:nvCxnSpPr>
            <p:cNvPr id="196" name="Straight Connector 195"/>
            <p:cNvCxnSpPr>
              <a:stCxn id="190" idx="0"/>
              <a:endCxn id="189" idx="4"/>
            </p:cNvCxnSpPr>
            <p:nvPr/>
          </p:nvCxnSpPr>
          <p:spPr>
            <a:xfrm flipV="1">
              <a:off x="1003582" y="2183301"/>
              <a:ext cx="846151"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191" idx="0"/>
              <a:endCxn id="189" idx="4"/>
            </p:cNvCxnSpPr>
            <p:nvPr/>
          </p:nvCxnSpPr>
          <p:spPr>
            <a:xfrm flipH="1" flipV="1">
              <a:off x="1849733" y="2183301"/>
              <a:ext cx="8179"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192" idx="0"/>
              <a:endCxn id="189" idx="4"/>
            </p:cNvCxnSpPr>
            <p:nvPr/>
          </p:nvCxnSpPr>
          <p:spPr>
            <a:xfrm flipH="1" flipV="1">
              <a:off x="1849733" y="2183301"/>
              <a:ext cx="862508"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3" idx="0"/>
              <a:endCxn id="189" idx="4"/>
            </p:cNvCxnSpPr>
            <p:nvPr/>
          </p:nvCxnSpPr>
          <p:spPr>
            <a:xfrm flipV="1">
              <a:off x="1836954" y="2183301"/>
              <a:ext cx="12779"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Rounded Rectangle 227"/>
            <p:cNvSpPr/>
            <p:nvPr/>
          </p:nvSpPr>
          <p:spPr>
            <a:xfrm>
              <a:off x="521306" y="2410778"/>
              <a:ext cx="2693493" cy="1416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800" dirty="0">
                <a:solidFill>
                  <a:prstClr val="white"/>
                </a:solidFill>
              </a:endParaRPr>
            </a:p>
          </p:txBody>
        </p:sp>
        <p:pic>
          <p:nvPicPr>
            <p:cNvPr id="230" name="Picture 1"/>
            <p:cNvPicPr>
              <a:picLocks noChangeAspect="1" noChangeArrowheads="1"/>
            </p:cNvPicPr>
            <p:nvPr/>
          </p:nvPicPr>
          <p:blipFill>
            <a:blip r:embed="rId3"/>
            <a:srcRect b="24508"/>
            <a:stretch>
              <a:fillRect/>
            </a:stretch>
          </p:blipFill>
          <p:spPr bwMode="auto">
            <a:xfrm>
              <a:off x="684709" y="1671565"/>
              <a:ext cx="2304489" cy="385962"/>
            </a:xfrm>
            <a:prstGeom prst="rect">
              <a:avLst/>
            </a:prstGeom>
            <a:noFill/>
            <a:ln w="9525">
              <a:noFill/>
              <a:miter lim="800000"/>
              <a:headEnd/>
              <a:tailEnd/>
            </a:ln>
            <a:effectLst/>
          </p:spPr>
        </p:pic>
        <p:sp>
          <p:nvSpPr>
            <p:cNvPr id="231" name="TextBox 230"/>
            <p:cNvSpPr txBox="1"/>
            <p:nvPr/>
          </p:nvSpPr>
          <p:spPr>
            <a:xfrm>
              <a:off x="900371" y="1684753"/>
              <a:ext cx="1905000" cy="506742"/>
            </a:xfrm>
            <a:prstGeom prst="rect">
              <a:avLst/>
            </a:prstGeom>
            <a:noFill/>
          </p:spPr>
          <p:txBody>
            <a:bodyPr wrap="square" rtlCol="0">
              <a:spAutoFit/>
            </a:bodyPr>
            <a:lstStyle/>
            <a:p>
              <a:pPr algn="ctr" defTabSz="457200" fontAlgn="base">
                <a:spcBef>
                  <a:spcPct val="0"/>
                </a:spcBef>
                <a:spcAft>
                  <a:spcPct val="0"/>
                </a:spcAft>
              </a:pPr>
              <a:r>
                <a:rPr lang="en-US" sz="1100" b="1" dirty="0" smtClean="0">
                  <a:solidFill>
                    <a:prstClr val="black"/>
                  </a:solidFill>
                  <a:ea typeface="ＭＳ Ｐゴシック" pitchFamily="-108" charset="-128"/>
                </a:rPr>
                <a:t>NextGen Mid-term CONOPS Services</a:t>
              </a:r>
            </a:p>
          </p:txBody>
        </p:sp>
        <p:pic>
          <p:nvPicPr>
            <p:cNvPr id="232" name="Picture 2"/>
            <p:cNvPicPr>
              <a:picLocks noChangeAspect="1" noChangeArrowheads="1"/>
            </p:cNvPicPr>
            <p:nvPr/>
          </p:nvPicPr>
          <p:blipFill>
            <a:blip r:embed="rId4"/>
            <a:srcRect b="24036"/>
            <a:stretch>
              <a:fillRect/>
            </a:stretch>
          </p:blipFill>
          <p:spPr bwMode="auto">
            <a:xfrm>
              <a:off x="587457" y="2494211"/>
              <a:ext cx="824665" cy="395641"/>
            </a:xfrm>
            <a:prstGeom prst="rect">
              <a:avLst/>
            </a:prstGeom>
            <a:noFill/>
            <a:ln w="9525">
              <a:noFill/>
              <a:miter lim="800000"/>
              <a:headEnd/>
              <a:tailEnd/>
            </a:ln>
            <a:effectLst/>
          </p:spPr>
        </p:pic>
        <p:sp>
          <p:nvSpPr>
            <p:cNvPr id="233" name="TextBox 232"/>
            <p:cNvSpPr txBox="1"/>
            <p:nvPr/>
          </p:nvSpPr>
          <p:spPr>
            <a:xfrm>
              <a:off x="510086" y="2556441"/>
              <a:ext cx="965304"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NAS</a:t>
              </a:r>
              <a:br>
                <a:rPr lang="en-US" sz="700" b="1" dirty="0" smtClean="0">
                  <a:solidFill>
                    <a:prstClr val="black"/>
                  </a:solidFill>
                  <a:ea typeface="ＭＳ Ｐゴシック" pitchFamily="-108" charset="-128"/>
                </a:rPr>
              </a:br>
              <a:r>
                <a:rPr lang="en-US" sz="700" b="1" dirty="0" smtClean="0">
                  <a:solidFill>
                    <a:prstClr val="black"/>
                  </a:solidFill>
                  <a:ea typeface="ＭＳ Ｐゴシック" pitchFamily="-108" charset="-128"/>
                </a:rPr>
                <a:t>Strategic TFM</a:t>
              </a:r>
              <a:endParaRPr lang="en-US" sz="800" b="1" dirty="0">
                <a:solidFill>
                  <a:prstClr val="black"/>
                </a:solidFill>
                <a:latin typeface="Arial" charset="0"/>
                <a:ea typeface="ＭＳ Ｐゴシック" pitchFamily="-108" charset="-128"/>
              </a:endParaRPr>
            </a:p>
          </p:txBody>
        </p:sp>
        <p:pic>
          <p:nvPicPr>
            <p:cNvPr id="234" name="Picture 4"/>
            <p:cNvPicPr>
              <a:picLocks noChangeAspect="1" noChangeArrowheads="1"/>
            </p:cNvPicPr>
            <p:nvPr/>
          </p:nvPicPr>
          <p:blipFill>
            <a:blip r:embed="rId4"/>
            <a:srcRect b="24036"/>
            <a:stretch>
              <a:fillRect/>
            </a:stretch>
          </p:blipFill>
          <p:spPr bwMode="auto">
            <a:xfrm>
              <a:off x="1447546" y="2494211"/>
              <a:ext cx="824665" cy="395640"/>
            </a:xfrm>
            <a:prstGeom prst="rect">
              <a:avLst/>
            </a:prstGeom>
            <a:noFill/>
            <a:ln w="9525">
              <a:noFill/>
              <a:miter lim="800000"/>
              <a:headEnd/>
              <a:tailEnd/>
            </a:ln>
            <a:effectLst/>
          </p:spPr>
        </p:pic>
        <p:sp>
          <p:nvSpPr>
            <p:cNvPr id="235" name="TextBox 234"/>
            <p:cNvSpPr txBox="1"/>
            <p:nvPr/>
          </p:nvSpPr>
          <p:spPr>
            <a:xfrm>
              <a:off x="1528977" y="2555577"/>
              <a:ext cx="669385"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Flight Planning</a:t>
              </a:r>
            </a:p>
          </p:txBody>
        </p:sp>
        <p:pic>
          <p:nvPicPr>
            <p:cNvPr id="236" name="Picture 5"/>
            <p:cNvPicPr>
              <a:picLocks noChangeAspect="1" noChangeArrowheads="1"/>
            </p:cNvPicPr>
            <p:nvPr/>
          </p:nvPicPr>
          <p:blipFill>
            <a:blip r:embed="rId4"/>
            <a:srcRect b="24036"/>
            <a:stretch>
              <a:fillRect/>
            </a:stretch>
          </p:blipFill>
          <p:spPr bwMode="auto">
            <a:xfrm>
              <a:off x="2299956" y="2494211"/>
              <a:ext cx="824665" cy="395637"/>
            </a:xfrm>
            <a:prstGeom prst="rect">
              <a:avLst/>
            </a:prstGeom>
            <a:noFill/>
            <a:ln w="9525">
              <a:noFill/>
              <a:miter lim="800000"/>
              <a:headEnd/>
              <a:tailEnd/>
            </a:ln>
            <a:effectLst/>
          </p:spPr>
        </p:pic>
        <p:sp>
          <p:nvSpPr>
            <p:cNvPr id="237" name="TextBox 236"/>
            <p:cNvSpPr txBox="1"/>
            <p:nvPr/>
          </p:nvSpPr>
          <p:spPr>
            <a:xfrm>
              <a:off x="2313554" y="2571398"/>
              <a:ext cx="797374"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Airport Operations</a:t>
              </a:r>
              <a:endParaRPr lang="en-US" sz="800" dirty="0">
                <a:solidFill>
                  <a:prstClr val="black"/>
                </a:solidFill>
                <a:ea typeface="ＭＳ Ｐゴシック" pitchFamily="-108" charset="-128"/>
              </a:endParaRPr>
            </a:p>
          </p:txBody>
        </p:sp>
        <p:pic>
          <p:nvPicPr>
            <p:cNvPr id="238" name="Picture 7"/>
            <p:cNvPicPr>
              <a:picLocks noChangeAspect="1" noChangeArrowheads="1"/>
            </p:cNvPicPr>
            <p:nvPr/>
          </p:nvPicPr>
          <p:blipFill>
            <a:blip r:embed="rId5"/>
            <a:srcRect b="23732"/>
            <a:stretch>
              <a:fillRect/>
            </a:stretch>
          </p:blipFill>
          <p:spPr bwMode="auto">
            <a:xfrm>
              <a:off x="563673" y="3146173"/>
              <a:ext cx="834158" cy="402528"/>
            </a:xfrm>
            <a:prstGeom prst="rect">
              <a:avLst/>
            </a:prstGeom>
            <a:noFill/>
            <a:ln w="9525">
              <a:noFill/>
              <a:miter lim="800000"/>
              <a:headEnd/>
              <a:tailEnd/>
            </a:ln>
            <a:effectLst/>
          </p:spPr>
        </p:pic>
        <p:sp>
          <p:nvSpPr>
            <p:cNvPr id="239" name="TextBox 238"/>
            <p:cNvSpPr txBox="1"/>
            <p:nvPr/>
          </p:nvSpPr>
          <p:spPr>
            <a:xfrm>
              <a:off x="527011" y="3164165"/>
              <a:ext cx="898485" cy="488644"/>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Arrival &amp; Departure Operations</a:t>
              </a:r>
              <a:endParaRPr lang="en-US" sz="800" dirty="0">
                <a:solidFill>
                  <a:prstClr val="black"/>
                </a:solidFill>
                <a:ea typeface="ＭＳ Ｐゴシック" pitchFamily="-108" charset="-128"/>
              </a:endParaRPr>
            </a:p>
          </p:txBody>
        </p:sp>
        <p:pic>
          <p:nvPicPr>
            <p:cNvPr id="240" name="Picture 8"/>
            <p:cNvPicPr>
              <a:picLocks noChangeAspect="1" noChangeArrowheads="1"/>
            </p:cNvPicPr>
            <p:nvPr/>
          </p:nvPicPr>
          <p:blipFill>
            <a:blip r:embed="rId4"/>
            <a:srcRect b="24036"/>
            <a:stretch>
              <a:fillRect/>
            </a:stretch>
          </p:blipFill>
          <p:spPr bwMode="auto">
            <a:xfrm>
              <a:off x="1428509" y="3144024"/>
              <a:ext cx="824665" cy="395637"/>
            </a:xfrm>
            <a:prstGeom prst="rect">
              <a:avLst/>
            </a:prstGeom>
            <a:noFill/>
            <a:ln w="9525">
              <a:noFill/>
              <a:miter lim="800000"/>
              <a:headEnd/>
              <a:tailEnd/>
            </a:ln>
            <a:effectLst/>
          </p:spPr>
        </p:pic>
        <p:sp>
          <p:nvSpPr>
            <p:cNvPr id="241" name="TextBox 240"/>
            <p:cNvSpPr txBox="1"/>
            <p:nvPr/>
          </p:nvSpPr>
          <p:spPr>
            <a:xfrm>
              <a:off x="1443358" y="3226861"/>
              <a:ext cx="807585"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Cruise Operations</a:t>
              </a:r>
              <a:endParaRPr lang="en-US" sz="700" dirty="0">
                <a:solidFill>
                  <a:prstClr val="black"/>
                </a:solidFill>
                <a:ea typeface="ＭＳ Ｐゴシック" pitchFamily="-108" charset="-128"/>
              </a:endParaRPr>
            </a:p>
          </p:txBody>
        </p:sp>
        <p:pic>
          <p:nvPicPr>
            <p:cNvPr id="242" name="Picture 9"/>
            <p:cNvPicPr>
              <a:picLocks noChangeAspect="1" noChangeArrowheads="1"/>
            </p:cNvPicPr>
            <p:nvPr/>
          </p:nvPicPr>
          <p:blipFill>
            <a:blip r:embed="rId4"/>
            <a:srcRect b="24036"/>
            <a:stretch>
              <a:fillRect/>
            </a:stretch>
          </p:blipFill>
          <p:spPr bwMode="auto">
            <a:xfrm>
              <a:off x="2280918" y="3144024"/>
              <a:ext cx="824665" cy="395637"/>
            </a:xfrm>
            <a:prstGeom prst="rect">
              <a:avLst/>
            </a:prstGeom>
            <a:noFill/>
            <a:ln w="9525">
              <a:noFill/>
              <a:miter lim="800000"/>
              <a:headEnd/>
              <a:tailEnd/>
            </a:ln>
            <a:effectLst/>
          </p:spPr>
        </p:pic>
        <p:sp>
          <p:nvSpPr>
            <p:cNvPr id="243" name="TextBox 242"/>
            <p:cNvSpPr txBox="1"/>
            <p:nvPr/>
          </p:nvSpPr>
          <p:spPr>
            <a:xfrm>
              <a:off x="2279626" y="3225357"/>
              <a:ext cx="822973"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Oceanic Operations</a:t>
              </a:r>
            </a:p>
          </p:txBody>
        </p:sp>
        <p:sp>
          <p:nvSpPr>
            <p:cNvPr id="4" name="Rounded Rectangle 3"/>
            <p:cNvSpPr/>
            <p:nvPr/>
          </p:nvSpPr>
          <p:spPr>
            <a:xfrm>
              <a:off x="583938" y="663147"/>
              <a:ext cx="8313049" cy="661461"/>
            </a:xfrm>
            <a:prstGeom prst="roundRect">
              <a:avLst>
                <a:gd name="adj" fmla="val 2587"/>
              </a:avLst>
            </a:prstGeom>
            <a:solidFill>
              <a:schemeClr val="bg1">
                <a:lumMod val="85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200" b="1" dirty="0" smtClean="0">
                  <a:solidFill>
                    <a:prstClr val="black"/>
                  </a:solidFill>
                  <a:cs typeface="Arial" pitchFamily="34" charset="0"/>
                </a:rPr>
                <a:t>Objective</a:t>
              </a:r>
              <a:r>
                <a:rPr lang="en-US" sz="1200" b="1" dirty="0">
                  <a:solidFill>
                    <a:prstClr val="black"/>
                  </a:solidFill>
                  <a:cs typeface="Arial" pitchFamily="34" charset="0"/>
                </a:rPr>
                <a:t> </a:t>
              </a:r>
              <a:r>
                <a:rPr lang="en-US" sz="1200" b="1" dirty="0" smtClean="0">
                  <a:solidFill>
                    <a:prstClr val="black"/>
                  </a:solidFill>
                  <a:cs typeface="Arial" pitchFamily="34" charset="0"/>
                  <a:sym typeface="Wingdings" pitchFamily="2" charset="2"/>
                </a:rPr>
                <a:t> </a:t>
              </a:r>
              <a:r>
                <a:rPr lang="en-US" sz="1200" b="1" dirty="0" smtClean="0">
                  <a:solidFill>
                    <a:prstClr val="black"/>
                  </a:solidFill>
                  <a:cs typeface="Arial" pitchFamily="34" charset="0"/>
                </a:rPr>
                <a:t>To develop validated operational performance requirements that address user needs and achieve the successful  implementation of mid-term service capabilities.</a:t>
              </a:r>
              <a:endParaRPr lang="en-US" sz="1200" b="1" dirty="0">
                <a:solidFill>
                  <a:prstClr val="black"/>
                </a:solidFill>
                <a:cs typeface="Arial" pitchFamily="34" charset="0"/>
              </a:endParaRPr>
            </a:p>
          </p:txBody>
        </p:sp>
        <p:sp>
          <p:nvSpPr>
            <p:cNvPr id="101" name="Rounded Rectangle 100"/>
            <p:cNvSpPr/>
            <p:nvPr/>
          </p:nvSpPr>
          <p:spPr>
            <a:xfrm>
              <a:off x="666672" y="4182021"/>
              <a:ext cx="4034271" cy="811516"/>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Decomposition of capabilities through CONOPS functional analysis and NSIP operational analysis to derive weather functions and interfaces with ATM operations.</a:t>
              </a:r>
            </a:p>
          </p:txBody>
        </p:sp>
        <p:sp>
          <p:nvSpPr>
            <p:cNvPr id="105" name="Rounded Rectangle 104"/>
            <p:cNvSpPr/>
            <p:nvPr/>
          </p:nvSpPr>
          <p:spPr>
            <a:xfrm>
              <a:off x="666672" y="5291731"/>
              <a:ext cx="4043149" cy="736211"/>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Assess user needs from an ”as-is” and “to-be” operational context to determine weather information needs in the “to-be” state.</a:t>
              </a:r>
            </a:p>
          </p:txBody>
        </p:sp>
        <p:sp>
          <p:nvSpPr>
            <p:cNvPr id="106" name="Rounded Rectangle 105"/>
            <p:cNvSpPr/>
            <p:nvPr/>
          </p:nvSpPr>
          <p:spPr>
            <a:xfrm>
              <a:off x="4987749" y="5218837"/>
              <a:ext cx="3921075" cy="809106"/>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Conduct operational validation of user needs, operational requirements, and weather information needs through use of scenarios with subject matter experts.</a:t>
              </a:r>
            </a:p>
          </p:txBody>
        </p:sp>
        <p:sp>
          <p:nvSpPr>
            <p:cNvPr id="107" name="Rounded Rectangle 106"/>
            <p:cNvSpPr/>
            <p:nvPr/>
          </p:nvSpPr>
          <p:spPr>
            <a:xfrm>
              <a:off x="6423211" y="4426957"/>
              <a:ext cx="2485614" cy="566580"/>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Convert operational requirements to performance requirements.</a:t>
              </a:r>
            </a:p>
          </p:txBody>
        </p:sp>
        <p:sp>
          <p:nvSpPr>
            <p:cNvPr id="110" name="Rounded Rectangle 109"/>
            <p:cNvSpPr/>
            <p:nvPr/>
          </p:nvSpPr>
          <p:spPr>
            <a:xfrm>
              <a:off x="6423210" y="2504572"/>
              <a:ext cx="2485613" cy="971466"/>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Validate performance requirements through appropriate methods, such as modeling, simulation, or human-in-the-loop exercises.</a:t>
              </a:r>
            </a:p>
          </p:txBody>
        </p:sp>
        <p:cxnSp>
          <p:nvCxnSpPr>
            <p:cNvPr id="14" name="Straight Arrow Connector 13"/>
            <p:cNvCxnSpPr/>
            <p:nvPr/>
          </p:nvCxnSpPr>
          <p:spPr>
            <a:xfrm flipH="1">
              <a:off x="1333869" y="3827184"/>
              <a:ext cx="6390" cy="354838"/>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101" idx="2"/>
              <a:endCxn id="105" idx="0"/>
            </p:cNvCxnSpPr>
            <p:nvPr/>
          </p:nvCxnSpPr>
          <p:spPr>
            <a:xfrm>
              <a:off x="2683808" y="4993537"/>
              <a:ext cx="4439" cy="298194"/>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105" idx="3"/>
            </p:cNvCxnSpPr>
            <p:nvPr/>
          </p:nvCxnSpPr>
          <p:spPr>
            <a:xfrm>
              <a:off x="4709821" y="5659837"/>
              <a:ext cx="277564" cy="0"/>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flipH="1" flipV="1">
              <a:off x="7665968" y="4962598"/>
              <a:ext cx="50" cy="256239"/>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202" idx="0"/>
              <a:endCxn id="110" idx="2"/>
            </p:cNvCxnSpPr>
            <p:nvPr/>
          </p:nvCxnSpPr>
          <p:spPr>
            <a:xfrm flipH="1" flipV="1">
              <a:off x="7666017" y="3476038"/>
              <a:ext cx="1" cy="351147"/>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10" idx="0"/>
              <a:endCxn id="55" idx="2"/>
            </p:cNvCxnSpPr>
            <p:nvPr/>
          </p:nvCxnSpPr>
          <p:spPr>
            <a:xfrm flipH="1" flipV="1">
              <a:off x="7660099" y="2183084"/>
              <a:ext cx="5918" cy="321488"/>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117682" y="6077846"/>
              <a:ext cx="1196554" cy="398154"/>
            </a:xfrm>
            <a:prstGeom prst="rect">
              <a:avLst/>
            </a:prstGeom>
            <a:noFill/>
          </p:spPr>
          <p:txBody>
            <a:bodyPr wrap="square" rtlCol="0">
              <a:spAutoFit/>
            </a:bodyPr>
            <a:lstStyle/>
            <a:p>
              <a:pPr defTabSz="457200" fontAlgn="base">
                <a:spcBef>
                  <a:spcPct val="0"/>
                </a:spcBef>
                <a:spcAft>
                  <a:spcPct val="0"/>
                </a:spcAft>
              </a:pPr>
              <a:r>
                <a:rPr lang="en-US" sz="1600" b="1" dirty="0" smtClean="0">
                  <a:solidFill>
                    <a:prstClr val="black"/>
                  </a:solidFill>
                  <a:latin typeface="Arial" charset="0"/>
                  <a:ea typeface="ＭＳ Ｐゴシック" pitchFamily="-108" charset="-128"/>
                </a:rPr>
                <a:t>Analysis</a:t>
              </a:r>
              <a:endParaRPr lang="en-US" sz="1600" b="1" dirty="0">
                <a:solidFill>
                  <a:prstClr val="black"/>
                </a:solidFill>
                <a:latin typeface="Arial" charset="0"/>
                <a:ea typeface="ＭＳ Ｐゴシック" pitchFamily="-108" charset="-128"/>
              </a:endParaRPr>
            </a:p>
          </p:txBody>
        </p:sp>
        <p:sp>
          <p:nvSpPr>
            <p:cNvPr id="131" name="TextBox 130"/>
            <p:cNvSpPr txBox="1"/>
            <p:nvPr/>
          </p:nvSpPr>
          <p:spPr>
            <a:xfrm>
              <a:off x="5600808" y="6075452"/>
              <a:ext cx="2748622" cy="398154"/>
            </a:xfrm>
            <a:prstGeom prst="rect">
              <a:avLst/>
            </a:prstGeom>
            <a:noFill/>
          </p:spPr>
          <p:txBody>
            <a:bodyPr wrap="square" rtlCol="0">
              <a:spAutoFit/>
            </a:bodyPr>
            <a:lstStyle/>
            <a:p>
              <a:pPr defTabSz="457200" fontAlgn="base">
                <a:spcBef>
                  <a:spcPct val="0"/>
                </a:spcBef>
                <a:spcAft>
                  <a:spcPct val="0"/>
                </a:spcAft>
              </a:pPr>
              <a:r>
                <a:rPr lang="en-US" sz="1600" b="1" dirty="0" smtClean="0">
                  <a:solidFill>
                    <a:prstClr val="black"/>
                  </a:solidFill>
                  <a:latin typeface="Arial" charset="0"/>
                  <a:ea typeface="ＭＳ Ｐゴシック" pitchFamily="-108" charset="-128"/>
                </a:rPr>
                <a:t>Validation &amp; Approval</a:t>
              </a:r>
              <a:endParaRPr lang="en-US" sz="1600" b="1" dirty="0">
                <a:solidFill>
                  <a:prstClr val="black"/>
                </a:solidFill>
                <a:latin typeface="Arial" charset="0"/>
                <a:ea typeface="ＭＳ Ｐゴシック" pitchFamily="-108" charset="-128"/>
              </a:endParaRPr>
            </a:p>
          </p:txBody>
        </p:sp>
        <p:sp>
          <p:nvSpPr>
            <p:cNvPr id="55" name="Rounded Rectangle 54"/>
            <p:cNvSpPr/>
            <p:nvPr/>
          </p:nvSpPr>
          <p:spPr>
            <a:xfrm>
              <a:off x="6423211" y="1671348"/>
              <a:ext cx="2473776" cy="511736"/>
            </a:xfrm>
            <a:prstGeom prst="roundRect">
              <a:avLst/>
            </a:prstGeom>
            <a:solidFill>
              <a:schemeClr val="accent2">
                <a:lumMod val="20000"/>
                <a:lumOff val="80000"/>
              </a:schemeClr>
            </a:solidFill>
            <a:ln w="28575"/>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Allocate validated requirements to FAA &amp; NWS.</a:t>
              </a:r>
            </a:p>
          </p:txBody>
        </p:sp>
        <p:sp>
          <p:nvSpPr>
            <p:cNvPr id="100" name="Oval 99"/>
            <p:cNvSpPr/>
            <p:nvPr/>
          </p:nvSpPr>
          <p:spPr>
            <a:xfrm>
              <a:off x="3593680" y="1682258"/>
              <a:ext cx="2221256"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800" dirty="0">
                <a:solidFill>
                  <a:prstClr val="black"/>
                </a:solidFill>
              </a:endParaRPr>
            </a:p>
          </p:txBody>
        </p:sp>
        <p:sp>
          <p:nvSpPr>
            <p:cNvPr id="102" name="Oval 101"/>
            <p:cNvSpPr/>
            <p:nvPr/>
          </p:nvSpPr>
          <p:spPr>
            <a:xfrm>
              <a:off x="3459470" y="250435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03" name="Oval 102"/>
            <p:cNvSpPr/>
            <p:nvPr/>
          </p:nvSpPr>
          <p:spPr>
            <a:xfrm>
              <a:off x="4313800" y="250435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04" name="Oval 103"/>
            <p:cNvSpPr/>
            <p:nvPr/>
          </p:nvSpPr>
          <p:spPr>
            <a:xfrm>
              <a:off x="5168129" y="250435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08" name="Oval 107"/>
            <p:cNvSpPr/>
            <p:nvPr/>
          </p:nvSpPr>
          <p:spPr>
            <a:xfrm>
              <a:off x="4292842" y="3154168"/>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09" name="Oval 108"/>
            <p:cNvSpPr/>
            <p:nvPr/>
          </p:nvSpPr>
          <p:spPr>
            <a:xfrm>
              <a:off x="3438513" y="3154168"/>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11" name="Oval 110"/>
            <p:cNvSpPr/>
            <p:nvPr/>
          </p:nvSpPr>
          <p:spPr>
            <a:xfrm>
              <a:off x="5147172" y="3154168"/>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cxnSp>
          <p:nvCxnSpPr>
            <p:cNvPr id="112" name="Straight Connector 111"/>
            <p:cNvCxnSpPr>
              <a:stCxn id="102" idx="0"/>
              <a:endCxn id="100" idx="4"/>
            </p:cNvCxnSpPr>
            <p:nvPr/>
          </p:nvCxnSpPr>
          <p:spPr>
            <a:xfrm flipV="1">
              <a:off x="3858157" y="2183084"/>
              <a:ext cx="846151"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03" idx="0"/>
              <a:endCxn id="100" idx="4"/>
            </p:cNvCxnSpPr>
            <p:nvPr/>
          </p:nvCxnSpPr>
          <p:spPr>
            <a:xfrm flipH="1" flipV="1">
              <a:off x="4704308" y="2183084"/>
              <a:ext cx="8179"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4" idx="0"/>
              <a:endCxn id="100" idx="4"/>
            </p:cNvCxnSpPr>
            <p:nvPr/>
          </p:nvCxnSpPr>
          <p:spPr>
            <a:xfrm flipH="1" flipV="1">
              <a:off x="4704308" y="2183084"/>
              <a:ext cx="862508"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375881" y="2410561"/>
              <a:ext cx="2693493" cy="1416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800" dirty="0">
                <a:solidFill>
                  <a:prstClr val="white"/>
                </a:solidFill>
              </a:endParaRPr>
            </a:p>
          </p:txBody>
        </p:sp>
        <p:pic>
          <p:nvPicPr>
            <p:cNvPr id="124" name="Picture 1"/>
            <p:cNvPicPr>
              <a:picLocks noChangeAspect="1" noChangeArrowheads="1"/>
            </p:cNvPicPr>
            <p:nvPr/>
          </p:nvPicPr>
          <p:blipFill>
            <a:blip r:embed="rId3"/>
            <a:srcRect b="24508"/>
            <a:stretch>
              <a:fillRect/>
            </a:stretch>
          </p:blipFill>
          <p:spPr bwMode="auto">
            <a:xfrm>
              <a:off x="3539284" y="1671348"/>
              <a:ext cx="2304489" cy="385962"/>
            </a:xfrm>
            <a:prstGeom prst="rect">
              <a:avLst/>
            </a:prstGeom>
            <a:noFill/>
            <a:ln w="9525">
              <a:noFill/>
              <a:miter lim="800000"/>
              <a:headEnd/>
              <a:tailEnd/>
            </a:ln>
            <a:effectLst/>
          </p:spPr>
        </p:pic>
        <p:pic>
          <p:nvPicPr>
            <p:cNvPr id="128" name="Picture 2"/>
            <p:cNvPicPr>
              <a:picLocks noChangeAspect="1" noChangeArrowheads="1"/>
            </p:cNvPicPr>
            <p:nvPr/>
          </p:nvPicPr>
          <p:blipFill>
            <a:blip r:embed="rId4"/>
            <a:srcRect b="24036"/>
            <a:stretch>
              <a:fillRect/>
            </a:stretch>
          </p:blipFill>
          <p:spPr bwMode="auto">
            <a:xfrm>
              <a:off x="3442032" y="2493994"/>
              <a:ext cx="824665" cy="395641"/>
            </a:xfrm>
            <a:prstGeom prst="rect">
              <a:avLst/>
            </a:prstGeom>
            <a:noFill/>
            <a:ln w="9525">
              <a:noFill/>
              <a:miter lim="800000"/>
              <a:headEnd/>
              <a:tailEnd/>
            </a:ln>
            <a:effectLst/>
          </p:spPr>
        </p:pic>
        <p:sp>
          <p:nvSpPr>
            <p:cNvPr id="129" name="TextBox 128"/>
            <p:cNvSpPr txBox="1"/>
            <p:nvPr/>
          </p:nvSpPr>
          <p:spPr>
            <a:xfrm>
              <a:off x="3414979" y="2600736"/>
              <a:ext cx="861369" cy="289567"/>
            </a:xfrm>
            <a:prstGeom prst="rect">
              <a:avLst/>
            </a:prstGeom>
            <a:noFill/>
          </p:spPr>
          <p:txBody>
            <a:bodyPr wrap="square" rtlCol="0" anchor="ctr">
              <a:spAutoFit/>
            </a:bodyPr>
            <a:lstStyle/>
            <a:p>
              <a:pPr algn="ctr" defTabSz="457200" fontAlgn="base">
                <a:spcBef>
                  <a:spcPct val="0"/>
                </a:spcBef>
                <a:spcAft>
                  <a:spcPct val="0"/>
                </a:spcAft>
              </a:pPr>
              <a:r>
                <a:rPr lang="en-US" sz="1000" b="1" dirty="0" smtClean="0">
                  <a:solidFill>
                    <a:srgbClr val="FF0000"/>
                  </a:solidFill>
                  <a:ea typeface="ＭＳ Ｐゴシック" pitchFamily="-108" charset="-128"/>
                </a:rPr>
                <a:t>CATM</a:t>
              </a:r>
              <a:endParaRPr lang="en-US" sz="1000" b="1" dirty="0" smtClean="0">
                <a:solidFill>
                  <a:srgbClr val="FF0000"/>
                </a:solidFill>
                <a:latin typeface="Arial" charset="0"/>
                <a:ea typeface="ＭＳ Ｐゴシック" pitchFamily="-108" charset="-128"/>
              </a:endParaRPr>
            </a:p>
          </p:txBody>
        </p:sp>
        <p:pic>
          <p:nvPicPr>
            <p:cNvPr id="130" name="Picture 4"/>
            <p:cNvPicPr>
              <a:picLocks noChangeAspect="1" noChangeArrowheads="1"/>
            </p:cNvPicPr>
            <p:nvPr/>
          </p:nvPicPr>
          <p:blipFill>
            <a:blip r:embed="rId4"/>
            <a:srcRect b="24036"/>
            <a:stretch>
              <a:fillRect/>
            </a:stretch>
          </p:blipFill>
          <p:spPr bwMode="auto">
            <a:xfrm>
              <a:off x="4302121" y="2493994"/>
              <a:ext cx="824665" cy="395640"/>
            </a:xfrm>
            <a:prstGeom prst="rect">
              <a:avLst/>
            </a:prstGeom>
            <a:noFill/>
            <a:ln w="9525">
              <a:noFill/>
              <a:miter lim="800000"/>
              <a:headEnd/>
              <a:tailEnd/>
            </a:ln>
            <a:effectLst/>
          </p:spPr>
        </p:pic>
        <p:sp>
          <p:nvSpPr>
            <p:cNvPr id="132" name="TextBox 131"/>
            <p:cNvSpPr txBox="1"/>
            <p:nvPr/>
          </p:nvSpPr>
          <p:spPr>
            <a:xfrm>
              <a:off x="4365308" y="2599772"/>
              <a:ext cx="669385" cy="289567"/>
            </a:xfrm>
            <a:prstGeom prst="rect">
              <a:avLst/>
            </a:prstGeom>
            <a:noFill/>
          </p:spPr>
          <p:txBody>
            <a:bodyPr wrap="square" rtlCol="0" anchor="ctr">
              <a:spAutoFit/>
            </a:bodyPr>
            <a:lstStyle/>
            <a:p>
              <a:pPr algn="ctr" defTabSz="457200" fontAlgn="base">
                <a:spcBef>
                  <a:spcPct val="0"/>
                </a:spcBef>
                <a:spcAft>
                  <a:spcPct val="0"/>
                </a:spcAft>
              </a:pPr>
              <a:r>
                <a:rPr lang="en-US" sz="1000" b="1" dirty="0" smtClean="0">
                  <a:solidFill>
                    <a:prstClr val="black"/>
                  </a:solidFill>
                  <a:ea typeface="ＭＳ Ｐゴシック" pitchFamily="-108" charset="-128"/>
                </a:rPr>
                <a:t>ISO</a:t>
              </a:r>
            </a:p>
          </p:txBody>
        </p:sp>
        <p:pic>
          <p:nvPicPr>
            <p:cNvPr id="133" name="Picture 5"/>
            <p:cNvPicPr>
              <a:picLocks noChangeAspect="1" noChangeArrowheads="1"/>
            </p:cNvPicPr>
            <p:nvPr/>
          </p:nvPicPr>
          <p:blipFill>
            <a:blip r:embed="rId4"/>
            <a:srcRect b="24036"/>
            <a:stretch>
              <a:fillRect/>
            </a:stretch>
          </p:blipFill>
          <p:spPr bwMode="auto">
            <a:xfrm>
              <a:off x="5154531" y="2493994"/>
              <a:ext cx="824666" cy="395637"/>
            </a:xfrm>
            <a:prstGeom prst="rect">
              <a:avLst/>
            </a:prstGeom>
            <a:noFill/>
            <a:ln w="9525">
              <a:noFill/>
              <a:miter lim="800000"/>
              <a:headEnd/>
              <a:tailEnd/>
            </a:ln>
            <a:effectLst/>
          </p:spPr>
        </p:pic>
        <p:sp>
          <p:nvSpPr>
            <p:cNvPr id="134" name="TextBox 133"/>
            <p:cNvSpPr txBox="1"/>
            <p:nvPr/>
          </p:nvSpPr>
          <p:spPr>
            <a:xfrm>
              <a:off x="5219060" y="2605450"/>
              <a:ext cx="701976" cy="289567"/>
            </a:xfrm>
            <a:prstGeom prst="rect">
              <a:avLst/>
            </a:prstGeom>
            <a:noFill/>
          </p:spPr>
          <p:txBody>
            <a:bodyPr wrap="square" rtlCol="0" anchor="ctr">
              <a:spAutoFit/>
            </a:bodyPr>
            <a:lstStyle/>
            <a:p>
              <a:pPr algn="ctr" defTabSz="457200" fontAlgn="base">
                <a:spcBef>
                  <a:spcPct val="0"/>
                </a:spcBef>
                <a:spcAft>
                  <a:spcPct val="0"/>
                </a:spcAft>
              </a:pPr>
              <a:r>
                <a:rPr lang="en-US" sz="1000" b="1" dirty="0" smtClean="0">
                  <a:solidFill>
                    <a:prstClr val="black"/>
                  </a:solidFill>
                  <a:ea typeface="ＭＳ Ｐゴシック" pitchFamily="-108" charset="-128"/>
                </a:rPr>
                <a:t>TBFM</a:t>
              </a:r>
            </a:p>
          </p:txBody>
        </p:sp>
        <p:pic>
          <p:nvPicPr>
            <p:cNvPr id="135" name="Picture 7"/>
            <p:cNvPicPr>
              <a:picLocks noChangeAspect="1" noChangeArrowheads="1"/>
            </p:cNvPicPr>
            <p:nvPr/>
          </p:nvPicPr>
          <p:blipFill>
            <a:blip r:embed="rId5"/>
            <a:srcRect b="23732"/>
            <a:stretch>
              <a:fillRect/>
            </a:stretch>
          </p:blipFill>
          <p:spPr bwMode="auto">
            <a:xfrm>
              <a:off x="3418248" y="3145956"/>
              <a:ext cx="834158" cy="402528"/>
            </a:xfrm>
            <a:prstGeom prst="rect">
              <a:avLst/>
            </a:prstGeom>
            <a:noFill/>
            <a:ln w="9525">
              <a:noFill/>
              <a:miter lim="800000"/>
              <a:headEnd/>
              <a:tailEnd/>
            </a:ln>
            <a:effectLst/>
          </p:spPr>
        </p:pic>
        <p:sp>
          <p:nvSpPr>
            <p:cNvPr id="136" name="TextBox 135"/>
            <p:cNvSpPr txBox="1"/>
            <p:nvPr/>
          </p:nvSpPr>
          <p:spPr>
            <a:xfrm>
              <a:off x="3390517" y="3242990"/>
              <a:ext cx="898485" cy="246221"/>
            </a:xfrm>
            <a:prstGeom prst="rect">
              <a:avLst/>
            </a:prstGeom>
            <a:noFill/>
          </p:spPr>
          <p:txBody>
            <a:bodyPr wrap="square" rtlCol="0">
              <a:spAutoFit/>
            </a:bodyPr>
            <a:lstStyle/>
            <a:p>
              <a:pPr algn="ctr" defTabSz="457200" fontAlgn="base">
                <a:spcBef>
                  <a:spcPct val="0"/>
                </a:spcBef>
                <a:spcAft>
                  <a:spcPct val="0"/>
                </a:spcAft>
              </a:pPr>
              <a:r>
                <a:rPr lang="en-US" sz="1000" b="1" dirty="0" smtClean="0">
                  <a:solidFill>
                    <a:srgbClr val="FF0000"/>
                  </a:solidFill>
                  <a:ea typeface="ＭＳ Ｐゴシック" pitchFamily="-108" charset="-128"/>
                </a:rPr>
                <a:t>IMRO</a:t>
              </a:r>
            </a:p>
          </p:txBody>
        </p:sp>
        <p:pic>
          <p:nvPicPr>
            <p:cNvPr id="137" name="Picture 8"/>
            <p:cNvPicPr>
              <a:picLocks noChangeAspect="1" noChangeArrowheads="1"/>
            </p:cNvPicPr>
            <p:nvPr/>
          </p:nvPicPr>
          <p:blipFill>
            <a:blip r:embed="rId4"/>
            <a:srcRect b="24036"/>
            <a:stretch>
              <a:fillRect/>
            </a:stretch>
          </p:blipFill>
          <p:spPr bwMode="auto">
            <a:xfrm>
              <a:off x="4283084" y="3143807"/>
              <a:ext cx="824665" cy="395637"/>
            </a:xfrm>
            <a:prstGeom prst="rect">
              <a:avLst/>
            </a:prstGeom>
            <a:noFill/>
            <a:ln w="9525">
              <a:noFill/>
              <a:miter lim="800000"/>
              <a:headEnd/>
              <a:tailEnd/>
            </a:ln>
            <a:effectLst/>
          </p:spPr>
        </p:pic>
        <p:sp>
          <p:nvSpPr>
            <p:cNvPr id="138" name="TextBox 137"/>
            <p:cNvSpPr txBox="1"/>
            <p:nvPr/>
          </p:nvSpPr>
          <p:spPr>
            <a:xfrm>
              <a:off x="4333684" y="3218731"/>
              <a:ext cx="761537" cy="246221"/>
            </a:xfrm>
            <a:prstGeom prst="rect">
              <a:avLst/>
            </a:prstGeom>
            <a:noFill/>
          </p:spPr>
          <p:txBody>
            <a:bodyPr wrap="square" rtlCol="0">
              <a:spAutoFit/>
            </a:bodyPr>
            <a:lstStyle/>
            <a:p>
              <a:pPr algn="ctr" defTabSz="457200" fontAlgn="base">
                <a:spcBef>
                  <a:spcPct val="0"/>
                </a:spcBef>
                <a:spcAft>
                  <a:spcPct val="0"/>
                </a:spcAft>
              </a:pPr>
              <a:r>
                <a:rPr lang="en-US" sz="1000" b="1" dirty="0" smtClean="0">
                  <a:solidFill>
                    <a:prstClr val="black"/>
                  </a:solidFill>
                  <a:ea typeface="ＭＳ Ｐゴシック" pitchFamily="-108" charset="-128"/>
                </a:rPr>
                <a:t>IALVO</a:t>
              </a:r>
            </a:p>
          </p:txBody>
        </p:sp>
        <p:pic>
          <p:nvPicPr>
            <p:cNvPr id="139" name="Picture 9"/>
            <p:cNvPicPr>
              <a:picLocks noChangeAspect="1" noChangeArrowheads="1"/>
            </p:cNvPicPr>
            <p:nvPr/>
          </p:nvPicPr>
          <p:blipFill>
            <a:blip r:embed="rId4"/>
            <a:srcRect b="24036"/>
            <a:stretch>
              <a:fillRect/>
            </a:stretch>
          </p:blipFill>
          <p:spPr bwMode="auto">
            <a:xfrm>
              <a:off x="5135493" y="3143807"/>
              <a:ext cx="824665" cy="395637"/>
            </a:xfrm>
            <a:prstGeom prst="rect">
              <a:avLst/>
            </a:prstGeom>
            <a:noFill/>
            <a:ln w="9525">
              <a:noFill/>
              <a:miter lim="800000"/>
              <a:headEnd/>
              <a:tailEnd/>
            </a:ln>
            <a:effectLst/>
          </p:spPr>
        </p:pic>
        <p:sp>
          <p:nvSpPr>
            <p:cNvPr id="140" name="TextBox 139"/>
            <p:cNvSpPr txBox="1"/>
            <p:nvPr/>
          </p:nvSpPr>
          <p:spPr>
            <a:xfrm>
              <a:off x="5154531" y="3224326"/>
              <a:ext cx="822973" cy="246221"/>
            </a:xfrm>
            <a:prstGeom prst="rect">
              <a:avLst/>
            </a:prstGeom>
            <a:noFill/>
          </p:spPr>
          <p:txBody>
            <a:bodyPr wrap="square" rtlCol="0">
              <a:spAutoFit/>
            </a:bodyPr>
            <a:lstStyle/>
            <a:p>
              <a:pPr algn="ctr" defTabSz="457200" fontAlgn="base">
                <a:spcBef>
                  <a:spcPct val="0"/>
                </a:spcBef>
                <a:spcAft>
                  <a:spcPct val="0"/>
                </a:spcAft>
              </a:pPr>
              <a:r>
                <a:rPr lang="en-US" sz="1000" b="1" dirty="0" smtClean="0">
                  <a:solidFill>
                    <a:prstClr val="black"/>
                  </a:solidFill>
                  <a:ea typeface="ＭＳ Ｐゴシック" pitchFamily="-108" charset="-128"/>
                </a:rPr>
                <a:t>Others</a:t>
              </a:r>
            </a:p>
          </p:txBody>
        </p:sp>
        <p:cxnSp>
          <p:nvCxnSpPr>
            <p:cNvPr id="166" name="Straight Arrow Connector 165"/>
            <p:cNvCxnSpPr/>
            <p:nvPr/>
          </p:nvCxnSpPr>
          <p:spPr>
            <a:xfrm>
              <a:off x="4168518" y="3827184"/>
              <a:ext cx="0" cy="354838"/>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202" name="Rounded Rectangle 201"/>
            <p:cNvSpPr/>
            <p:nvPr/>
          </p:nvSpPr>
          <p:spPr>
            <a:xfrm>
              <a:off x="6423211" y="3827184"/>
              <a:ext cx="2485614" cy="354838"/>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Approve requirements.</a:t>
              </a:r>
            </a:p>
          </p:txBody>
        </p:sp>
        <p:cxnSp>
          <p:nvCxnSpPr>
            <p:cNvPr id="203" name="Straight Arrow Connector 202"/>
            <p:cNvCxnSpPr>
              <a:stCxn id="107" idx="0"/>
            </p:cNvCxnSpPr>
            <p:nvPr/>
          </p:nvCxnSpPr>
          <p:spPr>
            <a:xfrm flipH="1" flipV="1">
              <a:off x="7666009" y="4182023"/>
              <a:ext cx="9" cy="244935"/>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593680" y="1697425"/>
              <a:ext cx="2205765" cy="506742"/>
            </a:xfrm>
            <a:prstGeom prst="rect">
              <a:avLst/>
            </a:prstGeom>
            <a:noFill/>
          </p:spPr>
          <p:txBody>
            <a:bodyPr wrap="square" rtlCol="0">
              <a:spAutoFit/>
            </a:bodyPr>
            <a:lstStyle/>
            <a:p>
              <a:pPr algn="ctr" defTabSz="457200" fontAlgn="base">
                <a:spcBef>
                  <a:spcPct val="0"/>
                </a:spcBef>
                <a:spcAft>
                  <a:spcPct val="0"/>
                </a:spcAft>
              </a:pPr>
              <a:r>
                <a:rPr lang="en-US" sz="1100" b="1" dirty="0" smtClean="0">
                  <a:solidFill>
                    <a:prstClr val="black"/>
                  </a:solidFill>
                  <a:ea typeface="ＭＳ Ｐゴシック" pitchFamily="-108" charset="-128"/>
                </a:rPr>
                <a:t>NSIP 5.0 Alpha &amp; Bravo Portfolios</a:t>
              </a:r>
            </a:p>
          </p:txBody>
        </p:sp>
      </p:grpSp>
      <p:sp>
        <p:nvSpPr>
          <p:cNvPr id="5" name="Title 4"/>
          <p:cNvSpPr>
            <a:spLocks noGrp="1"/>
          </p:cNvSpPr>
          <p:nvPr>
            <p:ph type="title"/>
          </p:nvPr>
        </p:nvSpPr>
        <p:spPr>
          <a:xfrm>
            <a:off x="609600" y="274638"/>
            <a:ext cx="8153400" cy="868362"/>
          </a:xfrm>
          <a:solidFill>
            <a:srgbClr val="0070C0">
              <a:alpha val="10000"/>
            </a:srgbClr>
          </a:solidFill>
        </p:spPr>
        <p:txBody>
          <a:bodyPr>
            <a:noAutofit/>
          </a:bodyPr>
          <a:lstStyle/>
          <a:p>
            <a:pPr defTabSz="457200">
              <a:defRPr/>
            </a:pPr>
            <a:r>
              <a:rPr lang="en-US" dirty="0" smtClean="0">
                <a:latin typeface="Candara" pitchFamily="34" charset="0"/>
                <a:ea typeface="ＭＳ Ｐゴシック" pitchFamily="-108" charset="-128"/>
              </a:rPr>
              <a:t>Progress to Date – ANG-C6</a:t>
            </a:r>
            <a:endParaRPr lang="en-US" dirty="0">
              <a:latin typeface="Candara" pitchFamily="34" charset="0"/>
              <a:ea typeface="ＭＳ Ｐゴシック" pitchFamily="-108" charset="-128"/>
            </a:endParaRPr>
          </a:p>
        </p:txBody>
      </p:sp>
      <p:sp>
        <p:nvSpPr>
          <p:cNvPr id="3" name="Rectangle 2"/>
          <p:cNvSpPr/>
          <p:nvPr/>
        </p:nvSpPr>
        <p:spPr>
          <a:xfrm>
            <a:off x="995303" y="2253341"/>
            <a:ext cx="2460059" cy="2262789"/>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3" name="Rectangle 82"/>
          <p:cNvSpPr/>
          <p:nvPr/>
        </p:nvSpPr>
        <p:spPr>
          <a:xfrm>
            <a:off x="994833" y="4517098"/>
            <a:ext cx="3332817" cy="152400"/>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4" name="Rectangle 83"/>
          <p:cNvSpPr/>
          <p:nvPr/>
        </p:nvSpPr>
        <p:spPr>
          <a:xfrm>
            <a:off x="994834" y="4668527"/>
            <a:ext cx="1512402" cy="192619"/>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5" name="Rectangle 84"/>
          <p:cNvSpPr/>
          <p:nvPr/>
        </p:nvSpPr>
        <p:spPr>
          <a:xfrm>
            <a:off x="995256" y="4861994"/>
            <a:ext cx="3313060" cy="192619"/>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6" name="Rectangle 85"/>
          <p:cNvSpPr/>
          <p:nvPr/>
        </p:nvSpPr>
        <p:spPr>
          <a:xfrm>
            <a:off x="995256" y="5053311"/>
            <a:ext cx="1512402" cy="192619"/>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 name="TextBox 7"/>
          <p:cNvSpPr txBox="1"/>
          <p:nvPr/>
        </p:nvSpPr>
        <p:spPr>
          <a:xfrm>
            <a:off x="1958941" y="4195991"/>
            <a:ext cx="970137" cy="338554"/>
          </a:xfrm>
          <a:prstGeom prst="rect">
            <a:avLst/>
          </a:prstGeom>
          <a:noFill/>
        </p:spPr>
        <p:txBody>
          <a:bodyPr wrap="none" rtlCol="0">
            <a:spAutoFit/>
          </a:bodyPr>
          <a:lstStyle/>
          <a:p>
            <a:pPr>
              <a:spcAft>
                <a:spcPts val="600"/>
              </a:spcAft>
            </a:pPr>
            <a:r>
              <a:rPr lang="en-US" sz="1600" b="1" dirty="0" smtClean="0">
                <a:solidFill>
                  <a:srgbClr val="0070C0"/>
                </a:solidFill>
                <a:ea typeface="Verdana" pitchFamily="34" charset="0"/>
                <a:cs typeface="Verdana" pitchFamily="34" charset="0"/>
              </a:rPr>
              <a:t>ANG-C6</a:t>
            </a:r>
            <a:endParaRPr lang="en-US" sz="1600" b="1" dirty="0">
              <a:solidFill>
                <a:srgbClr val="0070C0"/>
              </a:solidFill>
              <a:ea typeface="Verdana" pitchFamily="34" charset="0"/>
              <a:cs typeface="Verdana" pitchFamily="34" charset="0"/>
            </a:endParaRPr>
          </a:p>
        </p:txBody>
      </p:sp>
    </p:spTree>
    <p:extLst>
      <p:ext uri="{BB962C8B-B14F-4D97-AF65-F5344CB8AC3E}">
        <p14:creationId xmlns:p14="http://schemas.microsoft.com/office/powerpoint/2010/main" val="3372565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66800" y="1523999"/>
            <a:ext cx="7165798" cy="4942720"/>
            <a:chOff x="510086" y="663147"/>
            <a:chExt cx="8398739" cy="5812853"/>
          </a:xfrm>
        </p:grpSpPr>
        <p:cxnSp>
          <p:nvCxnSpPr>
            <p:cNvPr id="199" name="Straight Connector 198"/>
            <p:cNvCxnSpPr>
              <a:stCxn id="194" idx="0"/>
              <a:endCxn id="189" idx="4"/>
            </p:cNvCxnSpPr>
            <p:nvPr/>
          </p:nvCxnSpPr>
          <p:spPr>
            <a:xfrm flipV="1">
              <a:off x="982625" y="2183301"/>
              <a:ext cx="867108"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95" idx="0"/>
              <a:endCxn id="189" idx="4"/>
            </p:cNvCxnSpPr>
            <p:nvPr/>
          </p:nvCxnSpPr>
          <p:spPr>
            <a:xfrm flipH="1" flipV="1">
              <a:off x="1849733" y="2183301"/>
              <a:ext cx="841551"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08" idx="0"/>
              <a:endCxn id="100" idx="4"/>
            </p:cNvCxnSpPr>
            <p:nvPr/>
          </p:nvCxnSpPr>
          <p:spPr>
            <a:xfrm flipV="1">
              <a:off x="4691529" y="2183084"/>
              <a:ext cx="12779"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11" idx="0"/>
              <a:endCxn id="100" idx="4"/>
            </p:cNvCxnSpPr>
            <p:nvPr/>
          </p:nvCxnSpPr>
          <p:spPr>
            <a:xfrm flipH="1" flipV="1">
              <a:off x="4704308" y="2183084"/>
              <a:ext cx="841551"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09" idx="0"/>
              <a:endCxn id="100" idx="4"/>
            </p:cNvCxnSpPr>
            <p:nvPr/>
          </p:nvCxnSpPr>
          <p:spPr>
            <a:xfrm flipV="1">
              <a:off x="3837200" y="2183084"/>
              <a:ext cx="867108"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Oval 188"/>
            <p:cNvSpPr/>
            <p:nvPr/>
          </p:nvSpPr>
          <p:spPr>
            <a:xfrm>
              <a:off x="739105" y="1682475"/>
              <a:ext cx="2221256"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800" dirty="0">
                <a:solidFill>
                  <a:prstClr val="black"/>
                </a:solidFill>
              </a:endParaRPr>
            </a:p>
          </p:txBody>
        </p:sp>
        <p:sp>
          <p:nvSpPr>
            <p:cNvPr id="190" name="Oval 189"/>
            <p:cNvSpPr/>
            <p:nvPr/>
          </p:nvSpPr>
          <p:spPr>
            <a:xfrm>
              <a:off x="604895" y="2504572"/>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1" name="Oval 190"/>
            <p:cNvSpPr/>
            <p:nvPr/>
          </p:nvSpPr>
          <p:spPr>
            <a:xfrm>
              <a:off x="1459225" y="2504572"/>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2" name="Oval 191"/>
            <p:cNvSpPr/>
            <p:nvPr/>
          </p:nvSpPr>
          <p:spPr>
            <a:xfrm>
              <a:off x="2313554" y="2504572"/>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3" name="Oval 192"/>
            <p:cNvSpPr/>
            <p:nvPr/>
          </p:nvSpPr>
          <p:spPr>
            <a:xfrm>
              <a:off x="1438267" y="315438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4" name="Oval 193"/>
            <p:cNvSpPr/>
            <p:nvPr/>
          </p:nvSpPr>
          <p:spPr>
            <a:xfrm>
              <a:off x="583938" y="315438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5" name="Oval 194"/>
            <p:cNvSpPr/>
            <p:nvPr/>
          </p:nvSpPr>
          <p:spPr>
            <a:xfrm>
              <a:off x="2292597" y="315438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cxnSp>
          <p:nvCxnSpPr>
            <p:cNvPr id="196" name="Straight Connector 195"/>
            <p:cNvCxnSpPr>
              <a:stCxn id="190" idx="0"/>
              <a:endCxn id="189" idx="4"/>
            </p:cNvCxnSpPr>
            <p:nvPr/>
          </p:nvCxnSpPr>
          <p:spPr>
            <a:xfrm flipV="1">
              <a:off x="1003582" y="2183301"/>
              <a:ext cx="846151"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191" idx="0"/>
              <a:endCxn id="189" idx="4"/>
            </p:cNvCxnSpPr>
            <p:nvPr/>
          </p:nvCxnSpPr>
          <p:spPr>
            <a:xfrm flipH="1" flipV="1">
              <a:off x="1849733" y="2183301"/>
              <a:ext cx="8179"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192" idx="0"/>
              <a:endCxn id="189" idx="4"/>
            </p:cNvCxnSpPr>
            <p:nvPr/>
          </p:nvCxnSpPr>
          <p:spPr>
            <a:xfrm flipH="1" flipV="1">
              <a:off x="1849733" y="2183301"/>
              <a:ext cx="862508"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3" idx="0"/>
              <a:endCxn id="189" idx="4"/>
            </p:cNvCxnSpPr>
            <p:nvPr/>
          </p:nvCxnSpPr>
          <p:spPr>
            <a:xfrm flipV="1">
              <a:off x="1836954" y="2183301"/>
              <a:ext cx="12779"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Rounded Rectangle 227"/>
            <p:cNvSpPr/>
            <p:nvPr/>
          </p:nvSpPr>
          <p:spPr>
            <a:xfrm>
              <a:off x="521306" y="2410778"/>
              <a:ext cx="2693493" cy="1416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800" dirty="0">
                <a:solidFill>
                  <a:prstClr val="white"/>
                </a:solidFill>
              </a:endParaRPr>
            </a:p>
          </p:txBody>
        </p:sp>
        <p:pic>
          <p:nvPicPr>
            <p:cNvPr id="230" name="Picture 1"/>
            <p:cNvPicPr>
              <a:picLocks noChangeAspect="1" noChangeArrowheads="1"/>
            </p:cNvPicPr>
            <p:nvPr/>
          </p:nvPicPr>
          <p:blipFill>
            <a:blip r:embed="rId3"/>
            <a:srcRect b="24508"/>
            <a:stretch>
              <a:fillRect/>
            </a:stretch>
          </p:blipFill>
          <p:spPr bwMode="auto">
            <a:xfrm>
              <a:off x="684709" y="1671565"/>
              <a:ext cx="2304489" cy="385962"/>
            </a:xfrm>
            <a:prstGeom prst="rect">
              <a:avLst/>
            </a:prstGeom>
            <a:noFill/>
            <a:ln w="9525">
              <a:noFill/>
              <a:miter lim="800000"/>
              <a:headEnd/>
              <a:tailEnd/>
            </a:ln>
            <a:effectLst/>
          </p:spPr>
        </p:pic>
        <p:sp>
          <p:nvSpPr>
            <p:cNvPr id="231" name="TextBox 230"/>
            <p:cNvSpPr txBox="1"/>
            <p:nvPr/>
          </p:nvSpPr>
          <p:spPr>
            <a:xfrm>
              <a:off x="900371" y="1684753"/>
              <a:ext cx="1905000" cy="506742"/>
            </a:xfrm>
            <a:prstGeom prst="rect">
              <a:avLst/>
            </a:prstGeom>
            <a:noFill/>
          </p:spPr>
          <p:txBody>
            <a:bodyPr wrap="square" rtlCol="0">
              <a:spAutoFit/>
            </a:bodyPr>
            <a:lstStyle/>
            <a:p>
              <a:pPr algn="ctr" defTabSz="457200" fontAlgn="base">
                <a:spcBef>
                  <a:spcPct val="0"/>
                </a:spcBef>
                <a:spcAft>
                  <a:spcPct val="0"/>
                </a:spcAft>
              </a:pPr>
              <a:r>
                <a:rPr lang="en-US" sz="1100" b="1" dirty="0" smtClean="0">
                  <a:solidFill>
                    <a:prstClr val="black"/>
                  </a:solidFill>
                  <a:ea typeface="ＭＳ Ｐゴシック" pitchFamily="-108" charset="-128"/>
                </a:rPr>
                <a:t>NextGen Mid-term CONOPS Services</a:t>
              </a:r>
            </a:p>
          </p:txBody>
        </p:sp>
        <p:pic>
          <p:nvPicPr>
            <p:cNvPr id="232" name="Picture 2"/>
            <p:cNvPicPr>
              <a:picLocks noChangeAspect="1" noChangeArrowheads="1"/>
            </p:cNvPicPr>
            <p:nvPr/>
          </p:nvPicPr>
          <p:blipFill>
            <a:blip r:embed="rId4"/>
            <a:srcRect b="24036"/>
            <a:stretch>
              <a:fillRect/>
            </a:stretch>
          </p:blipFill>
          <p:spPr bwMode="auto">
            <a:xfrm>
              <a:off x="587457" y="2494211"/>
              <a:ext cx="824665" cy="395641"/>
            </a:xfrm>
            <a:prstGeom prst="rect">
              <a:avLst/>
            </a:prstGeom>
            <a:noFill/>
            <a:ln w="9525">
              <a:noFill/>
              <a:miter lim="800000"/>
              <a:headEnd/>
              <a:tailEnd/>
            </a:ln>
            <a:effectLst/>
          </p:spPr>
        </p:pic>
        <p:sp>
          <p:nvSpPr>
            <p:cNvPr id="233" name="TextBox 232"/>
            <p:cNvSpPr txBox="1"/>
            <p:nvPr/>
          </p:nvSpPr>
          <p:spPr>
            <a:xfrm>
              <a:off x="510086" y="2556441"/>
              <a:ext cx="965304"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NAS</a:t>
              </a:r>
              <a:br>
                <a:rPr lang="en-US" sz="700" b="1" dirty="0" smtClean="0">
                  <a:solidFill>
                    <a:prstClr val="black"/>
                  </a:solidFill>
                  <a:ea typeface="ＭＳ Ｐゴシック" pitchFamily="-108" charset="-128"/>
                </a:rPr>
              </a:br>
              <a:r>
                <a:rPr lang="en-US" sz="700" b="1" dirty="0" smtClean="0">
                  <a:solidFill>
                    <a:prstClr val="black"/>
                  </a:solidFill>
                  <a:ea typeface="ＭＳ Ｐゴシック" pitchFamily="-108" charset="-128"/>
                </a:rPr>
                <a:t>Strategic TFM</a:t>
              </a:r>
              <a:endParaRPr lang="en-US" sz="800" b="1" dirty="0">
                <a:solidFill>
                  <a:prstClr val="black"/>
                </a:solidFill>
                <a:latin typeface="Arial" charset="0"/>
                <a:ea typeface="ＭＳ Ｐゴシック" pitchFamily="-108" charset="-128"/>
              </a:endParaRPr>
            </a:p>
          </p:txBody>
        </p:sp>
        <p:pic>
          <p:nvPicPr>
            <p:cNvPr id="234" name="Picture 4"/>
            <p:cNvPicPr>
              <a:picLocks noChangeAspect="1" noChangeArrowheads="1"/>
            </p:cNvPicPr>
            <p:nvPr/>
          </p:nvPicPr>
          <p:blipFill>
            <a:blip r:embed="rId4"/>
            <a:srcRect b="24036"/>
            <a:stretch>
              <a:fillRect/>
            </a:stretch>
          </p:blipFill>
          <p:spPr bwMode="auto">
            <a:xfrm>
              <a:off x="1447546" y="2494211"/>
              <a:ext cx="824665" cy="395640"/>
            </a:xfrm>
            <a:prstGeom prst="rect">
              <a:avLst/>
            </a:prstGeom>
            <a:noFill/>
            <a:ln w="9525">
              <a:noFill/>
              <a:miter lim="800000"/>
              <a:headEnd/>
              <a:tailEnd/>
            </a:ln>
            <a:effectLst/>
          </p:spPr>
        </p:pic>
        <p:sp>
          <p:nvSpPr>
            <p:cNvPr id="235" name="TextBox 234"/>
            <p:cNvSpPr txBox="1"/>
            <p:nvPr/>
          </p:nvSpPr>
          <p:spPr>
            <a:xfrm>
              <a:off x="1528977" y="2555577"/>
              <a:ext cx="669385"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Flight Planning</a:t>
              </a:r>
            </a:p>
          </p:txBody>
        </p:sp>
        <p:pic>
          <p:nvPicPr>
            <p:cNvPr id="236" name="Picture 5"/>
            <p:cNvPicPr>
              <a:picLocks noChangeAspect="1" noChangeArrowheads="1"/>
            </p:cNvPicPr>
            <p:nvPr/>
          </p:nvPicPr>
          <p:blipFill>
            <a:blip r:embed="rId4"/>
            <a:srcRect b="24036"/>
            <a:stretch>
              <a:fillRect/>
            </a:stretch>
          </p:blipFill>
          <p:spPr bwMode="auto">
            <a:xfrm>
              <a:off x="2299956" y="2494211"/>
              <a:ext cx="824665" cy="395637"/>
            </a:xfrm>
            <a:prstGeom prst="rect">
              <a:avLst/>
            </a:prstGeom>
            <a:noFill/>
            <a:ln w="9525">
              <a:noFill/>
              <a:miter lim="800000"/>
              <a:headEnd/>
              <a:tailEnd/>
            </a:ln>
            <a:effectLst/>
          </p:spPr>
        </p:pic>
        <p:sp>
          <p:nvSpPr>
            <p:cNvPr id="237" name="TextBox 236"/>
            <p:cNvSpPr txBox="1"/>
            <p:nvPr/>
          </p:nvSpPr>
          <p:spPr>
            <a:xfrm>
              <a:off x="2313554" y="2571398"/>
              <a:ext cx="797374"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Airport Operations</a:t>
              </a:r>
              <a:endParaRPr lang="en-US" sz="800" dirty="0">
                <a:solidFill>
                  <a:prstClr val="black"/>
                </a:solidFill>
                <a:ea typeface="ＭＳ Ｐゴシック" pitchFamily="-108" charset="-128"/>
              </a:endParaRPr>
            </a:p>
          </p:txBody>
        </p:sp>
        <p:pic>
          <p:nvPicPr>
            <p:cNvPr id="238" name="Picture 7"/>
            <p:cNvPicPr>
              <a:picLocks noChangeAspect="1" noChangeArrowheads="1"/>
            </p:cNvPicPr>
            <p:nvPr/>
          </p:nvPicPr>
          <p:blipFill>
            <a:blip r:embed="rId5"/>
            <a:srcRect b="23732"/>
            <a:stretch>
              <a:fillRect/>
            </a:stretch>
          </p:blipFill>
          <p:spPr bwMode="auto">
            <a:xfrm>
              <a:off x="563673" y="3146173"/>
              <a:ext cx="834158" cy="402528"/>
            </a:xfrm>
            <a:prstGeom prst="rect">
              <a:avLst/>
            </a:prstGeom>
            <a:noFill/>
            <a:ln w="9525">
              <a:noFill/>
              <a:miter lim="800000"/>
              <a:headEnd/>
              <a:tailEnd/>
            </a:ln>
            <a:effectLst/>
          </p:spPr>
        </p:pic>
        <p:sp>
          <p:nvSpPr>
            <p:cNvPr id="239" name="TextBox 238"/>
            <p:cNvSpPr txBox="1"/>
            <p:nvPr/>
          </p:nvSpPr>
          <p:spPr>
            <a:xfrm>
              <a:off x="527011" y="3164165"/>
              <a:ext cx="898485" cy="488644"/>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Arrival &amp; Departure Operations</a:t>
              </a:r>
              <a:endParaRPr lang="en-US" sz="800" dirty="0">
                <a:solidFill>
                  <a:prstClr val="black"/>
                </a:solidFill>
                <a:ea typeface="ＭＳ Ｐゴシック" pitchFamily="-108" charset="-128"/>
              </a:endParaRPr>
            </a:p>
          </p:txBody>
        </p:sp>
        <p:pic>
          <p:nvPicPr>
            <p:cNvPr id="240" name="Picture 8"/>
            <p:cNvPicPr>
              <a:picLocks noChangeAspect="1" noChangeArrowheads="1"/>
            </p:cNvPicPr>
            <p:nvPr/>
          </p:nvPicPr>
          <p:blipFill>
            <a:blip r:embed="rId4"/>
            <a:srcRect b="24036"/>
            <a:stretch>
              <a:fillRect/>
            </a:stretch>
          </p:blipFill>
          <p:spPr bwMode="auto">
            <a:xfrm>
              <a:off x="1428509" y="3144024"/>
              <a:ext cx="824665" cy="395637"/>
            </a:xfrm>
            <a:prstGeom prst="rect">
              <a:avLst/>
            </a:prstGeom>
            <a:noFill/>
            <a:ln w="9525">
              <a:noFill/>
              <a:miter lim="800000"/>
              <a:headEnd/>
              <a:tailEnd/>
            </a:ln>
            <a:effectLst/>
          </p:spPr>
        </p:pic>
        <p:sp>
          <p:nvSpPr>
            <p:cNvPr id="241" name="TextBox 240"/>
            <p:cNvSpPr txBox="1"/>
            <p:nvPr/>
          </p:nvSpPr>
          <p:spPr>
            <a:xfrm>
              <a:off x="1443358" y="3226861"/>
              <a:ext cx="807585"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Cruise Operations</a:t>
              </a:r>
              <a:endParaRPr lang="en-US" sz="700" dirty="0">
                <a:solidFill>
                  <a:prstClr val="black"/>
                </a:solidFill>
                <a:ea typeface="ＭＳ Ｐゴシック" pitchFamily="-108" charset="-128"/>
              </a:endParaRPr>
            </a:p>
          </p:txBody>
        </p:sp>
        <p:pic>
          <p:nvPicPr>
            <p:cNvPr id="242" name="Picture 9"/>
            <p:cNvPicPr>
              <a:picLocks noChangeAspect="1" noChangeArrowheads="1"/>
            </p:cNvPicPr>
            <p:nvPr/>
          </p:nvPicPr>
          <p:blipFill>
            <a:blip r:embed="rId4"/>
            <a:srcRect b="24036"/>
            <a:stretch>
              <a:fillRect/>
            </a:stretch>
          </p:blipFill>
          <p:spPr bwMode="auto">
            <a:xfrm>
              <a:off x="2280918" y="3144024"/>
              <a:ext cx="824665" cy="395637"/>
            </a:xfrm>
            <a:prstGeom prst="rect">
              <a:avLst/>
            </a:prstGeom>
            <a:noFill/>
            <a:ln w="9525">
              <a:noFill/>
              <a:miter lim="800000"/>
              <a:headEnd/>
              <a:tailEnd/>
            </a:ln>
            <a:effectLst/>
          </p:spPr>
        </p:pic>
        <p:sp>
          <p:nvSpPr>
            <p:cNvPr id="243" name="TextBox 242"/>
            <p:cNvSpPr txBox="1"/>
            <p:nvPr/>
          </p:nvSpPr>
          <p:spPr>
            <a:xfrm>
              <a:off x="2279626" y="3225357"/>
              <a:ext cx="822973"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Oceanic Operations</a:t>
              </a:r>
            </a:p>
          </p:txBody>
        </p:sp>
        <p:sp>
          <p:nvSpPr>
            <p:cNvPr id="4" name="Rounded Rectangle 3"/>
            <p:cNvSpPr/>
            <p:nvPr/>
          </p:nvSpPr>
          <p:spPr>
            <a:xfrm>
              <a:off x="583938" y="663147"/>
              <a:ext cx="8313049" cy="661461"/>
            </a:xfrm>
            <a:prstGeom prst="roundRect">
              <a:avLst>
                <a:gd name="adj" fmla="val 2587"/>
              </a:avLst>
            </a:prstGeom>
            <a:solidFill>
              <a:schemeClr val="bg1">
                <a:lumMod val="85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200" b="1" dirty="0" smtClean="0">
                  <a:solidFill>
                    <a:prstClr val="black"/>
                  </a:solidFill>
                  <a:cs typeface="Arial" pitchFamily="34" charset="0"/>
                </a:rPr>
                <a:t>Objective</a:t>
              </a:r>
              <a:r>
                <a:rPr lang="en-US" sz="1200" b="1" dirty="0">
                  <a:solidFill>
                    <a:prstClr val="black"/>
                  </a:solidFill>
                  <a:cs typeface="Arial" pitchFamily="34" charset="0"/>
                </a:rPr>
                <a:t> </a:t>
              </a:r>
              <a:r>
                <a:rPr lang="en-US" sz="1200" b="1" dirty="0" smtClean="0">
                  <a:solidFill>
                    <a:prstClr val="black"/>
                  </a:solidFill>
                  <a:cs typeface="Arial" pitchFamily="34" charset="0"/>
                  <a:sym typeface="Wingdings" pitchFamily="2" charset="2"/>
                </a:rPr>
                <a:t> </a:t>
              </a:r>
              <a:r>
                <a:rPr lang="en-US" sz="1200" b="1" dirty="0" smtClean="0">
                  <a:solidFill>
                    <a:prstClr val="black"/>
                  </a:solidFill>
                  <a:cs typeface="Arial" pitchFamily="34" charset="0"/>
                </a:rPr>
                <a:t>To develop validated operational performance requirements that address user needs and achieve the successful  implementation of mid-term service capabilities.</a:t>
              </a:r>
              <a:endParaRPr lang="en-US" sz="1200" b="1" dirty="0">
                <a:solidFill>
                  <a:prstClr val="black"/>
                </a:solidFill>
                <a:cs typeface="Arial" pitchFamily="34" charset="0"/>
              </a:endParaRPr>
            </a:p>
          </p:txBody>
        </p:sp>
        <p:sp>
          <p:nvSpPr>
            <p:cNvPr id="101" name="Rounded Rectangle 100"/>
            <p:cNvSpPr/>
            <p:nvPr/>
          </p:nvSpPr>
          <p:spPr>
            <a:xfrm>
              <a:off x="666672" y="4182021"/>
              <a:ext cx="4034271" cy="811516"/>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Decomposition of capabilities through CONOPS functional analysis and NSIP operational analysis to derive weather functions and interfaces with ATM operations.</a:t>
              </a:r>
            </a:p>
          </p:txBody>
        </p:sp>
        <p:sp>
          <p:nvSpPr>
            <p:cNvPr id="105" name="Rounded Rectangle 104"/>
            <p:cNvSpPr/>
            <p:nvPr/>
          </p:nvSpPr>
          <p:spPr>
            <a:xfrm>
              <a:off x="666672" y="5291731"/>
              <a:ext cx="4043149" cy="736211"/>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Assess user needs from an ”as-is” and “to-be” operational context to determine weather information needs in the “to-be” state.</a:t>
              </a:r>
            </a:p>
          </p:txBody>
        </p:sp>
        <p:sp>
          <p:nvSpPr>
            <p:cNvPr id="106" name="Rounded Rectangle 105"/>
            <p:cNvSpPr/>
            <p:nvPr/>
          </p:nvSpPr>
          <p:spPr>
            <a:xfrm>
              <a:off x="4987749" y="5218837"/>
              <a:ext cx="3921075" cy="809106"/>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Conduct operational validation of user needs, operational requirements, and weather information needs through use of scenarios with subject matter experts.</a:t>
              </a:r>
            </a:p>
          </p:txBody>
        </p:sp>
        <p:sp>
          <p:nvSpPr>
            <p:cNvPr id="107" name="Rounded Rectangle 106"/>
            <p:cNvSpPr/>
            <p:nvPr/>
          </p:nvSpPr>
          <p:spPr>
            <a:xfrm>
              <a:off x="6423211" y="4426957"/>
              <a:ext cx="2485614" cy="566580"/>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Convert operational requirements to performance requirements.</a:t>
              </a:r>
            </a:p>
          </p:txBody>
        </p:sp>
        <p:sp>
          <p:nvSpPr>
            <p:cNvPr id="110" name="Rounded Rectangle 109"/>
            <p:cNvSpPr/>
            <p:nvPr/>
          </p:nvSpPr>
          <p:spPr>
            <a:xfrm>
              <a:off x="6423210" y="2504572"/>
              <a:ext cx="2485613" cy="971466"/>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Validate performance requirements through appropriate methods, such as modeling, simulation, or human-in-the-loop exercises.</a:t>
              </a:r>
            </a:p>
          </p:txBody>
        </p:sp>
        <p:cxnSp>
          <p:nvCxnSpPr>
            <p:cNvPr id="14" name="Straight Arrow Connector 13"/>
            <p:cNvCxnSpPr/>
            <p:nvPr/>
          </p:nvCxnSpPr>
          <p:spPr>
            <a:xfrm flipH="1">
              <a:off x="1333869" y="3827184"/>
              <a:ext cx="6390" cy="354838"/>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101" idx="2"/>
              <a:endCxn id="105" idx="0"/>
            </p:cNvCxnSpPr>
            <p:nvPr/>
          </p:nvCxnSpPr>
          <p:spPr>
            <a:xfrm>
              <a:off x="2683808" y="4993537"/>
              <a:ext cx="4439" cy="298194"/>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105" idx="3"/>
            </p:cNvCxnSpPr>
            <p:nvPr/>
          </p:nvCxnSpPr>
          <p:spPr>
            <a:xfrm>
              <a:off x="4709821" y="5659837"/>
              <a:ext cx="277564" cy="0"/>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flipH="1" flipV="1">
              <a:off x="7665968" y="4962598"/>
              <a:ext cx="50" cy="256239"/>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202" idx="0"/>
              <a:endCxn id="110" idx="2"/>
            </p:cNvCxnSpPr>
            <p:nvPr/>
          </p:nvCxnSpPr>
          <p:spPr>
            <a:xfrm flipH="1" flipV="1">
              <a:off x="7666017" y="3476038"/>
              <a:ext cx="1" cy="351147"/>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10" idx="0"/>
              <a:endCxn id="55" idx="2"/>
            </p:cNvCxnSpPr>
            <p:nvPr/>
          </p:nvCxnSpPr>
          <p:spPr>
            <a:xfrm flipH="1" flipV="1">
              <a:off x="7660099" y="2183084"/>
              <a:ext cx="5918" cy="321488"/>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117682" y="6077846"/>
              <a:ext cx="1196554" cy="398154"/>
            </a:xfrm>
            <a:prstGeom prst="rect">
              <a:avLst/>
            </a:prstGeom>
            <a:noFill/>
          </p:spPr>
          <p:txBody>
            <a:bodyPr wrap="square" rtlCol="0">
              <a:spAutoFit/>
            </a:bodyPr>
            <a:lstStyle/>
            <a:p>
              <a:pPr defTabSz="457200" fontAlgn="base">
                <a:spcBef>
                  <a:spcPct val="0"/>
                </a:spcBef>
                <a:spcAft>
                  <a:spcPct val="0"/>
                </a:spcAft>
              </a:pPr>
              <a:r>
                <a:rPr lang="en-US" sz="1600" b="1" dirty="0" smtClean="0">
                  <a:solidFill>
                    <a:prstClr val="black"/>
                  </a:solidFill>
                  <a:latin typeface="Arial" charset="0"/>
                  <a:ea typeface="ＭＳ Ｐゴシック" pitchFamily="-108" charset="-128"/>
                </a:rPr>
                <a:t>Analysis</a:t>
              </a:r>
              <a:endParaRPr lang="en-US" sz="1600" b="1" dirty="0">
                <a:solidFill>
                  <a:prstClr val="black"/>
                </a:solidFill>
                <a:latin typeface="Arial" charset="0"/>
                <a:ea typeface="ＭＳ Ｐゴシック" pitchFamily="-108" charset="-128"/>
              </a:endParaRPr>
            </a:p>
          </p:txBody>
        </p:sp>
        <p:sp>
          <p:nvSpPr>
            <p:cNvPr id="131" name="TextBox 130"/>
            <p:cNvSpPr txBox="1"/>
            <p:nvPr/>
          </p:nvSpPr>
          <p:spPr>
            <a:xfrm>
              <a:off x="5600808" y="6075452"/>
              <a:ext cx="2748622" cy="398154"/>
            </a:xfrm>
            <a:prstGeom prst="rect">
              <a:avLst/>
            </a:prstGeom>
            <a:noFill/>
          </p:spPr>
          <p:txBody>
            <a:bodyPr wrap="square" rtlCol="0">
              <a:spAutoFit/>
            </a:bodyPr>
            <a:lstStyle/>
            <a:p>
              <a:pPr defTabSz="457200" fontAlgn="base">
                <a:spcBef>
                  <a:spcPct val="0"/>
                </a:spcBef>
                <a:spcAft>
                  <a:spcPct val="0"/>
                </a:spcAft>
              </a:pPr>
              <a:r>
                <a:rPr lang="en-US" sz="1600" b="1" dirty="0" smtClean="0">
                  <a:solidFill>
                    <a:prstClr val="black"/>
                  </a:solidFill>
                  <a:latin typeface="Arial" charset="0"/>
                  <a:ea typeface="ＭＳ Ｐゴシック" pitchFamily="-108" charset="-128"/>
                </a:rPr>
                <a:t>Validation &amp; Approval</a:t>
              </a:r>
              <a:endParaRPr lang="en-US" sz="1600" b="1" dirty="0">
                <a:solidFill>
                  <a:prstClr val="black"/>
                </a:solidFill>
                <a:latin typeface="Arial" charset="0"/>
                <a:ea typeface="ＭＳ Ｐゴシック" pitchFamily="-108" charset="-128"/>
              </a:endParaRPr>
            </a:p>
          </p:txBody>
        </p:sp>
        <p:sp>
          <p:nvSpPr>
            <p:cNvPr id="55" name="Rounded Rectangle 54"/>
            <p:cNvSpPr/>
            <p:nvPr/>
          </p:nvSpPr>
          <p:spPr>
            <a:xfrm>
              <a:off x="6423211" y="1671348"/>
              <a:ext cx="2473776" cy="511736"/>
            </a:xfrm>
            <a:prstGeom prst="roundRect">
              <a:avLst/>
            </a:prstGeom>
            <a:solidFill>
              <a:schemeClr val="accent2">
                <a:lumMod val="20000"/>
                <a:lumOff val="80000"/>
              </a:schemeClr>
            </a:solidFill>
            <a:ln w="28575"/>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Allocate validated requirements to FAA &amp; NWS.</a:t>
              </a:r>
            </a:p>
          </p:txBody>
        </p:sp>
        <p:sp>
          <p:nvSpPr>
            <p:cNvPr id="100" name="Oval 99"/>
            <p:cNvSpPr/>
            <p:nvPr/>
          </p:nvSpPr>
          <p:spPr>
            <a:xfrm>
              <a:off x="3593680" y="1682258"/>
              <a:ext cx="2221256"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800" dirty="0">
                <a:solidFill>
                  <a:prstClr val="black"/>
                </a:solidFill>
              </a:endParaRPr>
            </a:p>
          </p:txBody>
        </p:sp>
        <p:sp>
          <p:nvSpPr>
            <p:cNvPr id="102" name="Oval 101"/>
            <p:cNvSpPr/>
            <p:nvPr/>
          </p:nvSpPr>
          <p:spPr>
            <a:xfrm>
              <a:off x="3459470" y="250435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03" name="Oval 102"/>
            <p:cNvSpPr/>
            <p:nvPr/>
          </p:nvSpPr>
          <p:spPr>
            <a:xfrm>
              <a:off x="4313800" y="250435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04" name="Oval 103"/>
            <p:cNvSpPr/>
            <p:nvPr/>
          </p:nvSpPr>
          <p:spPr>
            <a:xfrm>
              <a:off x="5168129" y="250435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08" name="Oval 107"/>
            <p:cNvSpPr/>
            <p:nvPr/>
          </p:nvSpPr>
          <p:spPr>
            <a:xfrm>
              <a:off x="4292842" y="3154168"/>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09" name="Oval 108"/>
            <p:cNvSpPr/>
            <p:nvPr/>
          </p:nvSpPr>
          <p:spPr>
            <a:xfrm>
              <a:off x="3438513" y="3154168"/>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11" name="Oval 110"/>
            <p:cNvSpPr/>
            <p:nvPr/>
          </p:nvSpPr>
          <p:spPr>
            <a:xfrm>
              <a:off x="5147172" y="3154168"/>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cxnSp>
          <p:nvCxnSpPr>
            <p:cNvPr id="112" name="Straight Connector 111"/>
            <p:cNvCxnSpPr>
              <a:stCxn id="102" idx="0"/>
              <a:endCxn id="100" idx="4"/>
            </p:cNvCxnSpPr>
            <p:nvPr/>
          </p:nvCxnSpPr>
          <p:spPr>
            <a:xfrm flipV="1">
              <a:off x="3858157" y="2183084"/>
              <a:ext cx="846151"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03" idx="0"/>
              <a:endCxn id="100" idx="4"/>
            </p:cNvCxnSpPr>
            <p:nvPr/>
          </p:nvCxnSpPr>
          <p:spPr>
            <a:xfrm flipH="1" flipV="1">
              <a:off x="4704308" y="2183084"/>
              <a:ext cx="8179"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4" idx="0"/>
              <a:endCxn id="100" idx="4"/>
            </p:cNvCxnSpPr>
            <p:nvPr/>
          </p:nvCxnSpPr>
          <p:spPr>
            <a:xfrm flipH="1" flipV="1">
              <a:off x="4704308" y="2183084"/>
              <a:ext cx="862508"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375881" y="2410561"/>
              <a:ext cx="2693493" cy="1416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800" dirty="0">
                <a:solidFill>
                  <a:prstClr val="white"/>
                </a:solidFill>
              </a:endParaRPr>
            </a:p>
          </p:txBody>
        </p:sp>
        <p:pic>
          <p:nvPicPr>
            <p:cNvPr id="124" name="Picture 1"/>
            <p:cNvPicPr>
              <a:picLocks noChangeAspect="1" noChangeArrowheads="1"/>
            </p:cNvPicPr>
            <p:nvPr/>
          </p:nvPicPr>
          <p:blipFill>
            <a:blip r:embed="rId3"/>
            <a:srcRect b="24508"/>
            <a:stretch>
              <a:fillRect/>
            </a:stretch>
          </p:blipFill>
          <p:spPr bwMode="auto">
            <a:xfrm>
              <a:off x="3539284" y="1671348"/>
              <a:ext cx="2304489" cy="385962"/>
            </a:xfrm>
            <a:prstGeom prst="rect">
              <a:avLst/>
            </a:prstGeom>
            <a:noFill/>
            <a:ln w="9525">
              <a:noFill/>
              <a:miter lim="800000"/>
              <a:headEnd/>
              <a:tailEnd/>
            </a:ln>
            <a:effectLst/>
          </p:spPr>
        </p:pic>
        <p:pic>
          <p:nvPicPr>
            <p:cNvPr id="128" name="Picture 2"/>
            <p:cNvPicPr>
              <a:picLocks noChangeAspect="1" noChangeArrowheads="1"/>
            </p:cNvPicPr>
            <p:nvPr/>
          </p:nvPicPr>
          <p:blipFill>
            <a:blip r:embed="rId4"/>
            <a:srcRect b="24036"/>
            <a:stretch>
              <a:fillRect/>
            </a:stretch>
          </p:blipFill>
          <p:spPr bwMode="auto">
            <a:xfrm>
              <a:off x="3442032" y="2493994"/>
              <a:ext cx="824665" cy="395641"/>
            </a:xfrm>
            <a:prstGeom prst="rect">
              <a:avLst/>
            </a:prstGeom>
            <a:noFill/>
            <a:ln w="9525">
              <a:noFill/>
              <a:miter lim="800000"/>
              <a:headEnd/>
              <a:tailEnd/>
            </a:ln>
            <a:effectLst/>
          </p:spPr>
        </p:pic>
        <p:sp>
          <p:nvSpPr>
            <p:cNvPr id="129" name="TextBox 128"/>
            <p:cNvSpPr txBox="1"/>
            <p:nvPr/>
          </p:nvSpPr>
          <p:spPr>
            <a:xfrm>
              <a:off x="3414979" y="2600736"/>
              <a:ext cx="861369" cy="289567"/>
            </a:xfrm>
            <a:prstGeom prst="rect">
              <a:avLst/>
            </a:prstGeom>
            <a:noFill/>
          </p:spPr>
          <p:txBody>
            <a:bodyPr wrap="square" rtlCol="0" anchor="ctr">
              <a:spAutoFit/>
            </a:bodyPr>
            <a:lstStyle/>
            <a:p>
              <a:pPr algn="ctr" defTabSz="457200" fontAlgn="base">
                <a:spcBef>
                  <a:spcPct val="0"/>
                </a:spcBef>
                <a:spcAft>
                  <a:spcPct val="0"/>
                </a:spcAft>
              </a:pPr>
              <a:r>
                <a:rPr lang="en-US" sz="1000" b="1" dirty="0" smtClean="0">
                  <a:solidFill>
                    <a:srgbClr val="FF0000"/>
                  </a:solidFill>
                  <a:ea typeface="ＭＳ Ｐゴシック" pitchFamily="-108" charset="-128"/>
                </a:rPr>
                <a:t>CATM</a:t>
              </a:r>
              <a:endParaRPr lang="en-US" sz="1000" b="1" dirty="0" smtClean="0">
                <a:solidFill>
                  <a:srgbClr val="FF0000"/>
                </a:solidFill>
                <a:latin typeface="Arial" charset="0"/>
                <a:ea typeface="ＭＳ Ｐゴシック" pitchFamily="-108" charset="-128"/>
              </a:endParaRPr>
            </a:p>
          </p:txBody>
        </p:sp>
        <p:pic>
          <p:nvPicPr>
            <p:cNvPr id="130" name="Picture 4"/>
            <p:cNvPicPr>
              <a:picLocks noChangeAspect="1" noChangeArrowheads="1"/>
            </p:cNvPicPr>
            <p:nvPr/>
          </p:nvPicPr>
          <p:blipFill>
            <a:blip r:embed="rId4"/>
            <a:srcRect b="24036"/>
            <a:stretch>
              <a:fillRect/>
            </a:stretch>
          </p:blipFill>
          <p:spPr bwMode="auto">
            <a:xfrm>
              <a:off x="4302121" y="2493994"/>
              <a:ext cx="824665" cy="395640"/>
            </a:xfrm>
            <a:prstGeom prst="rect">
              <a:avLst/>
            </a:prstGeom>
            <a:noFill/>
            <a:ln w="9525">
              <a:noFill/>
              <a:miter lim="800000"/>
              <a:headEnd/>
              <a:tailEnd/>
            </a:ln>
            <a:effectLst/>
          </p:spPr>
        </p:pic>
        <p:sp>
          <p:nvSpPr>
            <p:cNvPr id="132" name="TextBox 131"/>
            <p:cNvSpPr txBox="1"/>
            <p:nvPr/>
          </p:nvSpPr>
          <p:spPr>
            <a:xfrm>
              <a:off x="4365308" y="2599772"/>
              <a:ext cx="669385" cy="289567"/>
            </a:xfrm>
            <a:prstGeom prst="rect">
              <a:avLst/>
            </a:prstGeom>
            <a:noFill/>
          </p:spPr>
          <p:txBody>
            <a:bodyPr wrap="square" rtlCol="0" anchor="ctr">
              <a:spAutoFit/>
            </a:bodyPr>
            <a:lstStyle/>
            <a:p>
              <a:pPr algn="ctr" defTabSz="457200" fontAlgn="base">
                <a:spcBef>
                  <a:spcPct val="0"/>
                </a:spcBef>
                <a:spcAft>
                  <a:spcPct val="0"/>
                </a:spcAft>
              </a:pPr>
              <a:r>
                <a:rPr lang="en-US" sz="1000" b="1" dirty="0" smtClean="0">
                  <a:solidFill>
                    <a:prstClr val="black"/>
                  </a:solidFill>
                  <a:ea typeface="ＭＳ Ｐゴシック" pitchFamily="-108" charset="-128"/>
                </a:rPr>
                <a:t>ISO</a:t>
              </a:r>
            </a:p>
          </p:txBody>
        </p:sp>
        <p:pic>
          <p:nvPicPr>
            <p:cNvPr id="133" name="Picture 5"/>
            <p:cNvPicPr>
              <a:picLocks noChangeAspect="1" noChangeArrowheads="1"/>
            </p:cNvPicPr>
            <p:nvPr/>
          </p:nvPicPr>
          <p:blipFill>
            <a:blip r:embed="rId4"/>
            <a:srcRect b="24036"/>
            <a:stretch>
              <a:fillRect/>
            </a:stretch>
          </p:blipFill>
          <p:spPr bwMode="auto">
            <a:xfrm>
              <a:off x="5154531" y="2493994"/>
              <a:ext cx="824666" cy="395637"/>
            </a:xfrm>
            <a:prstGeom prst="rect">
              <a:avLst/>
            </a:prstGeom>
            <a:noFill/>
            <a:ln w="9525">
              <a:noFill/>
              <a:miter lim="800000"/>
              <a:headEnd/>
              <a:tailEnd/>
            </a:ln>
            <a:effectLst/>
          </p:spPr>
        </p:pic>
        <p:sp>
          <p:nvSpPr>
            <p:cNvPr id="134" name="TextBox 133"/>
            <p:cNvSpPr txBox="1"/>
            <p:nvPr/>
          </p:nvSpPr>
          <p:spPr>
            <a:xfrm>
              <a:off x="5219060" y="2605450"/>
              <a:ext cx="701976" cy="289567"/>
            </a:xfrm>
            <a:prstGeom prst="rect">
              <a:avLst/>
            </a:prstGeom>
            <a:noFill/>
          </p:spPr>
          <p:txBody>
            <a:bodyPr wrap="square" rtlCol="0" anchor="ctr">
              <a:spAutoFit/>
            </a:bodyPr>
            <a:lstStyle/>
            <a:p>
              <a:pPr algn="ctr" defTabSz="457200" fontAlgn="base">
                <a:spcBef>
                  <a:spcPct val="0"/>
                </a:spcBef>
                <a:spcAft>
                  <a:spcPct val="0"/>
                </a:spcAft>
              </a:pPr>
              <a:r>
                <a:rPr lang="en-US" sz="1000" b="1" dirty="0" smtClean="0">
                  <a:solidFill>
                    <a:prstClr val="black"/>
                  </a:solidFill>
                  <a:ea typeface="ＭＳ Ｐゴシック" pitchFamily="-108" charset="-128"/>
                </a:rPr>
                <a:t>TBFM</a:t>
              </a:r>
            </a:p>
          </p:txBody>
        </p:sp>
        <p:pic>
          <p:nvPicPr>
            <p:cNvPr id="135" name="Picture 7"/>
            <p:cNvPicPr>
              <a:picLocks noChangeAspect="1" noChangeArrowheads="1"/>
            </p:cNvPicPr>
            <p:nvPr/>
          </p:nvPicPr>
          <p:blipFill>
            <a:blip r:embed="rId5"/>
            <a:srcRect b="23732"/>
            <a:stretch>
              <a:fillRect/>
            </a:stretch>
          </p:blipFill>
          <p:spPr bwMode="auto">
            <a:xfrm>
              <a:off x="3418248" y="3145956"/>
              <a:ext cx="834158" cy="402528"/>
            </a:xfrm>
            <a:prstGeom prst="rect">
              <a:avLst/>
            </a:prstGeom>
            <a:noFill/>
            <a:ln w="9525">
              <a:noFill/>
              <a:miter lim="800000"/>
              <a:headEnd/>
              <a:tailEnd/>
            </a:ln>
            <a:effectLst/>
          </p:spPr>
        </p:pic>
        <p:sp>
          <p:nvSpPr>
            <p:cNvPr id="136" name="TextBox 135"/>
            <p:cNvSpPr txBox="1"/>
            <p:nvPr/>
          </p:nvSpPr>
          <p:spPr>
            <a:xfrm>
              <a:off x="3390517" y="3242990"/>
              <a:ext cx="898485" cy="246221"/>
            </a:xfrm>
            <a:prstGeom prst="rect">
              <a:avLst/>
            </a:prstGeom>
            <a:noFill/>
          </p:spPr>
          <p:txBody>
            <a:bodyPr wrap="square" rtlCol="0">
              <a:spAutoFit/>
            </a:bodyPr>
            <a:lstStyle/>
            <a:p>
              <a:pPr algn="ctr" defTabSz="457200" fontAlgn="base">
                <a:spcBef>
                  <a:spcPct val="0"/>
                </a:spcBef>
                <a:spcAft>
                  <a:spcPct val="0"/>
                </a:spcAft>
              </a:pPr>
              <a:r>
                <a:rPr lang="en-US" sz="1000" b="1" dirty="0" smtClean="0">
                  <a:solidFill>
                    <a:srgbClr val="FF0000"/>
                  </a:solidFill>
                  <a:ea typeface="ＭＳ Ｐゴシック" pitchFamily="-108" charset="-128"/>
                </a:rPr>
                <a:t>IMRO</a:t>
              </a:r>
            </a:p>
          </p:txBody>
        </p:sp>
        <p:pic>
          <p:nvPicPr>
            <p:cNvPr id="137" name="Picture 8"/>
            <p:cNvPicPr>
              <a:picLocks noChangeAspect="1" noChangeArrowheads="1"/>
            </p:cNvPicPr>
            <p:nvPr/>
          </p:nvPicPr>
          <p:blipFill>
            <a:blip r:embed="rId4"/>
            <a:srcRect b="24036"/>
            <a:stretch>
              <a:fillRect/>
            </a:stretch>
          </p:blipFill>
          <p:spPr bwMode="auto">
            <a:xfrm>
              <a:off x="4283084" y="3143807"/>
              <a:ext cx="824665" cy="395637"/>
            </a:xfrm>
            <a:prstGeom prst="rect">
              <a:avLst/>
            </a:prstGeom>
            <a:noFill/>
            <a:ln w="9525">
              <a:noFill/>
              <a:miter lim="800000"/>
              <a:headEnd/>
              <a:tailEnd/>
            </a:ln>
            <a:effectLst/>
          </p:spPr>
        </p:pic>
        <p:sp>
          <p:nvSpPr>
            <p:cNvPr id="138" name="TextBox 137"/>
            <p:cNvSpPr txBox="1"/>
            <p:nvPr/>
          </p:nvSpPr>
          <p:spPr>
            <a:xfrm>
              <a:off x="4333684" y="3218731"/>
              <a:ext cx="761537" cy="246221"/>
            </a:xfrm>
            <a:prstGeom prst="rect">
              <a:avLst/>
            </a:prstGeom>
            <a:noFill/>
          </p:spPr>
          <p:txBody>
            <a:bodyPr wrap="square" rtlCol="0">
              <a:spAutoFit/>
            </a:bodyPr>
            <a:lstStyle/>
            <a:p>
              <a:pPr algn="ctr" defTabSz="457200" fontAlgn="base">
                <a:spcBef>
                  <a:spcPct val="0"/>
                </a:spcBef>
                <a:spcAft>
                  <a:spcPct val="0"/>
                </a:spcAft>
              </a:pPr>
              <a:r>
                <a:rPr lang="en-US" sz="1000" b="1" dirty="0" smtClean="0">
                  <a:solidFill>
                    <a:prstClr val="black"/>
                  </a:solidFill>
                  <a:ea typeface="ＭＳ Ｐゴシック" pitchFamily="-108" charset="-128"/>
                </a:rPr>
                <a:t>IALVO</a:t>
              </a:r>
            </a:p>
          </p:txBody>
        </p:sp>
        <p:pic>
          <p:nvPicPr>
            <p:cNvPr id="139" name="Picture 9"/>
            <p:cNvPicPr>
              <a:picLocks noChangeAspect="1" noChangeArrowheads="1"/>
            </p:cNvPicPr>
            <p:nvPr/>
          </p:nvPicPr>
          <p:blipFill>
            <a:blip r:embed="rId4"/>
            <a:srcRect b="24036"/>
            <a:stretch>
              <a:fillRect/>
            </a:stretch>
          </p:blipFill>
          <p:spPr bwMode="auto">
            <a:xfrm>
              <a:off x="5135493" y="3143807"/>
              <a:ext cx="824665" cy="395637"/>
            </a:xfrm>
            <a:prstGeom prst="rect">
              <a:avLst/>
            </a:prstGeom>
            <a:noFill/>
            <a:ln w="9525">
              <a:noFill/>
              <a:miter lim="800000"/>
              <a:headEnd/>
              <a:tailEnd/>
            </a:ln>
            <a:effectLst/>
          </p:spPr>
        </p:pic>
        <p:sp>
          <p:nvSpPr>
            <p:cNvPr id="140" name="TextBox 139"/>
            <p:cNvSpPr txBox="1"/>
            <p:nvPr/>
          </p:nvSpPr>
          <p:spPr>
            <a:xfrm>
              <a:off x="5154531" y="3224326"/>
              <a:ext cx="822973" cy="246221"/>
            </a:xfrm>
            <a:prstGeom prst="rect">
              <a:avLst/>
            </a:prstGeom>
            <a:noFill/>
          </p:spPr>
          <p:txBody>
            <a:bodyPr wrap="square" rtlCol="0">
              <a:spAutoFit/>
            </a:bodyPr>
            <a:lstStyle/>
            <a:p>
              <a:pPr algn="ctr" defTabSz="457200" fontAlgn="base">
                <a:spcBef>
                  <a:spcPct val="0"/>
                </a:spcBef>
                <a:spcAft>
                  <a:spcPct val="0"/>
                </a:spcAft>
              </a:pPr>
              <a:r>
                <a:rPr lang="en-US" sz="1000" b="1" dirty="0" smtClean="0">
                  <a:solidFill>
                    <a:prstClr val="black"/>
                  </a:solidFill>
                  <a:ea typeface="ＭＳ Ｐゴシック" pitchFamily="-108" charset="-128"/>
                </a:rPr>
                <a:t>Others</a:t>
              </a:r>
            </a:p>
          </p:txBody>
        </p:sp>
        <p:cxnSp>
          <p:nvCxnSpPr>
            <p:cNvPr id="166" name="Straight Arrow Connector 165"/>
            <p:cNvCxnSpPr/>
            <p:nvPr/>
          </p:nvCxnSpPr>
          <p:spPr>
            <a:xfrm>
              <a:off x="4168518" y="3827184"/>
              <a:ext cx="0" cy="354838"/>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202" name="Rounded Rectangle 201"/>
            <p:cNvSpPr/>
            <p:nvPr/>
          </p:nvSpPr>
          <p:spPr>
            <a:xfrm>
              <a:off x="6423211" y="3827184"/>
              <a:ext cx="2485614" cy="354838"/>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Approve requirements.</a:t>
              </a:r>
            </a:p>
          </p:txBody>
        </p:sp>
        <p:cxnSp>
          <p:nvCxnSpPr>
            <p:cNvPr id="203" name="Straight Arrow Connector 202"/>
            <p:cNvCxnSpPr>
              <a:stCxn id="107" idx="0"/>
            </p:cNvCxnSpPr>
            <p:nvPr/>
          </p:nvCxnSpPr>
          <p:spPr>
            <a:xfrm flipH="1" flipV="1">
              <a:off x="7666009" y="4182023"/>
              <a:ext cx="9" cy="244935"/>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593680" y="1697425"/>
              <a:ext cx="2205765" cy="506742"/>
            </a:xfrm>
            <a:prstGeom prst="rect">
              <a:avLst/>
            </a:prstGeom>
            <a:noFill/>
          </p:spPr>
          <p:txBody>
            <a:bodyPr wrap="square" rtlCol="0">
              <a:spAutoFit/>
            </a:bodyPr>
            <a:lstStyle/>
            <a:p>
              <a:pPr algn="ctr" defTabSz="457200" fontAlgn="base">
                <a:spcBef>
                  <a:spcPct val="0"/>
                </a:spcBef>
                <a:spcAft>
                  <a:spcPct val="0"/>
                </a:spcAft>
              </a:pPr>
              <a:r>
                <a:rPr lang="en-US" sz="1100" b="1" dirty="0" smtClean="0">
                  <a:solidFill>
                    <a:prstClr val="black"/>
                  </a:solidFill>
                  <a:ea typeface="ＭＳ Ｐゴシック" pitchFamily="-108" charset="-128"/>
                </a:rPr>
                <a:t>NSIP 5.0 Alpha &amp; Bravo Portfolios</a:t>
              </a:r>
            </a:p>
          </p:txBody>
        </p:sp>
      </p:grpSp>
      <p:sp>
        <p:nvSpPr>
          <p:cNvPr id="5" name="Title 4"/>
          <p:cNvSpPr>
            <a:spLocks noGrp="1"/>
          </p:cNvSpPr>
          <p:nvPr>
            <p:ph type="title"/>
          </p:nvPr>
        </p:nvSpPr>
        <p:spPr>
          <a:xfrm>
            <a:off x="609600" y="274638"/>
            <a:ext cx="8153400" cy="868362"/>
          </a:xfrm>
          <a:solidFill>
            <a:srgbClr val="0070C0">
              <a:alpha val="10000"/>
            </a:srgbClr>
          </a:solidFill>
        </p:spPr>
        <p:txBody>
          <a:bodyPr>
            <a:noAutofit/>
          </a:bodyPr>
          <a:lstStyle/>
          <a:p>
            <a:pPr defTabSz="457200">
              <a:defRPr/>
            </a:pPr>
            <a:r>
              <a:rPr lang="en-US" dirty="0" smtClean="0">
                <a:latin typeface="Candara" pitchFamily="34" charset="0"/>
                <a:ea typeface="ＭＳ Ｐゴシック" pitchFamily="-108" charset="-128"/>
              </a:rPr>
              <a:t>Progress to Date – ANG-C6 and TRWG</a:t>
            </a:r>
            <a:endParaRPr lang="en-US" dirty="0">
              <a:latin typeface="Candara" pitchFamily="34" charset="0"/>
              <a:ea typeface="ＭＳ Ｐゴシック" pitchFamily="-108" charset="-128"/>
            </a:endParaRPr>
          </a:p>
        </p:txBody>
      </p:sp>
      <p:sp>
        <p:nvSpPr>
          <p:cNvPr id="3" name="Rectangle 2"/>
          <p:cNvSpPr/>
          <p:nvPr/>
        </p:nvSpPr>
        <p:spPr>
          <a:xfrm>
            <a:off x="995303" y="2253341"/>
            <a:ext cx="2460059" cy="2262789"/>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2" name="Rectangle 81"/>
          <p:cNvSpPr/>
          <p:nvPr/>
        </p:nvSpPr>
        <p:spPr>
          <a:xfrm>
            <a:off x="6042660" y="4894373"/>
            <a:ext cx="2179837" cy="377613"/>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3" name="Rectangle 82"/>
          <p:cNvSpPr/>
          <p:nvPr/>
        </p:nvSpPr>
        <p:spPr>
          <a:xfrm>
            <a:off x="994833" y="4516132"/>
            <a:ext cx="3332817" cy="152400"/>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4" name="Rectangle 83"/>
          <p:cNvSpPr/>
          <p:nvPr/>
        </p:nvSpPr>
        <p:spPr>
          <a:xfrm>
            <a:off x="994834" y="4668527"/>
            <a:ext cx="1512402" cy="192619"/>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5" name="Rectangle 84"/>
          <p:cNvSpPr/>
          <p:nvPr/>
        </p:nvSpPr>
        <p:spPr>
          <a:xfrm>
            <a:off x="993697" y="4861994"/>
            <a:ext cx="3313060" cy="192619"/>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6" name="Rectangle 85"/>
          <p:cNvSpPr/>
          <p:nvPr/>
        </p:nvSpPr>
        <p:spPr>
          <a:xfrm>
            <a:off x="994571" y="5054887"/>
            <a:ext cx="1512402" cy="192619"/>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7" name="Rectangle 86"/>
          <p:cNvSpPr/>
          <p:nvPr/>
        </p:nvSpPr>
        <p:spPr>
          <a:xfrm>
            <a:off x="6042660" y="4711719"/>
            <a:ext cx="685800" cy="188807"/>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 name="TextBox 7"/>
          <p:cNvSpPr txBox="1"/>
          <p:nvPr/>
        </p:nvSpPr>
        <p:spPr>
          <a:xfrm>
            <a:off x="1958941" y="4195991"/>
            <a:ext cx="970137" cy="338554"/>
          </a:xfrm>
          <a:prstGeom prst="rect">
            <a:avLst/>
          </a:prstGeom>
          <a:noFill/>
        </p:spPr>
        <p:txBody>
          <a:bodyPr wrap="none" rtlCol="0">
            <a:spAutoFit/>
          </a:bodyPr>
          <a:lstStyle/>
          <a:p>
            <a:pPr>
              <a:spcAft>
                <a:spcPts val="600"/>
              </a:spcAft>
            </a:pPr>
            <a:r>
              <a:rPr lang="en-US" sz="1600" b="1" dirty="0" smtClean="0">
                <a:solidFill>
                  <a:srgbClr val="0070C0"/>
                </a:solidFill>
                <a:ea typeface="Verdana" pitchFamily="34" charset="0"/>
                <a:cs typeface="Verdana" pitchFamily="34" charset="0"/>
              </a:rPr>
              <a:t>ANG-C6</a:t>
            </a:r>
            <a:endParaRPr lang="en-US" sz="1600" b="1" dirty="0">
              <a:solidFill>
                <a:srgbClr val="0070C0"/>
              </a:solidFill>
              <a:ea typeface="Verdana" pitchFamily="34" charset="0"/>
              <a:cs typeface="Verdana" pitchFamily="34" charset="0"/>
            </a:endParaRPr>
          </a:p>
        </p:txBody>
      </p:sp>
      <p:sp>
        <p:nvSpPr>
          <p:cNvPr id="89" name="TextBox 88"/>
          <p:cNvSpPr txBox="1"/>
          <p:nvPr/>
        </p:nvSpPr>
        <p:spPr>
          <a:xfrm>
            <a:off x="5207456" y="4705595"/>
            <a:ext cx="835204" cy="338554"/>
          </a:xfrm>
          <a:prstGeom prst="rect">
            <a:avLst/>
          </a:prstGeom>
          <a:solidFill>
            <a:srgbClr val="0070C0">
              <a:alpha val="10000"/>
            </a:srgbClr>
          </a:solidFill>
        </p:spPr>
        <p:txBody>
          <a:bodyPr wrap="square" rtlCol="0">
            <a:spAutoFit/>
          </a:bodyPr>
          <a:lstStyle/>
          <a:p>
            <a:pPr>
              <a:spcAft>
                <a:spcPts val="600"/>
              </a:spcAft>
            </a:pPr>
            <a:r>
              <a:rPr lang="en-US" sz="1600" b="1" dirty="0" smtClean="0">
                <a:solidFill>
                  <a:srgbClr val="0070C0"/>
                </a:solidFill>
                <a:ea typeface="Verdana" pitchFamily="34" charset="0"/>
                <a:cs typeface="Verdana" pitchFamily="34" charset="0"/>
              </a:rPr>
              <a:t>TRWG</a:t>
            </a:r>
            <a:endParaRPr lang="en-US" sz="1600" b="1" dirty="0">
              <a:solidFill>
                <a:srgbClr val="0070C0"/>
              </a:solidFill>
              <a:ea typeface="Verdana" pitchFamily="34" charset="0"/>
              <a:cs typeface="Verdana" pitchFamily="34" charset="0"/>
            </a:endParaRPr>
          </a:p>
        </p:txBody>
      </p:sp>
    </p:spTree>
    <p:extLst>
      <p:ext uri="{BB962C8B-B14F-4D97-AF65-F5344CB8AC3E}">
        <p14:creationId xmlns:p14="http://schemas.microsoft.com/office/powerpoint/2010/main" val="1245693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OWNA?</a:t>
            </a:r>
            <a:endParaRPr lang="en-US" dirty="0"/>
          </a:p>
        </p:txBody>
      </p:sp>
      <p:sp>
        <p:nvSpPr>
          <p:cNvPr id="3" name="Content Placeholder 2"/>
          <p:cNvSpPr>
            <a:spLocks noGrp="1"/>
          </p:cNvSpPr>
          <p:nvPr>
            <p:ph idx="1"/>
          </p:nvPr>
        </p:nvSpPr>
        <p:spPr/>
        <p:txBody>
          <a:bodyPr>
            <a:normAutofit lnSpcReduction="10000"/>
          </a:bodyPr>
          <a:lstStyle/>
          <a:p>
            <a:r>
              <a:rPr lang="en-US" dirty="0" smtClean="0"/>
              <a:t>FAA weather performance requirements</a:t>
            </a:r>
            <a:r>
              <a:rPr lang="en-US" dirty="0"/>
              <a:t> IOU to </a:t>
            </a:r>
            <a:r>
              <a:rPr lang="en-US" dirty="0" smtClean="0"/>
              <a:t>NWS</a:t>
            </a:r>
          </a:p>
          <a:p>
            <a:r>
              <a:rPr lang="en-US" dirty="0"/>
              <a:t>“…you don’t know what you don’t know…”</a:t>
            </a:r>
          </a:p>
          <a:p>
            <a:r>
              <a:rPr lang="en-US" dirty="0"/>
              <a:t>Process Owner – FAA</a:t>
            </a:r>
            <a:br>
              <a:rPr lang="en-US" dirty="0"/>
            </a:br>
            <a:r>
              <a:rPr lang="en-US" dirty="0"/>
              <a:t>Aviation Weather Division</a:t>
            </a:r>
            <a:br>
              <a:rPr lang="en-US" dirty="0"/>
            </a:br>
            <a:r>
              <a:rPr lang="en-US" dirty="0"/>
              <a:t>(ANG-C6</a:t>
            </a:r>
            <a:r>
              <a:rPr lang="en-US" dirty="0" smtClean="0"/>
              <a:t>)</a:t>
            </a:r>
          </a:p>
          <a:p>
            <a:r>
              <a:rPr lang="en-US" dirty="0"/>
              <a:t>Progress to date</a:t>
            </a:r>
          </a:p>
          <a:p>
            <a:pPr lvl="1"/>
            <a:r>
              <a:rPr lang="en-US" dirty="0"/>
              <a:t>FAA ANG-C6</a:t>
            </a:r>
          </a:p>
          <a:p>
            <a:pPr lvl="2"/>
            <a:r>
              <a:rPr lang="en-US" dirty="0"/>
              <a:t>Systems engineering-</a:t>
            </a:r>
            <a:br>
              <a:rPr lang="en-US" dirty="0"/>
            </a:br>
            <a:r>
              <a:rPr lang="en-US" dirty="0" smtClean="0"/>
              <a:t>centric analysis</a:t>
            </a:r>
          </a:p>
          <a:p>
            <a:pPr lvl="2"/>
            <a:r>
              <a:rPr lang="en-US" dirty="0" smtClean="0"/>
              <a:t>Based on mid-term </a:t>
            </a:r>
            <a:r>
              <a:rPr lang="en-US" dirty="0"/>
              <a:t>NextGen</a:t>
            </a:r>
            <a:br>
              <a:rPr lang="en-US" dirty="0"/>
            </a:br>
            <a:r>
              <a:rPr lang="en-US" dirty="0"/>
              <a:t>CONOPS</a:t>
            </a:r>
          </a:p>
          <a:p>
            <a:pPr lvl="1"/>
            <a:r>
              <a:rPr lang="en-US" dirty="0"/>
              <a:t>TRWG</a:t>
            </a:r>
          </a:p>
          <a:p>
            <a:pPr lvl="2"/>
            <a:r>
              <a:rPr lang="en-US" dirty="0" smtClean="0"/>
              <a:t>TFM-centric analysis</a:t>
            </a:r>
          </a:p>
          <a:p>
            <a:pPr lvl="2"/>
            <a:r>
              <a:rPr lang="en-US" dirty="0" smtClean="0"/>
              <a:t>CDM </a:t>
            </a:r>
            <a:r>
              <a:rPr lang="en-US" dirty="0"/>
              <a:t>WET </a:t>
            </a:r>
            <a:r>
              <a:rPr lang="en-US" dirty="0" smtClean="0"/>
              <a:t>input</a:t>
            </a:r>
          </a:p>
          <a:p>
            <a:r>
              <a:rPr lang="en-US" dirty="0"/>
              <a:t>OWNA </a:t>
            </a:r>
            <a:r>
              <a:rPr lang="en-US" dirty="0" smtClean="0"/>
              <a:t>Scope</a:t>
            </a:r>
            <a:endParaRPr lang="en-US" dirty="0"/>
          </a:p>
        </p:txBody>
      </p:sp>
      <p:sp>
        <p:nvSpPr>
          <p:cNvPr id="10" name="Rectangle 9"/>
          <p:cNvSpPr/>
          <p:nvPr/>
        </p:nvSpPr>
        <p:spPr>
          <a:xfrm>
            <a:off x="5410200" y="5257800"/>
            <a:ext cx="45719" cy="86868"/>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grpSp>
        <p:nvGrpSpPr>
          <p:cNvPr id="20" name="Group 19"/>
          <p:cNvGrpSpPr/>
          <p:nvPr/>
        </p:nvGrpSpPr>
        <p:grpSpPr>
          <a:xfrm>
            <a:off x="4228012" y="2590800"/>
            <a:ext cx="4716780" cy="3657600"/>
            <a:chOff x="4206240" y="2590800"/>
            <a:chExt cx="4716780" cy="3657600"/>
          </a:xfrm>
        </p:grpSpPr>
        <p:grpSp>
          <p:nvGrpSpPr>
            <p:cNvPr id="6" name="Group 5"/>
            <p:cNvGrpSpPr/>
            <p:nvPr/>
          </p:nvGrpSpPr>
          <p:grpSpPr>
            <a:xfrm>
              <a:off x="4206240" y="2590800"/>
              <a:ext cx="4716780" cy="3657600"/>
              <a:chOff x="4335780" y="3093720"/>
              <a:chExt cx="4191000" cy="3309174"/>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368" t="5001" r="7145" b="3545"/>
              <a:stretch/>
            </p:blipFill>
            <p:spPr>
              <a:xfrm>
                <a:off x="4419600" y="3124200"/>
                <a:ext cx="4038600" cy="3278694"/>
              </a:xfrm>
              <a:prstGeom prst="rect">
                <a:avLst/>
              </a:prstGeom>
              <a:ln>
                <a:noFill/>
              </a:ln>
            </p:spPr>
          </p:pic>
          <p:sp>
            <p:nvSpPr>
              <p:cNvPr id="5" name="Oval 4"/>
              <p:cNvSpPr/>
              <p:nvPr/>
            </p:nvSpPr>
            <p:spPr>
              <a:xfrm>
                <a:off x="4335780" y="3093720"/>
                <a:ext cx="4191000" cy="457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grpSp>
        <p:grpSp>
          <p:nvGrpSpPr>
            <p:cNvPr id="19" name="Group 18"/>
            <p:cNvGrpSpPr/>
            <p:nvPr/>
          </p:nvGrpSpPr>
          <p:grpSpPr>
            <a:xfrm>
              <a:off x="4344780" y="5181600"/>
              <a:ext cx="1297497" cy="609600"/>
              <a:chOff x="4344780" y="5181600"/>
              <a:chExt cx="1297497" cy="609600"/>
            </a:xfrm>
          </p:grpSpPr>
          <p:sp>
            <p:nvSpPr>
              <p:cNvPr id="11" name="Rectangle 10"/>
              <p:cNvSpPr/>
              <p:nvPr/>
            </p:nvSpPr>
            <p:spPr>
              <a:xfrm>
                <a:off x="4346877" y="5181600"/>
                <a:ext cx="1295400" cy="6096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2" name="Cloud 11"/>
              <p:cNvSpPr/>
              <p:nvPr/>
            </p:nvSpPr>
            <p:spPr>
              <a:xfrm>
                <a:off x="4927607" y="5199736"/>
                <a:ext cx="685800" cy="533400"/>
              </a:xfrm>
              <a:prstGeom prst="cloud">
                <a:avLst/>
              </a:prstGeom>
              <a:gradFill>
                <a:gsLst>
                  <a:gs pos="0">
                    <a:schemeClr val="bg1">
                      <a:lumMod val="65000"/>
                    </a:schemeClr>
                  </a:gs>
                  <a:gs pos="50000">
                    <a:schemeClr val="bg1">
                      <a:lumMod val="85000"/>
                    </a:schemeClr>
                  </a:gs>
                  <a:gs pos="100000">
                    <a:schemeClr val="bg1">
                      <a:lumMod val="95000"/>
                    </a:schemeClr>
                  </a:gs>
                </a:gsLst>
                <a:lin ang="5400000" scaled="0"/>
              </a:gradFill>
              <a:ln w="1270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3" name="TextBox 12"/>
              <p:cNvSpPr txBox="1"/>
              <p:nvPr/>
            </p:nvSpPr>
            <p:spPr>
              <a:xfrm>
                <a:off x="5030867" y="5280355"/>
                <a:ext cx="568023" cy="323165"/>
              </a:xfrm>
              <a:prstGeom prst="rect">
                <a:avLst/>
              </a:prstGeom>
              <a:noFill/>
            </p:spPr>
            <p:txBody>
              <a:bodyPr wrap="square" rtlCol="0">
                <a:spAutoFit/>
              </a:bodyPr>
              <a:lstStyle/>
              <a:p>
                <a:pPr>
                  <a:spcAft>
                    <a:spcPts val="600"/>
                  </a:spcAft>
                </a:pPr>
                <a:r>
                  <a:rPr lang="en-US" sz="500" b="1" dirty="0" smtClean="0">
                    <a:ea typeface="Verdana" pitchFamily="34" charset="0"/>
                    <a:cs typeface="Verdana" pitchFamily="34" charset="0"/>
                  </a:rPr>
                  <a:t>NextGen Web Services</a:t>
                </a:r>
                <a:endParaRPr lang="en-US" sz="500" b="1" dirty="0">
                  <a:ea typeface="Verdana" pitchFamily="34" charset="0"/>
                  <a:cs typeface="Verdana" pitchFamily="34" charset="0"/>
                </a:endParaRPr>
              </a:p>
            </p:txBody>
          </p:sp>
          <p:cxnSp>
            <p:nvCxnSpPr>
              <p:cNvPr id="15" name="Straight Arrow Connector 14"/>
              <p:cNvCxnSpPr/>
              <p:nvPr/>
            </p:nvCxnSpPr>
            <p:spPr>
              <a:xfrm flipH="1">
                <a:off x="4495800" y="5562600"/>
                <a:ext cx="381000" cy="152400"/>
              </a:xfrm>
              <a:prstGeom prst="straightConnector1">
                <a:avLst/>
              </a:prstGeom>
              <a:ln w="317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20313772">
                <a:off x="4344780" y="5504280"/>
                <a:ext cx="670560" cy="153888"/>
              </a:xfrm>
              <a:prstGeom prst="rect">
                <a:avLst/>
              </a:prstGeom>
              <a:noFill/>
            </p:spPr>
            <p:txBody>
              <a:bodyPr wrap="square" rtlCol="0">
                <a:spAutoFit/>
              </a:bodyPr>
              <a:lstStyle/>
              <a:p>
                <a:pPr>
                  <a:spcAft>
                    <a:spcPts val="600"/>
                  </a:spcAft>
                </a:pPr>
                <a:r>
                  <a:rPr lang="en-US" sz="400" dirty="0" smtClean="0">
                    <a:ea typeface="Verdana" pitchFamily="34" charset="0"/>
                    <a:cs typeface="Verdana" pitchFamily="34" charset="0"/>
                  </a:rPr>
                  <a:t>Direct External Users</a:t>
                </a:r>
                <a:endParaRPr lang="en-US" sz="400" dirty="0">
                  <a:ea typeface="Verdana" pitchFamily="34" charset="0"/>
                  <a:cs typeface="Verdana" pitchFamily="34" charset="0"/>
                </a:endParaRPr>
              </a:p>
            </p:txBody>
          </p:sp>
        </p:grpSp>
      </p:grpSp>
    </p:spTree>
    <p:extLst>
      <p:ext uri="{BB962C8B-B14F-4D97-AF65-F5344CB8AC3E}">
        <p14:creationId xmlns:p14="http://schemas.microsoft.com/office/powerpoint/2010/main" val="16013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66800" y="1523999"/>
            <a:ext cx="7165798" cy="4942720"/>
            <a:chOff x="510086" y="663147"/>
            <a:chExt cx="8398739" cy="5812853"/>
          </a:xfrm>
        </p:grpSpPr>
        <p:cxnSp>
          <p:nvCxnSpPr>
            <p:cNvPr id="199" name="Straight Connector 198"/>
            <p:cNvCxnSpPr>
              <a:stCxn id="194" idx="0"/>
              <a:endCxn id="189" idx="4"/>
            </p:cNvCxnSpPr>
            <p:nvPr/>
          </p:nvCxnSpPr>
          <p:spPr>
            <a:xfrm flipV="1">
              <a:off x="982625" y="2183301"/>
              <a:ext cx="867108"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95" idx="0"/>
              <a:endCxn id="189" idx="4"/>
            </p:cNvCxnSpPr>
            <p:nvPr/>
          </p:nvCxnSpPr>
          <p:spPr>
            <a:xfrm flipH="1" flipV="1">
              <a:off x="1849733" y="2183301"/>
              <a:ext cx="841551"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08" idx="0"/>
              <a:endCxn id="100" idx="4"/>
            </p:cNvCxnSpPr>
            <p:nvPr/>
          </p:nvCxnSpPr>
          <p:spPr>
            <a:xfrm flipV="1">
              <a:off x="4691529" y="2183084"/>
              <a:ext cx="12779"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11" idx="0"/>
              <a:endCxn id="100" idx="4"/>
            </p:cNvCxnSpPr>
            <p:nvPr/>
          </p:nvCxnSpPr>
          <p:spPr>
            <a:xfrm flipH="1" flipV="1">
              <a:off x="4704308" y="2183084"/>
              <a:ext cx="841551"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09" idx="0"/>
              <a:endCxn id="100" idx="4"/>
            </p:cNvCxnSpPr>
            <p:nvPr/>
          </p:nvCxnSpPr>
          <p:spPr>
            <a:xfrm flipV="1">
              <a:off x="3837200" y="2183084"/>
              <a:ext cx="867108"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Oval 188"/>
            <p:cNvSpPr/>
            <p:nvPr/>
          </p:nvSpPr>
          <p:spPr>
            <a:xfrm>
              <a:off x="739105" y="1682475"/>
              <a:ext cx="2221256"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800" dirty="0">
                <a:solidFill>
                  <a:prstClr val="black"/>
                </a:solidFill>
              </a:endParaRPr>
            </a:p>
          </p:txBody>
        </p:sp>
        <p:sp>
          <p:nvSpPr>
            <p:cNvPr id="190" name="Oval 189"/>
            <p:cNvSpPr/>
            <p:nvPr/>
          </p:nvSpPr>
          <p:spPr>
            <a:xfrm>
              <a:off x="604895" y="2504572"/>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1" name="Oval 190"/>
            <p:cNvSpPr/>
            <p:nvPr/>
          </p:nvSpPr>
          <p:spPr>
            <a:xfrm>
              <a:off x="1459225" y="2504572"/>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2" name="Oval 191"/>
            <p:cNvSpPr/>
            <p:nvPr/>
          </p:nvSpPr>
          <p:spPr>
            <a:xfrm>
              <a:off x="2313554" y="2504572"/>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3" name="Oval 192"/>
            <p:cNvSpPr/>
            <p:nvPr/>
          </p:nvSpPr>
          <p:spPr>
            <a:xfrm>
              <a:off x="1438267" y="315438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4" name="Oval 193"/>
            <p:cNvSpPr/>
            <p:nvPr/>
          </p:nvSpPr>
          <p:spPr>
            <a:xfrm>
              <a:off x="583938" y="315438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95" name="Oval 194"/>
            <p:cNvSpPr/>
            <p:nvPr/>
          </p:nvSpPr>
          <p:spPr>
            <a:xfrm>
              <a:off x="2292597" y="315438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cxnSp>
          <p:nvCxnSpPr>
            <p:cNvPr id="196" name="Straight Connector 195"/>
            <p:cNvCxnSpPr>
              <a:stCxn id="190" idx="0"/>
              <a:endCxn id="189" idx="4"/>
            </p:cNvCxnSpPr>
            <p:nvPr/>
          </p:nvCxnSpPr>
          <p:spPr>
            <a:xfrm flipV="1">
              <a:off x="1003582" y="2183301"/>
              <a:ext cx="846151"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191" idx="0"/>
              <a:endCxn id="189" idx="4"/>
            </p:cNvCxnSpPr>
            <p:nvPr/>
          </p:nvCxnSpPr>
          <p:spPr>
            <a:xfrm flipH="1" flipV="1">
              <a:off x="1849733" y="2183301"/>
              <a:ext cx="8179"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192" idx="0"/>
              <a:endCxn id="189" idx="4"/>
            </p:cNvCxnSpPr>
            <p:nvPr/>
          </p:nvCxnSpPr>
          <p:spPr>
            <a:xfrm flipH="1" flipV="1">
              <a:off x="1849733" y="2183301"/>
              <a:ext cx="862508"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3" idx="0"/>
              <a:endCxn id="189" idx="4"/>
            </p:cNvCxnSpPr>
            <p:nvPr/>
          </p:nvCxnSpPr>
          <p:spPr>
            <a:xfrm flipV="1">
              <a:off x="1836954" y="2183301"/>
              <a:ext cx="12779" cy="97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Rounded Rectangle 227"/>
            <p:cNvSpPr/>
            <p:nvPr/>
          </p:nvSpPr>
          <p:spPr>
            <a:xfrm>
              <a:off x="521306" y="2410778"/>
              <a:ext cx="2693493" cy="1416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800" dirty="0">
                <a:solidFill>
                  <a:prstClr val="white"/>
                </a:solidFill>
              </a:endParaRPr>
            </a:p>
          </p:txBody>
        </p:sp>
        <p:pic>
          <p:nvPicPr>
            <p:cNvPr id="230" name="Picture 1"/>
            <p:cNvPicPr>
              <a:picLocks noChangeAspect="1" noChangeArrowheads="1"/>
            </p:cNvPicPr>
            <p:nvPr/>
          </p:nvPicPr>
          <p:blipFill>
            <a:blip r:embed="rId3"/>
            <a:srcRect b="24508"/>
            <a:stretch>
              <a:fillRect/>
            </a:stretch>
          </p:blipFill>
          <p:spPr bwMode="auto">
            <a:xfrm>
              <a:off x="684709" y="1671565"/>
              <a:ext cx="2304489" cy="385962"/>
            </a:xfrm>
            <a:prstGeom prst="rect">
              <a:avLst/>
            </a:prstGeom>
            <a:noFill/>
            <a:ln w="9525">
              <a:noFill/>
              <a:miter lim="800000"/>
              <a:headEnd/>
              <a:tailEnd/>
            </a:ln>
            <a:effectLst/>
          </p:spPr>
        </p:pic>
        <p:sp>
          <p:nvSpPr>
            <p:cNvPr id="231" name="TextBox 230"/>
            <p:cNvSpPr txBox="1"/>
            <p:nvPr/>
          </p:nvSpPr>
          <p:spPr>
            <a:xfrm>
              <a:off x="900371" y="1684753"/>
              <a:ext cx="1905000" cy="506742"/>
            </a:xfrm>
            <a:prstGeom prst="rect">
              <a:avLst/>
            </a:prstGeom>
            <a:noFill/>
          </p:spPr>
          <p:txBody>
            <a:bodyPr wrap="square" rtlCol="0">
              <a:spAutoFit/>
            </a:bodyPr>
            <a:lstStyle/>
            <a:p>
              <a:pPr algn="ctr" defTabSz="457200" fontAlgn="base">
                <a:spcBef>
                  <a:spcPct val="0"/>
                </a:spcBef>
                <a:spcAft>
                  <a:spcPct val="0"/>
                </a:spcAft>
              </a:pPr>
              <a:r>
                <a:rPr lang="en-US" sz="1100" b="1" dirty="0" smtClean="0">
                  <a:solidFill>
                    <a:prstClr val="black"/>
                  </a:solidFill>
                  <a:ea typeface="ＭＳ Ｐゴシック" pitchFamily="-108" charset="-128"/>
                </a:rPr>
                <a:t>NextGen Mid-term CONOPS Services</a:t>
              </a:r>
            </a:p>
          </p:txBody>
        </p:sp>
        <p:pic>
          <p:nvPicPr>
            <p:cNvPr id="232" name="Picture 2"/>
            <p:cNvPicPr>
              <a:picLocks noChangeAspect="1" noChangeArrowheads="1"/>
            </p:cNvPicPr>
            <p:nvPr/>
          </p:nvPicPr>
          <p:blipFill>
            <a:blip r:embed="rId4"/>
            <a:srcRect b="24036"/>
            <a:stretch>
              <a:fillRect/>
            </a:stretch>
          </p:blipFill>
          <p:spPr bwMode="auto">
            <a:xfrm>
              <a:off x="587457" y="2494211"/>
              <a:ext cx="824665" cy="395641"/>
            </a:xfrm>
            <a:prstGeom prst="rect">
              <a:avLst/>
            </a:prstGeom>
            <a:noFill/>
            <a:ln w="9525">
              <a:noFill/>
              <a:miter lim="800000"/>
              <a:headEnd/>
              <a:tailEnd/>
            </a:ln>
            <a:effectLst/>
          </p:spPr>
        </p:pic>
        <p:sp>
          <p:nvSpPr>
            <p:cNvPr id="233" name="TextBox 232"/>
            <p:cNvSpPr txBox="1"/>
            <p:nvPr/>
          </p:nvSpPr>
          <p:spPr>
            <a:xfrm>
              <a:off x="510086" y="2556441"/>
              <a:ext cx="965304"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NAS</a:t>
              </a:r>
              <a:br>
                <a:rPr lang="en-US" sz="700" b="1" dirty="0" smtClean="0">
                  <a:solidFill>
                    <a:prstClr val="black"/>
                  </a:solidFill>
                  <a:ea typeface="ＭＳ Ｐゴシック" pitchFamily="-108" charset="-128"/>
                </a:rPr>
              </a:br>
              <a:r>
                <a:rPr lang="en-US" sz="700" b="1" dirty="0" smtClean="0">
                  <a:solidFill>
                    <a:prstClr val="black"/>
                  </a:solidFill>
                  <a:ea typeface="ＭＳ Ｐゴシック" pitchFamily="-108" charset="-128"/>
                </a:rPr>
                <a:t>Strategic TFM</a:t>
              </a:r>
              <a:endParaRPr lang="en-US" sz="800" b="1" dirty="0">
                <a:solidFill>
                  <a:prstClr val="black"/>
                </a:solidFill>
                <a:latin typeface="Arial" charset="0"/>
                <a:ea typeface="ＭＳ Ｐゴシック" pitchFamily="-108" charset="-128"/>
              </a:endParaRPr>
            </a:p>
          </p:txBody>
        </p:sp>
        <p:pic>
          <p:nvPicPr>
            <p:cNvPr id="234" name="Picture 4"/>
            <p:cNvPicPr>
              <a:picLocks noChangeAspect="1" noChangeArrowheads="1"/>
            </p:cNvPicPr>
            <p:nvPr/>
          </p:nvPicPr>
          <p:blipFill>
            <a:blip r:embed="rId4"/>
            <a:srcRect b="24036"/>
            <a:stretch>
              <a:fillRect/>
            </a:stretch>
          </p:blipFill>
          <p:spPr bwMode="auto">
            <a:xfrm>
              <a:off x="1447546" y="2494211"/>
              <a:ext cx="824665" cy="395640"/>
            </a:xfrm>
            <a:prstGeom prst="rect">
              <a:avLst/>
            </a:prstGeom>
            <a:noFill/>
            <a:ln w="9525">
              <a:noFill/>
              <a:miter lim="800000"/>
              <a:headEnd/>
              <a:tailEnd/>
            </a:ln>
            <a:effectLst/>
          </p:spPr>
        </p:pic>
        <p:sp>
          <p:nvSpPr>
            <p:cNvPr id="235" name="TextBox 234"/>
            <p:cNvSpPr txBox="1"/>
            <p:nvPr/>
          </p:nvSpPr>
          <p:spPr>
            <a:xfrm>
              <a:off x="1528977" y="2555577"/>
              <a:ext cx="669385"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Flight Planning</a:t>
              </a:r>
            </a:p>
          </p:txBody>
        </p:sp>
        <p:pic>
          <p:nvPicPr>
            <p:cNvPr id="236" name="Picture 5"/>
            <p:cNvPicPr>
              <a:picLocks noChangeAspect="1" noChangeArrowheads="1"/>
            </p:cNvPicPr>
            <p:nvPr/>
          </p:nvPicPr>
          <p:blipFill>
            <a:blip r:embed="rId4"/>
            <a:srcRect b="24036"/>
            <a:stretch>
              <a:fillRect/>
            </a:stretch>
          </p:blipFill>
          <p:spPr bwMode="auto">
            <a:xfrm>
              <a:off x="2299956" y="2494211"/>
              <a:ext cx="824665" cy="395637"/>
            </a:xfrm>
            <a:prstGeom prst="rect">
              <a:avLst/>
            </a:prstGeom>
            <a:noFill/>
            <a:ln w="9525">
              <a:noFill/>
              <a:miter lim="800000"/>
              <a:headEnd/>
              <a:tailEnd/>
            </a:ln>
            <a:effectLst/>
          </p:spPr>
        </p:pic>
        <p:sp>
          <p:nvSpPr>
            <p:cNvPr id="237" name="TextBox 236"/>
            <p:cNvSpPr txBox="1"/>
            <p:nvPr/>
          </p:nvSpPr>
          <p:spPr>
            <a:xfrm>
              <a:off x="2313554" y="2571398"/>
              <a:ext cx="797374"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Airport Operations</a:t>
              </a:r>
              <a:endParaRPr lang="en-US" sz="800" dirty="0">
                <a:solidFill>
                  <a:prstClr val="black"/>
                </a:solidFill>
                <a:ea typeface="ＭＳ Ｐゴシック" pitchFamily="-108" charset="-128"/>
              </a:endParaRPr>
            </a:p>
          </p:txBody>
        </p:sp>
        <p:pic>
          <p:nvPicPr>
            <p:cNvPr id="238" name="Picture 7"/>
            <p:cNvPicPr>
              <a:picLocks noChangeAspect="1" noChangeArrowheads="1"/>
            </p:cNvPicPr>
            <p:nvPr/>
          </p:nvPicPr>
          <p:blipFill>
            <a:blip r:embed="rId5"/>
            <a:srcRect b="23732"/>
            <a:stretch>
              <a:fillRect/>
            </a:stretch>
          </p:blipFill>
          <p:spPr bwMode="auto">
            <a:xfrm>
              <a:off x="563673" y="3146173"/>
              <a:ext cx="834158" cy="402528"/>
            </a:xfrm>
            <a:prstGeom prst="rect">
              <a:avLst/>
            </a:prstGeom>
            <a:noFill/>
            <a:ln w="9525">
              <a:noFill/>
              <a:miter lim="800000"/>
              <a:headEnd/>
              <a:tailEnd/>
            </a:ln>
            <a:effectLst/>
          </p:spPr>
        </p:pic>
        <p:sp>
          <p:nvSpPr>
            <p:cNvPr id="239" name="TextBox 238"/>
            <p:cNvSpPr txBox="1"/>
            <p:nvPr/>
          </p:nvSpPr>
          <p:spPr>
            <a:xfrm>
              <a:off x="527011" y="3164165"/>
              <a:ext cx="898485" cy="488644"/>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Arrival &amp; Departure Operations</a:t>
              </a:r>
              <a:endParaRPr lang="en-US" sz="800" dirty="0">
                <a:solidFill>
                  <a:prstClr val="black"/>
                </a:solidFill>
                <a:ea typeface="ＭＳ Ｐゴシック" pitchFamily="-108" charset="-128"/>
              </a:endParaRPr>
            </a:p>
          </p:txBody>
        </p:sp>
        <p:pic>
          <p:nvPicPr>
            <p:cNvPr id="240" name="Picture 8"/>
            <p:cNvPicPr>
              <a:picLocks noChangeAspect="1" noChangeArrowheads="1"/>
            </p:cNvPicPr>
            <p:nvPr/>
          </p:nvPicPr>
          <p:blipFill>
            <a:blip r:embed="rId4"/>
            <a:srcRect b="24036"/>
            <a:stretch>
              <a:fillRect/>
            </a:stretch>
          </p:blipFill>
          <p:spPr bwMode="auto">
            <a:xfrm>
              <a:off x="1428509" y="3144024"/>
              <a:ext cx="824665" cy="395637"/>
            </a:xfrm>
            <a:prstGeom prst="rect">
              <a:avLst/>
            </a:prstGeom>
            <a:noFill/>
            <a:ln w="9525">
              <a:noFill/>
              <a:miter lim="800000"/>
              <a:headEnd/>
              <a:tailEnd/>
            </a:ln>
            <a:effectLst/>
          </p:spPr>
        </p:pic>
        <p:sp>
          <p:nvSpPr>
            <p:cNvPr id="241" name="TextBox 240"/>
            <p:cNvSpPr txBox="1"/>
            <p:nvPr/>
          </p:nvSpPr>
          <p:spPr>
            <a:xfrm>
              <a:off x="1443358" y="3226861"/>
              <a:ext cx="807585"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Cruise Operations</a:t>
              </a:r>
              <a:endParaRPr lang="en-US" sz="700" dirty="0">
                <a:solidFill>
                  <a:prstClr val="black"/>
                </a:solidFill>
                <a:ea typeface="ＭＳ Ｐゴシック" pitchFamily="-108" charset="-128"/>
              </a:endParaRPr>
            </a:p>
          </p:txBody>
        </p:sp>
        <p:pic>
          <p:nvPicPr>
            <p:cNvPr id="242" name="Picture 9"/>
            <p:cNvPicPr>
              <a:picLocks noChangeAspect="1" noChangeArrowheads="1"/>
            </p:cNvPicPr>
            <p:nvPr/>
          </p:nvPicPr>
          <p:blipFill>
            <a:blip r:embed="rId4"/>
            <a:srcRect b="24036"/>
            <a:stretch>
              <a:fillRect/>
            </a:stretch>
          </p:blipFill>
          <p:spPr bwMode="auto">
            <a:xfrm>
              <a:off x="2280918" y="3144024"/>
              <a:ext cx="824665" cy="395637"/>
            </a:xfrm>
            <a:prstGeom prst="rect">
              <a:avLst/>
            </a:prstGeom>
            <a:noFill/>
            <a:ln w="9525">
              <a:noFill/>
              <a:miter lim="800000"/>
              <a:headEnd/>
              <a:tailEnd/>
            </a:ln>
            <a:effectLst/>
          </p:spPr>
        </p:pic>
        <p:sp>
          <p:nvSpPr>
            <p:cNvPr id="243" name="TextBox 242"/>
            <p:cNvSpPr txBox="1"/>
            <p:nvPr/>
          </p:nvSpPr>
          <p:spPr>
            <a:xfrm>
              <a:off x="2279626" y="3225357"/>
              <a:ext cx="822973" cy="361959"/>
            </a:xfrm>
            <a:prstGeom prst="rect">
              <a:avLst/>
            </a:prstGeom>
            <a:noFill/>
          </p:spPr>
          <p:txBody>
            <a:bodyPr wrap="square" rtlCol="0">
              <a:spAutoFit/>
            </a:bodyPr>
            <a:lstStyle/>
            <a:p>
              <a:pPr algn="ctr" defTabSz="457200" fontAlgn="base">
                <a:spcBef>
                  <a:spcPct val="0"/>
                </a:spcBef>
                <a:spcAft>
                  <a:spcPct val="0"/>
                </a:spcAft>
              </a:pPr>
              <a:r>
                <a:rPr lang="en-US" sz="700" b="1" dirty="0" smtClean="0">
                  <a:solidFill>
                    <a:prstClr val="black"/>
                  </a:solidFill>
                  <a:ea typeface="ＭＳ Ｐゴシック" pitchFamily="-108" charset="-128"/>
                </a:rPr>
                <a:t>Oceanic Operations</a:t>
              </a:r>
            </a:p>
          </p:txBody>
        </p:sp>
        <p:sp>
          <p:nvSpPr>
            <p:cNvPr id="4" name="Rounded Rectangle 3"/>
            <p:cNvSpPr/>
            <p:nvPr/>
          </p:nvSpPr>
          <p:spPr>
            <a:xfrm>
              <a:off x="583938" y="663147"/>
              <a:ext cx="8313049" cy="661461"/>
            </a:xfrm>
            <a:prstGeom prst="roundRect">
              <a:avLst>
                <a:gd name="adj" fmla="val 2587"/>
              </a:avLst>
            </a:prstGeom>
            <a:solidFill>
              <a:schemeClr val="bg1">
                <a:lumMod val="85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200" b="1" dirty="0" smtClean="0">
                  <a:solidFill>
                    <a:prstClr val="black"/>
                  </a:solidFill>
                  <a:cs typeface="Arial" pitchFamily="34" charset="0"/>
                </a:rPr>
                <a:t>Objective</a:t>
              </a:r>
              <a:r>
                <a:rPr lang="en-US" sz="1200" b="1" dirty="0">
                  <a:solidFill>
                    <a:prstClr val="black"/>
                  </a:solidFill>
                  <a:cs typeface="Arial" pitchFamily="34" charset="0"/>
                </a:rPr>
                <a:t> </a:t>
              </a:r>
              <a:r>
                <a:rPr lang="en-US" sz="1200" b="1" dirty="0" smtClean="0">
                  <a:solidFill>
                    <a:prstClr val="black"/>
                  </a:solidFill>
                  <a:cs typeface="Arial" pitchFamily="34" charset="0"/>
                  <a:sym typeface="Wingdings" pitchFamily="2" charset="2"/>
                </a:rPr>
                <a:t> </a:t>
              </a:r>
              <a:r>
                <a:rPr lang="en-US" sz="1200" b="1" dirty="0" smtClean="0">
                  <a:solidFill>
                    <a:prstClr val="black"/>
                  </a:solidFill>
                  <a:cs typeface="Arial" pitchFamily="34" charset="0"/>
                </a:rPr>
                <a:t>To develop validated operational performance requirements that address user needs and achieve the successful  implementation of mid-term service capabilities.</a:t>
              </a:r>
              <a:endParaRPr lang="en-US" sz="1200" b="1" dirty="0">
                <a:solidFill>
                  <a:prstClr val="black"/>
                </a:solidFill>
                <a:cs typeface="Arial" pitchFamily="34" charset="0"/>
              </a:endParaRPr>
            </a:p>
          </p:txBody>
        </p:sp>
        <p:sp>
          <p:nvSpPr>
            <p:cNvPr id="101" name="Rounded Rectangle 100"/>
            <p:cNvSpPr/>
            <p:nvPr/>
          </p:nvSpPr>
          <p:spPr>
            <a:xfrm>
              <a:off x="666672" y="4182021"/>
              <a:ext cx="4034271" cy="811516"/>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Decomposition of capabilities through CONOPS functional analysis and NSIP operational analysis to derive weather functions and interfaces with ATM operations.</a:t>
              </a:r>
            </a:p>
          </p:txBody>
        </p:sp>
        <p:sp>
          <p:nvSpPr>
            <p:cNvPr id="105" name="Rounded Rectangle 104"/>
            <p:cNvSpPr/>
            <p:nvPr/>
          </p:nvSpPr>
          <p:spPr>
            <a:xfrm>
              <a:off x="666672" y="5291731"/>
              <a:ext cx="4043149" cy="736211"/>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Assess user needs from an ”as-is” and “to-be” operational context to determine weather information needs in the “to-be” state.</a:t>
              </a:r>
            </a:p>
          </p:txBody>
        </p:sp>
        <p:sp>
          <p:nvSpPr>
            <p:cNvPr id="106" name="Rounded Rectangle 105"/>
            <p:cNvSpPr/>
            <p:nvPr/>
          </p:nvSpPr>
          <p:spPr>
            <a:xfrm>
              <a:off x="4987749" y="5218837"/>
              <a:ext cx="3921075" cy="809106"/>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Conduct operational validation of user needs, operational requirements, and weather information needs through use of scenarios with subject matter experts.</a:t>
              </a:r>
            </a:p>
          </p:txBody>
        </p:sp>
        <p:sp>
          <p:nvSpPr>
            <p:cNvPr id="107" name="Rounded Rectangle 106"/>
            <p:cNvSpPr/>
            <p:nvPr/>
          </p:nvSpPr>
          <p:spPr>
            <a:xfrm>
              <a:off x="6423211" y="4426957"/>
              <a:ext cx="2485614" cy="566580"/>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Convert operational requirements to performance requirements.</a:t>
              </a:r>
            </a:p>
          </p:txBody>
        </p:sp>
        <p:sp>
          <p:nvSpPr>
            <p:cNvPr id="110" name="Rounded Rectangle 109"/>
            <p:cNvSpPr/>
            <p:nvPr/>
          </p:nvSpPr>
          <p:spPr>
            <a:xfrm>
              <a:off x="6423210" y="2504572"/>
              <a:ext cx="2485613" cy="971466"/>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Validate performance requirements through appropriate methods, such as modeling, simulation, or human-in-the-loop exercises.</a:t>
              </a:r>
            </a:p>
          </p:txBody>
        </p:sp>
        <p:cxnSp>
          <p:nvCxnSpPr>
            <p:cNvPr id="14" name="Straight Arrow Connector 13"/>
            <p:cNvCxnSpPr/>
            <p:nvPr/>
          </p:nvCxnSpPr>
          <p:spPr>
            <a:xfrm flipH="1">
              <a:off x="1333869" y="3827184"/>
              <a:ext cx="6390" cy="354838"/>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101" idx="2"/>
              <a:endCxn id="105" idx="0"/>
            </p:cNvCxnSpPr>
            <p:nvPr/>
          </p:nvCxnSpPr>
          <p:spPr>
            <a:xfrm>
              <a:off x="2683808" y="4993537"/>
              <a:ext cx="4439" cy="298194"/>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105" idx="3"/>
            </p:cNvCxnSpPr>
            <p:nvPr/>
          </p:nvCxnSpPr>
          <p:spPr>
            <a:xfrm>
              <a:off x="4709821" y="5659837"/>
              <a:ext cx="277564" cy="0"/>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flipH="1" flipV="1">
              <a:off x="7665968" y="4962598"/>
              <a:ext cx="50" cy="256239"/>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202" idx="0"/>
              <a:endCxn id="110" idx="2"/>
            </p:cNvCxnSpPr>
            <p:nvPr/>
          </p:nvCxnSpPr>
          <p:spPr>
            <a:xfrm flipH="1" flipV="1">
              <a:off x="7666017" y="3476038"/>
              <a:ext cx="1" cy="351147"/>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10" idx="0"/>
              <a:endCxn id="55" idx="2"/>
            </p:cNvCxnSpPr>
            <p:nvPr/>
          </p:nvCxnSpPr>
          <p:spPr>
            <a:xfrm flipH="1" flipV="1">
              <a:off x="7660099" y="2183084"/>
              <a:ext cx="5918" cy="321488"/>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117682" y="6077846"/>
              <a:ext cx="1196554" cy="398154"/>
            </a:xfrm>
            <a:prstGeom prst="rect">
              <a:avLst/>
            </a:prstGeom>
            <a:noFill/>
          </p:spPr>
          <p:txBody>
            <a:bodyPr wrap="square" rtlCol="0">
              <a:spAutoFit/>
            </a:bodyPr>
            <a:lstStyle/>
            <a:p>
              <a:pPr defTabSz="457200" fontAlgn="base">
                <a:spcBef>
                  <a:spcPct val="0"/>
                </a:spcBef>
                <a:spcAft>
                  <a:spcPct val="0"/>
                </a:spcAft>
              </a:pPr>
              <a:r>
                <a:rPr lang="en-US" sz="1600" b="1" dirty="0" smtClean="0">
                  <a:solidFill>
                    <a:prstClr val="black"/>
                  </a:solidFill>
                  <a:latin typeface="Arial" charset="0"/>
                  <a:ea typeface="ＭＳ Ｐゴシック" pitchFamily="-108" charset="-128"/>
                </a:rPr>
                <a:t>Analysis</a:t>
              </a:r>
              <a:endParaRPr lang="en-US" sz="1600" b="1" dirty="0">
                <a:solidFill>
                  <a:prstClr val="black"/>
                </a:solidFill>
                <a:latin typeface="Arial" charset="0"/>
                <a:ea typeface="ＭＳ Ｐゴシック" pitchFamily="-108" charset="-128"/>
              </a:endParaRPr>
            </a:p>
          </p:txBody>
        </p:sp>
        <p:sp>
          <p:nvSpPr>
            <p:cNvPr id="131" name="TextBox 130"/>
            <p:cNvSpPr txBox="1"/>
            <p:nvPr/>
          </p:nvSpPr>
          <p:spPr>
            <a:xfrm>
              <a:off x="5600808" y="6075452"/>
              <a:ext cx="2748622" cy="398154"/>
            </a:xfrm>
            <a:prstGeom prst="rect">
              <a:avLst/>
            </a:prstGeom>
            <a:noFill/>
          </p:spPr>
          <p:txBody>
            <a:bodyPr wrap="square" rtlCol="0">
              <a:spAutoFit/>
            </a:bodyPr>
            <a:lstStyle/>
            <a:p>
              <a:pPr defTabSz="457200" fontAlgn="base">
                <a:spcBef>
                  <a:spcPct val="0"/>
                </a:spcBef>
                <a:spcAft>
                  <a:spcPct val="0"/>
                </a:spcAft>
              </a:pPr>
              <a:r>
                <a:rPr lang="en-US" sz="1600" b="1" dirty="0" smtClean="0">
                  <a:solidFill>
                    <a:prstClr val="black"/>
                  </a:solidFill>
                  <a:latin typeface="Arial" charset="0"/>
                  <a:ea typeface="ＭＳ Ｐゴシック" pitchFamily="-108" charset="-128"/>
                </a:rPr>
                <a:t>Validation &amp; Approval</a:t>
              </a:r>
              <a:endParaRPr lang="en-US" sz="1600" b="1" dirty="0">
                <a:solidFill>
                  <a:prstClr val="black"/>
                </a:solidFill>
                <a:latin typeface="Arial" charset="0"/>
                <a:ea typeface="ＭＳ Ｐゴシック" pitchFamily="-108" charset="-128"/>
              </a:endParaRPr>
            </a:p>
          </p:txBody>
        </p:sp>
        <p:sp>
          <p:nvSpPr>
            <p:cNvPr id="55" name="Rounded Rectangle 54"/>
            <p:cNvSpPr/>
            <p:nvPr/>
          </p:nvSpPr>
          <p:spPr>
            <a:xfrm>
              <a:off x="6423211" y="1671348"/>
              <a:ext cx="2473776" cy="511736"/>
            </a:xfrm>
            <a:prstGeom prst="roundRect">
              <a:avLst/>
            </a:prstGeom>
            <a:solidFill>
              <a:schemeClr val="accent2">
                <a:lumMod val="20000"/>
                <a:lumOff val="80000"/>
              </a:schemeClr>
            </a:solidFill>
            <a:ln w="28575"/>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Allocate validated requirements to FAA &amp; NWS.</a:t>
              </a:r>
            </a:p>
          </p:txBody>
        </p:sp>
        <p:sp>
          <p:nvSpPr>
            <p:cNvPr id="100" name="Oval 99"/>
            <p:cNvSpPr/>
            <p:nvPr/>
          </p:nvSpPr>
          <p:spPr>
            <a:xfrm>
              <a:off x="3593680" y="1682258"/>
              <a:ext cx="2221256"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800" dirty="0">
                <a:solidFill>
                  <a:prstClr val="black"/>
                </a:solidFill>
              </a:endParaRPr>
            </a:p>
          </p:txBody>
        </p:sp>
        <p:sp>
          <p:nvSpPr>
            <p:cNvPr id="102" name="Oval 101"/>
            <p:cNvSpPr/>
            <p:nvPr/>
          </p:nvSpPr>
          <p:spPr>
            <a:xfrm>
              <a:off x="3459470" y="250435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03" name="Oval 102"/>
            <p:cNvSpPr/>
            <p:nvPr/>
          </p:nvSpPr>
          <p:spPr>
            <a:xfrm>
              <a:off x="4313800" y="250435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04" name="Oval 103"/>
            <p:cNvSpPr/>
            <p:nvPr/>
          </p:nvSpPr>
          <p:spPr>
            <a:xfrm>
              <a:off x="5168129" y="2504355"/>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08" name="Oval 107"/>
            <p:cNvSpPr/>
            <p:nvPr/>
          </p:nvSpPr>
          <p:spPr>
            <a:xfrm>
              <a:off x="4292842" y="3154168"/>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09" name="Oval 108"/>
            <p:cNvSpPr/>
            <p:nvPr/>
          </p:nvSpPr>
          <p:spPr>
            <a:xfrm>
              <a:off x="3438513" y="3154168"/>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sp>
          <p:nvSpPr>
            <p:cNvPr id="111" name="Oval 110"/>
            <p:cNvSpPr/>
            <p:nvPr/>
          </p:nvSpPr>
          <p:spPr>
            <a:xfrm>
              <a:off x="5147172" y="3154168"/>
              <a:ext cx="797374" cy="500826"/>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457200" fontAlgn="base">
                <a:spcBef>
                  <a:spcPct val="0"/>
                </a:spcBef>
                <a:spcAft>
                  <a:spcPct val="0"/>
                </a:spcAft>
              </a:pPr>
              <a:endParaRPr lang="en-US" sz="800" dirty="0">
                <a:solidFill>
                  <a:prstClr val="black"/>
                </a:solidFill>
              </a:endParaRPr>
            </a:p>
          </p:txBody>
        </p:sp>
        <p:cxnSp>
          <p:nvCxnSpPr>
            <p:cNvPr id="112" name="Straight Connector 111"/>
            <p:cNvCxnSpPr>
              <a:stCxn id="102" idx="0"/>
              <a:endCxn id="100" idx="4"/>
            </p:cNvCxnSpPr>
            <p:nvPr/>
          </p:nvCxnSpPr>
          <p:spPr>
            <a:xfrm flipV="1">
              <a:off x="3858157" y="2183084"/>
              <a:ext cx="846151"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03" idx="0"/>
              <a:endCxn id="100" idx="4"/>
            </p:cNvCxnSpPr>
            <p:nvPr/>
          </p:nvCxnSpPr>
          <p:spPr>
            <a:xfrm flipH="1" flipV="1">
              <a:off x="4704308" y="2183084"/>
              <a:ext cx="8179"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4" idx="0"/>
              <a:endCxn id="100" idx="4"/>
            </p:cNvCxnSpPr>
            <p:nvPr/>
          </p:nvCxnSpPr>
          <p:spPr>
            <a:xfrm flipH="1" flipV="1">
              <a:off x="4704308" y="2183084"/>
              <a:ext cx="862508" cy="321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3375881" y="2410561"/>
              <a:ext cx="2693493" cy="1416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800" dirty="0">
                <a:solidFill>
                  <a:prstClr val="white"/>
                </a:solidFill>
              </a:endParaRPr>
            </a:p>
          </p:txBody>
        </p:sp>
        <p:pic>
          <p:nvPicPr>
            <p:cNvPr id="124" name="Picture 1"/>
            <p:cNvPicPr>
              <a:picLocks noChangeAspect="1" noChangeArrowheads="1"/>
            </p:cNvPicPr>
            <p:nvPr/>
          </p:nvPicPr>
          <p:blipFill>
            <a:blip r:embed="rId3"/>
            <a:srcRect b="24508"/>
            <a:stretch>
              <a:fillRect/>
            </a:stretch>
          </p:blipFill>
          <p:spPr bwMode="auto">
            <a:xfrm>
              <a:off x="3539284" y="1671348"/>
              <a:ext cx="2304489" cy="385962"/>
            </a:xfrm>
            <a:prstGeom prst="rect">
              <a:avLst/>
            </a:prstGeom>
            <a:noFill/>
            <a:ln w="9525">
              <a:noFill/>
              <a:miter lim="800000"/>
              <a:headEnd/>
              <a:tailEnd/>
            </a:ln>
            <a:effectLst/>
          </p:spPr>
        </p:pic>
        <p:pic>
          <p:nvPicPr>
            <p:cNvPr id="128" name="Picture 2"/>
            <p:cNvPicPr>
              <a:picLocks noChangeAspect="1" noChangeArrowheads="1"/>
            </p:cNvPicPr>
            <p:nvPr/>
          </p:nvPicPr>
          <p:blipFill>
            <a:blip r:embed="rId4"/>
            <a:srcRect b="24036"/>
            <a:stretch>
              <a:fillRect/>
            </a:stretch>
          </p:blipFill>
          <p:spPr bwMode="auto">
            <a:xfrm>
              <a:off x="3442032" y="2493994"/>
              <a:ext cx="824665" cy="395641"/>
            </a:xfrm>
            <a:prstGeom prst="rect">
              <a:avLst/>
            </a:prstGeom>
            <a:noFill/>
            <a:ln w="9525">
              <a:noFill/>
              <a:miter lim="800000"/>
              <a:headEnd/>
              <a:tailEnd/>
            </a:ln>
            <a:effectLst/>
          </p:spPr>
        </p:pic>
        <p:sp>
          <p:nvSpPr>
            <p:cNvPr id="129" name="TextBox 128"/>
            <p:cNvSpPr txBox="1"/>
            <p:nvPr/>
          </p:nvSpPr>
          <p:spPr>
            <a:xfrm>
              <a:off x="3414979" y="2600736"/>
              <a:ext cx="861369" cy="289567"/>
            </a:xfrm>
            <a:prstGeom prst="rect">
              <a:avLst/>
            </a:prstGeom>
            <a:noFill/>
          </p:spPr>
          <p:txBody>
            <a:bodyPr wrap="square" rtlCol="0" anchor="ctr">
              <a:spAutoFit/>
            </a:bodyPr>
            <a:lstStyle/>
            <a:p>
              <a:pPr algn="ctr" defTabSz="457200" fontAlgn="base">
                <a:spcBef>
                  <a:spcPct val="0"/>
                </a:spcBef>
                <a:spcAft>
                  <a:spcPct val="0"/>
                </a:spcAft>
              </a:pPr>
              <a:r>
                <a:rPr lang="en-US" sz="1000" b="1" dirty="0" smtClean="0">
                  <a:solidFill>
                    <a:srgbClr val="FF0000"/>
                  </a:solidFill>
                  <a:ea typeface="ＭＳ Ｐゴシック" pitchFamily="-108" charset="-128"/>
                </a:rPr>
                <a:t>CATM</a:t>
              </a:r>
              <a:endParaRPr lang="en-US" sz="1000" b="1" dirty="0" smtClean="0">
                <a:solidFill>
                  <a:srgbClr val="FF0000"/>
                </a:solidFill>
                <a:latin typeface="Arial" charset="0"/>
                <a:ea typeface="ＭＳ Ｐゴシック" pitchFamily="-108" charset="-128"/>
              </a:endParaRPr>
            </a:p>
          </p:txBody>
        </p:sp>
        <p:pic>
          <p:nvPicPr>
            <p:cNvPr id="130" name="Picture 4"/>
            <p:cNvPicPr>
              <a:picLocks noChangeAspect="1" noChangeArrowheads="1"/>
            </p:cNvPicPr>
            <p:nvPr/>
          </p:nvPicPr>
          <p:blipFill>
            <a:blip r:embed="rId4"/>
            <a:srcRect b="24036"/>
            <a:stretch>
              <a:fillRect/>
            </a:stretch>
          </p:blipFill>
          <p:spPr bwMode="auto">
            <a:xfrm>
              <a:off x="4302121" y="2493994"/>
              <a:ext cx="824665" cy="395640"/>
            </a:xfrm>
            <a:prstGeom prst="rect">
              <a:avLst/>
            </a:prstGeom>
            <a:noFill/>
            <a:ln w="9525">
              <a:noFill/>
              <a:miter lim="800000"/>
              <a:headEnd/>
              <a:tailEnd/>
            </a:ln>
            <a:effectLst/>
          </p:spPr>
        </p:pic>
        <p:sp>
          <p:nvSpPr>
            <p:cNvPr id="132" name="TextBox 131"/>
            <p:cNvSpPr txBox="1"/>
            <p:nvPr/>
          </p:nvSpPr>
          <p:spPr>
            <a:xfrm>
              <a:off x="4365308" y="2599772"/>
              <a:ext cx="669385" cy="289567"/>
            </a:xfrm>
            <a:prstGeom prst="rect">
              <a:avLst/>
            </a:prstGeom>
            <a:noFill/>
          </p:spPr>
          <p:txBody>
            <a:bodyPr wrap="square" rtlCol="0" anchor="ctr">
              <a:spAutoFit/>
            </a:bodyPr>
            <a:lstStyle/>
            <a:p>
              <a:pPr algn="ctr" defTabSz="457200" fontAlgn="base">
                <a:spcBef>
                  <a:spcPct val="0"/>
                </a:spcBef>
                <a:spcAft>
                  <a:spcPct val="0"/>
                </a:spcAft>
              </a:pPr>
              <a:r>
                <a:rPr lang="en-US" sz="1000" b="1" dirty="0" smtClean="0">
                  <a:solidFill>
                    <a:prstClr val="black"/>
                  </a:solidFill>
                  <a:ea typeface="ＭＳ Ｐゴシック" pitchFamily="-108" charset="-128"/>
                </a:rPr>
                <a:t>ISO</a:t>
              </a:r>
            </a:p>
          </p:txBody>
        </p:sp>
        <p:pic>
          <p:nvPicPr>
            <p:cNvPr id="133" name="Picture 5"/>
            <p:cNvPicPr>
              <a:picLocks noChangeAspect="1" noChangeArrowheads="1"/>
            </p:cNvPicPr>
            <p:nvPr/>
          </p:nvPicPr>
          <p:blipFill>
            <a:blip r:embed="rId4"/>
            <a:srcRect b="24036"/>
            <a:stretch>
              <a:fillRect/>
            </a:stretch>
          </p:blipFill>
          <p:spPr bwMode="auto">
            <a:xfrm>
              <a:off x="5154531" y="2493994"/>
              <a:ext cx="824666" cy="395637"/>
            </a:xfrm>
            <a:prstGeom prst="rect">
              <a:avLst/>
            </a:prstGeom>
            <a:noFill/>
            <a:ln w="9525">
              <a:noFill/>
              <a:miter lim="800000"/>
              <a:headEnd/>
              <a:tailEnd/>
            </a:ln>
            <a:effectLst/>
          </p:spPr>
        </p:pic>
        <p:sp>
          <p:nvSpPr>
            <p:cNvPr id="134" name="TextBox 133"/>
            <p:cNvSpPr txBox="1"/>
            <p:nvPr/>
          </p:nvSpPr>
          <p:spPr>
            <a:xfrm>
              <a:off x="5219060" y="2605450"/>
              <a:ext cx="701976" cy="289567"/>
            </a:xfrm>
            <a:prstGeom prst="rect">
              <a:avLst/>
            </a:prstGeom>
            <a:noFill/>
          </p:spPr>
          <p:txBody>
            <a:bodyPr wrap="square" rtlCol="0" anchor="ctr">
              <a:spAutoFit/>
            </a:bodyPr>
            <a:lstStyle/>
            <a:p>
              <a:pPr algn="ctr" defTabSz="457200" fontAlgn="base">
                <a:spcBef>
                  <a:spcPct val="0"/>
                </a:spcBef>
                <a:spcAft>
                  <a:spcPct val="0"/>
                </a:spcAft>
              </a:pPr>
              <a:r>
                <a:rPr lang="en-US" sz="1000" b="1" dirty="0" smtClean="0">
                  <a:solidFill>
                    <a:prstClr val="black"/>
                  </a:solidFill>
                  <a:ea typeface="ＭＳ Ｐゴシック" pitchFamily="-108" charset="-128"/>
                </a:rPr>
                <a:t>TBFM</a:t>
              </a:r>
            </a:p>
          </p:txBody>
        </p:sp>
        <p:pic>
          <p:nvPicPr>
            <p:cNvPr id="135" name="Picture 7"/>
            <p:cNvPicPr>
              <a:picLocks noChangeAspect="1" noChangeArrowheads="1"/>
            </p:cNvPicPr>
            <p:nvPr/>
          </p:nvPicPr>
          <p:blipFill>
            <a:blip r:embed="rId5"/>
            <a:srcRect b="23732"/>
            <a:stretch>
              <a:fillRect/>
            </a:stretch>
          </p:blipFill>
          <p:spPr bwMode="auto">
            <a:xfrm>
              <a:off x="3418248" y="3145956"/>
              <a:ext cx="834158" cy="402528"/>
            </a:xfrm>
            <a:prstGeom prst="rect">
              <a:avLst/>
            </a:prstGeom>
            <a:noFill/>
            <a:ln w="9525">
              <a:noFill/>
              <a:miter lim="800000"/>
              <a:headEnd/>
              <a:tailEnd/>
            </a:ln>
            <a:effectLst/>
          </p:spPr>
        </p:pic>
        <p:sp>
          <p:nvSpPr>
            <p:cNvPr id="136" name="TextBox 135"/>
            <p:cNvSpPr txBox="1"/>
            <p:nvPr/>
          </p:nvSpPr>
          <p:spPr>
            <a:xfrm>
              <a:off x="3390517" y="3242990"/>
              <a:ext cx="898485" cy="246221"/>
            </a:xfrm>
            <a:prstGeom prst="rect">
              <a:avLst/>
            </a:prstGeom>
            <a:noFill/>
          </p:spPr>
          <p:txBody>
            <a:bodyPr wrap="square" rtlCol="0">
              <a:spAutoFit/>
            </a:bodyPr>
            <a:lstStyle/>
            <a:p>
              <a:pPr algn="ctr" defTabSz="457200" fontAlgn="base">
                <a:spcBef>
                  <a:spcPct val="0"/>
                </a:spcBef>
                <a:spcAft>
                  <a:spcPct val="0"/>
                </a:spcAft>
              </a:pPr>
              <a:r>
                <a:rPr lang="en-US" sz="1000" b="1" dirty="0" smtClean="0">
                  <a:solidFill>
                    <a:srgbClr val="FF0000"/>
                  </a:solidFill>
                  <a:ea typeface="ＭＳ Ｐゴシック" pitchFamily="-108" charset="-128"/>
                </a:rPr>
                <a:t>IMRO</a:t>
              </a:r>
            </a:p>
          </p:txBody>
        </p:sp>
        <p:pic>
          <p:nvPicPr>
            <p:cNvPr id="137" name="Picture 8"/>
            <p:cNvPicPr>
              <a:picLocks noChangeAspect="1" noChangeArrowheads="1"/>
            </p:cNvPicPr>
            <p:nvPr/>
          </p:nvPicPr>
          <p:blipFill>
            <a:blip r:embed="rId4"/>
            <a:srcRect b="24036"/>
            <a:stretch>
              <a:fillRect/>
            </a:stretch>
          </p:blipFill>
          <p:spPr bwMode="auto">
            <a:xfrm>
              <a:off x="4283084" y="3143807"/>
              <a:ext cx="824665" cy="395637"/>
            </a:xfrm>
            <a:prstGeom prst="rect">
              <a:avLst/>
            </a:prstGeom>
            <a:noFill/>
            <a:ln w="9525">
              <a:noFill/>
              <a:miter lim="800000"/>
              <a:headEnd/>
              <a:tailEnd/>
            </a:ln>
            <a:effectLst/>
          </p:spPr>
        </p:pic>
        <p:sp>
          <p:nvSpPr>
            <p:cNvPr id="138" name="TextBox 137"/>
            <p:cNvSpPr txBox="1"/>
            <p:nvPr/>
          </p:nvSpPr>
          <p:spPr>
            <a:xfrm>
              <a:off x="4333684" y="3218731"/>
              <a:ext cx="761537" cy="246221"/>
            </a:xfrm>
            <a:prstGeom prst="rect">
              <a:avLst/>
            </a:prstGeom>
            <a:noFill/>
          </p:spPr>
          <p:txBody>
            <a:bodyPr wrap="square" rtlCol="0">
              <a:spAutoFit/>
            </a:bodyPr>
            <a:lstStyle/>
            <a:p>
              <a:pPr algn="ctr" defTabSz="457200" fontAlgn="base">
                <a:spcBef>
                  <a:spcPct val="0"/>
                </a:spcBef>
                <a:spcAft>
                  <a:spcPct val="0"/>
                </a:spcAft>
              </a:pPr>
              <a:r>
                <a:rPr lang="en-US" sz="1000" b="1" dirty="0" smtClean="0">
                  <a:solidFill>
                    <a:prstClr val="black"/>
                  </a:solidFill>
                  <a:ea typeface="ＭＳ Ｐゴシック" pitchFamily="-108" charset="-128"/>
                </a:rPr>
                <a:t>IALVO</a:t>
              </a:r>
            </a:p>
          </p:txBody>
        </p:sp>
        <p:pic>
          <p:nvPicPr>
            <p:cNvPr id="139" name="Picture 9"/>
            <p:cNvPicPr>
              <a:picLocks noChangeAspect="1" noChangeArrowheads="1"/>
            </p:cNvPicPr>
            <p:nvPr/>
          </p:nvPicPr>
          <p:blipFill>
            <a:blip r:embed="rId4"/>
            <a:srcRect b="24036"/>
            <a:stretch>
              <a:fillRect/>
            </a:stretch>
          </p:blipFill>
          <p:spPr bwMode="auto">
            <a:xfrm>
              <a:off x="5135493" y="3143807"/>
              <a:ext cx="824665" cy="395637"/>
            </a:xfrm>
            <a:prstGeom prst="rect">
              <a:avLst/>
            </a:prstGeom>
            <a:noFill/>
            <a:ln w="9525">
              <a:noFill/>
              <a:miter lim="800000"/>
              <a:headEnd/>
              <a:tailEnd/>
            </a:ln>
            <a:effectLst/>
          </p:spPr>
        </p:pic>
        <p:sp>
          <p:nvSpPr>
            <p:cNvPr id="140" name="TextBox 139"/>
            <p:cNvSpPr txBox="1"/>
            <p:nvPr/>
          </p:nvSpPr>
          <p:spPr>
            <a:xfrm>
              <a:off x="5154531" y="3224326"/>
              <a:ext cx="822973" cy="246221"/>
            </a:xfrm>
            <a:prstGeom prst="rect">
              <a:avLst/>
            </a:prstGeom>
            <a:noFill/>
          </p:spPr>
          <p:txBody>
            <a:bodyPr wrap="square" rtlCol="0">
              <a:spAutoFit/>
            </a:bodyPr>
            <a:lstStyle/>
            <a:p>
              <a:pPr algn="ctr" defTabSz="457200" fontAlgn="base">
                <a:spcBef>
                  <a:spcPct val="0"/>
                </a:spcBef>
                <a:spcAft>
                  <a:spcPct val="0"/>
                </a:spcAft>
              </a:pPr>
              <a:r>
                <a:rPr lang="en-US" sz="1000" b="1" dirty="0" smtClean="0">
                  <a:solidFill>
                    <a:prstClr val="black"/>
                  </a:solidFill>
                  <a:ea typeface="ＭＳ Ｐゴシック" pitchFamily="-108" charset="-128"/>
                </a:rPr>
                <a:t>Others</a:t>
              </a:r>
            </a:p>
          </p:txBody>
        </p:sp>
        <p:cxnSp>
          <p:nvCxnSpPr>
            <p:cNvPr id="166" name="Straight Arrow Connector 165"/>
            <p:cNvCxnSpPr/>
            <p:nvPr/>
          </p:nvCxnSpPr>
          <p:spPr>
            <a:xfrm>
              <a:off x="4168518" y="3827184"/>
              <a:ext cx="0" cy="354838"/>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202" name="Rounded Rectangle 201"/>
            <p:cNvSpPr/>
            <p:nvPr/>
          </p:nvSpPr>
          <p:spPr>
            <a:xfrm>
              <a:off x="6423211" y="3827184"/>
              <a:ext cx="2485614" cy="354838"/>
            </a:xfrm>
            <a:prstGeom prst="roundRect">
              <a:avLst/>
            </a:prstGeom>
            <a:solidFill>
              <a:schemeClr val="accent2">
                <a:lumMod val="20000"/>
                <a:lumOff val="80000"/>
              </a:schemeClr>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base">
                <a:spcBef>
                  <a:spcPct val="0"/>
                </a:spcBef>
                <a:spcAft>
                  <a:spcPct val="0"/>
                </a:spcAft>
              </a:pPr>
              <a:r>
                <a:rPr lang="en-US" sz="1100" dirty="0" smtClean="0">
                  <a:solidFill>
                    <a:prstClr val="black"/>
                  </a:solidFill>
                  <a:cs typeface="Arial" pitchFamily="34" charset="0"/>
                </a:rPr>
                <a:t>Approve requirements.</a:t>
              </a:r>
            </a:p>
          </p:txBody>
        </p:sp>
        <p:cxnSp>
          <p:nvCxnSpPr>
            <p:cNvPr id="203" name="Straight Arrow Connector 202"/>
            <p:cNvCxnSpPr>
              <a:stCxn id="107" idx="0"/>
            </p:cNvCxnSpPr>
            <p:nvPr/>
          </p:nvCxnSpPr>
          <p:spPr>
            <a:xfrm flipH="1" flipV="1">
              <a:off x="7666009" y="4182023"/>
              <a:ext cx="9" cy="244935"/>
            </a:xfrm>
            <a:prstGeom prst="straightConnector1">
              <a:avLst/>
            </a:prstGeom>
            <a:ln w="19050">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593680" y="1697425"/>
              <a:ext cx="2205765" cy="506742"/>
            </a:xfrm>
            <a:prstGeom prst="rect">
              <a:avLst/>
            </a:prstGeom>
            <a:noFill/>
          </p:spPr>
          <p:txBody>
            <a:bodyPr wrap="square" rtlCol="0">
              <a:spAutoFit/>
            </a:bodyPr>
            <a:lstStyle/>
            <a:p>
              <a:pPr algn="ctr" defTabSz="457200" fontAlgn="base">
                <a:spcBef>
                  <a:spcPct val="0"/>
                </a:spcBef>
                <a:spcAft>
                  <a:spcPct val="0"/>
                </a:spcAft>
              </a:pPr>
              <a:r>
                <a:rPr lang="en-US" sz="1100" b="1" dirty="0" smtClean="0">
                  <a:solidFill>
                    <a:prstClr val="black"/>
                  </a:solidFill>
                  <a:ea typeface="ＭＳ Ｐゴシック" pitchFamily="-108" charset="-128"/>
                </a:rPr>
                <a:t>NSIP 5.0 Alpha &amp; Bravo Portfolios</a:t>
              </a:r>
            </a:p>
          </p:txBody>
        </p:sp>
      </p:grpSp>
      <p:sp>
        <p:nvSpPr>
          <p:cNvPr id="5" name="Title 4"/>
          <p:cNvSpPr>
            <a:spLocks noGrp="1"/>
          </p:cNvSpPr>
          <p:nvPr>
            <p:ph type="title"/>
          </p:nvPr>
        </p:nvSpPr>
        <p:spPr>
          <a:xfrm>
            <a:off x="609600" y="274638"/>
            <a:ext cx="8153400" cy="868362"/>
          </a:xfrm>
          <a:solidFill>
            <a:srgbClr val="FFFF00">
              <a:alpha val="20000"/>
            </a:srgbClr>
          </a:solidFill>
        </p:spPr>
        <p:txBody>
          <a:bodyPr>
            <a:noAutofit/>
          </a:bodyPr>
          <a:lstStyle/>
          <a:p>
            <a:pPr defTabSz="457200">
              <a:defRPr/>
            </a:pPr>
            <a:r>
              <a:rPr lang="en-US" dirty="0" smtClean="0">
                <a:latin typeface="Candara" pitchFamily="34" charset="0"/>
                <a:ea typeface="ＭＳ Ｐゴシック" pitchFamily="-108" charset="-128"/>
              </a:rPr>
              <a:t>OWNA Scope	</a:t>
            </a:r>
            <a:endParaRPr lang="en-US" dirty="0">
              <a:latin typeface="Candara" pitchFamily="34" charset="0"/>
              <a:ea typeface="ＭＳ Ｐゴシック" pitchFamily="-108" charset="-128"/>
            </a:endParaRPr>
          </a:p>
        </p:txBody>
      </p:sp>
      <p:sp>
        <p:nvSpPr>
          <p:cNvPr id="24" name="Rectangle 23"/>
          <p:cNvSpPr/>
          <p:nvPr/>
        </p:nvSpPr>
        <p:spPr>
          <a:xfrm>
            <a:off x="3459299" y="2286000"/>
            <a:ext cx="2408101" cy="2230127"/>
          </a:xfrm>
          <a:prstGeom prst="rect">
            <a:avLst/>
          </a:prstGeom>
          <a:solidFill>
            <a:srgbClr val="FFFF0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98" name="Rectangle 97"/>
          <p:cNvSpPr/>
          <p:nvPr/>
        </p:nvSpPr>
        <p:spPr>
          <a:xfrm>
            <a:off x="995303" y="5332946"/>
            <a:ext cx="3665610" cy="1126845"/>
          </a:xfrm>
          <a:prstGeom prst="rect">
            <a:avLst/>
          </a:prstGeom>
          <a:solidFill>
            <a:srgbClr val="FFFF0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99" name="Rectangle 98"/>
          <p:cNvSpPr/>
          <p:nvPr/>
        </p:nvSpPr>
        <p:spPr>
          <a:xfrm>
            <a:off x="4662131" y="5337839"/>
            <a:ext cx="3750499" cy="1126845"/>
          </a:xfrm>
          <a:prstGeom prst="rect">
            <a:avLst/>
          </a:prstGeom>
          <a:solidFill>
            <a:srgbClr val="FFFF0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15" name="Rectangle 114"/>
          <p:cNvSpPr/>
          <p:nvPr/>
        </p:nvSpPr>
        <p:spPr>
          <a:xfrm>
            <a:off x="2507236" y="4669371"/>
            <a:ext cx="1912364" cy="207429"/>
          </a:xfrm>
          <a:prstGeom prst="rect">
            <a:avLst/>
          </a:prstGeom>
          <a:solidFill>
            <a:srgbClr val="FFFF00">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3" name="Rectangle 82"/>
          <p:cNvSpPr/>
          <p:nvPr/>
        </p:nvSpPr>
        <p:spPr>
          <a:xfrm>
            <a:off x="995303" y="2253341"/>
            <a:ext cx="2460059" cy="2262789"/>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4" name="Rectangle 83"/>
          <p:cNvSpPr/>
          <p:nvPr/>
        </p:nvSpPr>
        <p:spPr>
          <a:xfrm>
            <a:off x="6046470" y="4893599"/>
            <a:ext cx="2286000" cy="377613"/>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5" name="Rectangle 84"/>
          <p:cNvSpPr/>
          <p:nvPr/>
        </p:nvSpPr>
        <p:spPr>
          <a:xfrm>
            <a:off x="994325" y="4517465"/>
            <a:ext cx="3332817" cy="152400"/>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6" name="Rectangle 85"/>
          <p:cNvSpPr/>
          <p:nvPr/>
        </p:nvSpPr>
        <p:spPr>
          <a:xfrm>
            <a:off x="994834" y="4668527"/>
            <a:ext cx="1512402" cy="192619"/>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7" name="Rectangle 86"/>
          <p:cNvSpPr/>
          <p:nvPr/>
        </p:nvSpPr>
        <p:spPr>
          <a:xfrm>
            <a:off x="993696" y="4861994"/>
            <a:ext cx="3417565" cy="192619"/>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8" name="Rectangle 87"/>
          <p:cNvSpPr/>
          <p:nvPr/>
        </p:nvSpPr>
        <p:spPr>
          <a:xfrm>
            <a:off x="993697" y="5053311"/>
            <a:ext cx="1512402" cy="192619"/>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9" name="Rectangle 88"/>
          <p:cNvSpPr/>
          <p:nvPr/>
        </p:nvSpPr>
        <p:spPr>
          <a:xfrm>
            <a:off x="6046470" y="4704792"/>
            <a:ext cx="685800" cy="188807"/>
          </a:xfrm>
          <a:prstGeom prst="rect">
            <a:avLst/>
          </a:prstGeom>
          <a:solidFill>
            <a:srgbClr val="0070C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90" name="TextBox 89"/>
          <p:cNvSpPr txBox="1"/>
          <p:nvPr/>
        </p:nvSpPr>
        <p:spPr>
          <a:xfrm>
            <a:off x="1958941" y="4195991"/>
            <a:ext cx="970137" cy="338554"/>
          </a:xfrm>
          <a:prstGeom prst="rect">
            <a:avLst/>
          </a:prstGeom>
          <a:noFill/>
        </p:spPr>
        <p:txBody>
          <a:bodyPr wrap="none" rtlCol="0">
            <a:spAutoFit/>
          </a:bodyPr>
          <a:lstStyle/>
          <a:p>
            <a:pPr>
              <a:spcAft>
                <a:spcPts val="600"/>
              </a:spcAft>
            </a:pPr>
            <a:r>
              <a:rPr lang="en-US" sz="1600" b="1" dirty="0" smtClean="0">
                <a:solidFill>
                  <a:srgbClr val="0070C0"/>
                </a:solidFill>
                <a:ea typeface="Verdana" pitchFamily="34" charset="0"/>
                <a:cs typeface="Verdana" pitchFamily="34" charset="0"/>
              </a:rPr>
              <a:t>ANG-C6</a:t>
            </a:r>
            <a:endParaRPr lang="en-US" sz="1600" b="1" dirty="0">
              <a:solidFill>
                <a:srgbClr val="0070C0"/>
              </a:solidFill>
              <a:ea typeface="Verdana" pitchFamily="34" charset="0"/>
              <a:cs typeface="Verdana" pitchFamily="34" charset="0"/>
            </a:endParaRPr>
          </a:p>
        </p:txBody>
      </p:sp>
      <p:sp>
        <p:nvSpPr>
          <p:cNvPr id="91" name="TextBox 90"/>
          <p:cNvSpPr txBox="1"/>
          <p:nvPr/>
        </p:nvSpPr>
        <p:spPr>
          <a:xfrm>
            <a:off x="5211266" y="4707500"/>
            <a:ext cx="835204" cy="338554"/>
          </a:xfrm>
          <a:prstGeom prst="rect">
            <a:avLst/>
          </a:prstGeom>
          <a:solidFill>
            <a:srgbClr val="0070C0">
              <a:alpha val="10000"/>
            </a:srgbClr>
          </a:solidFill>
        </p:spPr>
        <p:txBody>
          <a:bodyPr wrap="square" rtlCol="0">
            <a:spAutoFit/>
          </a:bodyPr>
          <a:lstStyle/>
          <a:p>
            <a:pPr>
              <a:spcAft>
                <a:spcPts val="600"/>
              </a:spcAft>
            </a:pPr>
            <a:r>
              <a:rPr lang="en-US" sz="1600" b="1" dirty="0" smtClean="0">
                <a:solidFill>
                  <a:srgbClr val="0070C0"/>
                </a:solidFill>
                <a:ea typeface="Verdana" pitchFamily="34" charset="0"/>
                <a:cs typeface="Verdana" pitchFamily="34" charset="0"/>
              </a:rPr>
              <a:t>TRWG</a:t>
            </a:r>
            <a:endParaRPr lang="en-US" sz="1600" b="1" dirty="0">
              <a:solidFill>
                <a:srgbClr val="0070C0"/>
              </a:solidFill>
              <a:ea typeface="Verdana" pitchFamily="34" charset="0"/>
              <a:cs typeface="Verdana" pitchFamily="34" charset="0"/>
            </a:endParaRPr>
          </a:p>
        </p:txBody>
      </p:sp>
    </p:spTree>
    <p:extLst>
      <p:ext uri="{BB962C8B-B14F-4D97-AF65-F5344CB8AC3E}">
        <p14:creationId xmlns:p14="http://schemas.microsoft.com/office/powerpoint/2010/main" val="2139552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mitrebriefing_2014">
  <a:themeElements>
    <a:clrScheme name="MITRE_Corporate Palette">
      <a:dk1>
        <a:sysClr val="windowText" lastClr="000000"/>
      </a:dk1>
      <a:lt1>
        <a:sysClr val="window" lastClr="FFFFFF"/>
      </a:lt1>
      <a:dk2>
        <a:srgbClr val="005B94"/>
      </a:dk2>
      <a:lt2>
        <a:srgbClr val="DFE1DF"/>
      </a:lt2>
      <a:accent1>
        <a:srgbClr val="00B3DC"/>
      </a:accent1>
      <a:accent2>
        <a:srgbClr val="F7901E"/>
      </a:accent2>
      <a:accent3>
        <a:srgbClr val="FFE23C"/>
      </a:accent3>
      <a:accent4>
        <a:srgbClr val="BED131"/>
      </a:accent4>
      <a:accent5>
        <a:srgbClr val="C64227"/>
      </a:accent5>
      <a:accent6>
        <a:srgbClr val="FFFFFF"/>
      </a:accent6>
      <a:hlink>
        <a:srgbClr val="00B3DC"/>
      </a:hlink>
      <a:folHlink>
        <a:srgbClr val="800080"/>
      </a:folHlink>
    </a:clrScheme>
    <a:fontScheme name="MITRE Corpor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lumMod val="50000"/>
              <a:lumOff val="50000"/>
            </a:schemeClr>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spcAft>
            <a:spcPts val="600"/>
          </a:spcAft>
          <a:defRPr sz="160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52CD24-5F40-40B4-AC58-85DB89FAF445}"/>
</file>

<file path=customXml/itemProps2.xml><?xml version="1.0" encoding="utf-8"?>
<ds:datastoreItem xmlns:ds="http://schemas.openxmlformats.org/officeDocument/2006/customXml" ds:itemID="{A8F67A97-A016-4C36-98E2-140AAF6D667D}"/>
</file>

<file path=customXml/itemProps3.xml><?xml version="1.0" encoding="utf-8"?>
<ds:datastoreItem xmlns:ds="http://schemas.openxmlformats.org/officeDocument/2006/customXml" ds:itemID="{6EBBDBC4-98A1-48F0-9A90-725A7779172B}"/>
</file>

<file path=docProps/app.xml><?xml version="1.0" encoding="utf-8"?>
<Properties xmlns="http://schemas.openxmlformats.org/officeDocument/2006/extended-properties" xmlns:vt="http://schemas.openxmlformats.org/officeDocument/2006/docPropsVTypes">
  <Template>2014PowerPointTemplate</Template>
  <TotalTime>18649</TotalTime>
  <Words>3191</Words>
  <Application>Microsoft Office PowerPoint</Application>
  <PresentationFormat>On-screen Show (4:3)</PresentationFormat>
  <Paragraphs>530</Paragraphs>
  <Slides>41</Slides>
  <Notes>37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mitrebriefing_2014</vt:lpstr>
      <vt:lpstr>    Operational Weather Needs Analysis (OWNA) Briefing to REDAC NAS Operations Subcommittee </vt:lpstr>
      <vt:lpstr>What is OWNA?</vt:lpstr>
      <vt:lpstr>Why OWNA?</vt:lpstr>
      <vt:lpstr>Weather Requirements Process</vt:lpstr>
      <vt:lpstr>Why OWNA?</vt:lpstr>
      <vt:lpstr>Progress to Date – ANG-C6</vt:lpstr>
      <vt:lpstr>Progress to Date – ANG-C6 and TRWG</vt:lpstr>
      <vt:lpstr>Why OWNA?</vt:lpstr>
      <vt:lpstr>OWNA Scope </vt:lpstr>
      <vt:lpstr>How Does OWNA Work?</vt:lpstr>
      <vt:lpstr>ATM Experts</vt:lpstr>
      <vt:lpstr>Domains</vt:lpstr>
      <vt:lpstr>Planning and Execution Domains – Linked by Weather and Flight Operations</vt:lpstr>
      <vt:lpstr>Capabilities and Processes</vt:lpstr>
      <vt:lpstr>Source of Capabilities and Processes</vt:lpstr>
      <vt:lpstr>OWNA Capabilities and Processes Scope</vt:lpstr>
      <vt:lpstr>Weather-Impacted</vt:lpstr>
      <vt:lpstr>Direct Weather Dependency</vt:lpstr>
      <vt:lpstr>OWNA Scope – NSIP Increments with Direct Weather Dependency</vt:lpstr>
      <vt:lpstr>Operational Decision-Making</vt:lpstr>
      <vt:lpstr>Weather-Impacted Operational Decision Model</vt:lpstr>
      <vt:lpstr>The Big Picture (or What do ATM-Weather Integration and OWNA have to do with each other?)</vt:lpstr>
      <vt:lpstr>“As-Is” and “To-Be” Weather Information Attributes</vt:lpstr>
      <vt:lpstr>Recording Results</vt:lpstr>
      <vt:lpstr>Interpreting Results</vt:lpstr>
      <vt:lpstr>Reading Between the Lines</vt:lpstr>
      <vt:lpstr>OWNA</vt:lpstr>
      <vt:lpstr>OWNA – CACR</vt:lpstr>
      <vt:lpstr>Collaborative Airspace Constraint Resolution (CACR) Description and Use</vt:lpstr>
      <vt:lpstr>Collaborative Airspace Constraint Resolution (CACR) Weather and Core Decision Information</vt:lpstr>
      <vt:lpstr>Shortfall Analysis – Content</vt:lpstr>
      <vt:lpstr>Shortfall Analysis – Level of Detail</vt:lpstr>
      <vt:lpstr>Shortfall Analysis – Production</vt:lpstr>
      <vt:lpstr>Shortfall Analysis – Properties</vt:lpstr>
      <vt:lpstr>Shortfall Analysis – Other (1/3)</vt:lpstr>
      <vt:lpstr>Shortfall Analysis – Other (2/3)</vt:lpstr>
      <vt:lpstr>Shortfall Analysis – Other (3/3)</vt:lpstr>
      <vt:lpstr>Preliminary WTIC-Related Findings from CACR OWNA (1/2)</vt:lpstr>
      <vt:lpstr>Preliminary WTIC-Related Findings from CACR OWNA (2/2)</vt:lpstr>
      <vt:lpstr>PowerPoint Presentation</vt:lpstr>
      <vt:lpstr>Backup Slides</vt:lpstr>
    </vt:vector>
  </TitlesOfParts>
  <Company>The MITRE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Fronzak, Matt</dc:creator>
  <cp:lastModifiedBy>Fronzak, Matt</cp:lastModifiedBy>
  <cp:revision>190</cp:revision>
  <cp:lastPrinted>2014-01-30T14:46:03Z</cp:lastPrinted>
  <dcterms:created xsi:type="dcterms:W3CDTF">2014-01-14T16:34:07Z</dcterms:created>
  <dcterms:modified xsi:type="dcterms:W3CDTF">2014-02-27T02:36:35Z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