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6.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5.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3.xml" ContentType="application/vnd.openxmlformats-officedocument.theme+xml"/>
  <Override PartName="/ppt/notesMasters/notesMaster1.xml" ContentType="application/vnd.openxmlformats-officedocument.presentationml.notesMaster+xml"/>
  <Override PartName="/ppt/charts/chart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2"/>
  </p:notesMasterIdLst>
  <p:handoutMasterIdLst>
    <p:handoutMasterId r:id="rId33"/>
  </p:handoutMasterIdLst>
  <p:sldIdLst>
    <p:sldId id="523" r:id="rId2"/>
    <p:sldId id="425" r:id="rId3"/>
    <p:sldId id="488" r:id="rId4"/>
    <p:sldId id="495" r:id="rId5"/>
    <p:sldId id="452" r:id="rId6"/>
    <p:sldId id="492" r:id="rId7"/>
    <p:sldId id="517" r:id="rId8"/>
    <p:sldId id="518" r:id="rId9"/>
    <p:sldId id="496" r:id="rId10"/>
    <p:sldId id="497" r:id="rId11"/>
    <p:sldId id="548" r:id="rId12"/>
    <p:sldId id="528" r:id="rId13"/>
    <p:sldId id="519" r:id="rId14"/>
    <p:sldId id="550" r:id="rId15"/>
    <p:sldId id="521" r:id="rId16"/>
    <p:sldId id="522" r:id="rId17"/>
    <p:sldId id="503" r:id="rId18"/>
    <p:sldId id="533" r:id="rId19"/>
    <p:sldId id="543" r:id="rId20"/>
    <p:sldId id="505" r:id="rId21"/>
    <p:sldId id="535" r:id="rId22"/>
    <p:sldId id="536" r:id="rId23"/>
    <p:sldId id="506" r:id="rId24"/>
    <p:sldId id="507" r:id="rId25"/>
    <p:sldId id="541" r:id="rId26"/>
    <p:sldId id="537" r:id="rId27"/>
    <p:sldId id="515" r:id="rId28"/>
    <p:sldId id="490" r:id="rId29"/>
    <p:sldId id="551" r:id="rId30"/>
    <p:sldId id="552" r:id="rId31"/>
  </p:sldIdLst>
  <p:sldSz cx="9144000" cy="6858000" type="screen4x3"/>
  <p:notesSz cx="70104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e Bracken" initials="JB"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3CC33"/>
    <a:srgbClr val="FF00FF"/>
    <a:srgbClr val="FF99FF"/>
    <a:srgbClr val="000099"/>
    <a:srgbClr val="CDCDDA"/>
    <a:srgbClr val="CDCDD0"/>
    <a:srgbClr val="B2B2B2"/>
    <a:srgbClr val="E8E8E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07" autoAdjust="0"/>
    <p:restoredTop sz="94667" autoAdjust="0"/>
  </p:normalViewPr>
  <p:slideViewPr>
    <p:cSldViewPr showGuides="1">
      <p:cViewPr>
        <p:scale>
          <a:sx n="80" d="100"/>
          <a:sy n="80" d="100"/>
        </p:scale>
        <p:origin x="-72" y="1147"/>
      </p:cViewPr>
      <p:guideLst>
        <p:guide orient="horz" pos="768"/>
        <p:guide pos="29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racken\Documents\AvMet%20Project%20Files\2010%20-%20SE2020\GA%20Accident_Incident%20Factor\AOPA%20Flight%20Hour%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GA Accident Rate</a:t>
            </a:r>
          </a:p>
          <a:p>
            <a:pPr>
              <a:defRPr/>
            </a:pPr>
            <a:r>
              <a:rPr lang="en-US" dirty="0"/>
              <a:t> (per 100k flight hours)</a:t>
            </a:r>
          </a:p>
        </c:rich>
      </c:tx>
      <c:layout>
        <c:manualLayout>
          <c:xMode val="edge"/>
          <c:yMode val="edge"/>
          <c:x val="0.24077086614173238"/>
          <c:y val="3.8293553149606301E-2"/>
        </c:manualLayout>
      </c:layout>
    </c:title>
    <c:plotArea>
      <c:layout/>
      <c:barChart>
        <c:barDir val="col"/>
        <c:grouping val="clustered"/>
        <c:ser>
          <c:idx val="1"/>
          <c:order val="0"/>
          <c:tx>
            <c:v>GA Accident Rate (per 100k flight hours)</c:v>
          </c:tx>
          <c:cat>
            <c:numRef>
              <c:f>Sheet1!$A$4:$A$13</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Sheet1!$F$4:$F$13</c:f>
              <c:numCache>
                <c:formatCode>General</c:formatCode>
                <c:ptCount val="10"/>
                <c:pt idx="0">
                  <c:v>6.6</c:v>
                </c:pt>
                <c:pt idx="1">
                  <c:v>6.79</c:v>
                </c:pt>
                <c:pt idx="2">
                  <c:v>6.71</c:v>
                </c:pt>
                <c:pt idx="3">
                  <c:v>6.7700000000000014</c:v>
                </c:pt>
                <c:pt idx="4">
                  <c:v>6.5</c:v>
                </c:pt>
                <c:pt idx="5">
                  <c:v>7.2</c:v>
                </c:pt>
                <c:pt idx="6">
                  <c:v>6.35</c:v>
                </c:pt>
                <c:pt idx="7">
                  <c:v>6.9300000000000024</c:v>
                </c:pt>
                <c:pt idx="8">
                  <c:v>6.8599999999999985</c:v>
                </c:pt>
                <c:pt idx="9">
                  <c:v>7.2</c:v>
                </c:pt>
              </c:numCache>
            </c:numRef>
          </c:val>
        </c:ser>
        <c:axId val="74760192"/>
        <c:axId val="75440512"/>
      </c:barChart>
      <c:catAx>
        <c:axId val="74760192"/>
        <c:scaling>
          <c:orientation val="minMax"/>
        </c:scaling>
        <c:axPos val="b"/>
        <c:numFmt formatCode="General" sourceLinked="1"/>
        <c:tickLblPos val="nextTo"/>
        <c:crossAx val="75440512"/>
        <c:crosses val="autoZero"/>
        <c:auto val="1"/>
        <c:lblAlgn val="ctr"/>
        <c:lblOffset val="100"/>
      </c:catAx>
      <c:valAx>
        <c:axId val="75440512"/>
        <c:scaling>
          <c:orientation val="minMax"/>
        </c:scaling>
        <c:axPos val="l"/>
        <c:majorGridlines/>
        <c:numFmt formatCode="General" sourceLinked="1"/>
        <c:tickLblPos val="nextTo"/>
        <c:crossAx val="74760192"/>
        <c:crosses val="autoZero"/>
        <c:crossBetween val="between"/>
      </c:valAx>
    </c:plotArea>
    <c:plotVisOnly val="1"/>
    <c:dispBlanksAs val="gap"/>
  </c:chart>
  <c:spPr>
    <a:ln w="19050">
      <a:solidFill>
        <a:schemeClr val="accent1"/>
      </a:solidFill>
    </a:ln>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5874" name="Rectangle 2"/>
          <p:cNvSpPr>
            <a:spLocks noGrp="1" noChangeArrowheads="1"/>
          </p:cNvSpPr>
          <p:nvPr>
            <p:ph type="hdr" sz="quarter"/>
          </p:nvPr>
        </p:nvSpPr>
        <p:spPr bwMode="auto">
          <a:xfrm>
            <a:off x="1" y="0"/>
            <a:ext cx="3038475" cy="465138"/>
          </a:xfrm>
          <a:prstGeom prst="rect">
            <a:avLst/>
          </a:prstGeom>
          <a:noFill/>
          <a:ln>
            <a:noFill/>
          </a:ln>
          <a:extLst/>
        </p:spPr>
        <p:txBody>
          <a:bodyPr vert="horz" wrap="square" lIns="91386" tIns="45696" rIns="91386" bIns="45696" numCol="1" anchor="t" anchorCtr="0" compatLnSpc="1">
            <a:prstTxWarp prst="textNoShape">
              <a:avLst/>
            </a:prstTxWarp>
          </a:bodyPr>
          <a:lstStyle>
            <a:lvl1pPr defTabSz="913767">
              <a:spcBef>
                <a:spcPct val="0"/>
              </a:spcBef>
              <a:buFontTx/>
              <a:buNone/>
              <a:defRPr sz="1200">
                <a:latin typeface="Arial" charset="0"/>
              </a:defRPr>
            </a:lvl1pPr>
          </a:lstStyle>
          <a:p>
            <a:pPr>
              <a:defRPr/>
            </a:pPr>
            <a:endParaRPr lang="en-US" dirty="0"/>
          </a:p>
        </p:txBody>
      </p:sp>
      <p:sp>
        <p:nvSpPr>
          <p:cNvPr id="335875" name="Rectangle 3"/>
          <p:cNvSpPr>
            <a:spLocks noGrp="1" noChangeArrowheads="1"/>
          </p:cNvSpPr>
          <p:nvPr>
            <p:ph type="dt" sz="quarter" idx="1"/>
          </p:nvPr>
        </p:nvSpPr>
        <p:spPr bwMode="auto">
          <a:xfrm>
            <a:off x="3970339" y="0"/>
            <a:ext cx="3038475" cy="465138"/>
          </a:xfrm>
          <a:prstGeom prst="rect">
            <a:avLst/>
          </a:prstGeom>
          <a:noFill/>
          <a:ln>
            <a:noFill/>
          </a:ln>
          <a:extLst/>
        </p:spPr>
        <p:txBody>
          <a:bodyPr vert="horz" wrap="square" lIns="91386" tIns="45696" rIns="91386" bIns="45696" numCol="1" anchor="t" anchorCtr="0" compatLnSpc="1">
            <a:prstTxWarp prst="textNoShape">
              <a:avLst/>
            </a:prstTxWarp>
          </a:bodyPr>
          <a:lstStyle>
            <a:lvl1pPr algn="r" defTabSz="913767">
              <a:spcBef>
                <a:spcPct val="0"/>
              </a:spcBef>
              <a:buFontTx/>
              <a:buNone/>
              <a:defRPr sz="1200">
                <a:latin typeface="Arial" charset="0"/>
              </a:defRPr>
            </a:lvl1pPr>
          </a:lstStyle>
          <a:p>
            <a:pPr>
              <a:defRPr/>
            </a:pPr>
            <a:endParaRPr lang="en-US" dirty="0"/>
          </a:p>
        </p:txBody>
      </p:sp>
      <p:sp>
        <p:nvSpPr>
          <p:cNvPr id="335876" name="Rectangle 4"/>
          <p:cNvSpPr>
            <a:spLocks noGrp="1" noChangeArrowheads="1"/>
          </p:cNvSpPr>
          <p:nvPr>
            <p:ph type="ftr" sz="quarter" idx="2"/>
          </p:nvPr>
        </p:nvSpPr>
        <p:spPr bwMode="auto">
          <a:xfrm>
            <a:off x="1" y="8829675"/>
            <a:ext cx="3038475" cy="465138"/>
          </a:xfrm>
          <a:prstGeom prst="rect">
            <a:avLst/>
          </a:prstGeom>
          <a:noFill/>
          <a:ln>
            <a:noFill/>
          </a:ln>
          <a:extLst/>
        </p:spPr>
        <p:txBody>
          <a:bodyPr vert="horz" wrap="square" lIns="91386" tIns="45696" rIns="91386" bIns="45696" numCol="1" anchor="b" anchorCtr="0" compatLnSpc="1">
            <a:prstTxWarp prst="textNoShape">
              <a:avLst/>
            </a:prstTxWarp>
          </a:bodyPr>
          <a:lstStyle>
            <a:lvl1pPr defTabSz="913767">
              <a:spcBef>
                <a:spcPct val="0"/>
              </a:spcBef>
              <a:buFontTx/>
              <a:buNone/>
              <a:defRPr sz="1200">
                <a:latin typeface="Arial" charset="0"/>
              </a:defRPr>
            </a:lvl1pPr>
          </a:lstStyle>
          <a:p>
            <a:pPr>
              <a:defRPr/>
            </a:pPr>
            <a:endParaRPr lang="en-US" dirty="0"/>
          </a:p>
        </p:txBody>
      </p:sp>
      <p:sp>
        <p:nvSpPr>
          <p:cNvPr id="335877" name="Rectangle 5"/>
          <p:cNvSpPr>
            <a:spLocks noGrp="1" noChangeArrowheads="1"/>
          </p:cNvSpPr>
          <p:nvPr>
            <p:ph type="sldNum" sz="quarter" idx="3"/>
          </p:nvPr>
        </p:nvSpPr>
        <p:spPr bwMode="auto">
          <a:xfrm>
            <a:off x="3970339" y="8829675"/>
            <a:ext cx="3038475" cy="465138"/>
          </a:xfrm>
          <a:prstGeom prst="rect">
            <a:avLst/>
          </a:prstGeom>
          <a:noFill/>
          <a:ln>
            <a:noFill/>
          </a:ln>
          <a:extLst/>
        </p:spPr>
        <p:txBody>
          <a:bodyPr vert="horz" wrap="square" lIns="91386" tIns="45696" rIns="91386" bIns="45696" numCol="1" anchor="b" anchorCtr="0" compatLnSpc="1">
            <a:prstTxWarp prst="textNoShape">
              <a:avLst/>
            </a:prstTxWarp>
          </a:bodyPr>
          <a:lstStyle>
            <a:lvl1pPr algn="r" defTabSz="913767">
              <a:spcBef>
                <a:spcPct val="0"/>
              </a:spcBef>
              <a:buFontTx/>
              <a:buNone/>
              <a:defRPr sz="1200">
                <a:latin typeface="Arial" charset="0"/>
              </a:defRPr>
            </a:lvl1pPr>
          </a:lstStyle>
          <a:p>
            <a:pPr>
              <a:defRPr/>
            </a:pPr>
            <a:fld id="{7E70077D-041F-42A7-B5B9-4F22841801D0}" type="slidenum">
              <a:rPr lang="en-US"/>
              <a:pPr>
                <a:defRPr/>
              </a:pPr>
              <a:t>‹#›</a:t>
            </a:fld>
            <a:endParaRPr lang="en-US" dirty="0"/>
          </a:p>
        </p:txBody>
      </p:sp>
    </p:spTree>
    <p:extLst>
      <p:ext uri="{BB962C8B-B14F-4D97-AF65-F5344CB8AC3E}">
        <p14:creationId xmlns="" xmlns:p14="http://schemas.microsoft.com/office/powerpoint/2010/main" val="2248760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1" y="1"/>
            <a:ext cx="3038475" cy="279400"/>
          </a:xfrm>
          <a:prstGeom prst="rect">
            <a:avLst/>
          </a:prstGeom>
          <a:noFill/>
          <a:ln>
            <a:noFill/>
          </a:ln>
          <a:extLst/>
        </p:spPr>
        <p:txBody>
          <a:bodyPr vert="horz" wrap="square" lIns="93125" tIns="46560" rIns="93125" bIns="46560" numCol="1" anchor="t" anchorCtr="0" compatLnSpc="1">
            <a:prstTxWarp prst="textNoShape">
              <a:avLst/>
            </a:prstTxWarp>
            <a:spAutoFit/>
          </a:bodyPr>
          <a:lstStyle>
            <a:lvl1pPr defTabSz="931495">
              <a:defRPr sz="1200">
                <a:latin typeface="Arial" charset="0"/>
              </a:defRPr>
            </a:lvl1pPr>
          </a:lstStyle>
          <a:p>
            <a:pPr>
              <a:defRPr/>
            </a:pPr>
            <a:endParaRPr lang="en-US" dirty="0"/>
          </a:p>
        </p:txBody>
      </p:sp>
      <p:sp>
        <p:nvSpPr>
          <p:cNvPr id="54275" name="Rectangle 3"/>
          <p:cNvSpPr>
            <a:spLocks noGrp="1" noChangeArrowheads="1"/>
          </p:cNvSpPr>
          <p:nvPr>
            <p:ph type="dt" idx="1"/>
          </p:nvPr>
        </p:nvSpPr>
        <p:spPr bwMode="auto">
          <a:xfrm>
            <a:off x="3971926" y="1"/>
            <a:ext cx="3038475" cy="279400"/>
          </a:xfrm>
          <a:prstGeom prst="rect">
            <a:avLst/>
          </a:prstGeom>
          <a:noFill/>
          <a:ln>
            <a:noFill/>
          </a:ln>
          <a:extLst/>
        </p:spPr>
        <p:txBody>
          <a:bodyPr vert="horz" wrap="square" lIns="93125" tIns="46560" rIns="93125" bIns="46560" numCol="1" anchor="t" anchorCtr="0" compatLnSpc="1">
            <a:prstTxWarp prst="textNoShape">
              <a:avLst/>
            </a:prstTxWarp>
            <a:spAutoFit/>
          </a:bodyPr>
          <a:lstStyle>
            <a:lvl1pPr algn="r" defTabSz="931495">
              <a:defRPr sz="1200">
                <a:latin typeface="Arial" charset="0"/>
              </a:defRPr>
            </a:lvl1pPr>
          </a:lstStyle>
          <a:p>
            <a:pPr>
              <a:defRPr/>
            </a:pPr>
            <a:endParaRPr lang="en-US" dirty="0"/>
          </a:p>
        </p:txBody>
      </p:sp>
      <p:sp>
        <p:nvSpPr>
          <p:cNvPr id="11268" name="Rectangle 4"/>
          <p:cNvSpPr>
            <a:spLocks noGrp="1" noRot="1" noChangeAspect="1" noChangeArrowheads="1" noTextEdit="1"/>
          </p:cNvSpPr>
          <p:nvPr>
            <p:ph type="sldImg" idx="2"/>
          </p:nvPr>
        </p:nvSpPr>
        <p:spPr bwMode="auto">
          <a:xfrm>
            <a:off x="1179513" y="695325"/>
            <a:ext cx="4652962" cy="3489325"/>
          </a:xfrm>
          <a:prstGeom prst="rect">
            <a:avLst/>
          </a:prstGeom>
          <a:noFill/>
          <a:ln w="9525">
            <a:solidFill>
              <a:srgbClr val="000000"/>
            </a:solidFill>
            <a:miter lim="800000"/>
            <a:headEnd/>
            <a:tailEnd/>
          </a:ln>
        </p:spPr>
      </p:sp>
      <p:sp>
        <p:nvSpPr>
          <p:cNvPr id="54277" name="Rectangle 5"/>
          <p:cNvSpPr>
            <a:spLocks noGrp="1" noChangeArrowheads="1"/>
          </p:cNvSpPr>
          <p:nvPr>
            <p:ph type="body" sz="quarter" idx="3"/>
          </p:nvPr>
        </p:nvSpPr>
        <p:spPr bwMode="auto">
          <a:xfrm>
            <a:off x="935038" y="4416425"/>
            <a:ext cx="5140325" cy="1239838"/>
          </a:xfrm>
          <a:prstGeom prst="rect">
            <a:avLst/>
          </a:prstGeom>
          <a:noFill/>
          <a:ln>
            <a:noFill/>
          </a:ln>
          <a:extLst/>
        </p:spPr>
        <p:txBody>
          <a:bodyPr vert="horz" wrap="square" lIns="93125" tIns="46560" rIns="93125" bIns="4656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4278" name="Rectangle 6"/>
          <p:cNvSpPr>
            <a:spLocks noGrp="1" noChangeArrowheads="1"/>
          </p:cNvSpPr>
          <p:nvPr>
            <p:ph type="ftr" sz="quarter" idx="4"/>
          </p:nvPr>
        </p:nvSpPr>
        <p:spPr bwMode="auto">
          <a:xfrm>
            <a:off x="1" y="9017000"/>
            <a:ext cx="3038475" cy="279400"/>
          </a:xfrm>
          <a:prstGeom prst="rect">
            <a:avLst/>
          </a:prstGeom>
          <a:noFill/>
          <a:ln>
            <a:noFill/>
          </a:ln>
          <a:extLst/>
        </p:spPr>
        <p:txBody>
          <a:bodyPr vert="horz" wrap="square" lIns="93125" tIns="46560" rIns="93125" bIns="46560" numCol="1" anchor="b" anchorCtr="0" compatLnSpc="1">
            <a:prstTxWarp prst="textNoShape">
              <a:avLst/>
            </a:prstTxWarp>
            <a:spAutoFit/>
          </a:bodyPr>
          <a:lstStyle>
            <a:lvl1pPr defTabSz="931495">
              <a:defRPr sz="1200">
                <a:latin typeface="Arial" charset="0"/>
              </a:defRPr>
            </a:lvl1pPr>
          </a:lstStyle>
          <a:p>
            <a:pPr>
              <a:defRPr/>
            </a:pPr>
            <a:endParaRPr lang="en-US" dirty="0"/>
          </a:p>
        </p:txBody>
      </p:sp>
      <p:sp>
        <p:nvSpPr>
          <p:cNvPr id="54279" name="Rectangle 7"/>
          <p:cNvSpPr>
            <a:spLocks noGrp="1" noChangeArrowheads="1"/>
          </p:cNvSpPr>
          <p:nvPr>
            <p:ph type="sldNum" sz="quarter" idx="5"/>
          </p:nvPr>
        </p:nvSpPr>
        <p:spPr bwMode="auto">
          <a:xfrm>
            <a:off x="3971926" y="9017000"/>
            <a:ext cx="3038475" cy="279400"/>
          </a:xfrm>
          <a:prstGeom prst="rect">
            <a:avLst/>
          </a:prstGeom>
          <a:noFill/>
          <a:ln>
            <a:noFill/>
          </a:ln>
          <a:extLst/>
        </p:spPr>
        <p:txBody>
          <a:bodyPr vert="horz" wrap="square" lIns="93125" tIns="46560" rIns="93125" bIns="46560" numCol="1" anchor="b" anchorCtr="0" compatLnSpc="1">
            <a:prstTxWarp prst="textNoShape">
              <a:avLst/>
            </a:prstTxWarp>
            <a:spAutoFit/>
          </a:bodyPr>
          <a:lstStyle>
            <a:lvl1pPr algn="r" defTabSz="931495">
              <a:defRPr sz="1200">
                <a:latin typeface="Arial" charset="0"/>
              </a:defRPr>
            </a:lvl1pPr>
          </a:lstStyle>
          <a:p>
            <a:pPr>
              <a:defRPr/>
            </a:pPr>
            <a:fld id="{35B1292A-03FE-4FEF-AC09-A4C721E02306}" type="slidenum">
              <a:rPr lang="en-US"/>
              <a:pPr>
                <a:defRPr/>
              </a:pPr>
              <a:t>‹#›</a:t>
            </a:fld>
            <a:endParaRPr lang="en-US" dirty="0"/>
          </a:p>
        </p:txBody>
      </p:sp>
    </p:spTree>
    <p:extLst>
      <p:ext uri="{BB962C8B-B14F-4D97-AF65-F5344CB8AC3E}">
        <p14:creationId xmlns="" xmlns:p14="http://schemas.microsoft.com/office/powerpoint/2010/main" val="5492169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defTabSz="931812" eaLnBrk="0" hangingPunct="0">
              <a:defRPr sz="2400">
                <a:solidFill>
                  <a:schemeClr val="tx1"/>
                </a:solidFill>
                <a:latin typeface="Arial" charset="0"/>
              </a:defRPr>
            </a:lvl1pPr>
            <a:lvl2pPr marL="742909" indent="-285734" defTabSz="931812" eaLnBrk="0" hangingPunct="0">
              <a:defRPr sz="2400">
                <a:solidFill>
                  <a:schemeClr val="tx1"/>
                </a:solidFill>
                <a:latin typeface="Arial" charset="0"/>
              </a:defRPr>
            </a:lvl2pPr>
            <a:lvl3pPr marL="1142938" indent="-228587" defTabSz="931812" eaLnBrk="0" hangingPunct="0">
              <a:defRPr sz="2400">
                <a:solidFill>
                  <a:schemeClr val="tx1"/>
                </a:solidFill>
                <a:latin typeface="Arial" charset="0"/>
              </a:defRPr>
            </a:lvl3pPr>
            <a:lvl4pPr marL="1600113" indent="-228587" defTabSz="931812" eaLnBrk="0" hangingPunct="0">
              <a:defRPr sz="2400">
                <a:solidFill>
                  <a:schemeClr val="tx1"/>
                </a:solidFill>
                <a:latin typeface="Arial" charset="0"/>
              </a:defRPr>
            </a:lvl4pPr>
            <a:lvl5pPr marL="2057287" indent="-228587" defTabSz="931812" eaLnBrk="0" hangingPunct="0">
              <a:defRPr sz="2400">
                <a:solidFill>
                  <a:schemeClr val="tx1"/>
                </a:solidFill>
                <a:latin typeface="Arial" charset="0"/>
              </a:defRPr>
            </a:lvl5pPr>
            <a:lvl6pPr marL="2514462" indent="-228587" defTabSz="931812" eaLnBrk="0" fontAlgn="base" hangingPunct="0">
              <a:spcBef>
                <a:spcPct val="50000"/>
              </a:spcBef>
              <a:spcAft>
                <a:spcPct val="0"/>
              </a:spcAft>
              <a:buChar char="•"/>
              <a:defRPr sz="2400">
                <a:solidFill>
                  <a:schemeClr val="tx1"/>
                </a:solidFill>
                <a:latin typeface="Arial" charset="0"/>
              </a:defRPr>
            </a:lvl6pPr>
            <a:lvl7pPr marL="2971638" indent="-228587" defTabSz="931812" eaLnBrk="0" fontAlgn="base" hangingPunct="0">
              <a:spcBef>
                <a:spcPct val="50000"/>
              </a:spcBef>
              <a:spcAft>
                <a:spcPct val="0"/>
              </a:spcAft>
              <a:buChar char="•"/>
              <a:defRPr sz="2400">
                <a:solidFill>
                  <a:schemeClr val="tx1"/>
                </a:solidFill>
                <a:latin typeface="Arial" charset="0"/>
              </a:defRPr>
            </a:lvl7pPr>
            <a:lvl8pPr marL="3428812" indent="-228587" defTabSz="931812" eaLnBrk="0" fontAlgn="base" hangingPunct="0">
              <a:spcBef>
                <a:spcPct val="50000"/>
              </a:spcBef>
              <a:spcAft>
                <a:spcPct val="0"/>
              </a:spcAft>
              <a:buChar char="•"/>
              <a:defRPr sz="2400">
                <a:solidFill>
                  <a:schemeClr val="tx1"/>
                </a:solidFill>
                <a:latin typeface="Arial" charset="0"/>
              </a:defRPr>
            </a:lvl8pPr>
            <a:lvl9pPr marL="3885987" indent="-228587" defTabSz="931812" eaLnBrk="0" fontAlgn="base" hangingPunct="0">
              <a:spcBef>
                <a:spcPct val="50000"/>
              </a:spcBef>
              <a:spcAft>
                <a:spcPct val="0"/>
              </a:spcAft>
              <a:buChar char="•"/>
              <a:defRPr sz="2400">
                <a:solidFill>
                  <a:schemeClr val="tx1"/>
                </a:solidFill>
                <a:latin typeface="Arial" charset="0"/>
              </a:defRPr>
            </a:lvl9pPr>
          </a:lstStyle>
          <a:p>
            <a:pPr eaLnBrk="1" hangingPunct="1"/>
            <a:fld id="{B0753D1F-7551-4ECD-A0A6-F17AE6B37386}" type="slidenum">
              <a:rPr lang="en-US" altLang="en-US" sz="1200"/>
              <a:pPr eaLnBrk="1" hangingPunct="1"/>
              <a:t>1</a:t>
            </a:fld>
            <a:endParaRPr lang="en-US" altLang="en-US" sz="1200" dirty="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xfrm>
            <a:off x="990600" y="4267201"/>
            <a:ext cx="5140325" cy="279821"/>
          </a:xfrm>
          <a:noFill/>
        </p:spPr>
        <p:txBody>
          <a:bodyPr/>
          <a:lstStyle/>
          <a:p>
            <a:pPr eaLnBrk="1" hangingPunct="1"/>
            <a:endParaRPr lang="en-US" altLang="en-US" b="1" dirty="0" smtClean="0">
              <a:latin typeface="Arial" charset="0"/>
            </a:endParaRPr>
          </a:p>
        </p:txBody>
      </p:sp>
      <p:sp>
        <p:nvSpPr>
          <p:cNvPr id="13317" name="Header Placeholder 1"/>
          <p:cNvSpPr>
            <a:spLocks noGrp="1"/>
          </p:cNvSpPr>
          <p:nvPr>
            <p:ph type="hdr" sz="quarter"/>
          </p:nvPr>
        </p:nvSpPr>
        <p:spPr>
          <a:xfrm>
            <a:off x="1914526" y="304800"/>
            <a:ext cx="3038475" cy="463550"/>
          </a:xfrm>
          <a:noFill/>
        </p:spPr>
        <p:txBody>
          <a:bodyPr/>
          <a:lstStyle>
            <a:lvl1pPr defTabSz="931812" eaLnBrk="0" hangingPunct="0">
              <a:defRPr sz="2400">
                <a:solidFill>
                  <a:schemeClr val="tx1"/>
                </a:solidFill>
                <a:latin typeface="Arial" charset="0"/>
              </a:defRPr>
            </a:lvl1pPr>
            <a:lvl2pPr marL="742909" indent="-285734" defTabSz="931812" eaLnBrk="0" hangingPunct="0">
              <a:defRPr sz="2400">
                <a:solidFill>
                  <a:schemeClr val="tx1"/>
                </a:solidFill>
                <a:latin typeface="Arial" charset="0"/>
              </a:defRPr>
            </a:lvl2pPr>
            <a:lvl3pPr marL="1142938" indent="-228587" defTabSz="931812" eaLnBrk="0" hangingPunct="0">
              <a:defRPr sz="2400">
                <a:solidFill>
                  <a:schemeClr val="tx1"/>
                </a:solidFill>
                <a:latin typeface="Arial" charset="0"/>
              </a:defRPr>
            </a:lvl3pPr>
            <a:lvl4pPr marL="1600113" indent="-228587" defTabSz="931812" eaLnBrk="0" hangingPunct="0">
              <a:defRPr sz="2400">
                <a:solidFill>
                  <a:schemeClr val="tx1"/>
                </a:solidFill>
                <a:latin typeface="Arial" charset="0"/>
              </a:defRPr>
            </a:lvl4pPr>
            <a:lvl5pPr marL="2057287" indent="-228587" defTabSz="931812" eaLnBrk="0" hangingPunct="0">
              <a:defRPr sz="2400">
                <a:solidFill>
                  <a:schemeClr val="tx1"/>
                </a:solidFill>
                <a:latin typeface="Arial" charset="0"/>
              </a:defRPr>
            </a:lvl5pPr>
            <a:lvl6pPr marL="2514462" indent="-228587" defTabSz="931812" eaLnBrk="0" fontAlgn="base" hangingPunct="0">
              <a:spcBef>
                <a:spcPct val="50000"/>
              </a:spcBef>
              <a:spcAft>
                <a:spcPct val="0"/>
              </a:spcAft>
              <a:buChar char="•"/>
              <a:defRPr sz="2400">
                <a:solidFill>
                  <a:schemeClr val="tx1"/>
                </a:solidFill>
                <a:latin typeface="Arial" charset="0"/>
              </a:defRPr>
            </a:lvl6pPr>
            <a:lvl7pPr marL="2971638" indent="-228587" defTabSz="931812" eaLnBrk="0" fontAlgn="base" hangingPunct="0">
              <a:spcBef>
                <a:spcPct val="50000"/>
              </a:spcBef>
              <a:spcAft>
                <a:spcPct val="0"/>
              </a:spcAft>
              <a:buChar char="•"/>
              <a:defRPr sz="2400">
                <a:solidFill>
                  <a:schemeClr val="tx1"/>
                </a:solidFill>
                <a:latin typeface="Arial" charset="0"/>
              </a:defRPr>
            </a:lvl7pPr>
            <a:lvl8pPr marL="3428812" indent="-228587" defTabSz="931812" eaLnBrk="0" fontAlgn="base" hangingPunct="0">
              <a:spcBef>
                <a:spcPct val="50000"/>
              </a:spcBef>
              <a:spcAft>
                <a:spcPct val="0"/>
              </a:spcAft>
              <a:buChar char="•"/>
              <a:defRPr sz="2400">
                <a:solidFill>
                  <a:schemeClr val="tx1"/>
                </a:solidFill>
                <a:latin typeface="Arial" charset="0"/>
              </a:defRPr>
            </a:lvl8pPr>
            <a:lvl9pPr marL="3885987" indent="-228587" defTabSz="931812" eaLnBrk="0" fontAlgn="base" hangingPunct="0">
              <a:spcBef>
                <a:spcPct val="50000"/>
              </a:spcBef>
              <a:spcAft>
                <a:spcPct val="0"/>
              </a:spcAft>
              <a:buChar char="•"/>
              <a:defRPr sz="2400">
                <a:solidFill>
                  <a:schemeClr val="tx1"/>
                </a:solidFill>
                <a:latin typeface="Arial" charset="0"/>
              </a:defRPr>
            </a:lvl9pPr>
          </a:lstStyle>
          <a:p>
            <a:pPr algn="ctr" eaLnBrk="1" hangingPunct="1">
              <a:buFontTx/>
              <a:buNone/>
            </a:pPr>
            <a:r>
              <a:rPr lang="en-US" altLang="en-US" dirty="0" smtClean="0"/>
              <a:t>DRAFT TEMPLATE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1184275" y="696913"/>
            <a:ext cx="4643438" cy="3484562"/>
          </a:xfrm>
          <a:ln/>
        </p:spPr>
      </p:sp>
      <p:sp>
        <p:nvSpPr>
          <p:cNvPr id="32771" name="Notes Placeholder 2"/>
          <p:cNvSpPr>
            <a:spLocks noGrp="1"/>
          </p:cNvSpPr>
          <p:nvPr>
            <p:ph type="body" idx="1"/>
          </p:nvPr>
        </p:nvSpPr>
        <p:spPr>
          <a:xfrm>
            <a:off x="936625" y="4416425"/>
            <a:ext cx="5137150" cy="1754188"/>
          </a:xfrm>
          <a:noFill/>
        </p:spPr>
        <p:txBody>
          <a:bodyPr lIns="91422" tIns="45712" rIns="91422" bIns="45712"/>
          <a:lstStyle/>
          <a:p>
            <a:pPr>
              <a:spcBef>
                <a:spcPct val="0"/>
              </a:spcBef>
            </a:pPr>
            <a:endParaRPr lang="en-US" dirty="0" smtClean="0">
              <a:latin typeface="Arial" charset="0"/>
            </a:endParaRPr>
          </a:p>
        </p:txBody>
      </p:sp>
      <p:sp>
        <p:nvSpPr>
          <p:cNvPr id="32772" name="Slide Number Placeholder 3"/>
          <p:cNvSpPr txBox="1">
            <a:spLocks noGrp="1"/>
          </p:cNvSpPr>
          <p:nvPr/>
        </p:nvSpPr>
        <p:spPr bwMode="auto">
          <a:xfrm>
            <a:off x="3973513" y="8829675"/>
            <a:ext cx="3036887" cy="466725"/>
          </a:xfrm>
          <a:prstGeom prst="rect">
            <a:avLst/>
          </a:prstGeom>
          <a:noFill/>
          <a:ln w="9525">
            <a:noFill/>
            <a:miter lim="800000"/>
            <a:headEnd/>
            <a:tailEnd/>
          </a:ln>
        </p:spPr>
        <p:txBody>
          <a:bodyPr lIns="91422" tIns="45712" rIns="91422" bIns="45712" anchor="b"/>
          <a:lstStyle/>
          <a:p>
            <a:pPr algn="r" defTabSz="909638"/>
            <a:fld id="{D9EE207D-8A75-483C-81CD-76488BE56C5F}" type="slidenum">
              <a:rPr lang="en-US" sz="1100">
                <a:latin typeface="Calibri" pitchFamily="34" charset="0"/>
                <a:ea typeface="ＭＳ Ｐゴシック" pitchFamily="34" charset="-128"/>
              </a:rPr>
              <a:pPr algn="r" defTabSz="909638"/>
              <a:t>14</a:t>
            </a:fld>
            <a:endParaRPr lang="en-US" sz="1100" dirty="0">
              <a:latin typeface="Calibri"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8" descr="title_imagery_nologo"/>
          <p:cNvPicPr>
            <a:picLocks noChangeAspect="1" noChangeArrowheads="1"/>
          </p:cNvPicPr>
          <p:nvPr/>
        </p:nvPicPr>
        <p:blipFill>
          <a:blip r:embed="rId2" cstate="print"/>
          <a:srcRect/>
          <a:stretch>
            <a:fillRect/>
          </a:stretch>
        </p:blipFill>
        <p:spPr bwMode="auto">
          <a:xfrm>
            <a:off x="5591175" y="0"/>
            <a:ext cx="3552825" cy="6858000"/>
          </a:xfrm>
          <a:prstGeom prst="rect">
            <a:avLst/>
          </a:prstGeom>
          <a:noFill/>
          <a:ln w="9525">
            <a:noFill/>
            <a:miter lim="800000"/>
            <a:headEnd/>
            <a:tailEnd/>
          </a:ln>
        </p:spPr>
      </p:pic>
      <p:grpSp>
        <p:nvGrpSpPr>
          <p:cNvPr id="4" name="Group 5"/>
          <p:cNvGrpSpPr>
            <a:grpSpLocks/>
          </p:cNvGrpSpPr>
          <p:nvPr/>
        </p:nvGrpSpPr>
        <p:grpSpPr bwMode="auto">
          <a:xfrm>
            <a:off x="5873750" y="269875"/>
            <a:ext cx="2895600" cy="911225"/>
            <a:chOff x="3700" y="170"/>
            <a:chExt cx="1824" cy="574"/>
          </a:xfrm>
        </p:grpSpPr>
        <p:pic>
          <p:nvPicPr>
            <p:cNvPr id="5" name="Picture 6" descr="NEW FAA LOGO"/>
            <p:cNvPicPr>
              <a:picLocks noChangeAspect="1" noChangeArrowheads="1"/>
            </p:cNvPicPr>
            <p:nvPr userDrawn="1"/>
          </p:nvPicPr>
          <p:blipFill>
            <a:blip r:embed="rId3" cstate="print">
              <a:clrChange>
                <a:clrFrom>
                  <a:srgbClr val="DF1F06"/>
                </a:clrFrom>
                <a:clrTo>
                  <a:srgbClr val="DF1F06">
                    <a:alpha val="0"/>
                  </a:srgbClr>
                </a:clrTo>
              </a:clrChange>
            </a:blip>
            <a:srcRect l="14333" t="3734" r="14973" b="4564"/>
            <a:stretch>
              <a:fillRect/>
            </a:stretch>
          </p:blipFill>
          <p:spPr bwMode="auto">
            <a:xfrm>
              <a:off x="3700" y="170"/>
              <a:ext cx="573" cy="574"/>
            </a:xfrm>
            <a:prstGeom prst="rect">
              <a:avLst/>
            </a:prstGeom>
            <a:noFill/>
            <a:ln w="9525">
              <a:noFill/>
              <a:miter lim="800000"/>
              <a:headEnd/>
              <a:tailEnd/>
            </a:ln>
          </p:spPr>
        </p:pic>
        <p:sp>
          <p:nvSpPr>
            <p:cNvPr id="6" name="Text Box 7"/>
            <p:cNvSpPr txBox="1">
              <a:spLocks noChangeArrowheads="1"/>
            </p:cNvSpPr>
            <p:nvPr userDrawn="1"/>
          </p:nvSpPr>
          <p:spPr bwMode="ltGray">
            <a:xfrm>
              <a:off x="4288" y="288"/>
              <a:ext cx="1236" cy="352"/>
            </a:xfrm>
            <a:prstGeom prst="rect">
              <a:avLst/>
            </a:prstGeom>
            <a:noFill/>
            <a:ln>
              <a:noFill/>
            </a:ln>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800" b="1" dirty="0" smtClean="0">
                  <a:solidFill>
                    <a:schemeClr val="bg1"/>
                  </a:solidFill>
                </a:rPr>
                <a:t>Federal Aviation</a:t>
              </a:r>
            </a:p>
            <a:p>
              <a:pPr eaLnBrk="1" hangingPunct="1">
                <a:lnSpc>
                  <a:spcPct val="85000"/>
                </a:lnSpc>
                <a:spcBef>
                  <a:spcPct val="0"/>
                </a:spcBef>
                <a:buFontTx/>
                <a:buNone/>
                <a:defRPr/>
              </a:pPr>
              <a:r>
                <a:rPr lang="en-US" sz="1800" b="1" dirty="0" smtClean="0">
                  <a:solidFill>
                    <a:schemeClr val="bg1"/>
                  </a:solidFill>
                </a:rPr>
                <a:t>Administration</a:t>
              </a:r>
            </a:p>
          </p:txBody>
        </p:sp>
      </p:grpSp>
      <p:sp>
        <p:nvSpPr>
          <p:cNvPr id="9219" name="Rectangle 3"/>
          <p:cNvSpPr>
            <a:spLocks noGrp="1" noChangeArrowheads="1"/>
          </p:cNvSpPr>
          <p:nvPr>
            <p:ph type="ctrTitle"/>
          </p:nvPr>
        </p:nvSpPr>
        <p:spPr>
          <a:xfrm>
            <a:off x="446088" y="312738"/>
            <a:ext cx="4983162" cy="1395412"/>
          </a:xfrm>
        </p:spPr>
        <p:txBody>
          <a:bodyPr anchor="t"/>
          <a:lstStyle>
            <a:lvl1pPr>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25BA4C7E-CE15-4968-A4B7-607C1A45BA0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33D5863E-54DC-46CF-AD04-3DAA3EB2BE0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1D8CE46D-8845-494E-A43D-73FB701EA2AD}"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95300" y="1508125"/>
            <a:ext cx="3948113" cy="211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95813" y="1508125"/>
            <a:ext cx="3949700" cy="211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95300" y="3779838"/>
            <a:ext cx="8050213" cy="2119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sldNum" sz="quarter" idx="10"/>
          </p:nvPr>
        </p:nvSpPr>
        <p:spPr>
          <a:ln/>
        </p:spPr>
        <p:txBody>
          <a:bodyPr/>
          <a:lstStyle>
            <a:lvl1pPr>
              <a:defRPr/>
            </a:lvl1pPr>
          </a:lstStyle>
          <a:p>
            <a:pPr>
              <a:defRPr/>
            </a:pPr>
            <a:fld id="{C1A709AA-6F80-427B-BBB2-BD73F90D5589}"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fld id="{4EC6A497-74EF-4382-91D6-038584DC7DEB}"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9"/>
          <p:cNvSpPr>
            <a:spLocks noGrp="1" noChangeArrowheads="1"/>
          </p:cNvSpPr>
          <p:nvPr>
            <p:ph type="sldNum" sz="quarter" idx="10"/>
          </p:nvPr>
        </p:nvSpPr>
        <p:spPr>
          <a:ln/>
        </p:spPr>
        <p:txBody>
          <a:bodyPr/>
          <a:lstStyle>
            <a:lvl1pPr>
              <a:defRPr/>
            </a:lvl1pPr>
          </a:lstStyle>
          <a:p>
            <a:pPr>
              <a:defRPr/>
            </a:pPr>
            <a:fld id="{7EE717D5-E6D0-44C0-88E0-61B7C682170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F6048AE4-1657-4B03-8B06-DA89F26E3F0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2DFED961-0CBF-4A39-B6BB-C352DEBDCE0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fld id="{6BA16FC2-EA6B-4BE8-A3FA-9D1B55A9119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ln/>
        </p:spPr>
        <p:txBody>
          <a:bodyPr/>
          <a:lstStyle>
            <a:lvl1pPr>
              <a:defRPr/>
            </a:lvl1pPr>
          </a:lstStyle>
          <a:p>
            <a:pPr>
              <a:defRPr/>
            </a:pPr>
            <a:fld id="{E205F305-4A8A-4ED9-BF21-189C3B8C053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CF39FE2D-B747-42B5-B197-F1E1B4EC9D7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13F01056-A9DB-409B-9DCF-851A8EBB16F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4AD568C4-F1F0-402F-A05E-FA2955FF1F4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C8A998F7-B6D0-4A40-AFDE-2CE20BA7CC6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p>
            <a:pPr>
              <a:defRPr/>
            </a:pPr>
            <a:endParaRPr lang="en-US" dirty="0"/>
          </a:p>
        </p:txBody>
      </p:sp>
      <p:sp>
        <p:nvSpPr>
          <p:cNvPr id="1027" name="Rectangle 3"/>
          <p:cNvSpPr>
            <a:spLocks noGrp="1" noChangeArrowheads="1"/>
          </p:cNvSpPr>
          <p:nvPr>
            <p:ph type="title"/>
          </p:nvPr>
        </p:nvSpPr>
        <p:spPr bwMode="auto">
          <a:xfrm>
            <a:off x="428625" y="344488"/>
            <a:ext cx="8472488"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95300" y="1508125"/>
            <a:ext cx="8050213" cy="4391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29" name="Group 5"/>
          <p:cNvGrpSpPr>
            <a:grpSpLocks/>
          </p:cNvGrpSpPr>
          <p:nvPr/>
        </p:nvGrpSpPr>
        <p:grpSpPr bwMode="auto">
          <a:xfrm>
            <a:off x="5708650" y="6124575"/>
            <a:ext cx="2047875" cy="661988"/>
            <a:chOff x="3596" y="3858"/>
            <a:chExt cx="1290" cy="417"/>
          </a:xfrm>
        </p:grpSpPr>
        <p:pic>
          <p:nvPicPr>
            <p:cNvPr id="1031" name="Picture 6" descr="NEW FAA LOGO"/>
            <p:cNvPicPr>
              <a:picLocks noChangeAspect="1" noChangeArrowheads="1"/>
            </p:cNvPicPr>
            <p:nvPr userDrawn="1"/>
          </p:nvPicPr>
          <p:blipFill>
            <a:blip r:embed="rId17" cstate="print">
              <a:clrChange>
                <a:clrFrom>
                  <a:srgbClr val="DF1F06"/>
                </a:clrFrom>
                <a:clrTo>
                  <a:srgbClr val="DF1F06">
                    <a:alpha val="0"/>
                  </a:srgbClr>
                </a:clrTo>
              </a:clrChange>
            </a:blip>
            <a:srcRect l="14333" t="3734" r="14973" b="4564"/>
            <a:stretch>
              <a:fillRect/>
            </a:stretch>
          </p:blipFill>
          <p:spPr bwMode="auto">
            <a:xfrm>
              <a:off x="3596" y="3858"/>
              <a:ext cx="416" cy="417"/>
            </a:xfrm>
            <a:prstGeom prst="rect">
              <a:avLst/>
            </a:prstGeom>
            <a:noFill/>
            <a:ln w="9525">
              <a:noFill/>
              <a:miter lim="800000"/>
              <a:headEnd/>
              <a:tailEnd/>
            </a:ln>
          </p:spPr>
        </p:pic>
        <p:sp>
          <p:nvSpPr>
            <p:cNvPr id="1032" name="Text Box 7"/>
            <p:cNvSpPr txBox="1">
              <a:spLocks noChangeArrowheads="1"/>
            </p:cNvSpPr>
            <p:nvPr userDrawn="1"/>
          </p:nvSpPr>
          <p:spPr bwMode="auto">
            <a:xfrm>
              <a:off x="4023" y="3947"/>
              <a:ext cx="863" cy="254"/>
            </a:xfrm>
            <a:prstGeom prst="rect">
              <a:avLst/>
            </a:prstGeom>
            <a:noFill/>
            <a:ln>
              <a:noFill/>
            </a:ln>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200" b="1" dirty="0" smtClean="0">
                  <a:solidFill>
                    <a:schemeClr val="bg1"/>
                  </a:solidFill>
                </a:rPr>
                <a:t>Federal Aviation</a:t>
              </a:r>
            </a:p>
            <a:p>
              <a:pPr eaLnBrk="1" hangingPunct="1">
                <a:lnSpc>
                  <a:spcPct val="85000"/>
                </a:lnSpc>
                <a:spcBef>
                  <a:spcPct val="0"/>
                </a:spcBef>
                <a:buFontTx/>
                <a:buNone/>
                <a:defRPr/>
              </a:pPr>
              <a:r>
                <a:rPr lang="en-US" sz="1200" b="1" dirty="0" smtClean="0">
                  <a:solidFill>
                    <a:schemeClr val="bg1"/>
                  </a:solidFill>
                </a:rPr>
                <a:t>Administration</a:t>
              </a:r>
            </a:p>
          </p:txBody>
        </p:sp>
      </p:grpSp>
      <p:sp>
        <p:nvSpPr>
          <p:cNvPr id="8201" name="Rectangle 9"/>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Arial" charset="0"/>
              </a:defRPr>
            </a:lvl1pPr>
          </a:lstStyle>
          <a:p>
            <a:pPr>
              <a:defRPr/>
            </a:pPr>
            <a:fld id="{9D183E3F-5AB4-4402-BF4D-100178B9EDC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49"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 id="2147484146" r:id="rId12"/>
    <p:sldLayoutId id="2147484147" r:id="rId13"/>
    <p:sldLayoutId id="2147484148" r:id="rId14"/>
    <p:sldLayoutId id="2147484150" r:id="rId15"/>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533400"/>
            <a:ext cx="4983163" cy="1752600"/>
          </a:xfrm>
        </p:spPr>
        <p:txBody>
          <a:bodyPr/>
          <a:lstStyle/>
          <a:p>
            <a:pPr eaLnBrk="1" hangingPunct="1"/>
            <a:r>
              <a:rPr lang="en-US" altLang="en-US" sz="3600" dirty="0" smtClean="0"/>
              <a:t>Quantifying Benefits  to General Aviation (GA) Safety</a:t>
            </a:r>
          </a:p>
        </p:txBody>
      </p:sp>
      <p:sp>
        <p:nvSpPr>
          <p:cNvPr id="3075" name="Text Box 4"/>
          <p:cNvSpPr txBox="1">
            <a:spLocks noChangeArrowheads="1"/>
          </p:cNvSpPr>
          <p:nvPr/>
        </p:nvSpPr>
        <p:spPr bwMode="auto">
          <a:xfrm>
            <a:off x="228600" y="4859338"/>
            <a:ext cx="5021263" cy="954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defRPr/>
            </a:pPr>
            <a:r>
              <a:rPr lang="en-US" sz="1600" dirty="0" smtClean="0">
                <a:solidFill>
                  <a:srgbClr val="1D2F68"/>
                </a:solidFill>
              </a:rPr>
              <a:t>By: 	</a:t>
            </a:r>
            <a:r>
              <a:rPr lang="en-US" sz="1600" dirty="0" smtClean="0">
                <a:solidFill>
                  <a:schemeClr val="bg1">
                    <a:lumMod val="50000"/>
                  </a:schemeClr>
                </a:solidFill>
              </a:rPr>
              <a:t>Gary Pokodner (WTIC Program Manager)</a:t>
            </a:r>
            <a:r>
              <a:rPr lang="en-US" sz="1600" dirty="0" smtClean="0">
                <a:solidFill>
                  <a:srgbClr val="1D2F68"/>
                </a:solidFill>
              </a:rPr>
              <a:t>	</a:t>
            </a:r>
          </a:p>
          <a:p>
            <a:pPr eaLnBrk="1" hangingPunct="1">
              <a:buFontTx/>
              <a:buNone/>
              <a:defRPr/>
            </a:pPr>
            <a:r>
              <a:rPr lang="en-US" sz="1600" dirty="0" smtClean="0">
                <a:solidFill>
                  <a:srgbClr val="1D2F68"/>
                </a:solidFill>
              </a:rPr>
              <a:t>Date:	March 5, 2014</a:t>
            </a:r>
          </a:p>
        </p:txBody>
      </p:sp>
      <p:sp>
        <p:nvSpPr>
          <p:cNvPr id="3076" name="Text Box 5"/>
          <p:cNvSpPr txBox="1">
            <a:spLocks noChangeArrowheads="1"/>
          </p:cNvSpPr>
          <p:nvPr/>
        </p:nvSpPr>
        <p:spPr bwMode="auto">
          <a:xfrm>
            <a:off x="533400" y="2819400"/>
            <a:ext cx="4746625" cy="1600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2800" b="1" dirty="0">
                <a:solidFill>
                  <a:schemeClr val="bg2"/>
                </a:solidFill>
              </a:rPr>
              <a:t>Weather Technology in the Cockpit (WTIC)</a:t>
            </a:r>
          </a:p>
          <a:p>
            <a:pPr eaLnBrk="1" hangingPunct="1">
              <a:buFontTx/>
              <a:buNone/>
            </a:pPr>
            <a:r>
              <a:rPr lang="en-US" altLang="en-US" sz="2800" b="1" dirty="0">
                <a:solidFill>
                  <a:schemeClr val="bg2"/>
                </a:solidFill>
              </a:rPr>
              <a:t>BLI A12.d</a:t>
            </a:r>
          </a:p>
        </p:txBody>
      </p:sp>
    </p:spTree>
    <p:extLst>
      <p:ext uri="{BB962C8B-B14F-4D97-AF65-F5344CB8AC3E}">
        <p14:creationId xmlns="" xmlns:p14="http://schemas.microsoft.com/office/powerpoint/2010/main" val="2012111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114300"/>
            <a:ext cx="8472488" cy="6096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smtClean="0"/>
              <a:t>Identifying GA Safety Trends</a:t>
            </a:r>
            <a:endParaRPr lang="en-US" dirty="0"/>
          </a:p>
        </p:txBody>
      </p:sp>
      <p:sp>
        <p:nvSpPr>
          <p:cNvPr id="4" name="Slide Number Placeholder 3"/>
          <p:cNvSpPr>
            <a:spLocks noGrp="1"/>
          </p:cNvSpPr>
          <p:nvPr>
            <p:ph type="sldNum" sz="quarter" idx="10"/>
          </p:nvPr>
        </p:nvSpPr>
        <p:spPr/>
        <p:txBody>
          <a:bodyPr/>
          <a:lstStyle/>
          <a:p>
            <a:pPr>
              <a:defRPr/>
            </a:pPr>
            <a:fld id="{F6048AE4-1657-4B03-8B06-DA89F26E3F0C}" type="slidenum">
              <a:rPr lang="en-US" smtClean="0"/>
              <a:pPr>
                <a:defRPr/>
              </a:pPr>
              <a:t>10</a:t>
            </a:fld>
            <a:endParaRPr lang="en-US" dirty="0"/>
          </a:p>
        </p:txBody>
      </p:sp>
      <p:graphicFrame>
        <p:nvGraphicFramePr>
          <p:cNvPr id="16" name="Chart 15"/>
          <p:cNvGraphicFramePr/>
          <p:nvPr>
            <p:extLst>
              <p:ext uri="{D42A27DB-BD31-4B8C-83A1-F6EECF244321}">
                <p14:modId xmlns="" xmlns:p14="http://schemas.microsoft.com/office/powerpoint/2010/main" val="3041570703"/>
              </p:ext>
            </p:extLst>
          </p:nvPr>
        </p:nvGraphicFramePr>
        <p:xfrm>
          <a:off x="457200" y="3200400"/>
          <a:ext cx="3810000" cy="243840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0" y="5845628"/>
            <a:ext cx="7848600" cy="246221"/>
          </a:xfrm>
          <a:prstGeom prst="rect">
            <a:avLst/>
          </a:prstGeom>
        </p:spPr>
        <p:txBody>
          <a:bodyPr wrap="square">
            <a:spAutoFit/>
          </a:bodyPr>
          <a:lstStyle/>
          <a:p>
            <a:pPr>
              <a:buNone/>
            </a:pPr>
            <a:r>
              <a:rPr lang="en-US" sz="1000" i="1" dirty="0" smtClean="0"/>
              <a:t>* https://www.aopa.org/About-AOPA/Statistical-Reference-Guide/General-Aviation-Safety-Record-Current-and-Historic.aspx#gaaccidents</a:t>
            </a:r>
            <a:endParaRPr lang="en-US" sz="1000" i="1" dirty="0"/>
          </a:p>
        </p:txBody>
      </p:sp>
      <p:sp>
        <p:nvSpPr>
          <p:cNvPr id="3" name="TextBox 2"/>
          <p:cNvSpPr txBox="1"/>
          <p:nvPr/>
        </p:nvSpPr>
        <p:spPr>
          <a:xfrm>
            <a:off x="4800600" y="1216323"/>
            <a:ext cx="4079486" cy="2923877"/>
          </a:xfrm>
          <a:prstGeom prst="rect">
            <a:avLst/>
          </a:prstGeom>
          <a:noFill/>
          <a:ln w="19050">
            <a:solidFill>
              <a:schemeClr val="tx1"/>
            </a:solidFill>
          </a:ln>
        </p:spPr>
        <p:txBody>
          <a:bodyPr wrap="square" rtlCol="0">
            <a:spAutoFit/>
          </a:bodyPr>
          <a:lstStyle/>
          <a:p>
            <a:pPr marL="122238" indent="-122238"/>
            <a:r>
              <a:rPr lang="en-US" sz="1600" dirty="0" smtClean="0"/>
              <a:t>GA accident rate has flattened out since 2001</a:t>
            </a:r>
          </a:p>
          <a:p>
            <a:pPr marL="122238" indent="-122238"/>
            <a:r>
              <a:rPr lang="en-US" sz="1600" dirty="0" smtClean="0"/>
              <a:t>Overall GA accident rate (per 100k hours) is not declining</a:t>
            </a:r>
          </a:p>
          <a:p>
            <a:pPr marL="122238" indent="-122238"/>
            <a:r>
              <a:rPr lang="en-US" sz="1600" dirty="0" smtClean="0"/>
              <a:t>WTIC research will focus on the weather-related factors</a:t>
            </a:r>
          </a:p>
          <a:p>
            <a:pPr marL="122238" indent="-122238"/>
            <a:r>
              <a:rPr lang="en-US" sz="1600" dirty="0" smtClean="0"/>
              <a:t>WTIC research is first identifying why the GA accident rate has not decreased as a function of advances in cockpit weather information / technology</a:t>
            </a:r>
          </a:p>
        </p:txBody>
      </p:sp>
      <p:sp>
        <p:nvSpPr>
          <p:cNvPr id="10" name="Oval 9"/>
          <p:cNvSpPr/>
          <p:nvPr/>
        </p:nvSpPr>
        <p:spPr bwMode="auto">
          <a:xfrm>
            <a:off x="5029200" y="3810000"/>
            <a:ext cx="914400" cy="9144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charset="0"/>
            </a:endParaRPr>
          </a:p>
        </p:txBody>
      </p:sp>
      <p:pic>
        <p:nvPicPr>
          <p:cNvPr id="12" name="Picture 3"/>
          <p:cNvPicPr>
            <a:picLocks noChangeAspect="1" noChangeArrowheads="1"/>
          </p:cNvPicPr>
          <p:nvPr/>
        </p:nvPicPr>
        <p:blipFill>
          <a:blip r:embed="rId3" cstate="print"/>
          <a:srcRect/>
          <a:stretch>
            <a:fillRect/>
          </a:stretch>
        </p:blipFill>
        <p:spPr bwMode="auto">
          <a:xfrm>
            <a:off x="457200" y="762000"/>
            <a:ext cx="3810000" cy="2362201"/>
          </a:xfrm>
          <a:prstGeom prst="rect">
            <a:avLst/>
          </a:prstGeom>
          <a:noFill/>
          <a:ln w="9525">
            <a:solidFill>
              <a:schemeClr val="accent2"/>
            </a:solidFill>
            <a:miter lim="800000"/>
            <a:headEnd/>
            <a:tailEnd/>
          </a:ln>
        </p:spPr>
      </p:pic>
      <p:sp>
        <p:nvSpPr>
          <p:cNvPr id="13" name="Rectangle 12"/>
          <p:cNvSpPr/>
          <p:nvPr/>
        </p:nvSpPr>
        <p:spPr>
          <a:xfrm>
            <a:off x="0" y="5681135"/>
            <a:ext cx="7848600" cy="246221"/>
          </a:xfrm>
          <a:prstGeom prst="rect">
            <a:avLst/>
          </a:prstGeom>
        </p:spPr>
        <p:txBody>
          <a:bodyPr wrap="square">
            <a:spAutoFit/>
          </a:bodyPr>
          <a:lstStyle/>
          <a:p>
            <a:pPr>
              <a:buNone/>
            </a:pPr>
            <a:r>
              <a:rPr lang="en-US" sz="1000" i="1" dirty="0" smtClean="0"/>
              <a:t>* A Database Management System for General Aviation Safety, DOT/FAA/AR-xx/xx, December 2010</a:t>
            </a:r>
            <a:endParaRPr lang="en-US" sz="1000" i="1" dirty="0"/>
          </a:p>
        </p:txBody>
      </p:sp>
    </p:spTree>
    <p:extLst>
      <p:ext uri="{BB962C8B-B14F-4D97-AF65-F5344CB8AC3E}">
        <p14:creationId xmlns="" xmlns:p14="http://schemas.microsoft.com/office/powerpoint/2010/main" val="4799127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91: VFR into IMC Operation</a:t>
            </a:r>
            <a:endParaRPr lang="en-US" dirty="0"/>
          </a:p>
        </p:txBody>
      </p:sp>
      <p:sp>
        <p:nvSpPr>
          <p:cNvPr id="4" name="Slide Number Placeholder 3"/>
          <p:cNvSpPr>
            <a:spLocks noGrp="1"/>
          </p:cNvSpPr>
          <p:nvPr>
            <p:ph type="sldNum" sz="quarter" idx="10"/>
          </p:nvPr>
        </p:nvSpPr>
        <p:spPr/>
        <p:txBody>
          <a:bodyPr/>
          <a:lstStyle/>
          <a:p>
            <a:pPr>
              <a:defRPr/>
            </a:pPr>
            <a:fld id="{F6048AE4-1657-4B03-8B06-DA89F26E3F0C}" type="slidenum">
              <a:rPr lang="en-US" smtClean="0"/>
              <a:pPr>
                <a:defRPr/>
              </a:pPr>
              <a:t>11</a:t>
            </a:fld>
            <a:endParaRPr lang="en-US" dirty="0"/>
          </a:p>
        </p:txBody>
      </p:sp>
      <p:graphicFrame>
        <p:nvGraphicFramePr>
          <p:cNvPr id="9" name="Table 8"/>
          <p:cNvGraphicFramePr>
            <a:graphicFrameLocks noGrp="1"/>
          </p:cNvGraphicFramePr>
          <p:nvPr/>
        </p:nvGraphicFramePr>
        <p:xfrm>
          <a:off x="152400" y="1219200"/>
          <a:ext cx="4419600" cy="3238574"/>
        </p:xfrm>
        <a:graphic>
          <a:graphicData uri="http://schemas.openxmlformats.org/drawingml/2006/table">
            <a:tbl>
              <a:tblPr/>
              <a:tblGrid>
                <a:gridCol w="914400"/>
                <a:gridCol w="1219200"/>
                <a:gridCol w="1143000"/>
                <a:gridCol w="1143000"/>
              </a:tblGrid>
              <a:tr h="435428">
                <a:tc>
                  <a:txBody>
                    <a:bodyPr/>
                    <a:lstStyle/>
                    <a:p>
                      <a:pPr marL="0" marR="0" algn="ctr">
                        <a:lnSpc>
                          <a:spcPct val="115000"/>
                        </a:lnSpc>
                        <a:spcBef>
                          <a:spcPts val="0"/>
                        </a:spcBef>
                        <a:spcAft>
                          <a:spcPts val="0"/>
                        </a:spcAft>
                      </a:pPr>
                      <a:r>
                        <a:rPr lang="en-US" sz="1100" b="1" dirty="0">
                          <a:latin typeface="Calibri"/>
                          <a:ea typeface="Calibri"/>
                          <a:cs typeface="Times New Roman"/>
                        </a:rPr>
                        <a:t>FAA Region</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latin typeface="Calibri"/>
                          <a:ea typeface="Calibri"/>
                          <a:cs typeface="Times New Roman"/>
                        </a:rPr>
                        <a:t>#1 Cause of Fatal GA Accidents</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latin typeface="Calibri"/>
                          <a:ea typeface="Calibri"/>
                          <a:cs typeface="Times New Roman"/>
                        </a:rPr>
                        <a:t>#2 Cause of Fatal GA Accidents</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latin typeface="Calibri"/>
                          <a:ea typeface="Calibri"/>
                          <a:cs typeface="Times New Roman"/>
                        </a:rPr>
                        <a:t>#3 Cause of Fatal GA Accidents</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286">
                <a:tc>
                  <a:txBody>
                    <a:bodyPr/>
                    <a:lstStyle/>
                    <a:p>
                      <a:pPr marL="0" marR="0">
                        <a:lnSpc>
                          <a:spcPct val="115000"/>
                        </a:lnSpc>
                        <a:spcBef>
                          <a:spcPts val="0"/>
                        </a:spcBef>
                        <a:spcAft>
                          <a:spcPts val="0"/>
                        </a:spcAft>
                      </a:pPr>
                      <a:r>
                        <a:rPr lang="en-US" sz="1100" dirty="0">
                          <a:latin typeface="Calibri"/>
                          <a:ea typeface="Calibri"/>
                          <a:cs typeface="Times New Roman"/>
                        </a:rPr>
                        <a:t>Alaska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VFR into IMC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100" dirty="0">
                          <a:latin typeface="Calibri"/>
                          <a:ea typeface="Calibri"/>
                          <a:cs typeface="Times New Roman"/>
                        </a:rPr>
                        <a:t>Airspeed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In-flight Planning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286">
                <a:tc>
                  <a:txBody>
                    <a:bodyPr/>
                    <a:lstStyle/>
                    <a:p>
                      <a:pPr marL="0" marR="0">
                        <a:lnSpc>
                          <a:spcPct val="115000"/>
                        </a:lnSpc>
                        <a:spcBef>
                          <a:spcPts val="0"/>
                        </a:spcBef>
                        <a:spcAft>
                          <a:spcPts val="0"/>
                        </a:spcAft>
                      </a:pPr>
                      <a:r>
                        <a:rPr lang="en-US" sz="1100" dirty="0">
                          <a:latin typeface="Calibri"/>
                          <a:ea typeface="Calibri"/>
                          <a:cs typeface="Times New Roman"/>
                        </a:rPr>
                        <a:t>Central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Aircraft Control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Airspeed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VFR into IMC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90286">
                <a:tc>
                  <a:txBody>
                    <a:bodyPr/>
                    <a:lstStyle/>
                    <a:p>
                      <a:pPr marL="0" marR="0">
                        <a:lnSpc>
                          <a:spcPct val="115000"/>
                        </a:lnSpc>
                        <a:spcBef>
                          <a:spcPts val="0"/>
                        </a:spcBef>
                        <a:spcAft>
                          <a:spcPts val="0"/>
                        </a:spcAft>
                      </a:pPr>
                      <a:r>
                        <a:rPr lang="en-US" sz="1100" dirty="0">
                          <a:latin typeface="Calibri"/>
                          <a:ea typeface="Calibri"/>
                          <a:cs typeface="Times New Roman"/>
                        </a:rPr>
                        <a:t>Eastern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Airspeed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VFR into IMC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100" dirty="0">
                          <a:latin typeface="Calibri"/>
                          <a:ea typeface="Calibri"/>
                          <a:cs typeface="Times New Roman"/>
                        </a:rPr>
                        <a:t>Aircraft Control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286">
                <a:tc>
                  <a:txBody>
                    <a:bodyPr/>
                    <a:lstStyle/>
                    <a:p>
                      <a:pPr marL="0" marR="0">
                        <a:lnSpc>
                          <a:spcPct val="115000"/>
                        </a:lnSpc>
                        <a:spcBef>
                          <a:spcPts val="0"/>
                        </a:spcBef>
                        <a:spcAft>
                          <a:spcPts val="0"/>
                        </a:spcAft>
                      </a:pPr>
                      <a:r>
                        <a:rPr lang="en-US" sz="1100" dirty="0">
                          <a:latin typeface="Calibri"/>
                          <a:ea typeface="Calibri"/>
                          <a:cs typeface="Times New Roman"/>
                        </a:rPr>
                        <a:t>Great Lakes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Aircraft Control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Airspeed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VFR into IMC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90286">
                <a:tc>
                  <a:txBody>
                    <a:bodyPr/>
                    <a:lstStyle/>
                    <a:p>
                      <a:pPr marL="0" marR="0">
                        <a:lnSpc>
                          <a:spcPct val="115000"/>
                        </a:lnSpc>
                        <a:spcBef>
                          <a:spcPts val="0"/>
                        </a:spcBef>
                        <a:spcAft>
                          <a:spcPts val="0"/>
                        </a:spcAft>
                      </a:pPr>
                      <a:r>
                        <a:rPr lang="en-US" sz="1100" dirty="0">
                          <a:latin typeface="Calibri"/>
                          <a:ea typeface="Calibri"/>
                          <a:cs typeface="Times New Roman"/>
                        </a:rPr>
                        <a:t>New England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Aircraft Control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Airspeed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VFR into IMC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90286">
                <a:tc>
                  <a:txBody>
                    <a:bodyPr/>
                    <a:lstStyle/>
                    <a:p>
                      <a:pPr marL="0" marR="0">
                        <a:lnSpc>
                          <a:spcPct val="115000"/>
                        </a:lnSpc>
                        <a:spcBef>
                          <a:spcPts val="0"/>
                        </a:spcBef>
                        <a:spcAft>
                          <a:spcPts val="0"/>
                        </a:spcAft>
                      </a:pPr>
                      <a:r>
                        <a:rPr lang="en-US" sz="1100" dirty="0">
                          <a:latin typeface="Calibri"/>
                          <a:ea typeface="Calibri"/>
                          <a:cs typeface="Times New Roman"/>
                        </a:rPr>
                        <a:t>Northwest Mountain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In-flight Planning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VFR into IMC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100" dirty="0">
                          <a:latin typeface="Calibri"/>
                          <a:ea typeface="Calibri"/>
                          <a:cs typeface="Times New Roman"/>
                        </a:rPr>
                        <a:t>Aircraft Control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286">
                <a:tc>
                  <a:txBody>
                    <a:bodyPr/>
                    <a:lstStyle/>
                    <a:p>
                      <a:pPr marL="0" marR="0">
                        <a:lnSpc>
                          <a:spcPct val="115000"/>
                        </a:lnSpc>
                        <a:spcBef>
                          <a:spcPts val="0"/>
                        </a:spcBef>
                        <a:spcAft>
                          <a:spcPts val="0"/>
                        </a:spcAft>
                      </a:pPr>
                      <a:r>
                        <a:rPr lang="en-US" sz="1100" dirty="0">
                          <a:latin typeface="Calibri"/>
                          <a:ea typeface="Calibri"/>
                          <a:cs typeface="Times New Roman"/>
                        </a:rPr>
                        <a:t>Southern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Airspeed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VFR into IMC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100" dirty="0">
                          <a:latin typeface="Calibri"/>
                          <a:ea typeface="Calibri"/>
                          <a:cs typeface="Times New Roman"/>
                        </a:rPr>
                        <a:t>Aircraft Control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286">
                <a:tc>
                  <a:txBody>
                    <a:bodyPr/>
                    <a:lstStyle/>
                    <a:p>
                      <a:pPr marL="0" marR="0">
                        <a:lnSpc>
                          <a:spcPct val="115000"/>
                        </a:lnSpc>
                        <a:spcBef>
                          <a:spcPts val="0"/>
                        </a:spcBef>
                        <a:spcAft>
                          <a:spcPts val="0"/>
                        </a:spcAft>
                      </a:pPr>
                      <a:r>
                        <a:rPr lang="en-US" sz="1100" dirty="0">
                          <a:latin typeface="Calibri"/>
                          <a:ea typeface="Calibri"/>
                          <a:cs typeface="Times New Roman"/>
                        </a:rPr>
                        <a:t>Southwest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Aircraft Control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Airspeed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VFR into IMC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90286">
                <a:tc>
                  <a:txBody>
                    <a:bodyPr/>
                    <a:lstStyle/>
                    <a:p>
                      <a:pPr marL="0" marR="0">
                        <a:lnSpc>
                          <a:spcPct val="115000"/>
                        </a:lnSpc>
                        <a:spcBef>
                          <a:spcPts val="0"/>
                        </a:spcBef>
                        <a:spcAft>
                          <a:spcPts val="0"/>
                        </a:spcAft>
                      </a:pPr>
                      <a:r>
                        <a:rPr lang="en-US" sz="1100" dirty="0">
                          <a:latin typeface="Calibri"/>
                          <a:ea typeface="Calibri"/>
                          <a:cs typeface="Times New Roman"/>
                        </a:rPr>
                        <a:t>Western Pacific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VFR into IMC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100" dirty="0">
                          <a:latin typeface="Calibri"/>
                          <a:ea typeface="Calibri"/>
                          <a:cs typeface="Times New Roman"/>
                        </a:rPr>
                        <a:t>Airspeed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In-flight Planning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Rectangle 9"/>
          <p:cNvSpPr/>
          <p:nvPr/>
        </p:nvSpPr>
        <p:spPr>
          <a:xfrm>
            <a:off x="457200" y="5665113"/>
            <a:ext cx="8382000" cy="430887"/>
          </a:xfrm>
          <a:prstGeom prst="rect">
            <a:avLst/>
          </a:prstGeom>
        </p:spPr>
        <p:txBody>
          <a:bodyPr wrap="square">
            <a:spAutoFit/>
          </a:bodyPr>
          <a:lstStyle/>
          <a:p>
            <a:pPr>
              <a:buNone/>
            </a:pPr>
            <a:r>
              <a:rPr lang="en-US" sz="1050" b="1" dirty="0" smtClean="0"/>
              <a:t>*</a:t>
            </a:r>
            <a:r>
              <a:rPr lang="en-US" sz="1050" b="1" i="1" dirty="0" smtClean="0"/>
              <a:t> Comprehensive Analysis of General Aviation Accidents Volume 1: Trends, Distributions, and Causes, DOT/FAA/AR-12/2, V1, May 2012 </a:t>
            </a:r>
            <a:endParaRPr lang="en-US" sz="1050" b="1" dirty="0"/>
          </a:p>
        </p:txBody>
      </p:sp>
      <p:sp>
        <p:nvSpPr>
          <p:cNvPr id="7" name="TextBox 6"/>
          <p:cNvSpPr txBox="1"/>
          <p:nvPr/>
        </p:nvSpPr>
        <p:spPr>
          <a:xfrm>
            <a:off x="4800600" y="1219200"/>
            <a:ext cx="4114800" cy="3108543"/>
          </a:xfrm>
          <a:prstGeom prst="rect">
            <a:avLst/>
          </a:prstGeom>
          <a:noFill/>
          <a:ln w="19050">
            <a:solidFill>
              <a:schemeClr val="tx1"/>
            </a:solidFill>
          </a:ln>
        </p:spPr>
        <p:txBody>
          <a:bodyPr wrap="square" rtlCol="0">
            <a:spAutoFit/>
          </a:bodyPr>
          <a:lstStyle/>
          <a:p>
            <a:pPr marL="114300" indent="-114300"/>
            <a:r>
              <a:rPr lang="en-US" sz="1400" dirty="0" smtClean="0"/>
              <a:t>Between 1982 and 2009, VFR into IMC was one of the top 3 initiating causes of fatal GA accidents in all FAA regions*</a:t>
            </a:r>
          </a:p>
          <a:p>
            <a:pPr marL="114300" indent="-114300"/>
            <a:r>
              <a:rPr lang="en-US" sz="1400" dirty="0" smtClean="0"/>
              <a:t>Transition from VFR to IMC is a pilot based operational decision (or lack of)</a:t>
            </a:r>
          </a:p>
          <a:p>
            <a:pPr marL="342900" lvl="1" indent="-114300"/>
            <a:r>
              <a:rPr lang="en-US" sz="1400" b="1" dirty="0" smtClean="0"/>
              <a:t>Not an ATC primary responsibility to separate a pilot from weather</a:t>
            </a:r>
          </a:p>
          <a:p>
            <a:pPr marL="342900" lvl="1" indent="-114300"/>
            <a:r>
              <a:rPr lang="en-US" sz="1400" b="1" dirty="0" smtClean="0"/>
              <a:t>Responsibility of a VFR-only qualified pilot to maintain VFR flight</a:t>
            </a:r>
          </a:p>
          <a:p>
            <a:pPr marL="342900" lvl="1" indent="-114300"/>
            <a:r>
              <a:rPr lang="en-US" sz="1400" b="1" dirty="0" smtClean="0"/>
              <a:t>Responsibility of IFR qualified pilot to assess adverse weather conditions to file for an IFR flight plan or maintain VFR</a:t>
            </a:r>
            <a:endParaRPr lang="en-US" sz="1400" dirty="0" smtClean="0"/>
          </a:p>
        </p:txBody>
      </p:sp>
    </p:spTree>
    <p:extLst>
      <p:ext uri="{BB962C8B-B14F-4D97-AF65-F5344CB8AC3E}">
        <p14:creationId xmlns="" xmlns:p14="http://schemas.microsoft.com/office/powerpoint/2010/main" val="9276681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6572" y="344488"/>
            <a:ext cx="8472488" cy="609600"/>
          </a:xfrm>
        </p:spPr>
        <p:txBody>
          <a:bodyPr/>
          <a:lstStyle/>
          <a:p>
            <a:pPr algn="ctr" eaLnBrk="1" hangingPunct="1"/>
            <a:r>
              <a:rPr lang="en-US" sz="2800" dirty="0" smtClean="0"/>
              <a:t>Quantifying Benefits</a:t>
            </a:r>
            <a:br>
              <a:rPr lang="en-US" sz="2800" dirty="0" smtClean="0"/>
            </a:br>
            <a:r>
              <a:rPr lang="en-US" sz="2800" dirty="0" smtClean="0"/>
              <a:t>Addressing NTSB Recommendations</a:t>
            </a:r>
          </a:p>
        </p:txBody>
      </p:sp>
      <p:sp>
        <p:nvSpPr>
          <p:cNvPr id="4100" name="Rectangle 9"/>
          <p:cNvSpPr>
            <a:spLocks noGrp="1" noChangeArrowheads="1"/>
          </p:cNvSpPr>
          <p:nvPr>
            <p:ph type="sldNum" sz="quarter" idx="10"/>
          </p:nvPr>
        </p:nvSpPr>
        <p:spPr>
          <a:noFill/>
        </p:spPr>
        <p:txBody>
          <a:bodyPr/>
          <a:lstStyle/>
          <a:p>
            <a:fld id="{C083D007-5F84-45C1-9244-D90B8D9348B4}" type="slidenum">
              <a:rPr lang="en-US" smtClean="0"/>
              <a:pPr/>
              <a:t>12</a:t>
            </a:fld>
            <a:endParaRPr lang="en-US" dirty="0" smtClean="0"/>
          </a:p>
        </p:txBody>
      </p:sp>
      <p:sp>
        <p:nvSpPr>
          <p:cNvPr id="4101"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spcBef>
                <a:spcPct val="0"/>
              </a:spcBef>
              <a:buFontTx/>
              <a:buNone/>
            </a:pPr>
            <a:fld id="{BCE26AEF-9006-4A6E-B3FA-C82590DDAD3F}" type="slidenum">
              <a:rPr lang="en-US" sz="1400">
                <a:solidFill>
                  <a:schemeClr val="bg1"/>
                </a:solidFill>
              </a:rPr>
              <a:pPr algn="r">
                <a:spcBef>
                  <a:spcPct val="0"/>
                </a:spcBef>
                <a:buFontTx/>
                <a:buNone/>
              </a:pPr>
              <a:t>12</a:t>
            </a:fld>
            <a:endParaRPr lang="en-US" sz="1400" dirty="0">
              <a:solidFill>
                <a:schemeClr val="bg1"/>
              </a:solidFill>
            </a:endParaRPr>
          </a:p>
        </p:txBody>
      </p:sp>
      <p:grpSp>
        <p:nvGrpSpPr>
          <p:cNvPr id="14" name="Group 13"/>
          <p:cNvGrpSpPr/>
          <p:nvPr/>
        </p:nvGrpSpPr>
        <p:grpSpPr>
          <a:xfrm>
            <a:off x="228601" y="1295400"/>
            <a:ext cx="4419600" cy="3657601"/>
            <a:chOff x="2015925" y="3200401"/>
            <a:chExt cx="7128075" cy="2743199"/>
          </a:xfrm>
        </p:grpSpPr>
        <p:grpSp>
          <p:nvGrpSpPr>
            <p:cNvPr id="6" name="Group 5"/>
            <p:cNvGrpSpPr/>
            <p:nvPr/>
          </p:nvGrpSpPr>
          <p:grpSpPr>
            <a:xfrm>
              <a:off x="2015925" y="3200401"/>
              <a:ext cx="5105400" cy="2743199"/>
              <a:chOff x="228600" y="2151211"/>
              <a:chExt cx="9361336" cy="3515359"/>
            </a:xfrm>
          </p:grpSpPr>
          <p:pic>
            <p:nvPicPr>
              <p:cNvPr id="7" name="Picture 2"/>
              <p:cNvPicPr>
                <a:picLocks noChangeAspect="1" noChangeArrowheads="1"/>
              </p:cNvPicPr>
              <p:nvPr/>
            </p:nvPicPr>
            <p:blipFill>
              <a:blip r:embed="rId2" cstate="print"/>
              <a:srcRect/>
              <a:stretch>
                <a:fillRect/>
              </a:stretch>
            </p:blipFill>
            <p:spPr bwMode="auto">
              <a:xfrm>
                <a:off x="228600" y="3205350"/>
                <a:ext cx="6019800" cy="2461220"/>
              </a:xfrm>
              <a:prstGeom prst="rect">
                <a:avLst/>
              </a:prstGeom>
              <a:noFill/>
              <a:ln w="19050">
                <a:solidFill>
                  <a:schemeClr val="accent2"/>
                </a:solid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1905000" y="2590800"/>
                <a:ext cx="6019799" cy="2438400"/>
              </a:xfrm>
              <a:prstGeom prst="rect">
                <a:avLst/>
              </a:prstGeom>
              <a:noFill/>
              <a:ln w="19050">
                <a:solidFill>
                  <a:schemeClr val="accent2"/>
                </a:solidFill>
                <a:miter lim="800000"/>
                <a:headEnd/>
                <a:tailEnd/>
              </a:ln>
            </p:spPr>
          </p:pic>
          <p:pic>
            <p:nvPicPr>
              <p:cNvPr id="9" name="Picture 4"/>
              <p:cNvPicPr>
                <a:picLocks noChangeAspect="1" noChangeArrowheads="1"/>
              </p:cNvPicPr>
              <p:nvPr/>
            </p:nvPicPr>
            <p:blipFill>
              <a:blip r:embed="rId4" cstate="print"/>
              <a:srcRect/>
              <a:stretch>
                <a:fillRect/>
              </a:stretch>
            </p:blipFill>
            <p:spPr bwMode="auto">
              <a:xfrm>
                <a:off x="3570136" y="2151211"/>
                <a:ext cx="6019800" cy="2457450"/>
              </a:xfrm>
              <a:prstGeom prst="rect">
                <a:avLst/>
              </a:prstGeom>
              <a:noFill/>
              <a:ln w="19050">
                <a:solidFill>
                  <a:schemeClr val="accent2"/>
                </a:solidFill>
                <a:miter lim="800000"/>
                <a:headEnd/>
                <a:tailEnd/>
              </a:ln>
            </p:spPr>
          </p:pic>
        </p:grpSp>
        <p:sp>
          <p:nvSpPr>
            <p:cNvPr id="10" name="TextBox 9"/>
            <p:cNvSpPr txBox="1"/>
            <p:nvPr/>
          </p:nvSpPr>
          <p:spPr>
            <a:xfrm>
              <a:off x="4343401" y="4783145"/>
              <a:ext cx="4800599" cy="300082"/>
            </a:xfrm>
            <a:prstGeom prst="rect">
              <a:avLst/>
            </a:prstGeom>
            <a:solidFill>
              <a:schemeClr val="bg1"/>
            </a:solidFill>
            <a:ln w="19050">
              <a:solidFill>
                <a:srgbClr val="FF0000"/>
              </a:solidFill>
            </a:ln>
          </p:spPr>
          <p:txBody>
            <a:bodyPr wrap="square" rtlCol="0">
              <a:spAutoFit/>
            </a:bodyPr>
            <a:lstStyle/>
            <a:p>
              <a:pPr>
                <a:buNone/>
              </a:pPr>
              <a:r>
                <a:rPr lang="en-US" sz="800" i="1" dirty="0" smtClean="0"/>
                <a:t>Recommendation (A-05-029):</a:t>
              </a:r>
            </a:p>
            <a:p>
              <a:pPr>
                <a:buNone/>
              </a:pPr>
              <a:r>
                <a:rPr lang="en-US" sz="800" i="1" dirty="0" smtClean="0"/>
                <a:t>“…guidance for pilots…in obtaining weather information…”</a:t>
              </a:r>
              <a:endParaRPr lang="en-US" sz="800" i="1" dirty="0"/>
            </a:p>
          </p:txBody>
        </p:sp>
        <p:sp>
          <p:nvSpPr>
            <p:cNvPr id="11" name="TextBox 10"/>
            <p:cNvSpPr txBox="1"/>
            <p:nvPr/>
          </p:nvSpPr>
          <p:spPr>
            <a:xfrm>
              <a:off x="3505200" y="5175030"/>
              <a:ext cx="4343400" cy="300082"/>
            </a:xfrm>
            <a:prstGeom prst="rect">
              <a:avLst/>
            </a:prstGeom>
            <a:solidFill>
              <a:schemeClr val="bg1"/>
            </a:solidFill>
            <a:ln w="19050">
              <a:solidFill>
                <a:srgbClr val="FF0000"/>
              </a:solidFill>
            </a:ln>
          </p:spPr>
          <p:txBody>
            <a:bodyPr wrap="square" rtlCol="0">
              <a:spAutoFit/>
            </a:bodyPr>
            <a:lstStyle/>
            <a:p>
              <a:pPr>
                <a:buNone/>
              </a:pPr>
              <a:r>
                <a:rPr lang="en-US" sz="800" i="1" dirty="0" smtClean="0"/>
                <a:t>Recommendation (A-05-026)</a:t>
              </a:r>
            </a:p>
            <a:p>
              <a:pPr>
                <a:buNone/>
              </a:pPr>
              <a:r>
                <a:rPr lang="en-US" sz="800" i="1" dirty="0" smtClean="0"/>
                <a:t>“…minimum number of weather-related questions…”</a:t>
              </a:r>
              <a:endParaRPr lang="en-US" sz="800" i="1" dirty="0"/>
            </a:p>
          </p:txBody>
        </p:sp>
        <p:sp>
          <p:nvSpPr>
            <p:cNvPr id="12" name="TextBox 11"/>
            <p:cNvSpPr txBox="1"/>
            <p:nvPr/>
          </p:nvSpPr>
          <p:spPr>
            <a:xfrm>
              <a:off x="2630413" y="5643517"/>
              <a:ext cx="2819401" cy="300082"/>
            </a:xfrm>
            <a:prstGeom prst="rect">
              <a:avLst/>
            </a:prstGeom>
            <a:solidFill>
              <a:schemeClr val="bg1"/>
            </a:solidFill>
            <a:ln w="19050">
              <a:solidFill>
                <a:srgbClr val="FF0000"/>
              </a:solidFill>
            </a:ln>
          </p:spPr>
          <p:txBody>
            <a:bodyPr wrap="square" rtlCol="0">
              <a:spAutoFit/>
            </a:bodyPr>
            <a:lstStyle/>
            <a:p>
              <a:pPr>
                <a:buNone/>
              </a:pPr>
              <a:r>
                <a:rPr lang="en-US" sz="800" i="1" dirty="0" smtClean="0"/>
                <a:t>Recommendation (A-07-018):</a:t>
              </a:r>
            </a:p>
            <a:p>
              <a:pPr>
                <a:buNone/>
              </a:pPr>
              <a:r>
                <a:rPr lang="en-US" sz="800" i="1" dirty="0" smtClean="0"/>
                <a:t>“…cue based training program…”</a:t>
              </a:r>
              <a:endParaRPr lang="en-US" sz="800" i="1" dirty="0"/>
            </a:p>
          </p:txBody>
        </p:sp>
        <p:sp>
          <p:nvSpPr>
            <p:cNvPr id="13" name="TextBox 12"/>
            <p:cNvSpPr txBox="1"/>
            <p:nvPr/>
          </p:nvSpPr>
          <p:spPr>
            <a:xfrm>
              <a:off x="4343401" y="4234505"/>
              <a:ext cx="4572000" cy="300082"/>
            </a:xfrm>
            <a:prstGeom prst="rect">
              <a:avLst/>
            </a:prstGeom>
            <a:solidFill>
              <a:schemeClr val="bg1"/>
            </a:solidFill>
            <a:ln w="19050">
              <a:solidFill>
                <a:srgbClr val="FF0000"/>
              </a:solidFill>
            </a:ln>
          </p:spPr>
          <p:txBody>
            <a:bodyPr wrap="square" rtlCol="0">
              <a:spAutoFit/>
            </a:bodyPr>
            <a:lstStyle/>
            <a:p>
              <a:pPr>
                <a:buNone/>
              </a:pPr>
              <a:r>
                <a:rPr lang="en-US" sz="800" i="1" dirty="0" smtClean="0"/>
                <a:t>Background Synopsis (A-05-029):</a:t>
              </a:r>
            </a:p>
            <a:p>
              <a:pPr>
                <a:buNone/>
              </a:pPr>
              <a:r>
                <a:rPr lang="en-US" sz="800" i="1" dirty="0" smtClean="0"/>
                <a:t>“…2/3 of all GA accidents that occur in IMC are fatal…”</a:t>
              </a:r>
              <a:endParaRPr lang="en-US" sz="800" i="1" dirty="0"/>
            </a:p>
          </p:txBody>
        </p:sp>
      </p:grpSp>
      <p:sp>
        <p:nvSpPr>
          <p:cNvPr id="15" name="TextBox 14"/>
          <p:cNvSpPr txBox="1"/>
          <p:nvPr/>
        </p:nvSpPr>
        <p:spPr>
          <a:xfrm>
            <a:off x="4800600" y="1219200"/>
            <a:ext cx="4114800" cy="2785378"/>
          </a:xfrm>
          <a:prstGeom prst="rect">
            <a:avLst/>
          </a:prstGeom>
          <a:noFill/>
          <a:ln w="19050">
            <a:solidFill>
              <a:schemeClr val="tx1"/>
            </a:solidFill>
          </a:ln>
        </p:spPr>
        <p:txBody>
          <a:bodyPr wrap="square" rtlCol="0">
            <a:spAutoFit/>
          </a:bodyPr>
          <a:lstStyle/>
          <a:p>
            <a:pPr marL="114300" indent="-114300"/>
            <a:r>
              <a:rPr lang="en-US" sz="1400" dirty="0" smtClean="0"/>
              <a:t>As of March 2014, there are currently 38 “Open” NTSB Safety Recommendations related to “weather”</a:t>
            </a:r>
          </a:p>
          <a:p>
            <a:pPr marL="114300" indent="-114300"/>
            <a:r>
              <a:rPr lang="en-US" sz="1400" dirty="0" smtClean="0"/>
              <a:t>NTSB Safety Alerts associated with NEXRAD Mosaic Imagery latency and Reduced Visual References</a:t>
            </a:r>
          </a:p>
          <a:p>
            <a:pPr marL="114300" indent="-114300"/>
            <a:r>
              <a:rPr lang="en-US" sz="1400" dirty="0" smtClean="0"/>
              <a:t>WTIC and AWRP supports FAA efforts to address “Open” NTSB Safety Recommendations</a:t>
            </a:r>
          </a:p>
          <a:p>
            <a:pPr marL="114300" indent="-114300"/>
            <a:r>
              <a:rPr lang="en-US" sz="1400" dirty="0" smtClean="0"/>
              <a:t>NTSB Safety Recommendations also offer insight into possible WTIC/AWRP research</a:t>
            </a:r>
          </a:p>
        </p:txBody>
      </p:sp>
      <p:grpSp>
        <p:nvGrpSpPr>
          <p:cNvPr id="21" name="Group 20"/>
          <p:cNvGrpSpPr/>
          <p:nvPr/>
        </p:nvGrpSpPr>
        <p:grpSpPr>
          <a:xfrm>
            <a:off x="4191000" y="4038600"/>
            <a:ext cx="4042183" cy="1981200"/>
            <a:chOff x="381000" y="1219200"/>
            <a:chExt cx="8156983" cy="4648200"/>
          </a:xfrm>
        </p:grpSpPr>
        <p:pic>
          <p:nvPicPr>
            <p:cNvPr id="17" name="Picture 2"/>
            <p:cNvPicPr>
              <a:picLocks noChangeAspect="1" noChangeArrowheads="1"/>
            </p:cNvPicPr>
            <p:nvPr/>
          </p:nvPicPr>
          <p:blipFill>
            <a:blip r:embed="rId5" cstate="print"/>
            <a:srcRect/>
            <a:stretch>
              <a:fillRect/>
            </a:stretch>
          </p:blipFill>
          <p:spPr bwMode="auto">
            <a:xfrm>
              <a:off x="381000" y="1219200"/>
              <a:ext cx="6238875" cy="2164725"/>
            </a:xfrm>
            <a:prstGeom prst="rect">
              <a:avLst/>
            </a:prstGeom>
            <a:noFill/>
            <a:ln w="19050">
              <a:solidFill>
                <a:schemeClr val="accent2"/>
              </a:solidFill>
              <a:miter lim="800000"/>
              <a:headEnd/>
              <a:tailEnd/>
            </a:ln>
          </p:spPr>
        </p:pic>
        <p:grpSp>
          <p:nvGrpSpPr>
            <p:cNvPr id="18" name="Group 17"/>
            <p:cNvGrpSpPr/>
            <p:nvPr/>
          </p:nvGrpSpPr>
          <p:grpSpPr>
            <a:xfrm>
              <a:off x="2286000" y="3581400"/>
              <a:ext cx="6251983" cy="2286000"/>
              <a:chOff x="381000" y="3733800"/>
              <a:chExt cx="6251983" cy="2286000"/>
            </a:xfrm>
          </p:grpSpPr>
          <p:pic>
            <p:nvPicPr>
              <p:cNvPr id="19" name="Picture 4"/>
              <p:cNvPicPr>
                <a:picLocks noChangeAspect="1" noChangeArrowheads="1"/>
              </p:cNvPicPr>
              <p:nvPr/>
            </p:nvPicPr>
            <p:blipFill>
              <a:blip r:embed="rId6" cstate="print"/>
              <a:srcRect/>
              <a:stretch>
                <a:fillRect/>
              </a:stretch>
            </p:blipFill>
            <p:spPr bwMode="auto">
              <a:xfrm>
                <a:off x="381000" y="3733800"/>
                <a:ext cx="6248400" cy="2209800"/>
              </a:xfrm>
              <a:prstGeom prst="rect">
                <a:avLst/>
              </a:prstGeom>
              <a:noFill/>
              <a:ln w="19050">
                <a:solidFill>
                  <a:schemeClr val="accent2"/>
                </a:solidFill>
                <a:miter lim="800000"/>
                <a:headEnd/>
                <a:tailEnd/>
              </a:ln>
            </p:spPr>
          </p:pic>
          <p:sp>
            <p:nvSpPr>
              <p:cNvPr id="20" name="TextBox 19"/>
              <p:cNvSpPr txBox="1"/>
              <p:nvPr/>
            </p:nvSpPr>
            <p:spPr>
              <a:xfrm>
                <a:off x="5638800" y="5742801"/>
                <a:ext cx="994183" cy="276999"/>
              </a:xfrm>
              <a:prstGeom prst="rect">
                <a:avLst/>
              </a:prstGeom>
              <a:noFill/>
            </p:spPr>
            <p:txBody>
              <a:bodyPr wrap="none" rtlCol="0">
                <a:spAutoFit/>
              </a:bodyPr>
              <a:lstStyle/>
              <a:p>
                <a:pPr>
                  <a:buNone/>
                </a:pPr>
                <a:r>
                  <a:rPr lang="en-US" sz="1200" dirty="0" smtClean="0"/>
                  <a:t>March 2013</a:t>
                </a:r>
                <a:endParaRPr lang="en-US" sz="1200" dirty="0"/>
              </a:p>
            </p:txBody>
          </p:sp>
        </p:grpSp>
      </p:grpSp>
    </p:spTree>
    <p:extLst>
      <p:ext uri="{BB962C8B-B14F-4D97-AF65-F5344CB8AC3E}">
        <p14:creationId xmlns="" xmlns:p14="http://schemas.microsoft.com/office/powerpoint/2010/main" val="164405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2514600"/>
            <a:ext cx="8472488" cy="609600"/>
          </a:xfrm>
        </p:spPr>
        <p:txBody>
          <a:bodyPr/>
          <a:lstStyle/>
          <a:p>
            <a:pPr algn="ctr" eaLnBrk="1" hangingPunct="1"/>
            <a:r>
              <a:rPr lang="en-US" sz="3200" dirty="0" smtClean="0"/>
              <a:t>Sample Gap Analyses Research and Results</a:t>
            </a:r>
          </a:p>
        </p:txBody>
      </p:sp>
      <p:sp>
        <p:nvSpPr>
          <p:cNvPr id="4100" name="Rectangle 9"/>
          <p:cNvSpPr>
            <a:spLocks noGrp="1" noChangeArrowheads="1"/>
          </p:cNvSpPr>
          <p:nvPr>
            <p:ph type="sldNum" sz="quarter" idx="10"/>
          </p:nvPr>
        </p:nvSpPr>
        <p:spPr>
          <a:noFill/>
        </p:spPr>
        <p:txBody>
          <a:bodyPr/>
          <a:lstStyle/>
          <a:p>
            <a:fld id="{C083D007-5F84-45C1-9244-D90B8D9348B4}" type="slidenum">
              <a:rPr lang="en-US" smtClean="0"/>
              <a:pPr/>
              <a:t>13</a:t>
            </a:fld>
            <a:endParaRPr lang="en-US" dirty="0" smtClean="0"/>
          </a:p>
        </p:txBody>
      </p:sp>
      <p:sp>
        <p:nvSpPr>
          <p:cNvPr id="4101"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spcBef>
                <a:spcPct val="0"/>
              </a:spcBef>
              <a:buFontTx/>
              <a:buNone/>
            </a:pPr>
            <a:fld id="{BCE26AEF-9006-4A6E-B3FA-C82590DDAD3F}" type="slidenum">
              <a:rPr lang="en-US" sz="1400">
                <a:solidFill>
                  <a:schemeClr val="bg1"/>
                </a:solidFill>
              </a:rPr>
              <a:pPr algn="r">
                <a:spcBef>
                  <a:spcPct val="0"/>
                </a:spcBef>
                <a:buFontTx/>
                <a:buNone/>
              </a:pPr>
              <a:t>13</a:t>
            </a:fld>
            <a:endParaRPr lang="en-US" sz="1400" dirty="0">
              <a:solidFill>
                <a:schemeClr val="bg1"/>
              </a:solidFill>
            </a:endParaRPr>
          </a:p>
        </p:txBody>
      </p:sp>
    </p:spTree>
    <p:extLst>
      <p:ext uri="{BB962C8B-B14F-4D97-AF65-F5344CB8AC3E}">
        <p14:creationId xmlns="" xmlns:p14="http://schemas.microsoft.com/office/powerpoint/2010/main" val="519326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0"/>
            <a:ext cx="8229600" cy="914400"/>
          </a:xfrm>
        </p:spPr>
        <p:txBody>
          <a:bodyPr/>
          <a:lstStyle/>
          <a:p>
            <a:pPr marL="342900" indent="-342900"/>
            <a:r>
              <a:rPr lang="en-US" sz="2800" dirty="0" smtClean="0">
                <a:solidFill>
                  <a:srgbClr val="000000"/>
                </a:solidFill>
              </a:rPr>
              <a:t>WTIC Research Tasks - GA</a:t>
            </a:r>
          </a:p>
        </p:txBody>
      </p:sp>
      <p:sp>
        <p:nvSpPr>
          <p:cNvPr id="6147" name="Slide Number Placeholder 3"/>
          <p:cNvSpPr>
            <a:spLocks noGrp="1"/>
          </p:cNvSpPr>
          <p:nvPr>
            <p:ph type="sldNum" sz="quarter" idx="10"/>
          </p:nvPr>
        </p:nvSpPr>
        <p:spPr>
          <a:noFill/>
          <a:ln>
            <a:miter lim="800000"/>
            <a:headEnd/>
            <a:tailEnd/>
          </a:ln>
        </p:spPr>
        <p:txBody>
          <a:bodyPr/>
          <a:lstStyle/>
          <a:p>
            <a:fld id="{A4E24F9E-682C-4F55-89F5-653D3299F4F4}" type="slidenum">
              <a:rPr lang="en-US" smtClean="0">
                <a:latin typeface="Arial" charset="0"/>
              </a:rPr>
              <a:pPr/>
              <a:t>14</a:t>
            </a:fld>
            <a:endParaRPr lang="en-US" dirty="0" smtClean="0">
              <a:latin typeface="Arial" charset="0"/>
            </a:endParaRPr>
          </a:p>
        </p:txBody>
      </p:sp>
      <p:sp>
        <p:nvSpPr>
          <p:cNvPr id="465922" name="Content Placeholder 2"/>
          <p:cNvSpPr>
            <a:spLocks noGrp="1"/>
          </p:cNvSpPr>
          <p:nvPr>
            <p:ph idx="4294967295"/>
          </p:nvPr>
        </p:nvSpPr>
        <p:spPr>
          <a:xfrm>
            <a:off x="469900" y="1182688"/>
            <a:ext cx="8391525" cy="4572000"/>
          </a:xfrm>
        </p:spPr>
        <p:txBody>
          <a:bodyPr>
            <a:normAutofit fontScale="77500" lnSpcReduction="20000"/>
          </a:bodyPr>
          <a:lstStyle/>
          <a:p>
            <a:pPr marL="347663">
              <a:defRPr/>
            </a:pPr>
            <a:r>
              <a:rPr lang="en-US" sz="2600" b="0" dirty="0" smtClean="0"/>
              <a:t>Identify causal factors for the high weather-related </a:t>
            </a:r>
            <a:r>
              <a:rPr lang="en-US" sz="2600" b="0" dirty="0"/>
              <a:t>accident rate for GA </a:t>
            </a:r>
            <a:r>
              <a:rPr lang="en-US" sz="2600" b="0" dirty="0" smtClean="0"/>
              <a:t>aircraft</a:t>
            </a:r>
            <a:endParaRPr lang="en-US" sz="2600" b="0" dirty="0"/>
          </a:p>
          <a:p>
            <a:pPr marL="347663">
              <a:defRPr/>
            </a:pPr>
            <a:r>
              <a:rPr lang="en-US" sz="2600" b="0" dirty="0" smtClean="0"/>
              <a:t>Identify </a:t>
            </a:r>
            <a:r>
              <a:rPr lang="en-US" sz="2600" b="0" dirty="0"/>
              <a:t>the shortfalls in pilot understanding and proper use of </a:t>
            </a:r>
            <a:r>
              <a:rPr lang="en-US" sz="2600" b="0" dirty="0" smtClean="0"/>
              <a:t>MET </a:t>
            </a:r>
            <a:r>
              <a:rPr lang="en-US" sz="2600" b="0" dirty="0"/>
              <a:t>information, </a:t>
            </a:r>
            <a:r>
              <a:rPr lang="en-US" sz="2600" b="0" dirty="0" smtClean="0"/>
              <a:t>and </a:t>
            </a:r>
            <a:r>
              <a:rPr lang="en-US" sz="2600" b="0" dirty="0"/>
              <a:t>the pilot training to </a:t>
            </a:r>
            <a:r>
              <a:rPr lang="en-US" sz="2600" b="0" dirty="0" smtClean="0"/>
              <a:t>resolve </a:t>
            </a:r>
            <a:r>
              <a:rPr lang="en-US" sz="2600" b="0" dirty="0"/>
              <a:t>those </a:t>
            </a:r>
            <a:r>
              <a:rPr lang="en-US" sz="2600" b="0" dirty="0" smtClean="0"/>
              <a:t>shortfalls</a:t>
            </a:r>
            <a:endParaRPr lang="en-US" sz="2600" dirty="0" smtClean="0"/>
          </a:p>
          <a:p>
            <a:pPr>
              <a:defRPr/>
            </a:pPr>
            <a:r>
              <a:rPr lang="en-US" sz="2600" b="0" dirty="0" smtClean="0"/>
              <a:t>Recommend a </a:t>
            </a:r>
            <a:r>
              <a:rPr lang="en-US" sz="2600" b="0" dirty="0"/>
              <a:t>minimum weather service for </a:t>
            </a:r>
            <a:r>
              <a:rPr lang="en-US" sz="2600" b="0" dirty="0" smtClean="0"/>
              <a:t>Parts 91 aircraft to enable consistent and effective pilot decision making relative to adverse weather </a:t>
            </a:r>
            <a:endParaRPr lang="en-US" sz="2600" b="0" dirty="0"/>
          </a:p>
          <a:p>
            <a:pPr marL="747713" lvl="1">
              <a:defRPr/>
            </a:pPr>
            <a:r>
              <a:rPr lang="en-US" sz="2600" dirty="0" smtClean="0"/>
              <a:t>What </a:t>
            </a:r>
            <a:r>
              <a:rPr lang="en-US" sz="2600" dirty="0"/>
              <a:t>is the minimum information needed in the cockpit?</a:t>
            </a:r>
          </a:p>
          <a:p>
            <a:pPr marL="747713" lvl="1">
              <a:defRPr/>
            </a:pPr>
            <a:r>
              <a:rPr lang="en-US" sz="2600" dirty="0"/>
              <a:t>What is the minimum </a:t>
            </a:r>
            <a:r>
              <a:rPr lang="en-US" sz="2600" dirty="0" smtClean="0"/>
              <a:t>accuracy, latency,  and availability </a:t>
            </a:r>
            <a:r>
              <a:rPr lang="en-US" sz="2600" dirty="0"/>
              <a:t>of </a:t>
            </a:r>
            <a:r>
              <a:rPr lang="en-US" sz="2600" dirty="0" smtClean="0"/>
              <a:t>the minimum </a:t>
            </a:r>
            <a:r>
              <a:rPr lang="en-US" sz="2600" dirty="0"/>
              <a:t>information?</a:t>
            </a:r>
          </a:p>
          <a:p>
            <a:pPr marL="747713" lvl="1">
              <a:defRPr/>
            </a:pPr>
            <a:r>
              <a:rPr lang="en-US" sz="2600" dirty="0"/>
              <a:t>What are the minimum rendering standards needed to enable correct </a:t>
            </a:r>
            <a:r>
              <a:rPr lang="en-US" sz="2600" dirty="0" smtClean="0"/>
              <a:t>and consistent interpretation </a:t>
            </a:r>
            <a:r>
              <a:rPr lang="en-US" sz="2600" dirty="0"/>
              <a:t>of </a:t>
            </a:r>
            <a:r>
              <a:rPr lang="en-US" sz="2600" dirty="0" smtClean="0"/>
              <a:t>the information?</a:t>
            </a:r>
          </a:p>
          <a:p>
            <a:pPr marL="347663">
              <a:defRPr/>
            </a:pPr>
            <a:r>
              <a:rPr lang="en-US" sz="2600" b="0" dirty="0" smtClean="0"/>
              <a:t>Determine GA willingness to spend on aircraft equipage and services to enable proper implementation and use of </a:t>
            </a:r>
            <a:r>
              <a:rPr lang="en-US" sz="2600" b="0" dirty="0"/>
              <a:t>the </a:t>
            </a:r>
            <a:r>
              <a:rPr lang="en-US" sz="2600" b="0" dirty="0" smtClean="0"/>
              <a:t>minimum weather service   </a:t>
            </a:r>
          </a:p>
          <a:p>
            <a:pPr marL="0" indent="0">
              <a:buFontTx/>
              <a:buNone/>
              <a:defRPr/>
            </a:pPr>
            <a:endParaRPr lang="en-US" sz="2400" dirty="0">
              <a:solidFill>
                <a:srgbClr val="0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14312" y="2590800"/>
            <a:ext cx="8472488" cy="609600"/>
          </a:xfrm>
        </p:spPr>
        <p:txBody>
          <a:bodyPr/>
          <a:lstStyle/>
          <a:p>
            <a:pPr algn="ctr" eaLnBrk="1" hangingPunct="1"/>
            <a:r>
              <a:rPr lang="en-US" sz="3200" dirty="0" smtClean="0"/>
              <a:t>Project Overview: GA MET Presentation Gaps Research</a:t>
            </a:r>
          </a:p>
        </p:txBody>
      </p:sp>
      <p:sp>
        <p:nvSpPr>
          <p:cNvPr id="4100" name="Rectangle 9"/>
          <p:cNvSpPr>
            <a:spLocks noGrp="1" noChangeArrowheads="1"/>
          </p:cNvSpPr>
          <p:nvPr>
            <p:ph type="sldNum" sz="quarter" idx="10"/>
          </p:nvPr>
        </p:nvSpPr>
        <p:spPr>
          <a:noFill/>
        </p:spPr>
        <p:txBody>
          <a:bodyPr/>
          <a:lstStyle/>
          <a:p>
            <a:fld id="{C083D007-5F84-45C1-9244-D90B8D9348B4}" type="slidenum">
              <a:rPr lang="en-US" smtClean="0"/>
              <a:pPr/>
              <a:t>15</a:t>
            </a:fld>
            <a:endParaRPr lang="en-US" dirty="0" smtClean="0"/>
          </a:p>
        </p:txBody>
      </p:sp>
      <p:sp>
        <p:nvSpPr>
          <p:cNvPr id="4101"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spcBef>
                <a:spcPct val="0"/>
              </a:spcBef>
              <a:buFontTx/>
              <a:buNone/>
            </a:pPr>
            <a:fld id="{BCE26AEF-9006-4A6E-B3FA-C82590DDAD3F}" type="slidenum">
              <a:rPr lang="en-US" sz="1400">
                <a:solidFill>
                  <a:schemeClr val="bg1"/>
                </a:solidFill>
              </a:rPr>
              <a:pPr algn="r">
                <a:spcBef>
                  <a:spcPct val="0"/>
                </a:spcBef>
                <a:buFontTx/>
                <a:buNone/>
              </a:pPr>
              <a:t>15</a:t>
            </a:fld>
            <a:endParaRPr lang="en-US" sz="1400" dirty="0">
              <a:solidFill>
                <a:schemeClr val="bg1"/>
              </a:solidFill>
            </a:endParaRPr>
          </a:p>
        </p:txBody>
      </p:sp>
    </p:spTree>
    <p:extLst>
      <p:ext uri="{BB962C8B-B14F-4D97-AF65-F5344CB8AC3E}">
        <p14:creationId xmlns="" xmlns:p14="http://schemas.microsoft.com/office/powerpoint/2010/main" val="29015675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152400"/>
            <a:ext cx="8472488" cy="609600"/>
          </a:xfrm>
        </p:spPr>
        <p:txBody>
          <a:bodyPr/>
          <a:lstStyle/>
          <a:p>
            <a:pPr algn="ctr" eaLnBrk="1" hangingPunct="1"/>
            <a:r>
              <a:rPr lang="en-US" sz="3200" dirty="0" smtClean="0"/>
              <a:t>GA MET Presentations - Project Overview</a:t>
            </a:r>
          </a:p>
        </p:txBody>
      </p:sp>
      <p:sp>
        <p:nvSpPr>
          <p:cNvPr id="4099" name="Rectangle 3"/>
          <p:cNvSpPr>
            <a:spLocks noGrp="1" noChangeArrowheads="1"/>
          </p:cNvSpPr>
          <p:nvPr>
            <p:ph idx="1"/>
          </p:nvPr>
        </p:nvSpPr>
        <p:spPr>
          <a:xfrm>
            <a:off x="315682" y="1153886"/>
            <a:ext cx="8534404" cy="2971800"/>
          </a:xfrm>
        </p:spPr>
        <p:txBody>
          <a:bodyPr/>
          <a:lstStyle/>
          <a:p>
            <a:pPr eaLnBrk="1" hangingPunct="1"/>
            <a:r>
              <a:rPr lang="en-US" sz="2000" dirty="0" smtClean="0"/>
              <a:t>Part 1 – </a:t>
            </a:r>
          </a:p>
          <a:p>
            <a:pPr lvl="1" eaLnBrk="1" hangingPunct="1"/>
            <a:r>
              <a:rPr lang="en-US" sz="1800" dirty="0" smtClean="0"/>
              <a:t>Flight simulation of GA aircraft flying in VFR conditions  </a:t>
            </a:r>
          </a:p>
          <a:p>
            <a:pPr lvl="1" eaLnBrk="1" hangingPunct="1"/>
            <a:r>
              <a:rPr lang="en-US" sz="1800" dirty="0" smtClean="0"/>
              <a:t>Destination airport and diversion airports change to IFR conditions during flight  </a:t>
            </a:r>
          </a:p>
          <a:p>
            <a:pPr lvl="1" eaLnBrk="1" hangingPunct="1"/>
            <a:r>
              <a:rPr lang="en-US" sz="1800" dirty="0" smtClean="0"/>
              <a:t>Observed pilot recognition of changing conditions </a:t>
            </a:r>
          </a:p>
          <a:p>
            <a:pPr lvl="1" eaLnBrk="1" hangingPunct="1"/>
            <a:r>
              <a:rPr lang="en-US" sz="1800" dirty="0" smtClean="0"/>
              <a:t>3 pilot groups each using a different commercial-based presentation </a:t>
            </a:r>
          </a:p>
          <a:p>
            <a:pPr lvl="1" eaLnBrk="1" hangingPunct="1"/>
            <a:r>
              <a:rPr lang="en-US" sz="1800" dirty="0" smtClean="0"/>
              <a:t>Measured recognition, workload, variations between groups</a:t>
            </a:r>
          </a:p>
        </p:txBody>
      </p:sp>
      <p:sp>
        <p:nvSpPr>
          <p:cNvPr id="4100" name="Rectangle 9"/>
          <p:cNvSpPr>
            <a:spLocks noGrp="1" noChangeArrowheads="1"/>
          </p:cNvSpPr>
          <p:nvPr>
            <p:ph type="sldNum" sz="quarter" idx="10"/>
          </p:nvPr>
        </p:nvSpPr>
        <p:spPr>
          <a:noFill/>
        </p:spPr>
        <p:txBody>
          <a:bodyPr/>
          <a:lstStyle/>
          <a:p>
            <a:fld id="{C083D007-5F84-45C1-9244-D90B8D9348B4}" type="slidenum">
              <a:rPr lang="en-US" smtClean="0"/>
              <a:pPr/>
              <a:t>16</a:t>
            </a:fld>
            <a:endParaRPr lang="en-US" dirty="0" smtClean="0"/>
          </a:p>
        </p:txBody>
      </p:sp>
      <p:sp>
        <p:nvSpPr>
          <p:cNvPr id="4101"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spcBef>
                <a:spcPct val="0"/>
              </a:spcBef>
              <a:buFontTx/>
              <a:buNone/>
            </a:pPr>
            <a:fld id="{BCE26AEF-9006-4A6E-B3FA-C82590DDAD3F}" type="slidenum">
              <a:rPr lang="en-US" sz="1400">
                <a:solidFill>
                  <a:schemeClr val="bg1"/>
                </a:solidFill>
              </a:rPr>
              <a:pPr algn="r">
                <a:spcBef>
                  <a:spcPct val="0"/>
                </a:spcBef>
                <a:buFontTx/>
                <a:buNone/>
              </a:pPr>
              <a:t>16</a:t>
            </a:fld>
            <a:endParaRPr lang="en-US" sz="1400" dirty="0">
              <a:solidFill>
                <a:schemeClr val="bg1"/>
              </a:solidFill>
            </a:endParaRPr>
          </a:p>
        </p:txBody>
      </p:sp>
    </p:spTree>
    <p:extLst>
      <p:ext uri="{BB962C8B-B14F-4D97-AF65-F5344CB8AC3E}">
        <p14:creationId xmlns="" xmlns:p14="http://schemas.microsoft.com/office/powerpoint/2010/main" val="14896617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330200"/>
            <a:ext cx="8991600" cy="389142"/>
          </a:xfrm>
        </p:spPr>
        <p:txBody>
          <a:bodyPr/>
          <a:lstStyle/>
          <a:p>
            <a:pPr algn="ctr" eaLnBrk="1" hangingPunct="1"/>
            <a:r>
              <a:rPr lang="en-US" sz="3200" dirty="0" smtClean="0"/>
              <a:t>GA MET Presentations – Project Overview</a:t>
            </a:r>
          </a:p>
        </p:txBody>
      </p:sp>
      <p:sp>
        <p:nvSpPr>
          <p:cNvPr id="4101" name="Slide Number Placeholder 3"/>
          <p:cNvSpPr txBox="1">
            <a:spLocks noGrp="1"/>
          </p:cNvSpPr>
          <p:nvPr/>
        </p:nvSpPr>
        <p:spPr bwMode="auto">
          <a:xfrm>
            <a:off x="7332886" y="6248400"/>
            <a:ext cx="1353914" cy="304017"/>
          </a:xfrm>
          <a:prstGeom prst="rect">
            <a:avLst/>
          </a:prstGeom>
          <a:noFill/>
          <a:ln w="9525">
            <a:noFill/>
            <a:miter lim="800000"/>
            <a:headEnd/>
            <a:tailEnd/>
          </a:ln>
        </p:spPr>
        <p:txBody>
          <a:bodyPr/>
          <a:lstStyle/>
          <a:p>
            <a:pPr algn="r">
              <a:spcBef>
                <a:spcPct val="0"/>
              </a:spcBef>
              <a:buFontTx/>
              <a:buNone/>
            </a:pPr>
            <a:fld id="{BCE26AEF-9006-4A6E-B3FA-C82590DDAD3F}" type="slidenum">
              <a:rPr lang="en-US" sz="1400">
                <a:solidFill>
                  <a:schemeClr val="bg1"/>
                </a:solidFill>
              </a:rPr>
              <a:pPr algn="r">
                <a:spcBef>
                  <a:spcPct val="0"/>
                </a:spcBef>
                <a:buFontTx/>
                <a:buNone/>
              </a:pPr>
              <a:t>17</a:t>
            </a:fld>
            <a:endParaRPr lang="en-US" sz="1400" dirty="0">
              <a:solidFill>
                <a:schemeClr val="bg1"/>
              </a:solidFill>
            </a:endParaRPr>
          </a:p>
        </p:txBody>
      </p:sp>
      <p:pic>
        <p:nvPicPr>
          <p:cNvPr id="2" name="Picture 2"/>
          <p:cNvPicPr>
            <a:picLocks noChangeAspect="1" noChangeArrowheads="1"/>
          </p:cNvPicPr>
          <p:nvPr/>
        </p:nvPicPr>
        <p:blipFill>
          <a:blip r:embed="rId2" cstate="print"/>
          <a:srcRect/>
          <a:stretch>
            <a:fillRect/>
          </a:stretch>
        </p:blipFill>
        <p:spPr bwMode="auto">
          <a:xfrm>
            <a:off x="102394" y="1206500"/>
            <a:ext cx="4622006" cy="3594100"/>
          </a:xfrm>
          <a:prstGeom prst="rect">
            <a:avLst/>
          </a:prstGeom>
          <a:noFill/>
          <a:ln w="9525">
            <a:noFill/>
            <a:miter lim="800000"/>
            <a:headEnd/>
            <a:tailEnd/>
          </a:ln>
        </p:spPr>
      </p:pic>
      <p:sp>
        <p:nvSpPr>
          <p:cNvPr id="17" name="TextBox 16"/>
          <p:cNvSpPr txBox="1"/>
          <p:nvPr/>
        </p:nvSpPr>
        <p:spPr>
          <a:xfrm>
            <a:off x="4724400" y="1206500"/>
            <a:ext cx="4267200" cy="3083921"/>
          </a:xfrm>
          <a:prstGeom prst="rect">
            <a:avLst/>
          </a:prstGeom>
          <a:noFill/>
          <a:ln>
            <a:solidFill>
              <a:schemeClr val="tx1"/>
            </a:solidFill>
          </a:ln>
        </p:spPr>
        <p:txBody>
          <a:bodyPr wrap="square" rtlCol="0">
            <a:spAutoFit/>
          </a:bodyPr>
          <a:lstStyle/>
          <a:p>
            <a:pPr marL="342900" indent="-342900">
              <a:spcBef>
                <a:spcPct val="20000"/>
              </a:spcBef>
              <a:buNone/>
            </a:pPr>
            <a:r>
              <a:rPr lang="en-US" sz="1800" dirty="0" smtClean="0">
                <a:latin typeface="+mn-lt"/>
              </a:rPr>
              <a:t>METAR status change observation study</a:t>
            </a:r>
          </a:p>
          <a:p>
            <a:pPr marL="342900" indent="-342900">
              <a:spcBef>
                <a:spcPct val="20000"/>
              </a:spcBef>
            </a:pPr>
            <a:r>
              <a:rPr lang="en-US" sz="1800" dirty="0" smtClean="0">
                <a:latin typeface="+mn-lt"/>
              </a:rPr>
              <a:t>t=0 min: destination and alternate airports VFR</a:t>
            </a:r>
          </a:p>
          <a:p>
            <a:pPr marL="342900" indent="-342900">
              <a:spcBef>
                <a:spcPct val="20000"/>
              </a:spcBef>
            </a:pPr>
            <a:r>
              <a:rPr lang="en-US" sz="1800" dirty="0" smtClean="0">
                <a:latin typeface="+mn-lt"/>
              </a:rPr>
              <a:t>t=10 min: destination airport IFR. All others remain VFR</a:t>
            </a:r>
          </a:p>
          <a:p>
            <a:pPr marL="342900" indent="-342900">
              <a:spcBef>
                <a:spcPct val="20000"/>
              </a:spcBef>
            </a:pPr>
            <a:r>
              <a:rPr lang="en-US" sz="1800" dirty="0" smtClean="0">
                <a:latin typeface="+mn-lt"/>
              </a:rPr>
              <a:t>t=19 min: destination and majority of alternate airports IFR</a:t>
            </a:r>
          </a:p>
          <a:p>
            <a:pPr marL="342900" indent="-342900">
              <a:spcBef>
                <a:spcPct val="20000"/>
              </a:spcBef>
            </a:pPr>
            <a:r>
              <a:rPr lang="en-US" sz="1800" dirty="0" smtClean="0">
                <a:latin typeface="+mn-lt"/>
              </a:rPr>
              <a:t>t=30 min: final alternate airport goes IFR</a:t>
            </a:r>
          </a:p>
        </p:txBody>
      </p:sp>
      <p:sp>
        <p:nvSpPr>
          <p:cNvPr id="18" name="TextBox 17"/>
          <p:cNvSpPr txBox="1"/>
          <p:nvPr/>
        </p:nvSpPr>
        <p:spPr>
          <a:xfrm>
            <a:off x="1092200" y="4876800"/>
            <a:ext cx="2667000" cy="1107996"/>
          </a:xfrm>
          <a:prstGeom prst="rect">
            <a:avLst/>
          </a:prstGeom>
          <a:noFill/>
          <a:ln>
            <a:solidFill>
              <a:schemeClr val="accent2"/>
            </a:solidFill>
          </a:ln>
        </p:spPr>
        <p:txBody>
          <a:bodyPr wrap="square" rtlCol="0">
            <a:spAutoFit/>
          </a:bodyPr>
          <a:lstStyle/>
          <a:p>
            <a:r>
              <a:rPr lang="en-US" sz="1200" dirty="0" smtClean="0"/>
              <a:t>Alternate airport – id with circle</a:t>
            </a:r>
          </a:p>
          <a:p>
            <a:r>
              <a:rPr lang="en-US" sz="1200" dirty="0" smtClean="0"/>
              <a:t>Destination airport – id with triangle</a:t>
            </a:r>
          </a:p>
          <a:p>
            <a:r>
              <a:rPr lang="en-US" sz="1200" dirty="0" smtClean="0"/>
              <a:t>Blue - VFR</a:t>
            </a:r>
          </a:p>
          <a:p>
            <a:r>
              <a:rPr lang="en-US" sz="1200" dirty="0" smtClean="0"/>
              <a:t>Yellow - IFR</a:t>
            </a:r>
            <a:endParaRPr lang="en-US" sz="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35756" y="228600"/>
            <a:ext cx="8472488" cy="609600"/>
          </a:xfrm>
        </p:spPr>
        <p:txBody>
          <a:bodyPr/>
          <a:lstStyle/>
          <a:p>
            <a:pPr algn="ctr" eaLnBrk="1" hangingPunct="1"/>
            <a:r>
              <a:rPr lang="en-US" sz="3200" dirty="0" smtClean="0"/>
              <a:t>GA MET Presentations – Results Overview</a:t>
            </a:r>
          </a:p>
        </p:txBody>
      </p:sp>
      <p:sp>
        <p:nvSpPr>
          <p:cNvPr id="4100" name="Rectangle 9"/>
          <p:cNvSpPr>
            <a:spLocks noGrp="1" noChangeArrowheads="1"/>
          </p:cNvSpPr>
          <p:nvPr>
            <p:ph type="sldNum" sz="quarter" idx="10"/>
          </p:nvPr>
        </p:nvSpPr>
        <p:spPr>
          <a:noFill/>
        </p:spPr>
        <p:txBody>
          <a:bodyPr/>
          <a:lstStyle/>
          <a:p>
            <a:fld id="{C083D007-5F84-45C1-9244-D90B8D9348B4}" type="slidenum">
              <a:rPr lang="en-US" smtClean="0"/>
              <a:pPr/>
              <a:t>18</a:t>
            </a:fld>
            <a:endParaRPr lang="en-US" dirty="0" smtClean="0"/>
          </a:p>
        </p:txBody>
      </p:sp>
      <p:sp>
        <p:nvSpPr>
          <p:cNvPr id="4101"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spcBef>
                <a:spcPct val="0"/>
              </a:spcBef>
              <a:buFontTx/>
              <a:buNone/>
            </a:pPr>
            <a:fld id="{BCE26AEF-9006-4A6E-B3FA-C82590DDAD3F}" type="slidenum">
              <a:rPr lang="en-US" sz="1400">
                <a:solidFill>
                  <a:schemeClr val="bg1"/>
                </a:solidFill>
              </a:rPr>
              <a:pPr algn="r">
                <a:spcBef>
                  <a:spcPct val="0"/>
                </a:spcBef>
                <a:buFontTx/>
                <a:buNone/>
              </a:pPr>
              <a:t>18</a:t>
            </a:fld>
            <a:endParaRPr lang="en-US" sz="1400" dirty="0">
              <a:solidFill>
                <a:schemeClr val="bg1"/>
              </a:solidFill>
            </a:endParaRPr>
          </a:p>
        </p:txBody>
      </p:sp>
      <p:pic>
        <p:nvPicPr>
          <p:cNvPr id="1026" name="Picture 2"/>
          <p:cNvPicPr>
            <a:picLocks noChangeAspect="1" noChangeArrowheads="1"/>
          </p:cNvPicPr>
          <p:nvPr/>
        </p:nvPicPr>
        <p:blipFill>
          <a:blip r:embed="rId2" cstate="print"/>
          <a:srcRect t="11810"/>
          <a:stretch>
            <a:fillRect/>
          </a:stretch>
        </p:blipFill>
        <p:spPr bwMode="auto">
          <a:xfrm>
            <a:off x="228601" y="1219200"/>
            <a:ext cx="4343399" cy="3429000"/>
          </a:xfrm>
          <a:prstGeom prst="rect">
            <a:avLst/>
          </a:prstGeom>
          <a:noFill/>
          <a:ln w="9525">
            <a:noFill/>
            <a:miter lim="800000"/>
            <a:headEnd/>
            <a:tailEnd/>
          </a:ln>
        </p:spPr>
      </p:pic>
      <p:sp>
        <p:nvSpPr>
          <p:cNvPr id="3" name="TextBox 2"/>
          <p:cNvSpPr txBox="1"/>
          <p:nvPr/>
        </p:nvSpPr>
        <p:spPr>
          <a:xfrm>
            <a:off x="4724400" y="1218486"/>
            <a:ext cx="4267200" cy="4247317"/>
          </a:xfrm>
          <a:prstGeom prst="rect">
            <a:avLst/>
          </a:prstGeom>
          <a:noFill/>
          <a:ln>
            <a:solidFill>
              <a:schemeClr val="tx1"/>
            </a:solidFill>
          </a:ln>
        </p:spPr>
        <p:txBody>
          <a:bodyPr wrap="square" rtlCol="0">
            <a:spAutoFit/>
          </a:bodyPr>
          <a:lstStyle/>
          <a:p>
            <a:pPr marL="342900" indent="-342900">
              <a:spcBef>
                <a:spcPct val="20000"/>
              </a:spcBef>
            </a:pPr>
            <a:r>
              <a:rPr lang="en-US" sz="1800" dirty="0" smtClean="0">
                <a:latin typeface="+mn-lt"/>
              </a:rPr>
              <a:t>3 independent commercial displays recreated in simulator</a:t>
            </a:r>
          </a:p>
          <a:p>
            <a:pPr marL="342900" indent="-342900">
              <a:spcBef>
                <a:spcPct val="20000"/>
              </a:spcBef>
            </a:pPr>
            <a:r>
              <a:rPr lang="en-US" sz="1800" dirty="0" smtClean="0">
                <a:latin typeface="+mn-lt"/>
              </a:rPr>
              <a:t>Pilots with display 1 showed lowest recognition (25% overall)</a:t>
            </a:r>
          </a:p>
          <a:p>
            <a:pPr marL="342900" indent="-342900">
              <a:spcBef>
                <a:spcPct val="20000"/>
              </a:spcBef>
            </a:pPr>
            <a:r>
              <a:rPr lang="en-US" sz="1800" dirty="0" smtClean="0">
                <a:latin typeface="+mn-lt"/>
              </a:rPr>
              <a:t>Pilots with display 3 showed highest recognition (62% overall)</a:t>
            </a:r>
          </a:p>
          <a:p>
            <a:pPr marL="342900" indent="-342900">
              <a:spcBef>
                <a:spcPct val="20000"/>
              </a:spcBef>
            </a:pPr>
            <a:r>
              <a:rPr lang="en-US" sz="1800" dirty="0" smtClean="0">
                <a:latin typeface="+mn-lt"/>
              </a:rPr>
              <a:t>Research goal to identify presentation that achieves consistent recognition to enhance pilot decision making</a:t>
            </a:r>
          </a:p>
          <a:p>
            <a:pPr marL="342900" indent="-342900">
              <a:spcBef>
                <a:spcPct val="20000"/>
              </a:spcBef>
            </a:pPr>
            <a:r>
              <a:rPr lang="en-US" sz="1800" b="1" dirty="0" smtClean="0">
                <a:latin typeface="+mn-lt"/>
              </a:rPr>
              <a:t>Low recognition of change in METAR status (VFR to IMC)</a:t>
            </a:r>
          </a:p>
          <a:p>
            <a:pPr marL="342900" indent="-342900">
              <a:spcBef>
                <a:spcPct val="20000"/>
              </a:spcBef>
            </a:pPr>
            <a:r>
              <a:rPr lang="en-US" sz="1800" b="1" dirty="0" smtClean="0">
                <a:latin typeface="+mn-lt"/>
              </a:rPr>
              <a:t>Presentation significantly impacted recognition</a:t>
            </a:r>
          </a:p>
        </p:txBody>
      </p:sp>
      <p:sp>
        <p:nvSpPr>
          <p:cNvPr id="4" name="Rectangle 3"/>
          <p:cNvSpPr/>
          <p:nvPr/>
        </p:nvSpPr>
        <p:spPr bwMode="auto">
          <a:xfrm>
            <a:off x="6248399" y="1143000"/>
            <a:ext cx="2636114" cy="3048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charset="0"/>
            </a:endParaRPr>
          </a:p>
        </p:txBody>
      </p:sp>
    </p:spTree>
    <p:extLst>
      <p:ext uri="{BB962C8B-B14F-4D97-AF65-F5344CB8AC3E}">
        <p14:creationId xmlns="" xmlns:p14="http://schemas.microsoft.com/office/powerpoint/2010/main" val="4911376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152400"/>
            <a:ext cx="8472488" cy="609600"/>
          </a:xfrm>
        </p:spPr>
        <p:txBody>
          <a:bodyPr/>
          <a:lstStyle/>
          <a:p>
            <a:pPr algn="ctr" eaLnBrk="1" hangingPunct="1"/>
            <a:r>
              <a:rPr lang="en-US" sz="3200" dirty="0" smtClean="0"/>
              <a:t>GA MET Presentations - Project Overview</a:t>
            </a:r>
          </a:p>
        </p:txBody>
      </p:sp>
      <p:sp>
        <p:nvSpPr>
          <p:cNvPr id="4099" name="Rectangle 3"/>
          <p:cNvSpPr>
            <a:spLocks noGrp="1" noChangeArrowheads="1"/>
          </p:cNvSpPr>
          <p:nvPr>
            <p:ph idx="1"/>
          </p:nvPr>
        </p:nvSpPr>
        <p:spPr>
          <a:xfrm>
            <a:off x="315682" y="1153886"/>
            <a:ext cx="8534404" cy="2971800"/>
          </a:xfrm>
        </p:spPr>
        <p:txBody>
          <a:bodyPr/>
          <a:lstStyle/>
          <a:p>
            <a:pPr eaLnBrk="1" hangingPunct="1"/>
            <a:r>
              <a:rPr lang="en-US" sz="2000" dirty="0" smtClean="0"/>
              <a:t>Part 2 – Part Task experiment using One Shot Technique</a:t>
            </a:r>
          </a:p>
          <a:p>
            <a:pPr lvl="1" eaLnBrk="1" hangingPunct="1"/>
            <a:r>
              <a:rPr lang="en-US" sz="1800" dirty="0" smtClean="0"/>
              <a:t>Present screen shot, take it away, present revised screen, and measure pilot recognition of change</a:t>
            </a:r>
          </a:p>
          <a:p>
            <a:pPr lvl="1" eaLnBrk="1" hangingPunct="1"/>
            <a:r>
              <a:rPr lang="en-US" sz="1800" dirty="0" smtClean="0"/>
              <a:t>Used same 3 pilot groups and presentations</a:t>
            </a:r>
          </a:p>
          <a:p>
            <a:pPr eaLnBrk="1" hangingPunct="1"/>
            <a:r>
              <a:rPr lang="en-US" sz="2000" dirty="0" smtClean="0"/>
              <a:t>Post demonstration questions / pilot responses</a:t>
            </a:r>
          </a:p>
        </p:txBody>
      </p:sp>
      <p:sp>
        <p:nvSpPr>
          <p:cNvPr id="4100" name="Rectangle 9"/>
          <p:cNvSpPr>
            <a:spLocks noGrp="1" noChangeArrowheads="1"/>
          </p:cNvSpPr>
          <p:nvPr>
            <p:ph type="sldNum" sz="quarter" idx="10"/>
          </p:nvPr>
        </p:nvSpPr>
        <p:spPr>
          <a:noFill/>
        </p:spPr>
        <p:txBody>
          <a:bodyPr/>
          <a:lstStyle/>
          <a:p>
            <a:fld id="{C083D007-5F84-45C1-9244-D90B8D9348B4}" type="slidenum">
              <a:rPr lang="en-US" smtClean="0"/>
              <a:pPr/>
              <a:t>19</a:t>
            </a:fld>
            <a:endParaRPr lang="en-US" dirty="0" smtClean="0"/>
          </a:p>
        </p:txBody>
      </p:sp>
      <p:sp>
        <p:nvSpPr>
          <p:cNvPr id="4101"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spcBef>
                <a:spcPct val="0"/>
              </a:spcBef>
              <a:buFontTx/>
              <a:buNone/>
            </a:pPr>
            <a:fld id="{BCE26AEF-9006-4A6E-B3FA-C82590DDAD3F}" type="slidenum">
              <a:rPr lang="en-US" sz="1400">
                <a:solidFill>
                  <a:schemeClr val="bg1"/>
                </a:solidFill>
              </a:rPr>
              <a:pPr algn="r">
                <a:spcBef>
                  <a:spcPct val="0"/>
                </a:spcBef>
                <a:buFontTx/>
                <a:buNone/>
              </a:pPr>
              <a:t>19</a:t>
            </a:fld>
            <a:endParaRPr lang="en-US" sz="1400" dirty="0">
              <a:solidFill>
                <a:schemeClr val="bg1"/>
              </a:solidFill>
            </a:endParaRPr>
          </a:p>
        </p:txBody>
      </p:sp>
    </p:spTree>
    <p:extLst>
      <p:ext uri="{BB962C8B-B14F-4D97-AF65-F5344CB8AC3E}">
        <p14:creationId xmlns="" xmlns:p14="http://schemas.microsoft.com/office/powerpoint/2010/main" val="1489661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6570" y="293914"/>
            <a:ext cx="8472488" cy="609600"/>
          </a:xfrm>
        </p:spPr>
        <p:txBody>
          <a:bodyPr/>
          <a:lstStyle/>
          <a:p>
            <a:pPr algn="ctr" eaLnBrk="1" hangingPunct="1"/>
            <a:r>
              <a:rPr lang="en-US" sz="3600" dirty="0" smtClean="0"/>
              <a:t>Presentation Goals</a:t>
            </a:r>
          </a:p>
        </p:txBody>
      </p:sp>
      <p:sp>
        <p:nvSpPr>
          <p:cNvPr id="4099" name="Rectangle 3"/>
          <p:cNvSpPr>
            <a:spLocks noGrp="1" noChangeArrowheads="1"/>
          </p:cNvSpPr>
          <p:nvPr>
            <p:ph idx="1"/>
          </p:nvPr>
        </p:nvSpPr>
        <p:spPr>
          <a:xfrm>
            <a:off x="315686" y="1142998"/>
            <a:ext cx="8229600" cy="4724400"/>
          </a:xfrm>
        </p:spPr>
        <p:txBody>
          <a:bodyPr/>
          <a:lstStyle/>
          <a:p>
            <a:pPr eaLnBrk="1" hangingPunct="1"/>
            <a:r>
              <a:rPr lang="en-US" sz="2400" dirty="0" smtClean="0"/>
              <a:t>Review REDAC recommendations being addressed</a:t>
            </a:r>
          </a:p>
          <a:p>
            <a:pPr eaLnBrk="1" hangingPunct="1"/>
            <a:r>
              <a:rPr lang="en-US" sz="2400" dirty="0" smtClean="0"/>
              <a:t>Describe interaction with other RE&amp;D agencies, organizations, and/or groups</a:t>
            </a:r>
          </a:p>
          <a:p>
            <a:pPr eaLnBrk="1" hangingPunct="1"/>
            <a:r>
              <a:rPr lang="en-US" sz="2400" dirty="0" smtClean="0"/>
              <a:t>Response to NAS Ops Recommendation to Quantify Potential Benefits to GA Safety</a:t>
            </a:r>
          </a:p>
          <a:p>
            <a:pPr lvl="1" eaLnBrk="1" hangingPunct="1"/>
            <a:r>
              <a:rPr lang="en-US" sz="2000" dirty="0" smtClean="0"/>
              <a:t>Identify wx-related GA safety factors</a:t>
            </a:r>
            <a:endParaRPr lang="en-US" sz="2000" strike="sngStrike" dirty="0" smtClean="0"/>
          </a:p>
          <a:p>
            <a:pPr lvl="1" eaLnBrk="1" hangingPunct="1"/>
            <a:r>
              <a:rPr lang="en-US" sz="2000" dirty="0" smtClean="0"/>
              <a:t>Results of early gap analyses</a:t>
            </a:r>
          </a:p>
          <a:p>
            <a:pPr lvl="1" eaLnBrk="1" hangingPunct="1"/>
            <a:r>
              <a:rPr lang="en-US" sz="2000" dirty="0" smtClean="0"/>
              <a:t>Benefits quantification</a:t>
            </a:r>
          </a:p>
          <a:p>
            <a:pPr eaLnBrk="1" hangingPunct="1"/>
            <a:r>
              <a:rPr lang="en-US" dirty="0" smtClean="0"/>
              <a:t>Discussions and Questions</a:t>
            </a:r>
          </a:p>
        </p:txBody>
      </p:sp>
      <p:sp>
        <p:nvSpPr>
          <p:cNvPr id="4100" name="Rectangle 9"/>
          <p:cNvSpPr>
            <a:spLocks noGrp="1" noChangeArrowheads="1"/>
          </p:cNvSpPr>
          <p:nvPr>
            <p:ph type="sldNum" sz="quarter" idx="10"/>
          </p:nvPr>
        </p:nvSpPr>
        <p:spPr>
          <a:noFill/>
        </p:spPr>
        <p:txBody>
          <a:bodyPr/>
          <a:lstStyle/>
          <a:p>
            <a:fld id="{C083D007-5F84-45C1-9244-D90B8D9348B4}" type="slidenum">
              <a:rPr lang="en-US" smtClean="0"/>
              <a:pPr/>
              <a:t>2</a:t>
            </a:fld>
            <a:endParaRPr lang="en-US" dirty="0" smtClean="0"/>
          </a:p>
        </p:txBody>
      </p:sp>
      <p:sp>
        <p:nvSpPr>
          <p:cNvPr id="4101"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spcBef>
                <a:spcPct val="0"/>
              </a:spcBef>
              <a:buFontTx/>
              <a:buNone/>
            </a:pPr>
            <a:fld id="{BCE26AEF-9006-4A6E-B3FA-C82590DDAD3F}" type="slidenum">
              <a:rPr lang="en-US" sz="1400">
                <a:solidFill>
                  <a:schemeClr val="bg1"/>
                </a:solidFill>
              </a:rPr>
              <a:pPr algn="r">
                <a:spcBef>
                  <a:spcPct val="0"/>
                </a:spcBef>
                <a:buFontTx/>
                <a:buNone/>
              </a:pPr>
              <a:t>2</a:t>
            </a:fld>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3056" y="229093"/>
            <a:ext cx="8472488" cy="609600"/>
          </a:xfrm>
        </p:spPr>
        <p:txBody>
          <a:bodyPr/>
          <a:lstStyle/>
          <a:p>
            <a:pPr algn="ctr" eaLnBrk="1" hangingPunct="1"/>
            <a:r>
              <a:rPr lang="en-US" sz="3200" dirty="0" smtClean="0"/>
              <a:t>WTIC Program Identified Gaps</a:t>
            </a:r>
          </a:p>
        </p:txBody>
      </p:sp>
      <p:sp>
        <p:nvSpPr>
          <p:cNvPr id="4100" name="Rectangle 9"/>
          <p:cNvSpPr>
            <a:spLocks noGrp="1" noChangeArrowheads="1"/>
          </p:cNvSpPr>
          <p:nvPr>
            <p:ph type="sldNum" sz="quarter" idx="10"/>
          </p:nvPr>
        </p:nvSpPr>
        <p:spPr>
          <a:noFill/>
        </p:spPr>
        <p:txBody>
          <a:bodyPr/>
          <a:lstStyle/>
          <a:p>
            <a:fld id="{C083D007-5F84-45C1-9244-D90B8D9348B4}" type="slidenum">
              <a:rPr lang="en-US" smtClean="0"/>
              <a:pPr/>
              <a:t>20</a:t>
            </a:fld>
            <a:endParaRPr lang="en-US" dirty="0" smtClean="0"/>
          </a:p>
        </p:txBody>
      </p:sp>
      <p:sp>
        <p:nvSpPr>
          <p:cNvPr id="4101"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spcBef>
                <a:spcPct val="0"/>
              </a:spcBef>
              <a:buFontTx/>
              <a:buNone/>
            </a:pPr>
            <a:fld id="{BCE26AEF-9006-4A6E-B3FA-C82590DDAD3F}" type="slidenum">
              <a:rPr lang="en-US" sz="1400">
                <a:solidFill>
                  <a:schemeClr val="bg1"/>
                </a:solidFill>
              </a:rPr>
              <a:pPr algn="r">
                <a:spcBef>
                  <a:spcPct val="0"/>
                </a:spcBef>
                <a:buFontTx/>
                <a:buNone/>
              </a:pPr>
              <a:t>20</a:t>
            </a:fld>
            <a:endParaRPr lang="en-US" sz="1400" dirty="0">
              <a:solidFill>
                <a:schemeClr val="bg1"/>
              </a:solidFill>
            </a:endParaRPr>
          </a:p>
        </p:txBody>
      </p:sp>
      <p:pic>
        <p:nvPicPr>
          <p:cNvPr id="3074" name="Picture 2"/>
          <p:cNvPicPr>
            <a:picLocks noChangeAspect="1" noChangeArrowheads="1"/>
          </p:cNvPicPr>
          <p:nvPr/>
        </p:nvPicPr>
        <p:blipFill>
          <a:blip r:embed="rId2" cstate="print"/>
          <a:srcRect l="6103" r="10433" b="37912"/>
          <a:stretch>
            <a:fillRect/>
          </a:stretch>
        </p:blipFill>
        <p:spPr bwMode="auto">
          <a:xfrm>
            <a:off x="63500" y="1447800"/>
            <a:ext cx="4584700" cy="3810000"/>
          </a:xfrm>
          <a:prstGeom prst="rect">
            <a:avLst/>
          </a:prstGeom>
          <a:noFill/>
          <a:ln w="9525">
            <a:noFill/>
            <a:miter lim="800000"/>
            <a:headEnd/>
            <a:tailEnd/>
          </a:ln>
        </p:spPr>
      </p:pic>
      <p:sp>
        <p:nvSpPr>
          <p:cNvPr id="7" name="TextBox 6"/>
          <p:cNvSpPr txBox="1"/>
          <p:nvPr/>
        </p:nvSpPr>
        <p:spPr>
          <a:xfrm>
            <a:off x="4724400" y="1206500"/>
            <a:ext cx="4267200" cy="2751522"/>
          </a:xfrm>
          <a:prstGeom prst="rect">
            <a:avLst/>
          </a:prstGeom>
          <a:noFill/>
          <a:ln>
            <a:solidFill>
              <a:schemeClr val="tx1"/>
            </a:solidFill>
          </a:ln>
        </p:spPr>
        <p:txBody>
          <a:bodyPr wrap="square" rtlCol="0">
            <a:spAutoFit/>
          </a:bodyPr>
          <a:lstStyle/>
          <a:p>
            <a:pPr marL="342900" indent="-342900">
              <a:spcBef>
                <a:spcPct val="20000"/>
              </a:spcBef>
            </a:pPr>
            <a:r>
              <a:rPr lang="en-US" sz="1800" dirty="0" smtClean="0">
                <a:latin typeface="+mn-lt"/>
              </a:rPr>
              <a:t>Commercial display of Time Stamp recreated in Part-Task simulation</a:t>
            </a:r>
          </a:p>
          <a:p>
            <a:pPr marL="342900" indent="-342900">
              <a:spcBef>
                <a:spcPct val="20000"/>
              </a:spcBef>
            </a:pPr>
            <a:r>
              <a:rPr lang="en-US" sz="1800" dirty="0" smtClean="0">
                <a:latin typeface="+mn-lt"/>
              </a:rPr>
              <a:t>Low observance of Time Stamp depiction (&lt;20% overall)</a:t>
            </a:r>
          </a:p>
          <a:p>
            <a:pPr marL="342900" indent="-342900">
              <a:spcBef>
                <a:spcPct val="20000"/>
              </a:spcBef>
            </a:pPr>
            <a:r>
              <a:rPr lang="en-US" sz="1800" dirty="0" smtClean="0">
                <a:latin typeface="+mn-lt"/>
              </a:rPr>
              <a:t>Consistent with NTSB Safety Alert regarding NEXRAD Data Latency</a:t>
            </a:r>
          </a:p>
          <a:p>
            <a:pPr marL="342900" indent="-342900">
              <a:spcBef>
                <a:spcPct val="20000"/>
              </a:spcBef>
            </a:pPr>
            <a:r>
              <a:rPr lang="en-US" sz="1800" b="1" dirty="0" smtClean="0">
                <a:latin typeface="+mn-lt"/>
              </a:rPr>
              <a:t>Time Stamp is not successfully communicating information currency</a:t>
            </a:r>
          </a:p>
        </p:txBody>
      </p:sp>
      <p:sp>
        <p:nvSpPr>
          <p:cNvPr id="8" name="TextBox 7"/>
          <p:cNvSpPr txBox="1"/>
          <p:nvPr/>
        </p:nvSpPr>
        <p:spPr>
          <a:xfrm>
            <a:off x="4724400" y="4960203"/>
            <a:ext cx="4267200" cy="830997"/>
          </a:xfrm>
          <a:prstGeom prst="rect">
            <a:avLst/>
          </a:prstGeom>
          <a:noFill/>
          <a:ln>
            <a:solidFill>
              <a:schemeClr val="tx1"/>
            </a:solidFill>
          </a:ln>
        </p:spPr>
        <p:txBody>
          <a:bodyPr wrap="square" rtlCol="0">
            <a:spAutoFit/>
          </a:bodyPr>
          <a:lstStyle/>
          <a:p>
            <a:pPr>
              <a:spcBef>
                <a:spcPct val="20000"/>
              </a:spcBef>
              <a:buNone/>
            </a:pPr>
            <a:r>
              <a:rPr lang="en-US" sz="1200" b="1" dirty="0" smtClean="0">
                <a:solidFill>
                  <a:srgbClr val="FF0000"/>
                </a:solidFill>
                <a:latin typeface="+mn-lt"/>
              </a:rPr>
              <a:t>NOTE</a:t>
            </a:r>
            <a:r>
              <a:rPr lang="en-US" sz="1200" dirty="0" smtClean="0">
                <a:solidFill>
                  <a:srgbClr val="FF0000"/>
                </a:solidFill>
                <a:latin typeface="+mn-lt"/>
              </a:rPr>
              <a:t>: There are 2 additional tasks that were conducted as part of this study and are included in the “backup” slides. Time permitting, we will provide short explanation of those findings as well.</a:t>
            </a:r>
            <a:endParaRPr lang="en-US" sz="1200" dirty="0" smtClean="0">
              <a:solidFill>
                <a:srgbClr val="FF0000"/>
              </a:solidFill>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14312" y="2590800"/>
            <a:ext cx="8472488" cy="609600"/>
          </a:xfrm>
        </p:spPr>
        <p:txBody>
          <a:bodyPr/>
          <a:lstStyle/>
          <a:p>
            <a:pPr algn="ctr" eaLnBrk="1" hangingPunct="1"/>
            <a:r>
              <a:rPr lang="en-US" sz="3200" dirty="0" smtClean="0"/>
              <a:t>Project Overview: Impacts of Uncertainty Information on GA Pilot Decision Making</a:t>
            </a:r>
          </a:p>
        </p:txBody>
      </p:sp>
      <p:sp>
        <p:nvSpPr>
          <p:cNvPr id="4100" name="Rectangle 9"/>
          <p:cNvSpPr>
            <a:spLocks noGrp="1" noChangeArrowheads="1"/>
          </p:cNvSpPr>
          <p:nvPr>
            <p:ph type="sldNum" sz="quarter" idx="10"/>
          </p:nvPr>
        </p:nvSpPr>
        <p:spPr>
          <a:noFill/>
        </p:spPr>
        <p:txBody>
          <a:bodyPr/>
          <a:lstStyle/>
          <a:p>
            <a:fld id="{C083D007-5F84-45C1-9244-D90B8D9348B4}" type="slidenum">
              <a:rPr lang="en-US" smtClean="0"/>
              <a:pPr/>
              <a:t>21</a:t>
            </a:fld>
            <a:endParaRPr lang="en-US" dirty="0" smtClean="0"/>
          </a:p>
        </p:txBody>
      </p:sp>
      <p:sp>
        <p:nvSpPr>
          <p:cNvPr id="4101"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spcBef>
                <a:spcPct val="0"/>
              </a:spcBef>
              <a:buFontTx/>
              <a:buNone/>
            </a:pPr>
            <a:fld id="{BCE26AEF-9006-4A6E-B3FA-C82590DDAD3F}" type="slidenum">
              <a:rPr lang="en-US" sz="1400">
                <a:solidFill>
                  <a:schemeClr val="bg1"/>
                </a:solidFill>
              </a:rPr>
              <a:pPr algn="r">
                <a:spcBef>
                  <a:spcPct val="0"/>
                </a:spcBef>
                <a:buFontTx/>
                <a:buNone/>
              </a:pPr>
              <a:t>21</a:t>
            </a:fld>
            <a:endParaRPr lang="en-US" sz="1400" dirty="0">
              <a:solidFill>
                <a:schemeClr val="bg1"/>
              </a:solidFill>
            </a:endParaRPr>
          </a:p>
        </p:txBody>
      </p:sp>
    </p:spTree>
    <p:extLst>
      <p:ext uri="{BB962C8B-B14F-4D97-AF65-F5344CB8AC3E}">
        <p14:creationId xmlns="" xmlns:p14="http://schemas.microsoft.com/office/powerpoint/2010/main" val="7872284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152400"/>
            <a:ext cx="8472488" cy="609600"/>
          </a:xfrm>
        </p:spPr>
        <p:txBody>
          <a:bodyPr/>
          <a:lstStyle/>
          <a:p>
            <a:pPr algn="ctr" eaLnBrk="1" hangingPunct="1"/>
            <a:r>
              <a:rPr lang="en-US" sz="3200" dirty="0" smtClean="0"/>
              <a:t>Uncertainty Information- Project Overview</a:t>
            </a:r>
          </a:p>
        </p:txBody>
      </p:sp>
      <p:sp>
        <p:nvSpPr>
          <p:cNvPr id="4099" name="Rectangle 3"/>
          <p:cNvSpPr>
            <a:spLocks noGrp="1" noChangeArrowheads="1"/>
          </p:cNvSpPr>
          <p:nvPr>
            <p:ph idx="1"/>
          </p:nvPr>
        </p:nvSpPr>
        <p:spPr>
          <a:xfrm>
            <a:off x="315682" y="1153886"/>
            <a:ext cx="8534404" cy="2971800"/>
          </a:xfrm>
        </p:spPr>
        <p:txBody>
          <a:bodyPr/>
          <a:lstStyle/>
          <a:p>
            <a:pPr eaLnBrk="1" hangingPunct="1">
              <a:buFont typeface="Arial" panose="020B0604020202020204" pitchFamily="34" charset="0"/>
              <a:buChar char="•"/>
            </a:pPr>
            <a:r>
              <a:rPr lang="en-US" sz="2200" dirty="0" smtClean="0"/>
              <a:t>Flight simulation of GA aircraft flying towards red cell</a:t>
            </a:r>
            <a:endParaRPr lang="en-US" sz="2200" dirty="0" smtClean="0">
              <a:solidFill>
                <a:srgbClr val="FF0000"/>
              </a:solidFill>
            </a:endParaRPr>
          </a:p>
          <a:p>
            <a:pPr eaLnBrk="1" hangingPunct="1">
              <a:buFont typeface="Arial" panose="020B0604020202020204" pitchFamily="34" charset="0"/>
              <a:buChar char="•"/>
            </a:pPr>
            <a:endParaRPr lang="en-US" sz="2200" dirty="0" smtClean="0"/>
          </a:p>
          <a:p>
            <a:pPr eaLnBrk="1" hangingPunct="1">
              <a:buFont typeface="Arial" panose="020B0604020202020204" pitchFamily="34" charset="0"/>
              <a:buChar char="•"/>
            </a:pPr>
            <a:r>
              <a:rPr lang="en-US" sz="2200" dirty="0" smtClean="0"/>
              <a:t>One pilot group used current deterministic MET information (current commercial rendering) and one pilot group was given uncertainty information in prototype rendering in addition to current commercial rendering</a:t>
            </a:r>
          </a:p>
          <a:p>
            <a:pPr eaLnBrk="1" hangingPunct="1">
              <a:buFont typeface="Arial" panose="020B0604020202020204" pitchFamily="34" charset="0"/>
              <a:buChar char="•"/>
            </a:pPr>
            <a:endParaRPr lang="en-US" sz="2200" dirty="0" smtClean="0"/>
          </a:p>
          <a:p>
            <a:pPr eaLnBrk="1" hangingPunct="1">
              <a:buFont typeface="Arial" panose="020B0604020202020204" pitchFamily="34" charset="0"/>
              <a:buChar char="•"/>
            </a:pPr>
            <a:r>
              <a:rPr lang="en-US" sz="2200" dirty="0" smtClean="0"/>
              <a:t>Observed impacts of uncertainty information on decision making</a:t>
            </a:r>
          </a:p>
        </p:txBody>
      </p:sp>
      <p:sp>
        <p:nvSpPr>
          <p:cNvPr id="4100" name="Rectangle 9"/>
          <p:cNvSpPr>
            <a:spLocks noGrp="1" noChangeArrowheads="1"/>
          </p:cNvSpPr>
          <p:nvPr>
            <p:ph type="sldNum" sz="quarter" idx="10"/>
          </p:nvPr>
        </p:nvSpPr>
        <p:spPr>
          <a:noFill/>
        </p:spPr>
        <p:txBody>
          <a:bodyPr/>
          <a:lstStyle/>
          <a:p>
            <a:fld id="{C083D007-5F84-45C1-9244-D90B8D9348B4}" type="slidenum">
              <a:rPr lang="en-US" smtClean="0"/>
              <a:pPr/>
              <a:t>22</a:t>
            </a:fld>
            <a:endParaRPr lang="en-US" dirty="0" smtClean="0"/>
          </a:p>
        </p:txBody>
      </p:sp>
      <p:sp>
        <p:nvSpPr>
          <p:cNvPr id="4101"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spcBef>
                <a:spcPct val="0"/>
              </a:spcBef>
              <a:buFontTx/>
              <a:buNone/>
            </a:pPr>
            <a:fld id="{BCE26AEF-9006-4A6E-B3FA-C82590DDAD3F}" type="slidenum">
              <a:rPr lang="en-US" sz="1400">
                <a:solidFill>
                  <a:schemeClr val="bg1"/>
                </a:solidFill>
              </a:rPr>
              <a:pPr algn="r">
                <a:spcBef>
                  <a:spcPct val="0"/>
                </a:spcBef>
                <a:buFontTx/>
                <a:buNone/>
              </a:pPr>
              <a:t>22</a:t>
            </a:fld>
            <a:endParaRPr lang="en-US" sz="1400" dirty="0">
              <a:solidFill>
                <a:schemeClr val="bg1"/>
              </a:solidFill>
            </a:endParaRPr>
          </a:p>
        </p:txBody>
      </p:sp>
    </p:spTree>
    <p:extLst>
      <p:ext uri="{BB962C8B-B14F-4D97-AF65-F5344CB8AC3E}">
        <p14:creationId xmlns="" xmlns:p14="http://schemas.microsoft.com/office/powerpoint/2010/main" val="37603117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6572" y="344488"/>
            <a:ext cx="8472488" cy="609600"/>
          </a:xfrm>
        </p:spPr>
        <p:txBody>
          <a:bodyPr/>
          <a:lstStyle/>
          <a:p>
            <a:pPr algn="ctr" eaLnBrk="1" hangingPunct="1"/>
            <a:r>
              <a:rPr lang="en-US" sz="3200" dirty="0" smtClean="0"/>
              <a:t>Uncertainty Information Project Results and Identified Gaps</a:t>
            </a:r>
          </a:p>
        </p:txBody>
      </p:sp>
      <p:sp>
        <p:nvSpPr>
          <p:cNvPr id="4100" name="Rectangle 9"/>
          <p:cNvSpPr>
            <a:spLocks noGrp="1" noChangeArrowheads="1"/>
          </p:cNvSpPr>
          <p:nvPr>
            <p:ph type="sldNum" sz="quarter" idx="10"/>
          </p:nvPr>
        </p:nvSpPr>
        <p:spPr>
          <a:noFill/>
        </p:spPr>
        <p:txBody>
          <a:bodyPr/>
          <a:lstStyle/>
          <a:p>
            <a:fld id="{C083D007-5F84-45C1-9244-D90B8D9348B4}" type="slidenum">
              <a:rPr lang="en-US" smtClean="0"/>
              <a:pPr/>
              <a:t>23</a:t>
            </a:fld>
            <a:endParaRPr lang="en-US" dirty="0" smtClean="0"/>
          </a:p>
        </p:txBody>
      </p:sp>
      <p:sp>
        <p:nvSpPr>
          <p:cNvPr id="4101"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spcBef>
                <a:spcPct val="0"/>
              </a:spcBef>
              <a:buFontTx/>
              <a:buNone/>
            </a:pPr>
            <a:fld id="{BCE26AEF-9006-4A6E-B3FA-C82590DDAD3F}" type="slidenum">
              <a:rPr lang="en-US" sz="1400">
                <a:solidFill>
                  <a:schemeClr val="bg1"/>
                </a:solidFill>
              </a:rPr>
              <a:pPr algn="r">
                <a:spcBef>
                  <a:spcPct val="0"/>
                </a:spcBef>
                <a:buFontTx/>
                <a:buNone/>
              </a:pPr>
              <a:t>23</a:t>
            </a:fld>
            <a:endParaRPr lang="en-US" sz="1400" dirty="0">
              <a:solidFill>
                <a:schemeClr val="bg1"/>
              </a:solidFill>
            </a:endParaRPr>
          </a:p>
        </p:txBody>
      </p:sp>
      <p:sp>
        <p:nvSpPr>
          <p:cNvPr id="6" name="TextBox 5"/>
          <p:cNvSpPr txBox="1"/>
          <p:nvPr/>
        </p:nvSpPr>
        <p:spPr>
          <a:xfrm>
            <a:off x="0" y="6172200"/>
            <a:ext cx="5334000" cy="600164"/>
          </a:xfrm>
          <a:prstGeom prst="rect">
            <a:avLst/>
          </a:prstGeom>
          <a:noFill/>
        </p:spPr>
        <p:txBody>
          <a:bodyPr wrap="square" rtlCol="0">
            <a:spAutoFit/>
          </a:bodyPr>
          <a:lstStyle/>
          <a:p>
            <a:pPr>
              <a:buNone/>
            </a:pPr>
            <a:r>
              <a:rPr lang="en-US" sz="1100" b="1" i="1" dirty="0" smtClean="0">
                <a:solidFill>
                  <a:schemeClr val="bg1"/>
                </a:solidFill>
              </a:rPr>
              <a:t>*Reference </a:t>
            </a:r>
            <a:r>
              <a:rPr lang="en-US" sz="1100" b="1" i="1" u="sng" dirty="0" smtClean="0">
                <a:solidFill>
                  <a:schemeClr val="bg1"/>
                </a:solidFill>
              </a:rPr>
              <a:t>US DOT/FAA Aeronautical Information Manual</a:t>
            </a:r>
            <a:r>
              <a:rPr lang="en-US" sz="1100" b="1" i="1" dirty="0" smtClean="0">
                <a:solidFill>
                  <a:schemeClr val="bg1"/>
                </a:solidFill>
              </a:rPr>
              <a:t>, August 22, 2013, Section 7-1-29, Thunderstorm Flying, http://www.faa.gov/air_traffic/publications/ATPubs/AIM/aim.pdf</a:t>
            </a:r>
            <a:endParaRPr lang="en-US" sz="1100" b="1" i="1" dirty="0">
              <a:solidFill>
                <a:schemeClr val="bg1"/>
              </a:solidFill>
            </a:endParaRPr>
          </a:p>
        </p:txBody>
      </p:sp>
      <p:grpSp>
        <p:nvGrpSpPr>
          <p:cNvPr id="8" name="Group 7"/>
          <p:cNvGrpSpPr/>
          <p:nvPr/>
        </p:nvGrpSpPr>
        <p:grpSpPr>
          <a:xfrm>
            <a:off x="165100" y="1308100"/>
            <a:ext cx="4491037" cy="4178300"/>
            <a:chOff x="1147763" y="979243"/>
            <a:chExt cx="6848475" cy="4278557"/>
          </a:xfrm>
        </p:grpSpPr>
        <p:pic>
          <p:nvPicPr>
            <p:cNvPr id="2" name="Picture 2"/>
            <p:cNvPicPr>
              <a:picLocks noChangeAspect="1" noChangeArrowheads="1"/>
            </p:cNvPicPr>
            <p:nvPr/>
          </p:nvPicPr>
          <p:blipFill>
            <a:blip r:embed="rId2" cstate="print"/>
            <a:srcRect t="1923"/>
            <a:stretch>
              <a:fillRect/>
            </a:stretch>
          </p:blipFill>
          <p:spPr bwMode="auto">
            <a:xfrm>
              <a:off x="1147763" y="979243"/>
              <a:ext cx="6848475" cy="4278557"/>
            </a:xfrm>
            <a:prstGeom prst="rect">
              <a:avLst/>
            </a:prstGeom>
            <a:noFill/>
            <a:ln w="9525">
              <a:noFill/>
              <a:miter lim="800000"/>
              <a:headEnd/>
              <a:tailEnd/>
            </a:ln>
          </p:spPr>
        </p:pic>
        <p:sp>
          <p:nvSpPr>
            <p:cNvPr id="7" name="TextBox 6"/>
            <p:cNvSpPr txBox="1"/>
            <p:nvPr/>
          </p:nvSpPr>
          <p:spPr>
            <a:xfrm>
              <a:off x="3429000" y="1828800"/>
              <a:ext cx="304800" cy="461665"/>
            </a:xfrm>
            <a:prstGeom prst="rect">
              <a:avLst/>
            </a:prstGeom>
            <a:noFill/>
          </p:spPr>
          <p:txBody>
            <a:bodyPr wrap="square" rtlCol="0">
              <a:spAutoFit/>
            </a:bodyPr>
            <a:lstStyle/>
            <a:p>
              <a:pPr>
                <a:buNone/>
              </a:pPr>
              <a:r>
                <a:rPr lang="en-US" b="1" dirty="0" smtClean="0"/>
                <a:t>*</a:t>
              </a:r>
              <a:endParaRPr lang="en-US" b="1" dirty="0"/>
            </a:p>
          </p:txBody>
        </p:sp>
      </p:grpSp>
      <p:sp>
        <p:nvSpPr>
          <p:cNvPr id="11" name="TextBox 10"/>
          <p:cNvSpPr txBox="1"/>
          <p:nvPr/>
        </p:nvSpPr>
        <p:spPr>
          <a:xfrm>
            <a:off x="4711700" y="1206500"/>
            <a:ext cx="4279900" cy="4524315"/>
          </a:xfrm>
          <a:prstGeom prst="rect">
            <a:avLst/>
          </a:prstGeom>
          <a:noFill/>
          <a:ln>
            <a:solidFill>
              <a:schemeClr val="tx1"/>
            </a:solidFill>
          </a:ln>
        </p:spPr>
        <p:txBody>
          <a:bodyPr wrap="square" rtlCol="0">
            <a:spAutoFit/>
          </a:bodyPr>
          <a:lstStyle/>
          <a:p>
            <a:pPr marL="342900" indent="-342900">
              <a:spcBef>
                <a:spcPct val="20000"/>
              </a:spcBef>
              <a:buNone/>
            </a:pPr>
            <a:r>
              <a:rPr lang="en-US" sz="1800" b="1" dirty="0" smtClean="0">
                <a:latin typeface="+mn-lt"/>
              </a:rPr>
              <a:t>Uncertainty Study</a:t>
            </a:r>
          </a:p>
          <a:p>
            <a:pPr marL="114300" indent="-114300"/>
            <a:r>
              <a:rPr lang="en-US" sz="1800" dirty="0" smtClean="0"/>
              <a:t>No pilots complied with the recommended 20nm separation distance from a thunderstorm (red cell)</a:t>
            </a:r>
          </a:p>
          <a:p>
            <a:pPr marL="114300" indent="-114300"/>
            <a:r>
              <a:rPr lang="en-US" sz="1800" b="1" dirty="0" smtClean="0"/>
              <a:t>65% </a:t>
            </a:r>
            <a:r>
              <a:rPr lang="en-US" sz="1800" b="1" dirty="0" smtClean="0"/>
              <a:t>of GA pilots in “deterministic” group </a:t>
            </a:r>
            <a:r>
              <a:rPr lang="en-US" sz="1800" b="1" dirty="0" smtClean="0"/>
              <a:t>came </a:t>
            </a:r>
            <a:r>
              <a:rPr lang="en-US" sz="1800" b="1" dirty="0" smtClean="0"/>
              <a:t>within 5nm </a:t>
            </a:r>
            <a:r>
              <a:rPr lang="en-US" sz="1800" b="1" dirty="0" smtClean="0"/>
              <a:t>of </a:t>
            </a:r>
            <a:r>
              <a:rPr lang="en-US" sz="1800" b="1" dirty="0" smtClean="0"/>
              <a:t>a red </a:t>
            </a:r>
            <a:r>
              <a:rPr lang="en-US" sz="1800" b="1" dirty="0" smtClean="0"/>
              <a:t>cell</a:t>
            </a:r>
          </a:p>
          <a:p>
            <a:pPr marL="114300" indent="-114300"/>
            <a:r>
              <a:rPr lang="en-US" sz="1800" b="1" dirty="0" smtClean="0"/>
              <a:t>Pilots </a:t>
            </a:r>
            <a:r>
              <a:rPr lang="en-US" sz="1800" b="1" dirty="0" smtClean="0"/>
              <a:t>in </a:t>
            </a:r>
            <a:r>
              <a:rPr lang="en-US" sz="1800" b="1" dirty="0" smtClean="0"/>
              <a:t>the “</a:t>
            </a:r>
            <a:r>
              <a:rPr lang="en-US" sz="1800" b="1" dirty="0" smtClean="0"/>
              <a:t>probabilistic” group </a:t>
            </a:r>
            <a:r>
              <a:rPr lang="en-US" sz="1800" b="1" dirty="0" smtClean="0"/>
              <a:t>performed significantly better with only 34% of pilots coming within  5nm of </a:t>
            </a:r>
            <a:r>
              <a:rPr lang="en-US" sz="1800" b="1" dirty="0" smtClean="0"/>
              <a:t>a red cell</a:t>
            </a:r>
          </a:p>
          <a:p>
            <a:pPr marL="114300" indent="-114300"/>
            <a:r>
              <a:rPr lang="en-US" sz="1800" b="1" dirty="0" smtClean="0"/>
              <a:t>Providing </a:t>
            </a:r>
            <a:r>
              <a:rPr lang="en-US" sz="1800" b="1" dirty="0" smtClean="0"/>
              <a:t>probabilistic weather information influenced pilot behavior to increase distance from red cells</a:t>
            </a:r>
            <a:endParaRPr lang="en-US" sz="18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9"/>
          <p:cNvSpPr>
            <a:spLocks noGrp="1" noChangeArrowheads="1"/>
          </p:cNvSpPr>
          <p:nvPr>
            <p:ph type="sldNum" sz="quarter" idx="10"/>
          </p:nvPr>
        </p:nvSpPr>
        <p:spPr>
          <a:noFill/>
        </p:spPr>
        <p:txBody>
          <a:bodyPr/>
          <a:lstStyle/>
          <a:p>
            <a:fld id="{C083D007-5F84-45C1-9244-D90B8D9348B4}" type="slidenum">
              <a:rPr lang="en-US" smtClean="0"/>
              <a:pPr/>
              <a:t>24</a:t>
            </a:fld>
            <a:endParaRPr lang="en-US" dirty="0" smtClean="0"/>
          </a:p>
        </p:txBody>
      </p:sp>
      <p:sp>
        <p:nvSpPr>
          <p:cNvPr id="4101"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spcBef>
                <a:spcPct val="0"/>
              </a:spcBef>
              <a:buFontTx/>
              <a:buNone/>
            </a:pPr>
            <a:fld id="{BCE26AEF-9006-4A6E-B3FA-C82590DDAD3F}" type="slidenum">
              <a:rPr lang="en-US" sz="1400">
                <a:solidFill>
                  <a:schemeClr val="bg1"/>
                </a:solidFill>
              </a:rPr>
              <a:pPr algn="r">
                <a:spcBef>
                  <a:spcPct val="0"/>
                </a:spcBef>
                <a:buFontTx/>
                <a:buNone/>
              </a:pPr>
              <a:t>24</a:t>
            </a:fld>
            <a:endParaRPr lang="en-US" sz="1400" dirty="0">
              <a:solidFill>
                <a:schemeClr val="bg1"/>
              </a:solidFill>
            </a:endParaRPr>
          </a:p>
        </p:txBody>
      </p:sp>
      <p:pic>
        <p:nvPicPr>
          <p:cNvPr id="5122" name="Picture 2"/>
          <p:cNvPicPr>
            <a:picLocks noChangeAspect="1" noChangeArrowheads="1"/>
          </p:cNvPicPr>
          <p:nvPr/>
        </p:nvPicPr>
        <p:blipFill>
          <a:blip r:embed="rId2" cstate="print"/>
          <a:srcRect l="1132"/>
          <a:stretch>
            <a:fillRect/>
          </a:stretch>
        </p:blipFill>
        <p:spPr bwMode="auto">
          <a:xfrm>
            <a:off x="114300" y="1219200"/>
            <a:ext cx="4443984" cy="3276600"/>
          </a:xfrm>
          <a:prstGeom prst="rect">
            <a:avLst/>
          </a:prstGeom>
          <a:noFill/>
          <a:ln w="9525">
            <a:noFill/>
            <a:miter lim="800000"/>
            <a:headEnd/>
            <a:tailEnd/>
          </a:ln>
        </p:spPr>
      </p:pic>
      <p:sp>
        <p:nvSpPr>
          <p:cNvPr id="7" name="TextBox 6"/>
          <p:cNvSpPr txBox="1"/>
          <p:nvPr/>
        </p:nvSpPr>
        <p:spPr>
          <a:xfrm>
            <a:off x="4711700" y="1206500"/>
            <a:ext cx="4279900" cy="4801314"/>
          </a:xfrm>
          <a:prstGeom prst="rect">
            <a:avLst/>
          </a:prstGeom>
          <a:noFill/>
          <a:ln>
            <a:solidFill>
              <a:schemeClr val="tx1"/>
            </a:solidFill>
          </a:ln>
        </p:spPr>
        <p:txBody>
          <a:bodyPr wrap="square" rtlCol="0">
            <a:spAutoFit/>
          </a:bodyPr>
          <a:lstStyle/>
          <a:p>
            <a:pPr marL="342900" indent="-342900">
              <a:spcBef>
                <a:spcPct val="20000"/>
              </a:spcBef>
              <a:buNone/>
            </a:pPr>
            <a:r>
              <a:rPr lang="en-US" sz="1800" b="1" dirty="0" smtClean="0">
                <a:latin typeface="+mn-lt"/>
              </a:rPr>
              <a:t>Uncertainty Study</a:t>
            </a:r>
          </a:p>
          <a:p>
            <a:pPr marL="114300" indent="-114300"/>
            <a:r>
              <a:rPr lang="en-US" sz="1800" dirty="0" smtClean="0"/>
              <a:t>Flightpaths depicted in Blue were routes taken by those with “deterministic” forecast display</a:t>
            </a:r>
          </a:p>
          <a:p>
            <a:pPr marL="114300" indent="-114300"/>
            <a:r>
              <a:rPr lang="en-US" sz="1800" dirty="0" smtClean="0"/>
              <a:t>Flightpaths depicted in Red were routes taken by those with “probabilistic” uncertainty forecast display</a:t>
            </a:r>
          </a:p>
          <a:p>
            <a:pPr marL="114300" indent="-114300"/>
            <a:r>
              <a:rPr lang="en-US" sz="1800" b="1" dirty="0" smtClean="0"/>
              <a:t>Pilot simulation group with probabilistic display made safer decisions for red cell avoidance</a:t>
            </a:r>
          </a:p>
          <a:p>
            <a:pPr marL="114300" indent="-114300"/>
            <a:r>
              <a:rPr lang="en-US" sz="1800" b="1" dirty="0" smtClean="0"/>
              <a:t>Providing probabilistic weather information influenced pilot behavior to increase distance from red cells</a:t>
            </a:r>
            <a:endParaRPr lang="en-US" sz="1800" b="1" dirty="0"/>
          </a:p>
        </p:txBody>
      </p:sp>
      <p:sp>
        <p:nvSpPr>
          <p:cNvPr id="9" name="Rectangle 2"/>
          <p:cNvSpPr>
            <a:spLocks noGrp="1" noChangeArrowheads="1"/>
          </p:cNvSpPr>
          <p:nvPr>
            <p:ph type="title"/>
          </p:nvPr>
        </p:nvSpPr>
        <p:spPr>
          <a:xfrm>
            <a:off x="326572" y="344488"/>
            <a:ext cx="8472488" cy="609600"/>
          </a:xfrm>
        </p:spPr>
        <p:txBody>
          <a:bodyPr/>
          <a:lstStyle/>
          <a:p>
            <a:pPr algn="ctr" eaLnBrk="1" hangingPunct="1"/>
            <a:r>
              <a:rPr lang="en-US" sz="3200" dirty="0" smtClean="0"/>
              <a:t>Uncertainty Information Project Results and Identified Gaps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6572" y="344488"/>
            <a:ext cx="8472488" cy="609600"/>
          </a:xfrm>
        </p:spPr>
        <p:txBody>
          <a:bodyPr/>
          <a:lstStyle/>
          <a:p>
            <a:pPr algn="ctr" eaLnBrk="1" hangingPunct="1"/>
            <a:r>
              <a:rPr lang="en-US" sz="3200" dirty="0" smtClean="0"/>
              <a:t>NASA ASRS Wx Event CallBack Study</a:t>
            </a:r>
          </a:p>
        </p:txBody>
      </p:sp>
      <p:sp>
        <p:nvSpPr>
          <p:cNvPr id="4100" name="Rectangle 9"/>
          <p:cNvSpPr>
            <a:spLocks noGrp="1" noChangeArrowheads="1"/>
          </p:cNvSpPr>
          <p:nvPr>
            <p:ph type="sldNum" sz="quarter" idx="10"/>
          </p:nvPr>
        </p:nvSpPr>
        <p:spPr>
          <a:noFill/>
        </p:spPr>
        <p:txBody>
          <a:bodyPr/>
          <a:lstStyle/>
          <a:p>
            <a:fld id="{C083D007-5F84-45C1-9244-D90B8D9348B4}" type="slidenum">
              <a:rPr lang="en-US" smtClean="0"/>
              <a:pPr/>
              <a:t>25</a:t>
            </a:fld>
            <a:endParaRPr lang="en-US" dirty="0" smtClean="0"/>
          </a:p>
        </p:txBody>
      </p:sp>
      <p:sp>
        <p:nvSpPr>
          <p:cNvPr id="4101"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spcBef>
                <a:spcPct val="0"/>
              </a:spcBef>
              <a:buFontTx/>
              <a:buNone/>
            </a:pPr>
            <a:fld id="{BCE26AEF-9006-4A6E-B3FA-C82590DDAD3F}" type="slidenum">
              <a:rPr lang="en-US" sz="1400">
                <a:solidFill>
                  <a:schemeClr val="bg1"/>
                </a:solidFill>
              </a:rPr>
              <a:pPr algn="r">
                <a:spcBef>
                  <a:spcPct val="0"/>
                </a:spcBef>
                <a:buFontTx/>
                <a:buNone/>
              </a:pPr>
              <a:t>25</a:t>
            </a:fld>
            <a:endParaRPr lang="en-US" sz="1400" dirty="0">
              <a:solidFill>
                <a:schemeClr val="bg1"/>
              </a:solidFill>
            </a:endParaRPr>
          </a:p>
        </p:txBody>
      </p:sp>
      <p:pic>
        <p:nvPicPr>
          <p:cNvPr id="1026" name="Picture 2"/>
          <p:cNvPicPr>
            <a:picLocks noChangeAspect="1" noChangeArrowheads="1"/>
          </p:cNvPicPr>
          <p:nvPr/>
        </p:nvPicPr>
        <p:blipFill>
          <a:blip r:embed="rId2" cstate="print"/>
          <a:srcRect l="1746" t="1538" r="2005" b="1538"/>
          <a:stretch>
            <a:fillRect/>
          </a:stretch>
        </p:blipFill>
        <p:spPr bwMode="auto">
          <a:xfrm>
            <a:off x="457200" y="914399"/>
            <a:ext cx="3733800" cy="4900613"/>
          </a:xfrm>
          <a:prstGeom prst="rect">
            <a:avLst/>
          </a:prstGeom>
          <a:noFill/>
          <a:ln w="9525">
            <a:noFill/>
            <a:miter lim="800000"/>
            <a:headEnd/>
            <a:tailEnd/>
          </a:ln>
        </p:spPr>
      </p:pic>
      <p:sp>
        <p:nvSpPr>
          <p:cNvPr id="8" name="TextBox 7"/>
          <p:cNvSpPr txBox="1"/>
          <p:nvPr/>
        </p:nvSpPr>
        <p:spPr>
          <a:xfrm>
            <a:off x="4724400" y="1206500"/>
            <a:ext cx="4267200" cy="4524315"/>
          </a:xfrm>
          <a:prstGeom prst="rect">
            <a:avLst/>
          </a:prstGeom>
          <a:noFill/>
          <a:ln>
            <a:solidFill>
              <a:schemeClr val="tx1"/>
            </a:solidFill>
          </a:ln>
        </p:spPr>
        <p:txBody>
          <a:bodyPr wrap="square" rtlCol="0">
            <a:spAutoFit/>
          </a:bodyPr>
          <a:lstStyle/>
          <a:p>
            <a:pPr marL="342900" indent="-342900">
              <a:spcBef>
                <a:spcPct val="20000"/>
              </a:spcBef>
              <a:buNone/>
            </a:pPr>
            <a:r>
              <a:rPr lang="en-US" sz="1800" b="1" dirty="0" smtClean="0">
                <a:latin typeface="+mn-lt"/>
              </a:rPr>
              <a:t>ASRS CallBack Study</a:t>
            </a:r>
          </a:p>
          <a:p>
            <a:pPr marL="342900" indent="-342900">
              <a:spcBef>
                <a:spcPct val="20000"/>
              </a:spcBef>
              <a:buNone/>
            </a:pPr>
            <a:r>
              <a:rPr lang="en-US" sz="1800" b="1" dirty="0" smtClean="0">
                <a:latin typeface="+mn-lt"/>
              </a:rPr>
              <a:t>Pilot excerpts to explain incident causes </a:t>
            </a:r>
          </a:p>
          <a:p>
            <a:pPr marL="114300" indent="-114300">
              <a:spcBef>
                <a:spcPct val="20000"/>
              </a:spcBef>
            </a:pPr>
            <a:r>
              <a:rPr lang="en-US" sz="1800" i="1" dirty="0" smtClean="0"/>
              <a:t>“…failure to accept the information as "advisory" and actually use it as a "tactical" tool.” </a:t>
            </a:r>
          </a:p>
          <a:p>
            <a:pPr marL="114300" indent="-114300">
              <a:spcBef>
                <a:spcPct val="20000"/>
              </a:spcBef>
            </a:pPr>
            <a:r>
              <a:rPr lang="en-US" sz="1800" i="1" dirty="0" smtClean="0"/>
              <a:t>“…failed to properly interpret and recognize the age of the data…”</a:t>
            </a:r>
          </a:p>
          <a:p>
            <a:pPr marL="114300" indent="-114300">
              <a:spcBef>
                <a:spcPct val="20000"/>
              </a:spcBef>
            </a:pPr>
            <a:r>
              <a:rPr lang="en-US" sz="1800" b="1" i="1" dirty="0" smtClean="0">
                <a:latin typeface="+mn-lt"/>
              </a:rPr>
              <a:t>“…</a:t>
            </a:r>
            <a:r>
              <a:rPr lang="en-US" sz="1800" i="1" dirty="0" smtClean="0"/>
              <a:t>Pilot error in judgment when flying VFR…”</a:t>
            </a:r>
          </a:p>
          <a:p>
            <a:pPr marL="114300" indent="-114300">
              <a:spcBef>
                <a:spcPct val="20000"/>
              </a:spcBef>
            </a:pPr>
            <a:r>
              <a:rPr lang="en-US" sz="1800" i="1" dirty="0" smtClean="0"/>
              <a:t>“…ATIS broadcast from class C airport that was 7 miles from destination that broadcasted a significantly different (better) weather conditions than existed at destination…”</a:t>
            </a:r>
            <a:endParaRPr lang="en-US" sz="1800" b="1" i="1" dirty="0" smtClean="0">
              <a:latin typeface="+mn-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6572" y="344488"/>
            <a:ext cx="8472488" cy="609600"/>
          </a:xfrm>
        </p:spPr>
        <p:txBody>
          <a:bodyPr/>
          <a:lstStyle/>
          <a:p>
            <a:pPr algn="ctr" eaLnBrk="1" hangingPunct="1"/>
            <a:r>
              <a:rPr lang="en-US" sz="3200" dirty="0" smtClean="0">
                <a:solidFill>
                  <a:schemeClr val="tx1"/>
                </a:solidFill>
              </a:rPr>
              <a:t>NEXT STEPS</a:t>
            </a:r>
          </a:p>
        </p:txBody>
      </p:sp>
      <p:sp>
        <p:nvSpPr>
          <p:cNvPr id="4099" name="Rectangle 3"/>
          <p:cNvSpPr>
            <a:spLocks noGrp="1" noChangeArrowheads="1"/>
          </p:cNvSpPr>
          <p:nvPr>
            <p:ph idx="1"/>
          </p:nvPr>
        </p:nvSpPr>
        <p:spPr>
          <a:xfrm>
            <a:off x="315686" y="1132114"/>
            <a:ext cx="8447314" cy="2971800"/>
          </a:xfrm>
        </p:spPr>
        <p:txBody>
          <a:bodyPr/>
          <a:lstStyle/>
          <a:p>
            <a:pPr eaLnBrk="1" hangingPunct="1"/>
            <a:r>
              <a:rPr lang="en-US" sz="2400" b="0" dirty="0" smtClean="0"/>
              <a:t>Perform research to identify and verify “minimum weather service” for GA operations</a:t>
            </a:r>
          </a:p>
          <a:p>
            <a:pPr eaLnBrk="1" hangingPunct="1"/>
            <a:r>
              <a:rPr lang="en-US" sz="2400" b="0" dirty="0" smtClean="0"/>
              <a:t>Perform research to identify weather-related factors associated with weather related GA accidents / incidents</a:t>
            </a:r>
          </a:p>
          <a:p>
            <a:pPr eaLnBrk="1" hangingPunct="1"/>
            <a:r>
              <a:rPr lang="en-US" sz="2400" b="0" dirty="0" smtClean="0"/>
              <a:t>Perform research to develop specific display design parameters</a:t>
            </a:r>
          </a:p>
          <a:p>
            <a:pPr eaLnBrk="1" hangingPunct="1"/>
            <a:r>
              <a:rPr lang="en-US" sz="2400" b="0" dirty="0" smtClean="0"/>
              <a:t>Provide information to support guidance material and standards</a:t>
            </a:r>
          </a:p>
          <a:p>
            <a:pPr eaLnBrk="1" hangingPunct="1"/>
            <a:r>
              <a:rPr lang="en-US" sz="2400" b="0" dirty="0" smtClean="0"/>
              <a:t>Enhanced training recommendations to be provided to AFS-820 for posting to FAASafety.gov</a:t>
            </a:r>
          </a:p>
          <a:p>
            <a:pPr eaLnBrk="1" hangingPunct="1"/>
            <a:endParaRPr lang="en-US" sz="2400" b="0" dirty="0" smtClean="0"/>
          </a:p>
        </p:txBody>
      </p:sp>
      <p:sp>
        <p:nvSpPr>
          <p:cNvPr id="4100" name="Rectangle 9"/>
          <p:cNvSpPr>
            <a:spLocks noGrp="1" noChangeArrowheads="1"/>
          </p:cNvSpPr>
          <p:nvPr>
            <p:ph type="sldNum" sz="quarter" idx="10"/>
          </p:nvPr>
        </p:nvSpPr>
        <p:spPr>
          <a:noFill/>
        </p:spPr>
        <p:txBody>
          <a:bodyPr/>
          <a:lstStyle/>
          <a:p>
            <a:fld id="{C083D007-5F84-45C1-9244-D90B8D9348B4}" type="slidenum">
              <a:rPr lang="en-US" smtClean="0"/>
              <a:pPr/>
              <a:t>26</a:t>
            </a:fld>
            <a:endParaRPr lang="en-US" dirty="0" smtClean="0"/>
          </a:p>
        </p:txBody>
      </p:sp>
      <p:sp>
        <p:nvSpPr>
          <p:cNvPr id="4101"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spcBef>
                <a:spcPct val="0"/>
              </a:spcBef>
              <a:buFontTx/>
              <a:buNone/>
            </a:pPr>
            <a:fld id="{BCE26AEF-9006-4A6E-B3FA-C82590DDAD3F}" type="slidenum">
              <a:rPr lang="en-US" sz="1400">
                <a:solidFill>
                  <a:schemeClr val="bg1"/>
                </a:solidFill>
              </a:rPr>
              <a:pPr algn="r">
                <a:spcBef>
                  <a:spcPct val="0"/>
                </a:spcBef>
                <a:buFontTx/>
                <a:buNone/>
              </a:pPr>
              <a:t>26</a:t>
            </a:fld>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eaLnBrk="1" hangingPunct="1"/>
            <a:r>
              <a:rPr lang="en-US" sz="3200" dirty="0" smtClean="0"/>
              <a:t>Possible Backup Slides</a:t>
            </a:r>
          </a:p>
        </p:txBody>
      </p:sp>
      <p:sp>
        <p:nvSpPr>
          <p:cNvPr id="4100" name="Rectangle 9"/>
          <p:cNvSpPr>
            <a:spLocks noGrp="1" noChangeArrowheads="1"/>
          </p:cNvSpPr>
          <p:nvPr>
            <p:ph type="sldNum" sz="quarter" idx="10"/>
          </p:nvPr>
        </p:nvSpPr>
        <p:spPr>
          <a:noFill/>
        </p:spPr>
        <p:txBody>
          <a:bodyPr/>
          <a:lstStyle/>
          <a:p>
            <a:fld id="{C083D007-5F84-45C1-9244-D90B8D9348B4}" type="slidenum">
              <a:rPr lang="en-US" smtClean="0"/>
              <a:pPr/>
              <a:t>27</a:t>
            </a:fld>
            <a:endParaRPr lang="en-US" dirty="0" smtClean="0"/>
          </a:p>
        </p:txBody>
      </p:sp>
      <p:sp>
        <p:nvSpPr>
          <p:cNvPr id="4101"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spcBef>
                <a:spcPct val="0"/>
              </a:spcBef>
              <a:buFontTx/>
              <a:buNone/>
            </a:pPr>
            <a:fld id="{BCE26AEF-9006-4A6E-B3FA-C82590DDAD3F}" type="slidenum">
              <a:rPr lang="en-US" sz="1400">
                <a:solidFill>
                  <a:schemeClr val="bg1"/>
                </a:solidFill>
              </a:rPr>
              <a:pPr algn="r">
                <a:spcBef>
                  <a:spcPct val="0"/>
                </a:spcBef>
                <a:buFontTx/>
                <a:buNone/>
              </a:pPr>
              <a:t>27</a:t>
            </a:fld>
            <a:endParaRPr lang="en-US" sz="1400" dirty="0">
              <a:solidFill>
                <a:schemeClr val="bg1"/>
              </a:solidFill>
            </a:endParaRPr>
          </a:p>
        </p:txBody>
      </p:sp>
    </p:spTree>
    <p:extLst>
      <p:ext uri="{BB962C8B-B14F-4D97-AF65-F5344CB8AC3E}">
        <p14:creationId xmlns="" xmlns:p14="http://schemas.microsoft.com/office/powerpoint/2010/main" val="17805561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6553200" y="6245225"/>
            <a:ext cx="2133600" cy="476250"/>
          </a:xfrm>
        </p:spPr>
        <p:txBody>
          <a:bodyPr/>
          <a:lstStyle/>
          <a:p>
            <a:pPr>
              <a:defRPr/>
            </a:pPr>
            <a:fld id="{F6048AE4-1657-4B03-8B06-DA89F26E3F0C}" type="slidenum">
              <a:rPr lang="en-US" smtClean="0"/>
              <a:pPr>
                <a:defRPr/>
              </a:pPr>
              <a:t>28</a:t>
            </a:fld>
            <a:endParaRPr lang="en-US" dirty="0"/>
          </a:p>
        </p:txBody>
      </p:sp>
      <p:pic>
        <p:nvPicPr>
          <p:cNvPr id="1028" name="Picture 4"/>
          <p:cNvPicPr>
            <a:picLocks noChangeAspect="1" noChangeArrowheads="1"/>
          </p:cNvPicPr>
          <p:nvPr/>
        </p:nvPicPr>
        <p:blipFill>
          <a:blip r:embed="rId2" cstate="print"/>
          <a:srcRect/>
          <a:stretch>
            <a:fillRect/>
          </a:stretch>
        </p:blipFill>
        <p:spPr bwMode="auto">
          <a:xfrm>
            <a:off x="307547" y="914400"/>
            <a:ext cx="8528906" cy="4648200"/>
          </a:xfrm>
          <a:prstGeom prst="rect">
            <a:avLst/>
          </a:prstGeom>
          <a:noFill/>
          <a:ln w="19050">
            <a:solidFill>
              <a:schemeClr val="accent1"/>
            </a:solidFill>
            <a:miter lim="800000"/>
            <a:headEnd/>
            <a:tailEnd/>
          </a:ln>
        </p:spPr>
      </p:pic>
      <p:sp>
        <p:nvSpPr>
          <p:cNvPr id="12" name="Title 1"/>
          <p:cNvSpPr>
            <a:spLocks noGrp="1"/>
          </p:cNvSpPr>
          <p:nvPr>
            <p:ph type="title"/>
          </p:nvPr>
        </p:nvSpPr>
        <p:spPr>
          <a:xfrm>
            <a:off x="326572" y="293914"/>
            <a:ext cx="8472488" cy="609600"/>
          </a:xfrm>
        </p:spPr>
        <p:txBody>
          <a:bodyPr/>
          <a:lstStyle/>
          <a:p>
            <a:pPr algn="ctr"/>
            <a:r>
              <a:rPr lang="en-US" dirty="0" smtClean="0"/>
              <a:t>GA JSC Pareto</a:t>
            </a:r>
          </a:p>
        </p:txBody>
      </p:sp>
      <p:sp>
        <p:nvSpPr>
          <p:cNvPr id="13" name="TextBox 12"/>
          <p:cNvSpPr txBox="1"/>
          <p:nvPr/>
        </p:nvSpPr>
        <p:spPr>
          <a:xfrm>
            <a:off x="5105400" y="5562600"/>
            <a:ext cx="3810000" cy="496290"/>
          </a:xfrm>
          <a:prstGeom prst="rect">
            <a:avLst/>
          </a:prstGeom>
          <a:noFill/>
        </p:spPr>
        <p:txBody>
          <a:bodyPr wrap="square" rtlCol="0">
            <a:spAutoFit/>
          </a:bodyPr>
          <a:lstStyle/>
          <a:p>
            <a:pPr>
              <a:buNone/>
            </a:pPr>
            <a:r>
              <a:rPr lang="en-US" sz="1050" dirty="0" smtClean="0"/>
              <a:t>GA JSC Loss of Control Working Group</a:t>
            </a:r>
          </a:p>
          <a:p>
            <a:pPr>
              <a:buNone/>
            </a:pPr>
            <a:r>
              <a:rPr lang="en-US" sz="1050" dirty="0" smtClean="0"/>
              <a:t>Approach and Landing Report September 1, 2012</a:t>
            </a:r>
            <a:endParaRPr lang="en-US" sz="1050" dirty="0"/>
          </a:p>
        </p:txBody>
      </p:sp>
    </p:spTree>
    <p:extLst>
      <p:ext uri="{BB962C8B-B14F-4D97-AF65-F5344CB8AC3E}">
        <p14:creationId xmlns="" xmlns:p14="http://schemas.microsoft.com/office/powerpoint/2010/main" val="19584140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6572" y="228600"/>
            <a:ext cx="8472488" cy="609600"/>
          </a:xfrm>
        </p:spPr>
        <p:txBody>
          <a:bodyPr/>
          <a:lstStyle/>
          <a:p>
            <a:pPr algn="ctr" eaLnBrk="1" hangingPunct="1"/>
            <a:r>
              <a:rPr lang="en-US" sz="3200" dirty="0" smtClean="0"/>
              <a:t>WTIC Program Identified Gaps</a:t>
            </a:r>
          </a:p>
        </p:txBody>
      </p:sp>
      <p:sp>
        <p:nvSpPr>
          <p:cNvPr id="4100" name="Rectangle 9"/>
          <p:cNvSpPr>
            <a:spLocks noGrp="1" noChangeArrowheads="1"/>
          </p:cNvSpPr>
          <p:nvPr>
            <p:ph type="sldNum" sz="quarter" idx="10"/>
          </p:nvPr>
        </p:nvSpPr>
        <p:spPr>
          <a:noFill/>
        </p:spPr>
        <p:txBody>
          <a:bodyPr/>
          <a:lstStyle/>
          <a:p>
            <a:fld id="{C083D007-5F84-45C1-9244-D90B8D9348B4}" type="slidenum">
              <a:rPr lang="en-US" smtClean="0"/>
              <a:pPr/>
              <a:t>29</a:t>
            </a:fld>
            <a:endParaRPr lang="en-US" dirty="0" smtClean="0"/>
          </a:p>
        </p:txBody>
      </p:sp>
      <p:sp>
        <p:nvSpPr>
          <p:cNvPr id="4101"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spcBef>
                <a:spcPct val="0"/>
              </a:spcBef>
              <a:buFontTx/>
              <a:buNone/>
            </a:pPr>
            <a:fld id="{BCE26AEF-9006-4A6E-B3FA-C82590DDAD3F}" type="slidenum">
              <a:rPr lang="en-US" sz="1400">
                <a:solidFill>
                  <a:schemeClr val="bg1"/>
                </a:solidFill>
              </a:rPr>
              <a:pPr algn="r">
                <a:spcBef>
                  <a:spcPct val="0"/>
                </a:spcBef>
                <a:buFontTx/>
                <a:buNone/>
              </a:pPr>
              <a:t>29</a:t>
            </a:fld>
            <a:endParaRPr lang="en-US" sz="1400" dirty="0">
              <a:solidFill>
                <a:schemeClr val="bg1"/>
              </a:solidFill>
            </a:endParaRPr>
          </a:p>
        </p:txBody>
      </p:sp>
      <p:pic>
        <p:nvPicPr>
          <p:cNvPr id="2050" name="Picture 2"/>
          <p:cNvPicPr>
            <a:picLocks noChangeAspect="1" noChangeArrowheads="1"/>
          </p:cNvPicPr>
          <p:nvPr/>
        </p:nvPicPr>
        <p:blipFill>
          <a:blip r:embed="rId2" cstate="print"/>
          <a:srcRect b="39687"/>
          <a:stretch>
            <a:fillRect/>
          </a:stretch>
        </p:blipFill>
        <p:spPr bwMode="auto">
          <a:xfrm>
            <a:off x="0" y="1358232"/>
            <a:ext cx="4953000" cy="3823368"/>
          </a:xfrm>
          <a:prstGeom prst="rect">
            <a:avLst/>
          </a:prstGeom>
          <a:noFill/>
          <a:ln w="9525">
            <a:noFill/>
            <a:miter lim="800000"/>
            <a:headEnd/>
            <a:tailEnd/>
          </a:ln>
        </p:spPr>
      </p:pic>
      <p:sp>
        <p:nvSpPr>
          <p:cNvPr id="7" name="TextBox 6"/>
          <p:cNvSpPr txBox="1"/>
          <p:nvPr/>
        </p:nvSpPr>
        <p:spPr>
          <a:xfrm>
            <a:off x="4724400" y="1218486"/>
            <a:ext cx="4267200" cy="3637919"/>
          </a:xfrm>
          <a:prstGeom prst="rect">
            <a:avLst/>
          </a:prstGeom>
          <a:noFill/>
          <a:ln>
            <a:solidFill>
              <a:schemeClr val="tx1"/>
            </a:solidFill>
          </a:ln>
        </p:spPr>
        <p:txBody>
          <a:bodyPr wrap="square" rtlCol="0">
            <a:spAutoFit/>
          </a:bodyPr>
          <a:lstStyle/>
          <a:p>
            <a:pPr marL="342900" indent="-342900">
              <a:spcBef>
                <a:spcPct val="20000"/>
              </a:spcBef>
            </a:pPr>
            <a:r>
              <a:rPr lang="en-US" sz="1800" dirty="0" smtClean="0">
                <a:latin typeface="+mn-lt"/>
              </a:rPr>
              <a:t>3 independent commercial displays recreated in Part-Task simulation</a:t>
            </a:r>
          </a:p>
          <a:p>
            <a:pPr marL="342900" indent="-342900">
              <a:spcBef>
                <a:spcPct val="20000"/>
              </a:spcBef>
            </a:pPr>
            <a:r>
              <a:rPr lang="en-US" sz="1800" dirty="0" smtClean="0">
                <a:latin typeface="+mn-lt"/>
              </a:rPr>
              <a:t>Pilots with “circle” or “X” display showed lowest recognition (20% average)</a:t>
            </a:r>
          </a:p>
          <a:p>
            <a:pPr marL="342900" indent="-342900">
              <a:spcBef>
                <a:spcPct val="20000"/>
              </a:spcBef>
            </a:pPr>
            <a:r>
              <a:rPr lang="en-US" sz="1800" dirty="0" smtClean="0">
                <a:latin typeface="+mn-lt"/>
              </a:rPr>
              <a:t>Pilots with lightning symbol showed statistically higher recognition (40% average)</a:t>
            </a:r>
          </a:p>
          <a:p>
            <a:pPr marL="342900" indent="-342900">
              <a:spcBef>
                <a:spcPct val="20000"/>
              </a:spcBef>
            </a:pPr>
            <a:r>
              <a:rPr lang="en-US" sz="1800" b="1" dirty="0" smtClean="0">
                <a:latin typeface="+mn-lt"/>
              </a:rPr>
              <a:t>Low recognition of change in lightning display</a:t>
            </a:r>
          </a:p>
          <a:p>
            <a:pPr marL="342900" indent="-342900">
              <a:spcBef>
                <a:spcPct val="20000"/>
              </a:spcBef>
            </a:pPr>
            <a:r>
              <a:rPr lang="en-US" sz="1800" b="1" dirty="0" smtClean="0">
                <a:latin typeface="+mn-lt"/>
              </a:rPr>
              <a:t>Statistically significant variations between pilot groups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72488" cy="609600"/>
          </a:xfrm>
        </p:spPr>
        <p:txBody>
          <a:bodyPr/>
          <a:lstStyle/>
          <a:p>
            <a:r>
              <a:rPr lang="en-US" dirty="0" smtClean="0"/>
              <a:t>REDAC Recommendations </a:t>
            </a:r>
            <a:endParaRPr lang="en-US" dirty="0"/>
          </a:p>
        </p:txBody>
      </p:sp>
      <p:sp>
        <p:nvSpPr>
          <p:cNvPr id="3" name="Content Placeholder 2"/>
          <p:cNvSpPr>
            <a:spLocks noGrp="1"/>
          </p:cNvSpPr>
          <p:nvPr>
            <p:ph idx="1"/>
          </p:nvPr>
        </p:nvSpPr>
        <p:spPr>
          <a:xfrm>
            <a:off x="326572" y="849086"/>
            <a:ext cx="8686800" cy="4391025"/>
          </a:xfrm>
        </p:spPr>
        <p:txBody>
          <a:bodyPr/>
          <a:lstStyle/>
          <a:p>
            <a:pPr>
              <a:buNone/>
            </a:pPr>
            <a:r>
              <a:rPr lang="en-US" sz="1800" dirty="0" smtClean="0"/>
              <a:t>Aircraft Safety</a:t>
            </a:r>
          </a:p>
          <a:p>
            <a:r>
              <a:rPr lang="en-US" sz="1800" dirty="0" smtClean="0"/>
              <a:t>Finding (1) Recommendation Fall 2013– The Subcommittee recommends that the sponsors of this research interface with other Research, Engineering, and Development (R,E&amp;D) areas to explore COTS possibilities and with the appropriate areas in FAA to facilitate dissemination of tools and information to industry.</a:t>
            </a:r>
          </a:p>
          <a:p>
            <a:endParaRPr lang="en-US" sz="1800" dirty="0" smtClean="0"/>
          </a:p>
          <a:p>
            <a:pPr>
              <a:buNone/>
            </a:pPr>
            <a:r>
              <a:rPr lang="en-US" sz="1800" dirty="0" smtClean="0"/>
              <a:t>NAS Operations Subcommittee</a:t>
            </a:r>
          </a:p>
          <a:p>
            <a:r>
              <a:rPr lang="en-US" sz="1800" dirty="0" smtClean="0"/>
              <a:t>Recommendation Spring 2013: The </a:t>
            </a:r>
            <a:r>
              <a:rPr lang="en-US" sz="1800" dirty="0"/>
              <a:t>FAA should provide </a:t>
            </a:r>
            <a:r>
              <a:rPr lang="en-US" sz="1800" dirty="0" smtClean="0"/>
              <a:t>quantitative </a:t>
            </a:r>
            <a:r>
              <a:rPr lang="en-US" sz="1800" dirty="0"/>
              <a:t>estimates of the NextGen safety and operational benefits achievable with the research results when applied to operations.  Where the justification for the research requirement comes from NSIP, the FAA should define specific requirements for weather technology improvement, based upon the safety and operational requirements of NextGen.  If these requirements have not been defined and quantified, the FAA should orient the Weather PPT research portfolio to define these requirements.  The FAA should also provide specific quantitative estimates of the safety benefit for those research investments targeted for GA safety.</a:t>
            </a:r>
          </a:p>
          <a:p>
            <a:endParaRPr lang="en-US" sz="1800" dirty="0" smtClean="0"/>
          </a:p>
          <a:p>
            <a:endParaRPr lang="en-US" sz="1800" dirty="0"/>
          </a:p>
        </p:txBody>
      </p:sp>
      <p:sp>
        <p:nvSpPr>
          <p:cNvPr id="4" name="Slide Number Placeholder 3"/>
          <p:cNvSpPr>
            <a:spLocks noGrp="1"/>
          </p:cNvSpPr>
          <p:nvPr>
            <p:ph type="sldNum" sz="quarter" idx="10"/>
          </p:nvPr>
        </p:nvSpPr>
        <p:spPr/>
        <p:txBody>
          <a:bodyPr/>
          <a:lstStyle/>
          <a:p>
            <a:pPr>
              <a:defRPr/>
            </a:pPr>
            <a:fld id="{F6048AE4-1657-4B03-8B06-DA89F26E3F0C}"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13F01056-A9DB-409B-9DCF-851A8EBB16FA}" type="slidenum">
              <a:rPr lang="en-US" smtClean="0"/>
              <a:pPr>
                <a:defRPr/>
              </a:pPr>
              <a:t>30</a:t>
            </a:fld>
            <a:endParaRPr lang="en-US" dirty="0"/>
          </a:p>
        </p:txBody>
      </p:sp>
      <p:pic>
        <p:nvPicPr>
          <p:cNvPr id="102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0559" r="898" b="42019"/>
          <a:stretch/>
        </p:blipFill>
        <p:spPr bwMode="auto">
          <a:xfrm>
            <a:off x="76200" y="990600"/>
            <a:ext cx="4495800" cy="3581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71500" y="241300"/>
            <a:ext cx="8001000" cy="584775"/>
          </a:xfrm>
          <a:prstGeom prst="rect">
            <a:avLst/>
          </a:prstGeom>
        </p:spPr>
        <p:txBody>
          <a:bodyPr wrap="square">
            <a:spAutoFit/>
          </a:bodyPr>
          <a:lstStyle/>
          <a:p>
            <a:pPr marL="0" lvl="3" algn="ctr">
              <a:spcBef>
                <a:spcPct val="0"/>
              </a:spcBef>
              <a:buNone/>
            </a:pPr>
            <a:r>
              <a:rPr lang="en-US" sz="3200" b="1" dirty="0">
                <a:solidFill>
                  <a:srgbClr val="1D2F68"/>
                </a:solidFill>
                <a:latin typeface="+mj-lt"/>
                <a:ea typeface="+mj-ea"/>
                <a:cs typeface="+mj-cs"/>
              </a:rPr>
              <a:t>WTIC Program Identified Gaps</a:t>
            </a:r>
          </a:p>
        </p:txBody>
      </p:sp>
      <p:sp>
        <p:nvSpPr>
          <p:cNvPr id="6" name="TextBox 5"/>
          <p:cNvSpPr txBox="1"/>
          <p:nvPr/>
        </p:nvSpPr>
        <p:spPr>
          <a:xfrm>
            <a:off x="4724400" y="1206500"/>
            <a:ext cx="4267200" cy="2474524"/>
          </a:xfrm>
          <a:prstGeom prst="rect">
            <a:avLst/>
          </a:prstGeom>
          <a:noFill/>
          <a:ln>
            <a:solidFill>
              <a:schemeClr val="tx1"/>
            </a:solidFill>
          </a:ln>
        </p:spPr>
        <p:txBody>
          <a:bodyPr wrap="square" rtlCol="0">
            <a:spAutoFit/>
          </a:bodyPr>
          <a:lstStyle/>
          <a:p>
            <a:pPr marL="342900" indent="-342900">
              <a:spcBef>
                <a:spcPct val="20000"/>
              </a:spcBef>
            </a:pPr>
            <a:r>
              <a:rPr lang="en-US" sz="1800" dirty="0" smtClean="0">
                <a:latin typeface="+mn-lt"/>
              </a:rPr>
              <a:t>Commercial display of SIGMET recreated in Part-Task simulation</a:t>
            </a:r>
          </a:p>
          <a:p>
            <a:pPr marL="342900" indent="-342900">
              <a:spcBef>
                <a:spcPct val="20000"/>
              </a:spcBef>
            </a:pPr>
            <a:r>
              <a:rPr lang="en-US" sz="1800" dirty="0" smtClean="0">
                <a:latin typeface="+mn-lt"/>
              </a:rPr>
              <a:t>No gaps identified</a:t>
            </a:r>
          </a:p>
          <a:p>
            <a:pPr marL="342900" indent="-342900">
              <a:spcBef>
                <a:spcPct val="20000"/>
              </a:spcBef>
            </a:pPr>
            <a:r>
              <a:rPr lang="en-US" sz="1800" dirty="0" smtClean="0">
                <a:latin typeface="+mn-lt"/>
              </a:rPr>
              <a:t>High recognition of SIGMET areas across all 3 pilot groups</a:t>
            </a:r>
          </a:p>
          <a:p>
            <a:pPr marL="342900" indent="-342900">
              <a:spcBef>
                <a:spcPct val="20000"/>
              </a:spcBef>
            </a:pPr>
            <a:r>
              <a:rPr lang="en-US" sz="1800" b="1" dirty="0" smtClean="0">
                <a:latin typeface="+mn-lt"/>
              </a:rPr>
              <a:t>Part-Task identified consistent and positive recognition of a particular rendering</a:t>
            </a:r>
          </a:p>
        </p:txBody>
      </p:sp>
    </p:spTree>
    <p:extLst>
      <p:ext uri="{BB962C8B-B14F-4D97-AF65-F5344CB8AC3E}">
        <p14:creationId xmlns="" xmlns:p14="http://schemas.microsoft.com/office/powerpoint/2010/main" val="2018696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2514600"/>
            <a:ext cx="8472488" cy="609600"/>
          </a:xfrm>
        </p:spPr>
        <p:txBody>
          <a:bodyPr/>
          <a:lstStyle/>
          <a:p>
            <a:pPr algn="ctr" eaLnBrk="1" hangingPunct="1"/>
            <a:r>
              <a:rPr lang="en-US" sz="3200" dirty="0" smtClean="0"/>
              <a:t>Response to SAS Recommendation:</a:t>
            </a:r>
            <a:br>
              <a:rPr lang="en-US" sz="3200" dirty="0" smtClean="0"/>
            </a:br>
            <a:r>
              <a:rPr lang="en-US" sz="3200" dirty="0" smtClean="0"/>
              <a:t>Collaboration with Stakeholder and Industry</a:t>
            </a:r>
          </a:p>
        </p:txBody>
      </p:sp>
      <p:sp>
        <p:nvSpPr>
          <p:cNvPr id="4100" name="Rectangle 9"/>
          <p:cNvSpPr>
            <a:spLocks noGrp="1" noChangeArrowheads="1"/>
          </p:cNvSpPr>
          <p:nvPr>
            <p:ph type="sldNum" sz="quarter" idx="10"/>
          </p:nvPr>
        </p:nvSpPr>
        <p:spPr>
          <a:noFill/>
        </p:spPr>
        <p:txBody>
          <a:bodyPr/>
          <a:lstStyle/>
          <a:p>
            <a:fld id="{C083D007-5F84-45C1-9244-D90B8D9348B4}" type="slidenum">
              <a:rPr lang="en-US" smtClean="0"/>
              <a:pPr/>
              <a:t>4</a:t>
            </a:fld>
            <a:endParaRPr lang="en-US" dirty="0" smtClean="0"/>
          </a:p>
        </p:txBody>
      </p:sp>
      <p:sp>
        <p:nvSpPr>
          <p:cNvPr id="4101"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spcBef>
                <a:spcPct val="0"/>
              </a:spcBef>
              <a:buFontTx/>
              <a:buNone/>
            </a:pPr>
            <a:fld id="{BCE26AEF-9006-4A6E-B3FA-C82590DDAD3F}" type="slidenum">
              <a:rPr lang="en-US" sz="1400">
                <a:solidFill>
                  <a:schemeClr val="bg1"/>
                </a:solidFill>
              </a:rPr>
              <a:pPr algn="r">
                <a:spcBef>
                  <a:spcPct val="0"/>
                </a:spcBef>
                <a:buFontTx/>
                <a:buNone/>
              </a:pPr>
              <a:t>4</a:t>
            </a:fld>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26572" y="293914"/>
            <a:ext cx="8472488" cy="609600"/>
          </a:xfrm>
        </p:spPr>
        <p:txBody>
          <a:bodyPr/>
          <a:lstStyle/>
          <a:p>
            <a:pPr algn="ctr"/>
            <a:r>
              <a:rPr lang="en-US" sz="3600" dirty="0" smtClean="0"/>
              <a:t>Government / Industry </a:t>
            </a:r>
            <a:br>
              <a:rPr lang="en-US" sz="3600" dirty="0" smtClean="0"/>
            </a:br>
            <a:r>
              <a:rPr lang="en-US" sz="3600" dirty="0" smtClean="0"/>
              <a:t>GA Safety Collaboration</a:t>
            </a:r>
          </a:p>
        </p:txBody>
      </p:sp>
      <p:sp>
        <p:nvSpPr>
          <p:cNvPr id="10243" name="Content Placeholder 2"/>
          <p:cNvSpPr>
            <a:spLocks noGrp="1"/>
          </p:cNvSpPr>
          <p:nvPr>
            <p:ph idx="1"/>
          </p:nvPr>
        </p:nvSpPr>
        <p:spPr>
          <a:xfrm>
            <a:off x="326572" y="1182465"/>
            <a:ext cx="8686800" cy="4391025"/>
          </a:xfrm>
        </p:spPr>
        <p:txBody>
          <a:bodyPr/>
          <a:lstStyle/>
          <a:p>
            <a:r>
              <a:rPr lang="en-US" sz="1800" dirty="0" smtClean="0"/>
              <a:t>National Transportation Safety Board (NTSB)</a:t>
            </a:r>
          </a:p>
          <a:p>
            <a:pPr lvl="1"/>
            <a:r>
              <a:rPr lang="en-US" sz="1600" dirty="0"/>
              <a:t>Focus is not on solving a specific type of weather-related accident / incident unless a trend is identified</a:t>
            </a:r>
          </a:p>
          <a:p>
            <a:pPr lvl="1"/>
            <a:r>
              <a:rPr lang="en-US" sz="1600" dirty="0" smtClean="0"/>
              <a:t>Granted access to and have utilized NTSB resources</a:t>
            </a:r>
          </a:p>
          <a:p>
            <a:r>
              <a:rPr lang="en-US" sz="1800" dirty="0" smtClean="0"/>
              <a:t>Internal FAA (Small A/C Directorate, Aircraft Cert, Flight Standards, Accident Investigation / Prevention, Aviation Wx Division)</a:t>
            </a:r>
          </a:p>
          <a:p>
            <a:pPr lvl="1"/>
            <a:r>
              <a:rPr lang="en-US" sz="1600" dirty="0"/>
              <a:t>Focus primarily on </a:t>
            </a:r>
            <a:r>
              <a:rPr lang="en-US" sz="1600" dirty="0" smtClean="0"/>
              <a:t>ground aspects of weather</a:t>
            </a:r>
            <a:endParaRPr lang="en-US" sz="1600" dirty="0"/>
          </a:p>
          <a:p>
            <a:r>
              <a:rPr lang="en-US" sz="1800" dirty="0" smtClean="0"/>
              <a:t>GA Joint Steering Committee (JSC)</a:t>
            </a:r>
          </a:p>
          <a:p>
            <a:pPr lvl="1"/>
            <a:r>
              <a:rPr lang="en-US" sz="1600" dirty="0"/>
              <a:t>Focus on high level accident </a:t>
            </a:r>
            <a:r>
              <a:rPr lang="en-US" sz="1600" dirty="0" smtClean="0"/>
              <a:t>types </a:t>
            </a:r>
          </a:p>
          <a:p>
            <a:pPr lvl="1"/>
            <a:r>
              <a:rPr lang="en-US" sz="1600" dirty="0" smtClean="0"/>
              <a:t>Reference </a:t>
            </a:r>
            <a:r>
              <a:rPr lang="en-US" sz="1600" dirty="0"/>
              <a:t>GA JSC Accident Pareto</a:t>
            </a:r>
            <a:endParaRPr lang="en-US" sz="1600" dirty="0" smtClean="0"/>
          </a:p>
          <a:p>
            <a:pPr lvl="1"/>
            <a:r>
              <a:rPr lang="en-US" sz="1600" dirty="0" smtClean="0"/>
              <a:t>WTIC invited to participate in GA JSC activities</a:t>
            </a:r>
          </a:p>
          <a:p>
            <a:r>
              <a:rPr lang="en-US" sz="2000" dirty="0" smtClean="0"/>
              <a:t>AOPA</a:t>
            </a:r>
          </a:p>
          <a:p>
            <a:pPr lvl="1"/>
            <a:r>
              <a:rPr lang="en-US" sz="1600" dirty="0" smtClean="0"/>
              <a:t>Member of GA JSC </a:t>
            </a:r>
          </a:p>
          <a:p>
            <a:pPr lvl="1"/>
            <a:r>
              <a:rPr lang="en-US" sz="1600" dirty="0" smtClean="0"/>
              <a:t>No responsibility for accident investigation</a:t>
            </a:r>
          </a:p>
          <a:p>
            <a:pPr lvl="1"/>
            <a:endParaRPr lang="en-US" sz="1600" dirty="0" smtClean="0"/>
          </a:p>
          <a:p>
            <a:pPr lvl="1"/>
            <a:endParaRPr lang="en-US" sz="1600" dirty="0" smtClean="0"/>
          </a:p>
        </p:txBody>
      </p:sp>
      <p:sp>
        <p:nvSpPr>
          <p:cNvPr id="10244" name="Slide Number Placeholder 3"/>
          <p:cNvSpPr>
            <a:spLocks noGrp="1"/>
          </p:cNvSpPr>
          <p:nvPr>
            <p:ph type="sldNum" sz="quarter" idx="10"/>
          </p:nvPr>
        </p:nvSpPr>
        <p:spPr>
          <a:noFill/>
        </p:spPr>
        <p:txBody>
          <a:bodyPr/>
          <a:lstStyle/>
          <a:p>
            <a:fld id="{4AAAE076-9238-4A51-8531-CDA23192FAE5}" type="slidenum">
              <a:rPr lang="en-US" smtClean="0"/>
              <a:pPr/>
              <a:t>5</a:t>
            </a:fld>
            <a:endParaRPr lang="en-US" dirty="0" smtClean="0"/>
          </a:p>
        </p:txBody>
      </p:sp>
      <p:sp>
        <p:nvSpPr>
          <p:cNvPr id="5" name="TextBox 4"/>
          <p:cNvSpPr txBox="1"/>
          <p:nvPr/>
        </p:nvSpPr>
        <p:spPr>
          <a:xfrm>
            <a:off x="5486400" y="3124201"/>
            <a:ext cx="3581400" cy="2666999"/>
          </a:xfrm>
          <a:prstGeom prst="rect">
            <a:avLst/>
          </a:prstGeom>
          <a:noFill/>
          <a:ln w="19050">
            <a:solidFill>
              <a:schemeClr val="accent2"/>
            </a:solidFill>
          </a:ln>
        </p:spPr>
        <p:txBody>
          <a:bodyPr wrap="square" rtlCol="0">
            <a:spAutoFit/>
          </a:bodyPr>
          <a:lstStyle/>
          <a:p>
            <a:pPr marL="115888" lvl="2" indent="-55563"/>
            <a:r>
              <a:rPr lang="en-US" sz="900" dirty="0" smtClean="0"/>
              <a:t>AFS-820, Flight Standards Services</a:t>
            </a:r>
          </a:p>
          <a:p>
            <a:pPr marL="115888" lvl="2" indent="-55563"/>
            <a:r>
              <a:rPr lang="en-US" sz="900" dirty="0" smtClean="0"/>
              <a:t>AVP-200, Aviation Safety Information Analysis and Sharing Division</a:t>
            </a:r>
          </a:p>
          <a:p>
            <a:pPr marL="115888" lvl="2" indent="-55563"/>
            <a:r>
              <a:rPr lang="en-US" sz="900" dirty="0" smtClean="0"/>
              <a:t>ANG-C62, AWD Aviation Weather Division</a:t>
            </a:r>
          </a:p>
          <a:p>
            <a:pPr marL="115888" lvl="2" indent="-55563"/>
            <a:r>
              <a:rPr lang="en-US" sz="900" dirty="0" smtClean="0"/>
              <a:t>ANG-E272, System Safety Section</a:t>
            </a:r>
          </a:p>
          <a:p>
            <a:pPr marL="115888" lvl="2" indent="-55563"/>
            <a:r>
              <a:rPr lang="en-US" sz="900" dirty="0" smtClean="0"/>
              <a:t>AFS-801, Flight Standards Service - General Aviation and Commercial Division,</a:t>
            </a:r>
          </a:p>
          <a:p>
            <a:pPr marL="115888" lvl="2" indent="-55563"/>
            <a:r>
              <a:rPr lang="en-US" sz="900" dirty="0" smtClean="0"/>
              <a:t>ACE-114, Small Airplane Directorate, Standards Office - Programs and Procedures Branch</a:t>
            </a:r>
          </a:p>
          <a:p>
            <a:pPr marL="115888" lvl="2" indent="-55563"/>
            <a:r>
              <a:rPr lang="en-US" sz="900" dirty="0" smtClean="0"/>
              <a:t>AFR-300, Office of Financial Reporting and Accountability</a:t>
            </a:r>
          </a:p>
          <a:p>
            <a:pPr marL="115888" lvl="2" indent="-55563"/>
            <a:r>
              <a:rPr lang="en-US" sz="900" dirty="0" smtClean="0"/>
              <a:t>AFS-800, Flight Standards Service - General Aviation and Commercial Division</a:t>
            </a:r>
          </a:p>
          <a:p>
            <a:pPr marL="115888" lvl="2" indent="-55563"/>
            <a:r>
              <a:rPr lang="en-US" sz="900" dirty="0" smtClean="0"/>
              <a:t>AFS-820, Flight Standards Service - Operations &amp; FAAST Support Branch</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26572" y="293914"/>
            <a:ext cx="8472488" cy="609600"/>
          </a:xfr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3600" dirty="0" smtClean="0"/>
              <a:t>GA Safety </a:t>
            </a:r>
            <a:br>
              <a:rPr lang="en-US" sz="3600" dirty="0" smtClean="0"/>
            </a:br>
            <a:r>
              <a:rPr lang="en-US" sz="3600" dirty="0" smtClean="0"/>
              <a:t>Collaboration Summary</a:t>
            </a:r>
          </a:p>
        </p:txBody>
      </p:sp>
      <p:sp>
        <p:nvSpPr>
          <p:cNvPr id="10243" name="Content Placeholder 2"/>
          <p:cNvSpPr>
            <a:spLocks noGrp="1"/>
          </p:cNvSpPr>
          <p:nvPr>
            <p:ph idx="1"/>
          </p:nvPr>
        </p:nvSpPr>
        <p:spPr>
          <a:xfrm>
            <a:off x="315684" y="1160689"/>
            <a:ext cx="8523516" cy="4391025"/>
          </a:xfrm>
        </p:spPr>
        <p:txBody>
          <a:bodyPr/>
          <a:lstStyle/>
          <a:p>
            <a:r>
              <a:rPr lang="en-US" sz="2000" dirty="0" smtClean="0"/>
              <a:t>Obtained consensus on WTIC research</a:t>
            </a:r>
          </a:p>
          <a:p>
            <a:pPr lvl="1"/>
            <a:r>
              <a:rPr lang="en-US" sz="1800" dirty="0" smtClean="0"/>
              <a:t>No overlaps in efforts </a:t>
            </a:r>
          </a:p>
          <a:p>
            <a:pPr lvl="1"/>
            <a:r>
              <a:rPr lang="en-US" sz="1800" dirty="0" smtClean="0"/>
              <a:t>Commitment to continue collaboration and support of WTIC research</a:t>
            </a:r>
          </a:p>
          <a:p>
            <a:r>
              <a:rPr lang="en-US" sz="2000" dirty="0" smtClean="0"/>
              <a:t>AWRP and WTIC focus on areas that NTSB, other FAA programs, and GA JSC do not</a:t>
            </a:r>
          </a:p>
          <a:p>
            <a:pPr lvl="1"/>
            <a:r>
              <a:rPr lang="en-US" sz="1800" dirty="0" smtClean="0"/>
              <a:t>Recommendation for a Minimum Weather Service</a:t>
            </a:r>
          </a:p>
          <a:p>
            <a:pPr lvl="1"/>
            <a:r>
              <a:rPr lang="en-US" sz="1800" dirty="0" smtClean="0"/>
              <a:t>Display of weather information in the cockpit</a:t>
            </a:r>
          </a:p>
          <a:p>
            <a:pPr lvl="1"/>
            <a:r>
              <a:rPr lang="en-US" sz="1800" dirty="0" smtClean="0"/>
              <a:t>Human Factors issues associated with cockpit weather displays</a:t>
            </a:r>
          </a:p>
          <a:p>
            <a:pPr lvl="1"/>
            <a:r>
              <a:rPr lang="en-US" sz="1800" dirty="0" smtClean="0"/>
              <a:t>Training issues associated with cockpit weather displays and MET information</a:t>
            </a:r>
          </a:p>
          <a:p>
            <a:pPr lvl="1"/>
            <a:r>
              <a:rPr lang="en-US" sz="1800" dirty="0" smtClean="0"/>
              <a:t>Regulatory test standards for MET information in the cockpit</a:t>
            </a:r>
          </a:p>
          <a:p>
            <a:r>
              <a:rPr lang="en-US" sz="2000" dirty="0" smtClean="0"/>
              <a:t>Collaboration Benefit</a:t>
            </a:r>
          </a:p>
          <a:p>
            <a:pPr lvl="1"/>
            <a:r>
              <a:rPr lang="en-US" sz="1800" dirty="0" smtClean="0"/>
              <a:t>Stakeholder participation in WTIC working groups increases likelihood of WTIC research acceptance for standards and guidance</a:t>
            </a:r>
          </a:p>
        </p:txBody>
      </p:sp>
      <p:sp>
        <p:nvSpPr>
          <p:cNvPr id="10244" name="Slide Number Placeholder 3"/>
          <p:cNvSpPr>
            <a:spLocks noGrp="1"/>
          </p:cNvSpPr>
          <p:nvPr>
            <p:ph type="sldNum" sz="quarter" idx="10"/>
          </p:nvPr>
        </p:nvSpPr>
        <p:spPr>
          <a:noFill/>
        </p:spPr>
        <p:txBody>
          <a:bodyPr/>
          <a:lstStyle/>
          <a:p>
            <a:fld id="{4AAAE076-9238-4A51-8531-CDA23192FAE5}" type="slidenum">
              <a:rPr lang="en-US" smtClean="0"/>
              <a:pPr/>
              <a:t>6</a:t>
            </a:fld>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2514600"/>
            <a:ext cx="8472488" cy="609600"/>
          </a:xfrm>
        </p:spPr>
        <p:txBody>
          <a:bodyPr/>
          <a:lstStyle/>
          <a:p>
            <a:pPr algn="ctr" eaLnBrk="1" hangingPunct="1"/>
            <a:r>
              <a:rPr lang="en-US" sz="3200" dirty="0" smtClean="0"/>
              <a:t>Response to NAS Ops Recommendation:</a:t>
            </a:r>
            <a:br>
              <a:rPr lang="en-US" sz="3200" dirty="0" smtClean="0"/>
            </a:br>
            <a:r>
              <a:rPr lang="en-US" sz="3200" dirty="0" smtClean="0"/>
              <a:t>Quantifying Benefits to GA Safety</a:t>
            </a:r>
          </a:p>
        </p:txBody>
      </p:sp>
      <p:sp>
        <p:nvSpPr>
          <p:cNvPr id="4100" name="Rectangle 9"/>
          <p:cNvSpPr>
            <a:spLocks noGrp="1" noChangeArrowheads="1"/>
          </p:cNvSpPr>
          <p:nvPr>
            <p:ph type="sldNum" sz="quarter" idx="10"/>
          </p:nvPr>
        </p:nvSpPr>
        <p:spPr>
          <a:noFill/>
        </p:spPr>
        <p:txBody>
          <a:bodyPr/>
          <a:lstStyle/>
          <a:p>
            <a:fld id="{C083D007-5F84-45C1-9244-D90B8D9348B4}" type="slidenum">
              <a:rPr lang="en-US" smtClean="0"/>
              <a:pPr/>
              <a:t>7</a:t>
            </a:fld>
            <a:endParaRPr lang="en-US" dirty="0" smtClean="0"/>
          </a:p>
        </p:txBody>
      </p:sp>
      <p:sp>
        <p:nvSpPr>
          <p:cNvPr id="4101"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spcBef>
                <a:spcPct val="0"/>
              </a:spcBef>
              <a:buFontTx/>
              <a:buNone/>
            </a:pPr>
            <a:fld id="{BCE26AEF-9006-4A6E-B3FA-C82590DDAD3F}" type="slidenum">
              <a:rPr lang="en-US" sz="1400">
                <a:solidFill>
                  <a:schemeClr val="bg1"/>
                </a:solidFill>
              </a:rPr>
              <a:pPr algn="r">
                <a:spcBef>
                  <a:spcPct val="0"/>
                </a:spcBef>
                <a:buFontTx/>
                <a:buNone/>
              </a:pPr>
              <a:t>7</a:t>
            </a:fld>
            <a:endParaRPr lang="en-US" sz="1400" dirty="0">
              <a:solidFill>
                <a:schemeClr val="bg1"/>
              </a:solidFill>
            </a:endParaRPr>
          </a:p>
        </p:txBody>
      </p:sp>
    </p:spTree>
    <p:extLst>
      <p:ext uri="{BB962C8B-B14F-4D97-AF65-F5344CB8AC3E}">
        <p14:creationId xmlns="" xmlns:p14="http://schemas.microsoft.com/office/powerpoint/2010/main" val="1559872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2514600"/>
            <a:ext cx="8472488" cy="609600"/>
          </a:xfrm>
        </p:spPr>
        <p:txBody>
          <a:bodyPr/>
          <a:lstStyle/>
          <a:p>
            <a:pPr algn="ctr" eaLnBrk="1" hangingPunct="1"/>
            <a:r>
              <a:rPr lang="en-US" sz="3200" dirty="0" smtClean="0"/>
              <a:t>GA Safety Area Quantification</a:t>
            </a:r>
          </a:p>
        </p:txBody>
      </p:sp>
      <p:sp>
        <p:nvSpPr>
          <p:cNvPr id="4100" name="Rectangle 9"/>
          <p:cNvSpPr>
            <a:spLocks noGrp="1" noChangeArrowheads="1"/>
          </p:cNvSpPr>
          <p:nvPr>
            <p:ph type="sldNum" sz="quarter" idx="10"/>
          </p:nvPr>
        </p:nvSpPr>
        <p:spPr>
          <a:noFill/>
        </p:spPr>
        <p:txBody>
          <a:bodyPr/>
          <a:lstStyle/>
          <a:p>
            <a:fld id="{C083D007-5F84-45C1-9244-D90B8D9348B4}" type="slidenum">
              <a:rPr lang="en-US" smtClean="0"/>
              <a:pPr/>
              <a:t>8</a:t>
            </a:fld>
            <a:endParaRPr lang="en-US" dirty="0" smtClean="0"/>
          </a:p>
        </p:txBody>
      </p:sp>
      <p:sp>
        <p:nvSpPr>
          <p:cNvPr id="4101"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spcBef>
                <a:spcPct val="0"/>
              </a:spcBef>
              <a:buFontTx/>
              <a:buNone/>
            </a:pPr>
            <a:fld id="{BCE26AEF-9006-4A6E-B3FA-C82590DDAD3F}" type="slidenum">
              <a:rPr lang="en-US" sz="1400">
                <a:solidFill>
                  <a:schemeClr val="bg1"/>
                </a:solidFill>
              </a:rPr>
              <a:pPr algn="r">
                <a:spcBef>
                  <a:spcPct val="0"/>
                </a:spcBef>
                <a:buFontTx/>
                <a:buNone/>
              </a:pPr>
              <a:t>8</a:t>
            </a:fld>
            <a:endParaRPr lang="en-US" sz="1400" dirty="0">
              <a:solidFill>
                <a:schemeClr val="bg1"/>
              </a:solidFill>
            </a:endParaRPr>
          </a:p>
        </p:txBody>
      </p:sp>
    </p:spTree>
    <p:extLst>
      <p:ext uri="{BB962C8B-B14F-4D97-AF65-F5344CB8AC3E}">
        <p14:creationId xmlns="" xmlns:p14="http://schemas.microsoft.com/office/powerpoint/2010/main" val="10119224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114300"/>
            <a:ext cx="8472488" cy="609600"/>
          </a:xfrm>
        </p:spPr>
        <p:txBody>
          <a:bodyPr/>
          <a:lstStyle/>
          <a:p>
            <a:r>
              <a:rPr lang="en-US" dirty="0" smtClean="0"/>
              <a:t>Identifying GA Safety Areas</a:t>
            </a:r>
            <a:endParaRPr lang="en-US" dirty="0"/>
          </a:p>
        </p:txBody>
      </p:sp>
      <p:sp>
        <p:nvSpPr>
          <p:cNvPr id="4" name="Slide Number Placeholder 3"/>
          <p:cNvSpPr>
            <a:spLocks noGrp="1"/>
          </p:cNvSpPr>
          <p:nvPr>
            <p:ph type="sldNum" sz="quarter" idx="10"/>
          </p:nvPr>
        </p:nvSpPr>
        <p:spPr/>
        <p:txBody>
          <a:bodyPr/>
          <a:lstStyle/>
          <a:p>
            <a:pPr>
              <a:defRPr/>
            </a:pPr>
            <a:fld id="{F6048AE4-1657-4B03-8B06-DA89F26E3F0C}" type="slidenum">
              <a:rPr lang="en-US" smtClean="0"/>
              <a:pPr>
                <a:defRPr/>
              </a:pPr>
              <a:t>9</a:t>
            </a:fld>
            <a:endParaRPr lang="en-US" dirty="0"/>
          </a:p>
        </p:txBody>
      </p:sp>
      <p:grpSp>
        <p:nvGrpSpPr>
          <p:cNvPr id="3" name="Group 10"/>
          <p:cNvGrpSpPr/>
          <p:nvPr/>
        </p:nvGrpSpPr>
        <p:grpSpPr>
          <a:xfrm>
            <a:off x="304800" y="1206500"/>
            <a:ext cx="4267200" cy="3733800"/>
            <a:chOff x="228600" y="1066800"/>
            <a:chExt cx="4215319" cy="3233410"/>
          </a:xfrm>
        </p:grpSpPr>
        <p:pic>
          <p:nvPicPr>
            <p:cNvPr id="5" name="Picture 4"/>
            <p:cNvPicPr>
              <a:picLocks noChangeAspect="1" noChangeArrowheads="1"/>
            </p:cNvPicPr>
            <p:nvPr/>
          </p:nvPicPr>
          <p:blipFill>
            <a:blip r:embed="rId2" cstate="print"/>
            <a:srcRect/>
            <a:stretch>
              <a:fillRect/>
            </a:stretch>
          </p:blipFill>
          <p:spPr bwMode="auto">
            <a:xfrm>
              <a:off x="228600" y="1066800"/>
              <a:ext cx="4215319" cy="2971800"/>
            </a:xfrm>
            <a:prstGeom prst="rect">
              <a:avLst/>
            </a:prstGeom>
            <a:noFill/>
            <a:ln w="1">
              <a:noFill/>
              <a:miter lim="800000"/>
              <a:headEnd/>
              <a:tailEnd/>
            </a:ln>
          </p:spPr>
        </p:pic>
        <p:sp>
          <p:nvSpPr>
            <p:cNvPr id="8" name="TextBox 7"/>
            <p:cNvSpPr txBox="1"/>
            <p:nvPr/>
          </p:nvSpPr>
          <p:spPr>
            <a:xfrm>
              <a:off x="228600" y="4038600"/>
              <a:ext cx="3352800" cy="261610"/>
            </a:xfrm>
            <a:prstGeom prst="rect">
              <a:avLst/>
            </a:prstGeom>
            <a:noFill/>
          </p:spPr>
          <p:txBody>
            <a:bodyPr wrap="square" rtlCol="0">
              <a:spAutoFit/>
            </a:bodyPr>
            <a:lstStyle/>
            <a:p>
              <a:pPr>
                <a:buNone/>
              </a:pPr>
              <a:r>
                <a:rPr lang="en-US" sz="1100" b="1" dirty="0" smtClean="0"/>
                <a:t>NTSB Briefing Slide – Summer 2013 FPAW</a:t>
              </a:r>
              <a:endParaRPr lang="en-US" sz="1100" b="1" dirty="0"/>
            </a:p>
          </p:txBody>
        </p:sp>
      </p:grpSp>
      <p:sp>
        <p:nvSpPr>
          <p:cNvPr id="6" name="TextBox 5"/>
          <p:cNvSpPr txBox="1"/>
          <p:nvPr/>
        </p:nvSpPr>
        <p:spPr>
          <a:xfrm>
            <a:off x="4800600" y="1206500"/>
            <a:ext cx="4114800" cy="3293209"/>
          </a:xfrm>
          <a:prstGeom prst="rect">
            <a:avLst/>
          </a:prstGeom>
          <a:noFill/>
          <a:ln w="19050">
            <a:solidFill>
              <a:schemeClr val="tx1"/>
            </a:solidFill>
          </a:ln>
        </p:spPr>
        <p:txBody>
          <a:bodyPr wrap="square" rtlCol="0">
            <a:spAutoFit/>
          </a:bodyPr>
          <a:lstStyle/>
          <a:p>
            <a:pPr marL="122238" indent="-122238"/>
            <a:r>
              <a:rPr lang="en-US" sz="1600" dirty="0" smtClean="0"/>
              <a:t>29% of all GA accidents and 40% of fatalities are classified as being weather related between 2000-2011</a:t>
            </a:r>
          </a:p>
          <a:p>
            <a:pPr marL="122238" indent="-122238"/>
            <a:r>
              <a:rPr lang="en-US" sz="1600" dirty="0" smtClean="0"/>
              <a:t>WTIC and AWRP research is focused on identifying and addressing weather-related risks before they become accidents</a:t>
            </a:r>
          </a:p>
          <a:p>
            <a:pPr marL="122238" indent="-122238"/>
            <a:r>
              <a:rPr lang="en-US" sz="1600" dirty="0" smtClean="0"/>
              <a:t>To address these issues, research will address gaps in cockpit weather information, human factors associated with weather information displays, and enhanced pilot weather decision making</a:t>
            </a:r>
          </a:p>
        </p:txBody>
      </p:sp>
      <p:sp>
        <p:nvSpPr>
          <p:cNvPr id="10" name="TextBox 9"/>
          <p:cNvSpPr txBox="1"/>
          <p:nvPr/>
        </p:nvSpPr>
        <p:spPr>
          <a:xfrm>
            <a:off x="228600" y="5181600"/>
            <a:ext cx="8763000" cy="854080"/>
          </a:xfrm>
          <a:prstGeom prst="rect">
            <a:avLst/>
          </a:prstGeom>
          <a:noFill/>
          <a:ln w="19050">
            <a:solidFill>
              <a:schemeClr val="tx1"/>
            </a:solidFill>
          </a:ln>
        </p:spPr>
        <p:txBody>
          <a:bodyPr wrap="square" rtlCol="0">
            <a:spAutoFit/>
          </a:bodyPr>
          <a:lstStyle/>
          <a:p>
            <a:pPr>
              <a:buNone/>
            </a:pPr>
            <a:r>
              <a:rPr lang="en-US" sz="1100" dirty="0" smtClean="0"/>
              <a:t>14CFR Part 830, Section 830.2, Definitions</a:t>
            </a:r>
          </a:p>
          <a:p>
            <a:pPr>
              <a:buNone/>
            </a:pPr>
            <a:r>
              <a:rPr lang="en-US" sz="1100" dirty="0" smtClean="0"/>
              <a:t>"Aircraft Accident" means an occurrence associated with the operation of an aircraft that takes place between the time any person boards the aircraft with the intention of flight and all such persons have disembarked, and in which any person suffers death, or </a:t>
            </a:r>
            <a:r>
              <a:rPr lang="en-US" sz="1100" u="sng" dirty="0" smtClean="0"/>
              <a:t>serious injury</a:t>
            </a:r>
            <a:r>
              <a:rPr lang="en-US" sz="1100" dirty="0" smtClean="0"/>
              <a:t>, or in which the aircraft receives </a:t>
            </a:r>
            <a:r>
              <a:rPr lang="en-US" sz="1100" u="sng" dirty="0" smtClean="0"/>
              <a:t>substantial damage</a:t>
            </a:r>
            <a:r>
              <a:rPr lang="en-US" sz="1100" dirty="0" smtClean="0"/>
              <a:t>. *</a:t>
            </a:r>
          </a:p>
        </p:txBody>
      </p:sp>
    </p:spTree>
    <p:extLst>
      <p:ext uri="{BB962C8B-B14F-4D97-AF65-F5344CB8AC3E}">
        <p14:creationId xmlns="" xmlns:p14="http://schemas.microsoft.com/office/powerpoint/2010/main" val="47991272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A_slide_template_whitecover_whitebackground">
  <a:themeElements>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AA_slide_template_whitecover_white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A_slide_template_whitecover_whitebackgrou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A_slide_template_whitecover_whitebackgrou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A_slide_template_whitecover_whitebackgrou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A_slide_template_whitecover_whitebackgrou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A_slide_template_whitecover_whitebackgrou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A_slide_template_whitecover_whitebackgrou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A_slide_template_whitecover_whitebackgrou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A_slide_template_whitecover_whitebackgrou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A_slide_template_whitecover_whitebackgrou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A_slide_template_whitecover_whitebackgrou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A_slide_template_whitecover_whitebackgrou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3856F54-C810-41F5-8FA8-A6FF429D0585}"/>
</file>

<file path=customXml/itemProps2.xml><?xml version="1.0" encoding="utf-8"?>
<ds:datastoreItem xmlns:ds="http://schemas.openxmlformats.org/officeDocument/2006/customXml" ds:itemID="{F94A1CA5-F448-4C31-A75F-43647F063289}"/>
</file>

<file path=customXml/itemProps3.xml><?xml version="1.0" encoding="utf-8"?>
<ds:datastoreItem xmlns:ds="http://schemas.openxmlformats.org/officeDocument/2006/customXml" ds:itemID="{AC4AF6A6-D45F-41FE-BEF7-F0ACB7BF6ABE}"/>
</file>

<file path=docProps/app.xml><?xml version="1.0" encoding="utf-8"?>
<Properties xmlns="http://schemas.openxmlformats.org/officeDocument/2006/extended-properties" xmlns:vt="http://schemas.openxmlformats.org/officeDocument/2006/docPropsVTypes">
  <Template/>
  <TotalTime>13030</TotalTime>
  <Words>2046</Words>
  <Application>Microsoft Office PowerPoint</Application>
  <PresentationFormat>On-screen Show (4:3)</PresentationFormat>
  <Paragraphs>278</Paragraphs>
  <Slides>30</Slides>
  <Notes>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FAA_slide_template_whitecover_whitebackground</vt:lpstr>
      <vt:lpstr>Quantifying Benefits  to General Aviation (GA) Safety</vt:lpstr>
      <vt:lpstr>Presentation Goals</vt:lpstr>
      <vt:lpstr>REDAC Recommendations </vt:lpstr>
      <vt:lpstr>Response to SAS Recommendation: Collaboration with Stakeholder and Industry</vt:lpstr>
      <vt:lpstr>Government / Industry  GA Safety Collaboration</vt:lpstr>
      <vt:lpstr>GA Safety  Collaboration Summary</vt:lpstr>
      <vt:lpstr>Response to NAS Ops Recommendation: Quantifying Benefits to GA Safety</vt:lpstr>
      <vt:lpstr>GA Safety Area Quantification</vt:lpstr>
      <vt:lpstr>Identifying GA Safety Areas</vt:lpstr>
      <vt:lpstr>Identifying GA Safety Trends</vt:lpstr>
      <vt:lpstr>Part 91: VFR into IMC Operation</vt:lpstr>
      <vt:lpstr>Quantifying Benefits Addressing NTSB Recommendations</vt:lpstr>
      <vt:lpstr>Sample Gap Analyses Research and Results</vt:lpstr>
      <vt:lpstr>WTIC Research Tasks - GA</vt:lpstr>
      <vt:lpstr>Project Overview: GA MET Presentation Gaps Research</vt:lpstr>
      <vt:lpstr>GA MET Presentations - Project Overview</vt:lpstr>
      <vt:lpstr>GA MET Presentations – Project Overview</vt:lpstr>
      <vt:lpstr>GA MET Presentations – Results Overview</vt:lpstr>
      <vt:lpstr>GA MET Presentations - Project Overview</vt:lpstr>
      <vt:lpstr>WTIC Program Identified Gaps</vt:lpstr>
      <vt:lpstr>Project Overview: Impacts of Uncertainty Information on GA Pilot Decision Making</vt:lpstr>
      <vt:lpstr>Uncertainty Information- Project Overview</vt:lpstr>
      <vt:lpstr>Uncertainty Information Project Results and Identified Gaps</vt:lpstr>
      <vt:lpstr>Uncertainty Information Project Results and Identified Gaps</vt:lpstr>
      <vt:lpstr>NASA ASRS Wx Event CallBack Study</vt:lpstr>
      <vt:lpstr>NEXT STEPS</vt:lpstr>
      <vt:lpstr>Possible Backup Slides</vt:lpstr>
      <vt:lpstr>GA JSC Pareto</vt:lpstr>
      <vt:lpstr>WTIC Program Identified Gaps</vt:lpstr>
      <vt:lpstr>Slide 30</vt:lpstr>
    </vt:vector>
  </TitlesOfParts>
  <Manager>Cathy Bigelow</Manager>
  <Company>FAA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 2012 REB PPT Portfolio Briefing Template</dc:title>
  <dc:subject>REB</dc:subject>
  <dc:creator>AJP-62</dc:creator>
  <cp:lastModifiedBy>Joe Bracken</cp:lastModifiedBy>
  <cp:revision>990</cp:revision>
  <cp:lastPrinted>2014-02-26T15:06:10Z</cp:lastPrinted>
  <dcterms:modified xsi:type="dcterms:W3CDTF">2014-03-06T16:28:47Z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0x0101009DA7335E1805E44495268AE629753871</vt:lpwstr>
  </property>
</Properties>
</file>