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20.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82" r:id="rId3"/>
    <p:sldId id="276" r:id="rId4"/>
    <p:sldId id="277" r:id="rId5"/>
    <p:sldId id="278" r:id="rId6"/>
    <p:sldId id="284" r:id="rId7"/>
    <p:sldId id="279" r:id="rId8"/>
    <p:sldId id="280" r:id="rId9"/>
    <p:sldId id="281" r:id="rId10"/>
    <p:sldId id="258" r:id="rId11"/>
    <p:sldId id="259" r:id="rId12"/>
    <p:sldId id="260" r:id="rId13"/>
    <p:sldId id="261" r:id="rId14"/>
    <p:sldId id="291" r:id="rId15"/>
    <p:sldId id="290" r:id="rId16"/>
    <p:sldId id="289" r:id="rId17"/>
    <p:sldId id="288" r:id="rId18"/>
    <p:sldId id="283" r:id="rId19"/>
    <p:sldId id="286" r:id="rId20"/>
    <p:sldId id="287" r:id="rId21"/>
    <p:sldId id="285" r:id="rId22"/>
    <p:sldId id="270" r:id="rId23"/>
    <p:sldId id="272" r:id="rId24"/>
    <p:sldId id="273" r:id="rId25"/>
    <p:sldId id="274" r:id="rId26"/>
  </p:sldIdLst>
  <p:sldSz cx="9144000" cy="6858000" type="screen4x3"/>
  <p:notesSz cx="7004050" cy="9223375"/>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274"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5300" cy="461963"/>
          </a:xfrm>
          <a:prstGeom prst="rect">
            <a:avLst/>
          </a:prstGeom>
        </p:spPr>
        <p:txBody>
          <a:bodyPr vert="horz" lIns="92698" tIns="46351" rIns="92698" bIns="46351"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67164" y="1"/>
            <a:ext cx="3035300" cy="461963"/>
          </a:xfrm>
          <a:prstGeom prst="rect">
            <a:avLst/>
          </a:prstGeom>
        </p:spPr>
        <p:txBody>
          <a:bodyPr vert="horz" lIns="92698" tIns="46351" rIns="92698" bIns="46351" rtlCol="0"/>
          <a:lstStyle>
            <a:lvl1pPr algn="r" fontAlgn="auto">
              <a:spcBef>
                <a:spcPts val="0"/>
              </a:spcBef>
              <a:spcAft>
                <a:spcPts val="0"/>
              </a:spcAft>
              <a:defRPr sz="1200">
                <a:latin typeface="+mn-lt"/>
                <a:cs typeface="+mn-cs"/>
              </a:defRPr>
            </a:lvl1pPr>
          </a:lstStyle>
          <a:p>
            <a:pPr>
              <a:defRPr/>
            </a:pPr>
            <a:fld id="{BCF84489-5EA0-4A9F-B7ED-249070CF7A62}" type="datetimeFigureOut">
              <a:rPr lang="en-US"/>
              <a:pPr>
                <a:defRPr/>
              </a:pPr>
              <a:t>2/28/2014</a:t>
            </a:fld>
            <a:endParaRPr lang="en-US"/>
          </a:p>
        </p:txBody>
      </p:sp>
      <p:sp>
        <p:nvSpPr>
          <p:cNvPr id="4" name="Slide Image Placeholder 3"/>
          <p:cNvSpPr>
            <a:spLocks noGrp="1" noRot="1" noChangeAspect="1"/>
          </p:cNvSpPr>
          <p:nvPr>
            <p:ph type="sldImg" idx="2"/>
          </p:nvPr>
        </p:nvSpPr>
        <p:spPr>
          <a:xfrm>
            <a:off x="1196975" y="692150"/>
            <a:ext cx="4610100" cy="3457575"/>
          </a:xfrm>
          <a:prstGeom prst="rect">
            <a:avLst/>
          </a:prstGeom>
          <a:noFill/>
          <a:ln w="12700">
            <a:solidFill>
              <a:prstClr val="black"/>
            </a:solidFill>
          </a:ln>
        </p:spPr>
        <p:txBody>
          <a:bodyPr vert="horz" lIns="92698" tIns="46351" rIns="92698" bIns="46351" rtlCol="0" anchor="ctr"/>
          <a:lstStyle/>
          <a:p>
            <a:pPr lvl="0"/>
            <a:endParaRPr lang="en-US" noProof="0" smtClean="0"/>
          </a:p>
        </p:txBody>
      </p:sp>
      <p:sp>
        <p:nvSpPr>
          <p:cNvPr id="5" name="Notes Placeholder 4"/>
          <p:cNvSpPr>
            <a:spLocks noGrp="1"/>
          </p:cNvSpPr>
          <p:nvPr>
            <p:ph type="body" sz="quarter" idx="3"/>
          </p:nvPr>
        </p:nvSpPr>
        <p:spPr>
          <a:xfrm>
            <a:off x="701676" y="4381501"/>
            <a:ext cx="5600700" cy="4149725"/>
          </a:xfrm>
          <a:prstGeom prst="rect">
            <a:avLst/>
          </a:prstGeom>
        </p:spPr>
        <p:txBody>
          <a:bodyPr vert="horz" lIns="92698" tIns="46351" rIns="92698" bIns="46351"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59825"/>
            <a:ext cx="3035300" cy="461963"/>
          </a:xfrm>
          <a:prstGeom prst="rect">
            <a:avLst/>
          </a:prstGeom>
        </p:spPr>
        <p:txBody>
          <a:bodyPr vert="horz" lIns="92698" tIns="46351" rIns="92698" bIns="46351"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67164" y="8759825"/>
            <a:ext cx="3035300" cy="461963"/>
          </a:xfrm>
          <a:prstGeom prst="rect">
            <a:avLst/>
          </a:prstGeom>
        </p:spPr>
        <p:txBody>
          <a:bodyPr vert="horz" lIns="92698" tIns="46351" rIns="92698" bIns="46351" rtlCol="0" anchor="b"/>
          <a:lstStyle>
            <a:lvl1pPr algn="r" fontAlgn="auto">
              <a:spcBef>
                <a:spcPts val="0"/>
              </a:spcBef>
              <a:spcAft>
                <a:spcPts val="0"/>
              </a:spcAft>
              <a:defRPr sz="1200">
                <a:latin typeface="+mn-lt"/>
                <a:cs typeface="+mn-cs"/>
              </a:defRPr>
            </a:lvl1pPr>
          </a:lstStyle>
          <a:p>
            <a:pPr>
              <a:defRPr/>
            </a:pPr>
            <a:fld id="{E299E39C-F785-4E91-9501-20289E66AA23}" type="slidenum">
              <a:rPr lang="en-US"/>
              <a:pPr>
                <a:defRPr/>
              </a:pPr>
              <a:t>‹#›</a:t>
            </a:fld>
            <a:endParaRPr lang="en-US"/>
          </a:p>
        </p:txBody>
      </p:sp>
    </p:spTree>
    <p:extLst>
      <p:ext uri="{BB962C8B-B14F-4D97-AF65-F5344CB8AC3E}">
        <p14:creationId xmlns:p14="http://schemas.microsoft.com/office/powerpoint/2010/main" val="26934874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5500">
              <a:defRPr>
                <a:solidFill>
                  <a:schemeClr val="tx1"/>
                </a:solidFill>
                <a:latin typeface="Calibri" pitchFamily="34" charset="0"/>
              </a:defRPr>
            </a:lvl1pPr>
            <a:lvl2pPr marL="739137" indent="-284284" defTabSz="925500">
              <a:defRPr>
                <a:solidFill>
                  <a:schemeClr val="tx1"/>
                </a:solidFill>
                <a:latin typeface="Calibri" pitchFamily="34" charset="0"/>
              </a:defRPr>
            </a:lvl2pPr>
            <a:lvl3pPr marL="1137134" indent="-227427" defTabSz="925500">
              <a:defRPr>
                <a:solidFill>
                  <a:schemeClr val="tx1"/>
                </a:solidFill>
                <a:latin typeface="Calibri" pitchFamily="34" charset="0"/>
              </a:defRPr>
            </a:lvl3pPr>
            <a:lvl4pPr marL="1591986" indent="-227427" defTabSz="925500">
              <a:defRPr>
                <a:solidFill>
                  <a:schemeClr val="tx1"/>
                </a:solidFill>
                <a:latin typeface="Calibri" pitchFamily="34" charset="0"/>
              </a:defRPr>
            </a:lvl4pPr>
            <a:lvl5pPr marL="2046841" indent="-227427" defTabSz="925500">
              <a:defRPr>
                <a:solidFill>
                  <a:schemeClr val="tx1"/>
                </a:solidFill>
                <a:latin typeface="Calibri" pitchFamily="34" charset="0"/>
              </a:defRPr>
            </a:lvl5pPr>
            <a:lvl6pPr marL="2501693" indent="-227427" defTabSz="925500" fontAlgn="base">
              <a:spcBef>
                <a:spcPct val="0"/>
              </a:spcBef>
              <a:spcAft>
                <a:spcPct val="0"/>
              </a:spcAft>
              <a:defRPr>
                <a:solidFill>
                  <a:schemeClr val="tx1"/>
                </a:solidFill>
                <a:latin typeface="Calibri" pitchFamily="34" charset="0"/>
              </a:defRPr>
            </a:lvl6pPr>
            <a:lvl7pPr marL="2956547" indent="-227427" defTabSz="925500" fontAlgn="base">
              <a:spcBef>
                <a:spcPct val="0"/>
              </a:spcBef>
              <a:spcAft>
                <a:spcPct val="0"/>
              </a:spcAft>
              <a:defRPr>
                <a:solidFill>
                  <a:schemeClr val="tx1"/>
                </a:solidFill>
                <a:latin typeface="Calibri" pitchFamily="34" charset="0"/>
              </a:defRPr>
            </a:lvl7pPr>
            <a:lvl8pPr marL="3411401" indent="-227427" defTabSz="925500" fontAlgn="base">
              <a:spcBef>
                <a:spcPct val="0"/>
              </a:spcBef>
              <a:spcAft>
                <a:spcPct val="0"/>
              </a:spcAft>
              <a:defRPr>
                <a:solidFill>
                  <a:schemeClr val="tx1"/>
                </a:solidFill>
                <a:latin typeface="Calibri" pitchFamily="34" charset="0"/>
              </a:defRPr>
            </a:lvl8pPr>
            <a:lvl9pPr marL="3866254" indent="-227427" defTabSz="9255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A9280A1-2C4D-4890-9696-0BE07CECA2EF}" type="slidenum">
              <a:rPr lang="en-US" smtClean="0">
                <a:latin typeface="Arial" pitchFamily="34" charset="0"/>
              </a:rPr>
              <a:pPr fontAlgn="base">
                <a:spcBef>
                  <a:spcPct val="0"/>
                </a:spcBef>
                <a:spcAft>
                  <a:spcPct val="0"/>
                </a:spcAft>
                <a:defRPr/>
              </a:pPr>
              <a:t>1</a:t>
            </a:fld>
            <a:endParaRPr lang="en-US" smtClean="0">
              <a:latin typeface="Arial" pitchFamily="34"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xfrm>
            <a:off x="933451" y="4381500"/>
            <a:ext cx="5137150" cy="3079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i="1"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3975"/>
            <a:endParaRPr lang="en-US" altLang="en-US" smtClean="0"/>
          </a:p>
        </p:txBody>
      </p:sp>
      <p:sp>
        <p:nvSpPr>
          <p:cNvPr id="4" name="Slide Number Placeholder 3"/>
          <p:cNvSpPr>
            <a:spLocks noGrp="1"/>
          </p:cNvSpPr>
          <p:nvPr>
            <p:ph type="sldNum" sz="quarter" idx="5"/>
          </p:nvPr>
        </p:nvSpPr>
        <p:spPr/>
        <p:txBody>
          <a:bodyPr lIns="91130" rIns="91130"/>
          <a:lstStyle/>
          <a:p>
            <a:pPr>
              <a:defRPr/>
            </a:pPr>
            <a:fld id="{B45E9EEA-5CF6-4FF9-9890-93F4EF3D9996}" type="slidenum">
              <a:rPr lang="en-US" smtClean="0">
                <a:solidFill>
                  <a:prstClr val="black"/>
                </a:solidFill>
              </a:rPr>
              <a:pPr>
                <a:defRPr/>
              </a:pPr>
              <a:t>15</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lIns="91150" rIns="91150"/>
          <a:lstStyle/>
          <a:p>
            <a:pPr>
              <a:defRPr/>
            </a:pPr>
            <a:fld id="{C0646F44-66B4-49DC-8803-FC5DDA0A83C8}" type="slidenum">
              <a:rPr lang="en-US" smtClean="0">
                <a:solidFill>
                  <a:prstClr val="black"/>
                </a:solidFill>
              </a:rPr>
              <a:pPr>
                <a:defRPr/>
              </a:pPr>
              <a:t>16</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lIns="91140" rIns="91140"/>
          <a:lstStyle/>
          <a:p>
            <a:pPr>
              <a:defRPr/>
            </a:pPr>
            <a:fld id="{635541D3-7116-408D-8B43-F745DBFB16F8}" type="slidenum">
              <a:rPr lang="en-US" smtClean="0">
                <a:solidFill>
                  <a:prstClr val="black"/>
                </a:solidFill>
              </a:rPr>
              <a:pPr>
                <a:defRPr/>
              </a:pPr>
              <a:t>17</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2388"/>
            <a:endParaRPr lang="en-US" altLang="en-US" smtClean="0"/>
          </a:p>
        </p:txBody>
      </p:sp>
      <p:sp>
        <p:nvSpPr>
          <p:cNvPr id="4" name="Slide Number Placeholder 3"/>
          <p:cNvSpPr>
            <a:spLocks noGrp="1"/>
          </p:cNvSpPr>
          <p:nvPr>
            <p:ph type="sldNum" sz="quarter" idx="5"/>
          </p:nvPr>
        </p:nvSpPr>
        <p:spPr/>
        <p:txBody>
          <a:bodyPr lIns="90912" rIns="90912"/>
          <a:lstStyle/>
          <a:p>
            <a:pPr>
              <a:defRPr/>
            </a:pPr>
            <a:fld id="{ABCC7026-1C7E-4B95-A60A-3BB2E035D639}" type="slidenum">
              <a:rPr lang="en-US" smtClean="0">
                <a:solidFill>
                  <a:prstClr val="black"/>
                </a:solidFill>
              </a:rPr>
              <a:pPr>
                <a:defRPr/>
              </a:pPr>
              <a:t>18</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1195388" y="692150"/>
            <a:ext cx="4613275" cy="34591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xfrm>
            <a:off x="700089" y="4381501"/>
            <a:ext cx="5603875"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lIns="90815" tIns="45408" rIns="90815" bIns="45408"/>
          <a:lstStyle/>
          <a:p>
            <a:pPr>
              <a:defRPr/>
            </a:pPr>
            <a:fld id="{9D8D2731-7626-4FC7-8A18-E42B08F79F95}" type="slidenum">
              <a:rPr lang="en-US" smtClean="0">
                <a:solidFill>
                  <a:prstClr val="black"/>
                </a:solidFill>
              </a:rPr>
              <a:pPr>
                <a:defRPr/>
              </a:pPr>
              <a:t>19</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3975"/>
            <a:endParaRPr lang="en-US" altLang="en-US" smtClean="0"/>
          </a:p>
        </p:txBody>
      </p:sp>
      <p:sp>
        <p:nvSpPr>
          <p:cNvPr id="4" name="Slide Number Placeholder 3"/>
          <p:cNvSpPr>
            <a:spLocks noGrp="1"/>
          </p:cNvSpPr>
          <p:nvPr>
            <p:ph type="sldNum" sz="quarter" idx="5"/>
          </p:nvPr>
        </p:nvSpPr>
        <p:spPr/>
        <p:txBody>
          <a:bodyPr lIns="91140" rIns="91140"/>
          <a:lstStyle/>
          <a:p>
            <a:pPr>
              <a:defRPr/>
            </a:pPr>
            <a:fld id="{4D22578D-3747-46B2-939B-84DD9A902F58}" type="slidenum">
              <a:rPr lang="en-US" smtClean="0">
                <a:solidFill>
                  <a:prstClr val="black"/>
                </a:solidFill>
              </a:rPr>
              <a:pPr>
                <a:defRPr/>
              </a:pPr>
              <a:t>20</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3975"/>
            <a:endParaRPr lang="en-US" altLang="en-US" smtClean="0"/>
          </a:p>
        </p:txBody>
      </p:sp>
      <p:sp>
        <p:nvSpPr>
          <p:cNvPr id="4" name="Slide Number Placeholder 3"/>
          <p:cNvSpPr>
            <a:spLocks noGrp="1"/>
          </p:cNvSpPr>
          <p:nvPr>
            <p:ph type="sldNum" sz="quarter" idx="5"/>
          </p:nvPr>
        </p:nvSpPr>
        <p:spPr/>
        <p:txBody>
          <a:bodyPr lIns="91140" rIns="91140"/>
          <a:lstStyle/>
          <a:p>
            <a:pPr>
              <a:defRPr/>
            </a:pPr>
            <a:fld id="{0A16D2EB-D374-45A6-B636-4CCD02348268}" type="slidenum">
              <a:rPr lang="en-US" smtClean="0">
                <a:solidFill>
                  <a:prstClr val="black"/>
                </a:solidFill>
              </a:rPr>
              <a:pPr>
                <a:defRPr/>
              </a:pPr>
              <a:t>21</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2388" eaLnBrk="1" hangingPunct="1">
              <a:spcBef>
                <a:spcPct val="0"/>
              </a:spcBef>
            </a:pPr>
            <a:r>
              <a:rPr lang="en-US" altLang="en-US" smtClean="0"/>
              <a:t>Kevin Hatton</a:t>
            </a:r>
          </a:p>
          <a:p>
            <a:pPr defTabSz="452388" eaLnBrk="1" hangingPunct="1">
              <a:spcBef>
                <a:spcPct val="0"/>
              </a:spcBef>
            </a:pPr>
            <a:endParaRPr lang="en-US" altLang="en-US" smtClean="0"/>
          </a:p>
        </p:txBody>
      </p:sp>
      <p:sp>
        <p:nvSpPr>
          <p:cNvPr id="563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67" rIns="91367" numCol="1" anchorCtr="0" compatLnSpc="1">
            <a:prstTxWarp prst="textNoShape">
              <a:avLst/>
            </a:prstTxWarp>
          </a:bodyPr>
          <a:lstStyle>
            <a:lvl1pPr>
              <a:defRPr>
                <a:solidFill>
                  <a:schemeClr val="tx1"/>
                </a:solidFill>
                <a:latin typeface="Calibri" pitchFamily="34" charset="0"/>
              </a:defRPr>
            </a:lvl1pPr>
            <a:lvl2pPr marL="739137" indent="-284284">
              <a:defRPr>
                <a:solidFill>
                  <a:schemeClr val="tx1"/>
                </a:solidFill>
                <a:latin typeface="Calibri" pitchFamily="34" charset="0"/>
              </a:defRPr>
            </a:lvl2pPr>
            <a:lvl3pPr marL="1137134" indent="-227427">
              <a:defRPr>
                <a:solidFill>
                  <a:schemeClr val="tx1"/>
                </a:solidFill>
                <a:latin typeface="Calibri" pitchFamily="34" charset="0"/>
              </a:defRPr>
            </a:lvl3pPr>
            <a:lvl4pPr marL="1591986" indent="-227427">
              <a:defRPr>
                <a:solidFill>
                  <a:schemeClr val="tx1"/>
                </a:solidFill>
                <a:latin typeface="Calibri" pitchFamily="34" charset="0"/>
              </a:defRPr>
            </a:lvl4pPr>
            <a:lvl5pPr marL="2046841" indent="-227427">
              <a:defRPr>
                <a:solidFill>
                  <a:schemeClr val="tx1"/>
                </a:solidFill>
                <a:latin typeface="Calibri" pitchFamily="34" charset="0"/>
              </a:defRPr>
            </a:lvl5pPr>
            <a:lvl6pPr marL="2501693" indent="-227427" fontAlgn="base">
              <a:spcBef>
                <a:spcPct val="0"/>
              </a:spcBef>
              <a:spcAft>
                <a:spcPct val="0"/>
              </a:spcAft>
              <a:defRPr>
                <a:solidFill>
                  <a:schemeClr val="tx1"/>
                </a:solidFill>
                <a:latin typeface="Calibri" pitchFamily="34" charset="0"/>
              </a:defRPr>
            </a:lvl6pPr>
            <a:lvl7pPr marL="2956547" indent="-227427" fontAlgn="base">
              <a:spcBef>
                <a:spcPct val="0"/>
              </a:spcBef>
              <a:spcAft>
                <a:spcPct val="0"/>
              </a:spcAft>
              <a:defRPr>
                <a:solidFill>
                  <a:schemeClr val="tx1"/>
                </a:solidFill>
                <a:latin typeface="Calibri" pitchFamily="34" charset="0"/>
              </a:defRPr>
            </a:lvl7pPr>
            <a:lvl8pPr marL="3411401" indent="-227427" fontAlgn="base">
              <a:spcBef>
                <a:spcPct val="0"/>
              </a:spcBef>
              <a:spcAft>
                <a:spcPct val="0"/>
              </a:spcAft>
              <a:defRPr>
                <a:solidFill>
                  <a:schemeClr val="tx1"/>
                </a:solidFill>
                <a:latin typeface="Calibri" pitchFamily="34" charset="0"/>
              </a:defRPr>
            </a:lvl8pPr>
            <a:lvl9pPr marL="3866254" indent="-22742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2E32506-AF59-49F1-9385-36D6CDBB4D52}" type="slidenum">
              <a:rPr lang="en-US" smtClean="0">
                <a:solidFill>
                  <a:srgbClr val="000000"/>
                </a:solidFill>
              </a:rPr>
              <a:pPr fontAlgn="base">
                <a:spcBef>
                  <a:spcPct val="0"/>
                </a:spcBef>
                <a:spcAft>
                  <a:spcPct val="0"/>
                </a:spcAft>
                <a:defRPr/>
              </a:pPr>
              <a:t>22</a:t>
            </a:fld>
            <a:endParaRPr lang="en-US" smtClean="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2388" eaLnBrk="1" hangingPunct="1">
              <a:spcBef>
                <a:spcPct val="0"/>
              </a:spcBef>
            </a:pPr>
            <a:r>
              <a:rPr lang="en-US" altLang="en-US" smtClean="0"/>
              <a:t>Kristina Carr</a:t>
            </a:r>
          </a:p>
          <a:p>
            <a:pPr defTabSz="452388" eaLnBrk="1" hangingPunct="1">
              <a:spcBef>
                <a:spcPct val="0"/>
              </a:spcBef>
            </a:pPr>
            <a:endParaRPr lang="en-US" altLang="en-US" smtClean="0"/>
          </a:p>
        </p:txBody>
      </p:sp>
      <p:sp>
        <p:nvSpPr>
          <p:cNvPr id="583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9" rIns="91359" numCol="1" anchorCtr="0" compatLnSpc="1">
            <a:prstTxWarp prst="textNoShape">
              <a:avLst/>
            </a:prstTxWarp>
          </a:bodyPr>
          <a:lstStyle>
            <a:lvl1pPr>
              <a:defRPr>
                <a:solidFill>
                  <a:schemeClr val="tx1"/>
                </a:solidFill>
                <a:latin typeface="Calibri" pitchFamily="34" charset="0"/>
              </a:defRPr>
            </a:lvl1pPr>
            <a:lvl2pPr marL="739137" indent="-284284">
              <a:defRPr>
                <a:solidFill>
                  <a:schemeClr val="tx1"/>
                </a:solidFill>
                <a:latin typeface="Calibri" pitchFamily="34" charset="0"/>
              </a:defRPr>
            </a:lvl2pPr>
            <a:lvl3pPr marL="1137134" indent="-227427">
              <a:defRPr>
                <a:solidFill>
                  <a:schemeClr val="tx1"/>
                </a:solidFill>
                <a:latin typeface="Calibri" pitchFamily="34" charset="0"/>
              </a:defRPr>
            </a:lvl3pPr>
            <a:lvl4pPr marL="1591986" indent="-227427">
              <a:defRPr>
                <a:solidFill>
                  <a:schemeClr val="tx1"/>
                </a:solidFill>
                <a:latin typeface="Calibri" pitchFamily="34" charset="0"/>
              </a:defRPr>
            </a:lvl4pPr>
            <a:lvl5pPr marL="2046841" indent="-227427">
              <a:defRPr>
                <a:solidFill>
                  <a:schemeClr val="tx1"/>
                </a:solidFill>
                <a:latin typeface="Calibri" pitchFamily="34" charset="0"/>
              </a:defRPr>
            </a:lvl5pPr>
            <a:lvl6pPr marL="2501693" indent="-227427" fontAlgn="base">
              <a:spcBef>
                <a:spcPct val="0"/>
              </a:spcBef>
              <a:spcAft>
                <a:spcPct val="0"/>
              </a:spcAft>
              <a:defRPr>
                <a:solidFill>
                  <a:schemeClr val="tx1"/>
                </a:solidFill>
                <a:latin typeface="Calibri" pitchFamily="34" charset="0"/>
              </a:defRPr>
            </a:lvl6pPr>
            <a:lvl7pPr marL="2956547" indent="-227427" fontAlgn="base">
              <a:spcBef>
                <a:spcPct val="0"/>
              </a:spcBef>
              <a:spcAft>
                <a:spcPct val="0"/>
              </a:spcAft>
              <a:defRPr>
                <a:solidFill>
                  <a:schemeClr val="tx1"/>
                </a:solidFill>
                <a:latin typeface="Calibri" pitchFamily="34" charset="0"/>
              </a:defRPr>
            </a:lvl7pPr>
            <a:lvl8pPr marL="3411401" indent="-227427" fontAlgn="base">
              <a:spcBef>
                <a:spcPct val="0"/>
              </a:spcBef>
              <a:spcAft>
                <a:spcPct val="0"/>
              </a:spcAft>
              <a:defRPr>
                <a:solidFill>
                  <a:schemeClr val="tx1"/>
                </a:solidFill>
                <a:latin typeface="Calibri" pitchFamily="34" charset="0"/>
              </a:defRPr>
            </a:lvl8pPr>
            <a:lvl9pPr marL="3866254" indent="-22742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5634522-3B80-4553-9775-74919593C75E}" type="slidenum">
              <a:rPr lang="en-US" smtClean="0">
                <a:solidFill>
                  <a:srgbClr val="000000"/>
                </a:solidFill>
              </a:rPr>
              <a:pPr fontAlgn="base">
                <a:spcBef>
                  <a:spcPct val="0"/>
                </a:spcBef>
                <a:spcAft>
                  <a:spcPct val="0"/>
                </a:spcAft>
                <a:defRPr/>
              </a:pPr>
              <a:t>23</a:t>
            </a:fld>
            <a:endParaRPr lang="en-US" smtClean="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Sherri Magyarits</a:t>
            </a:r>
          </a:p>
        </p:txBody>
      </p:sp>
      <p:sp>
        <p:nvSpPr>
          <p:cNvPr id="593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9" rIns="91359" numCol="1" anchorCtr="0" compatLnSpc="1">
            <a:prstTxWarp prst="textNoShape">
              <a:avLst/>
            </a:prstTxWarp>
          </a:bodyPr>
          <a:lstStyle>
            <a:lvl1pPr>
              <a:defRPr>
                <a:solidFill>
                  <a:schemeClr val="tx1"/>
                </a:solidFill>
                <a:latin typeface="Calibri" pitchFamily="34" charset="0"/>
              </a:defRPr>
            </a:lvl1pPr>
            <a:lvl2pPr marL="739137" indent="-284284">
              <a:defRPr>
                <a:solidFill>
                  <a:schemeClr val="tx1"/>
                </a:solidFill>
                <a:latin typeface="Calibri" pitchFamily="34" charset="0"/>
              </a:defRPr>
            </a:lvl2pPr>
            <a:lvl3pPr marL="1137134" indent="-227427">
              <a:defRPr>
                <a:solidFill>
                  <a:schemeClr val="tx1"/>
                </a:solidFill>
                <a:latin typeface="Calibri" pitchFamily="34" charset="0"/>
              </a:defRPr>
            </a:lvl3pPr>
            <a:lvl4pPr marL="1591986" indent="-227427">
              <a:defRPr>
                <a:solidFill>
                  <a:schemeClr val="tx1"/>
                </a:solidFill>
                <a:latin typeface="Calibri" pitchFamily="34" charset="0"/>
              </a:defRPr>
            </a:lvl4pPr>
            <a:lvl5pPr marL="2046841" indent="-227427">
              <a:defRPr>
                <a:solidFill>
                  <a:schemeClr val="tx1"/>
                </a:solidFill>
                <a:latin typeface="Calibri" pitchFamily="34" charset="0"/>
              </a:defRPr>
            </a:lvl5pPr>
            <a:lvl6pPr marL="2501693" indent="-227427" fontAlgn="base">
              <a:spcBef>
                <a:spcPct val="0"/>
              </a:spcBef>
              <a:spcAft>
                <a:spcPct val="0"/>
              </a:spcAft>
              <a:defRPr>
                <a:solidFill>
                  <a:schemeClr val="tx1"/>
                </a:solidFill>
                <a:latin typeface="Calibri" pitchFamily="34" charset="0"/>
              </a:defRPr>
            </a:lvl6pPr>
            <a:lvl7pPr marL="2956547" indent="-227427" fontAlgn="base">
              <a:spcBef>
                <a:spcPct val="0"/>
              </a:spcBef>
              <a:spcAft>
                <a:spcPct val="0"/>
              </a:spcAft>
              <a:defRPr>
                <a:solidFill>
                  <a:schemeClr val="tx1"/>
                </a:solidFill>
                <a:latin typeface="Calibri" pitchFamily="34" charset="0"/>
              </a:defRPr>
            </a:lvl7pPr>
            <a:lvl8pPr marL="3411401" indent="-227427" fontAlgn="base">
              <a:spcBef>
                <a:spcPct val="0"/>
              </a:spcBef>
              <a:spcAft>
                <a:spcPct val="0"/>
              </a:spcAft>
              <a:defRPr>
                <a:solidFill>
                  <a:schemeClr val="tx1"/>
                </a:solidFill>
                <a:latin typeface="Calibri" pitchFamily="34" charset="0"/>
              </a:defRPr>
            </a:lvl8pPr>
            <a:lvl9pPr marL="3866254" indent="-22742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CB918A8-527F-45C4-9579-EBA7482D0D25}" type="slidenum">
              <a:rPr lang="en-US" smtClean="0">
                <a:solidFill>
                  <a:srgbClr val="000000"/>
                </a:solidFill>
              </a:rPr>
              <a:pPr fontAlgn="base">
                <a:spcBef>
                  <a:spcPct val="0"/>
                </a:spcBef>
                <a:spcAft>
                  <a:spcPct val="0"/>
                </a:spcAft>
                <a:defRPr/>
              </a:pPr>
              <a:t>24</a:t>
            </a:fld>
            <a:endParaRPr lang="en-US"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9137" indent="-284284">
              <a:defRPr>
                <a:solidFill>
                  <a:schemeClr val="tx1"/>
                </a:solidFill>
                <a:latin typeface="Calibri" pitchFamily="34" charset="0"/>
              </a:defRPr>
            </a:lvl2pPr>
            <a:lvl3pPr marL="1137134" indent="-227427">
              <a:defRPr>
                <a:solidFill>
                  <a:schemeClr val="tx1"/>
                </a:solidFill>
                <a:latin typeface="Calibri" pitchFamily="34" charset="0"/>
              </a:defRPr>
            </a:lvl3pPr>
            <a:lvl4pPr marL="1591986" indent="-227427">
              <a:defRPr>
                <a:solidFill>
                  <a:schemeClr val="tx1"/>
                </a:solidFill>
                <a:latin typeface="Calibri" pitchFamily="34" charset="0"/>
              </a:defRPr>
            </a:lvl4pPr>
            <a:lvl5pPr marL="2046841" indent="-227427">
              <a:defRPr>
                <a:solidFill>
                  <a:schemeClr val="tx1"/>
                </a:solidFill>
                <a:latin typeface="Calibri" pitchFamily="34" charset="0"/>
              </a:defRPr>
            </a:lvl5pPr>
            <a:lvl6pPr marL="2501693" indent="-227427" fontAlgn="base">
              <a:spcBef>
                <a:spcPct val="0"/>
              </a:spcBef>
              <a:spcAft>
                <a:spcPct val="0"/>
              </a:spcAft>
              <a:defRPr>
                <a:solidFill>
                  <a:schemeClr val="tx1"/>
                </a:solidFill>
                <a:latin typeface="Calibri" pitchFamily="34" charset="0"/>
              </a:defRPr>
            </a:lvl6pPr>
            <a:lvl7pPr marL="2956547" indent="-227427" fontAlgn="base">
              <a:spcBef>
                <a:spcPct val="0"/>
              </a:spcBef>
              <a:spcAft>
                <a:spcPct val="0"/>
              </a:spcAft>
              <a:defRPr>
                <a:solidFill>
                  <a:schemeClr val="tx1"/>
                </a:solidFill>
                <a:latin typeface="Calibri" pitchFamily="34" charset="0"/>
              </a:defRPr>
            </a:lvl7pPr>
            <a:lvl8pPr marL="3411401" indent="-227427" fontAlgn="base">
              <a:spcBef>
                <a:spcPct val="0"/>
              </a:spcBef>
              <a:spcAft>
                <a:spcPct val="0"/>
              </a:spcAft>
              <a:defRPr>
                <a:solidFill>
                  <a:schemeClr val="tx1"/>
                </a:solidFill>
                <a:latin typeface="Calibri" pitchFamily="34" charset="0"/>
              </a:defRPr>
            </a:lvl8pPr>
            <a:lvl9pPr marL="3866254" indent="-22742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5F48AC1-6482-46CD-8BB2-8DCAE8FB9F88}" type="slidenum">
              <a:rPr lang="en-US" smtClean="0">
                <a:solidFill>
                  <a:srgbClr val="000000"/>
                </a:solidFill>
                <a:latin typeface="Arial" pitchFamily="34" charset="0"/>
              </a:rPr>
              <a:pPr fontAlgn="base">
                <a:spcBef>
                  <a:spcPct val="0"/>
                </a:spcBef>
                <a:spcAft>
                  <a:spcPct val="0"/>
                </a:spcAft>
                <a:defRPr/>
              </a:pPr>
              <a:t>2</a:t>
            </a:fld>
            <a:endParaRPr lang="en-US" smtClean="0">
              <a:solidFill>
                <a:srgbClr val="000000"/>
              </a:solidFill>
              <a:latin typeface="Arial" pitchFamily="34" charset="0"/>
            </a:endParaRPr>
          </a:p>
        </p:txBody>
      </p:sp>
      <p:sp>
        <p:nvSpPr>
          <p:cNvPr id="40963" name="Rectangle 2"/>
          <p:cNvSpPr>
            <a:spLocks noGrp="1" noRot="1" noChangeAspect="1" noChangeArrowheads="1" noTextEdit="1"/>
          </p:cNvSpPr>
          <p:nvPr>
            <p:ph type="sldImg"/>
          </p:nvPr>
        </p:nvSpPr>
        <p:spPr bwMode="auto">
          <a:xfrm>
            <a:off x="1196975" y="690563"/>
            <a:ext cx="4611688" cy="34591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4"/>
          <p:cNvSpPr>
            <a:spLocks noGrp="1" noChangeArrowheads="1"/>
          </p:cNvSpPr>
          <p:nvPr>
            <p:ph type="body" idx="1"/>
          </p:nvPr>
        </p:nvSpPr>
        <p:spPr bwMode="auto">
          <a:xfrm>
            <a:off x="935039" y="4381501"/>
            <a:ext cx="5133975" cy="27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2388" eaLnBrk="1" hangingPunct="1">
              <a:spcBef>
                <a:spcPct val="0"/>
              </a:spcBef>
            </a:pPr>
            <a:r>
              <a:rPr lang="en-US" altLang="en-US" smtClean="0"/>
              <a:t>Phil Bassett</a:t>
            </a:r>
          </a:p>
          <a:p>
            <a:pPr defTabSz="452388" eaLnBrk="1" hangingPunct="1">
              <a:spcBef>
                <a:spcPct val="0"/>
              </a:spcBef>
            </a:pPr>
            <a:endParaRPr lang="en-US" altLang="en-US" smtClean="0"/>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67" rIns="91367" numCol="1" anchorCtr="0" compatLnSpc="1">
            <a:prstTxWarp prst="textNoShape">
              <a:avLst/>
            </a:prstTxWarp>
          </a:bodyPr>
          <a:lstStyle>
            <a:lvl1pPr>
              <a:defRPr>
                <a:solidFill>
                  <a:schemeClr val="tx1"/>
                </a:solidFill>
                <a:latin typeface="Calibri" pitchFamily="34" charset="0"/>
              </a:defRPr>
            </a:lvl1pPr>
            <a:lvl2pPr marL="739137" indent="-284284">
              <a:defRPr>
                <a:solidFill>
                  <a:schemeClr val="tx1"/>
                </a:solidFill>
                <a:latin typeface="Calibri" pitchFamily="34" charset="0"/>
              </a:defRPr>
            </a:lvl2pPr>
            <a:lvl3pPr marL="1137134" indent="-227427">
              <a:defRPr>
                <a:solidFill>
                  <a:schemeClr val="tx1"/>
                </a:solidFill>
                <a:latin typeface="Calibri" pitchFamily="34" charset="0"/>
              </a:defRPr>
            </a:lvl3pPr>
            <a:lvl4pPr marL="1591986" indent="-227427">
              <a:defRPr>
                <a:solidFill>
                  <a:schemeClr val="tx1"/>
                </a:solidFill>
                <a:latin typeface="Calibri" pitchFamily="34" charset="0"/>
              </a:defRPr>
            </a:lvl4pPr>
            <a:lvl5pPr marL="2046841" indent="-227427">
              <a:defRPr>
                <a:solidFill>
                  <a:schemeClr val="tx1"/>
                </a:solidFill>
                <a:latin typeface="Calibri" pitchFamily="34" charset="0"/>
              </a:defRPr>
            </a:lvl5pPr>
            <a:lvl6pPr marL="2501693" indent="-227427" fontAlgn="base">
              <a:spcBef>
                <a:spcPct val="0"/>
              </a:spcBef>
              <a:spcAft>
                <a:spcPct val="0"/>
              </a:spcAft>
              <a:defRPr>
                <a:solidFill>
                  <a:schemeClr val="tx1"/>
                </a:solidFill>
                <a:latin typeface="Calibri" pitchFamily="34" charset="0"/>
              </a:defRPr>
            </a:lvl6pPr>
            <a:lvl7pPr marL="2956547" indent="-227427" fontAlgn="base">
              <a:spcBef>
                <a:spcPct val="0"/>
              </a:spcBef>
              <a:spcAft>
                <a:spcPct val="0"/>
              </a:spcAft>
              <a:defRPr>
                <a:solidFill>
                  <a:schemeClr val="tx1"/>
                </a:solidFill>
                <a:latin typeface="Calibri" pitchFamily="34" charset="0"/>
              </a:defRPr>
            </a:lvl7pPr>
            <a:lvl8pPr marL="3411401" indent="-227427" fontAlgn="base">
              <a:spcBef>
                <a:spcPct val="0"/>
              </a:spcBef>
              <a:spcAft>
                <a:spcPct val="0"/>
              </a:spcAft>
              <a:defRPr>
                <a:solidFill>
                  <a:schemeClr val="tx1"/>
                </a:solidFill>
                <a:latin typeface="Calibri" pitchFamily="34" charset="0"/>
              </a:defRPr>
            </a:lvl8pPr>
            <a:lvl9pPr marL="3866254" indent="-22742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4625737-CBC7-40E0-89A6-921DC0D643FC}" type="slidenum">
              <a:rPr lang="en-US" smtClean="0">
                <a:solidFill>
                  <a:srgbClr val="000000"/>
                </a:solidFill>
              </a:rPr>
              <a:pPr fontAlgn="base">
                <a:spcBef>
                  <a:spcPct val="0"/>
                </a:spcBef>
                <a:spcAft>
                  <a:spcPct val="0"/>
                </a:spcAft>
                <a:defRPr/>
              </a:pPr>
              <a:t>25</a:t>
            </a:fld>
            <a:endParaRPr lang="en-US"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NextGen Equipage Insertion Strategy Paper Final May</a:t>
            </a:r>
            <a:r>
              <a:rPr lang="en-US" baseline="0" dirty="0" smtClean="0"/>
              <a:t> 25, 2011, was provided to Gloria </a:t>
            </a:r>
            <a:r>
              <a:rPr lang="en-US" baseline="0" dirty="0" err="1" smtClean="0"/>
              <a:t>Dunderman</a:t>
            </a:r>
            <a:r>
              <a:rPr lang="en-US" baseline="0" dirty="0" smtClean="0"/>
              <a:t> on December 19, 2013 in pdf.</a:t>
            </a:r>
            <a:endParaRPr lang="en-US" dirty="0"/>
          </a:p>
        </p:txBody>
      </p:sp>
      <p:sp>
        <p:nvSpPr>
          <p:cNvPr id="4" name="Slide Number Placeholder 3"/>
          <p:cNvSpPr>
            <a:spLocks noGrp="1"/>
          </p:cNvSpPr>
          <p:nvPr>
            <p:ph type="sldNum" sz="quarter" idx="10"/>
          </p:nvPr>
        </p:nvSpPr>
        <p:spPr/>
        <p:txBody>
          <a:bodyPr/>
          <a:lstStyle/>
          <a:p>
            <a:pPr>
              <a:defRPr/>
            </a:pPr>
            <a:fld id="{E299E39C-F785-4E91-9501-20289E66AA23}" type="slidenum">
              <a:rPr lang="en-US" smtClean="0"/>
              <a:pPr>
                <a:defRPr/>
              </a:pPr>
              <a:t>6</a:t>
            </a:fld>
            <a:endParaRPr lang="en-US"/>
          </a:p>
        </p:txBody>
      </p:sp>
    </p:spTree>
    <p:extLst>
      <p:ext uri="{BB962C8B-B14F-4D97-AF65-F5344CB8AC3E}">
        <p14:creationId xmlns:p14="http://schemas.microsoft.com/office/powerpoint/2010/main" val="1505329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0764">
              <a:defRPr>
                <a:solidFill>
                  <a:schemeClr val="tx1"/>
                </a:solidFill>
                <a:latin typeface="Calibri" pitchFamily="34" charset="0"/>
              </a:defRPr>
            </a:lvl1pPr>
            <a:lvl2pPr marL="739137" indent="-284284" defTabSz="920764">
              <a:defRPr>
                <a:solidFill>
                  <a:schemeClr val="tx1"/>
                </a:solidFill>
                <a:latin typeface="Calibri" pitchFamily="34" charset="0"/>
              </a:defRPr>
            </a:lvl2pPr>
            <a:lvl3pPr marL="1137134" indent="-227427" defTabSz="920764">
              <a:defRPr>
                <a:solidFill>
                  <a:schemeClr val="tx1"/>
                </a:solidFill>
                <a:latin typeface="Calibri" pitchFamily="34" charset="0"/>
              </a:defRPr>
            </a:lvl3pPr>
            <a:lvl4pPr marL="1591986" indent="-227427" defTabSz="920764">
              <a:defRPr>
                <a:solidFill>
                  <a:schemeClr val="tx1"/>
                </a:solidFill>
                <a:latin typeface="Calibri" pitchFamily="34" charset="0"/>
              </a:defRPr>
            </a:lvl4pPr>
            <a:lvl5pPr marL="2046841" indent="-227427" defTabSz="920764">
              <a:defRPr>
                <a:solidFill>
                  <a:schemeClr val="tx1"/>
                </a:solidFill>
                <a:latin typeface="Calibri" pitchFamily="34" charset="0"/>
              </a:defRPr>
            </a:lvl5pPr>
            <a:lvl6pPr marL="2501693" indent="-227427" defTabSz="920764" fontAlgn="base">
              <a:spcBef>
                <a:spcPct val="0"/>
              </a:spcBef>
              <a:spcAft>
                <a:spcPct val="0"/>
              </a:spcAft>
              <a:defRPr>
                <a:solidFill>
                  <a:schemeClr val="tx1"/>
                </a:solidFill>
                <a:latin typeface="Calibri" pitchFamily="34" charset="0"/>
              </a:defRPr>
            </a:lvl6pPr>
            <a:lvl7pPr marL="2956547" indent="-227427" defTabSz="920764" fontAlgn="base">
              <a:spcBef>
                <a:spcPct val="0"/>
              </a:spcBef>
              <a:spcAft>
                <a:spcPct val="0"/>
              </a:spcAft>
              <a:defRPr>
                <a:solidFill>
                  <a:schemeClr val="tx1"/>
                </a:solidFill>
                <a:latin typeface="Calibri" pitchFamily="34" charset="0"/>
              </a:defRPr>
            </a:lvl7pPr>
            <a:lvl8pPr marL="3411401" indent="-227427" defTabSz="920764" fontAlgn="base">
              <a:spcBef>
                <a:spcPct val="0"/>
              </a:spcBef>
              <a:spcAft>
                <a:spcPct val="0"/>
              </a:spcAft>
              <a:defRPr>
                <a:solidFill>
                  <a:schemeClr val="tx1"/>
                </a:solidFill>
                <a:latin typeface="Calibri" pitchFamily="34" charset="0"/>
              </a:defRPr>
            </a:lvl8pPr>
            <a:lvl9pPr marL="3866254" indent="-227427" defTabSz="92076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9F13054-B4AB-4B8B-9DAD-E3F24DD2F8C8}" type="slidenum">
              <a:rPr lang="en-US" smtClean="0">
                <a:latin typeface="Arial" pitchFamily="34" charset="0"/>
              </a:rPr>
              <a:pPr fontAlgn="base">
                <a:spcBef>
                  <a:spcPct val="0"/>
                </a:spcBef>
                <a:spcAft>
                  <a:spcPct val="0"/>
                </a:spcAft>
                <a:defRPr/>
              </a:pPr>
              <a:t>8</a:t>
            </a:fld>
            <a:endParaRPr lang="en-US" smtClean="0">
              <a:latin typeface="Arial" pitchFamily="34" charset="0"/>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xfrm>
            <a:off x="933451" y="4381501"/>
            <a:ext cx="5137150" cy="612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pPr>
            <a:endParaRPr lang="en-US" altLang="en-US" sz="800">
              <a:latin typeface="Arial" pitchFamily="34" charset="0"/>
            </a:endParaRPr>
          </a:p>
          <a:p>
            <a:pPr lvl="1" eaLnBrk="1" hangingPunct="1">
              <a:spcBef>
                <a:spcPct val="0"/>
              </a:spcBef>
            </a:pPr>
            <a:endParaRPr lang="en-US" altLang="en-US" sz="800">
              <a:latin typeface="Arial" pitchFamily="34" charset="0"/>
            </a:endParaRPr>
          </a:p>
          <a:p>
            <a:pPr eaLnBrk="1" hangingPunct="1">
              <a:spcBef>
                <a:spcPct val="0"/>
              </a:spcBef>
            </a:pPr>
            <a:endParaRPr lang="en-US" alt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9183">
              <a:defRPr>
                <a:solidFill>
                  <a:schemeClr val="tx1"/>
                </a:solidFill>
                <a:latin typeface="Calibri" pitchFamily="34" charset="0"/>
              </a:defRPr>
            </a:lvl1pPr>
            <a:lvl2pPr marL="739137" indent="-284284" defTabSz="919183">
              <a:defRPr>
                <a:solidFill>
                  <a:schemeClr val="tx1"/>
                </a:solidFill>
                <a:latin typeface="Calibri" pitchFamily="34" charset="0"/>
              </a:defRPr>
            </a:lvl2pPr>
            <a:lvl3pPr marL="1137134" indent="-227427" defTabSz="919183">
              <a:defRPr>
                <a:solidFill>
                  <a:schemeClr val="tx1"/>
                </a:solidFill>
                <a:latin typeface="Calibri" pitchFamily="34" charset="0"/>
              </a:defRPr>
            </a:lvl3pPr>
            <a:lvl4pPr marL="1591986" indent="-227427" defTabSz="919183">
              <a:defRPr>
                <a:solidFill>
                  <a:schemeClr val="tx1"/>
                </a:solidFill>
                <a:latin typeface="Calibri" pitchFamily="34" charset="0"/>
              </a:defRPr>
            </a:lvl4pPr>
            <a:lvl5pPr marL="2046841" indent="-227427" defTabSz="919183">
              <a:defRPr>
                <a:solidFill>
                  <a:schemeClr val="tx1"/>
                </a:solidFill>
                <a:latin typeface="Calibri" pitchFamily="34" charset="0"/>
              </a:defRPr>
            </a:lvl5pPr>
            <a:lvl6pPr marL="2501693" indent="-227427" defTabSz="919183" fontAlgn="base">
              <a:spcBef>
                <a:spcPct val="0"/>
              </a:spcBef>
              <a:spcAft>
                <a:spcPct val="0"/>
              </a:spcAft>
              <a:defRPr>
                <a:solidFill>
                  <a:schemeClr val="tx1"/>
                </a:solidFill>
                <a:latin typeface="Calibri" pitchFamily="34" charset="0"/>
              </a:defRPr>
            </a:lvl6pPr>
            <a:lvl7pPr marL="2956547" indent="-227427" defTabSz="919183" fontAlgn="base">
              <a:spcBef>
                <a:spcPct val="0"/>
              </a:spcBef>
              <a:spcAft>
                <a:spcPct val="0"/>
              </a:spcAft>
              <a:defRPr>
                <a:solidFill>
                  <a:schemeClr val="tx1"/>
                </a:solidFill>
                <a:latin typeface="Calibri" pitchFamily="34" charset="0"/>
              </a:defRPr>
            </a:lvl7pPr>
            <a:lvl8pPr marL="3411401" indent="-227427" defTabSz="919183" fontAlgn="base">
              <a:spcBef>
                <a:spcPct val="0"/>
              </a:spcBef>
              <a:spcAft>
                <a:spcPct val="0"/>
              </a:spcAft>
              <a:defRPr>
                <a:solidFill>
                  <a:schemeClr val="tx1"/>
                </a:solidFill>
                <a:latin typeface="Calibri" pitchFamily="34" charset="0"/>
              </a:defRPr>
            </a:lvl8pPr>
            <a:lvl9pPr marL="3866254" indent="-227427" defTabSz="91918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FA907DC-BC04-4A53-AD79-964D847A5123}" type="slidenum">
              <a:rPr lang="en-US" smtClean="0">
                <a:latin typeface="Arial" pitchFamily="34" charset="0"/>
              </a:rPr>
              <a:pPr fontAlgn="base">
                <a:spcBef>
                  <a:spcPct val="0"/>
                </a:spcBef>
                <a:spcAft>
                  <a:spcPct val="0"/>
                </a:spcAft>
                <a:defRPr/>
              </a:pPr>
              <a:t>9</a:t>
            </a:fld>
            <a:endParaRPr lang="en-US" smtClean="0">
              <a:latin typeface="Arial"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xfrm>
            <a:off x="933451" y="4381501"/>
            <a:ext cx="5137150" cy="1266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pPr>
            <a:r>
              <a:rPr lang="en-US" altLang="en-US" sz="800">
                <a:latin typeface="Arial" pitchFamily="34" charset="0"/>
              </a:rPr>
              <a:t>Provide a five-year projection of contract spending for FY 2012 through FY 2016. These figures will be provided by the RST Financial Manager, and are to be considered only as a target amount.  The projected budget levels should be labeled “For Planning Purposes Only” and will only include contract dollars.</a:t>
            </a:r>
          </a:p>
          <a:p>
            <a:pPr lvl="1" eaLnBrk="1" hangingPunct="1">
              <a:spcBef>
                <a:spcPct val="0"/>
              </a:spcBef>
            </a:pPr>
            <a:endParaRPr lang="en-US" altLang="en-US" sz="800">
              <a:latin typeface="Arial" pitchFamily="34" charset="0"/>
            </a:endParaRPr>
          </a:p>
          <a:p>
            <a:pPr lvl="1" eaLnBrk="1" hangingPunct="1">
              <a:spcBef>
                <a:spcPct val="0"/>
              </a:spcBef>
            </a:pPr>
            <a:r>
              <a:rPr lang="en-US" altLang="en-US" sz="800">
                <a:latin typeface="Arial" pitchFamily="34" charset="0"/>
              </a:rPr>
              <a:t>Confirm ATDP numbers</a:t>
            </a:r>
          </a:p>
          <a:p>
            <a:pPr lvl="1" eaLnBrk="1" hangingPunct="1">
              <a:spcBef>
                <a:spcPct val="0"/>
              </a:spcBef>
            </a:pPr>
            <a:endParaRPr lang="en-US" altLang="en-US" sz="800">
              <a:latin typeface="Arial" pitchFamily="34" charset="0"/>
            </a:endParaRPr>
          </a:p>
          <a:p>
            <a:pPr lvl="1" eaLnBrk="1" hangingPunct="1">
              <a:spcBef>
                <a:spcPct val="0"/>
              </a:spcBef>
            </a:pPr>
            <a:r>
              <a:rPr lang="en-US" altLang="en-US" sz="800">
                <a:latin typeface="Arial" pitchFamily="34" charset="0"/>
              </a:rPr>
              <a:t>Include SNT and Ops Concept Validation; no numbers for 1a12a</a:t>
            </a:r>
          </a:p>
          <a:p>
            <a:pPr eaLnBrk="1" hangingPunct="1">
              <a:spcBef>
                <a:spcPct val="0"/>
              </a:spcBef>
            </a:pPr>
            <a:endParaRPr lang="en-US" alt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TMI deliverable </a:t>
            </a:r>
            <a:r>
              <a:rPr lang="en-US" smtClean="0"/>
              <a:t>is Taxonomy</a:t>
            </a:r>
            <a:r>
              <a:rPr lang="en-US" baseline="0" smtClean="0"/>
              <a:t> </a:t>
            </a:r>
            <a:r>
              <a:rPr lang="en-US" dirty="0" smtClean="0"/>
              <a:t>for </a:t>
            </a:r>
            <a:r>
              <a:rPr lang="en-US" dirty="0" smtClean="0"/>
              <a:t>June</a:t>
            </a:r>
            <a:r>
              <a:rPr lang="en-US" baseline="0" dirty="0" smtClean="0"/>
              <a:t> </a:t>
            </a:r>
            <a:r>
              <a:rPr lang="en-US" baseline="0" smtClean="0"/>
              <a:t>2014 </a:t>
            </a:r>
            <a:r>
              <a:rPr lang="en-US" baseline="0" smtClean="0"/>
              <a:t>(PLA date)</a:t>
            </a:r>
            <a:endParaRPr lang="en-US" dirty="0"/>
          </a:p>
        </p:txBody>
      </p:sp>
      <p:sp>
        <p:nvSpPr>
          <p:cNvPr id="4" name="Slide Number Placeholder 3"/>
          <p:cNvSpPr>
            <a:spLocks noGrp="1"/>
          </p:cNvSpPr>
          <p:nvPr>
            <p:ph type="sldNum" sz="quarter" idx="10"/>
          </p:nvPr>
        </p:nvSpPr>
        <p:spPr/>
        <p:txBody>
          <a:bodyPr/>
          <a:lstStyle/>
          <a:p>
            <a:pPr>
              <a:defRPr/>
            </a:pPr>
            <a:fld id="{E299E39C-F785-4E91-9501-20289E66AA23}" type="slidenum">
              <a:rPr lang="en-US" smtClean="0"/>
              <a:pPr>
                <a:defRPr/>
              </a:pPr>
              <a:t>10</a:t>
            </a:fld>
            <a:endParaRPr lang="en-US"/>
          </a:p>
        </p:txBody>
      </p:sp>
    </p:spTree>
    <p:extLst>
      <p:ext uri="{BB962C8B-B14F-4D97-AF65-F5344CB8AC3E}">
        <p14:creationId xmlns:p14="http://schemas.microsoft.com/office/powerpoint/2010/main" val="465563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1811">
              <a:defRPr>
                <a:solidFill>
                  <a:schemeClr val="tx1"/>
                </a:solidFill>
                <a:latin typeface="Calibri" pitchFamily="34" charset="0"/>
              </a:defRPr>
            </a:lvl1pPr>
            <a:lvl2pPr marL="739137" indent="-284284" defTabSz="901811">
              <a:defRPr>
                <a:solidFill>
                  <a:schemeClr val="tx1"/>
                </a:solidFill>
                <a:latin typeface="Calibri" pitchFamily="34" charset="0"/>
              </a:defRPr>
            </a:lvl2pPr>
            <a:lvl3pPr marL="1137134" indent="-227427" defTabSz="901811">
              <a:defRPr>
                <a:solidFill>
                  <a:schemeClr val="tx1"/>
                </a:solidFill>
                <a:latin typeface="Calibri" pitchFamily="34" charset="0"/>
              </a:defRPr>
            </a:lvl3pPr>
            <a:lvl4pPr marL="1591986" indent="-227427" defTabSz="901811">
              <a:defRPr>
                <a:solidFill>
                  <a:schemeClr val="tx1"/>
                </a:solidFill>
                <a:latin typeface="Calibri" pitchFamily="34" charset="0"/>
              </a:defRPr>
            </a:lvl4pPr>
            <a:lvl5pPr marL="2046841" indent="-227427" defTabSz="901811">
              <a:defRPr>
                <a:solidFill>
                  <a:schemeClr val="tx1"/>
                </a:solidFill>
                <a:latin typeface="Calibri" pitchFamily="34" charset="0"/>
              </a:defRPr>
            </a:lvl5pPr>
            <a:lvl6pPr marL="2501693" indent="-227427" defTabSz="901811" fontAlgn="base">
              <a:spcBef>
                <a:spcPct val="0"/>
              </a:spcBef>
              <a:spcAft>
                <a:spcPct val="0"/>
              </a:spcAft>
              <a:defRPr>
                <a:solidFill>
                  <a:schemeClr val="tx1"/>
                </a:solidFill>
                <a:latin typeface="Calibri" pitchFamily="34" charset="0"/>
              </a:defRPr>
            </a:lvl6pPr>
            <a:lvl7pPr marL="2956547" indent="-227427" defTabSz="901811" fontAlgn="base">
              <a:spcBef>
                <a:spcPct val="0"/>
              </a:spcBef>
              <a:spcAft>
                <a:spcPct val="0"/>
              </a:spcAft>
              <a:defRPr>
                <a:solidFill>
                  <a:schemeClr val="tx1"/>
                </a:solidFill>
                <a:latin typeface="Calibri" pitchFamily="34" charset="0"/>
              </a:defRPr>
            </a:lvl7pPr>
            <a:lvl8pPr marL="3411401" indent="-227427" defTabSz="901811" fontAlgn="base">
              <a:spcBef>
                <a:spcPct val="0"/>
              </a:spcBef>
              <a:spcAft>
                <a:spcPct val="0"/>
              </a:spcAft>
              <a:defRPr>
                <a:solidFill>
                  <a:schemeClr val="tx1"/>
                </a:solidFill>
                <a:latin typeface="Calibri" pitchFamily="34" charset="0"/>
              </a:defRPr>
            </a:lvl8pPr>
            <a:lvl9pPr marL="3866254" indent="-227427" defTabSz="901811"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9E704AF-B8C1-4ABD-82E8-3094742F38C6}" type="slidenum">
              <a:rPr lang="en-US" smtClean="0">
                <a:solidFill>
                  <a:srgbClr val="000000"/>
                </a:solidFill>
                <a:latin typeface="Arial" pitchFamily="34" charset="0"/>
              </a:rPr>
              <a:pPr fontAlgn="base">
                <a:spcBef>
                  <a:spcPct val="0"/>
                </a:spcBef>
                <a:spcAft>
                  <a:spcPct val="0"/>
                </a:spcAft>
                <a:defRPr/>
              </a:pPr>
              <a:t>11</a:t>
            </a:fld>
            <a:endParaRPr lang="en-US" smtClean="0">
              <a:solidFill>
                <a:srgbClr val="000000"/>
              </a:solidFill>
              <a:latin typeface="Arial" pitchFamily="34" charset="0"/>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xfrm>
            <a:off x="935039" y="4381501"/>
            <a:ext cx="5133975" cy="27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0764">
              <a:defRPr>
                <a:solidFill>
                  <a:schemeClr val="tx1"/>
                </a:solidFill>
                <a:latin typeface="Calibri" pitchFamily="34" charset="0"/>
              </a:defRPr>
            </a:lvl1pPr>
            <a:lvl2pPr marL="739137" indent="-284284" defTabSz="920764">
              <a:defRPr>
                <a:solidFill>
                  <a:schemeClr val="tx1"/>
                </a:solidFill>
                <a:latin typeface="Calibri" pitchFamily="34" charset="0"/>
              </a:defRPr>
            </a:lvl2pPr>
            <a:lvl3pPr marL="1137134" indent="-227427" defTabSz="920764">
              <a:defRPr>
                <a:solidFill>
                  <a:schemeClr val="tx1"/>
                </a:solidFill>
                <a:latin typeface="Calibri" pitchFamily="34" charset="0"/>
              </a:defRPr>
            </a:lvl3pPr>
            <a:lvl4pPr marL="1591986" indent="-227427" defTabSz="920764">
              <a:defRPr>
                <a:solidFill>
                  <a:schemeClr val="tx1"/>
                </a:solidFill>
                <a:latin typeface="Calibri" pitchFamily="34" charset="0"/>
              </a:defRPr>
            </a:lvl4pPr>
            <a:lvl5pPr marL="2046841" indent="-227427" defTabSz="920764">
              <a:defRPr>
                <a:solidFill>
                  <a:schemeClr val="tx1"/>
                </a:solidFill>
                <a:latin typeface="Calibri" pitchFamily="34" charset="0"/>
              </a:defRPr>
            </a:lvl5pPr>
            <a:lvl6pPr marL="2501693" indent="-227427" defTabSz="920764" fontAlgn="base">
              <a:spcBef>
                <a:spcPct val="0"/>
              </a:spcBef>
              <a:spcAft>
                <a:spcPct val="0"/>
              </a:spcAft>
              <a:defRPr>
                <a:solidFill>
                  <a:schemeClr val="tx1"/>
                </a:solidFill>
                <a:latin typeface="Calibri" pitchFamily="34" charset="0"/>
              </a:defRPr>
            </a:lvl6pPr>
            <a:lvl7pPr marL="2956547" indent="-227427" defTabSz="920764" fontAlgn="base">
              <a:spcBef>
                <a:spcPct val="0"/>
              </a:spcBef>
              <a:spcAft>
                <a:spcPct val="0"/>
              </a:spcAft>
              <a:defRPr>
                <a:solidFill>
                  <a:schemeClr val="tx1"/>
                </a:solidFill>
                <a:latin typeface="Calibri" pitchFamily="34" charset="0"/>
              </a:defRPr>
            </a:lvl7pPr>
            <a:lvl8pPr marL="3411401" indent="-227427" defTabSz="920764" fontAlgn="base">
              <a:spcBef>
                <a:spcPct val="0"/>
              </a:spcBef>
              <a:spcAft>
                <a:spcPct val="0"/>
              </a:spcAft>
              <a:defRPr>
                <a:solidFill>
                  <a:schemeClr val="tx1"/>
                </a:solidFill>
                <a:latin typeface="Calibri" pitchFamily="34" charset="0"/>
              </a:defRPr>
            </a:lvl8pPr>
            <a:lvl9pPr marL="3866254" indent="-227427" defTabSz="92076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321D70E-7814-4C67-A931-B05C446C58E7}" type="slidenum">
              <a:rPr lang="en-US" smtClean="0">
                <a:latin typeface="Arial" pitchFamily="34" charset="0"/>
              </a:rPr>
              <a:pPr fontAlgn="base">
                <a:spcBef>
                  <a:spcPct val="0"/>
                </a:spcBef>
                <a:spcAft>
                  <a:spcPct val="0"/>
                </a:spcAft>
                <a:defRPr/>
              </a:pPr>
              <a:t>12</a:t>
            </a:fld>
            <a:endParaRPr lang="en-US" smtClean="0">
              <a:latin typeface="Arial" pitchFamily="34" charset="0"/>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xfrm>
            <a:off x="935039" y="4381500"/>
            <a:ext cx="5133975"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lIns="91130" rIns="91130"/>
          <a:lstStyle/>
          <a:p>
            <a:pPr>
              <a:defRPr/>
            </a:pPr>
            <a:fld id="{D2B18A98-8210-468E-B961-C1FA9C727F07}" type="slidenum">
              <a:rPr lang="en-US" smtClean="0">
                <a:solidFill>
                  <a:prstClr val="black"/>
                </a:solidFill>
              </a:rPr>
              <a:pPr>
                <a:defRPr/>
              </a:pPr>
              <a:t>14</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7A29C50-E9D8-4E01-8A24-D9AD519E3C01}" type="datetimeFigureOut">
              <a:rPr lang="en-US"/>
              <a:pPr>
                <a:defRPr/>
              </a:pPr>
              <a:t>2/28/2014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027042-B7D0-4B6E-BACB-4408DF9FB7D2}" type="slidenum">
              <a:rPr lang="en-US"/>
              <a:pPr>
                <a:defRPr/>
              </a:pPr>
              <a:t>‹#›</a:t>
            </a:fld>
            <a:endParaRPr lang="en-US"/>
          </a:p>
        </p:txBody>
      </p:sp>
    </p:spTree>
    <p:extLst>
      <p:ext uri="{BB962C8B-B14F-4D97-AF65-F5344CB8AC3E}">
        <p14:creationId xmlns:p14="http://schemas.microsoft.com/office/powerpoint/2010/main" val="1691986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4057558-E92F-436D-A8E4-576BD86D292A}" type="datetimeFigureOut">
              <a:rPr lang="en-US"/>
              <a:pPr>
                <a:defRPr/>
              </a:pPr>
              <a:t>2/28/2014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D78F02-A2C1-4601-B5F5-F1B1DA485514}" type="slidenum">
              <a:rPr lang="en-US"/>
              <a:pPr>
                <a:defRPr/>
              </a:pPr>
              <a:t>‹#›</a:t>
            </a:fld>
            <a:endParaRPr lang="en-US"/>
          </a:p>
        </p:txBody>
      </p:sp>
    </p:spTree>
    <p:extLst>
      <p:ext uri="{BB962C8B-B14F-4D97-AF65-F5344CB8AC3E}">
        <p14:creationId xmlns:p14="http://schemas.microsoft.com/office/powerpoint/2010/main" val="4226613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8319D10-E5FA-44BD-AB90-4604559E8A66}" type="datetimeFigureOut">
              <a:rPr lang="en-US"/>
              <a:pPr>
                <a:defRPr/>
              </a:pPr>
              <a:t>2/28/2014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85728C-0CD0-4AEC-8493-10986BA5CEA5}" type="slidenum">
              <a:rPr lang="en-US"/>
              <a:pPr>
                <a:defRPr/>
              </a:pPr>
              <a:t>‹#›</a:t>
            </a:fld>
            <a:endParaRPr lang="en-US"/>
          </a:p>
        </p:txBody>
      </p:sp>
    </p:spTree>
    <p:extLst>
      <p:ext uri="{BB962C8B-B14F-4D97-AF65-F5344CB8AC3E}">
        <p14:creationId xmlns:p14="http://schemas.microsoft.com/office/powerpoint/2010/main" val="1593058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3" name="Picture 8" descr="title_imagery_no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5"/>
          <p:cNvGrpSpPr>
            <a:grpSpLocks/>
          </p:cNvGrpSpPr>
          <p:nvPr/>
        </p:nvGrpSpPr>
        <p:grpSpPr bwMode="auto">
          <a:xfrm>
            <a:off x="5873750" y="269875"/>
            <a:ext cx="2895600" cy="911225"/>
            <a:chOff x="3700" y="170"/>
            <a:chExt cx="1824" cy="574"/>
          </a:xfrm>
        </p:grpSpPr>
        <p:pic>
          <p:nvPicPr>
            <p:cNvPr id="5" name="Picture 6"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userDrawn="1"/>
          </p:nvSpPr>
          <p:spPr bwMode="ltGray">
            <a:xfrm>
              <a:off x="4288" y="288"/>
              <a:ext cx="1236" cy="352"/>
            </a:xfrm>
            <a:prstGeom prst="rect">
              <a:avLst/>
            </a:prstGeom>
            <a:noFill/>
            <a:ln>
              <a:noFill/>
            </a:ln>
            <a:effectLs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fontAlgn="auto" hangingPunct="1">
                <a:lnSpc>
                  <a:spcPct val="85000"/>
                </a:lnSpc>
                <a:spcAft>
                  <a:spcPts val="0"/>
                </a:spcAft>
                <a:defRPr/>
              </a:pPr>
              <a:r>
                <a:rPr lang="en-US" sz="1800" b="1" dirty="0" smtClean="0">
                  <a:solidFill>
                    <a:schemeClr val="bg1"/>
                  </a:solidFill>
                  <a:cs typeface="+mn-cs"/>
                </a:rPr>
                <a:t>Federal Aviation</a:t>
              </a:r>
            </a:p>
            <a:p>
              <a:pPr eaLnBrk="1" fontAlgn="auto" hangingPunct="1">
                <a:lnSpc>
                  <a:spcPct val="85000"/>
                </a:lnSpc>
                <a:spcAft>
                  <a:spcPts val="0"/>
                </a:spcAft>
                <a:defRPr/>
              </a:pPr>
              <a:r>
                <a:rPr lang="en-US" sz="1800" b="1" dirty="0" smtClean="0">
                  <a:solidFill>
                    <a:schemeClr val="bg1"/>
                  </a:solidFill>
                  <a:cs typeface="+mn-cs"/>
                </a:rPr>
                <a:t>Administration</a:t>
              </a:r>
            </a:p>
          </p:txBody>
        </p:sp>
      </p:grpSp>
      <p:sp>
        <p:nvSpPr>
          <p:cNvPr id="9219" name="Rectangle 3"/>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Click to edit Master title style</a:t>
            </a:r>
          </a:p>
        </p:txBody>
      </p:sp>
    </p:spTree>
    <p:extLst>
      <p:ext uri="{BB962C8B-B14F-4D97-AF65-F5344CB8AC3E}">
        <p14:creationId xmlns:p14="http://schemas.microsoft.com/office/powerpoint/2010/main" val="3659676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p:txBody>
          <a:bodyPr/>
          <a:lstStyle>
            <a:lvl1pPr>
              <a:defRPr/>
            </a:lvl1pPr>
          </a:lstStyle>
          <a:p>
            <a:pPr>
              <a:defRPr/>
            </a:pPr>
            <a:fld id="{896028A6-E018-419E-955E-51C5833CF2E4}" type="slidenum">
              <a:rPr lang="en-US"/>
              <a:pPr>
                <a:defRPr/>
              </a:pPr>
              <a:t>‹#›</a:t>
            </a:fld>
            <a:endParaRPr lang="en-US" dirty="0"/>
          </a:p>
        </p:txBody>
      </p:sp>
    </p:spTree>
    <p:extLst>
      <p:ext uri="{BB962C8B-B14F-4D97-AF65-F5344CB8AC3E}">
        <p14:creationId xmlns:p14="http://schemas.microsoft.com/office/powerpoint/2010/main" val="517156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p:txBody>
          <a:bodyPr/>
          <a:lstStyle>
            <a:lvl1pPr>
              <a:defRPr/>
            </a:lvl1pPr>
          </a:lstStyle>
          <a:p>
            <a:pPr>
              <a:defRPr/>
            </a:pPr>
            <a:fld id="{83616A86-6C5B-4108-A834-D658021058AB}" type="slidenum">
              <a:rPr lang="en-US"/>
              <a:pPr>
                <a:defRPr/>
              </a:pPr>
              <a:t>‹#›</a:t>
            </a:fld>
            <a:endParaRPr lang="en-US" dirty="0"/>
          </a:p>
        </p:txBody>
      </p:sp>
    </p:spTree>
    <p:extLst>
      <p:ext uri="{BB962C8B-B14F-4D97-AF65-F5344CB8AC3E}">
        <p14:creationId xmlns:p14="http://schemas.microsoft.com/office/powerpoint/2010/main" val="2063120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p:txBody>
          <a:bodyPr/>
          <a:lstStyle>
            <a:lvl1pPr>
              <a:defRPr/>
            </a:lvl1pPr>
          </a:lstStyle>
          <a:p>
            <a:pPr>
              <a:defRPr/>
            </a:pPr>
            <a:fld id="{A7034BEF-A4B6-41D5-B7F0-E3B6003C1955}" type="slidenum">
              <a:rPr lang="en-US"/>
              <a:pPr>
                <a:defRPr/>
              </a:pPr>
              <a:t>‹#›</a:t>
            </a:fld>
            <a:endParaRPr lang="en-US" dirty="0"/>
          </a:p>
        </p:txBody>
      </p:sp>
    </p:spTree>
    <p:extLst>
      <p:ext uri="{BB962C8B-B14F-4D97-AF65-F5344CB8AC3E}">
        <p14:creationId xmlns:p14="http://schemas.microsoft.com/office/powerpoint/2010/main" val="2061611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p:txBody>
          <a:bodyPr/>
          <a:lstStyle>
            <a:lvl1pPr>
              <a:defRPr/>
            </a:lvl1pPr>
          </a:lstStyle>
          <a:p>
            <a:pPr>
              <a:defRPr/>
            </a:pPr>
            <a:fld id="{5AFD5A74-677A-4329-9A2D-8AB367A06D5C}" type="slidenum">
              <a:rPr lang="en-US"/>
              <a:pPr>
                <a:defRPr/>
              </a:pPr>
              <a:t>‹#›</a:t>
            </a:fld>
            <a:endParaRPr lang="en-US" dirty="0"/>
          </a:p>
        </p:txBody>
      </p:sp>
    </p:spTree>
    <p:extLst>
      <p:ext uri="{BB962C8B-B14F-4D97-AF65-F5344CB8AC3E}">
        <p14:creationId xmlns:p14="http://schemas.microsoft.com/office/powerpoint/2010/main" val="3880270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p:txBody>
          <a:bodyPr/>
          <a:lstStyle>
            <a:lvl1pPr>
              <a:defRPr/>
            </a:lvl1pPr>
          </a:lstStyle>
          <a:p>
            <a:pPr>
              <a:defRPr/>
            </a:pPr>
            <a:fld id="{32B2A0E5-E87B-4412-B6DF-F633DE1BC712}" type="slidenum">
              <a:rPr lang="en-US"/>
              <a:pPr>
                <a:defRPr/>
              </a:pPr>
              <a:t>‹#›</a:t>
            </a:fld>
            <a:endParaRPr lang="en-US" dirty="0"/>
          </a:p>
        </p:txBody>
      </p:sp>
    </p:spTree>
    <p:extLst>
      <p:ext uri="{BB962C8B-B14F-4D97-AF65-F5344CB8AC3E}">
        <p14:creationId xmlns:p14="http://schemas.microsoft.com/office/powerpoint/2010/main" val="33098650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p:txBody>
          <a:bodyPr/>
          <a:lstStyle>
            <a:lvl1pPr>
              <a:defRPr/>
            </a:lvl1pPr>
          </a:lstStyle>
          <a:p>
            <a:pPr>
              <a:defRPr/>
            </a:pPr>
            <a:fld id="{8BBCB8AC-DA35-49BB-8594-78F78722EB78}" type="slidenum">
              <a:rPr lang="en-US"/>
              <a:pPr>
                <a:defRPr/>
              </a:pPr>
              <a:t>‹#›</a:t>
            </a:fld>
            <a:endParaRPr lang="en-US" dirty="0"/>
          </a:p>
        </p:txBody>
      </p:sp>
    </p:spTree>
    <p:extLst>
      <p:ext uri="{BB962C8B-B14F-4D97-AF65-F5344CB8AC3E}">
        <p14:creationId xmlns:p14="http://schemas.microsoft.com/office/powerpoint/2010/main" val="716981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p:txBody>
          <a:bodyPr/>
          <a:lstStyle>
            <a:lvl1pPr>
              <a:defRPr/>
            </a:lvl1pPr>
          </a:lstStyle>
          <a:p>
            <a:pPr>
              <a:defRPr/>
            </a:pPr>
            <a:fld id="{AD4432FD-EFB6-4BDD-ABCD-2023EE8CE88A}" type="slidenum">
              <a:rPr lang="en-US"/>
              <a:pPr>
                <a:defRPr/>
              </a:pPr>
              <a:t>‹#›</a:t>
            </a:fld>
            <a:endParaRPr lang="en-US" dirty="0"/>
          </a:p>
        </p:txBody>
      </p:sp>
    </p:spTree>
    <p:extLst>
      <p:ext uri="{BB962C8B-B14F-4D97-AF65-F5344CB8AC3E}">
        <p14:creationId xmlns:p14="http://schemas.microsoft.com/office/powerpoint/2010/main" val="3067982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D54B14-0E9D-4941-A53D-59163097A2C1}" type="datetimeFigureOut">
              <a:rPr lang="en-US"/>
              <a:pPr>
                <a:defRPr/>
              </a:pPr>
              <a:t>2/28/2014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451DA5-9179-45D1-B4C6-42D2D1906594}" type="slidenum">
              <a:rPr lang="en-US"/>
              <a:pPr>
                <a:defRPr/>
              </a:pPr>
              <a:t>‹#›</a:t>
            </a:fld>
            <a:endParaRPr lang="en-US"/>
          </a:p>
        </p:txBody>
      </p:sp>
    </p:spTree>
    <p:extLst>
      <p:ext uri="{BB962C8B-B14F-4D97-AF65-F5344CB8AC3E}">
        <p14:creationId xmlns:p14="http://schemas.microsoft.com/office/powerpoint/2010/main" val="32093647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p:txBody>
          <a:bodyPr/>
          <a:lstStyle>
            <a:lvl1pPr>
              <a:defRPr/>
            </a:lvl1pPr>
          </a:lstStyle>
          <a:p>
            <a:pPr>
              <a:defRPr/>
            </a:pPr>
            <a:fld id="{205D1CF9-14BB-4D21-A5F3-3E5F50DFF811}" type="slidenum">
              <a:rPr lang="en-US"/>
              <a:pPr>
                <a:defRPr/>
              </a:pPr>
              <a:t>‹#›</a:t>
            </a:fld>
            <a:endParaRPr lang="en-US" dirty="0"/>
          </a:p>
        </p:txBody>
      </p:sp>
    </p:spTree>
    <p:extLst>
      <p:ext uri="{BB962C8B-B14F-4D97-AF65-F5344CB8AC3E}">
        <p14:creationId xmlns:p14="http://schemas.microsoft.com/office/powerpoint/2010/main" val="31650639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p:txBody>
          <a:bodyPr/>
          <a:lstStyle>
            <a:lvl1pPr>
              <a:defRPr/>
            </a:lvl1pPr>
          </a:lstStyle>
          <a:p>
            <a:pPr>
              <a:defRPr/>
            </a:pPr>
            <a:fld id="{105E6059-F571-4477-ABAC-59B74A69DC86}" type="slidenum">
              <a:rPr lang="en-US"/>
              <a:pPr>
                <a:defRPr/>
              </a:pPr>
              <a:t>‹#›</a:t>
            </a:fld>
            <a:endParaRPr lang="en-US" dirty="0"/>
          </a:p>
        </p:txBody>
      </p:sp>
    </p:spTree>
    <p:extLst>
      <p:ext uri="{BB962C8B-B14F-4D97-AF65-F5344CB8AC3E}">
        <p14:creationId xmlns:p14="http://schemas.microsoft.com/office/powerpoint/2010/main" val="8954958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00" y="1508125"/>
            <a:ext cx="8050213" cy="4391025"/>
          </a:xfrm>
        </p:spPr>
        <p:txBody>
          <a:bodyPr rtlCol="0">
            <a:normAutofit/>
          </a:bodyPr>
          <a:lstStyle/>
          <a:p>
            <a:pPr lvl="0"/>
            <a:endParaRPr lang="en-US" noProof="0" smtClean="0"/>
          </a:p>
        </p:txBody>
      </p:sp>
      <p:sp>
        <p:nvSpPr>
          <p:cNvPr id="4" name="Rectangle 9"/>
          <p:cNvSpPr>
            <a:spLocks noGrp="1" noChangeArrowheads="1"/>
          </p:cNvSpPr>
          <p:nvPr>
            <p:ph type="sldNum" sz="quarter" idx="10"/>
          </p:nvPr>
        </p:nvSpPr>
        <p:spPr/>
        <p:txBody>
          <a:bodyPr/>
          <a:lstStyle>
            <a:lvl1pPr>
              <a:defRPr/>
            </a:lvl1pPr>
          </a:lstStyle>
          <a:p>
            <a:pPr>
              <a:defRPr/>
            </a:pPr>
            <a:fld id="{374A6B61-2084-4939-AB9B-5D8607116525}" type="slidenum">
              <a:rPr lang="en-US"/>
              <a:pPr>
                <a:defRPr/>
              </a:pPr>
              <a:t>‹#›</a:t>
            </a:fld>
            <a:endParaRPr lang="en-US" dirty="0"/>
          </a:p>
        </p:txBody>
      </p:sp>
    </p:spTree>
    <p:extLst>
      <p:ext uri="{BB962C8B-B14F-4D97-AF65-F5344CB8AC3E}">
        <p14:creationId xmlns:p14="http://schemas.microsoft.com/office/powerpoint/2010/main" val="3528467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6CF35CB-C37D-42FB-B639-075DEA4CE9BA}" type="datetimeFigureOut">
              <a:rPr lang="en-US"/>
              <a:pPr>
                <a:defRPr/>
              </a:pPr>
              <a:t>2/28/2014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C4217C-AA45-4E27-A0E6-4813E53224E8}" type="slidenum">
              <a:rPr lang="en-US"/>
              <a:pPr>
                <a:defRPr/>
              </a:pPr>
              <a:t>‹#›</a:t>
            </a:fld>
            <a:endParaRPr lang="en-US"/>
          </a:p>
        </p:txBody>
      </p:sp>
    </p:spTree>
    <p:extLst>
      <p:ext uri="{BB962C8B-B14F-4D97-AF65-F5344CB8AC3E}">
        <p14:creationId xmlns:p14="http://schemas.microsoft.com/office/powerpoint/2010/main" val="838356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C9BAF98-D733-4692-BA15-BD7F36E671A6}" type="datetimeFigureOut">
              <a:rPr lang="en-US"/>
              <a:pPr>
                <a:defRPr/>
              </a:pPr>
              <a:t>2/28/2014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77FD638-FBD8-466B-A8DF-437F6A727100}" type="slidenum">
              <a:rPr lang="en-US"/>
              <a:pPr>
                <a:defRPr/>
              </a:pPr>
              <a:t>‹#›</a:t>
            </a:fld>
            <a:endParaRPr lang="en-US"/>
          </a:p>
        </p:txBody>
      </p:sp>
    </p:spTree>
    <p:extLst>
      <p:ext uri="{BB962C8B-B14F-4D97-AF65-F5344CB8AC3E}">
        <p14:creationId xmlns:p14="http://schemas.microsoft.com/office/powerpoint/2010/main" val="285597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7A2056A-8A91-4D82-A9B8-733A03B16DE7}" type="datetimeFigureOut">
              <a:rPr lang="en-US"/>
              <a:pPr>
                <a:defRPr/>
              </a:pPr>
              <a:t>2/28/2014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BC76522-C8AA-44C7-A34D-33D5E7F3D2C1}" type="slidenum">
              <a:rPr lang="en-US"/>
              <a:pPr>
                <a:defRPr/>
              </a:pPr>
              <a:t>‹#›</a:t>
            </a:fld>
            <a:endParaRPr lang="en-US"/>
          </a:p>
        </p:txBody>
      </p:sp>
    </p:spTree>
    <p:extLst>
      <p:ext uri="{BB962C8B-B14F-4D97-AF65-F5344CB8AC3E}">
        <p14:creationId xmlns:p14="http://schemas.microsoft.com/office/powerpoint/2010/main" val="376549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2759A8B-7581-4427-A498-66F5242AEFE2}" type="datetimeFigureOut">
              <a:rPr lang="en-US"/>
              <a:pPr>
                <a:defRPr/>
              </a:pPr>
              <a:t>2/28/2014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8057A6B-A6CA-46D3-96CE-AA6378B4EDEA}" type="slidenum">
              <a:rPr lang="en-US"/>
              <a:pPr>
                <a:defRPr/>
              </a:pPr>
              <a:t>‹#›</a:t>
            </a:fld>
            <a:endParaRPr lang="en-US"/>
          </a:p>
        </p:txBody>
      </p:sp>
    </p:spTree>
    <p:extLst>
      <p:ext uri="{BB962C8B-B14F-4D97-AF65-F5344CB8AC3E}">
        <p14:creationId xmlns:p14="http://schemas.microsoft.com/office/powerpoint/2010/main" val="1411701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D80D8FE-F5F0-4A53-9002-2716A5529D69}" type="datetimeFigureOut">
              <a:rPr lang="en-US"/>
              <a:pPr>
                <a:defRPr/>
              </a:pPr>
              <a:t>2/28/2014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FA100E1-2EAB-4417-9C3D-A643AAF32121}" type="slidenum">
              <a:rPr lang="en-US"/>
              <a:pPr>
                <a:defRPr/>
              </a:pPr>
              <a:t>‹#›</a:t>
            </a:fld>
            <a:endParaRPr lang="en-US"/>
          </a:p>
        </p:txBody>
      </p:sp>
    </p:spTree>
    <p:extLst>
      <p:ext uri="{BB962C8B-B14F-4D97-AF65-F5344CB8AC3E}">
        <p14:creationId xmlns:p14="http://schemas.microsoft.com/office/powerpoint/2010/main" val="4021776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E6F54CB-9FE2-4535-8E75-8AF741BDC134}" type="datetimeFigureOut">
              <a:rPr lang="en-US"/>
              <a:pPr>
                <a:defRPr/>
              </a:pPr>
              <a:t>2/28/2014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E0897BD-22CE-4DCF-AD2C-233D50268DD4}" type="slidenum">
              <a:rPr lang="en-US"/>
              <a:pPr>
                <a:defRPr/>
              </a:pPr>
              <a:t>‹#›</a:t>
            </a:fld>
            <a:endParaRPr lang="en-US"/>
          </a:p>
        </p:txBody>
      </p:sp>
    </p:spTree>
    <p:extLst>
      <p:ext uri="{BB962C8B-B14F-4D97-AF65-F5344CB8AC3E}">
        <p14:creationId xmlns:p14="http://schemas.microsoft.com/office/powerpoint/2010/main" val="1816577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3E21197-D842-4BF1-88F6-37E881F65226}" type="datetimeFigureOut">
              <a:rPr lang="en-US"/>
              <a:pPr>
                <a:defRPr/>
              </a:pPr>
              <a:t>2/28/2014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C307467-99DC-42E0-8498-2B15BBA38B3C}" type="slidenum">
              <a:rPr lang="en-US"/>
              <a:pPr>
                <a:defRPr/>
              </a:pPr>
              <a:t>‹#›</a:t>
            </a:fld>
            <a:endParaRPr lang="en-US"/>
          </a:p>
        </p:txBody>
      </p:sp>
    </p:spTree>
    <p:extLst>
      <p:ext uri="{BB962C8B-B14F-4D97-AF65-F5344CB8AC3E}">
        <p14:creationId xmlns:p14="http://schemas.microsoft.com/office/powerpoint/2010/main" val="3275212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3464E6A-E17A-4499-87BA-1A8EB663AAE0}" type="datetimeFigureOut">
              <a:rPr lang="en-US"/>
              <a:pPr>
                <a:defRPr/>
              </a:pPr>
              <a:t>2/28/2014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130E2ED-AAEA-434C-ABD4-732350AA713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 id="2147483897" r:id="rId13"/>
    <p:sldLayoutId id="2147483898" r:id="rId14"/>
    <p:sldLayoutId id="2147483899" r:id="rId15"/>
    <p:sldLayoutId id="2147483900" r:id="rId16"/>
    <p:sldLayoutId id="2147483901" r:id="rId17"/>
    <p:sldLayoutId id="2147483902" r:id="rId18"/>
    <p:sldLayoutId id="2147483903" r:id="rId19"/>
    <p:sldLayoutId id="2147483904" r:id="rId20"/>
    <p:sldLayoutId id="2147483905" r:id="rId21"/>
    <p:sldLayoutId id="2147483906" r:id="rId2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0.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304800" y="533400"/>
            <a:ext cx="4267200" cy="1395413"/>
          </a:xfrm>
        </p:spPr>
        <p:txBody>
          <a:bodyPr rtlCol="0">
            <a:normAutofit fontScale="90000"/>
          </a:bodyPr>
          <a:lstStyle/>
          <a:p>
            <a:pPr eaLnBrk="1" fontAlgn="auto" hangingPunct="1">
              <a:spcAft>
                <a:spcPts val="0"/>
              </a:spcAft>
              <a:defRPr/>
            </a:pPr>
            <a:r>
              <a:rPr lang="en-US" dirty="0" smtClean="0"/>
              <a:t>REDAC NAS Ops</a:t>
            </a:r>
            <a:br>
              <a:rPr lang="en-US" dirty="0" smtClean="0"/>
            </a:br>
            <a:r>
              <a:rPr lang="en-US" dirty="0" smtClean="0"/>
              <a:t>Fall 2013 Review</a:t>
            </a:r>
          </a:p>
        </p:txBody>
      </p:sp>
      <p:sp>
        <p:nvSpPr>
          <p:cNvPr id="13315" name="Text Box 4"/>
          <p:cNvSpPr txBox="1">
            <a:spLocks noChangeArrowheads="1"/>
          </p:cNvSpPr>
          <p:nvPr/>
        </p:nvSpPr>
        <p:spPr bwMode="auto">
          <a:xfrm>
            <a:off x="457200" y="4859338"/>
            <a:ext cx="47926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a:latin typeface="Arial" pitchFamily="34" charset="0"/>
              </a:rPr>
              <a:t>Presented by: </a:t>
            </a:r>
            <a:r>
              <a:rPr lang="en-US" altLang="en-US" sz="1600" i="1">
                <a:latin typeface="Arial" pitchFamily="34" charset="0"/>
              </a:rPr>
              <a:t>John Marksteiner</a:t>
            </a:r>
            <a:r>
              <a:rPr lang="en-US" altLang="en-US" sz="1600">
                <a:latin typeface="Arial" pitchFamily="34" charset="0"/>
              </a:rPr>
              <a:t>	</a:t>
            </a:r>
          </a:p>
          <a:p>
            <a:pPr eaLnBrk="1" hangingPunct="1">
              <a:spcBef>
                <a:spcPct val="0"/>
              </a:spcBef>
              <a:buFontTx/>
              <a:buNone/>
            </a:pPr>
            <a:r>
              <a:rPr lang="en-US" altLang="en-US" sz="1600">
                <a:latin typeface="Arial" pitchFamily="34" charset="0"/>
              </a:rPr>
              <a:t>Date:  </a:t>
            </a:r>
            <a:r>
              <a:rPr lang="en-US" altLang="en-US" sz="1600" i="1">
                <a:latin typeface="Arial" pitchFamily="34" charset="0"/>
              </a:rPr>
              <a:t>March 12-13, 2014</a:t>
            </a:r>
          </a:p>
        </p:txBody>
      </p:sp>
      <p:sp>
        <p:nvSpPr>
          <p:cNvPr id="13316" name="Text Box 5"/>
          <p:cNvSpPr txBox="1">
            <a:spLocks noChangeArrowheads="1"/>
          </p:cNvSpPr>
          <p:nvPr/>
        </p:nvSpPr>
        <p:spPr bwMode="auto">
          <a:xfrm>
            <a:off x="609600" y="2590800"/>
            <a:ext cx="487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b="1" i="1">
                <a:latin typeface="Arial" pitchFamily="34" charset="0"/>
              </a:rPr>
              <a:t>NAS Operations PPT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28625" y="304800"/>
            <a:ext cx="8472488" cy="609600"/>
          </a:xfrm>
        </p:spPr>
        <p:txBody>
          <a:bodyPr/>
          <a:lstStyle/>
          <a:p>
            <a:pPr eaLnBrk="1" hangingPunct="1"/>
            <a:r>
              <a:rPr lang="en-US" altLang="en-US" sz="2400" b="1" smtClean="0"/>
              <a:t>FY14 Plans – Operations Concept </a:t>
            </a:r>
            <a:br>
              <a:rPr lang="en-US" altLang="en-US" sz="2400" b="1" smtClean="0"/>
            </a:br>
            <a:r>
              <a:rPr lang="en-US" altLang="en-US" sz="2400" b="1" smtClean="0"/>
              <a:t>Validation / Modeling (OCVM)</a:t>
            </a:r>
          </a:p>
        </p:txBody>
      </p:sp>
      <p:sp>
        <p:nvSpPr>
          <p:cNvPr id="22531" name="Content Placeholder 2"/>
          <p:cNvSpPr>
            <a:spLocks noGrp="1"/>
          </p:cNvSpPr>
          <p:nvPr>
            <p:ph idx="1"/>
          </p:nvPr>
        </p:nvSpPr>
        <p:spPr>
          <a:xfrm>
            <a:off x="381000" y="1485900"/>
            <a:ext cx="8429625" cy="4160838"/>
          </a:xfrm>
        </p:spPr>
        <p:txBody>
          <a:bodyPr/>
          <a:lstStyle/>
          <a:p>
            <a:pPr eaLnBrk="1" hangingPunct="1"/>
            <a:r>
              <a:rPr lang="en-US" altLang="en-US" sz="1600" smtClean="0"/>
              <a:t>Unmanned Aircraft Systems (UAS) Scenario Development (Oct 2013)</a:t>
            </a:r>
          </a:p>
          <a:p>
            <a:pPr eaLnBrk="1" hangingPunct="1"/>
            <a:r>
              <a:rPr lang="en-US" altLang="en-US" sz="1600" smtClean="0"/>
              <a:t>Analyze improved departure predictability on demand predictions (EDPT) (Nov 2013)</a:t>
            </a:r>
          </a:p>
          <a:p>
            <a:pPr eaLnBrk="1" hangingPunct="1"/>
            <a:r>
              <a:rPr lang="en-US" altLang="en-US" sz="1600" smtClean="0"/>
              <a:t>Optimized Route Coordinator (ORC) Functional Research Assessment (Dec 2013)</a:t>
            </a:r>
          </a:p>
          <a:p>
            <a:pPr eaLnBrk="1" hangingPunct="1"/>
            <a:r>
              <a:rPr lang="en-US" altLang="en-US" sz="1600" smtClean="0"/>
              <a:t>Dynamic Network Analysis (DNA) Model (Dec 2013)</a:t>
            </a:r>
          </a:p>
          <a:p>
            <a:pPr eaLnBrk="1" hangingPunct="1"/>
            <a:r>
              <a:rPr lang="en-US" altLang="en-US" sz="1600" smtClean="0"/>
              <a:t>Concept Development for Datalink of Complex PBN Clearances in Support of 4D TBO (PBN) (April 2014) – Project has been refocused without change in scope to develop the Dynamic RNP concept in support of AJV-7 and RTCA SC-214 (TBD)</a:t>
            </a:r>
          </a:p>
          <a:p>
            <a:pPr eaLnBrk="1" hangingPunct="1"/>
            <a:r>
              <a:rPr lang="en-US" altLang="en-US" sz="1600" smtClean="0"/>
              <a:t>Statistical Methods for Departure Predictability (SMDP) BBN Model (Jan 2014)</a:t>
            </a:r>
          </a:p>
          <a:p>
            <a:pPr eaLnBrk="1" hangingPunct="1"/>
            <a:r>
              <a:rPr lang="en-US" altLang="en-US" sz="1600" smtClean="0"/>
              <a:t>TMI Attribute Standardization for Tracking and Simulation (TAS) (June 2014)</a:t>
            </a:r>
          </a:p>
          <a:p>
            <a:pPr eaLnBrk="1" hangingPunct="1"/>
            <a:r>
              <a:rPr lang="en-US" altLang="en-US" sz="1600" smtClean="0"/>
              <a:t>NextGen Trajectory Negotiation (NTN) Concept Development  (Dec 2013)</a:t>
            </a:r>
          </a:p>
          <a:p>
            <a:pPr eaLnBrk="1" hangingPunct="1"/>
            <a:r>
              <a:rPr lang="en-US" altLang="en-US" sz="1600" smtClean="0"/>
              <a:t>Remote Tower (RT) Research – project refocused to support SBS Program’s Blended Airspace project (FY14 Activities TBD)</a:t>
            </a:r>
          </a:p>
          <a:p>
            <a:pPr eaLnBrk="1" hangingPunct="1"/>
            <a:r>
              <a:rPr lang="en-US" altLang="en-US" sz="1600" smtClean="0"/>
              <a:t>Space Vehicle Operations (SVO) Concept Development/Initial Validation (Oct 2014)</a:t>
            </a:r>
          </a:p>
          <a:p>
            <a:pPr eaLnBrk="1" hangingPunct="1"/>
            <a:endParaRPr lang="en-US" altLang="en-US" sz="1600" smtClean="0"/>
          </a:p>
        </p:txBody>
      </p:sp>
      <p:sp>
        <p:nvSpPr>
          <p:cNvPr id="22532" name="Slide Number Placeholder 5"/>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indent="-285750" eaLnBrk="0" hangingPunct="0">
              <a:spcBef>
                <a:spcPct val="20000"/>
              </a:spcBef>
              <a:buFont typeface="Arial" pitchFamily="34" charset="0"/>
              <a:buChar char="–"/>
              <a:defRPr sz="2800">
                <a:solidFill>
                  <a:schemeClr val="tx1"/>
                </a:solidFill>
                <a:latin typeface="Calibri" pitchFamily="34" charset="0"/>
              </a:defRPr>
            </a:lvl2pPr>
            <a:lvl3pPr indent="-228600" eaLnBrk="0" hangingPunct="0">
              <a:spcBef>
                <a:spcPct val="20000"/>
              </a:spcBef>
              <a:buFont typeface="Arial" pitchFamily="34" charset="0"/>
              <a:buChar char="•"/>
              <a:defRPr sz="2400">
                <a:solidFill>
                  <a:schemeClr val="tx1"/>
                </a:solidFill>
                <a:latin typeface="Calibri" pitchFamily="34" charset="0"/>
              </a:defRPr>
            </a:lvl3pPr>
            <a:lvl4pPr indent="-228600" eaLnBrk="0" hangingPunct="0">
              <a:spcBef>
                <a:spcPct val="20000"/>
              </a:spcBef>
              <a:buFont typeface="Arial" pitchFamily="34" charset="0"/>
              <a:buChar char="–"/>
              <a:defRPr sz="2000">
                <a:solidFill>
                  <a:schemeClr val="tx1"/>
                </a:solidFill>
                <a:latin typeface="Calibri" pitchFamily="34" charset="0"/>
              </a:defRPr>
            </a:lvl4pPr>
            <a:lvl5pPr indent="-228600" eaLnBrk="0" hangingPunct="0">
              <a:spcBef>
                <a:spcPct val="20000"/>
              </a:spcBef>
              <a:buFont typeface="Arial" pitchFamily="34" charset="0"/>
              <a:buChar char="»"/>
              <a:defRPr sz="2000">
                <a:solidFill>
                  <a:schemeClr val="tx1"/>
                </a:solidFill>
                <a:latin typeface="Calibri" pitchFamily="34" charset="0"/>
              </a:defRPr>
            </a:lvl5pPr>
            <a:lvl6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fld id="{1940BBAD-4AA9-45A8-8E8C-0366954E0D99}" type="slidenum">
              <a:rPr lang="en-US" altLang="en-US" sz="1200">
                <a:solidFill>
                  <a:srgbClr val="898989"/>
                </a:solidFill>
              </a:rPr>
              <a:pPr algn="r" eaLnBrk="1" hangingPunct="1">
                <a:spcBef>
                  <a:spcPct val="0"/>
                </a:spcBef>
                <a:buFontTx/>
                <a:buNone/>
              </a:pPr>
              <a:t>10</a:t>
            </a:fld>
            <a:endParaRPr lang="en-US" altLang="en-US" sz="1200">
              <a:solidFill>
                <a:srgbClr val="898989"/>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bwMode="auto">
          <a:xfrm>
            <a:off x="457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fontAlgn="base">
              <a:spcBef>
                <a:spcPct val="0"/>
              </a:spcBef>
              <a:spcAft>
                <a:spcPct val="0"/>
              </a:spcAft>
              <a:defRPr/>
            </a:pPr>
            <a:fld id="{7AC17B4A-829A-4CEF-B721-0C177D6271E8}" type="slidenum">
              <a:rPr lang="en-US" smtClean="0">
                <a:solidFill>
                  <a:srgbClr val="FFFFFF"/>
                </a:solidFill>
                <a:latin typeface="Arial" pitchFamily="34" charset="0"/>
              </a:rPr>
              <a:pPr algn="l" fontAlgn="base">
                <a:spcBef>
                  <a:spcPct val="0"/>
                </a:spcBef>
                <a:spcAft>
                  <a:spcPct val="0"/>
                </a:spcAft>
                <a:defRPr/>
              </a:pPr>
              <a:t>11</a:t>
            </a:fld>
            <a:endParaRPr lang="en-US" smtClean="0">
              <a:solidFill>
                <a:srgbClr val="FFFFFF"/>
              </a:solidFill>
              <a:latin typeface="Arial" pitchFamily="34" charset="0"/>
            </a:endParaRPr>
          </a:p>
        </p:txBody>
      </p:sp>
      <p:sp>
        <p:nvSpPr>
          <p:cNvPr id="23555" name="Rectangle 2"/>
          <p:cNvSpPr>
            <a:spLocks noGrp="1" noChangeArrowheads="1"/>
          </p:cNvSpPr>
          <p:nvPr>
            <p:ph type="title"/>
          </p:nvPr>
        </p:nvSpPr>
        <p:spPr>
          <a:xfrm>
            <a:off x="360363" y="180975"/>
            <a:ext cx="8472487" cy="609600"/>
          </a:xfrm>
        </p:spPr>
        <p:txBody>
          <a:bodyPr/>
          <a:lstStyle/>
          <a:p>
            <a:pPr eaLnBrk="1" hangingPunct="1"/>
            <a:r>
              <a:rPr lang="en-US" altLang="en-US" sz="2400" b="1" smtClean="0"/>
              <a:t>FY15 Planned Activities – OCVM</a:t>
            </a:r>
          </a:p>
        </p:txBody>
      </p:sp>
      <p:sp>
        <p:nvSpPr>
          <p:cNvPr id="23556" name="Rectangle 3"/>
          <p:cNvSpPr>
            <a:spLocks noChangeArrowheads="1"/>
          </p:cNvSpPr>
          <p:nvPr/>
        </p:nvSpPr>
        <p:spPr bwMode="auto">
          <a:xfrm>
            <a:off x="361950" y="762000"/>
            <a:ext cx="83058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ts val="600"/>
              </a:spcBef>
              <a:defRPr/>
            </a:pPr>
            <a:r>
              <a:rPr lang="en-US" sz="1400" dirty="0">
                <a:solidFill>
                  <a:srgbClr val="000000"/>
                </a:solidFill>
                <a:latin typeface="Arial" pitchFamily="34" charset="0"/>
              </a:rPr>
              <a:t>Specific Ops Concept Validation Modeling project outcomes for FY15 include:</a:t>
            </a:r>
          </a:p>
          <a:p>
            <a:pPr marL="742950" lvl="1" indent="-285750">
              <a:spcBef>
                <a:spcPts val="600"/>
              </a:spcBef>
              <a:buFont typeface="Wingdings" pitchFamily="2" charset="2"/>
              <a:buChar char="Ø"/>
              <a:defRPr/>
            </a:pPr>
            <a:r>
              <a:rPr lang="en-US" sz="1400" u="sng" dirty="0">
                <a:solidFill>
                  <a:schemeClr val="bg1">
                    <a:lumMod val="50000"/>
                  </a:schemeClr>
                </a:solidFill>
                <a:effectLst>
                  <a:outerShdw blurRad="38100" dist="38100" dir="2700000" algn="tl">
                    <a:srgbClr val="000000">
                      <a:alpha val="43137"/>
                    </a:srgbClr>
                  </a:outerShdw>
                </a:effectLst>
                <a:latin typeface="Arial" pitchFamily="34" charset="0"/>
              </a:rPr>
              <a:t>Optimized Route Coordinator (ORC)</a:t>
            </a:r>
            <a:r>
              <a:rPr lang="en-US" sz="1400" dirty="0">
                <a:solidFill>
                  <a:schemeClr val="bg1">
                    <a:lumMod val="50000"/>
                  </a:schemeClr>
                </a:solidFill>
                <a:effectLst>
                  <a:outerShdw blurRad="38100" dist="38100" dir="2700000" algn="tl">
                    <a:srgbClr val="000000">
                      <a:alpha val="43137"/>
                    </a:srgbClr>
                  </a:outerShdw>
                </a:effectLst>
                <a:latin typeface="Arial" pitchFamily="34" charset="0"/>
              </a:rPr>
              <a:t>: Develop procedures and automation ability to generate optimal airspace, routing configuration, and other traffic management initiatives for consideration. </a:t>
            </a:r>
          </a:p>
          <a:p>
            <a:pPr marL="742950" lvl="1" indent="-285750">
              <a:spcBef>
                <a:spcPts val="600"/>
              </a:spcBef>
              <a:buFont typeface="Wingdings" pitchFamily="2" charset="2"/>
              <a:buChar char="Ø"/>
              <a:defRPr/>
            </a:pPr>
            <a:r>
              <a:rPr lang="en-US" sz="1400" u="sng" dirty="0">
                <a:solidFill>
                  <a:schemeClr val="bg1">
                    <a:lumMod val="50000"/>
                  </a:schemeClr>
                </a:solidFill>
                <a:effectLst>
                  <a:outerShdw blurRad="38100" dist="38100" dir="2700000" algn="tl">
                    <a:srgbClr val="000000">
                      <a:alpha val="43137"/>
                    </a:srgbClr>
                  </a:outerShdw>
                </a:effectLst>
                <a:latin typeface="Arial" pitchFamily="34" charset="0"/>
              </a:rPr>
              <a:t>NextGen Trajectory Negotiation (NTN)</a:t>
            </a:r>
            <a:r>
              <a:rPr lang="en-US" sz="1400" dirty="0">
                <a:solidFill>
                  <a:schemeClr val="bg1">
                    <a:lumMod val="50000"/>
                  </a:schemeClr>
                </a:solidFill>
                <a:effectLst>
                  <a:outerShdw blurRad="38100" dist="38100" dir="2700000" algn="tl">
                    <a:srgbClr val="000000">
                      <a:alpha val="43137"/>
                    </a:srgbClr>
                  </a:outerShdw>
                </a:effectLst>
                <a:latin typeface="Arial" pitchFamily="34" charset="0"/>
              </a:rPr>
              <a:t>: Provide the methodology for performing real-time trajectory negotiation for trial planning, coordinating, issuing, and accepting or rejecting trajectory changes (reroutes) in real time </a:t>
            </a:r>
          </a:p>
          <a:p>
            <a:pPr marL="742950" lvl="1" indent="-285750">
              <a:spcBef>
                <a:spcPts val="600"/>
              </a:spcBef>
              <a:buFont typeface="Wingdings" pitchFamily="2" charset="2"/>
              <a:buChar char="Ø"/>
              <a:defRPr/>
            </a:pPr>
            <a:r>
              <a:rPr lang="en-US" sz="1400" u="sng" dirty="0">
                <a:solidFill>
                  <a:schemeClr val="bg1">
                    <a:lumMod val="50000"/>
                  </a:schemeClr>
                </a:solidFill>
                <a:effectLst>
                  <a:outerShdw blurRad="38100" dist="38100" dir="2700000" algn="tl">
                    <a:srgbClr val="000000">
                      <a:alpha val="43137"/>
                    </a:srgbClr>
                  </a:outerShdw>
                </a:effectLst>
                <a:latin typeface="Arial" pitchFamily="34" charset="0"/>
              </a:rPr>
              <a:t>Remote Towers (RT) Research</a:t>
            </a:r>
            <a:r>
              <a:rPr lang="en-US" sz="1400" dirty="0">
                <a:solidFill>
                  <a:schemeClr val="bg1">
                    <a:lumMod val="50000"/>
                  </a:schemeClr>
                </a:solidFill>
                <a:effectLst>
                  <a:outerShdw blurRad="38100" dist="38100" dir="2700000" algn="tl">
                    <a:srgbClr val="000000">
                      <a:alpha val="43137"/>
                    </a:srgbClr>
                  </a:outerShdw>
                </a:effectLst>
                <a:latin typeface="Arial" pitchFamily="34" charset="0"/>
              </a:rPr>
              <a:t>: Define and validate a concept to provide remote operations at non-towered airports in support of Blended Airspace Project</a:t>
            </a:r>
          </a:p>
          <a:p>
            <a:pPr marL="742950" lvl="1" indent="-285750">
              <a:spcBef>
                <a:spcPts val="600"/>
              </a:spcBef>
              <a:buFont typeface="Wingdings" pitchFamily="2" charset="2"/>
              <a:buChar char="Ø"/>
              <a:defRPr/>
            </a:pPr>
            <a:r>
              <a:rPr lang="en-US" sz="1400" u="sng" dirty="0">
                <a:solidFill>
                  <a:schemeClr val="bg1">
                    <a:lumMod val="50000"/>
                  </a:schemeClr>
                </a:solidFill>
                <a:effectLst>
                  <a:outerShdw blurRad="38100" dist="38100" dir="2700000" algn="tl">
                    <a:srgbClr val="000000">
                      <a:alpha val="43137"/>
                    </a:srgbClr>
                  </a:outerShdw>
                </a:effectLst>
                <a:latin typeface="Arial" pitchFamily="34" charset="0"/>
              </a:rPr>
              <a:t>Space Vehicle Operations (SVO)</a:t>
            </a:r>
            <a:r>
              <a:rPr lang="en-US" sz="1400" dirty="0">
                <a:solidFill>
                  <a:schemeClr val="bg1">
                    <a:lumMod val="50000"/>
                  </a:schemeClr>
                </a:solidFill>
                <a:effectLst>
                  <a:outerShdw blurRad="38100" dist="38100" dir="2700000" algn="tl">
                    <a:srgbClr val="000000">
                      <a:alpha val="43137"/>
                    </a:srgbClr>
                  </a:outerShdw>
                </a:effectLst>
                <a:latin typeface="Arial" pitchFamily="34" charset="0"/>
              </a:rPr>
              <a:t>: Analyze space vehicle operations to include launch patterns, trajectory characteristics, safety data, locations, expected launch quantities, and impact to airborne and ground aircraft to mature ConOps</a:t>
            </a:r>
          </a:p>
          <a:p>
            <a:pPr marL="742950" lvl="1" indent="-285750">
              <a:spcBef>
                <a:spcPts val="600"/>
              </a:spcBef>
              <a:buFont typeface="Wingdings" pitchFamily="2" charset="2"/>
              <a:buChar char="Ø"/>
              <a:defRPr/>
            </a:pPr>
            <a:r>
              <a:rPr lang="en-US" sz="1400" u="sng" dirty="0">
                <a:solidFill>
                  <a:schemeClr val="bg1">
                    <a:lumMod val="50000"/>
                  </a:schemeClr>
                </a:solidFill>
                <a:effectLst>
                  <a:outerShdw blurRad="38100" dist="38100" dir="2700000" algn="tl">
                    <a:srgbClr val="000000">
                      <a:alpha val="43137"/>
                    </a:srgbClr>
                  </a:outerShdw>
                </a:effectLst>
                <a:latin typeface="Arial" pitchFamily="34" charset="0"/>
              </a:rPr>
              <a:t>Complex Clearances/ Dynamic RNP (DRNP) using Data Communications</a:t>
            </a:r>
            <a:r>
              <a:rPr lang="en-US" sz="1400" dirty="0">
                <a:solidFill>
                  <a:schemeClr val="bg1">
                    <a:lumMod val="50000"/>
                  </a:schemeClr>
                </a:solidFill>
                <a:effectLst>
                  <a:outerShdw blurRad="38100" dist="38100" dir="2700000" algn="tl">
                    <a:srgbClr val="000000">
                      <a:alpha val="43137"/>
                    </a:srgbClr>
                  </a:outerShdw>
                </a:effectLst>
                <a:latin typeface="Arial" pitchFamily="34" charset="0"/>
              </a:rPr>
              <a:t>: Concept validation</a:t>
            </a:r>
          </a:p>
          <a:p>
            <a:pPr marL="742950" lvl="1" indent="-285750">
              <a:spcBef>
                <a:spcPts val="600"/>
              </a:spcBef>
              <a:buFont typeface="Wingdings" pitchFamily="2" charset="2"/>
              <a:buChar char="Ø"/>
              <a:defRPr/>
            </a:pPr>
            <a:r>
              <a:rPr lang="en-US" sz="1400" u="sng" dirty="0">
                <a:solidFill>
                  <a:schemeClr val="bg1">
                    <a:lumMod val="50000"/>
                  </a:schemeClr>
                </a:solidFill>
                <a:effectLst>
                  <a:outerShdw blurRad="38100" dist="38100" dir="2700000" algn="tl">
                    <a:srgbClr val="000000">
                      <a:alpha val="43137"/>
                    </a:srgbClr>
                  </a:outerShdw>
                </a:effectLst>
                <a:latin typeface="Arial" pitchFamily="34" charset="0"/>
              </a:rPr>
              <a:t>Unmanned Aircraft Systems (UAS)</a:t>
            </a:r>
            <a:r>
              <a:rPr lang="en-US" sz="1400" dirty="0">
                <a:solidFill>
                  <a:schemeClr val="bg1">
                    <a:lumMod val="50000"/>
                  </a:schemeClr>
                </a:solidFill>
                <a:effectLst>
                  <a:outerShdw blurRad="38100" dist="38100" dir="2700000" algn="tl">
                    <a:srgbClr val="000000">
                      <a:alpha val="43137"/>
                    </a:srgbClr>
                  </a:outerShdw>
                </a:effectLst>
                <a:latin typeface="Arial" pitchFamily="34" charset="0"/>
              </a:rPr>
              <a:t>: Functional Analysis / Operational requirements development based on scenarios</a:t>
            </a:r>
          </a:p>
          <a:p>
            <a:pPr marL="742950" lvl="1" indent="-285750">
              <a:spcBef>
                <a:spcPts val="600"/>
              </a:spcBef>
              <a:buFont typeface="Wingdings" pitchFamily="2" charset="2"/>
              <a:buChar char="Ø"/>
              <a:defRPr/>
            </a:pPr>
            <a:r>
              <a:rPr lang="en-US" sz="1400" u="sng" dirty="0">
                <a:solidFill>
                  <a:schemeClr val="bg1">
                    <a:lumMod val="50000"/>
                  </a:schemeClr>
                </a:solidFill>
                <a:effectLst>
                  <a:outerShdw blurRad="38100" dist="38100" dir="2700000" algn="tl">
                    <a:srgbClr val="000000">
                      <a:alpha val="43137"/>
                    </a:srgbClr>
                  </a:outerShdw>
                </a:effectLst>
                <a:latin typeface="Arial" pitchFamily="34" charset="0"/>
              </a:rPr>
              <a:t>Vertical Conformance Verification (VCV was VADR)</a:t>
            </a:r>
            <a:r>
              <a:rPr lang="en-US" sz="1400" dirty="0">
                <a:solidFill>
                  <a:schemeClr val="bg1">
                    <a:lumMod val="50000"/>
                  </a:schemeClr>
                </a:solidFill>
                <a:effectLst>
                  <a:outerShdw blurRad="38100" dist="38100" dir="2700000" algn="tl">
                    <a:srgbClr val="000000">
                      <a:alpha val="43137"/>
                    </a:srgbClr>
                  </a:outerShdw>
                </a:effectLst>
                <a:latin typeface="Arial" pitchFamily="34" charset="0"/>
              </a:rPr>
              <a:t>: Provides ATC with aircraft climb and descent rate for conformance monitoring.</a:t>
            </a:r>
          </a:p>
          <a:p>
            <a:pPr marL="742950" lvl="1" indent="-285750">
              <a:spcBef>
                <a:spcPts val="600"/>
              </a:spcBef>
              <a:buFont typeface="Wingdings" pitchFamily="2" charset="2"/>
              <a:buChar char="Ø"/>
              <a:defRPr/>
            </a:pPr>
            <a:r>
              <a:rPr lang="en-US" sz="1400" u="sng" dirty="0">
                <a:solidFill>
                  <a:schemeClr val="bg1">
                    <a:lumMod val="50000"/>
                  </a:schemeClr>
                </a:solidFill>
                <a:effectLst>
                  <a:outerShdw blurRad="38100" dist="38100" dir="2700000" algn="tl">
                    <a:srgbClr val="000000">
                      <a:alpha val="43137"/>
                    </a:srgbClr>
                  </a:outerShdw>
                </a:effectLst>
                <a:latin typeface="Arial" pitchFamily="34" charset="0"/>
              </a:rPr>
              <a:t>TMI Attribute Standardization for Tracking and Simulation (TAS)</a:t>
            </a:r>
            <a:r>
              <a:rPr lang="en-US" sz="1400" dirty="0">
                <a:solidFill>
                  <a:schemeClr val="bg1">
                    <a:lumMod val="50000"/>
                  </a:schemeClr>
                </a:solidFill>
                <a:effectLst>
                  <a:outerShdw blurRad="38100" dist="38100" dir="2700000" algn="tl">
                    <a:srgbClr val="000000">
                      <a:alpha val="43137"/>
                    </a:srgbClr>
                  </a:outerShdw>
                </a:effectLst>
                <a:latin typeface="Arial" pitchFamily="34" charset="0"/>
              </a:rPr>
              <a:t>: Develop TMI System Model</a:t>
            </a:r>
          </a:p>
        </p:txBody>
      </p:sp>
      <p:sp>
        <p:nvSpPr>
          <p:cNvPr id="23557" name="Slide Number Placeholder 5"/>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indent="-285750" eaLnBrk="0" hangingPunct="0">
              <a:spcBef>
                <a:spcPct val="20000"/>
              </a:spcBef>
              <a:buFont typeface="Arial" pitchFamily="34" charset="0"/>
              <a:buChar char="–"/>
              <a:defRPr sz="2800">
                <a:solidFill>
                  <a:schemeClr val="tx1"/>
                </a:solidFill>
                <a:latin typeface="Calibri" pitchFamily="34" charset="0"/>
              </a:defRPr>
            </a:lvl2pPr>
            <a:lvl3pPr indent="-228600" eaLnBrk="0" hangingPunct="0">
              <a:spcBef>
                <a:spcPct val="20000"/>
              </a:spcBef>
              <a:buFont typeface="Arial" pitchFamily="34" charset="0"/>
              <a:buChar char="•"/>
              <a:defRPr sz="2400">
                <a:solidFill>
                  <a:schemeClr val="tx1"/>
                </a:solidFill>
                <a:latin typeface="Calibri" pitchFamily="34" charset="0"/>
              </a:defRPr>
            </a:lvl3pPr>
            <a:lvl4pPr indent="-228600" eaLnBrk="0" hangingPunct="0">
              <a:spcBef>
                <a:spcPct val="20000"/>
              </a:spcBef>
              <a:buFont typeface="Arial" pitchFamily="34" charset="0"/>
              <a:buChar char="–"/>
              <a:defRPr sz="2000">
                <a:solidFill>
                  <a:schemeClr val="tx1"/>
                </a:solidFill>
                <a:latin typeface="Calibri" pitchFamily="34" charset="0"/>
              </a:defRPr>
            </a:lvl4pPr>
            <a:lvl5pPr indent="-228600" eaLnBrk="0" hangingPunct="0">
              <a:spcBef>
                <a:spcPct val="20000"/>
              </a:spcBef>
              <a:buFont typeface="Arial" pitchFamily="34" charset="0"/>
              <a:buChar char="»"/>
              <a:defRPr sz="2000">
                <a:solidFill>
                  <a:schemeClr val="tx1"/>
                </a:solidFill>
                <a:latin typeface="Calibri" pitchFamily="34" charset="0"/>
              </a:defRPr>
            </a:lvl5pPr>
            <a:lvl6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fld id="{5D94E2F2-2A01-4F7B-AD2B-6F705F4FA47A}" type="slidenum">
              <a:rPr lang="en-US" altLang="en-US" sz="1200">
                <a:solidFill>
                  <a:srgbClr val="898989"/>
                </a:solidFill>
              </a:rPr>
              <a:pPr algn="r" eaLnBrk="1" hangingPunct="1">
                <a:spcBef>
                  <a:spcPct val="0"/>
                </a:spcBef>
                <a:buFontTx/>
                <a:buNone/>
              </a:pPr>
              <a:t>11</a:t>
            </a:fld>
            <a:endParaRPr lang="en-US" altLang="en-US" sz="1200">
              <a:solidFill>
                <a:srgbClr val="898989"/>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2"/>
          </p:nvPr>
        </p:nvSpPr>
        <p:spPr bwMode="auto">
          <a:xfrm>
            <a:off x="457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fontAlgn="base">
              <a:spcBef>
                <a:spcPct val="0"/>
              </a:spcBef>
              <a:spcAft>
                <a:spcPct val="0"/>
              </a:spcAft>
              <a:defRPr/>
            </a:pPr>
            <a:fld id="{30FB3317-FCE5-4B03-8DD8-67A00818E05F}" type="slidenum">
              <a:rPr lang="en-US" smtClean="0">
                <a:solidFill>
                  <a:schemeClr val="bg1"/>
                </a:solidFill>
                <a:latin typeface="Arial" pitchFamily="34" charset="0"/>
              </a:rPr>
              <a:pPr algn="l" fontAlgn="base">
                <a:spcBef>
                  <a:spcPct val="0"/>
                </a:spcBef>
                <a:spcAft>
                  <a:spcPct val="0"/>
                </a:spcAft>
                <a:defRPr/>
              </a:pPr>
              <a:t>12</a:t>
            </a:fld>
            <a:endParaRPr lang="en-US" smtClean="0">
              <a:solidFill>
                <a:schemeClr val="bg1"/>
              </a:solidFill>
              <a:latin typeface="Arial" pitchFamily="34" charset="0"/>
            </a:endParaRPr>
          </a:p>
        </p:txBody>
      </p:sp>
      <p:sp>
        <p:nvSpPr>
          <p:cNvPr id="24579" name="Rectangle 2"/>
          <p:cNvSpPr>
            <a:spLocks noGrp="1" noChangeArrowheads="1"/>
          </p:cNvSpPr>
          <p:nvPr>
            <p:ph type="title"/>
          </p:nvPr>
        </p:nvSpPr>
        <p:spPr>
          <a:xfrm>
            <a:off x="361950" y="381000"/>
            <a:ext cx="8472488" cy="609600"/>
          </a:xfrm>
        </p:spPr>
        <p:txBody>
          <a:bodyPr/>
          <a:lstStyle/>
          <a:p>
            <a:pPr eaLnBrk="1" hangingPunct="1"/>
            <a:r>
              <a:rPr lang="en-US" altLang="en-US" sz="2400" b="1" smtClean="0"/>
              <a:t>Emerging FY16 Focal Areas</a:t>
            </a:r>
          </a:p>
        </p:txBody>
      </p:sp>
      <p:sp>
        <p:nvSpPr>
          <p:cNvPr id="23556" name="Rectangle 3"/>
          <p:cNvSpPr>
            <a:spLocks noChangeArrowheads="1"/>
          </p:cNvSpPr>
          <p:nvPr/>
        </p:nvSpPr>
        <p:spPr bwMode="auto">
          <a:xfrm>
            <a:off x="357188" y="1066800"/>
            <a:ext cx="8305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600"/>
              </a:spcBef>
              <a:spcAft>
                <a:spcPts val="0"/>
              </a:spcAft>
              <a:defRPr/>
            </a:pPr>
            <a:r>
              <a:rPr lang="en-US" b="1" dirty="0">
                <a:latin typeface="+mn-lt"/>
                <a:cs typeface="+mn-cs"/>
              </a:rPr>
              <a:t>NextGen Ops Concept Validation – Validation Modeling</a:t>
            </a:r>
          </a:p>
          <a:p>
            <a:pPr marL="171450" indent="-171450" fontAlgn="auto">
              <a:spcBef>
                <a:spcPts val="600"/>
              </a:spcBef>
              <a:spcAft>
                <a:spcPts val="0"/>
              </a:spcAft>
              <a:buFont typeface="Arial" pitchFamily="34" charset="0"/>
              <a:buChar char="•"/>
              <a:defRPr/>
            </a:pPr>
            <a:r>
              <a:rPr lang="en-US" sz="1600" dirty="0">
                <a:solidFill>
                  <a:srgbClr val="777777"/>
                </a:solidFill>
                <a:latin typeface="+mn-lt"/>
                <a:cs typeface="+mn-cs"/>
              </a:rPr>
              <a:t>Develop updates for end-to-end and lower level ConOps</a:t>
            </a:r>
          </a:p>
          <a:p>
            <a:pPr marL="171450" indent="-171450" fontAlgn="auto">
              <a:spcBef>
                <a:spcPts val="600"/>
              </a:spcBef>
              <a:spcAft>
                <a:spcPts val="0"/>
              </a:spcAft>
              <a:buFont typeface="Arial" pitchFamily="34" charset="0"/>
              <a:buChar char="•"/>
              <a:defRPr/>
            </a:pPr>
            <a:r>
              <a:rPr lang="en-US" sz="1600" dirty="0">
                <a:solidFill>
                  <a:srgbClr val="777777"/>
                </a:solidFill>
                <a:latin typeface="+mn-lt"/>
                <a:cs typeface="+mn-cs"/>
              </a:rPr>
              <a:t>Validate high priority 2nd and 3rd level operational concepts, possible areas of research include:</a:t>
            </a:r>
          </a:p>
          <a:p>
            <a:pPr marL="742950" lvl="1" indent="-285750" fontAlgn="auto">
              <a:spcBef>
                <a:spcPts val="0"/>
              </a:spcBef>
              <a:spcAft>
                <a:spcPts val="0"/>
              </a:spcAft>
              <a:buFont typeface="Arial" pitchFamily="34" charset="0"/>
              <a:buChar char="–"/>
              <a:defRPr/>
            </a:pPr>
            <a:r>
              <a:rPr lang="en-US" sz="1600" dirty="0">
                <a:solidFill>
                  <a:srgbClr val="777777"/>
                </a:solidFill>
                <a:latin typeface="+mn-lt"/>
                <a:cs typeface="+mn-cs"/>
              </a:rPr>
              <a:t>Optimized Route Coordinator (ORC)</a:t>
            </a:r>
          </a:p>
          <a:p>
            <a:pPr marL="742950" lvl="1" indent="-285750" fontAlgn="auto">
              <a:spcBef>
                <a:spcPts val="0"/>
              </a:spcBef>
              <a:spcAft>
                <a:spcPts val="0"/>
              </a:spcAft>
              <a:buFont typeface="Arial" pitchFamily="34" charset="0"/>
              <a:buChar char="–"/>
              <a:defRPr/>
            </a:pPr>
            <a:r>
              <a:rPr lang="en-US" sz="1600" dirty="0">
                <a:solidFill>
                  <a:srgbClr val="777777"/>
                </a:solidFill>
                <a:latin typeface="+mn-lt"/>
                <a:cs typeface="+mn-cs"/>
              </a:rPr>
              <a:t>Space Vehicle Operations (SVO)</a:t>
            </a:r>
          </a:p>
          <a:p>
            <a:pPr marL="742950" lvl="1" indent="-285750" fontAlgn="auto">
              <a:spcBef>
                <a:spcPts val="0"/>
              </a:spcBef>
              <a:spcAft>
                <a:spcPts val="0"/>
              </a:spcAft>
              <a:buFont typeface="Arial" pitchFamily="34" charset="0"/>
              <a:buChar char="–"/>
              <a:defRPr/>
            </a:pPr>
            <a:r>
              <a:rPr lang="en-US" sz="1600" dirty="0">
                <a:solidFill>
                  <a:srgbClr val="777777"/>
                </a:solidFill>
                <a:latin typeface="+mn-lt"/>
                <a:cs typeface="+mn-cs"/>
              </a:rPr>
              <a:t>Remote Towers (RT) Research (Blended Airspace)</a:t>
            </a:r>
          </a:p>
          <a:p>
            <a:pPr marL="742950" lvl="1" indent="-285750" fontAlgn="auto">
              <a:spcBef>
                <a:spcPts val="0"/>
              </a:spcBef>
              <a:spcAft>
                <a:spcPts val="0"/>
              </a:spcAft>
              <a:buFont typeface="Arial" pitchFamily="34" charset="0"/>
              <a:buChar char="–"/>
              <a:defRPr/>
            </a:pPr>
            <a:r>
              <a:rPr lang="en-US" sz="1600" dirty="0">
                <a:solidFill>
                  <a:srgbClr val="777777"/>
                </a:solidFill>
                <a:latin typeface="+mn-lt"/>
                <a:cs typeface="+mn-cs"/>
              </a:rPr>
              <a:t>Complex PBN Clearances (PBN) / Dynamic RNP (DRNP)</a:t>
            </a:r>
          </a:p>
          <a:p>
            <a:pPr marL="171450" indent="-171450" fontAlgn="auto">
              <a:spcBef>
                <a:spcPts val="600"/>
              </a:spcBef>
              <a:spcAft>
                <a:spcPts val="0"/>
              </a:spcAft>
              <a:buFont typeface="Arial" pitchFamily="34" charset="0"/>
              <a:buChar char="•"/>
              <a:defRPr/>
            </a:pPr>
            <a:r>
              <a:rPr lang="en-US" sz="1600" dirty="0">
                <a:solidFill>
                  <a:srgbClr val="777777"/>
                </a:solidFill>
                <a:latin typeface="+mn-lt"/>
                <a:cs typeface="+mn-cs"/>
              </a:rPr>
              <a:t>Derive inputs for future modeling of the NextGen benefits for 2025 timeframe</a:t>
            </a:r>
          </a:p>
          <a:p>
            <a:pPr marL="171450" indent="-171450" fontAlgn="auto">
              <a:spcBef>
                <a:spcPts val="600"/>
              </a:spcBef>
              <a:spcAft>
                <a:spcPts val="0"/>
              </a:spcAft>
              <a:buFont typeface="Arial" pitchFamily="34" charset="0"/>
              <a:buChar char="•"/>
              <a:defRPr/>
            </a:pPr>
            <a:r>
              <a:rPr lang="en-US" sz="1600" dirty="0">
                <a:solidFill>
                  <a:srgbClr val="777777"/>
                </a:solidFill>
                <a:latin typeface="+mn-lt"/>
                <a:cs typeface="+mn-cs"/>
              </a:rPr>
              <a:t>Modeling and simulation activities to support risk reduction activities</a:t>
            </a:r>
          </a:p>
          <a:p>
            <a:pPr marL="742950" lvl="1" indent="-285750" fontAlgn="auto">
              <a:spcBef>
                <a:spcPts val="0"/>
              </a:spcBef>
              <a:spcAft>
                <a:spcPts val="0"/>
              </a:spcAft>
              <a:buFont typeface="Arial" pitchFamily="34" charset="0"/>
              <a:buChar char="–"/>
              <a:defRPr/>
            </a:pPr>
            <a:r>
              <a:rPr lang="en-US" sz="1600" dirty="0">
                <a:solidFill>
                  <a:srgbClr val="777777"/>
                </a:solidFill>
                <a:latin typeface="+mn-lt"/>
                <a:cs typeface="+mn-cs"/>
              </a:rPr>
              <a:t>Supports implementation of operational capabilities including those associated with ATC decision support tools procedures</a:t>
            </a:r>
          </a:p>
          <a:p>
            <a:pPr marL="171450" indent="-171450" fontAlgn="auto">
              <a:spcBef>
                <a:spcPts val="600"/>
              </a:spcBef>
              <a:spcAft>
                <a:spcPts val="0"/>
              </a:spcAft>
              <a:buFont typeface="Arial" pitchFamily="34" charset="0"/>
              <a:buChar char="•"/>
              <a:defRPr/>
            </a:pPr>
            <a:r>
              <a:rPr lang="en-US" sz="1600" dirty="0">
                <a:solidFill>
                  <a:srgbClr val="777777"/>
                </a:solidFill>
                <a:latin typeface="+mn-lt"/>
                <a:cs typeface="+mn-cs"/>
              </a:rPr>
              <a:t>Development of concept level requirements will incrementally be handed off to implementation organizations</a:t>
            </a:r>
          </a:p>
          <a:p>
            <a:pPr marL="742950" lvl="1" indent="-285750" fontAlgn="auto">
              <a:spcBef>
                <a:spcPts val="0"/>
              </a:spcBef>
              <a:spcAft>
                <a:spcPts val="0"/>
              </a:spcAft>
              <a:buFont typeface="Arial" pitchFamily="34" charset="0"/>
              <a:buChar char="–"/>
              <a:defRPr/>
            </a:pPr>
            <a:r>
              <a:rPr lang="en-US" sz="1600" dirty="0">
                <a:solidFill>
                  <a:srgbClr val="777777"/>
                </a:solidFill>
                <a:latin typeface="+mn-lt"/>
                <a:cs typeface="+mn-cs"/>
              </a:rPr>
              <a:t>Requirements for future Data Comm applications, Collaborative traffic management, and SVO may be generated</a:t>
            </a:r>
          </a:p>
          <a:p>
            <a:pPr marL="171450" indent="-171450" fontAlgn="auto">
              <a:spcBef>
                <a:spcPts val="600"/>
              </a:spcBef>
              <a:spcAft>
                <a:spcPts val="0"/>
              </a:spcAft>
              <a:buFont typeface="Arial" pitchFamily="34" charset="0"/>
              <a:buChar char="•"/>
              <a:defRPr/>
            </a:pPr>
            <a:endParaRPr lang="en-US" sz="1600" dirty="0">
              <a:solidFill>
                <a:srgbClr val="FF0000"/>
              </a:solidFill>
              <a:latin typeface="+mn-lt"/>
              <a:cs typeface="+mn-cs"/>
            </a:endParaRPr>
          </a:p>
          <a:p>
            <a:pPr marL="342900" indent="-342900" fontAlgn="auto">
              <a:spcBef>
                <a:spcPts val="600"/>
              </a:spcBef>
              <a:spcAft>
                <a:spcPts val="0"/>
              </a:spcAft>
              <a:defRPr/>
            </a:pPr>
            <a:endParaRPr lang="en-US" sz="1600" dirty="0">
              <a:solidFill>
                <a:srgbClr val="FF0000"/>
              </a:solidFill>
              <a:latin typeface="+mn-lt"/>
              <a:cs typeface="+mn-cs"/>
            </a:endParaRPr>
          </a:p>
        </p:txBody>
      </p:sp>
      <p:sp>
        <p:nvSpPr>
          <p:cNvPr id="24581" name="Slide Number Placeholder 5"/>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indent="-285750" eaLnBrk="0" hangingPunct="0">
              <a:spcBef>
                <a:spcPct val="20000"/>
              </a:spcBef>
              <a:buFont typeface="Arial" pitchFamily="34" charset="0"/>
              <a:buChar char="–"/>
              <a:defRPr sz="2800">
                <a:solidFill>
                  <a:schemeClr val="tx1"/>
                </a:solidFill>
                <a:latin typeface="Calibri" pitchFamily="34" charset="0"/>
              </a:defRPr>
            </a:lvl2pPr>
            <a:lvl3pPr indent="-228600" eaLnBrk="0" hangingPunct="0">
              <a:spcBef>
                <a:spcPct val="20000"/>
              </a:spcBef>
              <a:buFont typeface="Arial" pitchFamily="34" charset="0"/>
              <a:buChar char="•"/>
              <a:defRPr sz="2400">
                <a:solidFill>
                  <a:schemeClr val="tx1"/>
                </a:solidFill>
                <a:latin typeface="Calibri" pitchFamily="34" charset="0"/>
              </a:defRPr>
            </a:lvl3pPr>
            <a:lvl4pPr indent="-228600" eaLnBrk="0" hangingPunct="0">
              <a:spcBef>
                <a:spcPct val="20000"/>
              </a:spcBef>
              <a:buFont typeface="Arial" pitchFamily="34" charset="0"/>
              <a:buChar char="–"/>
              <a:defRPr sz="2000">
                <a:solidFill>
                  <a:schemeClr val="tx1"/>
                </a:solidFill>
                <a:latin typeface="Calibri" pitchFamily="34" charset="0"/>
              </a:defRPr>
            </a:lvl4pPr>
            <a:lvl5pPr indent="-228600" eaLnBrk="0" hangingPunct="0">
              <a:spcBef>
                <a:spcPct val="20000"/>
              </a:spcBef>
              <a:buFont typeface="Arial" pitchFamily="34" charset="0"/>
              <a:buChar char="»"/>
              <a:defRPr sz="2000">
                <a:solidFill>
                  <a:schemeClr val="tx1"/>
                </a:solidFill>
                <a:latin typeface="Calibri" pitchFamily="34" charset="0"/>
              </a:defRPr>
            </a:lvl5pPr>
            <a:lvl6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fld id="{0B2F4D63-2496-4307-BDD0-61E0A95B2486}" type="slidenum">
              <a:rPr lang="en-US" altLang="en-US" sz="1200">
                <a:solidFill>
                  <a:srgbClr val="898989"/>
                </a:solidFill>
              </a:rPr>
              <a:pPr algn="r" eaLnBrk="1" hangingPunct="1">
                <a:spcBef>
                  <a:spcPct val="0"/>
                </a:spcBef>
                <a:buFontTx/>
                <a:buNone/>
              </a:pPr>
              <a:t>12</a:t>
            </a:fld>
            <a:endParaRPr lang="en-US" altLang="en-US" sz="1200">
              <a:solidFill>
                <a:srgbClr val="898989"/>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195263"/>
            <a:ext cx="8229600" cy="911225"/>
          </a:xfrm>
        </p:spPr>
        <p:txBody>
          <a:bodyPr/>
          <a:lstStyle/>
          <a:p>
            <a:pPr eaLnBrk="1" hangingPunct="1"/>
            <a:r>
              <a:rPr lang="en-US" altLang="en-US" sz="2400" b="1" smtClean="0"/>
              <a:t>FY13 Projects</a:t>
            </a:r>
          </a:p>
        </p:txBody>
      </p:sp>
      <p:sp>
        <p:nvSpPr>
          <p:cNvPr id="3" name="Content Placeholder 2"/>
          <p:cNvSpPr>
            <a:spLocks noGrp="1"/>
          </p:cNvSpPr>
          <p:nvPr>
            <p:ph idx="1"/>
          </p:nvPr>
        </p:nvSpPr>
        <p:spPr>
          <a:xfrm>
            <a:off x="457200" y="1208088"/>
            <a:ext cx="8050213" cy="5029200"/>
          </a:xfrm>
        </p:spPr>
        <p:txBody>
          <a:bodyPr rtlCol="0">
            <a:normAutofit/>
          </a:bodyPr>
          <a:lstStyle/>
          <a:p>
            <a:pPr eaLnBrk="1" fontAlgn="auto" hangingPunct="1">
              <a:spcAft>
                <a:spcPts val="0"/>
              </a:spcAft>
              <a:defRPr/>
            </a:pPr>
            <a:r>
              <a:rPr lang="en-US" sz="1800" dirty="0" smtClean="0"/>
              <a:t>Integrated Arrival/Departure Control Services (IADCS)	</a:t>
            </a:r>
          </a:p>
          <a:p>
            <a:pPr eaLnBrk="1" fontAlgn="auto" hangingPunct="1">
              <a:spcAft>
                <a:spcPts val="0"/>
              </a:spcAft>
              <a:defRPr/>
            </a:pPr>
            <a:r>
              <a:rPr lang="en-US" sz="1800" dirty="0" smtClean="0"/>
              <a:t>Optimized Route Coordinator (ORC)</a:t>
            </a:r>
          </a:p>
          <a:p>
            <a:pPr eaLnBrk="1" fontAlgn="auto" hangingPunct="1">
              <a:spcAft>
                <a:spcPts val="0"/>
              </a:spcAft>
              <a:defRPr/>
            </a:pPr>
            <a:r>
              <a:rPr lang="en-US" sz="1800" dirty="0" smtClean="0"/>
              <a:t>Trajectory Operations (TOps) ConUse</a:t>
            </a:r>
          </a:p>
          <a:p>
            <a:pPr eaLnBrk="1" fontAlgn="auto" hangingPunct="1">
              <a:spcAft>
                <a:spcPts val="0"/>
              </a:spcAft>
              <a:defRPr/>
            </a:pPr>
            <a:r>
              <a:rPr lang="en-US" sz="1800" dirty="0" smtClean="0"/>
              <a:t>NextGen Trajectory Negotiation (NTN)</a:t>
            </a:r>
          </a:p>
          <a:p>
            <a:pPr eaLnBrk="1" fontAlgn="auto" hangingPunct="1">
              <a:spcAft>
                <a:spcPts val="0"/>
              </a:spcAft>
              <a:defRPr/>
            </a:pPr>
            <a:r>
              <a:rPr lang="en-US" sz="1800" dirty="0" smtClean="0"/>
              <a:t>Dynamic  RNP(DRNP)</a:t>
            </a:r>
          </a:p>
          <a:p>
            <a:pPr eaLnBrk="1" fontAlgn="auto" hangingPunct="1">
              <a:spcAft>
                <a:spcPts val="0"/>
              </a:spcAft>
              <a:defRPr/>
            </a:pPr>
            <a:r>
              <a:rPr lang="en-US" sz="1800" dirty="0" smtClean="0"/>
              <a:t>Enhanced Departure Predictability for TFM (EDPT)</a:t>
            </a:r>
          </a:p>
          <a:p>
            <a:pPr eaLnBrk="1" fontAlgn="auto" hangingPunct="1">
              <a:spcAft>
                <a:spcPts val="0"/>
              </a:spcAft>
              <a:defRPr/>
            </a:pPr>
            <a:r>
              <a:rPr lang="en-US" sz="1800" dirty="0" smtClean="0"/>
              <a:t>Statistical Methods for Departure Predictability (SMDP)</a:t>
            </a:r>
          </a:p>
          <a:p>
            <a:pPr eaLnBrk="1" fontAlgn="auto" hangingPunct="1">
              <a:spcAft>
                <a:spcPts val="0"/>
              </a:spcAft>
              <a:defRPr/>
            </a:pPr>
            <a:r>
              <a:rPr lang="en-US" sz="1800" dirty="0" smtClean="0"/>
              <a:t>TMI Attribute Standardization for Tracking and Simulation (TAS)</a:t>
            </a:r>
          </a:p>
          <a:p>
            <a:pPr eaLnBrk="1" fontAlgn="auto" hangingPunct="1">
              <a:spcAft>
                <a:spcPts val="0"/>
              </a:spcAft>
              <a:defRPr/>
            </a:pPr>
            <a:r>
              <a:rPr lang="en-US" sz="1800" dirty="0" smtClean="0"/>
              <a:t>Space Vehicle Operations (SVO)</a:t>
            </a:r>
          </a:p>
          <a:p>
            <a:pPr eaLnBrk="1" fontAlgn="auto" hangingPunct="1">
              <a:spcAft>
                <a:spcPts val="0"/>
              </a:spcAft>
              <a:defRPr/>
            </a:pPr>
            <a:r>
              <a:rPr lang="en-US" sz="1800" dirty="0" smtClean="0"/>
              <a:t>Remote Towers (RT) Research </a:t>
            </a:r>
          </a:p>
          <a:p>
            <a:pPr eaLnBrk="1" fontAlgn="auto" hangingPunct="1">
              <a:spcAft>
                <a:spcPts val="0"/>
              </a:spcAft>
              <a:defRPr/>
            </a:pPr>
            <a:r>
              <a:rPr lang="en-US" sz="1800" dirty="0" smtClean="0"/>
              <a:t>Unmanned Aircraft Systems (UAS) Integration into the NAS</a:t>
            </a:r>
          </a:p>
          <a:p>
            <a:pPr eaLnBrk="1" fontAlgn="auto" hangingPunct="1">
              <a:spcAft>
                <a:spcPts val="0"/>
              </a:spcAft>
              <a:defRPr/>
            </a:pPr>
            <a:r>
              <a:rPr lang="en-US" sz="1800" dirty="0" smtClean="0"/>
              <a:t>Vertical Conformance Verification (VCV)</a:t>
            </a:r>
          </a:p>
          <a:p>
            <a:pPr marL="0" indent="0" eaLnBrk="1" fontAlgn="auto" hangingPunct="1">
              <a:spcAft>
                <a:spcPts val="0"/>
              </a:spcAft>
              <a:buFont typeface="Arial" pitchFamily="34" charset="0"/>
              <a:buNone/>
              <a:defRPr/>
            </a:pPr>
            <a:endParaRPr lang="en-US" sz="2000" dirty="0"/>
          </a:p>
        </p:txBody>
      </p:sp>
      <p:sp>
        <p:nvSpPr>
          <p:cNvPr id="25604" name="Slide Number Placeholder 5"/>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indent="-285750" eaLnBrk="0" hangingPunct="0">
              <a:spcBef>
                <a:spcPct val="20000"/>
              </a:spcBef>
              <a:buFont typeface="Arial" pitchFamily="34" charset="0"/>
              <a:buChar char="–"/>
              <a:defRPr sz="2800">
                <a:solidFill>
                  <a:schemeClr val="tx1"/>
                </a:solidFill>
                <a:latin typeface="Calibri" pitchFamily="34" charset="0"/>
              </a:defRPr>
            </a:lvl2pPr>
            <a:lvl3pPr indent="-228600" eaLnBrk="0" hangingPunct="0">
              <a:spcBef>
                <a:spcPct val="20000"/>
              </a:spcBef>
              <a:buFont typeface="Arial" pitchFamily="34" charset="0"/>
              <a:buChar char="•"/>
              <a:defRPr sz="2400">
                <a:solidFill>
                  <a:schemeClr val="tx1"/>
                </a:solidFill>
                <a:latin typeface="Calibri" pitchFamily="34" charset="0"/>
              </a:defRPr>
            </a:lvl3pPr>
            <a:lvl4pPr indent="-228600" eaLnBrk="0" hangingPunct="0">
              <a:spcBef>
                <a:spcPct val="20000"/>
              </a:spcBef>
              <a:buFont typeface="Arial" pitchFamily="34" charset="0"/>
              <a:buChar char="–"/>
              <a:defRPr sz="2000">
                <a:solidFill>
                  <a:schemeClr val="tx1"/>
                </a:solidFill>
                <a:latin typeface="Calibri" pitchFamily="34" charset="0"/>
              </a:defRPr>
            </a:lvl4pPr>
            <a:lvl5pPr indent="-228600" eaLnBrk="0" hangingPunct="0">
              <a:spcBef>
                <a:spcPct val="20000"/>
              </a:spcBef>
              <a:buFont typeface="Arial" pitchFamily="34" charset="0"/>
              <a:buChar char="»"/>
              <a:defRPr sz="2000">
                <a:solidFill>
                  <a:schemeClr val="tx1"/>
                </a:solidFill>
                <a:latin typeface="Calibri" pitchFamily="34" charset="0"/>
              </a:defRPr>
            </a:lvl5pPr>
            <a:lvl6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fld id="{3F594A9E-3110-4CCD-A659-823027FCD6CD}" type="slidenum">
              <a:rPr lang="en-US" altLang="en-US" sz="1200">
                <a:solidFill>
                  <a:srgbClr val="898989"/>
                </a:solidFill>
              </a:rPr>
              <a:pPr algn="r" eaLnBrk="1" hangingPunct="1">
                <a:spcBef>
                  <a:spcPct val="0"/>
                </a:spcBef>
                <a:buFontTx/>
                <a:buNone/>
              </a:pPr>
              <a:t>13</a:t>
            </a:fld>
            <a:endParaRPr lang="en-US" altLang="en-US" sz="1200">
              <a:solidFill>
                <a:srgbClr val="898989"/>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Line 3"/>
          <p:cNvSpPr>
            <a:spLocks noChangeShapeType="1"/>
          </p:cNvSpPr>
          <p:nvPr/>
        </p:nvSpPr>
        <p:spPr bwMode="auto">
          <a:xfrm>
            <a:off x="4429125" y="0"/>
            <a:ext cx="4763"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6627" name="Group 5"/>
          <p:cNvGrpSpPr>
            <a:grpSpLocks/>
          </p:cNvGrpSpPr>
          <p:nvPr/>
        </p:nvGrpSpPr>
        <p:grpSpPr bwMode="auto">
          <a:xfrm>
            <a:off x="0" y="3213100"/>
            <a:ext cx="9144000" cy="82550"/>
            <a:chOff x="0" y="2781300"/>
            <a:chExt cx="9118600" cy="0"/>
          </a:xfrm>
        </p:grpSpPr>
        <p:sp>
          <p:nvSpPr>
            <p:cNvPr id="26659"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60"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9156" name="Text Box 7"/>
          <p:cNvSpPr txBox="1">
            <a:spLocks noChangeArrowheads="1"/>
          </p:cNvSpPr>
          <p:nvPr/>
        </p:nvSpPr>
        <p:spPr bwMode="auto">
          <a:xfrm>
            <a:off x="101600" y="3406775"/>
            <a:ext cx="42830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b="1" dirty="0"/>
              <a:t>Partnerships:</a:t>
            </a:r>
          </a:p>
          <a:p>
            <a:pPr marL="285750" indent="-285750" eaLnBrk="1" hangingPunct="1">
              <a:buFont typeface="Arial" pitchFamily="34" charset="0"/>
              <a:buChar char="•"/>
              <a:defRPr/>
            </a:pPr>
            <a:r>
              <a:rPr lang="en-US" sz="1400" dirty="0" smtClean="0"/>
              <a:t>ANG-E25</a:t>
            </a:r>
          </a:p>
          <a:p>
            <a:pPr marL="285750" indent="-285750" eaLnBrk="1" hangingPunct="1">
              <a:buFont typeface="Arial" pitchFamily="34" charset="0"/>
              <a:buChar char="•"/>
              <a:defRPr/>
            </a:pPr>
            <a:r>
              <a:rPr lang="en-US" sz="1400" dirty="0" smtClean="0"/>
              <a:t>NATCA</a:t>
            </a:r>
            <a:endParaRPr lang="en-US" sz="1400" dirty="0"/>
          </a:p>
        </p:txBody>
      </p:sp>
      <p:sp>
        <p:nvSpPr>
          <p:cNvPr id="26629" name="Text Box 7"/>
          <p:cNvSpPr txBox="1">
            <a:spLocks noChangeArrowheads="1"/>
          </p:cNvSpPr>
          <p:nvPr/>
        </p:nvSpPr>
        <p:spPr bwMode="auto">
          <a:xfrm>
            <a:off x="150813" y="4695825"/>
            <a:ext cx="3768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latin typeface="Arial" pitchFamily="34" charset="0"/>
              </a:rPr>
              <a:t>Funding:</a:t>
            </a:r>
          </a:p>
        </p:txBody>
      </p:sp>
      <p:sp>
        <p:nvSpPr>
          <p:cNvPr id="26630" name="Text Box 7"/>
          <p:cNvSpPr txBox="1">
            <a:spLocks noChangeArrowheads="1"/>
          </p:cNvSpPr>
          <p:nvPr/>
        </p:nvSpPr>
        <p:spPr bwMode="auto">
          <a:xfrm>
            <a:off x="4621213" y="3276600"/>
            <a:ext cx="4283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latin typeface="Arial" pitchFamily="34" charset="0"/>
              </a:rPr>
              <a:t>Accomplishments / Plans:</a:t>
            </a:r>
            <a:endParaRPr lang="en-US" altLang="en-US" sz="1800">
              <a:latin typeface="Arial" pitchFamily="34" charset="0"/>
            </a:endParaRPr>
          </a:p>
        </p:txBody>
      </p:sp>
      <p:grpSp>
        <p:nvGrpSpPr>
          <p:cNvPr id="26631" name="Group 39"/>
          <p:cNvGrpSpPr>
            <a:grpSpLocks/>
          </p:cNvGrpSpPr>
          <p:nvPr/>
        </p:nvGrpSpPr>
        <p:grpSpPr bwMode="auto">
          <a:xfrm>
            <a:off x="107950" y="174625"/>
            <a:ext cx="8940800" cy="666750"/>
            <a:chOff x="-4152868" y="-664500"/>
            <a:chExt cx="8940202" cy="666406"/>
          </a:xfrm>
        </p:grpSpPr>
        <p:sp>
          <p:nvSpPr>
            <p:cNvPr id="26657" name="Text Box 4"/>
            <p:cNvSpPr txBox="1">
              <a:spLocks noChangeArrowheads="1"/>
            </p:cNvSpPr>
            <p:nvPr/>
          </p:nvSpPr>
          <p:spPr bwMode="auto">
            <a:xfrm>
              <a:off x="-4152868" y="-644425"/>
              <a:ext cx="41587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latin typeface="Arial" pitchFamily="34" charset="0"/>
                </a:rPr>
                <a:t>Integrated Arrival / Departure Control Services (IADCS)</a:t>
              </a:r>
            </a:p>
          </p:txBody>
        </p:sp>
        <p:sp>
          <p:nvSpPr>
            <p:cNvPr id="26658" name="Text Box 5"/>
            <p:cNvSpPr txBox="1">
              <a:spLocks noChangeArrowheads="1"/>
            </p:cNvSpPr>
            <p:nvPr/>
          </p:nvSpPr>
          <p:spPr bwMode="auto">
            <a:xfrm>
              <a:off x="334396" y="-664500"/>
              <a:ext cx="44529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latin typeface="Arial" pitchFamily="34" charset="0"/>
                </a:rPr>
                <a:t>Description: </a:t>
              </a:r>
            </a:p>
          </p:txBody>
        </p:sp>
      </p:grpSp>
      <p:sp>
        <p:nvSpPr>
          <p:cNvPr id="14" name="Content Placeholder 2"/>
          <p:cNvSpPr>
            <a:spLocks noGrp="1"/>
          </p:cNvSpPr>
          <p:nvPr>
            <p:ph idx="1"/>
          </p:nvPr>
        </p:nvSpPr>
        <p:spPr>
          <a:xfrm>
            <a:off x="4554538" y="452438"/>
            <a:ext cx="4349750" cy="2941637"/>
          </a:xfrm>
        </p:spPr>
        <p:txBody>
          <a:bodyPr/>
          <a:lstStyle/>
          <a:p>
            <a:pPr marL="0" indent="0" eaLnBrk="1" hangingPunct="1">
              <a:spcBef>
                <a:spcPts val="0"/>
              </a:spcBef>
              <a:buFontTx/>
              <a:buNone/>
              <a:defRPr/>
            </a:pPr>
            <a:r>
              <a:rPr lang="en-US" sz="1400" dirty="0" smtClean="0"/>
              <a:t>To improve operational efficiencies in major metropolitan areas by:</a:t>
            </a:r>
          </a:p>
          <a:p>
            <a:pPr>
              <a:spcBef>
                <a:spcPts val="0"/>
              </a:spcBef>
              <a:defRPr/>
            </a:pPr>
            <a:r>
              <a:rPr lang="en-US" sz="1400" dirty="0" smtClean="0"/>
              <a:t>Using dynamic route options to enhance </a:t>
            </a:r>
            <a:r>
              <a:rPr lang="en-US" sz="1400" dirty="0" err="1" smtClean="0"/>
              <a:t>metroplex</a:t>
            </a:r>
            <a:r>
              <a:rPr lang="en-US" sz="1400" dirty="0" smtClean="0"/>
              <a:t> throughput</a:t>
            </a:r>
          </a:p>
          <a:p>
            <a:pPr>
              <a:spcBef>
                <a:spcPts val="0"/>
              </a:spcBef>
              <a:defRPr/>
            </a:pPr>
            <a:r>
              <a:rPr lang="en-US" sz="1400" dirty="0" smtClean="0"/>
              <a:t>Using dynamic airspace reconfiguration of bi-directional ARR/DEP routes</a:t>
            </a:r>
          </a:p>
          <a:p>
            <a:pPr>
              <a:spcBef>
                <a:spcPts val="0"/>
              </a:spcBef>
              <a:defRPr/>
            </a:pPr>
            <a:r>
              <a:rPr lang="en-US" sz="1400" dirty="0" smtClean="0"/>
              <a:t>Improved utilization of ATC assigned routes and emerging </a:t>
            </a:r>
            <a:r>
              <a:rPr lang="en-US" sz="1400" dirty="0" err="1" smtClean="0"/>
              <a:t>NextGen</a:t>
            </a:r>
            <a:r>
              <a:rPr lang="en-US" sz="1400" dirty="0" smtClean="0"/>
              <a:t> trajectories</a:t>
            </a:r>
          </a:p>
          <a:p>
            <a:pPr>
              <a:spcBef>
                <a:spcPts val="0"/>
              </a:spcBef>
              <a:defRPr/>
            </a:pPr>
            <a:r>
              <a:rPr lang="en-US" sz="1400" dirty="0"/>
              <a:t>Current </a:t>
            </a:r>
            <a:r>
              <a:rPr lang="en-US" sz="1400" dirty="0" smtClean="0"/>
              <a:t>activities </a:t>
            </a:r>
            <a:r>
              <a:rPr lang="en-US" sz="1400" dirty="0"/>
              <a:t>focus on what can be done with current automation platforms and </a:t>
            </a:r>
            <a:r>
              <a:rPr lang="en-US" sz="1400" dirty="0" smtClean="0"/>
              <a:t>existing airspace design / surveillance capabilities</a:t>
            </a:r>
            <a:endParaRPr lang="en-US" sz="1400" dirty="0"/>
          </a:p>
        </p:txBody>
      </p:sp>
      <p:sp>
        <p:nvSpPr>
          <p:cNvPr id="16" name="Rectangle 207"/>
          <p:cNvSpPr>
            <a:spLocks noChangeArrowheads="1"/>
          </p:cNvSpPr>
          <p:nvPr/>
        </p:nvSpPr>
        <p:spPr bwMode="auto">
          <a:xfrm>
            <a:off x="4592638" y="3581400"/>
            <a:ext cx="4283075" cy="235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lvl="1" indent="-285750" fontAlgn="auto">
              <a:spcBef>
                <a:spcPts val="0"/>
              </a:spcBef>
              <a:spcAft>
                <a:spcPts val="0"/>
              </a:spcAft>
              <a:buFont typeface="Arial" pitchFamily="34" charset="0"/>
              <a:buChar char="•"/>
              <a:defRPr/>
            </a:pPr>
            <a:r>
              <a:rPr lang="en-US" sz="1400" dirty="0">
                <a:latin typeface="Arial" panose="020B0604020202020204" pitchFamily="34" charset="0"/>
              </a:rPr>
              <a:t>Selected Atlanta area facilities (A80 and ZTL) as test model (Nov 2011)</a:t>
            </a:r>
          </a:p>
          <a:p>
            <a:pPr marL="285750" lvl="1" indent="-285750" fontAlgn="auto">
              <a:spcBef>
                <a:spcPts val="0"/>
              </a:spcBef>
              <a:spcAft>
                <a:spcPts val="0"/>
              </a:spcAft>
              <a:buFont typeface="Arial" pitchFamily="34" charset="0"/>
              <a:buChar char="•"/>
              <a:defRPr/>
            </a:pPr>
            <a:r>
              <a:rPr lang="en-US" sz="1400" dirty="0">
                <a:latin typeface="Arial" panose="020B0604020202020204" pitchFamily="34" charset="0"/>
              </a:rPr>
              <a:t>Cognitive Walkthrough (Feb 2012)</a:t>
            </a:r>
          </a:p>
          <a:p>
            <a:pPr marL="285750" lvl="1" indent="-285750" fontAlgn="auto">
              <a:spcBef>
                <a:spcPts val="0"/>
              </a:spcBef>
              <a:spcAft>
                <a:spcPts val="0"/>
              </a:spcAft>
              <a:buFont typeface="Arial" pitchFamily="34" charset="0"/>
              <a:buChar char="•"/>
              <a:defRPr/>
            </a:pPr>
            <a:r>
              <a:rPr lang="en-US" sz="1400" dirty="0">
                <a:latin typeface="Arial" panose="020B0604020202020204" pitchFamily="34" charset="0"/>
              </a:rPr>
              <a:t>Validated IADCS alternatives using fast-time simulations (Nov-Dec 2012) </a:t>
            </a:r>
          </a:p>
          <a:p>
            <a:pPr marL="285750" lvl="1" indent="-285750" fontAlgn="auto">
              <a:spcBef>
                <a:spcPts val="0"/>
              </a:spcBef>
              <a:spcAft>
                <a:spcPts val="0"/>
              </a:spcAft>
              <a:buFont typeface="Arial" pitchFamily="34" charset="0"/>
              <a:buChar char="•"/>
              <a:defRPr/>
            </a:pPr>
            <a:r>
              <a:rPr lang="en-US" sz="1400" dirty="0">
                <a:latin typeface="Arial" panose="020B0604020202020204" pitchFamily="34" charset="0"/>
              </a:rPr>
              <a:t>Human-in-the-loop simulation completed (Aug-Sep 2013)</a:t>
            </a:r>
          </a:p>
          <a:p>
            <a:pPr marL="285750" lvl="1" indent="-285750" fontAlgn="auto">
              <a:spcBef>
                <a:spcPts val="0"/>
              </a:spcBef>
              <a:spcAft>
                <a:spcPts val="0"/>
              </a:spcAft>
              <a:buFont typeface="Arial" pitchFamily="34" charset="0"/>
              <a:buChar char="•"/>
              <a:defRPr/>
            </a:pPr>
            <a:r>
              <a:rPr lang="en-US" sz="1400" dirty="0">
                <a:latin typeface="Arial" panose="020B0604020202020204" pitchFamily="34" charset="0"/>
              </a:rPr>
              <a:t>Will brief HITL results (due Spring 2014) to AJV-7 to ascertain next steps</a:t>
            </a:r>
          </a:p>
          <a:p>
            <a:pPr>
              <a:spcBef>
                <a:spcPts val="600"/>
              </a:spcBef>
              <a:defRPr/>
            </a:pPr>
            <a:endParaRPr lang="en-US" sz="1600" dirty="0">
              <a:latin typeface="Arial" pitchFamily="34" charset="0"/>
              <a:cs typeface="+mn-cs"/>
            </a:endParaRPr>
          </a:p>
        </p:txBody>
      </p:sp>
      <p:pic>
        <p:nvPicPr>
          <p:cNvPr id="26634" name="Picture 2" descr="Fig4_BADynamicSectorization.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13" y="871538"/>
            <a:ext cx="3849687" cy="255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 name="Group 66"/>
          <p:cNvGraphicFramePr>
            <a:graphicFrameLocks noGrp="1"/>
          </p:cNvGraphicFramePr>
          <p:nvPr/>
        </p:nvGraphicFramePr>
        <p:xfrm>
          <a:off x="219075" y="5046663"/>
          <a:ext cx="4029075" cy="511175"/>
        </p:xfrm>
        <a:graphic>
          <a:graphicData uri="http://schemas.openxmlformats.org/drawingml/2006/table">
            <a:tbl>
              <a:tblPr/>
              <a:tblGrid>
                <a:gridCol w="801675"/>
                <a:gridCol w="796029"/>
                <a:gridCol w="801675"/>
                <a:gridCol w="816730"/>
                <a:gridCol w="812966"/>
              </a:tblGrid>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$0</a:t>
                      </a:r>
                      <a:endParaRPr kumimoji="0" lang="en-US" sz="10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$0</a:t>
                      </a:r>
                      <a:endParaRPr kumimoji="0" lang="en-US" sz="10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$0</a:t>
                      </a:r>
                      <a:endParaRPr kumimoji="0" lang="en-US" sz="10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$0</a:t>
                      </a:r>
                      <a:endParaRPr kumimoji="0" lang="en-US" sz="10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655" name="TextBox 2"/>
          <p:cNvSpPr txBox="1">
            <a:spLocks noChangeArrowheads="1"/>
          </p:cNvSpPr>
          <p:nvPr/>
        </p:nvSpPr>
        <p:spPr bwMode="auto">
          <a:xfrm>
            <a:off x="107950" y="5624513"/>
            <a:ext cx="41179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600">
                <a:latin typeface="Arial" pitchFamily="34" charset="0"/>
              </a:rPr>
              <a:t>Project is supported with funding allocations prior to FY11</a:t>
            </a:r>
          </a:p>
        </p:txBody>
      </p:sp>
      <p:sp>
        <p:nvSpPr>
          <p:cNvPr id="26656" name="Slide Number Placeholder 5"/>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indent="-285750" eaLnBrk="0" hangingPunct="0">
              <a:spcBef>
                <a:spcPct val="20000"/>
              </a:spcBef>
              <a:buFont typeface="Arial" pitchFamily="34" charset="0"/>
              <a:buChar char="–"/>
              <a:defRPr sz="2800">
                <a:solidFill>
                  <a:schemeClr val="tx1"/>
                </a:solidFill>
                <a:latin typeface="Calibri" pitchFamily="34" charset="0"/>
              </a:defRPr>
            </a:lvl2pPr>
            <a:lvl3pPr indent="-228600" eaLnBrk="0" hangingPunct="0">
              <a:spcBef>
                <a:spcPct val="20000"/>
              </a:spcBef>
              <a:buFont typeface="Arial" pitchFamily="34" charset="0"/>
              <a:buChar char="•"/>
              <a:defRPr sz="2400">
                <a:solidFill>
                  <a:schemeClr val="tx1"/>
                </a:solidFill>
                <a:latin typeface="Calibri" pitchFamily="34" charset="0"/>
              </a:defRPr>
            </a:lvl3pPr>
            <a:lvl4pPr indent="-228600" eaLnBrk="0" hangingPunct="0">
              <a:spcBef>
                <a:spcPct val="20000"/>
              </a:spcBef>
              <a:buFont typeface="Arial" pitchFamily="34" charset="0"/>
              <a:buChar char="–"/>
              <a:defRPr sz="2000">
                <a:solidFill>
                  <a:schemeClr val="tx1"/>
                </a:solidFill>
                <a:latin typeface="Calibri" pitchFamily="34" charset="0"/>
              </a:defRPr>
            </a:lvl4pPr>
            <a:lvl5pPr indent="-228600" eaLnBrk="0" hangingPunct="0">
              <a:spcBef>
                <a:spcPct val="20000"/>
              </a:spcBef>
              <a:buFont typeface="Arial" pitchFamily="34" charset="0"/>
              <a:buChar char="»"/>
              <a:defRPr sz="2000">
                <a:solidFill>
                  <a:schemeClr val="tx1"/>
                </a:solidFill>
                <a:latin typeface="Calibri" pitchFamily="34" charset="0"/>
              </a:defRPr>
            </a:lvl5pPr>
            <a:lvl6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fld id="{74B7F7BB-D2BA-4010-BC8A-A253D9CFE324}" type="slidenum">
              <a:rPr lang="en-US" altLang="en-US" sz="1200">
                <a:solidFill>
                  <a:srgbClr val="898989"/>
                </a:solidFill>
              </a:rPr>
              <a:pPr algn="r" eaLnBrk="1" hangingPunct="1">
                <a:spcBef>
                  <a:spcPct val="0"/>
                </a:spcBef>
                <a:buFontTx/>
                <a:buNone/>
              </a:pPr>
              <a:t>14</a:t>
            </a:fld>
            <a:endParaRPr lang="en-US" altLang="en-US" sz="1200">
              <a:solidFill>
                <a:srgbClr val="898989"/>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Line 3"/>
          <p:cNvSpPr>
            <a:spLocks noChangeShapeType="1"/>
          </p:cNvSpPr>
          <p:nvPr/>
        </p:nvSpPr>
        <p:spPr bwMode="auto">
          <a:xfrm>
            <a:off x="4429125" y="0"/>
            <a:ext cx="4763"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7651" name="Group 5"/>
          <p:cNvGrpSpPr>
            <a:grpSpLocks/>
          </p:cNvGrpSpPr>
          <p:nvPr/>
        </p:nvGrpSpPr>
        <p:grpSpPr bwMode="auto">
          <a:xfrm>
            <a:off x="0" y="3213100"/>
            <a:ext cx="9144000" cy="82550"/>
            <a:chOff x="0" y="2781300"/>
            <a:chExt cx="9118600" cy="0"/>
          </a:xfrm>
        </p:grpSpPr>
        <p:sp>
          <p:nvSpPr>
            <p:cNvPr id="27683"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84"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0180" name="Text Box 7"/>
          <p:cNvSpPr txBox="1">
            <a:spLocks noChangeArrowheads="1"/>
          </p:cNvSpPr>
          <p:nvPr/>
        </p:nvSpPr>
        <p:spPr bwMode="auto">
          <a:xfrm>
            <a:off x="101600" y="3406775"/>
            <a:ext cx="4283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b="1" dirty="0"/>
              <a:t>Partnerships:</a:t>
            </a:r>
          </a:p>
          <a:p>
            <a:pPr marL="285750" indent="-285750" eaLnBrk="1" hangingPunct="1">
              <a:buFont typeface="Arial" pitchFamily="34" charset="0"/>
              <a:buChar char="•"/>
              <a:defRPr/>
            </a:pPr>
            <a:r>
              <a:rPr lang="en-US" sz="1400" dirty="0" smtClean="0"/>
              <a:t>MITRE</a:t>
            </a:r>
          </a:p>
        </p:txBody>
      </p:sp>
      <p:sp>
        <p:nvSpPr>
          <p:cNvPr id="27653" name="Text Box 7"/>
          <p:cNvSpPr txBox="1">
            <a:spLocks noChangeArrowheads="1"/>
          </p:cNvSpPr>
          <p:nvPr/>
        </p:nvSpPr>
        <p:spPr bwMode="auto">
          <a:xfrm>
            <a:off x="107950" y="4697413"/>
            <a:ext cx="3768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latin typeface="Arial" pitchFamily="34" charset="0"/>
              </a:rPr>
              <a:t>Funding:</a:t>
            </a:r>
          </a:p>
        </p:txBody>
      </p:sp>
      <p:sp>
        <p:nvSpPr>
          <p:cNvPr id="27654" name="Text Box 7"/>
          <p:cNvSpPr txBox="1">
            <a:spLocks noChangeArrowheads="1"/>
          </p:cNvSpPr>
          <p:nvPr/>
        </p:nvSpPr>
        <p:spPr bwMode="auto">
          <a:xfrm>
            <a:off x="4679950" y="3328988"/>
            <a:ext cx="4283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latin typeface="Arial" pitchFamily="34" charset="0"/>
              </a:rPr>
              <a:t>Accomplishments / Plans:</a:t>
            </a:r>
            <a:endParaRPr lang="en-US" altLang="en-US" sz="1800">
              <a:latin typeface="Arial" pitchFamily="34" charset="0"/>
            </a:endParaRPr>
          </a:p>
        </p:txBody>
      </p:sp>
      <p:grpSp>
        <p:nvGrpSpPr>
          <p:cNvPr id="27655" name="Group 39"/>
          <p:cNvGrpSpPr>
            <a:grpSpLocks/>
          </p:cNvGrpSpPr>
          <p:nvPr/>
        </p:nvGrpSpPr>
        <p:grpSpPr bwMode="auto">
          <a:xfrm>
            <a:off x="107950" y="174625"/>
            <a:ext cx="8940800" cy="388938"/>
            <a:chOff x="-4152868" y="-664500"/>
            <a:chExt cx="8940202" cy="389407"/>
          </a:xfrm>
        </p:grpSpPr>
        <p:sp>
          <p:nvSpPr>
            <p:cNvPr id="27681" name="Text Box 4"/>
            <p:cNvSpPr txBox="1">
              <a:spLocks noChangeArrowheads="1"/>
            </p:cNvSpPr>
            <p:nvPr/>
          </p:nvSpPr>
          <p:spPr bwMode="auto">
            <a:xfrm>
              <a:off x="-4152868" y="-644425"/>
              <a:ext cx="41587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latin typeface="Arial" pitchFamily="34" charset="0"/>
                </a:rPr>
                <a:t>Optimized Route Capability (ORC)</a:t>
              </a:r>
            </a:p>
          </p:txBody>
        </p:sp>
        <p:sp>
          <p:nvSpPr>
            <p:cNvPr id="27682" name="Text Box 5"/>
            <p:cNvSpPr txBox="1">
              <a:spLocks noChangeArrowheads="1"/>
            </p:cNvSpPr>
            <p:nvPr/>
          </p:nvSpPr>
          <p:spPr bwMode="auto">
            <a:xfrm>
              <a:off x="334396" y="-664500"/>
              <a:ext cx="44529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latin typeface="Arial" pitchFamily="34" charset="0"/>
                </a:rPr>
                <a:t>Description: </a:t>
              </a:r>
            </a:p>
          </p:txBody>
        </p:sp>
      </p:grpSp>
      <p:sp>
        <p:nvSpPr>
          <p:cNvPr id="27656" name="TextBox 1"/>
          <p:cNvSpPr txBox="1">
            <a:spLocks noChangeArrowheads="1"/>
          </p:cNvSpPr>
          <p:nvPr/>
        </p:nvSpPr>
        <p:spPr bwMode="auto">
          <a:xfrm>
            <a:off x="4595813" y="533400"/>
            <a:ext cx="4452937"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ts val="600"/>
              </a:spcBef>
              <a:spcAft>
                <a:spcPts val="600"/>
              </a:spcAft>
              <a:buFontTx/>
              <a:buChar char="•"/>
            </a:pPr>
            <a:r>
              <a:rPr lang="en-US" altLang="en-US" sz="1600">
                <a:latin typeface="Arial" pitchFamily="34" charset="0"/>
              </a:rPr>
              <a:t>Additional IADCS and PBN route options/ playbooks make optimal route selection and coordination more complicated</a:t>
            </a:r>
          </a:p>
          <a:p>
            <a:pPr eaLnBrk="1" hangingPunct="1">
              <a:spcBef>
                <a:spcPts val="600"/>
              </a:spcBef>
              <a:spcAft>
                <a:spcPts val="600"/>
              </a:spcAft>
              <a:buFontTx/>
              <a:buChar char="•"/>
            </a:pPr>
            <a:r>
              <a:rPr lang="en-US" altLang="en-US" sz="1600">
                <a:latin typeface="Arial" pitchFamily="34" charset="0"/>
              </a:rPr>
              <a:t>ORC will research tools and procedures needed to assist ATM with assessment, coordination, and implementation of these new options in order to optimize the benefits</a:t>
            </a:r>
          </a:p>
        </p:txBody>
      </p:sp>
      <p:sp>
        <p:nvSpPr>
          <p:cNvPr id="27657" name="Content Placeholder 2"/>
          <p:cNvSpPr>
            <a:spLocks noGrp="1"/>
          </p:cNvSpPr>
          <p:nvPr>
            <p:ph idx="1"/>
          </p:nvPr>
        </p:nvSpPr>
        <p:spPr>
          <a:xfrm>
            <a:off x="4595813" y="3687763"/>
            <a:ext cx="4367212" cy="2865437"/>
          </a:xfrm>
        </p:spPr>
        <p:txBody>
          <a:bodyPr/>
          <a:lstStyle/>
          <a:p>
            <a:pPr>
              <a:spcBef>
                <a:spcPct val="0"/>
              </a:spcBef>
            </a:pPr>
            <a:r>
              <a:rPr lang="en-US" altLang="en-US" sz="1600" smtClean="0">
                <a:latin typeface="Arial" pitchFamily="34" charset="0"/>
                <a:cs typeface="Arial" pitchFamily="34" charset="0"/>
              </a:rPr>
              <a:t>Preliminary ORC Functional Analysis (Oct 2012)</a:t>
            </a:r>
          </a:p>
          <a:p>
            <a:pPr>
              <a:spcBef>
                <a:spcPct val="0"/>
              </a:spcBef>
            </a:pPr>
            <a:r>
              <a:rPr lang="en-US" altLang="en-US" sz="1600" smtClean="0">
                <a:latin typeface="Arial" pitchFamily="34" charset="0"/>
                <a:cs typeface="Arial" pitchFamily="34" charset="0"/>
              </a:rPr>
              <a:t>Initial ConOps completed (Jun 2013)</a:t>
            </a:r>
          </a:p>
          <a:p>
            <a:pPr>
              <a:spcBef>
                <a:spcPct val="0"/>
              </a:spcBef>
            </a:pPr>
            <a:r>
              <a:rPr lang="en-US" altLang="en-US" sz="1600" smtClean="0">
                <a:latin typeface="Arial" pitchFamily="34" charset="0"/>
                <a:cs typeface="Arial" pitchFamily="34" charset="0"/>
              </a:rPr>
              <a:t>Cognitive walkthrough identified specific traffic management issues, and gathered input from the facilities (Nov 2013)</a:t>
            </a:r>
          </a:p>
          <a:p>
            <a:pPr>
              <a:spcBef>
                <a:spcPct val="0"/>
              </a:spcBef>
            </a:pPr>
            <a:r>
              <a:rPr lang="en-US" altLang="en-US" sz="1600" smtClean="0">
                <a:latin typeface="Arial" pitchFamily="34" charset="0"/>
                <a:cs typeface="Arial" pitchFamily="34" charset="0"/>
              </a:rPr>
              <a:t>Optimized Route Capability Functional Research Assessment Report (Dec 2013)</a:t>
            </a:r>
          </a:p>
          <a:p>
            <a:pPr>
              <a:spcBef>
                <a:spcPct val="0"/>
              </a:spcBef>
            </a:pPr>
            <a:r>
              <a:rPr lang="en-US" altLang="en-US" sz="1600" smtClean="0">
                <a:latin typeface="Arial" pitchFamily="34" charset="0"/>
                <a:cs typeface="Arial" pitchFamily="34" charset="0"/>
              </a:rPr>
              <a:t>Current research focusing on ORC decision tree and preliminary algorithm development </a:t>
            </a:r>
          </a:p>
          <a:p>
            <a:pPr lvl="1">
              <a:spcBef>
                <a:spcPct val="0"/>
              </a:spcBef>
              <a:buFont typeface="Arial" pitchFamily="34" charset="0"/>
              <a:buChar char="•"/>
            </a:pPr>
            <a:endParaRPr lang="en-US" altLang="en-US" sz="1600" smtClean="0">
              <a:latin typeface="Arial" pitchFamily="34" charset="0"/>
              <a:cs typeface="Arial" pitchFamily="34" charset="0"/>
            </a:endParaRPr>
          </a:p>
          <a:p>
            <a:endParaRPr lang="en-US" altLang="en-US" sz="1600" smtClean="0"/>
          </a:p>
          <a:p>
            <a:endParaRPr lang="en-US" altLang="en-US" sz="1600" smtClean="0"/>
          </a:p>
          <a:p>
            <a:endParaRPr lang="en-US" altLang="en-US" sz="1600" smtClean="0"/>
          </a:p>
          <a:p>
            <a:endParaRPr lang="en-US" altLang="en-US" sz="1600" smtClean="0"/>
          </a:p>
          <a:p>
            <a:endParaRPr lang="en-US" altLang="en-US" sz="1600" smtClean="0"/>
          </a:p>
        </p:txBody>
      </p:sp>
      <p:graphicFrame>
        <p:nvGraphicFramePr>
          <p:cNvPr id="20" name="Group 66"/>
          <p:cNvGraphicFramePr>
            <a:graphicFrameLocks noGrp="1"/>
          </p:cNvGraphicFramePr>
          <p:nvPr/>
        </p:nvGraphicFramePr>
        <p:xfrm>
          <a:off x="238125" y="5029200"/>
          <a:ext cx="3905249" cy="511175"/>
        </p:xfrm>
        <a:graphic>
          <a:graphicData uri="http://schemas.openxmlformats.org/drawingml/2006/table">
            <a:tbl>
              <a:tblPr/>
              <a:tblGrid>
                <a:gridCol w="819150"/>
                <a:gridCol w="752475"/>
                <a:gridCol w="857250"/>
                <a:gridCol w="600075"/>
                <a:gridCol w="876299"/>
              </a:tblGrid>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$1,550,000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$510,152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$1,229,062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7678" name="Picture 3"/>
          <p:cNvPicPr>
            <a:picLocks noChangeAspect="1" noChangeArrowheads="1"/>
          </p:cNvPicPr>
          <p:nvPr/>
        </p:nvPicPr>
        <p:blipFill>
          <a:blip r:embed="rId3">
            <a:extLst>
              <a:ext uri="{28A0092B-C50C-407E-A947-70E740481C1C}">
                <a14:useLocalDpi xmlns:a14="http://schemas.microsoft.com/office/drawing/2010/main" val="0"/>
              </a:ext>
            </a:extLst>
          </a:blip>
          <a:srcRect l="4375" t="34801" r="39375" b="26953"/>
          <a:stretch>
            <a:fillRect/>
          </a:stretch>
        </p:blipFill>
        <p:spPr bwMode="auto">
          <a:xfrm>
            <a:off x="101600" y="563563"/>
            <a:ext cx="4165600" cy="246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79" name="Content Placeholder 2"/>
          <p:cNvSpPr txBox="1">
            <a:spLocks/>
          </p:cNvSpPr>
          <p:nvPr/>
        </p:nvSpPr>
        <p:spPr bwMode="auto">
          <a:xfrm>
            <a:off x="0" y="5586413"/>
            <a:ext cx="443388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pitchFamily="34" charset="0"/>
              <a:buChar char="•"/>
              <a:defRPr sz="3200">
                <a:solidFill>
                  <a:schemeClr val="tx1"/>
                </a:solidFill>
                <a:latin typeface="Calibri" pitchFamily="34" charset="0"/>
              </a:defRPr>
            </a:lvl1pPr>
            <a:lvl2pPr marL="57150" defTabSz="457200" eaLnBrk="0" hangingPunct="0">
              <a:spcBef>
                <a:spcPct val="20000"/>
              </a:spcBef>
              <a:buFont typeface="Arial" pitchFamily="34" charset="0"/>
              <a:buChar char="–"/>
              <a:defRPr sz="2800">
                <a:solidFill>
                  <a:schemeClr val="tx1"/>
                </a:solidFill>
                <a:latin typeface="Calibri" pitchFamily="34" charset="0"/>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lvl="1" eaLnBrk="1" hangingPunct="1">
              <a:spcBef>
                <a:spcPct val="0"/>
              </a:spcBef>
              <a:buFont typeface="Wingdings" pitchFamily="2" charset="2"/>
              <a:buNone/>
            </a:pPr>
            <a:r>
              <a:rPr lang="en-US" altLang="en-US" sz="1400" i="1">
                <a:latin typeface="Arial" pitchFamily="34" charset="0"/>
              </a:rPr>
              <a:t>* Proposed follow-on funding identified in Research Plan</a:t>
            </a:r>
          </a:p>
        </p:txBody>
      </p:sp>
      <p:sp>
        <p:nvSpPr>
          <p:cNvPr id="27680" name="Slide Number Placeholder 5"/>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indent="-285750" eaLnBrk="0" hangingPunct="0">
              <a:spcBef>
                <a:spcPct val="20000"/>
              </a:spcBef>
              <a:buFont typeface="Arial" pitchFamily="34" charset="0"/>
              <a:buChar char="–"/>
              <a:defRPr sz="2800">
                <a:solidFill>
                  <a:schemeClr val="tx1"/>
                </a:solidFill>
                <a:latin typeface="Calibri" pitchFamily="34" charset="0"/>
              </a:defRPr>
            </a:lvl2pPr>
            <a:lvl3pPr indent="-228600" eaLnBrk="0" hangingPunct="0">
              <a:spcBef>
                <a:spcPct val="20000"/>
              </a:spcBef>
              <a:buFont typeface="Arial" pitchFamily="34" charset="0"/>
              <a:buChar char="•"/>
              <a:defRPr sz="2400">
                <a:solidFill>
                  <a:schemeClr val="tx1"/>
                </a:solidFill>
                <a:latin typeface="Calibri" pitchFamily="34" charset="0"/>
              </a:defRPr>
            </a:lvl3pPr>
            <a:lvl4pPr indent="-228600" eaLnBrk="0" hangingPunct="0">
              <a:spcBef>
                <a:spcPct val="20000"/>
              </a:spcBef>
              <a:buFont typeface="Arial" pitchFamily="34" charset="0"/>
              <a:buChar char="–"/>
              <a:defRPr sz="2000">
                <a:solidFill>
                  <a:schemeClr val="tx1"/>
                </a:solidFill>
                <a:latin typeface="Calibri" pitchFamily="34" charset="0"/>
              </a:defRPr>
            </a:lvl4pPr>
            <a:lvl5pPr indent="-228600" eaLnBrk="0" hangingPunct="0">
              <a:spcBef>
                <a:spcPct val="20000"/>
              </a:spcBef>
              <a:buFont typeface="Arial" pitchFamily="34" charset="0"/>
              <a:buChar char="»"/>
              <a:defRPr sz="2000">
                <a:solidFill>
                  <a:schemeClr val="tx1"/>
                </a:solidFill>
                <a:latin typeface="Calibri" pitchFamily="34" charset="0"/>
              </a:defRPr>
            </a:lvl5pPr>
            <a:lvl6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fld id="{864A1A85-98EC-43C7-A6BF-E95666D6B4EB}" type="slidenum">
              <a:rPr lang="en-US" altLang="en-US" sz="1200">
                <a:solidFill>
                  <a:srgbClr val="898989"/>
                </a:solidFill>
              </a:rPr>
              <a:pPr algn="r" eaLnBrk="1" hangingPunct="1">
                <a:spcBef>
                  <a:spcPct val="0"/>
                </a:spcBef>
                <a:buFontTx/>
                <a:buNone/>
              </a:pPr>
              <a:t>15</a:t>
            </a:fld>
            <a:endParaRPr lang="en-US" altLang="en-US" sz="1200">
              <a:solidFill>
                <a:srgbClr val="898989"/>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Line 3"/>
          <p:cNvSpPr>
            <a:spLocks noChangeShapeType="1"/>
          </p:cNvSpPr>
          <p:nvPr/>
        </p:nvSpPr>
        <p:spPr bwMode="auto">
          <a:xfrm>
            <a:off x="4429125" y="0"/>
            <a:ext cx="4763"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8675" name="Group 5"/>
          <p:cNvGrpSpPr>
            <a:grpSpLocks/>
          </p:cNvGrpSpPr>
          <p:nvPr/>
        </p:nvGrpSpPr>
        <p:grpSpPr bwMode="auto">
          <a:xfrm>
            <a:off x="0" y="3213100"/>
            <a:ext cx="9144000" cy="82550"/>
            <a:chOff x="0" y="2781300"/>
            <a:chExt cx="9118600" cy="0"/>
          </a:xfrm>
        </p:grpSpPr>
        <p:sp>
          <p:nvSpPr>
            <p:cNvPr id="28706"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7"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1204" name="Text Box 7"/>
          <p:cNvSpPr txBox="1">
            <a:spLocks noChangeArrowheads="1"/>
          </p:cNvSpPr>
          <p:nvPr/>
        </p:nvSpPr>
        <p:spPr bwMode="auto">
          <a:xfrm>
            <a:off x="101600" y="3406775"/>
            <a:ext cx="42830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b="1" dirty="0"/>
              <a:t>Partnerships:</a:t>
            </a:r>
          </a:p>
          <a:p>
            <a:pPr marL="285750" indent="-285750" eaLnBrk="1" hangingPunct="1">
              <a:buFont typeface="Arial" pitchFamily="34" charset="0"/>
              <a:buChar char="•"/>
              <a:defRPr/>
            </a:pPr>
            <a:r>
              <a:rPr lang="en-US" sz="1400" dirty="0"/>
              <a:t>ATO</a:t>
            </a:r>
          </a:p>
          <a:p>
            <a:pPr marL="285750" indent="-285750" eaLnBrk="1" hangingPunct="1">
              <a:buFont typeface="Arial" pitchFamily="34" charset="0"/>
              <a:buChar char="•"/>
              <a:defRPr/>
            </a:pPr>
            <a:r>
              <a:rPr lang="en-US" sz="1400" dirty="0"/>
              <a:t>AVS</a:t>
            </a:r>
          </a:p>
          <a:p>
            <a:pPr eaLnBrk="1" hangingPunct="1">
              <a:defRPr/>
            </a:pPr>
            <a:endParaRPr lang="en-US" sz="1600" dirty="0"/>
          </a:p>
          <a:p>
            <a:pPr eaLnBrk="1" hangingPunct="1">
              <a:defRPr/>
            </a:pPr>
            <a:endParaRPr lang="en-US" dirty="0"/>
          </a:p>
        </p:txBody>
      </p:sp>
      <p:sp>
        <p:nvSpPr>
          <p:cNvPr id="28677" name="Text Box 7"/>
          <p:cNvSpPr txBox="1">
            <a:spLocks noChangeArrowheads="1"/>
          </p:cNvSpPr>
          <p:nvPr/>
        </p:nvSpPr>
        <p:spPr bwMode="auto">
          <a:xfrm>
            <a:off x="101600" y="4740275"/>
            <a:ext cx="3770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latin typeface="Arial" pitchFamily="34" charset="0"/>
              </a:rPr>
              <a:t>Funding:</a:t>
            </a:r>
          </a:p>
        </p:txBody>
      </p:sp>
      <p:sp>
        <p:nvSpPr>
          <p:cNvPr id="28678" name="Text Box 7"/>
          <p:cNvSpPr txBox="1">
            <a:spLocks noChangeArrowheads="1"/>
          </p:cNvSpPr>
          <p:nvPr/>
        </p:nvSpPr>
        <p:spPr bwMode="auto">
          <a:xfrm>
            <a:off x="4672013" y="3352800"/>
            <a:ext cx="4283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latin typeface="Arial" pitchFamily="34" charset="0"/>
              </a:rPr>
              <a:t>Accomplishments / Plans:</a:t>
            </a:r>
            <a:endParaRPr lang="en-US" altLang="en-US" sz="1800">
              <a:latin typeface="Arial" pitchFamily="34" charset="0"/>
            </a:endParaRPr>
          </a:p>
        </p:txBody>
      </p:sp>
      <p:grpSp>
        <p:nvGrpSpPr>
          <p:cNvPr id="28679" name="Group 39"/>
          <p:cNvGrpSpPr>
            <a:grpSpLocks/>
          </p:cNvGrpSpPr>
          <p:nvPr/>
        </p:nvGrpSpPr>
        <p:grpSpPr bwMode="auto">
          <a:xfrm>
            <a:off x="107950" y="174625"/>
            <a:ext cx="9036050" cy="2846388"/>
            <a:chOff x="-4152868" y="-664500"/>
            <a:chExt cx="9035552" cy="2846565"/>
          </a:xfrm>
        </p:grpSpPr>
        <p:sp>
          <p:nvSpPr>
            <p:cNvPr id="28704" name="Text Box 4"/>
            <p:cNvSpPr txBox="1">
              <a:spLocks noChangeArrowheads="1"/>
            </p:cNvSpPr>
            <p:nvPr/>
          </p:nvSpPr>
          <p:spPr bwMode="auto">
            <a:xfrm>
              <a:off x="-4152868" y="-644425"/>
              <a:ext cx="42770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latin typeface="Arial" pitchFamily="34" charset="0"/>
                </a:rPr>
                <a:t>Trajectory Operations (TOps) ConUse</a:t>
              </a:r>
            </a:p>
          </p:txBody>
        </p:sp>
        <p:sp>
          <p:nvSpPr>
            <p:cNvPr id="11" name="Text Box 5"/>
            <p:cNvSpPr txBox="1">
              <a:spLocks noChangeArrowheads="1"/>
            </p:cNvSpPr>
            <p:nvPr/>
          </p:nvSpPr>
          <p:spPr bwMode="auto">
            <a:xfrm>
              <a:off x="239503" y="-664500"/>
              <a:ext cx="4643181" cy="2846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233363"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dirty="0" smtClean="0">
                  <a:cs typeface="+mn-cs"/>
                </a:rPr>
                <a:t>Description: </a:t>
              </a:r>
            </a:p>
            <a:p>
              <a:pPr marL="284163" indent="-284163">
                <a:spcBef>
                  <a:spcPts val="600"/>
                </a:spcBef>
                <a:spcAft>
                  <a:spcPts val="600"/>
                </a:spcAft>
                <a:buFont typeface="Arial" charset="0"/>
                <a:buChar char="•"/>
                <a:defRPr/>
              </a:pPr>
              <a:r>
                <a:rPr lang="en-US" sz="1400" b="0" dirty="0" smtClean="0">
                  <a:cs typeface="+mn-cs"/>
                </a:rPr>
                <a:t>Supported AVS/RTCA/ANG/ATO </a:t>
              </a:r>
              <a:r>
                <a:rPr lang="en-US" sz="1400" b="0" dirty="0">
                  <a:cs typeface="+mn-cs"/>
                </a:rPr>
                <a:t>in defining an overall TOps Concept </a:t>
              </a:r>
              <a:r>
                <a:rPr lang="en-US" sz="1400" b="0" dirty="0" smtClean="0">
                  <a:cs typeface="+mn-cs"/>
                </a:rPr>
                <a:t>and </a:t>
              </a:r>
              <a:r>
                <a:rPr lang="en-US" sz="1400" b="0" dirty="0">
                  <a:cs typeface="+mn-cs"/>
                </a:rPr>
                <a:t>requirements for NextGen </a:t>
              </a:r>
              <a:r>
                <a:rPr lang="en-US" sz="1400" b="0" dirty="0" smtClean="0">
                  <a:cs typeface="+mn-cs"/>
                </a:rPr>
                <a:t>avionics automation </a:t>
              </a:r>
              <a:r>
                <a:rPr lang="en-US" sz="1400" b="0" dirty="0">
                  <a:cs typeface="+mn-cs"/>
                </a:rPr>
                <a:t>and collaborative </a:t>
              </a:r>
              <a:r>
                <a:rPr lang="en-US" sz="1400" b="0" dirty="0" smtClean="0">
                  <a:cs typeface="+mn-cs"/>
                </a:rPr>
                <a:t>capabilities</a:t>
              </a:r>
              <a:endParaRPr lang="en-US" sz="1400" b="0" dirty="0">
                <a:cs typeface="+mn-cs"/>
              </a:endParaRPr>
            </a:p>
            <a:p>
              <a:pPr marL="284163" indent="-284163">
                <a:spcBef>
                  <a:spcPts val="600"/>
                </a:spcBef>
                <a:spcAft>
                  <a:spcPts val="600"/>
                </a:spcAft>
                <a:buFont typeface="Arial" charset="0"/>
                <a:buChar char="•"/>
                <a:defRPr/>
              </a:pPr>
              <a:r>
                <a:rPr lang="en-US" sz="1400" b="0" dirty="0" smtClean="0">
                  <a:cs typeface="+mn-cs"/>
                </a:rPr>
                <a:t>Ensured </a:t>
              </a:r>
              <a:r>
                <a:rPr lang="en-US" sz="1400" b="0" dirty="0">
                  <a:cs typeface="+mn-cs"/>
                </a:rPr>
                <a:t>domain specific concepts work </a:t>
              </a:r>
              <a:r>
                <a:rPr lang="en-US" sz="1400" b="0" dirty="0" smtClean="0">
                  <a:cs typeface="+mn-cs"/>
                </a:rPr>
                <a:t>end-to-end</a:t>
              </a:r>
              <a:endParaRPr lang="en-US" sz="1400" b="0" dirty="0">
                <a:cs typeface="+mn-cs"/>
              </a:endParaRPr>
            </a:p>
            <a:p>
              <a:pPr marL="284163" indent="-284163">
                <a:spcBef>
                  <a:spcPts val="600"/>
                </a:spcBef>
                <a:spcAft>
                  <a:spcPts val="600"/>
                </a:spcAft>
                <a:buFont typeface="Arial" charset="0"/>
                <a:buChar char="•"/>
                <a:defRPr/>
              </a:pPr>
              <a:r>
                <a:rPr lang="en-US" sz="1400" b="0" dirty="0" smtClean="0">
                  <a:cs typeface="+mn-cs"/>
                </a:rPr>
                <a:t>Identified </a:t>
              </a:r>
              <a:r>
                <a:rPr lang="en-US" sz="1400" b="0" dirty="0">
                  <a:cs typeface="+mn-cs"/>
                </a:rPr>
                <a:t>concepts and technologies </a:t>
              </a:r>
              <a:r>
                <a:rPr lang="en-US" sz="1400" b="0" dirty="0" smtClean="0">
                  <a:cs typeface="+mn-cs"/>
                </a:rPr>
                <a:t>within </a:t>
              </a:r>
              <a:r>
                <a:rPr lang="en-US" sz="1400" b="0" dirty="0">
                  <a:cs typeface="+mn-cs"/>
                </a:rPr>
                <a:t>the FAA that may </a:t>
              </a:r>
              <a:r>
                <a:rPr lang="en-US" sz="1400" b="0" dirty="0" smtClean="0">
                  <a:cs typeface="+mn-cs"/>
                </a:rPr>
                <a:t>enable </a:t>
              </a:r>
              <a:r>
                <a:rPr lang="en-US" sz="1400" b="0" dirty="0" err="1">
                  <a:cs typeface="+mn-cs"/>
                </a:rPr>
                <a:t>NextGen</a:t>
              </a:r>
              <a:r>
                <a:rPr lang="en-US" sz="1400" b="0" dirty="0">
                  <a:cs typeface="+mn-cs"/>
                </a:rPr>
                <a:t> trajectory operations in the </a:t>
              </a:r>
              <a:r>
                <a:rPr lang="en-US" sz="1400" b="0" dirty="0" smtClean="0">
                  <a:cs typeface="+mn-cs"/>
                </a:rPr>
                <a:t>mid-term </a:t>
              </a:r>
              <a:endParaRPr lang="en-US" sz="1400" b="0" dirty="0">
                <a:cs typeface="+mn-cs"/>
              </a:endParaRPr>
            </a:p>
            <a:p>
              <a:pPr marL="284163" indent="-284163">
                <a:spcBef>
                  <a:spcPts val="600"/>
                </a:spcBef>
                <a:spcAft>
                  <a:spcPts val="600"/>
                </a:spcAft>
                <a:buFont typeface="Arial" charset="0"/>
                <a:buChar char="•"/>
                <a:defRPr/>
              </a:pPr>
              <a:r>
                <a:rPr lang="en-US" sz="1400" b="0" dirty="0" smtClean="0">
                  <a:cs typeface="+mn-cs"/>
                </a:rPr>
                <a:t>Identified </a:t>
              </a:r>
              <a:r>
                <a:rPr lang="en-US" sz="1400" b="0" dirty="0">
                  <a:cs typeface="+mn-cs"/>
                </a:rPr>
                <a:t>shortfalls in </a:t>
              </a:r>
              <a:r>
                <a:rPr lang="en-US" sz="1400" b="0" dirty="0" smtClean="0">
                  <a:cs typeface="+mn-cs"/>
                </a:rPr>
                <a:t>concepts and </a:t>
              </a:r>
              <a:r>
                <a:rPr lang="en-US" sz="1400" b="0" dirty="0">
                  <a:cs typeface="+mn-cs"/>
                </a:rPr>
                <a:t>technologies for the </a:t>
              </a:r>
              <a:r>
                <a:rPr lang="en-US" sz="1400" b="0" dirty="0" smtClean="0">
                  <a:cs typeface="+mn-cs"/>
                </a:rPr>
                <a:t>mid-term</a:t>
              </a:r>
              <a:endParaRPr lang="en-US" sz="1400" b="0" dirty="0">
                <a:cs typeface="+mn-cs"/>
              </a:endParaRPr>
            </a:p>
          </p:txBody>
        </p:sp>
      </p:grpSp>
      <p:sp>
        <p:nvSpPr>
          <p:cNvPr id="28680" name="Content Placeholder 2"/>
          <p:cNvSpPr>
            <a:spLocks noGrp="1"/>
          </p:cNvSpPr>
          <p:nvPr>
            <p:ph idx="1"/>
          </p:nvPr>
        </p:nvSpPr>
        <p:spPr>
          <a:xfrm>
            <a:off x="4495800" y="3733800"/>
            <a:ext cx="4467225" cy="2286000"/>
          </a:xfrm>
        </p:spPr>
        <p:txBody>
          <a:bodyPr/>
          <a:lstStyle/>
          <a:p>
            <a:pPr marL="225425" indent="-225425">
              <a:spcBef>
                <a:spcPts val="600"/>
              </a:spcBef>
              <a:spcAft>
                <a:spcPts val="600"/>
              </a:spcAft>
              <a:buClr>
                <a:schemeClr val="tx1"/>
              </a:buClr>
            </a:pPr>
            <a:r>
              <a:rPr lang="en-US" altLang="en-US" sz="1800" b="1" dirty="0" smtClean="0"/>
              <a:t>COMPLETED</a:t>
            </a:r>
          </a:p>
          <a:p>
            <a:pPr marL="225425" indent="-225425">
              <a:spcBef>
                <a:spcPts val="600"/>
              </a:spcBef>
              <a:spcAft>
                <a:spcPts val="600"/>
              </a:spcAft>
              <a:buClr>
                <a:schemeClr val="tx1"/>
              </a:buClr>
            </a:pPr>
            <a:r>
              <a:rPr lang="en-US" altLang="en-US" sz="1400" dirty="0" smtClean="0">
                <a:latin typeface="Arial" panose="020B0604020202020204" pitchFamily="34" charset="0"/>
                <a:cs typeface="Arial" panose="020B0604020202020204" pitchFamily="34" charset="0"/>
              </a:rPr>
              <a:t>TOps ConOps information mapping, FAA and RTCA version (Oct 2012)</a:t>
            </a:r>
          </a:p>
          <a:p>
            <a:pPr marL="225425" indent="-225425">
              <a:spcBef>
                <a:spcPts val="600"/>
              </a:spcBef>
              <a:spcAft>
                <a:spcPts val="600"/>
              </a:spcAft>
            </a:pPr>
            <a:r>
              <a:rPr lang="en-US" altLang="en-US" sz="1400" dirty="0" smtClean="0">
                <a:latin typeface="Arial" panose="020B0604020202020204" pitchFamily="34" charset="0"/>
                <a:cs typeface="Arial" panose="020B0604020202020204" pitchFamily="34" charset="0"/>
              </a:rPr>
              <a:t>TOps ConOps document is in the process of being completed (Jun 2013)</a:t>
            </a:r>
          </a:p>
          <a:p>
            <a:pPr marL="225425" indent="-225425">
              <a:spcBef>
                <a:spcPts val="600"/>
              </a:spcBef>
              <a:spcAft>
                <a:spcPts val="600"/>
              </a:spcAft>
            </a:pPr>
            <a:r>
              <a:rPr lang="en-US" altLang="en-US" sz="1400" dirty="0" smtClean="0">
                <a:latin typeface="Arial" panose="020B0604020202020204" pitchFamily="34" charset="0"/>
                <a:cs typeface="Arial" panose="020B0604020202020204" pitchFamily="34" charset="0"/>
              </a:rPr>
              <a:t>Final TOps Document was sent to the Senior Management for general distribution (Jul 2013)</a:t>
            </a:r>
          </a:p>
          <a:p>
            <a:pPr marL="225425" indent="-225425"/>
            <a:endParaRPr lang="en-US" altLang="en-US" sz="1600" dirty="0" smtClean="0"/>
          </a:p>
        </p:txBody>
      </p:sp>
      <p:pic>
        <p:nvPicPr>
          <p:cNvPr id="28681" name="Picture 9" descr="aviation-weat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3" y="715963"/>
            <a:ext cx="4022725"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 name="Group 66"/>
          <p:cNvGraphicFramePr>
            <a:graphicFrameLocks noGrp="1"/>
          </p:cNvGraphicFramePr>
          <p:nvPr/>
        </p:nvGraphicFramePr>
        <p:xfrm>
          <a:off x="238125" y="5110163"/>
          <a:ext cx="3800475" cy="511175"/>
        </p:xfrm>
        <a:graphic>
          <a:graphicData uri="http://schemas.openxmlformats.org/drawingml/2006/table">
            <a:tbl>
              <a:tblPr/>
              <a:tblGrid>
                <a:gridCol w="702937"/>
                <a:gridCol w="804117"/>
                <a:gridCol w="756190"/>
                <a:gridCol w="770391"/>
                <a:gridCol w="766840"/>
              </a:tblGrid>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$90,000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702" name="Content Placeholder 2"/>
          <p:cNvSpPr txBox="1">
            <a:spLocks/>
          </p:cNvSpPr>
          <p:nvPr/>
        </p:nvSpPr>
        <p:spPr bwMode="auto">
          <a:xfrm>
            <a:off x="0" y="5586413"/>
            <a:ext cx="443388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pitchFamily="34" charset="0"/>
              <a:buChar char="•"/>
              <a:defRPr sz="3200">
                <a:solidFill>
                  <a:schemeClr val="tx1"/>
                </a:solidFill>
                <a:latin typeface="Calibri" pitchFamily="34" charset="0"/>
              </a:defRPr>
            </a:lvl1pPr>
            <a:lvl2pPr marL="57150" defTabSz="457200" eaLnBrk="0" hangingPunct="0">
              <a:spcBef>
                <a:spcPct val="20000"/>
              </a:spcBef>
              <a:buFont typeface="Arial" pitchFamily="34" charset="0"/>
              <a:buChar char="–"/>
              <a:defRPr sz="2800">
                <a:solidFill>
                  <a:schemeClr val="tx1"/>
                </a:solidFill>
                <a:latin typeface="Calibri" pitchFamily="34" charset="0"/>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lvl="1" eaLnBrk="1" hangingPunct="1">
              <a:spcBef>
                <a:spcPct val="0"/>
              </a:spcBef>
              <a:buFont typeface="Wingdings" pitchFamily="2" charset="2"/>
              <a:buNone/>
            </a:pPr>
            <a:r>
              <a:rPr lang="en-US" altLang="en-US" sz="1400" i="1">
                <a:latin typeface="Arial" pitchFamily="34" charset="0"/>
              </a:rPr>
              <a:t>* Proposed follow-on funding identified in Research Plan</a:t>
            </a:r>
          </a:p>
        </p:txBody>
      </p:sp>
      <p:sp>
        <p:nvSpPr>
          <p:cNvPr id="28703" name="Slide Number Placeholder 5"/>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indent="-285750" eaLnBrk="0" hangingPunct="0">
              <a:spcBef>
                <a:spcPct val="20000"/>
              </a:spcBef>
              <a:buFont typeface="Arial" pitchFamily="34" charset="0"/>
              <a:buChar char="–"/>
              <a:defRPr sz="2800">
                <a:solidFill>
                  <a:schemeClr val="tx1"/>
                </a:solidFill>
                <a:latin typeface="Calibri" pitchFamily="34" charset="0"/>
              </a:defRPr>
            </a:lvl2pPr>
            <a:lvl3pPr indent="-228600" eaLnBrk="0" hangingPunct="0">
              <a:spcBef>
                <a:spcPct val="20000"/>
              </a:spcBef>
              <a:buFont typeface="Arial" pitchFamily="34" charset="0"/>
              <a:buChar char="•"/>
              <a:defRPr sz="2400">
                <a:solidFill>
                  <a:schemeClr val="tx1"/>
                </a:solidFill>
                <a:latin typeface="Calibri" pitchFamily="34" charset="0"/>
              </a:defRPr>
            </a:lvl3pPr>
            <a:lvl4pPr indent="-228600" eaLnBrk="0" hangingPunct="0">
              <a:spcBef>
                <a:spcPct val="20000"/>
              </a:spcBef>
              <a:buFont typeface="Arial" pitchFamily="34" charset="0"/>
              <a:buChar char="–"/>
              <a:defRPr sz="2000">
                <a:solidFill>
                  <a:schemeClr val="tx1"/>
                </a:solidFill>
                <a:latin typeface="Calibri" pitchFamily="34" charset="0"/>
              </a:defRPr>
            </a:lvl4pPr>
            <a:lvl5pPr indent="-228600" eaLnBrk="0" hangingPunct="0">
              <a:spcBef>
                <a:spcPct val="20000"/>
              </a:spcBef>
              <a:buFont typeface="Arial" pitchFamily="34" charset="0"/>
              <a:buChar char="»"/>
              <a:defRPr sz="2000">
                <a:solidFill>
                  <a:schemeClr val="tx1"/>
                </a:solidFill>
                <a:latin typeface="Calibri" pitchFamily="34" charset="0"/>
              </a:defRPr>
            </a:lvl5pPr>
            <a:lvl6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fld id="{84BB61F0-13B5-434A-9E5C-3DBC22358C7A}" type="slidenum">
              <a:rPr lang="en-US" altLang="en-US" sz="1200">
                <a:solidFill>
                  <a:srgbClr val="898989"/>
                </a:solidFill>
              </a:rPr>
              <a:pPr algn="r" eaLnBrk="1" hangingPunct="1">
                <a:spcBef>
                  <a:spcPct val="0"/>
                </a:spcBef>
                <a:buFontTx/>
                <a:buNone/>
              </a:pPr>
              <a:t>16</a:t>
            </a:fld>
            <a:endParaRPr lang="en-US" altLang="en-US" sz="1200">
              <a:solidFill>
                <a:srgbClr val="898989"/>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Line 3"/>
          <p:cNvSpPr>
            <a:spLocks noChangeShapeType="1"/>
          </p:cNvSpPr>
          <p:nvPr/>
        </p:nvSpPr>
        <p:spPr bwMode="auto">
          <a:xfrm>
            <a:off x="4429125" y="0"/>
            <a:ext cx="4763"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9699" name="Group 5"/>
          <p:cNvGrpSpPr>
            <a:grpSpLocks/>
          </p:cNvGrpSpPr>
          <p:nvPr/>
        </p:nvGrpSpPr>
        <p:grpSpPr bwMode="auto">
          <a:xfrm>
            <a:off x="0" y="3213100"/>
            <a:ext cx="9144000" cy="82550"/>
            <a:chOff x="0" y="2781300"/>
            <a:chExt cx="9118600" cy="0"/>
          </a:xfrm>
        </p:grpSpPr>
        <p:sp>
          <p:nvSpPr>
            <p:cNvPr id="29730"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31"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2228" name="Text Box 7"/>
          <p:cNvSpPr txBox="1">
            <a:spLocks noChangeArrowheads="1"/>
          </p:cNvSpPr>
          <p:nvPr/>
        </p:nvSpPr>
        <p:spPr bwMode="auto">
          <a:xfrm>
            <a:off x="95250" y="3429000"/>
            <a:ext cx="4283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b="1" dirty="0">
                <a:latin typeface="Arial" pitchFamily="34" charset="0"/>
                <a:cs typeface="Arial" pitchFamily="34" charset="0"/>
              </a:rPr>
              <a:t>Partnerships:</a:t>
            </a:r>
          </a:p>
          <a:p>
            <a:pPr marL="285750" indent="-285750" eaLnBrk="1" hangingPunct="1">
              <a:buFont typeface="Arial" pitchFamily="34" charset="0"/>
              <a:buChar char="•"/>
              <a:defRPr/>
            </a:pPr>
            <a:r>
              <a:rPr lang="en-US" sz="1400" dirty="0" smtClean="0">
                <a:latin typeface="Arial" pitchFamily="34" charset="0"/>
                <a:cs typeface="Arial" pitchFamily="34" charset="0"/>
              </a:rPr>
              <a:t>Boeing Airline Operations Experience (AOE)</a:t>
            </a:r>
            <a:endParaRPr lang="en-US" sz="1400" dirty="0">
              <a:latin typeface="Arial" pitchFamily="34" charset="0"/>
              <a:cs typeface="Arial" pitchFamily="34" charset="0"/>
            </a:endParaRPr>
          </a:p>
        </p:txBody>
      </p:sp>
      <p:sp>
        <p:nvSpPr>
          <p:cNvPr id="29701" name="Text Box 7"/>
          <p:cNvSpPr txBox="1">
            <a:spLocks noChangeArrowheads="1"/>
          </p:cNvSpPr>
          <p:nvPr/>
        </p:nvSpPr>
        <p:spPr bwMode="auto">
          <a:xfrm>
            <a:off x="136525" y="4572000"/>
            <a:ext cx="3768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latin typeface="Arial Narrow" pitchFamily="34" charset="0"/>
              </a:rPr>
              <a:t>Funding:</a:t>
            </a:r>
            <a:endParaRPr lang="en-US" altLang="en-US" sz="1200">
              <a:latin typeface="Arial Narrow" pitchFamily="34" charset="0"/>
            </a:endParaRPr>
          </a:p>
        </p:txBody>
      </p:sp>
      <p:sp>
        <p:nvSpPr>
          <p:cNvPr id="15" name="Text Box 7"/>
          <p:cNvSpPr txBox="1">
            <a:spLocks noChangeArrowheads="1"/>
          </p:cNvSpPr>
          <p:nvPr/>
        </p:nvSpPr>
        <p:spPr bwMode="auto">
          <a:xfrm>
            <a:off x="4576763" y="3394075"/>
            <a:ext cx="4471987"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spcAft>
                <a:spcPts val="600"/>
              </a:spcAft>
              <a:buFontTx/>
              <a:buNone/>
            </a:pPr>
            <a:r>
              <a:rPr lang="en-US" altLang="en-US" sz="1800" b="1">
                <a:latin typeface="Arial" pitchFamily="34" charset="0"/>
              </a:rPr>
              <a:t>Accomplishments / Plans:</a:t>
            </a:r>
            <a:endParaRPr lang="en-US" altLang="en-US" sz="1800">
              <a:latin typeface="Arial" pitchFamily="34" charset="0"/>
            </a:endParaRPr>
          </a:p>
          <a:p>
            <a:pPr eaLnBrk="1" hangingPunct="1">
              <a:spcBef>
                <a:spcPct val="0"/>
              </a:spcBef>
              <a:spcAft>
                <a:spcPts val="600"/>
              </a:spcAft>
            </a:pPr>
            <a:r>
              <a:rPr lang="en-US" altLang="en-US" sz="1600">
                <a:latin typeface="Arial" pitchFamily="34" charset="0"/>
              </a:rPr>
              <a:t>Conducted NTN Cognitive Walkthrough #1       (Sep 2012) </a:t>
            </a:r>
          </a:p>
          <a:p>
            <a:pPr eaLnBrk="1" hangingPunct="1">
              <a:spcBef>
                <a:spcPct val="0"/>
              </a:spcBef>
              <a:spcAft>
                <a:spcPts val="600"/>
              </a:spcAft>
            </a:pPr>
            <a:r>
              <a:rPr lang="en-US" altLang="en-US" sz="1600">
                <a:latin typeface="Arial" pitchFamily="34" charset="0"/>
              </a:rPr>
              <a:t>Developed NTN Cognitive Walkthrough Final Report (Dec 2012)</a:t>
            </a:r>
          </a:p>
          <a:p>
            <a:pPr eaLnBrk="1" hangingPunct="1">
              <a:spcBef>
                <a:spcPct val="0"/>
              </a:spcBef>
              <a:spcAft>
                <a:spcPts val="600"/>
              </a:spcAft>
            </a:pPr>
            <a:r>
              <a:rPr lang="en-US" altLang="en-US" sz="1600">
                <a:latin typeface="Arial" pitchFamily="34" charset="0"/>
              </a:rPr>
              <a:t>NTN Cognitive Walkthrough #2 (Dec  2013)</a:t>
            </a:r>
          </a:p>
          <a:p>
            <a:pPr eaLnBrk="1" hangingPunct="1">
              <a:spcBef>
                <a:spcPct val="0"/>
              </a:spcBef>
              <a:spcAft>
                <a:spcPts val="600"/>
              </a:spcAft>
            </a:pPr>
            <a:r>
              <a:rPr lang="en-US" altLang="en-US" sz="1600">
                <a:latin typeface="Arial" pitchFamily="34" charset="0"/>
              </a:rPr>
              <a:t>NTN Cognitive Walkthrough #2 Final Report (Jan 2014)</a:t>
            </a:r>
          </a:p>
          <a:p>
            <a:pPr eaLnBrk="1" hangingPunct="1">
              <a:spcBef>
                <a:spcPct val="0"/>
              </a:spcBef>
              <a:spcAft>
                <a:spcPts val="600"/>
              </a:spcAft>
            </a:pPr>
            <a:r>
              <a:rPr lang="en-US" altLang="en-US" sz="1600">
                <a:latin typeface="Arial" pitchFamily="34" charset="0"/>
              </a:rPr>
              <a:t>NTN Concept of Operations (Feb 2014)</a:t>
            </a:r>
          </a:p>
        </p:txBody>
      </p:sp>
      <p:grpSp>
        <p:nvGrpSpPr>
          <p:cNvPr id="29703" name="Group 39"/>
          <p:cNvGrpSpPr>
            <a:grpSpLocks/>
          </p:cNvGrpSpPr>
          <p:nvPr/>
        </p:nvGrpSpPr>
        <p:grpSpPr bwMode="auto">
          <a:xfrm>
            <a:off x="101600" y="195263"/>
            <a:ext cx="8947150" cy="369887"/>
            <a:chOff x="-4159218" y="-644425"/>
            <a:chExt cx="8946552" cy="370208"/>
          </a:xfrm>
        </p:grpSpPr>
        <p:sp>
          <p:nvSpPr>
            <p:cNvPr id="29728" name="Text Box 4"/>
            <p:cNvSpPr txBox="1">
              <a:spLocks noChangeArrowheads="1"/>
            </p:cNvSpPr>
            <p:nvPr/>
          </p:nvSpPr>
          <p:spPr bwMode="auto">
            <a:xfrm>
              <a:off x="-4159218" y="-644425"/>
              <a:ext cx="4331998" cy="37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latin typeface="Arial" pitchFamily="34" charset="0"/>
                </a:rPr>
                <a:t>NextGen Trajectory Negotiation (NTN) </a:t>
              </a:r>
            </a:p>
          </p:txBody>
        </p:sp>
        <p:sp>
          <p:nvSpPr>
            <p:cNvPr id="29729" name="Text Box 5"/>
            <p:cNvSpPr txBox="1">
              <a:spLocks noChangeArrowheads="1"/>
            </p:cNvSpPr>
            <p:nvPr/>
          </p:nvSpPr>
          <p:spPr bwMode="auto">
            <a:xfrm>
              <a:off x="334396" y="-644425"/>
              <a:ext cx="44529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latin typeface="Arial" pitchFamily="34" charset="0"/>
                </a:rPr>
                <a:t>Description: </a:t>
              </a:r>
            </a:p>
          </p:txBody>
        </p:sp>
      </p:grpSp>
      <p:sp>
        <p:nvSpPr>
          <p:cNvPr id="2" name="Rectangle 1"/>
          <p:cNvSpPr/>
          <p:nvPr/>
        </p:nvSpPr>
        <p:spPr>
          <a:xfrm>
            <a:off x="4556817" y="533400"/>
            <a:ext cx="4283075" cy="2185214"/>
          </a:xfrm>
          <a:prstGeom prst="rect">
            <a:avLst/>
          </a:prstGeom>
        </p:spPr>
        <p:txBody>
          <a:bodyPr>
            <a:spAutoFit/>
          </a:bodyPr>
          <a:lstStyle/>
          <a:p>
            <a:pPr marL="342900" indent="-342900">
              <a:spcBef>
                <a:spcPts val="600"/>
              </a:spcBef>
              <a:spcAft>
                <a:spcPts val="600"/>
              </a:spcAft>
              <a:buFont typeface="Arial" pitchFamily="34" charset="0"/>
              <a:buChar char="•"/>
              <a:defRPr/>
            </a:pPr>
            <a:r>
              <a:rPr lang="en-US" sz="1400" dirty="0">
                <a:latin typeface="Arial" pitchFamily="34" charset="0"/>
                <a:ea typeface="Calibri"/>
              </a:rPr>
              <a:t>NTN will provide the methodology for performing real-time trajectory negotiation</a:t>
            </a:r>
            <a:r>
              <a:rPr lang="en-US" sz="1400" strike="sngStrike" dirty="0">
                <a:latin typeface="Arial" pitchFamily="34" charset="0"/>
                <a:ea typeface="Calibri"/>
              </a:rPr>
              <a:t> </a:t>
            </a:r>
            <a:r>
              <a:rPr lang="en-US" sz="1400" dirty="0">
                <a:latin typeface="Arial" pitchFamily="34" charset="0"/>
                <a:ea typeface="Calibri"/>
              </a:rPr>
              <a:t>for trial planning, coordinating, issuing, and accepting or rejecting trajectory changes (reroutes) in real –time</a:t>
            </a:r>
          </a:p>
          <a:p>
            <a:pPr marL="342900" indent="-342900">
              <a:spcBef>
                <a:spcPts val="600"/>
              </a:spcBef>
              <a:spcAft>
                <a:spcPts val="600"/>
              </a:spcAft>
              <a:buFont typeface="Arial" pitchFamily="34" charset="0"/>
              <a:buChar char="•"/>
              <a:defRPr/>
            </a:pPr>
            <a:r>
              <a:rPr lang="en-US" sz="1400" dirty="0">
                <a:latin typeface="Arial" pitchFamily="34" charset="0"/>
                <a:ea typeface="Calibri"/>
              </a:rPr>
              <a:t>Existing trajectory negotiation tools will be modified or developed as appropriate, utilizing defined research activities, to implement the NTN concept</a:t>
            </a:r>
          </a:p>
        </p:txBody>
      </p:sp>
      <p:graphicFrame>
        <p:nvGraphicFramePr>
          <p:cNvPr id="16" name="Group 66"/>
          <p:cNvGraphicFramePr>
            <a:graphicFrameLocks noGrp="1"/>
          </p:cNvGraphicFramePr>
          <p:nvPr>
            <p:extLst>
              <p:ext uri="{D42A27DB-BD31-4B8C-83A1-F6EECF244321}">
                <p14:modId xmlns:p14="http://schemas.microsoft.com/office/powerpoint/2010/main" val="804999075"/>
              </p:ext>
            </p:extLst>
          </p:nvPr>
        </p:nvGraphicFramePr>
        <p:xfrm>
          <a:off x="238125" y="4921250"/>
          <a:ext cx="3914774" cy="511175"/>
        </p:xfrm>
        <a:graphic>
          <a:graphicData uri="http://schemas.openxmlformats.org/drawingml/2006/table">
            <a:tbl>
              <a:tblPr/>
              <a:tblGrid>
                <a:gridCol w="476250"/>
                <a:gridCol w="752475"/>
                <a:gridCol w="809625"/>
                <a:gridCol w="876300"/>
                <a:gridCol w="1000124"/>
              </a:tblGrid>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$450,000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*$1.3M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*$1.5M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9725" name="Content Placeholder 2"/>
          <p:cNvSpPr txBox="1">
            <a:spLocks/>
          </p:cNvSpPr>
          <p:nvPr/>
        </p:nvSpPr>
        <p:spPr bwMode="auto">
          <a:xfrm>
            <a:off x="0" y="5486400"/>
            <a:ext cx="44338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pitchFamily="34" charset="0"/>
              <a:buChar char="•"/>
              <a:defRPr sz="3200">
                <a:solidFill>
                  <a:schemeClr val="tx1"/>
                </a:solidFill>
                <a:latin typeface="Calibri" pitchFamily="34" charset="0"/>
              </a:defRPr>
            </a:lvl1pPr>
            <a:lvl2pPr marL="57150" defTabSz="457200" eaLnBrk="0" hangingPunct="0">
              <a:spcBef>
                <a:spcPct val="20000"/>
              </a:spcBef>
              <a:buFont typeface="Arial" pitchFamily="34" charset="0"/>
              <a:buChar char="–"/>
              <a:defRPr sz="2800">
                <a:solidFill>
                  <a:schemeClr val="tx1"/>
                </a:solidFill>
                <a:latin typeface="Calibri" pitchFamily="34" charset="0"/>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lvl="1" eaLnBrk="1" hangingPunct="1">
              <a:spcBef>
                <a:spcPct val="0"/>
              </a:spcBef>
              <a:buFont typeface="Wingdings" pitchFamily="2" charset="2"/>
              <a:buNone/>
            </a:pPr>
            <a:r>
              <a:rPr lang="en-US" altLang="en-US" sz="1400" i="1">
                <a:latin typeface="Arial" pitchFamily="34" charset="0"/>
              </a:rPr>
              <a:t>* Proposed follow-on funding identified in Research Plan</a:t>
            </a:r>
          </a:p>
        </p:txBody>
      </p:sp>
      <p:pic>
        <p:nvPicPr>
          <p:cNvPr id="297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554038"/>
            <a:ext cx="4124325" cy="256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27" name="Slide Number Placeholder 5"/>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indent="-285750" eaLnBrk="0" hangingPunct="0">
              <a:spcBef>
                <a:spcPct val="20000"/>
              </a:spcBef>
              <a:buFont typeface="Arial" pitchFamily="34" charset="0"/>
              <a:buChar char="–"/>
              <a:defRPr sz="2800">
                <a:solidFill>
                  <a:schemeClr val="tx1"/>
                </a:solidFill>
                <a:latin typeface="Calibri" pitchFamily="34" charset="0"/>
              </a:defRPr>
            </a:lvl2pPr>
            <a:lvl3pPr indent="-228600" eaLnBrk="0" hangingPunct="0">
              <a:spcBef>
                <a:spcPct val="20000"/>
              </a:spcBef>
              <a:buFont typeface="Arial" pitchFamily="34" charset="0"/>
              <a:buChar char="•"/>
              <a:defRPr sz="2400">
                <a:solidFill>
                  <a:schemeClr val="tx1"/>
                </a:solidFill>
                <a:latin typeface="Calibri" pitchFamily="34" charset="0"/>
              </a:defRPr>
            </a:lvl3pPr>
            <a:lvl4pPr indent="-228600" eaLnBrk="0" hangingPunct="0">
              <a:spcBef>
                <a:spcPct val="20000"/>
              </a:spcBef>
              <a:buFont typeface="Arial" pitchFamily="34" charset="0"/>
              <a:buChar char="–"/>
              <a:defRPr sz="2000">
                <a:solidFill>
                  <a:schemeClr val="tx1"/>
                </a:solidFill>
                <a:latin typeface="Calibri" pitchFamily="34" charset="0"/>
              </a:defRPr>
            </a:lvl4pPr>
            <a:lvl5pPr indent="-228600" eaLnBrk="0" hangingPunct="0">
              <a:spcBef>
                <a:spcPct val="20000"/>
              </a:spcBef>
              <a:buFont typeface="Arial" pitchFamily="34" charset="0"/>
              <a:buChar char="»"/>
              <a:defRPr sz="2000">
                <a:solidFill>
                  <a:schemeClr val="tx1"/>
                </a:solidFill>
                <a:latin typeface="Calibri" pitchFamily="34" charset="0"/>
              </a:defRPr>
            </a:lvl5pPr>
            <a:lvl6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fld id="{2309DD16-FB4A-47FC-B941-66CACF642621}" type="slidenum">
              <a:rPr lang="en-US" altLang="en-US" sz="1200">
                <a:solidFill>
                  <a:srgbClr val="898989"/>
                </a:solidFill>
              </a:rPr>
              <a:pPr algn="r" eaLnBrk="1" hangingPunct="1">
                <a:spcBef>
                  <a:spcPct val="0"/>
                </a:spcBef>
                <a:buFontTx/>
                <a:buNone/>
              </a:pPr>
              <a:t>17</a:t>
            </a:fld>
            <a:endParaRPr lang="en-US" altLang="en-US" sz="1200">
              <a:solidFill>
                <a:srgbClr val="898989"/>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Line 3"/>
          <p:cNvSpPr>
            <a:spLocks noChangeShapeType="1"/>
          </p:cNvSpPr>
          <p:nvPr/>
        </p:nvSpPr>
        <p:spPr bwMode="auto">
          <a:xfrm>
            <a:off x="4429125" y="0"/>
            <a:ext cx="4763"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723" name="Group 5"/>
          <p:cNvGrpSpPr>
            <a:grpSpLocks/>
          </p:cNvGrpSpPr>
          <p:nvPr/>
        </p:nvGrpSpPr>
        <p:grpSpPr bwMode="auto">
          <a:xfrm>
            <a:off x="0" y="3213100"/>
            <a:ext cx="9144000" cy="82550"/>
            <a:chOff x="0" y="2781300"/>
            <a:chExt cx="9118600" cy="0"/>
          </a:xfrm>
        </p:grpSpPr>
        <p:sp>
          <p:nvSpPr>
            <p:cNvPr id="30755"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6"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8372" name="Text Box 7"/>
          <p:cNvSpPr txBox="1">
            <a:spLocks noChangeArrowheads="1"/>
          </p:cNvSpPr>
          <p:nvPr/>
        </p:nvSpPr>
        <p:spPr bwMode="auto">
          <a:xfrm>
            <a:off x="101600" y="3406775"/>
            <a:ext cx="428307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b="1" dirty="0">
                <a:latin typeface="Arial" pitchFamily="34" charset="0"/>
                <a:cs typeface="Arial" pitchFamily="34" charset="0"/>
              </a:rPr>
              <a:t>Partnerships:</a:t>
            </a:r>
          </a:p>
          <a:p>
            <a:pPr marL="285750" indent="-285750" eaLnBrk="1" hangingPunct="1">
              <a:buFont typeface="Arial" pitchFamily="34" charset="0"/>
              <a:buChar char="•"/>
              <a:defRPr/>
            </a:pPr>
            <a:r>
              <a:rPr lang="en-US" sz="1400" dirty="0" smtClean="0">
                <a:latin typeface="Arial" pitchFamily="34" charset="0"/>
                <a:cs typeface="Arial" pitchFamily="34" charset="0"/>
              </a:rPr>
              <a:t>AIR, AJV-7</a:t>
            </a:r>
            <a:endParaRPr lang="en-US" sz="1400" dirty="0">
              <a:latin typeface="Arial" pitchFamily="34" charset="0"/>
              <a:cs typeface="Arial" pitchFamily="34" charset="0"/>
            </a:endParaRPr>
          </a:p>
          <a:p>
            <a:pPr marL="285750" indent="-285750" eaLnBrk="1" hangingPunct="1">
              <a:buFont typeface="Arial" pitchFamily="34" charset="0"/>
              <a:buChar char="•"/>
              <a:defRPr/>
            </a:pPr>
            <a:r>
              <a:rPr lang="en-US" sz="1400" dirty="0" smtClean="0">
                <a:latin typeface="Arial" pitchFamily="34" charset="0"/>
                <a:cs typeface="Arial" pitchFamily="34" charset="0"/>
              </a:rPr>
              <a:t>Boeing, Saab Sensis</a:t>
            </a:r>
            <a:endParaRPr lang="en-US" sz="1400" dirty="0">
              <a:latin typeface="Arial" pitchFamily="34" charset="0"/>
              <a:cs typeface="Arial" pitchFamily="34" charset="0"/>
            </a:endParaRPr>
          </a:p>
          <a:p>
            <a:pPr marL="285750" indent="-285750" eaLnBrk="1" hangingPunct="1">
              <a:buFont typeface="Arial" pitchFamily="34" charset="0"/>
              <a:buChar char="•"/>
              <a:defRPr/>
            </a:pPr>
            <a:r>
              <a:rPr lang="en-US" sz="1400" dirty="0" smtClean="0">
                <a:latin typeface="Arial" pitchFamily="34" charset="0"/>
                <a:cs typeface="Arial" pitchFamily="34" charset="0"/>
              </a:rPr>
              <a:t>United Airlines</a:t>
            </a:r>
            <a:endParaRPr lang="en-US" sz="1400" dirty="0">
              <a:latin typeface="Arial" pitchFamily="34" charset="0"/>
              <a:cs typeface="Arial" pitchFamily="34" charset="0"/>
            </a:endParaRPr>
          </a:p>
          <a:p>
            <a:pPr marL="285750" indent="-285750" eaLnBrk="1" hangingPunct="1">
              <a:buFont typeface="Arial" pitchFamily="34" charset="0"/>
              <a:buChar char="•"/>
              <a:defRPr/>
            </a:pPr>
            <a:endParaRPr lang="en-US" sz="1600" dirty="0">
              <a:latin typeface="Arial" pitchFamily="34" charset="0"/>
              <a:cs typeface="Arial" pitchFamily="34" charset="0"/>
            </a:endParaRPr>
          </a:p>
        </p:txBody>
      </p:sp>
      <p:sp>
        <p:nvSpPr>
          <p:cNvPr id="30725" name="Text Box 7"/>
          <p:cNvSpPr txBox="1">
            <a:spLocks noChangeArrowheads="1"/>
          </p:cNvSpPr>
          <p:nvPr/>
        </p:nvSpPr>
        <p:spPr bwMode="auto">
          <a:xfrm>
            <a:off x="107950" y="4800600"/>
            <a:ext cx="3768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latin typeface="Arial" pitchFamily="34" charset="0"/>
              </a:rPr>
              <a:t>Funding:</a:t>
            </a:r>
          </a:p>
        </p:txBody>
      </p:sp>
      <p:sp>
        <p:nvSpPr>
          <p:cNvPr id="30726" name="Text Box 7"/>
          <p:cNvSpPr txBox="1">
            <a:spLocks noChangeArrowheads="1"/>
          </p:cNvSpPr>
          <p:nvPr/>
        </p:nvSpPr>
        <p:spPr bwMode="auto">
          <a:xfrm>
            <a:off x="4597400" y="3200400"/>
            <a:ext cx="4283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latin typeface="Arial" pitchFamily="34" charset="0"/>
              </a:rPr>
              <a:t>Accomplishments / Plans:</a:t>
            </a:r>
            <a:endParaRPr lang="en-US" altLang="en-US" sz="1800">
              <a:latin typeface="Arial" pitchFamily="34" charset="0"/>
            </a:endParaRPr>
          </a:p>
        </p:txBody>
      </p:sp>
      <p:grpSp>
        <p:nvGrpSpPr>
          <p:cNvPr id="30727" name="Group 39"/>
          <p:cNvGrpSpPr>
            <a:grpSpLocks/>
          </p:cNvGrpSpPr>
          <p:nvPr/>
        </p:nvGrpSpPr>
        <p:grpSpPr bwMode="auto">
          <a:xfrm>
            <a:off x="107950" y="174625"/>
            <a:ext cx="8940800" cy="388938"/>
            <a:chOff x="-4152868" y="-664500"/>
            <a:chExt cx="8940202" cy="389216"/>
          </a:xfrm>
        </p:grpSpPr>
        <p:sp>
          <p:nvSpPr>
            <p:cNvPr id="30753" name="Text Box 4"/>
            <p:cNvSpPr txBox="1">
              <a:spLocks noChangeArrowheads="1"/>
            </p:cNvSpPr>
            <p:nvPr/>
          </p:nvSpPr>
          <p:spPr bwMode="auto">
            <a:xfrm>
              <a:off x="-4152868" y="-644425"/>
              <a:ext cx="4158752" cy="36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latin typeface="Arial" pitchFamily="34" charset="0"/>
                </a:rPr>
                <a:t>Dynamic RNP (DRNP)</a:t>
              </a:r>
            </a:p>
          </p:txBody>
        </p:sp>
        <p:sp>
          <p:nvSpPr>
            <p:cNvPr id="30754" name="Text Box 5"/>
            <p:cNvSpPr txBox="1">
              <a:spLocks noChangeArrowheads="1"/>
            </p:cNvSpPr>
            <p:nvPr/>
          </p:nvSpPr>
          <p:spPr bwMode="auto">
            <a:xfrm>
              <a:off x="334396" y="-664500"/>
              <a:ext cx="44529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latin typeface="Arial" pitchFamily="34" charset="0"/>
                </a:rPr>
                <a:t>Description: </a:t>
              </a:r>
            </a:p>
          </p:txBody>
        </p:sp>
      </p:grpSp>
      <p:sp>
        <p:nvSpPr>
          <p:cNvPr id="30728" name="Content Placeholder 2"/>
          <p:cNvSpPr>
            <a:spLocks noGrp="1"/>
          </p:cNvSpPr>
          <p:nvPr>
            <p:ph idx="1"/>
          </p:nvPr>
        </p:nvSpPr>
        <p:spPr>
          <a:xfrm>
            <a:off x="4595813" y="517525"/>
            <a:ext cx="4395787" cy="2695575"/>
          </a:xfrm>
        </p:spPr>
        <p:txBody>
          <a:bodyPr/>
          <a:lstStyle/>
          <a:p>
            <a:pPr>
              <a:spcBef>
                <a:spcPts val="600"/>
              </a:spcBef>
              <a:spcAft>
                <a:spcPts val="600"/>
              </a:spcAft>
            </a:pPr>
            <a:r>
              <a:rPr lang="en-US" altLang="en-US" sz="1400" smtClean="0">
                <a:latin typeface="Arial" pitchFamily="34" charset="0"/>
                <a:cs typeface="Arial" pitchFamily="34" charset="0"/>
              </a:rPr>
              <a:t>Identify candidate Complex PBN Clearances (CPCs) that are operationally and technically viable and that yield the highest benefits</a:t>
            </a:r>
          </a:p>
          <a:p>
            <a:pPr>
              <a:spcBef>
                <a:spcPts val="600"/>
              </a:spcBef>
              <a:spcAft>
                <a:spcPts val="600"/>
              </a:spcAft>
            </a:pPr>
            <a:r>
              <a:rPr lang="en-US" altLang="en-US" sz="1400" smtClean="0">
                <a:latin typeface="Arial" pitchFamily="34" charset="0"/>
                <a:cs typeface="Arial" pitchFamily="34" charset="0"/>
              </a:rPr>
              <a:t>Emphasis on Dynamic Required Navigation Performance (DRNP)</a:t>
            </a:r>
          </a:p>
          <a:p>
            <a:pPr>
              <a:spcBef>
                <a:spcPts val="600"/>
              </a:spcBef>
              <a:spcAft>
                <a:spcPts val="600"/>
              </a:spcAft>
            </a:pPr>
            <a:r>
              <a:rPr lang="en-US" altLang="en-US" sz="1400" smtClean="0">
                <a:latin typeface="Arial" pitchFamily="34" charset="0"/>
                <a:cs typeface="Arial" pitchFamily="34" charset="0"/>
              </a:rPr>
              <a:t>CPC (DRNP) applications will be mapped in support of arrival / departure and high altitude en route operations.</a:t>
            </a:r>
          </a:p>
          <a:p>
            <a:pPr>
              <a:spcBef>
                <a:spcPts val="600"/>
              </a:spcBef>
              <a:spcAft>
                <a:spcPts val="600"/>
              </a:spcAft>
            </a:pPr>
            <a:r>
              <a:rPr lang="en-US" altLang="en-US" sz="1400" smtClean="0">
                <a:latin typeface="Arial" pitchFamily="34" charset="0"/>
                <a:cs typeface="Arial" pitchFamily="34" charset="0"/>
              </a:rPr>
              <a:t>Focus: Further-term requirements (ATN avionics)</a:t>
            </a:r>
          </a:p>
        </p:txBody>
      </p:sp>
      <p:sp>
        <p:nvSpPr>
          <p:cNvPr id="58377" name="Content Placeholder 2"/>
          <p:cNvSpPr txBox="1">
            <a:spLocks/>
          </p:cNvSpPr>
          <p:nvPr/>
        </p:nvSpPr>
        <p:spPr bwMode="auto">
          <a:xfrm>
            <a:off x="4559300" y="3505200"/>
            <a:ext cx="4452938" cy="29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0"/>
              </a:spcBef>
              <a:spcAft>
                <a:spcPts val="0"/>
              </a:spcAft>
              <a:defRPr/>
            </a:pPr>
            <a:r>
              <a:rPr lang="en-US" sz="1600" b="1" dirty="0" smtClean="0">
                <a:latin typeface="Arial" pitchFamily="34" charset="0"/>
                <a:cs typeface="Arial" pitchFamily="34" charset="0"/>
              </a:rPr>
              <a:t>Completed</a:t>
            </a:r>
          </a:p>
          <a:p>
            <a:pPr eaLnBrk="1" hangingPunct="1">
              <a:spcBef>
                <a:spcPts val="0"/>
              </a:spcBef>
              <a:spcAft>
                <a:spcPts val="0"/>
              </a:spcAft>
              <a:buFont typeface="Arial" charset="0"/>
              <a:buChar char="•"/>
              <a:defRPr/>
            </a:pPr>
            <a:r>
              <a:rPr lang="en-US" sz="1400" dirty="0" smtClean="0">
                <a:latin typeface="Arial" pitchFamily="34" charset="0"/>
                <a:cs typeface="Arial" pitchFamily="34" charset="0"/>
              </a:rPr>
              <a:t>Annotated outline </a:t>
            </a:r>
            <a:r>
              <a:rPr lang="en-US" sz="1400" dirty="0">
                <a:latin typeface="Arial" pitchFamily="34" charset="0"/>
                <a:cs typeface="Arial" pitchFamily="34" charset="0"/>
              </a:rPr>
              <a:t>of ConOps (Oct 2013</a:t>
            </a:r>
            <a:r>
              <a:rPr lang="en-US" sz="1400" dirty="0" smtClean="0">
                <a:latin typeface="Arial" pitchFamily="34" charset="0"/>
                <a:cs typeface="Arial" pitchFamily="34" charset="0"/>
              </a:rPr>
              <a:t>)</a:t>
            </a:r>
          </a:p>
          <a:p>
            <a:pPr eaLnBrk="1" hangingPunct="1">
              <a:spcBef>
                <a:spcPts val="0"/>
              </a:spcBef>
              <a:spcAft>
                <a:spcPts val="0"/>
              </a:spcAft>
              <a:buFont typeface="Arial" charset="0"/>
              <a:buChar char="•"/>
              <a:defRPr/>
            </a:pPr>
            <a:r>
              <a:rPr lang="en-US" sz="1400" dirty="0" smtClean="0">
                <a:latin typeface="Arial" pitchFamily="34" charset="0"/>
                <a:cs typeface="Arial" pitchFamily="34" charset="0"/>
              </a:rPr>
              <a:t>Successful Focus Group #1 (Nov 2013)</a:t>
            </a:r>
          </a:p>
          <a:p>
            <a:pPr eaLnBrk="1" hangingPunct="1">
              <a:spcBef>
                <a:spcPts val="0"/>
              </a:spcBef>
              <a:spcAft>
                <a:spcPts val="0"/>
              </a:spcAft>
              <a:buFont typeface="Arial" charset="0"/>
              <a:buChar char="•"/>
              <a:defRPr/>
            </a:pPr>
            <a:r>
              <a:rPr lang="en-US" sz="1400" dirty="0" smtClean="0">
                <a:latin typeface="Arial" pitchFamily="34" charset="0"/>
                <a:cs typeface="Arial" pitchFamily="34" charset="0"/>
              </a:rPr>
              <a:t>DRNP Applications defined (Dec 2013)</a:t>
            </a:r>
          </a:p>
          <a:p>
            <a:pPr eaLnBrk="1" hangingPunct="1">
              <a:spcBef>
                <a:spcPts val="0"/>
              </a:spcBef>
              <a:spcAft>
                <a:spcPts val="0"/>
              </a:spcAft>
              <a:buFont typeface="Arial" charset="0"/>
              <a:buChar char="•"/>
              <a:defRPr/>
            </a:pPr>
            <a:r>
              <a:rPr lang="en-US" sz="1400" dirty="0" smtClean="0">
                <a:latin typeface="Arial" pitchFamily="34" charset="0"/>
                <a:cs typeface="Arial" pitchFamily="34" charset="0"/>
              </a:rPr>
              <a:t>Successful Focus Group #2 (Jan 2014)</a:t>
            </a:r>
          </a:p>
          <a:p>
            <a:pPr eaLnBrk="1" hangingPunct="1">
              <a:spcBef>
                <a:spcPts val="0"/>
              </a:spcBef>
              <a:spcAft>
                <a:spcPts val="0"/>
              </a:spcAft>
              <a:buFont typeface="Arial" charset="0"/>
              <a:buChar char="•"/>
              <a:defRPr/>
            </a:pPr>
            <a:endParaRPr lang="en-US" sz="1400" dirty="0" smtClean="0">
              <a:latin typeface="Arial" pitchFamily="34" charset="0"/>
              <a:cs typeface="Arial" pitchFamily="34" charset="0"/>
            </a:endParaRPr>
          </a:p>
          <a:p>
            <a:pPr marL="0" indent="0" eaLnBrk="1" hangingPunct="1">
              <a:spcBef>
                <a:spcPts val="0"/>
              </a:spcBef>
              <a:spcAft>
                <a:spcPts val="0"/>
              </a:spcAft>
              <a:defRPr/>
            </a:pPr>
            <a:r>
              <a:rPr lang="en-US" sz="1600" b="1" dirty="0" smtClean="0">
                <a:latin typeface="Arial" pitchFamily="34" charset="0"/>
                <a:cs typeface="Arial" pitchFamily="34" charset="0"/>
              </a:rPr>
              <a:t>Planned</a:t>
            </a:r>
            <a:endParaRPr lang="en-US" sz="1600" b="1" dirty="0">
              <a:latin typeface="Arial" pitchFamily="34" charset="0"/>
              <a:cs typeface="Arial" pitchFamily="34" charset="0"/>
            </a:endParaRPr>
          </a:p>
          <a:p>
            <a:pPr eaLnBrk="1" hangingPunct="1">
              <a:spcBef>
                <a:spcPts val="0"/>
              </a:spcBef>
              <a:spcAft>
                <a:spcPts val="0"/>
              </a:spcAft>
              <a:buFont typeface="Arial" charset="0"/>
              <a:buChar char="•"/>
              <a:defRPr/>
            </a:pPr>
            <a:r>
              <a:rPr lang="en-US" sz="1400" dirty="0" smtClean="0">
                <a:latin typeface="Arial" pitchFamily="34" charset="0"/>
                <a:cs typeface="Arial" pitchFamily="34" charset="0"/>
              </a:rPr>
              <a:t>FINAL ConOps (DRNP) (Mar 2014)</a:t>
            </a:r>
          </a:p>
          <a:p>
            <a:pPr eaLnBrk="1" hangingPunct="1">
              <a:spcBef>
                <a:spcPts val="0"/>
              </a:spcBef>
              <a:spcAft>
                <a:spcPts val="0"/>
              </a:spcAft>
              <a:buFont typeface="Arial" charset="0"/>
              <a:buChar char="•"/>
              <a:defRPr/>
            </a:pPr>
            <a:r>
              <a:rPr lang="en-US" sz="1400" dirty="0" smtClean="0">
                <a:latin typeface="Arial" pitchFamily="34" charset="0"/>
                <a:cs typeface="Arial" pitchFamily="34" charset="0"/>
              </a:rPr>
              <a:t>ROM Benefits Case (DRNP) (Apr 2014)</a:t>
            </a:r>
            <a:endParaRPr lang="en-US" sz="1400" dirty="0">
              <a:latin typeface="Arial" pitchFamily="34" charset="0"/>
              <a:cs typeface="Arial" pitchFamily="34" charset="0"/>
            </a:endParaRPr>
          </a:p>
          <a:p>
            <a:pPr eaLnBrk="1" hangingPunct="1">
              <a:spcBef>
                <a:spcPts val="0"/>
              </a:spcBef>
              <a:spcAft>
                <a:spcPts val="0"/>
              </a:spcAft>
              <a:buFont typeface="Arial" charset="0"/>
              <a:buChar char="•"/>
              <a:defRPr/>
            </a:pPr>
            <a:r>
              <a:rPr lang="en-US" sz="1400" dirty="0" smtClean="0">
                <a:latin typeface="Arial" pitchFamily="34" charset="0"/>
                <a:cs typeface="Arial" pitchFamily="34" charset="0"/>
              </a:rPr>
              <a:t>Whitepaper </a:t>
            </a:r>
            <a:r>
              <a:rPr lang="en-US" sz="1400" dirty="0">
                <a:latin typeface="Arial" pitchFamily="34" charset="0"/>
                <a:cs typeface="Arial" pitchFamily="34" charset="0"/>
              </a:rPr>
              <a:t>summarizing findings / recommendations </a:t>
            </a:r>
            <a:r>
              <a:rPr lang="en-US" sz="1400" dirty="0" smtClean="0">
                <a:latin typeface="Arial" pitchFamily="34" charset="0"/>
                <a:cs typeface="Arial" pitchFamily="34" charset="0"/>
              </a:rPr>
              <a:t>(May 2014</a:t>
            </a:r>
            <a:r>
              <a:rPr lang="en-US" sz="1400" dirty="0">
                <a:latin typeface="Arial" pitchFamily="34" charset="0"/>
                <a:cs typeface="Arial" pitchFamily="34" charset="0"/>
              </a:rPr>
              <a:t>)</a:t>
            </a:r>
          </a:p>
        </p:txBody>
      </p:sp>
      <p:pic>
        <p:nvPicPr>
          <p:cNvPr id="30730" name="Picture 5" descr="787cockp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425" y="881063"/>
            <a:ext cx="3411538" cy="210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 name="Group 66"/>
          <p:cNvGraphicFramePr>
            <a:graphicFrameLocks noGrp="1"/>
          </p:cNvGraphicFramePr>
          <p:nvPr/>
        </p:nvGraphicFramePr>
        <p:xfrm>
          <a:off x="228600" y="5178425"/>
          <a:ext cx="3943350" cy="511175"/>
        </p:xfrm>
        <a:graphic>
          <a:graphicData uri="http://schemas.openxmlformats.org/drawingml/2006/table">
            <a:tbl>
              <a:tblPr/>
              <a:tblGrid>
                <a:gridCol w="563599"/>
                <a:gridCol w="760376"/>
                <a:gridCol w="828675"/>
                <a:gridCol w="866775"/>
                <a:gridCol w="923925"/>
              </a:tblGrid>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$800,000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0751" name="Content Placeholder 2"/>
          <p:cNvSpPr txBox="1">
            <a:spLocks/>
          </p:cNvSpPr>
          <p:nvPr/>
        </p:nvSpPr>
        <p:spPr bwMode="auto">
          <a:xfrm>
            <a:off x="0" y="5738813"/>
            <a:ext cx="443388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pitchFamily="34" charset="0"/>
              <a:buChar char="•"/>
              <a:defRPr sz="3200">
                <a:solidFill>
                  <a:schemeClr val="tx1"/>
                </a:solidFill>
                <a:latin typeface="Calibri" pitchFamily="34" charset="0"/>
              </a:defRPr>
            </a:lvl1pPr>
            <a:lvl2pPr marL="57150" defTabSz="457200" eaLnBrk="0" hangingPunct="0">
              <a:spcBef>
                <a:spcPct val="20000"/>
              </a:spcBef>
              <a:buFont typeface="Arial" pitchFamily="34" charset="0"/>
              <a:buChar char="–"/>
              <a:defRPr sz="2800">
                <a:solidFill>
                  <a:schemeClr val="tx1"/>
                </a:solidFill>
                <a:latin typeface="Calibri" pitchFamily="34" charset="0"/>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lvl="1" eaLnBrk="1" hangingPunct="1">
              <a:spcBef>
                <a:spcPct val="0"/>
              </a:spcBef>
              <a:buFont typeface="Wingdings" pitchFamily="2" charset="2"/>
              <a:buNone/>
            </a:pPr>
            <a:r>
              <a:rPr lang="en-US" altLang="en-US" sz="1400" i="1">
                <a:latin typeface="Arial" pitchFamily="34" charset="0"/>
              </a:rPr>
              <a:t>* Proposed follow-on funding identified in Research Plan</a:t>
            </a:r>
          </a:p>
        </p:txBody>
      </p:sp>
      <p:sp>
        <p:nvSpPr>
          <p:cNvPr id="30752" name="Slide Number Placeholder 5"/>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indent="-285750" eaLnBrk="0" hangingPunct="0">
              <a:spcBef>
                <a:spcPct val="20000"/>
              </a:spcBef>
              <a:buFont typeface="Arial" pitchFamily="34" charset="0"/>
              <a:buChar char="–"/>
              <a:defRPr sz="2800">
                <a:solidFill>
                  <a:schemeClr val="tx1"/>
                </a:solidFill>
                <a:latin typeface="Calibri" pitchFamily="34" charset="0"/>
              </a:defRPr>
            </a:lvl2pPr>
            <a:lvl3pPr indent="-228600" eaLnBrk="0" hangingPunct="0">
              <a:spcBef>
                <a:spcPct val="20000"/>
              </a:spcBef>
              <a:buFont typeface="Arial" pitchFamily="34" charset="0"/>
              <a:buChar char="•"/>
              <a:defRPr sz="2400">
                <a:solidFill>
                  <a:schemeClr val="tx1"/>
                </a:solidFill>
                <a:latin typeface="Calibri" pitchFamily="34" charset="0"/>
              </a:defRPr>
            </a:lvl3pPr>
            <a:lvl4pPr indent="-228600" eaLnBrk="0" hangingPunct="0">
              <a:spcBef>
                <a:spcPct val="20000"/>
              </a:spcBef>
              <a:buFont typeface="Arial" pitchFamily="34" charset="0"/>
              <a:buChar char="–"/>
              <a:defRPr sz="2000">
                <a:solidFill>
                  <a:schemeClr val="tx1"/>
                </a:solidFill>
                <a:latin typeface="Calibri" pitchFamily="34" charset="0"/>
              </a:defRPr>
            </a:lvl4pPr>
            <a:lvl5pPr indent="-228600" eaLnBrk="0" hangingPunct="0">
              <a:spcBef>
                <a:spcPct val="20000"/>
              </a:spcBef>
              <a:buFont typeface="Arial" pitchFamily="34" charset="0"/>
              <a:buChar char="»"/>
              <a:defRPr sz="2000">
                <a:solidFill>
                  <a:schemeClr val="tx1"/>
                </a:solidFill>
                <a:latin typeface="Calibri" pitchFamily="34" charset="0"/>
              </a:defRPr>
            </a:lvl5pPr>
            <a:lvl6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fld id="{BA1D7963-FF0F-4E4D-BB55-491F9F858965}" type="slidenum">
              <a:rPr lang="en-US" altLang="en-US" sz="1200">
                <a:solidFill>
                  <a:srgbClr val="898989"/>
                </a:solidFill>
              </a:rPr>
              <a:pPr algn="r" eaLnBrk="1" hangingPunct="1">
                <a:spcBef>
                  <a:spcPct val="0"/>
                </a:spcBef>
                <a:buFontTx/>
                <a:buNone/>
              </a:pPr>
              <a:t>18</a:t>
            </a:fld>
            <a:endParaRPr lang="en-US" altLang="en-US" sz="1200">
              <a:solidFill>
                <a:srgbClr val="898989"/>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Line 3"/>
          <p:cNvSpPr>
            <a:spLocks noChangeShapeType="1"/>
          </p:cNvSpPr>
          <p:nvPr/>
        </p:nvSpPr>
        <p:spPr bwMode="auto">
          <a:xfrm>
            <a:off x="4429125" y="0"/>
            <a:ext cx="4763"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1747" name="Group 5"/>
          <p:cNvGrpSpPr>
            <a:grpSpLocks/>
          </p:cNvGrpSpPr>
          <p:nvPr/>
        </p:nvGrpSpPr>
        <p:grpSpPr bwMode="auto">
          <a:xfrm>
            <a:off x="0" y="3213100"/>
            <a:ext cx="9144000" cy="82550"/>
            <a:chOff x="0" y="2781300"/>
            <a:chExt cx="9118600" cy="0"/>
          </a:xfrm>
        </p:grpSpPr>
        <p:sp>
          <p:nvSpPr>
            <p:cNvPr id="31777"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8"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 name="Text Box 7"/>
          <p:cNvSpPr txBox="1">
            <a:spLocks noChangeArrowheads="1"/>
          </p:cNvSpPr>
          <p:nvPr/>
        </p:nvSpPr>
        <p:spPr bwMode="auto">
          <a:xfrm>
            <a:off x="101600" y="3406775"/>
            <a:ext cx="4283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defTabSz="457200" eaLnBrk="1" hangingPunct="1">
              <a:defRPr/>
            </a:pPr>
            <a:r>
              <a:rPr lang="en-US" dirty="0" smtClean="0"/>
              <a:t>Partnerships:</a:t>
            </a:r>
          </a:p>
          <a:p>
            <a:pPr marL="285750" indent="-285750" defTabSz="457200" eaLnBrk="1" hangingPunct="1">
              <a:buFont typeface="Arial" pitchFamily="34" charset="0"/>
              <a:buChar char="•"/>
              <a:defRPr/>
            </a:pPr>
            <a:r>
              <a:rPr lang="en-US" sz="1400" b="0" dirty="0" smtClean="0">
                <a:latin typeface="Arial" pitchFamily="34" charset="0"/>
              </a:rPr>
              <a:t>Volpe</a:t>
            </a:r>
            <a:endParaRPr lang="en-US" sz="1400" b="0" dirty="0">
              <a:latin typeface="Arial" pitchFamily="34" charset="0"/>
            </a:endParaRPr>
          </a:p>
        </p:txBody>
      </p:sp>
      <p:sp>
        <p:nvSpPr>
          <p:cNvPr id="31749" name="Text Box 7"/>
          <p:cNvSpPr txBox="1">
            <a:spLocks noChangeArrowheads="1"/>
          </p:cNvSpPr>
          <p:nvPr/>
        </p:nvSpPr>
        <p:spPr bwMode="auto">
          <a:xfrm>
            <a:off x="150813" y="4681538"/>
            <a:ext cx="3768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defTabSz="457200" eaLnBrk="0" hangingPunct="0">
              <a:spcBef>
                <a:spcPct val="20000"/>
              </a:spcBef>
              <a:buFont typeface="Arial" pitchFamily="34" charset="0"/>
              <a:buChar char="•"/>
              <a:defRPr sz="3200">
                <a:solidFill>
                  <a:schemeClr val="tx1"/>
                </a:solidFill>
                <a:latin typeface="Calibri" pitchFamily="34" charset="0"/>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latin typeface="Arial" pitchFamily="34" charset="0"/>
              </a:rPr>
              <a:t>Funding:</a:t>
            </a:r>
            <a:endParaRPr lang="en-US" altLang="en-US" sz="1200">
              <a:latin typeface="Arial" pitchFamily="34" charset="0"/>
            </a:endParaRPr>
          </a:p>
        </p:txBody>
      </p:sp>
      <p:sp>
        <p:nvSpPr>
          <p:cNvPr id="15" name="Text Box 7"/>
          <p:cNvSpPr txBox="1">
            <a:spLocks noChangeArrowheads="1"/>
          </p:cNvSpPr>
          <p:nvPr/>
        </p:nvSpPr>
        <p:spPr bwMode="auto">
          <a:xfrm>
            <a:off x="4500366" y="3213101"/>
            <a:ext cx="443091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8738" indent="-58738"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defTabSz="457200" eaLnBrk="1" hangingPunct="1">
              <a:defRPr/>
            </a:pPr>
            <a:r>
              <a:rPr lang="en-US" dirty="0"/>
              <a:t>Accomplishments / Plans</a:t>
            </a:r>
            <a:r>
              <a:rPr lang="en-US" dirty="0" smtClean="0"/>
              <a:t>:</a:t>
            </a:r>
            <a:endParaRPr lang="en-US" b="0" dirty="0"/>
          </a:p>
          <a:p>
            <a:pPr marL="285750" indent="-285750" defTabSz="457200">
              <a:spcBef>
                <a:spcPts val="600"/>
              </a:spcBef>
              <a:spcAft>
                <a:spcPts val="600"/>
              </a:spcAft>
              <a:buClr>
                <a:schemeClr val="tx1"/>
              </a:buClr>
              <a:buFont typeface="Arial" pitchFamily="34" charset="0"/>
              <a:buChar char="•"/>
              <a:defRPr/>
            </a:pPr>
            <a:r>
              <a:rPr lang="en-US" dirty="0"/>
              <a:t>COMPLETED</a:t>
            </a:r>
            <a:r>
              <a:rPr lang="en-US" i="1" dirty="0"/>
              <a:t> </a:t>
            </a:r>
            <a:r>
              <a:rPr lang="en-US" i="1" dirty="0" smtClean="0"/>
              <a:t> </a:t>
            </a:r>
          </a:p>
          <a:p>
            <a:pPr marL="285750" indent="-285750" defTabSz="457200">
              <a:spcBef>
                <a:spcPts val="600"/>
              </a:spcBef>
              <a:spcAft>
                <a:spcPts val="600"/>
              </a:spcAft>
              <a:buClr>
                <a:schemeClr val="tx1"/>
              </a:buClr>
              <a:buFont typeface="Arial" pitchFamily="34" charset="0"/>
              <a:buChar char="•"/>
              <a:defRPr/>
            </a:pPr>
            <a:r>
              <a:rPr lang="en-US" sz="1400" b="0" dirty="0" smtClean="0"/>
              <a:t>Improved </a:t>
            </a:r>
            <a:r>
              <a:rPr lang="en-US" sz="1400" b="0" dirty="0"/>
              <a:t>departure prediction benefits </a:t>
            </a:r>
            <a:r>
              <a:rPr lang="en-US" sz="1400" b="0" dirty="0" smtClean="0"/>
              <a:t>analysis (Sep 2013)</a:t>
            </a:r>
          </a:p>
          <a:p>
            <a:pPr marL="285750" lvl="1" defTabSz="457200">
              <a:spcBef>
                <a:spcPts val="600"/>
              </a:spcBef>
              <a:spcAft>
                <a:spcPts val="600"/>
              </a:spcAft>
              <a:buFont typeface="Arial" pitchFamily="34" charset="0"/>
              <a:buChar char="•"/>
              <a:defRPr/>
            </a:pPr>
            <a:r>
              <a:rPr lang="en-US" sz="1400" b="0" dirty="0" smtClean="0"/>
              <a:t>Analysis of </a:t>
            </a:r>
            <a:r>
              <a:rPr lang="en-US" sz="1400" b="0" dirty="0"/>
              <a:t>improved departure predictability on demand predictions (</a:t>
            </a:r>
            <a:r>
              <a:rPr lang="en-US" sz="1400" b="0" dirty="0" smtClean="0"/>
              <a:t>Nov </a:t>
            </a:r>
            <a:r>
              <a:rPr lang="en-US" sz="1400" b="0" dirty="0"/>
              <a:t>2013) </a:t>
            </a:r>
            <a:endParaRPr lang="en-US" sz="1400" b="0" dirty="0" smtClean="0"/>
          </a:p>
          <a:p>
            <a:pPr marL="285750" lvl="1" defTabSz="457200">
              <a:spcBef>
                <a:spcPts val="600"/>
              </a:spcBef>
              <a:spcAft>
                <a:spcPts val="600"/>
              </a:spcAft>
              <a:buFont typeface="Arial" pitchFamily="34" charset="0"/>
              <a:buChar char="•"/>
              <a:defRPr/>
            </a:pPr>
            <a:r>
              <a:rPr lang="en-US" sz="1400" b="0" dirty="0" smtClean="0"/>
              <a:t>Proposed </a:t>
            </a:r>
            <a:r>
              <a:rPr lang="en-US" sz="1400" b="0" dirty="0"/>
              <a:t>to demonstrate the ability and benefits of better off-time predictions through collaboration with airlines and industry to conduct an operational demonstration of such a tool</a:t>
            </a:r>
          </a:p>
          <a:p>
            <a:pPr marL="285750" indent="-285750" defTabSz="457200">
              <a:spcBef>
                <a:spcPts val="600"/>
              </a:spcBef>
              <a:spcAft>
                <a:spcPts val="600"/>
              </a:spcAft>
              <a:buFont typeface="Arial" pitchFamily="34" charset="0"/>
              <a:buChar char="•"/>
              <a:defRPr/>
            </a:pPr>
            <a:endParaRPr lang="en-US" sz="1400" b="0" dirty="0" smtClean="0"/>
          </a:p>
          <a:p>
            <a:pPr marL="285750" indent="-285750" defTabSz="457200">
              <a:buFont typeface="Arial" pitchFamily="34" charset="0"/>
              <a:buChar char="•"/>
              <a:defRPr/>
            </a:pPr>
            <a:endParaRPr lang="en-US" b="0" dirty="0"/>
          </a:p>
        </p:txBody>
      </p:sp>
      <p:grpSp>
        <p:nvGrpSpPr>
          <p:cNvPr id="31751" name="Group 39"/>
          <p:cNvGrpSpPr>
            <a:grpSpLocks/>
          </p:cNvGrpSpPr>
          <p:nvPr/>
        </p:nvGrpSpPr>
        <p:grpSpPr bwMode="auto">
          <a:xfrm>
            <a:off x="107950" y="195263"/>
            <a:ext cx="8943975" cy="1341437"/>
            <a:chOff x="-4152868" y="-644425"/>
            <a:chExt cx="8943934" cy="1341910"/>
          </a:xfrm>
        </p:grpSpPr>
        <p:sp>
          <p:nvSpPr>
            <p:cNvPr id="31775" name="Text Box 4"/>
            <p:cNvSpPr txBox="1">
              <a:spLocks noChangeArrowheads="1"/>
            </p:cNvSpPr>
            <p:nvPr/>
          </p:nvSpPr>
          <p:spPr bwMode="auto">
            <a:xfrm>
              <a:off x="-4152868" y="-644425"/>
              <a:ext cx="41587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Font typeface="Arial" pitchFamily="34" charset="0"/>
                <a:buChar char="•"/>
                <a:defRPr sz="3200">
                  <a:solidFill>
                    <a:schemeClr val="tx1"/>
                  </a:solidFill>
                  <a:latin typeface="Calibri" pitchFamily="34" charset="0"/>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latin typeface="Arial" pitchFamily="34" charset="0"/>
                </a:rPr>
                <a:t>Enhanced Departure Predictability for TFM (EDPT)</a:t>
              </a:r>
            </a:p>
          </p:txBody>
        </p:sp>
        <p:sp>
          <p:nvSpPr>
            <p:cNvPr id="11" name="Text Box 5"/>
            <p:cNvSpPr txBox="1">
              <a:spLocks noChangeArrowheads="1"/>
            </p:cNvSpPr>
            <p:nvPr/>
          </p:nvSpPr>
          <p:spPr bwMode="auto">
            <a:xfrm>
              <a:off x="171462" y="-611076"/>
              <a:ext cx="4619604" cy="1308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233363"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defTabSz="457200" eaLnBrk="1" hangingPunct="1">
                <a:defRPr/>
              </a:pPr>
              <a:r>
                <a:rPr lang="en-US" dirty="0" smtClean="0"/>
                <a:t>   Description: </a:t>
              </a:r>
              <a:endParaRPr lang="en-US" sz="1600" i="1" dirty="0" smtClean="0">
                <a:solidFill>
                  <a:schemeClr val="tx2">
                    <a:lumMod val="60000"/>
                    <a:lumOff val="40000"/>
                  </a:schemeClr>
                </a:solidFill>
              </a:endParaRPr>
            </a:p>
            <a:p>
              <a:pPr marL="519113" lvl="1" indent="-285750" defTabSz="457200">
                <a:spcBef>
                  <a:spcPts val="600"/>
                </a:spcBef>
                <a:spcAft>
                  <a:spcPts val="600"/>
                </a:spcAft>
                <a:buFont typeface="Arial" pitchFamily="34" charset="0"/>
                <a:buChar char="•"/>
                <a:defRPr/>
              </a:pPr>
              <a:r>
                <a:rPr lang="en-US" sz="1400" b="0" dirty="0" smtClean="0"/>
                <a:t>Analyzed the amount of improvement in off-time predictions from enhanced NAS user tools, the ability to provide such improved data to TFM, and the resulting improvements in demand predictions</a:t>
              </a:r>
            </a:p>
          </p:txBody>
        </p:sp>
      </p:grpSp>
      <p:graphicFrame>
        <p:nvGraphicFramePr>
          <p:cNvPr id="14" name="Group 66"/>
          <p:cNvGraphicFramePr>
            <a:graphicFrameLocks noGrp="1"/>
          </p:cNvGraphicFramePr>
          <p:nvPr/>
        </p:nvGraphicFramePr>
        <p:xfrm>
          <a:off x="209550" y="5051425"/>
          <a:ext cx="4029075" cy="511175"/>
        </p:xfrm>
        <a:graphic>
          <a:graphicData uri="http://schemas.openxmlformats.org/drawingml/2006/table">
            <a:tbl>
              <a:tblPr/>
              <a:tblGrid>
                <a:gridCol w="801675"/>
                <a:gridCol w="741376"/>
                <a:gridCol w="856328"/>
                <a:gridCol w="816730"/>
                <a:gridCol w="812966"/>
              </a:tblGrid>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$300,000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$300,000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772" name="Content Placeholder 2"/>
          <p:cNvSpPr txBox="1">
            <a:spLocks/>
          </p:cNvSpPr>
          <p:nvPr/>
        </p:nvSpPr>
        <p:spPr bwMode="auto">
          <a:xfrm>
            <a:off x="0" y="5586413"/>
            <a:ext cx="443388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pitchFamily="34" charset="0"/>
              <a:buChar char="•"/>
              <a:defRPr sz="3200">
                <a:solidFill>
                  <a:schemeClr val="tx1"/>
                </a:solidFill>
                <a:latin typeface="Calibri" pitchFamily="34" charset="0"/>
              </a:defRPr>
            </a:lvl1pPr>
            <a:lvl2pPr marL="57150" defTabSz="457200" eaLnBrk="0" hangingPunct="0">
              <a:spcBef>
                <a:spcPct val="20000"/>
              </a:spcBef>
              <a:buFont typeface="Arial" pitchFamily="34" charset="0"/>
              <a:buChar char="–"/>
              <a:defRPr sz="2800">
                <a:solidFill>
                  <a:schemeClr val="tx1"/>
                </a:solidFill>
                <a:latin typeface="Calibri" pitchFamily="34" charset="0"/>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lvl="1" eaLnBrk="1" hangingPunct="1">
              <a:spcBef>
                <a:spcPct val="0"/>
              </a:spcBef>
              <a:buFont typeface="Wingdings" pitchFamily="2" charset="2"/>
              <a:buNone/>
            </a:pPr>
            <a:r>
              <a:rPr lang="en-US" altLang="en-US" sz="1400" i="1">
                <a:latin typeface="Arial" pitchFamily="34" charset="0"/>
              </a:rPr>
              <a:t>* Proposed follow-on funding identified in Research Plan</a:t>
            </a:r>
          </a:p>
        </p:txBody>
      </p:sp>
      <p:pic>
        <p:nvPicPr>
          <p:cNvPr id="31773"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 y="990600"/>
            <a:ext cx="412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74" name="Slide Number Placeholder 5"/>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indent="-285750" eaLnBrk="0" hangingPunct="0">
              <a:spcBef>
                <a:spcPct val="20000"/>
              </a:spcBef>
              <a:buFont typeface="Arial" pitchFamily="34" charset="0"/>
              <a:buChar char="–"/>
              <a:defRPr sz="2800">
                <a:solidFill>
                  <a:schemeClr val="tx1"/>
                </a:solidFill>
                <a:latin typeface="Calibri" pitchFamily="34" charset="0"/>
              </a:defRPr>
            </a:lvl2pPr>
            <a:lvl3pPr indent="-228600" eaLnBrk="0" hangingPunct="0">
              <a:spcBef>
                <a:spcPct val="20000"/>
              </a:spcBef>
              <a:buFont typeface="Arial" pitchFamily="34" charset="0"/>
              <a:buChar char="•"/>
              <a:defRPr sz="2400">
                <a:solidFill>
                  <a:schemeClr val="tx1"/>
                </a:solidFill>
                <a:latin typeface="Calibri" pitchFamily="34" charset="0"/>
              </a:defRPr>
            </a:lvl3pPr>
            <a:lvl4pPr indent="-228600" eaLnBrk="0" hangingPunct="0">
              <a:spcBef>
                <a:spcPct val="20000"/>
              </a:spcBef>
              <a:buFont typeface="Arial" pitchFamily="34" charset="0"/>
              <a:buChar char="–"/>
              <a:defRPr sz="2000">
                <a:solidFill>
                  <a:schemeClr val="tx1"/>
                </a:solidFill>
                <a:latin typeface="Calibri" pitchFamily="34" charset="0"/>
              </a:defRPr>
            </a:lvl4pPr>
            <a:lvl5pPr indent="-228600" eaLnBrk="0" hangingPunct="0">
              <a:spcBef>
                <a:spcPct val="20000"/>
              </a:spcBef>
              <a:buFont typeface="Arial" pitchFamily="34" charset="0"/>
              <a:buChar char="»"/>
              <a:defRPr sz="2000">
                <a:solidFill>
                  <a:schemeClr val="tx1"/>
                </a:solidFill>
                <a:latin typeface="Calibri" pitchFamily="34" charset="0"/>
              </a:defRPr>
            </a:lvl5pPr>
            <a:lvl6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fld id="{A02F0E22-BBF2-4744-B624-3A30D351FEE5}" type="slidenum">
              <a:rPr lang="en-US" altLang="en-US" sz="1200">
                <a:solidFill>
                  <a:srgbClr val="898989"/>
                </a:solidFill>
              </a:rPr>
              <a:pPr algn="r" eaLnBrk="1" hangingPunct="1">
                <a:spcBef>
                  <a:spcPct val="0"/>
                </a:spcBef>
                <a:buFontTx/>
                <a:buNone/>
              </a:pPr>
              <a:t>19</a:t>
            </a:fld>
            <a:endParaRPr lang="en-US" altLang="en-US" sz="1200">
              <a:solidFill>
                <a:srgbClr val="898989"/>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bwMode="auto">
          <a:xfrm>
            <a:off x="457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fontAlgn="base">
              <a:spcBef>
                <a:spcPct val="0"/>
              </a:spcBef>
              <a:spcAft>
                <a:spcPct val="0"/>
              </a:spcAft>
              <a:defRPr/>
            </a:pPr>
            <a:fld id="{DF4C1982-C699-4CC4-BB95-DFD9F52613C1}" type="slidenum">
              <a:rPr lang="en-US" smtClean="0">
                <a:solidFill>
                  <a:srgbClr val="FFFFFF"/>
                </a:solidFill>
                <a:latin typeface="Arial" pitchFamily="34" charset="0"/>
              </a:rPr>
              <a:pPr algn="l" fontAlgn="base">
                <a:spcBef>
                  <a:spcPct val="0"/>
                </a:spcBef>
                <a:spcAft>
                  <a:spcPct val="0"/>
                </a:spcAft>
                <a:defRPr/>
              </a:pPr>
              <a:t>2</a:t>
            </a:fld>
            <a:endParaRPr lang="en-US" smtClean="0">
              <a:solidFill>
                <a:srgbClr val="FFFFFF"/>
              </a:solidFill>
              <a:latin typeface="Arial" pitchFamily="34" charset="0"/>
            </a:endParaRPr>
          </a:p>
        </p:txBody>
      </p:sp>
      <p:sp>
        <p:nvSpPr>
          <p:cNvPr id="14339" name="Rectangle 2"/>
          <p:cNvSpPr>
            <a:spLocks noGrp="1" noChangeArrowheads="1"/>
          </p:cNvSpPr>
          <p:nvPr>
            <p:ph type="title"/>
          </p:nvPr>
        </p:nvSpPr>
        <p:spPr/>
        <p:txBody>
          <a:bodyPr/>
          <a:lstStyle/>
          <a:p>
            <a:pPr eaLnBrk="1" hangingPunct="1"/>
            <a:r>
              <a:rPr lang="en-US" altLang="en-US" smtClean="0"/>
              <a:t>PPT Portfolio Overview</a:t>
            </a:r>
          </a:p>
        </p:txBody>
      </p:sp>
      <p:sp>
        <p:nvSpPr>
          <p:cNvPr id="35844" name="Rectangle 3"/>
          <p:cNvSpPr>
            <a:spLocks noGrp="1" noChangeArrowheads="1"/>
          </p:cNvSpPr>
          <p:nvPr>
            <p:ph type="body" idx="1"/>
          </p:nvPr>
        </p:nvSpPr>
        <p:spPr>
          <a:xfrm>
            <a:off x="457200" y="1143000"/>
            <a:ext cx="8050213" cy="4391025"/>
          </a:xfrm>
        </p:spPr>
        <p:txBody>
          <a:bodyPr rtlCol="0">
            <a:normAutofit/>
          </a:bodyPr>
          <a:lstStyle/>
          <a:p>
            <a:pPr eaLnBrk="1" fontAlgn="auto" hangingPunct="1">
              <a:spcBef>
                <a:spcPts val="1200"/>
              </a:spcBef>
              <a:spcAft>
                <a:spcPts val="0"/>
              </a:spcAft>
              <a:defRPr/>
            </a:pPr>
            <a:r>
              <a:rPr lang="en-US" sz="2400" dirty="0" smtClean="0"/>
              <a:t>NAS Ops PPT for the FY2015 FAA budget process includes the following areas:</a:t>
            </a:r>
          </a:p>
          <a:p>
            <a:pPr lvl="1" eaLnBrk="1" fontAlgn="auto" hangingPunct="1">
              <a:spcBef>
                <a:spcPts val="1200"/>
              </a:spcBef>
              <a:spcAft>
                <a:spcPts val="0"/>
              </a:spcAft>
              <a:defRPr/>
            </a:pPr>
            <a:r>
              <a:rPr lang="en-US" dirty="0" smtClean="0"/>
              <a:t>Status of REDAC Recommendations (Fall 2012)</a:t>
            </a:r>
          </a:p>
          <a:p>
            <a:pPr lvl="1" eaLnBrk="1" fontAlgn="auto" hangingPunct="1">
              <a:spcBef>
                <a:spcPts val="1200"/>
              </a:spcBef>
              <a:spcAft>
                <a:spcPts val="0"/>
              </a:spcAft>
              <a:defRPr/>
            </a:pPr>
            <a:r>
              <a:rPr lang="en-US" dirty="0" smtClean="0"/>
              <a:t>NextGen – Operations Concept Validation – Validation Modeling (OCVM)</a:t>
            </a:r>
          </a:p>
          <a:p>
            <a:pPr lvl="1" eaLnBrk="1" fontAlgn="auto" hangingPunct="1">
              <a:spcBef>
                <a:spcPts val="1200"/>
              </a:spcBef>
              <a:spcAft>
                <a:spcPts val="0"/>
              </a:spcAft>
              <a:defRPr/>
            </a:pPr>
            <a:endParaRPr lang="en-US" dirty="0"/>
          </a:p>
          <a:p>
            <a:pPr marL="457200" lvl="1" indent="0" eaLnBrk="1" fontAlgn="auto" hangingPunct="1">
              <a:spcBef>
                <a:spcPts val="1200"/>
              </a:spcBef>
              <a:spcAft>
                <a:spcPts val="0"/>
              </a:spcAft>
              <a:buFont typeface="Arial" pitchFamily="34" charset="0"/>
              <a:buNone/>
              <a:defRPr/>
            </a:pPr>
            <a:endParaRPr lang="en-US" dirty="0" smtClean="0"/>
          </a:p>
        </p:txBody>
      </p:sp>
      <p:sp>
        <p:nvSpPr>
          <p:cNvPr id="14341" name="Slide Number Placeholder 5"/>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indent="-285750" eaLnBrk="0" hangingPunct="0">
              <a:spcBef>
                <a:spcPct val="20000"/>
              </a:spcBef>
              <a:buFont typeface="Arial" pitchFamily="34" charset="0"/>
              <a:buChar char="–"/>
              <a:defRPr sz="2800">
                <a:solidFill>
                  <a:schemeClr val="tx1"/>
                </a:solidFill>
                <a:latin typeface="Calibri" pitchFamily="34" charset="0"/>
              </a:defRPr>
            </a:lvl2pPr>
            <a:lvl3pPr indent="-228600" eaLnBrk="0" hangingPunct="0">
              <a:spcBef>
                <a:spcPct val="20000"/>
              </a:spcBef>
              <a:buFont typeface="Arial" pitchFamily="34" charset="0"/>
              <a:buChar char="•"/>
              <a:defRPr sz="2400">
                <a:solidFill>
                  <a:schemeClr val="tx1"/>
                </a:solidFill>
                <a:latin typeface="Calibri" pitchFamily="34" charset="0"/>
              </a:defRPr>
            </a:lvl3pPr>
            <a:lvl4pPr indent="-228600" eaLnBrk="0" hangingPunct="0">
              <a:spcBef>
                <a:spcPct val="20000"/>
              </a:spcBef>
              <a:buFont typeface="Arial" pitchFamily="34" charset="0"/>
              <a:buChar char="–"/>
              <a:defRPr sz="2000">
                <a:solidFill>
                  <a:schemeClr val="tx1"/>
                </a:solidFill>
                <a:latin typeface="Calibri" pitchFamily="34" charset="0"/>
              </a:defRPr>
            </a:lvl4pPr>
            <a:lvl5pPr indent="-228600" eaLnBrk="0" hangingPunct="0">
              <a:spcBef>
                <a:spcPct val="20000"/>
              </a:spcBef>
              <a:buFont typeface="Arial" pitchFamily="34" charset="0"/>
              <a:buChar char="»"/>
              <a:defRPr sz="2000">
                <a:solidFill>
                  <a:schemeClr val="tx1"/>
                </a:solidFill>
                <a:latin typeface="Calibri" pitchFamily="34" charset="0"/>
              </a:defRPr>
            </a:lvl5pPr>
            <a:lvl6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fld id="{9568B4EF-5FFE-405C-82A5-163292946948}" type="slidenum">
              <a:rPr lang="en-US" altLang="en-US" sz="1200">
                <a:solidFill>
                  <a:srgbClr val="898989"/>
                </a:solidFill>
              </a:rPr>
              <a:pPr algn="r" eaLnBrk="1" hangingPunct="1">
                <a:spcBef>
                  <a:spcPct val="0"/>
                </a:spcBef>
                <a:buFontTx/>
                <a:buNone/>
              </a:pPr>
              <a:t>2</a:t>
            </a:fld>
            <a:endParaRPr lang="en-US" altLang="en-US" sz="1200">
              <a:solidFill>
                <a:srgbClr val="898989"/>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Line 3"/>
          <p:cNvSpPr>
            <a:spLocks noChangeShapeType="1"/>
          </p:cNvSpPr>
          <p:nvPr/>
        </p:nvSpPr>
        <p:spPr bwMode="auto">
          <a:xfrm>
            <a:off x="4429125" y="0"/>
            <a:ext cx="4763"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2771" name="Group 5"/>
          <p:cNvGrpSpPr>
            <a:grpSpLocks/>
          </p:cNvGrpSpPr>
          <p:nvPr/>
        </p:nvGrpSpPr>
        <p:grpSpPr bwMode="auto">
          <a:xfrm>
            <a:off x="0" y="3236913"/>
            <a:ext cx="9144000" cy="82550"/>
            <a:chOff x="0" y="2781300"/>
            <a:chExt cx="9118600" cy="0"/>
          </a:xfrm>
        </p:grpSpPr>
        <p:sp>
          <p:nvSpPr>
            <p:cNvPr id="32803"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04"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5300" name="Text Box 7"/>
          <p:cNvSpPr txBox="1">
            <a:spLocks noChangeArrowheads="1"/>
          </p:cNvSpPr>
          <p:nvPr/>
        </p:nvSpPr>
        <p:spPr bwMode="auto">
          <a:xfrm>
            <a:off x="228600" y="3394075"/>
            <a:ext cx="4038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b="1" dirty="0">
                <a:latin typeface="Arial" pitchFamily="34" charset="0"/>
                <a:ea typeface="Adobe Myungjo Std M" pitchFamily="18" charset="-128"/>
                <a:cs typeface="Arial" pitchFamily="34" charset="0"/>
              </a:rPr>
              <a:t>Partnerships:</a:t>
            </a:r>
          </a:p>
          <a:p>
            <a:pPr marL="285750" indent="-285750" eaLnBrk="1" hangingPunct="1">
              <a:buFont typeface="Arial" pitchFamily="34" charset="0"/>
              <a:buChar char="•"/>
              <a:defRPr/>
            </a:pPr>
            <a:r>
              <a:rPr lang="en-US" sz="1400" dirty="0">
                <a:latin typeface="Arial" pitchFamily="34" charset="0"/>
                <a:cs typeface="Arial" pitchFamily="34" charset="0"/>
              </a:rPr>
              <a:t>TBD</a:t>
            </a:r>
          </a:p>
        </p:txBody>
      </p:sp>
      <p:sp>
        <p:nvSpPr>
          <p:cNvPr id="32773" name="Text Box 7"/>
          <p:cNvSpPr txBox="1">
            <a:spLocks noChangeArrowheads="1"/>
          </p:cNvSpPr>
          <p:nvPr/>
        </p:nvSpPr>
        <p:spPr bwMode="auto">
          <a:xfrm>
            <a:off x="123825" y="4724400"/>
            <a:ext cx="3768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latin typeface="Arial" pitchFamily="34" charset="0"/>
              </a:rPr>
              <a:t>Funding:</a:t>
            </a:r>
          </a:p>
        </p:txBody>
      </p:sp>
      <p:sp>
        <p:nvSpPr>
          <p:cNvPr id="32774" name="Text Box 7"/>
          <p:cNvSpPr txBox="1">
            <a:spLocks noChangeArrowheads="1"/>
          </p:cNvSpPr>
          <p:nvPr/>
        </p:nvSpPr>
        <p:spPr bwMode="auto">
          <a:xfrm>
            <a:off x="4679950" y="3394075"/>
            <a:ext cx="4283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latin typeface="Arial" pitchFamily="34" charset="0"/>
              </a:rPr>
              <a:t>Accomplishments / Plans:</a:t>
            </a:r>
            <a:endParaRPr lang="en-US" altLang="en-US" sz="1800">
              <a:latin typeface="Arial" pitchFamily="34" charset="0"/>
            </a:endParaRPr>
          </a:p>
        </p:txBody>
      </p:sp>
      <p:grpSp>
        <p:nvGrpSpPr>
          <p:cNvPr id="32775" name="Group 39"/>
          <p:cNvGrpSpPr>
            <a:grpSpLocks/>
          </p:cNvGrpSpPr>
          <p:nvPr/>
        </p:nvGrpSpPr>
        <p:grpSpPr bwMode="auto">
          <a:xfrm>
            <a:off x="107950" y="82550"/>
            <a:ext cx="8940800" cy="922338"/>
            <a:chOff x="-4152868" y="-756833"/>
            <a:chExt cx="8940202" cy="923330"/>
          </a:xfrm>
        </p:grpSpPr>
        <p:sp>
          <p:nvSpPr>
            <p:cNvPr id="32801" name="Text Box 4"/>
            <p:cNvSpPr txBox="1">
              <a:spLocks noChangeArrowheads="1"/>
            </p:cNvSpPr>
            <p:nvPr/>
          </p:nvSpPr>
          <p:spPr bwMode="auto">
            <a:xfrm>
              <a:off x="-4152868" y="-756833"/>
              <a:ext cx="415875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latin typeface="Arial" pitchFamily="34" charset="0"/>
                </a:rPr>
                <a:t>Statistical Methods for Departure Predictability (SMDP)</a:t>
              </a:r>
              <a:br>
                <a:rPr lang="en-US" altLang="en-US" sz="1800" b="1">
                  <a:latin typeface="Arial" pitchFamily="34" charset="0"/>
                </a:rPr>
              </a:br>
              <a:endParaRPr lang="en-US" altLang="en-US" sz="1800" b="1">
                <a:latin typeface="Arial" pitchFamily="34" charset="0"/>
              </a:endParaRPr>
            </a:p>
          </p:txBody>
        </p:sp>
        <p:sp>
          <p:nvSpPr>
            <p:cNvPr id="32802" name="Text Box 5"/>
            <p:cNvSpPr txBox="1">
              <a:spLocks noChangeArrowheads="1"/>
            </p:cNvSpPr>
            <p:nvPr/>
          </p:nvSpPr>
          <p:spPr bwMode="auto">
            <a:xfrm>
              <a:off x="334396" y="-664500"/>
              <a:ext cx="44529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latin typeface="Arial" pitchFamily="34" charset="0"/>
                </a:rPr>
                <a:t>Description: </a:t>
              </a:r>
            </a:p>
          </p:txBody>
        </p:sp>
      </p:grpSp>
      <p:sp>
        <p:nvSpPr>
          <p:cNvPr id="32776" name="Content Placeholder 3"/>
          <p:cNvSpPr>
            <a:spLocks noGrp="1"/>
          </p:cNvSpPr>
          <p:nvPr>
            <p:ph idx="1"/>
          </p:nvPr>
        </p:nvSpPr>
        <p:spPr>
          <a:xfrm>
            <a:off x="4679950" y="3978275"/>
            <a:ext cx="4479925" cy="1508125"/>
          </a:xfrm>
        </p:spPr>
        <p:txBody>
          <a:bodyPr/>
          <a:lstStyle/>
          <a:p>
            <a:pPr>
              <a:spcBef>
                <a:spcPts val="600"/>
              </a:spcBef>
              <a:spcAft>
                <a:spcPts val="600"/>
              </a:spcAft>
            </a:pPr>
            <a:r>
              <a:rPr lang="en-US" altLang="en-US" sz="1400" smtClean="0">
                <a:latin typeface="Arial" pitchFamily="34" charset="0"/>
                <a:cs typeface="Arial" pitchFamily="34" charset="0"/>
              </a:rPr>
              <a:t>BBN Model Approach (Aug 2013)</a:t>
            </a:r>
          </a:p>
          <a:p>
            <a:pPr>
              <a:spcBef>
                <a:spcPts val="600"/>
              </a:spcBef>
              <a:spcAft>
                <a:spcPts val="600"/>
              </a:spcAft>
            </a:pPr>
            <a:r>
              <a:rPr lang="en-US" altLang="en-US" sz="1400" smtClean="0">
                <a:latin typeface="Arial" pitchFamily="34" charset="0"/>
                <a:cs typeface="Arial" pitchFamily="34" charset="0"/>
              </a:rPr>
              <a:t>SMDP Model Briefing (Jan 2014)</a:t>
            </a:r>
          </a:p>
          <a:p>
            <a:pPr>
              <a:spcBef>
                <a:spcPts val="600"/>
              </a:spcBef>
              <a:spcAft>
                <a:spcPts val="600"/>
              </a:spcAft>
            </a:pPr>
            <a:r>
              <a:rPr lang="en-US" altLang="en-US" sz="1400" smtClean="0">
                <a:latin typeface="Arial" pitchFamily="34" charset="0"/>
                <a:cs typeface="Arial" pitchFamily="34" charset="0"/>
              </a:rPr>
              <a:t>SMDP Final Model and Report (Feb 2014)</a:t>
            </a:r>
          </a:p>
          <a:p>
            <a:pPr>
              <a:spcBef>
                <a:spcPts val="600"/>
              </a:spcBef>
              <a:spcAft>
                <a:spcPts val="600"/>
              </a:spcAft>
            </a:pPr>
            <a:r>
              <a:rPr lang="en-US" altLang="en-US" sz="1400" smtClean="0">
                <a:latin typeface="Arial" pitchFamily="34" charset="0"/>
                <a:cs typeface="Arial" pitchFamily="34" charset="0"/>
              </a:rPr>
              <a:t>SMDP Future Model Plan (Feb 2014)</a:t>
            </a:r>
          </a:p>
        </p:txBody>
      </p:sp>
      <p:sp>
        <p:nvSpPr>
          <p:cNvPr id="32777" name="Content Placeholder 3"/>
          <p:cNvSpPr txBox="1">
            <a:spLocks/>
          </p:cNvSpPr>
          <p:nvPr/>
        </p:nvSpPr>
        <p:spPr bwMode="auto">
          <a:xfrm>
            <a:off x="4595813" y="533400"/>
            <a:ext cx="4398962"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pitchFamily="34" charset="0"/>
              <a:buChar char="•"/>
              <a:defRPr sz="3200">
                <a:solidFill>
                  <a:schemeClr val="tx1"/>
                </a:solidFill>
                <a:latin typeface="Calibri" pitchFamily="34" charset="0"/>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ts val="600"/>
              </a:spcBef>
              <a:spcAft>
                <a:spcPts val="600"/>
              </a:spcAft>
            </a:pPr>
            <a:r>
              <a:rPr lang="en-US" altLang="en-US" sz="1400">
                <a:latin typeface="Arial" pitchFamily="34" charset="0"/>
              </a:rPr>
              <a:t>SMDP research will develop a probabilistic directed acyclic graphical model for improving departure time predictions by developing a Bayesian Belief Network (BBN) model </a:t>
            </a:r>
          </a:p>
          <a:p>
            <a:pPr eaLnBrk="1" hangingPunct="1">
              <a:spcBef>
                <a:spcPts val="600"/>
              </a:spcBef>
              <a:spcAft>
                <a:spcPts val="600"/>
              </a:spcAft>
            </a:pPr>
            <a:r>
              <a:rPr lang="en-US" altLang="en-US" sz="1400">
                <a:latin typeface="Arial" pitchFamily="34" charset="0"/>
              </a:rPr>
              <a:t>BBN model will utilize historical data to improve the reliability of departure time predictions for real-time traffic flow management</a:t>
            </a:r>
          </a:p>
          <a:p>
            <a:pPr eaLnBrk="1" hangingPunct="1"/>
            <a:endParaRPr lang="en-US" altLang="en-US" sz="1600">
              <a:latin typeface="Arial" pitchFamily="34" charset="0"/>
            </a:endParaRPr>
          </a:p>
        </p:txBody>
      </p:sp>
      <p:graphicFrame>
        <p:nvGraphicFramePr>
          <p:cNvPr id="18" name="Group 66"/>
          <p:cNvGraphicFramePr>
            <a:graphicFrameLocks noGrp="1"/>
          </p:cNvGraphicFramePr>
          <p:nvPr/>
        </p:nvGraphicFramePr>
        <p:xfrm>
          <a:off x="238125" y="5092700"/>
          <a:ext cx="4029075" cy="523875"/>
        </p:xfrm>
        <a:graphic>
          <a:graphicData uri="http://schemas.openxmlformats.org/drawingml/2006/table">
            <a:tbl>
              <a:tblPr/>
              <a:tblGrid>
                <a:gridCol w="722637"/>
                <a:gridCol w="875067"/>
                <a:gridCol w="801675"/>
                <a:gridCol w="816730"/>
                <a:gridCol w="812966"/>
              </a:tblGrid>
              <a:tr h="241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$700,000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*$600,000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*$450,000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32798" name="Content Placeholder 2"/>
          <p:cNvSpPr txBox="1">
            <a:spLocks/>
          </p:cNvSpPr>
          <p:nvPr/>
        </p:nvSpPr>
        <p:spPr bwMode="auto">
          <a:xfrm>
            <a:off x="107950" y="5715000"/>
            <a:ext cx="4325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pitchFamily="34" charset="0"/>
              <a:buChar char="•"/>
              <a:defRPr sz="3200">
                <a:solidFill>
                  <a:schemeClr val="tx1"/>
                </a:solidFill>
                <a:latin typeface="Calibri" pitchFamily="34" charset="0"/>
              </a:defRPr>
            </a:lvl1pPr>
            <a:lvl2pPr marL="57150" defTabSz="457200" eaLnBrk="0" hangingPunct="0">
              <a:spcBef>
                <a:spcPct val="20000"/>
              </a:spcBef>
              <a:buFont typeface="Arial" pitchFamily="34" charset="0"/>
              <a:buChar char="–"/>
              <a:defRPr sz="2800">
                <a:solidFill>
                  <a:schemeClr val="tx1"/>
                </a:solidFill>
                <a:latin typeface="Calibri" pitchFamily="34" charset="0"/>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lvl="1" eaLnBrk="1" hangingPunct="1">
              <a:spcBef>
                <a:spcPct val="0"/>
              </a:spcBef>
              <a:buFont typeface="Wingdings" pitchFamily="2" charset="2"/>
              <a:buNone/>
            </a:pPr>
            <a:r>
              <a:rPr lang="en-US" altLang="en-US" sz="1400" i="1">
                <a:latin typeface="Arial" pitchFamily="34" charset="0"/>
              </a:rPr>
              <a:t>* Proposed follow-on funding identified in Research Plan</a:t>
            </a:r>
          </a:p>
        </p:txBody>
      </p:sp>
      <p:pic>
        <p:nvPicPr>
          <p:cNvPr id="327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62000"/>
            <a:ext cx="3810000" cy="23336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800" name="Slide Number Placeholder 5"/>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indent="-285750" eaLnBrk="0" hangingPunct="0">
              <a:spcBef>
                <a:spcPct val="20000"/>
              </a:spcBef>
              <a:buFont typeface="Arial" pitchFamily="34" charset="0"/>
              <a:buChar char="–"/>
              <a:defRPr sz="2800">
                <a:solidFill>
                  <a:schemeClr val="tx1"/>
                </a:solidFill>
                <a:latin typeface="Calibri" pitchFamily="34" charset="0"/>
              </a:defRPr>
            </a:lvl2pPr>
            <a:lvl3pPr indent="-228600" eaLnBrk="0" hangingPunct="0">
              <a:spcBef>
                <a:spcPct val="20000"/>
              </a:spcBef>
              <a:buFont typeface="Arial" pitchFamily="34" charset="0"/>
              <a:buChar char="•"/>
              <a:defRPr sz="2400">
                <a:solidFill>
                  <a:schemeClr val="tx1"/>
                </a:solidFill>
                <a:latin typeface="Calibri" pitchFamily="34" charset="0"/>
              </a:defRPr>
            </a:lvl3pPr>
            <a:lvl4pPr indent="-228600" eaLnBrk="0" hangingPunct="0">
              <a:spcBef>
                <a:spcPct val="20000"/>
              </a:spcBef>
              <a:buFont typeface="Arial" pitchFamily="34" charset="0"/>
              <a:buChar char="–"/>
              <a:defRPr sz="2000">
                <a:solidFill>
                  <a:schemeClr val="tx1"/>
                </a:solidFill>
                <a:latin typeface="Calibri" pitchFamily="34" charset="0"/>
              </a:defRPr>
            </a:lvl4pPr>
            <a:lvl5pPr indent="-228600" eaLnBrk="0" hangingPunct="0">
              <a:spcBef>
                <a:spcPct val="20000"/>
              </a:spcBef>
              <a:buFont typeface="Arial" pitchFamily="34" charset="0"/>
              <a:buChar char="»"/>
              <a:defRPr sz="2000">
                <a:solidFill>
                  <a:schemeClr val="tx1"/>
                </a:solidFill>
                <a:latin typeface="Calibri" pitchFamily="34" charset="0"/>
              </a:defRPr>
            </a:lvl5pPr>
            <a:lvl6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fld id="{11C88738-0E3E-469F-A9CC-E40BB59C391F}" type="slidenum">
              <a:rPr lang="en-US" altLang="en-US" sz="1200">
                <a:solidFill>
                  <a:srgbClr val="898989"/>
                </a:solidFill>
              </a:rPr>
              <a:pPr algn="r" eaLnBrk="1" hangingPunct="1">
                <a:spcBef>
                  <a:spcPct val="0"/>
                </a:spcBef>
                <a:buFontTx/>
                <a:buNone/>
              </a:pPr>
              <a:t>20</a:t>
            </a:fld>
            <a:endParaRPr lang="en-US" altLang="en-US" sz="1200">
              <a:solidFill>
                <a:srgbClr val="898989"/>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Line 3"/>
          <p:cNvSpPr>
            <a:spLocks noChangeShapeType="1"/>
          </p:cNvSpPr>
          <p:nvPr/>
        </p:nvSpPr>
        <p:spPr bwMode="auto">
          <a:xfrm>
            <a:off x="4429125" y="0"/>
            <a:ext cx="4763"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3795" name="Group 5"/>
          <p:cNvGrpSpPr>
            <a:grpSpLocks/>
          </p:cNvGrpSpPr>
          <p:nvPr/>
        </p:nvGrpSpPr>
        <p:grpSpPr bwMode="auto">
          <a:xfrm>
            <a:off x="0" y="3549650"/>
            <a:ext cx="9144000" cy="84138"/>
            <a:chOff x="0" y="2781300"/>
            <a:chExt cx="9118600" cy="0"/>
          </a:xfrm>
        </p:grpSpPr>
        <p:sp>
          <p:nvSpPr>
            <p:cNvPr id="33827"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28"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6324" name="Text Box 7"/>
          <p:cNvSpPr txBox="1">
            <a:spLocks noChangeArrowheads="1"/>
          </p:cNvSpPr>
          <p:nvPr/>
        </p:nvSpPr>
        <p:spPr bwMode="auto">
          <a:xfrm>
            <a:off x="101600" y="3613150"/>
            <a:ext cx="4283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b="1" dirty="0">
                <a:latin typeface="Arial" pitchFamily="34" charset="0"/>
                <a:cs typeface="Arial" pitchFamily="34" charset="0"/>
              </a:rPr>
              <a:t>Partnerships:</a:t>
            </a:r>
          </a:p>
          <a:p>
            <a:pPr marL="285750" indent="-285750" eaLnBrk="1" hangingPunct="1">
              <a:buFont typeface="Arial" pitchFamily="34" charset="0"/>
              <a:buChar char="•"/>
              <a:defRPr/>
            </a:pPr>
            <a:r>
              <a:rPr lang="en-US" sz="1400" dirty="0">
                <a:latin typeface="Arial" pitchFamily="34" charset="0"/>
                <a:cs typeface="Arial" pitchFamily="34" charset="0"/>
              </a:rPr>
              <a:t>TBD</a:t>
            </a:r>
          </a:p>
        </p:txBody>
      </p:sp>
      <p:sp>
        <p:nvSpPr>
          <p:cNvPr id="33797" name="Text Box 7"/>
          <p:cNvSpPr txBox="1">
            <a:spLocks noChangeArrowheads="1"/>
          </p:cNvSpPr>
          <p:nvPr/>
        </p:nvSpPr>
        <p:spPr bwMode="auto">
          <a:xfrm>
            <a:off x="150813" y="4724400"/>
            <a:ext cx="3768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latin typeface="Arial" pitchFamily="34" charset="0"/>
              </a:rPr>
              <a:t>Funding:</a:t>
            </a:r>
            <a:endParaRPr lang="en-US" altLang="en-US" sz="1200">
              <a:latin typeface="Arial" pitchFamily="34" charset="0"/>
            </a:endParaRPr>
          </a:p>
        </p:txBody>
      </p:sp>
      <p:sp>
        <p:nvSpPr>
          <p:cNvPr id="33798" name="Text Box 7"/>
          <p:cNvSpPr txBox="1">
            <a:spLocks noChangeArrowheads="1"/>
          </p:cNvSpPr>
          <p:nvPr/>
        </p:nvSpPr>
        <p:spPr bwMode="auto">
          <a:xfrm>
            <a:off x="4679950" y="3736975"/>
            <a:ext cx="4283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latin typeface="Arial" pitchFamily="34" charset="0"/>
              </a:rPr>
              <a:t>Accomplishments / Plans:</a:t>
            </a:r>
            <a:endParaRPr lang="en-US" altLang="en-US" sz="1800">
              <a:latin typeface="Arial" pitchFamily="34" charset="0"/>
            </a:endParaRPr>
          </a:p>
        </p:txBody>
      </p:sp>
      <p:grpSp>
        <p:nvGrpSpPr>
          <p:cNvPr id="33799" name="Group 39"/>
          <p:cNvGrpSpPr>
            <a:grpSpLocks/>
          </p:cNvGrpSpPr>
          <p:nvPr/>
        </p:nvGrpSpPr>
        <p:grpSpPr bwMode="auto">
          <a:xfrm>
            <a:off x="57150" y="239713"/>
            <a:ext cx="8991600" cy="369887"/>
            <a:chOff x="-4203893" y="-599387"/>
            <a:chExt cx="8991227" cy="369483"/>
          </a:xfrm>
        </p:grpSpPr>
        <p:sp>
          <p:nvSpPr>
            <p:cNvPr id="33825" name="Text Box 4"/>
            <p:cNvSpPr txBox="1">
              <a:spLocks noChangeArrowheads="1"/>
            </p:cNvSpPr>
            <p:nvPr/>
          </p:nvSpPr>
          <p:spPr bwMode="auto">
            <a:xfrm>
              <a:off x="-4203893" y="-599387"/>
              <a:ext cx="4385468" cy="369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latin typeface="Arial" pitchFamily="34" charset="0"/>
                </a:rPr>
                <a:t>TMI Attribute Standardization (TAS)</a:t>
              </a:r>
            </a:p>
          </p:txBody>
        </p:sp>
        <p:sp>
          <p:nvSpPr>
            <p:cNvPr id="33826" name="Text Box 5"/>
            <p:cNvSpPr txBox="1">
              <a:spLocks noChangeArrowheads="1"/>
            </p:cNvSpPr>
            <p:nvPr/>
          </p:nvSpPr>
          <p:spPr bwMode="auto">
            <a:xfrm>
              <a:off x="334396" y="-599387"/>
              <a:ext cx="44529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latin typeface="Arial" pitchFamily="34" charset="0"/>
                </a:rPr>
                <a:t>Description: </a:t>
              </a:r>
            </a:p>
          </p:txBody>
        </p:sp>
      </p:grpSp>
      <p:sp>
        <p:nvSpPr>
          <p:cNvPr id="56328" name="Content Placeholder 3"/>
          <p:cNvSpPr>
            <a:spLocks noGrp="1"/>
          </p:cNvSpPr>
          <p:nvPr>
            <p:ph idx="1"/>
          </p:nvPr>
        </p:nvSpPr>
        <p:spPr>
          <a:xfrm>
            <a:off x="4679950" y="4197350"/>
            <a:ext cx="4368800" cy="2051050"/>
          </a:xfrm>
        </p:spPr>
        <p:txBody>
          <a:bodyPr/>
          <a:lstStyle/>
          <a:p>
            <a:pPr>
              <a:spcBef>
                <a:spcPts val="600"/>
              </a:spcBef>
              <a:spcAft>
                <a:spcPts val="600"/>
              </a:spcAft>
              <a:defRPr/>
            </a:pPr>
            <a:r>
              <a:rPr lang="en-US" sz="1400" dirty="0" smtClean="0">
                <a:latin typeface="Arial" pitchFamily="34" charset="0"/>
                <a:cs typeface="Arial" pitchFamily="34" charset="0"/>
              </a:rPr>
              <a:t>TMI Analysis Report  (Oct 2013)</a:t>
            </a:r>
          </a:p>
          <a:p>
            <a:pPr>
              <a:spcBef>
                <a:spcPts val="600"/>
              </a:spcBef>
              <a:spcAft>
                <a:spcPts val="600"/>
              </a:spcAft>
              <a:defRPr/>
            </a:pPr>
            <a:r>
              <a:rPr lang="en-US" sz="1400" dirty="0" smtClean="0">
                <a:latin typeface="Arial" pitchFamily="34" charset="0"/>
                <a:cs typeface="Arial" pitchFamily="34" charset="0"/>
              </a:rPr>
              <a:t>TMI Workshop (Nov 2013)</a:t>
            </a:r>
          </a:p>
          <a:p>
            <a:pPr>
              <a:spcBef>
                <a:spcPts val="600"/>
              </a:spcBef>
              <a:spcAft>
                <a:spcPts val="600"/>
              </a:spcAft>
              <a:defRPr/>
            </a:pPr>
            <a:r>
              <a:rPr lang="en-US" sz="1400" dirty="0" smtClean="0">
                <a:latin typeface="Arial" pitchFamily="34" charset="0"/>
                <a:cs typeface="Arial" pitchFamily="34" charset="0"/>
              </a:rPr>
              <a:t>TAS Site Visits (Feb-Jul 2014)</a:t>
            </a:r>
          </a:p>
          <a:p>
            <a:pPr>
              <a:spcBef>
                <a:spcPts val="600"/>
              </a:spcBef>
              <a:spcAft>
                <a:spcPts val="600"/>
              </a:spcAft>
              <a:defRPr/>
            </a:pPr>
            <a:r>
              <a:rPr lang="en-US" sz="1400" dirty="0" smtClean="0">
                <a:latin typeface="Arial" pitchFamily="34" charset="0"/>
                <a:cs typeface="Arial" pitchFamily="34" charset="0"/>
              </a:rPr>
              <a:t>TMI Final Taxonomy Report (May 2014)</a:t>
            </a:r>
          </a:p>
          <a:p>
            <a:pPr marL="0" indent="0">
              <a:spcBef>
                <a:spcPts val="600"/>
              </a:spcBef>
              <a:spcAft>
                <a:spcPts val="600"/>
              </a:spcAft>
              <a:buFont typeface="Arial" pitchFamily="34" charset="0"/>
              <a:buNone/>
              <a:defRPr/>
            </a:pPr>
            <a:endParaRPr lang="en-US" sz="1800" dirty="0" smtClean="0"/>
          </a:p>
        </p:txBody>
      </p:sp>
      <p:sp>
        <p:nvSpPr>
          <p:cNvPr id="33801" name="Content Placeholder 3"/>
          <p:cNvSpPr txBox="1">
            <a:spLocks/>
          </p:cNvSpPr>
          <p:nvPr/>
        </p:nvSpPr>
        <p:spPr bwMode="auto">
          <a:xfrm>
            <a:off x="4551363" y="557213"/>
            <a:ext cx="4422775" cy="294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pitchFamily="34" charset="0"/>
              <a:buChar char="•"/>
              <a:defRPr sz="3200">
                <a:solidFill>
                  <a:schemeClr val="tx1"/>
                </a:solidFill>
                <a:latin typeface="Calibri" pitchFamily="34" charset="0"/>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ts val="600"/>
              </a:spcBef>
              <a:spcAft>
                <a:spcPts val="600"/>
              </a:spcAft>
            </a:pPr>
            <a:r>
              <a:rPr lang="en-US" altLang="en-US" sz="1400">
                <a:latin typeface="Arial" pitchFamily="34" charset="0"/>
              </a:rPr>
              <a:t>This research will utilize historical and current TMI data to define a system model in which TMI attributes are categorized in a manner that will facilitate real-time TMI information and feedback to NAS users, unified TMI modeling, post-event analysis, and continuous flight day evaluation</a:t>
            </a:r>
          </a:p>
          <a:p>
            <a:pPr eaLnBrk="1" hangingPunct="1">
              <a:spcBef>
                <a:spcPts val="600"/>
              </a:spcBef>
              <a:spcAft>
                <a:spcPts val="600"/>
              </a:spcAft>
            </a:pPr>
            <a:r>
              <a:rPr lang="en-US" altLang="en-US" sz="1400">
                <a:latin typeface="Arial" pitchFamily="34" charset="0"/>
              </a:rPr>
              <a:t>This research will also result in standardized TMI entry, parsing, and tracking, by enhancing functionality currently provided by NTML</a:t>
            </a:r>
          </a:p>
        </p:txBody>
      </p:sp>
      <p:graphicFrame>
        <p:nvGraphicFramePr>
          <p:cNvPr id="18" name="Group 66"/>
          <p:cNvGraphicFramePr>
            <a:graphicFrameLocks noGrp="1"/>
          </p:cNvGraphicFramePr>
          <p:nvPr>
            <p:extLst>
              <p:ext uri="{D42A27DB-BD31-4B8C-83A1-F6EECF244321}">
                <p14:modId xmlns:p14="http://schemas.microsoft.com/office/powerpoint/2010/main" val="2727828853"/>
              </p:ext>
            </p:extLst>
          </p:nvPr>
        </p:nvGraphicFramePr>
        <p:xfrm>
          <a:off x="238125" y="5081588"/>
          <a:ext cx="3752851" cy="511175"/>
        </p:xfrm>
        <a:graphic>
          <a:graphicData uri="http://schemas.openxmlformats.org/drawingml/2006/table">
            <a:tbl>
              <a:tblPr/>
              <a:tblGrid>
                <a:gridCol w="746714"/>
                <a:gridCol w="741455"/>
                <a:gridCol w="746714"/>
                <a:gridCol w="760737"/>
                <a:gridCol w="757231"/>
              </a:tblGrid>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$700,000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*$250,000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*$150,000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33822" name="Content Placeholder 2"/>
          <p:cNvSpPr txBox="1">
            <a:spLocks/>
          </p:cNvSpPr>
          <p:nvPr/>
        </p:nvSpPr>
        <p:spPr bwMode="auto">
          <a:xfrm>
            <a:off x="0" y="5595938"/>
            <a:ext cx="443388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pitchFamily="34" charset="0"/>
              <a:buChar char="•"/>
              <a:defRPr sz="3200">
                <a:solidFill>
                  <a:schemeClr val="tx1"/>
                </a:solidFill>
                <a:latin typeface="Calibri" pitchFamily="34" charset="0"/>
              </a:defRPr>
            </a:lvl1pPr>
            <a:lvl2pPr marL="57150" defTabSz="457200" eaLnBrk="0" hangingPunct="0">
              <a:spcBef>
                <a:spcPct val="20000"/>
              </a:spcBef>
              <a:buFont typeface="Arial" pitchFamily="34" charset="0"/>
              <a:buChar char="–"/>
              <a:defRPr sz="2800">
                <a:solidFill>
                  <a:schemeClr val="tx1"/>
                </a:solidFill>
                <a:latin typeface="Calibri" pitchFamily="34" charset="0"/>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lvl="1" eaLnBrk="1" hangingPunct="1">
              <a:spcBef>
                <a:spcPct val="0"/>
              </a:spcBef>
              <a:buFont typeface="Wingdings" pitchFamily="2" charset="2"/>
              <a:buNone/>
            </a:pPr>
            <a:r>
              <a:rPr lang="en-US" altLang="en-US" sz="1400" i="1" dirty="0">
                <a:latin typeface="Arial" pitchFamily="34" charset="0"/>
              </a:rPr>
              <a:t>* Proposed follow-on funding identified in Research Plan</a:t>
            </a:r>
          </a:p>
        </p:txBody>
      </p:sp>
      <p:pic>
        <p:nvPicPr>
          <p:cNvPr id="33823"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675" y="617538"/>
            <a:ext cx="3768725" cy="28114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3824" name="Slide Number Placeholder 5"/>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indent="-285750" eaLnBrk="0" hangingPunct="0">
              <a:spcBef>
                <a:spcPct val="20000"/>
              </a:spcBef>
              <a:buFont typeface="Arial" pitchFamily="34" charset="0"/>
              <a:buChar char="–"/>
              <a:defRPr sz="2800">
                <a:solidFill>
                  <a:schemeClr val="tx1"/>
                </a:solidFill>
                <a:latin typeface="Calibri" pitchFamily="34" charset="0"/>
              </a:defRPr>
            </a:lvl2pPr>
            <a:lvl3pPr indent="-228600" eaLnBrk="0" hangingPunct="0">
              <a:spcBef>
                <a:spcPct val="20000"/>
              </a:spcBef>
              <a:buFont typeface="Arial" pitchFamily="34" charset="0"/>
              <a:buChar char="•"/>
              <a:defRPr sz="2400">
                <a:solidFill>
                  <a:schemeClr val="tx1"/>
                </a:solidFill>
                <a:latin typeface="Calibri" pitchFamily="34" charset="0"/>
              </a:defRPr>
            </a:lvl3pPr>
            <a:lvl4pPr indent="-228600" eaLnBrk="0" hangingPunct="0">
              <a:spcBef>
                <a:spcPct val="20000"/>
              </a:spcBef>
              <a:buFont typeface="Arial" pitchFamily="34" charset="0"/>
              <a:buChar char="–"/>
              <a:defRPr sz="2000">
                <a:solidFill>
                  <a:schemeClr val="tx1"/>
                </a:solidFill>
                <a:latin typeface="Calibri" pitchFamily="34" charset="0"/>
              </a:defRPr>
            </a:lvl4pPr>
            <a:lvl5pPr indent="-228600" eaLnBrk="0" hangingPunct="0">
              <a:spcBef>
                <a:spcPct val="20000"/>
              </a:spcBef>
              <a:buFont typeface="Arial" pitchFamily="34" charset="0"/>
              <a:buChar char="»"/>
              <a:defRPr sz="2000">
                <a:solidFill>
                  <a:schemeClr val="tx1"/>
                </a:solidFill>
                <a:latin typeface="Calibri" pitchFamily="34" charset="0"/>
              </a:defRPr>
            </a:lvl5pPr>
            <a:lvl6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fld id="{E8E3238D-E724-44F5-824F-48431FE251EF}" type="slidenum">
              <a:rPr lang="en-US" altLang="en-US" sz="1200">
                <a:solidFill>
                  <a:srgbClr val="898989"/>
                </a:solidFill>
              </a:rPr>
              <a:pPr algn="r" eaLnBrk="1" hangingPunct="1">
                <a:spcBef>
                  <a:spcPct val="0"/>
                </a:spcBef>
                <a:buFontTx/>
                <a:buNone/>
              </a:pPr>
              <a:t>21</a:t>
            </a:fld>
            <a:endParaRPr lang="en-US" altLang="en-US" sz="1200">
              <a:solidFill>
                <a:srgbClr val="898989"/>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Line 3"/>
          <p:cNvSpPr>
            <a:spLocks noChangeShapeType="1"/>
          </p:cNvSpPr>
          <p:nvPr/>
        </p:nvSpPr>
        <p:spPr bwMode="auto">
          <a:xfrm>
            <a:off x="4429125" y="0"/>
            <a:ext cx="4763"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4819" name="Group 5"/>
          <p:cNvGrpSpPr>
            <a:grpSpLocks/>
          </p:cNvGrpSpPr>
          <p:nvPr/>
        </p:nvGrpSpPr>
        <p:grpSpPr bwMode="auto">
          <a:xfrm>
            <a:off x="0" y="3213100"/>
            <a:ext cx="9144000" cy="82550"/>
            <a:chOff x="0" y="2781300"/>
            <a:chExt cx="9118600" cy="0"/>
          </a:xfrm>
        </p:grpSpPr>
        <p:sp>
          <p:nvSpPr>
            <p:cNvPr id="34851"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52"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7348" name="Text Box 7"/>
          <p:cNvSpPr txBox="1">
            <a:spLocks noChangeArrowheads="1"/>
          </p:cNvSpPr>
          <p:nvPr/>
        </p:nvSpPr>
        <p:spPr bwMode="auto">
          <a:xfrm>
            <a:off x="109538" y="3213100"/>
            <a:ext cx="4283075"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fontAlgn="auto" hangingPunct="1">
              <a:spcBef>
                <a:spcPts val="0"/>
              </a:spcBef>
              <a:spcAft>
                <a:spcPts val="0"/>
              </a:spcAft>
              <a:defRPr/>
            </a:pPr>
            <a:r>
              <a:rPr lang="en-US" b="1" dirty="0">
                <a:latin typeface="Arial Narrow" pitchFamily="34" charset="0"/>
              </a:rPr>
              <a:t>Partnerships:</a:t>
            </a:r>
          </a:p>
          <a:p>
            <a:pPr marL="285750" indent="-285750" eaLnBrk="1" fontAlgn="auto" hangingPunct="1">
              <a:spcBef>
                <a:spcPts val="0"/>
              </a:spcBef>
              <a:spcAft>
                <a:spcPts val="0"/>
              </a:spcAft>
              <a:buFont typeface="Arial" panose="020B0604020202020204" pitchFamily="34" charset="0"/>
              <a:buChar char="•"/>
              <a:defRPr/>
            </a:pPr>
            <a:r>
              <a:rPr lang="en-US" sz="1600" dirty="0">
                <a:latin typeface="+mn-lt"/>
              </a:rPr>
              <a:t>FAA Commercial Space </a:t>
            </a:r>
            <a:r>
              <a:rPr lang="en-US" sz="1600" dirty="0" smtClean="0">
                <a:latin typeface="+mn-lt"/>
              </a:rPr>
              <a:t>Transportation (AST)</a:t>
            </a:r>
            <a:endParaRPr lang="en-US" sz="1600" dirty="0">
              <a:latin typeface="+mn-lt"/>
            </a:endParaRPr>
          </a:p>
          <a:p>
            <a:pPr marL="285750" indent="-285750" eaLnBrk="1" fontAlgn="auto" hangingPunct="1">
              <a:spcBef>
                <a:spcPts val="0"/>
              </a:spcBef>
              <a:spcAft>
                <a:spcPts val="0"/>
              </a:spcAft>
              <a:buFont typeface="Arial" panose="020B0604020202020204" pitchFamily="34" charset="0"/>
              <a:buChar char="•"/>
              <a:defRPr/>
            </a:pPr>
            <a:r>
              <a:rPr lang="en-US" sz="1600" dirty="0" smtClean="0">
                <a:latin typeface="+mn-lt"/>
              </a:rPr>
              <a:t>Air Traffic Organization Space Operations Stanford University</a:t>
            </a:r>
          </a:p>
          <a:p>
            <a:pPr marL="285750" indent="-285750" eaLnBrk="1" fontAlgn="auto" hangingPunct="1">
              <a:spcBef>
                <a:spcPts val="0"/>
              </a:spcBef>
              <a:spcAft>
                <a:spcPts val="0"/>
              </a:spcAft>
              <a:buFont typeface="Arial" panose="020B0604020202020204" pitchFamily="34" charset="0"/>
              <a:buChar char="•"/>
              <a:defRPr/>
            </a:pPr>
            <a:r>
              <a:rPr lang="en-US" sz="1600" dirty="0" smtClean="0">
                <a:latin typeface="+mn-lt"/>
              </a:rPr>
              <a:t>William J. Hughes Technical Center</a:t>
            </a:r>
          </a:p>
          <a:p>
            <a:pPr marL="285750" indent="-285750" eaLnBrk="1" fontAlgn="auto" hangingPunct="1">
              <a:spcBef>
                <a:spcPts val="0"/>
              </a:spcBef>
              <a:spcAft>
                <a:spcPts val="0"/>
              </a:spcAft>
              <a:buFont typeface="Arial" panose="020B0604020202020204" pitchFamily="34" charset="0"/>
              <a:buChar char="•"/>
              <a:defRPr/>
            </a:pPr>
            <a:r>
              <a:rPr lang="en-US" sz="1600" dirty="0" smtClean="0">
                <a:latin typeface="+mn-lt"/>
              </a:rPr>
              <a:t>ACTA</a:t>
            </a:r>
            <a:endParaRPr lang="en-US" sz="1600" dirty="0">
              <a:latin typeface="+mn-lt"/>
            </a:endParaRPr>
          </a:p>
          <a:p>
            <a:pPr marL="285750" indent="-285750" eaLnBrk="1" fontAlgn="auto" hangingPunct="1">
              <a:spcBef>
                <a:spcPts val="0"/>
              </a:spcBef>
              <a:spcAft>
                <a:spcPts val="0"/>
              </a:spcAft>
              <a:buFont typeface="Arial" panose="020B0604020202020204" pitchFamily="34" charset="0"/>
              <a:buChar char="•"/>
              <a:defRPr/>
            </a:pPr>
            <a:endParaRPr lang="en-US" dirty="0">
              <a:solidFill>
                <a:srgbClr val="000000"/>
              </a:solidFill>
            </a:endParaRPr>
          </a:p>
        </p:txBody>
      </p:sp>
      <p:sp>
        <p:nvSpPr>
          <p:cNvPr id="34821" name="Text Box 7"/>
          <p:cNvSpPr txBox="1">
            <a:spLocks noChangeArrowheads="1"/>
          </p:cNvSpPr>
          <p:nvPr/>
        </p:nvSpPr>
        <p:spPr bwMode="auto">
          <a:xfrm>
            <a:off x="163513" y="4937125"/>
            <a:ext cx="37687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latin typeface="Arial" pitchFamily="34" charset="0"/>
              </a:rPr>
              <a:t>Funding:</a:t>
            </a:r>
            <a:endParaRPr lang="en-US" altLang="en-US" sz="1600">
              <a:latin typeface="Arial" pitchFamily="34" charset="0"/>
            </a:endParaRPr>
          </a:p>
          <a:p>
            <a:pPr eaLnBrk="1" hangingPunct="1">
              <a:spcBef>
                <a:spcPct val="0"/>
              </a:spcBef>
              <a:buFontTx/>
              <a:buNone/>
            </a:pPr>
            <a:endParaRPr lang="en-US" altLang="en-US" sz="1200">
              <a:solidFill>
                <a:srgbClr val="000000"/>
              </a:solidFill>
              <a:latin typeface="Arial" pitchFamily="34" charset="0"/>
            </a:endParaRPr>
          </a:p>
        </p:txBody>
      </p:sp>
      <p:sp>
        <p:nvSpPr>
          <p:cNvPr id="34822" name="Text Box 7"/>
          <p:cNvSpPr txBox="1">
            <a:spLocks noChangeArrowheads="1"/>
          </p:cNvSpPr>
          <p:nvPr/>
        </p:nvSpPr>
        <p:spPr bwMode="auto">
          <a:xfrm>
            <a:off x="4670425" y="3440113"/>
            <a:ext cx="4283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latin typeface="Arial Narrow" pitchFamily="34" charset="0"/>
              </a:rPr>
              <a:t>Accomplishments / Plans:</a:t>
            </a:r>
            <a:endParaRPr lang="en-US" altLang="en-US" sz="1800">
              <a:latin typeface="Arial Narrow" pitchFamily="34" charset="0"/>
            </a:endParaRPr>
          </a:p>
        </p:txBody>
      </p:sp>
      <p:grpSp>
        <p:nvGrpSpPr>
          <p:cNvPr id="34823" name="Group 39"/>
          <p:cNvGrpSpPr>
            <a:grpSpLocks/>
          </p:cNvGrpSpPr>
          <p:nvPr/>
        </p:nvGrpSpPr>
        <p:grpSpPr bwMode="auto">
          <a:xfrm>
            <a:off x="107950" y="174625"/>
            <a:ext cx="8940800" cy="646113"/>
            <a:chOff x="-4152868" y="-664500"/>
            <a:chExt cx="8940202" cy="646331"/>
          </a:xfrm>
        </p:grpSpPr>
        <p:sp>
          <p:nvSpPr>
            <p:cNvPr id="34849" name="Text Box 4"/>
            <p:cNvSpPr txBox="1">
              <a:spLocks noChangeArrowheads="1"/>
            </p:cNvSpPr>
            <p:nvPr/>
          </p:nvSpPr>
          <p:spPr bwMode="auto">
            <a:xfrm>
              <a:off x="-4152868" y="-644425"/>
              <a:ext cx="41587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latin typeface="Arial Narrow" pitchFamily="34" charset="0"/>
                </a:rPr>
                <a:t>Space Vehicle Operations (SVO)</a:t>
              </a:r>
            </a:p>
          </p:txBody>
        </p:sp>
        <p:sp>
          <p:nvSpPr>
            <p:cNvPr id="34850" name="Text Box 5"/>
            <p:cNvSpPr txBox="1">
              <a:spLocks noChangeArrowheads="1"/>
            </p:cNvSpPr>
            <p:nvPr/>
          </p:nvSpPr>
          <p:spPr bwMode="auto">
            <a:xfrm>
              <a:off x="334396" y="-664500"/>
              <a:ext cx="44529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latin typeface="Arial Narrow" pitchFamily="34" charset="0"/>
                </a:rPr>
                <a:t>Description: </a:t>
              </a:r>
            </a:p>
            <a:p>
              <a:pPr eaLnBrk="1" hangingPunct="1">
                <a:spcBef>
                  <a:spcPct val="0"/>
                </a:spcBef>
                <a:buFontTx/>
                <a:buNone/>
              </a:pPr>
              <a:endParaRPr lang="en-US" altLang="en-US" sz="1800" b="1">
                <a:solidFill>
                  <a:srgbClr val="000099"/>
                </a:solidFill>
                <a:latin typeface="Arial" pitchFamily="34" charset="0"/>
              </a:endParaRPr>
            </a:p>
          </p:txBody>
        </p:sp>
      </p:grpSp>
      <p:sp>
        <p:nvSpPr>
          <p:cNvPr id="14" name="Content Placeholder 2"/>
          <p:cNvSpPr txBox="1">
            <a:spLocks/>
          </p:cNvSpPr>
          <p:nvPr/>
        </p:nvSpPr>
        <p:spPr>
          <a:xfrm>
            <a:off x="4476750" y="3810000"/>
            <a:ext cx="4819650" cy="2500313"/>
          </a:xfrm>
          <a:prstGeom prst="rect">
            <a:avLst/>
          </a:prstGeom>
        </p:spPr>
        <p:txBody>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285750" lvl="1" fontAlgn="auto">
              <a:spcBef>
                <a:spcPts val="0"/>
              </a:spcBef>
              <a:spcAft>
                <a:spcPts val="0"/>
              </a:spcAft>
              <a:buFont typeface="Arial" pitchFamily="34" charset="0"/>
              <a:buChar char="•"/>
              <a:defRPr/>
            </a:pPr>
            <a:r>
              <a:rPr lang="en-US" sz="1600" dirty="0" smtClean="0">
                <a:latin typeface="Arial" pitchFamily="34" charset="0"/>
                <a:cs typeface="Arial" pitchFamily="34" charset="0"/>
              </a:rPr>
              <a:t>SVO Focus Group #1 (Dec 2012)</a:t>
            </a:r>
          </a:p>
          <a:p>
            <a:pPr marL="285750" lvl="1" fontAlgn="auto">
              <a:spcBef>
                <a:spcPts val="0"/>
              </a:spcBef>
              <a:spcAft>
                <a:spcPts val="0"/>
              </a:spcAft>
              <a:buFont typeface="Arial" pitchFamily="34" charset="0"/>
              <a:buChar char="•"/>
              <a:defRPr/>
            </a:pPr>
            <a:r>
              <a:rPr lang="en-US" sz="1600" dirty="0" smtClean="0">
                <a:latin typeface="Arial" pitchFamily="34" charset="0"/>
                <a:cs typeface="Arial" pitchFamily="34" charset="0"/>
              </a:rPr>
              <a:t>SVO Shortfall Analysis (Apr 2013)</a:t>
            </a:r>
          </a:p>
          <a:p>
            <a:pPr marL="285750" lvl="1" fontAlgn="auto">
              <a:spcBef>
                <a:spcPts val="0"/>
              </a:spcBef>
              <a:spcAft>
                <a:spcPts val="0"/>
              </a:spcAft>
              <a:buFont typeface="Arial" pitchFamily="34" charset="0"/>
              <a:buChar char="•"/>
              <a:defRPr/>
            </a:pPr>
            <a:r>
              <a:rPr lang="en-US" sz="1600" dirty="0" smtClean="0">
                <a:latin typeface="Arial" pitchFamily="34" charset="0"/>
                <a:cs typeface="Arial" pitchFamily="34" charset="0"/>
              </a:rPr>
              <a:t>SVO Focus Group #2 (Sep 2013)</a:t>
            </a:r>
          </a:p>
          <a:p>
            <a:pPr marL="285750" lvl="1" fontAlgn="auto">
              <a:spcBef>
                <a:spcPts val="0"/>
              </a:spcBef>
              <a:spcAft>
                <a:spcPts val="0"/>
              </a:spcAft>
              <a:buFont typeface="Arial" pitchFamily="34" charset="0"/>
              <a:buChar char="•"/>
              <a:defRPr/>
            </a:pPr>
            <a:r>
              <a:rPr lang="en-US" sz="1600" dirty="0" smtClean="0">
                <a:latin typeface="Arial" pitchFamily="34" charset="0"/>
                <a:cs typeface="Arial" pitchFamily="34" charset="0"/>
              </a:rPr>
              <a:t>SVO Cognitive Walkthrough (Jan 2014)</a:t>
            </a:r>
          </a:p>
          <a:p>
            <a:pPr marL="285750" lvl="1" fontAlgn="auto">
              <a:spcBef>
                <a:spcPts val="0"/>
              </a:spcBef>
              <a:spcAft>
                <a:spcPts val="0"/>
              </a:spcAft>
              <a:buFont typeface="Arial" pitchFamily="34" charset="0"/>
              <a:buChar char="•"/>
              <a:defRPr/>
            </a:pPr>
            <a:r>
              <a:rPr lang="en-US" sz="1600" dirty="0" smtClean="0">
                <a:latin typeface="Arial" pitchFamily="34" charset="0"/>
                <a:cs typeface="Arial" pitchFamily="34" charset="0"/>
              </a:rPr>
              <a:t>SVO Concept of Operations (Jun 2014)</a:t>
            </a:r>
          </a:p>
          <a:p>
            <a:pPr marL="285750" lvl="1" fontAlgn="auto">
              <a:spcBef>
                <a:spcPts val="0"/>
              </a:spcBef>
              <a:spcAft>
                <a:spcPts val="0"/>
              </a:spcAft>
              <a:buFont typeface="Arial" pitchFamily="34" charset="0"/>
              <a:buChar char="•"/>
              <a:defRPr/>
            </a:pPr>
            <a:r>
              <a:rPr lang="en-US" sz="1600" dirty="0" smtClean="0">
                <a:latin typeface="Arial" pitchFamily="34" charset="0"/>
                <a:cs typeface="Arial" pitchFamily="34" charset="0"/>
              </a:rPr>
              <a:t>SVO Debris Mitigation Prototype (Aug 2014)</a:t>
            </a:r>
          </a:p>
          <a:p>
            <a:pPr marL="285750" lvl="1" fontAlgn="auto">
              <a:spcBef>
                <a:spcPts val="0"/>
              </a:spcBef>
              <a:spcAft>
                <a:spcPts val="0"/>
              </a:spcAft>
              <a:buFont typeface="Arial" pitchFamily="34" charset="0"/>
              <a:buChar char="•"/>
              <a:defRPr/>
            </a:pPr>
            <a:r>
              <a:rPr lang="en-US" sz="1600" dirty="0" smtClean="0">
                <a:latin typeface="Arial" pitchFamily="34" charset="0"/>
                <a:cs typeface="Arial" pitchFamily="34" charset="0"/>
              </a:rPr>
              <a:t>Integrated NAS/SVO Simulation Model (Oct 2014)</a:t>
            </a:r>
          </a:p>
          <a:p>
            <a:pPr marL="285750" lvl="1" fontAlgn="auto">
              <a:spcBef>
                <a:spcPts val="0"/>
              </a:spcBef>
              <a:spcAft>
                <a:spcPts val="0"/>
              </a:spcAft>
              <a:buFont typeface="Arial" pitchFamily="34" charset="0"/>
              <a:buChar char="•"/>
              <a:defRPr/>
            </a:pPr>
            <a:r>
              <a:rPr lang="en-US" sz="1600" dirty="0" smtClean="0">
                <a:latin typeface="Arial" pitchFamily="34" charset="0"/>
                <a:cs typeface="Arial" pitchFamily="34" charset="0"/>
              </a:rPr>
              <a:t>SVO Debris Mitigation HITL (Oct 2014)</a:t>
            </a:r>
          </a:p>
          <a:p>
            <a:pPr marL="0" lvl="1" fontAlgn="auto">
              <a:spcBef>
                <a:spcPts val="0"/>
              </a:spcBef>
              <a:spcAft>
                <a:spcPts val="0"/>
              </a:spcAft>
              <a:buFontTx/>
              <a:buNone/>
              <a:defRPr/>
            </a:pPr>
            <a:endParaRPr lang="en-US" sz="1600" dirty="0">
              <a:cs typeface="Arial" pitchFamily="34" charset="0"/>
            </a:endParaRPr>
          </a:p>
        </p:txBody>
      </p:sp>
      <p:pic>
        <p:nvPicPr>
          <p:cNvPr id="348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615950"/>
            <a:ext cx="3711575"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6" name="Rectangle 1"/>
          <p:cNvSpPr>
            <a:spLocks noChangeArrowheads="1"/>
          </p:cNvSpPr>
          <p:nvPr/>
        </p:nvSpPr>
        <p:spPr bwMode="auto">
          <a:xfrm>
            <a:off x="4535488" y="546100"/>
            <a:ext cx="45720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pPr>
            <a:r>
              <a:rPr lang="en-US" altLang="en-US" sz="1400">
                <a:latin typeface="Arial" pitchFamily="34" charset="0"/>
              </a:rPr>
              <a:t>This research will analyze space vehicle operations to include launch patterns, trajectory characteristics, safety data, locations, expected launch quantities, and impact to airborne and ground aircraft</a:t>
            </a:r>
          </a:p>
          <a:p>
            <a:pPr eaLnBrk="1" hangingPunct="1">
              <a:spcBef>
                <a:spcPct val="0"/>
              </a:spcBef>
            </a:pPr>
            <a:r>
              <a:rPr lang="en-US" altLang="en-US" sz="1400">
                <a:latin typeface="Arial" pitchFamily="34" charset="0"/>
              </a:rPr>
              <a:t>Activities include development of a SVO Concept of Operations, a NAS/safety impact assessment, and conduct of human-in-the-loop experiments to validate concept</a:t>
            </a:r>
          </a:p>
          <a:p>
            <a:pPr eaLnBrk="1" hangingPunct="1">
              <a:spcBef>
                <a:spcPct val="0"/>
              </a:spcBef>
            </a:pPr>
            <a:r>
              <a:rPr lang="en-US" altLang="en-US" sz="1400">
                <a:latin typeface="Arial" pitchFamily="34" charset="0"/>
              </a:rPr>
              <a:t>This research will result develop advanced tools and procedures for integrated space traffic management in the NAS</a:t>
            </a:r>
          </a:p>
        </p:txBody>
      </p:sp>
      <p:graphicFrame>
        <p:nvGraphicFramePr>
          <p:cNvPr id="17" name="Group 66"/>
          <p:cNvGraphicFramePr>
            <a:graphicFrameLocks noGrp="1"/>
          </p:cNvGraphicFramePr>
          <p:nvPr/>
        </p:nvGraphicFramePr>
        <p:xfrm>
          <a:off x="150813" y="5307013"/>
          <a:ext cx="3895725" cy="671512"/>
        </p:xfrm>
        <a:graphic>
          <a:graphicData uri="http://schemas.openxmlformats.org/drawingml/2006/table">
            <a:tbl>
              <a:tblPr/>
              <a:tblGrid>
                <a:gridCol w="756173"/>
                <a:gridCol w="842319"/>
                <a:gridCol w="743874"/>
                <a:gridCol w="701098"/>
                <a:gridCol w="852261"/>
              </a:tblGrid>
              <a:tr h="2644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FY11</a:t>
                      </a:r>
                    </a:p>
                  </a:txBody>
                  <a:tcPr marL="91424" marR="91424" marT="45772" marB="457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FY12</a:t>
                      </a:r>
                    </a:p>
                  </a:txBody>
                  <a:tcPr marL="91424" marR="91424" marT="45772" marB="457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FY13</a:t>
                      </a:r>
                    </a:p>
                  </a:txBody>
                  <a:tcPr marL="91424" marR="91424" marT="45772" marB="457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FY14</a:t>
                      </a:r>
                    </a:p>
                  </a:txBody>
                  <a:tcPr marL="91424" marR="91424" marT="45772" marB="457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FY15</a:t>
                      </a:r>
                    </a:p>
                  </a:txBody>
                  <a:tcPr marL="91424" marR="91424" marT="45772" marB="4577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$300,000</a:t>
                      </a:r>
                    </a:p>
                  </a:txBody>
                  <a:tcPr marL="91424" marR="91424" marT="45772" marB="457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$1,390,700</a:t>
                      </a:r>
                    </a:p>
                  </a:txBody>
                  <a:tcPr marL="91424" marR="91424" marT="45772" marB="457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$900,000</a:t>
                      </a:r>
                    </a:p>
                  </a:txBody>
                  <a:tcPr marL="91424" marR="91424" marT="45772" marB="457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*$1.85M</a:t>
                      </a:r>
                    </a:p>
                  </a:txBody>
                  <a:tcPr marL="91424" marR="91424" marT="45772" marB="4577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*$2.25M</a:t>
                      </a:r>
                    </a:p>
                  </a:txBody>
                  <a:tcPr marL="91424" marR="91424" marT="45772" marB="4577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4847" name="Content Placeholder 2"/>
          <p:cNvSpPr txBox="1">
            <a:spLocks/>
          </p:cNvSpPr>
          <p:nvPr/>
        </p:nvSpPr>
        <p:spPr bwMode="auto">
          <a:xfrm>
            <a:off x="25400" y="6005513"/>
            <a:ext cx="443388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pitchFamily="34" charset="0"/>
              <a:buChar char="•"/>
              <a:defRPr sz="3200">
                <a:solidFill>
                  <a:schemeClr val="tx1"/>
                </a:solidFill>
                <a:latin typeface="Calibri" pitchFamily="34" charset="0"/>
              </a:defRPr>
            </a:lvl1pPr>
            <a:lvl2pPr marL="57150" defTabSz="457200" eaLnBrk="0" hangingPunct="0">
              <a:spcBef>
                <a:spcPct val="20000"/>
              </a:spcBef>
              <a:buFont typeface="Arial" pitchFamily="34" charset="0"/>
              <a:buChar char="–"/>
              <a:defRPr sz="2800">
                <a:solidFill>
                  <a:schemeClr val="tx1"/>
                </a:solidFill>
                <a:latin typeface="Calibri" pitchFamily="34" charset="0"/>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lvl="1" eaLnBrk="1" hangingPunct="1">
              <a:spcBef>
                <a:spcPct val="0"/>
              </a:spcBef>
              <a:buFont typeface="Wingdings" pitchFamily="2" charset="2"/>
              <a:buNone/>
            </a:pPr>
            <a:r>
              <a:rPr lang="en-US" altLang="en-US" sz="1400" i="1">
                <a:latin typeface="Arial" pitchFamily="34" charset="0"/>
              </a:rPr>
              <a:t>* Proposed follow-on funding identified in Research Plan</a:t>
            </a:r>
          </a:p>
        </p:txBody>
      </p:sp>
      <p:sp>
        <p:nvSpPr>
          <p:cNvPr id="34848" name="Slide Number Placeholder 5"/>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indent="-285750" eaLnBrk="0" hangingPunct="0">
              <a:spcBef>
                <a:spcPct val="20000"/>
              </a:spcBef>
              <a:buFont typeface="Arial" pitchFamily="34" charset="0"/>
              <a:buChar char="–"/>
              <a:defRPr sz="2800">
                <a:solidFill>
                  <a:schemeClr val="tx1"/>
                </a:solidFill>
                <a:latin typeface="Calibri" pitchFamily="34" charset="0"/>
              </a:defRPr>
            </a:lvl2pPr>
            <a:lvl3pPr indent="-228600" eaLnBrk="0" hangingPunct="0">
              <a:spcBef>
                <a:spcPct val="20000"/>
              </a:spcBef>
              <a:buFont typeface="Arial" pitchFamily="34" charset="0"/>
              <a:buChar char="•"/>
              <a:defRPr sz="2400">
                <a:solidFill>
                  <a:schemeClr val="tx1"/>
                </a:solidFill>
                <a:latin typeface="Calibri" pitchFamily="34" charset="0"/>
              </a:defRPr>
            </a:lvl3pPr>
            <a:lvl4pPr indent="-228600" eaLnBrk="0" hangingPunct="0">
              <a:spcBef>
                <a:spcPct val="20000"/>
              </a:spcBef>
              <a:buFont typeface="Arial" pitchFamily="34" charset="0"/>
              <a:buChar char="–"/>
              <a:defRPr sz="2000">
                <a:solidFill>
                  <a:schemeClr val="tx1"/>
                </a:solidFill>
                <a:latin typeface="Calibri" pitchFamily="34" charset="0"/>
              </a:defRPr>
            </a:lvl4pPr>
            <a:lvl5pPr indent="-228600" eaLnBrk="0" hangingPunct="0">
              <a:spcBef>
                <a:spcPct val="20000"/>
              </a:spcBef>
              <a:buFont typeface="Arial" pitchFamily="34" charset="0"/>
              <a:buChar char="»"/>
              <a:defRPr sz="2000">
                <a:solidFill>
                  <a:schemeClr val="tx1"/>
                </a:solidFill>
                <a:latin typeface="Calibri" pitchFamily="34" charset="0"/>
              </a:defRPr>
            </a:lvl5pPr>
            <a:lvl6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fld id="{04B95DC8-7E7D-465D-9C4C-14A6ECF4422E}" type="slidenum">
              <a:rPr lang="en-US" altLang="en-US" sz="1200">
                <a:solidFill>
                  <a:srgbClr val="898989"/>
                </a:solidFill>
              </a:rPr>
              <a:pPr algn="r" eaLnBrk="1" hangingPunct="1">
                <a:spcBef>
                  <a:spcPct val="0"/>
                </a:spcBef>
                <a:buFontTx/>
                <a:buNone/>
              </a:pPr>
              <a:t>22</a:t>
            </a:fld>
            <a:endParaRPr lang="en-US" altLang="en-US" sz="1200">
              <a:solidFill>
                <a:srgbClr val="898989"/>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Line 3"/>
          <p:cNvSpPr>
            <a:spLocks noChangeShapeType="1"/>
          </p:cNvSpPr>
          <p:nvPr/>
        </p:nvSpPr>
        <p:spPr bwMode="auto">
          <a:xfrm>
            <a:off x="4429125" y="0"/>
            <a:ext cx="4763"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5843" name="Group 5"/>
          <p:cNvGrpSpPr>
            <a:grpSpLocks/>
          </p:cNvGrpSpPr>
          <p:nvPr/>
        </p:nvGrpSpPr>
        <p:grpSpPr bwMode="auto">
          <a:xfrm>
            <a:off x="0" y="3213100"/>
            <a:ext cx="9144000" cy="82550"/>
            <a:chOff x="0" y="2781300"/>
            <a:chExt cx="9118600" cy="0"/>
          </a:xfrm>
        </p:grpSpPr>
        <p:sp>
          <p:nvSpPr>
            <p:cNvPr id="35880"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81"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5844" name="Text Box 7"/>
          <p:cNvSpPr txBox="1">
            <a:spLocks noChangeArrowheads="1"/>
          </p:cNvSpPr>
          <p:nvPr/>
        </p:nvSpPr>
        <p:spPr bwMode="auto">
          <a:xfrm>
            <a:off x="101600" y="3222625"/>
            <a:ext cx="4283075"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latin typeface="Arial" pitchFamily="34" charset="0"/>
              </a:rPr>
              <a:t>Partnerships:</a:t>
            </a:r>
          </a:p>
          <a:p>
            <a:pPr>
              <a:spcBef>
                <a:spcPct val="0"/>
              </a:spcBef>
              <a:buFontTx/>
              <a:buNone/>
            </a:pPr>
            <a:r>
              <a:rPr lang="en-US" altLang="en-US" sz="1600">
                <a:solidFill>
                  <a:srgbClr val="777777"/>
                </a:solidFill>
                <a:latin typeface="Arial" pitchFamily="34" charset="0"/>
              </a:rPr>
              <a:t>SBS			MITRE</a:t>
            </a:r>
          </a:p>
          <a:p>
            <a:pPr>
              <a:spcBef>
                <a:spcPct val="0"/>
              </a:spcBef>
              <a:buFontTx/>
              <a:buNone/>
            </a:pPr>
            <a:r>
              <a:rPr lang="en-US" altLang="en-US" sz="1600">
                <a:solidFill>
                  <a:srgbClr val="777777"/>
                </a:solidFill>
                <a:latin typeface="Arial" pitchFamily="34" charset="0"/>
              </a:rPr>
              <a:t>MIT/LL 			CSSI</a:t>
            </a:r>
          </a:p>
          <a:p>
            <a:pPr>
              <a:spcBef>
                <a:spcPct val="0"/>
              </a:spcBef>
              <a:buFontTx/>
              <a:buNone/>
            </a:pPr>
            <a:r>
              <a:rPr lang="en-US" altLang="en-US" sz="1600">
                <a:solidFill>
                  <a:srgbClr val="777777"/>
                </a:solidFill>
                <a:latin typeface="Arial" pitchFamily="34" charset="0"/>
              </a:rPr>
              <a:t>BAH/MCR		State of CO</a:t>
            </a:r>
          </a:p>
          <a:p>
            <a:pPr>
              <a:spcBef>
                <a:spcPct val="0"/>
              </a:spcBef>
              <a:buFontTx/>
              <a:buNone/>
            </a:pPr>
            <a:r>
              <a:rPr lang="en-US" altLang="en-US" sz="1600">
                <a:solidFill>
                  <a:srgbClr val="777777"/>
                </a:solidFill>
                <a:latin typeface="Arial" pitchFamily="34" charset="0"/>
              </a:rPr>
              <a:t>WJHTC Human Factors Lab</a:t>
            </a:r>
          </a:p>
          <a:p>
            <a:pPr>
              <a:spcBef>
                <a:spcPct val="0"/>
              </a:spcBef>
              <a:buFontTx/>
              <a:buNone/>
            </a:pPr>
            <a:r>
              <a:rPr lang="en-US" altLang="en-US" sz="1600">
                <a:solidFill>
                  <a:srgbClr val="777777"/>
                </a:solidFill>
                <a:latin typeface="Arial" pitchFamily="34" charset="0"/>
              </a:rPr>
              <a:t>NATCA</a:t>
            </a:r>
            <a:endParaRPr lang="en-US" altLang="en-US" sz="1800">
              <a:solidFill>
                <a:srgbClr val="777777"/>
              </a:solidFill>
              <a:latin typeface="Arial" pitchFamily="34" charset="0"/>
            </a:endParaRPr>
          </a:p>
        </p:txBody>
      </p:sp>
      <p:sp>
        <p:nvSpPr>
          <p:cNvPr id="35845" name="Text Box 7"/>
          <p:cNvSpPr txBox="1">
            <a:spLocks noChangeArrowheads="1"/>
          </p:cNvSpPr>
          <p:nvPr/>
        </p:nvSpPr>
        <p:spPr bwMode="auto">
          <a:xfrm>
            <a:off x="111125" y="4878388"/>
            <a:ext cx="3770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latin typeface="Arial" pitchFamily="34" charset="0"/>
              </a:rPr>
              <a:t>Funding:</a:t>
            </a:r>
            <a:endParaRPr lang="en-US" altLang="en-US" sz="1200">
              <a:latin typeface="Arial" pitchFamily="34" charset="0"/>
            </a:endParaRPr>
          </a:p>
        </p:txBody>
      </p:sp>
      <p:sp>
        <p:nvSpPr>
          <p:cNvPr id="15" name="Text Box 7"/>
          <p:cNvSpPr txBox="1">
            <a:spLocks noChangeArrowheads="1"/>
          </p:cNvSpPr>
          <p:nvPr/>
        </p:nvSpPr>
        <p:spPr bwMode="auto">
          <a:xfrm>
            <a:off x="4678363" y="3616325"/>
            <a:ext cx="43624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buFont typeface="Arial" pitchFamily="34" charset="0"/>
              <a:buChar char="•"/>
              <a:defRPr/>
            </a:pPr>
            <a:r>
              <a:rPr lang="en-US" sz="1600" b="0" dirty="0">
                <a:solidFill>
                  <a:srgbClr val="000000"/>
                </a:solidFill>
                <a:ea typeface="ＭＳ Ｐゴシック" pitchFamily="34" charset="-128"/>
              </a:rPr>
              <a:t>Draft Shortfall Analysis </a:t>
            </a:r>
            <a:r>
              <a:rPr lang="en-US" sz="1600" b="0" dirty="0" smtClean="0">
                <a:solidFill>
                  <a:srgbClr val="000000"/>
                </a:solidFill>
                <a:ea typeface="ＭＳ Ｐゴシック" pitchFamily="34" charset="-128"/>
              </a:rPr>
              <a:t>(Mar 2013)</a:t>
            </a:r>
            <a:endParaRPr lang="en-US" sz="1600" b="0" dirty="0">
              <a:solidFill>
                <a:srgbClr val="000000"/>
              </a:solidFill>
              <a:ea typeface="ＭＳ Ｐゴシック" pitchFamily="34" charset="-128"/>
            </a:endParaRPr>
          </a:p>
          <a:p>
            <a:pPr eaLnBrk="1" fontAlgn="auto" hangingPunct="1">
              <a:spcBef>
                <a:spcPts val="0"/>
              </a:spcBef>
              <a:spcAft>
                <a:spcPts val="0"/>
              </a:spcAft>
              <a:buFont typeface="Arial" pitchFamily="34" charset="0"/>
              <a:buChar char="•"/>
              <a:defRPr/>
            </a:pPr>
            <a:r>
              <a:rPr lang="en-US" sz="1600" b="0" dirty="0">
                <a:solidFill>
                  <a:srgbClr val="000000"/>
                </a:solidFill>
                <a:ea typeface="ＭＳ Ｐゴシック" pitchFamily="34" charset="-128"/>
              </a:rPr>
              <a:t>Draft </a:t>
            </a:r>
            <a:r>
              <a:rPr lang="en-US" sz="1600" b="0" dirty="0" smtClean="0">
                <a:solidFill>
                  <a:srgbClr val="000000"/>
                </a:solidFill>
                <a:ea typeface="ＭＳ Ｐゴシック" pitchFamily="34" charset="-128"/>
              </a:rPr>
              <a:t>ConOps (Jun 2013)</a:t>
            </a:r>
            <a:endParaRPr lang="en-US" sz="1600" b="0" dirty="0">
              <a:solidFill>
                <a:srgbClr val="000000"/>
              </a:solidFill>
              <a:ea typeface="ＭＳ Ｐゴシック" pitchFamily="34" charset="-128"/>
            </a:endParaRPr>
          </a:p>
          <a:p>
            <a:pPr eaLnBrk="1" fontAlgn="auto" hangingPunct="1">
              <a:spcBef>
                <a:spcPts val="0"/>
              </a:spcBef>
              <a:spcAft>
                <a:spcPts val="0"/>
              </a:spcAft>
              <a:buFont typeface="Arial" pitchFamily="34" charset="0"/>
              <a:buChar char="•"/>
              <a:defRPr/>
            </a:pPr>
            <a:r>
              <a:rPr lang="en-US" sz="1600" b="0" dirty="0" smtClean="0">
                <a:solidFill>
                  <a:srgbClr val="000000"/>
                </a:solidFill>
                <a:ea typeface="ＭＳ Ｐゴシック" pitchFamily="34" charset="-128"/>
              </a:rPr>
              <a:t>Conduct Part-Task Simulation (Jul 2014)</a:t>
            </a:r>
          </a:p>
          <a:p>
            <a:pPr eaLnBrk="1" fontAlgn="auto" hangingPunct="1">
              <a:spcBef>
                <a:spcPts val="0"/>
              </a:spcBef>
              <a:spcAft>
                <a:spcPts val="0"/>
              </a:spcAft>
              <a:buFont typeface="Arial" pitchFamily="34" charset="0"/>
              <a:buChar char="•"/>
              <a:defRPr/>
            </a:pPr>
            <a:r>
              <a:rPr lang="en-US" sz="1600" b="0" dirty="0" smtClean="0">
                <a:solidFill>
                  <a:srgbClr val="000000"/>
                </a:solidFill>
                <a:ea typeface="ＭＳ Ｐゴシック" pitchFamily="34" charset="-128"/>
              </a:rPr>
              <a:t>Support SBS HITL (Aug 2014)</a:t>
            </a:r>
          </a:p>
          <a:p>
            <a:pPr eaLnBrk="1" fontAlgn="auto" hangingPunct="1">
              <a:spcBef>
                <a:spcPts val="0"/>
              </a:spcBef>
              <a:spcAft>
                <a:spcPts val="0"/>
              </a:spcAft>
              <a:buFont typeface="Arial" pitchFamily="34" charset="0"/>
              <a:buChar char="•"/>
              <a:defRPr/>
            </a:pPr>
            <a:r>
              <a:rPr lang="en-US" sz="1600" b="0" dirty="0" smtClean="0">
                <a:solidFill>
                  <a:srgbClr val="000000"/>
                </a:solidFill>
                <a:ea typeface="ＭＳ Ｐゴシック" pitchFamily="34" charset="-128"/>
              </a:rPr>
              <a:t>Develop CHI for Blended Airspace Concept (Mar 2015)</a:t>
            </a:r>
            <a:endParaRPr lang="en-US" sz="1600" b="0" dirty="0">
              <a:solidFill>
                <a:srgbClr val="000000"/>
              </a:solidFill>
              <a:ea typeface="ＭＳ Ｐゴシック" pitchFamily="34" charset="-128"/>
            </a:endParaRPr>
          </a:p>
          <a:p>
            <a:pPr eaLnBrk="1" fontAlgn="auto" hangingPunct="1">
              <a:spcBef>
                <a:spcPts val="0"/>
              </a:spcBef>
              <a:spcAft>
                <a:spcPts val="0"/>
              </a:spcAft>
              <a:defRPr/>
            </a:pPr>
            <a:endParaRPr lang="en-US" sz="1600" dirty="0" smtClean="0">
              <a:solidFill>
                <a:srgbClr val="777777"/>
              </a:solidFill>
              <a:cs typeface="+mn-cs"/>
            </a:endParaRPr>
          </a:p>
        </p:txBody>
      </p:sp>
      <p:grpSp>
        <p:nvGrpSpPr>
          <p:cNvPr id="35847" name="Group 39"/>
          <p:cNvGrpSpPr>
            <a:grpSpLocks/>
          </p:cNvGrpSpPr>
          <p:nvPr/>
        </p:nvGrpSpPr>
        <p:grpSpPr bwMode="auto">
          <a:xfrm>
            <a:off x="101600" y="161925"/>
            <a:ext cx="8940800" cy="2400300"/>
            <a:chOff x="-4152868" y="-664500"/>
            <a:chExt cx="8940202" cy="2401294"/>
          </a:xfrm>
        </p:grpSpPr>
        <p:sp>
          <p:nvSpPr>
            <p:cNvPr id="35878" name="Text Box 4"/>
            <p:cNvSpPr txBox="1">
              <a:spLocks noChangeArrowheads="1"/>
            </p:cNvSpPr>
            <p:nvPr/>
          </p:nvSpPr>
          <p:spPr bwMode="auto">
            <a:xfrm>
              <a:off x="-4152868" y="-644425"/>
              <a:ext cx="4158752" cy="36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latin typeface="Arial" pitchFamily="34" charset="0"/>
                </a:rPr>
                <a:t>Remote Tower (RT) Research</a:t>
              </a:r>
            </a:p>
          </p:txBody>
        </p:sp>
        <p:sp>
          <p:nvSpPr>
            <p:cNvPr id="11" name="Text Box 5"/>
            <p:cNvSpPr txBox="1">
              <a:spLocks noChangeArrowheads="1"/>
            </p:cNvSpPr>
            <p:nvPr/>
          </p:nvSpPr>
          <p:spPr bwMode="auto">
            <a:xfrm>
              <a:off x="334695" y="-664500"/>
              <a:ext cx="4452639" cy="2401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233363"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r>
                <a:rPr lang="en-US" dirty="0" smtClean="0">
                  <a:cs typeface="+mn-cs"/>
                </a:rPr>
                <a:t>Description:</a:t>
              </a:r>
            </a:p>
            <a:p>
              <a:pPr eaLnBrk="1" fontAlgn="auto" hangingPunct="1">
                <a:spcBef>
                  <a:spcPts val="0"/>
                </a:spcBef>
                <a:spcAft>
                  <a:spcPts val="0"/>
                </a:spcAft>
                <a:defRPr/>
              </a:pPr>
              <a:endParaRPr lang="en-US" sz="1600" dirty="0">
                <a:solidFill>
                  <a:srgbClr val="000099"/>
                </a:solidFill>
                <a:cs typeface="+mn-cs"/>
              </a:endParaRPr>
            </a:p>
            <a:p>
              <a:pPr marL="285750" indent="-285750" eaLnBrk="1" fontAlgn="auto" hangingPunct="1">
                <a:spcBef>
                  <a:spcPts val="0"/>
                </a:spcBef>
                <a:spcAft>
                  <a:spcPts val="0"/>
                </a:spcAft>
                <a:buFont typeface="Arial" pitchFamily="34" charset="0"/>
                <a:buChar char="•"/>
                <a:defRPr/>
              </a:pPr>
              <a:r>
                <a:rPr lang="en-US" sz="1600" b="0" dirty="0"/>
                <a:t>Develop operational concept to remotely operate currently non-towered airports </a:t>
              </a:r>
            </a:p>
            <a:p>
              <a:pPr eaLnBrk="1" fontAlgn="auto" hangingPunct="1">
                <a:spcBef>
                  <a:spcPts val="0"/>
                </a:spcBef>
                <a:spcAft>
                  <a:spcPts val="0"/>
                </a:spcAft>
                <a:defRPr/>
              </a:pPr>
              <a:endParaRPr lang="en-US" sz="1600" b="0" dirty="0"/>
            </a:p>
            <a:p>
              <a:pPr marL="285750" indent="-285750" eaLnBrk="1" fontAlgn="auto" hangingPunct="1">
                <a:spcBef>
                  <a:spcPts val="0"/>
                </a:spcBef>
                <a:spcAft>
                  <a:spcPts val="0"/>
                </a:spcAft>
                <a:buFont typeface="Arial" pitchFamily="34" charset="0"/>
                <a:buChar char="•"/>
                <a:defRPr/>
              </a:pPr>
              <a:r>
                <a:rPr lang="en-US" sz="1600" b="0" dirty="0" smtClean="0"/>
                <a:t>Support </a:t>
              </a:r>
              <a:r>
                <a:rPr lang="en-US" sz="1600" b="0" dirty="0"/>
                <a:t>the SBS Office in the development of the Blended Airspace </a:t>
              </a:r>
              <a:r>
                <a:rPr lang="en-US" sz="1600" b="0" dirty="0" smtClean="0"/>
                <a:t>concept</a:t>
              </a:r>
              <a:endParaRPr lang="en-US" sz="1600" dirty="0">
                <a:cs typeface="+mn-cs"/>
              </a:endParaRPr>
            </a:p>
            <a:p>
              <a:pPr eaLnBrk="1" fontAlgn="auto" hangingPunct="1">
                <a:spcBef>
                  <a:spcPts val="0"/>
                </a:spcBef>
                <a:spcAft>
                  <a:spcPts val="0"/>
                </a:spcAft>
                <a:defRPr/>
              </a:pPr>
              <a:endParaRPr lang="en-US" b="0" dirty="0"/>
            </a:p>
            <a:p>
              <a:pPr eaLnBrk="1" fontAlgn="auto" hangingPunct="1">
                <a:spcBef>
                  <a:spcPts val="0"/>
                </a:spcBef>
                <a:spcAft>
                  <a:spcPts val="0"/>
                </a:spcAft>
                <a:defRPr/>
              </a:pPr>
              <a:r>
                <a:rPr lang="en-US" dirty="0" smtClean="0">
                  <a:solidFill>
                    <a:srgbClr val="000099"/>
                  </a:solidFill>
                  <a:cs typeface="+mn-cs"/>
                </a:rPr>
                <a:t> </a:t>
              </a:r>
              <a:endParaRPr lang="en-US" dirty="0">
                <a:solidFill>
                  <a:srgbClr val="000099"/>
                </a:solidFill>
                <a:cs typeface="+mn-cs"/>
              </a:endParaRPr>
            </a:p>
          </p:txBody>
        </p:sp>
      </p:grpSp>
      <p:graphicFrame>
        <p:nvGraphicFramePr>
          <p:cNvPr id="14" name="Group 66"/>
          <p:cNvGraphicFramePr>
            <a:graphicFrameLocks noGrp="1"/>
          </p:cNvGraphicFramePr>
          <p:nvPr>
            <p:extLst>
              <p:ext uri="{D42A27DB-BD31-4B8C-83A1-F6EECF244321}">
                <p14:modId xmlns:p14="http://schemas.microsoft.com/office/powerpoint/2010/main" val="3798112147"/>
              </p:ext>
            </p:extLst>
          </p:nvPr>
        </p:nvGraphicFramePr>
        <p:xfrm>
          <a:off x="280988" y="5330825"/>
          <a:ext cx="3924300" cy="511175"/>
        </p:xfrm>
        <a:graphic>
          <a:graphicData uri="http://schemas.openxmlformats.org/drawingml/2006/table">
            <a:tbl>
              <a:tblPr/>
              <a:tblGrid>
                <a:gridCol w="847575"/>
                <a:gridCol w="742818"/>
                <a:gridCol w="790435"/>
                <a:gridCol w="751646"/>
                <a:gridCol w="791826"/>
              </a:tblGrid>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FY11</a:t>
                      </a:r>
                    </a:p>
                  </a:txBody>
                  <a:tcPr marL="91424" marR="914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FY12</a:t>
                      </a:r>
                    </a:p>
                  </a:txBody>
                  <a:tcPr marL="91424" marR="914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FY13</a:t>
                      </a:r>
                    </a:p>
                  </a:txBody>
                  <a:tcPr marL="91424" marR="914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FY14</a:t>
                      </a:r>
                    </a:p>
                  </a:txBody>
                  <a:tcPr marL="91424" marR="914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FY15</a:t>
                      </a:r>
                    </a:p>
                  </a:txBody>
                  <a:tcPr marL="91424" marR="914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$1,050,000</a:t>
                      </a:r>
                    </a:p>
                  </a:txBody>
                  <a:tcPr marL="91424" marR="914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$350,000</a:t>
                      </a:r>
                    </a:p>
                  </a:txBody>
                  <a:tcPr marL="91424" marR="914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$500,000</a:t>
                      </a:r>
                    </a:p>
                  </a:txBody>
                  <a:tcPr marL="91424" marR="914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*TBD</a:t>
                      </a:r>
                    </a:p>
                  </a:txBody>
                  <a:tcPr marL="91424" marR="914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*TBD</a:t>
                      </a:r>
                    </a:p>
                  </a:txBody>
                  <a:tcPr marL="91424" marR="914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5868" name="Text Box 7"/>
          <p:cNvSpPr txBox="1">
            <a:spLocks noChangeArrowheads="1"/>
          </p:cNvSpPr>
          <p:nvPr/>
        </p:nvSpPr>
        <p:spPr bwMode="auto">
          <a:xfrm>
            <a:off x="4598988" y="3213100"/>
            <a:ext cx="4283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latin typeface="Arial" pitchFamily="34" charset="0"/>
              </a:rPr>
              <a:t>Accomplishments / Plans:</a:t>
            </a:r>
            <a:endParaRPr lang="en-US" altLang="en-US" sz="1800">
              <a:latin typeface="Arial" pitchFamily="34" charset="0"/>
            </a:endParaRPr>
          </a:p>
        </p:txBody>
      </p:sp>
      <p:grpSp>
        <p:nvGrpSpPr>
          <p:cNvPr id="35869" name="Group 146"/>
          <p:cNvGrpSpPr>
            <a:grpSpLocks/>
          </p:cNvGrpSpPr>
          <p:nvPr/>
        </p:nvGrpSpPr>
        <p:grpSpPr bwMode="auto">
          <a:xfrm>
            <a:off x="901700" y="703263"/>
            <a:ext cx="1846263" cy="2509837"/>
            <a:chOff x="7059613" y="1935163"/>
            <a:chExt cx="1846262" cy="2509837"/>
          </a:xfrm>
        </p:grpSpPr>
        <p:grpSp>
          <p:nvGrpSpPr>
            <p:cNvPr id="35873" name="Group 56"/>
            <p:cNvGrpSpPr>
              <a:grpSpLocks/>
            </p:cNvGrpSpPr>
            <p:nvPr/>
          </p:nvGrpSpPr>
          <p:grpSpPr bwMode="auto">
            <a:xfrm>
              <a:off x="7059613" y="1935163"/>
              <a:ext cx="1846262" cy="2509837"/>
              <a:chOff x="7059613" y="1960563"/>
              <a:chExt cx="1846262" cy="2509837"/>
            </a:xfrm>
          </p:grpSpPr>
          <p:pic>
            <p:nvPicPr>
              <p:cNvPr id="35875" name="Picture 16" descr="structure"/>
              <p:cNvPicPr>
                <a:picLocks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21199"/>
              <a:stretch>
                <a:fillRect/>
              </a:stretch>
            </p:blipFill>
            <p:spPr bwMode="auto">
              <a:xfrm>
                <a:off x="7059613" y="1960563"/>
                <a:ext cx="1846262" cy="250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76" name="Picture 20" descr="traffic_controller_bl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0614" y="2790825"/>
                <a:ext cx="523702" cy="456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77" name="Text Box 32"/>
              <p:cNvSpPr txBox="1">
                <a:spLocks noChangeArrowheads="1"/>
              </p:cNvSpPr>
              <p:nvPr/>
            </p:nvSpPr>
            <p:spPr bwMode="auto">
              <a:xfrm>
                <a:off x="7194550" y="2492375"/>
                <a:ext cx="15875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sm" len="sm"/>
                    <a:tailEnd type="none" w="lg" len="lg"/>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900">
                    <a:latin typeface="Arial" pitchFamily="34" charset="0"/>
                    <a:ea typeface="MS PGothic" pitchFamily="34" charset="-128"/>
                  </a:rPr>
                  <a:t>Remote Facility</a:t>
                </a:r>
              </a:p>
            </p:txBody>
          </p:sp>
        </p:grpSp>
        <p:pic>
          <p:nvPicPr>
            <p:cNvPr id="35874" name="Picture 21" descr="traffic_controller_bl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8614" y="2756959"/>
              <a:ext cx="523702" cy="456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870" name="Rectangle 22"/>
          <p:cNvSpPr>
            <a:spLocks noChangeArrowheads="1"/>
          </p:cNvSpPr>
          <p:nvPr/>
        </p:nvSpPr>
        <p:spPr bwMode="auto">
          <a:xfrm>
            <a:off x="1084263" y="2114550"/>
            <a:ext cx="14700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ts val="975"/>
              </a:lnSpc>
              <a:spcBef>
                <a:spcPct val="0"/>
              </a:spcBef>
              <a:spcAft>
                <a:spcPts val="400"/>
              </a:spcAft>
              <a:buClr>
                <a:srgbClr val="83945F"/>
              </a:buClr>
              <a:buSzPct val="107000"/>
              <a:buFont typeface="Wingdings" pitchFamily="2" charset="2"/>
              <a:buChar char="§"/>
            </a:pPr>
            <a:r>
              <a:rPr lang="en-US" altLang="en-US" sz="1000" b="1">
                <a:solidFill>
                  <a:srgbClr val="000000"/>
                </a:solidFill>
                <a:latin typeface="Arial Narrow" pitchFamily="34" charset="0"/>
                <a:ea typeface="MS PGothic" pitchFamily="34" charset="-128"/>
              </a:rPr>
              <a:t>Fully</a:t>
            </a:r>
            <a:r>
              <a:rPr lang="en-US" altLang="en-US" sz="900" b="1">
                <a:solidFill>
                  <a:srgbClr val="000000"/>
                </a:solidFill>
                <a:latin typeface="Arial Narrow" pitchFamily="34" charset="0"/>
                <a:ea typeface="MS PGothic" pitchFamily="34" charset="-128"/>
              </a:rPr>
              <a:t> </a:t>
            </a:r>
            <a:r>
              <a:rPr lang="en-US" altLang="en-US" sz="1000" b="1">
                <a:solidFill>
                  <a:srgbClr val="000000"/>
                </a:solidFill>
                <a:latin typeface="Arial Narrow" pitchFamily="34" charset="0"/>
                <a:ea typeface="MS PGothic" pitchFamily="34" charset="-128"/>
              </a:rPr>
              <a:t>Remote Ops</a:t>
            </a:r>
          </a:p>
          <a:p>
            <a:pPr eaLnBrk="1" hangingPunct="1">
              <a:lnSpc>
                <a:spcPts val="975"/>
              </a:lnSpc>
              <a:spcBef>
                <a:spcPct val="0"/>
              </a:spcBef>
              <a:spcAft>
                <a:spcPts val="400"/>
              </a:spcAft>
              <a:buClr>
                <a:srgbClr val="83945F"/>
              </a:buClr>
              <a:buSzPct val="107000"/>
              <a:buFont typeface="Wingdings" pitchFamily="2" charset="2"/>
              <a:buChar char="§"/>
            </a:pPr>
            <a:r>
              <a:rPr lang="en-US" altLang="en-US" sz="1000" b="1">
                <a:solidFill>
                  <a:srgbClr val="000000"/>
                </a:solidFill>
                <a:latin typeface="Arial Narrow" pitchFamily="34" charset="0"/>
                <a:ea typeface="MS PGothic" pitchFamily="34" charset="-128"/>
              </a:rPr>
              <a:t> Additional Services</a:t>
            </a:r>
          </a:p>
          <a:p>
            <a:pPr eaLnBrk="1" hangingPunct="1">
              <a:lnSpc>
                <a:spcPts val="975"/>
              </a:lnSpc>
              <a:spcBef>
                <a:spcPct val="0"/>
              </a:spcBef>
              <a:spcAft>
                <a:spcPts val="400"/>
              </a:spcAft>
              <a:buClr>
                <a:srgbClr val="83945F"/>
              </a:buClr>
              <a:buSzPct val="107000"/>
              <a:buFont typeface="Wingdings" pitchFamily="2" charset="2"/>
              <a:buChar char="§"/>
            </a:pPr>
            <a:r>
              <a:rPr lang="en-US" altLang="en-US" sz="1000" b="1">
                <a:solidFill>
                  <a:srgbClr val="000000"/>
                </a:solidFill>
                <a:latin typeface="Arial Narrow" pitchFamily="34" charset="0"/>
                <a:ea typeface="MS PGothic" pitchFamily="34" charset="-128"/>
              </a:rPr>
              <a:t> Advanced Automation</a:t>
            </a:r>
          </a:p>
        </p:txBody>
      </p:sp>
      <p:sp>
        <p:nvSpPr>
          <p:cNvPr id="35871" name="Content Placeholder 2"/>
          <p:cNvSpPr txBox="1">
            <a:spLocks/>
          </p:cNvSpPr>
          <p:nvPr/>
        </p:nvSpPr>
        <p:spPr bwMode="auto">
          <a:xfrm>
            <a:off x="0" y="5815013"/>
            <a:ext cx="443388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pitchFamily="34" charset="0"/>
              <a:buChar char="•"/>
              <a:defRPr sz="3200">
                <a:solidFill>
                  <a:schemeClr val="tx1"/>
                </a:solidFill>
                <a:latin typeface="Calibri" pitchFamily="34" charset="0"/>
              </a:defRPr>
            </a:lvl1pPr>
            <a:lvl2pPr marL="57150" defTabSz="457200" eaLnBrk="0" hangingPunct="0">
              <a:spcBef>
                <a:spcPct val="20000"/>
              </a:spcBef>
              <a:buFont typeface="Arial" pitchFamily="34" charset="0"/>
              <a:buChar char="–"/>
              <a:defRPr sz="2800">
                <a:solidFill>
                  <a:schemeClr val="tx1"/>
                </a:solidFill>
                <a:latin typeface="Calibri" pitchFamily="34" charset="0"/>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lvl="1" eaLnBrk="1" hangingPunct="1">
              <a:spcBef>
                <a:spcPct val="0"/>
              </a:spcBef>
              <a:buFont typeface="Wingdings" pitchFamily="2" charset="2"/>
              <a:buNone/>
            </a:pPr>
            <a:r>
              <a:rPr lang="en-US" altLang="en-US" sz="1400" i="1">
                <a:latin typeface="Arial" pitchFamily="34" charset="0"/>
              </a:rPr>
              <a:t>* Proposed follow-on funding identified in Research Plan</a:t>
            </a:r>
          </a:p>
        </p:txBody>
      </p:sp>
      <p:sp>
        <p:nvSpPr>
          <p:cNvPr id="35872" name="Slide Number Placeholder 5"/>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indent="-285750" eaLnBrk="0" hangingPunct="0">
              <a:spcBef>
                <a:spcPct val="20000"/>
              </a:spcBef>
              <a:buFont typeface="Arial" pitchFamily="34" charset="0"/>
              <a:buChar char="–"/>
              <a:defRPr sz="2800">
                <a:solidFill>
                  <a:schemeClr val="tx1"/>
                </a:solidFill>
                <a:latin typeface="Calibri" pitchFamily="34" charset="0"/>
              </a:defRPr>
            </a:lvl2pPr>
            <a:lvl3pPr indent="-228600" eaLnBrk="0" hangingPunct="0">
              <a:spcBef>
                <a:spcPct val="20000"/>
              </a:spcBef>
              <a:buFont typeface="Arial" pitchFamily="34" charset="0"/>
              <a:buChar char="•"/>
              <a:defRPr sz="2400">
                <a:solidFill>
                  <a:schemeClr val="tx1"/>
                </a:solidFill>
                <a:latin typeface="Calibri" pitchFamily="34" charset="0"/>
              </a:defRPr>
            </a:lvl3pPr>
            <a:lvl4pPr indent="-228600" eaLnBrk="0" hangingPunct="0">
              <a:spcBef>
                <a:spcPct val="20000"/>
              </a:spcBef>
              <a:buFont typeface="Arial" pitchFamily="34" charset="0"/>
              <a:buChar char="–"/>
              <a:defRPr sz="2000">
                <a:solidFill>
                  <a:schemeClr val="tx1"/>
                </a:solidFill>
                <a:latin typeface="Calibri" pitchFamily="34" charset="0"/>
              </a:defRPr>
            </a:lvl4pPr>
            <a:lvl5pPr indent="-228600" eaLnBrk="0" hangingPunct="0">
              <a:spcBef>
                <a:spcPct val="20000"/>
              </a:spcBef>
              <a:buFont typeface="Arial" pitchFamily="34" charset="0"/>
              <a:buChar char="»"/>
              <a:defRPr sz="2000">
                <a:solidFill>
                  <a:schemeClr val="tx1"/>
                </a:solidFill>
                <a:latin typeface="Calibri" pitchFamily="34" charset="0"/>
              </a:defRPr>
            </a:lvl5pPr>
            <a:lvl6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fld id="{ED00EB20-B841-4B07-BEE1-65801EFCF554}" type="slidenum">
              <a:rPr lang="en-US" altLang="en-US" sz="1200">
                <a:solidFill>
                  <a:srgbClr val="898989"/>
                </a:solidFill>
              </a:rPr>
              <a:pPr algn="r" eaLnBrk="1" hangingPunct="1">
                <a:spcBef>
                  <a:spcPct val="0"/>
                </a:spcBef>
                <a:buFontTx/>
                <a:buNone/>
              </a:pPr>
              <a:t>23</a:t>
            </a:fld>
            <a:endParaRPr lang="en-US" altLang="en-US" sz="1200">
              <a:solidFill>
                <a:srgbClr val="898989"/>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3"/>
          <p:cNvSpPr>
            <a:spLocks noChangeShapeType="1"/>
          </p:cNvSpPr>
          <p:nvPr/>
        </p:nvSpPr>
        <p:spPr bwMode="auto">
          <a:xfrm>
            <a:off x="4429125" y="0"/>
            <a:ext cx="4763"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6867" name="Group 5"/>
          <p:cNvGrpSpPr>
            <a:grpSpLocks/>
          </p:cNvGrpSpPr>
          <p:nvPr/>
        </p:nvGrpSpPr>
        <p:grpSpPr bwMode="auto">
          <a:xfrm>
            <a:off x="0" y="3213100"/>
            <a:ext cx="9144000" cy="82550"/>
            <a:chOff x="0" y="2781300"/>
            <a:chExt cx="9118600" cy="0"/>
          </a:xfrm>
        </p:grpSpPr>
        <p:sp>
          <p:nvSpPr>
            <p:cNvPr id="36899"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00"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076" name="Text Box 7"/>
          <p:cNvSpPr txBox="1">
            <a:spLocks noChangeArrowheads="1"/>
          </p:cNvSpPr>
          <p:nvPr/>
        </p:nvSpPr>
        <p:spPr bwMode="auto">
          <a:xfrm>
            <a:off x="101600" y="3406775"/>
            <a:ext cx="4283075"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en-US" b="1" dirty="0" smtClean="0">
                <a:latin typeface="Arial" charset="0"/>
                <a:cs typeface="+mn-cs"/>
              </a:rPr>
              <a:t>Partnerships:</a:t>
            </a:r>
            <a:endParaRPr lang="en-US" sz="1600" dirty="0" smtClean="0">
              <a:latin typeface="Arial" charset="0"/>
              <a:cs typeface="+mn-cs"/>
            </a:endParaRPr>
          </a:p>
          <a:p>
            <a:pPr fontAlgn="auto">
              <a:spcBef>
                <a:spcPts val="600"/>
              </a:spcBef>
              <a:spcAft>
                <a:spcPts val="0"/>
              </a:spcAft>
              <a:defRPr/>
            </a:pPr>
            <a:r>
              <a:rPr lang="en-US" sz="1600" dirty="0" smtClean="0">
                <a:latin typeface="+mn-lt"/>
                <a:cs typeface="+mn-cs"/>
              </a:rPr>
              <a:t>Flight Standards Service: AFS-80 &amp; AFS-400</a:t>
            </a:r>
          </a:p>
          <a:p>
            <a:pPr fontAlgn="auto">
              <a:spcBef>
                <a:spcPts val="300"/>
              </a:spcBef>
              <a:spcAft>
                <a:spcPts val="0"/>
              </a:spcAft>
              <a:defRPr/>
            </a:pPr>
            <a:r>
              <a:rPr lang="en-US" sz="1600" dirty="0" smtClean="0">
                <a:latin typeface="+mn-lt"/>
                <a:cs typeface="+mn-cs"/>
              </a:rPr>
              <a:t>Air Traffic Organization: AJV-7</a:t>
            </a:r>
          </a:p>
          <a:p>
            <a:pPr fontAlgn="auto">
              <a:spcBef>
                <a:spcPts val="300"/>
              </a:spcBef>
              <a:spcAft>
                <a:spcPts val="0"/>
              </a:spcAft>
              <a:defRPr/>
            </a:pPr>
            <a:r>
              <a:rPr lang="en-US" sz="1600" dirty="0" smtClean="0">
                <a:latin typeface="+mn-lt"/>
                <a:cs typeface="+mn-cs"/>
              </a:rPr>
              <a:t>Aircraft Certification Service: AIR-130</a:t>
            </a:r>
          </a:p>
        </p:txBody>
      </p:sp>
      <p:sp>
        <p:nvSpPr>
          <p:cNvPr id="36869" name="Text Box 7"/>
          <p:cNvSpPr txBox="1">
            <a:spLocks noChangeArrowheads="1"/>
          </p:cNvSpPr>
          <p:nvPr/>
        </p:nvSpPr>
        <p:spPr bwMode="auto">
          <a:xfrm>
            <a:off x="4598988" y="3213100"/>
            <a:ext cx="4283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latin typeface="Arial" pitchFamily="34" charset="0"/>
              </a:rPr>
              <a:t>Accomplishments / Plans:</a:t>
            </a:r>
            <a:endParaRPr lang="en-US" altLang="en-US" sz="1800">
              <a:latin typeface="Arial" pitchFamily="34" charset="0"/>
            </a:endParaRPr>
          </a:p>
        </p:txBody>
      </p:sp>
      <p:grpSp>
        <p:nvGrpSpPr>
          <p:cNvPr id="36870" name="Group 39"/>
          <p:cNvGrpSpPr>
            <a:grpSpLocks/>
          </p:cNvGrpSpPr>
          <p:nvPr/>
        </p:nvGrpSpPr>
        <p:grpSpPr bwMode="auto">
          <a:xfrm>
            <a:off x="107950" y="174625"/>
            <a:ext cx="8940800" cy="388938"/>
            <a:chOff x="-4152868" y="-664500"/>
            <a:chExt cx="8940202" cy="389407"/>
          </a:xfrm>
        </p:grpSpPr>
        <p:sp>
          <p:nvSpPr>
            <p:cNvPr id="36897" name="Text Box 4"/>
            <p:cNvSpPr txBox="1">
              <a:spLocks noChangeArrowheads="1"/>
            </p:cNvSpPr>
            <p:nvPr/>
          </p:nvSpPr>
          <p:spPr bwMode="auto">
            <a:xfrm>
              <a:off x="-4152868" y="-644425"/>
              <a:ext cx="41587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latin typeface="Arial" pitchFamily="34" charset="0"/>
                </a:rPr>
                <a:t>UAS Integration into the NAS</a:t>
              </a:r>
            </a:p>
          </p:txBody>
        </p:sp>
        <p:sp>
          <p:nvSpPr>
            <p:cNvPr id="36898" name="Text Box 5"/>
            <p:cNvSpPr txBox="1">
              <a:spLocks noChangeArrowheads="1"/>
            </p:cNvSpPr>
            <p:nvPr/>
          </p:nvSpPr>
          <p:spPr bwMode="auto">
            <a:xfrm>
              <a:off x="334396" y="-664500"/>
              <a:ext cx="44529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latin typeface="Arial" pitchFamily="34" charset="0"/>
                </a:rPr>
                <a:t>Description: </a:t>
              </a:r>
            </a:p>
          </p:txBody>
        </p:sp>
      </p:grpSp>
      <p:sp>
        <p:nvSpPr>
          <p:cNvPr id="36871" name="Content Placeholder 2"/>
          <p:cNvSpPr>
            <a:spLocks noGrp="1"/>
          </p:cNvSpPr>
          <p:nvPr>
            <p:ph idx="1"/>
          </p:nvPr>
        </p:nvSpPr>
        <p:spPr>
          <a:xfrm>
            <a:off x="4679950" y="631825"/>
            <a:ext cx="4368800" cy="2409825"/>
          </a:xfrm>
        </p:spPr>
        <p:txBody>
          <a:bodyPr/>
          <a:lstStyle/>
          <a:p>
            <a:pPr marL="0" lvl="1" indent="0" eaLnBrk="1" hangingPunct="1">
              <a:spcBef>
                <a:spcPct val="0"/>
              </a:spcBef>
              <a:buFontTx/>
              <a:buNone/>
            </a:pPr>
            <a:r>
              <a:rPr lang="en-US" altLang="en-US" sz="1400" smtClean="0">
                <a:latin typeface="Arial" pitchFamily="34" charset="0"/>
                <a:cs typeface="Arial" pitchFamily="34" charset="0"/>
              </a:rPr>
              <a:t>Mature concept of operations for UAS integration into the NAS:</a:t>
            </a:r>
          </a:p>
          <a:p>
            <a:pPr marL="0" lvl="1" indent="0" eaLnBrk="1" hangingPunct="1">
              <a:spcBef>
                <a:spcPct val="0"/>
              </a:spcBef>
              <a:buFontTx/>
              <a:buNone/>
            </a:pPr>
            <a:endParaRPr lang="en-US" altLang="en-US" sz="1400" smtClean="0">
              <a:latin typeface="Arial" pitchFamily="34" charset="0"/>
              <a:cs typeface="Arial" pitchFamily="34" charset="0"/>
            </a:endParaRPr>
          </a:p>
          <a:p>
            <a:pPr marL="228600" lvl="2" eaLnBrk="1" hangingPunct="1">
              <a:spcBef>
                <a:spcPct val="0"/>
              </a:spcBef>
            </a:pPr>
            <a:r>
              <a:rPr lang="en-US" altLang="en-US" sz="1400" smtClean="0">
                <a:latin typeface="Arial" pitchFamily="34" charset="0"/>
                <a:ea typeface="MS PGothic" pitchFamily="34" charset="-128"/>
                <a:cs typeface="Arial" pitchFamily="34" charset="0"/>
              </a:rPr>
              <a:t>Identify gaps in ConOps 2.0 in need of maturation and elements ready for validation</a:t>
            </a:r>
          </a:p>
          <a:p>
            <a:pPr marL="228600" lvl="2" eaLnBrk="1" hangingPunct="1">
              <a:spcBef>
                <a:spcPct val="0"/>
              </a:spcBef>
            </a:pPr>
            <a:r>
              <a:rPr lang="en-US" altLang="en-US" sz="1400" smtClean="0">
                <a:latin typeface="Arial" pitchFamily="34" charset="0"/>
                <a:ea typeface="MS PGothic" pitchFamily="34" charset="-128"/>
                <a:cs typeface="Arial" pitchFamily="34" charset="0"/>
              </a:rPr>
              <a:t>Generate operational scenarios for mature state and mid-term UAS operations</a:t>
            </a:r>
          </a:p>
          <a:p>
            <a:pPr marL="228600" lvl="2" eaLnBrk="1" hangingPunct="1">
              <a:spcBef>
                <a:spcPct val="0"/>
              </a:spcBef>
            </a:pPr>
            <a:r>
              <a:rPr lang="en-US" altLang="en-US" sz="1400" smtClean="0">
                <a:latin typeface="Arial" pitchFamily="34" charset="0"/>
                <a:ea typeface="MS PGothic" pitchFamily="34" charset="-128"/>
                <a:cs typeface="Arial" pitchFamily="34" charset="0"/>
              </a:rPr>
              <a:t>Document concept-level operational requirements, for both NAS and UAS operators, for mature state and mid-term UAS operations in the NAS</a:t>
            </a:r>
          </a:p>
        </p:txBody>
      </p:sp>
      <p:sp>
        <p:nvSpPr>
          <p:cNvPr id="36872" name="Content Placeholder 2"/>
          <p:cNvSpPr txBox="1">
            <a:spLocks/>
          </p:cNvSpPr>
          <p:nvPr/>
        </p:nvSpPr>
        <p:spPr bwMode="auto">
          <a:xfrm>
            <a:off x="4679950" y="3787775"/>
            <a:ext cx="4283075"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pitchFamily="34" charset="0"/>
              <a:buChar char="•"/>
              <a:defRPr sz="3200">
                <a:solidFill>
                  <a:schemeClr val="tx1"/>
                </a:solidFill>
                <a:latin typeface="Calibri" pitchFamily="34" charset="0"/>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pPr>
            <a:r>
              <a:rPr lang="en-US" altLang="en-US" sz="1600">
                <a:latin typeface="Arial" pitchFamily="34" charset="0"/>
              </a:rPr>
              <a:t>Deliver initial set of operational requirements for mature state UAS operations based on ConOps 2.0 (Nov 2013) (FY12 PLA milestone)</a:t>
            </a:r>
          </a:p>
          <a:p>
            <a:pPr eaLnBrk="1" hangingPunct="1">
              <a:spcBef>
                <a:spcPct val="0"/>
              </a:spcBef>
            </a:pPr>
            <a:r>
              <a:rPr lang="en-US" altLang="en-US" sz="1600">
                <a:latin typeface="Arial" pitchFamily="34" charset="0"/>
              </a:rPr>
              <a:t>Requirements Decomposition (NAS/UAS) (Jan 2014)</a:t>
            </a:r>
          </a:p>
          <a:p>
            <a:pPr eaLnBrk="1" hangingPunct="1">
              <a:spcBef>
                <a:spcPct val="0"/>
              </a:spcBef>
            </a:pPr>
            <a:r>
              <a:rPr lang="en-US" altLang="en-US" sz="1600">
                <a:latin typeface="Arial" pitchFamily="34" charset="0"/>
              </a:rPr>
              <a:t>UAS Integration Concept Development (Level 2) (Jun 2015)</a:t>
            </a:r>
          </a:p>
        </p:txBody>
      </p:sp>
      <p:pic>
        <p:nvPicPr>
          <p:cNvPr id="3687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50" y="723900"/>
            <a:ext cx="329406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4" name="Text Box 7"/>
          <p:cNvSpPr txBox="1">
            <a:spLocks noChangeArrowheads="1"/>
          </p:cNvSpPr>
          <p:nvPr/>
        </p:nvSpPr>
        <p:spPr bwMode="auto">
          <a:xfrm>
            <a:off x="150813" y="4768850"/>
            <a:ext cx="37687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latin typeface="Arial" pitchFamily="34" charset="0"/>
              </a:rPr>
              <a:t>Funding:</a:t>
            </a:r>
            <a:endParaRPr lang="en-US" altLang="en-US" sz="1600">
              <a:latin typeface="Arial" pitchFamily="34" charset="0"/>
            </a:endParaRPr>
          </a:p>
          <a:p>
            <a:pPr eaLnBrk="1" hangingPunct="1">
              <a:spcBef>
                <a:spcPct val="0"/>
              </a:spcBef>
              <a:buFontTx/>
              <a:buNone/>
            </a:pPr>
            <a:endParaRPr lang="en-US" altLang="en-US" sz="1200">
              <a:solidFill>
                <a:srgbClr val="000000"/>
              </a:solidFill>
              <a:latin typeface="Arial" pitchFamily="34" charset="0"/>
            </a:endParaRPr>
          </a:p>
        </p:txBody>
      </p:sp>
      <p:graphicFrame>
        <p:nvGraphicFramePr>
          <p:cNvPr id="17" name="Group 66"/>
          <p:cNvGraphicFramePr>
            <a:graphicFrameLocks noGrp="1"/>
          </p:cNvGraphicFramePr>
          <p:nvPr/>
        </p:nvGraphicFramePr>
        <p:xfrm>
          <a:off x="238125" y="5203825"/>
          <a:ext cx="4029075" cy="511175"/>
        </p:xfrm>
        <a:graphic>
          <a:graphicData uri="http://schemas.openxmlformats.org/drawingml/2006/table">
            <a:tbl>
              <a:tblPr/>
              <a:tblGrid>
                <a:gridCol w="600075"/>
                <a:gridCol w="866775"/>
                <a:gridCol w="932529"/>
                <a:gridCol w="816730"/>
                <a:gridCol w="812966"/>
              </a:tblGrid>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$445,000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$500,000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6895" name="Content Placeholder 2"/>
          <p:cNvSpPr txBox="1">
            <a:spLocks/>
          </p:cNvSpPr>
          <p:nvPr/>
        </p:nvSpPr>
        <p:spPr bwMode="auto">
          <a:xfrm>
            <a:off x="26988" y="5797550"/>
            <a:ext cx="44323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pitchFamily="34" charset="0"/>
              <a:buChar char="•"/>
              <a:defRPr sz="3200">
                <a:solidFill>
                  <a:schemeClr val="tx1"/>
                </a:solidFill>
                <a:latin typeface="Calibri" pitchFamily="34" charset="0"/>
              </a:defRPr>
            </a:lvl1pPr>
            <a:lvl2pPr marL="57150" defTabSz="457200" eaLnBrk="0" hangingPunct="0">
              <a:spcBef>
                <a:spcPct val="20000"/>
              </a:spcBef>
              <a:buFont typeface="Arial" pitchFamily="34" charset="0"/>
              <a:buChar char="–"/>
              <a:defRPr sz="2800">
                <a:solidFill>
                  <a:schemeClr val="tx1"/>
                </a:solidFill>
                <a:latin typeface="Calibri" pitchFamily="34" charset="0"/>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lvl="1" eaLnBrk="1" hangingPunct="1">
              <a:spcBef>
                <a:spcPct val="0"/>
              </a:spcBef>
              <a:buFont typeface="Wingdings" pitchFamily="2" charset="2"/>
              <a:buNone/>
            </a:pPr>
            <a:r>
              <a:rPr lang="en-US" altLang="en-US" sz="1400" i="1">
                <a:latin typeface="Arial" pitchFamily="34" charset="0"/>
              </a:rPr>
              <a:t>* Proposed follow-on funding identified in Research Plan</a:t>
            </a:r>
          </a:p>
        </p:txBody>
      </p:sp>
      <p:sp>
        <p:nvSpPr>
          <p:cNvPr id="36896" name="Slide Number Placeholder 5"/>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indent="-285750" eaLnBrk="0" hangingPunct="0">
              <a:spcBef>
                <a:spcPct val="20000"/>
              </a:spcBef>
              <a:buFont typeface="Arial" pitchFamily="34" charset="0"/>
              <a:buChar char="–"/>
              <a:defRPr sz="2800">
                <a:solidFill>
                  <a:schemeClr val="tx1"/>
                </a:solidFill>
                <a:latin typeface="Calibri" pitchFamily="34" charset="0"/>
              </a:defRPr>
            </a:lvl2pPr>
            <a:lvl3pPr indent="-228600" eaLnBrk="0" hangingPunct="0">
              <a:spcBef>
                <a:spcPct val="20000"/>
              </a:spcBef>
              <a:buFont typeface="Arial" pitchFamily="34" charset="0"/>
              <a:buChar char="•"/>
              <a:defRPr sz="2400">
                <a:solidFill>
                  <a:schemeClr val="tx1"/>
                </a:solidFill>
                <a:latin typeface="Calibri" pitchFamily="34" charset="0"/>
              </a:defRPr>
            </a:lvl3pPr>
            <a:lvl4pPr indent="-228600" eaLnBrk="0" hangingPunct="0">
              <a:spcBef>
                <a:spcPct val="20000"/>
              </a:spcBef>
              <a:buFont typeface="Arial" pitchFamily="34" charset="0"/>
              <a:buChar char="–"/>
              <a:defRPr sz="2000">
                <a:solidFill>
                  <a:schemeClr val="tx1"/>
                </a:solidFill>
                <a:latin typeface="Calibri" pitchFamily="34" charset="0"/>
              </a:defRPr>
            </a:lvl4pPr>
            <a:lvl5pPr indent="-228600" eaLnBrk="0" hangingPunct="0">
              <a:spcBef>
                <a:spcPct val="20000"/>
              </a:spcBef>
              <a:buFont typeface="Arial" pitchFamily="34" charset="0"/>
              <a:buChar char="»"/>
              <a:defRPr sz="2000">
                <a:solidFill>
                  <a:schemeClr val="tx1"/>
                </a:solidFill>
                <a:latin typeface="Calibri" pitchFamily="34" charset="0"/>
              </a:defRPr>
            </a:lvl5pPr>
            <a:lvl6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fld id="{66C79FF5-BD08-4B06-9BBB-CDD35FCC4F5C}" type="slidenum">
              <a:rPr lang="en-US" altLang="en-US" sz="1200">
                <a:solidFill>
                  <a:srgbClr val="898989"/>
                </a:solidFill>
              </a:rPr>
              <a:pPr algn="r" eaLnBrk="1" hangingPunct="1">
                <a:spcBef>
                  <a:spcPct val="0"/>
                </a:spcBef>
                <a:buFontTx/>
                <a:buNone/>
              </a:pPr>
              <a:t>24</a:t>
            </a:fld>
            <a:endParaRPr lang="en-US" altLang="en-US" sz="1200">
              <a:solidFill>
                <a:srgbClr val="898989"/>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Line 3"/>
          <p:cNvSpPr>
            <a:spLocks noChangeShapeType="1"/>
          </p:cNvSpPr>
          <p:nvPr/>
        </p:nvSpPr>
        <p:spPr bwMode="auto">
          <a:xfrm>
            <a:off x="4429125" y="0"/>
            <a:ext cx="4763"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7891" name="Group 5"/>
          <p:cNvGrpSpPr>
            <a:grpSpLocks/>
          </p:cNvGrpSpPr>
          <p:nvPr/>
        </p:nvGrpSpPr>
        <p:grpSpPr bwMode="auto">
          <a:xfrm>
            <a:off x="0" y="3213100"/>
            <a:ext cx="9144000" cy="82550"/>
            <a:chOff x="0" y="2781300"/>
            <a:chExt cx="9118600" cy="0"/>
          </a:xfrm>
        </p:grpSpPr>
        <p:sp>
          <p:nvSpPr>
            <p:cNvPr id="37923"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4"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0180" name="Text Box 7"/>
          <p:cNvSpPr txBox="1">
            <a:spLocks noChangeArrowheads="1"/>
          </p:cNvSpPr>
          <p:nvPr/>
        </p:nvSpPr>
        <p:spPr bwMode="auto">
          <a:xfrm>
            <a:off x="101600" y="3406775"/>
            <a:ext cx="428307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n-US" b="1" dirty="0"/>
              <a:t>Partnerships:</a:t>
            </a:r>
          </a:p>
          <a:p>
            <a:pPr eaLnBrk="1" fontAlgn="auto" hangingPunct="1">
              <a:spcBef>
                <a:spcPts val="0"/>
              </a:spcBef>
              <a:spcAft>
                <a:spcPts val="0"/>
              </a:spcAft>
              <a:defRPr/>
            </a:pPr>
            <a:r>
              <a:rPr lang="en-US" sz="1600" dirty="0" smtClean="0"/>
              <a:t>Boeing</a:t>
            </a:r>
            <a:endParaRPr lang="en-US" sz="1050" dirty="0"/>
          </a:p>
        </p:txBody>
      </p:sp>
      <p:sp>
        <p:nvSpPr>
          <p:cNvPr id="37893" name="Text Box 7"/>
          <p:cNvSpPr txBox="1">
            <a:spLocks noChangeArrowheads="1"/>
          </p:cNvSpPr>
          <p:nvPr/>
        </p:nvSpPr>
        <p:spPr bwMode="auto">
          <a:xfrm>
            <a:off x="107950" y="4697413"/>
            <a:ext cx="3768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solidFill>
                  <a:srgbClr val="000099"/>
                </a:solidFill>
                <a:latin typeface="Arial" pitchFamily="34" charset="0"/>
              </a:rPr>
              <a:t>Funding:</a:t>
            </a:r>
          </a:p>
        </p:txBody>
      </p:sp>
      <p:sp>
        <p:nvSpPr>
          <p:cNvPr id="37894" name="Text Box 7"/>
          <p:cNvSpPr txBox="1">
            <a:spLocks noChangeArrowheads="1"/>
          </p:cNvSpPr>
          <p:nvPr/>
        </p:nvSpPr>
        <p:spPr bwMode="auto">
          <a:xfrm>
            <a:off x="4433888" y="3394075"/>
            <a:ext cx="4529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latin typeface="Arial" pitchFamily="34" charset="0"/>
              </a:rPr>
              <a:t>Accomplishments / Plans:</a:t>
            </a:r>
            <a:endParaRPr lang="en-US" altLang="en-US" sz="1800">
              <a:latin typeface="Arial" pitchFamily="34" charset="0"/>
            </a:endParaRPr>
          </a:p>
        </p:txBody>
      </p:sp>
      <p:grpSp>
        <p:nvGrpSpPr>
          <p:cNvPr id="37895" name="Group 39"/>
          <p:cNvGrpSpPr>
            <a:grpSpLocks/>
          </p:cNvGrpSpPr>
          <p:nvPr/>
        </p:nvGrpSpPr>
        <p:grpSpPr bwMode="auto">
          <a:xfrm>
            <a:off x="107950" y="158750"/>
            <a:ext cx="8940800" cy="390525"/>
            <a:chOff x="-4152868" y="-681152"/>
            <a:chExt cx="8940202" cy="391098"/>
          </a:xfrm>
        </p:grpSpPr>
        <p:sp>
          <p:nvSpPr>
            <p:cNvPr id="37921" name="Text Box 4"/>
            <p:cNvSpPr txBox="1">
              <a:spLocks noChangeArrowheads="1"/>
            </p:cNvSpPr>
            <p:nvPr/>
          </p:nvSpPr>
          <p:spPr bwMode="auto">
            <a:xfrm>
              <a:off x="-4152868" y="-644425"/>
              <a:ext cx="4325649" cy="354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700" b="1">
                  <a:latin typeface="Arial" pitchFamily="34" charset="0"/>
                </a:rPr>
                <a:t>Vertical Conformance Verification (VCV)</a:t>
              </a:r>
            </a:p>
          </p:txBody>
        </p:sp>
        <p:sp>
          <p:nvSpPr>
            <p:cNvPr id="37922" name="Text Box 5"/>
            <p:cNvSpPr txBox="1">
              <a:spLocks noChangeArrowheads="1"/>
            </p:cNvSpPr>
            <p:nvPr/>
          </p:nvSpPr>
          <p:spPr bwMode="auto">
            <a:xfrm>
              <a:off x="172781" y="-681152"/>
              <a:ext cx="46145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a:latin typeface="Arial" pitchFamily="34" charset="0"/>
                </a:rPr>
                <a:t>Description: </a:t>
              </a:r>
            </a:p>
          </p:txBody>
        </p:sp>
      </p:grpSp>
      <p:sp>
        <p:nvSpPr>
          <p:cNvPr id="37896" name="TextBox 1"/>
          <p:cNvSpPr txBox="1">
            <a:spLocks noChangeArrowheads="1"/>
          </p:cNvSpPr>
          <p:nvPr/>
        </p:nvSpPr>
        <p:spPr bwMode="auto">
          <a:xfrm>
            <a:off x="4500563" y="527050"/>
            <a:ext cx="4462462" cy="249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400">
                <a:latin typeface="Arial" pitchFamily="34" charset="0"/>
              </a:rPr>
              <a:t>The objective of the VCV concept is to develop a means for obtaining and monitoring real-time vertical rate (climb and descent) from top of descent to touchdown and from departure to top of climb.</a:t>
            </a:r>
          </a:p>
          <a:p>
            <a:pPr>
              <a:spcBef>
                <a:spcPct val="0"/>
              </a:spcBef>
              <a:buFontTx/>
              <a:buNone/>
            </a:pPr>
            <a:endParaRPr lang="en-US" altLang="en-US" sz="1400">
              <a:latin typeface="Arial" pitchFamily="34" charset="0"/>
            </a:endParaRPr>
          </a:p>
          <a:p>
            <a:pPr>
              <a:spcBef>
                <a:spcPct val="0"/>
              </a:spcBef>
              <a:buFontTx/>
              <a:buNone/>
            </a:pPr>
            <a:r>
              <a:rPr lang="en-US" altLang="en-US" sz="1400">
                <a:latin typeface="Arial" pitchFamily="34" charset="0"/>
              </a:rPr>
              <a:t>Benefits:  Addition of vertical rate information will improve controllers’ ability to monitor aircraft conformance.  This enhances opportunities to utilize evolving NextGen trajectory design, increasing efficiency and capacity in transition airspace.  </a:t>
            </a:r>
          </a:p>
          <a:p>
            <a:pPr>
              <a:spcBef>
                <a:spcPct val="0"/>
              </a:spcBef>
              <a:buFontTx/>
              <a:buNone/>
            </a:pPr>
            <a:endParaRPr lang="en-US" altLang="en-US" sz="1600">
              <a:latin typeface="Arial" pitchFamily="34" charset="0"/>
            </a:endParaRPr>
          </a:p>
        </p:txBody>
      </p:sp>
      <p:sp>
        <p:nvSpPr>
          <p:cNvPr id="37897" name="Content Placeholder 2"/>
          <p:cNvSpPr>
            <a:spLocks noGrp="1"/>
          </p:cNvSpPr>
          <p:nvPr>
            <p:ph idx="1"/>
          </p:nvPr>
        </p:nvSpPr>
        <p:spPr>
          <a:xfrm>
            <a:off x="4679950" y="3916363"/>
            <a:ext cx="4251325" cy="2127250"/>
          </a:xfrm>
        </p:spPr>
        <p:txBody>
          <a:bodyPr/>
          <a:lstStyle/>
          <a:p>
            <a:pPr eaLnBrk="1" hangingPunct="1"/>
            <a:r>
              <a:rPr lang="en-US" altLang="en-US" sz="1600" smtClean="0">
                <a:latin typeface="Arial" pitchFamily="34" charset="0"/>
                <a:cs typeface="Arial" pitchFamily="34" charset="0"/>
              </a:rPr>
              <a:t>VCV Operational Improvement Assessment (Sep 2014)</a:t>
            </a:r>
          </a:p>
          <a:p>
            <a:pPr eaLnBrk="1" hangingPunct="1"/>
            <a:endParaRPr lang="en-US" altLang="en-US" sz="1600" smtClean="0">
              <a:latin typeface="Arial" pitchFamily="34" charset="0"/>
              <a:cs typeface="Arial" pitchFamily="34" charset="0"/>
            </a:endParaRPr>
          </a:p>
          <a:p>
            <a:pPr eaLnBrk="1" hangingPunct="1"/>
            <a:endParaRPr lang="en-US" altLang="en-US" sz="1600" smtClean="0"/>
          </a:p>
          <a:p>
            <a:pPr eaLnBrk="1" hangingPunct="1"/>
            <a:endParaRPr lang="en-US" altLang="en-US" sz="1600" smtClean="0"/>
          </a:p>
          <a:p>
            <a:pPr eaLnBrk="1" hangingPunct="1"/>
            <a:endParaRPr lang="en-US" altLang="en-US" sz="1600" smtClean="0"/>
          </a:p>
          <a:p>
            <a:pPr eaLnBrk="1" hangingPunct="1"/>
            <a:endParaRPr lang="en-US" altLang="en-US" sz="1600" smtClean="0"/>
          </a:p>
        </p:txBody>
      </p:sp>
      <p:graphicFrame>
        <p:nvGraphicFramePr>
          <p:cNvPr id="20" name="Group 66"/>
          <p:cNvGraphicFramePr>
            <a:graphicFrameLocks noGrp="1"/>
          </p:cNvGraphicFramePr>
          <p:nvPr/>
        </p:nvGraphicFramePr>
        <p:xfrm>
          <a:off x="238125" y="5029200"/>
          <a:ext cx="3905249" cy="511175"/>
        </p:xfrm>
        <a:graphic>
          <a:graphicData uri="http://schemas.openxmlformats.org/drawingml/2006/table">
            <a:tbl>
              <a:tblPr/>
              <a:tblGrid>
                <a:gridCol w="819150"/>
                <a:gridCol w="752475"/>
                <a:gridCol w="723900"/>
                <a:gridCol w="733425"/>
                <a:gridCol w="876299"/>
              </a:tblGrid>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$700,000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791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1988" y="685800"/>
            <a:ext cx="3217862"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9" name="Content Placeholder 2"/>
          <p:cNvSpPr txBox="1">
            <a:spLocks/>
          </p:cNvSpPr>
          <p:nvPr/>
        </p:nvSpPr>
        <p:spPr bwMode="auto">
          <a:xfrm>
            <a:off x="0" y="5586413"/>
            <a:ext cx="443388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pitchFamily="34" charset="0"/>
              <a:buChar char="•"/>
              <a:defRPr sz="3200">
                <a:solidFill>
                  <a:schemeClr val="tx1"/>
                </a:solidFill>
                <a:latin typeface="Calibri" pitchFamily="34" charset="0"/>
              </a:defRPr>
            </a:lvl1pPr>
            <a:lvl2pPr marL="57150" defTabSz="457200" eaLnBrk="0" hangingPunct="0">
              <a:spcBef>
                <a:spcPct val="20000"/>
              </a:spcBef>
              <a:buFont typeface="Arial" pitchFamily="34" charset="0"/>
              <a:buChar char="–"/>
              <a:defRPr sz="2800">
                <a:solidFill>
                  <a:schemeClr val="tx1"/>
                </a:solidFill>
                <a:latin typeface="Calibri" pitchFamily="34" charset="0"/>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lvl="1" eaLnBrk="1" hangingPunct="1">
              <a:spcBef>
                <a:spcPct val="0"/>
              </a:spcBef>
              <a:buFont typeface="Wingdings" pitchFamily="2" charset="2"/>
              <a:buNone/>
            </a:pPr>
            <a:r>
              <a:rPr lang="en-US" altLang="en-US" sz="1400" i="1">
                <a:latin typeface="Arial" pitchFamily="34" charset="0"/>
              </a:rPr>
              <a:t>* Proposed follow-on funding identified in Research Plan</a:t>
            </a:r>
          </a:p>
        </p:txBody>
      </p:sp>
      <p:sp>
        <p:nvSpPr>
          <p:cNvPr id="37920" name="Slide Number Placeholder 5"/>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indent="-285750" eaLnBrk="0" hangingPunct="0">
              <a:spcBef>
                <a:spcPct val="20000"/>
              </a:spcBef>
              <a:buFont typeface="Arial" pitchFamily="34" charset="0"/>
              <a:buChar char="–"/>
              <a:defRPr sz="2800">
                <a:solidFill>
                  <a:schemeClr val="tx1"/>
                </a:solidFill>
                <a:latin typeface="Calibri" pitchFamily="34" charset="0"/>
              </a:defRPr>
            </a:lvl2pPr>
            <a:lvl3pPr indent="-228600" eaLnBrk="0" hangingPunct="0">
              <a:spcBef>
                <a:spcPct val="20000"/>
              </a:spcBef>
              <a:buFont typeface="Arial" pitchFamily="34" charset="0"/>
              <a:buChar char="•"/>
              <a:defRPr sz="2400">
                <a:solidFill>
                  <a:schemeClr val="tx1"/>
                </a:solidFill>
                <a:latin typeface="Calibri" pitchFamily="34" charset="0"/>
              </a:defRPr>
            </a:lvl3pPr>
            <a:lvl4pPr indent="-228600" eaLnBrk="0" hangingPunct="0">
              <a:spcBef>
                <a:spcPct val="20000"/>
              </a:spcBef>
              <a:buFont typeface="Arial" pitchFamily="34" charset="0"/>
              <a:buChar char="–"/>
              <a:defRPr sz="2000">
                <a:solidFill>
                  <a:schemeClr val="tx1"/>
                </a:solidFill>
                <a:latin typeface="Calibri" pitchFamily="34" charset="0"/>
              </a:defRPr>
            </a:lvl4pPr>
            <a:lvl5pPr indent="-228600" eaLnBrk="0" hangingPunct="0">
              <a:spcBef>
                <a:spcPct val="20000"/>
              </a:spcBef>
              <a:buFont typeface="Arial" pitchFamily="34" charset="0"/>
              <a:buChar char="»"/>
              <a:defRPr sz="2000">
                <a:solidFill>
                  <a:schemeClr val="tx1"/>
                </a:solidFill>
                <a:latin typeface="Calibri" pitchFamily="34" charset="0"/>
              </a:defRPr>
            </a:lvl5pPr>
            <a:lvl6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fld id="{05F0DAB3-B326-47BA-8F25-1E38FC26A5ED}" type="slidenum">
              <a:rPr lang="en-US" altLang="en-US" sz="1200">
                <a:solidFill>
                  <a:srgbClr val="898989"/>
                </a:solidFill>
              </a:rPr>
              <a:pPr algn="r" eaLnBrk="1" hangingPunct="1">
                <a:spcBef>
                  <a:spcPct val="0"/>
                </a:spcBef>
                <a:buFontTx/>
                <a:buNone/>
              </a:pPr>
              <a:t>25</a:t>
            </a:fld>
            <a:endParaRPr lang="en-US" altLang="en-US" sz="1200">
              <a:solidFill>
                <a:srgbClr val="898989"/>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81000" y="304800"/>
            <a:ext cx="8472488" cy="609600"/>
          </a:xfrm>
        </p:spPr>
        <p:txBody>
          <a:bodyPr/>
          <a:lstStyle/>
          <a:p>
            <a:pPr eaLnBrk="1" hangingPunct="1"/>
            <a:r>
              <a:rPr lang="en-US" altLang="en-US" sz="2400" b="1" smtClean="0"/>
              <a:t>Fall_2012_02 Subcommittee:  NAS Operations</a:t>
            </a:r>
            <a:br>
              <a:rPr lang="en-US" altLang="en-US" sz="2400" b="1" smtClean="0"/>
            </a:br>
            <a:r>
              <a:rPr lang="en-US" altLang="en-US" sz="2400" b="1" smtClean="0"/>
              <a:t>REDAC Recommendation</a:t>
            </a:r>
          </a:p>
        </p:txBody>
      </p:sp>
      <p:sp>
        <p:nvSpPr>
          <p:cNvPr id="66563" name="Content Placeholder 2"/>
          <p:cNvSpPr>
            <a:spLocks noGrp="1"/>
          </p:cNvSpPr>
          <p:nvPr>
            <p:ph idx="1"/>
          </p:nvPr>
        </p:nvSpPr>
        <p:spPr>
          <a:xfrm>
            <a:off x="495300" y="1247775"/>
            <a:ext cx="8050213" cy="4391025"/>
          </a:xfrm>
        </p:spPr>
        <p:txBody>
          <a:bodyPr rtlCol="0">
            <a:normAutofit/>
          </a:bodyPr>
          <a:lstStyle/>
          <a:p>
            <a:pPr marL="0" indent="0" eaLnBrk="1" fontAlgn="auto" hangingPunct="1">
              <a:spcAft>
                <a:spcPts val="0"/>
              </a:spcAft>
              <a:buFont typeface="Arial" pitchFamily="34" charset="0"/>
              <a:buNone/>
              <a:defRPr/>
            </a:pPr>
            <a:r>
              <a:rPr lang="en-US" sz="1800" u="sng" dirty="0" smtClean="0"/>
              <a:t>Recommendation: </a:t>
            </a:r>
          </a:p>
          <a:p>
            <a:pPr eaLnBrk="1" fontAlgn="auto" hangingPunct="1">
              <a:spcAft>
                <a:spcPts val="0"/>
              </a:spcAft>
              <a:buFontTx/>
              <a:buAutoNum type="arabicPeriod"/>
              <a:defRPr/>
            </a:pPr>
            <a:endParaRPr lang="en-US" sz="1800" dirty="0"/>
          </a:p>
          <a:p>
            <a:pPr marL="0" indent="0" eaLnBrk="1" fontAlgn="auto" hangingPunct="1">
              <a:spcAft>
                <a:spcPts val="0"/>
              </a:spcAft>
              <a:buFontTx/>
              <a:buNone/>
              <a:defRPr/>
            </a:pPr>
            <a:r>
              <a:rPr lang="en-US" sz="1600" dirty="0" smtClean="0">
                <a:latin typeface="Arial" panose="020B0604020202020204" pitchFamily="34" charset="0"/>
                <a:cs typeface="Arial" panose="020B0604020202020204" pitchFamily="34" charset="0"/>
              </a:rPr>
              <a:t>FAA should enable and support a longer-term activity in developing a understandable plan or roadmap for these activities, specifically supported by facilities and equipment (F&amp;E) budget line, to facilitate shortfall areas and define needed research areas.</a:t>
            </a:r>
          </a:p>
          <a:p>
            <a:pPr eaLnBrk="1" fontAlgn="auto" hangingPunct="1">
              <a:spcAft>
                <a:spcPts val="0"/>
              </a:spcAft>
              <a:buFontTx/>
              <a:buAutoNum type="arabicPeriod"/>
              <a:defRPr/>
            </a:pPr>
            <a:endParaRPr lang="en-US" sz="1400" dirty="0"/>
          </a:p>
          <a:p>
            <a:pPr marL="0" indent="0" eaLnBrk="1" fontAlgn="auto" hangingPunct="1">
              <a:spcAft>
                <a:spcPts val="0"/>
              </a:spcAft>
              <a:buFontTx/>
              <a:buNone/>
              <a:defRPr/>
            </a:pPr>
            <a:endParaRPr lang="en-US" sz="1400" dirty="0" smtClean="0"/>
          </a:p>
          <a:p>
            <a:pPr marL="0" indent="0" eaLnBrk="1" fontAlgn="auto" hangingPunct="1">
              <a:spcAft>
                <a:spcPts val="0"/>
              </a:spcAft>
              <a:buFontTx/>
              <a:buNone/>
              <a:defRPr/>
            </a:pPr>
            <a:r>
              <a:rPr lang="en-US" sz="1800" u="sng" dirty="0" smtClean="0"/>
              <a:t>FAA Response: </a:t>
            </a:r>
          </a:p>
          <a:p>
            <a:pPr marL="0" indent="0" eaLnBrk="1" fontAlgn="auto" hangingPunct="1">
              <a:spcAft>
                <a:spcPts val="0"/>
              </a:spcAft>
              <a:buFontTx/>
              <a:buNone/>
              <a:defRPr/>
            </a:pPr>
            <a:endParaRPr lang="en-US" sz="1800" u="sng" dirty="0" smtClean="0"/>
          </a:p>
          <a:p>
            <a:pPr marL="0" indent="0" eaLnBrk="1" fontAlgn="auto" hangingPunct="1">
              <a:spcAft>
                <a:spcPts val="0"/>
              </a:spcAft>
              <a:buFontTx/>
              <a:buNone/>
              <a:defRPr/>
            </a:pPr>
            <a:r>
              <a:rPr lang="en-US" sz="1600" dirty="0" smtClean="0">
                <a:latin typeface="Arial" panose="020B0604020202020204" pitchFamily="34" charset="0"/>
                <a:cs typeface="Arial" panose="020B0604020202020204" pitchFamily="34" charset="0"/>
              </a:rPr>
              <a:t>Develop multi-year (5 year) Research Plan</a:t>
            </a:r>
          </a:p>
          <a:p>
            <a:pPr eaLnBrk="1" fontAlgn="auto" hangingPunct="1">
              <a:spcAft>
                <a:spcPts val="0"/>
              </a:spcAft>
              <a:buFont typeface="Wingdings" pitchFamily="2" charset="2"/>
              <a:buChar char="Ø"/>
              <a:defRPr/>
            </a:pPr>
            <a:r>
              <a:rPr lang="en-US" sz="1600" dirty="0" smtClean="0">
                <a:latin typeface="Arial" panose="020B0604020202020204" pitchFamily="34" charset="0"/>
                <a:cs typeface="Arial" panose="020B0604020202020204" pitchFamily="34" charset="0"/>
              </a:rPr>
              <a:t>Plan developed to be updated in FY14 to identify research gaps identified through multiple sources (NAS Enterprise Architecture, NextGen Segment Implementation Plan 4.0 and 5.0, NextGen Implementation Plan, Internal Reviews of FAA ConOps)</a:t>
            </a:r>
          </a:p>
          <a:p>
            <a:pPr marL="0" indent="0" eaLnBrk="1" fontAlgn="auto" hangingPunct="1">
              <a:spcAft>
                <a:spcPts val="0"/>
              </a:spcAft>
              <a:buFontTx/>
              <a:buNone/>
              <a:defRPr/>
            </a:pPr>
            <a:endParaRPr lang="en-US" sz="1200" dirty="0" smtClean="0">
              <a:latin typeface="Arial" panose="020B0604020202020204" pitchFamily="34" charset="0"/>
              <a:cs typeface="Arial" panose="020B0604020202020204" pitchFamily="34" charset="0"/>
            </a:endParaRPr>
          </a:p>
        </p:txBody>
      </p:sp>
      <p:sp>
        <p:nvSpPr>
          <p:cNvPr id="16388" name="Slide Number Placeholder 3"/>
          <p:cNvSpPr>
            <a:spLocks noGrp="1"/>
          </p:cNvSpPr>
          <p:nvPr>
            <p:ph type="sldNum" sz="quarter" idx="12"/>
          </p:nvPr>
        </p:nvSpPr>
        <p:spPr bwMode="auto">
          <a:xfrm>
            <a:off x="457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fontAlgn="base">
              <a:spcBef>
                <a:spcPct val="0"/>
              </a:spcBef>
              <a:spcAft>
                <a:spcPct val="0"/>
              </a:spcAft>
              <a:defRPr/>
            </a:pPr>
            <a:fld id="{3B180047-FE36-4DA5-BA67-32F2691FFD2A}" type="slidenum">
              <a:rPr lang="en-US" smtClean="0">
                <a:solidFill>
                  <a:srgbClr val="FFFFFF"/>
                </a:solidFill>
                <a:latin typeface="Arial" pitchFamily="34" charset="0"/>
              </a:rPr>
              <a:pPr algn="l" fontAlgn="base">
                <a:spcBef>
                  <a:spcPct val="0"/>
                </a:spcBef>
                <a:spcAft>
                  <a:spcPct val="0"/>
                </a:spcAft>
                <a:defRPr/>
              </a:pPr>
              <a:t>3</a:t>
            </a:fld>
            <a:endParaRPr lang="en-US" smtClean="0">
              <a:solidFill>
                <a:srgbClr val="FFFFFF"/>
              </a:solidFill>
              <a:latin typeface="Arial" pitchFamily="34" charset="0"/>
            </a:endParaRPr>
          </a:p>
        </p:txBody>
      </p:sp>
      <p:sp>
        <p:nvSpPr>
          <p:cNvPr id="15365" name="Slide Number Placeholder 5"/>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indent="-285750" eaLnBrk="0" hangingPunct="0">
              <a:spcBef>
                <a:spcPct val="20000"/>
              </a:spcBef>
              <a:buFont typeface="Arial" pitchFamily="34" charset="0"/>
              <a:buChar char="–"/>
              <a:defRPr sz="2800">
                <a:solidFill>
                  <a:schemeClr val="tx1"/>
                </a:solidFill>
                <a:latin typeface="Calibri" pitchFamily="34" charset="0"/>
              </a:defRPr>
            </a:lvl2pPr>
            <a:lvl3pPr indent="-228600" eaLnBrk="0" hangingPunct="0">
              <a:spcBef>
                <a:spcPct val="20000"/>
              </a:spcBef>
              <a:buFont typeface="Arial" pitchFamily="34" charset="0"/>
              <a:buChar char="•"/>
              <a:defRPr sz="2400">
                <a:solidFill>
                  <a:schemeClr val="tx1"/>
                </a:solidFill>
                <a:latin typeface="Calibri" pitchFamily="34" charset="0"/>
              </a:defRPr>
            </a:lvl3pPr>
            <a:lvl4pPr indent="-228600" eaLnBrk="0" hangingPunct="0">
              <a:spcBef>
                <a:spcPct val="20000"/>
              </a:spcBef>
              <a:buFont typeface="Arial" pitchFamily="34" charset="0"/>
              <a:buChar char="–"/>
              <a:defRPr sz="2000">
                <a:solidFill>
                  <a:schemeClr val="tx1"/>
                </a:solidFill>
                <a:latin typeface="Calibri" pitchFamily="34" charset="0"/>
              </a:defRPr>
            </a:lvl4pPr>
            <a:lvl5pPr indent="-228600" eaLnBrk="0" hangingPunct="0">
              <a:spcBef>
                <a:spcPct val="20000"/>
              </a:spcBef>
              <a:buFont typeface="Arial" pitchFamily="34" charset="0"/>
              <a:buChar char="»"/>
              <a:defRPr sz="2000">
                <a:solidFill>
                  <a:schemeClr val="tx1"/>
                </a:solidFill>
                <a:latin typeface="Calibri" pitchFamily="34" charset="0"/>
              </a:defRPr>
            </a:lvl5pPr>
            <a:lvl6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fld id="{7BF48612-0F5B-43E1-8DFE-440085E9E960}" type="slidenum">
              <a:rPr lang="en-US" altLang="en-US" sz="1200">
                <a:solidFill>
                  <a:srgbClr val="898989"/>
                </a:solidFill>
              </a:rPr>
              <a:pPr algn="r" eaLnBrk="1" hangingPunct="1">
                <a:spcBef>
                  <a:spcPct val="0"/>
                </a:spcBef>
                <a:buFontTx/>
                <a:buNone/>
              </a:pPr>
              <a:t>3</a:t>
            </a:fld>
            <a:endParaRPr lang="en-US" altLang="en-US" sz="1200">
              <a:solidFill>
                <a:srgbClr val="898989"/>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Content Placeholder 2"/>
          <p:cNvSpPr>
            <a:spLocks noGrp="1"/>
          </p:cNvSpPr>
          <p:nvPr>
            <p:ph idx="1"/>
          </p:nvPr>
        </p:nvSpPr>
        <p:spPr>
          <a:xfrm>
            <a:off x="381000" y="1219200"/>
            <a:ext cx="8164513" cy="4419600"/>
          </a:xfrm>
        </p:spPr>
        <p:txBody>
          <a:bodyPr rtlCol="0">
            <a:normAutofit/>
          </a:bodyPr>
          <a:lstStyle/>
          <a:p>
            <a:pPr marL="0" indent="0" eaLnBrk="1" fontAlgn="auto" hangingPunct="1">
              <a:spcAft>
                <a:spcPts val="0"/>
              </a:spcAft>
              <a:buFontTx/>
              <a:buNone/>
              <a:defRPr/>
            </a:pPr>
            <a:r>
              <a:rPr lang="en-US" sz="1800" u="sng" dirty="0" smtClean="0"/>
              <a:t>Recommendation:</a:t>
            </a:r>
          </a:p>
          <a:p>
            <a:pPr marL="0" indent="0" eaLnBrk="1" fontAlgn="auto" hangingPunct="1">
              <a:spcAft>
                <a:spcPts val="0"/>
              </a:spcAft>
              <a:buFontTx/>
              <a:buNone/>
              <a:defRPr/>
            </a:pPr>
            <a:endParaRPr lang="en-US" sz="1600" dirty="0" smtClean="0"/>
          </a:p>
          <a:p>
            <a:pPr marL="0" indent="0" eaLnBrk="1" fontAlgn="auto" hangingPunct="1">
              <a:spcAft>
                <a:spcPts val="0"/>
              </a:spcAft>
              <a:buFontTx/>
              <a:buNone/>
              <a:defRPr/>
            </a:pPr>
            <a:r>
              <a:rPr lang="en-US" sz="1600" dirty="0" smtClean="0">
                <a:latin typeface="Arial" panose="020B0604020202020204" pitchFamily="34" charset="0"/>
                <a:cs typeface="Arial" panose="020B0604020202020204" pitchFamily="34" charset="0"/>
              </a:rPr>
              <a:t>More intense cross-cutting human factors research and development efforts are necessary to ensure that the linkages among different ConOps that have been developed are carefully defined and addressed in order to ensure effective integration.  All nodes of collaboration, including Airline Operations Centers.</a:t>
            </a:r>
          </a:p>
          <a:p>
            <a:pPr marL="0" indent="0" eaLnBrk="1" fontAlgn="auto" hangingPunct="1">
              <a:spcAft>
                <a:spcPts val="0"/>
              </a:spcAft>
              <a:buFontTx/>
              <a:buNone/>
              <a:defRPr/>
            </a:pPr>
            <a:endParaRPr lang="en-US" sz="1600" dirty="0" smtClean="0"/>
          </a:p>
          <a:p>
            <a:pPr marL="0" indent="0" eaLnBrk="1" fontAlgn="auto" hangingPunct="1">
              <a:spcAft>
                <a:spcPts val="0"/>
              </a:spcAft>
              <a:buFontTx/>
              <a:buNone/>
              <a:defRPr/>
            </a:pPr>
            <a:r>
              <a:rPr lang="en-US" sz="1800" u="sng" dirty="0" smtClean="0"/>
              <a:t>FAA Response: </a:t>
            </a:r>
          </a:p>
          <a:p>
            <a:pPr marL="0" indent="0" eaLnBrk="1" fontAlgn="auto" hangingPunct="1">
              <a:spcAft>
                <a:spcPts val="0"/>
              </a:spcAft>
              <a:buFontTx/>
              <a:buNone/>
              <a:defRPr/>
            </a:pPr>
            <a:endParaRPr lang="en-US" sz="1800" u="sng" dirty="0" smtClean="0"/>
          </a:p>
          <a:p>
            <a:pPr marL="0" indent="0" eaLnBrk="1" fontAlgn="auto" hangingPunct="1">
              <a:spcAft>
                <a:spcPts val="0"/>
              </a:spcAft>
              <a:buFontTx/>
              <a:buNone/>
              <a:defRPr/>
            </a:pPr>
            <a:r>
              <a:rPr lang="en-US" sz="1600" dirty="0" smtClean="0">
                <a:latin typeface="Arial" panose="020B0604020202020204" pitchFamily="34" charset="0"/>
                <a:cs typeface="Arial" panose="020B0604020202020204" pitchFamily="34" charset="0"/>
              </a:rPr>
              <a:t>The following research proposals were included in the Multiyear plan to address this recommendation</a:t>
            </a:r>
          </a:p>
          <a:p>
            <a:pPr eaLnBrk="1" fontAlgn="auto" hangingPunct="1">
              <a:spcAft>
                <a:spcPts val="0"/>
              </a:spcAft>
              <a:buFont typeface="Wingdings" pitchFamily="2" charset="2"/>
              <a:buChar char="Ø"/>
              <a:defRPr/>
            </a:pPr>
            <a:r>
              <a:rPr lang="en-US" sz="1600" dirty="0" smtClean="0">
                <a:latin typeface="Arial" panose="020B0604020202020204" pitchFamily="34" charset="0"/>
                <a:cs typeface="Arial" panose="020B0604020202020204" pitchFamily="34" charset="0"/>
              </a:rPr>
              <a:t>NextGen Trajectory Negotiation (NTN) (approved)</a:t>
            </a:r>
          </a:p>
          <a:p>
            <a:pPr eaLnBrk="1" fontAlgn="auto" hangingPunct="1">
              <a:spcAft>
                <a:spcPts val="0"/>
              </a:spcAft>
              <a:buFont typeface="Wingdings" pitchFamily="2" charset="2"/>
              <a:buChar char="Ø"/>
              <a:defRPr/>
            </a:pPr>
            <a:r>
              <a:rPr lang="en-US" sz="1600" dirty="0" smtClean="0">
                <a:latin typeface="Arial" panose="020B0604020202020204" pitchFamily="34" charset="0"/>
                <a:cs typeface="Arial" panose="020B0604020202020204" pitchFamily="34" charset="0"/>
              </a:rPr>
              <a:t>Special Activities Airspace (SAA) (not approved)</a:t>
            </a:r>
          </a:p>
          <a:p>
            <a:pPr eaLnBrk="1" fontAlgn="auto" hangingPunct="1">
              <a:spcAft>
                <a:spcPts val="0"/>
              </a:spcAft>
              <a:buFont typeface="Wingdings" pitchFamily="2" charset="2"/>
              <a:buChar char="Ø"/>
              <a:defRPr/>
            </a:pPr>
            <a:r>
              <a:rPr lang="en-US" sz="1600" dirty="0" smtClean="0">
                <a:latin typeface="Arial" panose="020B0604020202020204" pitchFamily="34" charset="0"/>
                <a:cs typeface="Arial" panose="020B0604020202020204" pitchFamily="34" charset="0"/>
              </a:rPr>
              <a:t>Unmanned Aircraft Systems (UAS) integration (approved)</a:t>
            </a:r>
            <a:endParaRPr lang="en-US" sz="1200" dirty="0" smtClean="0">
              <a:latin typeface="Arial" panose="020B0604020202020204" pitchFamily="34" charset="0"/>
              <a:cs typeface="Arial" panose="020B0604020202020204" pitchFamily="34" charset="0"/>
            </a:endParaRPr>
          </a:p>
        </p:txBody>
      </p:sp>
      <p:sp>
        <p:nvSpPr>
          <p:cNvPr id="17411" name="Slide Number Placeholder 3"/>
          <p:cNvSpPr>
            <a:spLocks noGrp="1"/>
          </p:cNvSpPr>
          <p:nvPr>
            <p:ph type="sldNum" sz="quarter" idx="12"/>
          </p:nvPr>
        </p:nvSpPr>
        <p:spPr bwMode="auto">
          <a:xfrm>
            <a:off x="457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fontAlgn="base">
              <a:spcBef>
                <a:spcPct val="0"/>
              </a:spcBef>
              <a:spcAft>
                <a:spcPct val="0"/>
              </a:spcAft>
              <a:defRPr/>
            </a:pPr>
            <a:fld id="{9D6A3467-8F7F-4886-97E9-AD900B4ABC03}" type="slidenum">
              <a:rPr lang="en-US" smtClean="0">
                <a:solidFill>
                  <a:srgbClr val="FFFFFF"/>
                </a:solidFill>
                <a:latin typeface="Arial" pitchFamily="34" charset="0"/>
              </a:rPr>
              <a:pPr algn="l" fontAlgn="base">
                <a:spcBef>
                  <a:spcPct val="0"/>
                </a:spcBef>
                <a:spcAft>
                  <a:spcPct val="0"/>
                </a:spcAft>
                <a:defRPr/>
              </a:pPr>
              <a:t>4</a:t>
            </a:fld>
            <a:endParaRPr lang="en-US" smtClean="0">
              <a:solidFill>
                <a:srgbClr val="FFFFFF"/>
              </a:solidFill>
              <a:latin typeface="Arial" pitchFamily="34" charset="0"/>
            </a:endParaRPr>
          </a:p>
        </p:txBody>
      </p:sp>
      <p:sp>
        <p:nvSpPr>
          <p:cNvPr id="7" name="Title 1"/>
          <p:cNvSpPr txBox="1">
            <a:spLocks/>
          </p:cNvSpPr>
          <p:nvPr/>
        </p:nvSpPr>
        <p:spPr bwMode="auto">
          <a:xfrm>
            <a:off x="381000" y="4968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lgn="ctr">
              <a:defRPr/>
            </a:pPr>
            <a:r>
              <a:rPr lang="en-US" sz="2400" kern="0" dirty="0" smtClean="0">
                <a:solidFill>
                  <a:schemeClr val="tx1"/>
                </a:solidFill>
              </a:rPr>
              <a:t>Fall_2012_03 Subcommittee:  NAS Operations</a:t>
            </a:r>
          </a:p>
          <a:p>
            <a:pPr algn="ctr">
              <a:defRPr/>
            </a:pPr>
            <a:r>
              <a:rPr lang="en-US" sz="2400" kern="0" dirty="0" smtClean="0">
                <a:solidFill>
                  <a:schemeClr val="tx1"/>
                </a:solidFill>
              </a:rPr>
              <a:t>REDAC Recommendation</a:t>
            </a:r>
          </a:p>
        </p:txBody>
      </p:sp>
      <p:sp>
        <p:nvSpPr>
          <p:cNvPr id="16389" name="Slide Number Placeholder 5"/>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indent="-285750" eaLnBrk="0" hangingPunct="0">
              <a:spcBef>
                <a:spcPct val="20000"/>
              </a:spcBef>
              <a:buFont typeface="Arial" pitchFamily="34" charset="0"/>
              <a:buChar char="–"/>
              <a:defRPr sz="2800">
                <a:solidFill>
                  <a:schemeClr val="tx1"/>
                </a:solidFill>
                <a:latin typeface="Calibri" pitchFamily="34" charset="0"/>
              </a:defRPr>
            </a:lvl2pPr>
            <a:lvl3pPr indent="-228600" eaLnBrk="0" hangingPunct="0">
              <a:spcBef>
                <a:spcPct val="20000"/>
              </a:spcBef>
              <a:buFont typeface="Arial" pitchFamily="34" charset="0"/>
              <a:buChar char="•"/>
              <a:defRPr sz="2400">
                <a:solidFill>
                  <a:schemeClr val="tx1"/>
                </a:solidFill>
                <a:latin typeface="Calibri" pitchFamily="34" charset="0"/>
              </a:defRPr>
            </a:lvl3pPr>
            <a:lvl4pPr indent="-228600" eaLnBrk="0" hangingPunct="0">
              <a:spcBef>
                <a:spcPct val="20000"/>
              </a:spcBef>
              <a:buFont typeface="Arial" pitchFamily="34" charset="0"/>
              <a:buChar char="–"/>
              <a:defRPr sz="2000">
                <a:solidFill>
                  <a:schemeClr val="tx1"/>
                </a:solidFill>
                <a:latin typeface="Calibri" pitchFamily="34" charset="0"/>
              </a:defRPr>
            </a:lvl4pPr>
            <a:lvl5pPr indent="-228600" eaLnBrk="0" hangingPunct="0">
              <a:spcBef>
                <a:spcPct val="20000"/>
              </a:spcBef>
              <a:buFont typeface="Arial" pitchFamily="34" charset="0"/>
              <a:buChar char="»"/>
              <a:defRPr sz="2000">
                <a:solidFill>
                  <a:schemeClr val="tx1"/>
                </a:solidFill>
                <a:latin typeface="Calibri" pitchFamily="34" charset="0"/>
              </a:defRPr>
            </a:lvl5pPr>
            <a:lvl6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fld id="{604DC32C-AEA5-4F88-9BDA-88C7385861F1}" type="slidenum">
              <a:rPr lang="en-US" altLang="en-US" sz="1200">
                <a:solidFill>
                  <a:srgbClr val="898989"/>
                </a:solidFill>
              </a:rPr>
              <a:pPr algn="r" eaLnBrk="1" hangingPunct="1">
                <a:spcBef>
                  <a:spcPct val="0"/>
                </a:spcBef>
                <a:buFontTx/>
                <a:buNone/>
              </a:pPr>
              <a:t>4</a:t>
            </a:fld>
            <a:endParaRPr lang="en-US" altLang="en-US" sz="1200">
              <a:solidFill>
                <a:srgbClr val="898989"/>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304800"/>
            <a:ext cx="8472488" cy="493713"/>
          </a:xfrm>
        </p:spPr>
        <p:txBody>
          <a:bodyPr/>
          <a:lstStyle/>
          <a:p>
            <a:pPr eaLnBrk="1" hangingPunct="1"/>
            <a:r>
              <a:rPr lang="en-US" altLang="en-US" sz="2400" b="1" smtClean="0"/>
              <a:t>Fall_2012_05 Subcommittee:  NAS Operations</a:t>
            </a:r>
            <a:br>
              <a:rPr lang="en-US" altLang="en-US" sz="2400" b="1" smtClean="0"/>
            </a:br>
            <a:r>
              <a:rPr lang="en-US" altLang="en-US" sz="2400" b="1" smtClean="0"/>
              <a:t>REDAC Recommendation </a:t>
            </a:r>
          </a:p>
        </p:txBody>
      </p:sp>
      <p:sp>
        <p:nvSpPr>
          <p:cNvPr id="66563" name="Content Placeholder 2"/>
          <p:cNvSpPr>
            <a:spLocks noGrp="1"/>
          </p:cNvSpPr>
          <p:nvPr>
            <p:ph idx="1"/>
          </p:nvPr>
        </p:nvSpPr>
        <p:spPr>
          <a:xfrm>
            <a:off x="533400" y="990600"/>
            <a:ext cx="8050213" cy="5257800"/>
          </a:xfrm>
        </p:spPr>
        <p:txBody>
          <a:bodyPr rtlCol="0">
            <a:normAutofit/>
          </a:bodyPr>
          <a:lstStyle/>
          <a:p>
            <a:pPr marL="0" indent="0" eaLnBrk="1" fontAlgn="auto" hangingPunct="1">
              <a:spcAft>
                <a:spcPts val="0"/>
              </a:spcAft>
              <a:buFont typeface="Arial" pitchFamily="34" charset="0"/>
              <a:buNone/>
              <a:defRPr/>
            </a:pPr>
            <a:r>
              <a:rPr lang="en-US" sz="1800" u="sng" dirty="0" smtClean="0"/>
              <a:t>Recommendation:</a:t>
            </a:r>
            <a:r>
              <a:rPr lang="en-US" sz="1800" dirty="0" smtClean="0"/>
              <a:t> </a:t>
            </a:r>
          </a:p>
          <a:p>
            <a:pPr marL="0" indent="0" eaLnBrk="1" fontAlgn="auto" hangingPunct="1">
              <a:spcAft>
                <a:spcPts val="0"/>
              </a:spcAft>
              <a:buFontTx/>
              <a:buNone/>
              <a:defRPr/>
            </a:pPr>
            <a:r>
              <a:rPr lang="en-US" sz="1600" dirty="0" smtClean="0">
                <a:latin typeface="Arial" panose="020B0604020202020204" pitchFamily="34" charset="0"/>
                <a:cs typeface="Arial" panose="020B0604020202020204" pitchFamily="34" charset="0"/>
              </a:rPr>
              <a:t>FAA research activities (e.g., ConOps development, validation, etc.) involving NextGen equipage need to explore the following:</a:t>
            </a:r>
          </a:p>
          <a:p>
            <a:pPr eaLnBrk="1" fontAlgn="auto" hangingPunct="1">
              <a:spcAft>
                <a:spcPts val="0"/>
              </a:spcAft>
              <a:buFont typeface="Wingdings" pitchFamily="2" charset="2"/>
              <a:buChar char="Ø"/>
              <a:defRPr/>
            </a:pPr>
            <a:r>
              <a:rPr lang="en-US" sz="1400" dirty="0" smtClean="0">
                <a:latin typeface="Arial" panose="020B0604020202020204" pitchFamily="34" charset="0"/>
                <a:cs typeface="Arial" panose="020B0604020202020204" pitchFamily="34" charset="0"/>
              </a:rPr>
              <a:t>Critical mass thresholds for delivery of benefits to equipped users</a:t>
            </a:r>
          </a:p>
          <a:p>
            <a:pPr eaLnBrk="1" fontAlgn="auto" hangingPunct="1">
              <a:spcAft>
                <a:spcPts val="0"/>
              </a:spcAft>
              <a:buFont typeface="Wingdings" pitchFamily="2" charset="2"/>
              <a:buChar char="Ø"/>
              <a:defRPr/>
            </a:pPr>
            <a:r>
              <a:rPr lang="en-US" sz="1400" dirty="0" smtClean="0">
                <a:latin typeface="Arial" panose="020B0604020202020204" pitchFamily="34" charset="0"/>
                <a:cs typeface="Arial" panose="020B0604020202020204" pitchFamily="34" charset="0"/>
              </a:rPr>
              <a:t>Potential automation mitigations to enable controllers to handle mixed capabilities</a:t>
            </a:r>
          </a:p>
          <a:p>
            <a:pPr eaLnBrk="1" fontAlgn="auto" hangingPunct="1">
              <a:spcAft>
                <a:spcPts val="0"/>
              </a:spcAft>
              <a:buFont typeface="Wingdings" pitchFamily="2" charset="2"/>
              <a:buChar char="Ø"/>
              <a:defRPr/>
            </a:pPr>
            <a:r>
              <a:rPr lang="en-US" sz="1400" dirty="0" smtClean="0">
                <a:latin typeface="Arial" panose="020B0604020202020204" pitchFamily="34" charset="0"/>
                <a:cs typeface="Arial" panose="020B0604020202020204" pitchFamily="34" charset="0"/>
              </a:rPr>
              <a:t>Trade space of performance requirements, benefits, costs, aircraft equipage levels, and ground capabilities with respect to overall system performance gains, system benefits, and net benefits to equipped operators</a:t>
            </a:r>
          </a:p>
          <a:p>
            <a:pPr eaLnBrk="1" fontAlgn="auto" hangingPunct="1">
              <a:spcAft>
                <a:spcPts val="0"/>
              </a:spcAft>
              <a:buFont typeface="Wingdings" pitchFamily="2" charset="2"/>
              <a:buChar char="Ø"/>
              <a:defRPr/>
            </a:pPr>
            <a:r>
              <a:rPr lang="en-US" sz="1400" dirty="0" smtClean="0">
                <a:latin typeface="Arial" panose="020B0604020202020204" pitchFamily="34" charset="0"/>
                <a:cs typeface="Arial" panose="020B0604020202020204" pitchFamily="34" charset="0"/>
              </a:rPr>
              <a:t>Performance and equipage levels in different timeframes and operational environments (2018 vs. the 2025 timeframe and later)</a:t>
            </a:r>
          </a:p>
          <a:p>
            <a:pPr eaLnBrk="1" fontAlgn="auto" hangingPunct="1">
              <a:spcAft>
                <a:spcPts val="0"/>
              </a:spcAft>
              <a:buFont typeface="Wingdings" pitchFamily="2" charset="2"/>
              <a:buChar char="Ø"/>
              <a:defRPr/>
            </a:pPr>
            <a:r>
              <a:rPr lang="en-US" sz="1400" dirty="0" smtClean="0">
                <a:latin typeface="Arial" panose="020B0604020202020204" pitchFamily="34" charset="0"/>
                <a:cs typeface="Arial" panose="020B0604020202020204" pitchFamily="34" charset="0"/>
              </a:rPr>
              <a:t>Methods to ensure that aircraft with NextGen equipage gain differential benefits over non-equipped aircraft </a:t>
            </a:r>
            <a:br>
              <a:rPr lang="en-US" sz="1400" dirty="0" smtClean="0">
                <a:latin typeface="Arial" panose="020B0604020202020204" pitchFamily="34" charset="0"/>
                <a:cs typeface="Arial" panose="020B0604020202020204" pitchFamily="34" charset="0"/>
              </a:rPr>
            </a:br>
            <a:endParaRPr lang="en-US" sz="1400" dirty="0" smtClean="0">
              <a:latin typeface="Arial" panose="020B0604020202020204" pitchFamily="34" charset="0"/>
              <a:cs typeface="Arial" panose="020B0604020202020204" pitchFamily="34" charset="0"/>
            </a:endParaRPr>
          </a:p>
          <a:p>
            <a:pPr marL="0" indent="0" eaLnBrk="1" fontAlgn="auto" hangingPunct="1">
              <a:spcAft>
                <a:spcPts val="0"/>
              </a:spcAft>
              <a:buFontTx/>
              <a:buNone/>
              <a:defRPr/>
            </a:pPr>
            <a:r>
              <a:rPr lang="en-US" sz="1600" u="sng" dirty="0" smtClean="0"/>
              <a:t>FAA Response: </a:t>
            </a:r>
          </a:p>
          <a:p>
            <a:pPr marL="0" indent="0" eaLnBrk="1" fontAlgn="auto" hangingPunct="1">
              <a:spcAft>
                <a:spcPts val="0"/>
              </a:spcAft>
              <a:buFontTx/>
              <a:buNone/>
              <a:defRPr/>
            </a:pPr>
            <a:r>
              <a:rPr lang="en-US" sz="1600" dirty="0">
                <a:latin typeface="Arial" panose="020B0604020202020204" pitchFamily="34" charset="0"/>
                <a:cs typeface="Arial" panose="020B0604020202020204" pitchFamily="34" charset="0"/>
              </a:rPr>
              <a:t>The following research proposals were included in the Multiyear plan to address this recommendation</a:t>
            </a:r>
          </a:p>
          <a:p>
            <a:pPr eaLnBrk="1" fontAlgn="auto" hangingPunct="1">
              <a:spcAft>
                <a:spcPts val="0"/>
              </a:spcAft>
              <a:buFont typeface="Wingdings" pitchFamily="2" charset="2"/>
              <a:buChar char="Ø"/>
              <a:defRPr/>
            </a:pPr>
            <a:r>
              <a:rPr lang="en-US" sz="1400" dirty="0" smtClean="0">
                <a:latin typeface="Arial" panose="020B0604020202020204" pitchFamily="34" charset="0"/>
                <a:cs typeface="Arial" panose="020B0604020202020204" pitchFamily="34" charset="0"/>
              </a:rPr>
              <a:t>Performance Based Navigation (PBN) ConOps (not approved)</a:t>
            </a:r>
          </a:p>
          <a:p>
            <a:pPr eaLnBrk="1" fontAlgn="auto" hangingPunct="1">
              <a:spcAft>
                <a:spcPts val="0"/>
              </a:spcAft>
              <a:buFont typeface="Wingdings" pitchFamily="2" charset="2"/>
              <a:buChar char="Ø"/>
              <a:defRPr/>
            </a:pPr>
            <a:r>
              <a:rPr lang="en-US" sz="1400" dirty="0" smtClean="0">
                <a:latin typeface="Arial" panose="020B0604020202020204" pitchFamily="34" charset="0"/>
                <a:cs typeface="Arial" panose="020B0604020202020204" pitchFamily="34" charset="0"/>
              </a:rPr>
              <a:t>Performance Based Navigation Flexible Route System (not approved)</a:t>
            </a:r>
          </a:p>
          <a:p>
            <a:pPr eaLnBrk="1" fontAlgn="auto" hangingPunct="1">
              <a:spcAft>
                <a:spcPts val="0"/>
              </a:spcAft>
              <a:buFont typeface="Wingdings" pitchFamily="2" charset="2"/>
              <a:buChar char="Ø"/>
              <a:defRPr/>
            </a:pPr>
            <a:r>
              <a:rPr lang="en-US" sz="1400" dirty="0" smtClean="0">
                <a:latin typeface="Arial" panose="020B0604020202020204" pitchFamily="34" charset="0"/>
                <a:cs typeface="Arial" panose="020B0604020202020204" pitchFamily="34" charset="0"/>
              </a:rPr>
              <a:t>Level 2 Data Comm ConOps (not approved) </a:t>
            </a:r>
          </a:p>
          <a:p>
            <a:pPr eaLnBrk="1" fontAlgn="auto" hangingPunct="1">
              <a:spcAft>
                <a:spcPts val="0"/>
              </a:spcAft>
              <a:buFont typeface="Wingdings" pitchFamily="2" charset="2"/>
              <a:buChar char="Ø"/>
              <a:defRPr/>
            </a:pPr>
            <a:r>
              <a:rPr lang="en-US" sz="1400" dirty="0" smtClean="0">
                <a:latin typeface="Arial" panose="020B0604020202020204" pitchFamily="34" charset="0"/>
                <a:cs typeface="Arial" panose="020B0604020202020204" pitchFamily="34" charset="0"/>
              </a:rPr>
              <a:t>Mixed Equipage Research for Operational Concepts Validation (not approved)</a:t>
            </a:r>
          </a:p>
          <a:p>
            <a:pPr marL="0" indent="0" eaLnBrk="1" fontAlgn="auto" hangingPunct="1">
              <a:spcAft>
                <a:spcPts val="0"/>
              </a:spcAft>
              <a:buFontTx/>
              <a:buNone/>
              <a:defRPr/>
            </a:pPr>
            <a:endParaRPr lang="en-US" sz="1400" dirty="0" smtClean="0">
              <a:latin typeface="Arial" panose="020B0604020202020204" pitchFamily="34" charset="0"/>
              <a:cs typeface="Arial" panose="020B0604020202020204" pitchFamily="34" charset="0"/>
            </a:endParaRPr>
          </a:p>
        </p:txBody>
      </p:sp>
      <p:sp>
        <p:nvSpPr>
          <p:cNvPr id="18436" name="Slide Number Placeholder 3"/>
          <p:cNvSpPr>
            <a:spLocks noGrp="1"/>
          </p:cNvSpPr>
          <p:nvPr>
            <p:ph type="sldNum" sz="quarter" idx="12"/>
          </p:nvPr>
        </p:nvSpPr>
        <p:spPr bwMode="auto">
          <a:xfrm>
            <a:off x="457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fontAlgn="base">
              <a:spcBef>
                <a:spcPct val="0"/>
              </a:spcBef>
              <a:spcAft>
                <a:spcPct val="0"/>
              </a:spcAft>
              <a:defRPr/>
            </a:pPr>
            <a:fld id="{2158D5D3-D21D-4BD9-A37E-77D875668CEC}" type="slidenum">
              <a:rPr lang="en-US" smtClean="0">
                <a:solidFill>
                  <a:srgbClr val="FFFFFF"/>
                </a:solidFill>
                <a:latin typeface="Arial" pitchFamily="34" charset="0"/>
              </a:rPr>
              <a:pPr algn="l" fontAlgn="base">
                <a:spcBef>
                  <a:spcPct val="0"/>
                </a:spcBef>
                <a:spcAft>
                  <a:spcPct val="0"/>
                </a:spcAft>
                <a:defRPr/>
              </a:pPr>
              <a:t>5</a:t>
            </a:fld>
            <a:endParaRPr lang="en-US" smtClean="0">
              <a:solidFill>
                <a:srgbClr val="FFFFFF"/>
              </a:solidFill>
              <a:latin typeface="Arial" pitchFamily="34" charset="0"/>
            </a:endParaRPr>
          </a:p>
        </p:txBody>
      </p:sp>
      <p:sp>
        <p:nvSpPr>
          <p:cNvPr id="17413" name="Slide Number Placeholder 5"/>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indent="-285750" eaLnBrk="0" hangingPunct="0">
              <a:spcBef>
                <a:spcPct val="20000"/>
              </a:spcBef>
              <a:buFont typeface="Arial" pitchFamily="34" charset="0"/>
              <a:buChar char="–"/>
              <a:defRPr sz="2800">
                <a:solidFill>
                  <a:schemeClr val="tx1"/>
                </a:solidFill>
                <a:latin typeface="Calibri" pitchFamily="34" charset="0"/>
              </a:defRPr>
            </a:lvl2pPr>
            <a:lvl3pPr indent="-228600" eaLnBrk="0" hangingPunct="0">
              <a:spcBef>
                <a:spcPct val="20000"/>
              </a:spcBef>
              <a:buFont typeface="Arial" pitchFamily="34" charset="0"/>
              <a:buChar char="•"/>
              <a:defRPr sz="2400">
                <a:solidFill>
                  <a:schemeClr val="tx1"/>
                </a:solidFill>
                <a:latin typeface="Calibri" pitchFamily="34" charset="0"/>
              </a:defRPr>
            </a:lvl3pPr>
            <a:lvl4pPr indent="-228600" eaLnBrk="0" hangingPunct="0">
              <a:spcBef>
                <a:spcPct val="20000"/>
              </a:spcBef>
              <a:buFont typeface="Arial" pitchFamily="34" charset="0"/>
              <a:buChar char="–"/>
              <a:defRPr sz="2000">
                <a:solidFill>
                  <a:schemeClr val="tx1"/>
                </a:solidFill>
                <a:latin typeface="Calibri" pitchFamily="34" charset="0"/>
              </a:defRPr>
            </a:lvl4pPr>
            <a:lvl5pPr indent="-228600" eaLnBrk="0" hangingPunct="0">
              <a:spcBef>
                <a:spcPct val="20000"/>
              </a:spcBef>
              <a:buFont typeface="Arial" pitchFamily="34" charset="0"/>
              <a:buChar char="»"/>
              <a:defRPr sz="2000">
                <a:solidFill>
                  <a:schemeClr val="tx1"/>
                </a:solidFill>
                <a:latin typeface="Calibri" pitchFamily="34" charset="0"/>
              </a:defRPr>
            </a:lvl5pPr>
            <a:lvl6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fld id="{199F3CCD-CA2F-421D-BC07-1B7436254E97}" type="slidenum">
              <a:rPr lang="en-US" altLang="en-US" sz="1200">
                <a:solidFill>
                  <a:srgbClr val="898989"/>
                </a:solidFill>
              </a:rPr>
              <a:pPr algn="r" eaLnBrk="1" hangingPunct="1">
                <a:spcBef>
                  <a:spcPct val="0"/>
                </a:spcBef>
                <a:buFontTx/>
                <a:buNone/>
              </a:pPr>
              <a:t>5</a:t>
            </a:fld>
            <a:endParaRPr lang="en-US" altLang="en-US" sz="1200">
              <a:solidFill>
                <a:srgbClr val="898989"/>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z="2400" b="1" smtClean="0"/>
              <a:t>Fall_2012_05(Continued) Subcommittee:  NAS Operations</a:t>
            </a:r>
            <a:br>
              <a:rPr lang="en-US" altLang="en-US" sz="2400" b="1" smtClean="0"/>
            </a:br>
            <a:r>
              <a:rPr lang="en-US" altLang="en-US" sz="2400" b="1" smtClean="0"/>
              <a:t>REDAC Recommendation </a:t>
            </a:r>
            <a:endParaRPr lang="en-US" altLang="en-US" sz="2400" smtClean="0"/>
          </a:p>
        </p:txBody>
      </p:sp>
      <p:sp>
        <p:nvSpPr>
          <p:cNvPr id="3" name="Content Placeholder 2"/>
          <p:cNvSpPr>
            <a:spLocks noGrp="1"/>
          </p:cNvSpPr>
          <p:nvPr>
            <p:ph idx="1"/>
          </p:nvPr>
        </p:nvSpPr>
        <p:spPr/>
        <p:txBody>
          <a:bodyPr/>
          <a:lstStyle/>
          <a:p>
            <a:pPr marL="0" indent="0">
              <a:buFont typeface="Arial" pitchFamily="34" charset="0"/>
              <a:buNone/>
              <a:defRPr/>
            </a:pPr>
            <a:r>
              <a:rPr lang="en-US" sz="1600" b="1" u="sng" dirty="0" smtClean="0"/>
              <a:t>FAA Response:</a:t>
            </a:r>
            <a:endParaRPr lang="en-US" sz="1600" u="sng" dirty="0"/>
          </a:p>
          <a:p>
            <a:pPr>
              <a:defRPr/>
            </a:pPr>
            <a:endParaRPr lang="en-US" sz="1800" u="sng" dirty="0"/>
          </a:p>
          <a:p>
            <a:pPr marL="0" indent="0">
              <a:buFont typeface="Arial" pitchFamily="34" charset="0"/>
              <a:buNone/>
              <a:defRPr/>
            </a:pPr>
            <a:r>
              <a:rPr lang="en-US" sz="1600" dirty="0" smtClean="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Life Cycle Integration Office (ANG-D3) prepared a draft paper, dated May 25, 2011, addressing “NextGen equipage strategy” and various mixed performance environments.  The paper describes a systematic pathway for identifying and validating NextGen services and benefits to be accrued based on a set of user-defined operations.  It lays out the foundation for the next level of detail supporting the development of NextGen Implementation Plan to evolve enabling technologies.  The strategy will help facilitate improved performance for all stakeholders (i.e., mainline, regional business, General Aviation, military) for the Mid-Term.  Part of the strategy is to address the challenges and dynamics of aircraft mixed equipage, airspace design and procedures, airport configuration and operations, variations in business case analysis practices and other critical success factors.  The paper also proposes a simplistic means of providing air traffic controllers with additional aircraft capability information and scenarios to support traffic flow and operational management of aircraft.</a:t>
            </a:r>
          </a:p>
          <a:p>
            <a:pPr>
              <a:defRPr/>
            </a:pPr>
            <a:endParaRPr lang="en-US" sz="1800" dirty="0"/>
          </a:p>
        </p:txBody>
      </p:sp>
      <p:sp>
        <p:nvSpPr>
          <p:cNvPr id="4" name="Slide Number Placeholder 5"/>
          <p:cNvSpPr>
            <a:spLocks noGrp="1"/>
          </p:cNvSpPr>
          <p:nvPr>
            <p:ph type="sldNum" sz="quarter" idx="12"/>
          </p:nvPr>
        </p:nvSpPr>
        <p:spPr/>
        <p:txBody>
          <a:bodyPr/>
          <a:lstStyle>
            <a:lvl1pPr>
              <a:defRPr/>
            </a:lvl1pPr>
          </a:lstStyle>
          <a:p>
            <a:pPr>
              <a:defRPr/>
            </a:pPr>
            <a:fld id="{0A6498C6-6809-468D-82ED-56D431ABAF1E}" type="slidenum">
              <a:rPr lang="en-US"/>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76200"/>
            <a:ext cx="8229600" cy="1143000"/>
          </a:xfrm>
        </p:spPr>
        <p:txBody>
          <a:bodyPr/>
          <a:lstStyle/>
          <a:p>
            <a:pPr eaLnBrk="1" hangingPunct="1"/>
            <a:r>
              <a:rPr lang="en-US" altLang="en-US" sz="2400" b="1" smtClean="0"/>
              <a:t>Fall_2012_06 Subcommittee:  NAS Operations</a:t>
            </a:r>
            <a:br>
              <a:rPr lang="en-US" altLang="en-US" sz="2400" b="1" smtClean="0"/>
            </a:br>
            <a:r>
              <a:rPr lang="en-US" altLang="en-US" sz="2400" b="1" smtClean="0"/>
              <a:t>REDAC Recommendation</a:t>
            </a:r>
          </a:p>
        </p:txBody>
      </p:sp>
      <p:sp>
        <p:nvSpPr>
          <p:cNvPr id="66563" name="Content Placeholder 2"/>
          <p:cNvSpPr>
            <a:spLocks noGrp="1"/>
          </p:cNvSpPr>
          <p:nvPr>
            <p:ph idx="1"/>
          </p:nvPr>
        </p:nvSpPr>
        <p:spPr>
          <a:xfrm>
            <a:off x="533400" y="1066800"/>
            <a:ext cx="8050213" cy="5106988"/>
          </a:xfrm>
        </p:spPr>
        <p:txBody>
          <a:bodyPr rtlCol="0">
            <a:normAutofit/>
          </a:bodyPr>
          <a:lstStyle/>
          <a:p>
            <a:pPr marL="0" indent="0" eaLnBrk="1" fontAlgn="auto" hangingPunct="1">
              <a:spcAft>
                <a:spcPts val="0"/>
              </a:spcAft>
              <a:buFont typeface="Arial" pitchFamily="34" charset="0"/>
              <a:buNone/>
              <a:defRPr/>
            </a:pPr>
            <a:r>
              <a:rPr lang="en-US" sz="1800" u="sng" dirty="0" smtClean="0"/>
              <a:t>Recommendation:</a:t>
            </a:r>
            <a:r>
              <a:rPr lang="en-US" sz="1800" dirty="0" smtClean="0"/>
              <a:t> </a:t>
            </a:r>
          </a:p>
          <a:p>
            <a:pPr eaLnBrk="1" fontAlgn="auto" hangingPunct="1">
              <a:spcAft>
                <a:spcPts val="0"/>
              </a:spcAft>
              <a:buFont typeface="Arial" pitchFamily="34" charset="0"/>
              <a:buAutoNum type="arabicPeriod" startAt="4"/>
              <a:defRPr/>
            </a:pPr>
            <a:endParaRPr lang="en-US" sz="1800" dirty="0"/>
          </a:p>
          <a:p>
            <a:pPr marL="0" indent="0" eaLnBrk="1" fontAlgn="auto" hangingPunct="1">
              <a:spcAft>
                <a:spcPts val="0"/>
              </a:spcAft>
              <a:buFontTx/>
              <a:buNone/>
              <a:defRPr/>
            </a:pPr>
            <a:r>
              <a:rPr lang="en-US" sz="1600" dirty="0" smtClean="0">
                <a:latin typeface="Arial" panose="020B0604020202020204" pitchFamily="34" charset="0"/>
                <a:cs typeface="Arial" panose="020B0604020202020204" pitchFamily="34" charset="0"/>
              </a:rPr>
              <a:t>The FAA research supporting validation of a TBO concept of operations should include the following activities:  Differentiation of midterm and post midterm operations and benefits; integrate TFM, CDM with Data Comm to the aircraft regarding reroutes (pre-flight and during flight);  address mixed capability operations; quantify marginal benefits of differing performance requirements and capabilities from both a system perspective and the perspective of investing operators</a:t>
            </a:r>
          </a:p>
          <a:p>
            <a:pPr eaLnBrk="1" fontAlgn="auto" hangingPunct="1">
              <a:spcAft>
                <a:spcPts val="0"/>
              </a:spcAft>
              <a:buFontTx/>
              <a:buAutoNum type="arabicPeriod"/>
              <a:defRPr/>
            </a:pPr>
            <a:endParaRPr lang="en-US" sz="1400" dirty="0"/>
          </a:p>
          <a:p>
            <a:pPr marL="0" indent="0" eaLnBrk="1" fontAlgn="auto" hangingPunct="1">
              <a:spcAft>
                <a:spcPts val="0"/>
              </a:spcAft>
              <a:buFontTx/>
              <a:buNone/>
              <a:defRPr/>
            </a:pPr>
            <a:endParaRPr lang="en-US" sz="1400" dirty="0" smtClean="0"/>
          </a:p>
          <a:p>
            <a:pPr marL="0" indent="0" eaLnBrk="1" fontAlgn="auto" hangingPunct="1">
              <a:spcAft>
                <a:spcPts val="0"/>
              </a:spcAft>
              <a:buFontTx/>
              <a:buNone/>
              <a:defRPr/>
            </a:pPr>
            <a:r>
              <a:rPr lang="en-US" sz="1800" u="sng" dirty="0" smtClean="0"/>
              <a:t>FAA Response: </a:t>
            </a:r>
          </a:p>
          <a:p>
            <a:pPr marL="0" indent="0" eaLnBrk="1" fontAlgn="auto" hangingPunct="1">
              <a:spcAft>
                <a:spcPts val="0"/>
              </a:spcAft>
              <a:buFontTx/>
              <a:buNone/>
              <a:defRPr/>
            </a:pPr>
            <a:endParaRPr lang="en-US" sz="1800" u="sng" dirty="0" smtClean="0"/>
          </a:p>
          <a:p>
            <a:pPr marL="0" indent="0" eaLnBrk="1" fontAlgn="auto" hangingPunct="1">
              <a:spcAft>
                <a:spcPts val="0"/>
              </a:spcAft>
              <a:buFontTx/>
              <a:buNone/>
              <a:defRPr/>
            </a:pPr>
            <a:r>
              <a:rPr lang="en-US" sz="1600" dirty="0" smtClean="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following research proposals were included in the Multiyear plan to address this recommendation</a:t>
            </a:r>
          </a:p>
          <a:p>
            <a:pPr eaLnBrk="1" fontAlgn="auto" hangingPunct="1">
              <a:spcAft>
                <a:spcPts val="0"/>
              </a:spcAft>
              <a:buFont typeface="Wingdings" pitchFamily="2" charset="2"/>
              <a:buChar char="Ø"/>
              <a:defRPr/>
            </a:pPr>
            <a:r>
              <a:rPr lang="en-US" sz="1600" dirty="0" smtClean="0">
                <a:latin typeface="Arial" panose="020B0604020202020204" pitchFamily="34" charset="0"/>
                <a:cs typeface="Arial" panose="020B0604020202020204" pitchFamily="34" charset="0"/>
              </a:rPr>
              <a:t>Trajectory Operations (TOps) Concept of Operations (approved)</a:t>
            </a:r>
          </a:p>
          <a:p>
            <a:pPr eaLnBrk="1" fontAlgn="auto" hangingPunct="1">
              <a:spcAft>
                <a:spcPts val="0"/>
              </a:spcAft>
              <a:buFont typeface="Wingdings" pitchFamily="2" charset="2"/>
              <a:buChar char="Ø"/>
              <a:defRPr/>
            </a:pPr>
            <a:r>
              <a:rPr lang="en-US" sz="1600" dirty="0" smtClean="0">
                <a:latin typeface="Arial" panose="020B0604020202020204" pitchFamily="34" charset="0"/>
                <a:cs typeface="Arial" panose="020B0604020202020204" pitchFamily="34" charset="0"/>
              </a:rPr>
              <a:t>Complex Clearances (approved)</a:t>
            </a:r>
          </a:p>
          <a:p>
            <a:pPr eaLnBrk="1" fontAlgn="auto" hangingPunct="1">
              <a:spcAft>
                <a:spcPts val="0"/>
              </a:spcAft>
              <a:buFont typeface="Wingdings" pitchFamily="2" charset="2"/>
              <a:buChar char="Ø"/>
              <a:defRPr/>
            </a:pPr>
            <a:r>
              <a:rPr lang="en-US" sz="1600" dirty="0" smtClean="0">
                <a:latin typeface="Arial" panose="020B0604020202020204" pitchFamily="34" charset="0"/>
                <a:cs typeface="Arial" panose="020B0604020202020204" pitchFamily="34" charset="0"/>
              </a:rPr>
              <a:t>Vertical Ascent and Decent Rate (VADR) (approved)</a:t>
            </a:r>
          </a:p>
          <a:p>
            <a:pPr marL="0" indent="0" eaLnBrk="1" fontAlgn="auto" hangingPunct="1">
              <a:spcAft>
                <a:spcPts val="0"/>
              </a:spcAft>
              <a:buFontTx/>
              <a:buNone/>
              <a:defRPr/>
            </a:pPr>
            <a:endParaRPr lang="en-US" sz="1200" dirty="0" smtClean="0"/>
          </a:p>
        </p:txBody>
      </p:sp>
      <p:sp>
        <p:nvSpPr>
          <p:cNvPr id="19460" name="Slide Number Placeholder 3"/>
          <p:cNvSpPr>
            <a:spLocks noGrp="1"/>
          </p:cNvSpPr>
          <p:nvPr>
            <p:ph type="sldNum" sz="quarter" idx="12"/>
          </p:nvPr>
        </p:nvSpPr>
        <p:spPr bwMode="auto">
          <a:xfrm>
            <a:off x="457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fontAlgn="base">
              <a:spcBef>
                <a:spcPct val="0"/>
              </a:spcBef>
              <a:spcAft>
                <a:spcPct val="0"/>
              </a:spcAft>
              <a:defRPr/>
            </a:pPr>
            <a:fld id="{210E243D-CB76-4154-8631-BEDE03E51923}" type="slidenum">
              <a:rPr lang="en-US" smtClean="0">
                <a:solidFill>
                  <a:srgbClr val="FFFFFF"/>
                </a:solidFill>
                <a:latin typeface="Arial" pitchFamily="34" charset="0"/>
              </a:rPr>
              <a:pPr algn="l" fontAlgn="base">
                <a:spcBef>
                  <a:spcPct val="0"/>
                </a:spcBef>
                <a:spcAft>
                  <a:spcPct val="0"/>
                </a:spcAft>
                <a:defRPr/>
              </a:pPr>
              <a:t>7</a:t>
            </a:fld>
            <a:endParaRPr lang="en-US" smtClean="0">
              <a:solidFill>
                <a:srgbClr val="FFFFFF"/>
              </a:solidFill>
              <a:latin typeface="Arial" pitchFamily="34" charset="0"/>
            </a:endParaRPr>
          </a:p>
        </p:txBody>
      </p:sp>
      <p:sp>
        <p:nvSpPr>
          <p:cNvPr id="19461" name="Slide Number Placeholder 5"/>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indent="-285750" eaLnBrk="0" hangingPunct="0">
              <a:spcBef>
                <a:spcPct val="20000"/>
              </a:spcBef>
              <a:buFont typeface="Arial" pitchFamily="34" charset="0"/>
              <a:buChar char="–"/>
              <a:defRPr sz="2800">
                <a:solidFill>
                  <a:schemeClr val="tx1"/>
                </a:solidFill>
                <a:latin typeface="Calibri" pitchFamily="34" charset="0"/>
              </a:defRPr>
            </a:lvl2pPr>
            <a:lvl3pPr indent="-228600" eaLnBrk="0" hangingPunct="0">
              <a:spcBef>
                <a:spcPct val="20000"/>
              </a:spcBef>
              <a:buFont typeface="Arial" pitchFamily="34" charset="0"/>
              <a:buChar char="•"/>
              <a:defRPr sz="2400">
                <a:solidFill>
                  <a:schemeClr val="tx1"/>
                </a:solidFill>
                <a:latin typeface="Calibri" pitchFamily="34" charset="0"/>
              </a:defRPr>
            </a:lvl3pPr>
            <a:lvl4pPr indent="-228600" eaLnBrk="0" hangingPunct="0">
              <a:spcBef>
                <a:spcPct val="20000"/>
              </a:spcBef>
              <a:buFont typeface="Arial" pitchFamily="34" charset="0"/>
              <a:buChar char="–"/>
              <a:defRPr sz="2000">
                <a:solidFill>
                  <a:schemeClr val="tx1"/>
                </a:solidFill>
                <a:latin typeface="Calibri" pitchFamily="34" charset="0"/>
              </a:defRPr>
            </a:lvl4pPr>
            <a:lvl5pPr indent="-228600" eaLnBrk="0" hangingPunct="0">
              <a:spcBef>
                <a:spcPct val="20000"/>
              </a:spcBef>
              <a:buFont typeface="Arial" pitchFamily="34" charset="0"/>
              <a:buChar char="»"/>
              <a:defRPr sz="2000">
                <a:solidFill>
                  <a:schemeClr val="tx1"/>
                </a:solidFill>
                <a:latin typeface="Calibri" pitchFamily="34" charset="0"/>
              </a:defRPr>
            </a:lvl5pPr>
            <a:lvl6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fld id="{C6817A8B-1B61-4959-A63B-6E1ADA656E18}" type="slidenum">
              <a:rPr lang="en-US" altLang="en-US" sz="1200">
                <a:solidFill>
                  <a:srgbClr val="898989"/>
                </a:solidFill>
              </a:rPr>
              <a:pPr algn="r" eaLnBrk="1" hangingPunct="1">
                <a:spcBef>
                  <a:spcPct val="0"/>
                </a:spcBef>
                <a:buFontTx/>
                <a:buNone/>
              </a:pPr>
              <a:t>7</a:t>
            </a:fld>
            <a:endParaRPr lang="en-US" altLang="en-US" sz="1200">
              <a:solidFill>
                <a:srgbClr val="898989"/>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76200"/>
            <a:ext cx="8472488" cy="609600"/>
          </a:xfrm>
        </p:spPr>
        <p:txBody>
          <a:bodyPr/>
          <a:lstStyle/>
          <a:p>
            <a:pPr eaLnBrk="1" hangingPunct="1"/>
            <a:r>
              <a:rPr lang="en-US" altLang="en-US" sz="2400" b="1" smtClean="0"/>
              <a:t>PPT Financial Summary </a:t>
            </a:r>
          </a:p>
        </p:txBody>
      </p:sp>
      <p:graphicFrame>
        <p:nvGraphicFramePr>
          <p:cNvPr id="3206" name="Group 134"/>
          <p:cNvGraphicFramePr>
            <a:graphicFrameLocks noGrp="1"/>
          </p:cNvGraphicFramePr>
          <p:nvPr>
            <p:ph idx="1"/>
          </p:nvPr>
        </p:nvGraphicFramePr>
        <p:xfrm>
          <a:off x="381000" y="1295400"/>
          <a:ext cx="8534401" cy="2760661"/>
        </p:xfrm>
        <a:graphic>
          <a:graphicData uri="http://schemas.openxmlformats.org/drawingml/2006/table">
            <a:tbl>
              <a:tblPr/>
              <a:tblGrid>
                <a:gridCol w="3352800"/>
                <a:gridCol w="774161"/>
                <a:gridCol w="881488"/>
                <a:gridCol w="881488"/>
                <a:gridCol w="881488"/>
                <a:gridCol w="881488"/>
                <a:gridCol w="881488"/>
              </a:tblGrid>
              <a:tr h="25590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R="0" marT="45740" marB="4574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FY 12 Enacted</a:t>
                      </a: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FY 13 Enacted</a:t>
                      </a: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FY 14 Enacted</a:t>
                      </a:r>
                    </a:p>
                  </a:txBody>
                  <a:tcPr marR="0"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hMerge="1">
                  <a:txBody>
                    <a:bodyPr/>
                    <a:lstStyle/>
                    <a:p>
                      <a:endParaRPr lang="en-US"/>
                    </a:p>
                  </a:txBody>
                  <a:tcPr/>
                </a:tc>
              </a:tr>
              <a:tr h="2559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Program Title</a:t>
                      </a:r>
                    </a:p>
                  </a:txBody>
                  <a:tcPr marR="0" marT="45740" marB="4574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In-House</a:t>
                      </a: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Contracts</a:t>
                      </a: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In-House</a:t>
                      </a: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Contracts</a:t>
                      </a: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In-House</a:t>
                      </a:r>
                    </a:p>
                  </a:txBody>
                  <a:tcPr marR="0"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Contracts</a:t>
                      </a:r>
                    </a:p>
                  </a:txBody>
                  <a:tcPr marR="0"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r>
              <a:tr h="2559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Base Program (RE&amp;D)</a:t>
                      </a:r>
                    </a:p>
                  </a:txBody>
                  <a:tcPr marR="0" marT="45740" marB="4574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marR="0" marT="45740" marB="4574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5907">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cap="none" normalizeH="0" baseline="0" dirty="0" smtClean="0">
                          <a:ln>
                            <a:noFill/>
                          </a:ln>
                          <a:solidFill>
                            <a:schemeClr val="tx1"/>
                          </a:solidFill>
                          <a:effectLst/>
                          <a:latin typeface="Arial" charset="0"/>
                        </a:rPr>
                        <a:t>Base Program (RE&amp;D)</a:t>
                      </a:r>
                    </a:p>
                  </a:txBody>
                  <a:tcPr marR="0" marT="45740" marB="4574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ndParaRP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ndParaRP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ndParaRP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ndParaRP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ndParaRP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ndParaRPr>
                    </a:p>
                  </a:txBody>
                  <a:tcPr marR="0" marT="45740" marB="4574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35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Base Program (F&amp;E)</a:t>
                      </a:r>
                    </a:p>
                  </a:txBody>
                  <a:tcPr marT="45740" marB="4574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ndParaRPr>
                    </a:p>
                  </a:txBody>
                  <a:tcPr marR="13716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kern="1200" cap="none" normalizeH="0" baseline="0" dirty="0" smtClean="0">
                        <a:ln>
                          <a:noFill/>
                        </a:ln>
                        <a:solidFill>
                          <a:schemeClr val="tx1"/>
                        </a:solidFill>
                        <a:effectLst/>
                        <a:latin typeface="+mn-lt"/>
                        <a:ea typeface="+mn-ea"/>
                        <a:cs typeface="+mn-cs"/>
                      </a:endParaRP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j-lt"/>
                      </a:endParaRP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ndParaRPr>
                    </a:p>
                  </a:txBody>
                  <a:tcPr marR="13716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mj-lt"/>
                      </a:endParaRPr>
                    </a:p>
                  </a:txBody>
                  <a:tcPr marR="13716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ndParaRPr>
                    </a:p>
                  </a:txBody>
                  <a:tcPr marR="137160" marT="45740" marB="4574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5304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smtClean="0">
                          <a:ln>
                            <a:noFill/>
                          </a:ln>
                          <a:solidFill>
                            <a:srgbClr val="000000"/>
                          </a:solidFill>
                          <a:effectLst/>
                          <a:uLnTx/>
                          <a:uFillTx/>
                          <a:latin typeface="Arial" charset="0"/>
                          <a:ea typeface="+mn-ea"/>
                          <a:cs typeface="+mn-cs"/>
                        </a:rPr>
                        <a:t>NextGen Program (F&amp;E)</a:t>
                      </a:r>
                    </a:p>
                  </a:txBody>
                  <a:tcPr marT="45740" marB="4574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ndParaRPr>
                    </a:p>
                  </a:txBody>
                  <a:tcPr marR="13716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ndParaRPr>
                    </a:p>
                  </a:txBody>
                  <a:tcPr marR="13716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ndParaRPr>
                    </a:p>
                  </a:txBody>
                  <a:tcPr marR="13716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kern="1200" cap="none" normalizeH="0" baseline="0" dirty="0" smtClean="0">
                        <a:ln>
                          <a:noFill/>
                        </a:ln>
                        <a:solidFill>
                          <a:schemeClr val="tx1"/>
                        </a:solidFill>
                        <a:effectLst/>
                        <a:latin typeface="+mn-lt"/>
                        <a:ea typeface="+mn-ea"/>
                        <a:cs typeface="+mn-cs"/>
                      </a:endParaRPr>
                    </a:p>
                  </a:txBody>
                  <a:tcPr marR="13716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ndParaRPr>
                    </a:p>
                  </a:txBody>
                  <a:tcPr marR="13716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kern="1200" cap="none" normalizeH="0" baseline="0" dirty="0" smtClean="0">
                        <a:ln>
                          <a:noFill/>
                        </a:ln>
                        <a:solidFill>
                          <a:schemeClr val="tx1"/>
                        </a:solidFill>
                        <a:effectLst/>
                        <a:latin typeface="+mn-lt"/>
                        <a:ea typeface="+mn-ea"/>
                        <a:cs typeface="+mn-cs"/>
                      </a:endParaRPr>
                    </a:p>
                  </a:txBody>
                  <a:tcPr marR="137160" marT="45740" marB="4574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1077">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NextGen Ops Concept Validation</a:t>
                      </a:r>
                    </a:p>
                  </a:txBody>
                  <a:tcPr marR="0" marT="45740" marB="4574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ndParaRP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8,122,000</a:t>
                      </a: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j-lt"/>
                      </a:endParaRP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dirty="0" smtClean="0">
                          <a:ln>
                            <a:noFill/>
                          </a:ln>
                          <a:solidFill>
                            <a:schemeClr val="tx1"/>
                          </a:solidFill>
                          <a:effectLst/>
                          <a:latin typeface="+mn-lt"/>
                          <a:ea typeface="+mn-ea"/>
                          <a:cs typeface="+mn-cs"/>
                        </a:rPr>
                        <a:t>3,873,000</a:t>
                      </a: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ndParaRP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dirty="0" smtClean="0">
                          <a:ln>
                            <a:noFill/>
                          </a:ln>
                          <a:solidFill>
                            <a:schemeClr val="tx1"/>
                          </a:solidFill>
                          <a:effectLst/>
                          <a:latin typeface="+mn-lt"/>
                          <a:ea typeface="+mn-ea"/>
                          <a:cs typeface="+mn-cs"/>
                        </a:rPr>
                        <a:t>4,722,000</a:t>
                      </a:r>
                    </a:p>
                  </a:txBody>
                  <a:tcPr marR="0" marT="45740" marB="4574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9681">
                <a:tc>
                  <a:txBody>
                    <a:bodyPr/>
                    <a:lstStyle/>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cap="none" normalizeH="0" baseline="0" dirty="0" smtClean="0">
                          <a:ln>
                            <a:noFill/>
                          </a:ln>
                          <a:solidFill>
                            <a:schemeClr val="tx1"/>
                          </a:solidFill>
                          <a:effectLst/>
                          <a:latin typeface="Arial" charset="0"/>
                        </a:rPr>
                        <a:t>F&amp;E Subtotal</a:t>
                      </a:r>
                    </a:p>
                  </a:txBody>
                  <a:tcPr marR="0" marT="45740" marB="4574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ndParaRP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normalizeH="0" baseline="0" dirty="0" smtClean="0">
                          <a:ln>
                            <a:noFill/>
                          </a:ln>
                          <a:solidFill>
                            <a:schemeClr val="tx1"/>
                          </a:solidFill>
                          <a:effectLst/>
                          <a:latin typeface="+mn-lt"/>
                          <a:ea typeface="+mn-ea"/>
                          <a:cs typeface="+mn-cs"/>
                        </a:rPr>
                        <a:t>8,122,000</a:t>
                      </a: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j-lt"/>
                      </a:endParaRP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normalizeH="0" baseline="0" dirty="0" smtClean="0">
                          <a:ln>
                            <a:noFill/>
                          </a:ln>
                          <a:solidFill>
                            <a:schemeClr val="tx1"/>
                          </a:solidFill>
                          <a:effectLst/>
                          <a:latin typeface="+mn-lt"/>
                          <a:ea typeface="+mn-ea"/>
                          <a:cs typeface="+mn-cs"/>
                        </a:rPr>
                        <a:t>3,873,000</a:t>
                      </a: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j-lt"/>
                      </a:endParaRP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smtClean="0">
                          <a:ln>
                            <a:noFill/>
                          </a:ln>
                          <a:solidFill>
                            <a:srgbClr val="000000"/>
                          </a:solidFill>
                          <a:effectLst/>
                          <a:uLnTx/>
                          <a:uFillTx/>
                          <a:latin typeface="+mn-lt"/>
                          <a:ea typeface="+mn-ea"/>
                          <a:cs typeface="+mn-cs"/>
                        </a:rPr>
                        <a:t>4,722,000</a:t>
                      </a:r>
                    </a:p>
                  </a:txBody>
                  <a:tcPr marR="0" marT="45740" marB="4574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2968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cap="none" normalizeH="0" baseline="0" dirty="0" smtClean="0">
                          <a:ln>
                            <a:noFill/>
                          </a:ln>
                          <a:solidFill>
                            <a:schemeClr val="tx1"/>
                          </a:solidFill>
                          <a:effectLst/>
                          <a:latin typeface="Arial" charset="0"/>
                        </a:rPr>
                        <a:t>PPT Total</a:t>
                      </a:r>
                    </a:p>
                  </a:txBody>
                  <a:tcPr marR="0" marT="45740" marB="4574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mj-lt"/>
                      </a:endParaRP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normalizeH="0" baseline="0" dirty="0" smtClean="0">
                          <a:ln>
                            <a:noFill/>
                          </a:ln>
                          <a:solidFill>
                            <a:schemeClr val="tx1"/>
                          </a:solidFill>
                          <a:effectLst/>
                          <a:latin typeface="+mn-lt"/>
                          <a:ea typeface="+mn-ea"/>
                          <a:cs typeface="+mn-cs"/>
                        </a:rPr>
                        <a:t>8,122,000</a:t>
                      </a: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j-lt"/>
                      </a:endParaRP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normalizeH="0" baseline="0" dirty="0" smtClean="0">
                          <a:ln>
                            <a:noFill/>
                          </a:ln>
                          <a:solidFill>
                            <a:schemeClr val="tx1"/>
                          </a:solidFill>
                          <a:effectLst/>
                          <a:latin typeface="+mn-lt"/>
                          <a:ea typeface="+mn-ea"/>
                          <a:cs typeface="+mn-cs"/>
                        </a:rPr>
                        <a:t>3,873,000</a:t>
                      </a: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j-lt"/>
                      </a:endParaRPr>
                    </a:p>
                  </a:txBody>
                  <a:tcPr marR="0" marT="45740" marB="4574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smtClean="0">
                          <a:ln>
                            <a:noFill/>
                          </a:ln>
                          <a:solidFill>
                            <a:srgbClr val="000000"/>
                          </a:solidFill>
                          <a:effectLst/>
                          <a:uLnTx/>
                          <a:uFillTx/>
                          <a:latin typeface="+mn-lt"/>
                          <a:ea typeface="+mn-ea"/>
                          <a:cs typeface="+mn-cs"/>
                        </a:rPr>
                        <a:t>4,722,000</a:t>
                      </a:r>
                    </a:p>
                  </a:txBody>
                  <a:tcPr marR="0" marT="45740" marB="4574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0562" name="Slide Number Placeholder 3"/>
          <p:cNvSpPr>
            <a:spLocks noGrp="1"/>
          </p:cNvSpPr>
          <p:nvPr>
            <p:ph type="sldNum" sz="quarter" idx="10"/>
          </p:nvPr>
        </p:nvSpPr>
        <p:spPr bwMode="auto">
          <a:xfrm>
            <a:off x="6553200" y="6245225"/>
            <a:ext cx="21336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132EEF1-00B5-41B4-9552-A2077E1254F0}" type="slidenum">
              <a:rPr lang="en-US" smtClean="0">
                <a:solidFill>
                  <a:srgbClr val="FFFFFF"/>
                </a:solidFill>
                <a:latin typeface="Arial" pitchFamily="34" charset="0"/>
              </a:rPr>
              <a:pPr fontAlgn="base">
                <a:spcBef>
                  <a:spcPct val="0"/>
                </a:spcBef>
                <a:spcAft>
                  <a:spcPct val="0"/>
                </a:spcAft>
                <a:defRPr/>
              </a:pPr>
              <a:t>8</a:t>
            </a:fld>
            <a:endParaRPr lang="en-US" smtClean="0">
              <a:solidFill>
                <a:srgbClr val="FFFFFF"/>
              </a:solidFill>
              <a:latin typeface="Arial" pitchFamily="34" charset="0"/>
            </a:endParaRPr>
          </a:p>
        </p:txBody>
      </p:sp>
      <p:sp>
        <p:nvSpPr>
          <p:cNvPr id="20563" name="Slide Number Placeholder 5"/>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indent="-285750" eaLnBrk="0" hangingPunct="0">
              <a:spcBef>
                <a:spcPct val="20000"/>
              </a:spcBef>
              <a:buFont typeface="Arial" pitchFamily="34" charset="0"/>
              <a:buChar char="–"/>
              <a:defRPr sz="2800">
                <a:solidFill>
                  <a:schemeClr val="tx1"/>
                </a:solidFill>
                <a:latin typeface="Calibri" pitchFamily="34" charset="0"/>
              </a:defRPr>
            </a:lvl2pPr>
            <a:lvl3pPr indent="-228600" eaLnBrk="0" hangingPunct="0">
              <a:spcBef>
                <a:spcPct val="20000"/>
              </a:spcBef>
              <a:buFont typeface="Arial" pitchFamily="34" charset="0"/>
              <a:buChar char="•"/>
              <a:defRPr sz="2400">
                <a:solidFill>
                  <a:schemeClr val="tx1"/>
                </a:solidFill>
                <a:latin typeface="Calibri" pitchFamily="34" charset="0"/>
              </a:defRPr>
            </a:lvl3pPr>
            <a:lvl4pPr indent="-228600" eaLnBrk="0" hangingPunct="0">
              <a:spcBef>
                <a:spcPct val="20000"/>
              </a:spcBef>
              <a:buFont typeface="Arial" pitchFamily="34" charset="0"/>
              <a:buChar char="–"/>
              <a:defRPr sz="2000">
                <a:solidFill>
                  <a:schemeClr val="tx1"/>
                </a:solidFill>
                <a:latin typeface="Calibri" pitchFamily="34" charset="0"/>
              </a:defRPr>
            </a:lvl4pPr>
            <a:lvl5pPr indent="-228600" eaLnBrk="0" hangingPunct="0">
              <a:spcBef>
                <a:spcPct val="20000"/>
              </a:spcBef>
              <a:buFont typeface="Arial" pitchFamily="34" charset="0"/>
              <a:buChar char="»"/>
              <a:defRPr sz="2000">
                <a:solidFill>
                  <a:schemeClr val="tx1"/>
                </a:solidFill>
                <a:latin typeface="Calibri" pitchFamily="34" charset="0"/>
              </a:defRPr>
            </a:lvl5pPr>
            <a:lvl6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fld id="{F9AB002C-1D48-4778-965E-CDE6F34FEAE3}" type="slidenum">
              <a:rPr lang="en-US" altLang="en-US" sz="1200">
                <a:solidFill>
                  <a:srgbClr val="898989"/>
                </a:solidFill>
              </a:rPr>
              <a:pPr algn="r" eaLnBrk="1" hangingPunct="1">
                <a:spcBef>
                  <a:spcPct val="0"/>
                </a:spcBef>
                <a:buFontTx/>
                <a:buNone/>
              </a:pPr>
              <a:t>8</a:t>
            </a:fld>
            <a:endParaRPr lang="en-US" altLang="en-US" sz="1200">
              <a:solidFill>
                <a:srgbClr val="898989"/>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52400"/>
            <a:ext cx="8472488" cy="609600"/>
          </a:xfrm>
        </p:spPr>
        <p:txBody>
          <a:bodyPr/>
          <a:lstStyle/>
          <a:p>
            <a:pPr eaLnBrk="1" hangingPunct="1"/>
            <a:r>
              <a:rPr lang="en-US" altLang="en-US" sz="2400" b="1" smtClean="0"/>
              <a:t>PPT 5-Year Financial Plan</a:t>
            </a:r>
          </a:p>
        </p:txBody>
      </p:sp>
      <p:graphicFrame>
        <p:nvGraphicFramePr>
          <p:cNvPr id="10243" name="Group 3"/>
          <p:cNvGraphicFramePr>
            <a:graphicFrameLocks noGrp="1"/>
          </p:cNvGraphicFramePr>
          <p:nvPr>
            <p:ph idx="1"/>
          </p:nvPr>
        </p:nvGraphicFramePr>
        <p:xfrm>
          <a:off x="533400" y="1295400"/>
          <a:ext cx="7913688" cy="2773362"/>
        </p:xfrm>
        <a:graphic>
          <a:graphicData uri="http://schemas.openxmlformats.org/drawingml/2006/table">
            <a:tbl>
              <a:tblPr/>
              <a:tblGrid>
                <a:gridCol w="3741045"/>
                <a:gridCol w="822477"/>
                <a:gridCol w="840392"/>
                <a:gridCol w="815961"/>
                <a:gridCol w="842021"/>
                <a:gridCol w="851792"/>
              </a:tblGrid>
              <a:tr h="247655">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Program</a:t>
                      </a:r>
                    </a:p>
                  </a:txBody>
                  <a:tcPr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rPr>
                        <a:t>Out-Year Contract Dollars (For Planning Purposes Only)</a:t>
                      </a:r>
                    </a:p>
                  </a:txBody>
                  <a:tcPr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6689">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 2014</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 2015</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 2016</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 2017</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 2018</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r>
              <a:tr h="247655">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smtClean="0">
                          <a:ln>
                            <a:noFill/>
                          </a:ln>
                          <a:solidFill>
                            <a:schemeClr val="tx1"/>
                          </a:solidFill>
                          <a:effectLst/>
                          <a:latin typeface="Arial" charset="0"/>
                        </a:rPr>
                        <a:t>Base Program (RE&amp;D)</a:t>
                      </a:r>
                    </a:p>
                  </a:txBody>
                  <a:tcPr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err="1" smtClean="0">
                          <a:ln>
                            <a:noFill/>
                          </a:ln>
                          <a:solidFill>
                            <a:schemeClr val="tx1"/>
                          </a:solidFill>
                          <a:effectLst/>
                          <a:latin typeface="Arial" charset="0"/>
                        </a:rPr>
                        <a:t>NextGen</a:t>
                      </a:r>
                      <a:r>
                        <a:rPr kumimoji="0" lang="en-US" sz="1000" b="1" i="0" u="none" strike="noStrike" cap="none" normalizeH="0" baseline="0" dirty="0" smtClean="0">
                          <a:ln>
                            <a:noFill/>
                          </a:ln>
                          <a:solidFill>
                            <a:schemeClr val="tx1"/>
                          </a:solidFill>
                          <a:effectLst/>
                          <a:latin typeface="Arial" charset="0"/>
                        </a:rPr>
                        <a:t> Program (RE&amp;D)</a:t>
                      </a:r>
                    </a:p>
                  </a:txBody>
                  <a:tcPr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5">
                <a:tc>
                  <a:txBody>
                    <a:bodyPr/>
                    <a:lstStyle/>
                    <a:p>
                      <a:pPr marL="457200" marR="0" lvl="1"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RE&amp;D Subtotal</a:t>
                      </a:r>
                    </a:p>
                  </a:txBody>
                  <a:tcPr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Base Program (F&amp;E)</a:t>
                      </a:r>
                    </a:p>
                  </a:txBody>
                  <a:tcPr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194">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kern="1200" cap="none" spc="0" normalizeH="0" baseline="0" noProof="0" dirty="0" err="1" smtClean="0">
                          <a:ln>
                            <a:noFill/>
                          </a:ln>
                          <a:solidFill>
                            <a:srgbClr val="000000"/>
                          </a:solidFill>
                          <a:effectLst/>
                          <a:uLnTx/>
                          <a:uFillTx/>
                          <a:latin typeface="Arial" charset="0"/>
                          <a:ea typeface="+mn-ea"/>
                          <a:cs typeface="+mn-cs"/>
                        </a:rPr>
                        <a:t>NextGen</a:t>
                      </a:r>
                      <a:r>
                        <a:rPr kumimoji="0" lang="en-US" sz="1000" b="1" i="0" u="none" strike="noStrike" kern="1200" cap="none" spc="0" normalizeH="0" baseline="0" noProof="0" dirty="0" smtClean="0">
                          <a:ln>
                            <a:noFill/>
                          </a:ln>
                          <a:solidFill>
                            <a:srgbClr val="000000"/>
                          </a:solidFill>
                          <a:effectLst/>
                          <a:uLnTx/>
                          <a:uFillTx/>
                          <a:latin typeface="Arial" charset="0"/>
                          <a:ea typeface="+mn-ea"/>
                          <a:cs typeface="+mn-cs"/>
                        </a:rPr>
                        <a:t>  Program (F&amp;E)</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000" dirty="0"/>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000" dirty="0"/>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000" dirty="0"/>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000" dirty="0"/>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76">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NextGen Ops Concept Validation</a:t>
                      </a:r>
                    </a:p>
                  </a:txBody>
                  <a:tcPr marR="0"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4,722,000</a:t>
                      </a: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6273">
                <a:tc>
                  <a:txBody>
                    <a:bodyPr/>
                    <a:lstStyle/>
                    <a:p>
                      <a:pPr marL="457200" marR="0" lvl="1"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F&amp;E Subtotal</a:t>
                      </a:r>
                    </a:p>
                  </a:txBody>
                  <a:tcPr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4,722,000</a:t>
                      </a: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PPT Total</a:t>
                      </a:r>
                    </a:p>
                  </a:txBody>
                  <a:tcPr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4,722,000</a:t>
                      </a: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endParaRPr kumimoji="0" lang="en-US" sz="900" b="1" i="0" u="none" strike="noStrike" cap="none" normalizeH="0" baseline="0" dirty="0" smtClean="0">
                        <a:ln>
                          <a:noFill/>
                        </a:ln>
                        <a:solidFill>
                          <a:schemeClr val="tx1"/>
                        </a:solidFill>
                        <a:effectLst/>
                        <a:latin typeface="Arial" charset="0"/>
                      </a:endParaRPr>
                    </a:p>
                  </a:txBody>
                  <a:tcPr marR="137160"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581" name="Slide Number Placeholder 3"/>
          <p:cNvSpPr>
            <a:spLocks noGrp="1"/>
          </p:cNvSpPr>
          <p:nvPr>
            <p:ph type="sldNum" sz="quarter" idx="10"/>
          </p:nvPr>
        </p:nvSpPr>
        <p:spPr bwMode="auto">
          <a:xfrm>
            <a:off x="6553200" y="6245225"/>
            <a:ext cx="21336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6B6B112-39E4-4D16-8C40-5B629D00465C}" type="slidenum">
              <a:rPr lang="en-US" smtClean="0">
                <a:solidFill>
                  <a:srgbClr val="FFFFFF"/>
                </a:solidFill>
                <a:latin typeface="Arial" pitchFamily="34" charset="0"/>
              </a:rPr>
              <a:pPr fontAlgn="base">
                <a:spcBef>
                  <a:spcPct val="0"/>
                </a:spcBef>
                <a:spcAft>
                  <a:spcPct val="0"/>
                </a:spcAft>
                <a:defRPr/>
              </a:pPr>
              <a:t>9</a:t>
            </a:fld>
            <a:endParaRPr lang="en-US" smtClean="0">
              <a:solidFill>
                <a:srgbClr val="FFFFFF"/>
              </a:solidFill>
              <a:latin typeface="Arial" pitchFamily="34" charset="0"/>
            </a:endParaRPr>
          </a:p>
        </p:txBody>
      </p:sp>
      <p:sp>
        <p:nvSpPr>
          <p:cNvPr id="21582" name="TextBox 2"/>
          <p:cNvSpPr txBox="1">
            <a:spLocks noChangeArrowheads="1"/>
          </p:cNvSpPr>
          <p:nvPr/>
        </p:nvSpPr>
        <p:spPr bwMode="auto">
          <a:xfrm>
            <a:off x="5105400" y="2971800"/>
            <a:ext cx="3352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6000"/>
              <a:t>TBD</a:t>
            </a:r>
          </a:p>
        </p:txBody>
      </p:sp>
      <p:sp>
        <p:nvSpPr>
          <p:cNvPr id="21583" name="Slide Number Placeholder 5"/>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indent="-285750" eaLnBrk="0" hangingPunct="0">
              <a:spcBef>
                <a:spcPct val="20000"/>
              </a:spcBef>
              <a:buFont typeface="Arial" pitchFamily="34" charset="0"/>
              <a:buChar char="–"/>
              <a:defRPr sz="2800">
                <a:solidFill>
                  <a:schemeClr val="tx1"/>
                </a:solidFill>
                <a:latin typeface="Calibri" pitchFamily="34" charset="0"/>
              </a:defRPr>
            </a:lvl2pPr>
            <a:lvl3pPr indent="-228600" eaLnBrk="0" hangingPunct="0">
              <a:spcBef>
                <a:spcPct val="20000"/>
              </a:spcBef>
              <a:buFont typeface="Arial" pitchFamily="34" charset="0"/>
              <a:buChar char="•"/>
              <a:defRPr sz="2400">
                <a:solidFill>
                  <a:schemeClr val="tx1"/>
                </a:solidFill>
                <a:latin typeface="Calibri" pitchFamily="34" charset="0"/>
              </a:defRPr>
            </a:lvl3pPr>
            <a:lvl4pPr indent="-228600" eaLnBrk="0" hangingPunct="0">
              <a:spcBef>
                <a:spcPct val="20000"/>
              </a:spcBef>
              <a:buFont typeface="Arial" pitchFamily="34" charset="0"/>
              <a:buChar char="–"/>
              <a:defRPr sz="2000">
                <a:solidFill>
                  <a:schemeClr val="tx1"/>
                </a:solidFill>
                <a:latin typeface="Calibri" pitchFamily="34" charset="0"/>
              </a:defRPr>
            </a:lvl4pPr>
            <a:lvl5pPr indent="-228600" eaLnBrk="0" hangingPunct="0">
              <a:spcBef>
                <a:spcPct val="20000"/>
              </a:spcBef>
              <a:buFont typeface="Arial" pitchFamily="34" charset="0"/>
              <a:buChar char="»"/>
              <a:defRPr sz="2000">
                <a:solidFill>
                  <a:schemeClr val="tx1"/>
                </a:solidFill>
                <a:latin typeface="Calibri" pitchFamily="34" charset="0"/>
              </a:defRPr>
            </a:lvl5pPr>
            <a:lvl6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fld id="{76B6C333-FFCB-43C6-801F-FC4BCFB53717}" type="slidenum">
              <a:rPr lang="en-US" altLang="en-US" sz="1200">
                <a:solidFill>
                  <a:srgbClr val="898989"/>
                </a:solidFill>
              </a:rPr>
              <a:pPr algn="r" eaLnBrk="1" hangingPunct="1">
                <a:spcBef>
                  <a:spcPct val="0"/>
                </a:spcBef>
                <a:buFontTx/>
                <a:buNone/>
              </a:pPr>
              <a:t>9</a:t>
            </a:fld>
            <a:endParaRPr lang="en-US" altLang="en-US" sz="1200">
              <a:solidFill>
                <a:srgbClr val="898989"/>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EEE0230-A046-4520-84DD-E968084A01FA}"/>
</file>

<file path=customXml/itemProps2.xml><?xml version="1.0" encoding="utf-8"?>
<ds:datastoreItem xmlns:ds="http://schemas.openxmlformats.org/officeDocument/2006/customXml" ds:itemID="{9712EE37-D050-4A0B-941F-393F6B9C649A}"/>
</file>

<file path=customXml/itemProps3.xml><?xml version="1.0" encoding="utf-8"?>
<ds:datastoreItem xmlns:ds="http://schemas.openxmlformats.org/officeDocument/2006/customXml" ds:itemID="{98851F44-1013-4575-A3C8-80E6352C85B3}"/>
</file>

<file path=docProps/app.xml><?xml version="1.0" encoding="utf-8"?>
<Properties xmlns="http://schemas.openxmlformats.org/officeDocument/2006/extended-properties" xmlns:vt="http://schemas.openxmlformats.org/officeDocument/2006/docPropsVTypes">
  <TotalTime>1246</TotalTime>
  <Words>3150</Words>
  <Application>Microsoft Office PowerPoint</Application>
  <PresentationFormat>On-screen Show (4:3)</PresentationFormat>
  <Paragraphs>544</Paragraphs>
  <Slides>25</Slides>
  <Notes>20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REDAC NAS Ops Fall 2013 Review</vt:lpstr>
      <vt:lpstr>PPT Portfolio Overview</vt:lpstr>
      <vt:lpstr>Fall_2012_02 Subcommittee:  NAS Operations REDAC Recommendation</vt:lpstr>
      <vt:lpstr>PowerPoint Presentation</vt:lpstr>
      <vt:lpstr>Fall_2012_05 Subcommittee:  NAS Operations REDAC Recommendation </vt:lpstr>
      <vt:lpstr>Fall_2012_05(Continued) Subcommittee:  NAS Operations REDAC Recommendation </vt:lpstr>
      <vt:lpstr>Fall_2012_06 Subcommittee:  NAS Operations REDAC Recommendation</vt:lpstr>
      <vt:lpstr>PPT Financial Summary </vt:lpstr>
      <vt:lpstr>PPT 5-Year Financial Plan</vt:lpstr>
      <vt:lpstr>FY14 Plans – Operations Concept  Validation / Modeling (OCVM)</vt:lpstr>
      <vt:lpstr>FY15 Planned Activities – OCVM</vt:lpstr>
      <vt:lpstr>Emerging FY16 Focal Areas</vt:lpstr>
      <vt:lpstr>FY13 Projects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Federal Aviation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Frasure-Sanchez, Julia (FAA)</dc:creator>
  <cp:lastModifiedBy>Frasure-Sanchez, Julia (FAA)</cp:lastModifiedBy>
  <cp:revision>40</cp:revision>
  <cp:lastPrinted>2014-02-28T18:49:09Z</cp:lastPrinted>
  <dcterms:created xsi:type="dcterms:W3CDTF">2014-02-21T18:34:38Z</dcterms:created>
  <dcterms:modified xsi:type="dcterms:W3CDTF">2014-02-28T19:05:05Z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