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35" r:id="rId2"/>
    <p:sldId id="327" r:id="rId3"/>
    <p:sldId id="336" r:id="rId4"/>
    <p:sldId id="318" r:id="rId5"/>
    <p:sldId id="340" r:id="rId6"/>
    <p:sldId id="339" r:id="rId7"/>
    <p:sldId id="342" r:id="rId8"/>
    <p:sldId id="338" r:id="rId9"/>
    <p:sldId id="324"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senant, Candice A (TASC)" initials="WCA(" lastIdx="1" clrIdx="0"/>
  <p:cmAuthor id="1" name="Whisenant, Candice A-CTR (FAA)" initials="CW" lastIdx="3" clrIdx="1"/>
  <p:cmAuthor id="2" name="Whisenant, Candice @ EngilityCorp" initials="WC@E"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728" autoAdjust="0"/>
  </p:normalViewPr>
  <p:slideViewPr>
    <p:cSldViewPr snapToGrid="0" snapToObjects="1">
      <p:cViewPr varScale="1">
        <p:scale>
          <a:sx n="107" d="100"/>
          <a:sy n="107" d="100"/>
        </p:scale>
        <p:origin x="-8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8/3/2016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5"/>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extLst>
      <p:ext uri="{BB962C8B-B14F-4D97-AF65-F5344CB8AC3E}">
        <p14:creationId xmlns:p14="http://schemas.microsoft.com/office/powerpoint/2010/main" val="14740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3</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344025"/>
            <a:ext cx="5029200" cy="2626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736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4</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6</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7</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8</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9</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379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8/3/2016</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8/3/2016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8/3/2016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8/3/2016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8/3/2016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8/3/2016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8/3/2016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56416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239000" y="5578475"/>
            <a:ext cx="1905000" cy="457200"/>
          </a:xfrm>
          <a:prstGeom prst="rect">
            <a:avLst/>
          </a:prstGeom>
        </p:spPr>
        <p:txBody>
          <a:bodyPr/>
          <a:lstStyle>
            <a:lvl1pPr>
              <a:defRPr/>
            </a:lvl1pPr>
          </a:lstStyle>
          <a:p>
            <a:pPr>
              <a:defRPr/>
            </a:pPr>
            <a:fld id="{1AB3FD78-99FD-4655-AAEE-BA4EF97A3190}" type="slidenum">
              <a:rPr lang="en-US"/>
              <a:pPr>
                <a:defRPr/>
              </a:pPr>
              <a:t>‹#›</a:t>
            </a:fld>
            <a:endParaRPr lang="en-US"/>
          </a:p>
        </p:txBody>
      </p:sp>
    </p:spTree>
    <p:extLst>
      <p:ext uri="{BB962C8B-B14F-4D97-AF65-F5344CB8AC3E}">
        <p14:creationId xmlns:p14="http://schemas.microsoft.com/office/powerpoint/2010/main" val="36923876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76" r:id="rId8"/>
    <p:sldLayoutId id="2147483677" r:id="rId9"/>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lstStyle/>
          <a:p>
            <a:pPr algn="ctr" eaLnBrk="1" hangingPunct="1"/>
            <a:r>
              <a:rPr lang="en-US" altLang="en-US" smtClean="0"/>
              <a:t>REDAC / NAS Ops </a:t>
            </a:r>
            <a:br>
              <a:rPr lang="en-US" altLang="en-US" smtClean="0"/>
            </a:br>
            <a:r>
              <a:rPr lang="en-US" altLang="en-US" sz="3200" b="0" smtClean="0"/>
              <a:t/>
            </a:r>
            <a:br>
              <a:rPr lang="en-US" altLang="en-US" sz="3200" b="0" smtClean="0"/>
            </a:br>
            <a:endParaRPr lang="en-US" altLang="en-US" b="0" smtClean="0"/>
          </a:p>
        </p:txBody>
      </p:sp>
      <p:sp>
        <p:nvSpPr>
          <p:cNvPr id="6147" name="Text Box 4"/>
          <p:cNvSpPr txBox="1">
            <a:spLocks noChangeArrowheads="1"/>
          </p:cNvSpPr>
          <p:nvPr/>
        </p:nvSpPr>
        <p:spPr bwMode="auto">
          <a:xfrm>
            <a:off x="423068" y="5463207"/>
            <a:ext cx="4792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chemeClr val="accent1"/>
                </a:solidFill>
              </a:rPr>
              <a:t>Rob Hunt, AJV-73 </a:t>
            </a:r>
            <a:endParaRPr lang="en-US" altLang="en-US" sz="1600" b="0" i="1" dirty="0">
              <a:solidFill>
                <a:schemeClr val="accent1"/>
              </a:solidFill>
            </a:endParaRPr>
          </a:p>
          <a:p>
            <a:pPr eaLnBrk="1" hangingPunct="1">
              <a:spcBef>
                <a:spcPct val="50000"/>
              </a:spcBef>
              <a:buFontTx/>
              <a:buNone/>
            </a:pPr>
            <a:r>
              <a:rPr lang="en-US" altLang="en-US" sz="1600" b="0" i="1" dirty="0" smtClean="0">
                <a:solidFill>
                  <a:schemeClr val="accent1"/>
                </a:solidFill>
              </a:rPr>
              <a:t>August 9, 2016</a:t>
            </a:r>
            <a:endParaRPr lang="en-US" altLang="en-US" sz="1600" b="0" i="1" dirty="0">
              <a:solidFill>
                <a:schemeClr val="accent1"/>
              </a:solidFill>
            </a:endParaRPr>
          </a:p>
        </p:txBody>
      </p:sp>
      <p:sp>
        <p:nvSpPr>
          <p:cNvPr id="6148" name="Text Box 5"/>
          <p:cNvSpPr txBox="1">
            <a:spLocks noChangeArrowheads="1"/>
          </p:cNvSpPr>
          <p:nvPr/>
        </p:nvSpPr>
        <p:spPr bwMode="auto">
          <a:xfrm>
            <a:off x="152400" y="3238730"/>
            <a:ext cx="533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tx2"/>
                </a:solidFill>
              </a:rPr>
              <a:t>Operations Concept Development &amp; Infrastructure (ATDP) </a:t>
            </a:r>
            <a:endParaRPr lang="en-US" altLang="en-US" i="1" dirty="0">
              <a:solidFill>
                <a:schemeClr val="tx2"/>
              </a:solidFill>
            </a:endParaRPr>
          </a:p>
          <a:p>
            <a:pPr eaLnBrk="1" hangingPunct="1">
              <a:spcBef>
                <a:spcPct val="50000"/>
              </a:spcBef>
              <a:buFontTx/>
              <a:buNone/>
            </a:pPr>
            <a:r>
              <a:rPr lang="en-US" altLang="en-US" i="1" dirty="0">
                <a:solidFill>
                  <a:schemeClr val="tx2"/>
                </a:solidFill>
              </a:rPr>
              <a:t>BLI Number:  </a:t>
            </a:r>
            <a:r>
              <a:rPr lang="en-US" altLang="en-US" i="1" dirty="0" smtClean="0">
                <a:solidFill>
                  <a:schemeClr val="tx2"/>
                </a:solidFill>
              </a:rPr>
              <a:t>1A01C</a:t>
            </a:r>
            <a:endParaRPr lang="en-US" altLang="en-US" i="1" dirty="0">
              <a:solidFill>
                <a:schemeClr val="tx2"/>
              </a:solidFill>
            </a:endParaRP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endParaRPr lang="en-US" altLang="en-US" sz="4000" b="0" dirty="0">
              <a:solidFill>
                <a:srgbClr val="1D2F68"/>
              </a:solidFill>
            </a:endParaRPr>
          </a:p>
        </p:txBody>
      </p:sp>
    </p:spTree>
    <p:extLst>
      <p:ext uri="{BB962C8B-B14F-4D97-AF65-F5344CB8AC3E}">
        <p14:creationId xmlns:p14="http://schemas.microsoft.com/office/powerpoint/2010/main" val="105028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29" y="997630"/>
            <a:ext cx="8628721" cy="5615043"/>
          </a:xfrm>
        </p:spPr>
        <p:txBody>
          <a:bodyPr/>
          <a:lstStyle/>
          <a:p>
            <a:pPr marL="0" indent="0">
              <a:buNone/>
            </a:pPr>
            <a:r>
              <a:rPr lang="en-US" sz="2000" b="1" dirty="0" smtClean="0">
                <a:solidFill>
                  <a:schemeClr val="tx1"/>
                </a:solidFill>
              </a:rPr>
              <a:t>Overview</a:t>
            </a:r>
          </a:p>
          <a:p>
            <a:pPr marL="0" indent="0">
              <a:buNone/>
            </a:pPr>
            <a:r>
              <a:rPr lang="en-US" sz="2000" dirty="0">
                <a:solidFill>
                  <a:schemeClr val="tx1"/>
                </a:solidFill>
              </a:rPr>
              <a:t> </a:t>
            </a:r>
            <a:endParaRPr lang="en-US" sz="2000" dirty="0" smtClean="0">
              <a:solidFill>
                <a:schemeClr val="tx1"/>
              </a:solidFill>
            </a:endParaRPr>
          </a:p>
          <a:p>
            <a:pPr marL="0" indent="0" algn="just">
              <a:buNone/>
            </a:pPr>
            <a:r>
              <a:rPr lang="en-US" sz="1400" dirty="0">
                <a:solidFill>
                  <a:schemeClr val="tx1"/>
                </a:solidFill>
              </a:rPr>
              <a:t>The FAA is proceeding with NAS modernization based on the </a:t>
            </a:r>
            <a:r>
              <a:rPr lang="en-US" sz="1400" dirty="0" err="1">
                <a:solidFill>
                  <a:schemeClr val="tx1"/>
                </a:solidFill>
              </a:rPr>
              <a:t>NextGen</a:t>
            </a:r>
            <a:r>
              <a:rPr lang="en-US" sz="1400" dirty="0">
                <a:solidFill>
                  <a:schemeClr val="tx1"/>
                </a:solidFill>
              </a:rPr>
              <a:t> Operational Concept </a:t>
            </a:r>
            <a:r>
              <a:rPr lang="en-US" sz="1400" dirty="0" smtClean="0">
                <a:solidFill>
                  <a:schemeClr val="tx1"/>
                </a:solidFill>
              </a:rPr>
              <a:t>and the FAA’s Future of the NAS.  </a:t>
            </a:r>
            <a:r>
              <a:rPr lang="en-US" sz="1400" dirty="0">
                <a:solidFill>
                  <a:schemeClr val="tx1"/>
                </a:solidFill>
              </a:rPr>
              <a:t>Concept development and validation is necessary to investigate specific concept elements, and to drive out operational and technical requirements and implications for human factors, training and </a:t>
            </a:r>
            <a:r>
              <a:rPr lang="en-US" sz="1400" dirty="0" smtClean="0">
                <a:solidFill>
                  <a:schemeClr val="tx1"/>
                </a:solidFill>
              </a:rPr>
              <a:t>procedures. This </a:t>
            </a:r>
            <a:r>
              <a:rPr lang="en-US" sz="1400" dirty="0">
                <a:solidFill>
                  <a:schemeClr val="tx1"/>
                </a:solidFill>
              </a:rPr>
              <a:t>program assesses the interaction of changing roles and responsibilities of NAS service providers and pilots, airspace changes, procedural changes and new mechanized systems for distributing </a:t>
            </a:r>
            <a:r>
              <a:rPr lang="en-US" sz="1400" dirty="0" smtClean="0">
                <a:solidFill>
                  <a:schemeClr val="tx1"/>
                </a:solidFill>
              </a:rPr>
              <a:t>weather, traffic </a:t>
            </a:r>
            <a:r>
              <a:rPr lang="en-US" sz="1400" dirty="0">
                <a:solidFill>
                  <a:schemeClr val="tx1"/>
                </a:solidFill>
              </a:rPr>
              <a:t>and other flight related </a:t>
            </a:r>
            <a:r>
              <a:rPr lang="en-US" sz="1400" dirty="0" smtClean="0">
                <a:solidFill>
                  <a:schemeClr val="tx1"/>
                </a:solidFill>
              </a:rPr>
              <a:t>information. It </a:t>
            </a:r>
            <a:r>
              <a:rPr lang="en-US" sz="1400" dirty="0">
                <a:solidFill>
                  <a:schemeClr val="tx1"/>
                </a:solidFill>
              </a:rPr>
              <a:t>tests the assumptions behind common situational awareness and distributed information processing. </a:t>
            </a:r>
            <a:r>
              <a:rPr lang="en-US" sz="1400" dirty="0" smtClean="0">
                <a:solidFill>
                  <a:schemeClr val="tx1"/>
                </a:solidFill>
              </a:rPr>
              <a:t>It also contributes </a:t>
            </a:r>
            <a:r>
              <a:rPr lang="en-US" sz="1400" dirty="0">
                <a:solidFill>
                  <a:schemeClr val="tx1"/>
                </a:solidFill>
              </a:rPr>
              <a:t>to the FAA’s support for the RTCA, a non-profit association that develops standards based on manufactures, government, and aviation operator inputs. </a:t>
            </a:r>
          </a:p>
          <a:p>
            <a:pPr marL="0" indent="0" algn="just">
              <a:buNone/>
            </a:pPr>
            <a:endParaRPr lang="en-US" sz="1400" dirty="0">
              <a:solidFill>
                <a:schemeClr val="tx1"/>
              </a:solidFill>
            </a:endParaRPr>
          </a:p>
          <a:p>
            <a:pPr marL="0" indent="0" algn="just">
              <a:buNone/>
            </a:pPr>
            <a:r>
              <a:rPr lang="en-US" sz="1400" dirty="0">
                <a:solidFill>
                  <a:schemeClr val="tx1"/>
                </a:solidFill>
              </a:rPr>
              <a:t>The program uses analysis and associated white papers to validate whether future system requirements meet </a:t>
            </a:r>
            <a:r>
              <a:rPr lang="en-US" sz="1400" dirty="0" err="1">
                <a:solidFill>
                  <a:schemeClr val="tx1"/>
                </a:solidFill>
              </a:rPr>
              <a:t>NextGen</a:t>
            </a:r>
            <a:r>
              <a:rPr lang="en-US" sz="1400" dirty="0">
                <a:solidFill>
                  <a:schemeClr val="tx1"/>
                </a:solidFill>
              </a:rPr>
              <a:t> goals, including the flight data processing evolution in En Route Automation Modernization (ERAM), data communications, the future voice switch, changes in surveillance requirements and associated procedures, establishment of new roles and responsibilities to support increased productivity, etc. </a:t>
            </a:r>
            <a:r>
              <a:rPr lang="en-US" sz="1400" dirty="0" smtClean="0">
                <a:solidFill>
                  <a:schemeClr val="tx1"/>
                </a:solidFill>
              </a:rPr>
              <a:t>It </a:t>
            </a:r>
            <a:r>
              <a:rPr lang="en-US" sz="1400" dirty="0">
                <a:solidFill>
                  <a:schemeClr val="tx1"/>
                </a:solidFill>
              </a:rPr>
              <a:t>will develop methods, metrics, and models to demonstrate that the modernized system can handle anticipated growth in traffic demand according to the Terminal Area Forecasts (TAF) for incremental </a:t>
            </a:r>
            <a:r>
              <a:rPr lang="en-US" sz="1400" dirty="0" smtClean="0">
                <a:solidFill>
                  <a:schemeClr val="tx1"/>
                </a:solidFill>
              </a:rPr>
              <a:t>years. This </a:t>
            </a:r>
            <a:r>
              <a:rPr lang="en-US" sz="1400" dirty="0">
                <a:solidFill>
                  <a:schemeClr val="tx1"/>
                </a:solidFill>
              </a:rPr>
              <a:t>supports the goal of continued US leadership internationally and helps ensure the global harmonization through continued support for the ICAO Global ATM operational concept, the development of global requirements, and the definition of an air transportation performance framework.</a:t>
            </a:r>
          </a:p>
          <a:p>
            <a:pPr marL="0" indent="0" algn="just">
              <a:buNone/>
            </a:pPr>
            <a:endParaRPr lang="en-US" sz="1400" dirty="0">
              <a:solidFill>
                <a:schemeClr val="tx1"/>
              </a:solidFill>
            </a:endParaRPr>
          </a:p>
        </p:txBody>
      </p:sp>
      <p:sp>
        <p:nvSpPr>
          <p:cNvPr id="4" name="Rectangle 2"/>
          <p:cNvSpPr>
            <a:spLocks noGrp="1" noChangeArrowheads="1"/>
          </p:cNvSpPr>
          <p:nvPr>
            <p:ph type="title"/>
          </p:nvPr>
        </p:nvSpPr>
        <p:spPr>
          <a:xfrm>
            <a:off x="142875" y="236538"/>
            <a:ext cx="8753475" cy="782637"/>
          </a:xfrm>
        </p:spPr>
        <p:txBody>
          <a:bodyPr/>
          <a:lstStyle/>
          <a:p>
            <a:pPr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Tree>
    <p:extLst>
      <p:ext uri="{BB962C8B-B14F-4D97-AF65-F5344CB8AC3E}">
        <p14:creationId xmlns:p14="http://schemas.microsoft.com/office/powerpoint/2010/main" val="3138974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3</a:t>
            </a:fld>
            <a:endParaRPr lang="en-US" altLang="en-US" sz="1400" b="0" smtClean="0">
              <a:solidFill>
                <a:srgbClr val="FFFFFF"/>
              </a:solidFill>
            </a:endParaRPr>
          </a:p>
        </p:txBody>
      </p:sp>
      <p:sp>
        <p:nvSpPr>
          <p:cNvPr id="8195" name="Rectangle 2"/>
          <p:cNvSpPr>
            <a:spLocks noGrp="1" noChangeArrowheads="1"/>
          </p:cNvSpPr>
          <p:nvPr>
            <p:ph type="title"/>
          </p:nvPr>
        </p:nvSpPr>
        <p:spPr>
          <a:xfrm>
            <a:off x="533400" y="152400"/>
            <a:ext cx="8472488" cy="609600"/>
          </a:xfrm>
        </p:spPr>
        <p:txBody>
          <a:bodyPr/>
          <a:lstStyle/>
          <a:p>
            <a:pPr eaLnBrk="1" hangingPunct="1"/>
            <a:r>
              <a:rPr lang="en-US" altLang="en-US" sz="2400" dirty="0" smtClean="0"/>
              <a:t>Operations Concept Development &amp; Infrastructure – ATDP / BLI Number:  1A01C Overview Capabilities</a:t>
            </a:r>
          </a:p>
        </p:txBody>
      </p:sp>
      <p:sp>
        <p:nvSpPr>
          <p:cNvPr id="4100" name="Rectangle 3"/>
          <p:cNvSpPr>
            <a:spLocks noGrp="1" noChangeArrowheads="1"/>
          </p:cNvSpPr>
          <p:nvPr>
            <p:ph type="body" idx="1"/>
          </p:nvPr>
        </p:nvSpPr>
        <p:spPr>
          <a:xfrm>
            <a:off x="457200" y="1143000"/>
            <a:ext cx="8050213" cy="4495800"/>
          </a:xfrm>
        </p:spPr>
        <p:txBody>
          <a:bodyPr/>
          <a:lstStyle/>
          <a:p>
            <a:pPr marL="461963" lvl="1" indent="0" eaLnBrk="1" hangingPunct="1">
              <a:buFontTx/>
              <a:buNone/>
              <a:defRPr/>
            </a:pPr>
            <a:endParaRPr lang="en-US" sz="1400" b="1" dirty="0" smtClean="0"/>
          </a:p>
          <a:p>
            <a:pPr marL="461963" lvl="1" indent="0" eaLnBrk="1" hangingPunct="1">
              <a:buFontTx/>
              <a:buNone/>
              <a:defRPr/>
            </a:pPr>
            <a:r>
              <a:rPr lang="en-US" sz="1600" b="1" dirty="0" smtClean="0">
                <a:solidFill>
                  <a:schemeClr val="tx1"/>
                </a:solidFill>
              </a:rPr>
              <a:t>People:</a:t>
            </a:r>
          </a:p>
          <a:p>
            <a:pPr marL="461963" lvl="1" indent="0" eaLnBrk="1" hangingPunct="1">
              <a:buFont typeface="Arial" pitchFamily="34" charset="0"/>
              <a:buChar char="•"/>
              <a:defRPr/>
            </a:pPr>
            <a:r>
              <a:rPr lang="en-US" sz="1600" b="1" dirty="0" smtClean="0">
                <a:solidFill>
                  <a:schemeClr val="tx1"/>
                </a:solidFill>
              </a:rPr>
              <a:t>  </a:t>
            </a:r>
            <a:r>
              <a:rPr lang="en-US" sz="1600" dirty="0" smtClean="0">
                <a:solidFill>
                  <a:schemeClr val="tx1"/>
                </a:solidFill>
              </a:rPr>
              <a:t>Program Manager: </a:t>
            </a:r>
            <a:r>
              <a:rPr lang="en-US" sz="1600" i="1" dirty="0" smtClean="0">
                <a:solidFill>
                  <a:schemeClr val="tx1"/>
                </a:solidFill>
              </a:rPr>
              <a:t>Rob Hunt </a:t>
            </a:r>
          </a:p>
          <a:p>
            <a:pPr marL="461963" lvl="1" indent="0" eaLnBrk="1" hangingPunct="1">
              <a:buFont typeface="Arial" pitchFamily="34" charset="0"/>
              <a:buChar char="•"/>
              <a:defRPr/>
            </a:pPr>
            <a:r>
              <a:rPr lang="en-US" sz="1600" dirty="0" smtClean="0">
                <a:solidFill>
                  <a:schemeClr val="tx1"/>
                </a:solidFill>
              </a:rPr>
              <a:t>  Subject Matter Experts: </a:t>
            </a:r>
            <a:r>
              <a:rPr lang="en-US" sz="1600" i="1" dirty="0" smtClean="0">
                <a:solidFill>
                  <a:schemeClr val="tx1"/>
                </a:solidFill>
              </a:rPr>
              <a:t>Traffic Managers, ATC, Discipline Experts, Airspace 	User Community </a:t>
            </a:r>
          </a:p>
          <a:p>
            <a:pPr marL="461963" lvl="1" indent="0" eaLnBrk="1" hangingPunct="1">
              <a:buFont typeface="Arial" pitchFamily="34" charset="0"/>
              <a:buChar char="•"/>
              <a:defRPr/>
            </a:pPr>
            <a:r>
              <a:rPr lang="en-US" sz="1600" dirty="0" smtClean="0">
                <a:solidFill>
                  <a:schemeClr val="tx1"/>
                </a:solidFill>
              </a:rPr>
              <a:t>  Research Partners: </a:t>
            </a:r>
            <a:r>
              <a:rPr lang="en-US" sz="1600" i="1" dirty="0" smtClean="0">
                <a:solidFill>
                  <a:schemeClr val="tx1"/>
                </a:solidFill>
              </a:rPr>
              <a:t>ANG, NASA, </a:t>
            </a:r>
            <a:r>
              <a:rPr lang="en-US" sz="1600" i="1" dirty="0" err="1" smtClean="0">
                <a:solidFill>
                  <a:schemeClr val="tx1"/>
                </a:solidFill>
              </a:rPr>
              <a:t>Mitre</a:t>
            </a:r>
            <a:r>
              <a:rPr lang="en-US" sz="1600" i="1" dirty="0" smtClean="0">
                <a:solidFill>
                  <a:schemeClr val="tx1"/>
                </a:solidFill>
              </a:rPr>
              <a:t>, Lincoln Labs, Volpe, Academia</a:t>
            </a:r>
          </a:p>
          <a:p>
            <a:pPr marL="862013" lvl="2" indent="0" eaLnBrk="1" hangingPunct="1">
              <a:buFontTx/>
              <a:buNone/>
              <a:defRPr/>
            </a:pPr>
            <a:endParaRPr lang="en-US" sz="1600" b="1" dirty="0">
              <a:solidFill>
                <a:schemeClr val="tx1"/>
              </a:solidFill>
            </a:endParaRPr>
          </a:p>
          <a:p>
            <a:pPr marL="461963" lvl="1" indent="0" eaLnBrk="1" hangingPunct="1">
              <a:buFontTx/>
              <a:buNone/>
              <a:defRPr/>
            </a:pPr>
            <a:r>
              <a:rPr lang="en-US" sz="1600" b="1" dirty="0" smtClean="0">
                <a:solidFill>
                  <a:schemeClr val="tx1"/>
                </a:solidFill>
              </a:rPr>
              <a:t>Laboratories:</a:t>
            </a:r>
          </a:p>
          <a:p>
            <a:pPr marL="461963" lvl="1" indent="0" eaLnBrk="1" hangingPunct="1">
              <a:buFont typeface="Arial" pitchFamily="34" charset="0"/>
              <a:buChar char="•"/>
              <a:defRPr/>
            </a:pPr>
            <a:r>
              <a:rPr lang="en-US" sz="1600" dirty="0" smtClean="0">
                <a:solidFill>
                  <a:schemeClr val="tx1"/>
                </a:solidFill>
              </a:rPr>
              <a:t>  MITRE</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Tech Center</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DAB Test Bed </a:t>
            </a:r>
            <a:endParaRPr lang="en-US" sz="1600" dirty="0">
              <a:solidFill>
                <a:schemeClr val="tx1"/>
              </a:solidFill>
            </a:endParaRPr>
          </a:p>
          <a:p>
            <a:pPr marL="461963" lvl="1" indent="0" eaLnBrk="1" hangingPunct="1">
              <a:buFont typeface="Arial" pitchFamily="34" charset="0"/>
              <a:buChar char="•"/>
              <a:defRPr/>
            </a:pPr>
            <a:r>
              <a:rPr lang="en-US" sz="1600" dirty="0" smtClean="0">
                <a:solidFill>
                  <a:schemeClr val="tx1"/>
                </a:solidFill>
              </a:rPr>
              <a:t>  NASA</a:t>
            </a:r>
          </a:p>
          <a:p>
            <a:pPr marL="461963" lvl="1" indent="0" eaLnBrk="1" hangingPunct="1">
              <a:buFont typeface="Arial" pitchFamily="34" charset="0"/>
              <a:buChar char="•"/>
              <a:defRPr/>
            </a:pPr>
            <a:r>
              <a:rPr lang="en-US" sz="1600" dirty="0" smtClean="0">
                <a:solidFill>
                  <a:schemeClr val="tx1"/>
                </a:solidFill>
              </a:rPr>
              <a:t>  Volpe</a:t>
            </a:r>
          </a:p>
          <a:p>
            <a:pPr marL="461963" lvl="1" indent="0" eaLnBrk="1" hangingPunct="1">
              <a:buFont typeface="Arial" pitchFamily="34" charset="0"/>
              <a:buChar char="•"/>
              <a:defRPr/>
            </a:pPr>
            <a:endParaRPr lang="en-US" sz="1400" dirty="0">
              <a:solidFill>
                <a:srgbClr val="000000"/>
              </a:solidFill>
            </a:endParaRPr>
          </a:p>
          <a:p>
            <a:pPr lvl="2" eaLnBrk="1" hangingPunct="1">
              <a:buFontTx/>
              <a:buNone/>
              <a:defRPr/>
            </a:pPr>
            <a:endParaRPr lang="en-US" sz="1400" dirty="0" smtClean="0"/>
          </a:p>
        </p:txBody>
      </p:sp>
    </p:spTree>
    <p:extLst>
      <p:ext uri="{BB962C8B-B14F-4D97-AF65-F5344CB8AC3E}">
        <p14:creationId xmlns:p14="http://schemas.microsoft.com/office/powerpoint/2010/main" val="212238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5" y="815228"/>
            <a:ext cx="8639175" cy="4813920"/>
          </a:xfrm>
        </p:spPr>
        <p:txBody>
          <a:bodyPr/>
          <a:lstStyle/>
          <a:p>
            <a:pPr marL="0" indent="0">
              <a:buNone/>
            </a:pPr>
            <a:endParaRPr lang="en-US" sz="1400" b="1" dirty="0" smtClean="0">
              <a:solidFill>
                <a:schemeClr val="tx1"/>
              </a:solidFill>
            </a:endParaRPr>
          </a:p>
          <a:p>
            <a:pPr marL="0" indent="0">
              <a:buNone/>
            </a:pPr>
            <a:r>
              <a:rPr lang="en-US" sz="1400" b="1" dirty="0">
                <a:solidFill>
                  <a:schemeClr val="tx1"/>
                </a:solidFill>
              </a:rPr>
              <a:t>PBN Optimization</a:t>
            </a:r>
          </a:p>
          <a:p>
            <a:pPr marL="457200" lvl="1" indent="0">
              <a:buNone/>
            </a:pPr>
            <a:r>
              <a:rPr lang="en-US" sz="1200" dirty="0">
                <a:solidFill>
                  <a:schemeClr val="tx1"/>
                </a:solidFill>
              </a:rPr>
              <a:t>Objective:  Expand the efficient use of PBN procedures in the NAS, leveraging the </a:t>
            </a:r>
            <a:r>
              <a:rPr lang="en-US" sz="1200" dirty="0" smtClean="0">
                <a:solidFill>
                  <a:schemeClr val="tx1"/>
                </a:solidFill>
              </a:rPr>
              <a:t>new PBN </a:t>
            </a:r>
            <a:r>
              <a:rPr lang="en-US" sz="1200" dirty="0">
                <a:solidFill>
                  <a:schemeClr val="tx1"/>
                </a:solidFill>
              </a:rPr>
              <a:t>Strategy</a:t>
            </a:r>
          </a:p>
          <a:p>
            <a:pPr marL="457200" lvl="1" indent="0">
              <a:buNone/>
            </a:pPr>
            <a:r>
              <a:rPr lang="en-US" sz="1200" dirty="0" smtClean="0">
                <a:solidFill>
                  <a:schemeClr val="tx1"/>
                </a:solidFill>
              </a:rPr>
              <a:t>Activities</a:t>
            </a:r>
            <a:r>
              <a:rPr lang="en-US" sz="1200" dirty="0">
                <a:solidFill>
                  <a:schemeClr val="tx1"/>
                </a:solidFill>
              </a:rPr>
              <a:t>:   </a:t>
            </a:r>
            <a:r>
              <a:rPr lang="en-US" sz="1200" dirty="0" smtClean="0">
                <a:solidFill>
                  <a:schemeClr val="tx1"/>
                </a:solidFill>
              </a:rPr>
              <a:t>Collaborate with industry via the NAC PBN Time/Speed/Spacing Tools Tasking and obtain feedback on the evolution of tactical flow management to enable PBN operations; Tasking Report, which is due in October 2016, may influence future concept engineering activities</a:t>
            </a:r>
          </a:p>
          <a:p>
            <a:pPr marL="0" indent="0">
              <a:buNone/>
            </a:pPr>
            <a:endParaRPr lang="en-US" sz="1400" b="1" dirty="0" smtClean="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4</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4</a:t>
            </a:fld>
            <a:endParaRPr lang="en-US" sz="1600" dirty="0"/>
          </a:p>
        </p:txBody>
      </p:sp>
      <p:sp>
        <p:nvSpPr>
          <p:cNvPr id="9" name="Rectangle 2"/>
          <p:cNvSpPr txBox="1">
            <a:spLocks noChangeArrowheads="1"/>
          </p:cNvSpPr>
          <p:nvPr/>
        </p:nvSpPr>
        <p:spPr bwMode="auto">
          <a:xfrm>
            <a:off x="142875" y="126810"/>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FY16/17 Activities</a:t>
            </a:r>
            <a:endParaRPr lang="en-US" altLang="en-US" sz="1600" b="0" i="1" dirty="0" smtClean="0"/>
          </a:p>
        </p:txBody>
      </p:sp>
      <p:pic>
        <p:nvPicPr>
          <p:cNvPr id="6" name="Picture 5"/>
          <p:cNvPicPr>
            <a:picLocks noChangeAspect="1"/>
          </p:cNvPicPr>
          <p:nvPr/>
        </p:nvPicPr>
        <p:blipFill>
          <a:blip r:embed="rId3"/>
          <a:stretch>
            <a:fillRect/>
          </a:stretch>
        </p:blipFill>
        <p:spPr>
          <a:xfrm>
            <a:off x="4519606" y="3199810"/>
            <a:ext cx="4567501" cy="3429844"/>
          </a:xfrm>
          <a:prstGeom prst="rect">
            <a:avLst/>
          </a:prstGeom>
          <a:ln>
            <a:solidFill>
              <a:schemeClr val="tx1"/>
            </a:solidFill>
          </a:ln>
          <a:effectLst>
            <a:outerShdw blurRad="50800" dist="38100" dir="5400000" algn="t" rotWithShape="0">
              <a:prstClr val="black">
                <a:alpha val="40000"/>
              </a:prstClr>
            </a:outerShdw>
          </a:effectLst>
        </p:spPr>
      </p:pic>
      <p:pic>
        <p:nvPicPr>
          <p:cNvPr id="7" name="Picture 6"/>
          <p:cNvPicPr>
            <a:picLocks noChangeAspect="1"/>
          </p:cNvPicPr>
          <p:nvPr/>
        </p:nvPicPr>
        <p:blipFill>
          <a:blip r:embed="rId4"/>
          <a:stretch>
            <a:fillRect/>
          </a:stretch>
        </p:blipFill>
        <p:spPr>
          <a:xfrm>
            <a:off x="74507" y="2279989"/>
            <a:ext cx="4567501" cy="3429844"/>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9900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p:cNvSpPr>
          <p:nvPr/>
        </p:nvSpPr>
        <p:spPr bwMode="auto">
          <a:xfrm>
            <a:off x="7089775" y="61849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DC704C78-2962-4E44-A9F1-C9D1CB91A1E2}" type="slidenum">
              <a:rPr lang="en-US" sz="1400" b="1">
                <a:solidFill>
                  <a:schemeClr val="bg1"/>
                </a:solidFill>
                <a:latin typeface="Times New Roman" pitchFamily="18" charset="0"/>
                <a:cs typeface="Times New Roman" pitchFamily="18" charset="0"/>
              </a:rPr>
              <a:pPr algn="r" eaLnBrk="1" hangingPunct="1"/>
              <a:t>5</a:t>
            </a:fld>
            <a:endParaRPr lang="en-US" sz="1400" b="1" dirty="0">
              <a:solidFill>
                <a:schemeClr val="bg1"/>
              </a:solidFill>
              <a:latin typeface="Times New Roman" pitchFamily="18" charset="0"/>
              <a:cs typeface="Times New Roman" pitchFamily="18" charset="0"/>
            </a:endParaRPr>
          </a:p>
        </p:txBody>
      </p:sp>
      <p:sp>
        <p:nvSpPr>
          <p:cNvPr id="4" name="Title 1"/>
          <p:cNvSpPr txBox="1">
            <a:spLocks/>
          </p:cNvSpPr>
          <p:nvPr/>
        </p:nvSpPr>
        <p:spPr>
          <a:xfrm>
            <a:off x="190500" y="104775"/>
            <a:ext cx="8472488" cy="609600"/>
          </a:xfrm>
          <a:prstGeom prst="rect">
            <a:avLst/>
          </a:prstGeom>
        </p:spPr>
        <p:txBody>
          <a:bodyPr/>
          <a:lstStyle>
            <a:lvl1pPr algn="l" rtl="0" eaLnBrk="0" fontAlgn="base" hangingPunct="0">
              <a:spcBef>
                <a:spcPct val="0"/>
              </a:spcBef>
              <a:spcAft>
                <a:spcPct val="0"/>
              </a:spcAft>
              <a:defRPr sz="4000" b="1">
                <a:solidFill>
                  <a:srgbClr val="1D2F68"/>
                </a:solidFill>
                <a:latin typeface="+mj-lt"/>
                <a:ea typeface="ＭＳ Ｐゴシック" pitchFamily="34" charset="-128"/>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pitchFamily="34" charset="-128"/>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eaLnBrk="1" hangingPunct="1">
              <a:defRPr/>
            </a:pPr>
            <a:r>
              <a:rPr lang="en-US" sz="2800" dirty="0" smtClean="0">
                <a:cs typeface="Arial" charset="0"/>
              </a:rPr>
              <a:t>FY16/17 Activities (</a:t>
            </a:r>
            <a:r>
              <a:rPr lang="en-US" sz="2800" dirty="0" err="1" smtClean="0">
                <a:cs typeface="Arial" charset="0"/>
              </a:rPr>
              <a:t>cont</a:t>
            </a:r>
            <a:r>
              <a:rPr lang="en-US" sz="2800" dirty="0" smtClean="0">
                <a:cs typeface="Arial" charset="0"/>
              </a:rPr>
              <a:t>)</a:t>
            </a:r>
            <a:endParaRPr lang="en-US" sz="2800" dirty="0"/>
          </a:p>
        </p:txBody>
      </p:sp>
      <p:pic>
        <p:nvPicPr>
          <p:cNvPr id="5" name="Picture 4"/>
          <p:cNvPicPr>
            <a:picLocks noChangeAspect="1"/>
          </p:cNvPicPr>
          <p:nvPr/>
        </p:nvPicPr>
        <p:blipFill>
          <a:blip r:embed="rId2"/>
          <a:stretch>
            <a:fillRect/>
          </a:stretch>
        </p:blipFill>
        <p:spPr>
          <a:xfrm>
            <a:off x="988828" y="1192951"/>
            <a:ext cx="6868632" cy="2040360"/>
          </a:xfrm>
          <a:prstGeom prst="rect">
            <a:avLst/>
          </a:prstGeom>
          <a:effectLst/>
        </p:spPr>
      </p:pic>
      <p:pic>
        <p:nvPicPr>
          <p:cNvPr id="6" name="Picture 5"/>
          <p:cNvPicPr>
            <a:picLocks noChangeAspect="1"/>
          </p:cNvPicPr>
          <p:nvPr/>
        </p:nvPicPr>
        <p:blipFill>
          <a:blip r:embed="rId3"/>
          <a:stretch>
            <a:fillRect/>
          </a:stretch>
        </p:blipFill>
        <p:spPr>
          <a:xfrm>
            <a:off x="406428" y="3389380"/>
            <a:ext cx="3722776" cy="2795520"/>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4"/>
          <a:stretch>
            <a:fillRect/>
          </a:stretch>
        </p:blipFill>
        <p:spPr>
          <a:xfrm>
            <a:off x="4510696" y="3389380"/>
            <a:ext cx="3889025" cy="2795520"/>
          </a:xfrm>
          <a:prstGeom prst="rect">
            <a:avLst/>
          </a:prstGeom>
          <a:effectLst>
            <a:outerShdw blurRad="50800" dist="38100" dir="8100000" algn="tr" rotWithShape="0">
              <a:prstClr val="black">
                <a:alpha val="40000"/>
              </a:prstClr>
            </a:outerShdw>
          </a:effectLst>
        </p:spPr>
      </p:pic>
      <p:sp>
        <p:nvSpPr>
          <p:cNvPr id="2" name="Rectangle 1"/>
          <p:cNvSpPr/>
          <p:nvPr/>
        </p:nvSpPr>
        <p:spPr>
          <a:xfrm>
            <a:off x="496922" y="719853"/>
            <a:ext cx="2242922" cy="307777"/>
          </a:xfrm>
          <a:prstGeom prst="rect">
            <a:avLst/>
          </a:prstGeom>
        </p:spPr>
        <p:txBody>
          <a:bodyPr wrap="none">
            <a:spAutoFit/>
          </a:bodyPr>
          <a:lstStyle/>
          <a:p>
            <a:pPr marL="0" indent="0">
              <a:buNone/>
            </a:pPr>
            <a:r>
              <a:rPr lang="en-US" sz="1400" b="1" dirty="0"/>
              <a:t>PBN </a:t>
            </a:r>
            <a:r>
              <a:rPr lang="en-US" sz="1400" b="1" dirty="0" smtClean="0"/>
              <a:t>Optimization (</a:t>
            </a:r>
            <a:r>
              <a:rPr lang="en-US" sz="1400" b="1" dirty="0" err="1" smtClean="0"/>
              <a:t>cont</a:t>
            </a:r>
            <a:r>
              <a:rPr lang="en-US" sz="1400" b="1" dirty="0" smtClean="0"/>
              <a:t>)</a:t>
            </a:r>
            <a:endParaRPr lang="en-US" sz="1400" b="1" dirty="0"/>
          </a:p>
        </p:txBody>
      </p:sp>
    </p:spTree>
    <p:extLst>
      <p:ext uri="{BB962C8B-B14F-4D97-AF65-F5344CB8AC3E}">
        <p14:creationId xmlns:p14="http://schemas.microsoft.com/office/powerpoint/2010/main" val="374903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5" y="815228"/>
            <a:ext cx="8639175" cy="4813920"/>
          </a:xfrm>
        </p:spPr>
        <p:txBody>
          <a:bodyPr/>
          <a:lstStyle/>
          <a:p>
            <a:pPr marL="0" indent="0">
              <a:buNone/>
            </a:pPr>
            <a:endParaRPr lang="en-US" sz="1400" b="1" dirty="0">
              <a:solidFill>
                <a:schemeClr val="tx1"/>
              </a:solidFill>
            </a:endParaRPr>
          </a:p>
          <a:p>
            <a:pPr marL="0" indent="0">
              <a:buNone/>
            </a:pPr>
            <a:r>
              <a:rPr lang="en-US" sz="1400" b="1" dirty="0" smtClean="0">
                <a:solidFill>
                  <a:schemeClr val="tx1"/>
                </a:solidFill>
              </a:rPr>
              <a:t>Weather Integration</a:t>
            </a:r>
          </a:p>
          <a:p>
            <a:pPr marL="0" indent="0">
              <a:buNone/>
            </a:pPr>
            <a:r>
              <a:rPr lang="en-US" sz="1400" b="1" dirty="0">
                <a:solidFill>
                  <a:schemeClr val="tx1"/>
                </a:solidFill>
              </a:rPr>
              <a:t>	</a:t>
            </a:r>
            <a:r>
              <a:rPr lang="en-US" sz="1200" dirty="0" smtClean="0">
                <a:solidFill>
                  <a:schemeClr val="tx1"/>
                </a:solidFill>
              </a:rPr>
              <a:t>Objective:  Evaluate collaborative, event-driven weather-relevant ATM decision making</a:t>
            </a:r>
          </a:p>
          <a:p>
            <a:pPr marL="0" indent="0">
              <a:buNone/>
            </a:pPr>
            <a:r>
              <a:rPr lang="en-US" sz="1200" dirty="0">
                <a:solidFill>
                  <a:schemeClr val="tx1"/>
                </a:solidFill>
              </a:rPr>
              <a:t>	</a:t>
            </a:r>
            <a:r>
              <a:rPr lang="en-US" sz="1200" dirty="0" smtClean="0">
                <a:solidFill>
                  <a:schemeClr val="tx1"/>
                </a:solidFill>
              </a:rPr>
              <a:t>Activities:  In collaboration with the CSG WET, support field evaluations of the collaborative aviation weather statement 	(CAWS) concept; update preliminary </a:t>
            </a:r>
            <a:r>
              <a:rPr lang="en-US" sz="1200" dirty="0" err="1" smtClean="0">
                <a:solidFill>
                  <a:schemeClr val="tx1"/>
                </a:solidFill>
              </a:rPr>
              <a:t>conops</a:t>
            </a:r>
            <a:r>
              <a:rPr lang="en-US" sz="1200" dirty="0" smtClean="0">
                <a:solidFill>
                  <a:schemeClr val="tx1"/>
                </a:solidFill>
              </a:rPr>
              <a:t> and requirements documentation and determine next steps</a:t>
            </a:r>
          </a:p>
          <a:p>
            <a:pPr marL="0" indent="0">
              <a:buNone/>
            </a:pPr>
            <a:endParaRPr lang="en-US" sz="1400" b="1"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6</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6</a:t>
            </a:fld>
            <a:endParaRPr lang="en-US" sz="1600" dirty="0"/>
          </a:p>
        </p:txBody>
      </p:sp>
      <p:sp>
        <p:nvSpPr>
          <p:cNvPr id="9" name="Rectangle 2"/>
          <p:cNvSpPr txBox="1">
            <a:spLocks noChangeArrowheads="1"/>
          </p:cNvSpPr>
          <p:nvPr/>
        </p:nvSpPr>
        <p:spPr bwMode="auto">
          <a:xfrm>
            <a:off x="142875" y="126810"/>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FY16/17 Activities (</a:t>
            </a:r>
            <a:r>
              <a:rPr lang="en-US" altLang="en-US" sz="2800" dirty="0" err="1" smtClean="0"/>
              <a:t>cont</a:t>
            </a:r>
            <a:r>
              <a:rPr lang="en-US" altLang="en-US" sz="2800" dirty="0" smtClean="0"/>
              <a:t>)</a:t>
            </a:r>
            <a:endParaRPr lang="en-US" altLang="en-US" sz="1600" b="0" i="1"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58" r="3739"/>
          <a:stretch/>
        </p:blipFill>
        <p:spPr bwMode="auto">
          <a:xfrm>
            <a:off x="402453" y="2550986"/>
            <a:ext cx="4021395" cy="307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8200" y="2448378"/>
            <a:ext cx="4038600" cy="4093428"/>
          </a:xfrm>
          <a:prstGeom prst="rect">
            <a:avLst/>
          </a:prstGeom>
          <a:solidFill>
            <a:schemeClr val="tx2">
              <a:lumMod val="40000"/>
              <a:lumOff val="60000"/>
            </a:schemeClr>
          </a:solidFill>
        </p:spPr>
        <p:txBody>
          <a:bodyPr wrap="square" rtlCol="0">
            <a:spAutoFit/>
          </a:bodyPr>
          <a:lstStyle/>
          <a:p>
            <a:r>
              <a:rPr lang="en-US" sz="1000" dirty="0"/>
              <a:t>Collaborative Aviation Weather Statement 005</a:t>
            </a:r>
            <a:br>
              <a:rPr lang="en-US" sz="1000" dirty="0"/>
            </a:br>
            <a:r>
              <a:rPr lang="en-US" sz="1000" dirty="0"/>
              <a:t>NWS Aviation Weather Center Kansas City MO</a:t>
            </a:r>
            <a:br>
              <a:rPr lang="en-US" sz="1000" dirty="0"/>
            </a:br>
            <a:r>
              <a:rPr lang="en-US" sz="1000" dirty="0"/>
              <a:t>1645 UTC Tue 14 Jul 2015</a:t>
            </a:r>
            <a:br>
              <a:rPr lang="en-US" sz="1000" dirty="0"/>
            </a:br>
            <a:r>
              <a:rPr lang="en-US" sz="1000" dirty="0"/>
              <a:t/>
            </a:r>
            <a:br>
              <a:rPr lang="en-US" sz="1000" dirty="0"/>
            </a:br>
            <a:r>
              <a:rPr lang="en-US" sz="1000" dirty="0"/>
              <a:t>Weather: Thunderstorms</a:t>
            </a:r>
            <a:br>
              <a:rPr lang="en-US" sz="1000" dirty="0"/>
            </a:br>
            <a:r>
              <a:rPr lang="en-US" sz="1000" dirty="0"/>
              <a:t>Valid: 1700-2300Z</a:t>
            </a:r>
            <a:br>
              <a:rPr lang="en-US" sz="1000" dirty="0"/>
            </a:br>
            <a:r>
              <a:rPr lang="en-US" sz="1000" dirty="0"/>
              <a:t/>
            </a:r>
            <a:br>
              <a:rPr lang="en-US" sz="1000" dirty="0"/>
            </a:br>
            <a:r>
              <a:rPr lang="en-US" sz="1000" dirty="0"/>
              <a:t>ARTCCs affected: ZBW, ZDC, ZID, ZJX, ZNY, ZOB</a:t>
            </a:r>
            <a:br>
              <a:rPr lang="en-US" sz="1000" dirty="0"/>
            </a:br>
            <a:r>
              <a:rPr lang="en-US" sz="1000" dirty="0"/>
              <a:t>Terminals affected: KDCA, KEWR, KIAD, KJFK, KLGA, KPHL</a:t>
            </a:r>
            <a:br>
              <a:rPr lang="en-US" sz="1000" dirty="0"/>
            </a:br>
            <a:r>
              <a:rPr lang="en-US" sz="1000" dirty="0"/>
              <a:t/>
            </a:r>
            <a:br>
              <a:rPr lang="en-US" sz="1000" dirty="0"/>
            </a:br>
            <a:r>
              <a:rPr lang="en-US" sz="1000" dirty="0"/>
              <a:t>SUMMARY: Thunderstorms over the Ohio Valley through Northeast and over VA through southeastern GA this afternoon.</a:t>
            </a:r>
            <a:br>
              <a:rPr lang="en-US" sz="1000" dirty="0"/>
            </a:br>
            <a:r>
              <a:rPr lang="en-US" sz="1000" dirty="0"/>
              <a:t/>
            </a:r>
            <a:br>
              <a:rPr lang="en-US" sz="1000" dirty="0"/>
            </a:br>
            <a:r>
              <a:rPr lang="en-US" sz="1000" dirty="0"/>
              <a:t>DISCUSSION: This updates and replaces CAWS003. Thunderstorms over western NY </a:t>
            </a:r>
            <a:r>
              <a:rPr lang="en-US" sz="1000" dirty="0" err="1"/>
              <a:t>throught</a:t>
            </a:r>
            <a:r>
              <a:rPr lang="en-US" sz="1000" dirty="0"/>
              <a:t> southeastern IN will increase to become numerous through 23z. Tops FL450.</a:t>
            </a:r>
            <a:br>
              <a:rPr lang="en-US" sz="1000" dirty="0"/>
            </a:br>
            <a:r>
              <a:rPr lang="en-US" sz="1000" dirty="0"/>
              <a:t/>
            </a:r>
            <a:br>
              <a:rPr lang="en-US" sz="1000" dirty="0"/>
            </a:br>
            <a:r>
              <a:rPr lang="en-US" sz="1000" dirty="0"/>
              <a:t>Further north...scattered thunderstorms probable over northeastern through central NY. Tops FL390.</a:t>
            </a:r>
            <a:br>
              <a:rPr lang="en-US" sz="1000" dirty="0"/>
            </a:br>
            <a:r>
              <a:rPr lang="en-US" sz="1000" dirty="0"/>
              <a:t/>
            </a:r>
            <a:br>
              <a:rPr lang="en-US" sz="1000" dirty="0"/>
            </a:br>
            <a:r>
              <a:rPr lang="en-US" sz="1000" dirty="0"/>
              <a:t>Scattered thunderstorms expected over NY metros through 23z.</a:t>
            </a:r>
            <a:br>
              <a:rPr lang="en-US" sz="1000" dirty="0"/>
            </a:br>
            <a:r>
              <a:rPr lang="en-US" sz="1000" dirty="0"/>
              <a:t/>
            </a:r>
            <a:br>
              <a:rPr lang="en-US" sz="1000" dirty="0"/>
            </a:br>
            <a:r>
              <a:rPr lang="en-US" sz="1000" dirty="0"/>
              <a:t>Afternoon thunderstorms over </a:t>
            </a:r>
            <a:r>
              <a:rPr lang="en-US" sz="1000" dirty="0" err="1"/>
              <a:t>sern</a:t>
            </a:r>
            <a:r>
              <a:rPr lang="en-US" sz="1000" dirty="0"/>
              <a:t> VA through </a:t>
            </a:r>
            <a:r>
              <a:rPr lang="en-US" sz="1000" dirty="0" err="1"/>
              <a:t>sern</a:t>
            </a:r>
            <a:r>
              <a:rPr lang="en-US" sz="1000" dirty="0"/>
              <a:t> GA coast through 23z. Tops FL450 and above.</a:t>
            </a:r>
            <a:br>
              <a:rPr lang="en-US" sz="1000" dirty="0"/>
            </a:br>
            <a:r>
              <a:rPr lang="en-US" sz="1000" dirty="0"/>
              <a:t/>
            </a:r>
            <a:br>
              <a:rPr lang="en-US" sz="1000" dirty="0"/>
            </a:br>
            <a:r>
              <a:rPr lang="en-US" sz="1000" dirty="0"/>
              <a:t>17Z CCFP does not reflect this detail or tops expected</a:t>
            </a:r>
            <a:r>
              <a:rPr lang="en-US" sz="1000" dirty="0" smtClean="0"/>
              <a:t>.</a:t>
            </a:r>
            <a:endParaRPr lang="en-US" sz="1000" dirty="0"/>
          </a:p>
        </p:txBody>
      </p:sp>
    </p:spTree>
    <p:extLst>
      <p:ext uri="{BB962C8B-B14F-4D97-AF65-F5344CB8AC3E}">
        <p14:creationId xmlns:p14="http://schemas.microsoft.com/office/powerpoint/2010/main" val="7909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5" y="815228"/>
            <a:ext cx="8639175" cy="4813920"/>
          </a:xfrm>
        </p:spPr>
        <p:txBody>
          <a:bodyPr/>
          <a:lstStyle/>
          <a:p>
            <a:pPr marL="0" indent="0">
              <a:buNone/>
            </a:pPr>
            <a:r>
              <a:rPr lang="en-US" sz="1400" b="1" dirty="0" smtClean="0">
                <a:solidFill>
                  <a:schemeClr val="tx1"/>
                </a:solidFill>
              </a:rPr>
              <a:t>Operational Integration Analysis</a:t>
            </a:r>
          </a:p>
          <a:p>
            <a:pPr marL="457200" lvl="1" indent="0">
              <a:buNone/>
            </a:pPr>
            <a:r>
              <a:rPr lang="en-US" sz="1200" dirty="0" smtClean="0">
                <a:solidFill>
                  <a:schemeClr val="tx1"/>
                </a:solidFill>
              </a:rPr>
              <a:t>Objective:  Continue to examine possible operational integration issues as emerging concepts evolve and new concepts are planned between now and 2025</a:t>
            </a:r>
          </a:p>
          <a:p>
            <a:pPr marL="457200" lvl="1" indent="0">
              <a:buNone/>
            </a:pPr>
            <a:r>
              <a:rPr lang="en-US" sz="1200" dirty="0" smtClean="0">
                <a:solidFill>
                  <a:schemeClr val="tx1"/>
                </a:solidFill>
              </a:rPr>
              <a:t>Activities:  Scenario development/update/execution with operational SMEs—scenarios include all operational domains (e.g. TFM, </a:t>
            </a:r>
            <a:r>
              <a:rPr lang="en-US" sz="1200" dirty="0" err="1" smtClean="0">
                <a:solidFill>
                  <a:schemeClr val="tx1"/>
                </a:solidFill>
              </a:rPr>
              <a:t>en</a:t>
            </a:r>
            <a:r>
              <a:rPr lang="en-US" sz="1200" dirty="0" smtClean="0">
                <a:solidFill>
                  <a:schemeClr val="tx1"/>
                </a:solidFill>
              </a:rPr>
              <a:t> route, terminal, </a:t>
            </a:r>
            <a:r>
              <a:rPr lang="en-US" sz="1200" dirty="0" err="1" smtClean="0">
                <a:solidFill>
                  <a:schemeClr val="tx1"/>
                </a:solidFill>
              </a:rPr>
              <a:t>etc</a:t>
            </a:r>
            <a:r>
              <a:rPr lang="en-US" sz="1200" dirty="0" smtClean="0">
                <a:solidFill>
                  <a:schemeClr val="tx1"/>
                </a:solidFill>
              </a:rPr>
              <a:t>); generate mitigation recommendations (e.g. further research, </a:t>
            </a:r>
            <a:r>
              <a:rPr lang="en-US" sz="1200" dirty="0" err="1" smtClean="0">
                <a:solidFill>
                  <a:schemeClr val="tx1"/>
                </a:solidFill>
              </a:rPr>
              <a:t>reqs</a:t>
            </a:r>
            <a:r>
              <a:rPr lang="en-US" sz="1200" dirty="0" smtClean="0">
                <a:solidFill>
                  <a:schemeClr val="tx1"/>
                </a:solidFill>
              </a:rPr>
              <a:t>)</a:t>
            </a:r>
          </a:p>
          <a:p>
            <a:pPr marL="457200" lvl="1" indent="0">
              <a:buNone/>
            </a:pPr>
            <a:endParaRPr lang="en-US" sz="800" dirty="0" smtClean="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a:p>
            <a:pPr marL="0" indent="0">
              <a:buNone/>
            </a:pPr>
            <a:endParaRPr lang="en-US" sz="1400" b="1" dirty="0">
              <a:solidFill>
                <a:schemeClr val="tx1"/>
              </a:solidFill>
            </a:endParaRPr>
          </a:p>
          <a:p>
            <a:pPr marL="0" indent="0">
              <a:buNone/>
            </a:pPr>
            <a:endParaRPr lang="en-US" sz="1400" b="1" dirty="0" smtClean="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7</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7</a:t>
            </a:fld>
            <a:endParaRPr lang="en-US" sz="1600" dirty="0"/>
          </a:p>
        </p:txBody>
      </p:sp>
      <p:sp>
        <p:nvSpPr>
          <p:cNvPr id="9" name="Rectangle 2"/>
          <p:cNvSpPr txBox="1">
            <a:spLocks noChangeArrowheads="1"/>
          </p:cNvSpPr>
          <p:nvPr/>
        </p:nvSpPr>
        <p:spPr bwMode="auto">
          <a:xfrm>
            <a:off x="142875" y="126810"/>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FY16/17 Activities (</a:t>
            </a:r>
            <a:r>
              <a:rPr lang="en-US" altLang="en-US" sz="2800" dirty="0" err="1" smtClean="0"/>
              <a:t>cont</a:t>
            </a:r>
            <a:r>
              <a:rPr lang="en-US" altLang="en-US" sz="2800" dirty="0" smtClean="0"/>
              <a:t>)</a:t>
            </a:r>
            <a:endParaRPr lang="en-US" altLang="en-US" sz="1600" b="0" i="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9" y="1977803"/>
            <a:ext cx="2956845" cy="2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01" y="4246713"/>
            <a:ext cx="2931207" cy="219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121" y="1977803"/>
            <a:ext cx="2813684" cy="2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9805" y="1967121"/>
            <a:ext cx="2961811" cy="222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9805" y="4246713"/>
            <a:ext cx="3008120" cy="21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4667" y="4247258"/>
            <a:ext cx="2802055" cy="210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69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5" y="1193180"/>
            <a:ext cx="8429625" cy="4813920"/>
          </a:xfrm>
        </p:spPr>
        <p:txBody>
          <a:bodyPr/>
          <a:lstStyle/>
          <a:p>
            <a:pPr marL="0" indent="0">
              <a:buNone/>
            </a:pPr>
            <a:endParaRPr lang="en-US" sz="1400" b="1" dirty="0" smtClean="0">
              <a:solidFill>
                <a:schemeClr val="tx1"/>
              </a:solidFill>
            </a:endParaRPr>
          </a:p>
          <a:p>
            <a:pPr marL="0" indent="0">
              <a:buNone/>
            </a:pPr>
            <a:r>
              <a:rPr lang="en-US" sz="1400" b="1" dirty="0">
                <a:solidFill>
                  <a:schemeClr val="tx1"/>
                </a:solidFill>
              </a:rPr>
              <a:t>Trajectory-Based Operations</a:t>
            </a:r>
          </a:p>
          <a:p>
            <a:pPr marL="457200" lvl="1" indent="0">
              <a:buNone/>
            </a:pPr>
            <a:r>
              <a:rPr lang="en-US" sz="1200" dirty="0">
                <a:solidFill>
                  <a:schemeClr val="tx1"/>
                </a:solidFill>
              </a:rPr>
              <a:t>Objective:  Mature Trajectory-Based Operations (TBO) concept</a:t>
            </a:r>
          </a:p>
          <a:p>
            <a:pPr marL="457200" lvl="1" indent="0">
              <a:buNone/>
            </a:pPr>
            <a:r>
              <a:rPr lang="en-US" sz="1200" dirty="0">
                <a:solidFill>
                  <a:schemeClr val="tx1"/>
                </a:solidFill>
              </a:rPr>
              <a:t>Potential Activities:  </a:t>
            </a:r>
            <a:r>
              <a:rPr lang="en-US" sz="1200" dirty="0" smtClean="0">
                <a:solidFill>
                  <a:schemeClr val="tx1"/>
                </a:solidFill>
              </a:rPr>
              <a:t>Continue collaboration with research community, e.g. NASA, </a:t>
            </a:r>
            <a:r>
              <a:rPr lang="en-US" sz="1200" dirty="0" err="1" smtClean="0">
                <a:solidFill>
                  <a:schemeClr val="tx1"/>
                </a:solidFill>
              </a:rPr>
              <a:t>Mitre</a:t>
            </a:r>
            <a:r>
              <a:rPr lang="en-US" sz="1200" dirty="0" smtClean="0">
                <a:solidFill>
                  <a:schemeClr val="tx1"/>
                </a:solidFill>
              </a:rPr>
              <a:t>, to:</a:t>
            </a:r>
          </a:p>
          <a:p>
            <a:pPr marL="457200" lvl="1" indent="0">
              <a:buNone/>
            </a:pPr>
            <a:r>
              <a:rPr lang="en-US" sz="1200" dirty="0">
                <a:solidFill>
                  <a:schemeClr val="tx1"/>
                </a:solidFill>
              </a:rPr>
              <a:t>	</a:t>
            </a:r>
            <a:r>
              <a:rPr lang="en-US" sz="1200" dirty="0" smtClean="0">
                <a:solidFill>
                  <a:schemeClr val="tx1"/>
                </a:solidFill>
              </a:rPr>
              <a:t>Mature and integrate advanced rerouting and time-based metering operations</a:t>
            </a:r>
          </a:p>
          <a:p>
            <a:pPr marL="457200" lvl="1" indent="0">
              <a:buNone/>
            </a:pPr>
            <a:r>
              <a:rPr lang="en-US" sz="1200" dirty="0">
                <a:solidFill>
                  <a:schemeClr val="tx1"/>
                </a:solidFill>
              </a:rPr>
              <a:t>	</a:t>
            </a:r>
            <a:r>
              <a:rPr lang="en-US" sz="1200" dirty="0" smtClean="0">
                <a:solidFill>
                  <a:schemeClr val="tx1"/>
                </a:solidFill>
              </a:rPr>
              <a:t>Conduct an evaluation of proposed Trajectory-Based Operations, assessing potential ground and/or flight 	deck solutions to meet system-level requirements</a:t>
            </a:r>
          </a:p>
          <a:p>
            <a:pPr marL="457200" lvl="1" indent="0">
              <a:buNone/>
            </a:pPr>
            <a:r>
              <a:rPr lang="en-US" sz="1200" dirty="0">
                <a:solidFill>
                  <a:schemeClr val="tx1"/>
                </a:solidFill>
              </a:rPr>
              <a:t>	</a:t>
            </a:r>
            <a:r>
              <a:rPr lang="en-US" sz="1200" dirty="0" smtClean="0">
                <a:solidFill>
                  <a:schemeClr val="tx1"/>
                </a:solidFill>
              </a:rPr>
              <a:t>Develop requirements for and initiate NAS changes to execute mature TBO elements</a:t>
            </a:r>
          </a:p>
          <a:p>
            <a:pPr marL="0" indent="0">
              <a:buNone/>
            </a:pPr>
            <a:endParaRPr lang="en-US" sz="1400" b="1" dirty="0">
              <a:solidFill>
                <a:schemeClr val="tx1"/>
              </a:solidFill>
            </a:endParaRPr>
          </a:p>
          <a:p>
            <a:pPr marL="0" indent="0">
              <a:buNone/>
            </a:pPr>
            <a:r>
              <a:rPr lang="en-US" sz="1400" b="1" dirty="0" smtClean="0">
                <a:solidFill>
                  <a:schemeClr val="tx1"/>
                </a:solidFill>
              </a:rPr>
              <a:t>Operational Integration Analysis</a:t>
            </a:r>
          </a:p>
          <a:p>
            <a:pPr marL="457200" lvl="1" indent="0">
              <a:buNone/>
            </a:pPr>
            <a:r>
              <a:rPr lang="en-US" sz="1200" dirty="0" smtClean="0">
                <a:solidFill>
                  <a:schemeClr val="tx1"/>
                </a:solidFill>
              </a:rPr>
              <a:t>Objective:  Continue to examine possible operational integration issues as emerging concepts evolve and new concepts are planned for the future</a:t>
            </a:r>
          </a:p>
          <a:p>
            <a:pPr marL="457200" lvl="1" indent="0">
              <a:buNone/>
            </a:pPr>
            <a:r>
              <a:rPr lang="en-US" sz="1200" dirty="0" smtClean="0">
                <a:solidFill>
                  <a:schemeClr val="tx1"/>
                </a:solidFill>
              </a:rPr>
              <a:t>Potential Activities:  Scenario development/update/execution with operational SMEs, generate mitigation recommendations (e.g. further research, requirements)</a:t>
            </a:r>
          </a:p>
          <a:p>
            <a:pPr marL="457200" lvl="1" indent="0">
              <a:buNone/>
            </a:pPr>
            <a:endParaRPr lang="en-US" sz="800" dirty="0" smtClean="0">
              <a:solidFill>
                <a:schemeClr val="tx1"/>
              </a:solidFill>
            </a:endParaRPr>
          </a:p>
          <a:p>
            <a:pPr marL="0" indent="0">
              <a:buNone/>
            </a:pPr>
            <a:endParaRPr lang="en-US" sz="1400" b="1" dirty="0" smtClean="0">
              <a:solidFill>
                <a:schemeClr val="tx1"/>
              </a:solidFill>
            </a:endParaRPr>
          </a:p>
          <a:p>
            <a:pPr marL="0" indent="0">
              <a:buNone/>
            </a:pPr>
            <a:r>
              <a:rPr lang="en-US" sz="1400" b="1" dirty="0" smtClean="0">
                <a:solidFill>
                  <a:schemeClr val="tx1"/>
                </a:solidFill>
              </a:rPr>
              <a:t>RTCA Support</a:t>
            </a:r>
          </a:p>
          <a:p>
            <a:pPr marL="457200" lvl="1" indent="0">
              <a:buNone/>
            </a:pPr>
            <a:r>
              <a:rPr lang="en-US" sz="1200" dirty="0" smtClean="0">
                <a:solidFill>
                  <a:schemeClr val="tx1"/>
                </a:solidFill>
              </a:rPr>
              <a:t>Continued support of international standards and public/private collaboration</a:t>
            </a:r>
            <a:endParaRPr lang="en-US" sz="1200"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8</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8</a:t>
            </a:fld>
            <a:endParaRPr lang="en-US" sz="1600" dirty="0"/>
          </a:p>
        </p:txBody>
      </p:sp>
      <p:sp>
        <p:nvSpPr>
          <p:cNvPr id="9" name="Rectangle 2"/>
          <p:cNvSpPr txBox="1">
            <a:spLocks noChangeArrowheads="1"/>
          </p:cNvSpPr>
          <p:nvPr/>
        </p:nvSpPr>
        <p:spPr bwMode="auto">
          <a:xfrm>
            <a:off x="142875" y="236538"/>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Emerging FY18 Focal Areas</a:t>
            </a:r>
            <a:endParaRPr lang="en-US" altLang="en-US" sz="1600" b="0" i="1" dirty="0" smtClean="0"/>
          </a:p>
        </p:txBody>
      </p:sp>
    </p:spTree>
    <p:extLst>
      <p:ext uri="{BB962C8B-B14F-4D97-AF65-F5344CB8AC3E}">
        <p14:creationId xmlns:p14="http://schemas.microsoft.com/office/powerpoint/2010/main" val="409032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9</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Questions?</a:t>
            </a:r>
            <a:endParaRPr lang="en-US" altLang="en-US" sz="3400" i="1" dirty="0" smtClean="0"/>
          </a:p>
        </p:txBody>
      </p:sp>
    </p:spTree>
    <p:extLst>
      <p:ext uri="{BB962C8B-B14F-4D97-AF65-F5344CB8AC3E}">
        <p14:creationId xmlns:p14="http://schemas.microsoft.com/office/powerpoint/2010/main" val="343464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1973F-C536-4C0E-95AB-57C1C86F9878}"/>
</file>

<file path=customXml/itemProps2.xml><?xml version="1.0" encoding="utf-8"?>
<ds:datastoreItem xmlns:ds="http://schemas.openxmlformats.org/officeDocument/2006/customXml" ds:itemID="{F8ABE306-B369-4945-B53A-4694C9F420BD}"/>
</file>

<file path=customXml/itemProps3.xml><?xml version="1.0" encoding="utf-8"?>
<ds:datastoreItem xmlns:ds="http://schemas.openxmlformats.org/officeDocument/2006/customXml" ds:itemID="{62CF6123-2751-4C59-B0E0-283D90FA015B}"/>
</file>

<file path=docProps/app.xml><?xml version="1.0" encoding="utf-8"?>
<Properties xmlns="http://schemas.openxmlformats.org/officeDocument/2006/extended-properties" xmlns:vt="http://schemas.openxmlformats.org/officeDocument/2006/docPropsVTypes">
  <TotalTime>49979</TotalTime>
  <Words>266</Words>
  <Application>Microsoft Office PowerPoint</Application>
  <PresentationFormat>On-screen Show (4:3)</PresentationFormat>
  <Paragraphs>88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REDAC / NAS Ops   </vt:lpstr>
      <vt:lpstr>Operations Concept  Development &amp; Infrastructure - ATDP   </vt:lpstr>
      <vt:lpstr>Operations Concept Development &amp; Infrastructure – ATDP / BLI Number:  1A01C Overview Capabilities</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Fitzpatrick, Kimberly CTR (FAA)</cp:lastModifiedBy>
  <cp:revision>155</cp:revision>
  <dcterms:created xsi:type="dcterms:W3CDTF">2011-05-05T22:04:56Z</dcterms:created>
  <dcterms:modified xsi:type="dcterms:W3CDTF">2016-08-03T16:49:15Z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