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5"/>
  </p:sldMasterIdLst>
  <p:notesMasterIdLst>
    <p:notesMasterId r:id="rId30"/>
  </p:notesMasterIdLst>
  <p:handoutMasterIdLst>
    <p:handoutMasterId r:id="rId31"/>
  </p:handoutMasterIdLst>
  <p:sldIdLst>
    <p:sldId id="638" r:id="rId6"/>
    <p:sldId id="710" r:id="rId7"/>
    <p:sldId id="687" r:id="rId8"/>
    <p:sldId id="695" r:id="rId9"/>
    <p:sldId id="529" r:id="rId10"/>
    <p:sldId id="404" r:id="rId11"/>
    <p:sldId id="699" r:id="rId12"/>
    <p:sldId id="712" r:id="rId13"/>
    <p:sldId id="702" r:id="rId14"/>
    <p:sldId id="703" r:id="rId15"/>
    <p:sldId id="705" r:id="rId16"/>
    <p:sldId id="704" r:id="rId17"/>
    <p:sldId id="711" r:id="rId18"/>
    <p:sldId id="696" r:id="rId19"/>
    <p:sldId id="706" r:id="rId20"/>
    <p:sldId id="707" r:id="rId21"/>
    <p:sldId id="708" r:id="rId22"/>
    <p:sldId id="709" r:id="rId23"/>
    <p:sldId id="678" r:id="rId24"/>
    <p:sldId id="680" r:id="rId25"/>
    <p:sldId id="683" r:id="rId26"/>
    <p:sldId id="713" r:id="rId27"/>
    <p:sldId id="559" r:id="rId28"/>
    <p:sldId id="698" r:id="rId29"/>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Arial" pitchFamily="34"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Arial" pitchFamily="34"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Arial" pitchFamily="34"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p:defaultTextStyle>
  <p:extLst>
    <p:ext uri="{EFAFB233-063F-42B5-8137-9DF3F51BA10A}">
      <p15:sldGuideLst xmlns:p15="http://schemas.microsoft.com/office/powerpoint/2012/main" xmlns="">
        <p15:guide id="1" orient="horz" pos="2150">
          <p15:clr>
            <a:srgbClr val="A4A3A4"/>
          </p15:clr>
        </p15:guide>
        <p15:guide id="2" pos="2880">
          <p15:clr>
            <a:srgbClr val="A4A3A4"/>
          </p15:clr>
        </p15:guide>
      </p15:sldGuideLst>
    </p:ext>
    <p:ext uri="{2D200454-40CA-4A62-9FC3-DE9A4176ACB9}">
      <p15:notesGuideLst xmlns:p15="http://schemas.microsoft.com/office/powerpoint/2012/main" xmlns="">
        <p15:guide id="1" orient="horz" pos="3024"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59595"/>
    <a:srgbClr val="89898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5620"/>
    <p:restoredTop sz="97826" autoAdjust="0"/>
  </p:normalViewPr>
  <p:slideViewPr>
    <p:cSldViewPr snapToGrid="0" snapToObjects="1">
      <p:cViewPr varScale="1">
        <p:scale>
          <a:sx n="90" d="100"/>
          <a:sy n="90" d="100"/>
        </p:scale>
        <p:origin x="-1404" y="-108"/>
      </p:cViewPr>
      <p:guideLst>
        <p:guide orient="horz" pos="215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89" d="100"/>
          <a:sy n="89" d="100"/>
        </p:scale>
        <p:origin x="-2776" y="-112"/>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764" cy="480388"/>
          </a:xfrm>
          <a:prstGeom prst="rect">
            <a:avLst/>
          </a:prstGeom>
        </p:spPr>
        <p:txBody>
          <a:bodyPr vert="horz" lIns="96662" tIns="48331" rIns="96662" bIns="4833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142749" y="0"/>
            <a:ext cx="3170763" cy="480388"/>
          </a:xfrm>
          <a:prstGeom prst="rect">
            <a:avLst/>
          </a:prstGeom>
        </p:spPr>
        <p:txBody>
          <a:bodyPr vert="horz" wrap="square" lIns="96662" tIns="48331" rIns="96662" bIns="48331" numCol="1" anchor="t" anchorCtr="0" compatLnSpc="1">
            <a:prstTxWarp prst="textNoShape">
              <a:avLst/>
            </a:prstTxWarp>
          </a:bodyPr>
          <a:lstStyle>
            <a:lvl1pPr algn="r">
              <a:defRPr sz="1300">
                <a:latin typeface="Calibri" pitchFamily="34" charset="0"/>
              </a:defRPr>
            </a:lvl1pPr>
          </a:lstStyle>
          <a:p>
            <a:pPr>
              <a:defRPr/>
            </a:pPr>
            <a:fld id="{38D48BE5-67F9-46D4-B046-0A143E40A446}" type="datetime1">
              <a:rPr lang="en-US"/>
              <a:pPr>
                <a:defRPr/>
              </a:pPr>
              <a:t>8/10/2016</a:t>
            </a:fld>
            <a:endParaRPr lang="en-US"/>
          </a:p>
        </p:txBody>
      </p:sp>
      <p:sp>
        <p:nvSpPr>
          <p:cNvPr id="4" name="Footer Placeholder 3"/>
          <p:cNvSpPr>
            <a:spLocks noGrp="1"/>
          </p:cNvSpPr>
          <p:nvPr>
            <p:ph type="ftr" sz="quarter" idx="2"/>
          </p:nvPr>
        </p:nvSpPr>
        <p:spPr>
          <a:xfrm>
            <a:off x="1" y="9119173"/>
            <a:ext cx="3170764" cy="480388"/>
          </a:xfrm>
          <a:prstGeom prst="rect">
            <a:avLst/>
          </a:prstGeom>
        </p:spPr>
        <p:txBody>
          <a:bodyPr vert="horz" lIns="96662" tIns="48331" rIns="96662" bIns="48331"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749" y="9119173"/>
            <a:ext cx="3170763" cy="480388"/>
          </a:xfrm>
          <a:prstGeom prst="rect">
            <a:avLst/>
          </a:prstGeom>
        </p:spPr>
        <p:txBody>
          <a:bodyPr vert="horz" wrap="square" lIns="96662" tIns="48331" rIns="96662" bIns="48331" numCol="1" anchor="b" anchorCtr="0" compatLnSpc="1">
            <a:prstTxWarp prst="textNoShape">
              <a:avLst/>
            </a:prstTxWarp>
          </a:bodyPr>
          <a:lstStyle>
            <a:lvl1pPr algn="r">
              <a:defRPr sz="1300">
                <a:latin typeface="Calibri" pitchFamily="34" charset="0"/>
              </a:defRPr>
            </a:lvl1pPr>
          </a:lstStyle>
          <a:p>
            <a:pPr>
              <a:defRPr/>
            </a:pPr>
            <a:fld id="{24BD5967-DDD8-4875-A799-89E05B6CF725}" type="slidenum">
              <a:rPr lang="en-US"/>
              <a:pPr>
                <a:defRPr/>
              </a:pPr>
              <a:t>‹#›</a:t>
            </a:fld>
            <a:endParaRPr lang="en-US"/>
          </a:p>
        </p:txBody>
      </p:sp>
    </p:spTree>
    <p:extLst>
      <p:ext uri="{BB962C8B-B14F-4D97-AF65-F5344CB8AC3E}">
        <p14:creationId xmlns:p14="http://schemas.microsoft.com/office/powerpoint/2010/main" val="14122660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764" cy="480388"/>
          </a:xfrm>
          <a:prstGeom prst="rect">
            <a:avLst/>
          </a:prstGeom>
        </p:spPr>
        <p:txBody>
          <a:bodyPr vert="horz" lIns="96662" tIns="48331" rIns="96662" bIns="4833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749" y="0"/>
            <a:ext cx="3170763" cy="480388"/>
          </a:xfrm>
          <a:prstGeom prst="rect">
            <a:avLst/>
          </a:prstGeom>
        </p:spPr>
        <p:txBody>
          <a:bodyPr vert="horz" wrap="square" lIns="96662" tIns="48331" rIns="96662" bIns="48331" numCol="1" anchor="t" anchorCtr="0" compatLnSpc="1">
            <a:prstTxWarp prst="textNoShape">
              <a:avLst/>
            </a:prstTxWarp>
          </a:bodyPr>
          <a:lstStyle>
            <a:lvl1pPr algn="r">
              <a:defRPr sz="1300">
                <a:latin typeface="Calibri" pitchFamily="34" charset="0"/>
              </a:defRPr>
            </a:lvl1pPr>
          </a:lstStyle>
          <a:p>
            <a:pPr>
              <a:defRPr/>
            </a:pPr>
            <a:fld id="{7DA37919-ECDE-45B9-B268-DC79B0383AB2}" type="datetime1">
              <a:rPr lang="en-US"/>
              <a:pPr>
                <a:defRPr/>
              </a:pPr>
              <a:t>8/10/2016</a:t>
            </a:fld>
            <a:endParaRPr lang="en-US"/>
          </a:p>
        </p:txBody>
      </p:sp>
      <p:sp>
        <p:nvSpPr>
          <p:cNvPr id="4" name="Slide Image Placeholder 3"/>
          <p:cNvSpPr>
            <a:spLocks noGrp="1" noRot="1" noChangeAspect="1"/>
          </p:cNvSpPr>
          <p:nvPr>
            <p:ph type="sldImg" idx="2"/>
          </p:nvPr>
        </p:nvSpPr>
        <p:spPr>
          <a:xfrm>
            <a:off x="1257300" y="719138"/>
            <a:ext cx="4802188" cy="3600450"/>
          </a:xfrm>
          <a:prstGeom prst="rect">
            <a:avLst/>
          </a:prstGeom>
          <a:noFill/>
          <a:ln w="12700">
            <a:solidFill>
              <a:prstClr val="black"/>
            </a:solidFill>
          </a:ln>
        </p:spPr>
        <p:txBody>
          <a:bodyPr vert="horz" lIns="96662" tIns="48331" rIns="96662" bIns="48331" rtlCol="0" anchor="ctr"/>
          <a:lstStyle/>
          <a:p>
            <a:pPr lvl="0"/>
            <a:endParaRPr lang="en-US" noProof="0" dirty="0"/>
          </a:p>
        </p:txBody>
      </p:sp>
      <p:sp>
        <p:nvSpPr>
          <p:cNvPr id="5" name="Notes Placeholder 4"/>
          <p:cNvSpPr>
            <a:spLocks noGrp="1"/>
          </p:cNvSpPr>
          <p:nvPr>
            <p:ph type="body" sz="quarter" idx="3"/>
          </p:nvPr>
        </p:nvSpPr>
        <p:spPr>
          <a:xfrm>
            <a:off x="732363" y="4561226"/>
            <a:ext cx="5852160" cy="4320213"/>
          </a:xfrm>
          <a:prstGeom prst="rect">
            <a:avLst/>
          </a:prstGeom>
        </p:spPr>
        <p:txBody>
          <a:bodyPr vert="horz" lIns="96662" tIns="48331" rIns="96662"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9119173"/>
            <a:ext cx="3170764" cy="480388"/>
          </a:xfrm>
          <a:prstGeom prst="rect">
            <a:avLst/>
          </a:prstGeom>
        </p:spPr>
        <p:txBody>
          <a:bodyPr vert="horz" lIns="96662" tIns="48331" rIns="96662" bIns="48331"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749" y="9119173"/>
            <a:ext cx="3170763" cy="480388"/>
          </a:xfrm>
          <a:prstGeom prst="rect">
            <a:avLst/>
          </a:prstGeom>
        </p:spPr>
        <p:txBody>
          <a:bodyPr vert="horz" wrap="square" lIns="96662" tIns="48331" rIns="96662" bIns="48331" numCol="1" anchor="b" anchorCtr="0" compatLnSpc="1">
            <a:prstTxWarp prst="textNoShape">
              <a:avLst/>
            </a:prstTxWarp>
          </a:bodyPr>
          <a:lstStyle>
            <a:lvl1pPr algn="r">
              <a:defRPr sz="1300">
                <a:latin typeface="Calibri" pitchFamily="34" charset="0"/>
              </a:defRPr>
            </a:lvl1pPr>
          </a:lstStyle>
          <a:p>
            <a:pPr>
              <a:defRPr/>
            </a:pPr>
            <a:fld id="{07362EF4-6CD2-470A-A213-257347A701FB}" type="slidenum">
              <a:rPr lang="en-US"/>
              <a:pPr>
                <a:defRPr/>
              </a:pPr>
              <a:t>‹#›</a:t>
            </a:fld>
            <a:endParaRPr lang="en-US"/>
          </a:p>
        </p:txBody>
      </p:sp>
    </p:spTree>
    <p:extLst>
      <p:ext uri="{BB962C8B-B14F-4D97-AF65-F5344CB8AC3E}">
        <p14:creationId xmlns:p14="http://schemas.microsoft.com/office/powerpoint/2010/main" val="157510750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ヒラギノ角ゴ Pro W3" charset="-128"/>
              </a:defRPr>
            </a:lvl1pPr>
            <a:lvl2pPr marL="742950" indent="-285750" eaLnBrk="0" hangingPunct="0">
              <a:spcBef>
                <a:spcPct val="30000"/>
              </a:spcBef>
              <a:defRPr sz="1200">
                <a:solidFill>
                  <a:schemeClr val="tx1"/>
                </a:solidFill>
                <a:latin typeface="Calibri" pitchFamily="34" charset="0"/>
                <a:ea typeface="ヒラギノ角ゴ Pro W3" charset="-128"/>
              </a:defRPr>
            </a:lvl2pPr>
            <a:lvl3pPr marL="1143000" indent="-228600" eaLnBrk="0" hangingPunct="0">
              <a:spcBef>
                <a:spcPct val="30000"/>
              </a:spcBef>
              <a:defRPr sz="1200">
                <a:solidFill>
                  <a:schemeClr val="tx1"/>
                </a:solidFill>
                <a:latin typeface="Calibri" pitchFamily="34" charset="0"/>
                <a:ea typeface="ヒラギノ角ゴ Pro W3" charset="-128"/>
              </a:defRPr>
            </a:lvl3pPr>
            <a:lvl4pPr marL="1600200" indent="-228600" eaLnBrk="0" hangingPunct="0">
              <a:spcBef>
                <a:spcPct val="30000"/>
              </a:spcBef>
              <a:defRPr sz="1200">
                <a:solidFill>
                  <a:schemeClr val="tx1"/>
                </a:solidFill>
                <a:latin typeface="Calibri" pitchFamily="34" charset="0"/>
                <a:ea typeface="ヒラギノ角ゴ Pro W3" charset="-128"/>
              </a:defRPr>
            </a:lvl4pPr>
            <a:lvl5pPr marL="2057400" indent="-228600" eaLnBrk="0" hangingPunct="0">
              <a:spcBef>
                <a:spcPct val="30000"/>
              </a:spcBef>
              <a:defRPr sz="1200">
                <a:solidFill>
                  <a:schemeClr val="tx1"/>
                </a:solidFill>
                <a:latin typeface="Calibri" pitchFamily="34" charset="0"/>
                <a:ea typeface="ヒラギノ角ゴ Pro W3"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ヒラギノ角ゴ Pro W3"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ヒラギノ角ゴ Pro W3"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ヒラギノ角ゴ Pro W3"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ヒラギノ角ゴ Pro W3" charset="-128"/>
              </a:defRPr>
            </a:lvl9pPr>
          </a:lstStyle>
          <a:p>
            <a:pPr eaLnBrk="1" hangingPunct="1">
              <a:spcBef>
                <a:spcPct val="0"/>
              </a:spcBef>
            </a:pPr>
            <a:fld id="{BF8E673B-12C4-40D4-A2A4-DE587097E169}" type="slidenum">
              <a:rPr lang="en-US" altLang="en-US" smtClean="0"/>
              <a:pPr eaLnBrk="1" hangingPunct="1">
                <a:spcBef>
                  <a:spcPct val="0"/>
                </a:spcBef>
              </a:pPr>
              <a:t>4</a:t>
            </a:fld>
            <a:endParaRPr lang="en-US" altLang="en-US" dirty="0" smtClean="0"/>
          </a:p>
        </p:txBody>
      </p:sp>
    </p:spTree>
    <p:extLst>
      <p:ext uri="{BB962C8B-B14F-4D97-AF65-F5344CB8AC3E}">
        <p14:creationId xmlns:p14="http://schemas.microsoft.com/office/powerpoint/2010/main" val="1278524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ea typeface="ヒラギノ角ゴ Pro W3" charset="-128"/>
              </a:defRPr>
            </a:lvl1pPr>
            <a:lvl2pPr marL="776829" indent="-298780" eaLnBrk="0" hangingPunct="0">
              <a:spcBef>
                <a:spcPct val="30000"/>
              </a:spcBef>
              <a:defRPr sz="1300">
                <a:solidFill>
                  <a:schemeClr val="tx1"/>
                </a:solidFill>
                <a:latin typeface="Calibri" pitchFamily="34" charset="0"/>
                <a:ea typeface="ヒラギノ角ゴ Pro W3" charset="-128"/>
              </a:defRPr>
            </a:lvl2pPr>
            <a:lvl3pPr marL="1195121" indent="-239024" eaLnBrk="0" hangingPunct="0">
              <a:spcBef>
                <a:spcPct val="30000"/>
              </a:spcBef>
              <a:defRPr sz="1300">
                <a:solidFill>
                  <a:schemeClr val="tx1"/>
                </a:solidFill>
                <a:latin typeface="Calibri" pitchFamily="34" charset="0"/>
                <a:ea typeface="ヒラギノ角ゴ Pro W3" charset="-128"/>
              </a:defRPr>
            </a:lvl3pPr>
            <a:lvl4pPr marL="1673169" indent="-239024" eaLnBrk="0" hangingPunct="0">
              <a:spcBef>
                <a:spcPct val="30000"/>
              </a:spcBef>
              <a:defRPr sz="1300">
                <a:solidFill>
                  <a:schemeClr val="tx1"/>
                </a:solidFill>
                <a:latin typeface="Calibri" pitchFamily="34" charset="0"/>
                <a:ea typeface="ヒラギノ角ゴ Pro W3" charset="-128"/>
              </a:defRPr>
            </a:lvl4pPr>
            <a:lvl5pPr marL="2151217" indent="-239024" eaLnBrk="0" hangingPunct="0">
              <a:spcBef>
                <a:spcPct val="30000"/>
              </a:spcBef>
              <a:defRPr sz="1300">
                <a:solidFill>
                  <a:schemeClr val="tx1"/>
                </a:solidFill>
                <a:latin typeface="Calibri" pitchFamily="34" charset="0"/>
                <a:ea typeface="ヒラギノ角ゴ Pro W3" charset="-128"/>
              </a:defRPr>
            </a:lvl5pPr>
            <a:lvl6pPr marL="2629266" indent="-239024" defTabSz="478048" eaLnBrk="0" fontAlgn="base" hangingPunct="0">
              <a:spcBef>
                <a:spcPct val="30000"/>
              </a:spcBef>
              <a:spcAft>
                <a:spcPct val="0"/>
              </a:spcAft>
              <a:defRPr sz="1300">
                <a:solidFill>
                  <a:schemeClr val="tx1"/>
                </a:solidFill>
                <a:latin typeface="Calibri" pitchFamily="34" charset="0"/>
                <a:ea typeface="ヒラギノ角ゴ Pro W3" charset="-128"/>
              </a:defRPr>
            </a:lvl6pPr>
            <a:lvl7pPr marL="3107314" indent="-239024" defTabSz="478048" eaLnBrk="0" fontAlgn="base" hangingPunct="0">
              <a:spcBef>
                <a:spcPct val="30000"/>
              </a:spcBef>
              <a:spcAft>
                <a:spcPct val="0"/>
              </a:spcAft>
              <a:defRPr sz="1300">
                <a:solidFill>
                  <a:schemeClr val="tx1"/>
                </a:solidFill>
                <a:latin typeface="Calibri" pitchFamily="34" charset="0"/>
                <a:ea typeface="ヒラギノ角ゴ Pro W3" charset="-128"/>
              </a:defRPr>
            </a:lvl7pPr>
            <a:lvl8pPr marL="3585362" indent="-239024" defTabSz="478048" eaLnBrk="0" fontAlgn="base" hangingPunct="0">
              <a:spcBef>
                <a:spcPct val="30000"/>
              </a:spcBef>
              <a:spcAft>
                <a:spcPct val="0"/>
              </a:spcAft>
              <a:defRPr sz="1300">
                <a:solidFill>
                  <a:schemeClr val="tx1"/>
                </a:solidFill>
                <a:latin typeface="Calibri" pitchFamily="34" charset="0"/>
                <a:ea typeface="ヒラギノ角ゴ Pro W3" charset="-128"/>
              </a:defRPr>
            </a:lvl8pPr>
            <a:lvl9pPr marL="4063411" indent="-239024" defTabSz="478048" eaLnBrk="0" fontAlgn="base" hangingPunct="0">
              <a:spcBef>
                <a:spcPct val="30000"/>
              </a:spcBef>
              <a:spcAft>
                <a:spcPct val="0"/>
              </a:spcAft>
              <a:defRPr sz="1300">
                <a:solidFill>
                  <a:schemeClr val="tx1"/>
                </a:solidFill>
                <a:latin typeface="Calibri" pitchFamily="34" charset="0"/>
                <a:ea typeface="ヒラギノ角ゴ Pro W3" charset="-128"/>
              </a:defRPr>
            </a:lvl9pPr>
          </a:lstStyle>
          <a:p>
            <a:pPr eaLnBrk="1" hangingPunct="1">
              <a:spcBef>
                <a:spcPct val="0"/>
              </a:spcBef>
            </a:pPr>
            <a:fld id="{FDF14798-9E0E-4554-A0CD-B746B559E859}" type="slidenum">
              <a:rPr lang="en-US" altLang="en-US" smtClean="0"/>
              <a:pPr eaLnBrk="1" hangingPunct="1">
                <a:spcBef>
                  <a:spcPct val="0"/>
                </a:spcBef>
              </a:pPr>
              <a:t>5</a:t>
            </a:fld>
            <a:endParaRPr lang="en-US" altLang="en-US" dirty="0" smtClean="0"/>
          </a:p>
        </p:txBody>
      </p:sp>
    </p:spTree>
    <p:extLst>
      <p:ext uri="{BB962C8B-B14F-4D97-AF65-F5344CB8AC3E}">
        <p14:creationId xmlns:p14="http://schemas.microsoft.com/office/powerpoint/2010/main" val="3762236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ea typeface="ヒラギノ角ゴ Pro W3" charset="-128"/>
              </a:defRPr>
            </a:lvl1pPr>
            <a:lvl2pPr marL="776829" indent="-298780" eaLnBrk="0" hangingPunct="0">
              <a:spcBef>
                <a:spcPct val="30000"/>
              </a:spcBef>
              <a:defRPr sz="1300">
                <a:solidFill>
                  <a:schemeClr val="tx1"/>
                </a:solidFill>
                <a:latin typeface="Calibri" pitchFamily="34" charset="0"/>
                <a:ea typeface="ヒラギノ角ゴ Pro W3" charset="-128"/>
              </a:defRPr>
            </a:lvl2pPr>
            <a:lvl3pPr marL="1195121" indent="-239024" eaLnBrk="0" hangingPunct="0">
              <a:spcBef>
                <a:spcPct val="30000"/>
              </a:spcBef>
              <a:defRPr sz="1300">
                <a:solidFill>
                  <a:schemeClr val="tx1"/>
                </a:solidFill>
                <a:latin typeface="Calibri" pitchFamily="34" charset="0"/>
                <a:ea typeface="ヒラギノ角ゴ Pro W3" charset="-128"/>
              </a:defRPr>
            </a:lvl3pPr>
            <a:lvl4pPr marL="1673169" indent="-239024" eaLnBrk="0" hangingPunct="0">
              <a:spcBef>
                <a:spcPct val="30000"/>
              </a:spcBef>
              <a:defRPr sz="1300">
                <a:solidFill>
                  <a:schemeClr val="tx1"/>
                </a:solidFill>
                <a:latin typeface="Calibri" pitchFamily="34" charset="0"/>
                <a:ea typeface="ヒラギノ角ゴ Pro W3" charset="-128"/>
              </a:defRPr>
            </a:lvl4pPr>
            <a:lvl5pPr marL="2151217" indent="-239024" eaLnBrk="0" hangingPunct="0">
              <a:spcBef>
                <a:spcPct val="30000"/>
              </a:spcBef>
              <a:defRPr sz="1300">
                <a:solidFill>
                  <a:schemeClr val="tx1"/>
                </a:solidFill>
                <a:latin typeface="Calibri" pitchFamily="34" charset="0"/>
                <a:ea typeface="ヒラギノ角ゴ Pro W3" charset="-128"/>
              </a:defRPr>
            </a:lvl5pPr>
            <a:lvl6pPr marL="2629266" indent="-239024" defTabSz="478048" eaLnBrk="0" fontAlgn="base" hangingPunct="0">
              <a:spcBef>
                <a:spcPct val="30000"/>
              </a:spcBef>
              <a:spcAft>
                <a:spcPct val="0"/>
              </a:spcAft>
              <a:defRPr sz="1300">
                <a:solidFill>
                  <a:schemeClr val="tx1"/>
                </a:solidFill>
                <a:latin typeface="Calibri" pitchFamily="34" charset="0"/>
                <a:ea typeface="ヒラギノ角ゴ Pro W3" charset="-128"/>
              </a:defRPr>
            </a:lvl6pPr>
            <a:lvl7pPr marL="3107314" indent="-239024" defTabSz="478048" eaLnBrk="0" fontAlgn="base" hangingPunct="0">
              <a:spcBef>
                <a:spcPct val="30000"/>
              </a:spcBef>
              <a:spcAft>
                <a:spcPct val="0"/>
              </a:spcAft>
              <a:defRPr sz="1300">
                <a:solidFill>
                  <a:schemeClr val="tx1"/>
                </a:solidFill>
                <a:latin typeface="Calibri" pitchFamily="34" charset="0"/>
                <a:ea typeface="ヒラギノ角ゴ Pro W3" charset="-128"/>
              </a:defRPr>
            </a:lvl7pPr>
            <a:lvl8pPr marL="3585362" indent="-239024" defTabSz="478048" eaLnBrk="0" fontAlgn="base" hangingPunct="0">
              <a:spcBef>
                <a:spcPct val="30000"/>
              </a:spcBef>
              <a:spcAft>
                <a:spcPct val="0"/>
              </a:spcAft>
              <a:defRPr sz="1300">
                <a:solidFill>
                  <a:schemeClr val="tx1"/>
                </a:solidFill>
                <a:latin typeface="Calibri" pitchFamily="34" charset="0"/>
                <a:ea typeface="ヒラギノ角ゴ Pro W3" charset="-128"/>
              </a:defRPr>
            </a:lvl8pPr>
            <a:lvl9pPr marL="4063411" indent="-239024" defTabSz="478048" eaLnBrk="0" fontAlgn="base" hangingPunct="0">
              <a:spcBef>
                <a:spcPct val="30000"/>
              </a:spcBef>
              <a:spcAft>
                <a:spcPct val="0"/>
              </a:spcAft>
              <a:defRPr sz="1300">
                <a:solidFill>
                  <a:schemeClr val="tx1"/>
                </a:solidFill>
                <a:latin typeface="Calibri" pitchFamily="34" charset="0"/>
                <a:ea typeface="ヒラギノ角ゴ Pro W3" charset="-128"/>
              </a:defRPr>
            </a:lvl9pPr>
          </a:lstStyle>
          <a:p>
            <a:pPr eaLnBrk="1" hangingPunct="1">
              <a:spcBef>
                <a:spcPct val="0"/>
              </a:spcBef>
            </a:pPr>
            <a:fld id="{3354C297-EE50-48EA-BD50-B07B0E6689E4}" type="slidenum">
              <a:rPr lang="en-US" altLang="en-US" smtClean="0"/>
              <a:pPr eaLnBrk="1" hangingPunct="1">
                <a:spcBef>
                  <a:spcPct val="0"/>
                </a:spcBef>
              </a:pPr>
              <a:t>6</a:t>
            </a:fld>
            <a:endParaRPr lang="en-US" altLang="en-US" dirty="0" smtClean="0"/>
          </a:p>
        </p:txBody>
      </p:sp>
    </p:spTree>
    <p:extLst>
      <p:ext uri="{BB962C8B-B14F-4D97-AF65-F5344CB8AC3E}">
        <p14:creationId xmlns:p14="http://schemas.microsoft.com/office/powerpoint/2010/main" val="2201200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312E95-CCBB-49B5-ACDB-24450933B5CD}"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1891258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ヒラギノ角ゴ Pro W3" pitchFamily="1" charset="-128"/>
            </a:endParaRPr>
          </a:p>
        </p:txBody>
      </p:sp>
      <p:sp>
        <p:nvSpPr>
          <p:cNvPr id="43012" name="Slide Number Placeholder 3"/>
          <p:cNvSpPr>
            <a:spLocks noGrp="1"/>
          </p:cNvSpPr>
          <p:nvPr>
            <p:ph type="sldNum" sz="quarter" idx="5"/>
          </p:nvPr>
        </p:nvSpPr>
        <p:spPr bwMode="auto">
          <a:noFill/>
          <a:ln>
            <a:miter lim="800000"/>
            <a:headEnd/>
            <a:tailEnd/>
          </a:ln>
        </p:spPr>
        <p:txBody>
          <a:bodyPr/>
          <a:lstStyle/>
          <a:p>
            <a:fld id="{F040C261-5088-4EA2-9870-20A56D809487}" type="slidenum">
              <a:rPr lang="en-US"/>
              <a:pPr/>
              <a:t>8</a:t>
            </a:fld>
            <a:endParaRPr lang="en-US"/>
          </a:p>
        </p:txBody>
      </p:sp>
    </p:spTree>
    <p:extLst>
      <p:ext uri="{BB962C8B-B14F-4D97-AF65-F5344CB8AC3E}">
        <p14:creationId xmlns:p14="http://schemas.microsoft.com/office/powerpoint/2010/main" val="2633030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2/23/15: ATD-1 HITLs </a:t>
            </a:r>
          </a:p>
          <a:p>
            <a:r>
              <a:rPr lang="en-US" dirty="0" smtClean="0"/>
              <a:t>-- Updated</a:t>
            </a:r>
            <a:r>
              <a:rPr lang="en-US" baseline="0" dirty="0" smtClean="0"/>
              <a:t> </a:t>
            </a:r>
            <a:r>
              <a:rPr lang="en-US" baseline="0" smtClean="0"/>
              <a:t>TBFM version in OIA, ATPA boxes</a:t>
            </a:r>
            <a:endParaRPr lang="en-US" dirty="0" smtClean="0"/>
          </a:p>
          <a:p>
            <a:r>
              <a:rPr lang="en-US" dirty="0" smtClean="0"/>
              <a:t>-- Per MM: Animation order and color by sim grouping (FIAT, CA, FIM, FAA, FY15); Arranged by FY; FY15 pop up together</a:t>
            </a:r>
          </a:p>
          <a:p>
            <a:endParaRPr lang="en-US" dirty="0" smtClean="0"/>
          </a:p>
          <a:p>
            <a:r>
              <a:rPr lang="en-US" dirty="0" smtClean="0"/>
              <a:t>-- NASA ATC TSS: REACT (Mar 2012), CMS Flt Deck 1 (Mar/Apr 2012), TSS-1 (Sep 2012), FIAT-1 (Oct 2012),</a:t>
            </a:r>
            <a:r>
              <a:rPr lang="en-US" baseline="0" dirty="0" smtClean="0"/>
              <a:t> FIAT-2 (Mar 2013), TSS-2 (Apr 2013), FIAT-3 (Aug 2013), </a:t>
            </a:r>
            <a:r>
              <a:rPr lang="en-US" dirty="0" smtClean="0"/>
              <a:t>CMS Flt Deck 2 (Nov/Dec 2013), </a:t>
            </a:r>
            <a:r>
              <a:rPr lang="en-US" baseline="0" dirty="0" smtClean="0"/>
              <a:t>FIAT-4 (Feb 2014), FIAT-5 (Dec 2014), OIA Risk Mitigation (ORM) Ops Int Prep (Mar 2015)</a:t>
            </a:r>
            <a:endParaRPr lang="en-US" dirty="0" smtClean="0"/>
          </a:p>
          <a:p>
            <a:r>
              <a:rPr lang="en-US" dirty="0" smtClean="0"/>
              <a:t>-- NASA AOL TSS: CA-1 (Jan 2012),</a:t>
            </a:r>
            <a:r>
              <a:rPr lang="en-US" baseline="0" dirty="0" smtClean="0"/>
              <a:t> CA-2 (Apr 2012), CA-3 (Jun 2012), CA-4 (Dec 2012), CA-4.1 (Mar 2013), CA-5.1 (Jul 2013), CA-5.2 (Sep 2013), CA-5.3 (Apr 2014), GIM-S Performance Eval for OIA (Apr 2015), TSS/ATPA/RECAT (May 2015), Research Platform for ZAB/ZDV/ZNY (3Q-4QFY15)</a:t>
            </a:r>
          </a:p>
          <a:p>
            <a:r>
              <a:rPr lang="en-US" baseline="0" dirty="0" smtClean="0"/>
              <a:t>-- NASA FIM: IM-NOVA (Aug/Sep 2012), ISIM (Apr 2013), ASTAR Batch 1 (Jul 2013), RAPTOR (Jan/Feb 2014), ASTAR Batch 2 (Sep/Oct 2014), ASTAR Batch 3 (Apr 2015), IMAC (Jul 2015)</a:t>
            </a:r>
          </a:p>
          <a:p>
            <a:r>
              <a:rPr lang="en-US" baseline="0" dirty="0" smtClean="0"/>
              <a:t>-- Ops Int @ TC (May 2015)</a:t>
            </a:r>
          </a:p>
          <a:p>
            <a:pPr defTabSz="956097" eaLnBrk="1" fontAlgn="auto" hangingPunct="1">
              <a:spcBef>
                <a:spcPts val="0"/>
              </a:spcBef>
              <a:spcAft>
                <a:spcPts val="0"/>
              </a:spcAft>
              <a:defRPr/>
            </a:pPr>
            <a:r>
              <a:rPr lang="en-US" baseline="0" dirty="0" smtClean="0"/>
              <a:t>-- 1</a:t>
            </a:r>
            <a:r>
              <a:rPr lang="en-US" baseline="30000" dirty="0" smtClean="0"/>
              <a:t>st</a:t>
            </a:r>
            <a:r>
              <a:rPr lang="en-US" baseline="0" dirty="0" smtClean="0"/>
              <a:t> ASTOR build with ASTAR12 is </a:t>
            </a:r>
            <a:r>
              <a:rPr lang="en-US" sz="1300" dirty="0">
                <a:ea typeface="+mn-ea"/>
                <a:cs typeface="+mn-cs"/>
              </a:rPr>
              <a:t>9/5/2013 (per </a:t>
            </a:r>
            <a:r>
              <a:rPr lang="en-US" sz="1300" dirty="0" err="1">
                <a:ea typeface="+mn-ea"/>
                <a:cs typeface="+mn-cs"/>
              </a:rPr>
              <a:t>TSmith</a:t>
            </a:r>
            <a:r>
              <a:rPr lang="en-US" sz="1300" dirty="0">
                <a:ea typeface="+mn-ea"/>
                <a:cs typeface="+mn-cs"/>
              </a:rPr>
              <a:t>)</a:t>
            </a:r>
          </a:p>
        </p:txBody>
      </p:sp>
      <p:sp>
        <p:nvSpPr>
          <p:cNvPr id="4" name="Slide Number Placeholder 3"/>
          <p:cNvSpPr>
            <a:spLocks noGrp="1"/>
          </p:cNvSpPr>
          <p:nvPr>
            <p:ph type="sldNum" sz="quarter" idx="10"/>
          </p:nvPr>
        </p:nvSpPr>
        <p:spPr/>
        <p:txBody>
          <a:bodyPr/>
          <a:lstStyle/>
          <a:p>
            <a:fld id="{E4EF4033-BDE7-D245-BD7A-07C75F50D51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420748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362EF4-6CD2-470A-A213-257347A701FB}" type="slidenum">
              <a:rPr lang="en-US" smtClean="0"/>
              <a:pPr>
                <a:defRPr/>
              </a:pPr>
              <a:t>23</a:t>
            </a:fld>
            <a:endParaRPr lang="en-US"/>
          </a:p>
        </p:txBody>
      </p:sp>
    </p:spTree>
    <p:extLst>
      <p:ext uri="{BB962C8B-B14F-4D97-AF65-F5344CB8AC3E}">
        <p14:creationId xmlns:p14="http://schemas.microsoft.com/office/powerpoint/2010/main" val="1065008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cxnSp>
        <p:nvCxnSpPr>
          <p:cNvPr id="4" name="Straight Connector 3"/>
          <p:cNvCxnSpPr/>
          <p:nvPr userDrawn="1"/>
        </p:nvCxnSpPr>
        <p:spPr>
          <a:xfrm>
            <a:off x="0" y="1232940"/>
            <a:ext cx="9144000" cy="1588"/>
          </a:xfrm>
          <a:prstGeom prst="line">
            <a:avLst/>
          </a:prstGeom>
          <a:ln w="152400" cap="flat" cmpd="sng" algn="ctr">
            <a:gradFill flip="none" rotWithShape="1">
              <a:gsLst>
                <a:gs pos="0">
                  <a:schemeClr val="tx1"/>
                </a:gs>
                <a:gs pos="100000">
                  <a:srgbClr val="FFFFFF"/>
                </a:gs>
              </a:gsLst>
              <a:lin ang="0" scaled="1"/>
              <a:tileRect/>
            </a:gra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a:off x="0" y="6423025"/>
            <a:ext cx="9144000" cy="1588"/>
          </a:xfrm>
          <a:prstGeom prst="line">
            <a:avLst/>
          </a:prstGeom>
          <a:ln w="444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9" descr="747silhouet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2800" y="1004888"/>
            <a:ext cx="1676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17756" y="76200"/>
            <a:ext cx="71855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0038"/>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79951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0"/>
          </p:nvPr>
        </p:nvSpPr>
        <p:spPr>
          <a:xfrm>
            <a:off x="457200" y="6492875"/>
            <a:ext cx="1438275" cy="365125"/>
          </a:xfrm>
        </p:spPr>
        <p:txBody>
          <a:bodyPr/>
          <a:lstStyle>
            <a:lvl1pPr>
              <a:defRPr sz="900">
                <a:solidFill>
                  <a:srgbClr val="959595"/>
                </a:solidFill>
                <a:latin typeface="+mn-lt"/>
              </a:defRPr>
            </a:lvl1pPr>
          </a:lstStyle>
          <a:p>
            <a:pPr>
              <a:defRPr/>
            </a:pPr>
            <a:fld id="{B5C4E4D6-DC62-4610-8612-0BE8FA20362D}" type="datetime1">
              <a:rPr lang="en-US" smtClean="0"/>
              <a:pPr>
                <a:defRPr/>
              </a:pPr>
              <a:t>8/10/2016</a:t>
            </a:fld>
            <a:endParaRPr lang="en-US" dirty="0"/>
          </a:p>
        </p:txBody>
      </p:sp>
      <p:sp>
        <p:nvSpPr>
          <p:cNvPr id="9" name="Footer Placeholder 4"/>
          <p:cNvSpPr>
            <a:spLocks noGrp="1"/>
          </p:cNvSpPr>
          <p:nvPr>
            <p:ph type="ftr" sz="quarter" idx="11"/>
          </p:nvPr>
        </p:nvSpPr>
        <p:spPr>
          <a:xfrm>
            <a:off x="1895475" y="6492875"/>
            <a:ext cx="5418138" cy="365125"/>
          </a:xfrm>
        </p:spPr>
        <p:txBody>
          <a:bodyPr/>
          <a:lstStyle>
            <a:lvl1pPr>
              <a:defRPr sz="900" baseline="0">
                <a:latin typeface="Calibri" panose="020F0502020204030204" pitchFamily="34" charset="0"/>
                <a:cs typeface="Helvetica Neue"/>
              </a:defRPr>
            </a:lvl1pPr>
          </a:lstStyle>
          <a:p>
            <a:pPr>
              <a:defRPr/>
            </a:pPr>
            <a:r>
              <a:rPr lang="en-US" smtClean="0"/>
              <a:t>NASA ATD-1</a:t>
            </a:r>
            <a:endParaRPr lang="en-US" dirty="0"/>
          </a:p>
        </p:txBody>
      </p:sp>
      <p:sp>
        <p:nvSpPr>
          <p:cNvPr id="10" name="Slide Number Placeholder 5"/>
          <p:cNvSpPr>
            <a:spLocks noGrp="1"/>
          </p:cNvSpPr>
          <p:nvPr>
            <p:ph type="sldNum" sz="quarter" idx="12"/>
          </p:nvPr>
        </p:nvSpPr>
        <p:spPr>
          <a:xfrm>
            <a:off x="8577263" y="6492875"/>
            <a:ext cx="566737" cy="365125"/>
          </a:xfrm>
        </p:spPr>
        <p:txBody>
          <a:bodyPr/>
          <a:lstStyle>
            <a:lvl1pPr>
              <a:defRPr sz="900" baseline="0">
                <a:latin typeface="Calibri" panose="020F0502020204030204" pitchFamily="34" charset="0"/>
              </a:defRPr>
            </a:lvl1pPr>
          </a:lstStyle>
          <a:p>
            <a:pPr>
              <a:defRPr/>
            </a:pPr>
            <a:fld id="{2FCE5093-66B5-40D3-A4A7-67B23040F762}" type="slidenum">
              <a:rPr lang="en-US" smtClean="0"/>
              <a:pPr>
                <a:defRPr/>
              </a:pPr>
              <a:t>‹#›</a:t>
            </a:fld>
            <a:endParaRPr lang="en-US" dirty="0"/>
          </a:p>
        </p:txBody>
      </p:sp>
    </p:spTree>
    <p:extLst>
      <p:ext uri="{BB962C8B-B14F-4D97-AF65-F5344CB8AC3E}">
        <p14:creationId xmlns:p14="http://schemas.microsoft.com/office/powerpoint/2010/main" val="24017633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5C4E4D6-DC62-4610-8612-0BE8FA20362D}" type="datetime1">
              <a:rPr lang="en-US" smtClean="0">
                <a:solidFill>
                  <a:prstClr val="black"/>
                </a:solidFill>
              </a:rPr>
              <a:pPr>
                <a:defRPr/>
              </a:pPr>
              <a:t>8/10/2016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NASA ATD-1</a:t>
            </a:r>
            <a:endParaRPr lang="en-US"/>
          </a:p>
        </p:txBody>
      </p:sp>
      <p:sp>
        <p:nvSpPr>
          <p:cNvPr id="6" name="Slide Number Placeholder 5"/>
          <p:cNvSpPr>
            <a:spLocks noGrp="1"/>
          </p:cNvSpPr>
          <p:nvPr>
            <p:ph type="sldNum" sz="quarter" idx="12"/>
          </p:nvPr>
        </p:nvSpPr>
        <p:spPr/>
        <p:txBody>
          <a:bodyPr/>
          <a:lstStyle>
            <a:lvl1pPr>
              <a:defRPr/>
            </a:lvl1pPr>
          </a:lstStyle>
          <a:p>
            <a:pPr>
              <a:defRPr/>
            </a:pPr>
            <a:fld id="{2E67C6A1-F3BF-4EF1-9DE3-EDD9FB19F7B7}" type="slidenum">
              <a:rPr lang="en-US"/>
              <a:pPr>
                <a:defRPr/>
              </a:pPr>
              <a:t>‹#›</a:t>
            </a:fld>
            <a:endParaRPr lang="en-US"/>
          </a:p>
        </p:txBody>
      </p:sp>
    </p:spTree>
    <p:extLst>
      <p:ext uri="{BB962C8B-B14F-4D97-AF65-F5344CB8AC3E}">
        <p14:creationId xmlns:p14="http://schemas.microsoft.com/office/powerpoint/2010/main" val="38629998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7" name="Picture 13"/>
          <p:cNvPicPr preferRelativeResize="0">
            <a:picLocks noChangeAspect="1" noChangeArrowheads="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8244302" y="188640"/>
            <a:ext cx="716721" cy="622300"/>
          </a:xfrm>
          <a:prstGeom prst="rect">
            <a:avLst/>
          </a:prstGeom>
          <a:noFill/>
          <a:ln w="9525">
            <a:noFill/>
            <a:miter lim="800000"/>
            <a:headEnd/>
            <a:tailEnd/>
          </a:ln>
        </p:spPr>
      </p:pic>
      <p:sp>
        <p:nvSpPr>
          <p:cNvPr id="2" name="Title 1"/>
          <p:cNvSpPr>
            <a:spLocks noGrp="1"/>
          </p:cNvSpPr>
          <p:nvPr>
            <p:ph type="title"/>
          </p:nvPr>
        </p:nvSpPr>
        <p:spPr>
          <a:xfrm>
            <a:off x="304800" y="0"/>
            <a:ext cx="8229600" cy="1143000"/>
          </a:xfrm>
        </p:spPr>
        <p:txBody>
          <a:bodyPr>
            <a:normAutofit/>
          </a:bodyPr>
          <a:lstStyle>
            <a:lvl1pPr>
              <a:defRPr sz="32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cxnSp>
        <p:nvCxnSpPr>
          <p:cNvPr id="6" name="Straight Connector 5"/>
          <p:cNvCxnSpPr/>
          <p:nvPr userDrawn="1"/>
        </p:nvCxnSpPr>
        <p:spPr bwMode="auto">
          <a:xfrm>
            <a:off x="304800" y="836612"/>
            <a:ext cx="8321040" cy="1588"/>
          </a:xfrm>
          <a:prstGeom prst="line">
            <a:avLst/>
          </a:prstGeom>
          <a:solidFill>
            <a:schemeClr val="accent1"/>
          </a:solidFill>
          <a:ln w="38100" cap="flat" cmpd="sng" algn="ctr">
            <a:gradFill flip="none" rotWithShape="1">
              <a:gsLst>
                <a:gs pos="42100">
                  <a:srgbClr val="800000"/>
                </a:gs>
                <a:gs pos="0">
                  <a:srgbClr val="800000"/>
                </a:gs>
                <a:gs pos="100000">
                  <a:prstClr val="white"/>
                </a:gs>
              </a:gsLst>
              <a:lin ang="0" scaled="1"/>
              <a:tileRect/>
            </a:gradFill>
            <a:prstDash val="solid"/>
            <a:round/>
            <a:headEnd type="none" w="med" len="med"/>
            <a:tailEnd type="none" w="med" len="med"/>
          </a:ln>
          <a:effectLst/>
        </p:spPr>
      </p:cxnSp>
      <p:sp>
        <p:nvSpPr>
          <p:cNvPr id="12" name="Footer Placeholder 4"/>
          <p:cNvSpPr>
            <a:spLocks noGrp="1"/>
          </p:cNvSpPr>
          <p:nvPr>
            <p:ph type="ftr" sz="quarter" idx="11"/>
          </p:nvPr>
        </p:nvSpPr>
        <p:spPr>
          <a:xfrm>
            <a:off x="3086100" y="6553200"/>
            <a:ext cx="2895600" cy="228600"/>
          </a:xfrm>
          <a:prstGeom prst="rect">
            <a:avLst/>
          </a:prstGeom>
        </p:spPr>
        <p:txBody>
          <a:bodyPr/>
          <a:lstStyle>
            <a:lvl1pPr>
              <a:defRPr sz="1000" b="1">
                <a:solidFill>
                  <a:srgbClr val="C00000"/>
                </a:solidFill>
                <a:latin typeface="Arial" panose="020B0604020202020204" pitchFamily="34" charset="0"/>
                <a:cs typeface="Arial" panose="020B0604020202020204" pitchFamily="34" charset="0"/>
              </a:defRPr>
            </a:lvl1pPr>
          </a:lstStyle>
          <a:p>
            <a:r>
              <a:rPr lang="en-US" dirty="0" smtClean="0"/>
              <a:t>For Government Use Only</a:t>
            </a:r>
            <a:endParaRPr lang="en-US" dirty="0"/>
          </a:p>
        </p:txBody>
      </p:sp>
      <p:sp>
        <p:nvSpPr>
          <p:cNvPr id="11" name="Date Placeholder 3"/>
          <p:cNvSpPr>
            <a:spLocks noGrp="1"/>
          </p:cNvSpPr>
          <p:nvPr>
            <p:ph type="dt" sz="half" idx="10"/>
          </p:nvPr>
        </p:nvSpPr>
        <p:spPr>
          <a:xfrm>
            <a:off x="304800" y="6553200"/>
            <a:ext cx="2133600" cy="228600"/>
          </a:xfrm>
          <a:prstGeom prst="rect">
            <a:avLst/>
          </a:prstGeom>
        </p:spPr>
        <p:txBody>
          <a:bodyPr/>
          <a:lstStyle>
            <a:lvl1pPr>
              <a:defRPr sz="1000">
                <a:latin typeface="Arial" panose="020B0604020202020204" pitchFamily="34" charset="0"/>
                <a:cs typeface="Arial" panose="020B0604020202020204" pitchFamily="34" charset="0"/>
              </a:defRPr>
            </a:lvl1pPr>
          </a:lstStyle>
          <a:p>
            <a:fld id="{B5C4E4D6-DC62-4610-8612-0BE8FA20362D}" type="datetime1">
              <a:rPr lang="en-US" smtClean="0">
                <a:solidFill>
                  <a:prstClr val="black"/>
                </a:solidFill>
              </a:rPr>
              <a:pPr/>
              <a:t>8/10/2016</a:t>
            </a:fld>
            <a:endParaRPr lang="en-US" dirty="0">
              <a:solidFill>
                <a:prstClr val="black"/>
              </a:solidFill>
            </a:endParaRPr>
          </a:p>
        </p:txBody>
      </p:sp>
      <p:sp>
        <p:nvSpPr>
          <p:cNvPr id="13" name="Slide Number Placeholder 5"/>
          <p:cNvSpPr>
            <a:spLocks noGrp="1"/>
          </p:cNvSpPr>
          <p:nvPr>
            <p:ph type="sldNum" sz="quarter" idx="12"/>
          </p:nvPr>
        </p:nvSpPr>
        <p:spPr>
          <a:xfrm>
            <a:off x="6629400" y="6553200"/>
            <a:ext cx="2133600" cy="228600"/>
          </a:xfrm>
          <a:prstGeom prst="rect">
            <a:avLst/>
          </a:prstGeom>
        </p:spPr>
        <p:txBody>
          <a:bodyPr/>
          <a:lstStyle>
            <a:lvl1pPr algn="r">
              <a:defRPr sz="1000">
                <a:latin typeface="Arial" panose="020B0604020202020204" pitchFamily="34" charset="0"/>
                <a:cs typeface="Arial" panose="020B0604020202020204" pitchFamily="34" charset="0"/>
              </a:defRPr>
            </a:lvl1pPr>
          </a:lstStyle>
          <a:p>
            <a:fld id="{9F0E9893-8FB3-409C-B448-4EC2BA053222}" type="slidenum">
              <a:rPr lang="en-US" smtClean="0">
                <a:solidFill>
                  <a:prstClr val="black"/>
                </a:solidFill>
              </a:rPr>
              <a:pPr/>
              <a:t>‹#›</a:t>
            </a:fld>
            <a:r>
              <a:rPr lang="en-US" dirty="0" smtClean="0">
                <a:solidFill>
                  <a:prstClr val="black"/>
                </a:solidFill>
              </a:rPr>
              <a:t>/62</a:t>
            </a:r>
            <a:endParaRPr lang="en-US" dirty="0">
              <a:solidFill>
                <a:prstClr val="black"/>
              </a:solidFill>
            </a:endParaRPr>
          </a:p>
        </p:txBody>
      </p:sp>
    </p:spTree>
    <p:extLst>
      <p:ext uri="{BB962C8B-B14F-4D97-AF65-F5344CB8AC3E}">
        <p14:creationId xmlns:p14="http://schemas.microsoft.com/office/powerpoint/2010/main" val="86456432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1096963"/>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B5C4E4D6-DC62-4610-8612-0BE8FA20362D}" type="datetime1">
              <a:rPr lang="en-US" smtClean="0"/>
              <a:pPr>
                <a:defRPr/>
              </a:pPr>
              <a:t>8/10/2016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dirty="0" smtClean="0"/>
              <a:t>NASA ATD-1</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pitchFamily="34" charset="0"/>
              </a:defRPr>
            </a:lvl1pPr>
          </a:lstStyle>
          <a:p>
            <a:pPr>
              <a:defRPr/>
            </a:pPr>
            <a:fld id="{1E595E2B-6656-4873-A866-13433AB269E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47" r:id="rId1"/>
    <p:sldLayoutId id="2147484336" r:id="rId2"/>
    <p:sldLayoutId id="2147484351" r:id="rId3"/>
  </p:sldLayoutIdLst>
  <p:timing>
    <p:tnLst>
      <p:par>
        <p:cTn id="1" dur="indefinite" restart="never" nodeType="tmRoot"/>
      </p:par>
    </p:tnLst>
  </p:timing>
  <p:hf hdr="0"/>
  <p:txStyles>
    <p:titleStyle>
      <a:lvl1pPr algn="ctr" defTabSz="457200" rtl="0" eaLnBrk="0" fontAlgn="base" hangingPunct="0">
        <a:spcBef>
          <a:spcPct val="0"/>
        </a:spcBef>
        <a:spcAft>
          <a:spcPct val="0"/>
        </a:spcAft>
        <a:defRPr sz="3200" b="1" kern="1200">
          <a:solidFill>
            <a:schemeClr val="tx1"/>
          </a:solidFill>
          <a:latin typeface="Arial" panose="020B0604020202020204" pitchFamily="34" charset="0"/>
          <a:ea typeface="MS PGothic" pitchFamily="34" charset="-128"/>
          <a:cs typeface="Arial" panose="020B0604020202020204" pitchFamily="34" charset="0"/>
        </a:defRPr>
      </a:lvl1pPr>
      <a:lvl2pPr algn="ctr" defTabSz="457200" rtl="0" eaLnBrk="0" fontAlgn="base" hangingPunct="0">
        <a:spcBef>
          <a:spcPct val="0"/>
        </a:spcBef>
        <a:spcAft>
          <a:spcPct val="0"/>
        </a:spcAft>
        <a:defRPr sz="4000">
          <a:solidFill>
            <a:schemeClr val="tx1"/>
          </a:solidFill>
          <a:latin typeface="Calibri" pitchFamily="29" charset="0"/>
          <a:ea typeface="MS PGothic" pitchFamily="34" charset="-128"/>
          <a:cs typeface="ＭＳ Ｐゴシック" pitchFamily="29" charset="-128"/>
        </a:defRPr>
      </a:lvl2pPr>
      <a:lvl3pPr algn="ctr" defTabSz="457200" rtl="0" eaLnBrk="0" fontAlgn="base" hangingPunct="0">
        <a:spcBef>
          <a:spcPct val="0"/>
        </a:spcBef>
        <a:spcAft>
          <a:spcPct val="0"/>
        </a:spcAft>
        <a:defRPr sz="4000">
          <a:solidFill>
            <a:schemeClr val="tx1"/>
          </a:solidFill>
          <a:latin typeface="Calibri" pitchFamily="29" charset="0"/>
          <a:ea typeface="MS PGothic" pitchFamily="34" charset="-128"/>
          <a:cs typeface="ＭＳ Ｐゴシック" pitchFamily="29" charset="-128"/>
        </a:defRPr>
      </a:lvl3pPr>
      <a:lvl4pPr algn="ctr" defTabSz="457200" rtl="0" eaLnBrk="0" fontAlgn="base" hangingPunct="0">
        <a:spcBef>
          <a:spcPct val="0"/>
        </a:spcBef>
        <a:spcAft>
          <a:spcPct val="0"/>
        </a:spcAft>
        <a:defRPr sz="4000">
          <a:solidFill>
            <a:schemeClr val="tx1"/>
          </a:solidFill>
          <a:latin typeface="Calibri" pitchFamily="29" charset="0"/>
          <a:ea typeface="MS PGothic" pitchFamily="34" charset="-128"/>
          <a:cs typeface="ＭＳ Ｐゴシック" pitchFamily="29" charset="-128"/>
        </a:defRPr>
      </a:lvl4pPr>
      <a:lvl5pPr algn="ctr" defTabSz="457200" rtl="0" eaLnBrk="0" fontAlgn="base" hangingPunct="0">
        <a:spcBef>
          <a:spcPct val="0"/>
        </a:spcBef>
        <a:spcAft>
          <a:spcPct val="0"/>
        </a:spcAft>
        <a:defRPr sz="4000">
          <a:solidFill>
            <a:schemeClr val="tx1"/>
          </a:solidFill>
          <a:latin typeface="Calibri" pitchFamily="29" charset="0"/>
          <a:ea typeface="MS PGothic" pitchFamily="34" charset="-128"/>
          <a:cs typeface="ＭＳ Ｐゴシック" pitchFamily="29" charset="-128"/>
        </a:defRPr>
      </a:lvl5pPr>
      <a:lvl6pPr marL="457200" algn="ctr" defTabSz="457200" rtl="0" fontAlgn="base">
        <a:spcBef>
          <a:spcPct val="0"/>
        </a:spcBef>
        <a:spcAft>
          <a:spcPct val="0"/>
        </a:spcAft>
        <a:defRPr sz="4400">
          <a:solidFill>
            <a:schemeClr val="tx1"/>
          </a:solidFill>
          <a:latin typeface="Calibri" pitchFamily="29" charset="0"/>
          <a:ea typeface="ＭＳ Ｐゴシック" pitchFamily="29" charset="-128"/>
          <a:cs typeface="ＭＳ Ｐゴシック" pitchFamily="29" charset="-128"/>
        </a:defRPr>
      </a:lvl6pPr>
      <a:lvl7pPr marL="914400" algn="ctr" defTabSz="457200" rtl="0" fontAlgn="base">
        <a:spcBef>
          <a:spcPct val="0"/>
        </a:spcBef>
        <a:spcAft>
          <a:spcPct val="0"/>
        </a:spcAft>
        <a:defRPr sz="4400">
          <a:solidFill>
            <a:schemeClr val="tx1"/>
          </a:solidFill>
          <a:latin typeface="Calibri" pitchFamily="29" charset="0"/>
          <a:ea typeface="ＭＳ Ｐゴシック" pitchFamily="29" charset="-128"/>
          <a:cs typeface="ＭＳ Ｐゴシック" pitchFamily="29" charset="-128"/>
        </a:defRPr>
      </a:lvl7pPr>
      <a:lvl8pPr marL="1371600" algn="ctr" defTabSz="457200" rtl="0" fontAlgn="base">
        <a:spcBef>
          <a:spcPct val="0"/>
        </a:spcBef>
        <a:spcAft>
          <a:spcPct val="0"/>
        </a:spcAft>
        <a:defRPr sz="4400">
          <a:solidFill>
            <a:schemeClr val="tx1"/>
          </a:solidFill>
          <a:latin typeface="Calibri" pitchFamily="29" charset="0"/>
          <a:ea typeface="ＭＳ Ｐゴシック" pitchFamily="29" charset="-128"/>
          <a:cs typeface="ＭＳ Ｐゴシック" pitchFamily="29" charset="-128"/>
        </a:defRPr>
      </a:lvl8pPr>
      <a:lvl9pPr marL="1828800" algn="ctr" defTabSz="457200" rtl="0" fontAlgn="base">
        <a:spcBef>
          <a:spcPct val="0"/>
        </a:spcBef>
        <a:spcAft>
          <a:spcPct val="0"/>
        </a:spcAft>
        <a:defRPr sz="4400">
          <a:solidFill>
            <a:schemeClr val="tx1"/>
          </a:solidFill>
          <a:latin typeface="Calibri" pitchFamily="29" charset="0"/>
          <a:ea typeface="ＭＳ Ｐゴシック" pitchFamily="29" charset="-128"/>
          <a:cs typeface="ＭＳ Ｐゴシック" pitchFamily="29" charset="-128"/>
        </a:defRPr>
      </a:lvl9pPr>
    </p:titleStyle>
    <p:bodyStyle>
      <a:lvl1pPr marL="2286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panose="020B0604020202020204" pitchFamily="34" charset="0"/>
          <a:ea typeface="MS PGothic" pitchFamily="34" charset="-128"/>
          <a:cs typeface="Arial" panose="020B0604020202020204" pitchFamily="34" charset="0"/>
        </a:defRPr>
      </a:lvl1pPr>
      <a:lvl2pPr marL="457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MS PGothic" pitchFamily="34" charset="-128"/>
          <a:cs typeface="Arial" panose="020B0604020202020204" pitchFamily="34" charset="0"/>
        </a:defRPr>
      </a:lvl2pPr>
      <a:lvl3pPr marL="685800" indent="-228600" algn="l" defTabSz="457200" rtl="0" eaLnBrk="0" fontAlgn="base" hangingPunct="0">
        <a:spcBef>
          <a:spcPct val="20000"/>
        </a:spcBef>
        <a:spcAft>
          <a:spcPct val="0"/>
        </a:spcAft>
        <a:buFont typeface="Arial" pitchFamily="34" charset="0"/>
        <a:buChar char="•"/>
        <a:defRPr sz="1600" kern="1200">
          <a:solidFill>
            <a:schemeClr val="tx1"/>
          </a:solidFill>
          <a:latin typeface="Arial" panose="020B0604020202020204" pitchFamily="34" charset="0"/>
          <a:ea typeface="ヒラギノ角ゴ Pro W3" charset="-128"/>
          <a:cs typeface="Arial" panose="020B0604020202020204" pitchFamily="34"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ヒラギノ角ゴ Pro W3" charset="-128"/>
          <a:cs typeface="Arial" panose="020B0604020202020204" pitchFamily="34"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ヒラギノ角ゴ Pro W3"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www.ainonline.com/aviation-news/air-transport/2014-12-18/boeing-concludes-latest-round-ecodemonstrator-trials" TargetMode="External"/><Relationship Id="rId2" Type="http://schemas.openxmlformats.org/officeDocument/2006/relationships/hyperlink" Target="http://www.nasa.gov/press/2014/december/nasa-tests-software-that-may-help-increase-flight-efficiency-decrease-aircraft/"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abin_cover_v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902"/>
            <a:ext cx="9153203" cy="686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01600" y="5207250"/>
            <a:ext cx="91948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r>
              <a:rPr lang="en-US" b="1" dirty="0" smtClean="0">
                <a:solidFill>
                  <a:schemeClr val="bg1"/>
                </a:solidFill>
                <a:effectLst>
                  <a:outerShdw blurRad="50800" dist="38100" dir="2700000" algn="tl" rotWithShape="0">
                    <a:prstClr val="black">
                      <a:alpha val="40000"/>
                    </a:prstClr>
                  </a:outerShdw>
                </a:effectLst>
                <a:latin typeface="Arial"/>
                <a:cs typeface="Arial"/>
              </a:rPr>
              <a:t>ATD-1: Overview</a:t>
            </a:r>
            <a:endParaRPr lang="en-US" b="1" dirty="0" smtClean="0">
              <a:solidFill>
                <a:schemeClr val="bg1"/>
              </a:solidFill>
            </a:endParaRPr>
          </a:p>
          <a:p>
            <a:pPr eaLnBrk="1" hangingPunct="1">
              <a:defRPr/>
            </a:pPr>
            <a:endParaRPr lang="en-US" sz="1400" dirty="0" smtClean="0">
              <a:solidFill>
                <a:srgbClr val="BFDBFA"/>
              </a:solidFill>
              <a:effectLst>
                <a:outerShdw blurRad="50800" dist="38100" dir="2700000" algn="tl" rotWithShape="0">
                  <a:prstClr val="black">
                    <a:alpha val="40000"/>
                  </a:prstClr>
                </a:outerShdw>
              </a:effectLst>
              <a:latin typeface="Arial"/>
              <a:cs typeface="Arial"/>
            </a:endParaRPr>
          </a:p>
          <a:p>
            <a:pPr eaLnBrk="1" hangingPunct="1">
              <a:defRPr/>
            </a:pPr>
            <a:r>
              <a:rPr lang="en-US" sz="1400" dirty="0" smtClean="0">
                <a:solidFill>
                  <a:srgbClr val="BFDBFA"/>
                </a:solidFill>
                <a:effectLst>
                  <a:outerShdw blurRad="50800" dist="38100" dir="2700000" algn="tl" rotWithShape="0">
                    <a:prstClr val="black">
                      <a:alpha val="40000"/>
                    </a:prstClr>
                  </a:outerShdw>
                </a:effectLst>
                <a:latin typeface="Arial"/>
                <a:cs typeface="Arial"/>
              </a:rPr>
              <a:t>August 9, 2016</a:t>
            </a:r>
            <a:endParaRPr lang="en-US" sz="1400" dirty="0" smtClean="0">
              <a:solidFill>
                <a:srgbClr val="FF0000"/>
              </a:solidFill>
              <a:effectLst>
                <a:outerShdw blurRad="50800" dist="38100" dir="2700000" algn="tl" rotWithShape="0">
                  <a:prstClr val="black">
                    <a:alpha val="40000"/>
                  </a:prstClr>
                </a:outerShdw>
              </a:effectLst>
              <a:latin typeface="Arial"/>
              <a:cs typeface="Arial"/>
            </a:endParaRPr>
          </a:p>
        </p:txBody>
      </p:sp>
    </p:spTree>
    <p:extLst>
      <p:ext uri="{BB962C8B-B14F-4D97-AF65-F5344CB8AC3E}">
        <p14:creationId xmlns:p14="http://schemas.microsoft.com/office/powerpoint/2010/main" val="156241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ATD-1 Overview</a:t>
            </a:r>
          </a:p>
          <a:p>
            <a:r>
              <a:rPr lang="en-US" b="1" dirty="0" smtClean="0"/>
              <a:t>TSAS Activities</a:t>
            </a:r>
          </a:p>
          <a:p>
            <a:r>
              <a:rPr lang="en-US" dirty="0" smtClean="0"/>
              <a:t>FIM Activities</a:t>
            </a:r>
          </a:p>
          <a:p>
            <a:r>
              <a:rPr lang="en-US" dirty="0" smtClean="0"/>
              <a:t>Conclusion</a:t>
            </a:r>
          </a:p>
          <a:p>
            <a:endParaRPr lang="en-US" dirty="0"/>
          </a:p>
        </p:txBody>
      </p:sp>
      <p:sp>
        <p:nvSpPr>
          <p:cNvPr id="4" name="Date Placeholder 3"/>
          <p:cNvSpPr>
            <a:spLocks noGrp="1"/>
          </p:cNvSpPr>
          <p:nvPr>
            <p:ph type="dt" sz="half" idx="10"/>
          </p:nvPr>
        </p:nvSpPr>
        <p:spPr/>
        <p:txBody>
          <a:bodyPr/>
          <a:lstStyle/>
          <a:p>
            <a:pPr>
              <a:defRPr/>
            </a:pPr>
            <a:r>
              <a:rPr lang="en-US" dirty="0" smtClean="0"/>
              <a:t>December 15, 2015</a:t>
            </a:r>
            <a:endParaRPr lang="en-US" dirty="0"/>
          </a:p>
        </p:txBody>
      </p:sp>
      <p:sp>
        <p:nvSpPr>
          <p:cNvPr id="5" name="Footer Placeholder 4"/>
          <p:cNvSpPr>
            <a:spLocks noGrp="1"/>
          </p:cNvSpPr>
          <p:nvPr>
            <p:ph type="ftr" sz="quarter" idx="11"/>
          </p:nvPr>
        </p:nvSpPr>
        <p:spPr/>
        <p:txBody>
          <a:bodyPr/>
          <a:lstStyle/>
          <a:p>
            <a:pPr>
              <a:defRPr/>
            </a:pPr>
            <a:r>
              <a:rPr lang="en-US" smtClean="0"/>
              <a:t>NASA ATD-1</a:t>
            </a:r>
            <a:endParaRPr lang="en-US" dirty="0"/>
          </a:p>
        </p:txBody>
      </p:sp>
      <p:sp>
        <p:nvSpPr>
          <p:cNvPr id="6" name="Slide Number Placeholder 5"/>
          <p:cNvSpPr>
            <a:spLocks noGrp="1"/>
          </p:cNvSpPr>
          <p:nvPr>
            <p:ph type="sldNum" sz="quarter" idx="12"/>
          </p:nvPr>
        </p:nvSpPr>
        <p:spPr/>
        <p:txBody>
          <a:bodyPr/>
          <a:lstStyle/>
          <a:p>
            <a:pPr>
              <a:defRPr/>
            </a:pPr>
            <a:fld id="{2FCE5093-66B5-40D3-A4A7-67B23040F762}" type="slidenum">
              <a:rPr lang="en-US" smtClean="0"/>
              <a:pPr>
                <a:defRPr/>
              </a:pPr>
              <a:t>10</a:t>
            </a:fld>
            <a:endParaRPr lang="en-US" dirty="0"/>
          </a:p>
        </p:txBody>
      </p:sp>
    </p:spTree>
    <p:extLst>
      <p:ext uri="{BB962C8B-B14F-4D97-AF65-F5344CB8AC3E}">
        <p14:creationId xmlns:p14="http://schemas.microsoft.com/office/powerpoint/2010/main" val="266684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NASA/FAA OIA Team</a:t>
            </a:r>
            <a:endParaRPr lang="en-US" dirty="0"/>
          </a:p>
        </p:txBody>
      </p:sp>
      <p:sp>
        <p:nvSpPr>
          <p:cNvPr id="4" name="Date Placeholder 3"/>
          <p:cNvSpPr>
            <a:spLocks noGrp="1"/>
          </p:cNvSpPr>
          <p:nvPr>
            <p:ph type="dt" sz="half" idx="10"/>
          </p:nvPr>
        </p:nvSpPr>
        <p:spPr/>
        <p:txBody>
          <a:bodyPr/>
          <a:lstStyle/>
          <a:p>
            <a:pPr>
              <a:defRPr/>
            </a:pPr>
            <a:r>
              <a:rPr lang="en-US" dirty="0" smtClean="0"/>
              <a:t>December 15, 2015</a:t>
            </a:r>
            <a:endParaRPr lang="en-US" dirty="0"/>
          </a:p>
        </p:txBody>
      </p:sp>
      <p:sp>
        <p:nvSpPr>
          <p:cNvPr id="5" name="Footer Placeholder 4"/>
          <p:cNvSpPr>
            <a:spLocks noGrp="1"/>
          </p:cNvSpPr>
          <p:nvPr>
            <p:ph type="ftr" sz="quarter" idx="11"/>
          </p:nvPr>
        </p:nvSpPr>
        <p:spPr/>
        <p:txBody>
          <a:bodyPr/>
          <a:lstStyle/>
          <a:p>
            <a:pPr>
              <a:defRPr/>
            </a:pPr>
            <a:r>
              <a:rPr lang="en-US" smtClean="0"/>
              <a:t>NASA ATD-1</a:t>
            </a:r>
            <a:endParaRPr lang="en-US" dirty="0"/>
          </a:p>
        </p:txBody>
      </p:sp>
      <p:sp>
        <p:nvSpPr>
          <p:cNvPr id="6" name="Slide Number Placeholder 5"/>
          <p:cNvSpPr>
            <a:spLocks noGrp="1"/>
          </p:cNvSpPr>
          <p:nvPr>
            <p:ph type="sldNum" sz="quarter" idx="12"/>
          </p:nvPr>
        </p:nvSpPr>
        <p:spPr/>
        <p:txBody>
          <a:bodyPr/>
          <a:lstStyle/>
          <a:p>
            <a:pPr>
              <a:defRPr/>
            </a:pPr>
            <a:fld id="{2FCE5093-66B5-40D3-A4A7-67B23040F762}" type="slidenum">
              <a:rPr lang="en-US" smtClean="0"/>
              <a:pPr>
                <a:defRPr/>
              </a:pPr>
              <a:t>11</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047" y="1544169"/>
            <a:ext cx="8717832" cy="4722159"/>
          </a:xfrm>
          <a:prstGeom prst="rect">
            <a:avLst/>
          </a:prstGeom>
        </p:spPr>
      </p:pic>
    </p:spTree>
    <p:extLst>
      <p:ext uri="{BB962C8B-B14F-4D97-AF65-F5344CB8AC3E}">
        <p14:creationId xmlns:p14="http://schemas.microsoft.com/office/powerpoint/2010/main" val="133897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TSAS Activities</a:t>
            </a:r>
            <a:endParaRPr lang="en-US" dirty="0"/>
          </a:p>
        </p:txBody>
      </p:sp>
      <p:sp>
        <p:nvSpPr>
          <p:cNvPr id="3" name="Content Placeholder 2"/>
          <p:cNvSpPr>
            <a:spLocks noGrp="1"/>
          </p:cNvSpPr>
          <p:nvPr>
            <p:ph idx="1"/>
          </p:nvPr>
        </p:nvSpPr>
        <p:spPr/>
        <p:txBody>
          <a:bodyPr>
            <a:normAutofit/>
          </a:bodyPr>
          <a:lstStyle/>
          <a:p>
            <a:r>
              <a:rPr lang="en-US" dirty="0" smtClean="0"/>
              <a:t>Operational Integration Assessment (OIA)</a:t>
            </a:r>
          </a:p>
          <a:p>
            <a:pPr lvl="1"/>
            <a:r>
              <a:rPr lang="en-US" dirty="0" smtClean="0"/>
              <a:t>May 2015: OIA conducted at FAA Tech Center</a:t>
            </a:r>
          </a:p>
          <a:p>
            <a:pPr lvl="1"/>
            <a:r>
              <a:rPr lang="en-US" dirty="0" smtClean="0"/>
              <a:t>July: Provided briefings of some preliminary results to the FAA</a:t>
            </a:r>
          </a:p>
          <a:p>
            <a:pPr lvl="1"/>
            <a:r>
              <a:rPr lang="en-US" dirty="0" smtClean="0"/>
              <a:t>Sept: Final Report drafted</a:t>
            </a:r>
          </a:p>
          <a:p>
            <a:pPr lvl="1"/>
            <a:r>
              <a:rPr lang="en-US" dirty="0" smtClean="0"/>
              <a:t>Nov: Additional results briefed during Tech Transfer 4 TIM at FAA HQ</a:t>
            </a:r>
          </a:p>
          <a:p>
            <a:pPr lvl="1"/>
            <a:r>
              <a:rPr lang="en-US" dirty="0" smtClean="0"/>
              <a:t>Final Report being updated to reflect additional results and stakeholder comments</a:t>
            </a:r>
          </a:p>
          <a:p>
            <a:pPr lvl="1"/>
            <a:r>
              <a:rPr lang="en-US" dirty="0" smtClean="0"/>
              <a:t>Jan 2016: Final Report with all updates will be delivered to the FAA</a:t>
            </a:r>
          </a:p>
          <a:p>
            <a:pPr lvl="1"/>
            <a:r>
              <a:rPr lang="en-US" dirty="0" smtClean="0"/>
              <a:t>Mar 2016: OIA Data Package will be prepared and delivered to the FAA</a:t>
            </a:r>
          </a:p>
          <a:p>
            <a:pPr lvl="2"/>
            <a:r>
              <a:rPr lang="en-US" dirty="0" smtClean="0"/>
              <a:t>Provides the FAA with additional materials to support implementation of TSAS</a:t>
            </a:r>
          </a:p>
        </p:txBody>
      </p:sp>
      <p:sp>
        <p:nvSpPr>
          <p:cNvPr id="4" name="Date Placeholder 3"/>
          <p:cNvSpPr>
            <a:spLocks noGrp="1"/>
          </p:cNvSpPr>
          <p:nvPr>
            <p:ph type="dt" sz="half" idx="10"/>
          </p:nvPr>
        </p:nvSpPr>
        <p:spPr/>
        <p:txBody>
          <a:bodyPr/>
          <a:lstStyle/>
          <a:p>
            <a:pPr>
              <a:defRPr/>
            </a:pPr>
            <a:r>
              <a:rPr lang="en-US" dirty="0" smtClean="0"/>
              <a:t>December 15, 2015</a:t>
            </a:r>
            <a:endParaRPr lang="en-US" dirty="0"/>
          </a:p>
        </p:txBody>
      </p:sp>
      <p:sp>
        <p:nvSpPr>
          <p:cNvPr id="5" name="Footer Placeholder 4"/>
          <p:cNvSpPr>
            <a:spLocks noGrp="1"/>
          </p:cNvSpPr>
          <p:nvPr>
            <p:ph type="ftr" sz="quarter" idx="11"/>
          </p:nvPr>
        </p:nvSpPr>
        <p:spPr/>
        <p:txBody>
          <a:bodyPr/>
          <a:lstStyle/>
          <a:p>
            <a:pPr>
              <a:defRPr/>
            </a:pPr>
            <a:r>
              <a:rPr lang="en-US" smtClean="0"/>
              <a:t>NASA ATD-1</a:t>
            </a:r>
            <a:endParaRPr lang="en-US" dirty="0"/>
          </a:p>
        </p:txBody>
      </p:sp>
      <p:sp>
        <p:nvSpPr>
          <p:cNvPr id="6" name="Slide Number Placeholder 5"/>
          <p:cNvSpPr>
            <a:spLocks noGrp="1"/>
          </p:cNvSpPr>
          <p:nvPr>
            <p:ph type="sldNum" sz="quarter" idx="12"/>
          </p:nvPr>
        </p:nvSpPr>
        <p:spPr/>
        <p:txBody>
          <a:bodyPr/>
          <a:lstStyle/>
          <a:p>
            <a:pPr>
              <a:defRPr/>
            </a:pPr>
            <a:fld id="{2FCE5093-66B5-40D3-A4A7-67B23040F762}" type="slidenum">
              <a:rPr lang="en-US" smtClean="0"/>
              <a:pPr>
                <a:defRPr/>
              </a:pPr>
              <a:t>12</a:t>
            </a:fld>
            <a:endParaRPr lang="en-US" dirty="0"/>
          </a:p>
        </p:txBody>
      </p:sp>
    </p:spTree>
    <p:extLst>
      <p:ext uri="{BB962C8B-B14F-4D97-AF65-F5344CB8AC3E}">
        <p14:creationId xmlns:p14="http://schemas.microsoft.com/office/powerpoint/2010/main" val="23930627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ATD-1 Overview</a:t>
            </a:r>
          </a:p>
          <a:p>
            <a:r>
              <a:rPr lang="en-US" dirty="0" smtClean="0"/>
              <a:t>TSAS Activities</a:t>
            </a:r>
          </a:p>
          <a:p>
            <a:r>
              <a:rPr lang="en-US" b="1" dirty="0" smtClean="0"/>
              <a:t>FIM Activities</a:t>
            </a:r>
          </a:p>
          <a:p>
            <a:r>
              <a:rPr lang="en-US" dirty="0" smtClean="0"/>
              <a:t>Conclusion</a:t>
            </a:r>
            <a:endParaRPr lang="en-US" dirty="0"/>
          </a:p>
        </p:txBody>
      </p:sp>
      <p:sp>
        <p:nvSpPr>
          <p:cNvPr id="4" name="Date Placeholder 3"/>
          <p:cNvSpPr>
            <a:spLocks noGrp="1"/>
          </p:cNvSpPr>
          <p:nvPr>
            <p:ph type="dt" sz="half" idx="10"/>
          </p:nvPr>
        </p:nvSpPr>
        <p:spPr/>
        <p:txBody>
          <a:bodyPr/>
          <a:lstStyle/>
          <a:p>
            <a:pPr>
              <a:defRPr/>
            </a:pPr>
            <a:r>
              <a:rPr lang="en-US" dirty="0" smtClean="0"/>
              <a:t>December 15, 2015</a:t>
            </a:r>
            <a:endParaRPr lang="en-US" dirty="0"/>
          </a:p>
        </p:txBody>
      </p:sp>
      <p:sp>
        <p:nvSpPr>
          <p:cNvPr id="5" name="Footer Placeholder 4"/>
          <p:cNvSpPr>
            <a:spLocks noGrp="1"/>
          </p:cNvSpPr>
          <p:nvPr>
            <p:ph type="ftr" sz="quarter" idx="11"/>
          </p:nvPr>
        </p:nvSpPr>
        <p:spPr/>
        <p:txBody>
          <a:bodyPr/>
          <a:lstStyle/>
          <a:p>
            <a:pPr>
              <a:defRPr/>
            </a:pPr>
            <a:r>
              <a:rPr lang="en-US" smtClean="0"/>
              <a:t>NASA ATD-1</a:t>
            </a:r>
            <a:endParaRPr lang="en-US" dirty="0"/>
          </a:p>
        </p:txBody>
      </p:sp>
      <p:sp>
        <p:nvSpPr>
          <p:cNvPr id="6" name="Slide Number Placeholder 5"/>
          <p:cNvSpPr>
            <a:spLocks noGrp="1"/>
          </p:cNvSpPr>
          <p:nvPr>
            <p:ph type="sldNum" sz="quarter" idx="12"/>
          </p:nvPr>
        </p:nvSpPr>
        <p:spPr/>
        <p:txBody>
          <a:bodyPr/>
          <a:lstStyle/>
          <a:p>
            <a:pPr>
              <a:defRPr/>
            </a:pPr>
            <a:fld id="{2FCE5093-66B5-40D3-A4A7-67B23040F762}" type="slidenum">
              <a:rPr lang="en-US" smtClean="0"/>
              <a:pPr>
                <a:defRPr/>
              </a:pPr>
              <a:t>13</a:t>
            </a:fld>
            <a:endParaRPr lang="en-US" dirty="0"/>
          </a:p>
        </p:txBody>
      </p:sp>
    </p:spTree>
    <p:extLst>
      <p:ext uri="{BB962C8B-B14F-4D97-AF65-F5344CB8AC3E}">
        <p14:creationId xmlns:p14="http://schemas.microsoft.com/office/powerpoint/2010/main" val="18127081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Flight-deck Interval Management</a:t>
            </a:r>
            <a:br>
              <a:rPr lang="en-US" dirty="0" smtClean="0"/>
            </a:br>
            <a:r>
              <a:rPr lang="en-US" dirty="0" smtClean="0"/>
              <a:t>(FIM)</a:t>
            </a:r>
            <a:endParaRPr lang="en-US" dirty="0"/>
          </a:p>
        </p:txBody>
      </p:sp>
      <p:sp>
        <p:nvSpPr>
          <p:cNvPr id="5" name="Footer Placeholder 4"/>
          <p:cNvSpPr>
            <a:spLocks noGrp="1"/>
          </p:cNvSpPr>
          <p:nvPr>
            <p:ph type="ftr" sz="quarter" idx="11"/>
          </p:nvPr>
        </p:nvSpPr>
        <p:spPr/>
        <p:txBody>
          <a:bodyPr/>
          <a:lstStyle/>
          <a:p>
            <a:pPr>
              <a:defRPr/>
            </a:pPr>
            <a:r>
              <a:rPr lang="en-US" smtClean="0"/>
              <a:t>NASA ATD-1</a:t>
            </a:r>
            <a:endParaRPr lang="en-US" dirty="0"/>
          </a:p>
        </p:txBody>
      </p:sp>
      <p:sp>
        <p:nvSpPr>
          <p:cNvPr id="6" name="Slide Number Placeholder 5"/>
          <p:cNvSpPr>
            <a:spLocks noGrp="1"/>
          </p:cNvSpPr>
          <p:nvPr>
            <p:ph type="sldNum" sz="quarter" idx="12"/>
          </p:nvPr>
        </p:nvSpPr>
        <p:spPr/>
        <p:txBody>
          <a:bodyPr/>
          <a:lstStyle/>
          <a:p>
            <a:pPr>
              <a:defRPr/>
            </a:pPr>
            <a:fld id="{2FCE5093-66B5-40D3-A4A7-67B23040F762}" type="slidenum">
              <a:rPr lang="en-US" smtClean="0"/>
              <a:pPr>
                <a:defRPr/>
              </a:pPr>
              <a:t>14</a:t>
            </a:fld>
            <a:endParaRPr lang="en-US" dirty="0"/>
          </a:p>
        </p:txBody>
      </p:sp>
      <p:pic>
        <p:nvPicPr>
          <p:cNvPr id="21" name="Picture 2"/>
          <p:cNvPicPr>
            <a:picLocks noChangeAspect="1" noChangeArrowheads="1"/>
          </p:cNvPicPr>
          <p:nvPr/>
        </p:nvPicPr>
        <p:blipFill>
          <a:blip r:embed="rId2"/>
          <a:srcRect/>
          <a:stretch>
            <a:fillRect/>
          </a:stretch>
        </p:blipFill>
        <p:spPr bwMode="auto">
          <a:xfrm>
            <a:off x="4464050" y="4378326"/>
            <a:ext cx="3622115" cy="1889034"/>
          </a:xfrm>
          <a:prstGeom prst="rect">
            <a:avLst/>
          </a:prstGeom>
          <a:noFill/>
          <a:ln w="9525">
            <a:noFill/>
            <a:miter lim="800000"/>
            <a:headEnd/>
            <a:tailEnd/>
          </a:ln>
        </p:spPr>
      </p:pic>
      <p:sp>
        <p:nvSpPr>
          <p:cNvPr id="22" name="Rectangle 4"/>
          <p:cNvSpPr>
            <a:spLocks noGrp="1" noChangeArrowheads="1"/>
          </p:cNvSpPr>
          <p:nvPr>
            <p:ph idx="1"/>
          </p:nvPr>
        </p:nvSpPr>
        <p:spPr>
          <a:xfrm>
            <a:off x="457200" y="1371600"/>
            <a:ext cx="3871135" cy="1988939"/>
          </a:xfrm>
        </p:spPr>
        <p:txBody>
          <a:bodyPr/>
          <a:lstStyle/>
          <a:p>
            <a:r>
              <a:rPr lang="en-US" sz="2000" b="0" dirty="0" smtClean="0">
                <a:ea typeface="ＭＳ Ｐゴシック" pitchFamily="34" charset="-128"/>
              </a:rPr>
              <a:t>Flight deck automation that provides air speeds to pilots allowing them to more accurately space their aircraft behind another aircraft based on an operationally desired spacing goal prescribed by Air Traffic Control (ATC)</a:t>
            </a:r>
          </a:p>
          <a:p>
            <a:r>
              <a:rPr lang="en-US" sz="2000" b="0" dirty="0" smtClean="0">
                <a:ea typeface="ＭＳ Ｐゴシック" pitchFamily="34" charset="-128"/>
              </a:rPr>
              <a:t>Includes ground automation enhancements</a:t>
            </a:r>
            <a:endParaRPr lang="en-US" sz="2000" dirty="0" smtClean="0">
              <a:ea typeface="ＭＳ Ｐゴシック" pitchFamily="34" charset="-128"/>
            </a:endParaRPr>
          </a:p>
          <a:p>
            <a:endParaRPr lang="en-US" sz="1200" dirty="0" smtClean="0">
              <a:ea typeface="ＭＳ Ｐゴシック" pitchFamily="34" charset="-128"/>
            </a:endParaRPr>
          </a:p>
        </p:txBody>
      </p:sp>
      <p:sp>
        <p:nvSpPr>
          <p:cNvPr id="23" name="Slide Number Placeholder 16"/>
          <p:cNvSpPr txBox="1">
            <a:spLocks/>
          </p:cNvSpPr>
          <p:nvPr/>
        </p:nvSpPr>
        <p:spPr bwMode="auto">
          <a:xfrm>
            <a:off x="8577263" y="6492875"/>
            <a:ext cx="448991" cy="1513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600" kern="1200">
                <a:solidFill>
                  <a:srgbClr val="898989"/>
                </a:solidFill>
                <a:latin typeface="Calibri" pitchFamily="34"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Arial" pitchFamily="34"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Arial" pitchFamily="34"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Arial" pitchFamily="34"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a:lstStyle>
          <a:p>
            <a:fld id="{817F4F8C-EC7E-42F9-95D8-243CF3588733}" type="slidenum">
              <a:rPr lang="en-US" smtClean="0"/>
              <a:pPr/>
              <a:t>14</a:t>
            </a:fld>
            <a:endParaRPr lang="en-US"/>
          </a:p>
        </p:txBody>
      </p:sp>
      <p:sp>
        <p:nvSpPr>
          <p:cNvPr id="24" name="Text Box 6"/>
          <p:cNvSpPr txBox="1">
            <a:spLocks noChangeArrowheads="1"/>
          </p:cNvSpPr>
          <p:nvPr/>
        </p:nvSpPr>
        <p:spPr bwMode="auto">
          <a:xfrm>
            <a:off x="1895475" y="5590879"/>
            <a:ext cx="1179162" cy="584763"/>
          </a:xfrm>
          <a:prstGeom prst="rect">
            <a:avLst/>
          </a:prstGeom>
          <a:noFill/>
          <a:ln w="9525">
            <a:noFill/>
            <a:miter lim="800000"/>
            <a:headEnd/>
            <a:tailEnd/>
          </a:ln>
        </p:spPr>
        <p:txBody>
          <a:bodyPr wrap="square" lIns="91429" tIns="45714" rIns="91429" bIns="45714">
            <a:spAutoFit/>
          </a:bodyPr>
          <a:lstStyle/>
          <a:p>
            <a:pPr>
              <a:spcBef>
                <a:spcPct val="20000"/>
              </a:spcBef>
            </a:pPr>
            <a:r>
              <a:rPr lang="en-US" sz="1600" dirty="0" smtClean="0">
                <a:solidFill>
                  <a:srgbClr val="800000"/>
                </a:solidFill>
                <a:latin typeface="Helvetica" charset="0"/>
              </a:rPr>
              <a:t>FIM Aircraft</a:t>
            </a:r>
            <a:endParaRPr lang="en-US" sz="1600" dirty="0">
              <a:solidFill>
                <a:srgbClr val="800000"/>
              </a:solidFill>
              <a:latin typeface="Helvetica" charset="0"/>
            </a:endParaRPr>
          </a:p>
        </p:txBody>
      </p:sp>
      <p:sp>
        <p:nvSpPr>
          <p:cNvPr id="25" name="Oval 8"/>
          <p:cNvSpPr>
            <a:spLocks noChangeArrowheads="1"/>
          </p:cNvSpPr>
          <p:nvPr/>
        </p:nvSpPr>
        <p:spPr bwMode="auto">
          <a:xfrm>
            <a:off x="4464050" y="5788518"/>
            <a:ext cx="520679" cy="189485"/>
          </a:xfrm>
          <a:prstGeom prst="ellipse">
            <a:avLst/>
          </a:prstGeom>
          <a:noFill/>
          <a:ln w="9525">
            <a:solidFill>
              <a:srgbClr val="FFFF66"/>
            </a:solidFill>
            <a:round/>
            <a:headEnd/>
            <a:tailEnd/>
          </a:ln>
        </p:spPr>
        <p:txBody>
          <a:bodyPr wrap="none" lIns="91429" tIns="45714" rIns="91429" bIns="45714" anchor="ctr"/>
          <a:lstStyle/>
          <a:p>
            <a:endParaRPr lang="en-US">
              <a:latin typeface="Calibri" pitchFamily="34" charset="0"/>
            </a:endParaRPr>
          </a:p>
        </p:txBody>
      </p:sp>
      <p:sp>
        <p:nvSpPr>
          <p:cNvPr id="26" name="Text Box 10"/>
          <p:cNvSpPr txBox="1">
            <a:spLocks noChangeArrowheads="1"/>
          </p:cNvSpPr>
          <p:nvPr/>
        </p:nvSpPr>
        <p:spPr bwMode="auto">
          <a:xfrm>
            <a:off x="1895475" y="4946574"/>
            <a:ext cx="1329950" cy="584775"/>
          </a:xfrm>
          <a:prstGeom prst="rect">
            <a:avLst/>
          </a:prstGeom>
          <a:noFill/>
          <a:ln w="9525">
            <a:noFill/>
            <a:miter lim="800000"/>
            <a:headEnd/>
            <a:tailEnd/>
          </a:ln>
        </p:spPr>
        <p:txBody>
          <a:bodyPr wrap="square">
            <a:spAutoFit/>
          </a:bodyPr>
          <a:lstStyle/>
          <a:p>
            <a:pPr>
              <a:spcBef>
                <a:spcPct val="20000"/>
              </a:spcBef>
            </a:pPr>
            <a:r>
              <a:rPr lang="en-US" sz="1600" dirty="0" smtClean="0">
                <a:solidFill>
                  <a:srgbClr val="800000"/>
                </a:solidFill>
                <a:latin typeface="Helvetica" charset="0"/>
              </a:rPr>
              <a:t>Target/Lead Aircraft</a:t>
            </a:r>
            <a:endParaRPr lang="en-US" sz="1600" dirty="0">
              <a:solidFill>
                <a:srgbClr val="800000"/>
              </a:solidFill>
              <a:latin typeface="Helvetica" charset="0"/>
            </a:endParaRPr>
          </a:p>
        </p:txBody>
      </p:sp>
      <p:sp>
        <p:nvSpPr>
          <p:cNvPr id="27" name="Oval 12"/>
          <p:cNvSpPr>
            <a:spLocks noChangeArrowheads="1"/>
          </p:cNvSpPr>
          <p:nvPr/>
        </p:nvSpPr>
        <p:spPr bwMode="auto">
          <a:xfrm>
            <a:off x="5160963" y="4635500"/>
            <a:ext cx="528225" cy="189485"/>
          </a:xfrm>
          <a:prstGeom prst="ellipse">
            <a:avLst/>
          </a:prstGeom>
          <a:noFill/>
          <a:ln w="9525">
            <a:solidFill>
              <a:srgbClr val="FFFF66"/>
            </a:solidFill>
            <a:round/>
            <a:headEnd/>
            <a:tailEnd/>
          </a:ln>
        </p:spPr>
        <p:txBody>
          <a:bodyPr wrap="none" anchor="ctr"/>
          <a:lstStyle/>
          <a:p>
            <a:endParaRPr lang="en-US">
              <a:latin typeface="Calibri" pitchFamily="34" charset="0"/>
            </a:endParaRPr>
          </a:p>
        </p:txBody>
      </p:sp>
      <p:cxnSp>
        <p:nvCxnSpPr>
          <p:cNvPr id="33" name="Straight Arrow Connector 32"/>
          <p:cNvCxnSpPr>
            <a:stCxn id="26" idx="3"/>
            <a:endCxn id="27" idx="2"/>
          </p:cNvCxnSpPr>
          <p:nvPr/>
        </p:nvCxnSpPr>
        <p:spPr bwMode="auto">
          <a:xfrm flipV="1">
            <a:off x="3225425" y="4730243"/>
            <a:ext cx="1935538" cy="508719"/>
          </a:xfrm>
          <a:prstGeom prst="straightConnector1">
            <a:avLst/>
          </a:prstGeom>
          <a:solidFill>
            <a:schemeClr val="accent1"/>
          </a:solidFill>
          <a:ln w="9525" cap="flat" cmpd="sng" algn="ctr">
            <a:solidFill>
              <a:schemeClr val="accent2"/>
            </a:solidFill>
            <a:prstDash val="solid"/>
            <a:round/>
            <a:headEnd type="none" w="med" len="med"/>
            <a:tailEnd type="triangle"/>
          </a:ln>
          <a:effectLst/>
        </p:spPr>
      </p:cxnSp>
      <p:cxnSp>
        <p:nvCxnSpPr>
          <p:cNvPr id="34" name="Straight Arrow Connector 33"/>
          <p:cNvCxnSpPr>
            <a:stCxn id="24" idx="3"/>
          </p:cNvCxnSpPr>
          <p:nvPr/>
        </p:nvCxnSpPr>
        <p:spPr bwMode="auto">
          <a:xfrm flipV="1">
            <a:off x="3074637" y="5883260"/>
            <a:ext cx="1389413" cy="1"/>
          </a:xfrm>
          <a:prstGeom prst="straightConnector1">
            <a:avLst/>
          </a:prstGeom>
          <a:solidFill>
            <a:schemeClr val="accent1"/>
          </a:solidFill>
          <a:ln w="9525" cap="flat" cmpd="sng" algn="ctr">
            <a:solidFill>
              <a:schemeClr val="accent2"/>
            </a:solidFill>
            <a:prstDash val="solid"/>
            <a:round/>
            <a:headEnd type="none" w="med" len="med"/>
            <a:tailEnd type="triangle"/>
          </a:ln>
          <a:effectLst/>
        </p:spPr>
      </p:cxnSp>
      <p:pic>
        <p:nvPicPr>
          <p:cNvPr id="3" name="Picture 2"/>
          <p:cNvPicPr>
            <a:picLocks noChangeAspect="1"/>
          </p:cNvPicPr>
          <p:nvPr/>
        </p:nvPicPr>
        <p:blipFill>
          <a:blip r:embed="rId3"/>
          <a:stretch>
            <a:fillRect/>
          </a:stretch>
        </p:blipFill>
        <p:spPr>
          <a:xfrm>
            <a:off x="4464050" y="1534815"/>
            <a:ext cx="3622115" cy="2716586"/>
          </a:xfrm>
          <a:prstGeom prst="rect">
            <a:avLst/>
          </a:prstGeom>
        </p:spPr>
      </p:pic>
    </p:spTree>
    <p:extLst>
      <p:ext uri="{BB962C8B-B14F-4D97-AF65-F5344CB8AC3E}">
        <p14:creationId xmlns:p14="http://schemas.microsoft.com/office/powerpoint/2010/main" val="313075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FIM Activities - Prototyping</a:t>
            </a:r>
            <a:endParaRPr lang="en-US" dirty="0"/>
          </a:p>
        </p:txBody>
      </p:sp>
      <p:sp>
        <p:nvSpPr>
          <p:cNvPr id="3" name="Content Placeholder 2"/>
          <p:cNvSpPr>
            <a:spLocks noGrp="1"/>
          </p:cNvSpPr>
          <p:nvPr>
            <p:ph idx="1"/>
          </p:nvPr>
        </p:nvSpPr>
        <p:spPr/>
        <p:txBody>
          <a:bodyPr>
            <a:normAutofit lnSpcReduction="10000"/>
          </a:bodyPr>
          <a:lstStyle/>
          <a:p>
            <a:r>
              <a:rPr lang="en-US" dirty="0" smtClean="0"/>
              <a:t>Objectives:</a:t>
            </a:r>
          </a:p>
          <a:p>
            <a:pPr lvl="1"/>
            <a:r>
              <a:rPr lang="en-US" dirty="0" smtClean="0"/>
              <a:t>Demonstrate ADS-B In Application</a:t>
            </a:r>
          </a:p>
          <a:p>
            <a:pPr lvl="2"/>
            <a:r>
              <a:rPr lang="en-US" dirty="0" smtClean="0"/>
              <a:t>Address ADS-B In ARC Final Report: ADS-B In demonstrations needed</a:t>
            </a:r>
          </a:p>
          <a:p>
            <a:pPr lvl="2"/>
            <a:r>
              <a:rPr lang="en-US" dirty="0" smtClean="0"/>
              <a:t>Address FAA Reauthorization Act of 2012: ADS-B In demonstrations needed</a:t>
            </a:r>
          </a:p>
          <a:p>
            <a:pPr lvl="1"/>
            <a:r>
              <a:rPr lang="en-US" dirty="0"/>
              <a:t>Accelerate transfer of NASA scheduling and spacing </a:t>
            </a:r>
            <a:r>
              <a:rPr lang="en-US" dirty="0" smtClean="0"/>
              <a:t>technologies/accelerate key </a:t>
            </a:r>
            <a:r>
              <a:rPr lang="en-US" dirty="0" err="1" smtClean="0"/>
              <a:t>NextGen</a:t>
            </a:r>
            <a:r>
              <a:rPr lang="en-US" dirty="0" smtClean="0"/>
              <a:t> capability</a:t>
            </a:r>
          </a:p>
          <a:p>
            <a:r>
              <a:rPr lang="en-US" dirty="0" smtClean="0"/>
              <a:t>Avionics Phase 1</a:t>
            </a:r>
          </a:p>
          <a:p>
            <a:pPr lvl="1"/>
            <a:r>
              <a:rPr lang="en-US" dirty="0" smtClean="0"/>
              <a:t>Feasibility and Trade Studies on Hardware/Software for FIM using ASTAR</a:t>
            </a:r>
          </a:p>
          <a:p>
            <a:r>
              <a:rPr lang="en-US" dirty="0" smtClean="0"/>
              <a:t>ASTAR Flight Test</a:t>
            </a:r>
          </a:p>
          <a:p>
            <a:pPr lvl="1"/>
            <a:r>
              <a:rPr lang="en-US" dirty="0" smtClean="0"/>
              <a:t>Proof of Concept flight test for operational risk reduction</a:t>
            </a:r>
          </a:p>
          <a:p>
            <a:r>
              <a:rPr lang="en-US" dirty="0" smtClean="0"/>
              <a:t>Avionics Phase 2</a:t>
            </a:r>
          </a:p>
          <a:p>
            <a:pPr lvl="1"/>
            <a:r>
              <a:rPr lang="en-US" dirty="0" smtClean="0"/>
              <a:t>Build, test, fly and report on FIM system based on ASTAR</a:t>
            </a:r>
          </a:p>
          <a:p>
            <a:r>
              <a:rPr lang="en-US" dirty="0" smtClean="0"/>
              <a:t>Transfer prototypes to FAA</a:t>
            </a:r>
          </a:p>
        </p:txBody>
      </p:sp>
      <p:sp>
        <p:nvSpPr>
          <p:cNvPr id="4" name="Date Placeholder 3"/>
          <p:cNvSpPr>
            <a:spLocks noGrp="1"/>
          </p:cNvSpPr>
          <p:nvPr>
            <p:ph type="dt" sz="half" idx="10"/>
          </p:nvPr>
        </p:nvSpPr>
        <p:spPr/>
        <p:txBody>
          <a:bodyPr/>
          <a:lstStyle/>
          <a:p>
            <a:pPr>
              <a:defRPr/>
            </a:pPr>
            <a:r>
              <a:rPr lang="en-US" dirty="0" smtClean="0"/>
              <a:t>December 15, 2015</a:t>
            </a:r>
            <a:endParaRPr lang="en-US" dirty="0"/>
          </a:p>
        </p:txBody>
      </p:sp>
      <p:sp>
        <p:nvSpPr>
          <p:cNvPr id="5" name="Footer Placeholder 4"/>
          <p:cNvSpPr>
            <a:spLocks noGrp="1"/>
          </p:cNvSpPr>
          <p:nvPr>
            <p:ph type="ftr" sz="quarter" idx="11"/>
          </p:nvPr>
        </p:nvSpPr>
        <p:spPr/>
        <p:txBody>
          <a:bodyPr/>
          <a:lstStyle/>
          <a:p>
            <a:pPr>
              <a:defRPr/>
            </a:pPr>
            <a:r>
              <a:rPr lang="en-US" smtClean="0"/>
              <a:t>NASA ATD-1</a:t>
            </a:r>
            <a:endParaRPr lang="en-US" dirty="0"/>
          </a:p>
        </p:txBody>
      </p:sp>
      <p:sp>
        <p:nvSpPr>
          <p:cNvPr id="6" name="Slide Number Placeholder 5"/>
          <p:cNvSpPr>
            <a:spLocks noGrp="1"/>
          </p:cNvSpPr>
          <p:nvPr>
            <p:ph type="sldNum" sz="quarter" idx="12"/>
          </p:nvPr>
        </p:nvSpPr>
        <p:spPr/>
        <p:txBody>
          <a:bodyPr/>
          <a:lstStyle/>
          <a:p>
            <a:pPr>
              <a:defRPr/>
            </a:pPr>
            <a:fld id="{2FCE5093-66B5-40D3-A4A7-67B23040F762}" type="slidenum">
              <a:rPr lang="en-US" smtClean="0"/>
              <a:pPr>
                <a:defRPr/>
              </a:pPr>
              <a:t>15</a:t>
            </a:fld>
            <a:endParaRPr lang="en-US" dirty="0"/>
          </a:p>
        </p:txBody>
      </p:sp>
    </p:spTree>
    <p:extLst>
      <p:ext uri="{BB962C8B-B14F-4D97-AF65-F5344CB8AC3E}">
        <p14:creationId xmlns:p14="http://schemas.microsoft.com/office/powerpoint/2010/main" val="32162602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Avionics Phase 1</a:t>
            </a:r>
            <a:endParaRPr lang="en-US" dirty="0"/>
          </a:p>
        </p:txBody>
      </p:sp>
      <p:sp>
        <p:nvSpPr>
          <p:cNvPr id="3" name="Content Placeholder 2"/>
          <p:cNvSpPr>
            <a:spLocks noGrp="1"/>
          </p:cNvSpPr>
          <p:nvPr>
            <p:ph idx="1"/>
          </p:nvPr>
        </p:nvSpPr>
        <p:spPr/>
        <p:txBody>
          <a:bodyPr/>
          <a:lstStyle/>
          <a:p>
            <a:r>
              <a:rPr lang="en-US" dirty="0" smtClean="0"/>
              <a:t>Prototyping Initiated in 2012</a:t>
            </a:r>
          </a:p>
          <a:p>
            <a:r>
              <a:rPr lang="en-US" dirty="0" smtClean="0"/>
              <a:t>Phase 1:</a:t>
            </a:r>
          </a:p>
          <a:p>
            <a:pPr lvl="1"/>
            <a:r>
              <a:rPr lang="en-US" dirty="0" smtClean="0"/>
              <a:t>Feasibility and trade studies performed by the Boeing Company</a:t>
            </a:r>
          </a:p>
          <a:p>
            <a:pPr lvl="1"/>
            <a:r>
              <a:rPr lang="en-US" dirty="0" smtClean="0"/>
              <a:t>NASA Airborne Spacing for Terminal Arrival Routes (ASTAR) FIM algorithm was demonstrated in flight test cabs at Boeing facilities using ACSS system in Feb 2013</a:t>
            </a:r>
          </a:p>
          <a:p>
            <a:pPr lvl="1"/>
            <a:r>
              <a:rPr lang="en-US" dirty="0" smtClean="0"/>
              <a:t>Several members of FAA attended</a:t>
            </a:r>
          </a:p>
          <a:p>
            <a:r>
              <a:rPr lang="en-US" dirty="0" smtClean="0"/>
              <a:t>All deliverables included in ATD-1 Tech Transfer package</a:t>
            </a:r>
          </a:p>
        </p:txBody>
      </p:sp>
      <p:sp>
        <p:nvSpPr>
          <p:cNvPr id="4" name="Date Placeholder 3"/>
          <p:cNvSpPr>
            <a:spLocks noGrp="1"/>
          </p:cNvSpPr>
          <p:nvPr>
            <p:ph type="dt" sz="half" idx="10"/>
          </p:nvPr>
        </p:nvSpPr>
        <p:spPr/>
        <p:txBody>
          <a:bodyPr/>
          <a:lstStyle/>
          <a:p>
            <a:pPr>
              <a:defRPr/>
            </a:pPr>
            <a:r>
              <a:rPr lang="en-US" dirty="0" smtClean="0"/>
              <a:t>December 15, 2015</a:t>
            </a:r>
            <a:endParaRPr lang="en-US" dirty="0"/>
          </a:p>
        </p:txBody>
      </p:sp>
      <p:sp>
        <p:nvSpPr>
          <p:cNvPr id="5" name="Footer Placeholder 4"/>
          <p:cNvSpPr>
            <a:spLocks noGrp="1"/>
          </p:cNvSpPr>
          <p:nvPr>
            <p:ph type="ftr" sz="quarter" idx="11"/>
          </p:nvPr>
        </p:nvSpPr>
        <p:spPr/>
        <p:txBody>
          <a:bodyPr/>
          <a:lstStyle/>
          <a:p>
            <a:pPr>
              <a:defRPr/>
            </a:pPr>
            <a:r>
              <a:rPr lang="en-US" smtClean="0"/>
              <a:t>NASA ATD-1</a:t>
            </a:r>
            <a:endParaRPr lang="en-US" dirty="0"/>
          </a:p>
        </p:txBody>
      </p:sp>
      <p:sp>
        <p:nvSpPr>
          <p:cNvPr id="6" name="Slide Number Placeholder 5"/>
          <p:cNvSpPr>
            <a:spLocks noGrp="1"/>
          </p:cNvSpPr>
          <p:nvPr>
            <p:ph type="sldNum" sz="quarter" idx="12"/>
          </p:nvPr>
        </p:nvSpPr>
        <p:spPr/>
        <p:txBody>
          <a:bodyPr/>
          <a:lstStyle/>
          <a:p>
            <a:pPr>
              <a:defRPr/>
            </a:pPr>
            <a:fld id="{2FCE5093-66B5-40D3-A4A7-67B23040F762}" type="slidenum">
              <a:rPr lang="en-US" smtClean="0"/>
              <a:pPr>
                <a:defRPr/>
              </a:pPr>
              <a:t>16</a:t>
            </a:fld>
            <a:endParaRPr lang="en-US" dirty="0"/>
          </a:p>
        </p:txBody>
      </p:sp>
    </p:spTree>
    <p:extLst>
      <p:ext uri="{BB962C8B-B14F-4D97-AF65-F5344CB8AC3E}">
        <p14:creationId xmlns:p14="http://schemas.microsoft.com/office/powerpoint/2010/main" val="24828454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ASTAR Flight Test</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Proof-of-concept ADS-B In application flight test in December 2014</a:t>
            </a:r>
          </a:p>
          <a:p>
            <a:r>
              <a:rPr lang="en-US" dirty="0" smtClean="0"/>
              <a:t>Purpose:</a:t>
            </a:r>
          </a:p>
          <a:p>
            <a:pPr lvl="1"/>
            <a:r>
              <a:rPr lang="en-US" dirty="0" smtClean="0"/>
              <a:t>Assess risks associated with ADS-B In application flight trials</a:t>
            </a:r>
          </a:p>
          <a:p>
            <a:pPr lvl="1"/>
            <a:r>
              <a:rPr lang="en-US" dirty="0" smtClean="0"/>
              <a:t>Get an initial look at NASA FIM application performance in flight</a:t>
            </a:r>
          </a:p>
          <a:p>
            <a:r>
              <a:rPr lang="en-US" dirty="0" smtClean="0"/>
              <a:t>FIM application on board Boeing </a:t>
            </a:r>
            <a:r>
              <a:rPr lang="en-US" dirty="0" err="1" smtClean="0"/>
              <a:t>EcoDemonstrator</a:t>
            </a:r>
            <a:r>
              <a:rPr lang="en-US" dirty="0" smtClean="0"/>
              <a:t> 787</a:t>
            </a:r>
          </a:p>
          <a:p>
            <a:r>
              <a:rPr lang="en-US" dirty="0" smtClean="0"/>
              <a:t>Arrivals into Moses Lake, WA</a:t>
            </a:r>
          </a:p>
          <a:p>
            <a:r>
              <a:rPr lang="en-US" dirty="0" smtClean="0"/>
              <a:t>Boeing also provided second aircraft as ADS-B Out source</a:t>
            </a:r>
          </a:p>
          <a:p>
            <a:r>
              <a:rPr lang="en-US" dirty="0" smtClean="0"/>
              <a:t>NASA and Boeing staff monitored operations from ZSE and MWH</a:t>
            </a:r>
          </a:p>
          <a:p>
            <a:r>
              <a:rPr lang="en-US" dirty="0" smtClean="0"/>
              <a:t>Conducted successfully and results were positive</a:t>
            </a:r>
          </a:p>
          <a:p>
            <a:r>
              <a:rPr lang="en-US" dirty="0" smtClean="0"/>
              <a:t>Presented to US Congress during NASA Technology Day on the Hill</a:t>
            </a:r>
          </a:p>
          <a:p>
            <a:r>
              <a:rPr lang="en-US" dirty="0" smtClean="0"/>
              <a:t>Media</a:t>
            </a:r>
          </a:p>
          <a:p>
            <a:pPr lvl="1"/>
            <a:r>
              <a:rPr lang="en-US" dirty="0" smtClean="0">
                <a:hlinkClick r:id="rId2"/>
              </a:rPr>
              <a:t>http</a:t>
            </a:r>
            <a:r>
              <a:rPr lang="en-US" dirty="0">
                <a:hlinkClick r:id="rId2"/>
              </a:rPr>
              <a:t>://www.nasa.gov/press/2014/december/nasa-tests-software-that-may-help-increase-flight-efficiency-decrease-aircraft</a:t>
            </a:r>
            <a:r>
              <a:rPr lang="en-US" dirty="0" smtClean="0">
                <a:hlinkClick r:id="rId2"/>
              </a:rPr>
              <a:t>/</a:t>
            </a:r>
            <a:endParaRPr lang="en-US" dirty="0" smtClean="0"/>
          </a:p>
          <a:p>
            <a:pPr lvl="1"/>
            <a:r>
              <a:rPr lang="en-US" dirty="0">
                <a:hlinkClick r:id="rId3"/>
              </a:rPr>
              <a:t>http://</a:t>
            </a:r>
            <a:r>
              <a:rPr lang="en-US" dirty="0" smtClean="0">
                <a:hlinkClick r:id="rId3"/>
              </a:rPr>
              <a:t>www.ainonline.com/aviation-news/air-transport/2014-12-18/boeing-concludes-latest-round-ecodemonstrator-trials</a:t>
            </a:r>
            <a:endParaRPr lang="en-US" dirty="0" smtClean="0"/>
          </a:p>
          <a:p>
            <a:endParaRPr lang="en-US" dirty="0" smtClean="0"/>
          </a:p>
        </p:txBody>
      </p:sp>
      <p:sp>
        <p:nvSpPr>
          <p:cNvPr id="4" name="Date Placeholder 3"/>
          <p:cNvSpPr>
            <a:spLocks noGrp="1"/>
          </p:cNvSpPr>
          <p:nvPr>
            <p:ph type="dt" sz="half" idx="10"/>
          </p:nvPr>
        </p:nvSpPr>
        <p:spPr/>
        <p:txBody>
          <a:bodyPr/>
          <a:lstStyle/>
          <a:p>
            <a:pPr>
              <a:defRPr/>
            </a:pPr>
            <a:r>
              <a:rPr lang="en-US" dirty="0" smtClean="0"/>
              <a:t>December 15, 2015</a:t>
            </a:r>
            <a:endParaRPr lang="en-US" dirty="0"/>
          </a:p>
        </p:txBody>
      </p:sp>
      <p:sp>
        <p:nvSpPr>
          <p:cNvPr id="5" name="Footer Placeholder 4"/>
          <p:cNvSpPr>
            <a:spLocks noGrp="1"/>
          </p:cNvSpPr>
          <p:nvPr>
            <p:ph type="ftr" sz="quarter" idx="11"/>
          </p:nvPr>
        </p:nvSpPr>
        <p:spPr/>
        <p:txBody>
          <a:bodyPr/>
          <a:lstStyle/>
          <a:p>
            <a:pPr>
              <a:defRPr/>
            </a:pPr>
            <a:r>
              <a:rPr lang="en-US" smtClean="0"/>
              <a:t>NASA ATD-1</a:t>
            </a:r>
            <a:endParaRPr lang="en-US" dirty="0"/>
          </a:p>
        </p:txBody>
      </p:sp>
      <p:sp>
        <p:nvSpPr>
          <p:cNvPr id="6" name="Slide Number Placeholder 5"/>
          <p:cNvSpPr>
            <a:spLocks noGrp="1"/>
          </p:cNvSpPr>
          <p:nvPr>
            <p:ph type="sldNum" sz="quarter" idx="12"/>
          </p:nvPr>
        </p:nvSpPr>
        <p:spPr/>
        <p:txBody>
          <a:bodyPr/>
          <a:lstStyle/>
          <a:p>
            <a:pPr>
              <a:defRPr/>
            </a:pPr>
            <a:fld id="{2FCE5093-66B5-40D3-A4A7-67B23040F762}" type="slidenum">
              <a:rPr lang="en-US" smtClean="0"/>
              <a:pPr>
                <a:defRPr/>
              </a:pPr>
              <a:t>17</a:t>
            </a:fld>
            <a:endParaRPr lang="en-US" dirty="0"/>
          </a:p>
        </p:txBody>
      </p:sp>
    </p:spTree>
    <p:extLst>
      <p:ext uri="{BB962C8B-B14F-4D97-AF65-F5344CB8AC3E}">
        <p14:creationId xmlns:p14="http://schemas.microsoft.com/office/powerpoint/2010/main" val="4466225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 Testing on the Boeing </a:t>
            </a:r>
            <a:r>
              <a:rPr lang="en-US" dirty="0" err="1" smtClean="0"/>
              <a:t>EcoDemonstrator</a:t>
            </a:r>
            <a:r>
              <a:rPr lang="en-US" dirty="0" smtClean="0"/>
              <a:t> 787</a:t>
            </a:r>
            <a:endParaRPr lang="en-US" dirty="0"/>
          </a:p>
        </p:txBody>
      </p:sp>
      <p:sp>
        <p:nvSpPr>
          <p:cNvPr id="4" name="Date Placeholder 3"/>
          <p:cNvSpPr>
            <a:spLocks noGrp="1"/>
          </p:cNvSpPr>
          <p:nvPr>
            <p:ph type="dt" sz="half" idx="10"/>
          </p:nvPr>
        </p:nvSpPr>
        <p:spPr/>
        <p:txBody>
          <a:bodyPr/>
          <a:lstStyle/>
          <a:p>
            <a:pPr>
              <a:defRPr/>
            </a:pPr>
            <a:r>
              <a:rPr lang="en-US" dirty="0" smtClean="0"/>
              <a:t>December 15, 2015</a:t>
            </a:r>
            <a:endParaRPr lang="en-US" dirty="0"/>
          </a:p>
        </p:txBody>
      </p:sp>
      <p:sp>
        <p:nvSpPr>
          <p:cNvPr id="5" name="Footer Placeholder 4"/>
          <p:cNvSpPr>
            <a:spLocks noGrp="1"/>
          </p:cNvSpPr>
          <p:nvPr>
            <p:ph type="ftr" sz="quarter" idx="11"/>
          </p:nvPr>
        </p:nvSpPr>
        <p:spPr/>
        <p:txBody>
          <a:bodyPr/>
          <a:lstStyle/>
          <a:p>
            <a:pPr>
              <a:defRPr/>
            </a:pPr>
            <a:r>
              <a:rPr lang="en-US" smtClean="0"/>
              <a:t>NASA ATD-1</a:t>
            </a:r>
            <a:endParaRPr lang="en-US" dirty="0"/>
          </a:p>
        </p:txBody>
      </p:sp>
      <p:sp>
        <p:nvSpPr>
          <p:cNvPr id="6" name="Slide Number Placeholder 5"/>
          <p:cNvSpPr>
            <a:spLocks noGrp="1"/>
          </p:cNvSpPr>
          <p:nvPr>
            <p:ph type="sldNum" sz="quarter" idx="12"/>
          </p:nvPr>
        </p:nvSpPr>
        <p:spPr/>
        <p:txBody>
          <a:bodyPr/>
          <a:lstStyle/>
          <a:p>
            <a:pPr>
              <a:defRPr/>
            </a:pPr>
            <a:fld id="{2FCE5093-66B5-40D3-A4A7-67B23040F762}" type="slidenum">
              <a:rPr lang="en-US" smtClean="0"/>
              <a:pPr>
                <a:defRPr/>
              </a:pPr>
              <a:t>18</a:t>
            </a:fld>
            <a:endParaRPr lang="en-US"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7311" y="1532965"/>
            <a:ext cx="6689378" cy="4799013"/>
          </a:xfrm>
        </p:spPr>
      </p:pic>
    </p:spTree>
    <p:extLst>
      <p:ext uri="{BB962C8B-B14F-4D97-AF65-F5344CB8AC3E}">
        <p14:creationId xmlns:p14="http://schemas.microsoft.com/office/powerpoint/2010/main" val="23040456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Avionics Development/</a:t>
            </a:r>
            <a:br>
              <a:rPr lang="en-US" dirty="0" smtClean="0"/>
            </a:br>
            <a:r>
              <a:rPr lang="en-US" dirty="0" smtClean="0"/>
              <a:t>Flight Test Scope</a:t>
            </a:r>
            <a:endParaRPr lang="en-US" dirty="0"/>
          </a:p>
        </p:txBody>
      </p:sp>
      <p:sp>
        <p:nvSpPr>
          <p:cNvPr id="3" name="Content Placeholder 2"/>
          <p:cNvSpPr>
            <a:spLocks noGrp="1"/>
          </p:cNvSpPr>
          <p:nvPr>
            <p:ph idx="1"/>
          </p:nvPr>
        </p:nvSpPr>
        <p:spPr>
          <a:xfrm>
            <a:off x="457200" y="1498600"/>
            <a:ext cx="8229600" cy="5261548"/>
          </a:xfrm>
        </p:spPr>
        <p:txBody>
          <a:bodyPr/>
          <a:lstStyle/>
          <a:p>
            <a:r>
              <a:rPr lang="en-US" sz="2000" dirty="0" smtClean="0">
                <a:latin typeface="Arial" panose="020B0604020202020204" pitchFamily="34" charset="0"/>
                <a:cs typeface="Arial" panose="020B0604020202020204" pitchFamily="34" charset="0"/>
              </a:rPr>
              <a:t>Build, test, and fly a prototype FIM </a:t>
            </a:r>
            <a:r>
              <a:rPr lang="en-US" sz="2000" dirty="0">
                <a:latin typeface="Arial" panose="020B0604020202020204" pitchFamily="34" charset="0"/>
                <a:cs typeface="Arial" panose="020B0604020202020204" pitchFamily="34" charset="0"/>
              </a:rPr>
              <a:t>Avionics System </a:t>
            </a:r>
            <a:r>
              <a:rPr lang="en-US" sz="2000" dirty="0" smtClean="0">
                <a:latin typeface="Arial" panose="020B0604020202020204" pitchFamily="34" charset="0"/>
                <a:cs typeface="Arial" panose="020B0604020202020204" pitchFamily="34" charset="0"/>
              </a:rPr>
              <a:t>in </a:t>
            </a:r>
            <a:r>
              <a:rPr lang="en-US" sz="2000" dirty="0">
                <a:latin typeface="Arial" panose="020B0604020202020204" pitchFamily="34" charset="0"/>
                <a:cs typeface="Arial" panose="020B0604020202020204" pitchFamily="34" charset="0"/>
              </a:rPr>
              <a:t>air transport category </a:t>
            </a:r>
            <a:r>
              <a:rPr lang="en-US" sz="2000" dirty="0" smtClean="0">
                <a:latin typeface="Arial" panose="020B0604020202020204" pitchFamily="34" charset="0"/>
                <a:cs typeface="Arial" panose="020B0604020202020204" pitchFamily="34" charset="0"/>
              </a:rPr>
              <a:t>aircraft</a:t>
            </a:r>
          </a:p>
          <a:p>
            <a:pPr lvl="1"/>
            <a:r>
              <a:rPr lang="en-US" sz="1400" dirty="0" smtClean="0">
                <a:latin typeface="Arial" panose="020B0604020202020204" pitchFamily="34" charset="0"/>
                <a:cs typeface="Arial" panose="020B0604020202020204" pitchFamily="34" charset="0"/>
              </a:rPr>
              <a:t>System </a:t>
            </a:r>
            <a:r>
              <a:rPr lang="en-US" sz="1400" dirty="0">
                <a:latin typeface="Arial" panose="020B0604020202020204" pitchFamily="34" charset="0"/>
                <a:cs typeface="Arial" panose="020B0604020202020204" pitchFamily="34" charset="0"/>
              </a:rPr>
              <a:t>and Hardware </a:t>
            </a:r>
            <a:r>
              <a:rPr lang="en-US" sz="1400" dirty="0" smtClean="0">
                <a:latin typeface="Arial" panose="020B0604020202020204" pitchFamily="34" charset="0"/>
                <a:cs typeface="Arial" panose="020B0604020202020204" pitchFamily="34" charset="0"/>
              </a:rPr>
              <a:t>Development</a:t>
            </a:r>
          </a:p>
          <a:p>
            <a:pPr lvl="1"/>
            <a:r>
              <a:rPr lang="en-US" sz="1400" dirty="0" smtClean="0">
                <a:latin typeface="Arial" panose="020B0604020202020204" pitchFamily="34" charset="0"/>
                <a:cs typeface="Arial" panose="020B0604020202020204" pitchFamily="34" charset="0"/>
              </a:rPr>
              <a:t>FIM </a:t>
            </a:r>
            <a:r>
              <a:rPr lang="en-US" sz="1400" dirty="0">
                <a:latin typeface="Arial" panose="020B0604020202020204" pitchFamily="34" charset="0"/>
                <a:cs typeface="Arial" panose="020B0604020202020204" pitchFamily="34" charset="0"/>
              </a:rPr>
              <a:t>application Software </a:t>
            </a:r>
            <a:r>
              <a:rPr lang="en-US" sz="1400" dirty="0" smtClean="0">
                <a:latin typeface="Arial" panose="020B0604020202020204" pitchFamily="34" charset="0"/>
                <a:cs typeface="Arial" panose="020B0604020202020204" pitchFamily="34" charset="0"/>
              </a:rPr>
              <a:t>Development</a:t>
            </a:r>
          </a:p>
          <a:p>
            <a:pPr lvl="1"/>
            <a:r>
              <a:rPr lang="en-US" sz="1400" dirty="0" smtClean="0">
                <a:latin typeface="Arial" panose="020B0604020202020204" pitchFamily="34" charset="0"/>
                <a:cs typeface="Arial" panose="020B0604020202020204" pitchFamily="34" charset="0"/>
              </a:rPr>
              <a:t>Hardware/Software </a:t>
            </a:r>
            <a:r>
              <a:rPr lang="en-US" sz="1400" dirty="0">
                <a:latin typeface="Arial" panose="020B0604020202020204" pitchFamily="34" charset="0"/>
                <a:cs typeface="Arial" panose="020B0604020202020204" pitchFamily="34" charset="0"/>
              </a:rPr>
              <a:t>Integration and </a:t>
            </a:r>
            <a:r>
              <a:rPr lang="en-US" sz="1400" dirty="0" smtClean="0">
                <a:latin typeface="Arial" panose="020B0604020202020204" pitchFamily="34" charset="0"/>
                <a:cs typeface="Arial" panose="020B0604020202020204" pitchFamily="34" charset="0"/>
              </a:rPr>
              <a:t>Testing</a:t>
            </a:r>
          </a:p>
          <a:p>
            <a:pPr lvl="1"/>
            <a:r>
              <a:rPr lang="en-US" sz="1400" dirty="0" smtClean="0">
                <a:latin typeface="Arial" panose="020B0604020202020204" pitchFamily="34" charset="0"/>
                <a:cs typeface="Arial" panose="020B0604020202020204" pitchFamily="34" charset="0"/>
              </a:rPr>
              <a:t>Avionics </a:t>
            </a:r>
            <a:r>
              <a:rPr lang="en-US" sz="1400" dirty="0">
                <a:latin typeface="Arial" panose="020B0604020202020204" pitchFamily="34" charset="0"/>
                <a:cs typeface="Arial" panose="020B0604020202020204" pitchFamily="34" charset="0"/>
              </a:rPr>
              <a:t>System and FIM Application </a:t>
            </a:r>
            <a:r>
              <a:rPr lang="en-US" sz="1400" dirty="0" smtClean="0">
                <a:latin typeface="Arial" panose="020B0604020202020204" pitchFamily="34" charset="0"/>
                <a:cs typeface="Arial" panose="020B0604020202020204" pitchFamily="34" charset="0"/>
              </a:rPr>
              <a:t>Documentation</a:t>
            </a:r>
          </a:p>
          <a:p>
            <a:pPr lvl="1"/>
            <a:r>
              <a:rPr lang="en-US" sz="1400" dirty="0" smtClean="0">
                <a:latin typeface="Arial" panose="020B0604020202020204" pitchFamily="34" charset="0"/>
                <a:cs typeface="Arial" panose="020B0604020202020204" pitchFamily="34" charset="0"/>
              </a:rPr>
              <a:t>Ground </a:t>
            </a:r>
            <a:r>
              <a:rPr lang="en-US" sz="1400" dirty="0">
                <a:latin typeface="Arial" panose="020B0604020202020204" pitchFamily="34" charset="0"/>
                <a:cs typeface="Arial" panose="020B0604020202020204" pitchFamily="34" charset="0"/>
              </a:rPr>
              <a:t>and Flight </a:t>
            </a:r>
            <a:r>
              <a:rPr lang="en-US" sz="1400" dirty="0" smtClean="0">
                <a:latin typeface="Arial" panose="020B0604020202020204" pitchFamily="34" charset="0"/>
                <a:cs typeface="Arial" panose="020B0604020202020204" pitchFamily="34" charset="0"/>
              </a:rPr>
              <a:t>Tests</a:t>
            </a:r>
          </a:p>
          <a:p>
            <a:r>
              <a:rPr lang="en-US" sz="2000" dirty="0" smtClean="0">
                <a:latin typeface="Arial" panose="020B0604020202020204" pitchFamily="34" charset="0"/>
                <a:cs typeface="Arial" panose="020B0604020202020204" pitchFamily="34" charset="0"/>
              </a:rPr>
              <a:t>Six Working Groups managed by Boeing with participation by NASA, Boeing, Honeywell, United Airlines, and FAA</a:t>
            </a:r>
            <a:endParaRPr lang="en-US" sz="2000" dirty="0">
              <a:latin typeface="Arial" panose="020B0604020202020204" pitchFamily="34" charset="0"/>
              <a:cs typeface="Arial" panose="020B0604020202020204" pitchFamily="34" charset="0"/>
            </a:endParaRPr>
          </a:p>
          <a:p>
            <a:pPr lvl="1"/>
            <a:r>
              <a:rPr lang="en-US" sz="1400" dirty="0">
                <a:latin typeface="Arial" panose="020B0604020202020204" pitchFamily="34" charset="0"/>
                <a:cs typeface="Arial" panose="020B0604020202020204" pitchFamily="34" charset="0"/>
              </a:rPr>
              <a:t>Requirements </a:t>
            </a:r>
            <a:r>
              <a:rPr lang="en-US" sz="1400" dirty="0" smtClean="0">
                <a:latin typeface="Arial" panose="020B0604020202020204" pitchFamily="34" charset="0"/>
                <a:cs typeface="Arial" panose="020B0604020202020204" pitchFamily="34" charset="0"/>
              </a:rPr>
              <a:t>WG: baseline </a:t>
            </a:r>
            <a:r>
              <a:rPr lang="en-US" sz="1400" dirty="0">
                <a:latin typeface="Arial" panose="020B0604020202020204" pitchFamily="34" charset="0"/>
                <a:cs typeface="Arial" panose="020B0604020202020204" pitchFamily="34" charset="0"/>
              </a:rPr>
              <a:t>final requirements to align with RTCA FIM MOPS</a:t>
            </a:r>
          </a:p>
          <a:p>
            <a:pPr lvl="1"/>
            <a:r>
              <a:rPr lang="en-US" sz="1400" dirty="0">
                <a:latin typeface="Arial" panose="020B0604020202020204" pitchFamily="34" charset="0"/>
                <a:cs typeface="Arial" panose="020B0604020202020204" pitchFamily="34" charset="0"/>
              </a:rPr>
              <a:t>Human/Machine Interface </a:t>
            </a:r>
            <a:r>
              <a:rPr lang="en-US" sz="1400" dirty="0" smtClean="0">
                <a:latin typeface="Arial" panose="020B0604020202020204" pitchFamily="34" charset="0"/>
                <a:cs typeface="Arial" panose="020B0604020202020204" pitchFamily="34" charset="0"/>
              </a:rPr>
              <a:t>WG: baseline </a:t>
            </a:r>
            <a:r>
              <a:rPr lang="en-US" sz="1400" dirty="0">
                <a:latin typeface="Arial" panose="020B0604020202020204" pitchFamily="34" charset="0"/>
                <a:cs typeface="Arial" panose="020B0604020202020204" pitchFamily="34" charset="0"/>
              </a:rPr>
              <a:t>final pilot interface for FIM avionics system</a:t>
            </a:r>
          </a:p>
          <a:p>
            <a:pPr lvl="1"/>
            <a:r>
              <a:rPr lang="en-US" sz="1400" dirty="0">
                <a:latin typeface="Arial" panose="020B0604020202020204" pitchFamily="34" charset="0"/>
                <a:cs typeface="Arial" panose="020B0604020202020204" pitchFamily="34" charset="0"/>
              </a:rPr>
              <a:t>Control Law </a:t>
            </a:r>
            <a:r>
              <a:rPr lang="en-US" sz="1400" dirty="0" smtClean="0">
                <a:latin typeface="Arial" panose="020B0604020202020204" pitchFamily="34" charset="0"/>
                <a:cs typeface="Arial" panose="020B0604020202020204" pitchFamily="34" charset="0"/>
              </a:rPr>
              <a:t>WG: baseline </a:t>
            </a:r>
            <a:r>
              <a:rPr lang="en-US" sz="1400" dirty="0">
                <a:latin typeface="Arial" panose="020B0604020202020204" pitchFamily="34" charset="0"/>
                <a:cs typeface="Arial" panose="020B0604020202020204" pitchFamily="34" charset="0"/>
              </a:rPr>
              <a:t>final ASTAR FIM algorithm implementation in FIM avionics system</a:t>
            </a:r>
          </a:p>
          <a:p>
            <a:pPr lvl="1"/>
            <a:r>
              <a:rPr lang="en-US" sz="1400" dirty="0">
                <a:latin typeface="Arial" panose="020B0604020202020204" pitchFamily="34" charset="0"/>
                <a:cs typeface="Arial" panose="020B0604020202020204" pitchFamily="34" charset="0"/>
              </a:rPr>
              <a:t>Flight Test </a:t>
            </a:r>
            <a:r>
              <a:rPr lang="en-US" sz="1400" dirty="0" smtClean="0">
                <a:latin typeface="Arial" panose="020B0604020202020204" pitchFamily="34" charset="0"/>
                <a:cs typeface="Arial" panose="020B0604020202020204" pitchFamily="34" charset="0"/>
              </a:rPr>
              <a:t>WG: develop </a:t>
            </a:r>
            <a:r>
              <a:rPr lang="en-US" sz="1400" dirty="0">
                <a:latin typeface="Arial" panose="020B0604020202020204" pitchFamily="34" charset="0"/>
                <a:cs typeface="Arial" panose="020B0604020202020204" pitchFamily="34" charset="0"/>
              </a:rPr>
              <a:t>flight test plans</a:t>
            </a:r>
          </a:p>
          <a:p>
            <a:pPr lvl="1"/>
            <a:r>
              <a:rPr lang="en-US" sz="1400" dirty="0">
                <a:latin typeface="Arial" panose="020B0604020202020204" pitchFamily="34" charset="0"/>
                <a:cs typeface="Arial" panose="020B0604020202020204" pitchFamily="34" charset="0"/>
              </a:rPr>
              <a:t>Data Gathering/Analysis </a:t>
            </a:r>
            <a:r>
              <a:rPr lang="en-US" sz="1400" dirty="0" smtClean="0">
                <a:latin typeface="Arial" panose="020B0604020202020204" pitchFamily="34" charset="0"/>
                <a:cs typeface="Arial" panose="020B0604020202020204" pitchFamily="34" charset="0"/>
              </a:rPr>
              <a:t>WG: develop </a:t>
            </a:r>
            <a:r>
              <a:rPr lang="en-US" sz="1400" dirty="0">
                <a:latin typeface="Arial" panose="020B0604020202020204" pitchFamily="34" charset="0"/>
                <a:cs typeface="Arial" panose="020B0604020202020204" pitchFamily="34" charset="0"/>
              </a:rPr>
              <a:t>data collection plans</a:t>
            </a:r>
          </a:p>
          <a:p>
            <a:pPr lvl="1"/>
            <a:r>
              <a:rPr lang="en-US" sz="1400" dirty="0">
                <a:latin typeface="Arial" panose="020B0604020202020204" pitchFamily="34" charset="0"/>
                <a:cs typeface="Arial" panose="020B0604020202020204" pitchFamily="34" charset="0"/>
              </a:rPr>
              <a:t>Hardware/Aircraft </a:t>
            </a:r>
            <a:r>
              <a:rPr lang="en-US" sz="1400" dirty="0" smtClean="0">
                <a:latin typeface="Arial" panose="020B0604020202020204" pitchFamily="34" charset="0"/>
                <a:cs typeface="Arial" panose="020B0604020202020204" pitchFamily="34" charset="0"/>
              </a:rPr>
              <a:t>WG: baseline </a:t>
            </a:r>
            <a:r>
              <a:rPr lang="en-US" sz="1400" dirty="0">
                <a:latin typeface="Arial" panose="020B0604020202020204" pitchFamily="34" charset="0"/>
                <a:cs typeface="Arial" panose="020B0604020202020204" pitchFamily="34" charset="0"/>
              </a:rPr>
              <a:t>hardware and aircraft configurations for all </a:t>
            </a:r>
            <a:r>
              <a:rPr lang="en-US" sz="1400" dirty="0" smtClean="0">
                <a:latin typeface="Arial" panose="020B0604020202020204" pitchFamily="34" charset="0"/>
                <a:cs typeface="Arial" panose="020B0604020202020204" pitchFamily="34" charset="0"/>
              </a:rPr>
              <a:t>aircraft</a:t>
            </a:r>
          </a:p>
          <a:p>
            <a:r>
              <a:rPr lang="en-US" sz="2000" dirty="0" smtClean="0">
                <a:latin typeface="Arial" panose="020B0604020202020204" pitchFamily="34" charset="0"/>
                <a:cs typeface="Arial" panose="020B0604020202020204" pitchFamily="34" charset="0"/>
              </a:rPr>
              <a:t>Conduct analyses of results and report out</a:t>
            </a:r>
          </a:p>
        </p:txBody>
      </p:sp>
      <p:sp>
        <p:nvSpPr>
          <p:cNvPr id="5" name="Footer Placeholder 4"/>
          <p:cNvSpPr>
            <a:spLocks noGrp="1"/>
          </p:cNvSpPr>
          <p:nvPr>
            <p:ph type="ftr" sz="quarter" idx="11"/>
          </p:nvPr>
        </p:nvSpPr>
        <p:spPr/>
        <p:txBody>
          <a:bodyPr/>
          <a:lstStyle/>
          <a:p>
            <a:pPr>
              <a:defRPr/>
            </a:pPr>
            <a:r>
              <a:rPr lang="en-US" smtClean="0"/>
              <a:t>NASA ATD-1</a:t>
            </a:r>
            <a:endParaRPr lang="en-US" dirty="0"/>
          </a:p>
        </p:txBody>
      </p:sp>
      <p:sp>
        <p:nvSpPr>
          <p:cNvPr id="6" name="Slide Number Placeholder 5"/>
          <p:cNvSpPr>
            <a:spLocks noGrp="1"/>
          </p:cNvSpPr>
          <p:nvPr>
            <p:ph type="sldNum" sz="quarter" idx="12"/>
          </p:nvPr>
        </p:nvSpPr>
        <p:spPr/>
        <p:txBody>
          <a:bodyPr/>
          <a:lstStyle/>
          <a:p>
            <a:pPr>
              <a:defRPr/>
            </a:pPr>
            <a:fld id="{2FCE5093-66B5-40D3-A4A7-67B23040F762}" type="slidenum">
              <a:rPr lang="en-US" smtClean="0"/>
              <a:pPr>
                <a:defRPr/>
              </a:pPr>
              <a:t>19</a:t>
            </a:fld>
            <a:endParaRPr lang="en-US" dirty="0"/>
          </a:p>
        </p:txBody>
      </p:sp>
    </p:spTree>
    <p:extLst>
      <p:ext uri="{BB962C8B-B14F-4D97-AF65-F5344CB8AC3E}">
        <p14:creationId xmlns:p14="http://schemas.microsoft.com/office/powerpoint/2010/main" val="4117534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b="1" dirty="0" smtClean="0"/>
              <a:t>ATD-1 Overview</a:t>
            </a:r>
          </a:p>
          <a:p>
            <a:r>
              <a:rPr lang="en-US" dirty="0" smtClean="0"/>
              <a:t>TSAS Activities</a:t>
            </a:r>
          </a:p>
          <a:p>
            <a:r>
              <a:rPr lang="en-US" dirty="0" smtClean="0"/>
              <a:t>FIM Activities</a:t>
            </a:r>
          </a:p>
          <a:p>
            <a:r>
              <a:rPr lang="en-US" dirty="0" smtClean="0"/>
              <a:t>Conclusion</a:t>
            </a:r>
          </a:p>
          <a:p>
            <a:endParaRPr lang="en-US" dirty="0"/>
          </a:p>
        </p:txBody>
      </p:sp>
      <p:sp>
        <p:nvSpPr>
          <p:cNvPr id="4" name="Date Placeholder 3"/>
          <p:cNvSpPr>
            <a:spLocks noGrp="1"/>
          </p:cNvSpPr>
          <p:nvPr>
            <p:ph type="dt" sz="half" idx="10"/>
          </p:nvPr>
        </p:nvSpPr>
        <p:spPr/>
        <p:txBody>
          <a:bodyPr/>
          <a:lstStyle/>
          <a:p>
            <a:pPr>
              <a:defRPr/>
            </a:pPr>
            <a:r>
              <a:rPr lang="en-US" dirty="0" smtClean="0"/>
              <a:t>December 15, 2015</a:t>
            </a:r>
            <a:endParaRPr lang="en-US" dirty="0"/>
          </a:p>
        </p:txBody>
      </p:sp>
      <p:sp>
        <p:nvSpPr>
          <p:cNvPr id="5" name="Footer Placeholder 4"/>
          <p:cNvSpPr>
            <a:spLocks noGrp="1"/>
          </p:cNvSpPr>
          <p:nvPr>
            <p:ph type="ftr" sz="quarter" idx="11"/>
          </p:nvPr>
        </p:nvSpPr>
        <p:spPr/>
        <p:txBody>
          <a:bodyPr/>
          <a:lstStyle/>
          <a:p>
            <a:pPr>
              <a:defRPr/>
            </a:pPr>
            <a:r>
              <a:rPr lang="en-US" smtClean="0"/>
              <a:t>NASA ATD-1</a:t>
            </a:r>
            <a:endParaRPr lang="en-US" dirty="0"/>
          </a:p>
        </p:txBody>
      </p:sp>
      <p:sp>
        <p:nvSpPr>
          <p:cNvPr id="6" name="Slide Number Placeholder 5"/>
          <p:cNvSpPr>
            <a:spLocks noGrp="1"/>
          </p:cNvSpPr>
          <p:nvPr>
            <p:ph type="sldNum" sz="quarter" idx="12"/>
          </p:nvPr>
        </p:nvSpPr>
        <p:spPr/>
        <p:txBody>
          <a:bodyPr/>
          <a:lstStyle/>
          <a:p>
            <a:pPr>
              <a:defRPr/>
            </a:pPr>
            <a:fld id="{2FCE5093-66B5-40D3-A4A7-67B23040F762}" type="slidenum">
              <a:rPr lang="en-US" smtClean="0"/>
              <a:pPr>
                <a:defRPr/>
              </a:pPr>
              <a:t>2</a:t>
            </a:fld>
            <a:endParaRPr lang="en-US" dirty="0"/>
          </a:p>
        </p:txBody>
      </p:sp>
    </p:spTree>
    <p:extLst>
      <p:ext uri="{BB962C8B-B14F-4D97-AF65-F5344CB8AC3E}">
        <p14:creationId xmlns:p14="http://schemas.microsoft.com/office/powerpoint/2010/main" val="32650709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Flight Test</a:t>
            </a:r>
            <a:br>
              <a:rPr lang="en-US" dirty="0" smtClean="0"/>
            </a:br>
            <a:r>
              <a:rPr lang="en-US" dirty="0" smtClean="0"/>
              <a:t>Operational Environment</a:t>
            </a:r>
            <a:endParaRPr lang="en-US" dirty="0"/>
          </a:p>
        </p:txBody>
      </p:sp>
      <p:sp>
        <p:nvSpPr>
          <p:cNvPr id="3" name="Content Placeholder 2"/>
          <p:cNvSpPr>
            <a:spLocks noGrp="1"/>
          </p:cNvSpPr>
          <p:nvPr>
            <p:ph idx="1"/>
          </p:nvPr>
        </p:nvSpPr>
        <p:spPr/>
        <p:txBody>
          <a:bodyPr>
            <a:normAutofit lnSpcReduction="10000"/>
          </a:bodyPr>
          <a:lstStyle/>
          <a:p>
            <a:r>
              <a:rPr lang="en-US" dirty="0" smtClean="0"/>
              <a:t>Operational environment</a:t>
            </a:r>
            <a:endParaRPr lang="en-US" dirty="0"/>
          </a:p>
          <a:p>
            <a:pPr lvl="1"/>
            <a:r>
              <a:rPr lang="en-US" dirty="0" smtClean="0"/>
              <a:t>Seattle Center and Grant County International Airport (MWH) in Washington State</a:t>
            </a:r>
          </a:p>
          <a:p>
            <a:pPr lvl="2"/>
            <a:r>
              <a:rPr lang="en-US" dirty="0" smtClean="0"/>
              <a:t>Arrival operations performed at MWH with some in cruise</a:t>
            </a:r>
          </a:p>
          <a:p>
            <a:pPr lvl="2"/>
            <a:r>
              <a:rPr lang="en-US" dirty="0" smtClean="0"/>
              <a:t>Custom arrival procedures designed for state-of-the-art NAS development</a:t>
            </a:r>
          </a:p>
          <a:p>
            <a:pPr lvl="1"/>
            <a:r>
              <a:rPr lang="en-US" dirty="0" smtClean="0"/>
              <a:t>3 Aircraft available</a:t>
            </a:r>
          </a:p>
          <a:p>
            <a:pPr lvl="2"/>
            <a:r>
              <a:rPr lang="en-US" dirty="0" smtClean="0"/>
              <a:t>Honeywell </a:t>
            </a:r>
            <a:r>
              <a:rPr lang="en-US" dirty="0" err="1" smtClean="0"/>
              <a:t>Dassault</a:t>
            </a:r>
            <a:r>
              <a:rPr lang="en-US" dirty="0" smtClean="0"/>
              <a:t> Falcon as DO-260B ADS-B Out lead</a:t>
            </a:r>
          </a:p>
          <a:p>
            <a:pPr lvl="2"/>
            <a:r>
              <a:rPr lang="en-US" dirty="0" smtClean="0"/>
              <a:t>Honeywell B757-200 as DO-260B ADS-B In/Out FIM aircraft</a:t>
            </a:r>
          </a:p>
          <a:p>
            <a:pPr lvl="2"/>
            <a:r>
              <a:rPr lang="en-US" dirty="0" smtClean="0"/>
              <a:t>United Airlines B737-900ER as DO-260B ADS-B In/Out FIM aircraft</a:t>
            </a:r>
          </a:p>
          <a:p>
            <a:pPr lvl="1"/>
            <a:r>
              <a:rPr lang="en-US" dirty="0" smtClean="0"/>
              <a:t>Voice </a:t>
            </a:r>
            <a:r>
              <a:rPr lang="en-US" dirty="0" err="1" smtClean="0"/>
              <a:t>comm</a:t>
            </a:r>
            <a:r>
              <a:rPr lang="en-US" dirty="0" smtClean="0"/>
              <a:t> for clearances</a:t>
            </a:r>
          </a:p>
          <a:p>
            <a:r>
              <a:rPr lang="en-US" dirty="0" smtClean="0"/>
              <a:t>38 Test Conditions – 82 Flight </a:t>
            </a:r>
            <a:r>
              <a:rPr lang="en-US" dirty="0" err="1" smtClean="0"/>
              <a:t>Hours+Transit</a:t>
            </a:r>
            <a:endParaRPr lang="en-US" dirty="0" smtClean="0"/>
          </a:p>
          <a:p>
            <a:r>
              <a:rPr lang="en-US" dirty="0" smtClean="0"/>
              <a:t>Observers embedded in local FAA facilities</a:t>
            </a:r>
          </a:p>
          <a:p>
            <a:r>
              <a:rPr lang="en-US" dirty="0"/>
              <a:t>Flight Crew procedures defined by HMI design and </a:t>
            </a:r>
            <a:r>
              <a:rPr lang="en-US" dirty="0" smtClean="0"/>
              <a:t>SMEs</a:t>
            </a:r>
            <a:endParaRPr lang="en-US" dirty="0"/>
          </a:p>
          <a:p>
            <a:r>
              <a:rPr lang="en-US" dirty="0"/>
              <a:t>ATC procedures </a:t>
            </a:r>
            <a:r>
              <a:rPr lang="en-US" dirty="0" smtClean="0"/>
              <a:t>defined </a:t>
            </a:r>
            <a:r>
              <a:rPr lang="en-US" dirty="0"/>
              <a:t>by the </a:t>
            </a:r>
            <a:r>
              <a:rPr lang="en-US" dirty="0" smtClean="0"/>
              <a:t>FAA Facilities</a:t>
            </a:r>
          </a:p>
        </p:txBody>
      </p:sp>
      <p:sp>
        <p:nvSpPr>
          <p:cNvPr id="5" name="Footer Placeholder 4"/>
          <p:cNvSpPr>
            <a:spLocks noGrp="1"/>
          </p:cNvSpPr>
          <p:nvPr>
            <p:ph type="ftr" sz="quarter" idx="11"/>
          </p:nvPr>
        </p:nvSpPr>
        <p:spPr/>
        <p:txBody>
          <a:bodyPr/>
          <a:lstStyle/>
          <a:p>
            <a:pPr>
              <a:defRPr/>
            </a:pPr>
            <a:r>
              <a:rPr lang="en-US" smtClean="0"/>
              <a:t>NASA ATD-1</a:t>
            </a:r>
            <a:endParaRPr lang="en-US" dirty="0"/>
          </a:p>
        </p:txBody>
      </p:sp>
      <p:sp>
        <p:nvSpPr>
          <p:cNvPr id="6" name="Slide Number Placeholder 5"/>
          <p:cNvSpPr>
            <a:spLocks noGrp="1"/>
          </p:cNvSpPr>
          <p:nvPr>
            <p:ph type="sldNum" sz="quarter" idx="12"/>
          </p:nvPr>
        </p:nvSpPr>
        <p:spPr/>
        <p:txBody>
          <a:bodyPr/>
          <a:lstStyle/>
          <a:p>
            <a:pPr>
              <a:defRPr/>
            </a:pPr>
            <a:fld id="{2FCE5093-66B5-40D3-A4A7-67B23040F762}" type="slidenum">
              <a:rPr lang="en-US" smtClean="0"/>
              <a:pPr>
                <a:defRPr/>
              </a:pPr>
              <a:t>20</a:t>
            </a:fld>
            <a:endParaRPr lang="en-US" dirty="0"/>
          </a:p>
        </p:txBody>
      </p:sp>
    </p:spTree>
    <p:extLst>
      <p:ext uri="{BB962C8B-B14F-4D97-AF65-F5344CB8AC3E}">
        <p14:creationId xmlns:p14="http://schemas.microsoft.com/office/powerpoint/2010/main" val="30123219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at a Glance</a:t>
            </a:r>
            <a:endParaRPr lang="en-US" dirty="0"/>
          </a:p>
        </p:txBody>
      </p:sp>
      <p:sp>
        <p:nvSpPr>
          <p:cNvPr id="3" name="Content Placeholder 2"/>
          <p:cNvSpPr>
            <a:spLocks noGrp="1"/>
          </p:cNvSpPr>
          <p:nvPr>
            <p:ph idx="1"/>
          </p:nvPr>
        </p:nvSpPr>
        <p:spPr/>
        <p:txBody>
          <a:bodyPr/>
          <a:lstStyle/>
          <a:p>
            <a:r>
              <a:rPr lang="en-US" dirty="0" smtClean="0"/>
              <a:t>Award 					June 2015</a:t>
            </a:r>
          </a:p>
          <a:p>
            <a:r>
              <a:rPr lang="en-US" dirty="0" smtClean="0"/>
              <a:t>Kickoff 					July 2015</a:t>
            </a:r>
          </a:p>
          <a:p>
            <a:r>
              <a:rPr lang="en-US" dirty="0" smtClean="0"/>
              <a:t>PDR						September 2015</a:t>
            </a:r>
          </a:p>
          <a:p>
            <a:r>
              <a:rPr lang="en-US" dirty="0" smtClean="0"/>
              <a:t>CDR 						May 2016</a:t>
            </a:r>
          </a:p>
          <a:p>
            <a:r>
              <a:rPr lang="en-US" dirty="0" smtClean="0"/>
              <a:t>SAR 						December 2016</a:t>
            </a:r>
          </a:p>
          <a:p>
            <a:r>
              <a:rPr lang="en-US" dirty="0" smtClean="0"/>
              <a:t>Pilot Orientation			December 2016</a:t>
            </a:r>
          </a:p>
          <a:p>
            <a:r>
              <a:rPr lang="en-US" dirty="0" smtClean="0"/>
              <a:t>FRR 						January 2017</a:t>
            </a:r>
          </a:p>
          <a:p>
            <a:r>
              <a:rPr lang="en-US" dirty="0" smtClean="0"/>
              <a:t>Flight Test 				January/February 2017</a:t>
            </a:r>
          </a:p>
          <a:p>
            <a:r>
              <a:rPr lang="en-US" dirty="0" smtClean="0"/>
              <a:t>Analysis Complete 		May 2017</a:t>
            </a:r>
          </a:p>
          <a:p>
            <a:r>
              <a:rPr lang="en-US" dirty="0" smtClean="0"/>
              <a:t>Closeout 				June 2017</a:t>
            </a:r>
            <a:endParaRPr lang="en-US" dirty="0"/>
          </a:p>
        </p:txBody>
      </p:sp>
      <p:sp>
        <p:nvSpPr>
          <p:cNvPr id="5" name="Footer Placeholder 4"/>
          <p:cNvSpPr>
            <a:spLocks noGrp="1"/>
          </p:cNvSpPr>
          <p:nvPr>
            <p:ph type="ftr" sz="quarter" idx="11"/>
          </p:nvPr>
        </p:nvSpPr>
        <p:spPr/>
        <p:txBody>
          <a:bodyPr/>
          <a:lstStyle/>
          <a:p>
            <a:pPr>
              <a:defRPr/>
            </a:pPr>
            <a:r>
              <a:rPr lang="en-US" smtClean="0"/>
              <a:t>NASA ATD-1</a:t>
            </a:r>
            <a:endParaRPr lang="en-US" dirty="0"/>
          </a:p>
        </p:txBody>
      </p:sp>
      <p:sp>
        <p:nvSpPr>
          <p:cNvPr id="6" name="Slide Number Placeholder 5"/>
          <p:cNvSpPr>
            <a:spLocks noGrp="1"/>
          </p:cNvSpPr>
          <p:nvPr>
            <p:ph type="sldNum" sz="quarter" idx="12"/>
          </p:nvPr>
        </p:nvSpPr>
        <p:spPr/>
        <p:txBody>
          <a:bodyPr/>
          <a:lstStyle/>
          <a:p>
            <a:pPr>
              <a:defRPr/>
            </a:pPr>
            <a:fld id="{2FCE5093-66B5-40D3-A4A7-67B23040F762}" type="slidenum">
              <a:rPr lang="en-US" smtClean="0"/>
              <a:pPr>
                <a:defRPr/>
              </a:pPr>
              <a:t>21</a:t>
            </a:fld>
            <a:endParaRPr lang="en-US" dirty="0"/>
          </a:p>
        </p:txBody>
      </p:sp>
    </p:spTree>
    <p:extLst>
      <p:ext uri="{BB962C8B-B14F-4D97-AF65-F5344CB8AC3E}">
        <p14:creationId xmlns:p14="http://schemas.microsoft.com/office/powerpoint/2010/main" val="30602124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ATD-1 Overview</a:t>
            </a:r>
          </a:p>
          <a:p>
            <a:r>
              <a:rPr lang="en-US" dirty="0" smtClean="0"/>
              <a:t>TSAS Activities</a:t>
            </a:r>
          </a:p>
          <a:p>
            <a:r>
              <a:rPr lang="en-US" dirty="0" smtClean="0"/>
              <a:t>FIM Activities</a:t>
            </a:r>
          </a:p>
          <a:p>
            <a:r>
              <a:rPr lang="en-US" b="1" dirty="0" smtClean="0"/>
              <a:t>Conclusion</a:t>
            </a:r>
            <a:endParaRPr lang="en-US" b="1" dirty="0"/>
          </a:p>
        </p:txBody>
      </p:sp>
      <p:sp>
        <p:nvSpPr>
          <p:cNvPr id="4" name="Date Placeholder 3"/>
          <p:cNvSpPr>
            <a:spLocks noGrp="1"/>
          </p:cNvSpPr>
          <p:nvPr>
            <p:ph type="dt" sz="half" idx="10"/>
          </p:nvPr>
        </p:nvSpPr>
        <p:spPr/>
        <p:txBody>
          <a:bodyPr/>
          <a:lstStyle/>
          <a:p>
            <a:pPr>
              <a:defRPr/>
            </a:pPr>
            <a:r>
              <a:rPr lang="en-US" dirty="0" smtClean="0"/>
              <a:t>December 15, 2015</a:t>
            </a:r>
            <a:endParaRPr lang="en-US" dirty="0"/>
          </a:p>
        </p:txBody>
      </p:sp>
      <p:sp>
        <p:nvSpPr>
          <p:cNvPr id="5" name="Footer Placeholder 4"/>
          <p:cNvSpPr>
            <a:spLocks noGrp="1"/>
          </p:cNvSpPr>
          <p:nvPr>
            <p:ph type="ftr" sz="quarter" idx="11"/>
          </p:nvPr>
        </p:nvSpPr>
        <p:spPr/>
        <p:txBody>
          <a:bodyPr/>
          <a:lstStyle/>
          <a:p>
            <a:pPr>
              <a:defRPr/>
            </a:pPr>
            <a:r>
              <a:rPr lang="en-US" smtClean="0"/>
              <a:t>NASA ATD-1</a:t>
            </a:r>
            <a:endParaRPr lang="en-US" dirty="0"/>
          </a:p>
        </p:txBody>
      </p:sp>
      <p:sp>
        <p:nvSpPr>
          <p:cNvPr id="6" name="Slide Number Placeholder 5"/>
          <p:cNvSpPr>
            <a:spLocks noGrp="1"/>
          </p:cNvSpPr>
          <p:nvPr>
            <p:ph type="sldNum" sz="quarter" idx="12"/>
          </p:nvPr>
        </p:nvSpPr>
        <p:spPr/>
        <p:txBody>
          <a:bodyPr/>
          <a:lstStyle/>
          <a:p>
            <a:pPr>
              <a:defRPr/>
            </a:pPr>
            <a:fld id="{2FCE5093-66B5-40D3-A4A7-67B23040F762}" type="slidenum">
              <a:rPr lang="en-US" smtClean="0"/>
              <a:pPr>
                <a:defRPr/>
              </a:pPr>
              <a:t>22</a:t>
            </a:fld>
            <a:endParaRPr lang="en-US" dirty="0"/>
          </a:p>
        </p:txBody>
      </p:sp>
    </p:spTree>
    <p:extLst>
      <p:ext uri="{BB962C8B-B14F-4D97-AF65-F5344CB8AC3E}">
        <p14:creationId xmlns:p14="http://schemas.microsoft.com/office/powerpoint/2010/main" val="7960808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9525"/>
            <a:ext cx="8229600" cy="1143000"/>
          </a:xfrm>
        </p:spPr>
        <p:txBody>
          <a:bodyPr/>
          <a:lstStyle/>
          <a:p>
            <a:r>
              <a:rPr lang="en-US" altLang="en-US" sz="3600" dirty="0" smtClean="0"/>
              <a:t>Concluding Remarks</a:t>
            </a:r>
          </a:p>
        </p:txBody>
      </p:sp>
      <p:sp>
        <p:nvSpPr>
          <p:cNvPr id="41987" name="Content Placeholder 2"/>
          <p:cNvSpPr>
            <a:spLocks noGrp="1"/>
          </p:cNvSpPr>
          <p:nvPr>
            <p:ph idx="1"/>
          </p:nvPr>
        </p:nvSpPr>
        <p:spPr>
          <a:xfrm>
            <a:off x="457200" y="1752600"/>
            <a:ext cx="8229600" cy="4799013"/>
          </a:xfrm>
        </p:spPr>
        <p:txBody>
          <a:bodyPr>
            <a:normAutofit/>
          </a:bodyPr>
          <a:lstStyle/>
          <a:p>
            <a:r>
              <a:rPr lang="en-US" altLang="en-US" dirty="0" smtClean="0"/>
              <a:t>NASA is working with key stakeholders to improve high density terminal arrival operations by developing new concepts and prototypes, and providing expertise to accelerate a key ADS-B In Application and sequencing and spacing tools for </a:t>
            </a:r>
            <a:r>
              <a:rPr lang="en-US" altLang="en-US" dirty="0" err="1" smtClean="0"/>
              <a:t>NextGen</a:t>
            </a:r>
            <a:endParaRPr lang="en-US" altLang="en-US" dirty="0" smtClean="0"/>
          </a:p>
          <a:p>
            <a:r>
              <a:rPr lang="en-US" altLang="en-US" dirty="0" smtClean="0"/>
              <a:t>TSAS technologies </a:t>
            </a:r>
            <a:r>
              <a:rPr lang="en-US" altLang="en-US" dirty="0"/>
              <a:t>have </a:t>
            </a:r>
            <a:r>
              <a:rPr lang="en-US" altLang="en-US" dirty="0" smtClean="0"/>
              <a:t>already been </a:t>
            </a:r>
            <a:r>
              <a:rPr lang="en-US" altLang="en-US" dirty="0"/>
              <a:t>transferred to the </a:t>
            </a:r>
            <a:r>
              <a:rPr lang="en-US" altLang="en-US" dirty="0" smtClean="0"/>
              <a:t>FAA for a 2018 IOC</a:t>
            </a:r>
          </a:p>
          <a:p>
            <a:r>
              <a:rPr lang="en-US" altLang="en-US" dirty="0" smtClean="0"/>
              <a:t>IM </a:t>
            </a:r>
            <a:r>
              <a:rPr lang="en-US" altLang="en-US" dirty="0"/>
              <a:t>concepts and technologies are being developed </a:t>
            </a:r>
            <a:r>
              <a:rPr lang="en-US" altLang="en-US" dirty="0" smtClean="0"/>
              <a:t>for a flight test and subsequent transfer to the FAA and OEMs for further development and testing as needed</a:t>
            </a:r>
          </a:p>
          <a:p>
            <a:endParaRPr lang="en-US" altLang="en-US" dirty="0" smtClean="0"/>
          </a:p>
        </p:txBody>
      </p:sp>
      <p:sp>
        <p:nvSpPr>
          <p:cNvPr id="3" name="Slide Number Placeholder 2"/>
          <p:cNvSpPr>
            <a:spLocks noGrp="1"/>
          </p:cNvSpPr>
          <p:nvPr>
            <p:ph type="sldNum" sz="quarter" idx="12"/>
          </p:nvPr>
        </p:nvSpPr>
        <p:spPr/>
        <p:txBody>
          <a:bodyPr/>
          <a:lstStyle/>
          <a:p>
            <a:pPr>
              <a:defRPr/>
            </a:pPr>
            <a:fld id="{2FCE5093-66B5-40D3-A4A7-67B23040F762}" type="slidenum">
              <a:rPr lang="en-US" smtClean="0"/>
              <a:pPr>
                <a:defRPr/>
              </a:pPr>
              <a:t>23</a:t>
            </a:fld>
            <a:endParaRPr lang="en-US" dirty="0"/>
          </a:p>
        </p:txBody>
      </p:sp>
      <p:sp>
        <p:nvSpPr>
          <p:cNvPr id="4" name="Footer Placeholder 3"/>
          <p:cNvSpPr>
            <a:spLocks noGrp="1"/>
          </p:cNvSpPr>
          <p:nvPr>
            <p:ph type="ftr" sz="quarter" idx="11"/>
          </p:nvPr>
        </p:nvSpPr>
        <p:spPr/>
        <p:txBody>
          <a:bodyPr/>
          <a:lstStyle/>
          <a:p>
            <a:pPr>
              <a:defRPr/>
            </a:pPr>
            <a:r>
              <a:rPr lang="en-US" smtClean="0"/>
              <a:t>NASA ATD-1</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February 24, 2016</a:t>
            </a:r>
            <a:endParaRPr lang="en-US" dirty="0"/>
          </a:p>
        </p:txBody>
      </p:sp>
      <p:sp>
        <p:nvSpPr>
          <p:cNvPr id="5" name="Footer Placeholder 4"/>
          <p:cNvSpPr>
            <a:spLocks noGrp="1"/>
          </p:cNvSpPr>
          <p:nvPr>
            <p:ph type="ftr" sz="quarter" idx="11"/>
          </p:nvPr>
        </p:nvSpPr>
        <p:spPr/>
        <p:txBody>
          <a:bodyPr/>
          <a:lstStyle/>
          <a:p>
            <a:pPr>
              <a:defRPr/>
            </a:pPr>
            <a:r>
              <a:rPr lang="en-US" smtClean="0"/>
              <a:t>NASA ATD-1</a:t>
            </a:r>
            <a:endParaRPr lang="en-US" dirty="0"/>
          </a:p>
        </p:txBody>
      </p:sp>
      <p:sp>
        <p:nvSpPr>
          <p:cNvPr id="6" name="Slide Number Placeholder 5"/>
          <p:cNvSpPr>
            <a:spLocks noGrp="1"/>
          </p:cNvSpPr>
          <p:nvPr>
            <p:ph type="sldNum" sz="quarter" idx="12"/>
          </p:nvPr>
        </p:nvSpPr>
        <p:spPr/>
        <p:txBody>
          <a:bodyPr/>
          <a:lstStyle/>
          <a:p>
            <a:pPr>
              <a:defRPr/>
            </a:pPr>
            <a:fld id="{2FCE5093-66B5-40D3-A4A7-67B23040F762}" type="slidenum">
              <a:rPr lang="en-US" smtClean="0"/>
              <a:pPr>
                <a:defRPr/>
              </a:pPr>
              <a:t>24</a:t>
            </a:fld>
            <a:endParaRPr lang="en-US" dirty="0"/>
          </a:p>
        </p:txBody>
      </p:sp>
    </p:spTree>
    <p:extLst>
      <p:ext uri="{BB962C8B-B14F-4D97-AF65-F5344CB8AC3E}">
        <p14:creationId xmlns:p14="http://schemas.microsoft.com/office/powerpoint/2010/main" val="22130218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ATD-1 at a Glance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first of a series of NASA ATM Technology Demonstration (ATD) projects to provide benefits to the commercial aviation community through the development of new technologies</a:t>
            </a:r>
          </a:p>
          <a:p>
            <a:r>
              <a:rPr lang="en-US" dirty="0" smtClean="0"/>
              <a:t>Integrated Arrival Solution</a:t>
            </a:r>
          </a:p>
          <a:p>
            <a:r>
              <a:rPr lang="en-US" dirty="0" smtClean="0"/>
              <a:t>Terminal Sequencing and Spacing (TSAS) + Interval Management (IM)</a:t>
            </a:r>
          </a:p>
          <a:p>
            <a:r>
              <a:rPr lang="en-US" dirty="0" smtClean="0"/>
              <a:t>Key Steps</a:t>
            </a:r>
          </a:p>
          <a:p>
            <a:pPr lvl="1"/>
            <a:r>
              <a:rPr lang="en-US" dirty="0" smtClean="0"/>
              <a:t>Finish research on TSAS and IM that began in years prior</a:t>
            </a:r>
          </a:p>
          <a:p>
            <a:pPr lvl="1"/>
            <a:r>
              <a:rPr lang="en-US" dirty="0" smtClean="0"/>
              <a:t>Build prototype systems</a:t>
            </a:r>
          </a:p>
          <a:p>
            <a:pPr lvl="1"/>
            <a:r>
              <a:rPr lang="en-US" dirty="0" smtClean="0"/>
              <a:t>Demonstrate prototype systems</a:t>
            </a:r>
          </a:p>
          <a:p>
            <a:pPr lvl="1"/>
            <a:r>
              <a:rPr lang="en-US" dirty="0" smtClean="0"/>
              <a:t>Transfer technologies to Industry and FAA</a:t>
            </a:r>
          </a:p>
          <a:p>
            <a:r>
              <a:rPr lang="en-US" dirty="0" smtClean="0"/>
              <a:t>IM prototype and flight test team: NASA, The Boeing Company, Honeywell, United Airlines, and FAA</a:t>
            </a:r>
          </a:p>
          <a:p>
            <a:r>
              <a:rPr lang="en-US" dirty="0" smtClean="0"/>
              <a:t>Accelerate </a:t>
            </a:r>
            <a:r>
              <a:rPr lang="en-US" dirty="0" err="1" smtClean="0"/>
              <a:t>NextGen</a:t>
            </a:r>
            <a:r>
              <a:rPr lang="en-US" dirty="0" smtClean="0"/>
              <a:t> and reduce time to market by addressing tech transfer challenges between research, development and implementation for key capabilities</a:t>
            </a:r>
          </a:p>
        </p:txBody>
      </p:sp>
      <p:sp>
        <p:nvSpPr>
          <p:cNvPr id="5" name="Footer Placeholder 4"/>
          <p:cNvSpPr>
            <a:spLocks noGrp="1"/>
          </p:cNvSpPr>
          <p:nvPr>
            <p:ph type="ftr" sz="quarter" idx="11"/>
          </p:nvPr>
        </p:nvSpPr>
        <p:spPr/>
        <p:txBody>
          <a:bodyPr/>
          <a:lstStyle/>
          <a:p>
            <a:pPr>
              <a:defRPr/>
            </a:pPr>
            <a:r>
              <a:rPr lang="en-US" smtClean="0"/>
              <a:t>NASA ATD-1</a:t>
            </a:r>
            <a:endParaRPr lang="en-US" dirty="0"/>
          </a:p>
        </p:txBody>
      </p:sp>
      <p:sp>
        <p:nvSpPr>
          <p:cNvPr id="6" name="Slide Number Placeholder 5"/>
          <p:cNvSpPr>
            <a:spLocks noGrp="1"/>
          </p:cNvSpPr>
          <p:nvPr>
            <p:ph type="sldNum" sz="quarter" idx="12"/>
          </p:nvPr>
        </p:nvSpPr>
        <p:spPr/>
        <p:txBody>
          <a:bodyPr/>
          <a:lstStyle/>
          <a:p>
            <a:pPr>
              <a:defRPr/>
            </a:pPr>
            <a:fld id="{2FCE5093-66B5-40D3-A4A7-67B23040F762}" type="slidenum">
              <a:rPr lang="en-US" smtClean="0"/>
              <a:pPr>
                <a:defRPr/>
              </a:pPr>
              <a:t>3</a:t>
            </a:fld>
            <a:endParaRPr lang="en-US" dirty="0"/>
          </a:p>
        </p:txBody>
      </p:sp>
    </p:spTree>
    <p:extLst>
      <p:ext uri="{BB962C8B-B14F-4D97-AF65-F5344CB8AC3E}">
        <p14:creationId xmlns:p14="http://schemas.microsoft.com/office/powerpoint/2010/main" val="219033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z="4400" dirty="0" smtClean="0"/>
              <a:t>Operational Context</a:t>
            </a:r>
          </a:p>
        </p:txBody>
      </p:sp>
      <p:sp>
        <p:nvSpPr>
          <p:cNvPr id="42" name="Freeform 41"/>
          <p:cNvSpPr>
            <a:spLocks noChangeArrowheads="1"/>
          </p:cNvSpPr>
          <p:nvPr/>
        </p:nvSpPr>
        <p:spPr bwMode="auto">
          <a:xfrm>
            <a:off x="3340100" y="1981200"/>
            <a:ext cx="4940300" cy="2273300"/>
          </a:xfrm>
          <a:custGeom>
            <a:avLst/>
            <a:gdLst>
              <a:gd name="T0" fmla="*/ 0 w 4940300"/>
              <a:gd name="T1" fmla="*/ 2273300 h 2273300"/>
              <a:gd name="T2" fmla="*/ 1676400 w 4940300"/>
              <a:gd name="T3" fmla="*/ 1600200 h 2273300"/>
              <a:gd name="T4" fmla="*/ 2679700 w 4940300"/>
              <a:gd name="T5" fmla="*/ 711200 h 2273300"/>
              <a:gd name="T6" fmla="*/ 4940300 w 4940300"/>
              <a:gd name="T7" fmla="*/ 0 h 2273300"/>
              <a:gd name="T8" fmla="*/ 0 60000 65536"/>
              <a:gd name="T9" fmla="*/ 0 60000 65536"/>
              <a:gd name="T10" fmla="*/ 0 60000 65536"/>
              <a:gd name="T11" fmla="*/ 0 60000 65536"/>
              <a:gd name="T12" fmla="*/ 0 w 4940300"/>
              <a:gd name="T13" fmla="*/ 0 h 2273300"/>
              <a:gd name="T14" fmla="*/ 4940300 w 4940300"/>
              <a:gd name="T15" fmla="*/ 2273300 h 2273300"/>
            </a:gdLst>
            <a:ahLst/>
            <a:cxnLst>
              <a:cxn ang="T8">
                <a:pos x="T0" y="T1"/>
              </a:cxn>
              <a:cxn ang="T9">
                <a:pos x="T2" y="T3"/>
              </a:cxn>
              <a:cxn ang="T10">
                <a:pos x="T4" y="T5"/>
              </a:cxn>
              <a:cxn ang="T11">
                <a:pos x="T6" y="T7"/>
              </a:cxn>
            </a:cxnLst>
            <a:rect l="T12" t="T13" r="T14" b="T15"/>
            <a:pathLst>
              <a:path w="4940300" h="2273300">
                <a:moveTo>
                  <a:pt x="0" y="2273300"/>
                </a:moveTo>
                <a:cubicBezTo>
                  <a:pt x="614891" y="2066925"/>
                  <a:pt x="1229783" y="1860550"/>
                  <a:pt x="1676400" y="1600200"/>
                </a:cubicBezTo>
                <a:cubicBezTo>
                  <a:pt x="2123017" y="1339850"/>
                  <a:pt x="2135717" y="977900"/>
                  <a:pt x="2679700" y="711200"/>
                </a:cubicBezTo>
                <a:cubicBezTo>
                  <a:pt x="3223683" y="444500"/>
                  <a:pt x="4940300" y="0"/>
                  <a:pt x="4940300" y="0"/>
                </a:cubicBezTo>
              </a:path>
            </a:pathLst>
          </a:custGeom>
          <a:noFill/>
          <a:ln w="25400">
            <a:solidFill>
              <a:schemeClr val="accent1"/>
            </a:solidFill>
            <a:miter lim="800000"/>
            <a:headEnd/>
            <a:tailEnd/>
          </a:ln>
          <a:effectLst>
            <a:outerShdw blurRad="635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dirty="0"/>
          </a:p>
        </p:txBody>
      </p:sp>
      <p:sp>
        <p:nvSpPr>
          <p:cNvPr id="15365" name="Right Arrow 47"/>
          <p:cNvSpPr>
            <a:spLocks noChangeArrowheads="1"/>
          </p:cNvSpPr>
          <p:nvPr/>
        </p:nvSpPr>
        <p:spPr bwMode="auto">
          <a:xfrm>
            <a:off x="2667000" y="5905500"/>
            <a:ext cx="6159500" cy="571500"/>
          </a:xfrm>
          <a:prstGeom prst="rightArrow">
            <a:avLst>
              <a:gd name="adj1" fmla="val 50000"/>
              <a:gd name="adj2" fmla="val 49997"/>
            </a:avLst>
          </a:prstGeom>
          <a:gradFill rotWithShape="1">
            <a:gsLst>
              <a:gs pos="0">
                <a:srgbClr val="3F80CD"/>
              </a:gs>
              <a:gs pos="100000">
                <a:srgbClr val="9BC1FF"/>
              </a:gs>
            </a:gsLst>
            <a:lin ang="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spcBef>
                <a:spcPct val="20000"/>
              </a:spcBef>
              <a:buFont typeface="Arial" pitchFamily="34" charset="0"/>
              <a:buChar char="•"/>
              <a:defRPr sz="24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0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1600">
                <a:solidFill>
                  <a:schemeClr val="tx1"/>
                </a:solidFill>
                <a:latin typeface="Calibri" pitchFamily="34" charset="0"/>
                <a:ea typeface="ヒラギノ角ゴ Pro W3"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9pPr>
          </a:lstStyle>
          <a:p>
            <a:pPr algn="ctr" eaLnBrk="1" hangingPunct="1">
              <a:spcBef>
                <a:spcPct val="0"/>
              </a:spcBef>
              <a:buFontTx/>
              <a:buNone/>
            </a:pPr>
            <a:r>
              <a:rPr lang="en-US" altLang="en-US" sz="1600" dirty="0">
                <a:solidFill>
                  <a:srgbClr val="FFFFFF"/>
                </a:solidFill>
                <a:ea typeface="ヒラギノ角ゴ Pro W3" charset="-128"/>
              </a:rPr>
              <a:t>Increasing level of automation, accuracy, maturity…</a:t>
            </a:r>
          </a:p>
        </p:txBody>
      </p:sp>
      <p:cxnSp>
        <p:nvCxnSpPr>
          <p:cNvPr id="15366" name="Straight Arrow Connector 48"/>
          <p:cNvCxnSpPr>
            <a:cxnSpLocks noChangeShapeType="1"/>
          </p:cNvCxnSpPr>
          <p:nvPr/>
        </p:nvCxnSpPr>
        <p:spPr bwMode="auto">
          <a:xfrm rot="16200000" flipV="1">
            <a:off x="508000" y="3721100"/>
            <a:ext cx="4292600" cy="0"/>
          </a:xfrm>
          <a:prstGeom prst="straightConnector1">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367" name="Straight Arrow Connector 49"/>
          <p:cNvCxnSpPr>
            <a:cxnSpLocks noChangeShapeType="1"/>
          </p:cNvCxnSpPr>
          <p:nvPr/>
        </p:nvCxnSpPr>
        <p:spPr bwMode="auto">
          <a:xfrm>
            <a:off x="2641600" y="5880100"/>
            <a:ext cx="6184900" cy="1588"/>
          </a:xfrm>
          <a:prstGeom prst="straightConnector1">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 name="Right Arrow 50"/>
          <p:cNvSpPr/>
          <p:nvPr/>
        </p:nvSpPr>
        <p:spPr>
          <a:xfrm>
            <a:off x="152400" y="3416300"/>
            <a:ext cx="4366260" cy="571500"/>
          </a:xfrm>
          <a:prstGeom prst="rightArrow">
            <a:avLst/>
          </a:prstGeom>
          <a:gradFill>
            <a:gsLst>
              <a:gs pos="100000">
                <a:srgbClr val="9BC1FF"/>
              </a:gs>
              <a:gs pos="0">
                <a:schemeClr val="tx2">
                  <a:lumMod val="60000"/>
                  <a:lumOff val="40000"/>
                </a:schemeClr>
              </a:gs>
              <a:gs pos="100000">
                <a:srgbClr val="3F80CD"/>
              </a:gs>
            </a:gsLst>
            <a:lin ang="0" scaled="0"/>
          </a:gradFill>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t>Increasing level of efficiency</a:t>
            </a:r>
          </a:p>
        </p:txBody>
      </p:sp>
      <p:sp>
        <p:nvSpPr>
          <p:cNvPr id="52" name="TextBox 51"/>
          <p:cNvSpPr txBox="1"/>
          <p:nvPr/>
        </p:nvSpPr>
        <p:spPr>
          <a:xfrm>
            <a:off x="2768600" y="5507038"/>
            <a:ext cx="2413000" cy="338137"/>
          </a:xfrm>
          <a:prstGeom prst="rect">
            <a:avLst/>
          </a:prstGeom>
          <a:solidFill>
            <a:schemeClr val="accent1">
              <a:lumMod val="60000"/>
              <a:lumOff val="40000"/>
            </a:schemeClr>
          </a:solidFill>
        </p:spPr>
        <p:txBody>
          <a:bodyPr>
            <a:spAutoFit/>
          </a:bodyPr>
          <a:lstStyle/>
          <a:p>
            <a:pPr fontAlgn="auto">
              <a:spcBef>
                <a:spcPts val="0"/>
              </a:spcBef>
              <a:spcAft>
                <a:spcPts val="0"/>
              </a:spcAft>
              <a:defRPr/>
            </a:pPr>
            <a:r>
              <a:rPr lang="en-US" sz="1600" dirty="0">
                <a:solidFill>
                  <a:schemeClr val="bg1"/>
                </a:solidFill>
                <a:latin typeface="+mn-lt"/>
                <a:ea typeface="+mn-ea"/>
              </a:rPr>
              <a:t>Independent Scheduling</a:t>
            </a:r>
          </a:p>
        </p:txBody>
      </p:sp>
      <p:sp>
        <p:nvSpPr>
          <p:cNvPr id="53" name="TextBox 52"/>
          <p:cNvSpPr txBox="1"/>
          <p:nvPr/>
        </p:nvSpPr>
        <p:spPr>
          <a:xfrm>
            <a:off x="5302250" y="5507038"/>
            <a:ext cx="3384550" cy="338137"/>
          </a:xfrm>
          <a:prstGeom prst="rect">
            <a:avLst/>
          </a:prstGeom>
          <a:solidFill>
            <a:schemeClr val="accent1">
              <a:lumMod val="60000"/>
              <a:lumOff val="40000"/>
            </a:schemeClr>
          </a:solidFill>
        </p:spPr>
        <p:txBody>
          <a:bodyPr>
            <a:spAutoFit/>
          </a:bodyPr>
          <a:lstStyle/>
          <a:p>
            <a:pPr fontAlgn="auto">
              <a:spcBef>
                <a:spcPts val="0"/>
              </a:spcBef>
              <a:spcAft>
                <a:spcPts val="0"/>
              </a:spcAft>
              <a:defRPr/>
            </a:pPr>
            <a:r>
              <a:rPr lang="en-US" sz="1600" dirty="0">
                <a:solidFill>
                  <a:srgbClr val="FFFFFF"/>
                </a:solidFill>
                <a:latin typeface="+mn-lt"/>
                <a:ea typeface="+mn-ea"/>
              </a:rPr>
              <a:t>Integrated Scheduling and Spacing</a:t>
            </a:r>
          </a:p>
        </p:txBody>
      </p:sp>
      <p:sp>
        <p:nvSpPr>
          <p:cNvPr id="54" name="TextBox 17"/>
          <p:cNvSpPr txBox="1">
            <a:spLocks noChangeArrowheads="1"/>
          </p:cNvSpPr>
          <p:nvPr/>
        </p:nvSpPr>
        <p:spPr bwMode="auto">
          <a:xfrm>
            <a:off x="2747963" y="1574800"/>
            <a:ext cx="32141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4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0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1600">
                <a:solidFill>
                  <a:schemeClr val="tx1"/>
                </a:solidFill>
                <a:latin typeface="Calibri" pitchFamily="34" charset="0"/>
                <a:ea typeface="ヒラギノ角ゴ Pro W3"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9pPr>
          </a:lstStyle>
          <a:p>
            <a:pPr eaLnBrk="1" hangingPunct="1">
              <a:spcBef>
                <a:spcPct val="0"/>
              </a:spcBef>
              <a:buFontTx/>
              <a:buNone/>
            </a:pPr>
            <a:r>
              <a:rPr lang="en-US" altLang="en-US" sz="1600" dirty="0">
                <a:ea typeface="ヒラギノ角ゴ Pro W3" charset="-128"/>
              </a:rPr>
              <a:t>NOTE: Nominal </a:t>
            </a:r>
            <a:r>
              <a:rPr lang="en-US" altLang="en-US" sz="1600" dirty="0" smtClean="0">
                <a:ea typeface="ヒラギノ角ゴ Pro W3" charset="-128"/>
              </a:rPr>
              <a:t>+/- spacing </a:t>
            </a:r>
            <a:r>
              <a:rPr lang="en-US" altLang="en-US" sz="1600" dirty="0">
                <a:ea typeface="ヒラギノ角ゴ Pro W3" charset="-128"/>
              </a:rPr>
              <a:t>precision</a:t>
            </a:r>
          </a:p>
          <a:p>
            <a:pPr eaLnBrk="1" hangingPunct="1">
              <a:spcBef>
                <a:spcPct val="0"/>
              </a:spcBef>
              <a:buFontTx/>
              <a:buNone/>
            </a:pPr>
            <a:r>
              <a:rPr lang="en-US" altLang="en-US" sz="1600" dirty="0">
                <a:ea typeface="ヒラギノ角ゴ Pro W3" charset="-128"/>
              </a:rPr>
              <a:t>Is indicated in parentheses.</a:t>
            </a:r>
          </a:p>
        </p:txBody>
      </p:sp>
      <p:sp>
        <p:nvSpPr>
          <p:cNvPr id="15372" name="TextBox 23"/>
          <p:cNvSpPr txBox="1">
            <a:spLocks noChangeArrowheads="1"/>
          </p:cNvSpPr>
          <p:nvPr/>
        </p:nvSpPr>
        <p:spPr bwMode="auto">
          <a:xfrm>
            <a:off x="620713" y="4724400"/>
            <a:ext cx="1608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4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0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1600">
                <a:solidFill>
                  <a:schemeClr val="tx1"/>
                </a:solidFill>
                <a:latin typeface="Calibri" pitchFamily="34" charset="0"/>
                <a:ea typeface="ヒラギノ角ゴ Pro W3"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9pPr>
          </a:lstStyle>
          <a:p>
            <a:pPr algn="r" eaLnBrk="1" hangingPunct="1">
              <a:spcBef>
                <a:spcPct val="0"/>
              </a:spcBef>
              <a:buFontTx/>
              <a:buNone/>
            </a:pPr>
            <a:r>
              <a:rPr lang="en-US" altLang="en-US" sz="1200" dirty="0">
                <a:ea typeface="ヒラギノ角ゴ Pro W3" charset="-128"/>
              </a:rPr>
              <a:t>Terminal vectoring</a:t>
            </a:r>
          </a:p>
          <a:p>
            <a:pPr algn="r" eaLnBrk="1" hangingPunct="1">
              <a:spcBef>
                <a:spcPct val="0"/>
              </a:spcBef>
              <a:buFontTx/>
              <a:buNone/>
            </a:pPr>
            <a:r>
              <a:rPr lang="en-US" altLang="en-US" sz="1200" dirty="0">
                <a:ea typeface="ヒラギノ角ゴ Pro W3" charset="-128"/>
              </a:rPr>
              <a:t>Excess separation</a:t>
            </a:r>
          </a:p>
          <a:p>
            <a:pPr algn="r" eaLnBrk="1" hangingPunct="1">
              <a:spcBef>
                <a:spcPct val="0"/>
              </a:spcBef>
              <a:buFontTx/>
              <a:buNone/>
            </a:pPr>
            <a:r>
              <a:rPr lang="en-US" altLang="en-US" sz="1200" dirty="0">
                <a:ea typeface="ヒラギノ角ゴ Pro W3" charset="-128"/>
              </a:rPr>
              <a:t>Step-down Descents</a:t>
            </a:r>
          </a:p>
        </p:txBody>
      </p:sp>
      <p:sp>
        <p:nvSpPr>
          <p:cNvPr id="15373" name="TextBox 24"/>
          <p:cNvSpPr txBox="1">
            <a:spLocks noChangeArrowheads="1"/>
          </p:cNvSpPr>
          <p:nvPr/>
        </p:nvSpPr>
        <p:spPr bwMode="auto">
          <a:xfrm>
            <a:off x="101600" y="1868488"/>
            <a:ext cx="2135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4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0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1600">
                <a:solidFill>
                  <a:schemeClr val="tx1"/>
                </a:solidFill>
                <a:latin typeface="Calibri" pitchFamily="34" charset="0"/>
                <a:ea typeface="ヒラギノ角ゴ Pro W3"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9pPr>
          </a:lstStyle>
          <a:p>
            <a:pPr algn="r" eaLnBrk="1" hangingPunct="1">
              <a:spcBef>
                <a:spcPct val="0"/>
              </a:spcBef>
              <a:buFontTx/>
              <a:buNone/>
            </a:pPr>
            <a:r>
              <a:rPr lang="en-US" altLang="en-US" sz="1200" dirty="0">
                <a:ea typeface="ヒラギノ角ゴ Pro W3" charset="-128"/>
              </a:rPr>
              <a:t>Trajectory-based Operations</a:t>
            </a:r>
          </a:p>
          <a:p>
            <a:pPr algn="r" eaLnBrk="1" hangingPunct="1">
              <a:spcBef>
                <a:spcPct val="0"/>
              </a:spcBef>
              <a:buFontTx/>
              <a:buNone/>
            </a:pPr>
            <a:r>
              <a:rPr lang="en-US" altLang="en-US" sz="1200" dirty="0">
                <a:ea typeface="ヒラギノ角ゴ Pro W3" charset="-128"/>
              </a:rPr>
              <a:t>Reduced excess separation</a:t>
            </a:r>
          </a:p>
          <a:p>
            <a:pPr algn="r" eaLnBrk="1" hangingPunct="1">
              <a:spcBef>
                <a:spcPct val="0"/>
              </a:spcBef>
              <a:buFontTx/>
              <a:buNone/>
            </a:pPr>
            <a:r>
              <a:rPr lang="en-US" altLang="en-US" sz="1200" dirty="0">
                <a:ea typeface="ヒラギノ角ゴ Pro W3" charset="-128"/>
              </a:rPr>
              <a:t>Efficient Descents</a:t>
            </a:r>
          </a:p>
        </p:txBody>
      </p:sp>
      <p:grpSp>
        <p:nvGrpSpPr>
          <p:cNvPr id="2" name="Group 57"/>
          <p:cNvGrpSpPr>
            <a:grpSpLocks/>
          </p:cNvGrpSpPr>
          <p:nvPr/>
        </p:nvGrpSpPr>
        <p:grpSpPr bwMode="auto">
          <a:xfrm>
            <a:off x="2760663" y="3810000"/>
            <a:ext cx="1138237" cy="1649413"/>
            <a:chOff x="2760475" y="3810000"/>
            <a:chExt cx="1138425" cy="1649576"/>
          </a:xfrm>
        </p:grpSpPr>
        <p:sp>
          <p:nvSpPr>
            <p:cNvPr id="15390" name="TextBox 4"/>
            <p:cNvSpPr txBox="1">
              <a:spLocks noChangeArrowheads="1"/>
            </p:cNvSpPr>
            <p:nvPr/>
          </p:nvSpPr>
          <p:spPr bwMode="auto">
            <a:xfrm>
              <a:off x="2808987" y="3810000"/>
              <a:ext cx="1041400" cy="830263"/>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4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0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1600">
                  <a:solidFill>
                    <a:schemeClr val="tx1"/>
                  </a:solidFill>
                  <a:latin typeface="Calibri" pitchFamily="34" charset="0"/>
                  <a:ea typeface="ヒラギノ角ゴ Pro W3"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9pPr>
            </a:lstStyle>
            <a:p>
              <a:pPr eaLnBrk="1" hangingPunct="1">
                <a:spcBef>
                  <a:spcPct val="0"/>
                </a:spcBef>
                <a:buFontTx/>
                <a:buNone/>
              </a:pPr>
              <a:r>
                <a:rPr lang="en-US" altLang="en-US" sz="1600" dirty="0">
                  <a:ea typeface="ヒラギノ角ゴ Pro W3" charset="-128"/>
                </a:rPr>
                <a:t>En Route</a:t>
              </a:r>
            </a:p>
            <a:p>
              <a:pPr eaLnBrk="1" hangingPunct="1">
                <a:spcBef>
                  <a:spcPct val="0"/>
                </a:spcBef>
                <a:buFontTx/>
                <a:buNone/>
              </a:pPr>
              <a:r>
                <a:rPr lang="en-US" altLang="en-US" sz="1600" dirty="0">
                  <a:ea typeface="ヒラギノ角ゴ Pro W3" charset="-128"/>
                </a:rPr>
                <a:t>Metering</a:t>
              </a:r>
            </a:p>
            <a:p>
              <a:pPr eaLnBrk="1" hangingPunct="1">
                <a:spcBef>
                  <a:spcPct val="0"/>
                </a:spcBef>
                <a:buFontTx/>
                <a:buNone/>
              </a:pPr>
              <a:r>
                <a:rPr lang="en-US" altLang="en-US" sz="1600" dirty="0">
                  <a:ea typeface="ヒラギノ角ゴ Pro W3" charset="-128"/>
                </a:rPr>
                <a:t>(~60 sec)</a:t>
              </a:r>
            </a:p>
          </p:txBody>
        </p:sp>
        <p:grpSp>
          <p:nvGrpSpPr>
            <p:cNvPr id="15391" name="Group 59"/>
            <p:cNvGrpSpPr>
              <a:grpSpLocks/>
            </p:cNvGrpSpPr>
            <p:nvPr/>
          </p:nvGrpSpPr>
          <p:grpSpPr bwMode="auto">
            <a:xfrm>
              <a:off x="2760475" y="4559300"/>
              <a:ext cx="1138425" cy="900276"/>
              <a:chOff x="2760475" y="4559300"/>
              <a:chExt cx="1138425" cy="900276"/>
            </a:xfrm>
          </p:grpSpPr>
          <p:pic>
            <p:nvPicPr>
              <p:cNvPr id="61" name="Picture 2" descr="C:\Users\tprevot\Documents\NASA\Papers\HCI-Aero-2012\presentation\CTAS_TMA_AT_ZDV_94_361_21.jpg"/>
              <p:cNvPicPr>
                <a:picLocks noChangeAspect="1" noChangeArrowheads="1"/>
              </p:cNvPicPr>
              <p:nvPr/>
            </p:nvPicPr>
            <p:blipFill>
              <a:blip r:embed="rId3" cstate="print">
                <a:lum bright="25000" contrast="25000"/>
                <a:extLst/>
              </a:blip>
              <a:srcRect/>
              <a:stretch>
                <a:fillRect/>
              </a:stretch>
            </p:blipFill>
            <p:spPr bwMode="auto">
              <a:xfrm>
                <a:off x="2760475" y="4559300"/>
                <a:ext cx="1138425" cy="900276"/>
              </a:xfrm>
              <a:prstGeom prst="rect">
                <a:avLst/>
              </a:prstGeom>
              <a:noFill/>
              <a:effectLst>
                <a:softEdge rad="76200"/>
              </a:effectLst>
              <a:extLst/>
            </p:spPr>
          </p:pic>
          <p:sp>
            <p:nvSpPr>
              <p:cNvPr id="15393" name="TextBox 61"/>
              <p:cNvSpPr txBox="1">
                <a:spLocks noChangeArrowheads="1"/>
              </p:cNvSpPr>
              <p:nvPr/>
            </p:nvSpPr>
            <p:spPr bwMode="auto">
              <a:xfrm>
                <a:off x="2993698" y="4824772"/>
                <a:ext cx="671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4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0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1600">
                    <a:solidFill>
                      <a:schemeClr val="tx1"/>
                    </a:solidFill>
                    <a:latin typeface="Calibri" pitchFamily="34" charset="0"/>
                    <a:ea typeface="ヒラギノ角ゴ Pro W3"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9pPr>
              </a:lstStyle>
              <a:p>
                <a:pPr eaLnBrk="1" hangingPunct="1">
                  <a:spcBef>
                    <a:spcPct val="0"/>
                  </a:spcBef>
                  <a:buFontTx/>
                  <a:buNone/>
                </a:pPr>
                <a:r>
                  <a:rPr lang="en-US" altLang="en-US" sz="1800" dirty="0">
                    <a:solidFill>
                      <a:srgbClr val="FFFF66"/>
                    </a:solidFill>
                    <a:latin typeface="Arial" pitchFamily="34" charset="0"/>
                    <a:ea typeface="ヒラギノ角ゴ Pro W3" charset="-128"/>
                  </a:rPr>
                  <a:t>TMA</a:t>
                </a:r>
              </a:p>
            </p:txBody>
          </p:sp>
        </p:grpSp>
      </p:grpSp>
      <p:grpSp>
        <p:nvGrpSpPr>
          <p:cNvPr id="4" name="Group 62"/>
          <p:cNvGrpSpPr>
            <a:grpSpLocks/>
          </p:cNvGrpSpPr>
          <p:nvPr/>
        </p:nvGrpSpPr>
        <p:grpSpPr bwMode="auto">
          <a:xfrm>
            <a:off x="4130675" y="3354388"/>
            <a:ext cx="1149350" cy="1674812"/>
            <a:chOff x="4130260" y="3354388"/>
            <a:chExt cx="1149006" cy="1674812"/>
          </a:xfrm>
        </p:grpSpPr>
        <p:sp>
          <p:nvSpPr>
            <p:cNvPr id="15386" name="TextBox 5"/>
            <p:cNvSpPr txBox="1">
              <a:spLocks noChangeArrowheads="1"/>
            </p:cNvSpPr>
            <p:nvPr/>
          </p:nvSpPr>
          <p:spPr bwMode="auto">
            <a:xfrm>
              <a:off x="4213283" y="3354388"/>
              <a:ext cx="982961" cy="584776"/>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4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0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1600">
                  <a:solidFill>
                    <a:schemeClr val="tx1"/>
                  </a:solidFill>
                  <a:latin typeface="Calibri" pitchFamily="34" charset="0"/>
                  <a:ea typeface="ヒラギノ角ゴ Pro W3"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9pPr>
            </a:lstStyle>
            <a:p>
              <a:pPr algn="ctr" eaLnBrk="1" hangingPunct="1">
                <a:spcBef>
                  <a:spcPct val="0"/>
                </a:spcBef>
                <a:buFontTx/>
                <a:buNone/>
              </a:pPr>
              <a:r>
                <a:rPr lang="en-US" altLang="en-US" sz="1600" dirty="0">
                  <a:ea typeface="ヒラギノ角ゴ Pro W3" charset="-128"/>
                </a:rPr>
                <a:t>Terminal</a:t>
              </a:r>
            </a:p>
            <a:p>
              <a:pPr algn="ctr" eaLnBrk="1" hangingPunct="1">
                <a:spcBef>
                  <a:spcPct val="0"/>
                </a:spcBef>
                <a:buFontTx/>
                <a:buNone/>
              </a:pPr>
              <a:r>
                <a:rPr lang="en-US" altLang="en-US" sz="1600" dirty="0">
                  <a:ea typeface="ヒラギノ角ゴ Pro W3" charset="-128"/>
                </a:rPr>
                <a:t>Metering</a:t>
              </a:r>
            </a:p>
          </p:txBody>
        </p:sp>
        <p:grpSp>
          <p:nvGrpSpPr>
            <p:cNvPr id="15387" name="Group 64"/>
            <p:cNvGrpSpPr>
              <a:grpSpLocks/>
            </p:cNvGrpSpPr>
            <p:nvPr/>
          </p:nvGrpSpPr>
          <p:grpSpPr bwMode="auto">
            <a:xfrm>
              <a:off x="4130260" y="4133088"/>
              <a:ext cx="1149006" cy="896112"/>
              <a:chOff x="4130260" y="4133088"/>
              <a:chExt cx="1149006" cy="896112"/>
            </a:xfrm>
          </p:grpSpPr>
          <p:pic>
            <p:nvPicPr>
              <p:cNvPr id="66" name="Picture 4"/>
              <p:cNvPicPr>
                <a:picLocks noChangeAspect="1" noChangeArrowheads="1"/>
              </p:cNvPicPr>
              <p:nvPr/>
            </p:nvPicPr>
            <p:blipFill>
              <a:blip r:embed="rId4" cstate="print">
                <a:lum bright="41000" contrast="57000"/>
                <a:extLst/>
              </a:blip>
              <a:srcRect/>
              <a:stretch>
                <a:fillRect/>
              </a:stretch>
            </p:blipFill>
            <p:spPr bwMode="auto">
              <a:xfrm>
                <a:off x="4130260" y="4133088"/>
                <a:ext cx="1149006" cy="896112"/>
              </a:xfrm>
              <a:prstGeom prst="rect">
                <a:avLst/>
              </a:prstGeom>
              <a:ln>
                <a:noFill/>
              </a:ln>
              <a:effectLst>
                <a:softEdge rad="76200"/>
              </a:effectLst>
            </p:spPr>
          </p:pic>
          <p:sp>
            <p:nvSpPr>
              <p:cNvPr id="15389" name="TextBox 66"/>
              <p:cNvSpPr txBox="1">
                <a:spLocks noChangeArrowheads="1"/>
              </p:cNvSpPr>
              <p:nvPr/>
            </p:nvSpPr>
            <p:spPr bwMode="auto">
              <a:xfrm>
                <a:off x="4163727" y="4396478"/>
                <a:ext cx="1082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4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0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1600">
                    <a:solidFill>
                      <a:schemeClr val="tx1"/>
                    </a:solidFill>
                    <a:latin typeface="Calibri" pitchFamily="34" charset="0"/>
                    <a:ea typeface="ヒラギノ角ゴ Pro W3"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9pPr>
              </a:lstStyle>
              <a:p>
                <a:pPr eaLnBrk="1" hangingPunct="1">
                  <a:spcBef>
                    <a:spcPct val="0"/>
                  </a:spcBef>
                  <a:buFontTx/>
                  <a:buNone/>
                </a:pPr>
                <a:r>
                  <a:rPr lang="en-US" altLang="en-US" sz="1800" dirty="0">
                    <a:solidFill>
                      <a:srgbClr val="FFFF66"/>
                    </a:solidFill>
                    <a:latin typeface="Arial" pitchFamily="34" charset="0"/>
                    <a:ea typeface="ヒラギノ角ゴ Pro W3" charset="-128"/>
                  </a:rPr>
                  <a:t>TMA-TM</a:t>
                </a:r>
              </a:p>
            </p:txBody>
          </p:sp>
        </p:grpSp>
      </p:grpSp>
      <p:grpSp>
        <p:nvGrpSpPr>
          <p:cNvPr id="6" name="Group 67"/>
          <p:cNvGrpSpPr>
            <a:grpSpLocks/>
          </p:cNvGrpSpPr>
          <p:nvPr/>
        </p:nvGrpSpPr>
        <p:grpSpPr bwMode="auto">
          <a:xfrm>
            <a:off x="5510213" y="2363788"/>
            <a:ext cx="1372363" cy="1598612"/>
            <a:chOff x="5510626" y="2363788"/>
            <a:chExt cx="1372364" cy="1598612"/>
          </a:xfrm>
        </p:grpSpPr>
        <p:sp>
          <p:nvSpPr>
            <p:cNvPr id="15382" name="TextBox 6"/>
            <p:cNvSpPr txBox="1">
              <a:spLocks noChangeArrowheads="1"/>
            </p:cNvSpPr>
            <p:nvPr/>
          </p:nvSpPr>
          <p:spPr bwMode="auto">
            <a:xfrm>
              <a:off x="5510626" y="2363788"/>
              <a:ext cx="1372364" cy="830997"/>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4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0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1600">
                  <a:solidFill>
                    <a:schemeClr val="tx1"/>
                  </a:solidFill>
                  <a:latin typeface="Calibri" pitchFamily="34" charset="0"/>
                  <a:ea typeface="ヒラギノ角ゴ Pro W3"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9pPr>
            </a:lstStyle>
            <a:p>
              <a:pPr eaLnBrk="1" hangingPunct="1">
                <a:spcBef>
                  <a:spcPct val="0"/>
                </a:spcBef>
                <a:buFontTx/>
                <a:buNone/>
              </a:pPr>
              <a:r>
                <a:rPr lang="en-US" altLang="en-US" sz="1600" dirty="0">
                  <a:ea typeface="ヒラギノ角ゴ Pro W3" charset="-128"/>
                </a:rPr>
                <a:t>Ground-based</a:t>
              </a:r>
            </a:p>
            <a:p>
              <a:pPr eaLnBrk="1" hangingPunct="1">
                <a:spcBef>
                  <a:spcPct val="0"/>
                </a:spcBef>
                <a:buFontTx/>
                <a:buNone/>
              </a:pPr>
              <a:r>
                <a:rPr lang="en-US" altLang="en-US" sz="1600" dirty="0">
                  <a:ea typeface="ヒラギノ角ゴ Pro W3" charset="-128"/>
                </a:rPr>
                <a:t>Spacing Aids</a:t>
              </a:r>
            </a:p>
            <a:p>
              <a:pPr eaLnBrk="1" hangingPunct="1">
                <a:spcBef>
                  <a:spcPct val="0"/>
                </a:spcBef>
                <a:buFontTx/>
                <a:buNone/>
              </a:pPr>
              <a:r>
                <a:rPr lang="en-US" altLang="en-US" sz="1600" dirty="0" smtClean="0">
                  <a:ea typeface="ヒラギノ角ゴ Pro W3" charset="-128"/>
                </a:rPr>
                <a:t>(~15 </a:t>
              </a:r>
              <a:r>
                <a:rPr lang="en-US" altLang="en-US" sz="1600" dirty="0">
                  <a:ea typeface="ヒラギノ角ゴ Pro W3" charset="-128"/>
                </a:rPr>
                <a:t>sec)</a:t>
              </a:r>
            </a:p>
          </p:txBody>
        </p:sp>
        <p:grpSp>
          <p:nvGrpSpPr>
            <p:cNvPr id="15383" name="Group 69"/>
            <p:cNvGrpSpPr>
              <a:grpSpLocks/>
            </p:cNvGrpSpPr>
            <p:nvPr/>
          </p:nvGrpSpPr>
          <p:grpSpPr bwMode="auto">
            <a:xfrm>
              <a:off x="5692204" y="3118870"/>
              <a:ext cx="1133856" cy="843530"/>
              <a:chOff x="5692204" y="3118870"/>
              <a:chExt cx="1133856" cy="843530"/>
            </a:xfrm>
          </p:grpSpPr>
          <p:pic>
            <p:nvPicPr>
              <p:cNvPr id="71" name="Picture 3"/>
              <p:cNvPicPr>
                <a:picLocks noChangeAspect="1" noChangeArrowheads="1"/>
              </p:cNvPicPr>
              <p:nvPr/>
            </p:nvPicPr>
            <p:blipFill>
              <a:blip r:embed="rId5" cstate="print">
                <a:extLst/>
              </a:blip>
              <a:srcRect/>
              <a:stretch>
                <a:fillRect/>
              </a:stretch>
            </p:blipFill>
            <p:spPr bwMode="auto">
              <a:xfrm>
                <a:off x="5692204" y="3118870"/>
                <a:ext cx="1133856" cy="843530"/>
              </a:xfrm>
              <a:prstGeom prst="rect">
                <a:avLst/>
              </a:prstGeom>
              <a:noFill/>
              <a:ln>
                <a:noFill/>
              </a:ln>
              <a:effectLst>
                <a:softEdge rad="76200"/>
              </a:effectLst>
              <a:extLst/>
            </p:spPr>
          </p:pic>
          <p:sp>
            <p:nvSpPr>
              <p:cNvPr id="15385" name="TextBox 71"/>
              <p:cNvSpPr txBox="1">
                <a:spLocks noChangeArrowheads="1"/>
              </p:cNvSpPr>
              <p:nvPr/>
            </p:nvSpPr>
            <p:spPr bwMode="auto">
              <a:xfrm>
                <a:off x="5910325" y="3355969"/>
                <a:ext cx="7873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4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0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1600">
                    <a:solidFill>
                      <a:schemeClr val="tx1"/>
                    </a:solidFill>
                    <a:latin typeface="Calibri" pitchFamily="34" charset="0"/>
                    <a:ea typeface="ヒラギノ角ゴ Pro W3"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9pPr>
              </a:lstStyle>
              <a:p>
                <a:pPr eaLnBrk="1" hangingPunct="1">
                  <a:spcBef>
                    <a:spcPct val="0"/>
                  </a:spcBef>
                  <a:buFontTx/>
                  <a:buNone/>
                </a:pPr>
                <a:r>
                  <a:rPr lang="en-US" altLang="en-US" sz="1800" dirty="0" smtClean="0">
                    <a:solidFill>
                      <a:srgbClr val="FFFF66"/>
                    </a:solidFill>
                    <a:latin typeface="Arial" pitchFamily="34" charset="0"/>
                    <a:ea typeface="ヒラギノ角ゴ Pro W3" charset="-128"/>
                  </a:rPr>
                  <a:t>TSAS</a:t>
                </a:r>
                <a:endParaRPr lang="en-US" altLang="en-US" sz="1800" dirty="0">
                  <a:solidFill>
                    <a:srgbClr val="FFFF66"/>
                  </a:solidFill>
                  <a:latin typeface="Arial" pitchFamily="34" charset="0"/>
                  <a:ea typeface="ヒラギノ角ゴ Pro W3" charset="-128"/>
                </a:endParaRPr>
              </a:p>
            </p:txBody>
          </p:sp>
        </p:grpSp>
      </p:grpSp>
      <p:grpSp>
        <p:nvGrpSpPr>
          <p:cNvPr id="8" name="Group 72"/>
          <p:cNvGrpSpPr>
            <a:grpSpLocks/>
          </p:cNvGrpSpPr>
          <p:nvPr/>
        </p:nvGrpSpPr>
        <p:grpSpPr bwMode="auto">
          <a:xfrm>
            <a:off x="7330211" y="1792288"/>
            <a:ext cx="1655903" cy="1809750"/>
            <a:chOff x="7330211" y="1792288"/>
            <a:chExt cx="1655903" cy="1810509"/>
          </a:xfrm>
        </p:grpSpPr>
        <p:sp>
          <p:nvSpPr>
            <p:cNvPr id="15378" name="TextBox 7"/>
            <p:cNvSpPr txBox="1">
              <a:spLocks noChangeArrowheads="1"/>
            </p:cNvSpPr>
            <p:nvPr/>
          </p:nvSpPr>
          <p:spPr bwMode="auto">
            <a:xfrm>
              <a:off x="7330211" y="1792288"/>
              <a:ext cx="1655903" cy="831346"/>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4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0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1600">
                  <a:solidFill>
                    <a:schemeClr val="tx1"/>
                  </a:solidFill>
                  <a:latin typeface="Calibri" pitchFamily="34" charset="0"/>
                  <a:ea typeface="ヒラギノ角ゴ Pro W3"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9pPr>
            </a:lstStyle>
            <a:p>
              <a:pPr algn="ctr" eaLnBrk="1" hangingPunct="1">
                <a:spcBef>
                  <a:spcPct val="0"/>
                </a:spcBef>
                <a:buFontTx/>
                <a:buNone/>
              </a:pPr>
              <a:r>
                <a:rPr lang="en-US" altLang="en-US" sz="1600" dirty="0">
                  <a:ea typeface="ヒラギノ角ゴ Pro W3" charset="-128"/>
                </a:rPr>
                <a:t>Flight Deck-based</a:t>
              </a:r>
            </a:p>
            <a:p>
              <a:pPr algn="ctr" eaLnBrk="1" hangingPunct="1">
                <a:spcBef>
                  <a:spcPct val="0"/>
                </a:spcBef>
                <a:buFontTx/>
                <a:buNone/>
              </a:pPr>
              <a:r>
                <a:rPr lang="en-US" altLang="en-US" sz="1600" dirty="0">
                  <a:ea typeface="ヒラギノ角ゴ Pro W3" charset="-128"/>
                </a:rPr>
                <a:t>Spacing Aids</a:t>
              </a:r>
            </a:p>
            <a:p>
              <a:pPr algn="ctr" eaLnBrk="1" hangingPunct="1">
                <a:spcBef>
                  <a:spcPct val="0"/>
                </a:spcBef>
                <a:buFontTx/>
                <a:buNone/>
              </a:pPr>
              <a:r>
                <a:rPr lang="en-US" altLang="en-US" sz="1600" dirty="0" smtClean="0">
                  <a:ea typeface="ヒラギノ角ゴ Pro W3" charset="-128"/>
                </a:rPr>
                <a:t>(~5 </a:t>
              </a:r>
              <a:r>
                <a:rPr lang="en-US" altLang="en-US" sz="1600" dirty="0">
                  <a:ea typeface="ヒラギノ角ゴ Pro W3" charset="-128"/>
                </a:rPr>
                <a:t>sec)</a:t>
              </a:r>
            </a:p>
          </p:txBody>
        </p:sp>
        <p:grpSp>
          <p:nvGrpSpPr>
            <p:cNvPr id="15379" name="Group 74"/>
            <p:cNvGrpSpPr>
              <a:grpSpLocks/>
            </p:cNvGrpSpPr>
            <p:nvPr/>
          </p:nvGrpSpPr>
          <p:grpSpPr bwMode="auto">
            <a:xfrm>
              <a:off x="7591234" y="2535239"/>
              <a:ext cx="1133856" cy="1067558"/>
              <a:chOff x="7591234" y="2535239"/>
              <a:chExt cx="1133856" cy="1067558"/>
            </a:xfrm>
          </p:grpSpPr>
          <p:pic>
            <p:nvPicPr>
              <p:cNvPr id="76" name="Picture 2"/>
              <p:cNvPicPr>
                <a:picLocks noChangeAspect="1" noChangeArrowheads="1"/>
              </p:cNvPicPr>
              <p:nvPr/>
            </p:nvPicPr>
            <p:blipFill>
              <a:blip r:embed="rId6" cstate="print">
                <a:extLst/>
              </a:blip>
              <a:srcRect/>
              <a:stretch>
                <a:fillRect/>
              </a:stretch>
            </p:blipFill>
            <p:spPr bwMode="auto">
              <a:xfrm>
                <a:off x="7591234" y="2535239"/>
                <a:ext cx="1133856" cy="1067558"/>
              </a:xfrm>
              <a:prstGeom prst="rect">
                <a:avLst/>
              </a:prstGeom>
              <a:noFill/>
              <a:ln>
                <a:noFill/>
              </a:ln>
              <a:effectLst>
                <a:softEdge rad="50800"/>
              </a:effectLst>
              <a:extLst/>
            </p:spPr>
          </p:pic>
          <p:sp>
            <p:nvSpPr>
              <p:cNvPr id="15381" name="TextBox 76"/>
              <p:cNvSpPr txBox="1">
                <a:spLocks noChangeArrowheads="1"/>
              </p:cNvSpPr>
              <p:nvPr/>
            </p:nvSpPr>
            <p:spPr bwMode="auto">
              <a:xfrm>
                <a:off x="7867120" y="2884352"/>
                <a:ext cx="5820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4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0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1600">
                    <a:solidFill>
                      <a:schemeClr val="tx1"/>
                    </a:solidFill>
                    <a:latin typeface="Calibri" pitchFamily="34" charset="0"/>
                    <a:ea typeface="ヒラギノ角ゴ Pro W3"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ヒラギノ角ゴ Pro W3"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charset="-128"/>
                  </a:defRPr>
                </a:lvl9pPr>
              </a:lstStyle>
              <a:p>
                <a:pPr eaLnBrk="1" hangingPunct="1">
                  <a:spcBef>
                    <a:spcPct val="0"/>
                  </a:spcBef>
                  <a:buFontTx/>
                  <a:buNone/>
                </a:pPr>
                <a:r>
                  <a:rPr lang="en-US" altLang="en-US" sz="1800" dirty="0">
                    <a:solidFill>
                      <a:srgbClr val="FFFF66"/>
                    </a:solidFill>
                    <a:latin typeface="Arial" pitchFamily="34" charset="0"/>
                    <a:ea typeface="ヒラギノ角ゴ Pro W3" charset="-128"/>
                  </a:rPr>
                  <a:t>FIM</a:t>
                </a:r>
              </a:p>
            </p:txBody>
          </p:sp>
        </p:grpSp>
      </p:grpSp>
      <p:sp>
        <p:nvSpPr>
          <p:cNvPr id="5" name="Slide Number Placeholder 4"/>
          <p:cNvSpPr>
            <a:spLocks noGrp="1"/>
          </p:cNvSpPr>
          <p:nvPr>
            <p:ph type="sldNum" sz="quarter" idx="12"/>
          </p:nvPr>
        </p:nvSpPr>
        <p:spPr/>
        <p:txBody>
          <a:bodyPr/>
          <a:lstStyle/>
          <a:p>
            <a:pPr>
              <a:defRPr/>
            </a:pPr>
            <a:fld id="{2FCE5093-66B5-40D3-A4A7-67B23040F762}" type="slidenum">
              <a:rPr lang="en-US" smtClean="0"/>
              <a:pPr>
                <a:defRPr/>
              </a:pPr>
              <a:t>4</a:t>
            </a:fld>
            <a:endParaRPr lang="en-US" dirty="0"/>
          </a:p>
        </p:txBody>
      </p:sp>
      <p:sp>
        <p:nvSpPr>
          <p:cNvPr id="7" name="Footer Placeholder 6"/>
          <p:cNvSpPr>
            <a:spLocks noGrp="1"/>
          </p:cNvSpPr>
          <p:nvPr>
            <p:ph type="ftr" sz="quarter" idx="11"/>
          </p:nvPr>
        </p:nvSpPr>
        <p:spPr/>
        <p:txBody>
          <a:bodyPr/>
          <a:lstStyle/>
          <a:p>
            <a:pPr>
              <a:defRPr/>
            </a:pPr>
            <a:r>
              <a:rPr lang="en-US" dirty="0" smtClean="0"/>
              <a:t>NASA ATD-1</a:t>
            </a:r>
            <a:endParaRPr lang="en-US" dirty="0"/>
          </a:p>
        </p:txBody>
      </p:sp>
    </p:spTree>
    <p:extLst>
      <p:ext uri="{BB962C8B-B14F-4D97-AF65-F5344CB8AC3E}">
        <p14:creationId xmlns:p14="http://schemas.microsoft.com/office/powerpoint/2010/main" val="260978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9"/>
          <p:cNvSpPr>
            <a:spLocks noGrp="1"/>
          </p:cNvSpPr>
          <p:nvPr>
            <p:ph type="title"/>
          </p:nvPr>
        </p:nvSpPr>
        <p:spPr/>
        <p:txBody>
          <a:bodyPr/>
          <a:lstStyle/>
          <a:p>
            <a:r>
              <a:rPr lang="en-US" altLang="en-US" sz="3600" dirty="0" smtClean="0"/>
              <a:t>ATD-1 Formulation </a:t>
            </a:r>
          </a:p>
        </p:txBody>
      </p:sp>
      <p:sp>
        <p:nvSpPr>
          <p:cNvPr id="19459" name="Content Placeholder 2"/>
          <p:cNvSpPr>
            <a:spLocks noGrp="1"/>
          </p:cNvSpPr>
          <p:nvPr>
            <p:ph idx="1"/>
          </p:nvPr>
        </p:nvSpPr>
        <p:spPr>
          <a:xfrm>
            <a:off x="457200" y="1322172"/>
            <a:ext cx="8229600" cy="5029200"/>
          </a:xfrm>
        </p:spPr>
        <p:txBody>
          <a:bodyPr>
            <a:normAutofit fontScale="92500" lnSpcReduction="10000"/>
          </a:bodyPr>
          <a:lstStyle/>
          <a:p>
            <a:r>
              <a:rPr lang="en-US" altLang="en-US" sz="2200" dirty="0" smtClean="0">
                <a:solidFill>
                  <a:srgbClr val="000000"/>
                </a:solidFill>
              </a:rPr>
              <a:t>In 2010</a:t>
            </a:r>
          </a:p>
          <a:p>
            <a:pPr lvl="1"/>
            <a:r>
              <a:rPr lang="en-US" altLang="en-US" dirty="0" smtClean="0"/>
              <a:t>Elements of NASA terminal ATM research progressed to high-fidelity human-in-the-loop (HITL) simulations. Stakeholder input and feedback was positive; the research aligned with FAA priorities</a:t>
            </a:r>
          </a:p>
          <a:p>
            <a:r>
              <a:rPr lang="en-US" altLang="en-US" sz="2200" dirty="0" smtClean="0">
                <a:solidFill>
                  <a:srgbClr val="000000"/>
                </a:solidFill>
              </a:rPr>
              <a:t>In 2011</a:t>
            </a:r>
          </a:p>
          <a:p>
            <a:pPr lvl="1"/>
            <a:r>
              <a:rPr lang="en-US" altLang="en-US" dirty="0">
                <a:solidFill>
                  <a:srgbClr val="000000"/>
                </a:solidFill>
              </a:rPr>
              <a:t>Office of Management and Budget and </a:t>
            </a:r>
            <a:r>
              <a:rPr lang="en-US" altLang="en-US" dirty="0" smtClean="0">
                <a:solidFill>
                  <a:srgbClr val="000000"/>
                </a:solidFill>
              </a:rPr>
              <a:t>Congress requested NASA to:</a:t>
            </a:r>
          </a:p>
          <a:p>
            <a:pPr lvl="2"/>
            <a:r>
              <a:rPr lang="en-US" altLang="en-US" sz="1800" dirty="0" smtClean="0">
                <a:solidFill>
                  <a:srgbClr val="000000"/>
                </a:solidFill>
              </a:rPr>
              <a:t>Accelerate ATM technology transition, including ADS-B In</a:t>
            </a:r>
          </a:p>
          <a:p>
            <a:pPr lvl="2"/>
            <a:r>
              <a:rPr lang="en-US" altLang="en-US" sz="1800" dirty="0" smtClean="0">
                <a:solidFill>
                  <a:srgbClr val="000000"/>
                </a:solidFill>
              </a:rPr>
              <a:t>Conduct more relevant flight research emphasizing enhancing aviation safety and airspace efficiency </a:t>
            </a:r>
          </a:p>
          <a:p>
            <a:pPr lvl="2"/>
            <a:r>
              <a:rPr lang="en-US" altLang="en-US" sz="1800" dirty="0" smtClean="0">
                <a:solidFill>
                  <a:srgbClr val="000000"/>
                </a:solidFill>
              </a:rPr>
              <a:t>ATD-1 initiated as part of the Systems Analysis, Integration, and Evaluation Project within NASA’s Airspace Systems Program</a:t>
            </a:r>
            <a:endParaRPr lang="en-US" altLang="en-US" sz="1200" dirty="0" smtClean="0">
              <a:solidFill>
                <a:srgbClr val="000000"/>
              </a:solidFill>
            </a:endParaRPr>
          </a:p>
          <a:p>
            <a:r>
              <a:rPr lang="en-US" altLang="en-US" sz="2200" dirty="0" smtClean="0">
                <a:solidFill>
                  <a:srgbClr val="000000"/>
                </a:solidFill>
                <a:ea typeface="ヒラギノ角ゴ Pro W3" charset="-128"/>
              </a:rPr>
              <a:t>In 2012 </a:t>
            </a:r>
          </a:p>
          <a:p>
            <a:pPr lvl="1"/>
            <a:r>
              <a:rPr lang="en-US" altLang="en-US" dirty="0" smtClean="0">
                <a:solidFill>
                  <a:srgbClr val="000000"/>
                </a:solidFill>
                <a:ea typeface="ヒラギノ角ゴ Pro W3" charset="-128"/>
              </a:rPr>
              <a:t>The ADS-B In Aviation Rulemaking Committee and FAA Reauthorization Act of 2012 both identified the need to demonstrate promising ADS-B In applications to help the community understand the benefits of ADS-B In</a:t>
            </a:r>
          </a:p>
        </p:txBody>
      </p:sp>
      <p:pic>
        <p:nvPicPr>
          <p:cNvPr id="11268" name="Picture 4" descr="NASA insigniaRG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754063"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2FCE5093-66B5-40D3-A4A7-67B23040F762}" type="slidenum">
              <a:rPr lang="en-US" smtClean="0"/>
              <a:pPr>
                <a:defRPr/>
              </a:pPr>
              <a:t>5</a:t>
            </a:fld>
            <a:endParaRPr lang="en-US" dirty="0"/>
          </a:p>
        </p:txBody>
      </p:sp>
      <p:sp>
        <p:nvSpPr>
          <p:cNvPr id="4" name="Footer Placeholder 3"/>
          <p:cNvSpPr>
            <a:spLocks noGrp="1"/>
          </p:cNvSpPr>
          <p:nvPr>
            <p:ph type="ftr" sz="quarter" idx="11"/>
          </p:nvPr>
        </p:nvSpPr>
        <p:spPr/>
        <p:txBody>
          <a:bodyPr/>
          <a:lstStyle/>
          <a:p>
            <a:pPr>
              <a:defRPr/>
            </a:pPr>
            <a:r>
              <a:rPr lang="en-US" dirty="0" smtClean="0"/>
              <a:t>NASA ATD-1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5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45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45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45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4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z="3600" dirty="0" smtClean="0"/>
              <a:t>ATD-1 Objectives</a:t>
            </a:r>
          </a:p>
        </p:txBody>
      </p:sp>
      <p:sp>
        <p:nvSpPr>
          <p:cNvPr id="21507" name="Content Placeholder 2"/>
          <p:cNvSpPr>
            <a:spLocks noGrp="1"/>
          </p:cNvSpPr>
          <p:nvPr>
            <p:ph idx="1"/>
          </p:nvPr>
        </p:nvSpPr>
        <p:spPr/>
        <p:txBody>
          <a:bodyPr/>
          <a:lstStyle/>
          <a:p>
            <a:r>
              <a:rPr lang="en-US" altLang="en-US" dirty="0" smtClean="0">
                <a:solidFill>
                  <a:srgbClr val="000000"/>
                </a:solidFill>
              </a:rPr>
              <a:t>Demonstrate increased, more consistent use of Performance-Based Navigation (PBN)</a:t>
            </a:r>
          </a:p>
          <a:p>
            <a:pPr lvl="1"/>
            <a:r>
              <a:rPr lang="en-US" altLang="en-US" sz="1800" dirty="0" smtClean="0">
                <a:solidFill>
                  <a:srgbClr val="000000"/>
                </a:solidFill>
              </a:rPr>
              <a:t>RNAV/RNP arrival procedures from cruise to touchdown</a:t>
            </a:r>
          </a:p>
          <a:p>
            <a:pPr lvl="1"/>
            <a:r>
              <a:rPr lang="en-US" altLang="en-US" sz="1800" dirty="0" smtClean="0">
                <a:solidFill>
                  <a:srgbClr val="000000"/>
                </a:solidFill>
              </a:rPr>
              <a:t>Optimized Profile Descents (OPD) using speed control</a:t>
            </a:r>
          </a:p>
          <a:p>
            <a:pPr lvl="1"/>
            <a:r>
              <a:rPr lang="en-US" altLang="en-US" sz="1800" dirty="0" smtClean="0">
                <a:solidFill>
                  <a:srgbClr val="000000"/>
                </a:solidFill>
              </a:rPr>
              <a:t>Simultaneous high throughput and fuel-efficient terminal ops</a:t>
            </a:r>
          </a:p>
          <a:p>
            <a:endParaRPr lang="en-US" altLang="en-US" sz="1200" dirty="0" smtClean="0">
              <a:solidFill>
                <a:srgbClr val="000000"/>
              </a:solidFill>
            </a:endParaRPr>
          </a:p>
          <a:p>
            <a:r>
              <a:rPr lang="en-US" altLang="en-US" dirty="0" smtClean="0">
                <a:solidFill>
                  <a:srgbClr val="000000"/>
                </a:solidFill>
              </a:rPr>
              <a:t>Demonstrate ADS-B In Spacing Application</a:t>
            </a:r>
          </a:p>
          <a:p>
            <a:pPr lvl="1"/>
            <a:r>
              <a:rPr lang="en-US" altLang="en-US" sz="1800" dirty="0" smtClean="0">
                <a:solidFill>
                  <a:srgbClr val="000000"/>
                </a:solidFill>
              </a:rPr>
              <a:t>NASA ADS-B In merging and spacing algorithm (ASTAR)</a:t>
            </a:r>
          </a:p>
          <a:p>
            <a:endParaRPr lang="en-US" altLang="en-US" sz="1200" dirty="0" smtClean="0">
              <a:solidFill>
                <a:srgbClr val="000000"/>
              </a:solidFill>
            </a:endParaRPr>
          </a:p>
          <a:p>
            <a:r>
              <a:rPr lang="en-US" altLang="en-US" dirty="0" smtClean="0">
                <a:solidFill>
                  <a:srgbClr val="000000"/>
                </a:solidFill>
              </a:rPr>
              <a:t>Accelerate transfer of NASA scheduling and spacing technologies for inclusion in NAS/</a:t>
            </a:r>
            <a:r>
              <a:rPr lang="en-US" altLang="en-US" dirty="0" err="1" smtClean="0">
                <a:solidFill>
                  <a:srgbClr val="000000"/>
                </a:solidFill>
              </a:rPr>
              <a:t>NextGen</a:t>
            </a:r>
            <a:endParaRPr lang="en-US" altLang="en-US" dirty="0" smtClean="0">
              <a:solidFill>
                <a:srgbClr val="000000"/>
              </a:solidFill>
            </a:endParaRPr>
          </a:p>
          <a:p>
            <a:pPr lvl="1"/>
            <a:r>
              <a:rPr lang="en-US" altLang="en-US" sz="1800" dirty="0" smtClean="0">
                <a:solidFill>
                  <a:srgbClr val="000000"/>
                </a:solidFill>
              </a:rPr>
              <a:t>Terminal metering based upon Traffic Management Advisor research</a:t>
            </a:r>
          </a:p>
          <a:p>
            <a:pPr lvl="1"/>
            <a:r>
              <a:rPr lang="en-US" altLang="en-US" sz="1800" dirty="0" smtClean="0">
                <a:solidFill>
                  <a:srgbClr val="000000"/>
                </a:solidFill>
              </a:rPr>
              <a:t>Airborne spacing application based upon Interval Management research</a:t>
            </a:r>
          </a:p>
          <a:p>
            <a:pPr lvl="1"/>
            <a:r>
              <a:rPr lang="en-US" altLang="en-US" sz="1800" dirty="0" smtClean="0">
                <a:solidFill>
                  <a:srgbClr val="000000"/>
                </a:solidFill>
              </a:rPr>
              <a:t>Controller spacing tools based upon Controller Managed Spacing research</a:t>
            </a:r>
          </a:p>
          <a:p>
            <a:pPr lvl="1"/>
            <a:endParaRPr lang="en-US" altLang="en-US" dirty="0" smtClean="0">
              <a:solidFill>
                <a:srgbClr val="000000"/>
              </a:solidFill>
            </a:endParaRPr>
          </a:p>
        </p:txBody>
      </p:sp>
      <p:sp>
        <p:nvSpPr>
          <p:cNvPr id="3" name="Slide Number Placeholder 2"/>
          <p:cNvSpPr>
            <a:spLocks noGrp="1"/>
          </p:cNvSpPr>
          <p:nvPr>
            <p:ph type="sldNum" sz="quarter" idx="12"/>
          </p:nvPr>
        </p:nvSpPr>
        <p:spPr/>
        <p:txBody>
          <a:bodyPr/>
          <a:lstStyle/>
          <a:p>
            <a:pPr>
              <a:defRPr/>
            </a:pPr>
            <a:fld id="{2FCE5093-66B5-40D3-A4A7-67B23040F762}" type="slidenum">
              <a:rPr lang="en-US" smtClean="0"/>
              <a:pPr>
                <a:defRPr/>
              </a:pPr>
              <a:t>6</a:t>
            </a:fld>
            <a:endParaRPr lang="en-US" dirty="0"/>
          </a:p>
        </p:txBody>
      </p:sp>
      <p:sp>
        <p:nvSpPr>
          <p:cNvPr id="4" name="Footer Placeholder 3"/>
          <p:cNvSpPr>
            <a:spLocks noGrp="1"/>
          </p:cNvSpPr>
          <p:nvPr>
            <p:ph type="ftr" sz="quarter" idx="11"/>
          </p:nvPr>
        </p:nvSpPr>
        <p:spPr/>
        <p:txBody>
          <a:bodyPr/>
          <a:lstStyle/>
          <a:p>
            <a:pPr>
              <a:defRPr/>
            </a:pPr>
            <a:r>
              <a:rPr lang="en-US" dirty="0" smtClean="0"/>
              <a:t>NASA ATD-1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0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0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50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50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507">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507">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507">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50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6435" y="1676400"/>
            <a:ext cx="8998179" cy="4643174"/>
            <a:chOff x="116435" y="1676400"/>
            <a:chExt cx="8998179" cy="4643174"/>
          </a:xfrm>
        </p:grpSpPr>
        <p:grpSp>
          <p:nvGrpSpPr>
            <p:cNvPr id="2" name="Group 1"/>
            <p:cNvGrpSpPr/>
            <p:nvPr/>
          </p:nvGrpSpPr>
          <p:grpSpPr>
            <a:xfrm>
              <a:off x="116435" y="1676400"/>
              <a:ext cx="8632710" cy="4643174"/>
              <a:chOff x="242777" y="1295104"/>
              <a:chExt cx="8632710" cy="4643174"/>
            </a:xfrm>
          </p:grpSpPr>
          <p:sp>
            <p:nvSpPr>
              <p:cNvPr id="5" name="Bent Arrow 4"/>
              <p:cNvSpPr/>
              <p:nvPr/>
            </p:nvSpPr>
            <p:spPr>
              <a:xfrm>
                <a:off x="4939663" y="2787234"/>
                <a:ext cx="596223" cy="1304127"/>
              </a:xfrm>
              <a:prstGeom prst="bentArrow">
                <a:avLst/>
              </a:prstGeom>
              <a:solidFill>
                <a:srgbClr val="660066"/>
              </a:solidFill>
              <a:ln w="12700" cmpd="sng">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313502" tIns="156751" rIns="313502" bIns="156751" spcCol="0" rtlCol="0" anchor="ctr"/>
              <a:lstStyle/>
              <a:p>
                <a:pPr algn="ctr"/>
                <a:endParaRPr lang="en-US">
                  <a:solidFill>
                    <a:prstClr val="black"/>
                  </a:solidFill>
                  <a:latin typeface="Calibri"/>
                </a:endParaRPr>
              </a:p>
            </p:txBody>
          </p:sp>
          <p:pic>
            <p:nvPicPr>
              <p:cNvPr id="9" name="Picture 8" descr="ACD14-0166-007.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49013" y="1814154"/>
                <a:ext cx="2507514" cy="1609524"/>
              </a:xfrm>
              <a:prstGeom prst="rect">
                <a:avLst/>
              </a:prstGeom>
              <a:ln w="12700" cmpd="sng">
                <a:solidFill>
                  <a:srgbClr val="FFFFFF"/>
                </a:solidFill>
              </a:ln>
              <a:effectLst/>
            </p:spPr>
          </p:pic>
          <p:pic>
            <p:nvPicPr>
              <p:cNvPr id="10" name="Picture 9" descr="ACD14-0166-00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65803" y="1816195"/>
                <a:ext cx="809684" cy="1182396"/>
              </a:xfrm>
              <a:prstGeom prst="rect">
                <a:avLst/>
              </a:prstGeom>
              <a:ln w="12700" cmpd="sng">
                <a:solidFill>
                  <a:srgbClr val="FFFFFF"/>
                </a:solidFill>
              </a:ln>
            </p:spPr>
          </p:pic>
          <p:sp>
            <p:nvSpPr>
              <p:cNvPr id="11" name="TextBox 10"/>
              <p:cNvSpPr txBox="1"/>
              <p:nvPr/>
            </p:nvSpPr>
            <p:spPr>
              <a:xfrm>
                <a:off x="5371329" y="1341150"/>
                <a:ext cx="1004466" cy="466956"/>
              </a:xfrm>
              <a:prstGeom prst="rect">
                <a:avLst/>
              </a:prstGeom>
              <a:solidFill>
                <a:schemeClr val="tx1"/>
              </a:solidFill>
              <a:ln w="12700" cmpd="sng">
                <a:solidFill>
                  <a:srgbClr val="FFFFFF"/>
                </a:solidFill>
              </a:ln>
            </p:spPr>
            <p:txBody>
              <a:bodyPr wrap="square" lIns="91440" tIns="0" rIns="91440" bIns="0" rtlCol="0" anchor="ctr" anchorCtr="0">
                <a:noAutofit/>
                <a:scene3d>
                  <a:camera prst="orthographicFront"/>
                  <a:lightRig rig="threePt" dir="t"/>
                </a:scene3d>
                <a:sp3d extrusionH="57150">
                  <a:bevelT w="38100" h="38100"/>
                </a:sp3d>
              </a:bodyPr>
              <a:lstStyle/>
              <a:p>
                <a:pPr algn="ctr"/>
                <a:r>
                  <a:rPr lang="en-US" sz="2800" b="1" dirty="0">
                    <a:solidFill>
                      <a:prstClr val="white"/>
                    </a:solidFill>
                    <a:latin typeface="Helvetica"/>
                    <a:cs typeface="Helvetica"/>
                  </a:rPr>
                  <a:t>CMS</a:t>
                </a:r>
              </a:p>
            </p:txBody>
          </p:sp>
          <p:sp>
            <p:nvSpPr>
              <p:cNvPr id="12" name="TextBox 11"/>
              <p:cNvSpPr txBox="1"/>
              <p:nvPr/>
            </p:nvSpPr>
            <p:spPr>
              <a:xfrm>
                <a:off x="6375796" y="1346064"/>
                <a:ext cx="2311004" cy="460851"/>
              </a:xfrm>
              <a:prstGeom prst="rect">
                <a:avLst/>
              </a:prstGeom>
              <a:solidFill>
                <a:schemeClr val="tx1"/>
              </a:solidFill>
              <a:ln w="12700" cmpd="sng">
                <a:solidFill>
                  <a:srgbClr val="FFFFFF"/>
                </a:solidFill>
              </a:ln>
            </p:spPr>
            <p:txBody>
              <a:bodyPr wrap="square" lIns="91440" tIns="0" rIns="91440" bIns="0" rtlCol="0" anchor="ctr" anchorCtr="0">
                <a:noAutofit/>
              </a:bodyPr>
              <a:lstStyle/>
              <a:p>
                <a:pPr algn="ctr"/>
                <a:r>
                  <a:rPr lang="en-US" sz="1300" dirty="0">
                    <a:solidFill>
                      <a:prstClr val="white"/>
                    </a:solidFill>
                    <a:latin typeface="Helvetica Neue Light"/>
                    <a:cs typeface="Helvetica"/>
                  </a:rPr>
                  <a:t>Controller-Managed Spacing</a:t>
                </a:r>
              </a:p>
              <a:p>
                <a:pPr algn="ctr"/>
                <a:r>
                  <a:rPr lang="en-US" sz="1300" dirty="0">
                    <a:solidFill>
                      <a:prstClr val="white"/>
                    </a:solidFill>
                    <a:latin typeface="Helvetica Neue Light"/>
                    <a:cs typeface="Helvetica"/>
                  </a:rPr>
                  <a:t>in Terminal Airspace</a:t>
                </a:r>
              </a:p>
            </p:txBody>
          </p:sp>
          <p:pic>
            <p:nvPicPr>
              <p:cNvPr id="13" name="Picture 12" descr="ACD14-0166-005.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87345" y="4137328"/>
                <a:ext cx="798448" cy="1339925"/>
              </a:xfrm>
              <a:prstGeom prst="rect">
                <a:avLst/>
              </a:prstGeom>
              <a:ln w="12700" cmpd="sng">
                <a:solidFill>
                  <a:srgbClr val="FFFFFF"/>
                </a:solidFill>
              </a:ln>
            </p:spPr>
          </p:pic>
          <p:sp>
            <p:nvSpPr>
              <p:cNvPr id="14" name="TextBox 13"/>
              <p:cNvSpPr txBox="1"/>
              <p:nvPr/>
            </p:nvSpPr>
            <p:spPr>
              <a:xfrm>
                <a:off x="1756158" y="5477427"/>
                <a:ext cx="1619722" cy="458607"/>
              </a:xfrm>
              <a:prstGeom prst="rect">
                <a:avLst/>
              </a:prstGeom>
              <a:solidFill>
                <a:schemeClr val="tx1"/>
              </a:solidFill>
              <a:ln w="12700" cmpd="sng">
                <a:solidFill>
                  <a:srgbClr val="FFFFFF"/>
                </a:solidFill>
              </a:ln>
            </p:spPr>
            <p:txBody>
              <a:bodyPr wrap="square" lIns="91440" tIns="0" rIns="91440" bIns="0" rtlCol="0" anchor="ctr" anchorCtr="0">
                <a:noAutofit/>
                <a:scene3d>
                  <a:camera prst="orthographicFront"/>
                  <a:lightRig rig="threePt" dir="t"/>
                </a:scene3d>
                <a:sp3d extrusionH="57150">
                  <a:bevelT w="38100" h="38100"/>
                </a:sp3d>
              </a:bodyPr>
              <a:lstStyle/>
              <a:p>
                <a:pPr algn="ctr"/>
                <a:r>
                  <a:rPr lang="en-US" sz="2800" b="1" dirty="0">
                    <a:solidFill>
                      <a:prstClr val="white"/>
                    </a:solidFill>
                    <a:latin typeface="Helvetica"/>
                    <a:cs typeface="Helvetica"/>
                  </a:rPr>
                  <a:t>TMA-TM</a:t>
                </a:r>
              </a:p>
            </p:txBody>
          </p:sp>
          <p:sp>
            <p:nvSpPr>
              <p:cNvPr id="15" name="TextBox 14"/>
              <p:cNvSpPr txBox="1"/>
              <p:nvPr/>
            </p:nvSpPr>
            <p:spPr>
              <a:xfrm>
                <a:off x="3375878" y="5477427"/>
                <a:ext cx="2339439" cy="460851"/>
              </a:xfrm>
              <a:prstGeom prst="rect">
                <a:avLst/>
              </a:prstGeom>
              <a:solidFill>
                <a:schemeClr val="tx1"/>
              </a:solidFill>
              <a:ln w="12700" cmpd="sng">
                <a:solidFill>
                  <a:srgbClr val="FFFFFF"/>
                </a:solidFill>
              </a:ln>
            </p:spPr>
            <p:txBody>
              <a:bodyPr wrap="square" lIns="91440" tIns="0" rIns="91440" bIns="0" rtlCol="0" anchor="ctr" anchorCtr="0">
                <a:noAutofit/>
              </a:bodyPr>
              <a:lstStyle/>
              <a:p>
                <a:pPr algn="ctr"/>
                <a:r>
                  <a:rPr lang="en-US" sz="1300" dirty="0">
                    <a:solidFill>
                      <a:prstClr val="white"/>
                    </a:solidFill>
                    <a:latin typeface="Helvetica Neue Light"/>
                    <a:cs typeface="Helvetica Neue Light"/>
                  </a:rPr>
                  <a:t>Traffic</a:t>
                </a:r>
                <a:r>
                  <a:rPr lang="en-US" sz="1300" dirty="0">
                    <a:solidFill>
                      <a:prstClr val="white"/>
                    </a:solidFill>
                    <a:latin typeface="Helvetica"/>
                    <a:cs typeface="Helvetica"/>
                  </a:rPr>
                  <a:t> Management Advisor</a:t>
                </a:r>
              </a:p>
              <a:p>
                <a:pPr algn="ctr"/>
                <a:r>
                  <a:rPr lang="en-US" sz="1300" dirty="0">
                    <a:solidFill>
                      <a:prstClr val="white"/>
                    </a:solidFill>
                    <a:latin typeface="Helvetica"/>
                    <a:cs typeface="Helvetica"/>
                  </a:rPr>
                  <a:t>with Terminal Metering</a:t>
                </a:r>
              </a:p>
            </p:txBody>
          </p:sp>
          <p:sp>
            <p:nvSpPr>
              <p:cNvPr id="16" name="Bent Arrow 15"/>
              <p:cNvSpPr/>
              <p:nvPr/>
            </p:nvSpPr>
            <p:spPr>
              <a:xfrm rot="5400000">
                <a:off x="3427161" y="3072362"/>
                <a:ext cx="1235481" cy="576172"/>
              </a:xfrm>
              <a:prstGeom prst="bentArrow">
                <a:avLst/>
              </a:prstGeom>
              <a:solidFill>
                <a:srgbClr val="660066"/>
              </a:solidFill>
              <a:ln w="12700" cmpd="sng">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313502" tIns="156751" rIns="313502" bIns="156751" spcCol="0" rtlCol="0" anchor="ctr"/>
              <a:lstStyle/>
              <a:p>
                <a:pPr algn="ctr"/>
                <a:endParaRPr lang="en-US">
                  <a:solidFill>
                    <a:prstClr val="black"/>
                  </a:solidFill>
                  <a:latin typeface="Calibri"/>
                </a:endParaRPr>
              </a:p>
            </p:txBody>
          </p:sp>
          <p:sp>
            <p:nvSpPr>
              <p:cNvPr id="17" name="Bent Arrow 16"/>
              <p:cNvSpPr/>
              <p:nvPr/>
            </p:nvSpPr>
            <p:spPr>
              <a:xfrm rot="10800000">
                <a:off x="5446488" y="3423678"/>
                <a:ext cx="1276074" cy="1140778"/>
              </a:xfrm>
              <a:prstGeom prst="bentArrow">
                <a:avLst>
                  <a:gd name="adj1" fmla="val 13779"/>
                  <a:gd name="adj2" fmla="val 17662"/>
                  <a:gd name="adj3" fmla="val 23871"/>
                  <a:gd name="adj4" fmla="val 43323"/>
                </a:avLst>
              </a:prstGeom>
              <a:solidFill>
                <a:srgbClr val="660066"/>
              </a:solidFill>
              <a:ln w="12700" cmpd="sng">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313502" tIns="156751" rIns="313502" bIns="156751" spcCol="0" rtlCol="0" anchor="ctr"/>
              <a:lstStyle/>
              <a:p>
                <a:pPr algn="ctr"/>
                <a:endParaRPr lang="en-US">
                  <a:solidFill>
                    <a:prstClr val="black"/>
                  </a:solidFill>
                  <a:latin typeface="Calibri"/>
                </a:endParaRPr>
              </a:p>
            </p:txBody>
          </p:sp>
          <p:sp>
            <p:nvSpPr>
              <p:cNvPr id="18" name="Bent Arrow 17"/>
              <p:cNvSpPr/>
              <p:nvPr/>
            </p:nvSpPr>
            <p:spPr>
              <a:xfrm rot="16200000">
                <a:off x="877974" y="3900267"/>
                <a:ext cx="1617661" cy="630794"/>
              </a:xfrm>
              <a:prstGeom prst="bentArrow">
                <a:avLst>
                  <a:gd name="adj1" fmla="val 25000"/>
                  <a:gd name="adj2" fmla="val 25000"/>
                  <a:gd name="adj3" fmla="val 25000"/>
                  <a:gd name="adj4" fmla="val 43323"/>
                </a:avLst>
              </a:prstGeom>
              <a:solidFill>
                <a:srgbClr val="660066"/>
              </a:solidFill>
              <a:ln w="12700" cmpd="sng">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313502" tIns="156751" rIns="313502" bIns="156751" spcCol="0" rtlCol="0" anchor="ctr"/>
              <a:lstStyle/>
              <a:p>
                <a:pPr algn="ctr"/>
                <a:endParaRPr lang="en-US">
                  <a:solidFill>
                    <a:prstClr val="black"/>
                  </a:solidFill>
                  <a:latin typeface="Calibri"/>
                </a:endParaRPr>
              </a:p>
            </p:txBody>
          </p:sp>
          <p:pic>
            <p:nvPicPr>
              <p:cNvPr id="19" name="Picture 18" descr="IMG_0050_cropped.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2777" y="1760038"/>
                <a:ext cx="830381" cy="1076271"/>
              </a:xfrm>
              <a:prstGeom prst="rect">
                <a:avLst/>
              </a:prstGeom>
              <a:ln w="12700" cmpd="sng">
                <a:solidFill>
                  <a:srgbClr val="FFFFFF"/>
                </a:solidFill>
              </a:ln>
            </p:spPr>
          </p:pic>
          <p:pic>
            <p:nvPicPr>
              <p:cNvPr id="20" name="Picture 19" descr="IMG_0047_cropped.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26204" y="1755805"/>
                <a:ext cx="977350" cy="519217"/>
              </a:xfrm>
              <a:prstGeom prst="rect">
                <a:avLst/>
              </a:prstGeom>
              <a:ln w="12700" cmpd="sng">
                <a:solidFill>
                  <a:srgbClr val="FFFFFF"/>
                </a:solidFill>
              </a:ln>
            </p:spPr>
          </p:pic>
          <p:pic>
            <p:nvPicPr>
              <p:cNvPr id="21" name="Picture 20" descr="ACD10-0148-001_cmyk_converted.jp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021094" y="4004153"/>
                <a:ext cx="2658830" cy="1468404"/>
              </a:xfrm>
              <a:prstGeom prst="rect">
                <a:avLst/>
              </a:prstGeom>
              <a:ln w="12700" cmpd="sng">
                <a:solidFill>
                  <a:srgbClr val="FFFFFF"/>
                </a:solidFill>
              </a:ln>
            </p:spPr>
          </p:pic>
          <p:pic>
            <p:nvPicPr>
              <p:cNvPr id="6" name="Picture 5" descr="IMG_0030.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81507" y="1753712"/>
                <a:ext cx="2641914" cy="1617801"/>
              </a:xfrm>
              <a:prstGeom prst="rect">
                <a:avLst/>
              </a:prstGeom>
              <a:ln w="12700" cmpd="sng">
                <a:solidFill>
                  <a:srgbClr val="FFFFFF"/>
                </a:solidFill>
              </a:ln>
            </p:spPr>
          </p:pic>
          <p:sp>
            <p:nvSpPr>
              <p:cNvPr id="7" name="TextBox 6"/>
              <p:cNvSpPr txBox="1"/>
              <p:nvPr/>
            </p:nvSpPr>
            <p:spPr>
              <a:xfrm>
                <a:off x="954529" y="1295104"/>
                <a:ext cx="801628" cy="458607"/>
              </a:xfrm>
              <a:prstGeom prst="rect">
                <a:avLst/>
              </a:prstGeom>
              <a:solidFill>
                <a:schemeClr val="tx1"/>
              </a:solidFill>
              <a:ln w="12700" cmpd="sng">
                <a:solidFill>
                  <a:srgbClr val="FFFFFF"/>
                </a:solidFill>
              </a:ln>
            </p:spPr>
            <p:txBody>
              <a:bodyPr wrap="square" lIns="91440" tIns="0" rIns="91440" bIns="0" rtlCol="0" anchor="ctr" anchorCtr="0">
                <a:noAutofit/>
                <a:scene3d>
                  <a:camera prst="orthographicFront"/>
                  <a:lightRig rig="threePt" dir="t"/>
                </a:scene3d>
                <a:sp3d extrusionH="57150">
                  <a:bevelT w="38100" h="38100"/>
                </a:sp3d>
              </a:bodyPr>
              <a:lstStyle/>
              <a:p>
                <a:pPr algn="ctr"/>
                <a:r>
                  <a:rPr lang="en-US" sz="2800" b="1" dirty="0">
                    <a:solidFill>
                      <a:prstClr val="white"/>
                    </a:solidFill>
                    <a:latin typeface="Helvetica"/>
                    <a:cs typeface="Helvetica"/>
                  </a:rPr>
                  <a:t>FIM</a:t>
                </a:r>
                <a:endParaRPr lang="en-US" sz="2000" b="1" dirty="0">
                  <a:solidFill>
                    <a:prstClr val="white"/>
                  </a:solidFill>
                  <a:latin typeface="Helvetica"/>
                  <a:cs typeface="Helvetica"/>
                </a:endParaRPr>
              </a:p>
            </p:txBody>
          </p:sp>
          <p:sp>
            <p:nvSpPr>
              <p:cNvPr id="8" name="TextBox 7"/>
              <p:cNvSpPr txBox="1"/>
              <p:nvPr/>
            </p:nvSpPr>
            <p:spPr>
              <a:xfrm>
                <a:off x="1756158" y="1295105"/>
                <a:ext cx="2651536" cy="458607"/>
              </a:xfrm>
              <a:prstGeom prst="rect">
                <a:avLst/>
              </a:prstGeom>
              <a:solidFill>
                <a:schemeClr val="tx1"/>
              </a:solidFill>
              <a:ln w="12700" cmpd="sng">
                <a:solidFill>
                  <a:srgbClr val="FFFFFF"/>
                </a:solidFill>
              </a:ln>
            </p:spPr>
            <p:txBody>
              <a:bodyPr wrap="square" lIns="91440" tIns="0" rIns="91440" bIns="0" rtlCol="0" anchor="ctr" anchorCtr="0">
                <a:noAutofit/>
              </a:bodyPr>
              <a:lstStyle/>
              <a:p>
                <a:pPr algn="ctr"/>
                <a:r>
                  <a:rPr lang="en-US" sz="1300" dirty="0">
                    <a:solidFill>
                      <a:prstClr val="white"/>
                    </a:solidFill>
                    <a:latin typeface="Helvetica Neue Light"/>
                    <a:cs typeface="Helvetica Neue Light"/>
                  </a:rPr>
                  <a:t>Flight Deck Interval Management</a:t>
                </a:r>
              </a:p>
              <a:p>
                <a:pPr algn="ctr"/>
                <a:r>
                  <a:rPr lang="en-US" sz="1300" dirty="0">
                    <a:solidFill>
                      <a:prstClr val="white"/>
                    </a:solidFill>
                    <a:latin typeface="Helvetica Neue Light"/>
                    <a:cs typeface="Helvetica Neue Light"/>
                  </a:rPr>
                  <a:t>for Arrival Operations</a:t>
                </a:r>
              </a:p>
            </p:txBody>
          </p:sp>
        </p:grpSp>
        <p:sp>
          <p:nvSpPr>
            <p:cNvPr id="22" name="TextBox 12"/>
            <p:cNvSpPr txBox="1">
              <a:spLocks noChangeArrowheads="1"/>
            </p:cNvSpPr>
            <p:nvPr/>
          </p:nvSpPr>
          <p:spPr bwMode="auto">
            <a:xfrm>
              <a:off x="5300749" y="4915248"/>
              <a:ext cx="381386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defTabSz="457200" eaLnBrk="1" hangingPunct="1"/>
              <a:r>
                <a:rPr lang="en-US" sz="1300" dirty="0">
                  <a:solidFill>
                    <a:prstClr val="black"/>
                  </a:solidFill>
                  <a:latin typeface="+mn-lt"/>
                </a:rPr>
                <a:t>NASA </a:t>
              </a:r>
              <a:r>
                <a:rPr lang="en-US" sz="1300" dirty="0" smtClean="0">
                  <a:solidFill>
                    <a:prstClr val="black"/>
                  </a:solidFill>
                  <a:latin typeface="+mn-lt"/>
                </a:rPr>
                <a:t>Technologies plus</a:t>
              </a:r>
              <a:endParaRPr lang="en-US" sz="1300" dirty="0">
                <a:solidFill>
                  <a:prstClr val="black"/>
                </a:solidFill>
                <a:latin typeface="+mn-lt"/>
              </a:endParaRPr>
            </a:p>
            <a:p>
              <a:pPr algn="ctr" defTabSz="457200" eaLnBrk="1" hangingPunct="1"/>
              <a:r>
                <a:rPr lang="en-US" sz="1300" dirty="0">
                  <a:solidFill>
                    <a:prstClr val="black"/>
                  </a:solidFill>
                  <a:latin typeface="+mn-lt"/>
                </a:rPr>
                <a:t>ADS-B </a:t>
              </a:r>
              <a:r>
                <a:rPr lang="en-US" sz="1300" dirty="0" smtClean="0">
                  <a:solidFill>
                    <a:prstClr val="black"/>
                  </a:solidFill>
                  <a:latin typeface="+mn-lt"/>
                </a:rPr>
                <a:t>Infrastructure Area </a:t>
              </a:r>
              <a:r>
                <a:rPr lang="en-US" sz="1300" dirty="0">
                  <a:solidFill>
                    <a:prstClr val="black"/>
                  </a:solidFill>
                  <a:latin typeface="+mn-lt"/>
                </a:rPr>
                <a:t>Navigation (RNAV) </a:t>
              </a:r>
              <a:endParaRPr lang="en-US" sz="1300" dirty="0" smtClean="0">
                <a:solidFill>
                  <a:prstClr val="black"/>
                </a:solidFill>
                <a:latin typeface="+mn-lt"/>
              </a:endParaRPr>
            </a:p>
            <a:p>
              <a:pPr algn="ctr" defTabSz="457200" eaLnBrk="1" hangingPunct="1"/>
              <a:r>
                <a:rPr lang="en-US" sz="1300" dirty="0" smtClean="0">
                  <a:solidFill>
                    <a:prstClr val="black"/>
                  </a:solidFill>
                  <a:latin typeface="+mn-lt"/>
                </a:rPr>
                <a:t>Arrivals Required </a:t>
              </a:r>
              <a:r>
                <a:rPr lang="en-US" sz="1300" dirty="0">
                  <a:solidFill>
                    <a:prstClr val="black"/>
                  </a:solidFill>
                  <a:latin typeface="+mn-lt"/>
                </a:rPr>
                <a:t>Navigation Performance (RNP)</a:t>
              </a:r>
            </a:p>
            <a:p>
              <a:pPr algn="ctr" defTabSz="457200" eaLnBrk="1" hangingPunct="1"/>
              <a:r>
                <a:rPr lang="en-US" sz="1300" dirty="0">
                  <a:solidFill>
                    <a:prstClr val="black"/>
                  </a:solidFill>
                  <a:latin typeface="+mn-lt"/>
                </a:rPr>
                <a:t>Optimized Profile Descents (OPD)</a:t>
              </a:r>
            </a:p>
          </p:txBody>
        </p:sp>
      </p:grpSp>
      <p:sp>
        <p:nvSpPr>
          <p:cNvPr id="24" name="Title 23"/>
          <p:cNvSpPr>
            <a:spLocks noGrp="1"/>
          </p:cNvSpPr>
          <p:nvPr>
            <p:ph type="title"/>
          </p:nvPr>
        </p:nvSpPr>
        <p:spPr>
          <a:xfrm>
            <a:off x="304800" y="350838"/>
            <a:ext cx="8229600" cy="639762"/>
          </a:xfrm>
        </p:spPr>
        <p:txBody>
          <a:bodyPr>
            <a:normAutofit/>
          </a:bodyPr>
          <a:lstStyle/>
          <a:p>
            <a:r>
              <a:rPr lang="en-US" dirty="0" smtClean="0"/>
              <a:t>ATD-1: Integrated </a:t>
            </a:r>
            <a:r>
              <a:rPr lang="en-US" dirty="0"/>
              <a:t>Arrival </a:t>
            </a:r>
            <a:r>
              <a:rPr lang="en-US" dirty="0" smtClean="0"/>
              <a:t>Solution</a:t>
            </a:r>
            <a:endParaRPr lang="en-US" dirty="0"/>
          </a:p>
        </p:txBody>
      </p:sp>
    </p:spTree>
    <p:extLst>
      <p:ext uri="{BB962C8B-B14F-4D97-AF65-F5344CB8AC3E}">
        <p14:creationId xmlns:p14="http://schemas.microsoft.com/office/powerpoint/2010/main" val="35121222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r>
              <a:rPr lang="en-US" sz="2800" b="1" dirty="0" smtClean="0">
                <a:latin typeface="Arial" panose="020B0604020202020204" pitchFamily="34" charset="0"/>
                <a:ea typeface="ＭＳ Ｐゴシック" pitchFamily="34" charset="-128"/>
                <a:cs typeface="Arial" panose="020B0604020202020204" pitchFamily="34" charset="0"/>
              </a:rPr>
              <a:t>Operational Scenario</a:t>
            </a:r>
          </a:p>
        </p:txBody>
      </p:sp>
      <p:sp>
        <p:nvSpPr>
          <p:cNvPr id="2" name="Content Placeholder 1"/>
          <p:cNvSpPr>
            <a:spLocks noGrp="1"/>
          </p:cNvSpPr>
          <p:nvPr>
            <p:ph idx="1"/>
          </p:nvPr>
        </p:nvSpPr>
        <p:spPr/>
        <p:txBody>
          <a:bodyPr/>
          <a:lstStyle/>
          <a:p>
            <a:endParaRPr lang="en-US"/>
          </a:p>
        </p:txBody>
      </p:sp>
      <p:sp>
        <p:nvSpPr>
          <p:cNvPr id="42018" name="Slide Number Placeholder 81"/>
          <p:cNvSpPr>
            <a:spLocks noGrp="1"/>
          </p:cNvSpPr>
          <p:nvPr>
            <p:ph type="sldNum" sz="quarter" idx="12"/>
          </p:nvPr>
        </p:nvSpPr>
        <p:spPr bwMode="auto">
          <a:noFill/>
          <a:ln>
            <a:miter lim="800000"/>
            <a:headEnd/>
            <a:tailEnd/>
          </a:ln>
        </p:spPr>
        <p:txBody>
          <a:bodyPr/>
          <a:lstStyle/>
          <a:p>
            <a:fld id="{FA184494-ED30-4D92-BA4B-674FA0FFA83A}" type="slidenum">
              <a:rPr lang="en-US"/>
              <a:pPr/>
              <a:t>8</a:t>
            </a:fld>
            <a:endParaRPr lang="en-US"/>
          </a:p>
        </p:txBody>
      </p:sp>
      <p:sp>
        <p:nvSpPr>
          <p:cNvPr id="41987" name="Rectangle 4"/>
          <p:cNvSpPr>
            <a:spLocks noChangeArrowheads="1"/>
          </p:cNvSpPr>
          <p:nvPr/>
        </p:nvSpPr>
        <p:spPr bwMode="auto">
          <a:xfrm>
            <a:off x="1498600" y="5403850"/>
            <a:ext cx="1371600" cy="241300"/>
          </a:xfrm>
          <a:prstGeom prst="rect">
            <a:avLst/>
          </a:prstGeom>
          <a:noFill/>
          <a:ln w="12700">
            <a:noFill/>
            <a:miter lim="800000"/>
            <a:headEnd/>
            <a:tailEnd/>
          </a:ln>
        </p:spPr>
        <p:txBody>
          <a:bodyPr lIns="90487" tIns="44450" rIns="90487" bIns="44450">
            <a:spAutoFit/>
          </a:bodyPr>
          <a:lstStyle/>
          <a:p>
            <a:pPr eaLnBrk="0" hangingPunct="0">
              <a:spcBef>
                <a:spcPct val="50000"/>
              </a:spcBef>
            </a:pPr>
            <a:endParaRPr lang="en-US" sz="1000">
              <a:solidFill>
                <a:srgbClr val="114FFB"/>
              </a:solidFill>
              <a:latin typeface="Calibri" pitchFamily="34" charset="0"/>
            </a:endParaRPr>
          </a:p>
        </p:txBody>
      </p:sp>
      <p:sp>
        <p:nvSpPr>
          <p:cNvPr id="21511" name="AutoShape 55"/>
          <p:cNvSpPr>
            <a:spLocks noChangeArrowheads="1"/>
          </p:cNvSpPr>
          <p:nvPr/>
        </p:nvSpPr>
        <p:spPr bwMode="auto">
          <a:xfrm>
            <a:off x="2320925" y="1414463"/>
            <a:ext cx="4267200" cy="558800"/>
          </a:xfrm>
          <a:prstGeom prst="roundRect">
            <a:avLst>
              <a:gd name="adj" fmla="val 16667"/>
            </a:avLst>
          </a:prstGeom>
          <a:solidFill>
            <a:schemeClr val="bg1"/>
          </a:solidFill>
          <a:ln w="28575">
            <a:solidFill>
              <a:schemeClr val="accent6">
                <a:lumMod val="75000"/>
              </a:schemeClr>
            </a:solidFill>
            <a:round/>
            <a:headEnd/>
            <a:tailEnd/>
          </a:ln>
        </p:spPr>
        <p:txBody>
          <a:bodyPr/>
          <a:lstStyle/>
          <a:p>
            <a:pPr algn="ctr">
              <a:spcBef>
                <a:spcPct val="20000"/>
              </a:spcBef>
              <a:defRPr/>
            </a:pPr>
            <a:r>
              <a:rPr lang="en-US" sz="1400">
                <a:latin typeface="Calibri" pitchFamily="34" charset="0"/>
                <a:cs typeface="ヒラギノ角ゴ Pro W3" pitchFamily="1" charset="-128"/>
              </a:rPr>
              <a:t>Time-based scheduling provides runway arrival </a:t>
            </a:r>
            <a:r>
              <a:rPr lang="en-US" sz="1400">
                <a:solidFill>
                  <a:srgbClr val="000000"/>
                </a:solidFill>
                <a:latin typeface="Calibri" pitchFamily="34" charset="0"/>
                <a:cs typeface="ヒラギノ角ゴ Pro W3" pitchFamily="1" charset="-128"/>
              </a:rPr>
              <a:t>times </a:t>
            </a:r>
            <a:r>
              <a:rPr lang="en-US" sz="1400">
                <a:latin typeface="Calibri" pitchFamily="34" charset="0"/>
                <a:cs typeface="ヒラギノ角ゴ Pro W3" pitchFamily="1" charset="-128"/>
              </a:rPr>
              <a:t>and fix crossing times for arriving aircraft. </a:t>
            </a:r>
          </a:p>
        </p:txBody>
      </p:sp>
      <p:sp>
        <p:nvSpPr>
          <p:cNvPr id="21512" name="AutoShape 71"/>
          <p:cNvSpPr>
            <a:spLocks noChangeArrowheads="1"/>
          </p:cNvSpPr>
          <p:nvPr/>
        </p:nvSpPr>
        <p:spPr bwMode="auto">
          <a:xfrm>
            <a:off x="3048000" y="2119313"/>
            <a:ext cx="3657600" cy="781050"/>
          </a:xfrm>
          <a:prstGeom prst="roundRect">
            <a:avLst>
              <a:gd name="adj" fmla="val 16667"/>
            </a:avLst>
          </a:prstGeom>
          <a:solidFill>
            <a:schemeClr val="bg1"/>
          </a:solidFill>
          <a:ln w="28575">
            <a:solidFill>
              <a:schemeClr val="accent6">
                <a:lumMod val="75000"/>
              </a:schemeClr>
            </a:solidFill>
            <a:round/>
            <a:headEnd/>
            <a:tailEnd/>
          </a:ln>
        </p:spPr>
        <p:txBody>
          <a:bodyPr/>
          <a:lstStyle/>
          <a:p>
            <a:pPr algn="ctr" fontAlgn="auto">
              <a:spcBef>
                <a:spcPct val="20000"/>
              </a:spcBef>
              <a:spcAft>
                <a:spcPts val="0"/>
              </a:spcAft>
              <a:defRPr/>
            </a:pPr>
            <a:r>
              <a:rPr lang="en-US" sz="1400" dirty="0">
                <a:latin typeface="+mn-lt"/>
                <a:ea typeface="+mn-ea"/>
              </a:rPr>
              <a:t>En route speed and path assignments correctly space aircraft for descents on RNAV/RNP </a:t>
            </a:r>
            <a:r>
              <a:rPr lang="en-US" sz="1400" dirty="0" err="1">
                <a:latin typeface="+mn-lt"/>
                <a:ea typeface="+mn-ea"/>
              </a:rPr>
              <a:t>OPDs</a:t>
            </a:r>
            <a:r>
              <a:rPr lang="en-US" sz="1400" dirty="0">
                <a:latin typeface="+mn-lt"/>
                <a:ea typeface="+mn-ea"/>
              </a:rPr>
              <a:t> to assigned runways.</a:t>
            </a:r>
          </a:p>
        </p:txBody>
      </p:sp>
      <p:grpSp>
        <p:nvGrpSpPr>
          <p:cNvPr id="41990" name="Group 111"/>
          <p:cNvGrpSpPr>
            <a:grpSpLocks/>
          </p:cNvGrpSpPr>
          <p:nvPr/>
        </p:nvGrpSpPr>
        <p:grpSpPr bwMode="auto">
          <a:xfrm>
            <a:off x="2432050" y="3865563"/>
            <a:ext cx="4495800" cy="2592387"/>
            <a:chOff x="2895600" y="3810000"/>
            <a:chExt cx="4496594" cy="2592388"/>
          </a:xfrm>
        </p:grpSpPr>
        <p:cxnSp>
          <p:nvCxnSpPr>
            <p:cNvPr id="73" name="Straight Connector 72"/>
            <p:cNvCxnSpPr>
              <a:cxnSpLocks noChangeShapeType="1"/>
            </p:cNvCxnSpPr>
            <p:nvPr/>
          </p:nvCxnSpPr>
          <p:spPr bwMode="auto">
            <a:xfrm flipV="1">
              <a:off x="2895600" y="3810000"/>
              <a:ext cx="1066988" cy="762000"/>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77" name="Straight Connector 76"/>
            <p:cNvCxnSpPr>
              <a:cxnSpLocks noChangeShapeType="1"/>
            </p:cNvCxnSpPr>
            <p:nvPr/>
          </p:nvCxnSpPr>
          <p:spPr bwMode="auto">
            <a:xfrm rot="5400000">
              <a:off x="6896894" y="5143500"/>
              <a:ext cx="989013" cy="1587"/>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79" name="Straight Connector 78"/>
            <p:cNvCxnSpPr>
              <a:cxnSpLocks noChangeShapeType="1"/>
            </p:cNvCxnSpPr>
            <p:nvPr/>
          </p:nvCxnSpPr>
          <p:spPr bwMode="auto">
            <a:xfrm rot="10800000">
              <a:off x="5791711" y="4419600"/>
              <a:ext cx="1598895" cy="228600"/>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81" name="Straight Connector 80"/>
            <p:cNvCxnSpPr>
              <a:cxnSpLocks noChangeShapeType="1"/>
            </p:cNvCxnSpPr>
            <p:nvPr/>
          </p:nvCxnSpPr>
          <p:spPr bwMode="auto">
            <a:xfrm rot="10800000" flipV="1">
              <a:off x="4648510" y="4419600"/>
              <a:ext cx="1143202" cy="152400"/>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83" name="Straight Connector 82"/>
            <p:cNvCxnSpPr>
              <a:cxnSpLocks noChangeShapeType="1"/>
            </p:cNvCxnSpPr>
            <p:nvPr/>
          </p:nvCxnSpPr>
          <p:spPr bwMode="auto">
            <a:xfrm rot="16200000" flipV="1">
              <a:off x="3924549" y="3848040"/>
              <a:ext cx="762000" cy="685921"/>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85" name="Straight Connector 84"/>
            <p:cNvCxnSpPr>
              <a:cxnSpLocks noChangeShapeType="1"/>
            </p:cNvCxnSpPr>
            <p:nvPr/>
          </p:nvCxnSpPr>
          <p:spPr bwMode="auto">
            <a:xfrm rot="10800000" flipV="1">
              <a:off x="6325206" y="5638801"/>
              <a:ext cx="1065401" cy="76200"/>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87" name="Straight Connector 86"/>
            <p:cNvCxnSpPr>
              <a:cxnSpLocks noChangeShapeType="1"/>
            </p:cNvCxnSpPr>
            <p:nvPr/>
          </p:nvCxnSpPr>
          <p:spPr bwMode="auto">
            <a:xfrm rot="5400000">
              <a:off x="5715558" y="5791154"/>
              <a:ext cx="685800" cy="533494"/>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89" name="Straight Connector 88"/>
            <p:cNvCxnSpPr>
              <a:cxnSpLocks noChangeShapeType="1"/>
            </p:cNvCxnSpPr>
            <p:nvPr/>
          </p:nvCxnSpPr>
          <p:spPr bwMode="auto">
            <a:xfrm>
              <a:off x="2895600" y="4572000"/>
              <a:ext cx="1219415" cy="838200"/>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92" name="Straight Connector 91"/>
            <p:cNvCxnSpPr>
              <a:cxnSpLocks noChangeShapeType="1"/>
            </p:cNvCxnSpPr>
            <p:nvPr/>
          </p:nvCxnSpPr>
          <p:spPr bwMode="auto">
            <a:xfrm rot="16200000" flipH="1">
              <a:off x="3695929" y="5829287"/>
              <a:ext cx="990600" cy="152427"/>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108" name="Straight Connector 107"/>
            <p:cNvCxnSpPr>
              <a:cxnSpLocks noChangeShapeType="1"/>
            </p:cNvCxnSpPr>
            <p:nvPr/>
          </p:nvCxnSpPr>
          <p:spPr bwMode="auto">
            <a:xfrm rot="10800000">
              <a:off x="4267442" y="6400801"/>
              <a:ext cx="1524269" cy="1587"/>
            </a:xfrm>
            <a:prstGeom prst="line">
              <a:avLst/>
            </a:prstGeom>
            <a:noFill/>
            <a:ln w="25400">
              <a:solidFill>
                <a:schemeClr val="accent1"/>
              </a:solidFill>
              <a:round/>
              <a:headEnd/>
              <a:tailEnd/>
            </a:ln>
            <a:effectLst>
              <a:outerShdw dist="20000" dir="5400000" rotWithShape="0">
                <a:srgbClr val="808080">
                  <a:alpha val="37999"/>
                </a:srgbClr>
              </a:outerShdw>
            </a:effectLst>
          </p:spPr>
        </p:cxnSp>
      </p:grpSp>
      <p:sp>
        <p:nvSpPr>
          <p:cNvPr id="21515" name="AutoShape 70"/>
          <p:cNvSpPr>
            <a:spLocks noChangeArrowheads="1"/>
          </p:cNvSpPr>
          <p:nvPr/>
        </p:nvSpPr>
        <p:spPr bwMode="auto">
          <a:xfrm>
            <a:off x="136525" y="4748213"/>
            <a:ext cx="3200400" cy="838200"/>
          </a:xfrm>
          <a:prstGeom prst="roundRect">
            <a:avLst>
              <a:gd name="adj" fmla="val 16667"/>
            </a:avLst>
          </a:prstGeom>
          <a:solidFill>
            <a:schemeClr val="bg1"/>
          </a:solidFill>
          <a:ln w="28575">
            <a:solidFill>
              <a:schemeClr val="accent6">
                <a:lumMod val="75000"/>
              </a:schemeClr>
            </a:solidFill>
            <a:round/>
            <a:headEnd/>
            <a:tailEnd/>
          </a:ln>
        </p:spPr>
        <p:txBody>
          <a:bodyPr/>
          <a:lstStyle/>
          <a:p>
            <a:pPr algn="ctr">
              <a:spcBef>
                <a:spcPct val="20000"/>
              </a:spcBef>
            </a:pPr>
            <a:r>
              <a:rPr lang="en-US" sz="1400">
                <a:latin typeface="Calibri" pitchFamily="34" charset="0"/>
              </a:rPr>
              <a:t>Most flight crews use FMS to fly OPDs along RNAV/RNP routes – largely without controller intervention. </a:t>
            </a:r>
          </a:p>
        </p:txBody>
      </p:sp>
      <p:sp>
        <p:nvSpPr>
          <p:cNvPr id="21517" name="AutoShape 78"/>
          <p:cNvSpPr>
            <a:spLocks noChangeArrowheads="1"/>
          </p:cNvSpPr>
          <p:nvPr/>
        </p:nvSpPr>
        <p:spPr bwMode="auto">
          <a:xfrm>
            <a:off x="3760788" y="3052763"/>
            <a:ext cx="4038600" cy="990600"/>
          </a:xfrm>
          <a:prstGeom prst="roundRect">
            <a:avLst>
              <a:gd name="adj" fmla="val 16667"/>
            </a:avLst>
          </a:prstGeom>
          <a:solidFill>
            <a:schemeClr val="bg1"/>
          </a:solidFill>
          <a:ln w="28575">
            <a:solidFill>
              <a:schemeClr val="accent6">
                <a:lumMod val="75000"/>
              </a:schemeClr>
            </a:solidFill>
            <a:round/>
            <a:headEnd/>
            <a:tailEnd/>
          </a:ln>
        </p:spPr>
        <p:txBody>
          <a:bodyPr/>
          <a:lstStyle/>
          <a:p>
            <a:pPr algn="ctr">
              <a:spcBef>
                <a:spcPct val="20000"/>
              </a:spcBef>
            </a:pPr>
            <a:r>
              <a:rPr lang="en-US" sz="1400">
                <a:latin typeface="Calibri" pitchFamily="34" charset="0"/>
              </a:rPr>
              <a:t>Aircraft are delivered to meter fixes according to schedule, but with small spacing errors that need to be reduced to maximize throughput and avoid spacing violations.</a:t>
            </a:r>
          </a:p>
          <a:p>
            <a:pPr>
              <a:spcBef>
                <a:spcPct val="20000"/>
              </a:spcBef>
            </a:pPr>
            <a:endParaRPr lang="en-US" sz="1400">
              <a:latin typeface="Calibri" pitchFamily="34" charset="0"/>
            </a:endParaRPr>
          </a:p>
        </p:txBody>
      </p:sp>
      <p:sp>
        <p:nvSpPr>
          <p:cNvPr id="21519" name="AutoShape 80"/>
          <p:cNvSpPr>
            <a:spLocks noChangeArrowheads="1"/>
          </p:cNvSpPr>
          <p:nvPr/>
        </p:nvSpPr>
        <p:spPr bwMode="auto">
          <a:xfrm>
            <a:off x="4062413" y="5943600"/>
            <a:ext cx="4879975" cy="823913"/>
          </a:xfrm>
          <a:prstGeom prst="roundRect">
            <a:avLst>
              <a:gd name="adj" fmla="val 16667"/>
            </a:avLst>
          </a:prstGeom>
          <a:solidFill>
            <a:schemeClr val="bg1"/>
          </a:solidFill>
          <a:ln w="28575">
            <a:solidFill>
              <a:schemeClr val="accent6">
                <a:lumMod val="75000"/>
              </a:schemeClr>
            </a:solidFill>
            <a:round/>
            <a:headEnd/>
            <a:tailEnd/>
          </a:ln>
        </p:spPr>
        <p:txBody>
          <a:bodyPr/>
          <a:lstStyle/>
          <a:p>
            <a:pPr algn="ctr">
              <a:spcBef>
                <a:spcPct val="20000"/>
              </a:spcBef>
              <a:defRPr/>
            </a:pPr>
            <a:r>
              <a:rPr lang="en-US" sz="1400">
                <a:latin typeface="Calibri" pitchFamily="-107" charset="0"/>
                <a:ea typeface="ヒラギノ角ゴ Pro W3" charset="-128"/>
                <a:cs typeface="ヒラギノ角ゴ Pro W3" charset="-128"/>
              </a:rPr>
              <a:t>Terminal controllers correct residual spacing errors and cope with disturbances and off-nominal events using tools and display enhancements based on 4-D trajectories.</a:t>
            </a:r>
          </a:p>
        </p:txBody>
      </p:sp>
      <p:sp>
        <p:nvSpPr>
          <p:cNvPr id="41994" name="Freeform 27"/>
          <p:cNvSpPr>
            <a:spLocks noChangeAspect="1"/>
          </p:cNvSpPr>
          <p:nvPr/>
        </p:nvSpPr>
        <p:spPr bwMode="auto">
          <a:xfrm rot="-3093461">
            <a:off x="3666332" y="4679156"/>
            <a:ext cx="273050" cy="280987"/>
          </a:xfrm>
          <a:custGeom>
            <a:avLst/>
            <a:gdLst>
              <a:gd name="T0" fmla="*/ 2147483647 w 202"/>
              <a:gd name="T1" fmla="*/ 2147483647 h 209"/>
              <a:gd name="T2" fmla="*/ 2147483647 w 202"/>
              <a:gd name="T3" fmla="*/ 2147483647 h 209"/>
              <a:gd name="T4" fmla="*/ 2147483647 w 202"/>
              <a:gd name="T5" fmla="*/ 2147483647 h 209"/>
              <a:gd name="T6" fmla="*/ 0 w 202"/>
              <a:gd name="T7" fmla="*/ 2147483647 h 209"/>
              <a:gd name="T8" fmla="*/ 2147483647 w 202"/>
              <a:gd name="T9" fmla="*/ 2147483647 h 209"/>
              <a:gd name="T10" fmla="*/ 2147483647 w 202"/>
              <a:gd name="T11" fmla="*/ 2147483647 h 209"/>
              <a:gd name="T12" fmla="*/ 2147483647 w 202"/>
              <a:gd name="T13" fmla="*/ 2147483647 h 209"/>
              <a:gd name="T14" fmla="*/ 2147483647 w 202"/>
              <a:gd name="T15" fmla="*/ 2147483647 h 209"/>
              <a:gd name="T16" fmla="*/ 2147483647 w 202"/>
              <a:gd name="T17" fmla="*/ 2147483647 h 209"/>
              <a:gd name="T18" fmla="*/ 2147483647 w 202"/>
              <a:gd name="T19" fmla="*/ 2147483647 h 209"/>
              <a:gd name="T20" fmla="*/ 2147483647 w 202"/>
              <a:gd name="T21" fmla="*/ 0 h 209"/>
              <a:gd name="T22" fmla="*/ 2147483647 w 202"/>
              <a:gd name="T23" fmla="*/ 2147483647 h 209"/>
              <a:gd name="T24" fmla="*/ 2147483647 w 202"/>
              <a:gd name="T25" fmla="*/ 2147483647 h 209"/>
              <a:gd name="T26" fmla="*/ 2147483647 w 202"/>
              <a:gd name="T27" fmla="*/ 2147483647 h 209"/>
              <a:gd name="T28" fmla="*/ 2147483647 w 202"/>
              <a:gd name="T29" fmla="*/ 2147483647 h 209"/>
              <a:gd name="T30" fmla="*/ 2147483647 w 202"/>
              <a:gd name="T31" fmla="*/ 2147483647 h 209"/>
              <a:gd name="T32" fmla="*/ 2147483647 w 202"/>
              <a:gd name="T33" fmla="*/ 2147483647 h 209"/>
              <a:gd name="T34" fmla="*/ 2147483647 w 202"/>
              <a:gd name="T35" fmla="*/ 2147483647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2"/>
              <a:gd name="T55" fmla="*/ 0 h 209"/>
              <a:gd name="T56" fmla="*/ 202 w 20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2" h="209">
                <a:moveTo>
                  <a:pt x="114" y="208"/>
                </a:moveTo>
                <a:lnTo>
                  <a:pt x="95" y="207"/>
                </a:lnTo>
                <a:lnTo>
                  <a:pt x="93" y="132"/>
                </a:lnTo>
                <a:lnTo>
                  <a:pt x="0" y="87"/>
                </a:lnTo>
                <a:lnTo>
                  <a:pt x="1" y="61"/>
                </a:lnTo>
                <a:lnTo>
                  <a:pt x="92" y="83"/>
                </a:lnTo>
                <a:lnTo>
                  <a:pt x="89" y="38"/>
                </a:lnTo>
                <a:lnTo>
                  <a:pt x="68" y="26"/>
                </a:lnTo>
                <a:lnTo>
                  <a:pt x="69" y="4"/>
                </a:lnTo>
                <a:lnTo>
                  <a:pt x="98" y="12"/>
                </a:lnTo>
                <a:lnTo>
                  <a:pt x="130" y="0"/>
                </a:lnTo>
                <a:lnTo>
                  <a:pt x="130" y="21"/>
                </a:lnTo>
                <a:lnTo>
                  <a:pt x="109" y="37"/>
                </a:lnTo>
                <a:lnTo>
                  <a:pt x="112" y="84"/>
                </a:lnTo>
                <a:lnTo>
                  <a:pt x="201" y="46"/>
                </a:lnTo>
                <a:lnTo>
                  <a:pt x="201" y="72"/>
                </a:lnTo>
                <a:lnTo>
                  <a:pt x="113" y="132"/>
                </a:lnTo>
                <a:lnTo>
                  <a:pt x="114" y="208"/>
                </a:lnTo>
              </a:path>
            </a:pathLst>
          </a:custGeom>
          <a:solidFill>
            <a:srgbClr val="0000FF"/>
          </a:solidFill>
          <a:ln w="12700" cap="rnd">
            <a:solidFill>
              <a:schemeClr val="tx1"/>
            </a:solidFill>
            <a:round/>
            <a:headEnd/>
            <a:tailEnd/>
          </a:ln>
        </p:spPr>
        <p:txBody>
          <a:bodyPr/>
          <a:lstStyle/>
          <a:p>
            <a:endParaRPr lang="en-US"/>
          </a:p>
        </p:txBody>
      </p:sp>
      <p:sp>
        <p:nvSpPr>
          <p:cNvPr id="41995" name="Oval 28"/>
          <p:cNvSpPr>
            <a:spLocks noChangeAspect="1" noChangeArrowheads="1"/>
          </p:cNvSpPr>
          <p:nvPr/>
        </p:nvSpPr>
        <p:spPr bwMode="auto">
          <a:xfrm rot="2126539">
            <a:off x="3903663" y="4886325"/>
            <a:ext cx="25400" cy="28575"/>
          </a:xfrm>
          <a:prstGeom prst="ellipse">
            <a:avLst/>
          </a:prstGeom>
          <a:solidFill>
            <a:srgbClr val="0000FF"/>
          </a:solidFill>
          <a:ln w="12700">
            <a:solidFill>
              <a:schemeClr val="tx1"/>
            </a:solidFill>
            <a:round/>
            <a:headEnd/>
            <a:tailEnd/>
          </a:ln>
        </p:spPr>
        <p:txBody>
          <a:bodyPr wrap="none" anchor="ctr"/>
          <a:lstStyle/>
          <a:p>
            <a:endParaRPr lang="en-US">
              <a:latin typeface="Calibri" pitchFamily="34" charset="0"/>
            </a:endParaRPr>
          </a:p>
        </p:txBody>
      </p:sp>
      <p:sp>
        <p:nvSpPr>
          <p:cNvPr id="41996" name="Line 6"/>
          <p:cNvSpPr>
            <a:spLocks noChangeShapeType="1"/>
          </p:cNvSpPr>
          <p:nvPr/>
        </p:nvSpPr>
        <p:spPr bwMode="auto">
          <a:xfrm flipH="1" flipV="1">
            <a:off x="1611313" y="1274763"/>
            <a:ext cx="1371600" cy="2971800"/>
          </a:xfrm>
          <a:prstGeom prst="line">
            <a:avLst/>
          </a:prstGeom>
          <a:noFill/>
          <a:ln w="12700">
            <a:solidFill>
              <a:schemeClr val="tx1"/>
            </a:solidFill>
            <a:prstDash val="dash"/>
            <a:round/>
            <a:headEnd/>
            <a:tailEnd/>
          </a:ln>
        </p:spPr>
        <p:txBody>
          <a:bodyPr wrap="none" anchor="ctr"/>
          <a:lstStyle/>
          <a:p>
            <a:endParaRPr lang="en-US"/>
          </a:p>
        </p:txBody>
      </p:sp>
      <p:grpSp>
        <p:nvGrpSpPr>
          <p:cNvPr id="41997" name="Group 9"/>
          <p:cNvGrpSpPr>
            <a:grpSpLocks noChangeAspect="1"/>
          </p:cNvGrpSpPr>
          <p:nvPr/>
        </p:nvGrpSpPr>
        <p:grpSpPr bwMode="auto">
          <a:xfrm rot="2528611">
            <a:off x="1595438" y="1385888"/>
            <a:ext cx="285750" cy="271462"/>
            <a:chOff x="684" y="918"/>
            <a:chExt cx="212" cy="201"/>
          </a:xfrm>
        </p:grpSpPr>
        <p:sp>
          <p:nvSpPr>
            <p:cNvPr id="42053" name="Freeform 10"/>
            <p:cNvSpPr>
              <a:spLocks noChangeAspect="1"/>
            </p:cNvSpPr>
            <p:nvPr/>
          </p:nvSpPr>
          <p:spPr bwMode="auto">
            <a:xfrm>
              <a:off x="684" y="918"/>
              <a:ext cx="207" cy="201"/>
            </a:xfrm>
            <a:custGeom>
              <a:avLst/>
              <a:gdLst>
                <a:gd name="T0" fmla="*/ 206 w 207"/>
                <a:gd name="T1" fmla="*/ 145 h 201"/>
                <a:gd name="T2" fmla="*/ 198 w 207"/>
                <a:gd name="T3" fmla="*/ 163 h 201"/>
                <a:gd name="T4" fmla="*/ 126 w 207"/>
                <a:gd name="T5" fmla="*/ 134 h 201"/>
                <a:gd name="T6" fmla="*/ 48 w 207"/>
                <a:gd name="T7" fmla="*/ 200 h 201"/>
                <a:gd name="T8" fmla="*/ 25 w 207"/>
                <a:gd name="T9" fmla="*/ 190 h 201"/>
                <a:gd name="T10" fmla="*/ 83 w 207"/>
                <a:gd name="T11" fmla="*/ 116 h 201"/>
                <a:gd name="T12" fmla="*/ 40 w 207"/>
                <a:gd name="T13" fmla="*/ 99 h 201"/>
                <a:gd name="T14" fmla="*/ 20 w 207"/>
                <a:gd name="T15" fmla="*/ 113 h 201"/>
                <a:gd name="T16" fmla="*/ 0 w 207"/>
                <a:gd name="T17" fmla="*/ 104 h 201"/>
                <a:gd name="T18" fmla="*/ 19 w 207"/>
                <a:gd name="T19" fmla="*/ 80 h 201"/>
                <a:gd name="T20" fmla="*/ 21 w 207"/>
                <a:gd name="T21" fmla="*/ 47 h 201"/>
                <a:gd name="T22" fmla="*/ 41 w 207"/>
                <a:gd name="T23" fmla="*/ 55 h 201"/>
                <a:gd name="T24" fmla="*/ 48 w 207"/>
                <a:gd name="T25" fmla="*/ 81 h 201"/>
                <a:gd name="T26" fmla="*/ 91 w 207"/>
                <a:gd name="T27" fmla="*/ 98 h 201"/>
                <a:gd name="T28" fmla="*/ 93 w 207"/>
                <a:gd name="T29" fmla="*/ 0 h 201"/>
                <a:gd name="T30" fmla="*/ 116 w 207"/>
                <a:gd name="T31" fmla="*/ 10 h 201"/>
                <a:gd name="T32" fmla="*/ 135 w 207"/>
                <a:gd name="T33" fmla="*/ 115 h 201"/>
                <a:gd name="T34" fmla="*/ 206 w 207"/>
                <a:gd name="T35" fmla="*/ 145 h 2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7"/>
                <a:gd name="T55" fmla="*/ 0 h 201"/>
                <a:gd name="T56" fmla="*/ 207 w 207"/>
                <a:gd name="T57" fmla="*/ 201 h 2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7" h="201">
                  <a:moveTo>
                    <a:pt x="206" y="145"/>
                  </a:moveTo>
                  <a:lnTo>
                    <a:pt x="198" y="163"/>
                  </a:lnTo>
                  <a:lnTo>
                    <a:pt x="126" y="134"/>
                  </a:lnTo>
                  <a:lnTo>
                    <a:pt x="48" y="200"/>
                  </a:lnTo>
                  <a:lnTo>
                    <a:pt x="25" y="190"/>
                  </a:lnTo>
                  <a:lnTo>
                    <a:pt x="83" y="116"/>
                  </a:lnTo>
                  <a:lnTo>
                    <a:pt x="40" y="99"/>
                  </a:lnTo>
                  <a:lnTo>
                    <a:pt x="20" y="113"/>
                  </a:lnTo>
                  <a:lnTo>
                    <a:pt x="0" y="104"/>
                  </a:lnTo>
                  <a:lnTo>
                    <a:pt x="19" y="80"/>
                  </a:lnTo>
                  <a:lnTo>
                    <a:pt x="21" y="47"/>
                  </a:lnTo>
                  <a:lnTo>
                    <a:pt x="41" y="55"/>
                  </a:lnTo>
                  <a:lnTo>
                    <a:pt x="48" y="81"/>
                  </a:lnTo>
                  <a:lnTo>
                    <a:pt x="91" y="98"/>
                  </a:lnTo>
                  <a:lnTo>
                    <a:pt x="93" y="0"/>
                  </a:lnTo>
                  <a:lnTo>
                    <a:pt x="116" y="10"/>
                  </a:lnTo>
                  <a:lnTo>
                    <a:pt x="135" y="115"/>
                  </a:lnTo>
                  <a:lnTo>
                    <a:pt x="206" y="145"/>
                  </a:lnTo>
                </a:path>
              </a:pathLst>
            </a:custGeom>
            <a:solidFill>
              <a:srgbClr val="00FF00"/>
            </a:solidFill>
            <a:ln w="12700" cap="rnd">
              <a:solidFill>
                <a:schemeClr val="tx1"/>
              </a:solidFill>
              <a:round/>
              <a:headEnd/>
              <a:tailEnd/>
            </a:ln>
          </p:spPr>
          <p:txBody>
            <a:bodyPr/>
            <a:lstStyle/>
            <a:p>
              <a:endParaRPr lang="en-US"/>
            </a:p>
          </p:txBody>
        </p:sp>
        <p:sp>
          <p:nvSpPr>
            <p:cNvPr id="42054" name="Oval 11"/>
            <p:cNvSpPr>
              <a:spLocks noChangeAspect="1" noChangeArrowheads="1"/>
            </p:cNvSpPr>
            <p:nvPr/>
          </p:nvSpPr>
          <p:spPr bwMode="auto">
            <a:xfrm rot="1260000">
              <a:off x="877" y="1062"/>
              <a:ext cx="19" cy="21"/>
            </a:xfrm>
            <a:prstGeom prst="ellipse">
              <a:avLst/>
            </a:prstGeom>
            <a:solidFill>
              <a:srgbClr val="00FF00"/>
            </a:solidFill>
            <a:ln w="12700">
              <a:solidFill>
                <a:schemeClr val="tx1"/>
              </a:solidFill>
              <a:round/>
              <a:headEnd/>
              <a:tailEnd/>
            </a:ln>
          </p:spPr>
          <p:txBody>
            <a:bodyPr wrap="none" anchor="ctr"/>
            <a:lstStyle/>
            <a:p>
              <a:endParaRPr lang="en-US">
                <a:latin typeface="Calibri" pitchFamily="34" charset="0"/>
              </a:endParaRPr>
            </a:p>
          </p:txBody>
        </p:sp>
      </p:grpSp>
      <p:sp>
        <p:nvSpPr>
          <p:cNvPr id="41998" name="Line 20"/>
          <p:cNvSpPr>
            <a:spLocks noChangeShapeType="1"/>
          </p:cNvSpPr>
          <p:nvPr/>
        </p:nvSpPr>
        <p:spPr bwMode="auto">
          <a:xfrm flipH="1" flipV="1">
            <a:off x="2965450" y="4216400"/>
            <a:ext cx="914400" cy="685800"/>
          </a:xfrm>
          <a:prstGeom prst="line">
            <a:avLst/>
          </a:prstGeom>
          <a:noFill/>
          <a:ln w="12700">
            <a:solidFill>
              <a:schemeClr val="tx1"/>
            </a:solidFill>
            <a:prstDash val="dash"/>
            <a:round/>
            <a:headEnd/>
            <a:tailEnd/>
          </a:ln>
        </p:spPr>
        <p:txBody>
          <a:bodyPr wrap="none" anchor="ctr"/>
          <a:lstStyle/>
          <a:p>
            <a:endParaRPr lang="en-US"/>
          </a:p>
        </p:txBody>
      </p:sp>
      <p:sp>
        <p:nvSpPr>
          <p:cNvPr id="41999" name="Line 22"/>
          <p:cNvSpPr>
            <a:spLocks noChangeShapeType="1"/>
          </p:cNvSpPr>
          <p:nvPr/>
        </p:nvSpPr>
        <p:spPr bwMode="auto">
          <a:xfrm flipV="1">
            <a:off x="4489450" y="5227638"/>
            <a:ext cx="3611563" cy="0"/>
          </a:xfrm>
          <a:prstGeom prst="line">
            <a:avLst/>
          </a:prstGeom>
          <a:noFill/>
          <a:ln w="12700">
            <a:solidFill>
              <a:schemeClr val="tx1"/>
            </a:solidFill>
            <a:prstDash val="dash"/>
            <a:round/>
            <a:headEnd/>
            <a:tailEnd/>
          </a:ln>
        </p:spPr>
        <p:txBody>
          <a:bodyPr wrap="none" anchor="ctr"/>
          <a:lstStyle/>
          <a:p>
            <a:endParaRPr lang="en-US"/>
          </a:p>
        </p:txBody>
      </p:sp>
      <p:grpSp>
        <p:nvGrpSpPr>
          <p:cNvPr id="42000" name="Group 29"/>
          <p:cNvGrpSpPr>
            <a:grpSpLocks noChangeAspect="1"/>
          </p:cNvGrpSpPr>
          <p:nvPr/>
        </p:nvGrpSpPr>
        <p:grpSpPr bwMode="auto">
          <a:xfrm rot="-5159188">
            <a:off x="1756569" y="3977481"/>
            <a:ext cx="273050" cy="293688"/>
            <a:chOff x="4624" y="3171"/>
            <a:chExt cx="202" cy="218"/>
          </a:xfrm>
        </p:grpSpPr>
        <p:sp>
          <p:nvSpPr>
            <p:cNvPr id="42051" name="Freeform 30"/>
            <p:cNvSpPr>
              <a:spLocks noChangeAspect="1"/>
            </p:cNvSpPr>
            <p:nvPr/>
          </p:nvSpPr>
          <p:spPr bwMode="auto">
            <a:xfrm>
              <a:off x="4624" y="3171"/>
              <a:ext cx="202" cy="209"/>
            </a:xfrm>
            <a:custGeom>
              <a:avLst/>
              <a:gdLst>
                <a:gd name="T0" fmla="*/ 114 w 202"/>
                <a:gd name="T1" fmla="*/ 208 h 209"/>
                <a:gd name="T2" fmla="*/ 95 w 202"/>
                <a:gd name="T3" fmla="*/ 207 h 209"/>
                <a:gd name="T4" fmla="*/ 93 w 202"/>
                <a:gd name="T5" fmla="*/ 132 h 209"/>
                <a:gd name="T6" fmla="*/ 0 w 202"/>
                <a:gd name="T7" fmla="*/ 87 h 209"/>
                <a:gd name="T8" fmla="*/ 1 w 202"/>
                <a:gd name="T9" fmla="*/ 61 h 209"/>
                <a:gd name="T10" fmla="*/ 92 w 202"/>
                <a:gd name="T11" fmla="*/ 83 h 209"/>
                <a:gd name="T12" fmla="*/ 89 w 202"/>
                <a:gd name="T13" fmla="*/ 38 h 209"/>
                <a:gd name="T14" fmla="*/ 68 w 202"/>
                <a:gd name="T15" fmla="*/ 26 h 209"/>
                <a:gd name="T16" fmla="*/ 69 w 202"/>
                <a:gd name="T17" fmla="*/ 4 h 209"/>
                <a:gd name="T18" fmla="*/ 98 w 202"/>
                <a:gd name="T19" fmla="*/ 12 h 209"/>
                <a:gd name="T20" fmla="*/ 130 w 202"/>
                <a:gd name="T21" fmla="*/ 0 h 209"/>
                <a:gd name="T22" fmla="*/ 130 w 202"/>
                <a:gd name="T23" fmla="*/ 21 h 209"/>
                <a:gd name="T24" fmla="*/ 109 w 202"/>
                <a:gd name="T25" fmla="*/ 37 h 209"/>
                <a:gd name="T26" fmla="*/ 112 w 202"/>
                <a:gd name="T27" fmla="*/ 84 h 209"/>
                <a:gd name="T28" fmla="*/ 201 w 202"/>
                <a:gd name="T29" fmla="*/ 46 h 209"/>
                <a:gd name="T30" fmla="*/ 201 w 202"/>
                <a:gd name="T31" fmla="*/ 72 h 209"/>
                <a:gd name="T32" fmla="*/ 113 w 202"/>
                <a:gd name="T33" fmla="*/ 132 h 209"/>
                <a:gd name="T34" fmla="*/ 114 w 202"/>
                <a:gd name="T35" fmla="*/ 208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2"/>
                <a:gd name="T55" fmla="*/ 0 h 209"/>
                <a:gd name="T56" fmla="*/ 202 w 20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2" h="209">
                  <a:moveTo>
                    <a:pt x="114" y="208"/>
                  </a:moveTo>
                  <a:lnTo>
                    <a:pt x="95" y="207"/>
                  </a:lnTo>
                  <a:lnTo>
                    <a:pt x="93" y="132"/>
                  </a:lnTo>
                  <a:lnTo>
                    <a:pt x="0" y="87"/>
                  </a:lnTo>
                  <a:lnTo>
                    <a:pt x="1" y="61"/>
                  </a:lnTo>
                  <a:lnTo>
                    <a:pt x="92" y="83"/>
                  </a:lnTo>
                  <a:lnTo>
                    <a:pt x="89" y="38"/>
                  </a:lnTo>
                  <a:lnTo>
                    <a:pt x="68" y="26"/>
                  </a:lnTo>
                  <a:lnTo>
                    <a:pt x="69" y="4"/>
                  </a:lnTo>
                  <a:lnTo>
                    <a:pt x="98" y="12"/>
                  </a:lnTo>
                  <a:lnTo>
                    <a:pt x="130" y="0"/>
                  </a:lnTo>
                  <a:lnTo>
                    <a:pt x="130" y="21"/>
                  </a:lnTo>
                  <a:lnTo>
                    <a:pt x="109" y="37"/>
                  </a:lnTo>
                  <a:lnTo>
                    <a:pt x="112" y="84"/>
                  </a:lnTo>
                  <a:lnTo>
                    <a:pt x="201" y="46"/>
                  </a:lnTo>
                  <a:lnTo>
                    <a:pt x="201" y="72"/>
                  </a:lnTo>
                  <a:lnTo>
                    <a:pt x="113" y="132"/>
                  </a:lnTo>
                  <a:lnTo>
                    <a:pt x="114" y="208"/>
                  </a:lnTo>
                </a:path>
              </a:pathLst>
            </a:custGeom>
            <a:solidFill>
              <a:srgbClr val="00FF00"/>
            </a:solidFill>
            <a:ln w="12700" cap="rnd">
              <a:solidFill>
                <a:schemeClr val="tx1"/>
              </a:solidFill>
              <a:round/>
              <a:headEnd/>
              <a:tailEnd/>
            </a:ln>
          </p:spPr>
          <p:txBody>
            <a:bodyPr/>
            <a:lstStyle/>
            <a:p>
              <a:endParaRPr lang="en-US"/>
            </a:p>
          </p:txBody>
        </p:sp>
        <p:sp>
          <p:nvSpPr>
            <p:cNvPr id="42052" name="Oval 31"/>
            <p:cNvSpPr>
              <a:spLocks noChangeAspect="1" noChangeArrowheads="1"/>
            </p:cNvSpPr>
            <p:nvPr/>
          </p:nvSpPr>
          <p:spPr bwMode="auto">
            <a:xfrm rot="5220000">
              <a:off x="4720" y="3369"/>
              <a:ext cx="19" cy="21"/>
            </a:xfrm>
            <a:prstGeom prst="ellipse">
              <a:avLst/>
            </a:prstGeom>
            <a:solidFill>
              <a:srgbClr val="00FF00"/>
            </a:solidFill>
            <a:ln w="12700">
              <a:solidFill>
                <a:schemeClr val="tx1"/>
              </a:solidFill>
              <a:round/>
              <a:headEnd/>
              <a:tailEnd/>
            </a:ln>
          </p:spPr>
          <p:txBody>
            <a:bodyPr wrap="none" anchor="ctr"/>
            <a:lstStyle/>
            <a:p>
              <a:endParaRPr lang="en-US">
                <a:latin typeface="Calibri" pitchFamily="34" charset="0"/>
              </a:endParaRPr>
            </a:p>
          </p:txBody>
        </p:sp>
      </p:grpSp>
      <p:grpSp>
        <p:nvGrpSpPr>
          <p:cNvPr id="42001" name="Group 32"/>
          <p:cNvGrpSpPr>
            <a:grpSpLocks noChangeAspect="1"/>
          </p:cNvGrpSpPr>
          <p:nvPr/>
        </p:nvGrpSpPr>
        <p:grpSpPr bwMode="auto">
          <a:xfrm rot="2528611">
            <a:off x="2733675" y="3841750"/>
            <a:ext cx="285750" cy="271463"/>
            <a:chOff x="684" y="918"/>
            <a:chExt cx="212" cy="201"/>
          </a:xfrm>
        </p:grpSpPr>
        <p:sp>
          <p:nvSpPr>
            <p:cNvPr id="42049" name="Freeform 33"/>
            <p:cNvSpPr>
              <a:spLocks noChangeAspect="1"/>
            </p:cNvSpPr>
            <p:nvPr/>
          </p:nvSpPr>
          <p:spPr bwMode="auto">
            <a:xfrm>
              <a:off x="684" y="918"/>
              <a:ext cx="207" cy="201"/>
            </a:xfrm>
            <a:custGeom>
              <a:avLst/>
              <a:gdLst>
                <a:gd name="T0" fmla="*/ 206 w 207"/>
                <a:gd name="T1" fmla="*/ 145 h 201"/>
                <a:gd name="T2" fmla="*/ 198 w 207"/>
                <a:gd name="T3" fmla="*/ 163 h 201"/>
                <a:gd name="T4" fmla="*/ 126 w 207"/>
                <a:gd name="T5" fmla="*/ 134 h 201"/>
                <a:gd name="T6" fmla="*/ 48 w 207"/>
                <a:gd name="T7" fmla="*/ 200 h 201"/>
                <a:gd name="T8" fmla="*/ 25 w 207"/>
                <a:gd name="T9" fmla="*/ 190 h 201"/>
                <a:gd name="T10" fmla="*/ 83 w 207"/>
                <a:gd name="T11" fmla="*/ 116 h 201"/>
                <a:gd name="T12" fmla="*/ 40 w 207"/>
                <a:gd name="T13" fmla="*/ 99 h 201"/>
                <a:gd name="T14" fmla="*/ 20 w 207"/>
                <a:gd name="T15" fmla="*/ 113 h 201"/>
                <a:gd name="T16" fmla="*/ 0 w 207"/>
                <a:gd name="T17" fmla="*/ 104 h 201"/>
                <a:gd name="T18" fmla="*/ 19 w 207"/>
                <a:gd name="T19" fmla="*/ 80 h 201"/>
                <a:gd name="T20" fmla="*/ 21 w 207"/>
                <a:gd name="T21" fmla="*/ 47 h 201"/>
                <a:gd name="T22" fmla="*/ 41 w 207"/>
                <a:gd name="T23" fmla="*/ 55 h 201"/>
                <a:gd name="T24" fmla="*/ 48 w 207"/>
                <a:gd name="T25" fmla="*/ 81 h 201"/>
                <a:gd name="T26" fmla="*/ 91 w 207"/>
                <a:gd name="T27" fmla="*/ 98 h 201"/>
                <a:gd name="T28" fmla="*/ 93 w 207"/>
                <a:gd name="T29" fmla="*/ 0 h 201"/>
                <a:gd name="T30" fmla="*/ 116 w 207"/>
                <a:gd name="T31" fmla="*/ 10 h 201"/>
                <a:gd name="T32" fmla="*/ 135 w 207"/>
                <a:gd name="T33" fmla="*/ 115 h 201"/>
                <a:gd name="T34" fmla="*/ 206 w 207"/>
                <a:gd name="T35" fmla="*/ 145 h 2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7"/>
                <a:gd name="T55" fmla="*/ 0 h 201"/>
                <a:gd name="T56" fmla="*/ 207 w 207"/>
                <a:gd name="T57" fmla="*/ 201 h 2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7" h="201">
                  <a:moveTo>
                    <a:pt x="206" y="145"/>
                  </a:moveTo>
                  <a:lnTo>
                    <a:pt x="198" y="163"/>
                  </a:lnTo>
                  <a:lnTo>
                    <a:pt x="126" y="134"/>
                  </a:lnTo>
                  <a:lnTo>
                    <a:pt x="48" y="200"/>
                  </a:lnTo>
                  <a:lnTo>
                    <a:pt x="25" y="190"/>
                  </a:lnTo>
                  <a:lnTo>
                    <a:pt x="83" y="116"/>
                  </a:lnTo>
                  <a:lnTo>
                    <a:pt x="40" y="99"/>
                  </a:lnTo>
                  <a:lnTo>
                    <a:pt x="20" y="113"/>
                  </a:lnTo>
                  <a:lnTo>
                    <a:pt x="0" y="104"/>
                  </a:lnTo>
                  <a:lnTo>
                    <a:pt x="19" y="80"/>
                  </a:lnTo>
                  <a:lnTo>
                    <a:pt x="21" y="47"/>
                  </a:lnTo>
                  <a:lnTo>
                    <a:pt x="41" y="55"/>
                  </a:lnTo>
                  <a:lnTo>
                    <a:pt x="48" y="81"/>
                  </a:lnTo>
                  <a:lnTo>
                    <a:pt x="91" y="98"/>
                  </a:lnTo>
                  <a:lnTo>
                    <a:pt x="93" y="0"/>
                  </a:lnTo>
                  <a:lnTo>
                    <a:pt x="116" y="10"/>
                  </a:lnTo>
                  <a:lnTo>
                    <a:pt x="135" y="115"/>
                  </a:lnTo>
                  <a:lnTo>
                    <a:pt x="206" y="145"/>
                  </a:lnTo>
                </a:path>
              </a:pathLst>
            </a:custGeom>
            <a:solidFill>
              <a:srgbClr val="00FF00"/>
            </a:solidFill>
            <a:ln w="12700" cap="rnd">
              <a:solidFill>
                <a:schemeClr val="tx1"/>
              </a:solidFill>
              <a:round/>
              <a:headEnd/>
              <a:tailEnd/>
            </a:ln>
          </p:spPr>
          <p:txBody>
            <a:bodyPr/>
            <a:lstStyle/>
            <a:p>
              <a:endParaRPr lang="en-US"/>
            </a:p>
          </p:txBody>
        </p:sp>
        <p:sp>
          <p:nvSpPr>
            <p:cNvPr id="42050" name="Oval 34"/>
            <p:cNvSpPr>
              <a:spLocks noChangeAspect="1" noChangeArrowheads="1"/>
            </p:cNvSpPr>
            <p:nvPr/>
          </p:nvSpPr>
          <p:spPr bwMode="auto">
            <a:xfrm rot="1260000">
              <a:off x="877" y="1062"/>
              <a:ext cx="19" cy="21"/>
            </a:xfrm>
            <a:prstGeom prst="ellipse">
              <a:avLst/>
            </a:prstGeom>
            <a:solidFill>
              <a:srgbClr val="00FF00"/>
            </a:solidFill>
            <a:ln w="12700">
              <a:solidFill>
                <a:schemeClr val="tx1"/>
              </a:solidFill>
              <a:round/>
              <a:headEnd/>
              <a:tailEnd/>
            </a:ln>
          </p:spPr>
          <p:txBody>
            <a:bodyPr wrap="none" anchor="ctr"/>
            <a:lstStyle/>
            <a:p>
              <a:endParaRPr lang="en-US">
                <a:latin typeface="Calibri" pitchFamily="34" charset="0"/>
              </a:endParaRPr>
            </a:p>
          </p:txBody>
        </p:sp>
      </p:grpSp>
      <p:grpSp>
        <p:nvGrpSpPr>
          <p:cNvPr id="42002" name="Group 35"/>
          <p:cNvGrpSpPr>
            <a:grpSpLocks noChangeAspect="1"/>
          </p:cNvGrpSpPr>
          <p:nvPr/>
        </p:nvGrpSpPr>
        <p:grpSpPr bwMode="auto">
          <a:xfrm rot="-1334894">
            <a:off x="2138363" y="2528888"/>
            <a:ext cx="273050" cy="293687"/>
            <a:chOff x="4624" y="3171"/>
            <a:chExt cx="202" cy="218"/>
          </a:xfrm>
        </p:grpSpPr>
        <p:sp>
          <p:nvSpPr>
            <p:cNvPr id="42047" name="Freeform 36"/>
            <p:cNvSpPr>
              <a:spLocks noChangeAspect="1"/>
            </p:cNvSpPr>
            <p:nvPr/>
          </p:nvSpPr>
          <p:spPr bwMode="auto">
            <a:xfrm>
              <a:off x="4624" y="3171"/>
              <a:ext cx="202" cy="209"/>
            </a:xfrm>
            <a:custGeom>
              <a:avLst/>
              <a:gdLst>
                <a:gd name="T0" fmla="*/ 114 w 202"/>
                <a:gd name="T1" fmla="*/ 208 h 209"/>
                <a:gd name="T2" fmla="*/ 95 w 202"/>
                <a:gd name="T3" fmla="*/ 207 h 209"/>
                <a:gd name="T4" fmla="*/ 93 w 202"/>
                <a:gd name="T5" fmla="*/ 132 h 209"/>
                <a:gd name="T6" fmla="*/ 0 w 202"/>
                <a:gd name="T7" fmla="*/ 87 h 209"/>
                <a:gd name="T8" fmla="*/ 1 w 202"/>
                <a:gd name="T9" fmla="*/ 61 h 209"/>
                <a:gd name="T10" fmla="*/ 92 w 202"/>
                <a:gd name="T11" fmla="*/ 83 h 209"/>
                <a:gd name="T12" fmla="*/ 89 w 202"/>
                <a:gd name="T13" fmla="*/ 38 h 209"/>
                <a:gd name="T14" fmla="*/ 68 w 202"/>
                <a:gd name="T15" fmla="*/ 26 h 209"/>
                <a:gd name="T16" fmla="*/ 69 w 202"/>
                <a:gd name="T17" fmla="*/ 4 h 209"/>
                <a:gd name="T18" fmla="*/ 98 w 202"/>
                <a:gd name="T19" fmla="*/ 12 h 209"/>
                <a:gd name="T20" fmla="*/ 130 w 202"/>
                <a:gd name="T21" fmla="*/ 0 h 209"/>
                <a:gd name="T22" fmla="*/ 130 w 202"/>
                <a:gd name="T23" fmla="*/ 21 h 209"/>
                <a:gd name="T24" fmla="*/ 109 w 202"/>
                <a:gd name="T25" fmla="*/ 37 h 209"/>
                <a:gd name="T26" fmla="*/ 112 w 202"/>
                <a:gd name="T27" fmla="*/ 84 h 209"/>
                <a:gd name="T28" fmla="*/ 201 w 202"/>
                <a:gd name="T29" fmla="*/ 46 h 209"/>
                <a:gd name="T30" fmla="*/ 201 w 202"/>
                <a:gd name="T31" fmla="*/ 72 h 209"/>
                <a:gd name="T32" fmla="*/ 113 w 202"/>
                <a:gd name="T33" fmla="*/ 132 h 209"/>
                <a:gd name="T34" fmla="*/ 114 w 202"/>
                <a:gd name="T35" fmla="*/ 208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2"/>
                <a:gd name="T55" fmla="*/ 0 h 209"/>
                <a:gd name="T56" fmla="*/ 202 w 20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2" h="209">
                  <a:moveTo>
                    <a:pt x="114" y="208"/>
                  </a:moveTo>
                  <a:lnTo>
                    <a:pt x="95" y="207"/>
                  </a:lnTo>
                  <a:lnTo>
                    <a:pt x="93" y="132"/>
                  </a:lnTo>
                  <a:lnTo>
                    <a:pt x="0" y="87"/>
                  </a:lnTo>
                  <a:lnTo>
                    <a:pt x="1" y="61"/>
                  </a:lnTo>
                  <a:lnTo>
                    <a:pt x="92" y="83"/>
                  </a:lnTo>
                  <a:lnTo>
                    <a:pt x="89" y="38"/>
                  </a:lnTo>
                  <a:lnTo>
                    <a:pt x="68" y="26"/>
                  </a:lnTo>
                  <a:lnTo>
                    <a:pt x="69" y="4"/>
                  </a:lnTo>
                  <a:lnTo>
                    <a:pt x="98" y="12"/>
                  </a:lnTo>
                  <a:lnTo>
                    <a:pt x="130" y="0"/>
                  </a:lnTo>
                  <a:lnTo>
                    <a:pt x="130" y="21"/>
                  </a:lnTo>
                  <a:lnTo>
                    <a:pt x="109" y="37"/>
                  </a:lnTo>
                  <a:lnTo>
                    <a:pt x="112" y="84"/>
                  </a:lnTo>
                  <a:lnTo>
                    <a:pt x="201" y="46"/>
                  </a:lnTo>
                  <a:lnTo>
                    <a:pt x="201" y="72"/>
                  </a:lnTo>
                  <a:lnTo>
                    <a:pt x="113" y="132"/>
                  </a:lnTo>
                  <a:lnTo>
                    <a:pt x="114" y="208"/>
                  </a:lnTo>
                </a:path>
              </a:pathLst>
            </a:custGeom>
            <a:solidFill>
              <a:srgbClr val="0000FF"/>
            </a:solidFill>
            <a:ln w="12700" cap="rnd">
              <a:solidFill>
                <a:schemeClr val="tx1"/>
              </a:solidFill>
              <a:round/>
              <a:headEnd/>
              <a:tailEnd/>
            </a:ln>
          </p:spPr>
          <p:txBody>
            <a:bodyPr/>
            <a:lstStyle/>
            <a:p>
              <a:endParaRPr lang="en-US"/>
            </a:p>
          </p:txBody>
        </p:sp>
        <p:sp>
          <p:nvSpPr>
            <p:cNvPr id="42048" name="Oval 37"/>
            <p:cNvSpPr>
              <a:spLocks noChangeAspect="1" noChangeArrowheads="1"/>
            </p:cNvSpPr>
            <p:nvPr/>
          </p:nvSpPr>
          <p:spPr bwMode="auto">
            <a:xfrm rot="5220000">
              <a:off x="4720" y="3369"/>
              <a:ext cx="19" cy="21"/>
            </a:xfrm>
            <a:prstGeom prst="ellipse">
              <a:avLst/>
            </a:prstGeom>
            <a:solidFill>
              <a:srgbClr val="0000FF"/>
            </a:solidFill>
            <a:ln w="12700">
              <a:solidFill>
                <a:schemeClr val="tx1"/>
              </a:solidFill>
              <a:round/>
              <a:headEnd/>
              <a:tailEnd/>
            </a:ln>
          </p:spPr>
          <p:txBody>
            <a:bodyPr wrap="none" anchor="ctr"/>
            <a:lstStyle/>
            <a:p>
              <a:endParaRPr lang="en-US">
                <a:latin typeface="Calibri" pitchFamily="34" charset="0"/>
              </a:endParaRPr>
            </a:p>
          </p:txBody>
        </p:sp>
      </p:grpSp>
      <p:grpSp>
        <p:nvGrpSpPr>
          <p:cNvPr id="42003" name="Group 38"/>
          <p:cNvGrpSpPr>
            <a:grpSpLocks noChangeAspect="1"/>
          </p:cNvGrpSpPr>
          <p:nvPr/>
        </p:nvGrpSpPr>
        <p:grpSpPr bwMode="auto">
          <a:xfrm rot="-2946994">
            <a:off x="3204369" y="4358481"/>
            <a:ext cx="273050" cy="293688"/>
            <a:chOff x="4624" y="3171"/>
            <a:chExt cx="202" cy="218"/>
          </a:xfrm>
        </p:grpSpPr>
        <p:sp>
          <p:nvSpPr>
            <p:cNvPr id="42045" name="Freeform 39"/>
            <p:cNvSpPr>
              <a:spLocks noChangeAspect="1"/>
            </p:cNvSpPr>
            <p:nvPr/>
          </p:nvSpPr>
          <p:spPr bwMode="auto">
            <a:xfrm>
              <a:off x="4624" y="3171"/>
              <a:ext cx="202" cy="209"/>
            </a:xfrm>
            <a:custGeom>
              <a:avLst/>
              <a:gdLst>
                <a:gd name="T0" fmla="*/ 114 w 202"/>
                <a:gd name="T1" fmla="*/ 208 h 209"/>
                <a:gd name="T2" fmla="*/ 95 w 202"/>
                <a:gd name="T3" fmla="*/ 207 h 209"/>
                <a:gd name="T4" fmla="*/ 93 w 202"/>
                <a:gd name="T5" fmla="*/ 132 h 209"/>
                <a:gd name="T6" fmla="*/ 0 w 202"/>
                <a:gd name="T7" fmla="*/ 87 h 209"/>
                <a:gd name="T8" fmla="*/ 1 w 202"/>
                <a:gd name="T9" fmla="*/ 61 h 209"/>
                <a:gd name="T10" fmla="*/ 92 w 202"/>
                <a:gd name="T11" fmla="*/ 83 h 209"/>
                <a:gd name="T12" fmla="*/ 89 w 202"/>
                <a:gd name="T13" fmla="*/ 38 h 209"/>
                <a:gd name="T14" fmla="*/ 68 w 202"/>
                <a:gd name="T15" fmla="*/ 26 h 209"/>
                <a:gd name="T16" fmla="*/ 69 w 202"/>
                <a:gd name="T17" fmla="*/ 4 h 209"/>
                <a:gd name="T18" fmla="*/ 98 w 202"/>
                <a:gd name="T19" fmla="*/ 12 h 209"/>
                <a:gd name="T20" fmla="*/ 130 w 202"/>
                <a:gd name="T21" fmla="*/ 0 h 209"/>
                <a:gd name="T22" fmla="*/ 130 w 202"/>
                <a:gd name="T23" fmla="*/ 21 h 209"/>
                <a:gd name="T24" fmla="*/ 109 w 202"/>
                <a:gd name="T25" fmla="*/ 37 h 209"/>
                <a:gd name="T26" fmla="*/ 112 w 202"/>
                <a:gd name="T27" fmla="*/ 84 h 209"/>
                <a:gd name="T28" fmla="*/ 201 w 202"/>
                <a:gd name="T29" fmla="*/ 46 h 209"/>
                <a:gd name="T30" fmla="*/ 201 w 202"/>
                <a:gd name="T31" fmla="*/ 72 h 209"/>
                <a:gd name="T32" fmla="*/ 113 w 202"/>
                <a:gd name="T33" fmla="*/ 132 h 209"/>
                <a:gd name="T34" fmla="*/ 114 w 202"/>
                <a:gd name="T35" fmla="*/ 208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2"/>
                <a:gd name="T55" fmla="*/ 0 h 209"/>
                <a:gd name="T56" fmla="*/ 202 w 20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2" h="209">
                  <a:moveTo>
                    <a:pt x="114" y="208"/>
                  </a:moveTo>
                  <a:lnTo>
                    <a:pt x="95" y="207"/>
                  </a:lnTo>
                  <a:lnTo>
                    <a:pt x="93" y="132"/>
                  </a:lnTo>
                  <a:lnTo>
                    <a:pt x="0" y="87"/>
                  </a:lnTo>
                  <a:lnTo>
                    <a:pt x="1" y="61"/>
                  </a:lnTo>
                  <a:lnTo>
                    <a:pt x="92" y="83"/>
                  </a:lnTo>
                  <a:lnTo>
                    <a:pt x="89" y="38"/>
                  </a:lnTo>
                  <a:lnTo>
                    <a:pt x="68" y="26"/>
                  </a:lnTo>
                  <a:lnTo>
                    <a:pt x="69" y="4"/>
                  </a:lnTo>
                  <a:lnTo>
                    <a:pt x="98" y="12"/>
                  </a:lnTo>
                  <a:lnTo>
                    <a:pt x="130" y="0"/>
                  </a:lnTo>
                  <a:lnTo>
                    <a:pt x="130" y="21"/>
                  </a:lnTo>
                  <a:lnTo>
                    <a:pt x="109" y="37"/>
                  </a:lnTo>
                  <a:lnTo>
                    <a:pt x="112" y="84"/>
                  </a:lnTo>
                  <a:lnTo>
                    <a:pt x="201" y="46"/>
                  </a:lnTo>
                  <a:lnTo>
                    <a:pt x="201" y="72"/>
                  </a:lnTo>
                  <a:lnTo>
                    <a:pt x="113" y="132"/>
                  </a:lnTo>
                  <a:lnTo>
                    <a:pt x="114" y="208"/>
                  </a:lnTo>
                </a:path>
              </a:pathLst>
            </a:custGeom>
            <a:solidFill>
              <a:srgbClr val="0000FF"/>
            </a:solidFill>
            <a:ln w="12700" cap="rnd">
              <a:solidFill>
                <a:schemeClr val="tx1"/>
              </a:solidFill>
              <a:round/>
              <a:headEnd/>
              <a:tailEnd/>
            </a:ln>
          </p:spPr>
          <p:txBody>
            <a:bodyPr/>
            <a:lstStyle/>
            <a:p>
              <a:endParaRPr lang="en-US"/>
            </a:p>
          </p:txBody>
        </p:sp>
        <p:sp>
          <p:nvSpPr>
            <p:cNvPr id="42046" name="Oval 40"/>
            <p:cNvSpPr>
              <a:spLocks noChangeAspect="1" noChangeArrowheads="1"/>
            </p:cNvSpPr>
            <p:nvPr/>
          </p:nvSpPr>
          <p:spPr bwMode="auto">
            <a:xfrm rot="5220000">
              <a:off x="4720" y="3369"/>
              <a:ext cx="19" cy="21"/>
            </a:xfrm>
            <a:prstGeom prst="ellipse">
              <a:avLst/>
            </a:prstGeom>
            <a:solidFill>
              <a:srgbClr val="0000FF"/>
            </a:solidFill>
            <a:ln w="12700">
              <a:solidFill>
                <a:schemeClr val="tx1"/>
              </a:solidFill>
              <a:round/>
              <a:headEnd/>
              <a:tailEnd/>
            </a:ln>
          </p:spPr>
          <p:txBody>
            <a:bodyPr wrap="none" anchor="ctr"/>
            <a:lstStyle/>
            <a:p>
              <a:endParaRPr lang="en-US">
                <a:latin typeface="Calibri" pitchFamily="34" charset="0"/>
              </a:endParaRPr>
            </a:p>
          </p:txBody>
        </p:sp>
      </p:grpSp>
      <p:grpSp>
        <p:nvGrpSpPr>
          <p:cNvPr id="42004" name="Group 41"/>
          <p:cNvGrpSpPr>
            <a:grpSpLocks noChangeAspect="1"/>
          </p:cNvGrpSpPr>
          <p:nvPr/>
        </p:nvGrpSpPr>
        <p:grpSpPr bwMode="auto">
          <a:xfrm rot="9673742">
            <a:off x="5226050" y="5119688"/>
            <a:ext cx="314325" cy="247650"/>
            <a:chOff x="684" y="918"/>
            <a:chExt cx="212" cy="201"/>
          </a:xfrm>
        </p:grpSpPr>
        <p:sp>
          <p:nvSpPr>
            <p:cNvPr id="42043" name="Freeform 42"/>
            <p:cNvSpPr>
              <a:spLocks noChangeAspect="1"/>
            </p:cNvSpPr>
            <p:nvPr/>
          </p:nvSpPr>
          <p:spPr bwMode="auto">
            <a:xfrm>
              <a:off x="684" y="918"/>
              <a:ext cx="207" cy="201"/>
            </a:xfrm>
            <a:custGeom>
              <a:avLst/>
              <a:gdLst>
                <a:gd name="T0" fmla="*/ 206 w 207"/>
                <a:gd name="T1" fmla="*/ 145 h 201"/>
                <a:gd name="T2" fmla="*/ 198 w 207"/>
                <a:gd name="T3" fmla="*/ 163 h 201"/>
                <a:gd name="T4" fmla="*/ 126 w 207"/>
                <a:gd name="T5" fmla="*/ 134 h 201"/>
                <a:gd name="T6" fmla="*/ 48 w 207"/>
                <a:gd name="T7" fmla="*/ 200 h 201"/>
                <a:gd name="T8" fmla="*/ 25 w 207"/>
                <a:gd name="T9" fmla="*/ 190 h 201"/>
                <a:gd name="T10" fmla="*/ 83 w 207"/>
                <a:gd name="T11" fmla="*/ 116 h 201"/>
                <a:gd name="T12" fmla="*/ 40 w 207"/>
                <a:gd name="T13" fmla="*/ 99 h 201"/>
                <a:gd name="T14" fmla="*/ 20 w 207"/>
                <a:gd name="T15" fmla="*/ 113 h 201"/>
                <a:gd name="T16" fmla="*/ 0 w 207"/>
                <a:gd name="T17" fmla="*/ 104 h 201"/>
                <a:gd name="T18" fmla="*/ 19 w 207"/>
                <a:gd name="T19" fmla="*/ 80 h 201"/>
                <a:gd name="T20" fmla="*/ 21 w 207"/>
                <a:gd name="T21" fmla="*/ 47 h 201"/>
                <a:gd name="T22" fmla="*/ 41 w 207"/>
                <a:gd name="T23" fmla="*/ 55 h 201"/>
                <a:gd name="T24" fmla="*/ 48 w 207"/>
                <a:gd name="T25" fmla="*/ 81 h 201"/>
                <a:gd name="T26" fmla="*/ 91 w 207"/>
                <a:gd name="T27" fmla="*/ 98 h 201"/>
                <a:gd name="T28" fmla="*/ 93 w 207"/>
                <a:gd name="T29" fmla="*/ 0 h 201"/>
                <a:gd name="T30" fmla="*/ 116 w 207"/>
                <a:gd name="T31" fmla="*/ 10 h 201"/>
                <a:gd name="T32" fmla="*/ 135 w 207"/>
                <a:gd name="T33" fmla="*/ 115 h 201"/>
                <a:gd name="T34" fmla="*/ 206 w 207"/>
                <a:gd name="T35" fmla="*/ 145 h 2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7"/>
                <a:gd name="T55" fmla="*/ 0 h 201"/>
                <a:gd name="T56" fmla="*/ 207 w 207"/>
                <a:gd name="T57" fmla="*/ 201 h 2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7" h="201">
                  <a:moveTo>
                    <a:pt x="206" y="145"/>
                  </a:moveTo>
                  <a:lnTo>
                    <a:pt x="198" y="163"/>
                  </a:lnTo>
                  <a:lnTo>
                    <a:pt x="126" y="134"/>
                  </a:lnTo>
                  <a:lnTo>
                    <a:pt x="48" y="200"/>
                  </a:lnTo>
                  <a:lnTo>
                    <a:pt x="25" y="190"/>
                  </a:lnTo>
                  <a:lnTo>
                    <a:pt x="83" y="116"/>
                  </a:lnTo>
                  <a:lnTo>
                    <a:pt x="40" y="99"/>
                  </a:lnTo>
                  <a:lnTo>
                    <a:pt x="20" y="113"/>
                  </a:lnTo>
                  <a:lnTo>
                    <a:pt x="0" y="104"/>
                  </a:lnTo>
                  <a:lnTo>
                    <a:pt x="19" y="80"/>
                  </a:lnTo>
                  <a:lnTo>
                    <a:pt x="21" y="47"/>
                  </a:lnTo>
                  <a:lnTo>
                    <a:pt x="41" y="55"/>
                  </a:lnTo>
                  <a:lnTo>
                    <a:pt x="48" y="81"/>
                  </a:lnTo>
                  <a:lnTo>
                    <a:pt x="91" y="98"/>
                  </a:lnTo>
                  <a:lnTo>
                    <a:pt x="93" y="0"/>
                  </a:lnTo>
                  <a:lnTo>
                    <a:pt x="116" y="10"/>
                  </a:lnTo>
                  <a:lnTo>
                    <a:pt x="135" y="115"/>
                  </a:lnTo>
                  <a:lnTo>
                    <a:pt x="206" y="145"/>
                  </a:lnTo>
                </a:path>
              </a:pathLst>
            </a:custGeom>
            <a:solidFill>
              <a:srgbClr val="0000FF"/>
            </a:solidFill>
            <a:ln w="12700" cap="rnd">
              <a:solidFill>
                <a:schemeClr val="tx1"/>
              </a:solidFill>
              <a:round/>
              <a:headEnd/>
              <a:tailEnd/>
            </a:ln>
          </p:spPr>
          <p:txBody>
            <a:bodyPr/>
            <a:lstStyle/>
            <a:p>
              <a:endParaRPr lang="en-US"/>
            </a:p>
          </p:txBody>
        </p:sp>
        <p:sp>
          <p:nvSpPr>
            <p:cNvPr id="42044" name="Oval 43"/>
            <p:cNvSpPr>
              <a:spLocks noChangeAspect="1" noChangeArrowheads="1"/>
            </p:cNvSpPr>
            <p:nvPr/>
          </p:nvSpPr>
          <p:spPr bwMode="auto">
            <a:xfrm rot="1260000">
              <a:off x="877" y="1062"/>
              <a:ext cx="19" cy="21"/>
            </a:xfrm>
            <a:prstGeom prst="ellipse">
              <a:avLst/>
            </a:prstGeom>
            <a:solidFill>
              <a:srgbClr val="0000FF"/>
            </a:solidFill>
            <a:ln w="12700">
              <a:solidFill>
                <a:schemeClr val="tx1"/>
              </a:solidFill>
              <a:round/>
              <a:headEnd/>
              <a:tailEnd/>
            </a:ln>
          </p:spPr>
          <p:txBody>
            <a:bodyPr wrap="none" anchor="ctr"/>
            <a:lstStyle/>
            <a:p>
              <a:endParaRPr lang="en-US">
                <a:latin typeface="Calibri" pitchFamily="34" charset="0"/>
              </a:endParaRPr>
            </a:p>
          </p:txBody>
        </p:sp>
      </p:grpSp>
      <p:sp>
        <p:nvSpPr>
          <p:cNvPr id="42005" name="Line 56"/>
          <p:cNvSpPr>
            <a:spLocks noChangeShapeType="1"/>
          </p:cNvSpPr>
          <p:nvPr/>
        </p:nvSpPr>
        <p:spPr bwMode="auto">
          <a:xfrm flipV="1">
            <a:off x="5005388" y="4894263"/>
            <a:ext cx="6350" cy="303212"/>
          </a:xfrm>
          <a:prstGeom prst="line">
            <a:avLst/>
          </a:prstGeom>
          <a:noFill/>
          <a:ln w="12700">
            <a:solidFill>
              <a:schemeClr val="tx1"/>
            </a:solidFill>
            <a:prstDash val="dash"/>
            <a:round/>
            <a:headEnd/>
            <a:tailEnd/>
          </a:ln>
        </p:spPr>
        <p:txBody>
          <a:bodyPr wrap="none" anchor="ctr"/>
          <a:lstStyle/>
          <a:p>
            <a:endParaRPr lang="en-US"/>
          </a:p>
        </p:txBody>
      </p:sp>
      <p:sp>
        <p:nvSpPr>
          <p:cNvPr id="42006" name="Line 57"/>
          <p:cNvSpPr>
            <a:spLocks noChangeShapeType="1"/>
          </p:cNvSpPr>
          <p:nvPr/>
        </p:nvSpPr>
        <p:spPr bwMode="auto">
          <a:xfrm flipH="1" flipV="1">
            <a:off x="3892550" y="4886325"/>
            <a:ext cx="1112838" cy="15875"/>
          </a:xfrm>
          <a:prstGeom prst="line">
            <a:avLst/>
          </a:prstGeom>
          <a:noFill/>
          <a:ln w="12700">
            <a:solidFill>
              <a:schemeClr val="tx1"/>
            </a:solidFill>
            <a:prstDash val="dash"/>
            <a:round/>
            <a:headEnd/>
            <a:tailEnd/>
          </a:ln>
        </p:spPr>
        <p:txBody>
          <a:bodyPr wrap="none" anchor="ctr"/>
          <a:lstStyle/>
          <a:p>
            <a:endParaRPr lang="en-US"/>
          </a:p>
        </p:txBody>
      </p:sp>
      <p:grpSp>
        <p:nvGrpSpPr>
          <p:cNvPr id="42007" name="Group 68"/>
          <p:cNvGrpSpPr>
            <a:grpSpLocks/>
          </p:cNvGrpSpPr>
          <p:nvPr/>
        </p:nvGrpSpPr>
        <p:grpSpPr bwMode="auto">
          <a:xfrm rot="-5400000">
            <a:off x="4305301" y="5180012"/>
            <a:ext cx="106362" cy="195263"/>
            <a:chOff x="4316" y="3913"/>
            <a:chExt cx="67" cy="123"/>
          </a:xfrm>
        </p:grpSpPr>
        <p:sp>
          <p:nvSpPr>
            <p:cNvPr id="42039" name="Line 59"/>
            <p:cNvSpPr>
              <a:spLocks noChangeShapeType="1"/>
            </p:cNvSpPr>
            <p:nvPr/>
          </p:nvSpPr>
          <p:spPr bwMode="auto">
            <a:xfrm>
              <a:off x="4340" y="3916"/>
              <a:ext cx="0" cy="120"/>
            </a:xfrm>
            <a:prstGeom prst="line">
              <a:avLst/>
            </a:prstGeom>
            <a:noFill/>
            <a:ln w="19050">
              <a:solidFill>
                <a:schemeClr val="tx1"/>
              </a:solidFill>
              <a:round/>
              <a:headEnd/>
              <a:tailEnd/>
            </a:ln>
          </p:spPr>
          <p:txBody>
            <a:bodyPr wrap="none" anchor="ctr"/>
            <a:lstStyle/>
            <a:p>
              <a:endParaRPr lang="en-US"/>
            </a:p>
          </p:txBody>
        </p:sp>
        <p:sp>
          <p:nvSpPr>
            <p:cNvPr id="42040" name="Line 60"/>
            <p:cNvSpPr>
              <a:spLocks noChangeShapeType="1"/>
            </p:cNvSpPr>
            <p:nvPr/>
          </p:nvSpPr>
          <p:spPr bwMode="auto">
            <a:xfrm>
              <a:off x="4316" y="3917"/>
              <a:ext cx="0" cy="117"/>
            </a:xfrm>
            <a:prstGeom prst="line">
              <a:avLst/>
            </a:prstGeom>
            <a:noFill/>
            <a:ln w="19050">
              <a:solidFill>
                <a:schemeClr val="tx1"/>
              </a:solidFill>
              <a:round/>
              <a:headEnd/>
              <a:tailEnd/>
            </a:ln>
          </p:spPr>
          <p:txBody>
            <a:bodyPr wrap="none" anchor="ctr"/>
            <a:lstStyle/>
            <a:p>
              <a:endParaRPr lang="en-US"/>
            </a:p>
          </p:txBody>
        </p:sp>
        <p:sp>
          <p:nvSpPr>
            <p:cNvPr id="42041" name="Line 61"/>
            <p:cNvSpPr>
              <a:spLocks noChangeShapeType="1"/>
            </p:cNvSpPr>
            <p:nvPr/>
          </p:nvSpPr>
          <p:spPr bwMode="auto">
            <a:xfrm>
              <a:off x="4360" y="3913"/>
              <a:ext cx="0" cy="120"/>
            </a:xfrm>
            <a:prstGeom prst="line">
              <a:avLst/>
            </a:prstGeom>
            <a:noFill/>
            <a:ln w="19050">
              <a:solidFill>
                <a:schemeClr val="tx1"/>
              </a:solidFill>
              <a:round/>
              <a:headEnd/>
              <a:tailEnd/>
            </a:ln>
          </p:spPr>
          <p:txBody>
            <a:bodyPr wrap="none" anchor="ctr"/>
            <a:lstStyle/>
            <a:p>
              <a:endParaRPr lang="en-US"/>
            </a:p>
          </p:txBody>
        </p:sp>
        <p:sp>
          <p:nvSpPr>
            <p:cNvPr id="42042" name="Line 62"/>
            <p:cNvSpPr>
              <a:spLocks noChangeShapeType="1"/>
            </p:cNvSpPr>
            <p:nvPr/>
          </p:nvSpPr>
          <p:spPr bwMode="auto">
            <a:xfrm>
              <a:off x="4383" y="3915"/>
              <a:ext cx="0" cy="120"/>
            </a:xfrm>
            <a:prstGeom prst="line">
              <a:avLst/>
            </a:prstGeom>
            <a:noFill/>
            <a:ln w="19050">
              <a:solidFill>
                <a:schemeClr val="tx1"/>
              </a:solidFill>
              <a:round/>
              <a:headEnd/>
              <a:tailEnd/>
            </a:ln>
          </p:spPr>
          <p:txBody>
            <a:bodyPr wrap="none" anchor="ctr"/>
            <a:lstStyle/>
            <a:p>
              <a:endParaRPr lang="en-US"/>
            </a:p>
          </p:txBody>
        </p:sp>
      </p:grpSp>
      <p:grpSp>
        <p:nvGrpSpPr>
          <p:cNvPr id="42008" name="Group 65"/>
          <p:cNvGrpSpPr>
            <a:grpSpLocks noChangeAspect="1"/>
          </p:cNvGrpSpPr>
          <p:nvPr/>
        </p:nvGrpSpPr>
        <p:grpSpPr bwMode="auto">
          <a:xfrm rot="-5205672">
            <a:off x="4144169" y="4739481"/>
            <a:ext cx="273050" cy="293688"/>
            <a:chOff x="4624" y="3171"/>
            <a:chExt cx="202" cy="218"/>
          </a:xfrm>
        </p:grpSpPr>
        <p:sp>
          <p:nvSpPr>
            <p:cNvPr id="42037" name="Freeform 66"/>
            <p:cNvSpPr>
              <a:spLocks noChangeAspect="1"/>
            </p:cNvSpPr>
            <p:nvPr/>
          </p:nvSpPr>
          <p:spPr bwMode="auto">
            <a:xfrm>
              <a:off x="4624" y="3171"/>
              <a:ext cx="202" cy="209"/>
            </a:xfrm>
            <a:custGeom>
              <a:avLst/>
              <a:gdLst>
                <a:gd name="T0" fmla="*/ 114 w 202"/>
                <a:gd name="T1" fmla="*/ 208 h 209"/>
                <a:gd name="T2" fmla="*/ 95 w 202"/>
                <a:gd name="T3" fmla="*/ 207 h 209"/>
                <a:gd name="T4" fmla="*/ 93 w 202"/>
                <a:gd name="T5" fmla="*/ 132 h 209"/>
                <a:gd name="T6" fmla="*/ 0 w 202"/>
                <a:gd name="T7" fmla="*/ 87 h 209"/>
                <a:gd name="T8" fmla="*/ 1 w 202"/>
                <a:gd name="T9" fmla="*/ 61 h 209"/>
                <a:gd name="T10" fmla="*/ 92 w 202"/>
                <a:gd name="T11" fmla="*/ 83 h 209"/>
                <a:gd name="T12" fmla="*/ 89 w 202"/>
                <a:gd name="T13" fmla="*/ 38 h 209"/>
                <a:gd name="T14" fmla="*/ 68 w 202"/>
                <a:gd name="T15" fmla="*/ 26 h 209"/>
                <a:gd name="T16" fmla="*/ 69 w 202"/>
                <a:gd name="T17" fmla="*/ 4 h 209"/>
                <a:gd name="T18" fmla="*/ 98 w 202"/>
                <a:gd name="T19" fmla="*/ 12 h 209"/>
                <a:gd name="T20" fmla="*/ 130 w 202"/>
                <a:gd name="T21" fmla="*/ 0 h 209"/>
                <a:gd name="T22" fmla="*/ 130 w 202"/>
                <a:gd name="T23" fmla="*/ 21 h 209"/>
                <a:gd name="T24" fmla="*/ 109 w 202"/>
                <a:gd name="T25" fmla="*/ 37 h 209"/>
                <a:gd name="T26" fmla="*/ 112 w 202"/>
                <a:gd name="T27" fmla="*/ 84 h 209"/>
                <a:gd name="T28" fmla="*/ 201 w 202"/>
                <a:gd name="T29" fmla="*/ 46 h 209"/>
                <a:gd name="T30" fmla="*/ 201 w 202"/>
                <a:gd name="T31" fmla="*/ 72 h 209"/>
                <a:gd name="T32" fmla="*/ 113 w 202"/>
                <a:gd name="T33" fmla="*/ 132 h 209"/>
                <a:gd name="T34" fmla="*/ 114 w 202"/>
                <a:gd name="T35" fmla="*/ 208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2"/>
                <a:gd name="T55" fmla="*/ 0 h 209"/>
                <a:gd name="T56" fmla="*/ 202 w 20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2" h="209">
                  <a:moveTo>
                    <a:pt x="114" y="208"/>
                  </a:moveTo>
                  <a:lnTo>
                    <a:pt x="95" y="207"/>
                  </a:lnTo>
                  <a:lnTo>
                    <a:pt x="93" y="132"/>
                  </a:lnTo>
                  <a:lnTo>
                    <a:pt x="0" y="87"/>
                  </a:lnTo>
                  <a:lnTo>
                    <a:pt x="1" y="61"/>
                  </a:lnTo>
                  <a:lnTo>
                    <a:pt x="92" y="83"/>
                  </a:lnTo>
                  <a:lnTo>
                    <a:pt x="89" y="38"/>
                  </a:lnTo>
                  <a:lnTo>
                    <a:pt x="68" y="26"/>
                  </a:lnTo>
                  <a:lnTo>
                    <a:pt x="69" y="4"/>
                  </a:lnTo>
                  <a:lnTo>
                    <a:pt x="98" y="12"/>
                  </a:lnTo>
                  <a:lnTo>
                    <a:pt x="130" y="0"/>
                  </a:lnTo>
                  <a:lnTo>
                    <a:pt x="130" y="21"/>
                  </a:lnTo>
                  <a:lnTo>
                    <a:pt x="109" y="37"/>
                  </a:lnTo>
                  <a:lnTo>
                    <a:pt x="112" y="84"/>
                  </a:lnTo>
                  <a:lnTo>
                    <a:pt x="201" y="46"/>
                  </a:lnTo>
                  <a:lnTo>
                    <a:pt x="201" y="72"/>
                  </a:lnTo>
                  <a:lnTo>
                    <a:pt x="113" y="132"/>
                  </a:lnTo>
                  <a:lnTo>
                    <a:pt x="114" y="208"/>
                  </a:lnTo>
                </a:path>
              </a:pathLst>
            </a:custGeom>
            <a:solidFill>
              <a:schemeClr val="tx1"/>
            </a:solidFill>
            <a:ln w="12700" cap="rnd">
              <a:noFill/>
              <a:round/>
              <a:headEnd/>
              <a:tailEnd/>
            </a:ln>
          </p:spPr>
          <p:txBody>
            <a:bodyPr/>
            <a:lstStyle/>
            <a:p>
              <a:endParaRPr lang="en-US"/>
            </a:p>
          </p:txBody>
        </p:sp>
        <p:sp>
          <p:nvSpPr>
            <p:cNvPr id="42038" name="Oval 67"/>
            <p:cNvSpPr>
              <a:spLocks noChangeAspect="1" noChangeArrowheads="1"/>
            </p:cNvSpPr>
            <p:nvPr/>
          </p:nvSpPr>
          <p:spPr bwMode="auto">
            <a:xfrm rot="5220000">
              <a:off x="4720" y="3369"/>
              <a:ext cx="19" cy="21"/>
            </a:xfrm>
            <a:prstGeom prst="ellipse">
              <a:avLst/>
            </a:prstGeom>
            <a:solidFill>
              <a:schemeClr val="tx1"/>
            </a:solidFill>
            <a:ln w="12700">
              <a:noFill/>
              <a:round/>
              <a:headEnd/>
              <a:tailEnd/>
            </a:ln>
          </p:spPr>
          <p:txBody>
            <a:bodyPr wrap="none" anchor="ctr"/>
            <a:lstStyle/>
            <a:p>
              <a:endParaRPr lang="en-US">
                <a:latin typeface="Calibri" pitchFamily="34" charset="0"/>
              </a:endParaRPr>
            </a:p>
          </p:txBody>
        </p:sp>
      </p:grpSp>
      <p:sp>
        <p:nvSpPr>
          <p:cNvPr id="42009" name="Line 72"/>
          <p:cNvSpPr>
            <a:spLocks noChangeShapeType="1"/>
          </p:cNvSpPr>
          <p:nvPr/>
        </p:nvSpPr>
        <p:spPr bwMode="auto">
          <a:xfrm flipH="1" flipV="1">
            <a:off x="1212850" y="4064000"/>
            <a:ext cx="1752600" cy="152400"/>
          </a:xfrm>
          <a:prstGeom prst="line">
            <a:avLst/>
          </a:prstGeom>
          <a:noFill/>
          <a:ln w="12700">
            <a:solidFill>
              <a:schemeClr val="tx1"/>
            </a:solidFill>
            <a:prstDash val="dash"/>
            <a:round/>
            <a:headEnd/>
            <a:tailEnd/>
          </a:ln>
        </p:spPr>
        <p:txBody>
          <a:bodyPr wrap="none" anchor="ctr"/>
          <a:lstStyle/>
          <a:p>
            <a:endParaRPr lang="en-US"/>
          </a:p>
        </p:txBody>
      </p:sp>
      <p:grpSp>
        <p:nvGrpSpPr>
          <p:cNvPr id="11" name="Group 92"/>
          <p:cNvGrpSpPr>
            <a:grpSpLocks/>
          </p:cNvGrpSpPr>
          <p:nvPr/>
        </p:nvGrpSpPr>
        <p:grpSpPr bwMode="auto">
          <a:xfrm>
            <a:off x="2925763" y="4017963"/>
            <a:ext cx="835025" cy="228600"/>
            <a:chOff x="2925825" y="4017796"/>
            <a:chExt cx="835056" cy="228600"/>
          </a:xfrm>
        </p:grpSpPr>
        <p:sp>
          <p:nvSpPr>
            <p:cNvPr id="42035" name="Text Box 54"/>
            <p:cNvSpPr txBox="1">
              <a:spLocks noChangeArrowheads="1"/>
            </p:cNvSpPr>
            <p:nvPr/>
          </p:nvSpPr>
          <p:spPr bwMode="auto">
            <a:xfrm>
              <a:off x="2965514" y="4017796"/>
              <a:ext cx="795367" cy="228600"/>
            </a:xfrm>
            <a:prstGeom prst="rect">
              <a:avLst/>
            </a:prstGeom>
            <a:noFill/>
            <a:ln w="12700">
              <a:noFill/>
              <a:miter lim="800000"/>
              <a:headEnd/>
              <a:tailEnd/>
            </a:ln>
          </p:spPr>
          <p:txBody>
            <a:bodyPr>
              <a:spAutoFit/>
            </a:bodyPr>
            <a:lstStyle/>
            <a:p>
              <a:pPr algn="ctr" eaLnBrk="0" hangingPunct="0"/>
              <a:r>
                <a:rPr lang="en-US" sz="900" b="1">
                  <a:latin typeface="Helvetica" pitchFamily="1" charset="0"/>
                </a:rPr>
                <a:t>Meter  Fix</a:t>
              </a:r>
            </a:p>
          </p:txBody>
        </p:sp>
        <p:sp>
          <p:nvSpPr>
            <p:cNvPr id="42036" name="AutoShape 44"/>
            <p:cNvSpPr>
              <a:spLocks noChangeArrowheads="1"/>
            </p:cNvSpPr>
            <p:nvPr/>
          </p:nvSpPr>
          <p:spPr bwMode="auto">
            <a:xfrm>
              <a:off x="2925825" y="4125746"/>
              <a:ext cx="115891" cy="111125"/>
            </a:xfrm>
            <a:prstGeom prst="triangle">
              <a:avLst>
                <a:gd name="adj" fmla="val 49995"/>
              </a:avLst>
            </a:prstGeom>
            <a:solidFill>
              <a:srgbClr val="FFFF00"/>
            </a:solidFill>
            <a:ln w="12700">
              <a:solidFill>
                <a:schemeClr val="tx1"/>
              </a:solidFill>
              <a:miter lim="800000"/>
              <a:headEnd/>
              <a:tailEnd/>
            </a:ln>
          </p:spPr>
          <p:txBody>
            <a:bodyPr wrap="none" anchor="ctr"/>
            <a:lstStyle/>
            <a:p>
              <a:endParaRPr lang="en-US">
                <a:latin typeface="Calibri" pitchFamily="34" charset="0"/>
              </a:endParaRPr>
            </a:p>
          </p:txBody>
        </p:sp>
      </p:grpSp>
      <p:grpSp>
        <p:nvGrpSpPr>
          <p:cNvPr id="12" name="Group 94"/>
          <p:cNvGrpSpPr>
            <a:grpSpLocks/>
          </p:cNvGrpSpPr>
          <p:nvPr/>
        </p:nvGrpSpPr>
        <p:grpSpPr bwMode="auto">
          <a:xfrm>
            <a:off x="6851650" y="5160963"/>
            <a:ext cx="803275" cy="304800"/>
            <a:chOff x="6851855" y="5160796"/>
            <a:chExt cx="803025" cy="304800"/>
          </a:xfrm>
        </p:grpSpPr>
        <p:sp>
          <p:nvSpPr>
            <p:cNvPr id="42033" name="AutoShape 44"/>
            <p:cNvSpPr>
              <a:spLocks noChangeArrowheads="1"/>
            </p:cNvSpPr>
            <p:nvPr/>
          </p:nvSpPr>
          <p:spPr bwMode="auto">
            <a:xfrm>
              <a:off x="6851855" y="5160796"/>
              <a:ext cx="115891" cy="111125"/>
            </a:xfrm>
            <a:prstGeom prst="triangle">
              <a:avLst>
                <a:gd name="adj" fmla="val 49995"/>
              </a:avLst>
            </a:prstGeom>
            <a:solidFill>
              <a:srgbClr val="FFFF00"/>
            </a:solidFill>
            <a:ln w="12700">
              <a:solidFill>
                <a:schemeClr val="tx1"/>
              </a:solidFill>
              <a:miter lim="800000"/>
              <a:headEnd/>
              <a:tailEnd/>
            </a:ln>
          </p:spPr>
          <p:txBody>
            <a:bodyPr wrap="none" anchor="ctr"/>
            <a:lstStyle/>
            <a:p>
              <a:endParaRPr lang="en-US">
                <a:latin typeface="Calibri" pitchFamily="34" charset="0"/>
              </a:endParaRPr>
            </a:p>
          </p:txBody>
        </p:sp>
        <p:sp>
          <p:nvSpPr>
            <p:cNvPr id="42034" name="Text Box 54"/>
            <p:cNvSpPr txBox="1">
              <a:spLocks noChangeArrowheads="1"/>
            </p:cNvSpPr>
            <p:nvPr/>
          </p:nvSpPr>
          <p:spPr bwMode="auto">
            <a:xfrm>
              <a:off x="6859513" y="5236996"/>
              <a:ext cx="795367" cy="228600"/>
            </a:xfrm>
            <a:prstGeom prst="rect">
              <a:avLst/>
            </a:prstGeom>
            <a:noFill/>
            <a:ln w="12700">
              <a:noFill/>
              <a:miter lim="800000"/>
              <a:headEnd/>
              <a:tailEnd/>
            </a:ln>
          </p:spPr>
          <p:txBody>
            <a:bodyPr>
              <a:spAutoFit/>
            </a:bodyPr>
            <a:lstStyle/>
            <a:p>
              <a:pPr algn="ctr" eaLnBrk="0" hangingPunct="0"/>
              <a:r>
                <a:rPr lang="en-US" sz="900" b="1">
                  <a:latin typeface="Helvetica" pitchFamily="1" charset="0"/>
                </a:rPr>
                <a:t>Meter  Fix</a:t>
              </a:r>
            </a:p>
          </p:txBody>
        </p:sp>
      </p:grpSp>
      <p:grpSp>
        <p:nvGrpSpPr>
          <p:cNvPr id="42012" name="Group 29"/>
          <p:cNvGrpSpPr>
            <a:grpSpLocks noChangeAspect="1"/>
          </p:cNvGrpSpPr>
          <p:nvPr/>
        </p:nvGrpSpPr>
        <p:grpSpPr bwMode="auto">
          <a:xfrm rot="5400000">
            <a:off x="7587457" y="5082381"/>
            <a:ext cx="273050" cy="293687"/>
            <a:chOff x="4624" y="3171"/>
            <a:chExt cx="202" cy="218"/>
          </a:xfrm>
        </p:grpSpPr>
        <p:sp>
          <p:nvSpPr>
            <p:cNvPr id="42031" name="Freeform 30"/>
            <p:cNvSpPr>
              <a:spLocks noChangeAspect="1"/>
            </p:cNvSpPr>
            <p:nvPr/>
          </p:nvSpPr>
          <p:spPr bwMode="auto">
            <a:xfrm>
              <a:off x="4624" y="3171"/>
              <a:ext cx="202" cy="209"/>
            </a:xfrm>
            <a:custGeom>
              <a:avLst/>
              <a:gdLst>
                <a:gd name="T0" fmla="*/ 114 w 202"/>
                <a:gd name="T1" fmla="*/ 208 h 209"/>
                <a:gd name="T2" fmla="*/ 95 w 202"/>
                <a:gd name="T3" fmla="*/ 207 h 209"/>
                <a:gd name="T4" fmla="*/ 93 w 202"/>
                <a:gd name="T5" fmla="*/ 132 h 209"/>
                <a:gd name="T6" fmla="*/ 0 w 202"/>
                <a:gd name="T7" fmla="*/ 87 h 209"/>
                <a:gd name="T8" fmla="*/ 1 w 202"/>
                <a:gd name="T9" fmla="*/ 61 h 209"/>
                <a:gd name="T10" fmla="*/ 92 w 202"/>
                <a:gd name="T11" fmla="*/ 83 h 209"/>
                <a:gd name="T12" fmla="*/ 89 w 202"/>
                <a:gd name="T13" fmla="*/ 38 h 209"/>
                <a:gd name="T14" fmla="*/ 68 w 202"/>
                <a:gd name="T15" fmla="*/ 26 h 209"/>
                <a:gd name="T16" fmla="*/ 69 w 202"/>
                <a:gd name="T17" fmla="*/ 4 h 209"/>
                <a:gd name="T18" fmla="*/ 98 w 202"/>
                <a:gd name="T19" fmla="*/ 12 h 209"/>
                <a:gd name="T20" fmla="*/ 130 w 202"/>
                <a:gd name="T21" fmla="*/ 0 h 209"/>
                <a:gd name="T22" fmla="*/ 130 w 202"/>
                <a:gd name="T23" fmla="*/ 21 h 209"/>
                <a:gd name="T24" fmla="*/ 109 w 202"/>
                <a:gd name="T25" fmla="*/ 37 h 209"/>
                <a:gd name="T26" fmla="*/ 112 w 202"/>
                <a:gd name="T27" fmla="*/ 84 h 209"/>
                <a:gd name="T28" fmla="*/ 201 w 202"/>
                <a:gd name="T29" fmla="*/ 46 h 209"/>
                <a:gd name="T30" fmla="*/ 201 w 202"/>
                <a:gd name="T31" fmla="*/ 72 h 209"/>
                <a:gd name="T32" fmla="*/ 113 w 202"/>
                <a:gd name="T33" fmla="*/ 132 h 209"/>
                <a:gd name="T34" fmla="*/ 114 w 202"/>
                <a:gd name="T35" fmla="*/ 208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2"/>
                <a:gd name="T55" fmla="*/ 0 h 209"/>
                <a:gd name="T56" fmla="*/ 202 w 20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2" h="209">
                  <a:moveTo>
                    <a:pt x="114" y="208"/>
                  </a:moveTo>
                  <a:lnTo>
                    <a:pt x="95" y="207"/>
                  </a:lnTo>
                  <a:lnTo>
                    <a:pt x="93" y="132"/>
                  </a:lnTo>
                  <a:lnTo>
                    <a:pt x="0" y="87"/>
                  </a:lnTo>
                  <a:lnTo>
                    <a:pt x="1" y="61"/>
                  </a:lnTo>
                  <a:lnTo>
                    <a:pt x="92" y="83"/>
                  </a:lnTo>
                  <a:lnTo>
                    <a:pt x="89" y="38"/>
                  </a:lnTo>
                  <a:lnTo>
                    <a:pt x="68" y="26"/>
                  </a:lnTo>
                  <a:lnTo>
                    <a:pt x="69" y="4"/>
                  </a:lnTo>
                  <a:lnTo>
                    <a:pt x="98" y="12"/>
                  </a:lnTo>
                  <a:lnTo>
                    <a:pt x="130" y="0"/>
                  </a:lnTo>
                  <a:lnTo>
                    <a:pt x="130" y="21"/>
                  </a:lnTo>
                  <a:lnTo>
                    <a:pt x="109" y="37"/>
                  </a:lnTo>
                  <a:lnTo>
                    <a:pt x="112" y="84"/>
                  </a:lnTo>
                  <a:lnTo>
                    <a:pt x="201" y="46"/>
                  </a:lnTo>
                  <a:lnTo>
                    <a:pt x="201" y="72"/>
                  </a:lnTo>
                  <a:lnTo>
                    <a:pt x="113" y="132"/>
                  </a:lnTo>
                  <a:lnTo>
                    <a:pt x="114" y="208"/>
                  </a:lnTo>
                </a:path>
              </a:pathLst>
            </a:custGeom>
            <a:solidFill>
              <a:srgbClr val="00FF00"/>
            </a:solidFill>
            <a:ln w="12700" cap="rnd">
              <a:solidFill>
                <a:schemeClr val="tx1"/>
              </a:solidFill>
              <a:round/>
              <a:headEnd/>
              <a:tailEnd/>
            </a:ln>
          </p:spPr>
          <p:txBody>
            <a:bodyPr/>
            <a:lstStyle/>
            <a:p>
              <a:endParaRPr lang="en-US"/>
            </a:p>
          </p:txBody>
        </p:sp>
        <p:sp>
          <p:nvSpPr>
            <p:cNvPr id="42032" name="Oval 31"/>
            <p:cNvSpPr>
              <a:spLocks noChangeAspect="1" noChangeArrowheads="1"/>
            </p:cNvSpPr>
            <p:nvPr/>
          </p:nvSpPr>
          <p:spPr bwMode="auto">
            <a:xfrm rot="5220000">
              <a:off x="4720" y="3369"/>
              <a:ext cx="19" cy="21"/>
            </a:xfrm>
            <a:prstGeom prst="ellipse">
              <a:avLst/>
            </a:prstGeom>
            <a:solidFill>
              <a:srgbClr val="00FF00"/>
            </a:solidFill>
            <a:ln w="12700">
              <a:solidFill>
                <a:schemeClr val="tx1"/>
              </a:solidFill>
              <a:round/>
              <a:headEnd/>
              <a:tailEnd/>
            </a:ln>
          </p:spPr>
          <p:txBody>
            <a:bodyPr wrap="none" anchor="ctr"/>
            <a:lstStyle/>
            <a:p>
              <a:endParaRPr lang="en-US">
                <a:latin typeface="Calibri" pitchFamily="34" charset="0"/>
              </a:endParaRPr>
            </a:p>
          </p:txBody>
        </p:sp>
      </p:grpSp>
      <p:grpSp>
        <p:nvGrpSpPr>
          <p:cNvPr id="42013" name="Group 29"/>
          <p:cNvGrpSpPr>
            <a:grpSpLocks noChangeAspect="1"/>
          </p:cNvGrpSpPr>
          <p:nvPr/>
        </p:nvGrpSpPr>
        <p:grpSpPr bwMode="auto">
          <a:xfrm rot="5400000">
            <a:off x="6206332" y="5071269"/>
            <a:ext cx="273050" cy="293687"/>
            <a:chOff x="4624" y="3171"/>
            <a:chExt cx="202" cy="218"/>
          </a:xfrm>
        </p:grpSpPr>
        <p:sp>
          <p:nvSpPr>
            <p:cNvPr id="42029" name="Freeform 30"/>
            <p:cNvSpPr>
              <a:spLocks noChangeAspect="1"/>
            </p:cNvSpPr>
            <p:nvPr/>
          </p:nvSpPr>
          <p:spPr bwMode="auto">
            <a:xfrm>
              <a:off x="4624" y="3171"/>
              <a:ext cx="202" cy="209"/>
            </a:xfrm>
            <a:custGeom>
              <a:avLst/>
              <a:gdLst>
                <a:gd name="T0" fmla="*/ 114 w 202"/>
                <a:gd name="T1" fmla="*/ 208 h 209"/>
                <a:gd name="T2" fmla="*/ 95 w 202"/>
                <a:gd name="T3" fmla="*/ 207 h 209"/>
                <a:gd name="T4" fmla="*/ 93 w 202"/>
                <a:gd name="T5" fmla="*/ 132 h 209"/>
                <a:gd name="T6" fmla="*/ 0 w 202"/>
                <a:gd name="T7" fmla="*/ 87 h 209"/>
                <a:gd name="T8" fmla="*/ 1 w 202"/>
                <a:gd name="T9" fmla="*/ 61 h 209"/>
                <a:gd name="T10" fmla="*/ 92 w 202"/>
                <a:gd name="T11" fmla="*/ 83 h 209"/>
                <a:gd name="T12" fmla="*/ 89 w 202"/>
                <a:gd name="T13" fmla="*/ 38 h 209"/>
                <a:gd name="T14" fmla="*/ 68 w 202"/>
                <a:gd name="T15" fmla="*/ 26 h 209"/>
                <a:gd name="T16" fmla="*/ 69 w 202"/>
                <a:gd name="T17" fmla="*/ 4 h 209"/>
                <a:gd name="T18" fmla="*/ 98 w 202"/>
                <a:gd name="T19" fmla="*/ 12 h 209"/>
                <a:gd name="T20" fmla="*/ 130 w 202"/>
                <a:gd name="T21" fmla="*/ 0 h 209"/>
                <a:gd name="T22" fmla="*/ 130 w 202"/>
                <a:gd name="T23" fmla="*/ 21 h 209"/>
                <a:gd name="T24" fmla="*/ 109 w 202"/>
                <a:gd name="T25" fmla="*/ 37 h 209"/>
                <a:gd name="T26" fmla="*/ 112 w 202"/>
                <a:gd name="T27" fmla="*/ 84 h 209"/>
                <a:gd name="T28" fmla="*/ 201 w 202"/>
                <a:gd name="T29" fmla="*/ 46 h 209"/>
                <a:gd name="T30" fmla="*/ 201 w 202"/>
                <a:gd name="T31" fmla="*/ 72 h 209"/>
                <a:gd name="T32" fmla="*/ 113 w 202"/>
                <a:gd name="T33" fmla="*/ 132 h 209"/>
                <a:gd name="T34" fmla="*/ 114 w 202"/>
                <a:gd name="T35" fmla="*/ 208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2"/>
                <a:gd name="T55" fmla="*/ 0 h 209"/>
                <a:gd name="T56" fmla="*/ 202 w 20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2" h="209">
                  <a:moveTo>
                    <a:pt x="114" y="208"/>
                  </a:moveTo>
                  <a:lnTo>
                    <a:pt x="95" y="207"/>
                  </a:lnTo>
                  <a:lnTo>
                    <a:pt x="93" y="132"/>
                  </a:lnTo>
                  <a:lnTo>
                    <a:pt x="0" y="87"/>
                  </a:lnTo>
                  <a:lnTo>
                    <a:pt x="1" y="61"/>
                  </a:lnTo>
                  <a:lnTo>
                    <a:pt x="92" y="83"/>
                  </a:lnTo>
                  <a:lnTo>
                    <a:pt x="89" y="38"/>
                  </a:lnTo>
                  <a:lnTo>
                    <a:pt x="68" y="26"/>
                  </a:lnTo>
                  <a:lnTo>
                    <a:pt x="69" y="4"/>
                  </a:lnTo>
                  <a:lnTo>
                    <a:pt x="98" y="12"/>
                  </a:lnTo>
                  <a:lnTo>
                    <a:pt x="130" y="0"/>
                  </a:lnTo>
                  <a:lnTo>
                    <a:pt x="130" y="21"/>
                  </a:lnTo>
                  <a:lnTo>
                    <a:pt x="109" y="37"/>
                  </a:lnTo>
                  <a:lnTo>
                    <a:pt x="112" y="84"/>
                  </a:lnTo>
                  <a:lnTo>
                    <a:pt x="201" y="46"/>
                  </a:lnTo>
                  <a:lnTo>
                    <a:pt x="201" y="72"/>
                  </a:lnTo>
                  <a:lnTo>
                    <a:pt x="113" y="132"/>
                  </a:lnTo>
                  <a:lnTo>
                    <a:pt x="114" y="208"/>
                  </a:lnTo>
                </a:path>
              </a:pathLst>
            </a:custGeom>
            <a:solidFill>
              <a:srgbClr val="00FF00"/>
            </a:solidFill>
            <a:ln w="12700" cap="rnd">
              <a:solidFill>
                <a:schemeClr val="tx1"/>
              </a:solidFill>
              <a:round/>
              <a:headEnd/>
              <a:tailEnd/>
            </a:ln>
          </p:spPr>
          <p:txBody>
            <a:bodyPr/>
            <a:lstStyle/>
            <a:p>
              <a:endParaRPr lang="en-US"/>
            </a:p>
          </p:txBody>
        </p:sp>
        <p:sp>
          <p:nvSpPr>
            <p:cNvPr id="42030" name="Oval 31"/>
            <p:cNvSpPr>
              <a:spLocks noChangeAspect="1" noChangeArrowheads="1"/>
            </p:cNvSpPr>
            <p:nvPr/>
          </p:nvSpPr>
          <p:spPr bwMode="auto">
            <a:xfrm rot="5220000">
              <a:off x="4720" y="3369"/>
              <a:ext cx="19" cy="21"/>
            </a:xfrm>
            <a:prstGeom prst="ellipse">
              <a:avLst/>
            </a:prstGeom>
            <a:solidFill>
              <a:srgbClr val="00FF00"/>
            </a:solidFill>
            <a:ln w="12700">
              <a:solidFill>
                <a:schemeClr val="tx1"/>
              </a:solidFill>
              <a:round/>
              <a:headEnd/>
              <a:tailEnd/>
            </a:ln>
          </p:spPr>
          <p:txBody>
            <a:bodyPr wrap="none" anchor="ctr"/>
            <a:lstStyle/>
            <a:p>
              <a:endParaRPr lang="en-US">
                <a:latin typeface="Calibri" pitchFamily="34" charset="0"/>
              </a:endParaRPr>
            </a:p>
          </p:txBody>
        </p:sp>
      </p:grpSp>
      <p:sp>
        <p:nvSpPr>
          <p:cNvPr id="84" name="AutoShape 70"/>
          <p:cNvSpPr>
            <a:spLocks noChangeArrowheads="1"/>
          </p:cNvSpPr>
          <p:nvPr/>
        </p:nvSpPr>
        <p:spPr bwMode="auto">
          <a:xfrm>
            <a:off x="407988" y="5770563"/>
            <a:ext cx="3200400" cy="987425"/>
          </a:xfrm>
          <a:prstGeom prst="roundRect">
            <a:avLst>
              <a:gd name="adj" fmla="val 16667"/>
            </a:avLst>
          </a:prstGeom>
          <a:solidFill>
            <a:schemeClr val="bg1"/>
          </a:solidFill>
          <a:ln w="28575">
            <a:solidFill>
              <a:schemeClr val="accent6">
                <a:lumMod val="75000"/>
              </a:schemeClr>
            </a:solidFill>
            <a:round/>
            <a:headEnd/>
            <a:tailEnd/>
          </a:ln>
        </p:spPr>
        <p:txBody>
          <a:bodyPr anchor="ctr"/>
          <a:lstStyle/>
          <a:p>
            <a:pPr algn="ctr">
              <a:defRPr/>
            </a:pPr>
            <a:r>
              <a:rPr lang="en-US" sz="1400">
                <a:solidFill>
                  <a:srgbClr val="000000"/>
                </a:solidFill>
                <a:latin typeface="Calibri" pitchFamily="34" charset="0"/>
                <a:cs typeface="ヒラギノ角ゴ Pro W3" pitchFamily="1" charset="-128"/>
              </a:rPr>
              <a:t>Some flight crews use onboard speed guidance to achieve and maintain precise traffic spacing. </a:t>
            </a:r>
          </a:p>
        </p:txBody>
      </p:sp>
      <p:grpSp>
        <p:nvGrpSpPr>
          <p:cNvPr id="15" name="Group 111"/>
          <p:cNvGrpSpPr>
            <a:grpSpLocks/>
          </p:cNvGrpSpPr>
          <p:nvPr/>
        </p:nvGrpSpPr>
        <p:grpSpPr bwMode="auto">
          <a:xfrm>
            <a:off x="136525" y="1414463"/>
            <a:ext cx="4473575" cy="4833937"/>
            <a:chOff x="136874" y="1414221"/>
            <a:chExt cx="4473140" cy="4834329"/>
          </a:xfrm>
        </p:grpSpPr>
        <p:cxnSp>
          <p:nvCxnSpPr>
            <p:cNvPr id="91" name="Straight Connector 90"/>
            <p:cNvCxnSpPr>
              <a:stCxn id="42036" idx="1"/>
            </p:cNvCxnSpPr>
            <p:nvPr/>
          </p:nvCxnSpPr>
          <p:spPr>
            <a:xfrm rot="10800000">
              <a:off x="1930575" y="3052654"/>
              <a:ext cx="1023838" cy="1128804"/>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rot="16200000" flipV="1">
              <a:off x="932060" y="2011235"/>
              <a:ext cx="831917" cy="730179"/>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6" name="Arc 75"/>
            <p:cNvSpPr/>
            <p:nvPr/>
          </p:nvSpPr>
          <p:spPr>
            <a:xfrm rot="16200000">
              <a:off x="-43721" y="1594816"/>
              <a:ext cx="4834329" cy="4473140"/>
            </a:xfrm>
            <a:prstGeom prst="arc">
              <a:avLst>
                <a:gd name="adj1" fmla="val 18387294"/>
                <a:gd name="adj2" fmla="val 20334135"/>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2028" name="TextBox 93"/>
            <p:cNvSpPr txBox="1">
              <a:spLocks noChangeArrowheads="1"/>
            </p:cNvSpPr>
            <p:nvPr/>
          </p:nvSpPr>
          <p:spPr bwMode="auto">
            <a:xfrm>
              <a:off x="1415261" y="2767029"/>
              <a:ext cx="918063" cy="307802"/>
            </a:xfrm>
            <a:prstGeom prst="rect">
              <a:avLst/>
            </a:prstGeom>
            <a:noFill/>
            <a:ln w="9525">
              <a:noFill/>
              <a:miter lim="800000"/>
              <a:headEnd/>
              <a:tailEnd/>
            </a:ln>
          </p:spPr>
          <p:txBody>
            <a:bodyPr wrap="none">
              <a:spAutoFit/>
            </a:bodyPr>
            <a:lstStyle/>
            <a:p>
              <a:r>
                <a:rPr lang="en-US" sz="1400">
                  <a:latin typeface="Calibri" pitchFamily="34" charset="0"/>
                </a:rPr>
                <a:t>250+ NM</a:t>
              </a:r>
            </a:p>
          </p:txBody>
        </p:sp>
      </p:grpSp>
      <p:grpSp>
        <p:nvGrpSpPr>
          <p:cNvPr id="16" name="Group 112"/>
          <p:cNvGrpSpPr>
            <a:grpSpLocks/>
          </p:cNvGrpSpPr>
          <p:nvPr/>
        </p:nvGrpSpPr>
        <p:grpSpPr bwMode="auto">
          <a:xfrm>
            <a:off x="1709738" y="2425700"/>
            <a:ext cx="5173662" cy="5175250"/>
            <a:chOff x="1709566" y="2426398"/>
            <a:chExt cx="5173907" cy="5173907"/>
          </a:xfrm>
        </p:grpSpPr>
        <p:sp>
          <p:nvSpPr>
            <p:cNvPr id="42021" name="TextBox 97"/>
            <p:cNvSpPr txBox="1">
              <a:spLocks noChangeArrowheads="1"/>
            </p:cNvSpPr>
            <p:nvPr/>
          </p:nvSpPr>
          <p:spPr bwMode="auto">
            <a:xfrm>
              <a:off x="5523189" y="4681611"/>
              <a:ext cx="713457" cy="307777"/>
            </a:xfrm>
            <a:prstGeom prst="rect">
              <a:avLst/>
            </a:prstGeom>
            <a:noFill/>
            <a:ln w="9525">
              <a:noFill/>
              <a:miter lim="800000"/>
              <a:headEnd/>
              <a:tailEnd/>
            </a:ln>
          </p:spPr>
          <p:txBody>
            <a:bodyPr wrap="none">
              <a:spAutoFit/>
            </a:bodyPr>
            <a:lstStyle/>
            <a:p>
              <a:r>
                <a:rPr lang="en-US" sz="1400">
                  <a:latin typeface="Calibri" pitchFamily="34" charset="0"/>
                </a:rPr>
                <a:t>50 NM</a:t>
              </a:r>
            </a:p>
          </p:txBody>
        </p:sp>
        <p:sp>
          <p:nvSpPr>
            <p:cNvPr id="99" name="Arc 98"/>
            <p:cNvSpPr>
              <a:spLocks noChangeAspect="1"/>
            </p:cNvSpPr>
            <p:nvPr/>
          </p:nvSpPr>
          <p:spPr bwMode="auto">
            <a:xfrm>
              <a:off x="1709566" y="2426398"/>
              <a:ext cx="5173907" cy="5173907"/>
            </a:xfrm>
            <a:custGeom>
              <a:avLst/>
              <a:gdLst>
                <a:gd name="T0" fmla="*/ 5036655 w 5173907"/>
                <a:gd name="T1" fmla="*/ 1755517 h 5173907"/>
                <a:gd name="T2" fmla="*/ 2586958 w 5173907"/>
                <a:gd name="T3" fmla="*/ 2586958 h 5173907"/>
                <a:gd name="T4" fmla="*/ 5173907 w 5173907"/>
                <a:gd name="T5" fmla="*/ 2586958 h 5173907"/>
                <a:gd name="T6" fmla="*/ 0 60000 65536"/>
                <a:gd name="T7" fmla="*/ 0 60000 65536"/>
                <a:gd name="T8" fmla="*/ 0 60000 65536"/>
                <a:gd name="T9" fmla="*/ 5036655 w 5173907"/>
                <a:gd name="T10" fmla="*/ 1755517 h 5173907"/>
                <a:gd name="T11" fmla="*/ 5173907 w 5173907"/>
                <a:gd name="T12" fmla="*/ 2586958 h 5173907"/>
              </a:gdLst>
              <a:ahLst/>
              <a:cxnLst>
                <a:cxn ang="T6">
                  <a:pos x="T0" y="T1"/>
                </a:cxn>
                <a:cxn ang="T7">
                  <a:pos x="T2" y="T3"/>
                </a:cxn>
                <a:cxn ang="T8">
                  <a:pos x="T4" y="T5"/>
                </a:cxn>
              </a:cxnLst>
              <a:rect l="T9" t="T10" r="T11" b="T12"/>
              <a:pathLst>
                <a:path w="5173907" h="5173907" stroke="0">
                  <a:moveTo>
                    <a:pt x="5036655" y="1755515"/>
                  </a:moveTo>
                  <a:lnTo>
                    <a:pt x="5036655" y="1755514"/>
                  </a:lnTo>
                  <a:cubicBezTo>
                    <a:pt x="5127541" y="2023296"/>
                    <a:pt x="5173907" y="2304168"/>
                    <a:pt x="5173907" y="2586954"/>
                  </a:cubicBezTo>
                  <a:lnTo>
                    <a:pt x="2586954" y="2586954"/>
                  </a:lnTo>
                  <a:close/>
                </a:path>
                <a:path w="5173907" h="5173907" fill="none">
                  <a:moveTo>
                    <a:pt x="5036655" y="1755515"/>
                  </a:moveTo>
                  <a:lnTo>
                    <a:pt x="5036655" y="1755514"/>
                  </a:lnTo>
                  <a:cubicBezTo>
                    <a:pt x="5127541" y="2023296"/>
                    <a:pt x="5173907" y="2304168"/>
                    <a:pt x="5173907" y="2586954"/>
                  </a:cubicBezTo>
                </a:path>
              </a:pathLst>
            </a:custGeom>
            <a:noFill/>
            <a:ln w="9525">
              <a:solidFill>
                <a:schemeClr val="tx1"/>
              </a:solidFill>
              <a:miter lim="800000"/>
              <a:headEnd/>
              <a:tailEnd/>
            </a:ln>
            <a:effectLst>
              <a:outerShdw dist="20000" dir="5400000" rotWithShape="0">
                <a:srgbClr val="808080">
                  <a:alpha val="37999"/>
                </a:srgbClr>
              </a:outerShdw>
            </a:effectLst>
          </p:spPr>
          <p:txBody>
            <a:bodyPr/>
            <a:lstStyle/>
            <a:p>
              <a:pPr>
                <a:defRPr/>
              </a:pPr>
              <a:endParaRPr lang="en-US">
                <a:latin typeface="Arial" charset="0"/>
                <a:ea typeface="ヒラギノ角ゴ Pro W3" charset="-128"/>
                <a:cs typeface="ヒラギノ角ゴ Pro W3" charset="-128"/>
              </a:endParaRPr>
            </a:p>
          </p:txBody>
        </p:sp>
        <p:cxnSp>
          <p:nvCxnSpPr>
            <p:cNvPr id="101" name="Straight Connector 100"/>
            <p:cNvCxnSpPr>
              <a:stCxn id="41999" idx="0"/>
            </p:cNvCxnSpPr>
            <p:nvPr/>
          </p:nvCxnSpPr>
          <p:spPr>
            <a:xfrm rot="5400000" flipH="1" flipV="1">
              <a:off x="4868096" y="4523568"/>
              <a:ext cx="325354" cy="108272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V="1">
              <a:off x="6118262" y="4532464"/>
              <a:ext cx="727109" cy="207908"/>
            </a:xfrm>
            <a:prstGeom prst="straightConnector1">
              <a:avLst/>
            </a:prstGeom>
            <a:ln w="95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7" name="Group 95"/>
          <p:cNvGrpSpPr>
            <a:grpSpLocks/>
          </p:cNvGrpSpPr>
          <p:nvPr/>
        </p:nvGrpSpPr>
        <p:grpSpPr bwMode="auto">
          <a:xfrm>
            <a:off x="4419600" y="5149850"/>
            <a:ext cx="885825" cy="325438"/>
            <a:chOff x="4202559" y="4820761"/>
            <a:chExt cx="886148" cy="324840"/>
          </a:xfrm>
        </p:grpSpPr>
        <p:sp>
          <p:nvSpPr>
            <p:cNvPr id="42019" name="AutoShape 44"/>
            <p:cNvSpPr>
              <a:spLocks noChangeArrowheads="1"/>
            </p:cNvSpPr>
            <p:nvPr/>
          </p:nvSpPr>
          <p:spPr bwMode="auto">
            <a:xfrm>
              <a:off x="4729160" y="4820761"/>
              <a:ext cx="115891" cy="111125"/>
            </a:xfrm>
            <a:prstGeom prst="triangle">
              <a:avLst>
                <a:gd name="adj" fmla="val 49995"/>
              </a:avLst>
            </a:prstGeom>
            <a:solidFill>
              <a:srgbClr val="FFFF00"/>
            </a:solidFill>
            <a:ln w="12700">
              <a:solidFill>
                <a:schemeClr val="tx1"/>
              </a:solidFill>
              <a:miter lim="800000"/>
              <a:headEnd/>
              <a:tailEnd/>
            </a:ln>
          </p:spPr>
          <p:txBody>
            <a:bodyPr wrap="none" anchor="ctr"/>
            <a:lstStyle/>
            <a:p>
              <a:endParaRPr lang="en-US">
                <a:latin typeface="Calibri" pitchFamily="34" charset="0"/>
              </a:endParaRPr>
            </a:p>
          </p:txBody>
        </p:sp>
        <p:sp>
          <p:nvSpPr>
            <p:cNvPr id="42020" name="Text Box 54"/>
            <p:cNvSpPr txBox="1">
              <a:spLocks noChangeArrowheads="1"/>
            </p:cNvSpPr>
            <p:nvPr/>
          </p:nvSpPr>
          <p:spPr bwMode="auto">
            <a:xfrm>
              <a:off x="4202559" y="4914768"/>
              <a:ext cx="886148" cy="230833"/>
            </a:xfrm>
            <a:prstGeom prst="rect">
              <a:avLst/>
            </a:prstGeom>
            <a:noFill/>
            <a:ln w="12700">
              <a:noFill/>
              <a:miter lim="800000"/>
              <a:headEnd/>
              <a:tailEnd/>
            </a:ln>
          </p:spPr>
          <p:txBody>
            <a:bodyPr>
              <a:spAutoFit/>
            </a:bodyPr>
            <a:lstStyle/>
            <a:p>
              <a:pPr algn="ctr" eaLnBrk="0" hangingPunct="0"/>
              <a:r>
                <a:rPr lang="en-US" sz="900" b="1">
                  <a:latin typeface="Helvetica" pitchFamily="1" charset="0"/>
                </a:rPr>
                <a:t>Merge Point</a:t>
              </a:r>
            </a:p>
          </p:txBody>
        </p:sp>
      </p:grpSp>
    </p:spTree>
    <p:extLst>
      <p:ext uri="{BB962C8B-B14F-4D97-AF65-F5344CB8AC3E}">
        <p14:creationId xmlns:p14="http://schemas.microsoft.com/office/powerpoint/2010/main" val="183784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5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15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151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1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p:bldP spid="21512" grpId="0" animBg="1"/>
      <p:bldP spid="21515" grpId="0" animBg="1"/>
      <p:bldP spid="21517" grpId="0" animBg="1"/>
      <p:bldP spid="21519" grpId="0" animBg="1"/>
      <p:bldP spid="8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ular Callout 37 F3"/>
          <p:cNvSpPr/>
          <p:nvPr/>
        </p:nvSpPr>
        <p:spPr bwMode="auto">
          <a:xfrm>
            <a:off x="4592443" y="827880"/>
            <a:ext cx="1332780" cy="1287464"/>
          </a:xfrm>
          <a:prstGeom prst="wedgeRectCallout">
            <a:avLst>
              <a:gd name="adj1" fmla="val -64277"/>
              <a:gd name="adj2" fmla="val 169471"/>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fontAlgn="auto">
              <a:spcBef>
                <a:spcPts val="0"/>
              </a:spcBef>
              <a:spcAft>
                <a:spcPts val="600"/>
              </a:spcAft>
              <a:defRPr/>
            </a:pPr>
            <a:r>
              <a:rPr lang="en-US" sz="1200" b="1" i="1" dirty="0" smtClean="0">
                <a:solidFill>
                  <a:prstClr val="black"/>
                </a:solidFill>
                <a:latin typeface="Calibri"/>
                <a:ea typeface="ＭＳ Ｐゴシック" pitchFamily="-107" charset="-128"/>
                <a:cs typeface="ＭＳ Ｐゴシック" pitchFamily="-107" charset="-128"/>
              </a:rPr>
              <a:t>FIAT </a:t>
            </a:r>
            <a:r>
              <a:rPr lang="en-US" sz="1200" b="1" i="1" dirty="0">
                <a:solidFill>
                  <a:prstClr val="black"/>
                </a:solidFill>
                <a:latin typeface="Calibri"/>
                <a:ea typeface="ＭＳ Ｐゴシック" pitchFamily="-107" charset="-128"/>
                <a:cs typeface="ＭＳ Ｐゴシック" pitchFamily="-107" charset="-128"/>
              </a:rPr>
              <a:t>3</a:t>
            </a:r>
          </a:p>
          <a:p>
            <a:pPr marL="173038" lvl="1" indent="-173038" fontAlgn="auto">
              <a:spcBef>
                <a:spcPts val="0"/>
              </a:spcBef>
              <a:spcAft>
                <a:spcPts val="400"/>
              </a:spcAft>
              <a:buFont typeface="Arial" pitchFamily="34" charset="0"/>
              <a:buChar char="•"/>
              <a:defRPr/>
            </a:pPr>
            <a:r>
              <a:rPr lang="en-US" sz="1000" dirty="0" smtClean="0">
                <a:solidFill>
                  <a:prstClr val="black"/>
                </a:solidFill>
                <a:latin typeface="Calibri"/>
                <a:ea typeface="+mn-ea"/>
              </a:rPr>
              <a:t>I</a:t>
            </a:r>
            <a:r>
              <a:rPr lang="ro-RO" sz="1000" dirty="0">
                <a:solidFill>
                  <a:prstClr val="black"/>
                </a:solidFill>
                <a:latin typeface="Calibri"/>
                <a:ea typeface="+mn-ea"/>
              </a:rPr>
              <a:t>ntegration of RTMA 3.12 </a:t>
            </a:r>
            <a:r>
              <a:rPr lang="en-US" sz="1000" dirty="0">
                <a:solidFill>
                  <a:prstClr val="black"/>
                </a:solidFill>
                <a:latin typeface="Calibri"/>
                <a:ea typeface="+mn-ea"/>
              </a:rPr>
              <a:t>w/TSS </a:t>
            </a:r>
            <a:r>
              <a:rPr lang="ro-RO" sz="1000" dirty="0">
                <a:solidFill>
                  <a:prstClr val="black"/>
                </a:solidFill>
                <a:latin typeface="Calibri"/>
                <a:ea typeface="+mn-ea"/>
              </a:rPr>
              <a:t>and STARS ELITE</a:t>
            </a:r>
            <a:r>
              <a:rPr lang="en-US" sz="1000" dirty="0">
                <a:solidFill>
                  <a:prstClr val="black"/>
                </a:solidFill>
                <a:latin typeface="Calibri"/>
                <a:ea typeface="+mn-ea"/>
              </a:rPr>
              <a:t> w/TSS in PHX airspace</a:t>
            </a:r>
          </a:p>
        </p:txBody>
      </p:sp>
      <p:sp>
        <p:nvSpPr>
          <p:cNvPr id="2" name="Title 1"/>
          <p:cNvSpPr>
            <a:spLocks noGrp="1"/>
          </p:cNvSpPr>
          <p:nvPr>
            <p:ph type="title"/>
          </p:nvPr>
        </p:nvSpPr>
        <p:spPr/>
        <p:txBody>
          <a:bodyPr/>
          <a:lstStyle/>
          <a:p>
            <a:r>
              <a:rPr lang="en-US" dirty="0" smtClean="0"/>
              <a:t>ATD-1 HITL Simulations (FY)</a:t>
            </a:r>
            <a:endParaRPr lang="en-US" dirty="0"/>
          </a:p>
        </p:txBody>
      </p:sp>
      <p:sp>
        <p:nvSpPr>
          <p:cNvPr id="72" name="Rectangular Callout 71 IMAC"/>
          <p:cNvSpPr/>
          <p:nvPr/>
        </p:nvSpPr>
        <p:spPr bwMode="auto">
          <a:xfrm flipH="1">
            <a:off x="6851175" y="5358049"/>
            <a:ext cx="2214151" cy="1297048"/>
          </a:xfrm>
          <a:prstGeom prst="wedgeRectCallout">
            <a:avLst>
              <a:gd name="adj1" fmla="val -39135"/>
              <a:gd name="adj2" fmla="val -176657"/>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fontAlgn="auto">
              <a:spcBef>
                <a:spcPts val="0"/>
              </a:spcBef>
              <a:spcAft>
                <a:spcPts val="600"/>
              </a:spcAft>
              <a:defRPr/>
            </a:pPr>
            <a:r>
              <a:rPr lang="en-US" sz="1200" b="1" i="1" dirty="0" smtClean="0">
                <a:solidFill>
                  <a:prstClr val="black"/>
                </a:solidFill>
                <a:latin typeface="Calibri"/>
                <a:ea typeface="ＭＳ Ｐゴシック" pitchFamily="-107" charset="-128"/>
                <a:cs typeface="ＭＳ Ｐゴシック" pitchFamily="-107" charset="-128"/>
              </a:rPr>
              <a:t>IMAC</a:t>
            </a:r>
            <a:endParaRPr lang="en-US" sz="1200" b="1" i="1" dirty="0">
              <a:solidFill>
                <a:prstClr val="black"/>
              </a:solidFill>
              <a:latin typeface="Calibri"/>
              <a:ea typeface="ＭＳ Ｐゴシック" pitchFamily="-107" charset="-128"/>
              <a:cs typeface="ＭＳ Ｐゴシック" pitchFamily="-107" charset="-128"/>
            </a:endParaRPr>
          </a:p>
          <a:p>
            <a:pPr marL="171450" lvl="1" indent="-171450" fontAlgn="auto">
              <a:spcBef>
                <a:spcPts val="0"/>
              </a:spcBef>
              <a:spcAft>
                <a:spcPts val="400"/>
              </a:spcAft>
              <a:buFont typeface="Arial"/>
              <a:buChar char="•"/>
              <a:defRPr/>
            </a:pPr>
            <a:r>
              <a:rPr lang="en-US" sz="1000" dirty="0" smtClean="0">
                <a:solidFill>
                  <a:prstClr val="black"/>
                </a:solidFill>
                <a:latin typeface="Calibri"/>
                <a:ea typeface="+mn-ea"/>
              </a:rPr>
              <a:t>Validate </a:t>
            </a:r>
            <a:r>
              <a:rPr lang="en-US" sz="1000" dirty="0">
                <a:solidFill>
                  <a:prstClr val="black"/>
                </a:solidFill>
                <a:latin typeface="Calibri"/>
                <a:ea typeface="+mn-ea"/>
              </a:rPr>
              <a:t>IM procedure, algorithm, </a:t>
            </a:r>
            <a:r>
              <a:rPr lang="en-US" sz="1000" dirty="0" smtClean="0">
                <a:solidFill>
                  <a:prstClr val="black"/>
                </a:solidFill>
                <a:latin typeface="Calibri"/>
                <a:ea typeface="+mn-ea"/>
              </a:rPr>
              <a:t>phraseology </a:t>
            </a:r>
            <a:r>
              <a:rPr lang="en-US" sz="1000" dirty="0">
                <a:solidFill>
                  <a:prstClr val="black"/>
                </a:solidFill>
                <a:latin typeface="Calibri"/>
                <a:ea typeface="+mn-ea"/>
              </a:rPr>
              <a:t>for </a:t>
            </a:r>
            <a:r>
              <a:rPr lang="en-US" sz="1000" dirty="0" smtClean="0">
                <a:solidFill>
                  <a:prstClr val="black"/>
                </a:solidFill>
                <a:latin typeface="Calibri"/>
                <a:ea typeface="+mn-ea"/>
              </a:rPr>
              <a:t>new clearance </a:t>
            </a:r>
            <a:r>
              <a:rPr lang="en-US" sz="1000" dirty="0">
                <a:solidFill>
                  <a:prstClr val="black"/>
                </a:solidFill>
                <a:latin typeface="Calibri"/>
                <a:ea typeface="+mn-ea"/>
              </a:rPr>
              <a:t>types; Evaluate IM display </a:t>
            </a:r>
            <a:r>
              <a:rPr lang="en-US" sz="1000" dirty="0" smtClean="0">
                <a:solidFill>
                  <a:prstClr val="black"/>
                </a:solidFill>
                <a:latin typeface="Calibri"/>
                <a:ea typeface="+mn-ea"/>
              </a:rPr>
              <a:t>elements</a:t>
            </a:r>
          </a:p>
          <a:p>
            <a:pPr marL="171450" lvl="1" indent="-171450" fontAlgn="auto">
              <a:spcBef>
                <a:spcPts val="0"/>
              </a:spcBef>
              <a:spcAft>
                <a:spcPts val="400"/>
              </a:spcAft>
              <a:buFont typeface="Arial"/>
              <a:buChar char="•"/>
              <a:defRPr/>
            </a:pPr>
            <a:r>
              <a:rPr lang="en-US" sz="1000" dirty="0" smtClean="0">
                <a:solidFill>
                  <a:prstClr val="black"/>
                </a:solidFill>
                <a:latin typeface="Calibri"/>
                <a:ea typeface="+mn-ea"/>
              </a:rPr>
              <a:t>ASTAR13 + TBFM 4.2.x in DEN airspace</a:t>
            </a:r>
            <a:endParaRPr lang="en-US" sz="1000" dirty="0">
              <a:solidFill>
                <a:prstClr val="black"/>
              </a:solidFill>
              <a:latin typeface="Calibri"/>
              <a:ea typeface="+mn-ea"/>
            </a:endParaRPr>
          </a:p>
        </p:txBody>
      </p:sp>
      <p:sp>
        <p:nvSpPr>
          <p:cNvPr id="80" name="Rectangular Callout 79 REACT"/>
          <p:cNvSpPr/>
          <p:nvPr/>
        </p:nvSpPr>
        <p:spPr bwMode="auto">
          <a:xfrm>
            <a:off x="72630" y="831558"/>
            <a:ext cx="1547249" cy="1287464"/>
          </a:xfrm>
          <a:prstGeom prst="wedgeRectCallout">
            <a:avLst>
              <a:gd name="adj1" fmla="val 23932"/>
              <a:gd name="adj2" fmla="val 168940"/>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fontAlgn="auto">
              <a:spcBef>
                <a:spcPts val="0"/>
              </a:spcBef>
              <a:spcAft>
                <a:spcPts val="600"/>
              </a:spcAft>
              <a:defRPr/>
            </a:pPr>
            <a:r>
              <a:rPr lang="en-US" sz="1200" b="1" i="1" dirty="0" smtClean="0">
                <a:solidFill>
                  <a:prstClr val="black"/>
                </a:solidFill>
                <a:latin typeface="Calibri"/>
                <a:ea typeface="ＭＳ Ｐゴシック" pitchFamily="-107" charset="-128"/>
                <a:cs typeface="ＭＳ Ｐゴシック" pitchFamily="-107" charset="-128"/>
              </a:rPr>
              <a:t>REACT w/FAA+ MITRE</a:t>
            </a:r>
            <a:endParaRPr lang="en-US" sz="1200" b="1" i="1" dirty="0">
              <a:solidFill>
                <a:prstClr val="black"/>
              </a:solidFill>
              <a:latin typeface="Calibri"/>
              <a:ea typeface="ＭＳ Ｐゴシック" pitchFamily="-107" charset="-128"/>
              <a:cs typeface="ＭＳ Ｐゴシック" pitchFamily="-107" charset="-128"/>
            </a:endParaRPr>
          </a:p>
          <a:p>
            <a:pPr marL="173038" lvl="1" indent="-173038" fontAlgn="auto">
              <a:spcBef>
                <a:spcPts val="0"/>
              </a:spcBef>
              <a:spcAft>
                <a:spcPts val="400"/>
              </a:spcAft>
              <a:buFont typeface="Arial" pitchFamily="34" charset="0"/>
              <a:buChar char="•"/>
              <a:defRPr/>
            </a:pPr>
            <a:r>
              <a:rPr lang="en-US" sz="1000" dirty="0" smtClean="0">
                <a:solidFill>
                  <a:prstClr val="black"/>
                </a:solidFill>
                <a:latin typeface="Calibri"/>
                <a:ea typeface="+mn-ea"/>
              </a:rPr>
              <a:t>Enable RNP-AR procedures using ATD-1 tools in DAL airspace </a:t>
            </a:r>
          </a:p>
          <a:p>
            <a:pPr marL="173038" lvl="1" indent="-173038" fontAlgn="auto">
              <a:spcBef>
                <a:spcPts val="0"/>
              </a:spcBef>
              <a:spcAft>
                <a:spcPts val="400"/>
              </a:spcAft>
              <a:buFont typeface="Arial" pitchFamily="34" charset="0"/>
              <a:buChar char="•"/>
              <a:defRPr/>
            </a:pPr>
            <a:r>
              <a:rPr lang="en-US" sz="1000" dirty="0" smtClean="0">
                <a:solidFill>
                  <a:prstClr val="black"/>
                </a:solidFill>
                <a:latin typeface="Calibri"/>
                <a:ea typeface="+mn-ea"/>
              </a:rPr>
              <a:t>NASA TMA-TM + CMS</a:t>
            </a:r>
          </a:p>
        </p:txBody>
      </p:sp>
      <p:sp>
        <p:nvSpPr>
          <p:cNvPr id="96" name="Rectangular Callout 95 CMS FD main"/>
          <p:cNvSpPr/>
          <p:nvPr/>
        </p:nvSpPr>
        <p:spPr bwMode="auto">
          <a:xfrm>
            <a:off x="6023295" y="831558"/>
            <a:ext cx="2858898" cy="1283786"/>
          </a:xfrm>
          <a:prstGeom prst="wedgeRectCallout">
            <a:avLst>
              <a:gd name="adj1" fmla="val -79354"/>
              <a:gd name="adj2" fmla="val 170020"/>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fontAlgn="auto">
              <a:spcBef>
                <a:spcPts val="0"/>
              </a:spcBef>
              <a:spcAft>
                <a:spcPts val="600"/>
              </a:spcAft>
              <a:defRPr/>
            </a:pPr>
            <a:r>
              <a:rPr lang="en-US" sz="1200" b="1" i="1" dirty="0" smtClean="0">
                <a:solidFill>
                  <a:prstClr val="black"/>
                </a:solidFill>
                <a:latin typeface="Calibri"/>
                <a:ea typeface="ＭＳ Ｐゴシック" pitchFamily="-107" charset="-128"/>
                <a:cs typeface="ＭＳ Ｐゴシック" pitchFamily="-107" charset="-128"/>
              </a:rPr>
              <a:t>CMS Flight Deck #1 &amp; #2</a:t>
            </a:r>
          </a:p>
          <a:p>
            <a:pPr marL="171450" lvl="1" indent="-171450" fontAlgn="auto">
              <a:spcBef>
                <a:spcPts val="0"/>
              </a:spcBef>
              <a:spcAft>
                <a:spcPts val="400"/>
              </a:spcAft>
              <a:buFont typeface="Arial"/>
              <a:buChar char="•"/>
              <a:defRPr/>
            </a:pPr>
            <a:r>
              <a:rPr lang="en-US" sz="1000" dirty="0" smtClean="0">
                <a:solidFill>
                  <a:prstClr val="black"/>
                </a:solidFill>
                <a:latin typeface="Calibri"/>
                <a:ea typeface="+mn-ea"/>
              </a:rPr>
              <a:t>Examine crew </a:t>
            </a:r>
            <a:r>
              <a:rPr lang="en-US" sz="1000" dirty="0">
                <a:solidFill>
                  <a:prstClr val="black"/>
                </a:solidFill>
                <a:latin typeface="Calibri"/>
                <a:ea typeface="+mn-ea"/>
              </a:rPr>
              <a:t>workload </a:t>
            </a:r>
            <a:r>
              <a:rPr lang="en-US" sz="1000" dirty="0" smtClean="0">
                <a:solidFill>
                  <a:prstClr val="black"/>
                </a:solidFill>
                <a:latin typeface="Calibri"/>
                <a:ea typeface="+mn-ea"/>
              </a:rPr>
              <a:t>&amp; strategies when flying </a:t>
            </a:r>
            <a:r>
              <a:rPr lang="en-US" sz="1000" dirty="0">
                <a:solidFill>
                  <a:prstClr val="black"/>
                </a:solidFill>
                <a:latin typeface="Calibri"/>
                <a:ea typeface="+mn-ea"/>
              </a:rPr>
              <a:t>schedule-based </a:t>
            </a:r>
            <a:r>
              <a:rPr lang="en-US" sz="1000" dirty="0" smtClean="0">
                <a:solidFill>
                  <a:prstClr val="black"/>
                </a:solidFill>
                <a:latin typeface="Calibri"/>
                <a:ea typeface="+mn-ea"/>
              </a:rPr>
              <a:t>OPDs using CMS in LAX airspace</a:t>
            </a:r>
            <a:endParaRPr lang="en-US" sz="1000" dirty="0">
              <a:solidFill>
                <a:prstClr val="black"/>
              </a:solidFill>
              <a:latin typeface="Calibri"/>
              <a:ea typeface="+mn-ea"/>
            </a:endParaRPr>
          </a:p>
          <a:p>
            <a:pPr marL="171450" lvl="1" indent="-171450" fontAlgn="auto">
              <a:spcBef>
                <a:spcPts val="0"/>
              </a:spcBef>
              <a:spcAft>
                <a:spcPts val="400"/>
              </a:spcAft>
              <a:buFont typeface="Arial"/>
              <a:buChar char="•"/>
              <a:defRPr/>
            </a:pPr>
            <a:r>
              <a:rPr lang="en-US" sz="1000" dirty="0" smtClean="0">
                <a:solidFill>
                  <a:prstClr val="black"/>
                </a:solidFill>
                <a:latin typeface="Calibri"/>
                <a:ea typeface="+mn-ea"/>
              </a:rPr>
              <a:t>Evaluate crew response </a:t>
            </a:r>
            <a:r>
              <a:rPr lang="en-US" sz="1000" dirty="0">
                <a:solidFill>
                  <a:prstClr val="black"/>
                </a:solidFill>
                <a:latin typeface="Calibri"/>
                <a:ea typeface="+mn-ea"/>
              </a:rPr>
              <a:t>to “nominal” CMS speed </a:t>
            </a:r>
            <a:r>
              <a:rPr lang="en-US" sz="1000" dirty="0" smtClean="0">
                <a:solidFill>
                  <a:prstClr val="black"/>
                </a:solidFill>
                <a:latin typeface="Calibri"/>
                <a:ea typeface="+mn-ea"/>
              </a:rPr>
              <a:t>clearances using </a:t>
            </a:r>
            <a:r>
              <a:rPr lang="en-US" sz="1000" dirty="0">
                <a:solidFill>
                  <a:srgbClr val="000000"/>
                </a:solidFill>
                <a:latin typeface="Calibri"/>
                <a:ea typeface="+mn-ea"/>
                <a:cs typeface="Arial" charset="0"/>
              </a:rPr>
              <a:t>RTMA-TM 3.12 + CMS </a:t>
            </a:r>
            <a:r>
              <a:rPr lang="en-US" sz="1000" dirty="0" smtClean="0">
                <a:solidFill>
                  <a:srgbClr val="000000"/>
                </a:solidFill>
                <a:latin typeface="Calibri"/>
                <a:ea typeface="+mn-ea"/>
                <a:cs typeface="Arial" charset="0"/>
              </a:rPr>
              <a:t>in </a:t>
            </a:r>
            <a:r>
              <a:rPr lang="en-US" sz="1000" dirty="0" smtClean="0">
                <a:solidFill>
                  <a:prstClr val="black"/>
                </a:solidFill>
                <a:latin typeface="Calibri"/>
                <a:ea typeface="+mn-ea"/>
              </a:rPr>
              <a:t>PHX airspace</a:t>
            </a:r>
          </a:p>
          <a:p>
            <a:pPr marL="171450" lvl="1" indent="-171450" fontAlgn="auto">
              <a:spcBef>
                <a:spcPts val="0"/>
              </a:spcBef>
              <a:spcAft>
                <a:spcPts val="600"/>
              </a:spcAft>
              <a:buFont typeface="Arial"/>
              <a:buChar char="•"/>
              <a:defRPr/>
            </a:pPr>
            <a:endParaRPr lang="en-US" sz="1100" dirty="0">
              <a:solidFill>
                <a:prstClr val="black"/>
              </a:solidFill>
              <a:latin typeface="Calibri"/>
              <a:ea typeface="+mn-ea"/>
            </a:endParaRPr>
          </a:p>
        </p:txBody>
      </p:sp>
      <p:sp>
        <p:nvSpPr>
          <p:cNvPr id="71" name="Rectangular Callout 70 IM-NOVA"/>
          <p:cNvSpPr/>
          <p:nvPr/>
        </p:nvSpPr>
        <p:spPr bwMode="auto">
          <a:xfrm flipH="1">
            <a:off x="72631" y="5369580"/>
            <a:ext cx="1632753" cy="1301190"/>
          </a:xfrm>
          <a:prstGeom prst="wedgeRectCallout">
            <a:avLst>
              <a:gd name="adj1" fmla="val -41852"/>
              <a:gd name="adj2" fmla="val -176790"/>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fontAlgn="auto">
              <a:spcBef>
                <a:spcPts val="0"/>
              </a:spcBef>
              <a:spcAft>
                <a:spcPts val="600"/>
              </a:spcAft>
              <a:defRPr/>
            </a:pPr>
            <a:r>
              <a:rPr lang="en-US" sz="1200" b="1" i="1" dirty="0" smtClean="0">
                <a:solidFill>
                  <a:prstClr val="black"/>
                </a:solidFill>
                <a:latin typeface="Calibri"/>
                <a:ea typeface="ＭＳ Ｐゴシック" pitchFamily="-107" charset="-128"/>
                <a:cs typeface="ＭＳ Ｐゴシック" pitchFamily="-107" charset="-128"/>
              </a:rPr>
              <a:t>IM-NOVA</a:t>
            </a:r>
          </a:p>
          <a:p>
            <a:pPr marL="171450" lvl="1" indent="-171450" fontAlgn="auto">
              <a:spcBef>
                <a:spcPts val="0"/>
              </a:spcBef>
              <a:spcAft>
                <a:spcPts val="400"/>
              </a:spcAft>
              <a:buFont typeface="Arial"/>
              <a:buChar char="•"/>
              <a:defRPr/>
            </a:pPr>
            <a:r>
              <a:rPr lang="en-US" sz="1000" dirty="0">
                <a:solidFill>
                  <a:prstClr val="black"/>
                </a:solidFill>
                <a:latin typeface="Calibri"/>
                <a:ea typeface="+mn-ea"/>
              </a:rPr>
              <a:t>Assess </a:t>
            </a:r>
            <a:r>
              <a:rPr lang="en-US" sz="1000" dirty="0" smtClean="0">
                <a:solidFill>
                  <a:prstClr val="black"/>
                </a:solidFill>
                <a:latin typeface="Calibri"/>
                <a:ea typeface="+mn-ea"/>
              </a:rPr>
              <a:t>acceptability of ATD-1 </a:t>
            </a:r>
            <a:r>
              <a:rPr lang="en-US" sz="1000" dirty="0">
                <a:solidFill>
                  <a:prstClr val="black"/>
                </a:solidFill>
                <a:latin typeface="Calibri"/>
                <a:ea typeface="+mn-ea"/>
              </a:rPr>
              <a:t>ConOps </a:t>
            </a:r>
            <a:r>
              <a:rPr lang="en-US" sz="1000" dirty="0" smtClean="0">
                <a:solidFill>
                  <a:prstClr val="black"/>
                </a:solidFill>
                <a:latin typeface="Calibri"/>
                <a:ea typeface="+mn-ea"/>
              </a:rPr>
              <a:t>crew procedures</a:t>
            </a:r>
          </a:p>
          <a:p>
            <a:pPr marL="171450" lvl="1" indent="-171450" fontAlgn="auto">
              <a:spcBef>
                <a:spcPts val="0"/>
              </a:spcBef>
              <a:spcAft>
                <a:spcPts val="400"/>
              </a:spcAft>
              <a:buFont typeface="Arial"/>
              <a:buChar char="•"/>
              <a:defRPr/>
            </a:pPr>
            <a:r>
              <a:rPr lang="en-US" sz="1000" dirty="0" smtClean="0">
                <a:solidFill>
                  <a:prstClr val="black"/>
                </a:solidFill>
                <a:latin typeface="Calibri"/>
                <a:ea typeface="+mn-ea"/>
              </a:rPr>
              <a:t>ASTAR11 </a:t>
            </a:r>
            <a:r>
              <a:rPr lang="en-US" sz="1000" dirty="0">
                <a:solidFill>
                  <a:prstClr val="black"/>
                </a:solidFill>
                <a:latin typeface="Calibri"/>
                <a:ea typeface="+mn-ea"/>
              </a:rPr>
              <a:t>+ </a:t>
            </a:r>
            <a:r>
              <a:rPr lang="en-US" sz="1000" dirty="0">
                <a:solidFill>
                  <a:srgbClr val="000000"/>
                </a:solidFill>
                <a:latin typeface="Calibri"/>
                <a:ea typeface="ＭＳ Ｐゴシック" pitchFamily="-107" charset="-128"/>
                <a:cs typeface="ＭＳ Ｐゴシック" pitchFamily="-107" charset="-128"/>
              </a:rPr>
              <a:t>NASA </a:t>
            </a:r>
            <a:r>
              <a:rPr lang="en-US" sz="1000" dirty="0" smtClean="0">
                <a:solidFill>
                  <a:srgbClr val="000000"/>
                </a:solidFill>
                <a:latin typeface="Calibri"/>
                <a:ea typeface="ＭＳ Ｐゴシック" pitchFamily="-107" charset="-128"/>
                <a:cs typeface="ＭＳ Ｐゴシック" pitchFamily="-107" charset="-128"/>
              </a:rPr>
              <a:t>TMA-TM</a:t>
            </a:r>
            <a:r>
              <a:rPr lang="en-US" sz="1000" dirty="0" smtClean="0">
                <a:solidFill>
                  <a:srgbClr val="000000"/>
                </a:solidFill>
                <a:latin typeface="Calibri"/>
                <a:ea typeface="+mn-ea"/>
                <a:cs typeface="Arial" charset="0"/>
              </a:rPr>
              <a:t> + CMS </a:t>
            </a:r>
            <a:r>
              <a:rPr lang="en-US" sz="1000" dirty="0" smtClean="0">
                <a:solidFill>
                  <a:prstClr val="black"/>
                </a:solidFill>
                <a:latin typeface="Calibri"/>
                <a:ea typeface="+mn-ea"/>
              </a:rPr>
              <a:t>in DFW airspace</a:t>
            </a:r>
          </a:p>
        </p:txBody>
      </p:sp>
      <p:sp>
        <p:nvSpPr>
          <p:cNvPr id="95" name="Rectangular Callout 94 RAPTOR"/>
          <p:cNvSpPr/>
          <p:nvPr/>
        </p:nvSpPr>
        <p:spPr bwMode="auto">
          <a:xfrm flipH="1">
            <a:off x="3321217" y="5358049"/>
            <a:ext cx="1655713" cy="1301153"/>
          </a:xfrm>
          <a:prstGeom prst="wedgeRectCallout">
            <a:avLst>
              <a:gd name="adj1" fmla="val -83777"/>
              <a:gd name="adj2" fmla="val -177610"/>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fontAlgn="auto">
              <a:spcBef>
                <a:spcPts val="0"/>
              </a:spcBef>
              <a:spcAft>
                <a:spcPts val="600"/>
              </a:spcAft>
              <a:defRPr/>
            </a:pPr>
            <a:r>
              <a:rPr lang="en-US" sz="1200" b="1" i="1" dirty="0" smtClean="0">
                <a:solidFill>
                  <a:prstClr val="black"/>
                </a:solidFill>
                <a:latin typeface="Calibri"/>
                <a:ea typeface="ＭＳ Ｐゴシック" pitchFamily="-107" charset="-128"/>
                <a:cs typeface="ＭＳ Ｐゴシック" pitchFamily="-107" charset="-128"/>
              </a:rPr>
              <a:t>RAPTOR</a:t>
            </a:r>
          </a:p>
          <a:p>
            <a:pPr marL="171450" lvl="1" indent="-171450" fontAlgn="auto">
              <a:spcBef>
                <a:spcPts val="0"/>
              </a:spcBef>
              <a:spcAft>
                <a:spcPts val="400"/>
              </a:spcAft>
              <a:buFont typeface="Arial"/>
              <a:buChar char="•"/>
              <a:defRPr/>
            </a:pPr>
            <a:r>
              <a:rPr lang="en-US" sz="1000" dirty="0">
                <a:solidFill>
                  <a:prstClr val="black"/>
                </a:solidFill>
                <a:latin typeface="Calibri"/>
                <a:ea typeface="+mn-ea"/>
              </a:rPr>
              <a:t>Assess if </a:t>
            </a:r>
            <a:r>
              <a:rPr lang="en-US" sz="1000" dirty="0" smtClean="0">
                <a:solidFill>
                  <a:prstClr val="black"/>
                </a:solidFill>
                <a:latin typeface="Calibri"/>
                <a:ea typeface="+mn-ea"/>
              </a:rPr>
              <a:t>ASTAR12 satisfies the </a:t>
            </a:r>
            <a:r>
              <a:rPr lang="en-US" sz="1000" dirty="0">
                <a:solidFill>
                  <a:prstClr val="black"/>
                </a:solidFill>
                <a:latin typeface="Calibri"/>
                <a:ea typeface="+mn-ea"/>
              </a:rPr>
              <a:t>ATD-1 </a:t>
            </a:r>
            <a:r>
              <a:rPr lang="en-US" sz="1000" dirty="0" smtClean="0">
                <a:solidFill>
                  <a:prstClr val="black"/>
                </a:solidFill>
                <a:latin typeface="Calibri"/>
                <a:ea typeface="+mn-ea"/>
              </a:rPr>
              <a:t>requirements </a:t>
            </a:r>
            <a:r>
              <a:rPr lang="en-US" sz="1000" dirty="0">
                <a:solidFill>
                  <a:prstClr val="black"/>
                </a:solidFill>
                <a:latin typeface="Calibri"/>
                <a:ea typeface="+mn-ea"/>
              </a:rPr>
              <a:t>for </a:t>
            </a:r>
            <a:r>
              <a:rPr lang="en-US" sz="1000" dirty="0" smtClean="0">
                <a:solidFill>
                  <a:prstClr val="black"/>
                </a:solidFill>
                <a:latin typeface="Calibri"/>
                <a:ea typeface="+mn-ea"/>
              </a:rPr>
              <a:t>FIM</a:t>
            </a:r>
          </a:p>
          <a:p>
            <a:pPr marL="171450" lvl="1" indent="-171450" fontAlgn="auto">
              <a:spcBef>
                <a:spcPts val="0"/>
              </a:spcBef>
              <a:spcAft>
                <a:spcPts val="400"/>
              </a:spcAft>
              <a:buFont typeface="Arial"/>
              <a:buChar char="•"/>
              <a:defRPr/>
            </a:pPr>
            <a:r>
              <a:rPr lang="en-US" sz="1000" dirty="0" smtClean="0">
                <a:solidFill>
                  <a:prstClr val="black"/>
                </a:solidFill>
                <a:latin typeface="Calibri"/>
                <a:ea typeface="+mn-ea"/>
              </a:rPr>
              <a:t>ASTAR12 + </a:t>
            </a:r>
            <a:r>
              <a:rPr lang="ro-RO" sz="1000" dirty="0" smtClean="0">
                <a:solidFill>
                  <a:prstClr val="black"/>
                </a:solidFill>
                <a:latin typeface="Calibri"/>
                <a:ea typeface="+mn-ea"/>
              </a:rPr>
              <a:t>RTMA </a:t>
            </a:r>
            <a:r>
              <a:rPr lang="ro-RO" sz="1000" dirty="0">
                <a:solidFill>
                  <a:prstClr val="black"/>
                </a:solidFill>
                <a:latin typeface="Calibri"/>
                <a:ea typeface="+mn-ea"/>
              </a:rPr>
              <a:t>3.12 </a:t>
            </a:r>
            <a:r>
              <a:rPr lang="en-US" sz="1000" dirty="0" smtClean="0">
                <a:solidFill>
                  <a:prstClr val="black"/>
                </a:solidFill>
                <a:latin typeface="Calibri"/>
                <a:ea typeface="+mn-ea"/>
              </a:rPr>
              <a:t>w/TSS in PHX airspace</a:t>
            </a:r>
          </a:p>
        </p:txBody>
      </p:sp>
      <p:sp>
        <p:nvSpPr>
          <p:cNvPr id="77" name="Rectangular Callout 76 F1"/>
          <p:cNvSpPr/>
          <p:nvPr/>
        </p:nvSpPr>
        <p:spPr bwMode="auto">
          <a:xfrm>
            <a:off x="1717950" y="834445"/>
            <a:ext cx="1603267" cy="1280899"/>
          </a:xfrm>
          <a:prstGeom prst="wedgeRectCallout">
            <a:avLst>
              <a:gd name="adj1" fmla="val -6058"/>
              <a:gd name="adj2" fmla="val 168096"/>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defTabSz="914400" eaLnBrk="0" hangingPunct="0">
              <a:spcAft>
                <a:spcPts val="600"/>
              </a:spcAft>
              <a:defRPr/>
            </a:pPr>
            <a:r>
              <a:rPr lang="en-US" sz="1200" b="1" i="1" dirty="0" smtClean="0">
                <a:solidFill>
                  <a:srgbClr val="000000"/>
                </a:solidFill>
                <a:latin typeface="Calibri"/>
                <a:ea typeface="ＭＳ Ｐゴシック" pitchFamily="-107" charset="-128"/>
                <a:cs typeface="ＭＳ Ｐゴシック" pitchFamily="-107" charset="-128"/>
              </a:rPr>
              <a:t>FIAT-1</a:t>
            </a:r>
            <a:endParaRPr lang="en-US" sz="1200" b="1" i="1" dirty="0">
              <a:solidFill>
                <a:srgbClr val="000000"/>
              </a:solidFill>
              <a:latin typeface="Calibri"/>
              <a:ea typeface="ＭＳ Ｐゴシック" pitchFamily="-107" charset="-128"/>
              <a:cs typeface="ＭＳ Ｐゴシック" pitchFamily="-107" charset="-128"/>
            </a:endParaRPr>
          </a:p>
          <a:p>
            <a:pPr marL="173038" lvl="1" indent="-173038" defTabSz="914400" eaLnBrk="0" hangingPunct="0">
              <a:spcAft>
                <a:spcPts val="400"/>
              </a:spcAft>
              <a:buFont typeface="Arial" pitchFamily="34" charset="0"/>
              <a:buChar char="•"/>
              <a:defRPr/>
            </a:pPr>
            <a:r>
              <a:rPr lang="en-US" sz="1000" dirty="0" smtClean="0">
                <a:solidFill>
                  <a:srgbClr val="000000"/>
                </a:solidFill>
                <a:latin typeface="Calibri"/>
                <a:ea typeface="+mn-ea"/>
                <a:cs typeface="Arial" charset="0"/>
              </a:rPr>
              <a:t>Initial ATD-1 integration of TM algorithms into RTMA –TM 3.12 </a:t>
            </a:r>
            <a:r>
              <a:rPr lang="en-US" sz="1000" dirty="0">
                <a:solidFill>
                  <a:srgbClr val="000000"/>
                </a:solidFill>
                <a:latin typeface="Calibri"/>
                <a:ea typeface="+mn-ea"/>
                <a:cs typeface="Arial" charset="0"/>
              </a:rPr>
              <a:t>+ </a:t>
            </a:r>
            <a:r>
              <a:rPr lang="en-US" sz="1000" dirty="0" smtClean="0">
                <a:solidFill>
                  <a:srgbClr val="000000"/>
                </a:solidFill>
                <a:latin typeface="Calibri"/>
                <a:ea typeface="+mn-ea"/>
                <a:cs typeface="Arial" charset="0"/>
              </a:rPr>
              <a:t>CMS + ASTAR11 </a:t>
            </a:r>
            <a:r>
              <a:rPr lang="en-US" sz="1000" dirty="0">
                <a:solidFill>
                  <a:srgbClr val="000000"/>
                </a:solidFill>
                <a:latin typeface="Calibri"/>
                <a:ea typeface="+mn-ea"/>
                <a:cs typeface="Arial" charset="0"/>
              </a:rPr>
              <a:t>in LAX airspace </a:t>
            </a:r>
          </a:p>
        </p:txBody>
      </p:sp>
      <p:sp>
        <p:nvSpPr>
          <p:cNvPr id="76" name="Rectangular Callout 75 F2"/>
          <p:cNvSpPr/>
          <p:nvPr/>
        </p:nvSpPr>
        <p:spPr bwMode="auto">
          <a:xfrm>
            <a:off x="3419288" y="834445"/>
            <a:ext cx="1075084" cy="1287464"/>
          </a:xfrm>
          <a:prstGeom prst="wedgeRectCallout">
            <a:avLst>
              <a:gd name="adj1" fmla="val -45424"/>
              <a:gd name="adj2" fmla="val 169004"/>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fontAlgn="auto">
              <a:spcBef>
                <a:spcPts val="0"/>
              </a:spcBef>
              <a:spcAft>
                <a:spcPts val="600"/>
              </a:spcAft>
              <a:defRPr/>
            </a:pPr>
            <a:r>
              <a:rPr lang="en-US" sz="1200" b="1" i="1" dirty="0" smtClean="0">
                <a:solidFill>
                  <a:prstClr val="black"/>
                </a:solidFill>
                <a:latin typeface="Calibri"/>
                <a:ea typeface="ＭＳ Ｐゴシック" pitchFamily="-107" charset="-128"/>
                <a:cs typeface="ＭＳ Ｐゴシック" pitchFamily="-107" charset="-128"/>
              </a:rPr>
              <a:t>FIAT-2</a:t>
            </a:r>
            <a:endParaRPr lang="en-US" sz="1200" b="1" i="1" dirty="0">
              <a:solidFill>
                <a:prstClr val="black"/>
              </a:solidFill>
              <a:latin typeface="Calibri"/>
              <a:ea typeface="ＭＳ Ｐゴシック" pitchFamily="-107" charset="-128"/>
              <a:cs typeface="ＭＳ Ｐゴシック" pitchFamily="-107" charset="-128"/>
            </a:endParaRPr>
          </a:p>
          <a:p>
            <a:pPr marL="173038" lvl="1" indent="-173038" fontAlgn="auto">
              <a:spcBef>
                <a:spcPts val="0"/>
              </a:spcBef>
              <a:spcAft>
                <a:spcPts val="400"/>
              </a:spcAft>
              <a:buFont typeface="Arial" pitchFamily="34" charset="0"/>
              <a:buChar char="•"/>
              <a:defRPr/>
            </a:pPr>
            <a:r>
              <a:rPr lang="en-US" sz="1000" dirty="0">
                <a:solidFill>
                  <a:prstClr val="black"/>
                </a:solidFill>
                <a:latin typeface="Calibri"/>
                <a:ea typeface="+mn-ea"/>
              </a:rPr>
              <a:t>Validate </a:t>
            </a:r>
            <a:r>
              <a:rPr lang="en-US" sz="1000" dirty="0" smtClean="0">
                <a:solidFill>
                  <a:prstClr val="black"/>
                </a:solidFill>
                <a:latin typeface="Calibri"/>
                <a:ea typeface="+mn-ea"/>
              </a:rPr>
              <a:t>RTMA </a:t>
            </a:r>
            <a:r>
              <a:rPr lang="en-US" sz="1000" dirty="0">
                <a:solidFill>
                  <a:prstClr val="black"/>
                </a:solidFill>
                <a:latin typeface="Calibri"/>
                <a:ea typeface="+mn-ea"/>
              </a:rPr>
              <a:t>3.12 </a:t>
            </a:r>
            <a:r>
              <a:rPr lang="en-US" sz="1000" dirty="0" smtClean="0">
                <a:solidFill>
                  <a:prstClr val="black"/>
                </a:solidFill>
                <a:latin typeface="Calibri"/>
                <a:ea typeface="+mn-ea"/>
              </a:rPr>
              <a:t>w/TSS + ASTAR11 in PHX airspace</a:t>
            </a:r>
          </a:p>
        </p:txBody>
      </p:sp>
      <p:sp>
        <p:nvSpPr>
          <p:cNvPr id="79" name="Rectangular Callout 78 F4"/>
          <p:cNvSpPr/>
          <p:nvPr/>
        </p:nvSpPr>
        <p:spPr bwMode="auto">
          <a:xfrm>
            <a:off x="4327757" y="2199626"/>
            <a:ext cx="1898209" cy="1287464"/>
          </a:xfrm>
          <a:prstGeom prst="wedgeRectCallout">
            <a:avLst>
              <a:gd name="adj1" fmla="val 20095"/>
              <a:gd name="adj2" fmla="val 62929"/>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fontAlgn="auto">
              <a:spcBef>
                <a:spcPts val="0"/>
              </a:spcBef>
              <a:spcAft>
                <a:spcPts val="600"/>
              </a:spcAft>
              <a:defRPr/>
            </a:pPr>
            <a:r>
              <a:rPr lang="en-US" sz="1200" b="1" i="1" dirty="0" smtClean="0">
                <a:solidFill>
                  <a:prstClr val="black"/>
                </a:solidFill>
                <a:latin typeface="Calibri"/>
                <a:ea typeface="ＭＳ Ｐゴシック" pitchFamily="-107" charset="-128"/>
                <a:cs typeface="ＭＳ Ｐゴシック" pitchFamily="-107" charset="-128"/>
              </a:rPr>
              <a:t>FIAT-4</a:t>
            </a:r>
          </a:p>
          <a:p>
            <a:pPr marL="171450" lvl="1" indent="-171450" fontAlgn="auto">
              <a:spcBef>
                <a:spcPts val="0"/>
              </a:spcBef>
              <a:spcAft>
                <a:spcPts val="400"/>
              </a:spcAft>
              <a:buFont typeface="Arial"/>
              <a:buChar char="•"/>
              <a:defRPr/>
            </a:pPr>
            <a:r>
              <a:rPr lang="en-US" sz="1000" dirty="0">
                <a:solidFill>
                  <a:prstClr val="black"/>
                </a:solidFill>
                <a:latin typeface="Calibri"/>
                <a:ea typeface="+mn-ea"/>
              </a:rPr>
              <a:t>Validate </a:t>
            </a:r>
            <a:r>
              <a:rPr lang="en-US" sz="1000" dirty="0" smtClean="0">
                <a:solidFill>
                  <a:prstClr val="black"/>
                </a:solidFill>
                <a:latin typeface="Calibri"/>
                <a:ea typeface="+mn-ea"/>
              </a:rPr>
              <a:t>ASTAR12 </a:t>
            </a:r>
            <a:r>
              <a:rPr lang="en-US" sz="1000" dirty="0">
                <a:solidFill>
                  <a:prstClr val="black"/>
                </a:solidFill>
                <a:latin typeface="Calibri"/>
                <a:ea typeface="+mn-ea"/>
              </a:rPr>
              <a:t>performance in PHX airspace</a:t>
            </a:r>
            <a:endParaRPr lang="en-US" sz="1000" dirty="0" smtClean="0">
              <a:solidFill>
                <a:prstClr val="black"/>
              </a:solidFill>
              <a:latin typeface="Calibri"/>
              <a:ea typeface="+mn-ea"/>
            </a:endParaRPr>
          </a:p>
          <a:p>
            <a:pPr marL="171450" lvl="1" indent="-171450" fontAlgn="auto">
              <a:spcBef>
                <a:spcPts val="0"/>
              </a:spcBef>
              <a:spcAft>
                <a:spcPts val="400"/>
              </a:spcAft>
              <a:buFont typeface="Arial"/>
              <a:buChar char="•"/>
              <a:defRPr/>
            </a:pPr>
            <a:r>
              <a:rPr lang="ro-RO" sz="1000" dirty="0" smtClean="0">
                <a:solidFill>
                  <a:prstClr val="black"/>
                </a:solidFill>
                <a:latin typeface="Calibri"/>
                <a:ea typeface="+mn-ea"/>
              </a:rPr>
              <a:t>RTMA </a:t>
            </a:r>
            <a:r>
              <a:rPr lang="ro-RO" sz="1000" dirty="0">
                <a:solidFill>
                  <a:prstClr val="black"/>
                </a:solidFill>
                <a:latin typeface="Calibri"/>
                <a:ea typeface="+mn-ea"/>
              </a:rPr>
              <a:t>3.12 </a:t>
            </a:r>
            <a:r>
              <a:rPr lang="en-US" sz="1000" dirty="0" smtClean="0">
                <a:solidFill>
                  <a:prstClr val="black"/>
                </a:solidFill>
                <a:latin typeface="Calibri"/>
                <a:ea typeface="+mn-ea"/>
              </a:rPr>
              <a:t>w/TSS </a:t>
            </a:r>
            <a:r>
              <a:rPr lang="ro-RO" sz="1000" dirty="0">
                <a:solidFill>
                  <a:prstClr val="black"/>
                </a:solidFill>
                <a:latin typeface="Calibri"/>
                <a:ea typeface="+mn-ea"/>
              </a:rPr>
              <a:t>and STARS ELITE </a:t>
            </a:r>
            <a:r>
              <a:rPr lang="en-US" sz="1000" dirty="0" smtClean="0">
                <a:solidFill>
                  <a:prstClr val="black"/>
                </a:solidFill>
                <a:latin typeface="Calibri"/>
                <a:ea typeface="+mn-ea"/>
              </a:rPr>
              <a:t>w/TSS </a:t>
            </a:r>
            <a:r>
              <a:rPr lang="en-US" sz="1000" dirty="0">
                <a:solidFill>
                  <a:prstClr val="black"/>
                </a:solidFill>
                <a:latin typeface="Calibri"/>
                <a:ea typeface="+mn-ea"/>
              </a:rPr>
              <a:t>+ </a:t>
            </a:r>
            <a:r>
              <a:rPr lang="en-US" sz="1000" dirty="0" smtClean="0">
                <a:solidFill>
                  <a:prstClr val="black"/>
                </a:solidFill>
                <a:latin typeface="Calibri"/>
                <a:ea typeface="+mn-ea"/>
              </a:rPr>
              <a:t>ASTAR12</a:t>
            </a:r>
            <a:endParaRPr lang="ro-RO" sz="1000" dirty="0">
              <a:solidFill>
                <a:prstClr val="black"/>
              </a:solidFill>
              <a:latin typeface="Calibri"/>
              <a:ea typeface="+mn-ea"/>
            </a:endParaRPr>
          </a:p>
        </p:txBody>
      </p:sp>
      <p:sp>
        <p:nvSpPr>
          <p:cNvPr id="70" name="Rectangular Callout 69 F5"/>
          <p:cNvSpPr/>
          <p:nvPr/>
        </p:nvSpPr>
        <p:spPr bwMode="auto">
          <a:xfrm flipH="1">
            <a:off x="5032151" y="5357402"/>
            <a:ext cx="1715990" cy="1297695"/>
          </a:xfrm>
          <a:prstGeom prst="wedgeRectCallout">
            <a:avLst>
              <a:gd name="adj1" fmla="val -102677"/>
              <a:gd name="adj2" fmla="val -175640"/>
            </a:avLst>
          </a:prstGeom>
          <a:solidFill>
            <a:schemeClr val="accent1">
              <a:lumMod val="40000"/>
              <a:lumOff val="60000"/>
            </a:schemeClr>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fontAlgn="auto">
              <a:spcBef>
                <a:spcPts val="0"/>
              </a:spcBef>
              <a:spcAft>
                <a:spcPts val="600"/>
              </a:spcAft>
              <a:defRPr/>
            </a:pPr>
            <a:r>
              <a:rPr lang="en-US" sz="1200" b="1" i="1" dirty="0" smtClean="0">
                <a:solidFill>
                  <a:prstClr val="black"/>
                </a:solidFill>
                <a:latin typeface="Calibri"/>
                <a:ea typeface="ＭＳ Ｐゴシック" pitchFamily="-107" charset="-128"/>
                <a:cs typeface="ＭＳ Ｐゴシック" pitchFamily="-107" charset="-128"/>
              </a:rPr>
              <a:t>FIAT-5 &amp; ORM</a:t>
            </a:r>
            <a:endParaRPr lang="en-US" sz="1200" b="1" i="1" dirty="0">
              <a:solidFill>
                <a:prstClr val="black"/>
              </a:solidFill>
              <a:latin typeface="Calibri"/>
              <a:ea typeface="ＭＳ Ｐゴシック" pitchFamily="-107" charset="-128"/>
              <a:cs typeface="ＭＳ Ｐゴシック" pitchFamily="-107" charset="-128"/>
            </a:endParaRPr>
          </a:p>
          <a:p>
            <a:pPr marL="171450" lvl="1" indent="-171450" fontAlgn="auto">
              <a:spcBef>
                <a:spcPts val="0"/>
              </a:spcBef>
              <a:spcAft>
                <a:spcPts val="400"/>
              </a:spcAft>
              <a:buFont typeface="Arial"/>
              <a:buChar char="•"/>
              <a:defRPr/>
            </a:pPr>
            <a:r>
              <a:rPr lang="en-US" sz="1000" dirty="0">
                <a:solidFill>
                  <a:prstClr val="black"/>
                </a:solidFill>
                <a:latin typeface="Calibri"/>
                <a:ea typeface="+mn-ea"/>
              </a:rPr>
              <a:t>Validate </a:t>
            </a:r>
            <a:r>
              <a:rPr lang="en-US" sz="1000" dirty="0" smtClean="0">
                <a:solidFill>
                  <a:prstClr val="black"/>
                </a:solidFill>
                <a:latin typeface="Calibri"/>
                <a:ea typeface="+mn-ea"/>
              </a:rPr>
              <a:t>TBFM 4.2.x w/TSS &amp; STARS </a:t>
            </a:r>
            <a:r>
              <a:rPr lang="en-US" sz="1000" dirty="0">
                <a:solidFill>
                  <a:prstClr val="black"/>
                </a:solidFill>
                <a:latin typeface="Calibri"/>
                <a:ea typeface="+mn-ea"/>
              </a:rPr>
              <a:t>SCOUT R2 </a:t>
            </a:r>
            <a:r>
              <a:rPr lang="en-US" sz="1000" dirty="0" smtClean="0">
                <a:solidFill>
                  <a:prstClr val="black"/>
                </a:solidFill>
                <a:latin typeface="Calibri"/>
                <a:ea typeface="+mn-ea"/>
              </a:rPr>
              <a:t>w/TSS </a:t>
            </a:r>
            <a:r>
              <a:rPr lang="en-US" sz="1000" dirty="0">
                <a:solidFill>
                  <a:prstClr val="black"/>
                </a:solidFill>
                <a:latin typeface="Calibri"/>
                <a:ea typeface="+mn-ea"/>
              </a:rPr>
              <a:t>in PHX airspace</a:t>
            </a:r>
          </a:p>
          <a:p>
            <a:pPr marL="171450" lvl="1" indent="-171450" fontAlgn="auto">
              <a:spcBef>
                <a:spcPts val="0"/>
              </a:spcBef>
              <a:spcAft>
                <a:spcPts val="400"/>
              </a:spcAft>
              <a:buFont typeface="Arial"/>
              <a:buChar char="•"/>
              <a:defRPr/>
            </a:pPr>
            <a:r>
              <a:rPr lang="cs-CZ" sz="1000" dirty="0">
                <a:solidFill>
                  <a:prstClr val="black"/>
                </a:solidFill>
                <a:latin typeface="Calibri"/>
                <a:ea typeface="+mn-ea"/>
              </a:rPr>
              <a:t>Pre-Ops Int </a:t>
            </a:r>
            <a:r>
              <a:rPr lang="cs-CZ" sz="1000" dirty="0" smtClean="0">
                <a:solidFill>
                  <a:prstClr val="black"/>
                </a:solidFill>
                <a:latin typeface="Calibri"/>
                <a:ea typeface="+mn-ea"/>
              </a:rPr>
              <a:t>prep</a:t>
            </a:r>
            <a:endParaRPr lang="en-US" sz="1000" dirty="0">
              <a:solidFill>
                <a:prstClr val="black"/>
              </a:solidFill>
              <a:latin typeface="Calibri"/>
              <a:ea typeface="+mn-ea"/>
            </a:endParaRPr>
          </a:p>
        </p:txBody>
      </p:sp>
      <p:sp>
        <p:nvSpPr>
          <p:cNvPr id="75" name="Rectangular Callout 74 CA 1, 2, 3"/>
          <p:cNvSpPr/>
          <p:nvPr/>
        </p:nvSpPr>
        <p:spPr bwMode="auto">
          <a:xfrm flipH="1">
            <a:off x="72631" y="3968263"/>
            <a:ext cx="1999450" cy="1289574"/>
          </a:xfrm>
          <a:prstGeom prst="wedgeRectCallout">
            <a:avLst>
              <a:gd name="adj1" fmla="val -13789"/>
              <a:gd name="adj2" fmla="val -71011"/>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defTabSz="914400" eaLnBrk="0" hangingPunct="0">
              <a:spcAft>
                <a:spcPts val="600"/>
              </a:spcAft>
              <a:defRPr/>
            </a:pPr>
            <a:r>
              <a:rPr lang="en-US" sz="1200" b="1" i="1" dirty="0">
                <a:solidFill>
                  <a:srgbClr val="000000"/>
                </a:solidFill>
                <a:latin typeface="Calibri"/>
                <a:ea typeface="ＭＳ Ｐゴシック" pitchFamily="-107" charset="-128"/>
                <a:cs typeface="ＭＳ Ｐゴシック" pitchFamily="-107" charset="-128"/>
              </a:rPr>
              <a:t>CA-1, CA-2, CA-3</a:t>
            </a:r>
          </a:p>
          <a:p>
            <a:pPr marL="169863" lvl="1" indent="-169863" defTabSz="914400" eaLnBrk="0" hangingPunct="0">
              <a:spcAft>
                <a:spcPts val="400"/>
              </a:spcAft>
              <a:buFont typeface="Arial" pitchFamily="34" charset="0"/>
              <a:buChar char="•"/>
              <a:defRPr/>
            </a:pPr>
            <a:r>
              <a:rPr lang="en-US" sz="1000" dirty="0">
                <a:solidFill>
                  <a:srgbClr val="000000"/>
                </a:solidFill>
                <a:latin typeface="Calibri"/>
                <a:ea typeface="+mn-ea"/>
                <a:cs typeface="Arial" charset="0"/>
              </a:rPr>
              <a:t>Initial ATD-1 system integration </a:t>
            </a:r>
            <a:r>
              <a:rPr lang="en-US" sz="1000" dirty="0" smtClean="0">
                <a:solidFill>
                  <a:srgbClr val="000000"/>
                </a:solidFill>
                <a:latin typeface="Calibri"/>
                <a:ea typeface="+mn-ea"/>
                <a:cs typeface="Arial" charset="0"/>
              </a:rPr>
              <a:t>of </a:t>
            </a:r>
            <a:r>
              <a:rPr lang="en-US" sz="1000" dirty="0">
                <a:solidFill>
                  <a:srgbClr val="000000"/>
                </a:solidFill>
                <a:latin typeface="Calibri"/>
                <a:ea typeface="ＭＳ Ｐゴシック" pitchFamily="-107" charset="-128"/>
                <a:cs typeface="ＭＳ Ｐゴシック" pitchFamily="-107" charset="-128"/>
              </a:rPr>
              <a:t>NASA </a:t>
            </a:r>
            <a:r>
              <a:rPr lang="en-US" sz="1000" dirty="0" smtClean="0">
                <a:solidFill>
                  <a:srgbClr val="000000"/>
                </a:solidFill>
                <a:latin typeface="Calibri"/>
                <a:ea typeface="ＭＳ Ｐゴシック" pitchFamily="-107" charset="-128"/>
                <a:cs typeface="ＭＳ Ｐゴシック" pitchFamily="-107" charset="-128"/>
              </a:rPr>
              <a:t>TMA-TM + CMS</a:t>
            </a:r>
            <a:r>
              <a:rPr lang="en-US" sz="1000" dirty="0">
                <a:solidFill>
                  <a:srgbClr val="000000"/>
                </a:solidFill>
                <a:latin typeface="Calibri"/>
                <a:ea typeface="+mn-ea"/>
                <a:cs typeface="Arial" charset="0"/>
              </a:rPr>
              <a:t> + ASTAR11 </a:t>
            </a:r>
            <a:r>
              <a:rPr lang="en-US" sz="1000" dirty="0" smtClean="0">
                <a:solidFill>
                  <a:srgbClr val="000000"/>
                </a:solidFill>
                <a:latin typeface="Calibri"/>
                <a:ea typeface="+mn-ea"/>
                <a:cs typeface="Arial" charset="0"/>
              </a:rPr>
              <a:t>in DFW </a:t>
            </a:r>
            <a:r>
              <a:rPr lang="en-US" sz="1000" dirty="0">
                <a:solidFill>
                  <a:srgbClr val="000000"/>
                </a:solidFill>
                <a:latin typeface="Calibri"/>
                <a:ea typeface="+mn-ea"/>
                <a:cs typeface="Arial" charset="0"/>
              </a:rPr>
              <a:t>airspace </a:t>
            </a:r>
          </a:p>
          <a:p>
            <a:pPr marL="169863" lvl="1" indent="-169863" defTabSz="914400" eaLnBrk="0" hangingPunct="0">
              <a:spcAft>
                <a:spcPts val="400"/>
              </a:spcAft>
              <a:buFont typeface="Arial" pitchFamily="34" charset="0"/>
              <a:buChar char="•"/>
              <a:defRPr/>
            </a:pPr>
            <a:r>
              <a:rPr lang="en-US" sz="1000" dirty="0">
                <a:solidFill>
                  <a:srgbClr val="000000"/>
                </a:solidFill>
                <a:latin typeface="Calibri"/>
                <a:ea typeface="+mn-ea"/>
                <a:cs typeface="Arial" charset="0"/>
              </a:rPr>
              <a:t>Controller evaluation of tools, workload, </a:t>
            </a:r>
            <a:r>
              <a:rPr lang="en-US" sz="1000" dirty="0" smtClean="0">
                <a:solidFill>
                  <a:srgbClr val="000000"/>
                </a:solidFill>
                <a:latin typeface="Calibri"/>
                <a:ea typeface="+mn-ea"/>
                <a:cs typeface="Arial" charset="0"/>
              </a:rPr>
              <a:t>proposed phraseology</a:t>
            </a:r>
          </a:p>
        </p:txBody>
      </p:sp>
      <p:grpSp>
        <p:nvGrpSpPr>
          <p:cNvPr id="84" name="Group 83 Timeline"/>
          <p:cNvGrpSpPr/>
          <p:nvPr/>
        </p:nvGrpSpPr>
        <p:grpSpPr>
          <a:xfrm>
            <a:off x="17353" y="3598767"/>
            <a:ext cx="9067800" cy="369496"/>
            <a:chOff x="0" y="3961439"/>
            <a:chExt cx="9067800" cy="369496"/>
          </a:xfrm>
        </p:grpSpPr>
        <p:cxnSp>
          <p:nvCxnSpPr>
            <p:cNvPr id="85" name="Straight Connector 84"/>
            <p:cNvCxnSpPr/>
            <p:nvPr/>
          </p:nvCxnSpPr>
          <p:spPr>
            <a:xfrm flipH="1">
              <a:off x="72630" y="3961603"/>
              <a:ext cx="20" cy="25296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86" name="Group 85"/>
            <p:cNvGrpSpPr/>
            <p:nvPr/>
          </p:nvGrpSpPr>
          <p:grpSpPr>
            <a:xfrm>
              <a:off x="0" y="3961603"/>
              <a:ext cx="9067800" cy="369332"/>
              <a:chOff x="0" y="3961603"/>
              <a:chExt cx="9067800" cy="369332"/>
            </a:xfrm>
          </p:grpSpPr>
          <p:cxnSp>
            <p:nvCxnSpPr>
              <p:cNvPr id="90" name="Straight Connector 89"/>
              <p:cNvCxnSpPr/>
              <p:nvPr/>
            </p:nvCxnSpPr>
            <p:spPr bwMode="auto">
              <a:xfrm>
                <a:off x="72650" y="4033824"/>
                <a:ext cx="8995150" cy="144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1" name="TextBox 90"/>
              <p:cNvSpPr txBox="1"/>
              <p:nvPr/>
            </p:nvSpPr>
            <p:spPr>
              <a:xfrm>
                <a:off x="4491253" y="3961603"/>
                <a:ext cx="758541"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alibri"/>
                    <a:ea typeface="+mn-ea"/>
                  </a:rPr>
                  <a:t>  2014</a:t>
                </a:r>
                <a:endParaRPr lang="en-US" b="1" dirty="0">
                  <a:solidFill>
                    <a:prstClr val="black"/>
                  </a:solidFill>
                  <a:latin typeface="Calibri"/>
                  <a:ea typeface="+mn-ea"/>
                </a:endParaRPr>
              </a:p>
            </p:txBody>
          </p:sp>
          <p:sp>
            <p:nvSpPr>
              <p:cNvPr id="92" name="TextBox 91"/>
              <p:cNvSpPr txBox="1"/>
              <p:nvPr/>
            </p:nvSpPr>
            <p:spPr>
              <a:xfrm>
                <a:off x="0" y="3961603"/>
                <a:ext cx="758541"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alibri"/>
                    <a:ea typeface="+mn-ea"/>
                  </a:rPr>
                  <a:t>  2012</a:t>
                </a:r>
                <a:endParaRPr lang="en-US" b="1" dirty="0">
                  <a:solidFill>
                    <a:prstClr val="black"/>
                  </a:solidFill>
                  <a:latin typeface="Calibri"/>
                  <a:ea typeface="+mn-ea"/>
                </a:endParaRPr>
              </a:p>
            </p:txBody>
          </p:sp>
          <p:sp>
            <p:nvSpPr>
              <p:cNvPr id="93" name="TextBox 92"/>
              <p:cNvSpPr txBox="1"/>
              <p:nvPr/>
            </p:nvSpPr>
            <p:spPr>
              <a:xfrm>
                <a:off x="2244890" y="3961603"/>
                <a:ext cx="758541"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alibri"/>
                    <a:ea typeface="+mn-ea"/>
                  </a:rPr>
                  <a:t>  2013</a:t>
                </a:r>
                <a:endParaRPr lang="en-US" b="1" dirty="0">
                  <a:solidFill>
                    <a:prstClr val="black"/>
                  </a:solidFill>
                  <a:latin typeface="Calibri"/>
                  <a:ea typeface="+mn-ea"/>
                </a:endParaRPr>
              </a:p>
            </p:txBody>
          </p:sp>
          <p:sp>
            <p:nvSpPr>
              <p:cNvPr id="94" name="TextBox 93"/>
              <p:cNvSpPr txBox="1"/>
              <p:nvPr/>
            </p:nvSpPr>
            <p:spPr>
              <a:xfrm>
                <a:off x="6730788" y="3961603"/>
                <a:ext cx="758541"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alibri"/>
                    <a:ea typeface="+mn-ea"/>
                  </a:rPr>
                  <a:t>  2015</a:t>
                </a:r>
                <a:endParaRPr lang="en-US" b="1" dirty="0">
                  <a:solidFill>
                    <a:prstClr val="black"/>
                  </a:solidFill>
                  <a:latin typeface="Calibri"/>
                  <a:ea typeface="+mn-ea"/>
                </a:endParaRPr>
              </a:p>
            </p:txBody>
          </p:sp>
        </p:grpSp>
        <p:cxnSp>
          <p:nvCxnSpPr>
            <p:cNvPr id="87" name="Straight Connector 86"/>
            <p:cNvCxnSpPr/>
            <p:nvPr/>
          </p:nvCxnSpPr>
          <p:spPr>
            <a:xfrm>
              <a:off x="2318670" y="3961603"/>
              <a:ext cx="0" cy="25296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589768" y="3961521"/>
              <a:ext cx="0" cy="25296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884477" y="3961439"/>
              <a:ext cx="0" cy="25296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74" name="Rectangular Callout 73 OIA"/>
          <p:cNvSpPr/>
          <p:nvPr/>
        </p:nvSpPr>
        <p:spPr bwMode="auto">
          <a:xfrm flipH="1">
            <a:off x="6526634" y="2185937"/>
            <a:ext cx="2531729" cy="1301153"/>
          </a:xfrm>
          <a:prstGeom prst="wedgeRectCallout">
            <a:avLst>
              <a:gd name="adj1" fmla="val -9913"/>
              <a:gd name="adj2" fmla="val 62156"/>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fontAlgn="auto">
              <a:spcBef>
                <a:spcPts val="0"/>
              </a:spcBef>
              <a:spcAft>
                <a:spcPts val="600"/>
              </a:spcAft>
              <a:defRPr/>
            </a:pPr>
            <a:r>
              <a:rPr lang="en-US" sz="1200" b="1" i="1" dirty="0" smtClean="0">
                <a:solidFill>
                  <a:prstClr val="black"/>
                </a:solidFill>
                <a:latin typeface="Calibri"/>
                <a:ea typeface="ＭＳ Ｐゴシック" pitchFamily="-107" charset="-128"/>
                <a:cs typeface="ＭＳ Ｐゴシック" pitchFamily="-107" charset="-128"/>
              </a:rPr>
              <a:t>Ops Int @ Tech Center</a:t>
            </a:r>
            <a:endParaRPr lang="en-US" sz="1200" b="1" i="1" dirty="0">
              <a:solidFill>
                <a:prstClr val="black"/>
              </a:solidFill>
              <a:latin typeface="Calibri"/>
              <a:ea typeface="ＭＳ Ｐゴシック" pitchFamily="-107" charset="-128"/>
              <a:cs typeface="ＭＳ Ｐゴシック" pitchFamily="-107" charset="-128"/>
            </a:endParaRPr>
          </a:p>
          <a:p>
            <a:pPr marL="171450" lvl="1" indent="-171450" fontAlgn="auto">
              <a:spcBef>
                <a:spcPts val="0"/>
              </a:spcBef>
              <a:spcAft>
                <a:spcPts val="400"/>
              </a:spcAft>
              <a:buFont typeface="Arial"/>
              <a:buChar char="•"/>
              <a:defRPr/>
            </a:pPr>
            <a:r>
              <a:rPr lang="en-US" sz="1000" dirty="0">
                <a:solidFill>
                  <a:prstClr val="black"/>
                </a:solidFill>
                <a:latin typeface="Calibri"/>
                <a:ea typeface="+mn-ea"/>
              </a:rPr>
              <a:t>Identify </a:t>
            </a:r>
            <a:r>
              <a:rPr lang="en-US" sz="1000" dirty="0" smtClean="0">
                <a:solidFill>
                  <a:prstClr val="black"/>
                </a:solidFill>
                <a:latin typeface="Calibri"/>
                <a:ea typeface="+mn-ea"/>
              </a:rPr>
              <a:t>changes for </a:t>
            </a:r>
            <a:r>
              <a:rPr lang="en-US" sz="1000" dirty="0">
                <a:solidFill>
                  <a:prstClr val="black"/>
                </a:solidFill>
                <a:latin typeface="Calibri"/>
                <a:ea typeface="+mn-ea"/>
              </a:rPr>
              <a:t>GIM-S/TSS integrated </a:t>
            </a:r>
            <a:r>
              <a:rPr lang="en-US" sz="1000" dirty="0" smtClean="0">
                <a:solidFill>
                  <a:prstClr val="black"/>
                </a:solidFill>
                <a:latin typeface="Calibri"/>
                <a:ea typeface="+mn-ea"/>
              </a:rPr>
              <a:t>operations</a:t>
            </a:r>
            <a:r>
              <a:rPr lang="en-US" sz="1000" dirty="0">
                <a:solidFill>
                  <a:prstClr val="black"/>
                </a:solidFill>
                <a:latin typeface="Calibri"/>
                <a:ea typeface="+mn-ea"/>
              </a:rPr>
              <a:t>; </a:t>
            </a:r>
            <a:r>
              <a:rPr lang="en-US" sz="1000" dirty="0" smtClean="0">
                <a:solidFill>
                  <a:prstClr val="black"/>
                </a:solidFill>
                <a:latin typeface="Calibri"/>
                <a:ea typeface="+mn-ea"/>
              </a:rPr>
              <a:t>Recommend </a:t>
            </a:r>
            <a:r>
              <a:rPr lang="en-US" sz="1000" dirty="0">
                <a:solidFill>
                  <a:prstClr val="black"/>
                </a:solidFill>
                <a:latin typeface="Calibri"/>
                <a:ea typeface="+mn-ea"/>
              </a:rPr>
              <a:t>AT procedures </a:t>
            </a:r>
            <a:r>
              <a:rPr lang="en-US" sz="1000" dirty="0" smtClean="0">
                <a:solidFill>
                  <a:prstClr val="black"/>
                </a:solidFill>
                <a:latin typeface="Calibri"/>
                <a:ea typeface="+mn-ea"/>
              </a:rPr>
              <a:t>&amp; training </a:t>
            </a:r>
            <a:r>
              <a:rPr lang="en-US" sz="1000" dirty="0">
                <a:solidFill>
                  <a:prstClr val="black"/>
                </a:solidFill>
                <a:latin typeface="Calibri"/>
                <a:ea typeface="+mn-ea"/>
              </a:rPr>
              <a:t>for TSS operational </a:t>
            </a:r>
            <a:r>
              <a:rPr lang="en-US" sz="1000" dirty="0" smtClean="0">
                <a:solidFill>
                  <a:prstClr val="black"/>
                </a:solidFill>
                <a:latin typeface="Calibri"/>
                <a:ea typeface="+mn-ea"/>
              </a:rPr>
              <a:t>use</a:t>
            </a:r>
          </a:p>
          <a:p>
            <a:pPr marL="171450" lvl="1" indent="-171450" fontAlgn="auto">
              <a:spcBef>
                <a:spcPts val="0"/>
              </a:spcBef>
              <a:spcAft>
                <a:spcPts val="400"/>
              </a:spcAft>
              <a:buFont typeface="Arial"/>
              <a:buChar char="•"/>
              <a:defRPr/>
            </a:pPr>
            <a:r>
              <a:rPr lang="en-US" sz="1000" dirty="0" smtClean="0">
                <a:solidFill>
                  <a:prstClr val="black"/>
                </a:solidFill>
                <a:latin typeface="Calibri"/>
                <a:ea typeface="+mn-ea"/>
              </a:rPr>
              <a:t>TBFM 4.2.3 w/TSS &amp; GIM-S and </a:t>
            </a:r>
            <a:r>
              <a:rPr lang="en-US" sz="1000" dirty="0">
                <a:solidFill>
                  <a:prstClr val="black"/>
                </a:solidFill>
                <a:latin typeface="Calibri"/>
                <a:ea typeface="+mn-ea"/>
              </a:rPr>
              <a:t>STARS SCOUT R2 </a:t>
            </a:r>
            <a:r>
              <a:rPr lang="en-US" sz="1000" dirty="0" smtClean="0">
                <a:solidFill>
                  <a:prstClr val="black"/>
                </a:solidFill>
                <a:latin typeface="Calibri"/>
                <a:ea typeface="+mn-ea"/>
              </a:rPr>
              <a:t>w/TSS </a:t>
            </a:r>
            <a:r>
              <a:rPr lang="en-US" sz="1000" dirty="0">
                <a:solidFill>
                  <a:prstClr val="black"/>
                </a:solidFill>
                <a:latin typeface="Calibri"/>
                <a:ea typeface="+mn-ea"/>
              </a:rPr>
              <a:t>in PHX </a:t>
            </a:r>
            <a:r>
              <a:rPr lang="en-US" sz="1000" dirty="0" smtClean="0">
                <a:solidFill>
                  <a:prstClr val="black"/>
                </a:solidFill>
                <a:latin typeface="Calibri"/>
                <a:ea typeface="+mn-ea"/>
              </a:rPr>
              <a:t>airspace</a:t>
            </a:r>
            <a:endParaRPr lang="en-US" sz="1000" dirty="0">
              <a:solidFill>
                <a:prstClr val="black"/>
              </a:solidFill>
              <a:latin typeface="Calibri"/>
              <a:ea typeface="+mn-ea"/>
            </a:endParaRPr>
          </a:p>
        </p:txBody>
      </p:sp>
      <p:sp>
        <p:nvSpPr>
          <p:cNvPr id="81" name="Rectangular Callout 80 TSS 2"/>
          <p:cNvSpPr/>
          <p:nvPr/>
        </p:nvSpPr>
        <p:spPr bwMode="auto">
          <a:xfrm>
            <a:off x="2312747" y="2201465"/>
            <a:ext cx="1714342" cy="1285625"/>
          </a:xfrm>
          <a:prstGeom prst="wedgeRectCallout">
            <a:avLst>
              <a:gd name="adj1" fmla="val 30352"/>
              <a:gd name="adj2" fmla="val 62637"/>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fontAlgn="auto">
              <a:spcBef>
                <a:spcPts val="0"/>
              </a:spcBef>
              <a:spcAft>
                <a:spcPts val="600"/>
              </a:spcAft>
              <a:defRPr/>
            </a:pPr>
            <a:r>
              <a:rPr lang="en-US" sz="1200" b="1" i="1" dirty="0" smtClean="0">
                <a:solidFill>
                  <a:prstClr val="black"/>
                </a:solidFill>
                <a:latin typeface="Calibri"/>
                <a:ea typeface="ＭＳ Ｐゴシック" pitchFamily="-107" charset="-128"/>
                <a:cs typeface="ＭＳ Ｐゴシック" pitchFamily="-107" charset="-128"/>
              </a:rPr>
              <a:t>TSS-2 w/FAA+MITRE</a:t>
            </a:r>
            <a:endParaRPr lang="en-US" sz="1200" b="1" i="1" dirty="0">
              <a:solidFill>
                <a:prstClr val="black"/>
              </a:solidFill>
              <a:latin typeface="Calibri"/>
              <a:ea typeface="ＭＳ Ｐゴシック" pitchFamily="-107" charset="-128"/>
              <a:cs typeface="ＭＳ Ｐゴシック" pitchFamily="-107" charset="-128"/>
            </a:endParaRPr>
          </a:p>
          <a:p>
            <a:pPr marL="173038" lvl="1" indent="-173038" fontAlgn="auto">
              <a:spcBef>
                <a:spcPts val="0"/>
              </a:spcBef>
              <a:spcAft>
                <a:spcPts val="400"/>
              </a:spcAft>
              <a:buFont typeface="Arial" pitchFamily="34" charset="0"/>
              <a:buChar char="•"/>
              <a:defRPr/>
            </a:pPr>
            <a:r>
              <a:rPr lang="en-US" sz="1000" dirty="0" smtClean="0">
                <a:solidFill>
                  <a:prstClr val="black"/>
                </a:solidFill>
                <a:latin typeface="Calibri"/>
                <a:ea typeface="+mn-ea"/>
              </a:rPr>
              <a:t>Evaluate PBN arrival procedures under robust wind and heavy </a:t>
            </a:r>
            <a:r>
              <a:rPr lang="en-US" sz="1000" dirty="0">
                <a:solidFill>
                  <a:prstClr val="black"/>
                </a:solidFill>
                <a:latin typeface="Calibri"/>
                <a:ea typeface="+mn-ea"/>
              </a:rPr>
              <a:t>traffic conditions </a:t>
            </a:r>
            <a:r>
              <a:rPr lang="en-US" sz="1000" dirty="0" smtClean="0">
                <a:solidFill>
                  <a:prstClr val="black"/>
                </a:solidFill>
                <a:latin typeface="Calibri"/>
                <a:ea typeface="+mn-ea"/>
              </a:rPr>
              <a:t>in PHX airspace</a:t>
            </a:r>
          </a:p>
          <a:p>
            <a:pPr marL="173038" lvl="1" indent="-173038" fontAlgn="auto">
              <a:spcBef>
                <a:spcPts val="0"/>
              </a:spcBef>
              <a:spcAft>
                <a:spcPts val="400"/>
              </a:spcAft>
              <a:buFont typeface="Arial" pitchFamily="34" charset="0"/>
              <a:buChar char="•"/>
              <a:defRPr/>
            </a:pPr>
            <a:r>
              <a:rPr lang="en-US" sz="1000" dirty="0" smtClean="0">
                <a:solidFill>
                  <a:prstClr val="black"/>
                </a:solidFill>
                <a:latin typeface="Calibri"/>
                <a:ea typeface="+mn-ea"/>
              </a:rPr>
              <a:t>RTMA </a:t>
            </a:r>
            <a:r>
              <a:rPr lang="en-US" sz="1000" dirty="0">
                <a:solidFill>
                  <a:prstClr val="black"/>
                </a:solidFill>
                <a:latin typeface="Calibri"/>
                <a:ea typeface="+mn-ea"/>
              </a:rPr>
              <a:t>3.12 </a:t>
            </a:r>
            <a:r>
              <a:rPr lang="en-US" sz="1000" dirty="0" smtClean="0">
                <a:solidFill>
                  <a:prstClr val="black"/>
                </a:solidFill>
                <a:latin typeface="Calibri"/>
                <a:ea typeface="+mn-ea"/>
              </a:rPr>
              <a:t>w/TSS  </a:t>
            </a:r>
            <a:endParaRPr lang="en-US" sz="1000" dirty="0">
              <a:solidFill>
                <a:prstClr val="black"/>
              </a:solidFill>
              <a:latin typeface="Calibri"/>
              <a:ea typeface="+mn-ea"/>
            </a:endParaRPr>
          </a:p>
          <a:p>
            <a:pPr defTabSz="914400" eaLnBrk="0" hangingPunct="0">
              <a:spcAft>
                <a:spcPts val="600"/>
              </a:spcAft>
            </a:pPr>
            <a:endParaRPr lang="en-US" sz="1000" dirty="0">
              <a:solidFill>
                <a:prstClr val="black"/>
              </a:solidFill>
              <a:latin typeface="Calibri"/>
              <a:ea typeface="+mn-ea"/>
            </a:endParaRPr>
          </a:p>
        </p:txBody>
      </p:sp>
      <p:sp>
        <p:nvSpPr>
          <p:cNvPr id="82" name="Rectangular Callout 81 TSS 1"/>
          <p:cNvSpPr/>
          <p:nvPr/>
        </p:nvSpPr>
        <p:spPr bwMode="auto">
          <a:xfrm>
            <a:off x="246390" y="2199626"/>
            <a:ext cx="1765689" cy="1287464"/>
          </a:xfrm>
          <a:prstGeom prst="wedgeRectCallout">
            <a:avLst>
              <a:gd name="adj1" fmla="val 66118"/>
              <a:gd name="adj2" fmla="val 61773"/>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fontAlgn="auto">
              <a:spcBef>
                <a:spcPts val="0"/>
              </a:spcBef>
              <a:spcAft>
                <a:spcPts val="600"/>
              </a:spcAft>
              <a:defRPr/>
            </a:pPr>
            <a:r>
              <a:rPr lang="en-US" sz="1200" b="1" i="1" dirty="0" smtClean="0">
                <a:solidFill>
                  <a:prstClr val="black"/>
                </a:solidFill>
                <a:latin typeface="Calibri"/>
                <a:ea typeface="ＭＳ Ｐゴシック" pitchFamily="-107" charset="-128"/>
                <a:cs typeface="ＭＳ Ｐゴシック" pitchFamily="-107" charset="-128"/>
              </a:rPr>
              <a:t>TSS-1 w/FAA+MITRE</a:t>
            </a:r>
            <a:endParaRPr lang="en-US" sz="1200" b="1" i="1" dirty="0">
              <a:solidFill>
                <a:prstClr val="black"/>
              </a:solidFill>
              <a:latin typeface="Calibri"/>
              <a:ea typeface="ＭＳ Ｐゴシック" pitchFamily="-107" charset="-128"/>
              <a:cs typeface="ＭＳ Ｐゴシック" pitchFamily="-107" charset="-128"/>
            </a:endParaRPr>
          </a:p>
          <a:p>
            <a:pPr marL="173038" lvl="1" indent="-173038" fontAlgn="auto">
              <a:spcBef>
                <a:spcPts val="0"/>
              </a:spcBef>
              <a:spcAft>
                <a:spcPts val="400"/>
              </a:spcAft>
              <a:buFont typeface="Arial" pitchFamily="34" charset="0"/>
              <a:buChar char="•"/>
              <a:defRPr/>
            </a:pPr>
            <a:r>
              <a:rPr lang="en-US" sz="1000" dirty="0" smtClean="0">
                <a:solidFill>
                  <a:prstClr val="black"/>
                </a:solidFill>
                <a:latin typeface="Calibri"/>
                <a:ea typeface="+mn-ea"/>
              </a:rPr>
              <a:t>Evaluate ATD-1 tools using advanced PBN procedures with mixed-equipage in LAX airspace</a:t>
            </a:r>
          </a:p>
          <a:p>
            <a:pPr marL="173038" lvl="1" indent="-173038" fontAlgn="auto">
              <a:spcBef>
                <a:spcPts val="0"/>
              </a:spcBef>
              <a:spcAft>
                <a:spcPts val="400"/>
              </a:spcAft>
              <a:buFont typeface="Arial" pitchFamily="34" charset="0"/>
              <a:buChar char="•"/>
              <a:defRPr/>
            </a:pPr>
            <a:r>
              <a:rPr lang="en-US" sz="1000" dirty="0" smtClean="0">
                <a:solidFill>
                  <a:prstClr val="black"/>
                </a:solidFill>
                <a:latin typeface="Calibri"/>
                <a:ea typeface="+mn-ea"/>
              </a:rPr>
              <a:t>NASA TMA-TM + CMS</a:t>
            </a:r>
          </a:p>
          <a:p>
            <a:pPr defTabSz="914400" eaLnBrk="0" hangingPunct="0">
              <a:spcAft>
                <a:spcPts val="600"/>
              </a:spcAft>
            </a:pPr>
            <a:endParaRPr lang="en-US" sz="1200" dirty="0">
              <a:solidFill>
                <a:prstClr val="black"/>
              </a:solidFill>
              <a:latin typeface="Calibri"/>
              <a:ea typeface="+mn-ea"/>
            </a:endParaRPr>
          </a:p>
        </p:txBody>
      </p:sp>
      <p:sp>
        <p:nvSpPr>
          <p:cNvPr id="73" name="Rectangular Callout 72 CA 5 main"/>
          <p:cNvSpPr/>
          <p:nvPr/>
        </p:nvSpPr>
        <p:spPr bwMode="auto">
          <a:xfrm flipH="1">
            <a:off x="3894646" y="3960142"/>
            <a:ext cx="1571382" cy="1297048"/>
          </a:xfrm>
          <a:prstGeom prst="wedgeRectCallout">
            <a:avLst>
              <a:gd name="adj1" fmla="val 10505"/>
              <a:gd name="adj2" fmla="val -70316"/>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fontAlgn="auto">
              <a:spcBef>
                <a:spcPts val="0"/>
              </a:spcBef>
              <a:spcAft>
                <a:spcPts val="600"/>
              </a:spcAft>
              <a:defRPr/>
            </a:pPr>
            <a:r>
              <a:rPr lang="en-US" sz="1200" b="1" i="1" dirty="0" smtClean="0">
                <a:solidFill>
                  <a:prstClr val="black"/>
                </a:solidFill>
                <a:latin typeface="Calibri"/>
                <a:ea typeface="ＭＳ Ｐゴシック" pitchFamily="-107" charset="-128"/>
                <a:cs typeface="ＭＳ Ｐゴシック" pitchFamily="-107" charset="-128"/>
              </a:rPr>
              <a:t>CA-5.1, CA-5.2</a:t>
            </a:r>
            <a:endParaRPr lang="en-US" sz="1200" b="1" i="1" dirty="0">
              <a:solidFill>
                <a:prstClr val="black"/>
              </a:solidFill>
              <a:latin typeface="Calibri"/>
              <a:ea typeface="ＭＳ Ｐゴシック" pitchFamily="-107" charset="-128"/>
              <a:cs typeface="ＭＳ Ｐゴシック" pitchFamily="-107" charset="-128"/>
            </a:endParaRPr>
          </a:p>
          <a:p>
            <a:pPr marL="171450" lvl="1" indent="-171450" fontAlgn="auto">
              <a:spcBef>
                <a:spcPts val="0"/>
              </a:spcBef>
              <a:spcAft>
                <a:spcPts val="400"/>
              </a:spcAft>
              <a:buFont typeface="Arial"/>
              <a:buChar char="•"/>
              <a:defRPr/>
            </a:pPr>
            <a:r>
              <a:rPr lang="en-US" sz="1000" dirty="0">
                <a:solidFill>
                  <a:prstClr val="black"/>
                </a:solidFill>
                <a:latin typeface="Calibri"/>
                <a:ea typeface="ＭＳ Ｐゴシック" pitchFamily="-107" charset="-128"/>
                <a:cs typeface="ＭＳ Ｐゴシック" pitchFamily="-107" charset="-128"/>
              </a:rPr>
              <a:t>Compare baseline </a:t>
            </a:r>
            <a:r>
              <a:rPr lang="en-US" sz="1000" dirty="0" smtClean="0">
                <a:solidFill>
                  <a:prstClr val="black"/>
                </a:solidFill>
                <a:latin typeface="Calibri"/>
                <a:ea typeface="ＭＳ Ｐゴシック" pitchFamily="-107" charset="-128"/>
                <a:cs typeface="ＭＳ Ｐゴシック" pitchFamily="-107" charset="-128"/>
              </a:rPr>
              <a:t>&amp; TSS </a:t>
            </a:r>
            <a:r>
              <a:rPr lang="en-US" sz="1000" dirty="0">
                <a:solidFill>
                  <a:prstClr val="black"/>
                </a:solidFill>
                <a:latin typeface="Calibri"/>
                <a:ea typeface="ＭＳ Ｐゴシック" pitchFamily="-107" charset="-128"/>
                <a:cs typeface="ＭＳ Ｐゴシック" pitchFamily="-107" charset="-128"/>
              </a:rPr>
              <a:t>performance measures </a:t>
            </a:r>
            <a:r>
              <a:rPr lang="en-US" sz="1000" dirty="0" smtClean="0">
                <a:solidFill>
                  <a:prstClr val="black"/>
                </a:solidFill>
                <a:latin typeface="Calibri"/>
                <a:ea typeface="ＭＳ Ｐゴシック" pitchFamily="-107" charset="-128"/>
                <a:cs typeface="ＭＳ Ｐゴシック" pitchFamily="-107" charset="-128"/>
              </a:rPr>
              <a:t>using </a:t>
            </a:r>
            <a:r>
              <a:rPr lang="en-US" sz="1000" dirty="0">
                <a:solidFill>
                  <a:prstClr val="black"/>
                </a:solidFill>
                <a:latin typeface="Calibri"/>
                <a:ea typeface="ＭＳ Ｐゴシック" pitchFamily="-107" charset="-128"/>
                <a:cs typeface="ＭＳ Ｐゴシック" pitchFamily="-107" charset="-128"/>
              </a:rPr>
              <a:t>PHX West </a:t>
            </a:r>
            <a:r>
              <a:rPr lang="en-US" sz="1000" dirty="0" smtClean="0">
                <a:solidFill>
                  <a:prstClr val="black"/>
                </a:solidFill>
                <a:latin typeface="Calibri"/>
                <a:ea typeface="ＭＳ Ｐゴシック" pitchFamily="-107" charset="-128"/>
                <a:cs typeface="ＭＳ Ｐゴシック" pitchFamily="-107" charset="-128"/>
              </a:rPr>
              <a:t>&amp; East </a:t>
            </a:r>
            <a:r>
              <a:rPr lang="en-US" sz="1000" dirty="0">
                <a:solidFill>
                  <a:prstClr val="black"/>
                </a:solidFill>
                <a:latin typeface="Calibri"/>
                <a:ea typeface="ＭＳ Ｐゴシック" pitchFamily="-107" charset="-128"/>
                <a:cs typeface="ＭＳ Ｐゴシック" pitchFamily="-107" charset="-128"/>
              </a:rPr>
              <a:t>Flow </a:t>
            </a:r>
            <a:r>
              <a:rPr lang="en-US" sz="1000" dirty="0" smtClean="0">
                <a:solidFill>
                  <a:prstClr val="black"/>
                </a:solidFill>
                <a:latin typeface="Calibri"/>
                <a:ea typeface="ＭＳ Ｐゴシック" pitchFamily="-107" charset="-128"/>
                <a:cs typeface="ＭＳ Ｐゴシック" pitchFamily="-107" charset="-128"/>
              </a:rPr>
              <a:t>operations using </a:t>
            </a:r>
            <a:r>
              <a:rPr lang="ro-RO" sz="1000" dirty="0" smtClean="0">
                <a:solidFill>
                  <a:prstClr val="black"/>
                </a:solidFill>
                <a:latin typeface="Calibri"/>
                <a:ea typeface="+mn-ea"/>
              </a:rPr>
              <a:t>RTMA </a:t>
            </a:r>
            <a:r>
              <a:rPr lang="ro-RO" sz="1000" dirty="0">
                <a:solidFill>
                  <a:prstClr val="black"/>
                </a:solidFill>
                <a:latin typeface="Calibri"/>
                <a:ea typeface="+mn-ea"/>
              </a:rPr>
              <a:t>3.12 </a:t>
            </a:r>
            <a:r>
              <a:rPr lang="en-US" sz="1000" dirty="0" smtClean="0">
                <a:solidFill>
                  <a:prstClr val="black"/>
                </a:solidFill>
                <a:latin typeface="Calibri"/>
                <a:ea typeface="+mn-ea"/>
              </a:rPr>
              <a:t>w/TSS </a:t>
            </a:r>
          </a:p>
        </p:txBody>
      </p:sp>
      <p:sp>
        <p:nvSpPr>
          <p:cNvPr id="41" name="Rectangular Callout 72 CA 5.3"/>
          <p:cNvSpPr/>
          <p:nvPr/>
        </p:nvSpPr>
        <p:spPr bwMode="auto">
          <a:xfrm flipH="1">
            <a:off x="5562498" y="3968533"/>
            <a:ext cx="1554807" cy="1297048"/>
          </a:xfrm>
          <a:prstGeom prst="wedgeRectCallout">
            <a:avLst>
              <a:gd name="adj1" fmla="val 24022"/>
              <a:gd name="adj2" fmla="val -69703"/>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fontAlgn="auto">
              <a:spcBef>
                <a:spcPts val="0"/>
              </a:spcBef>
              <a:spcAft>
                <a:spcPts val="600"/>
              </a:spcAft>
              <a:defRPr/>
            </a:pPr>
            <a:r>
              <a:rPr lang="en-US" sz="1200" b="1" i="1" dirty="0" smtClean="0">
                <a:solidFill>
                  <a:prstClr val="black"/>
                </a:solidFill>
                <a:latin typeface="Calibri"/>
                <a:ea typeface="ＭＳ Ｐゴシック" pitchFamily="-107" charset="-128"/>
                <a:cs typeface="ＭＳ Ｐゴシック" pitchFamily="-107" charset="-128"/>
              </a:rPr>
              <a:t>CA-5.3</a:t>
            </a:r>
            <a:endParaRPr lang="en-US" sz="1200" b="1" i="1" dirty="0">
              <a:solidFill>
                <a:prstClr val="black"/>
              </a:solidFill>
              <a:latin typeface="Calibri"/>
              <a:ea typeface="ＭＳ Ｐゴシック" pitchFamily="-107" charset="-128"/>
              <a:cs typeface="ＭＳ Ｐゴシック" pitchFamily="-107" charset="-128"/>
            </a:endParaRPr>
          </a:p>
          <a:p>
            <a:pPr marL="171450" lvl="1" indent="-171450" fontAlgn="auto">
              <a:spcBef>
                <a:spcPts val="0"/>
              </a:spcBef>
              <a:spcAft>
                <a:spcPts val="400"/>
              </a:spcAft>
              <a:buFont typeface="Arial"/>
              <a:buChar char="•"/>
              <a:defRPr/>
            </a:pPr>
            <a:r>
              <a:rPr lang="en-US" sz="1000" dirty="0">
                <a:solidFill>
                  <a:prstClr val="black"/>
                </a:solidFill>
                <a:latin typeface="Calibri"/>
                <a:ea typeface="ＭＳ Ｐゴシック" pitchFamily="-107" charset="-128"/>
                <a:cs typeface="ＭＳ Ｐゴシック" pitchFamily="-107" charset="-128"/>
              </a:rPr>
              <a:t>Compare </a:t>
            </a:r>
            <a:r>
              <a:rPr lang="en-US" sz="1000" dirty="0" smtClean="0">
                <a:solidFill>
                  <a:prstClr val="black"/>
                </a:solidFill>
                <a:latin typeface="Calibri"/>
                <a:ea typeface="ＭＳ Ｐゴシック" pitchFamily="-107" charset="-128"/>
                <a:cs typeface="ＭＳ Ｐゴシック" pitchFamily="-107" charset="-128"/>
              </a:rPr>
              <a:t>ATD-1 performance </a:t>
            </a:r>
            <a:r>
              <a:rPr lang="en-US" sz="1000" dirty="0">
                <a:solidFill>
                  <a:prstClr val="black"/>
                </a:solidFill>
                <a:latin typeface="Calibri"/>
                <a:ea typeface="ＭＳ Ｐゴシック" pitchFamily="-107" charset="-128"/>
                <a:cs typeface="ＭＳ Ｐゴシック" pitchFamily="-107" charset="-128"/>
              </a:rPr>
              <a:t>measures using </a:t>
            </a:r>
            <a:r>
              <a:rPr lang="en-US" sz="1000" dirty="0" smtClean="0">
                <a:solidFill>
                  <a:prstClr val="black"/>
                </a:solidFill>
                <a:latin typeface="Calibri"/>
                <a:ea typeface="ＭＳ Ｐゴシック" pitchFamily="-107" charset="-128"/>
                <a:cs typeface="ＭＳ Ｐゴシック" pitchFamily="-107" charset="-128"/>
              </a:rPr>
              <a:t>PHX </a:t>
            </a:r>
            <a:r>
              <a:rPr lang="en-US" sz="1000" dirty="0">
                <a:solidFill>
                  <a:prstClr val="black"/>
                </a:solidFill>
                <a:latin typeface="Calibri"/>
                <a:ea typeface="ＭＳ Ｐゴシック" pitchFamily="-107" charset="-128"/>
                <a:cs typeface="ＭＳ Ｐゴシック" pitchFamily="-107" charset="-128"/>
              </a:rPr>
              <a:t>West &amp; East Flow operations using </a:t>
            </a:r>
            <a:r>
              <a:rPr lang="ro-RO" sz="1000" dirty="0">
                <a:solidFill>
                  <a:prstClr val="black"/>
                </a:solidFill>
                <a:latin typeface="Calibri"/>
                <a:ea typeface="+mn-ea"/>
              </a:rPr>
              <a:t>RTMA 3.12 </a:t>
            </a:r>
            <a:r>
              <a:rPr lang="en-US" sz="1000" dirty="0" smtClean="0">
                <a:solidFill>
                  <a:prstClr val="black"/>
                </a:solidFill>
                <a:latin typeface="Calibri"/>
                <a:ea typeface="+mn-ea"/>
              </a:rPr>
              <a:t>w/TSS + ASTAR12</a:t>
            </a:r>
            <a:endParaRPr lang="en-US" sz="1000" dirty="0">
              <a:solidFill>
                <a:prstClr val="black"/>
              </a:solidFill>
              <a:latin typeface="Calibri"/>
              <a:ea typeface="ＭＳ Ｐゴシック" pitchFamily="-107" charset="-128"/>
              <a:cs typeface="ＭＳ Ｐゴシック" pitchFamily="-107" charset="-128"/>
            </a:endParaRPr>
          </a:p>
        </p:txBody>
      </p:sp>
      <p:sp>
        <p:nvSpPr>
          <p:cNvPr id="40" name="Rectangular Callout 72 CA 5.3"/>
          <p:cNvSpPr/>
          <p:nvPr/>
        </p:nvSpPr>
        <p:spPr bwMode="auto">
          <a:xfrm flipH="1">
            <a:off x="8097425" y="3968263"/>
            <a:ext cx="960938" cy="1297048"/>
          </a:xfrm>
          <a:prstGeom prst="wedgeRectCallout">
            <a:avLst>
              <a:gd name="adj1" fmla="val 6810"/>
              <a:gd name="adj2" fmla="val -71172"/>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fontAlgn="auto">
              <a:spcBef>
                <a:spcPts val="0"/>
              </a:spcBef>
              <a:spcAft>
                <a:spcPts val="600"/>
              </a:spcAft>
              <a:defRPr/>
            </a:pPr>
            <a:r>
              <a:rPr lang="en-US" sz="1200" b="1" i="1" dirty="0" smtClean="0">
                <a:solidFill>
                  <a:prstClr val="black"/>
                </a:solidFill>
                <a:latin typeface="Calibri"/>
                <a:ea typeface="ＭＳ Ｐゴシック" pitchFamily="-107" charset="-128"/>
                <a:cs typeface="ＭＳ Ｐゴシック" pitchFamily="-107" charset="-128"/>
              </a:rPr>
              <a:t>TSS/ATPA/</a:t>
            </a:r>
            <a:br>
              <a:rPr lang="en-US" sz="1200" b="1" i="1" dirty="0" smtClean="0">
                <a:solidFill>
                  <a:prstClr val="black"/>
                </a:solidFill>
                <a:latin typeface="Calibri"/>
                <a:ea typeface="ＭＳ Ｐゴシック" pitchFamily="-107" charset="-128"/>
                <a:cs typeface="ＭＳ Ｐゴシック" pitchFamily="-107" charset="-128"/>
              </a:rPr>
            </a:br>
            <a:r>
              <a:rPr lang="en-US" sz="1200" b="1" i="1" dirty="0" smtClean="0">
                <a:solidFill>
                  <a:prstClr val="black"/>
                </a:solidFill>
                <a:latin typeface="Calibri"/>
                <a:ea typeface="ＭＳ Ｐゴシック" pitchFamily="-107" charset="-128"/>
                <a:cs typeface="ＭＳ Ｐゴシック" pitchFamily="-107" charset="-128"/>
              </a:rPr>
              <a:t>RECAT</a:t>
            </a:r>
            <a:endParaRPr lang="en-US" sz="1200" b="1" i="1" dirty="0">
              <a:solidFill>
                <a:prstClr val="black"/>
              </a:solidFill>
              <a:latin typeface="Calibri"/>
              <a:ea typeface="ＭＳ Ｐゴシック" pitchFamily="-107" charset="-128"/>
              <a:cs typeface="ＭＳ Ｐゴシック" pitchFamily="-107" charset="-128"/>
            </a:endParaRPr>
          </a:p>
          <a:p>
            <a:pPr marL="171450" lvl="1" indent="-171450" fontAlgn="auto">
              <a:spcBef>
                <a:spcPts val="0"/>
              </a:spcBef>
              <a:spcAft>
                <a:spcPts val="400"/>
              </a:spcAft>
              <a:buFont typeface="Arial"/>
              <a:buChar char="•"/>
              <a:defRPr/>
            </a:pPr>
            <a:r>
              <a:rPr lang="en-US" sz="1000" dirty="0" smtClean="0">
                <a:solidFill>
                  <a:prstClr val="black"/>
                </a:solidFill>
                <a:latin typeface="Calibri"/>
                <a:ea typeface="ＭＳ Ｐゴシック" pitchFamily="-107" charset="-128"/>
                <a:cs typeface="ＭＳ Ｐゴシック" pitchFamily="-107" charset="-128"/>
              </a:rPr>
              <a:t>Evaluate TAMR CHI integration</a:t>
            </a:r>
          </a:p>
        </p:txBody>
      </p:sp>
      <p:sp>
        <p:nvSpPr>
          <p:cNvPr id="42" name="Rectangular Callout 72 CA 5.3"/>
          <p:cNvSpPr/>
          <p:nvPr/>
        </p:nvSpPr>
        <p:spPr bwMode="auto">
          <a:xfrm flipH="1">
            <a:off x="7203055" y="3969992"/>
            <a:ext cx="808620" cy="1297048"/>
          </a:xfrm>
          <a:prstGeom prst="wedgeRectCallout">
            <a:avLst>
              <a:gd name="adj1" fmla="val -44415"/>
              <a:gd name="adj2" fmla="val -70569"/>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fontAlgn="auto">
              <a:spcBef>
                <a:spcPts val="0"/>
              </a:spcBef>
              <a:spcAft>
                <a:spcPts val="600"/>
              </a:spcAft>
              <a:defRPr/>
            </a:pPr>
            <a:r>
              <a:rPr lang="en-US" sz="1200" b="1" i="1" dirty="0" smtClean="0">
                <a:solidFill>
                  <a:prstClr val="black"/>
                </a:solidFill>
                <a:latin typeface="Calibri"/>
                <a:ea typeface="ＭＳ Ｐゴシック" pitchFamily="-107" charset="-128"/>
                <a:cs typeface="ＭＳ Ｐゴシック" pitchFamily="-107" charset="-128"/>
              </a:rPr>
              <a:t>GIM-S</a:t>
            </a:r>
            <a:endParaRPr lang="en-US" sz="1200" b="1" i="1" dirty="0">
              <a:solidFill>
                <a:prstClr val="black"/>
              </a:solidFill>
              <a:latin typeface="Calibri"/>
              <a:ea typeface="ＭＳ Ｐゴシック" pitchFamily="-107" charset="-128"/>
              <a:cs typeface="ＭＳ Ｐゴシック" pitchFamily="-107" charset="-128"/>
            </a:endParaRPr>
          </a:p>
          <a:p>
            <a:pPr marL="171450" lvl="1" indent="-171450" fontAlgn="auto">
              <a:spcBef>
                <a:spcPts val="0"/>
              </a:spcBef>
              <a:spcAft>
                <a:spcPts val="400"/>
              </a:spcAft>
              <a:buFont typeface="Arial"/>
              <a:buChar char="•"/>
              <a:defRPr/>
            </a:pPr>
            <a:r>
              <a:rPr lang="en-US" sz="1000" dirty="0" smtClean="0">
                <a:solidFill>
                  <a:prstClr val="black"/>
                </a:solidFill>
                <a:latin typeface="Calibri"/>
                <a:ea typeface="ＭＳ Ｐゴシック" pitchFamily="-107" charset="-128"/>
                <a:cs typeface="ＭＳ Ｐゴシック" pitchFamily="-107" charset="-128"/>
              </a:rPr>
              <a:t>Evaluate MFX delivery ops</a:t>
            </a:r>
          </a:p>
        </p:txBody>
      </p:sp>
      <p:sp>
        <p:nvSpPr>
          <p:cNvPr id="33" name="Rectangular Callout 70 IM-NOVA"/>
          <p:cNvSpPr/>
          <p:nvPr/>
        </p:nvSpPr>
        <p:spPr bwMode="auto">
          <a:xfrm flipH="1">
            <a:off x="1793157" y="5358049"/>
            <a:ext cx="1452851" cy="1301190"/>
          </a:xfrm>
          <a:prstGeom prst="wedgeRectCallout">
            <a:avLst>
              <a:gd name="adj1" fmla="val -41852"/>
              <a:gd name="adj2" fmla="val -176790"/>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fontAlgn="auto">
              <a:spcBef>
                <a:spcPts val="0"/>
              </a:spcBef>
              <a:spcAft>
                <a:spcPts val="600"/>
              </a:spcAft>
              <a:defRPr/>
            </a:pPr>
            <a:r>
              <a:rPr lang="en-US" sz="1200" b="1" i="1" dirty="0" smtClean="0">
                <a:solidFill>
                  <a:prstClr val="black"/>
                </a:solidFill>
                <a:latin typeface="Calibri"/>
                <a:ea typeface="ＭＳ Ｐゴシック" pitchFamily="-107" charset="-128"/>
                <a:cs typeface="ＭＳ Ｐゴシック" pitchFamily="-107" charset="-128"/>
              </a:rPr>
              <a:t>ISIM</a:t>
            </a:r>
          </a:p>
          <a:p>
            <a:pPr marL="171450" lvl="1" indent="-171450" fontAlgn="auto">
              <a:spcBef>
                <a:spcPts val="0"/>
              </a:spcBef>
              <a:spcAft>
                <a:spcPts val="400"/>
              </a:spcAft>
              <a:buFont typeface="Arial"/>
              <a:buChar char="•"/>
              <a:defRPr/>
            </a:pPr>
            <a:r>
              <a:rPr lang="en-US" sz="1000" dirty="0">
                <a:solidFill>
                  <a:prstClr val="black"/>
                </a:solidFill>
                <a:latin typeface="Calibri"/>
                <a:ea typeface="+mn-ea"/>
              </a:rPr>
              <a:t>Assess </a:t>
            </a:r>
            <a:r>
              <a:rPr lang="en-US" sz="1000" dirty="0" smtClean="0">
                <a:solidFill>
                  <a:prstClr val="black"/>
                </a:solidFill>
                <a:latin typeface="Calibri"/>
                <a:ea typeface="+mn-ea"/>
              </a:rPr>
              <a:t>FIM HMI Options</a:t>
            </a:r>
          </a:p>
          <a:p>
            <a:pPr marL="171450" lvl="1" indent="-171450" fontAlgn="auto">
              <a:spcBef>
                <a:spcPts val="0"/>
              </a:spcBef>
              <a:spcAft>
                <a:spcPts val="400"/>
              </a:spcAft>
              <a:buFont typeface="Arial"/>
              <a:buChar char="•"/>
              <a:defRPr/>
            </a:pPr>
            <a:r>
              <a:rPr lang="en-US" sz="1000" dirty="0" smtClean="0">
                <a:solidFill>
                  <a:prstClr val="black"/>
                </a:solidFill>
                <a:latin typeface="Calibri"/>
                <a:ea typeface="+mn-ea"/>
              </a:rPr>
              <a:t>ASTAR11 </a:t>
            </a:r>
            <a:r>
              <a:rPr lang="en-US" sz="1000" dirty="0">
                <a:solidFill>
                  <a:prstClr val="black"/>
                </a:solidFill>
                <a:latin typeface="Calibri"/>
                <a:ea typeface="+mn-ea"/>
              </a:rPr>
              <a:t>+ </a:t>
            </a:r>
            <a:r>
              <a:rPr lang="en-US" sz="1000" dirty="0">
                <a:solidFill>
                  <a:srgbClr val="000000"/>
                </a:solidFill>
                <a:latin typeface="Calibri"/>
                <a:ea typeface="ＭＳ Ｐゴシック" pitchFamily="-107" charset="-128"/>
                <a:cs typeface="ＭＳ Ｐゴシック" pitchFamily="-107" charset="-128"/>
              </a:rPr>
              <a:t>NASA </a:t>
            </a:r>
            <a:r>
              <a:rPr lang="en-US" sz="1000" dirty="0" smtClean="0">
                <a:solidFill>
                  <a:srgbClr val="000000"/>
                </a:solidFill>
                <a:latin typeface="Calibri"/>
                <a:ea typeface="ＭＳ Ｐゴシック" pitchFamily="-107" charset="-128"/>
                <a:cs typeface="ＭＳ Ｐゴシック" pitchFamily="-107" charset="-128"/>
              </a:rPr>
              <a:t>TMA-TM</a:t>
            </a:r>
            <a:r>
              <a:rPr lang="en-US" sz="1000" dirty="0" smtClean="0">
                <a:solidFill>
                  <a:srgbClr val="000000"/>
                </a:solidFill>
                <a:latin typeface="Calibri"/>
                <a:ea typeface="+mn-ea"/>
                <a:cs typeface="Arial" charset="0"/>
              </a:rPr>
              <a:t> + CMS </a:t>
            </a:r>
            <a:r>
              <a:rPr lang="en-US" sz="1000" dirty="0" smtClean="0">
                <a:solidFill>
                  <a:prstClr val="black"/>
                </a:solidFill>
                <a:latin typeface="Calibri"/>
                <a:ea typeface="+mn-ea"/>
              </a:rPr>
              <a:t>in PHX airspace</a:t>
            </a:r>
          </a:p>
        </p:txBody>
      </p:sp>
      <p:sp>
        <p:nvSpPr>
          <p:cNvPr id="83" name="Rectangular Callout 82 CA 4 main"/>
          <p:cNvSpPr/>
          <p:nvPr/>
        </p:nvSpPr>
        <p:spPr bwMode="auto">
          <a:xfrm>
            <a:off x="2209496" y="3968263"/>
            <a:ext cx="1615975" cy="1289574"/>
          </a:xfrm>
          <a:prstGeom prst="wedgeRectCallout">
            <a:avLst>
              <a:gd name="adj1" fmla="val -1641"/>
              <a:gd name="adj2" fmla="val -71435"/>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defTabSz="914400" eaLnBrk="0" hangingPunct="0">
              <a:spcAft>
                <a:spcPts val="600"/>
              </a:spcAft>
              <a:defRPr/>
            </a:pPr>
            <a:r>
              <a:rPr lang="en-US" sz="1200" b="1" i="1" dirty="0" smtClean="0">
                <a:solidFill>
                  <a:srgbClr val="000000"/>
                </a:solidFill>
                <a:latin typeface="Calibri"/>
                <a:ea typeface="ＭＳ Ｐゴシック" pitchFamily="-107" charset="-128"/>
                <a:cs typeface="ＭＳ Ｐゴシック" pitchFamily="-107" charset="-128"/>
              </a:rPr>
              <a:t>CA-4, CA-4.1</a:t>
            </a:r>
            <a:endParaRPr lang="en-US" sz="1200" b="1" i="1" dirty="0">
              <a:solidFill>
                <a:srgbClr val="000000"/>
              </a:solidFill>
              <a:latin typeface="Calibri"/>
              <a:ea typeface="ＭＳ Ｐゴシック" pitchFamily="-107" charset="-128"/>
              <a:cs typeface="ＭＳ Ｐゴシック" pitchFamily="-107" charset="-128"/>
            </a:endParaRPr>
          </a:p>
          <a:p>
            <a:pPr marL="173038" lvl="1" indent="-173038" defTabSz="914400" eaLnBrk="0" hangingPunct="0">
              <a:spcAft>
                <a:spcPts val="400"/>
              </a:spcAft>
              <a:buFont typeface="Arial" pitchFamily="34" charset="0"/>
              <a:buChar char="•"/>
              <a:defRPr/>
            </a:pPr>
            <a:r>
              <a:rPr lang="en-US" sz="1000" dirty="0">
                <a:solidFill>
                  <a:srgbClr val="000000"/>
                </a:solidFill>
                <a:latin typeface="Calibri"/>
                <a:ea typeface="+mn-ea"/>
                <a:cs typeface="Arial" charset="0"/>
              </a:rPr>
              <a:t>ATD-1 system integration </a:t>
            </a:r>
            <a:r>
              <a:rPr lang="en-US" sz="1000" dirty="0" smtClean="0">
                <a:solidFill>
                  <a:srgbClr val="000000"/>
                </a:solidFill>
                <a:latin typeface="Calibri"/>
                <a:ea typeface="+mn-ea"/>
                <a:cs typeface="Arial" charset="0"/>
              </a:rPr>
              <a:t>of RTMA-TM </a:t>
            </a:r>
            <a:r>
              <a:rPr lang="en-US" sz="1000" dirty="0">
                <a:solidFill>
                  <a:srgbClr val="000000"/>
                </a:solidFill>
                <a:latin typeface="Calibri"/>
                <a:ea typeface="+mn-ea"/>
                <a:cs typeface="Arial" charset="0"/>
              </a:rPr>
              <a:t>3.12 + CMS + ASTAR11 </a:t>
            </a:r>
            <a:r>
              <a:rPr lang="en-US" sz="1000" dirty="0" smtClean="0">
                <a:solidFill>
                  <a:srgbClr val="000000"/>
                </a:solidFill>
                <a:latin typeface="Calibri"/>
                <a:ea typeface="+mn-ea"/>
                <a:cs typeface="Arial" charset="0"/>
              </a:rPr>
              <a:t>in PHX airspace</a:t>
            </a:r>
            <a:endParaRPr lang="en-US" sz="1000" dirty="0">
              <a:solidFill>
                <a:srgbClr val="000000"/>
              </a:solidFill>
              <a:latin typeface="Calibri"/>
              <a:ea typeface="+mn-ea"/>
              <a:cs typeface="Arial" charset="0"/>
            </a:endParaRPr>
          </a:p>
          <a:p>
            <a:pPr marL="173038" lvl="1" indent="-173038" defTabSz="914400" eaLnBrk="0" hangingPunct="0">
              <a:spcAft>
                <a:spcPts val="400"/>
              </a:spcAft>
              <a:buFont typeface="Arial" pitchFamily="34" charset="0"/>
              <a:buChar char="•"/>
              <a:defRPr/>
            </a:pPr>
            <a:r>
              <a:rPr lang="en-US" sz="1000" dirty="0" smtClean="0">
                <a:solidFill>
                  <a:srgbClr val="000000"/>
                </a:solidFill>
                <a:latin typeface="Calibri"/>
                <a:ea typeface="+mn-ea"/>
                <a:cs typeface="Arial" charset="0"/>
              </a:rPr>
              <a:t>Corrected RUC truth winds &amp; forecast winds</a:t>
            </a:r>
            <a:endParaRPr lang="en-US" sz="1200" dirty="0">
              <a:solidFill>
                <a:srgbClr val="000000"/>
              </a:solidFill>
              <a:latin typeface="Calibri"/>
              <a:ea typeface="+mn-ea"/>
              <a:cs typeface="Arial" charset="0"/>
            </a:endParaRPr>
          </a:p>
          <a:p>
            <a:pPr defTabSz="914400" eaLnBrk="0" hangingPunct="0">
              <a:spcAft>
                <a:spcPts val="600"/>
              </a:spcAft>
            </a:pPr>
            <a:endParaRPr lang="en-US" sz="1100" dirty="0" smtClean="0">
              <a:solidFill>
                <a:prstClr val="black"/>
              </a:solidFill>
              <a:latin typeface="Calibri"/>
              <a:ea typeface="+mn-ea"/>
            </a:endParaRPr>
          </a:p>
        </p:txBody>
      </p:sp>
    </p:spTree>
    <p:extLst>
      <p:ext uri="{BB962C8B-B14F-4D97-AF65-F5344CB8AC3E}">
        <p14:creationId xmlns:p14="http://schemas.microsoft.com/office/powerpoint/2010/main" val="317322995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DA7335E1805E44495268AE629753871" ma:contentTypeVersion="6" ma:contentTypeDescription="Create a new document." ma:contentTypeScope="" ma:versionID="bafd424518a3d855d9383cb3da8610d1">
  <xsd:schema xmlns:xsd="http://www.w3.org/2001/XMLSchema" xmlns:xs="http://www.w3.org/2001/XMLSchema" xmlns:p="http://schemas.microsoft.com/office/2006/metadata/properties" xmlns:ns2="a4c11e10-6fbc-43d3-ac72-3e5fce9ced22" targetNamespace="http://schemas.microsoft.com/office/2006/metadata/properties" ma:root="true" ma:fieldsID="c1e546dc03a8a1795afe111ee3498295" ns2:_="">
    <xsd:import namespace="a4c11e10-6fbc-43d3-ac72-3e5fce9ced2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11e10-6fbc-43d3-ac72-3e5fce9ced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62DB42-6CD1-4841-94D3-C1F582CA1B4F}">
  <ds:schemaRefs>
    <ds:schemaRef ds:uri="http://schemas.microsoft.com/office/2006/metadata/longProperties"/>
  </ds:schemaRefs>
</ds:datastoreItem>
</file>

<file path=customXml/itemProps2.xml><?xml version="1.0" encoding="utf-8"?>
<ds:datastoreItem xmlns:ds="http://schemas.openxmlformats.org/officeDocument/2006/customXml" ds:itemID="{CB9A25DF-BEDD-4431-8CEB-50C237845C76}">
  <ds:schemaRefs>
    <ds:schemaRef ds:uri="http://schemas.microsoft.com/sharepoint/v3/contenttype/forms"/>
  </ds:schemaRefs>
</ds:datastoreItem>
</file>

<file path=customXml/itemProps3.xml><?xml version="1.0" encoding="utf-8"?>
<ds:datastoreItem xmlns:ds="http://schemas.openxmlformats.org/officeDocument/2006/customXml" ds:itemID="{B077FFF5-A8D4-4564-825C-2E5FB53FDBC2}">
  <ds:schemaRefs>
    <ds:schemaRef ds:uri="http://purl.org/dc/dcmitype/"/>
    <ds:schemaRef ds:uri="http://purl.org/dc/elements/1.1/"/>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www.w3.org/XML/1998/namespace"/>
  </ds:schemaRefs>
</ds:datastoreItem>
</file>

<file path=customXml/itemProps4.xml><?xml version="1.0" encoding="utf-8"?>
<ds:datastoreItem xmlns:ds="http://schemas.openxmlformats.org/officeDocument/2006/customXml" ds:itemID="{63696725-E577-4BC2-A8D3-3DF64642D482}"/>
</file>

<file path=docProps/app.xml><?xml version="1.0" encoding="utf-8"?>
<Properties xmlns="http://schemas.openxmlformats.org/officeDocument/2006/extended-properties" xmlns:vt="http://schemas.openxmlformats.org/officeDocument/2006/docPropsVTypes">
  <TotalTime>20714</TotalTime>
  <Words>2063</Words>
  <Application>Microsoft Office PowerPoint</Application>
  <PresentationFormat>On-screen Show (4:3)</PresentationFormat>
  <Paragraphs>333</Paragraphs>
  <Slides>24</Slides>
  <Notes>7</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1_Office Theme</vt:lpstr>
      <vt:lpstr>PowerPoint Presentation</vt:lpstr>
      <vt:lpstr>Outline</vt:lpstr>
      <vt:lpstr>ATD-1 at a Glance</vt:lpstr>
      <vt:lpstr>Operational Context</vt:lpstr>
      <vt:lpstr>ATD-1 Formulation </vt:lpstr>
      <vt:lpstr>ATD-1 Objectives</vt:lpstr>
      <vt:lpstr>ATD-1: Integrated Arrival Solution</vt:lpstr>
      <vt:lpstr>Operational Scenario</vt:lpstr>
      <vt:lpstr>ATD-1 HITL Simulations (FY)</vt:lpstr>
      <vt:lpstr>Outline</vt:lpstr>
      <vt:lpstr>NASA/FAA OIA Team</vt:lpstr>
      <vt:lpstr>TSAS Activities</vt:lpstr>
      <vt:lpstr>Outline</vt:lpstr>
      <vt:lpstr>Flight-deck Interval Management (FIM)</vt:lpstr>
      <vt:lpstr>FIM Activities - Prototyping</vt:lpstr>
      <vt:lpstr>Avionics Phase 1</vt:lpstr>
      <vt:lpstr>ASTAR Flight Test</vt:lpstr>
      <vt:lpstr>NASA Testing on the Boeing EcoDemonstrator 787</vt:lpstr>
      <vt:lpstr>Avionics Development/ Flight Test Scope</vt:lpstr>
      <vt:lpstr>Flight Test Operational Environment</vt:lpstr>
      <vt:lpstr>Schedule at a Glance</vt:lpstr>
      <vt:lpstr>Outline</vt:lpstr>
      <vt:lpstr>Concluding Remarks</vt:lpstr>
      <vt:lpstr>PowerPoint Presentation</vt:lpstr>
    </vt:vector>
  </TitlesOfParts>
  <Company>LM ES&amp;S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ADS-B Enabled Green Operations using Integrated Scheduling and Spacing (AEGIS)</dc:title>
  <dc:creator>Harry Swenson</dc:creator>
  <cp:lastModifiedBy>Fitzpatrick, Kimberly CTR (FAA)</cp:lastModifiedBy>
  <cp:revision>983</cp:revision>
  <cp:lastPrinted>2016-02-26T00:55:15Z</cp:lastPrinted>
  <dcterms:created xsi:type="dcterms:W3CDTF">2012-11-24T20:24:00Z</dcterms:created>
  <dcterms:modified xsi:type="dcterms:W3CDTF">2016-08-10T17:52:06Z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xd_Signature">
    <vt:lpwstr/>
  </property>
  <property fmtid="{D5CDD505-2E9C-101B-9397-08002B2CF9AE}" pid="4" name="Order">
    <vt:lpwstr>46500.0000000000</vt:lpwstr>
  </property>
  <property fmtid="{D5CDD505-2E9C-101B-9397-08002B2CF9AE}" pid="5" name="TemplateUrl">
    <vt:lpwstr/>
  </property>
  <property fmtid="{D5CDD505-2E9C-101B-9397-08002B2CF9AE}" pid="6" name="xd_ProgID">
    <vt:lpwstr/>
  </property>
  <property fmtid="{D5CDD505-2E9C-101B-9397-08002B2CF9AE}" pid="7" name="ContentTypeId">
    <vt:lpwstr>0x0101009DA7335E1805E44495268AE629753871</vt:lpwstr>
  </property>
</Properties>
</file>