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8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97" r:id="rId2"/>
    <p:sldMasterId id="2147484620" r:id="rId3"/>
    <p:sldMasterId id="2147484665" r:id="rId4"/>
    <p:sldMasterId id="2147484679" r:id="rId5"/>
    <p:sldMasterId id="2147484693" r:id="rId6"/>
  </p:sldMasterIdLst>
  <p:notesMasterIdLst>
    <p:notesMasterId r:id="rId14"/>
  </p:notesMasterIdLst>
  <p:handoutMasterIdLst>
    <p:handoutMasterId r:id="rId15"/>
  </p:handoutMasterIdLst>
  <p:sldIdLst>
    <p:sldId id="337" r:id="rId7"/>
    <p:sldId id="379" r:id="rId8"/>
    <p:sldId id="380" r:id="rId9"/>
    <p:sldId id="381" r:id="rId10"/>
    <p:sldId id="387" r:id="rId11"/>
    <p:sldId id="383" r:id="rId12"/>
    <p:sldId id="388" r:id="rId13"/>
  </p:sldIdLst>
  <p:sldSz cx="9144000" cy="6858000" type="screen4x3"/>
  <p:notesSz cx="9296400" cy="14782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656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ltys, Elizabeth (FAA)" initials="SE" lastIdx="4" clrIdx="0"/>
  <p:cmAuthor id="1" name="Mike Rampton" initials="MR" lastIdx="4" clrIdx="1"/>
  <p:cmAuthor id="2" name="Galina Cataldi" initials="GC" lastIdx="4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CBCBCB"/>
    <a:srgbClr val="F7FEFF"/>
    <a:srgbClr val="E1FDFF"/>
    <a:srgbClr val="B6A0FE"/>
    <a:srgbClr val="D0EBB3"/>
    <a:srgbClr val="CCCCFF"/>
    <a:srgbClr val="00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4" autoAdjust="0"/>
    <p:restoredTop sz="90522" autoAdjust="0"/>
  </p:normalViewPr>
  <p:slideViewPr>
    <p:cSldViewPr>
      <p:cViewPr varScale="1">
        <p:scale>
          <a:sx n="83" d="100"/>
          <a:sy n="83" d="100"/>
        </p:scale>
        <p:origin x="-18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2910" y="84"/>
      </p:cViewPr>
      <p:guideLst>
        <p:guide orient="horz" pos="465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9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739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E158E7-CBCB-4889-8E96-17365A75FCFB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40414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140414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B54C8B-416D-40B2-8F87-2AADE735F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37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977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73977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31AF7CD-1CAA-4DC5-8FAF-D2B96637836A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1108075"/>
            <a:ext cx="7391400" cy="5543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7021513"/>
            <a:ext cx="7435850" cy="6653212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438"/>
            <a:ext cx="4029075" cy="7381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14041438"/>
            <a:ext cx="4029075" cy="7381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9737B51-E73C-4C6D-9448-6C003798A3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3106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737B51-E73C-4C6D-9448-6C003798A329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63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7"/>
            <a:chOff x="3700" y="171"/>
            <a:chExt cx="1824" cy="573"/>
          </a:xfrm>
        </p:grpSpPr>
        <p:pic>
          <p:nvPicPr>
            <p:cNvPr id="5" name="Picture 1079"/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 b="1" dirty="0" smtClean="0">
                  <a:solidFill>
                    <a:srgbClr val="333399"/>
                  </a:solidFill>
                  <a:latin typeface="Arial" pitchFamily="34" charset="0"/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 b="1" dirty="0" smtClean="0">
                  <a:solidFill>
                    <a:srgbClr val="333399"/>
                  </a:solidFill>
                  <a:latin typeface="Arial" pitchFamily="34" charset="0"/>
                  <a:cs typeface="+mn-cs"/>
                </a:rPr>
                <a:t>Administration</a:t>
              </a:r>
            </a:p>
          </p:txBody>
        </p:sp>
      </p:grp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236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2373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84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8909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196424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03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08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19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18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82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143000"/>
            <a:ext cx="8050213" cy="43910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32512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32512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31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3575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DCEC82-35BB-456D-B0EB-BC3D48A413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82600" y="6248400"/>
            <a:ext cx="1673225" cy="457200"/>
          </a:xfrm>
        </p:spPr>
        <p:txBody>
          <a:bodyPr/>
          <a:lstStyle>
            <a:lvl1pPr fontAlgn="auto">
              <a:spcAft>
                <a:spcPts val="0"/>
              </a:spcAft>
              <a:defRPr sz="1200" baseline="0">
                <a:solidFill>
                  <a:srgbClr val="FFFFFF">
                    <a:lumMod val="85000"/>
                  </a:srgbClr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March 1,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854200" y="6248400"/>
            <a:ext cx="3784600" cy="457200"/>
          </a:xfrm>
        </p:spPr>
        <p:txBody>
          <a:bodyPr/>
          <a:lstStyle>
            <a:lvl1pPr fontAlgn="auto">
              <a:spcAft>
                <a:spcPts val="0"/>
              </a:spcAft>
              <a:defRPr sz="1200" baseline="0">
                <a:solidFill>
                  <a:srgbClr val="FFFFFF">
                    <a:lumMod val="75000"/>
                  </a:srgbClr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UAS Integration into the NAS Concept of Operations</a:t>
            </a:r>
          </a:p>
        </p:txBody>
      </p:sp>
    </p:spTree>
    <p:extLst>
      <p:ext uri="{BB962C8B-B14F-4D97-AF65-F5344CB8AC3E}">
        <p14:creationId xmlns:p14="http://schemas.microsoft.com/office/powerpoint/2010/main" val="1656423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9463" y="6248400"/>
            <a:ext cx="1737360" cy="33528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14356" y="6248400"/>
            <a:ext cx="2895600" cy="33528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9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9463" y="6248400"/>
            <a:ext cx="1737360" cy="2540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14356" y="6248400"/>
            <a:ext cx="2895600" cy="2540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56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99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5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28625" y="0"/>
            <a:ext cx="8472488" cy="1298576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1D2F68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1D2F68"/>
                </a:solidFill>
              </a:rPr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95300" y="1508125"/>
            <a:ext cx="8050214" cy="53498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1pPr>
            <a:lvl2pPr marL="790575" indent="-333375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2pPr>
            <a:lvl3pPr marL="1234439" indent="-320039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3pPr>
            <a:lvl4pPr marL="17272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4pPr>
            <a:lvl5pPr marL="21844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610600" y="6270904"/>
            <a:ext cx="37445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eaLnBrk="1" fontAlgn="auto" latinLnBrk="1">
              <a:spcBef>
                <a:spcPts val="0"/>
              </a:spcBef>
              <a:spcAft>
                <a:spcPts val="0"/>
              </a:spcAft>
            </a:pPr>
            <a:fld id="{B026B43A-0768-48A0-B64C-29922928B1A4}" type="slidenum">
              <a:rPr lang="en-US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pPr eaLnBrk="1" fontAlgn="auto" latinLnBrk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4273948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6400800" y="6553200"/>
            <a:ext cx="230822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rgbClr val="C0C0C0"/>
                </a:solidFill>
                <a:latin typeface="Arial" charset="0"/>
              </a:rPr>
              <a:t>www.faa.gov/uas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 userDrawn="1"/>
        </p:nvSpPr>
        <p:spPr bwMode="auto">
          <a:xfrm>
            <a:off x="449263" y="6246039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1200" b="1" dirty="0" smtClean="0">
                <a:solidFill>
                  <a:srgbClr val="C0C0C0"/>
                </a:solidFill>
              </a:rPr>
              <a:t>UAS Working Group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 userDrawn="1"/>
        </p:nvSpPr>
        <p:spPr bwMode="auto">
          <a:xfrm>
            <a:off x="450850" y="6428601"/>
            <a:ext cx="37401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1200" dirty="0" smtClean="0">
                <a:solidFill>
                  <a:srgbClr val="C0C0C0"/>
                </a:solidFill>
              </a:rPr>
              <a:t>November 18, 2014</a:t>
            </a:r>
          </a:p>
        </p:txBody>
      </p:sp>
    </p:spTree>
    <p:extLst>
      <p:ext uri="{BB962C8B-B14F-4D97-AF65-F5344CB8AC3E}">
        <p14:creationId xmlns:p14="http://schemas.microsoft.com/office/powerpoint/2010/main" val="3498142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0075" y="1162050"/>
            <a:ext cx="8286750" cy="25717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 smtClea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00075" cy="6858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 smtClea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84313" y="2486024"/>
            <a:ext cx="6210300" cy="1666876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09575" y="2200275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09575" y="4343400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5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25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530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7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May 31, 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UAS Integration into the NAS Concept of Operations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5B9445-9E48-4853-81E3-7603CC93066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76598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2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59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143000"/>
            <a:ext cx="8050213" cy="43910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32512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32512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8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9463" y="6248400"/>
            <a:ext cx="1737360" cy="33528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14356" y="6248400"/>
            <a:ext cx="2895600" cy="33528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4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9463" y="6248400"/>
            <a:ext cx="1737360" cy="2540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14356" y="6248400"/>
            <a:ext cx="2895600" cy="2540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27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11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6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28625" y="0"/>
            <a:ext cx="8472488" cy="1298576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1D2F68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1D2F68"/>
                </a:solidFill>
              </a:rPr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95300" y="1508125"/>
            <a:ext cx="8050214" cy="53498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1pPr>
            <a:lvl2pPr marL="790575" indent="-333375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2pPr>
            <a:lvl3pPr marL="1234439" indent="-320039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3pPr>
            <a:lvl4pPr marL="17272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4pPr>
            <a:lvl5pPr marL="21844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610600" y="6270904"/>
            <a:ext cx="37445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eaLnBrk="1" fontAlgn="auto" latinLnBrk="1">
              <a:spcBef>
                <a:spcPts val="0"/>
              </a:spcBef>
              <a:spcAft>
                <a:spcPts val="0"/>
              </a:spcAft>
            </a:pPr>
            <a:fld id="{B026B43A-0768-48A0-B64C-29922928B1A4}" type="slidenum">
              <a:rPr lang="en-US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pPr eaLnBrk="1" fontAlgn="auto" latinLnBrk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3291786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6400800" y="6553200"/>
            <a:ext cx="230822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rgbClr val="C0C0C0"/>
                </a:solidFill>
                <a:latin typeface="Arial" charset="0"/>
                <a:ea typeface="ＭＳ Ｐゴシック" pitchFamily="34" charset="-128"/>
              </a:rPr>
              <a:t>www.faa.gov/uas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 userDrawn="1"/>
        </p:nvSpPr>
        <p:spPr bwMode="auto">
          <a:xfrm>
            <a:off x="449263" y="6246039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1200" b="1" dirty="0" smtClean="0">
                <a:solidFill>
                  <a:srgbClr val="C0C0C0"/>
                </a:solidFill>
                <a:ea typeface="ＭＳ Ｐゴシック" pitchFamily="34" charset="-128"/>
              </a:rPr>
              <a:t>UAS Working Group</a:t>
            </a:r>
            <a:endParaRPr lang="en-US" sz="1200" dirty="0">
              <a:solidFill>
                <a:srgbClr val="C0C0C0"/>
              </a:solidFill>
              <a:ea typeface="ＭＳ Ｐゴシック" pitchFamily="34" charset="-128"/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 userDrawn="1"/>
        </p:nvSpPr>
        <p:spPr bwMode="auto">
          <a:xfrm>
            <a:off x="450850" y="6428601"/>
            <a:ext cx="37401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1200" dirty="0" smtClean="0">
                <a:solidFill>
                  <a:srgbClr val="C0C0C0"/>
                </a:solidFill>
                <a:ea typeface="ＭＳ Ｐゴシック" pitchFamily="34" charset="-128"/>
              </a:rPr>
              <a:t>November 18, 2014</a:t>
            </a:r>
          </a:p>
        </p:txBody>
      </p:sp>
    </p:spTree>
    <p:extLst>
      <p:ext uri="{BB962C8B-B14F-4D97-AF65-F5344CB8AC3E}">
        <p14:creationId xmlns:p14="http://schemas.microsoft.com/office/powerpoint/2010/main" val="173976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0075" y="1162050"/>
            <a:ext cx="8286750" cy="25717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 smtClea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00075" cy="6858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 smtClea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84313" y="2486024"/>
            <a:ext cx="6210300" cy="1666876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09575" y="2200275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09575" y="4343400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0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May 31, 2012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UAS Integration into the NAS Concept of Operations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383AF2-F18B-4299-97E1-0BE68AE987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94214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78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897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60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599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1D2F68"/>
                </a:solidFill>
                <a:latin typeface="Arial" charset="0"/>
                <a:cs typeface="+mn-cs"/>
              </a:rPr>
              <a:t>Presented to: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1D2F68"/>
                </a:solidFill>
                <a:latin typeface="Arial" charset="0"/>
                <a:cs typeface="+mn-cs"/>
              </a:rPr>
              <a:t>By: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1D2F68"/>
                </a:solidFill>
                <a:latin typeface="Arial" charset="0"/>
                <a:cs typeface="+mn-cs"/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cs typeface="+mn-cs"/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481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15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85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44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85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02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6811DB-051D-4F9C-B330-CA65A14BC1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08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May 31, 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UAS Integration into the NAS Concept of Operations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1F9B82-6BFB-4687-802B-F2983D8D87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39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81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8475" y="-1588"/>
            <a:ext cx="3565525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51"/>
          <p:cNvSpPr txBox="1">
            <a:spLocks noChangeArrowheads="1"/>
          </p:cNvSpPr>
          <p:nvPr userDrawn="1"/>
        </p:nvSpPr>
        <p:spPr bwMode="auto">
          <a:xfrm>
            <a:off x="427038" y="3951288"/>
            <a:ext cx="4822825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371600" indent="-1371600" eaLnBrk="1" hangingPunct="1">
              <a:buFontTx/>
              <a:buNone/>
              <a:defRPr/>
            </a:pPr>
            <a:r>
              <a:rPr lang="en-US" sz="1600" b="1" dirty="0" smtClean="0">
                <a:solidFill>
                  <a:srgbClr val="1D2F68"/>
                </a:solidFill>
              </a:rPr>
              <a:t>Presented to: </a:t>
            </a:r>
            <a:r>
              <a:rPr lang="en-US" sz="1600" dirty="0" smtClean="0">
                <a:solidFill>
                  <a:srgbClr val="1D2F68"/>
                </a:solidFill>
              </a:rPr>
              <a:t>FAA/UAS Technical Interchange Meeting</a:t>
            </a:r>
          </a:p>
          <a:p>
            <a:pPr marL="1430338" indent="-1430338" eaLnBrk="1" hangingPunct="1">
              <a:buFontTx/>
              <a:buNone/>
              <a:defRPr/>
            </a:pPr>
            <a:r>
              <a:rPr lang="en-US" sz="1600" b="1" dirty="0" smtClean="0">
                <a:solidFill>
                  <a:srgbClr val="1D2F68"/>
                </a:solidFill>
              </a:rPr>
              <a:t>Presented By: </a:t>
            </a:r>
            <a:r>
              <a:rPr lang="en-US" sz="1600" dirty="0" smtClean="0">
                <a:solidFill>
                  <a:srgbClr val="1D2F68"/>
                </a:solidFill>
              </a:rPr>
              <a:t>Maureen Keegan, FAA Air Traffic Operational Concepts, Validation, &amp; Requirements (AJV-7)</a:t>
            </a:r>
          </a:p>
          <a:p>
            <a:pPr marL="1430338"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Sherri Magyarits, FAA NextGen Concept Development &amp; Validation (ANG-C43)</a:t>
            </a:r>
          </a:p>
          <a:p>
            <a:pPr eaLnBrk="1" hangingPunct="1">
              <a:buFontTx/>
              <a:buNone/>
              <a:defRPr/>
            </a:pPr>
            <a:r>
              <a:rPr lang="en-US" sz="1600" b="1" dirty="0" smtClean="0">
                <a:solidFill>
                  <a:srgbClr val="1D2F68"/>
                </a:solidFill>
              </a:rPr>
              <a:t>Date: </a:t>
            </a:r>
            <a:r>
              <a:rPr lang="en-US" sz="1600" dirty="0" smtClean="0">
                <a:solidFill>
                  <a:srgbClr val="1D2F68"/>
                </a:solidFill>
              </a:rPr>
              <a:t>April 1, 2015</a:t>
            </a:r>
          </a:p>
        </p:txBody>
      </p:sp>
      <p:grpSp>
        <p:nvGrpSpPr>
          <p:cNvPr id="6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7"/>
            <a:chOff x="3700" y="171"/>
            <a:chExt cx="1824" cy="573"/>
          </a:xfrm>
        </p:grpSpPr>
        <p:pic>
          <p:nvPicPr>
            <p:cNvPr id="7" name="Picture 1079"/>
            <p:cNvPicPr>
              <a:picLocks noChangeAspect="1" noChangeArrowheads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204595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5665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46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title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588" y="6248400"/>
            <a:ext cx="173672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31, 2012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57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UAS Integration into the NAS Concept of Operations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6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A6A6A6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7C67AC0-4116-4216-B7A9-FB00AA3D36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32" name="Group 25"/>
          <p:cNvGrpSpPr>
            <a:grpSpLocks/>
          </p:cNvGrpSpPr>
          <p:nvPr/>
        </p:nvGrpSpPr>
        <p:grpSpPr bwMode="auto">
          <a:xfrm>
            <a:off x="5708650" y="6126163"/>
            <a:ext cx="2047875" cy="660400"/>
            <a:chOff x="3596" y="3859"/>
            <a:chExt cx="1290" cy="416"/>
          </a:xfrm>
        </p:grpSpPr>
        <p:pic>
          <p:nvPicPr>
            <p:cNvPr id="1035" name="Picture 26"/>
            <p:cNvPicPr>
              <a:picLocks noChangeAspect="1" noChangeArrowheads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0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Administration</a:t>
              </a:r>
            </a:p>
          </p:txBody>
        </p:sp>
      </p:grpSp>
      <p:sp>
        <p:nvSpPr>
          <p:cNvPr id="2057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C0C0C0"/>
                </a:solidFill>
                <a:latin typeface="Arial" pitchFamily="34" charset="0"/>
                <a:cs typeface="+mn-cs"/>
              </a:rPr>
              <a:t>&lt;Presentation Title – Change on Master Slide&gt;</a:t>
            </a:r>
            <a:endParaRPr lang="en-US" sz="1200" dirty="0" smtClean="0">
              <a:solidFill>
                <a:srgbClr val="C0C0C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58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C0C0C0"/>
                </a:solidFill>
                <a:latin typeface="Arial" pitchFamily="34" charset="0"/>
                <a:cs typeface="+mn-cs"/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8" r:id="rId1"/>
    <p:sldLayoutId id="2147484649" r:id="rId2"/>
    <p:sldLayoutId id="2147484650" r:id="rId3"/>
    <p:sldLayoutId id="2147484651" r:id="rId4"/>
    <p:sldLayoutId id="2147484652" r:id="rId5"/>
    <p:sldLayoutId id="2147484653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title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588" y="6248400"/>
            <a:ext cx="173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June 18, 2013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57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SC-228 Briefing to SARP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6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A6A6A6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BF5FC52-C398-4C46-9B3A-52A50D174A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2056" name="Group 25"/>
          <p:cNvGrpSpPr>
            <a:grpSpLocks/>
          </p:cNvGrpSpPr>
          <p:nvPr/>
        </p:nvGrpSpPr>
        <p:grpSpPr bwMode="auto">
          <a:xfrm>
            <a:off x="5708650" y="6126163"/>
            <a:ext cx="2047875" cy="660400"/>
            <a:chOff x="3596" y="3859"/>
            <a:chExt cx="1290" cy="416"/>
          </a:xfrm>
        </p:grpSpPr>
        <p:pic>
          <p:nvPicPr>
            <p:cNvPr id="2059" name="Picture 26"/>
            <p:cNvPicPr>
              <a:picLocks noChangeAspect="1" noChangeArrowheads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6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1033" name="Text Box 29" hidden="1"/>
          <p:cNvSpPr txBox="1">
            <a:spLocks noChangeArrowheads="1"/>
          </p:cNvSpPr>
          <p:nvPr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1034" name="Text Box 30" hidden="1"/>
          <p:cNvSpPr txBox="1">
            <a:spLocks noChangeArrowheads="1"/>
          </p:cNvSpPr>
          <p:nvPr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FontTx/>
              <a:buNone/>
              <a:defRPr sz="14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CADB4A1-D163-48AC-990D-0619C683F90C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 sz="1400" smtClean="0">
                <a:solidFill>
                  <a:schemeClr val="bg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788D1CB-1C54-4EFE-AEA7-C28483AB06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grpSp>
        <p:nvGrpSpPr>
          <p:cNvPr id="3080" name="Group 2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3085" name="Picture 26" descr="NEW FAA LOGO"/>
            <p:cNvPicPr>
              <a:picLocks noChangeAspect="1" noChangeArrowheads="1"/>
            </p:cNvPicPr>
            <p:nvPr userDrawn="1"/>
          </p:nvPicPr>
          <p:blipFill>
            <a:blip r:embed="rId12" cstate="screen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1033" name="Text Box 29"/>
          <p:cNvSpPr txBox="1">
            <a:spLocks noChangeArrowheads="1"/>
          </p:cNvSpPr>
          <p:nvPr/>
        </p:nvSpPr>
        <p:spPr bwMode="auto">
          <a:xfrm>
            <a:off x="449263" y="6246813"/>
            <a:ext cx="4784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b="1" dirty="0" smtClean="0">
                <a:solidFill>
                  <a:srgbClr val="C0C0C0"/>
                </a:solidFill>
              </a:rPr>
              <a:t>FAA Derivation of UAS Operational Requirements</a:t>
            </a:r>
            <a:endParaRPr lang="en-US" sz="1200" b="1" dirty="0">
              <a:solidFill>
                <a:srgbClr val="C0C0C0"/>
              </a:solidFill>
            </a:endParaRPr>
          </a:p>
        </p:txBody>
      </p:sp>
      <p:sp>
        <p:nvSpPr>
          <p:cNvPr id="1034" name="Text Box 30"/>
          <p:cNvSpPr txBox="1">
            <a:spLocks noChangeArrowheads="1"/>
          </p:cNvSpPr>
          <p:nvPr/>
        </p:nvSpPr>
        <p:spPr bwMode="auto">
          <a:xfrm>
            <a:off x="450850" y="6429375"/>
            <a:ext cx="3740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April 1, 2015</a:t>
            </a:r>
          </a:p>
        </p:txBody>
      </p:sp>
      <p:sp>
        <p:nvSpPr>
          <p:cNvPr id="1035" name="Text Box 33"/>
          <p:cNvSpPr txBox="1">
            <a:spLocks noChangeArrowheads="1"/>
          </p:cNvSpPr>
          <p:nvPr/>
        </p:nvSpPr>
        <p:spPr bwMode="auto">
          <a:xfrm rot="10800000" flipV="1">
            <a:off x="8170863" y="6324600"/>
            <a:ext cx="942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fld id="{CF78CD8F-93DC-41AD-9CC9-988FF0F6B8A4}" type="slidenum">
              <a:rPr lang="en-US" sz="1200" b="1">
                <a:solidFill>
                  <a:srgbClr val="C0C0C0"/>
                </a:solidFill>
              </a:rPr>
              <a:pPr algn="ctr">
                <a:defRPr/>
              </a:pPr>
              <a:t>‹#›</a:t>
            </a:fld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400800" y="6553200"/>
            <a:ext cx="2308225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C0C0"/>
                </a:solidFill>
              </a:rPr>
              <a:t>www.faa.gov/uas</a:t>
            </a:r>
          </a:p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5" r:id="rId1"/>
    <p:sldLayoutId id="2147484656" r:id="rId2"/>
    <p:sldLayoutId id="2147484657" r:id="rId3"/>
    <p:sldLayoutId id="2147484658" r:id="rId4"/>
    <p:sldLayoutId id="2147484659" r:id="rId5"/>
    <p:sldLayoutId id="2147484660" r:id="rId6"/>
    <p:sldLayoutId id="2147484661" r:id="rId7"/>
    <p:sldLayoutId id="2147484662" r:id="rId8"/>
    <p:sldLayoutId id="2147484663" r:id="rId9"/>
    <p:sldLayoutId id="2147484664" r:id="rId10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1915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eaLnBrk="1" hangingPunct="1"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1" dirty="0">
                <a:solidFill>
                  <a:srgbClr val="C0C0C0"/>
                </a:solidFill>
                <a:latin typeface="Arial" charset="0"/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C0C0C0"/>
                </a:solidFill>
                <a:latin typeface="Arial" charset="0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53016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  <p:sldLayoutId id="2147484667" r:id="rId2"/>
    <p:sldLayoutId id="2147484668" r:id="rId3"/>
    <p:sldLayoutId id="2147484669" r:id="rId4"/>
    <p:sldLayoutId id="2147484670" r:id="rId5"/>
    <p:sldLayoutId id="2147484671" r:id="rId6"/>
    <p:sldLayoutId id="2147484672" r:id="rId7"/>
    <p:sldLayoutId id="2147484673" r:id="rId8"/>
    <p:sldLayoutId id="2147484674" r:id="rId9"/>
    <p:sldLayoutId id="2147484675" r:id="rId10"/>
    <p:sldLayoutId id="2147484676" r:id="rId11"/>
    <p:sldLayoutId id="2147484677" r:id="rId12"/>
    <p:sldLayoutId id="214748467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1915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  <a:ea typeface="ＭＳ Ｐゴシック" pitchFamily="34" charset="-128"/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  <a:ea typeface="ＭＳ Ｐゴシック" pitchFamily="34" charset="-128"/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  <a:ea typeface="ＭＳ Ｐゴシック" pitchFamily="34" charset="-128"/>
              </a:rPr>
              <a:pPr eaLnBrk="1" hangingPunct="1"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  <a:ea typeface="ＭＳ Ｐゴシック" pitchFamily="34" charset="-128"/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1" dirty="0">
                <a:solidFill>
                  <a:srgbClr val="C0C0C0"/>
                </a:solidFill>
                <a:latin typeface="Arial" charset="0"/>
                <a:ea typeface="ＭＳ Ｐゴシック" pitchFamily="34" charset="-128"/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C0C0C0"/>
                </a:solidFill>
                <a:latin typeface="Arial" charset="0"/>
                <a:ea typeface="ＭＳ Ｐゴシック" pitchFamily="34" charset="-128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127491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0" r:id="rId1"/>
    <p:sldLayoutId id="2147484681" r:id="rId2"/>
    <p:sldLayoutId id="2147484682" r:id="rId3"/>
    <p:sldLayoutId id="2147484683" r:id="rId4"/>
    <p:sldLayoutId id="2147484684" r:id="rId5"/>
    <p:sldLayoutId id="2147484685" r:id="rId6"/>
    <p:sldLayoutId id="2147484686" r:id="rId7"/>
    <p:sldLayoutId id="2147484687" r:id="rId8"/>
    <p:sldLayoutId id="2147484688" r:id="rId9"/>
    <p:sldLayoutId id="2147484689" r:id="rId10"/>
    <p:sldLayoutId id="2147484690" r:id="rId11"/>
    <p:sldLayoutId id="2147484691" r:id="rId12"/>
    <p:sldLayoutId id="214748469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endParaRPr lang="en-US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eaLnBrk="1" hangingPunct="1"/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  <a:cs typeface="+mn-cs"/>
              </a:rPr>
              <a:pPr eaLnBrk="1" hangingPunct="1"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charset="0"/>
                  <a:cs typeface="+mn-cs"/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1" dirty="0">
                <a:solidFill>
                  <a:srgbClr val="C0C0C0"/>
                </a:solidFill>
                <a:latin typeface="Arial" charset="0"/>
                <a:cs typeface="+mn-cs"/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  <a:latin typeface="Arial" charset="0"/>
              <a:cs typeface="+mn-cs"/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C0C0C0"/>
                </a:solidFill>
                <a:latin typeface="Arial" charset="0"/>
                <a:cs typeface="+mn-cs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418109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696" r:id="rId3"/>
    <p:sldLayoutId id="2147484697" r:id="rId4"/>
    <p:sldLayoutId id="2147484698" r:id="rId5"/>
    <p:sldLayoutId id="214748469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088" y="312738"/>
            <a:ext cx="5040312" cy="2201862"/>
          </a:xfrm>
        </p:spPr>
        <p:txBody>
          <a:bodyPr/>
          <a:lstStyle/>
          <a:p>
            <a:r>
              <a:rPr lang="en-US" sz="3200" b="0" dirty="0"/>
              <a:t/>
            </a:r>
            <a:br>
              <a:rPr lang="en-US" sz="3200" b="0" dirty="0"/>
            </a:br>
            <a:r>
              <a:rPr lang="en-US" sz="3200" b="0" dirty="0"/>
              <a:t> </a:t>
            </a:r>
            <a:r>
              <a:rPr lang="en-US" sz="3200" b="0" dirty="0" smtClean="0"/>
              <a:t>ATD-1: TSAS Operational Integration Analysis </a:t>
            </a:r>
            <a:r>
              <a:rPr lang="en-US" sz="3200" b="0" dirty="0"/>
              <a:t>(</a:t>
            </a:r>
            <a:r>
              <a:rPr lang="en-US" sz="3200" b="0" dirty="0" smtClean="0"/>
              <a:t>OIA): Derived Benefits </a:t>
            </a:r>
            <a:r>
              <a:rPr lang="en-US" sz="3200" b="0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122" y="3505200"/>
            <a:ext cx="4960937" cy="1752600"/>
          </a:xfrm>
        </p:spPr>
        <p:txBody>
          <a:bodyPr/>
          <a:lstStyle/>
          <a:p>
            <a:r>
              <a:rPr lang="en-US" sz="1600" dirty="0" smtClean="0">
                <a:solidFill>
                  <a:srgbClr val="1D2F68"/>
                </a:solidFill>
              </a:rPr>
              <a:t>Presented to: </a:t>
            </a:r>
            <a:endParaRPr lang="en-US" sz="1600" b="0" dirty="0"/>
          </a:p>
          <a:p>
            <a:r>
              <a:rPr lang="en-US" sz="1600" b="0" dirty="0"/>
              <a:t> </a:t>
            </a:r>
            <a:r>
              <a:rPr lang="en-US" sz="1600" dirty="0"/>
              <a:t>REDAC / NAS Operations Subcommittee </a:t>
            </a:r>
            <a:endParaRPr lang="en-US" sz="1600" dirty="0" smtClean="0">
              <a:solidFill>
                <a:srgbClr val="1D2F68"/>
              </a:solidFill>
            </a:endParaRPr>
          </a:p>
          <a:p>
            <a:endParaRPr lang="en-US" sz="1600" dirty="0" smtClean="0">
              <a:solidFill>
                <a:srgbClr val="1D2F68"/>
              </a:solidFill>
            </a:endParaRPr>
          </a:p>
          <a:p>
            <a:r>
              <a:rPr lang="en-US" sz="1600" dirty="0" smtClean="0">
                <a:solidFill>
                  <a:srgbClr val="1D2F68"/>
                </a:solidFill>
              </a:rPr>
              <a:t>Presented by: </a:t>
            </a:r>
          </a:p>
          <a:p>
            <a:r>
              <a:rPr lang="en-US" sz="1600" b="0" dirty="0" smtClean="0">
                <a:solidFill>
                  <a:srgbClr val="1D2F68"/>
                </a:solidFill>
              </a:rPr>
              <a:t>ATO Operational Concepts, Validation &amp; Requirements Directorate (AJV-7)</a:t>
            </a:r>
            <a:endParaRPr lang="en-US" sz="1600" b="0" dirty="0">
              <a:solidFill>
                <a:srgbClr val="1D2F68"/>
              </a:solidFill>
            </a:endParaRPr>
          </a:p>
          <a:p>
            <a:endParaRPr lang="en-US" sz="1600" dirty="0" smtClean="0">
              <a:solidFill>
                <a:srgbClr val="1D2F68"/>
              </a:solidFill>
            </a:endParaRPr>
          </a:p>
          <a:p>
            <a:r>
              <a:rPr lang="en-US" sz="1600" dirty="0" smtClean="0">
                <a:solidFill>
                  <a:srgbClr val="1D2F68"/>
                </a:solidFill>
              </a:rPr>
              <a:t>Date: </a:t>
            </a:r>
            <a:r>
              <a:rPr lang="en-US" sz="1600" b="0" dirty="0" smtClean="0">
                <a:solidFill>
                  <a:srgbClr val="1D2F68"/>
                </a:solidFill>
              </a:rPr>
              <a:t>August 9</a:t>
            </a:r>
            <a:r>
              <a:rPr lang="en-US" sz="1600" b="0" baseline="30000" dirty="0" smtClean="0">
                <a:solidFill>
                  <a:srgbClr val="1D2F68"/>
                </a:solidFill>
              </a:rPr>
              <a:t>th</a:t>
            </a:r>
            <a:r>
              <a:rPr lang="en-US" sz="1600" b="0" dirty="0" smtClean="0">
                <a:solidFill>
                  <a:srgbClr val="1D2F68"/>
                </a:solidFill>
              </a:rPr>
              <a:t>, 2016</a:t>
            </a:r>
            <a:endParaRPr lang="en-US" sz="1600" dirty="0">
              <a:solidFill>
                <a:srgbClr val="1D2F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Background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447800"/>
            <a:ext cx="8050213" cy="1981200"/>
          </a:xfrm>
        </p:spPr>
        <p:txBody>
          <a:bodyPr/>
          <a:lstStyle/>
          <a:p>
            <a:r>
              <a:rPr lang="en-US" altLang="en-US" sz="1800" b="0" dirty="0"/>
              <a:t>TBFM Work Package 3 </a:t>
            </a:r>
            <a:r>
              <a:rPr lang="en-US" altLang="en-US" sz="1800" b="0" dirty="0" smtClean="0"/>
              <a:t>will introduce TSAS</a:t>
            </a:r>
            <a:r>
              <a:rPr lang="en-US" altLang="en-US" sz="1800" b="0" dirty="0"/>
              <a:t> </a:t>
            </a:r>
            <a:r>
              <a:rPr lang="en-US" altLang="en-US" sz="1800" b="0" dirty="0" smtClean="0"/>
              <a:t>to the NAS providing support for </a:t>
            </a:r>
            <a:r>
              <a:rPr lang="en-US" altLang="en-US" sz="1800" b="0" dirty="0"/>
              <a:t>advanced Performance Based Navigation (PBN) </a:t>
            </a:r>
            <a:r>
              <a:rPr lang="en-US" altLang="en-US" sz="1800" b="0" dirty="0" smtClean="0"/>
              <a:t>procedures.</a:t>
            </a:r>
          </a:p>
          <a:p>
            <a:endParaRPr lang="en-US" altLang="en-US" sz="1100" b="0" dirty="0" smtClean="0"/>
          </a:p>
          <a:p>
            <a:pPr lvl="1"/>
            <a:r>
              <a:rPr lang="en-US" altLang="en-US" sz="1400" dirty="0" smtClean="0"/>
              <a:t>Deployment will support nine airports starting in 2019</a:t>
            </a:r>
          </a:p>
          <a:p>
            <a:pPr lvl="1"/>
            <a:r>
              <a:rPr lang="en-US" altLang="en-US" sz="1400" dirty="0" smtClean="0"/>
              <a:t>Program Dependencies Include: TBFM; STARS; ERAM</a:t>
            </a:r>
            <a:endParaRPr lang="en-US" altLang="en-US" sz="1400" b="0" dirty="0" smtClean="0"/>
          </a:p>
          <a:p>
            <a:pPr marL="457200" lvl="1" indent="0">
              <a:buNone/>
              <a:defRPr/>
            </a:pPr>
            <a:endParaRPr lang="en-US" sz="1200" b="0" dirty="0"/>
          </a:p>
          <a:p>
            <a:pPr lvl="2"/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66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4488"/>
            <a:ext cx="8839200" cy="609600"/>
          </a:xfrm>
        </p:spPr>
        <p:txBody>
          <a:bodyPr/>
          <a:lstStyle/>
          <a:p>
            <a:r>
              <a:rPr lang="en-US" sz="2600" dirty="0" smtClean="0"/>
              <a:t>ATD-1 OIA </a:t>
            </a:r>
            <a:r>
              <a:rPr lang="en-US" sz="2600" dirty="0"/>
              <a:t>Benefits: Risk Identification and 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990600"/>
            <a:ext cx="8050213" cy="4953000"/>
          </a:xfrm>
        </p:spPr>
        <p:txBody>
          <a:bodyPr/>
          <a:lstStyle/>
          <a:p>
            <a:pPr marL="1316038" indent="-1316038">
              <a:buNone/>
              <a:tabLst>
                <a:tab pos="1316038" algn="l"/>
              </a:tabLst>
            </a:pPr>
            <a:r>
              <a:rPr lang="en-US" sz="2000" dirty="0"/>
              <a:t>Summary: </a:t>
            </a:r>
            <a:r>
              <a:rPr lang="en-US" sz="2000" dirty="0" smtClean="0"/>
              <a:t>	</a:t>
            </a:r>
            <a:r>
              <a:rPr lang="en-US" sz="1800" dirty="0" smtClean="0"/>
              <a:t>No </a:t>
            </a:r>
            <a:r>
              <a:rPr lang="en-US" sz="1800" dirty="0"/>
              <a:t>major risk identified covering NAS Integration of </a:t>
            </a:r>
            <a:r>
              <a:rPr lang="en-US" sz="1800" dirty="0" smtClean="0"/>
              <a:t>TSAS into TM and ATC Operations 	</a:t>
            </a:r>
            <a:endParaRPr lang="en-US" sz="1200" dirty="0" smtClean="0"/>
          </a:p>
          <a:p>
            <a:pPr lvl="1"/>
            <a:endParaRPr lang="en-US" sz="400" dirty="0" smtClean="0"/>
          </a:p>
          <a:p>
            <a:pPr lvl="1"/>
            <a:r>
              <a:rPr lang="en-US" sz="1600" dirty="0" smtClean="0"/>
              <a:t>Successfully integrated TSAS with Terminal and En-route Automation Systems</a:t>
            </a:r>
          </a:p>
          <a:p>
            <a:pPr lvl="1"/>
            <a:r>
              <a:rPr lang="en-US" sz="1600" dirty="0" smtClean="0"/>
              <a:t>Developed and executed procedures and training supporting TSAS operations between the Center and Terminal TM and ATC Operations.</a:t>
            </a:r>
          </a:p>
          <a:p>
            <a:pPr lvl="1"/>
            <a:r>
              <a:rPr lang="en-US" sz="1600" dirty="0" smtClean="0"/>
              <a:t>TM and ATC managed nominal and off-nominal events while meeting performance objectives and without any major workload issues.</a:t>
            </a:r>
          </a:p>
          <a:p>
            <a:pPr lvl="2"/>
            <a:r>
              <a:rPr lang="en-US" sz="1200" dirty="0" smtClean="0"/>
              <a:t>Operation with GIM-S is necessary</a:t>
            </a:r>
          </a:p>
          <a:p>
            <a:pPr lvl="2"/>
            <a:r>
              <a:rPr lang="en-US" sz="1200" dirty="0" smtClean="0"/>
              <a:t>Assessed En Route delivery accuracies to the TSAS MF</a:t>
            </a:r>
          </a:p>
          <a:p>
            <a:pPr lvl="1"/>
            <a:r>
              <a:rPr lang="en-US" sz="1600" dirty="0" smtClean="0"/>
              <a:t>Collected TMC and ATC feedback regarding:</a:t>
            </a:r>
          </a:p>
          <a:p>
            <a:pPr lvl="2"/>
            <a:r>
              <a:rPr lang="en-US" sz="1200" dirty="0" smtClean="0"/>
              <a:t>TM TMC tool setup and adaptation; </a:t>
            </a:r>
          </a:p>
          <a:p>
            <a:pPr lvl="2"/>
            <a:r>
              <a:rPr lang="en-US" sz="1200" dirty="0" smtClean="0"/>
              <a:t>TMC to TMC and TMC to ATC Coordination; </a:t>
            </a:r>
          </a:p>
          <a:p>
            <a:pPr lvl="2"/>
            <a:r>
              <a:rPr lang="en-US" sz="1200" dirty="0" smtClean="0"/>
              <a:t>CHI (Effectiveness and Priorities); </a:t>
            </a:r>
          </a:p>
          <a:p>
            <a:pPr lvl="2"/>
            <a:r>
              <a:rPr lang="en-US" sz="1200" dirty="0"/>
              <a:t>O</a:t>
            </a:r>
            <a:r>
              <a:rPr lang="en-US" sz="1200" dirty="0" smtClean="0"/>
              <a:t>ff-nominal event management TMC and ATC strategies</a:t>
            </a:r>
          </a:p>
          <a:p>
            <a:pPr lvl="2"/>
            <a:r>
              <a:rPr lang="en-US" sz="1200" dirty="0" smtClean="0"/>
              <a:t>General satisfaction with TSAS as an effective tool to manage PBN Operations</a:t>
            </a:r>
          </a:p>
          <a:p>
            <a:pPr lvl="2"/>
            <a:endParaRPr lang="en-US" sz="1200" dirty="0" smtClean="0"/>
          </a:p>
          <a:p>
            <a:pPr marL="1484313" indent="-1370013">
              <a:buNone/>
            </a:pPr>
            <a:r>
              <a:rPr lang="en-US" sz="1600" dirty="0"/>
              <a:t>Focus </a:t>
            </a:r>
            <a:r>
              <a:rPr lang="en-US" sz="1600" dirty="0" smtClean="0"/>
              <a:t>Areas: Delivery Accuracy to the MF; Terminal CHI; Cross-facility Command and Control; Training; Policy for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3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52400"/>
            <a:ext cx="8472488" cy="801688"/>
          </a:xfrm>
        </p:spPr>
        <p:txBody>
          <a:bodyPr/>
          <a:lstStyle/>
          <a:p>
            <a:r>
              <a:rPr lang="en-US" sz="2600" dirty="0" smtClean="0"/>
              <a:t>ATD-1 OIA Benefits: NASA/FAA TSAS Technology Transition and FAA Concept Socialization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143000"/>
            <a:ext cx="8050213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OIA Planning</a:t>
            </a:r>
            <a:r>
              <a:rPr lang="en-US" sz="2400" dirty="0" smtClean="0"/>
              <a:t>: </a:t>
            </a:r>
            <a:r>
              <a:rPr lang="en-US" sz="1800" dirty="0" smtClean="0"/>
              <a:t>Focused interaction amongst FAA stakeholders and NASA TSAS developers to identify the challenges and issues facing the integration of TSAS into the NAS. </a:t>
            </a:r>
          </a:p>
          <a:p>
            <a:pPr marL="404813" lvl="2" indent="0">
              <a:buNone/>
            </a:pPr>
            <a:endParaRPr lang="en-US" sz="1100" dirty="0" smtClean="0"/>
          </a:p>
          <a:p>
            <a:pPr lvl="1"/>
            <a:r>
              <a:rPr lang="en-US" sz="1600" dirty="0"/>
              <a:t>AJV-7: Operational Concept and Requirements Validation</a:t>
            </a:r>
          </a:p>
          <a:p>
            <a:pPr lvl="1"/>
            <a:r>
              <a:rPr lang="en-US" sz="1600" dirty="0"/>
              <a:t>AJV-8: Procedures Identification</a:t>
            </a:r>
          </a:p>
          <a:p>
            <a:pPr lvl="1"/>
            <a:r>
              <a:rPr lang="en-US" sz="1600" dirty="0"/>
              <a:t>AJM-2: Concept Implementation and Acceptance (TBFM; TAMR; ERAM)</a:t>
            </a:r>
          </a:p>
          <a:p>
            <a:pPr lvl="1"/>
            <a:r>
              <a:rPr lang="en-US" sz="1600" dirty="0"/>
              <a:t>NATCA: Workforce Impact; </a:t>
            </a:r>
          </a:p>
          <a:p>
            <a:pPr marL="404813" lvl="2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OIA Setup: </a:t>
            </a:r>
            <a:r>
              <a:rPr lang="en-US" sz="1800" dirty="0"/>
              <a:t>Focused </a:t>
            </a:r>
            <a:r>
              <a:rPr lang="en-US" sz="1800" dirty="0" smtClean="0"/>
              <a:t>interaction of NASA Developers and FAA Implementers to structure a Simulated TM/ATC Operational Environment  to effectively evaluate the TSAS Concept</a:t>
            </a:r>
          </a:p>
          <a:p>
            <a:pPr marL="400050" lvl="1" indent="0">
              <a:buNone/>
            </a:pPr>
            <a:endParaRPr lang="en-US" sz="1100" dirty="0" smtClean="0"/>
          </a:p>
          <a:p>
            <a:pPr lvl="1"/>
            <a:r>
              <a:rPr lang="en-US" sz="1600" dirty="0"/>
              <a:t>AJM-2 (Tech Center): NASA/FAA Software Modification – Platform Integration – Test </a:t>
            </a:r>
          </a:p>
          <a:p>
            <a:pPr lvl="1"/>
            <a:r>
              <a:rPr lang="en-US" sz="1600" dirty="0"/>
              <a:t>AJV-7/AJM-2: En Route/Terminal ATC and TM Support Setup and Integration</a:t>
            </a:r>
          </a:p>
          <a:p>
            <a:pPr lvl="1"/>
            <a:r>
              <a:rPr lang="en-US" sz="1600" dirty="0"/>
              <a:t>ANG/AJM-2: Nominal and Off-nominal Approach Operations Simulation</a:t>
            </a:r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4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4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52400"/>
            <a:ext cx="8472488" cy="801688"/>
          </a:xfrm>
        </p:spPr>
        <p:txBody>
          <a:bodyPr/>
          <a:lstStyle/>
          <a:p>
            <a:r>
              <a:rPr lang="en-US" sz="2600" dirty="0" smtClean="0"/>
              <a:t>ATD-1 OIA Benefits: NASA/FAA TSAS Technology Transition and FAA Concept Socialization (cont.)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219200"/>
            <a:ext cx="8050213" cy="45944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OIA Shakedown and Run for Record</a:t>
            </a:r>
            <a:r>
              <a:rPr lang="en-US" sz="2400" dirty="0" smtClean="0"/>
              <a:t>: </a:t>
            </a:r>
            <a:r>
              <a:rPr lang="en-US" sz="1800" dirty="0" smtClean="0"/>
              <a:t>Focused interaction amongst FAA stakeholders, NASA TSAS developers and FAA workforce to assess the risk of integrating the TSAS concept into the NAS. 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sz="1800" dirty="0"/>
              <a:t>NATCA: Multiple facility participation (Trained and performed TM/ATC operations using the GIM-S and TSAS concept)</a:t>
            </a:r>
          </a:p>
          <a:p>
            <a:pPr lvl="1"/>
            <a:r>
              <a:rPr lang="en-US" sz="1800" dirty="0"/>
              <a:t>AJV-7 &amp; 8: Participated in the OIA; Interacting with test participants while assessing concept viability and identifying shortfalls</a:t>
            </a:r>
          </a:p>
          <a:p>
            <a:pPr lvl="1"/>
            <a:r>
              <a:rPr lang="en-US" sz="1800" dirty="0"/>
              <a:t>AJM-2: Observed simulation and interacted with NASA, FAA system operators and NATCA participants</a:t>
            </a:r>
          </a:p>
          <a:p>
            <a:pPr lvl="1"/>
            <a:r>
              <a:rPr lang="en-US" sz="1800" dirty="0"/>
              <a:t>FAA Management: Observed TSAS integrated operations </a:t>
            </a:r>
            <a:r>
              <a:rPr lang="en-US" sz="1800" dirty="0" smtClean="0"/>
              <a:t>and directly interacted </a:t>
            </a:r>
            <a:r>
              <a:rPr lang="en-US" sz="1800" dirty="0"/>
              <a:t>with NATCA participants</a:t>
            </a:r>
          </a:p>
          <a:p>
            <a:pPr lvl="1"/>
            <a:r>
              <a:rPr lang="en-US" sz="1800" dirty="0"/>
              <a:t>ANG (Human Factors): Observed OIA; Interacted with NATCA participants and NASA TSAS Development Teams</a:t>
            </a:r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5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1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ATD-1 OIA Benefits to WP3 (TSAS Implementation)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066800"/>
            <a:ext cx="8050213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effort established a </a:t>
            </a:r>
            <a:r>
              <a:rPr lang="en-US" sz="2000" dirty="0" smtClean="0"/>
              <a:t>reference </a:t>
            </a:r>
            <a:r>
              <a:rPr lang="en-US" sz="2000" dirty="0"/>
              <a:t>for the FAA Operations community regarding </a:t>
            </a:r>
            <a:r>
              <a:rPr lang="en-US" sz="2000" dirty="0" smtClean="0"/>
              <a:t>the TSAS concept </a:t>
            </a:r>
            <a:r>
              <a:rPr lang="en-US" sz="2000" dirty="0"/>
              <a:t>and </a:t>
            </a:r>
            <a:r>
              <a:rPr lang="en-US" sz="2000" dirty="0" smtClean="0"/>
              <a:t>the requirements necessary for its integration </a:t>
            </a:r>
            <a:r>
              <a:rPr lang="en-US" sz="2000" dirty="0"/>
              <a:t>into ATC and TM </a:t>
            </a:r>
            <a:r>
              <a:rPr lang="en-US" sz="2000" dirty="0" smtClean="0"/>
              <a:t>operations  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sz="1800" dirty="0" smtClean="0"/>
              <a:t>NASA Tech Transferred OIA Software to the FAA WP3 Program as GFI for the TSAS development </a:t>
            </a:r>
          </a:p>
          <a:p>
            <a:pPr lvl="1"/>
            <a:r>
              <a:rPr lang="en-US" sz="1800" dirty="0" smtClean="0"/>
              <a:t>NASA provided FAA Second Level Engineering (SLE) a TBFM Test platform (Benefit future TBFM build development and testing efforts)</a:t>
            </a:r>
          </a:p>
          <a:p>
            <a:pPr lvl="1"/>
            <a:r>
              <a:rPr lang="en-US" sz="1800" dirty="0" smtClean="0"/>
              <a:t>NASA OIA Training packages have been provided to the FAA WP3 program. </a:t>
            </a:r>
          </a:p>
          <a:p>
            <a:pPr lvl="1"/>
            <a:r>
              <a:rPr lang="en-US" sz="1800" dirty="0" smtClean="0"/>
              <a:t>OIA results have been provided to FAA Human Factors</a:t>
            </a:r>
          </a:p>
          <a:p>
            <a:pPr lvl="1"/>
            <a:r>
              <a:rPr lang="en-US" sz="1800" dirty="0" smtClean="0"/>
              <a:t>OIA participants are currently </a:t>
            </a:r>
            <a:r>
              <a:rPr lang="en-US" sz="1800" dirty="0"/>
              <a:t>supporting the </a:t>
            </a:r>
            <a:r>
              <a:rPr lang="en-US" sz="1800" dirty="0" smtClean="0"/>
              <a:t>TBFM </a:t>
            </a:r>
            <a:r>
              <a:rPr lang="en-US" sz="1800" dirty="0"/>
              <a:t>WP3 (TSAS) requirements refinement and development efforts </a:t>
            </a:r>
            <a:r>
              <a:rPr lang="en-US" sz="1800" dirty="0" smtClean="0"/>
              <a:t>and are expected to participate throughout the development and implementation processes (AJV-7; AJV-8; NATCA TMCs &amp; ATCs)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6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6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96" y="344488"/>
            <a:ext cx="8389104" cy="609600"/>
          </a:xfrm>
        </p:spPr>
        <p:txBody>
          <a:bodyPr/>
          <a:lstStyle/>
          <a:p>
            <a:r>
              <a:rPr lang="en-US" sz="2600" dirty="0" smtClean="0"/>
              <a:t>ATD-1 OIA Benefits to WP3 (TSAS Implementation) (continued)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676400"/>
            <a:ext cx="8050213" cy="3581400"/>
          </a:xfrm>
        </p:spPr>
        <p:txBody>
          <a:bodyPr/>
          <a:lstStyle/>
          <a:p>
            <a:pPr lvl="1"/>
            <a:r>
              <a:rPr lang="en-US" sz="1800" dirty="0" smtClean="0"/>
              <a:t>FAA’s GIM-S Development and Test team participated in the OIA obtaining valuable insight into test, adaptation, concept of use and user acceptance</a:t>
            </a:r>
            <a:r>
              <a:rPr lang="en-US" sz="1800" dirty="0"/>
              <a:t> </a:t>
            </a:r>
            <a:r>
              <a:rPr lang="en-US" sz="1800" dirty="0" smtClean="0"/>
              <a:t>of the GIM-S and extended metering functions</a:t>
            </a:r>
            <a:endParaRPr lang="en-US" sz="1600" dirty="0" smtClean="0"/>
          </a:p>
          <a:p>
            <a:pPr lvl="1"/>
            <a:r>
              <a:rPr lang="en-US" sz="1800" dirty="0" smtClean="0"/>
              <a:t>OIA participants(SLE/Test) involved with the setup, adaptation and operation of the automation platforms are available to inform the WP3 design, test and implementation efforts.</a:t>
            </a:r>
            <a:endParaRPr lang="en-US" sz="1600" dirty="0"/>
          </a:p>
          <a:p>
            <a:pPr lvl="1"/>
            <a:r>
              <a:rPr lang="en-US" sz="1800" dirty="0" smtClean="0"/>
              <a:t>The OIA effort progressed the Tech Centers Test and FAA Operational Simulation capabilities including:</a:t>
            </a:r>
          </a:p>
          <a:p>
            <a:pPr lvl="2"/>
            <a:r>
              <a:rPr lang="en-US" sz="1600" dirty="0" smtClean="0"/>
              <a:t>Enhanced Target Simulation Capabilities </a:t>
            </a:r>
          </a:p>
          <a:p>
            <a:pPr lvl="3"/>
            <a:r>
              <a:rPr lang="en-US" sz="1400" dirty="0" smtClean="0"/>
              <a:t>RNAV Operations; </a:t>
            </a:r>
          </a:p>
          <a:p>
            <a:pPr lvl="3"/>
            <a:r>
              <a:rPr lang="en-US" sz="1400" dirty="0" smtClean="0"/>
              <a:t>Off-nominal Events</a:t>
            </a:r>
          </a:p>
          <a:p>
            <a:pPr lvl="2"/>
            <a:r>
              <a:rPr lang="en-US" sz="1600" dirty="0" smtClean="0"/>
              <a:t>TBFM/STARS/ERAM Multiple Facility Integration Setup and Operation </a:t>
            </a:r>
          </a:p>
          <a:p>
            <a:pPr marL="914400" lvl="2" indent="0">
              <a:buNone/>
            </a:pPr>
            <a:endParaRPr lang="en-US" sz="1200" dirty="0" smtClean="0"/>
          </a:p>
          <a:p>
            <a:pPr marL="914400" lvl="2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7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97659"/>
      </p:ext>
    </p:extLst>
  </p:cSld>
  <p:clrMapOvr>
    <a:masterClrMapping/>
  </p:clrMapOvr>
</p:sld>
</file>

<file path=ppt/theme/theme1.xml><?xml version="1.0" encoding="utf-8"?>
<a:theme xmlns:a="http://schemas.openxmlformats.org/drawingml/2006/main" name="uas exec steering group dec 20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996C4F-B1B7-4FC3-9A5E-768F6DE4FDB7}"/>
</file>

<file path=customXml/itemProps2.xml><?xml version="1.0" encoding="utf-8"?>
<ds:datastoreItem xmlns:ds="http://schemas.openxmlformats.org/officeDocument/2006/customXml" ds:itemID="{D02F8B6B-FC2B-4609-978F-6D9E7B525125}"/>
</file>

<file path=customXml/itemProps3.xml><?xml version="1.0" encoding="utf-8"?>
<ds:datastoreItem xmlns:ds="http://schemas.openxmlformats.org/officeDocument/2006/customXml" ds:itemID="{16BB3428-66D7-4C3B-8F6B-1992957487A1}"/>
</file>

<file path=docProps/app.xml><?xml version="1.0" encoding="utf-8"?>
<Properties xmlns="http://schemas.openxmlformats.org/officeDocument/2006/extended-properties" xmlns:vt="http://schemas.openxmlformats.org/officeDocument/2006/docPropsVTypes">
  <Template>uas exec steering group dec 20</Template>
  <TotalTime>7937</TotalTime>
  <Words>575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uas exec steering group dec 20</vt:lpstr>
      <vt:lpstr>1_Custom Design</vt:lpstr>
      <vt:lpstr>Theme1</vt:lpstr>
      <vt:lpstr>2_Custom Design</vt:lpstr>
      <vt:lpstr>7_Custom Design</vt:lpstr>
      <vt:lpstr>3_Custom Design</vt:lpstr>
      <vt:lpstr>  ATD-1: TSAS Operational Integration Analysis (OIA): Derived Benefits  </vt:lpstr>
      <vt:lpstr>Background</vt:lpstr>
      <vt:lpstr>ATD-1 OIA Benefits: Risk Identification and Mitigation</vt:lpstr>
      <vt:lpstr>ATD-1 OIA Benefits: NASA/FAA TSAS Technology Transition and FAA Concept Socialization</vt:lpstr>
      <vt:lpstr>ATD-1 OIA Benefits: NASA/FAA TSAS Technology Transition and FAA Concept Socialization (cont.)</vt:lpstr>
      <vt:lpstr>ATD-1 OIA Benefits to WP3 (TSAS Implementation)</vt:lpstr>
      <vt:lpstr>ATD-1 OIA Benefits to WP3 (TSAS Implementation) (continued)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 of UAS Operational Requirements</dc:title>
  <dc:creator>Keegan, Maureen (FAA)</dc:creator>
  <cp:lastModifiedBy>Fitzpatrick, Kimberly CTR (FAA)</cp:lastModifiedBy>
  <cp:revision>300</cp:revision>
  <cp:lastPrinted>2013-12-16T19:02:07Z</cp:lastPrinted>
  <dcterms:created xsi:type="dcterms:W3CDTF">2015-03-25T16:55:22Z</dcterms:created>
  <dcterms:modified xsi:type="dcterms:W3CDTF">2016-08-10T17:54:16Z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