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308" r:id="rId2"/>
    <p:sldId id="438" r:id="rId3"/>
    <p:sldId id="448" r:id="rId4"/>
    <p:sldId id="463" r:id="rId5"/>
    <p:sldId id="464" r:id="rId6"/>
    <p:sldId id="462" r:id="rId7"/>
    <p:sldId id="428" r:id="rId8"/>
    <p:sldId id="465" r:id="rId9"/>
    <p:sldId id="467" r:id="rId10"/>
    <p:sldId id="468" r:id="rId11"/>
    <p:sldId id="469" r:id="rId12"/>
    <p:sldId id="470" r:id="rId13"/>
    <p:sldId id="471" r:id="rId14"/>
    <p:sldId id="472" r:id="rId15"/>
    <p:sldId id="473" r:id="rId16"/>
    <p:sldId id="474" r:id="rId17"/>
    <p:sldId id="475" r:id="rId18"/>
    <p:sldId id="477" r:id="rId19"/>
    <p:sldId id="478" r:id="rId20"/>
    <p:sldId id="430" r:id="rId21"/>
    <p:sldId id="440" r:id="rId22"/>
    <p:sldId id="441" r:id="rId23"/>
    <p:sldId id="442" r:id="rId24"/>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816">
          <p15:clr>
            <a:srgbClr val="A4A3A4"/>
          </p15:clr>
        </p15:guide>
        <p15:guide id="2" pos="432">
          <p15:clr>
            <a:srgbClr val="A4A3A4"/>
          </p15:clr>
        </p15:guide>
      </p15:sldGuideLst>
    </p:ext>
    <p:ext uri="{2D200454-40CA-4A62-9FC3-DE9A4176ACB9}">
      <p15:notesGuideLst xmlns:p15="http://schemas.microsoft.com/office/powerpoint/2012/main" xmlns="">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70C0"/>
    <a:srgbClr val="00B050"/>
    <a:srgbClr val="BBE0E3"/>
    <a:srgbClr val="DDDDDD"/>
    <a:srgbClr val="B2B2B2"/>
    <a:srgbClr val="1D2F68"/>
    <a:srgbClr val="306AFF"/>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99" autoAdjust="0"/>
    <p:restoredTop sz="92552" autoAdjust="0"/>
  </p:normalViewPr>
  <p:slideViewPr>
    <p:cSldViewPr>
      <p:cViewPr varScale="1">
        <p:scale>
          <a:sx n="124" d="100"/>
          <a:sy n="124" d="100"/>
        </p:scale>
        <p:origin x="-762" y="-84"/>
      </p:cViewPr>
      <p:guideLst>
        <p:guide orient="horz" pos="816"/>
        <p:guide pos="432"/>
      </p:guideLst>
    </p:cSldViewPr>
  </p:slideViewPr>
  <p:outlineViewPr>
    <p:cViewPr>
      <p:scale>
        <a:sx n="33" d="100"/>
        <a:sy n="33" d="100"/>
      </p:scale>
      <p:origin x="0" y="655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938"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938"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CC23F78B-3041-448A-82A9-833FE625A80E}" type="slidenum">
              <a:rPr lang="en-US"/>
              <a:pPr>
                <a:defRPr/>
              </a:pPr>
              <a:t>‹#›</a:t>
            </a:fld>
            <a:endParaRPr lang="en-US" dirty="0"/>
          </a:p>
        </p:txBody>
      </p:sp>
    </p:spTree>
    <p:extLst>
      <p:ext uri="{BB962C8B-B14F-4D97-AF65-F5344CB8AC3E}">
        <p14:creationId xmlns:p14="http://schemas.microsoft.com/office/powerpoint/2010/main" val="1271652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256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8" name="Rectangle 6"/>
          <p:cNvSpPr>
            <a:spLocks noGrp="1" noChangeArrowheads="1"/>
          </p:cNvSpPr>
          <p:nvPr>
            <p:ph type="ftr" sz="quarter" idx="4"/>
          </p:nvPr>
        </p:nvSpPr>
        <p:spPr bwMode="auto">
          <a:xfrm>
            <a:off x="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256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ABCCE368-CCD3-48E4-B935-B6F4149E6FA1}" type="slidenum">
              <a:rPr lang="en-US"/>
              <a:pPr>
                <a:defRPr/>
              </a:pPr>
              <a:t>‹#›</a:t>
            </a:fld>
            <a:endParaRPr lang="en-US" dirty="0"/>
          </a:p>
        </p:txBody>
      </p:sp>
    </p:spTree>
    <p:extLst>
      <p:ext uri="{BB962C8B-B14F-4D97-AF65-F5344CB8AC3E}">
        <p14:creationId xmlns:p14="http://schemas.microsoft.com/office/powerpoint/2010/main" val="1850635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dirty="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34720" y="4416426"/>
            <a:ext cx="5140960" cy="3103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12</a:t>
            </a:fld>
            <a:endParaRPr lang="en-US" dirty="0"/>
          </a:p>
        </p:txBody>
      </p:sp>
    </p:spTree>
    <p:extLst>
      <p:ext uri="{BB962C8B-B14F-4D97-AF65-F5344CB8AC3E}">
        <p14:creationId xmlns:p14="http://schemas.microsoft.com/office/powerpoint/2010/main" val="418732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r>
              <a:rPr lang="en-US" dirty="0" smtClean="0"/>
              <a:t>Kick-off 6/18</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15</a:t>
            </a:fld>
            <a:endParaRPr lang="en-US" dirty="0"/>
          </a:p>
        </p:txBody>
      </p:sp>
    </p:spTree>
    <p:extLst>
      <p:ext uri="{BB962C8B-B14F-4D97-AF65-F5344CB8AC3E}">
        <p14:creationId xmlns:p14="http://schemas.microsoft.com/office/powerpoint/2010/main" val="3175024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17</a:t>
            </a:fld>
            <a:endParaRPr lang="en-US" dirty="0"/>
          </a:p>
        </p:txBody>
      </p:sp>
    </p:spTree>
    <p:extLst>
      <p:ext uri="{BB962C8B-B14F-4D97-AF65-F5344CB8AC3E}">
        <p14:creationId xmlns:p14="http://schemas.microsoft.com/office/powerpoint/2010/main" val="3686596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r>
              <a:rPr lang="en-US" dirty="0" smtClean="0"/>
              <a:t>Kick-off 11/10, project plan submitted 12/7</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18</a:t>
            </a:fld>
            <a:endParaRPr lang="en-US" dirty="0"/>
          </a:p>
        </p:txBody>
      </p:sp>
    </p:spTree>
    <p:extLst>
      <p:ext uri="{BB962C8B-B14F-4D97-AF65-F5344CB8AC3E}">
        <p14:creationId xmlns:p14="http://schemas.microsoft.com/office/powerpoint/2010/main" val="547089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A3BF723-3BF4-44BD-97DE-B3237855144B}" type="slidenum">
              <a:rPr lang="en-US" altLang="en-US" sz="1200" smtClean="0">
                <a:solidFill>
                  <a:srgbClr val="000000"/>
                </a:solidFill>
              </a:rPr>
              <a:pPr eaLnBrk="1" hangingPunct="1"/>
              <a:t>20</a:t>
            </a:fld>
            <a:endParaRPr lang="en-US" altLang="en-US" sz="1200" smtClean="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bwMode="auto">
          <a:xfrm>
            <a:off x="934720" y="4416426"/>
            <a:ext cx="5140960" cy="26701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2BB6EB41-B8F5-41B9-8050-0FE711CAEBEA}" type="slidenum">
              <a:rPr lang="en-US" altLang="en-US" sz="1200" b="0">
                <a:latin typeface="Times New Roman" pitchFamily="18" charset="0"/>
              </a:rPr>
              <a:pPr eaLnBrk="1" hangingPunct="1"/>
              <a:t>21</a:t>
            </a:fld>
            <a:endParaRPr lang="en-US" altLang="en-US" sz="1200" b="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701675" y="4416427"/>
            <a:ext cx="560705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22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2BB6EB41-B8F5-41B9-8050-0FE711CAEBEA}" type="slidenum">
              <a:rPr lang="en-US" altLang="en-US" sz="1200" b="0">
                <a:latin typeface="Times New Roman" pitchFamily="18" charset="0"/>
              </a:rPr>
              <a:pPr eaLnBrk="1" hangingPunct="1"/>
              <a:t>22</a:t>
            </a:fld>
            <a:endParaRPr lang="en-US" altLang="en-US" sz="1200" b="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701675" y="4416427"/>
            <a:ext cx="560705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60266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2BB6EB41-B8F5-41B9-8050-0FE711CAEBEA}" type="slidenum">
              <a:rPr lang="en-US" altLang="en-US" sz="1200" b="0">
                <a:latin typeface="Times New Roman" pitchFamily="18" charset="0"/>
              </a:rPr>
              <a:pPr eaLnBrk="1" hangingPunct="1"/>
              <a:t>23</a:t>
            </a:fld>
            <a:endParaRPr lang="en-US" altLang="en-US" sz="1200" b="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701675" y="4416427"/>
            <a:ext cx="560705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6891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2</a:t>
            </a:fld>
            <a:endParaRPr lang="en-US" altLang="en-US" sz="1200" dirty="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xfrm>
            <a:off x="701675" y="4416427"/>
            <a:ext cx="560705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780016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701675" y="4416427"/>
            <a:ext cx="5607050" cy="41830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15747" name="Slide Number Placeholder 3"/>
          <p:cNvSpPr>
            <a:spLocks noGrp="1"/>
          </p:cNvSpPr>
          <p:nvPr>
            <p:ph type="sldNum" sz="quarter" idx="5"/>
          </p:nvPr>
        </p:nvSpPr>
        <p:spPr/>
        <p:txBody>
          <a:bodyPr/>
          <a:lstStyle/>
          <a:p>
            <a:pPr defTabSz="927154">
              <a:defRPr/>
            </a:pPr>
            <a:fld id="{6AAAB6D3-475D-4453-A2FA-062568F2944F}" type="slidenum">
              <a:rPr lang="en-US" smtClean="0"/>
              <a:pPr defTabSz="927154">
                <a:defRPr/>
              </a:pPr>
              <a:t>4</a:t>
            </a:fld>
            <a:endParaRPr lang="en-US" dirty="0"/>
          </a:p>
        </p:txBody>
      </p:sp>
    </p:spTree>
    <p:extLst>
      <p:ext uri="{BB962C8B-B14F-4D97-AF65-F5344CB8AC3E}">
        <p14:creationId xmlns:p14="http://schemas.microsoft.com/office/powerpoint/2010/main" val="1283820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701675" y="4416427"/>
            <a:ext cx="5607050" cy="41830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15747" name="Slide Number Placeholder 3"/>
          <p:cNvSpPr>
            <a:spLocks noGrp="1"/>
          </p:cNvSpPr>
          <p:nvPr>
            <p:ph type="sldNum" sz="quarter" idx="5"/>
          </p:nvPr>
        </p:nvSpPr>
        <p:spPr/>
        <p:txBody>
          <a:bodyPr/>
          <a:lstStyle/>
          <a:p>
            <a:pPr defTabSz="927154">
              <a:defRPr/>
            </a:pPr>
            <a:fld id="{6AAAB6D3-475D-4453-A2FA-062568F2944F}" type="slidenum">
              <a:rPr lang="en-US" smtClean="0"/>
              <a:pPr defTabSz="927154">
                <a:defRPr/>
              </a:pPr>
              <a:t>5</a:t>
            </a:fld>
            <a:endParaRPr lang="en-US" dirty="0"/>
          </a:p>
        </p:txBody>
      </p:sp>
    </p:spTree>
    <p:extLst>
      <p:ext uri="{BB962C8B-B14F-4D97-AF65-F5344CB8AC3E}">
        <p14:creationId xmlns:p14="http://schemas.microsoft.com/office/powerpoint/2010/main" val="430536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bwMode="auto">
          <a:xfrm>
            <a:off x="934720" y="4416425"/>
            <a:ext cx="514096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4693DD1-8C18-4F50-B57B-EE49FEF98EF1}" type="slidenum">
              <a:rPr lang="en-US" altLang="en-US" sz="1200" smtClean="0"/>
              <a:pPr eaLnBrk="1" hangingPunct="1"/>
              <a:t>7</a:t>
            </a:fld>
            <a:endParaRPr lang="en-US" alt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r>
              <a:rPr lang="en-US" baseline="0" dirty="0" smtClean="0"/>
              <a:t>Kick-off 6/18</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9</a:t>
            </a:fld>
            <a:endParaRPr lang="en-US" dirty="0"/>
          </a:p>
        </p:txBody>
      </p:sp>
    </p:spTree>
    <p:extLst>
      <p:ext uri="{BB962C8B-B14F-4D97-AF65-F5344CB8AC3E}">
        <p14:creationId xmlns:p14="http://schemas.microsoft.com/office/powerpoint/2010/main" val="3995175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r>
              <a:rPr lang="en-US" dirty="0" smtClean="0"/>
              <a:t>Kick-off 11/20</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10</a:t>
            </a:fld>
            <a:endParaRPr lang="en-US" dirty="0"/>
          </a:p>
        </p:txBody>
      </p:sp>
    </p:spTree>
    <p:extLst>
      <p:ext uri="{BB962C8B-B14F-4D97-AF65-F5344CB8AC3E}">
        <p14:creationId xmlns:p14="http://schemas.microsoft.com/office/powerpoint/2010/main" val="2959504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r>
              <a:rPr lang="en-US" dirty="0" smtClean="0"/>
              <a:t>Kick off was conducted on 9/21.</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11</a:t>
            </a:fld>
            <a:endParaRPr lang="en-US" dirty="0"/>
          </a:p>
        </p:txBody>
      </p:sp>
    </p:spTree>
    <p:extLst>
      <p:ext uri="{BB962C8B-B14F-4D97-AF65-F5344CB8AC3E}">
        <p14:creationId xmlns:p14="http://schemas.microsoft.com/office/powerpoint/2010/main" val="17964039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92115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E5048730-8F6E-46FC-AD97-8631B1E93F9A}" type="slidenum">
              <a:rPr lang="en-US"/>
              <a:pPr>
                <a:defRPr/>
              </a:pPr>
              <a:t>‹#›</a:t>
            </a:fld>
            <a:endParaRPr lang="en-US" dirty="0"/>
          </a:p>
        </p:txBody>
      </p:sp>
    </p:spTree>
    <p:extLst>
      <p:ext uri="{BB962C8B-B14F-4D97-AF65-F5344CB8AC3E}">
        <p14:creationId xmlns:p14="http://schemas.microsoft.com/office/powerpoint/2010/main" val="266652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364FBF4B-7C9D-4F8A-B8F9-D0924BAAE581}" type="slidenum">
              <a:rPr lang="en-US"/>
              <a:pPr>
                <a:defRPr/>
              </a:pPr>
              <a:t>‹#›</a:t>
            </a:fld>
            <a:endParaRPr lang="en-US" dirty="0"/>
          </a:p>
        </p:txBody>
      </p:sp>
    </p:spTree>
    <p:extLst>
      <p:ext uri="{BB962C8B-B14F-4D97-AF65-F5344CB8AC3E}">
        <p14:creationId xmlns:p14="http://schemas.microsoft.com/office/powerpoint/2010/main" val="370292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26209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5" name="Rectangle 4"/>
          <p:cNvSpPr>
            <a:spLocks noGrp="1" noChangeArrowheads="1"/>
          </p:cNvSpPr>
          <p:nvPr>
            <p:ph type="sldNum" sz="quarter" idx="10"/>
          </p:nvPr>
        </p:nvSpPr>
        <p:spPr/>
        <p:txBody>
          <a:bodyPr/>
          <a:lstStyle>
            <a:lvl1pPr>
              <a:defRPr/>
            </a:lvl1pPr>
          </a:lstStyle>
          <a:p>
            <a:pPr>
              <a:defRPr/>
            </a:pPr>
            <a:fld id="{BC334316-1973-45DD-9D72-D931B666B954}" type="slidenum">
              <a:rPr lang="en-US"/>
              <a:pPr>
                <a:defRPr/>
              </a:pPr>
              <a:t>‹#›</a:t>
            </a:fld>
            <a:endParaRPr lang="en-US" dirty="0"/>
          </a:p>
        </p:txBody>
      </p:sp>
    </p:spTree>
    <p:extLst>
      <p:ext uri="{BB962C8B-B14F-4D97-AF65-F5344CB8AC3E}">
        <p14:creationId xmlns:p14="http://schemas.microsoft.com/office/powerpoint/2010/main" val="472876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a:t>Click to edit Master title style</a:t>
            </a:r>
          </a:p>
        </p:txBody>
      </p:sp>
      <p:sp>
        <p:nvSpPr>
          <p:cNvPr id="3" name="Text Placeholder 2"/>
          <p:cNvSpPr>
            <a:spLocks noGrp="1"/>
          </p:cNvSpPr>
          <p:nvPr>
            <p:ph type="body" sz="half" idx="1"/>
          </p:nvPr>
        </p:nvSpPr>
        <p:spPr>
          <a:xfrm>
            <a:off x="495300" y="1508125"/>
            <a:ext cx="394811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5813" y="1508125"/>
            <a:ext cx="3949700"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3619500" y="6406896"/>
            <a:ext cx="1905000" cy="457200"/>
          </a:xfrm>
          <a:prstGeom prst="rect">
            <a:avLst/>
          </a:prstGeom>
        </p:spPr>
        <p:txBody>
          <a:bodyPr/>
          <a:lstStyle>
            <a:lvl1pPr>
              <a:defRPr/>
            </a:lvl1pPr>
          </a:lstStyle>
          <a:p>
            <a:pPr>
              <a:defRPr/>
            </a:pPr>
            <a:fld id="{500B602E-59AD-417A-B170-A8DC8163CB96}" type="slidenum">
              <a:rPr lang="en-US"/>
              <a:pPr>
                <a:defRPr/>
              </a:pPr>
              <a:t>‹#›</a:t>
            </a:fld>
            <a:endParaRPr lang="en-US" dirty="0"/>
          </a:p>
        </p:txBody>
      </p:sp>
    </p:spTree>
    <p:extLst>
      <p:ext uri="{BB962C8B-B14F-4D97-AF65-F5344CB8AC3E}">
        <p14:creationId xmlns:p14="http://schemas.microsoft.com/office/powerpoint/2010/main" val="376546286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Placeholder 5"/>
          <p:cNvSpPr>
            <a:spLocks noGrp="1"/>
          </p:cNvSpPr>
          <p:nvPr>
            <p:ph type="sldNum" sz="quarter" idx="10"/>
          </p:nvPr>
        </p:nvSpPr>
        <p:spPr>
          <a:xfrm>
            <a:off x="3640138" y="6571869"/>
            <a:ext cx="2133600" cy="234950"/>
          </a:xfrm>
        </p:spPr>
        <p:txBody>
          <a:bodyPr/>
          <a:lstStyle>
            <a:lvl1pPr>
              <a:defRPr/>
            </a:lvl1pPr>
          </a:lstStyle>
          <a:p>
            <a:pPr>
              <a:defRPr/>
            </a:pPr>
            <a:fld id="{270D9700-55C9-4994-9F50-83587CDD3D72}" type="slidenum">
              <a:rPr lang="en-US"/>
              <a:pPr>
                <a:defRPr/>
              </a:pPr>
              <a:t>‹#›</a:t>
            </a:fld>
            <a:endParaRPr lang="en-US" dirty="0"/>
          </a:p>
          <a:p>
            <a:pPr>
              <a:defRPr/>
            </a:pPr>
            <a:endParaRPr lang="en-US" dirty="0"/>
          </a:p>
        </p:txBody>
      </p:sp>
    </p:spTree>
    <p:extLst>
      <p:ext uri="{BB962C8B-B14F-4D97-AF65-F5344CB8AC3E}">
        <p14:creationId xmlns:p14="http://schemas.microsoft.com/office/powerpoint/2010/main" val="1990342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23923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defRPr/>
            </a:lvl1pPr>
          </a:lstStyle>
          <a:p>
            <a:pPr>
              <a:defRPr/>
            </a:pPr>
            <a:fld id="{B155C174-9C3D-45C7-8D23-F7FF2C44B7A6}" type="slidenum">
              <a:rPr lang="en-US"/>
              <a:pPr>
                <a:defRPr/>
              </a:pPr>
              <a:t>‹#›</a:t>
            </a:fld>
            <a:endParaRPr lang="en-US" dirty="0"/>
          </a:p>
        </p:txBody>
      </p:sp>
    </p:spTree>
    <p:extLst>
      <p:ext uri="{BB962C8B-B14F-4D97-AF65-F5344CB8AC3E}">
        <p14:creationId xmlns:p14="http://schemas.microsoft.com/office/powerpoint/2010/main" val="348400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8F583D9-C9B8-4055-9135-66DB671894A8}" type="slidenum">
              <a:rPr lang="en-US"/>
              <a:pPr>
                <a:defRPr/>
              </a:pPr>
              <a:t>‹#›</a:t>
            </a:fld>
            <a:endParaRPr lang="en-US" dirty="0"/>
          </a:p>
        </p:txBody>
      </p:sp>
    </p:spTree>
    <p:extLst>
      <p:ext uri="{BB962C8B-B14F-4D97-AF65-F5344CB8AC3E}">
        <p14:creationId xmlns:p14="http://schemas.microsoft.com/office/powerpoint/2010/main" val="355746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88C76F1-B6C2-40F0-863F-C21F42B3DAE7}" type="slidenum">
              <a:rPr lang="en-US"/>
              <a:pPr>
                <a:defRPr/>
              </a:pPr>
              <a:t>‹#›</a:t>
            </a:fld>
            <a:endParaRPr lang="en-US" dirty="0"/>
          </a:p>
        </p:txBody>
      </p:sp>
    </p:spTree>
    <p:extLst>
      <p:ext uri="{BB962C8B-B14F-4D97-AF65-F5344CB8AC3E}">
        <p14:creationId xmlns:p14="http://schemas.microsoft.com/office/powerpoint/2010/main" val="296282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FD534984-98CF-49C8-93CD-5882BAD1EA86}" type="slidenum">
              <a:rPr lang="en-US"/>
              <a:pPr>
                <a:defRPr/>
              </a:pPr>
              <a:t>‹#›</a:t>
            </a:fld>
            <a:endParaRPr lang="en-US" dirty="0"/>
          </a:p>
        </p:txBody>
      </p:sp>
    </p:spTree>
    <p:extLst>
      <p:ext uri="{BB962C8B-B14F-4D97-AF65-F5344CB8AC3E}">
        <p14:creationId xmlns:p14="http://schemas.microsoft.com/office/powerpoint/2010/main" val="303787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552817AC-DF7C-4746-9C86-DC8A83A15451}" type="slidenum">
              <a:rPr lang="en-US"/>
              <a:pPr>
                <a:defRPr/>
              </a:pPr>
              <a:t>‹#›</a:t>
            </a:fld>
            <a:endParaRPr lang="en-US" dirty="0"/>
          </a:p>
        </p:txBody>
      </p:sp>
    </p:spTree>
    <p:extLst>
      <p:ext uri="{BB962C8B-B14F-4D97-AF65-F5344CB8AC3E}">
        <p14:creationId xmlns:p14="http://schemas.microsoft.com/office/powerpoint/2010/main" val="181039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txBox="1">
            <a:spLocks noChangeArrowheads="1"/>
          </p:cNvSpPr>
          <p:nvPr userDrawn="1"/>
        </p:nvSpPr>
        <p:spPr bwMode="auto">
          <a:xfrm>
            <a:off x="350838" y="6223000"/>
            <a:ext cx="26971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3" name="Rectangle 2"/>
          <p:cNvSpPr>
            <a:spLocks noGrp="1" noChangeArrowheads="1"/>
          </p:cNvSpPr>
          <p:nvPr>
            <p:ph type="sldNum" sz="quarter" idx="10"/>
          </p:nvPr>
        </p:nvSpPr>
        <p:spPr/>
        <p:txBody>
          <a:bodyPr/>
          <a:lstStyle>
            <a:lvl1pPr>
              <a:defRPr/>
            </a:lvl1pPr>
          </a:lstStyle>
          <a:p>
            <a:pPr>
              <a:defRPr/>
            </a:pPr>
            <a:fld id="{29A85720-2AFC-42F6-A611-71949B592496}" type="slidenum">
              <a:rPr lang="en-US"/>
              <a:pPr>
                <a:defRPr/>
              </a:pPr>
              <a:t>‹#›</a:t>
            </a:fld>
            <a:endParaRPr lang="en-US" dirty="0"/>
          </a:p>
        </p:txBody>
      </p:sp>
    </p:spTree>
    <p:extLst>
      <p:ext uri="{BB962C8B-B14F-4D97-AF65-F5344CB8AC3E}">
        <p14:creationId xmlns:p14="http://schemas.microsoft.com/office/powerpoint/2010/main" val="192162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6139896-4DC1-4E3D-B6D6-A3C9E8793B5C}" type="slidenum">
              <a:rPr lang="en-US"/>
              <a:pPr>
                <a:defRPr/>
              </a:pPr>
              <a:t>‹#›</a:t>
            </a:fld>
            <a:endParaRPr lang="en-US" dirty="0"/>
          </a:p>
        </p:txBody>
      </p:sp>
    </p:spTree>
    <p:extLst>
      <p:ext uri="{BB962C8B-B14F-4D97-AF65-F5344CB8AC3E}">
        <p14:creationId xmlns:p14="http://schemas.microsoft.com/office/powerpoint/2010/main" val="121082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47A84DA-C220-4C1A-8274-568CA00552C6}" type="slidenum">
              <a:rPr lang="en-US"/>
              <a:pPr>
                <a:defRPr/>
              </a:pPr>
              <a:t>‹#›</a:t>
            </a:fld>
            <a:endParaRPr lang="en-US" dirty="0"/>
          </a:p>
        </p:txBody>
      </p:sp>
    </p:spTree>
    <p:extLst>
      <p:ext uri="{BB962C8B-B14F-4D97-AF65-F5344CB8AC3E}">
        <p14:creationId xmlns:p14="http://schemas.microsoft.com/office/powerpoint/2010/main" val="419585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defRPr/>
            </a:pPr>
            <a:endParaRPr lang="en-US" altLang="en-US" smtClean="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6">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7DE2C51E-304E-46DD-B340-BBD7401E01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48" r:id="rId3"/>
    <p:sldLayoutId id="2147484049" r:id="rId4"/>
    <p:sldLayoutId id="2147484050" r:id="rId5"/>
    <p:sldLayoutId id="2147484051" r:id="rId6"/>
    <p:sldLayoutId id="2147484058" r:id="rId7"/>
    <p:sldLayoutId id="2147484052" r:id="rId8"/>
    <p:sldLayoutId id="2147484053" r:id="rId9"/>
    <p:sldLayoutId id="2147484054" r:id="rId10"/>
    <p:sldLayoutId id="2147484055" r:id="rId11"/>
    <p:sldLayoutId id="2147484059" r:id="rId12"/>
    <p:sldLayoutId id="2147484060" r:id="rId13"/>
    <p:sldLayoutId id="2147484061" r:id="rId14"/>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1219200"/>
            <a:ext cx="4983163" cy="1395413"/>
          </a:xfrm>
        </p:spPr>
        <p:txBody>
          <a:bodyPr/>
          <a:lstStyle/>
          <a:p>
            <a:pPr algn="ctr" eaLnBrk="1" hangingPunct="1"/>
            <a:r>
              <a:rPr lang="en-US" altLang="en-US" dirty="0" smtClean="0"/>
              <a:t>REDAC / NAS Ops </a:t>
            </a:r>
            <a:br>
              <a:rPr lang="en-US" altLang="en-US" dirty="0" smtClean="0"/>
            </a:br>
            <a:r>
              <a:rPr lang="en-US" altLang="en-US" sz="3200" b="0" dirty="0" smtClean="0"/>
              <a:t/>
            </a:r>
            <a:br>
              <a:rPr lang="en-US" altLang="en-US" sz="3200" b="0" dirty="0" smtClean="0"/>
            </a:br>
            <a:endParaRPr lang="en-US" altLang="en-US" b="0" dirty="0" smtClean="0"/>
          </a:p>
        </p:txBody>
      </p:sp>
      <p:sp>
        <p:nvSpPr>
          <p:cNvPr id="6147" name="Text Box 4"/>
          <p:cNvSpPr txBox="1">
            <a:spLocks noChangeArrowheads="1"/>
          </p:cNvSpPr>
          <p:nvPr/>
        </p:nvSpPr>
        <p:spPr bwMode="auto">
          <a:xfrm>
            <a:off x="381000" y="5791200"/>
            <a:ext cx="479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600" b="0" i="1" dirty="0" smtClean="0">
                <a:solidFill>
                  <a:srgbClr val="1D2F68"/>
                </a:solidFill>
              </a:rPr>
              <a:t>Human Factors Division, ANG-C1 </a:t>
            </a:r>
            <a:endParaRPr lang="en-US" altLang="en-US" sz="1600" b="0" i="1" dirty="0">
              <a:solidFill>
                <a:srgbClr val="1D2F68"/>
              </a:solidFill>
            </a:endParaRPr>
          </a:p>
          <a:p>
            <a:pPr eaLnBrk="1" hangingPunct="1">
              <a:spcBef>
                <a:spcPct val="50000"/>
              </a:spcBef>
              <a:buFontTx/>
              <a:buNone/>
            </a:pPr>
            <a:r>
              <a:rPr lang="en-US" altLang="en-US" sz="1600" b="0" i="1" dirty="0" smtClean="0">
                <a:solidFill>
                  <a:srgbClr val="1D2F68"/>
                </a:solidFill>
              </a:rPr>
              <a:t>August 9 - 10, 2016</a:t>
            </a:r>
            <a:endParaRPr lang="en-US" altLang="en-US" sz="1600" b="0" i="1" dirty="0">
              <a:solidFill>
                <a:srgbClr val="1D2F68"/>
              </a:solidFill>
            </a:endParaRPr>
          </a:p>
        </p:txBody>
      </p:sp>
      <p:sp>
        <p:nvSpPr>
          <p:cNvPr id="6148" name="Text Box 5"/>
          <p:cNvSpPr txBox="1">
            <a:spLocks noChangeArrowheads="1"/>
          </p:cNvSpPr>
          <p:nvPr/>
        </p:nvSpPr>
        <p:spPr bwMode="auto">
          <a:xfrm>
            <a:off x="304800" y="4038600"/>
            <a:ext cx="53340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dirty="0">
                <a:solidFill>
                  <a:schemeClr val="bg2"/>
                </a:solidFill>
              </a:rPr>
              <a:t>NextGen ATC/TechOps Human Factors</a:t>
            </a:r>
          </a:p>
          <a:p>
            <a:pPr eaLnBrk="1" hangingPunct="1">
              <a:spcBef>
                <a:spcPct val="50000"/>
              </a:spcBef>
              <a:buFontTx/>
              <a:buNone/>
            </a:pPr>
            <a:r>
              <a:rPr lang="en-US" altLang="en-US" i="1" dirty="0" smtClean="0">
                <a:solidFill>
                  <a:schemeClr val="bg2"/>
                </a:solidFill>
              </a:rPr>
              <a:t>BLI </a:t>
            </a:r>
            <a:r>
              <a:rPr lang="en-US" altLang="en-US" i="1" dirty="0">
                <a:solidFill>
                  <a:schemeClr val="bg2"/>
                </a:solidFill>
              </a:rPr>
              <a:t>Number: </a:t>
            </a:r>
            <a:r>
              <a:rPr lang="en-US" altLang="en-US" i="1" dirty="0" smtClean="0">
                <a:solidFill>
                  <a:schemeClr val="bg2"/>
                </a:solidFill>
              </a:rPr>
              <a:t>1A07A0 </a:t>
            </a:r>
            <a:endParaRPr lang="en-US" altLang="en-US" i="1" dirty="0">
              <a:solidFill>
                <a:schemeClr val="bg2"/>
              </a:solidFill>
            </a:endParaRPr>
          </a:p>
        </p:txBody>
      </p:sp>
      <p:sp>
        <p:nvSpPr>
          <p:cNvPr id="6149" name="Rectangle 2"/>
          <p:cNvSpPr txBox="1">
            <a:spLocks noChangeArrowheads="1"/>
          </p:cNvSpPr>
          <p:nvPr/>
        </p:nvSpPr>
        <p:spPr bwMode="auto">
          <a:xfrm>
            <a:off x="152400" y="2109788"/>
            <a:ext cx="533400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3200" b="0" i="1" dirty="0">
                <a:solidFill>
                  <a:srgbClr val="1D2F68"/>
                </a:solidFill>
              </a:rPr>
              <a:t>Review of FY </a:t>
            </a:r>
            <a:r>
              <a:rPr lang="en-US" altLang="en-US" sz="3200" b="0" i="1" dirty="0" smtClean="0">
                <a:solidFill>
                  <a:srgbClr val="1D2F68"/>
                </a:solidFill>
              </a:rPr>
              <a:t>2018 </a:t>
            </a:r>
            <a:r>
              <a:rPr lang="en-US" altLang="en-US" sz="3200" b="0" i="1" dirty="0">
                <a:solidFill>
                  <a:srgbClr val="1D2F68"/>
                </a:solidFill>
              </a:rPr>
              <a:t>Proposed Portfolio</a:t>
            </a:r>
            <a:r>
              <a:rPr lang="en-US" altLang="en-US" sz="3200" b="0" dirty="0">
                <a:solidFill>
                  <a:srgbClr val="1D2F68"/>
                </a:solidFill>
              </a:rPr>
              <a:t/>
            </a:r>
            <a:br>
              <a:rPr lang="en-US" altLang="en-US" sz="3200" b="0" dirty="0">
                <a:solidFill>
                  <a:srgbClr val="1D2F68"/>
                </a:solidFill>
              </a:rPr>
            </a:br>
            <a:endParaRPr lang="en-US" altLang="en-US" sz="4000" b="0" dirty="0">
              <a:solidFill>
                <a:srgbClr val="1D2F6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HF Guidance on the Display of Information from ATC Time-Based Systems</a:t>
            </a:r>
            <a:br>
              <a:rPr lang="en-US" sz="2800" dirty="0" smtClean="0"/>
            </a:br>
            <a:r>
              <a:rPr lang="en-US" sz="2800" dirty="0" smtClean="0"/>
              <a:t>(FY14 PLA 02.00.00)</a:t>
            </a:r>
            <a:endParaRPr lang="en-US" sz="2800" dirty="0"/>
          </a:p>
        </p:txBody>
      </p:sp>
      <p:sp>
        <p:nvSpPr>
          <p:cNvPr id="8" name="Content Placeholder 7"/>
          <p:cNvSpPr>
            <a:spLocks noGrp="1"/>
          </p:cNvSpPr>
          <p:nvPr>
            <p:ph sz="half" idx="1"/>
          </p:nvPr>
        </p:nvSpPr>
        <p:spPr>
          <a:xfrm>
            <a:off x="5686425" y="1600200"/>
            <a:ext cx="2858861"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a:t>
            </a:r>
          </a:p>
          <a:p>
            <a:pPr indent="-115888"/>
            <a:r>
              <a:rPr lang="en-US" sz="1200" dirty="0" smtClean="0">
                <a:solidFill>
                  <a:schemeClr val="tx1"/>
                </a:solidFill>
              </a:rPr>
              <a:t>Funding: FY14 $234,000</a:t>
            </a:r>
          </a:p>
          <a:p>
            <a:pPr indent="-115888"/>
            <a:r>
              <a:rPr lang="en-US" sz="1200" dirty="0" err="1" smtClean="0">
                <a:solidFill>
                  <a:schemeClr val="tx1"/>
                </a:solidFill>
              </a:rPr>
              <a:t>PoP</a:t>
            </a:r>
            <a:r>
              <a:rPr lang="en-US" sz="1200" dirty="0" smtClean="0">
                <a:solidFill>
                  <a:schemeClr val="tx1"/>
                </a:solidFill>
              </a:rPr>
              <a:t>: 11/20/2015 – 3/31/2017</a:t>
            </a:r>
          </a:p>
          <a:p>
            <a:pPr indent="-115888"/>
            <a:r>
              <a:rPr lang="en-US" sz="1200" dirty="0" smtClean="0"/>
              <a:t>Sponsor: ANG (NextGen Chief Scientist for PMO)</a:t>
            </a:r>
          </a:p>
          <a:p>
            <a:pPr indent="-115888"/>
            <a:r>
              <a:rPr lang="en-US" sz="1200" dirty="0" smtClean="0"/>
              <a:t>Customer: PMO</a:t>
            </a:r>
            <a:endParaRPr lang="en-US" sz="1200" dirty="0" smtClean="0">
              <a:solidFill>
                <a:schemeClr val="tx1"/>
              </a:solidFill>
            </a:endParaRPr>
          </a:p>
        </p:txBody>
      </p:sp>
      <p:sp>
        <p:nvSpPr>
          <p:cNvPr id="9" name="Content Placeholder 8"/>
          <p:cNvSpPr>
            <a:spLocks noGrp="1"/>
          </p:cNvSpPr>
          <p:nvPr>
            <p:ph sz="half" idx="2"/>
          </p:nvPr>
        </p:nvSpPr>
        <p:spPr>
          <a:xfrm>
            <a:off x="468086" y="1600200"/>
            <a:ext cx="5218339" cy="2091776"/>
          </a:xfrm>
        </p:spPr>
        <p:txBody>
          <a:bodyPr/>
          <a:lstStyle/>
          <a:p>
            <a:pPr marL="0" indent="0" algn="just">
              <a:buNone/>
            </a:pPr>
            <a:r>
              <a:rPr lang="en-US" sz="1200" b="1" dirty="0" smtClean="0">
                <a:solidFill>
                  <a:schemeClr val="tx1"/>
                </a:solidFill>
              </a:rPr>
              <a:t>Description:</a:t>
            </a:r>
          </a:p>
          <a:p>
            <a:pPr marL="0" indent="0" algn="just">
              <a:buNone/>
            </a:pPr>
            <a:r>
              <a:rPr lang="en-US" sz="1200" dirty="0"/>
              <a:t>The purpose of this research is to develop and evaluate methods, and provide standard practices for the display and use of time-based information on Air Traffic Control (ATC) displays.  The specific objectives of this research are: </a:t>
            </a:r>
            <a:endParaRPr lang="en-US" sz="1200" dirty="0" smtClean="0"/>
          </a:p>
          <a:p>
            <a:pPr marL="0" indent="0" algn="just">
              <a:buNone/>
            </a:pPr>
            <a:r>
              <a:rPr lang="en-US" sz="1200" dirty="0" smtClean="0"/>
              <a:t>-  To </a:t>
            </a:r>
            <a:r>
              <a:rPr lang="en-US" sz="1200" dirty="0"/>
              <a:t>research prior efforts to present time-based information in domains relevant to ATC,</a:t>
            </a:r>
          </a:p>
          <a:p>
            <a:pPr marL="0" indent="0" algn="just">
              <a:buNone/>
            </a:pPr>
            <a:r>
              <a:rPr lang="en-US" sz="1200" dirty="0" smtClean="0"/>
              <a:t>- To </a:t>
            </a:r>
            <a:r>
              <a:rPr lang="en-US" sz="1200" dirty="0"/>
              <a:t>develop and evaluate prototype methods for presenting time-based information in ATC, and</a:t>
            </a:r>
          </a:p>
          <a:p>
            <a:pPr marL="0" indent="0" algn="just">
              <a:buNone/>
            </a:pPr>
            <a:r>
              <a:rPr lang="en-US" sz="1200" dirty="0" smtClean="0"/>
              <a:t>- To </a:t>
            </a:r>
            <a:r>
              <a:rPr lang="en-US" sz="1200" dirty="0"/>
              <a:t>provide guidance and standard practices for presenting time-based information on ATC displays.</a:t>
            </a:r>
          </a:p>
          <a:p>
            <a:pPr marL="0" indent="0" algn="just">
              <a:buNone/>
            </a:pPr>
            <a:endParaRPr lang="en-US" sz="1200" dirty="0" smtClean="0">
              <a:solidFill>
                <a:schemeClr val="tx1"/>
              </a:solidFill>
            </a:endParaRPr>
          </a:p>
        </p:txBody>
      </p:sp>
      <p:sp>
        <p:nvSpPr>
          <p:cNvPr id="11" name="Content Placeholder 8"/>
          <p:cNvSpPr txBox="1">
            <a:spLocks/>
          </p:cNvSpPr>
          <p:nvPr/>
        </p:nvSpPr>
        <p:spPr bwMode="auto">
          <a:xfrm>
            <a:off x="468086" y="4143374"/>
            <a:ext cx="8077200" cy="1640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341591124"/>
              </p:ext>
            </p:extLst>
          </p:nvPr>
        </p:nvGraphicFramePr>
        <p:xfrm>
          <a:off x="571772" y="4484389"/>
          <a:ext cx="7973514" cy="61752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r>
                        <a:rPr lang="en-US" sz="1200" dirty="0" smtClean="0"/>
                        <a:t>02.01.00 NextGen HF Guidance on the Display of Information From Air Traffic Time-Based Systems</a:t>
                      </a:r>
                      <a:endParaRPr lang="en-US" sz="1200" dirty="0"/>
                    </a:p>
                  </a:txBody>
                  <a:tcPr marL="68580" marR="68580" marT="0" marB="0" anchor="ctr"/>
                </a:tc>
                <a:tc>
                  <a:txBody>
                    <a:bodyPr/>
                    <a:lstStyle/>
                    <a:p>
                      <a:r>
                        <a:rPr lang="en-US" sz="1200" dirty="0" smtClean="0"/>
                        <a:t>3/31/2017</a:t>
                      </a:r>
                      <a:endParaRPr lang="en-US" sz="1200" dirty="0"/>
                    </a:p>
                  </a:txBody>
                  <a:tcPr marL="68580" marR="68580" marT="0" marB="0" anchor="ctr"/>
                </a:tc>
                <a:tc>
                  <a:txBody>
                    <a:bodyPr/>
                    <a:lstStyle/>
                    <a:p>
                      <a:pPr marL="0" marR="0" indent="0" algn="ctr">
                        <a:spcBef>
                          <a:spcPts val="0"/>
                        </a:spcBef>
                        <a:spcAft>
                          <a:spcPts val="0"/>
                        </a:spcAft>
                        <a:tabLst>
                          <a:tab pos="228600" algn="l"/>
                          <a:tab pos="457200" algn="l"/>
                        </a:tabLst>
                      </a:pPr>
                      <a:r>
                        <a:rPr lang="en-US" sz="1000" b="1" dirty="0">
                          <a:effectLst/>
                        </a:rPr>
                        <a:t> </a:t>
                      </a:r>
                      <a:r>
                        <a:rPr lang="en-US" sz="1000" b="1" dirty="0" smtClean="0">
                          <a:effectLst/>
                        </a:rPr>
                        <a:t>G</a:t>
                      </a:r>
                      <a:endParaRPr lang="en-US" sz="1000" b="1" dirty="0">
                        <a:effectLst/>
                        <a:latin typeface="Arial" panose="020B0604020202020204" pitchFamily="34" charset="0"/>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1518631395"/>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10</a:t>
            </a:fld>
            <a:endParaRPr lang="en-US" dirty="0"/>
          </a:p>
        </p:txBody>
      </p:sp>
    </p:spTree>
    <p:extLst>
      <p:ext uri="{BB962C8B-B14F-4D97-AF65-F5344CB8AC3E}">
        <p14:creationId xmlns:p14="http://schemas.microsoft.com/office/powerpoint/2010/main" val="417211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Human Factors Guidance for the Display of NOTAMS on Information Display Systems (IDS)</a:t>
            </a:r>
            <a:br>
              <a:rPr lang="en-US" sz="2800" dirty="0" smtClean="0"/>
            </a:br>
            <a:r>
              <a:rPr lang="en-US" sz="2800" dirty="0" smtClean="0"/>
              <a:t>(FY14 PLA 03.00.00)</a:t>
            </a:r>
            <a:endParaRPr lang="en-US" sz="2800" dirty="0"/>
          </a:p>
        </p:txBody>
      </p:sp>
      <p:sp>
        <p:nvSpPr>
          <p:cNvPr id="8" name="Content Placeholder 7"/>
          <p:cNvSpPr>
            <a:spLocks noGrp="1"/>
          </p:cNvSpPr>
          <p:nvPr>
            <p:ph sz="half" idx="1"/>
          </p:nvPr>
        </p:nvSpPr>
        <p:spPr>
          <a:xfrm>
            <a:off x="5829300" y="1600200"/>
            <a:ext cx="2715986"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 </a:t>
            </a:r>
            <a:r>
              <a:rPr lang="en-US" sz="1200" dirty="0" err="1" smtClean="0">
                <a:solidFill>
                  <a:schemeClr val="tx1"/>
                </a:solidFill>
              </a:rPr>
              <a:t>Securboration</a:t>
            </a:r>
            <a:endParaRPr lang="en-US" sz="1200" dirty="0" smtClean="0">
              <a:solidFill>
                <a:schemeClr val="tx1"/>
              </a:solidFill>
            </a:endParaRPr>
          </a:p>
          <a:p>
            <a:pPr indent="-115888"/>
            <a:r>
              <a:rPr lang="en-US" sz="1200" dirty="0" smtClean="0">
                <a:solidFill>
                  <a:schemeClr val="tx1"/>
                </a:solidFill>
              </a:rPr>
              <a:t>Funding: FY13/14 $480,000</a:t>
            </a:r>
          </a:p>
          <a:p>
            <a:pPr indent="-115888"/>
            <a:r>
              <a:rPr lang="en-US" sz="1200" dirty="0" err="1" smtClean="0">
                <a:solidFill>
                  <a:schemeClr val="tx1"/>
                </a:solidFill>
              </a:rPr>
              <a:t>PoP</a:t>
            </a:r>
            <a:r>
              <a:rPr lang="en-US" sz="1200" dirty="0" smtClean="0">
                <a:solidFill>
                  <a:schemeClr val="tx1"/>
                </a:solidFill>
              </a:rPr>
              <a:t>: 9/9/2015 – 11/30/2016</a:t>
            </a:r>
          </a:p>
          <a:p>
            <a:pPr indent="-115888"/>
            <a:r>
              <a:rPr lang="en-US" sz="1200" dirty="0" smtClean="0"/>
              <a:t>Sponsor: ANG (NextGen Chief Scientist for the PMO)</a:t>
            </a:r>
          </a:p>
          <a:p>
            <a:pPr indent="-115888"/>
            <a:r>
              <a:rPr lang="en-US" sz="1200" dirty="0" smtClean="0">
                <a:solidFill>
                  <a:schemeClr val="tx1"/>
                </a:solidFill>
              </a:rPr>
              <a:t>Customer: PMO</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600200"/>
            <a:ext cx="5361214" cy="2091776"/>
          </a:xfrm>
        </p:spPr>
        <p:txBody>
          <a:bodyPr/>
          <a:lstStyle/>
          <a:p>
            <a:pPr marL="0" indent="0" algn="just">
              <a:buNone/>
            </a:pPr>
            <a:r>
              <a:rPr lang="en-US" sz="1200" b="1" dirty="0" smtClean="0">
                <a:solidFill>
                  <a:schemeClr val="tx1"/>
                </a:solidFill>
              </a:rPr>
              <a:t>Description</a:t>
            </a:r>
            <a:r>
              <a:rPr lang="en-US" sz="1200" b="1" dirty="0"/>
              <a:t>:  </a:t>
            </a:r>
            <a:r>
              <a:rPr lang="en-US" sz="1200" dirty="0"/>
              <a:t>The purpose of this project is to develop a clear understanding of how Notices to Airmen (NOTAMs) are used by air traffic controllers today and how they are expected to be used in the NextGen timeframe.  In particular, the project will determine if new features and presentations for NOTAMs that are anticipated for the flight deck domain are applicable to ATC.  The project will develop human factors guidance to ensure that changes and enhancements will be effective, support ATC tasks, and follow human factors guidelines and best practices</a:t>
            </a:r>
            <a:r>
              <a:rPr lang="en-US" sz="1200" dirty="0" smtClean="0"/>
              <a:t>. Rapid prototyping of rank-ordered lists of information (NOTAMs) will be presented to the ATCs to assess and evaluate comparative benefit of different presentation philosophies addressing prioritized lists.</a:t>
            </a:r>
          </a:p>
          <a:p>
            <a:pPr marL="0" indent="0" algn="just">
              <a:buNone/>
            </a:pPr>
            <a:endParaRPr lang="en-US" sz="1200" dirty="0">
              <a:solidFill>
                <a:schemeClr val="tx1"/>
              </a:solidFill>
            </a:endParaRPr>
          </a:p>
        </p:txBody>
      </p:sp>
      <p:sp>
        <p:nvSpPr>
          <p:cNvPr id="11" name="Content Placeholder 8"/>
          <p:cNvSpPr txBox="1">
            <a:spLocks/>
          </p:cNvSpPr>
          <p:nvPr/>
        </p:nvSpPr>
        <p:spPr bwMode="auto">
          <a:xfrm>
            <a:off x="468086" y="4343400"/>
            <a:ext cx="8077200" cy="278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1322416122"/>
              </p:ext>
            </p:extLst>
          </p:nvPr>
        </p:nvGraphicFramePr>
        <p:xfrm>
          <a:off x="571772" y="4621460"/>
          <a:ext cx="7973514" cy="48064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03.01.00 Guidance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the display of NOTAMs on the IDS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11/30/2016</a:t>
                      </a:r>
                      <a:r>
                        <a:rPr lang="en-US" sz="12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a:spcBef>
                          <a:spcPts val="0"/>
                        </a:spcBef>
                        <a:spcAft>
                          <a:spcPts val="0"/>
                        </a:spcAft>
                        <a:tabLst>
                          <a:tab pos="228600" algn="l"/>
                          <a:tab pos="457200" algn="l"/>
                        </a:tabLst>
                      </a:pPr>
                      <a:r>
                        <a:rPr lang="en-US" sz="1000" dirty="0">
                          <a:effectLst/>
                        </a:rPr>
                        <a:t> </a:t>
                      </a:r>
                      <a:r>
                        <a:rPr lang="en-US" sz="1200" b="1" kern="1200" dirty="0" smtClean="0">
                          <a:solidFill>
                            <a:schemeClr val="dk1"/>
                          </a:solidFill>
                          <a:effectLst/>
                          <a:latin typeface="+mn-lt"/>
                          <a:ea typeface="MS Mincho"/>
                          <a:cs typeface="Times New Roman" panose="02020603050405020304" pitchFamily="18" charset="0"/>
                        </a:rPr>
                        <a:t>G</a:t>
                      </a:r>
                      <a:endParaRPr lang="en-US" sz="1200" b="1" kern="1200" dirty="0">
                        <a:solidFill>
                          <a:schemeClr val="dk1"/>
                        </a:solidFill>
                        <a:effectLst/>
                        <a:latin typeface="+mn-lt"/>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1399624430"/>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11</a:t>
            </a:fld>
            <a:endParaRPr lang="en-US" dirty="0"/>
          </a:p>
        </p:txBody>
      </p:sp>
    </p:spTree>
    <p:extLst>
      <p:ext uri="{BB962C8B-B14F-4D97-AF65-F5344CB8AC3E}">
        <p14:creationId xmlns:p14="http://schemas.microsoft.com/office/powerpoint/2010/main" val="140075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err="1" smtClean="0"/>
              <a:t>En</a:t>
            </a:r>
            <a:r>
              <a:rPr lang="en-US" sz="2800" dirty="0" smtClean="0"/>
              <a:t> Route/TRACON Common Function Assessment</a:t>
            </a:r>
            <a:br>
              <a:rPr lang="en-US" sz="2800" dirty="0" smtClean="0"/>
            </a:br>
            <a:r>
              <a:rPr lang="en-US" sz="2800" dirty="0" smtClean="0"/>
              <a:t>(FY14 PLA 04.00.00)</a:t>
            </a:r>
            <a:endParaRPr lang="en-US" sz="2800" dirty="0"/>
          </a:p>
        </p:txBody>
      </p:sp>
      <p:sp>
        <p:nvSpPr>
          <p:cNvPr id="8" name="Content Placeholder 7"/>
          <p:cNvSpPr>
            <a:spLocks noGrp="1"/>
          </p:cNvSpPr>
          <p:nvPr>
            <p:ph sz="half" idx="1"/>
          </p:nvPr>
        </p:nvSpPr>
        <p:spPr>
          <a:xfrm>
            <a:off x="5372100" y="1600200"/>
            <a:ext cx="3173186"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Manager: Jerome Lard</a:t>
            </a:r>
          </a:p>
          <a:p>
            <a:pPr indent="-115888"/>
            <a:r>
              <a:rPr lang="en-US" sz="1200" dirty="0" smtClean="0">
                <a:solidFill>
                  <a:schemeClr val="tx1"/>
                </a:solidFill>
              </a:rPr>
              <a:t>Performer: CAMI/Tech Center</a:t>
            </a:r>
          </a:p>
          <a:p>
            <a:pPr indent="-115888"/>
            <a:r>
              <a:rPr lang="en-US" sz="1200" dirty="0" smtClean="0">
                <a:solidFill>
                  <a:schemeClr val="tx1"/>
                </a:solidFill>
              </a:rPr>
              <a:t>Funding: FY14 $472,000</a:t>
            </a:r>
          </a:p>
          <a:p>
            <a:pPr indent="-115888"/>
            <a:r>
              <a:rPr lang="en-US" sz="1200" dirty="0" err="1" smtClean="0">
                <a:solidFill>
                  <a:schemeClr val="tx1"/>
                </a:solidFill>
              </a:rPr>
              <a:t>PoP</a:t>
            </a:r>
            <a:r>
              <a:rPr lang="en-US" sz="1200" dirty="0" smtClean="0">
                <a:solidFill>
                  <a:schemeClr val="tx1"/>
                </a:solidFill>
              </a:rPr>
              <a:t>: 7/1/2015 – 9/30/2016 </a:t>
            </a:r>
          </a:p>
          <a:p>
            <a:pPr indent="-115888"/>
            <a:r>
              <a:rPr lang="en-US" sz="1200" dirty="0" smtClean="0"/>
              <a:t>Sponsor: ANG (NextGen Chief Scientist for PMO)</a:t>
            </a:r>
          </a:p>
          <a:p>
            <a:pPr indent="-115888"/>
            <a:r>
              <a:rPr lang="en-US" sz="1200" dirty="0" smtClean="0">
                <a:solidFill>
                  <a:schemeClr val="tx1"/>
                </a:solidFill>
              </a:rPr>
              <a:t>Customer: PMO</a:t>
            </a:r>
            <a:endParaRPr lang="en-US" sz="1200" dirty="0">
              <a:solidFill>
                <a:schemeClr val="tx1"/>
              </a:solidFill>
            </a:endParaRPr>
          </a:p>
        </p:txBody>
      </p:sp>
      <p:sp>
        <p:nvSpPr>
          <p:cNvPr id="9" name="Content Placeholder 8"/>
          <p:cNvSpPr>
            <a:spLocks noGrp="1"/>
          </p:cNvSpPr>
          <p:nvPr>
            <p:ph sz="half" idx="2"/>
          </p:nvPr>
        </p:nvSpPr>
        <p:spPr>
          <a:xfrm>
            <a:off x="468086" y="1600200"/>
            <a:ext cx="4904014" cy="2091776"/>
          </a:xfrm>
        </p:spPr>
        <p:txBody>
          <a:bodyPr/>
          <a:lstStyle/>
          <a:p>
            <a:pPr marL="0" indent="0" algn="just">
              <a:buNone/>
            </a:pPr>
            <a:r>
              <a:rPr lang="en-US" sz="1200" b="1" dirty="0" smtClean="0">
                <a:solidFill>
                  <a:schemeClr val="tx1"/>
                </a:solidFill>
              </a:rPr>
              <a:t>Description</a:t>
            </a:r>
            <a:r>
              <a:rPr lang="en-US" sz="1200" b="1" dirty="0"/>
              <a:t>: </a:t>
            </a:r>
            <a:r>
              <a:rPr lang="en-US" sz="1200" dirty="0"/>
              <a:t>The overall objective of this project is to provide human factors guidance on the design and potential implementation of a common set of functions, information elements, user interfaces, and interactions across ARTCC and TRACON controller workstations.  This guidance will take the form of a set of requirements and implementation recommendations that will make the workstations in both domains more similar in functionality and design.</a:t>
            </a:r>
            <a:endParaRPr lang="en-US" sz="1200" dirty="0" smtClean="0">
              <a:solidFill>
                <a:schemeClr val="tx1"/>
              </a:solidFill>
            </a:endParaRPr>
          </a:p>
        </p:txBody>
      </p:sp>
      <p:sp>
        <p:nvSpPr>
          <p:cNvPr id="11" name="Content Placeholder 8"/>
          <p:cNvSpPr txBox="1">
            <a:spLocks/>
          </p:cNvSpPr>
          <p:nvPr/>
        </p:nvSpPr>
        <p:spPr bwMode="auto">
          <a:xfrm>
            <a:off x="468086" y="3691976"/>
            <a:ext cx="8077200" cy="209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chemeClr val="tx1"/>
                </a:solidFill>
              </a:rPr>
              <a:t>Status: In Progress/On Track</a:t>
            </a:r>
            <a:endParaRPr lang="en-US" sz="1200" b="1"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24363318"/>
              </p:ext>
            </p:extLst>
          </p:nvPr>
        </p:nvGraphicFramePr>
        <p:xfrm>
          <a:off x="571772" y="3970036"/>
          <a:ext cx="7973514" cy="61752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04.01.00 Develop Implementation</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Plan and Recommendations for convergence of </a:t>
                      </a:r>
                      <a:r>
                        <a:rPr lang="en-US" sz="1200" baseline="0" dirty="0" err="1"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Route/ Terminal Functions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9/30/2016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a:spcBef>
                          <a:spcPts val="0"/>
                        </a:spcBef>
                        <a:spcAft>
                          <a:spcPts val="0"/>
                        </a:spcAft>
                        <a:tabLst>
                          <a:tab pos="228600" algn="l"/>
                          <a:tab pos="457200" algn="l"/>
                        </a:tabLst>
                      </a:pPr>
                      <a:r>
                        <a:rPr lang="en-US" sz="1000" b="1" dirty="0">
                          <a:effectLst/>
                        </a:rPr>
                        <a:t> </a:t>
                      </a:r>
                      <a:r>
                        <a:rPr lang="en-US" sz="1200" b="1" kern="1200" dirty="0" smtClean="0">
                          <a:solidFill>
                            <a:schemeClr val="dk1"/>
                          </a:solidFill>
                          <a:effectLst/>
                          <a:latin typeface="+mn-lt"/>
                          <a:ea typeface="MS Mincho"/>
                          <a:cs typeface="Times New Roman" panose="02020603050405020304" pitchFamily="18" charset="0"/>
                        </a:rPr>
                        <a:t>G</a:t>
                      </a:r>
                      <a:endParaRPr lang="en-US" sz="1200" b="1" kern="1200" dirty="0">
                        <a:solidFill>
                          <a:schemeClr val="dk1"/>
                        </a:solidFill>
                        <a:effectLst/>
                        <a:latin typeface="+mn-lt"/>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139874179"/>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12</a:t>
            </a:fld>
            <a:endParaRPr lang="en-US" dirty="0"/>
          </a:p>
        </p:txBody>
      </p:sp>
    </p:spTree>
    <p:extLst>
      <p:ext uri="{BB962C8B-B14F-4D97-AF65-F5344CB8AC3E}">
        <p14:creationId xmlns:p14="http://schemas.microsoft.com/office/powerpoint/2010/main" val="2861810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Segment Bravo Human Error Conditions Assessment</a:t>
            </a:r>
            <a:br>
              <a:rPr lang="en-US" sz="2800" dirty="0" smtClean="0"/>
            </a:br>
            <a:r>
              <a:rPr lang="en-US" sz="2800" dirty="0" smtClean="0"/>
              <a:t>(FY14 PLA 05.00.00)</a:t>
            </a:r>
            <a:endParaRPr lang="en-US" sz="2800" dirty="0"/>
          </a:p>
        </p:txBody>
      </p:sp>
      <p:sp>
        <p:nvSpPr>
          <p:cNvPr id="8" name="Content Placeholder 7"/>
          <p:cNvSpPr>
            <a:spLocks noGrp="1"/>
          </p:cNvSpPr>
          <p:nvPr>
            <p:ph sz="half" idx="1"/>
          </p:nvPr>
        </p:nvSpPr>
        <p:spPr>
          <a:xfrm>
            <a:off x="5643562" y="1600200"/>
            <a:ext cx="2901724"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Fort Hill Group</a:t>
            </a:r>
          </a:p>
          <a:p>
            <a:pPr indent="-115888"/>
            <a:r>
              <a:rPr lang="en-US" sz="1200" dirty="0" smtClean="0">
                <a:solidFill>
                  <a:schemeClr val="tx1"/>
                </a:solidFill>
              </a:rPr>
              <a:t>Funding: FY13/14 $506,325</a:t>
            </a:r>
          </a:p>
          <a:p>
            <a:pPr indent="-115888"/>
            <a:r>
              <a:rPr lang="en-US" sz="1200" dirty="0" err="1" smtClean="0">
                <a:solidFill>
                  <a:schemeClr val="tx1"/>
                </a:solidFill>
              </a:rPr>
              <a:t>PoP</a:t>
            </a:r>
            <a:r>
              <a:rPr lang="en-US" sz="1200" dirty="0" smtClean="0">
                <a:solidFill>
                  <a:schemeClr val="tx1"/>
                </a:solidFill>
              </a:rPr>
              <a:t>: 7/1/2015 – 12/31/2016</a:t>
            </a:r>
          </a:p>
          <a:p>
            <a:pPr indent="-115888"/>
            <a:r>
              <a:rPr lang="en-US" sz="1200" dirty="0" smtClean="0"/>
              <a:t>Sponsor: ANG-B3</a:t>
            </a:r>
          </a:p>
          <a:p>
            <a:pPr indent="-115888"/>
            <a:r>
              <a:rPr lang="en-US" sz="1200" dirty="0" smtClean="0">
                <a:solidFill>
                  <a:schemeClr val="tx1"/>
                </a:solidFill>
              </a:rPr>
              <a:t>Customer: </a:t>
            </a:r>
            <a:r>
              <a:rPr lang="en-US" sz="1200" dirty="0" smtClean="0"/>
              <a:t>ANG-B3/AJI</a:t>
            </a:r>
            <a:endParaRPr lang="en-US" sz="1200" dirty="0"/>
          </a:p>
        </p:txBody>
      </p:sp>
      <p:sp>
        <p:nvSpPr>
          <p:cNvPr id="9" name="Content Placeholder 8"/>
          <p:cNvSpPr>
            <a:spLocks noGrp="1"/>
          </p:cNvSpPr>
          <p:nvPr>
            <p:ph sz="half" idx="2"/>
          </p:nvPr>
        </p:nvSpPr>
        <p:spPr>
          <a:xfrm>
            <a:off x="468085" y="1600200"/>
            <a:ext cx="5175477" cy="2091776"/>
          </a:xfrm>
        </p:spPr>
        <p:txBody>
          <a:bodyPr/>
          <a:lstStyle/>
          <a:p>
            <a:pPr marL="0" indent="0" algn="just">
              <a:buNone/>
            </a:pPr>
            <a:r>
              <a:rPr lang="en-US" sz="1200" b="1" dirty="0" smtClean="0">
                <a:solidFill>
                  <a:schemeClr val="tx1"/>
                </a:solidFill>
              </a:rPr>
              <a:t>Description</a:t>
            </a:r>
            <a:r>
              <a:rPr lang="en-US" sz="1200" b="1" dirty="0"/>
              <a:t>: </a:t>
            </a:r>
            <a:r>
              <a:rPr lang="en-US" sz="1200" dirty="0" smtClean="0"/>
              <a:t>The project team will develop </a:t>
            </a:r>
            <a:r>
              <a:rPr lang="en-US" sz="1200" dirty="0"/>
              <a:t>a series of human error mode metrics that describe the </a:t>
            </a:r>
            <a:r>
              <a:rPr lang="en-US" sz="1200" dirty="0" smtClean="0"/>
              <a:t>human performance </a:t>
            </a:r>
            <a:r>
              <a:rPr lang="en-US" sz="1200" dirty="0"/>
              <a:t>risk profile associated with controller operations in the NAS. Identified </a:t>
            </a:r>
            <a:r>
              <a:rPr lang="en-US" sz="1200" dirty="0" smtClean="0"/>
              <a:t>metrics will </a:t>
            </a:r>
            <a:r>
              <a:rPr lang="en-US" sz="1200" dirty="0"/>
              <a:t>be coordinated with NextGen Safety stakeholders to promote the inclusion into </a:t>
            </a:r>
            <a:r>
              <a:rPr lang="en-US" sz="1200" dirty="0" smtClean="0"/>
              <a:t>the NextGen </a:t>
            </a:r>
            <a:r>
              <a:rPr lang="en-US" sz="1200" dirty="0"/>
              <a:t>Safety Assessment process. </a:t>
            </a:r>
            <a:r>
              <a:rPr lang="en-US" sz="1200" dirty="0" smtClean="0"/>
              <a:t>A baseline </a:t>
            </a:r>
            <a:r>
              <a:rPr lang="en-US" sz="1200" dirty="0"/>
              <a:t>of human performance risk profile utilizing </a:t>
            </a:r>
            <a:r>
              <a:rPr lang="en-US" sz="1200" dirty="0" smtClean="0"/>
              <a:t>the </a:t>
            </a:r>
            <a:r>
              <a:rPr lang="en-US" sz="1200" dirty="0" err="1" smtClean="0"/>
              <a:t>AirTracs</a:t>
            </a:r>
            <a:r>
              <a:rPr lang="en-US" sz="1200" dirty="0" smtClean="0"/>
              <a:t> </a:t>
            </a:r>
            <a:r>
              <a:rPr lang="en-US" sz="1200" dirty="0"/>
              <a:t>and the Human Error Safety Risk Assessment (</a:t>
            </a:r>
            <a:r>
              <a:rPr lang="en-US" sz="1200" dirty="0" smtClean="0"/>
              <a:t>HESRA) methodology </a:t>
            </a:r>
            <a:r>
              <a:rPr lang="en-US" sz="1200" dirty="0"/>
              <a:t>to identify the current types of human error modes and their </a:t>
            </a:r>
            <a:r>
              <a:rPr lang="en-US" sz="1200" dirty="0" smtClean="0"/>
              <a:t>safety consequence </a:t>
            </a:r>
            <a:r>
              <a:rPr lang="en-US" sz="1200" dirty="0"/>
              <a:t>on current operations. The assessment must be incorporate </a:t>
            </a:r>
            <a:r>
              <a:rPr lang="en-US" sz="1200" dirty="0" smtClean="0"/>
              <a:t>existing controller </a:t>
            </a:r>
            <a:r>
              <a:rPr lang="en-US" sz="1200" dirty="0"/>
              <a:t>task analyses, voluntary safety reports, and interviews with air traffic </a:t>
            </a:r>
            <a:r>
              <a:rPr lang="en-US" sz="1200" dirty="0" smtClean="0"/>
              <a:t>control subject </a:t>
            </a:r>
            <a:r>
              <a:rPr lang="en-US" sz="1200" dirty="0"/>
              <a:t>matter </a:t>
            </a:r>
            <a:r>
              <a:rPr lang="en-US" sz="1200" dirty="0" smtClean="0"/>
              <a:t>experts. NextGen implementations will then be assessed against this baseline to develop human performance risk profiles.</a:t>
            </a:r>
            <a:endParaRPr lang="en-US" sz="1200" dirty="0" smtClean="0">
              <a:solidFill>
                <a:schemeClr val="tx1"/>
              </a:solidFill>
            </a:endParaRPr>
          </a:p>
        </p:txBody>
      </p:sp>
      <p:sp>
        <p:nvSpPr>
          <p:cNvPr id="11" name="Content Placeholder 8"/>
          <p:cNvSpPr txBox="1">
            <a:spLocks/>
          </p:cNvSpPr>
          <p:nvPr/>
        </p:nvSpPr>
        <p:spPr bwMode="auto">
          <a:xfrm>
            <a:off x="468086" y="4343400"/>
            <a:ext cx="8077200" cy="1440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513499865"/>
              </p:ext>
            </p:extLst>
          </p:nvPr>
        </p:nvGraphicFramePr>
        <p:xfrm>
          <a:off x="571772" y="4564074"/>
          <a:ext cx="7973514" cy="61752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05.01.00 NextGen Segment Bravo Human Error Conditions Metrics and Baselin</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 Comparison Assessment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12/31/2016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33CC33"/>
                    </a:solidFill>
                  </a:tcPr>
                </a:tc>
                <a:extLst>
                  <a:ext uri="{0D108BD9-81ED-4DB2-BD59-A6C34878D82A}">
                    <a16:rowId xmlns:a16="http://schemas.microsoft.com/office/drawing/2014/main" xmlns="" val="139874179"/>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13</a:t>
            </a:fld>
            <a:endParaRPr lang="en-US" dirty="0"/>
          </a:p>
        </p:txBody>
      </p:sp>
    </p:spTree>
    <p:extLst>
      <p:ext uri="{BB962C8B-B14F-4D97-AF65-F5344CB8AC3E}">
        <p14:creationId xmlns:p14="http://schemas.microsoft.com/office/powerpoint/2010/main" val="3601175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Alarms and Alerts Management</a:t>
            </a:r>
            <a:br>
              <a:rPr lang="en-US" sz="2800" dirty="0" smtClean="0"/>
            </a:br>
            <a:r>
              <a:rPr lang="en-US" sz="2800" dirty="0" smtClean="0"/>
              <a:t>(FY14 PLA 06.02.00)</a:t>
            </a:r>
            <a:endParaRPr lang="en-US" sz="2800" dirty="0"/>
          </a:p>
        </p:txBody>
      </p:sp>
      <p:sp>
        <p:nvSpPr>
          <p:cNvPr id="8" name="Content Placeholder 7"/>
          <p:cNvSpPr>
            <a:spLocks noGrp="1"/>
          </p:cNvSpPr>
          <p:nvPr>
            <p:ph sz="half" idx="1"/>
          </p:nvPr>
        </p:nvSpPr>
        <p:spPr>
          <a:xfrm>
            <a:off x="5456420" y="1600200"/>
            <a:ext cx="3088866"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Humanproof</a:t>
            </a:r>
          </a:p>
          <a:p>
            <a:pPr indent="-115888"/>
            <a:r>
              <a:rPr lang="en-US" sz="1200" dirty="0" smtClean="0">
                <a:solidFill>
                  <a:schemeClr val="tx1"/>
                </a:solidFill>
              </a:rPr>
              <a:t>Funding: FY13 $375,000</a:t>
            </a:r>
          </a:p>
          <a:p>
            <a:pPr indent="-115888"/>
            <a:r>
              <a:rPr lang="en-US" sz="1200" dirty="0" err="1" smtClean="0">
                <a:solidFill>
                  <a:schemeClr val="tx1"/>
                </a:solidFill>
              </a:rPr>
              <a:t>PoP</a:t>
            </a:r>
            <a:r>
              <a:rPr lang="en-US" sz="1200" dirty="0" smtClean="0">
                <a:solidFill>
                  <a:schemeClr val="tx1"/>
                </a:solidFill>
              </a:rPr>
              <a:t>: 4/10/2015 – 9/30/2016</a:t>
            </a:r>
          </a:p>
          <a:p>
            <a:pPr indent="-115888"/>
            <a:r>
              <a:rPr lang="en-US" sz="1200" dirty="0" smtClean="0"/>
              <a:t>Sponsor: PMO</a:t>
            </a:r>
          </a:p>
          <a:p>
            <a:pPr indent="-115888"/>
            <a:r>
              <a:rPr lang="en-US" sz="1200" dirty="0" smtClean="0">
                <a:solidFill>
                  <a:schemeClr val="tx1"/>
                </a:solidFill>
              </a:rPr>
              <a:t>Customer: PMO</a:t>
            </a:r>
          </a:p>
        </p:txBody>
      </p:sp>
      <p:sp>
        <p:nvSpPr>
          <p:cNvPr id="9" name="Content Placeholder 8"/>
          <p:cNvSpPr>
            <a:spLocks noGrp="1"/>
          </p:cNvSpPr>
          <p:nvPr>
            <p:ph sz="half" idx="2"/>
          </p:nvPr>
        </p:nvSpPr>
        <p:spPr>
          <a:xfrm>
            <a:off x="468086" y="1600200"/>
            <a:ext cx="4988334" cy="2091776"/>
          </a:xfrm>
        </p:spPr>
        <p:txBody>
          <a:bodyPr/>
          <a:lstStyle/>
          <a:p>
            <a:pPr marL="0" indent="0" algn="just">
              <a:buNone/>
            </a:pPr>
            <a:r>
              <a:rPr lang="en-US" sz="1200" b="1" dirty="0" smtClean="0">
                <a:solidFill>
                  <a:schemeClr val="tx1"/>
                </a:solidFill>
              </a:rPr>
              <a:t>Description: </a:t>
            </a:r>
            <a:r>
              <a:rPr lang="en-US" sz="1200" dirty="0"/>
              <a:t>The goal of the effort is to develop guidance for the effective presentation and management of Alarms and Alerts in the ever increasing complexity of the NextGen air traffic </a:t>
            </a:r>
            <a:r>
              <a:rPr lang="en-US" sz="1200" dirty="0" smtClean="0"/>
              <a:t>environment. </a:t>
            </a:r>
          </a:p>
          <a:p>
            <a:pPr marL="0" indent="0" algn="just">
              <a:buNone/>
            </a:pPr>
            <a:endParaRPr lang="en-US" sz="1200" dirty="0" smtClean="0"/>
          </a:p>
          <a:p>
            <a:pPr marL="0" indent="0" algn="just">
              <a:buNone/>
            </a:pPr>
            <a:r>
              <a:rPr lang="en-US" sz="1200" dirty="0" smtClean="0"/>
              <a:t>An updated alarms, alerts, notification taxonomy is developed to identify coverage gaps in current FAA standards in regard to alarms, alerts, and notifications. Further, this project looks to provide recommendations for alarm and alert management in the NextGen timeframe through the analysis of operational responsibilities across the air traffic domain.</a:t>
            </a:r>
            <a:endParaRPr lang="en-US" sz="1200" dirty="0"/>
          </a:p>
          <a:p>
            <a:pPr marL="0" indent="0" algn="just">
              <a:buNone/>
            </a:pPr>
            <a:endParaRPr lang="en-US" sz="1200" b="1" dirty="0" smtClean="0">
              <a:solidFill>
                <a:schemeClr val="tx1"/>
              </a:solidFill>
            </a:endParaRPr>
          </a:p>
        </p:txBody>
      </p:sp>
      <p:sp>
        <p:nvSpPr>
          <p:cNvPr id="11" name="Content Placeholder 8"/>
          <p:cNvSpPr txBox="1">
            <a:spLocks/>
          </p:cNvSpPr>
          <p:nvPr/>
        </p:nvSpPr>
        <p:spPr bwMode="auto">
          <a:xfrm>
            <a:off x="468086" y="4692469"/>
            <a:ext cx="8077200" cy="33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679292081"/>
              </p:ext>
            </p:extLst>
          </p:nvPr>
        </p:nvGraphicFramePr>
        <p:xfrm>
          <a:off x="571772" y="5023956"/>
          <a:ext cx="7973514" cy="48064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06.02.00 Finalize NextGen Alarms and Alerts Guidebook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9/30/2016</a:t>
                      </a: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dk1"/>
                          </a:solidFill>
                          <a:effectLst/>
                          <a:latin typeface="+mn-lt"/>
                          <a:ea typeface="+mn-ea"/>
                          <a:cs typeface="+mn-cs"/>
                        </a:rPr>
                        <a:t> </a:t>
                      </a: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00B050"/>
                    </a:solidFill>
                  </a:tcPr>
                </a:tc>
                <a:extLst>
                  <a:ext uri="{0D108BD9-81ED-4DB2-BD59-A6C34878D82A}">
                    <a16:rowId xmlns:a16="http://schemas.microsoft.com/office/drawing/2014/main" xmlns="" val="1518631395"/>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14</a:t>
            </a:fld>
            <a:endParaRPr lang="en-US" dirty="0"/>
          </a:p>
        </p:txBody>
      </p:sp>
    </p:spTree>
    <p:extLst>
      <p:ext uri="{BB962C8B-B14F-4D97-AF65-F5344CB8AC3E}">
        <p14:creationId xmlns:p14="http://schemas.microsoft.com/office/powerpoint/2010/main" val="3797193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Controller Alarms and Alerts Implementation Guide</a:t>
            </a:r>
            <a:br>
              <a:rPr lang="en-US" sz="2800" dirty="0" smtClean="0"/>
            </a:br>
            <a:r>
              <a:rPr lang="en-US" sz="2800" dirty="0" smtClean="0"/>
              <a:t>(FY14 PLA 06.03.00)</a:t>
            </a:r>
            <a:endParaRPr lang="en-US" sz="2800" dirty="0"/>
          </a:p>
        </p:txBody>
      </p:sp>
      <p:sp>
        <p:nvSpPr>
          <p:cNvPr id="8" name="Content Placeholder 7"/>
          <p:cNvSpPr>
            <a:spLocks noGrp="1"/>
          </p:cNvSpPr>
          <p:nvPr>
            <p:ph sz="half" idx="1"/>
          </p:nvPr>
        </p:nvSpPr>
        <p:spPr>
          <a:xfrm>
            <a:off x="5999018" y="1600200"/>
            <a:ext cx="2546268"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a:t>
            </a:r>
          </a:p>
          <a:p>
            <a:pPr indent="-115888"/>
            <a:r>
              <a:rPr lang="en-US" sz="1200" dirty="0" smtClean="0">
                <a:solidFill>
                  <a:schemeClr val="tx1"/>
                </a:solidFill>
              </a:rPr>
              <a:t>Funding: FY14 $244,906</a:t>
            </a:r>
          </a:p>
          <a:p>
            <a:pPr indent="-115888"/>
            <a:r>
              <a:rPr lang="en-US" sz="1200" dirty="0" err="1" smtClean="0">
                <a:solidFill>
                  <a:schemeClr val="tx1"/>
                </a:solidFill>
              </a:rPr>
              <a:t>PoP</a:t>
            </a:r>
            <a:r>
              <a:rPr lang="en-US" sz="1200" dirty="0" smtClean="0">
                <a:solidFill>
                  <a:schemeClr val="tx1"/>
                </a:solidFill>
              </a:rPr>
              <a:t>: 6/18/2015 – 6/17/2016</a:t>
            </a:r>
          </a:p>
          <a:p>
            <a:pPr indent="-115888"/>
            <a:r>
              <a:rPr lang="en-US" sz="1200" dirty="0" smtClean="0"/>
              <a:t>Sponsor: PMO</a:t>
            </a:r>
          </a:p>
          <a:p>
            <a:pPr indent="-115888"/>
            <a:r>
              <a:rPr lang="en-US" sz="1200" dirty="0" smtClean="0"/>
              <a:t>Customer: PMO</a:t>
            </a:r>
            <a:endParaRPr lang="en-US" sz="1200" dirty="0" smtClean="0">
              <a:solidFill>
                <a:schemeClr val="tx1"/>
              </a:solidFill>
            </a:endParaRPr>
          </a:p>
          <a:p>
            <a:pPr marL="227012" indent="0">
              <a:buNone/>
            </a:pPr>
            <a:r>
              <a:rPr lang="en-US" sz="1200" dirty="0" smtClean="0">
                <a:solidFill>
                  <a:schemeClr val="tx1"/>
                </a:solidFill>
              </a:rPr>
              <a:t> </a:t>
            </a:r>
            <a:endParaRPr lang="en-US" sz="1200" dirty="0">
              <a:solidFill>
                <a:schemeClr val="tx1"/>
              </a:solidFill>
            </a:endParaRPr>
          </a:p>
        </p:txBody>
      </p:sp>
      <p:sp>
        <p:nvSpPr>
          <p:cNvPr id="9" name="Content Placeholder 8"/>
          <p:cNvSpPr>
            <a:spLocks noGrp="1"/>
          </p:cNvSpPr>
          <p:nvPr>
            <p:ph sz="half" idx="2"/>
          </p:nvPr>
        </p:nvSpPr>
        <p:spPr>
          <a:xfrm>
            <a:off x="468086" y="1600200"/>
            <a:ext cx="5530932" cy="2565400"/>
          </a:xfrm>
        </p:spPr>
        <p:txBody>
          <a:bodyPr/>
          <a:lstStyle/>
          <a:p>
            <a:pPr marL="0" indent="0" algn="just">
              <a:buNone/>
            </a:pPr>
            <a:r>
              <a:rPr lang="en-US" sz="1200" b="1" dirty="0" smtClean="0">
                <a:solidFill>
                  <a:schemeClr val="tx1"/>
                </a:solidFill>
              </a:rPr>
              <a:t>Description:</a:t>
            </a:r>
          </a:p>
          <a:p>
            <a:pPr marL="0" indent="0" algn="just">
              <a:buNone/>
            </a:pPr>
            <a:r>
              <a:rPr lang="en-US" sz="1200" dirty="0" smtClean="0"/>
              <a:t>The </a:t>
            </a:r>
            <a:r>
              <a:rPr lang="en-US" sz="1200" dirty="0"/>
              <a:t>specific objectives of this project are:</a:t>
            </a:r>
          </a:p>
          <a:p>
            <a:pPr lvl="0"/>
            <a:r>
              <a:rPr lang="en-US" sz="1200" dirty="0"/>
              <a:t>To catalog existing ATC alarms and alerts that will continue to be used in the NextGen timeframe and new ATC alarms and alerts that that have been proposed for NextGen systems,</a:t>
            </a:r>
          </a:p>
          <a:p>
            <a:r>
              <a:rPr lang="en-US" sz="1200" dirty="0"/>
              <a:t>To develop a method based on human factors principles and best practices for associating alarms and alert presentation characteristics with situation characteristics, such as operational priority and urgency, and usage characteristics, such as the environment in which the alarm or alert occurs</a:t>
            </a:r>
            <a:r>
              <a:rPr lang="en-US" sz="1200" dirty="0" smtClean="0"/>
              <a:t>.</a:t>
            </a:r>
          </a:p>
          <a:p>
            <a:pPr marL="0" indent="0">
              <a:buNone/>
            </a:pPr>
            <a:r>
              <a:rPr lang="en-US" sz="1200" dirty="0" smtClean="0">
                <a:solidFill>
                  <a:schemeClr val="tx1"/>
                </a:solidFill>
              </a:rPr>
              <a:t>An updated list of DSTs and alarms, alerts, and notification is documented to </a:t>
            </a:r>
            <a:r>
              <a:rPr lang="en-US" sz="1200" dirty="0" smtClean="0"/>
              <a:t>assist in classification of alarms, alerts, notification characteristics.</a:t>
            </a:r>
            <a:endParaRPr lang="en-US" sz="1200" dirty="0" smtClean="0">
              <a:solidFill>
                <a:schemeClr val="tx1"/>
              </a:solidFill>
            </a:endParaRPr>
          </a:p>
        </p:txBody>
      </p:sp>
      <p:sp>
        <p:nvSpPr>
          <p:cNvPr id="11" name="Content Placeholder 8"/>
          <p:cNvSpPr txBox="1">
            <a:spLocks/>
          </p:cNvSpPr>
          <p:nvPr/>
        </p:nvSpPr>
        <p:spPr bwMode="auto">
          <a:xfrm>
            <a:off x="468086" y="4165600"/>
            <a:ext cx="8077200" cy="161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878819725"/>
              </p:ext>
            </p:extLst>
          </p:nvPr>
        </p:nvGraphicFramePr>
        <p:xfrm>
          <a:off x="571772" y="4465336"/>
          <a:ext cx="7973514" cy="48064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06.03.00 Recommended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NextGen Alarms and Alerts Association Method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6/17/2016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dk1"/>
                          </a:solidFill>
                          <a:effectLst/>
                          <a:latin typeface="+mn-lt"/>
                          <a:ea typeface="+mn-ea"/>
                          <a:cs typeface="+mn-cs"/>
                        </a:rPr>
                        <a:t> </a:t>
                      </a: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00B050"/>
                    </a:solidFill>
                  </a:tcPr>
                </a:tc>
                <a:extLst>
                  <a:ext uri="{0D108BD9-81ED-4DB2-BD59-A6C34878D82A}">
                    <a16:rowId xmlns:a16="http://schemas.microsoft.com/office/drawing/2014/main" xmlns="" val="1399624430"/>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15</a:t>
            </a:fld>
            <a:endParaRPr lang="en-US" dirty="0"/>
          </a:p>
        </p:txBody>
      </p:sp>
    </p:spTree>
    <p:extLst>
      <p:ext uri="{BB962C8B-B14F-4D97-AF65-F5344CB8AC3E}">
        <p14:creationId xmlns:p14="http://schemas.microsoft.com/office/powerpoint/2010/main" val="3179841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Automation and Decision Support Tools, Resiliency</a:t>
            </a:r>
            <a:br>
              <a:rPr lang="en-US" sz="2800" dirty="0" smtClean="0"/>
            </a:br>
            <a:r>
              <a:rPr lang="en-US" sz="2800" dirty="0" smtClean="0"/>
              <a:t>(FY14 PLA 06.04.00, FY16 PLA 03.01.00)</a:t>
            </a:r>
            <a:endParaRPr lang="en-US" sz="2800" dirty="0"/>
          </a:p>
        </p:txBody>
      </p:sp>
      <p:sp>
        <p:nvSpPr>
          <p:cNvPr id="8" name="Content Placeholder 7"/>
          <p:cNvSpPr>
            <a:spLocks noGrp="1"/>
          </p:cNvSpPr>
          <p:nvPr>
            <p:ph sz="half" idx="1"/>
          </p:nvPr>
        </p:nvSpPr>
        <p:spPr>
          <a:xfrm>
            <a:off x="5805298" y="1447800"/>
            <a:ext cx="2729102" cy="2091776"/>
          </a:xfrm>
        </p:spPr>
        <p:txBody>
          <a:bodyPr/>
          <a:lstStyle/>
          <a:p>
            <a:pPr marL="0" indent="0">
              <a:buNone/>
            </a:pPr>
            <a:r>
              <a:rPr lang="en-US" sz="1200" b="1" dirty="0" smtClean="0">
                <a:solidFill>
                  <a:schemeClr val="tx1"/>
                </a:solidFill>
              </a:rPr>
              <a:t>Details:</a:t>
            </a:r>
          </a:p>
          <a:p>
            <a:pPr indent="-115888"/>
            <a:r>
              <a:rPr lang="en-US" sz="1200" dirty="0" smtClean="0"/>
              <a:t>Task </a:t>
            </a:r>
            <a:r>
              <a:rPr lang="en-US" sz="1200" dirty="0" smtClean="0">
                <a:solidFill>
                  <a:schemeClr val="tx1"/>
                </a:solidFill>
              </a:rPr>
              <a:t>Manager: Jerome Lard</a:t>
            </a:r>
          </a:p>
          <a:p>
            <a:pPr indent="-115888"/>
            <a:r>
              <a:rPr lang="en-US" sz="1200" dirty="0" smtClean="0">
                <a:solidFill>
                  <a:schemeClr val="tx1"/>
                </a:solidFill>
              </a:rPr>
              <a:t>Performer: MIT Lincoln Labs</a:t>
            </a:r>
          </a:p>
          <a:p>
            <a:pPr indent="-115888"/>
            <a:r>
              <a:rPr lang="en-US" sz="1200" dirty="0" smtClean="0">
                <a:solidFill>
                  <a:schemeClr val="tx1"/>
                </a:solidFill>
              </a:rPr>
              <a:t>Funding: </a:t>
            </a:r>
            <a:r>
              <a:rPr lang="en-US" sz="1200" dirty="0" smtClean="0"/>
              <a:t>FY14 $90,000</a:t>
            </a:r>
            <a:endParaRPr lang="en-US" sz="1200" dirty="0" smtClean="0">
              <a:solidFill>
                <a:schemeClr val="tx1"/>
              </a:solidFill>
            </a:endParaRPr>
          </a:p>
          <a:p>
            <a:pPr indent="-115888"/>
            <a:r>
              <a:rPr lang="en-US" sz="1200" dirty="0" err="1" smtClean="0">
                <a:solidFill>
                  <a:schemeClr val="tx1"/>
                </a:solidFill>
              </a:rPr>
              <a:t>PoP</a:t>
            </a:r>
            <a:r>
              <a:rPr lang="en-US" sz="1200" dirty="0" smtClean="0">
                <a:solidFill>
                  <a:schemeClr val="tx1"/>
                </a:solidFill>
              </a:rPr>
              <a:t>: 7/31/2015 – 4/30/2016</a:t>
            </a:r>
          </a:p>
          <a:p>
            <a:pPr indent="-115888"/>
            <a:r>
              <a:rPr lang="en-US" sz="1200" dirty="0" smtClean="0"/>
              <a:t>Sponsor: ANG (NextGen Chief Scientist for PMO)</a:t>
            </a:r>
          </a:p>
          <a:p>
            <a:pPr indent="-115888"/>
            <a:r>
              <a:rPr lang="en-US" sz="1200" dirty="0" smtClean="0"/>
              <a:t>Customer: PMO</a:t>
            </a:r>
            <a:r>
              <a:rPr lang="en-US" sz="1200" dirty="0" smtClean="0">
                <a:solidFill>
                  <a:schemeClr val="tx1"/>
                </a:solidFill>
              </a:rPr>
              <a:t> </a:t>
            </a:r>
            <a:endParaRPr lang="en-US" sz="1200" dirty="0">
              <a:solidFill>
                <a:schemeClr val="tx1"/>
              </a:solidFill>
            </a:endParaRPr>
          </a:p>
        </p:txBody>
      </p:sp>
      <p:sp>
        <p:nvSpPr>
          <p:cNvPr id="9" name="Content Placeholder 8"/>
          <p:cNvSpPr>
            <a:spLocks noGrp="1"/>
          </p:cNvSpPr>
          <p:nvPr>
            <p:ph sz="half" idx="2"/>
          </p:nvPr>
        </p:nvSpPr>
        <p:spPr>
          <a:xfrm>
            <a:off x="492369" y="1371600"/>
            <a:ext cx="5348098" cy="2091776"/>
          </a:xfrm>
        </p:spPr>
        <p:txBody>
          <a:bodyPr/>
          <a:lstStyle/>
          <a:p>
            <a:pPr marL="0" indent="0" algn="just">
              <a:buNone/>
            </a:pPr>
            <a:r>
              <a:rPr lang="en-US" sz="1200" b="1" dirty="0" smtClean="0">
                <a:solidFill>
                  <a:schemeClr val="tx1"/>
                </a:solidFill>
              </a:rPr>
              <a:t>Description</a:t>
            </a:r>
            <a:r>
              <a:rPr lang="en-US" sz="1200" dirty="0" smtClean="0">
                <a:solidFill>
                  <a:schemeClr val="tx1"/>
                </a:solidFill>
              </a:rPr>
              <a:t>:</a:t>
            </a:r>
          </a:p>
          <a:p>
            <a:pPr marL="0" indent="0">
              <a:buNone/>
            </a:pPr>
            <a:r>
              <a:rPr lang="en-US" sz="1200" dirty="0"/>
              <a:t>Integrating new automation and DSTs requires careful examination of how the system is </a:t>
            </a:r>
            <a:r>
              <a:rPr lang="en-US" sz="1200" dirty="0" smtClean="0"/>
              <a:t>designed </a:t>
            </a:r>
            <a:r>
              <a:rPr lang="en-US" sz="1200" dirty="0"/>
              <a:t>to determine the appropriate system </a:t>
            </a:r>
            <a:r>
              <a:rPr lang="en-US" sz="1200" dirty="0" smtClean="0"/>
              <a:t>behaviors. The </a:t>
            </a:r>
            <a:r>
              <a:rPr lang="en-US" sz="1200" dirty="0"/>
              <a:t>purpose of this </a:t>
            </a:r>
            <a:r>
              <a:rPr lang="en-US" sz="1200" dirty="0" smtClean="0"/>
              <a:t>project </a:t>
            </a:r>
            <a:r>
              <a:rPr lang="en-US" sz="1200" dirty="0"/>
              <a:t>is to create an initial catalog of proposed NextGen DSTs and automated </a:t>
            </a:r>
            <a:r>
              <a:rPr lang="en-US" sz="1200" dirty="0" smtClean="0"/>
              <a:t>systems, identify </a:t>
            </a:r>
            <a:r>
              <a:rPr lang="en-US" sz="1200" dirty="0"/>
              <a:t>instances where controllers will use multiple tools simultaneously, and the address </a:t>
            </a:r>
            <a:r>
              <a:rPr lang="en-US" sz="1200" dirty="0" smtClean="0"/>
              <a:t>associated </a:t>
            </a:r>
            <a:r>
              <a:rPr lang="en-US" sz="1200" dirty="0"/>
              <a:t>risks. </a:t>
            </a:r>
            <a:r>
              <a:rPr lang="en-US" sz="1200" dirty="0" smtClean="0"/>
              <a:t>The </a:t>
            </a:r>
            <a:r>
              <a:rPr lang="en-US" sz="1200" dirty="0"/>
              <a:t>study will include an analysis of the limits of increased automation </a:t>
            </a:r>
            <a:r>
              <a:rPr lang="en-US" sz="1200" dirty="0" smtClean="0"/>
              <a:t>and how </a:t>
            </a:r>
            <a:r>
              <a:rPr lang="en-US" sz="1200" dirty="0"/>
              <a:t>increased use of automated systems and DSTs may affect the resiliency of the </a:t>
            </a:r>
            <a:r>
              <a:rPr lang="en-US" sz="1200" dirty="0" smtClean="0"/>
              <a:t>NAS overall. This </a:t>
            </a:r>
            <a:r>
              <a:rPr lang="en-US" sz="1200" dirty="0"/>
              <a:t>study will provide a better understanding of degraded automation modes, resiliency under </a:t>
            </a:r>
            <a:r>
              <a:rPr lang="en-US" sz="1200" dirty="0" smtClean="0"/>
              <a:t>high </a:t>
            </a:r>
            <a:r>
              <a:rPr lang="en-US" sz="1200" dirty="0"/>
              <a:t>levels of automation, and recovery procedures for adverse events. The final results will be </a:t>
            </a:r>
            <a:r>
              <a:rPr lang="en-US" sz="1200" dirty="0" smtClean="0"/>
              <a:t> provided </a:t>
            </a:r>
            <a:r>
              <a:rPr lang="en-US" sz="1200" dirty="0"/>
              <a:t>to the PMO and Safety and Technical Training Group.  The project may also provide </a:t>
            </a:r>
            <a:r>
              <a:rPr lang="en-US" sz="1200" dirty="0" smtClean="0"/>
              <a:t>a baseline </a:t>
            </a:r>
            <a:r>
              <a:rPr lang="en-US" sz="1200" dirty="0"/>
              <a:t>for the development of future operational concepts that include DSTs and information </a:t>
            </a:r>
            <a:r>
              <a:rPr lang="en-US" sz="1200" dirty="0" smtClean="0"/>
              <a:t>automation. Project team has developed and presented a publication summarizing early results for this work (DASC 2015).</a:t>
            </a:r>
            <a:endParaRPr lang="en-US" sz="1200" dirty="0" smtClean="0">
              <a:solidFill>
                <a:schemeClr val="tx1"/>
              </a:solidFill>
            </a:endParaRPr>
          </a:p>
        </p:txBody>
      </p:sp>
      <p:sp>
        <p:nvSpPr>
          <p:cNvPr id="11" name="Content Placeholder 8"/>
          <p:cNvSpPr txBox="1">
            <a:spLocks/>
          </p:cNvSpPr>
          <p:nvPr/>
        </p:nvSpPr>
        <p:spPr bwMode="auto">
          <a:xfrm>
            <a:off x="457200" y="4648200"/>
            <a:ext cx="8077200" cy="32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chemeClr val="tx1"/>
                </a:solidFill>
              </a:rPr>
              <a:t>Status: In Progress/On Track</a:t>
            </a:r>
            <a:endParaRPr lang="en-US" sz="1200" b="1"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584772048"/>
              </p:ext>
            </p:extLst>
          </p:nvPr>
        </p:nvGraphicFramePr>
        <p:xfrm>
          <a:off x="560886" y="4955500"/>
          <a:ext cx="7973514" cy="98328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06.04.00 Report on legacy NAS vs. NextGen Adverse Event Recovery and System Resiliency Metrics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4/30/2016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dk1"/>
                          </a:solidFill>
                          <a:effectLst/>
                          <a:latin typeface="+mn-lt"/>
                          <a:ea typeface="+mn-ea"/>
                          <a:cs typeface="+mn-cs"/>
                        </a:rPr>
                        <a:t> </a:t>
                      </a: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00B050"/>
                    </a:solidFill>
                  </a:tcPr>
                </a:tc>
                <a:extLst>
                  <a:ext uri="{0D108BD9-81ED-4DB2-BD59-A6C34878D82A}">
                    <a16:rowId xmlns:a16="http://schemas.microsoft.com/office/drawing/2014/main" xmlns="" val="1399624430"/>
                  </a:ext>
                </a:extLst>
              </a:tr>
              <a:tr h="228878">
                <a:tc>
                  <a:txBody>
                    <a:bodyPr/>
                    <a:lstStyle/>
                    <a:p>
                      <a:pPr marL="0" marR="0">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03.01.00 Guidance for</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Integration of Human-System Resiliency Metrics in the Safety Risk Management Guidance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8/31/2017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00B050"/>
                    </a:solidFill>
                  </a:tcPr>
                </a:tc>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16</a:t>
            </a:fld>
            <a:endParaRPr lang="en-US" dirty="0"/>
          </a:p>
        </p:txBody>
      </p:sp>
    </p:spTree>
    <p:extLst>
      <p:ext uri="{BB962C8B-B14F-4D97-AF65-F5344CB8AC3E}">
        <p14:creationId xmlns:p14="http://schemas.microsoft.com/office/powerpoint/2010/main" val="4099675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PBN Procedures Guidebook</a:t>
            </a:r>
            <a:br>
              <a:rPr lang="en-US" sz="2800" dirty="0" smtClean="0"/>
            </a:br>
            <a:r>
              <a:rPr lang="en-US" sz="2800" dirty="0" smtClean="0"/>
              <a:t>(FY14 PLA 07.00.00)</a:t>
            </a:r>
            <a:endParaRPr lang="en-US" sz="2800" dirty="0"/>
          </a:p>
        </p:txBody>
      </p:sp>
      <p:sp>
        <p:nvSpPr>
          <p:cNvPr id="8" name="Content Placeholder 7"/>
          <p:cNvSpPr>
            <a:spLocks noGrp="1"/>
          </p:cNvSpPr>
          <p:nvPr>
            <p:ph sz="half" idx="1"/>
          </p:nvPr>
        </p:nvSpPr>
        <p:spPr>
          <a:xfrm>
            <a:off x="5557838" y="1600200"/>
            <a:ext cx="3128962"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Stephanie Kreseen</a:t>
            </a:r>
          </a:p>
          <a:p>
            <a:pPr indent="-115888"/>
            <a:r>
              <a:rPr lang="en-US" sz="1200" dirty="0" smtClean="0">
                <a:solidFill>
                  <a:schemeClr val="tx1"/>
                </a:solidFill>
              </a:rPr>
              <a:t>Performer: Fort </a:t>
            </a:r>
            <a:r>
              <a:rPr lang="en-US" sz="1200" dirty="0"/>
              <a:t>H</a:t>
            </a:r>
            <a:r>
              <a:rPr lang="en-US" sz="1200" dirty="0" smtClean="0">
                <a:solidFill>
                  <a:schemeClr val="tx1"/>
                </a:solidFill>
              </a:rPr>
              <a:t>ill Group</a:t>
            </a:r>
          </a:p>
          <a:p>
            <a:pPr indent="-115888"/>
            <a:r>
              <a:rPr lang="en-US" sz="1200" dirty="0" smtClean="0">
                <a:solidFill>
                  <a:schemeClr val="tx1"/>
                </a:solidFill>
              </a:rPr>
              <a:t>Funding: FY13/14 $352,753</a:t>
            </a:r>
          </a:p>
          <a:p>
            <a:pPr indent="-115888"/>
            <a:r>
              <a:rPr lang="en-US" sz="1200" dirty="0" err="1" smtClean="0">
                <a:solidFill>
                  <a:schemeClr val="tx1"/>
                </a:solidFill>
              </a:rPr>
              <a:t>PoP</a:t>
            </a:r>
            <a:r>
              <a:rPr lang="en-US" sz="1200" dirty="0" smtClean="0">
                <a:solidFill>
                  <a:schemeClr val="tx1"/>
                </a:solidFill>
              </a:rPr>
              <a:t>: 7/1/2015 – 12/31/2016</a:t>
            </a:r>
          </a:p>
          <a:p>
            <a:pPr indent="-115888"/>
            <a:r>
              <a:rPr lang="en-US" sz="1200" dirty="0" smtClean="0"/>
              <a:t>Sponsor: ANG (NextGen Chief Scientist for AJV) </a:t>
            </a:r>
          </a:p>
          <a:p>
            <a:pPr indent="-115888"/>
            <a:r>
              <a:rPr lang="en-US" sz="1200" dirty="0" smtClean="0">
                <a:solidFill>
                  <a:schemeClr val="tx1"/>
                </a:solidFill>
              </a:rPr>
              <a:t>Customer: AJV</a:t>
            </a:r>
          </a:p>
        </p:txBody>
      </p:sp>
      <p:sp>
        <p:nvSpPr>
          <p:cNvPr id="9" name="Content Placeholder 8"/>
          <p:cNvSpPr>
            <a:spLocks noGrp="1"/>
          </p:cNvSpPr>
          <p:nvPr>
            <p:ph sz="half" idx="2"/>
          </p:nvPr>
        </p:nvSpPr>
        <p:spPr>
          <a:xfrm>
            <a:off x="468086" y="1600200"/>
            <a:ext cx="5089752" cy="2091776"/>
          </a:xfrm>
        </p:spPr>
        <p:txBody>
          <a:bodyPr/>
          <a:lstStyle/>
          <a:p>
            <a:pPr marL="0" indent="0" algn="just">
              <a:buNone/>
            </a:pPr>
            <a:r>
              <a:rPr lang="en-US" sz="1200" b="1" dirty="0" smtClean="0">
                <a:solidFill>
                  <a:schemeClr val="tx1"/>
                </a:solidFill>
              </a:rPr>
              <a:t>Description</a:t>
            </a:r>
            <a:r>
              <a:rPr lang="en-US" sz="1200" b="1" dirty="0"/>
              <a:t>: </a:t>
            </a:r>
            <a:r>
              <a:rPr lang="en-US" sz="1200" dirty="0" smtClean="0"/>
              <a:t>The project team will develop </a:t>
            </a:r>
            <a:r>
              <a:rPr lang="en-US" sz="1200" dirty="0"/>
              <a:t>a PBN procedure development guidebook that includes relevant guidance </a:t>
            </a:r>
            <a:r>
              <a:rPr lang="en-US" sz="1200" dirty="0" smtClean="0"/>
              <a:t>for procedure </a:t>
            </a:r>
            <a:r>
              <a:rPr lang="en-US" sz="1200" dirty="0"/>
              <a:t>designers, operational and experimental data supporting </a:t>
            </a:r>
            <a:r>
              <a:rPr lang="en-US" sz="1200" dirty="0" smtClean="0"/>
              <a:t>the recommendations</a:t>
            </a:r>
            <a:r>
              <a:rPr lang="en-US" sz="1200" dirty="0"/>
              <a:t>, and examples of recommendations applied to existing </a:t>
            </a:r>
            <a:r>
              <a:rPr lang="en-US" sz="1200" dirty="0" smtClean="0"/>
              <a:t>RNAV/RNP procedures</a:t>
            </a:r>
            <a:r>
              <a:rPr lang="en-US" sz="1200" dirty="0"/>
              <a:t>. As an Appendix to the guidebook should include designated scenarios </a:t>
            </a:r>
            <a:r>
              <a:rPr lang="en-US" sz="1200" dirty="0" smtClean="0"/>
              <a:t>which were </a:t>
            </a:r>
            <a:r>
              <a:rPr lang="en-US" sz="1200" dirty="0"/>
              <a:t>developed and used to support the cognitive </a:t>
            </a:r>
            <a:r>
              <a:rPr lang="en-US" sz="1200" dirty="0" smtClean="0"/>
              <a:t>walkthroughs. The </a:t>
            </a:r>
            <a:r>
              <a:rPr lang="en-US" sz="1200" dirty="0"/>
              <a:t>guidebook will include the list of criteria for the evaluation and guidance </a:t>
            </a:r>
            <a:r>
              <a:rPr lang="en-US" sz="1200" dirty="0" smtClean="0"/>
              <a:t>for the </a:t>
            </a:r>
            <a:r>
              <a:rPr lang="en-US" sz="1200" dirty="0"/>
              <a:t>implementation of operations that support PBN operations.</a:t>
            </a:r>
            <a:endParaRPr lang="en-US" sz="1200" dirty="0" smtClean="0">
              <a:solidFill>
                <a:schemeClr val="tx1"/>
              </a:solidFill>
            </a:endParaRPr>
          </a:p>
        </p:txBody>
      </p:sp>
      <p:sp>
        <p:nvSpPr>
          <p:cNvPr id="11" name="Content Placeholder 8"/>
          <p:cNvSpPr txBox="1">
            <a:spLocks/>
          </p:cNvSpPr>
          <p:nvPr/>
        </p:nvSpPr>
        <p:spPr bwMode="auto">
          <a:xfrm>
            <a:off x="468086" y="3691976"/>
            <a:ext cx="8077200" cy="209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chemeClr val="tx1"/>
                </a:solidFill>
              </a:rPr>
              <a:t>Status: In Progress/On Track</a:t>
            </a:r>
            <a:endParaRPr lang="en-US" sz="1200" b="1"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4208718470"/>
              </p:ext>
            </p:extLst>
          </p:nvPr>
        </p:nvGraphicFramePr>
        <p:xfrm>
          <a:off x="571772" y="3970036"/>
          <a:ext cx="7973514" cy="48064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07.01.00 NextGen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Performance Based Navigation Procedures Development </a:t>
                      </a: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Guidebook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12/31/2016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dk1"/>
                          </a:solidFill>
                          <a:effectLst/>
                          <a:latin typeface="+mn-lt"/>
                          <a:ea typeface="+mn-ea"/>
                          <a:cs typeface="+mn-cs"/>
                        </a:rPr>
                        <a:t> </a:t>
                      </a: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33CC33"/>
                    </a:solidFill>
                  </a:tcPr>
                </a:tc>
                <a:extLst>
                  <a:ext uri="{0D108BD9-81ED-4DB2-BD59-A6C34878D82A}">
                    <a16:rowId xmlns:a16="http://schemas.microsoft.com/office/drawing/2014/main" xmlns="" val="1518631395"/>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17</a:t>
            </a:fld>
            <a:endParaRPr lang="en-US" dirty="0"/>
          </a:p>
        </p:txBody>
      </p:sp>
    </p:spTree>
    <p:extLst>
      <p:ext uri="{BB962C8B-B14F-4D97-AF65-F5344CB8AC3E}">
        <p14:creationId xmlns:p14="http://schemas.microsoft.com/office/powerpoint/2010/main" val="1231236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a:t>NextGen Traffic Flow Management Tool Assessment for the Traffic </a:t>
            </a:r>
            <a:r>
              <a:rPr lang="en-US" sz="2800" dirty="0" smtClean="0"/>
              <a:t>Manager</a:t>
            </a:r>
            <a:r>
              <a:rPr lang="en-US" sz="2800" dirty="0"/>
              <a:t/>
            </a:r>
            <a:br>
              <a:rPr lang="en-US" sz="2800" dirty="0"/>
            </a:br>
            <a:r>
              <a:rPr lang="en-US" sz="2800" dirty="0" smtClean="0"/>
              <a:t>(FY14 PLA 09.00.00, FY16 PLA 03.01.00)</a:t>
            </a:r>
            <a:endParaRPr lang="en-US" sz="2800" dirty="0"/>
          </a:p>
        </p:txBody>
      </p:sp>
      <p:sp>
        <p:nvSpPr>
          <p:cNvPr id="8" name="Content Placeholder 7"/>
          <p:cNvSpPr>
            <a:spLocks noGrp="1"/>
          </p:cNvSpPr>
          <p:nvPr>
            <p:ph sz="half" idx="1"/>
          </p:nvPr>
        </p:nvSpPr>
        <p:spPr>
          <a:xfrm>
            <a:off x="5564777" y="1600200"/>
            <a:ext cx="3198223"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Stephanie Kreseen</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a:t>
            </a:r>
          </a:p>
          <a:p>
            <a:pPr indent="-115888"/>
            <a:r>
              <a:rPr lang="en-US" sz="1200" dirty="0" smtClean="0">
                <a:solidFill>
                  <a:schemeClr val="tx1"/>
                </a:solidFill>
              </a:rPr>
              <a:t>Funding: FY14 $329,000</a:t>
            </a:r>
          </a:p>
          <a:p>
            <a:pPr indent="-115888"/>
            <a:r>
              <a:rPr lang="en-US" sz="1200" dirty="0" err="1" smtClean="0">
                <a:solidFill>
                  <a:schemeClr val="tx1"/>
                </a:solidFill>
              </a:rPr>
              <a:t>PoP</a:t>
            </a:r>
            <a:r>
              <a:rPr lang="en-US" sz="1200" dirty="0" smtClean="0">
                <a:solidFill>
                  <a:schemeClr val="tx1"/>
                </a:solidFill>
              </a:rPr>
              <a:t>: 11/10/2015 – 03/15/2017</a:t>
            </a:r>
          </a:p>
          <a:p>
            <a:pPr indent="-115888"/>
            <a:r>
              <a:rPr lang="en-US" sz="1200" dirty="0" smtClean="0"/>
              <a:t>Sponsor: ANG (NextGen Chief Scientist for PMO)</a:t>
            </a:r>
          </a:p>
          <a:p>
            <a:pPr indent="-115888"/>
            <a:r>
              <a:rPr lang="en-US" sz="1200" dirty="0" smtClean="0">
                <a:solidFill>
                  <a:schemeClr val="tx1"/>
                </a:solidFill>
              </a:rPr>
              <a:t>Customer: PMO</a:t>
            </a:r>
          </a:p>
        </p:txBody>
      </p:sp>
      <p:sp>
        <p:nvSpPr>
          <p:cNvPr id="9" name="Content Placeholder 8"/>
          <p:cNvSpPr>
            <a:spLocks noGrp="1"/>
          </p:cNvSpPr>
          <p:nvPr>
            <p:ph sz="half" idx="2"/>
          </p:nvPr>
        </p:nvSpPr>
        <p:spPr>
          <a:xfrm>
            <a:off x="468086" y="1600200"/>
            <a:ext cx="5096691" cy="2091776"/>
          </a:xfrm>
        </p:spPr>
        <p:txBody>
          <a:bodyPr/>
          <a:lstStyle/>
          <a:p>
            <a:pPr marL="0" indent="0" algn="just">
              <a:buNone/>
            </a:pPr>
            <a:r>
              <a:rPr lang="en-US" sz="1200" b="1" dirty="0" smtClean="0">
                <a:solidFill>
                  <a:schemeClr val="tx1"/>
                </a:solidFill>
              </a:rPr>
              <a:t>Description: </a:t>
            </a:r>
            <a:r>
              <a:rPr lang="en-US" sz="1200" dirty="0" smtClean="0">
                <a:solidFill>
                  <a:schemeClr val="tx1"/>
                </a:solidFill>
              </a:rPr>
              <a:t>The </a:t>
            </a:r>
            <a:r>
              <a:rPr lang="en-US" sz="1200" dirty="0">
                <a:solidFill>
                  <a:schemeClr val="tx1"/>
                </a:solidFill>
              </a:rPr>
              <a:t>purpose of this project is to develop a better understanding of human behavior when using the types of decision-support tools planned for the Traffic Flow Management (TFM) domain: recommendation tools that provide users with suggested solutions to problems and “what-if” modeling tools that allow users to examine the likely outcomes of different potential actions and scenarios.  The project will develop general guidelines for the design and training of Traffic Managers and Coordinators for the use of NextGen recommendation and what-if modeling tools.  By extension, under this project, guidelines applicable to other ATC domains may be developed, when using the same what-if modeling tools. </a:t>
            </a:r>
          </a:p>
        </p:txBody>
      </p:sp>
      <p:sp>
        <p:nvSpPr>
          <p:cNvPr id="11" name="Content Placeholder 8"/>
          <p:cNvSpPr txBox="1">
            <a:spLocks/>
          </p:cNvSpPr>
          <p:nvPr/>
        </p:nvSpPr>
        <p:spPr bwMode="auto">
          <a:xfrm>
            <a:off x="468086" y="4071938"/>
            <a:ext cx="8077200" cy="171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639410561"/>
              </p:ext>
            </p:extLst>
          </p:nvPr>
        </p:nvGraphicFramePr>
        <p:xfrm>
          <a:off x="571772" y="4355806"/>
          <a:ext cx="7973514" cy="84640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09.01.00 TM Job and Tool Analysis and Recommendations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03/15/2017</a:t>
                      </a: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dk1"/>
                          </a:solidFill>
                          <a:effectLst/>
                          <a:latin typeface="+mn-lt"/>
                          <a:ea typeface="+mn-ea"/>
                          <a:cs typeface="+mn-cs"/>
                        </a:rPr>
                        <a:t> </a:t>
                      </a:r>
                      <a:r>
                        <a:rPr lang="en-US" sz="1000" b="1" kern="1200" dirty="0" smtClean="0">
                          <a:solidFill>
                            <a:schemeClr val="dk1"/>
                          </a:solidFill>
                          <a:effectLst/>
                          <a:latin typeface="+mn-lt"/>
                          <a:ea typeface="+mn-ea"/>
                          <a:cs typeface="+mn-cs"/>
                        </a:rPr>
                        <a:t>G</a:t>
                      </a:r>
                    </a:p>
                  </a:txBody>
                  <a:tcPr marL="68580" marR="68580" marT="0" marB="0" anchor="ctr">
                    <a:solidFill>
                      <a:srgbClr val="00B050"/>
                    </a:solidFill>
                  </a:tcPr>
                </a:tc>
                <a:extLst>
                  <a:ext uri="{0D108BD9-81ED-4DB2-BD59-A6C34878D82A}">
                    <a16:rowId xmlns:a16="http://schemas.microsoft.com/office/drawing/2014/main" xmlns="" val="1518631395"/>
                  </a:ext>
                </a:extLst>
              </a:tr>
              <a:tr h="228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03.01.00 Guidance for</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Integration of Human-System Resiliency Metrics in the Safety Risk Management Guidance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200" kern="1200" dirty="0" smtClean="0">
                          <a:solidFill>
                            <a:schemeClr val="dk1"/>
                          </a:solidFill>
                          <a:effectLst/>
                          <a:latin typeface="+mn-lt"/>
                          <a:ea typeface="+mn-ea"/>
                          <a:cs typeface="+mn-cs"/>
                        </a:rPr>
                        <a:t>08/31/2017</a:t>
                      </a:r>
                      <a:endParaRPr lang="en-US" sz="1200" kern="1200" dirty="0">
                        <a:solidFill>
                          <a:schemeClr val="dk1"/>
                        </a:solidFill>
                        <a:effectLst/>
                        <a:latin typeface="+mn-lt"/>
                        <a:ea typeface="+mn-ea"/>
                        <a:cs typeface="+mn-cs"/>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smtClean="0">
                          <a:solidFill>
                            <a:schemeClr val="dk1"/>
                          </a:solidFill>
                          <a:effectLst/>
                          <a:latin typeface="+mn-lt"/>
                          <a:ea typeface="+mn-ea"/>
                          <a:cs typeface="+mn-cs"/>
                        </a:rPr>
                        <a:t>G</a:t>
                      </a:r>
                    </a:p>
                  </a:txBody>
                  <a:tcPr marL="68580" marR="68580" marT="0" marB="0" anchor="ctr">
                    <a:solidFill>
                      <a:srgbClr val="00B050"/>
                    </a:solidFill>
                  </a:tcPr>
                </a:tc>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18</a:t>
            </a:fld>
            <a:endParaRPr lang="en-US" dirty="0"/>
          </a:p>
        </p:txBody>
      </p:sp>
    </p:spTree>
    <p:extLst>
      <p:ext uri="{BB962C8B-B14F-4D97-AF65-F5344CB8AC3E}">
        <p14:creationId xmlns:p14="http://schemas.microsoft.com/office/powerpoint/2010/main" val="598760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Slide Number Placeholder 4"/>
          <p:cNvSpPr>
            <a:spLocks noGrp="1"/>
          </p:cNvSpPr>
          <p:nvPr>
            <p:ph type="sldNum" sz="quarter" idx="10"/>
          </p:nvPr>
        </p:nvSpPr>
        <p:spPr/>
        <p:txBody>
          <a:bodyPr/>
          <a:lstStyle/>
          <a:p>
            <a:pPr>
              <a:defRPr/>
            </a:pPr>
            <a:fld id="{F88C76F1-B6C2-40F0-863F-C21F42B3DAE7}" type="slidenum">
              <a:rPr lang="en-US" smtClean="0"/>
              <a:pPr>
                <a:defRPr/>
              </a:pPr>
              <a:t>19</a:t>
            </a:fld>
            <a:endParaRPr lang="en-US" dirty="0"/>
          </a:p>
        </p:txBody>
      </p:sp>
    </p:spTree>
    <p:extLst>
      <p:ext uri="{BB962C8B-B14F-4D97-AF65-F5344CB8AC3E}">
        <p14:creationId xmlns:p14="http://schemas.microsoft.com/office/powerpoint/2010/main" val="2351720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2</a:t>
            </a:fld>
            <a:endParaRPr lang="en-US" altLang="en-US" sz="1400" b="0" dirty="0" smtClean="0">
              <a:solidFill>
                <a:schemeClr val="bg1"/>
              </a:solidFill>
            </a:endParaRPr>
          </a:p>
        </p:txBody>
      </p:sp>
      <p:sp>
        <p:nvSpPr>
          <p:cNvPr id="7171" name="Rectangle 2"/>
          <p:cNvSpPr>
            <a:spLocks noGrp="1" noChangeArrowheads="1"/>
          </p:cNvSpPr>
          <p:nvPr>
            <p:ph type="title"/>
          </p:nvPr>
        </p:nvSpPr>
        <p:spPr>
          <a:xfrm>
            <a:off x="0" y="344488"/>
            <a:ext cx="9143999" cy="798512"/>
          </a:xfrm>
        </p:spPr>
        <p:txBody>
          <a:bodyPr/>
          <a:lstStyle/>
          <a:p>
            <a:pPr algn="ctr" eaLnBrk="1" hangingPunct="1"/>
            <a:r>
              <a:rPr lang="en-US" altLang="en-US" sz="3200" dirty="0"/>
              <a:t>NextGen ATC/TechOps Human </a:t>
            </a:r>
            <a:r>
              <a:rPr lang="en-US" altLang="en-US" sz="3200" dirty="0" smtClean="0"/>
              <a:t>Factors</a:t>
            </a:r>
            <a:br>
              <a:rPr lang="en-US" altLang="en-US" sz="3200" dirty="0" smtClean="0"/>
            </a:br>
            <a:r>
              <a:rPr lang="en-US" altLang="en-US" sz="2400" i="1" dirty="0" smtClean="0"/>
              <a:t>F&amp;E</a:t>
            </a:r>
            <a:endParaRPr lang="en-US" altLang="en-US" sz="3200" i="1" dirty="0" smtClean="0"/>
          </a:p>
        </p:txBody>
      </p:sp>
      <p:sp>
        <p:nvSpPr>
          <p:cNvPr id="7172" name="Rectangle 3"/>
          <p:cNvSpPr txBox="1">
            <a:spLocks noChangeArrowheads="1"/>
          </p:cNvSpPr>
          <p:nvPr/>
        </p:nvSpPr>
        <p:spPr bwMode="auto">
          <a:xfrm>
            <a:off x="381000" y="1295400"/>
            <a:ext cx="8208963"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a:solidFill>
                  <a:srgbClr val="000000"/>
                </a:solidFill>
              </a:rPr>
              <a:t>What are the benefits to the </a:t>
            </a:r>
            <a:r>
              <a:rPr lang="en-US" altLang="en-US" sz="2000" dirty="0" smtClean="0">
                <a:solidFill>
                  <a:srgbClr val="000000"/>
                </a:solidFill>
              </a:rPr>
              <a:t>FAA</a:t>
            </a:r>
          </a:p>
          <a:p>
            <a:pPr marL="342900" indent="-342900" eaLnBrk="1" hangingPunct="1">
              <a:spcBef>
                <a:spcPct val="50000"/>
              </a:spcBef>
            </a:pPr>
            <a:r>
              <a:rPr lang="en-US" sz="2000" b="0" dirty="0"/>
              <a:t>This program aims at providing human factors system level guidance to assist with the evolution of the NAS infrastructure and its workforce with a focus on the early phases of the Acquisition Management System (AMS) (i.e., Service Analysis and Concept &amp; Requirements Definition). </a:t>
            </a:r>
          </a:p>
          <a:p>
            <a:pPr eaLnBrk="1" hangingPunct="1">
              <a:spcBef>
                <a:spcPct val="50000"/>
              </a:spcBef>
            </a:pPr>
            <a:endParaRPr lang="en-US" altLang="en-US" sz="1400" dirty="0"/>
          </a:p>
          <a:p>
            <a:pPr eaLnBrk="1" hangingPunct="1">
              <a:spcBef>
                <a:spcPct val="50000"/>
              </a:spcBef>
              <a:buFontTx/>
              <a:buNone/>
            </a:pPr>
            <a:r>
              <a:rPr lang="en-US" altLang="en-US" sz="2000" dirty="0">
                <a:solidFill>
                  <a:srgbClr val="000000"/>
                </a:solidFill>
              </a:rPr>
              <a:t>What determines program </a:t>
            </a:r>
            <a:r>
              <a:rPr lang="en-US" altLang="en-US" sz="2000" dirty="0" smtClean="0">
                <a:solidFill>
                  <a:srgbClr val="000000"/>
                </a:solidFill>
              </a:rPr>
              <a:t>success</a:t>
            </a:r>
          </a:p>
          <a:p>
            <a:pPr marL="342900" indent="-342900" eaLnBrk="1" hangingPunct="1">
              <a:spcBef>
                <a:spcPct val="50000"/>
              </a:spcBef>
            </a:pPr>
            <a:r>
              <a:rPr lang="en-US" altLang="en-US" sz="2000" b="0" dirty="0" smtClean="0">
                <a:solidFill>
                  <a:srgbClr val="000000"/>
                </a:solidFill>
              </a:rPr>
              <a:t>Successful transition strategy of Human Factors products.</a:t>
            </a:r>
          </a:p>
          <a:p>
            <a:pPr marL="342900" indent="-342900" eaLnBrk="1" hangingPunct="1">
              <a:spcBef>
                <a:spcPct val="50000"/>
              </a:spcBef>
            </a:pPr>
            <a:r>
              <a:rPr lang="en-US" altLang="en-US" sz="2000" b="0" dirty="0" smtClean="0">
                <a:solidFill>
                  <a:srgbClr val="000000"/>
                </a:solidFill>
              </a:rPr>
              <a:t>Identify areas of HF needs early in support of NAS infrastructure and workforce changes. That minimizes safety and adverse operational impacts. </a:t>
            </a:r>
            <a:endParaRPr lang="en-US" altLang="en-US" sz="2000" b="0" dirty="0">
              <a:solidFill>
                <a:srgbClr val="000000"/>
              </a:solidFill>
            </a:endParaRPr>
          </a:p>
          <a:p>
            <a:pPr eaLnBrk="1" hangingPunct="1">
              <a:spcBef>
                <a:spcPct val="50000"/>
              </a:spcBef>
              <a:buFontTx/>
              <a:buNone/>
            </a:pPr>
            <a:endParaRPr lang="en-US" altLang="en-US" sz="14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187488B-5047-499D-8139-9A69FFCA20FA}" type="slidenum">
              <a:rPr lang="en-US" altLang="en-US" sz="1400" b="0" smtClean="0">
                <a:solidFill>
                  <a:srgbClr val="FFFFFF"/>
                </a:solidFill>
              </a:rPr>
              <a:pPr eaLnBrk="1" hangingPunct="1">
                <a:spcBef>
                  <a:spcPct val="0"/>
                </a:spcBef>
              </a:pPr>
              <a:t>20</a:t>
            </a:fld>
            <a:endParaRPr lang="en-US" altLang="en-US" sz="1400" b="0" smtClean="0">
              <a:solidFill>
                <a:srgbClr val="FFFFFF"/>
              </a:solidFill>
            </a:endParaRPr>
          </a:p>
        </p:txBody>
      </p:sp>
      <p:sp>
        <p:nvSpPr>
          <p:cNvPr id="8195" name="Rectangle 2"/>
          <p:cNvSpPr>
            <a:spLocks noGrp="1" noChangeArrowheads="1"/>
          </p:cNvSpPr>
          <p:nvPr>
            <p:ph type="title"/>
          </p:nvPr>
        </p:nvSpPr>
        <p:spPr>
          <a:xfrm>
            <a:off x="381000" y="152400"/>
            <a:ext cx="8472488" cy="609600"/>
          </a:xfrm>
        </p:spPr>
        <p:txBody>
          <a:bodyPr/>
          <a:lstStyle/>
          <a:p>
            <a:pPr algn="ctr" eaLnBrk="1" hangingPunct="1"/>
            <a:r>
              <a:rPr lang="en-US" altLang="en-US" sz="3400" dirty="0"/>
              <a:t>NextGen ATC/TechOps </a:t>
            </a:r>
            <a:r>
              <a:rPr lang="en-US" altLang="en-US" sz="3400" dirty="0" smtClean="0"/>
              <a:t>HF Team</a:t>
            </a:r>
          </a:p>
        </p:txBody>
      </p:sp>
      <p:sp>
        <p:nvSpPr>
          <p:cNvPr id="4100" name="Rectangle 3"/>
          <p:cNvSpPr>
            <a:spLocks noGrp="1" noChangeArrowheads="1"/>
          </p:cNvSpPr>
          <p:nvPr>
            <p:ph type="body" idx="1"/>
          </p:nvPr>
        </p:nvSpPr>
        <p:spPr>
          <a:xfrm>
            <a:off x="152400" y="685800"/>
            <a:ext cx="8686800" cy="5181600"/>
          </a:xfrm>
        </p:spPr>
        <p:txBody>
          <a:bodyPr/>
          <a:lstStyle/>
          <a:p>
            <a:pPr marL="461963" lvl="1" indent="0" eaLnBrk="1" hangingPunct="1">
              <a:buFontTx/>
              <a:buNone/>
              <a:defRPr/>
            </a:pPr>
            <a:endParaRPr lang="en-US" sz="1000" b="1" dirty="0" smtClean="0"/>
          </a:p>
          <a:p>
            <a:pPr marL="461963" lvl="1" indent="0" eaLnBrk="1" hangingPunct="1">
              <a:spcBef>
                <a:spcPts val="0"/>
              </a:spcBef>
              <a:buFontTx/>
              <a:buNone/>
              <a:defRPr/>
            </a:pPr>
            <a:r>
              <a:rPr lang="en-US" sz="2000" b="1" dirty="0" smtClean="0"/>
              <a:t>Sponsors:</a:t>
            </a:r>
          </a:p>
          <a:p>
            <a:pPr marL="804863" lvl="1" indent="-342900" eaLnBrk="1" hangingPunct="1">
              <a:spcBef>
                <a:spcPts val="0"/>
              </a:spcBef>
              <a:buFont typeface="Arial" panose="020B0604020202020204" pitchFamily="34" charset="0"/>
              <a:buChar char="•"/>
              <a:defRPr/>
            </a:pPr>
            <a:r>
              <a:rPr lang="en-US" sz="1800" dirty="0" smtClean="0"/>
              <a:t>ANG – NextGen</a:t>
            </a:r>
          </a:p>
          <a:p>
            <a:pPr marL="804863" lvl="1" indent="-342900" eaLnBrk="1" hangingPunct="1">
              <a:spcBef>
                <a:spcPts val="0"/>
              </a:spcBef>
              <a:buFont typeface="Arial" panose="020B0604020202020204" pitchFamily="34" charset="0"/>
              <a:buChar char="•"/>
              <a:defRPr/>
            </a:pPr>
            <a:r>
              <a:rPr lang="en-US" sz="1800" dirty="0" smtClean="0"/>
              <a:t>AJM – Program Management Office</a:t>
            </a:r>
          </a:p>
          <a:p>
            <a:pPr marL="804863" lvl="1" indent="-342900" eaLnBrk="1" hangingPunct="1">
              <a:spcBef>
                <a:spcPts val="0"/>
              </a:spcBef>
              <a:buFont typeface="Arial" panose="020B0604020202020204" pitchFamily="34" charset="0"/>
              <a:buChar char="•"/>
              <a:defRPr/>
            </a:pPr>
            <a:r>
              <a:rPr lang="en-US" sz="1800" dirty="0" smtClean="0"/>
              <a:t>AJI – Safety and Technical Training</a:t>
            </a:r>
          </a:p>
          <a:p>
            <a:pPr marL="804863" lvl="1" indent="-342900" eaLnBrk="1" hangingPunct="1">
              <a:spcBef>
                <a:spcPts val="0"/>
              </a:spcBef>
              <a:buFont typeface="Arial" panose="020B0604020202020204" pitchFamily="34" charset="0"/>
              <a:buChar char="•"/>
              <a:defRPr/>
            </a:pPr>
            <a:r>
              <a:rPr lang="en-US" sz="1800" dirty="0" smtClean="0"/>
              <a:t>AJG – Management Services</a:t>
            </a:r>
          </a:p>
          <a:p>
            <a:pPr marL="804863" lvl="1" indent="-342900" eaLnBrk="1" hangingPunct="1">
              <a:spcBef>
                <a:spcPts val="0"/>
              </a:spcBef>
              <a:buFont typeface="Arial" panose="020B0604020202020204" pitchFamily="34" charset="0"/>
              <a:buChar char="•"/>
              <a:defRPr/>
            </a:pPr>
            <a:r>
              <a:rPr lang="en-US" sz="1800" dirty="0" smtClean="0"/>
              <a:t>AJW – Technical Operations</a:t>
            </a:r>
          </a:p>
          <a:p>
            <a:pPr marL="804863" lvl="1" indent="-342900" eaLnBrk="1" hangingPunct="1">
              <a:spcBef>
                <a:spcPts val="0"/>
              </a:spcBef>
              <a:buFont typeface="Arial" panose="020B0604020202020204" pitchFamily="34" charset="0"/>
              <a:buChar char="•"/>
              <a:defRPr/>
            </a:pPr>
            <a:r>
              <a:rPr lang="en-US" sz="1800" dirty="0" smtClean="0"/>
              <a:t>AJV-7 – Operational Concepts, Validation and Requirements</a:t>
            </a:r>
            <a:endParaRPr lang="en-US" sz="2000" dirty="0" smtClean="0"/>
          </a:p>
          <a:p>
            <a:pPr marL="461963" lvl="1" indent="0" eaLnBrk="1" hangingPunct="1">
              <a:spcBef>
                <a:spcPts val="0"/>
              </a:spcBef>
              <a:buFontTx/>
              <a:buNone/>
              <a:defRPr/>
            </a:pPr>
            <a:r>
              <a:rPr lang="en-US" sz="2000" b="1" dirty="0" smtClean="0"/>
              <a:t>ANG-C1 Program Management:</a:t>
            </a:r>
          </a:p>
          <a:p>
            <a:pPr marL="461963" lvl="1" indent="0" eaLnBrk="1" hangingPunct="1">
              <a:buFont typeface="Arial" pitchFamily="34" charset="0"/>
              <a:buChar char="•"/>
              <a:defRPr/>
            </a:pPr>
            <a:r>
              <a:rPr lang="en-US" sz="1800" b="1" dirty="0" smtClean="0"/>
              <a:t>  </a:t>
            </a:r>
            <a:r>
              <a:rPr lang="en-US" sz="1800" dirty="0" smtClean="0"/>
              <a:t>PM - Jerome Lard</a:t>
            </a:r>
          </a:p>
          <a:p>
            <a:pPr marL="461963" lvl="1" indent="220663" eaLnBrk="1" hangingPunct="1">
              <a:buFont typeface="Arial" pitchFamily="34" charset="0"/>
              <a:buChar char="•"/>
              <a:defRPr/>
            </a:pPr>
            <a:r>
              <a:rPr lang="en-US" sz="1800" dirty="0" smtClean="0"/>
              <a:t>PM - Stephanie Kreseen</a:t>
            </a:r>
          </a:p>
          <a:p>
            <a:pPr marL="682625" lvl="1" indent="-219075" eaLnBrk="1" hangingPunct="1">
              <a:buFont typeface="Arial" pitchFamily="34" charset="0"/>
              <a:buChar char="•"/>
              <a:defRPr/>
            </a:pPr>
            <a:r>
              <a:rPr lang="en-US" sz="1800" dirty="0" smtClean="0"/>
              <a:t>HF Integration Lead</a:t>
            </a:r>
            <a:r>
              <a:rPr lang="en-US" sz="1800" dirty="0"/>
              <a:t> </a:t>
            </a:r>
            <a:r>
              <a:rPr lang="en-US" sz="1800" dirty="0" smtClean="0"/>
              <a:t>- Bill Kaliardos</a:t>
            </a:r>
            <a:endParaRPr lang="en-US" sz="1000" b="1" dirty="0"/>
          </a:p>
          <a:p>
            <a:pPr marL="461963" lvl="1" indent="0" eaLnBrk="1" hangingPunct="1">
              <a:buFontTx/>
              <a:buNone/>
              <a:defRPr/>
            </a:pPr>
            <a:r>
              <a:rPr lang="en-US" sz="2000" b="1" dirty="0" smtClean="0"/>
              <a:t>Laboratories:</a:t>
            </a:r>
          </a:p>
          <a:p>
            <a:pPr marL="461963" lvl="1" indent="223838" eaLnBrk="1" hangingPunct="1">
              <a:buFont typeface="Arial" pitchFamily="34" charset="0"/>
              <a:buChar char="•"/>
              <a:defRPr/>
            </a:pPr>
            <a:r>
              <a:rPr lang="en-US" sz="1800" dirty="0">
                <a:solidFill>
                  <a:srgbClr val="000000"/>
                </a:solidFill>
              </a:rPr>
              <a:t>FAA Civil Aerospace Medical Institute (CAMI)</a:t>
            </a:r>
          </a:p>
          <a:p>
            <a:pPr marL="862013" lvl="2" indent="223838" eaLnBrk="1" hangingPunct="1">
              <a:buFont typeface="Arial" pitchFamily="34" charset="0"/>
              <a:buChar char="•"/>
              <a:defRPr/>
            </a:pPr>
            <a:r>
              <a:rPr lang="en-US" sz="1400" dirty="0">
                <a:solidFill>
                  <a:srgbClr val="000000"/>
                </a:solidFill>
              </a:rPr>
              <a:t>AAM-520 – Carol Manning, </a:t>
            </a:r>
            <a:r>
              <a:rPr lang="en-US" sz="1400" dirty="0" smtClean="0">
                <a:solidFill>
                  <a:srgbClr val="000000"/>
                </a:solidFill>
              </a:rPr>
              <a:t>Branch Manager</a:t>
            </a:r>
            <a:endParaRPr lang="en-US" sz="1400" dirty="0">
              <a:solidFill>
                <a:srgbClr val="000000"/>
              </a:solidFill>
            </a:endParaRPr>
          </a:p>
          <a:p>
            <a:pPr marL="461963" lvl="1" indent="223838" eaLnBrk="1" hangingPunct="1">
              <a:buFont typeface="Arial" pitchFamily="34" charset="0"/>
              <a:buChar char="•"/>
              <a:defRPr/>
            </a:pPr>
            <a:r>
              <a:rPr lang="en-US" sz="1800" dirty="0">
                <a:solidFill>
                  <a:srgbClr val="000000"/>
                </a:solidFill>
              </a:rPr>
              <a:t>FAA Research, Development and Human Factors Laboratory (RDHFL)</a:t>
            </a:r>
          </a:p>
          <a:p>
            <a:pPr marL="862013" lvl="2" indent="223838" eaLnBrk="1" hangingPunct="1">
              <a:buFont typeface="Arial" pitchFamily="34" charset="0"/>
              <a:buChar char="•"/>
              <a:defRPr/>
            </a:pPr>
            <a:r>
              <a:rPr lang="en-US" sz="1400" dirty="0">
                <a:solidFill>
                  <a:srgbClr val="000000"/>
                </a:solidFill>
              </a:rPr>
              <a:t>ANG-E25 – Kenneth Allendoerfer, </a:t>
            </a:r>
            <a:r>
              <a:rPr lang="en-US" sz="1400" dirty="0" smtClean="0">
                <a:solidFill>
                  <a:srgbClr val="000000"/>
                </a:solidFill>
              </a:rPr>
              <a:t>Branch Manager</a:t>
            </a:r>
            <a:endParaRPr lang="en-US" sz="1400" dirty="0">
              <a:solidFill>
                <a:srgbClr val="000000"/>
              </a:solidFill>
            </a:endParaRPr>
          </a:p>
          <a:p>
            <a:pPr lvl="2" eaLnBrk="1" hangingPunct="1">
              <a:buFontTx/>
              <a:buNone/>
              <a:defRPr/>
            </a:pP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 y="101600"/>
            <a:ext cx="9296399" cy="609600"/>
          </a:xfrm>
        </p:spPr>
        <p:txBody>
          <a:bodyPr/>
          <a:lstStyle/>
          <a:p>
            <a:r>
              <a:rPr lang="en-US" altLang="en-US" sz="3600" dirty="0"/>
              <a:t>PLA Project Schedule / Deliverables</a:t>
            </a:r>
          </a:p>
        </p:txBody>
      </p:sp>
      <p:sp>
        <p:nvSpPr>
          <p:cNvPr id="3" name="Slide Number Placeholder 2"/>
          <p:cNvSpPr>
            <a:spLocks noGrp="1"/>
          </p:cNvSpPr>
          <p:nvPr>
            <p:ph type="sldNum" sz="quarter" idx="12"/>
          </p:nvPr>
        </p:nvSpPr>
        <p:spPr/>
        <p:txBody>
          <a:bodyPr/>
          <a:lstStyle/>
          <a:p>
            <a:pPr>
              <a:defRPr/>
            </a:pPr>
            <a:fld id="{500B602E-59AD-417A-B170-A8DC8163CB96}" type="slidenum">
              <a:rPr lang="en-US" smtClean="0"/>
              <a:pPr>
                <a:defRPr/>
              </a:pPr>
              <a:t>21</a:t>
            </a:fld>
            <a:endParaRPr lang="en-US" dirty="0"/>
          </a:p>
        </p:txBody>
      </p:sp>
      <p:graphicFrame>
        <p:nvGraphicFramePr>
          <p:cNvPr id="10" name="Group 56"/>
          <p:cNvGraphicFramePr>
            <a:graphicFrameLocks/>
          </p:cNvGraphicFramePr>
          <p:nvPr>
            <p:extLst>
              <p:ext uri="{D42A27DB-BD31-4B8C-83A1-F6EECF244321}">
                <p14:modId xmlns:p14="http://schemas.microsoft.com/office/powerpoint/2010/main" val="2635417501"/>
              </p:ext>
            </p:extLst>
          </p:nvPr>
        </p:nvGraphicFramePr>
        <p:xfrm>
          <a:off x="252665" y="1254846"/>
          <a:ext cx="8522208" cy="4517136"/>
        </p:xfrm>
        <a:graphic>
          <a:graphicData uri="http://schemas.openxmlformats.org/drawingml/2006/table">
            <a:tbl>
              <a:tblPr/>
              <a:tblGrid>
                <a:gridCol w="4572000">
                  <a:extLst>
                    <a:ext uri="{9D8B030D-6E8A-4147-A177-3AD203B41FA5}">
                      <a16:colId xmlns="" xmlns:a16="http://schemas.microsoft.com/office/drawing/2014/main" val="20000"/>
                    </a:ext>
                  </a:extLst>
                </a:gridCol>
                <a:gridCol w="493776">
                  <a:extLst>
                    <a:ext uri="{9D8B030D-6E8A-4147-A177-3AD203B41FA5}">
                      <a16:colId xmlns="" xmlns:a16="http://schemas.microsoft.com/office/drawing/2014/main" val="20001"/>
                    </a:ext>
                  </a:extLst>
                </a:gridCol>
                <a:gridCol w="493776">
                  <a:extLst>
                    <a:ext uri="{9D8B030D-6E8A-4147-A177-3AD203B41FA5}">
                      <a16:colId xmlns="" xmlns:a16="http://schemas.microsoft.com/office/drawing/2014/main" val="20002"/>
                    </a:ext>
                  </a:extLst>
                </a:gridCol>
                <a:gridCol w="493776">
                  <a:extLst>
                    <a:ext uri="{9D8B030D-6E8A-4147-A177-3AD203B41FA5}">
                      <a16:colId xmlns="" xmlns:a16="http://schemas.microsoft.com/office/drawing/2014/main" val="20003"/>
                    </a:ext>
                  </a:extLst>
                </a:gridCol>
                <a:gridCol w="493776">
                  <a:extLst>
                    <a:ext uri="{9D8B030D-6E8A-4147-A177-3AD203B41FA5}">
                      <a16:colId xmlns="" xmlns:a16="http://schemas.microsoft.com/office/drawing/2014/main" val="20004"/>
                    </a:ext>
                  </a:extLst>
                </a:gridCol>
                <a:gridCol w="493776">
                  <a:extLst>
                    <a:ext uri="{9D8B030D-6E8A-4147-A177-3AD203B41FA5}">
                      <a16:colId xmlns="" xmlns:a16="http://schemas.microsoft.com/office/drawing/2014/main" val="2194048818"/>
                    </a:ext>
                  </a:extLst>
                </a:gridCol>
                <a:gridCol w="493776">
                  <a:extLst>
                    <a:ext uri="{9D8B030D-6E8A-4147-A177-3AD203B41FA5}">
                      <a16:colId xmlns="" xmlns:a16="http://schemas.microsoft.com/office/drawing/2014/main" val="2597199713"/>
                    </a:ext>
                  </a:extLst>
                </a:gridCol>
                <a:gridCol w="493776">
                  <a:extLst>
                    <a:ext uri="{9D8B030D-6E8A-4147-A177-3AD203B41FA5}">
                      <a16:colId xmlns="" xmlns:a16="http://schemas.microsoft.com/office/drawing/2014/main" val="4016605174"/>
                    </a:ext>
                  </a:extLst>
                </a:gridCol>
                <a:gridCol w="493776">
                  <a:extLst>
                    <a:ext uri="{9D8B030D-6E8A-4147-A177-3AD203B41FA5}">
                      <a16:colId xmlns="" xmlns:a16="http://schemas.microsoft.com/office/drawing/2014/main" val="2833788409"/>
                    </a:ext>
                  </a:extLst>
                </a:gridCol>
              </a:tblGrid>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FY16 PLA Deliverables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403298010"/>
                  </a:ext>
                </a:extLst>
              </a:tr>
              <a:tr h="292417">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00.01.00 Multi-Year Program Plan</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00.02.00 Bimonthly PLA Status Updates provided by NLP</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0001"/>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00.03.00 Quarterly Program Management Reviews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0002"/>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rPr>
                        <a:t>01.01.00 Report identifying TechOps human performance impacts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0003"/>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rPr>
                        <a:t>01.02.00 Human Factors Guidance for System Administration and Support (SAS) and Maintenance and Control (M&amp;C) Requirements for NextGen Capabilities and Tools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335405595"/>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02.01.00 Guidance for Integration of Airport and Weather Information on NextGen Air Traffic Information Displays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344286189"/>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03.01.00 Guidance for Human-System Resiliency Evaluation and Safety Risk Assessment in the Prediction of Risk Severity and Occurrence</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2728394487"/>
                  </a:ext>
                </a:extLst>
              </a:tr>
            </a:tbl>
          </a:graphicData>
        </a:graphic>
      </p:graphicFrame>
      <p:sp>
        <p:nvSpPr>
          <p:cNvPr id="12" name="TextBox 11"/>
          <p:cNvSpPr txBox="1"/>
          <p:nvPr/>
        </p:nvSpPr>
        <p:spPr>
          <a:xfrm>
            <a:off x="5281872" y="806114"/>
            <a:ext cx="1010652" cy="400110"/>
          </a:xfrm>
          <a:prstGeom prst="rect">
            <a:avLst/>
          </a:prstGeom>
          <a:noFill/>
        </p:spPr>
        <p:txBody>
          <a:bodyPr wrap="square" rtlCol="0">
            <a:spAutoFit/>
          </a:bodyPr>
          <a:lstStyle/>
          <a:p>
            <a:pPr algn="ctr">
              <a:buNone/>
            </a:pPr>
            <a:r>
              <a:rPr lang="en-US" sz="2000" b="1" dirty="0"/>
              <a:t>FY16</a:t>
            </a:r>
          </a:p>
        </p:txBody>
      </p:sp>
      <p:sp>
        <p:nvSpPr>
          <p:cNvPr id="13" name="TextBox 12"/>
          <p:cNvSpPr txBox="1"/>
          <p:nvPr/>
        </p:nvSpPr>
        <p:spPr>
          <a:xfrm>
            <a:off x="7287132" y="806113"/>
            <a:ext cx="1010652" cy="400110"/>
          </a:xfrm>
          <a:prstGeom prst="rect">
            <a:avLst/>
          </a:prstGeom>
          <a:noFill/>
        </p:spPr>
        <p:txBody>
          <a:bodyPr wrap="square" rtlCol="0">
            <a:spAutoFit/>
          </a:bodyPr>
          <a:lstStyle/>
          <a:p>
            <a:pPr algn="ctr">
              <a:buNone/>
            </a:pPr>
            <a:r>
              <a:rPr lang="en-US" sz="2000" b="1" dirty="0"/>
              <a:t>FY17</a:t>
            </a:r>
          </a:p>
        </p:txBody>
      </p:sp>
    </p:spTree>
    <p:extLst>
      <p:ext uri="{BB962C8B-B14F-4D97-AF65-F5344CB8AC3E}">
        <p14:creationId xmlns:p14="http://schemas.microsoft.com/office/powerpoint/2010/main" val="330242669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 y="0"/>
            <a:ext cx="9524999" cy="609600"/>
          </a:xfrm>
        </p:spPr>
        <p:txBody>
          <a:bodyPr/>
          <a:lstStyle/>
          <a:p>
            <a:r>
              <a:rPr lang="en-US" altLang="en-US" sz="3600" dirty="0"/>
              <a:t>PLA Project Schedule / Deliverables</a:t>
            </a:r>
          </a:p>
        </p:txBody>
      </p:sp>
      <p:sp>
        <p:nvSpPr>
          <p:cNvPr id="3" name="Slide Number Placeholder 2"/>
          <p:cNvSpPr>
            <a:spLocks noGrp="1"/>
          </p:cNvSpPr>
          <p:nvPr>
            <p:ph type="sldNum" sz="quarter" idx="12"/>
          </p:nvPr>
        </p:nvSpPr>
        <p:spPr>
          <a:xfrm>
            <a:off x="3619500" y="6319029"/>
            <a:ext cx="1905000" cy="457200"/>
          </a:xfrm>
        </p:spPr>
        <p:txBody>
          <a:bodyPr/>
          <a:lstStyle/>
          <a:p>
            <a:pPr>
              <a:defRPr/>
            </a:pPr>
            <a:fld id="{500B602E-59AD-417A-B170-A8DC8163CB96}" type="slidenum">
              <a:rPr lang="en-US" smtClean="0"/>
              <a:pPr>
                <a:defRPr/>
              </a:pPr>
              <a:t>22</a:t>
            </a:fld>
            <a:endParaRPr lang="en-US" dirty="0"/>
          </a:p>
        </p:txBody>
      </p:sp>
      <p:graphicFrame>
        <p:nvGraphicFramePr>
          <p:cNvPr id="10" name="Group 56"/>
          <p:cNvGraphicFramePr>
            <a:graphicFrameLocks/>
          </p:cNvGraphicFramePr>
          <p:nvPr>
            <p:extLst>
              <p:ext uri="{D42A27DB-BD31-4B8C-83A1-F6EECF244321}">
                <p14:modId xmlns:p14="http://schemas.microsoft.com/office/powerpoint/2010/main" val="3692384204"/>
              </p:ext>
            </p:extLst>
          </p:nvPr>
        </p:nvGraphicFramePr>
        <p:xfrm>
          <a:off x="252665" y="786976"/>
          <a:ext cx="8522208" cy="4663440"/>
        </p:xfrm>
        <a:graphic>
          <a:graphicData uri="http://schemas.openxmlformats.org/drawingml/2006/table">
            <a:tbl>
              <a:tblPr/>
              <a:tblGrid>
                <a:gridCol w="4572000">
                  <a:extLst>
                    <a:ext uri="{9D8B030D-6E8A-4147-A177-3AD203B41FA5}">
                      <a16:colId xmlns="" xmlns:a16="http://schemas.microsoft.com/office/drawing/2014/main" val="20000"/>
                    </a:ext>
                  </a:extLst>
                </a:gridCol>
                <a:gridCol w="493776">
                  <a:extLst>
                    <a:ext uri="{9D8B030D-6E8A-4147-A177-3AD203B41FA5}">
                      <a16:colId xmlns="" xmlns:a16="http://schemas.microsoft.com/office/drawing/2014/main" val="20001"/>
                    </a:ext>
                  </a:extLst>
                </a:gridCol>
                <a:gridCol w="493776">
                  <a:extLst>
                    <a:ext uri="{9D8B030D-6E8A-4147-A177-3AD203B41FA5}">
                      <a16:colId xmlns="" xmlns:a16="http://schemas.microsoft.com/office/drawing/2014/main" val="20002"/>
                    </a:ext>
                  </a:extLst>
                </a:gridCol>
                <a:gridCol w="493776">
                  <a:extLst>
                    <a:ext uri="{9D8B030D-6E8A-4147-A177-3AD203B41FA5}">
                      <a16:colId xmlns="" xmlns:a16="http://schemas.microsoft.com/office/drawing/2014/main" val="20003"/>
                    </a:ext>
                  </a:extLst>
                </a:gridCol>
                <a:gridCol w="493776">
                  <a:extLst>
                    <a:ext uri="{9D8B030D-6E8A-4147-A177-3AD203B41FA5}">
                      <a16:colId xmlns="" xmlns:a16="http://schemas.microsoft.com/office/drawing/2014/main" val="20004"/>
                    </a:ext>
                  </a:extLst>
                </a:gridCol>
                <a:gridCol w="493776">
                  <a:extLst>
                    <a:ext uri="{9D8B030D-6E8A-4147-A177-3AD203B41FA5}">
                      <a16:colId xmlns="" xmlns:a16="http://schemas.microsoft.com/office/drawing/2014/main" val="2194048818"/>
                    </a:ext>
                  </a:extLst>
                </a:gridCol>
                <a:gridCol w="493776">
                  <a:extLst>
                    <a:ext uri="{9D8B030D-6E8A-4147-A177-3AD203B41FA5}">
                      <a16:colId xmlns="" xmlns:a16="http://schemas.microsoft.com/office/drawing/2014/main" val="2597199713"/>
                    </a:ext>
                  </a:extLst>
                </a:gridCol>
                <a:gridCol w="493776">
                  <a:extLst>
                    <a:ext uri="{9D8B030D-6E8A-4147-A177-3AD203B41FA5}">
                      <a16:colId xmlns="" xmlns:a16="http://schemas.microsoft.com/office/drawing/2014/main" val="4016605174"/>
                    </a:ext>
                  </a:extLst>
                </a:gridCol>
                <a:gridCol w="493776">
                  <a:extLst>
                    <a:ext uri="{9D8B030D-6E8A-4147-A177-3AD203B41FA5}">
                      <a16:colId xmlns="" xmlns:a16="http://schemas.microsoft.com/office/drawing/2014/main" val="2833788409"/>
                    </a:ext>
                  </a:extLst>
                </a:gridCol>
              </a:tblGrid>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FY14 PLA Deliverables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403298010"/>
                  </a:ext>
                </a:extLst>
              </a:tr>
              <a:tr h="220226">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00.01.00 Multi-Year Program Plan</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0"/>
                  </a:ext>
                </a:extLst>
              </a:tr>
              <a:tr h="184934">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00.02.00 Bimonthly PLA Status Updates provided by NLP</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B</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29402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00.03.00 Quarterly Program Management Reviews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B</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00.04.00 Stakeholder Coordination and Enterprise Architecture alignment to evolve the Human Systems Integration Roadmap (HSI) </a:t>
                      </a:r>
                      <a:r>
                        <a:rPr kumimoji="0" lang="en-US" sz="1200" b="0" i="0" u="none" strike="noStrike" cap="none" normalizeH="0" baseline="0" dirty="0" smtClean="0">
                          <a:ln>
                            <a:noFill/>
                          </a:ln>
                          <a:solidFill>
                            <a:schemeClr val="tx1"/>
                          </a:solidFill>
                          <a:effectLst/>
                          <a:latin typeface="Arial" charset="0"/>
                        </a:rPr>
                        <a:t>(FY14 Funding Committed; Pending Award) </a:t>
                      </a:r>
                      <a:endParaRPr kumimoji="0" lang="en-US" sz="1200" b="0" i="0" u="none" strike="noStrike" cap="none" normalizeH="0" baseline="0" dirty="0">
                        <a:ln>
                          <a:noFill/>
                        </a:ln>
                        <a:solidFill>
                          <a:schemeClr val="tx1"/>
                        </a:solidFill>
                        <a:effectLst/>
                        <a:latin typeface="Arial"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254061"/>
                          </a:solidFill>
                          <a:effectLst/>
                          <a:latin typeface="Arial" charset="0"/>
                        </a:rPr>
                        <a:t>G</a:t>
                      </a:r>
                      <a:endParaRPr kumimoji="0" lang="en-US" sz="2000" b="1" i="0" u="none" strike="noStrike" cap="none" normalizeH="0" baseline="0" dirty="0">
                        <a:ln>
                          <a:noFill/>
                        </a:ln>
                        <a:solidFill>
                          <a:srgbClr val="25406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00.05.00 Human Factors Guidance to Assist Service Organizations when Preparing Service Analysis Outputs and Products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335405595"/>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00.06.00 Human Factors Guidance to Assist Systems Engineers with Concepts and Requirements Definition Activities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3344286189"/>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rPr>
                        <a:t>01.01.00 Prioritization Process for Information Elements to be Displayed on the Data Block </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603462407"/>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02.01.00 NextGen HF Guidance on the Display of Information from Air traffic time-Based Systems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3351040971"/>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03.01.00 Guidance for the Display of NOTAMs on the Integrated Display System (IDS)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2410351186"/>
                  </a:ext>
                </a:extLst>
              </a:tr>
            </a:tbl>
          </a:graphicData>
        </a:graphic>
      </p:graphicFrame>
      <p:sp>
        <p:nvSpPr>
          <p:cNvPr id="12" name="TextBox 11"/>
          <p:cNvSpPr txBox="1"/>
          <p:nvPr/>
        </p:nvSpPr>
        <p:spPr>
          <a:xfrm>
            <a:off x="5281872" y="457201"/>
            <a:ext cx="1010652" cy="369332"/>
          </a:xfrm>
          <a:prstGeom prst="rect">
            <a:avLst/>
          </a:prstGeom>
          <a:noFill/>
        </p:spPr>
        <p:txBody>
          <a:bodyPr wrap="square" rtlCol="0">
            <a:spAutoFit/>
          </a:bodyPr>
          <a:lstStyle/>
          <a:p>
            <a:pPr algn="ctr">
              <a:buNone/>
            </a:pPr>
            <a:r>
              <a:rPr lang="en-US" sz="1800" b="1" dirty="0"/>
              <a:t>FY16</a:t>
            </a:r>
          </a:p>
        </p:txBody>
      </p:sp>
      <p:sp>
        <p:nvSpPr>
          <p:cNvPr id="13" name="TextBox 12"/>
          <p:cNvSpPr txBox="1"/>
          <p:nvPr/>
        </p:nvSpPr>
        <p:spPr>
          <a:xfrm>
            <a:off x="7287132" y="457200"/>
            <a:ext cx="1010652" cy="369332"/>
          </a:xfrm>
          <a:prstGeom prst="rect">
            <a:avLst/>
          </a:prstGeom>
          <a:noFill/>
        </p:spPr>
        <p:txBody>
          <a:bodyPr wrap="square" rtlCol="0">
            <a:spAutoFit/>
          </a:bodyPr>
          <a:lstStyle/>
          <a:p>
            <a:pPr algn="ctr">
              <a:buNone/>
            </a:pPr>
            <a:r>
              <a:rPr lang="en-US" sz="1800" b="1" dirty="0"/>
              <a:t>FY17</a:t>
            </a:r>
          </a:p>
        </p:txBody>
      </p:sp>
    </p:spTree>
    <p:extLst>
      <p:ext uri="{BB962C8B-B14F-4D97-AF65-F5344CB8AC3E}">
        <p14:creationId xmlns:p14="http://schemas.microsoft.com/office/powerpoint/2010/main" val="172756713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101600"/>
            <a:ext cx="8991599" cy="431800"/>
          </a:xfrm>
        </p:spPr>
        <p:txBody>
          <a:bodyPr/>
          <a:lstStyle/>
          <a:p>
            <a:r>
              <a:rPr lang="en-US" altLang="en-US" sz="3600" dirty="0"/>
              <a:t>PLA Project Schedule / Deliverables</a:t>
            </a:r>
          </a:p>
        </p:txBody>
      </p:sp>
      <p:sp>
        <p:nvSpPr>
          <p:cNvPr id="3" name="Slide Number Placeholder 2"/>
          <p:cNvSpPr>
            <a:spLocks noGrp="1"/>
          </p:cNvSpPr>
          <p:nvPr>
            <p:ph type="sldNum" sz="quarter" idx="12"/>
          </p:nvPr>
        </p:nvSpPr>
        <p:spPr>
          <a:xfrm>
            <a:off x="3619500" y="6019800"/>
            <a:ext cx="1905000" cy="457200"/>
          </a:xfrm>
        </p:spPr>
        <p:txBody>
          <a:bodyPr/>
          <a:lstStyle/>
          <a:p>
            <a:pPr>
              <a:defRPr/>
            </a:pPr>
            <a:fld id="{500B602E-59AD-417A-B170-A8DC8163CB96}" type="slidenum">
              <a:rPr lang="en-US" smtClean="0"/>
              <a:pPr>
                <a:defRPr/>
              </a:pPr>
              <a:t>23</a:t>
            </a:fld>
            <a:endParaRPr lang="en-US" dirty="0"/>
          </a:p>
        </p:txBody>
      </p:sp>
      <p:graphicFrame>
        <p:nvGraphicFramePr>
          <p:cNvPr id="10" name="Group 56"/>
          <p:cNvGraphicFramePr>
            <a:graphicFrameLocks/>
          </p:cNvGraphicFramePr>
          <p:nvPr>
            <p:extLst>
              <p:ext uri="{D42A27DB-BD31-4B8C-83A1-F6EECF244321}">
                <p14:modId xmlns:p14="http://schemas.microsoft.com/office/powerpoint/2010/main" val="3401814754"/>
              </p:ext>
            </p:extLst>
          </p:nvPr>
        </p:nvGraphicFramePr>
        <p:xfrm>
          <a:off x="252665" y="996093"/>
          <a:ext cx="8522208" cy="5157216"/>
        </p:xfrm>
        <a:graphic>
          <a:graphicData uri="http://schemas.openxmlformats.org/drawingml/2006/table">
            <a:tbl>
              <a:tblPr/>
              <a:tblGrid>
                <a:gridCol w="4572000">
                  <a:extLst>
                    <a:ext uri="{9D8B030D-6E8A-4147-A177-3AD203B41FA5}">
                      <a16:colId xmlns="" xmlns:a16="http://schemas.microsoft.com/office/drawing/2014/main" val="20000"/>
                    </a:ext>
                  </a:extLst>
                </a:gridCol>
                <a:gridCol w="493776">
                  <a:extLst>
                    <a:ext uri="{9D8B030D-6E8A-4147-A177-3AD203B41FA5}">
                      <a16:colId xmlns="" xmlns:a16="http://schemas.microsoft.com/office/drawing/2014/main" val="20001"/>
                    </a:ext>
                  </a:extLst>
                </a:gridCol>
                <a:gridCol w="493776">
                  <a:extLst>
                    <a:ext uri="{9D8B030D-6E8A-4147-A177-3AD203B41FA5}">
                      <a16:colId xmlns="" xmlns:a16="http://schemas.microsoft.com/office/drawing/2014/main" val="20002"/>
                    </a:ext>
                  </a:extLst>
                </a:gridCol>
                <a:gridCol w="493776">
                  <a:extLst>
                    <a:ext uri="{9D8B030D-6E8A-4147-A177-3AD203B41FA5}">
                      <a16:colId xmlns="" xmlns:a16="http://schemas.microsoft.com/office/drawing/2014/main" val="20003"/>
                    </a:ext>
                  </a:extLst>
                </a:gridCol>
                <a:gridCol w="493776">
                  <a:extLst>
                    <a:ext uri="{9D8B030D-6E8A-4147-A177-3AD203B41FA5}">
                      <a16:colId xmlns="" xmlns:a16="http://schemas.microsoft.com/office/drawing/2014/main" val="20004"/>
                    </a:ext>
                  </a:extLst>
                </a:gridCol>
                <a:gridCol w="493776">
                  <a:extLst>
                    <a:ext uri="{9D8B030D-6E8A-4147-A177-3AD203B41FA5}">
                      <a16:colId xmlns="" xmlns:a16="http://schemas.microsoft.com/office/drawing/2014/main" val="2194048818"/>
                    </a:ext>
                  </a:extLst>
                </a:gridCol>
                <a:gridCol w="493776">
                  <a:extLst>
                    <a:ext uri="{9D8B030D-6E8A-4147-A177-3AD203B41FA5}">
                      <a16:colId xmlns="" xmlns:a16="http://schemas.microsoft.com/office/drawing/2014/main" val="2597199713"/>
                    </a:ext>
                  </a:extLst>
                </a:gridCol>
                <a:gridCol w="493776">
                  <a:extLst>
                    <a:ext uri="{9D8B030D-6E8A-4147-A177-3AD203B41FA5}">
                      <a16:colId xmlns="" xmlns:a16="http://schemas.microsoft.com/office/drawing/2014/main" val="4016605174"/>
                    </a:ext>
                  </a:extLst>
                </a:gridCol>
                <a:gridCol w="493776">
                  <a:extLst>
                    <a:ext uri="{9D8B030D-6E8A-4147-A177-3AD203B41FA5}">
                      <a16:colId xmlns="" xmlns:a16="http://schemas.microsoft.com/office/drawing/2014/main" val="2833788409"/>
                    </a:ext>
                  </a:extLst>
                </a:gridCol>
              </a:tblGrid>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FY14 PLA Deliverables (</a:t>
                      </a:r>
                      <a:r>
                        <a:rPr kumimoji="0" lang="en-US" sz="1800" b="1" i="0" u="none" strike="noStrike" cap="none" normalizeH="0" baseline="0" dirty="0" err="1">
                          <a:ln>
                            <a:noFill/>
                          </a:ln>
                          <a:solidFill>
                            <a:schemeClr val="tx1"/>
                          </a:solidFill>
                          <a:effectLst/>
                          <a:latin typeface="Arial" charset="0"/>
                        </a:rPr>
                        <a:t>con’t</a:t>
                      </a:r>
                      <a:r>
                        <a:rPr kumimoji="0" lang="en-US" sz="1800" b="1" i="0" u="none" strike="noStrike" cap="none" normalizeH="0" baseline="0" dirty="0">
                          <a:ln>
                            <a:noFill/>
                          </a:ln>
                          <a:solidFill>
                            <a:schemeClr val="tx1"/>
                          </a:solidFill>
                          <a:effectLst/>
                          <a:latin typeface="Arial" charset="0"/>
                        </a:rPr>
                        <a:t>)</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403298010"/>
                  </a:ext>
                </a:extLst>
              </a:tr>
              <a:tr h="292417">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rPr>
                        <a:t>04.01.00 Develop Implementation Plan and Recommendations for Convergence of </a:t>
                      </a:r>
                      <a:r>
                        <a:rPr kumimoji="0" lang="en-US" sz="1400" b="0" i="0" u="none" strike="noStrike" cap="none" normalizeH="0" baseline="0" dirty="0" err="1">
                          <a:ln>
                            <a:noFill/>
                          </a:ln>
                          <a:solidFill>
                            <a:schemeClr val="tx1"/>
                          </a:solidFill>
                          <a:effectLst/>
                          <a:latin typeface="Arial" charset="0"/>
                        </a:rPr>
                        <a:t>En</a:t>
                      </a:r>
                      <a:r>
                        <a:rPr kumimoji="0" lang="en-US" sz="1400" b="0" i="0" u="none" strike="noStrike" cap="none" normalizeH="0" baseline="0" dirty="0">
                          <a:ln>
                            <a:noFill/>
                          </a:ln>
                          <a:solidFill>
                            <a:schemeClr val="tx1"/>
                          </a:solidFill>
                          <a:effectLst/>
                          <a:latin typeface="Arial" charset="0"/>
                        </a:rPr>
                        <a:t> route/Terminal Functions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0"/>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05.01.00 Develop NextGen Segment Bravo Human Error Conditions Metrics and Baseline Comparison Assessment </a:t>
                      </a:r>
                      <a:r>
                        <a:rPr kumimoji="0" lang="en-US" sz="1400" b="0" i="0" u="none" strike="noStrike" cap="none" normalizeH="0" baseline="0" dirty="0" smtClean="0">
                          <a:ln>
                            <a:noFill/>
                          </a:ln>
                          <a:solidFill>
                            <a:schemeClr val="tx1"/>
                          </a:solidFill>
                          <a:effectLst/>
                          <a:latin typeface="Arial" charset="0"/>
                        </a:rPr>
                        <a:t>(FY14 Funding Committed; Pending Award) </a:t>
                      </a:r>
                      <a:endParaRPr kumimoji="0" lang="en-US" sz="1400" b="0" i="0" u="none" strike="noStrike" cap="none" normalizeH="0" baseline="0" dirty="0">
                        <a:ln>
                          <a:noFill/>
                        </a:ln>
                        <a:solidFill>
                          <a:schemeClr val="tx1"/>
                        </a:solidFill>
                        <a:effectLst/>
                        <a:latin typeface="Arial"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254061"/>
                          </a:solidFill>
                          <a:effectLst/>
                          <a:latin typeface="Arial" charset="0"/>
                        </a:rPr>
                        <a:t>G</a:t>
                      </a:r>
                      <a:endParaRPr kumimoji="0" lang="en-US" sz="2000" b="1" i="0" u="none" strike="noStrike" cap="none" normalizeH="0" baseline="0" dirty="0">
                        <a:ln>
                          <a:noFill/>
                        </a:ln>
                        <a:solidFill>
                          <a:srgbClr val="25406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06.02.00 Finalize NextGen Alarms and Alerts Management Guidance</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380479527"/>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06.03.00 Recommended NextGen Alarms and Alerts Association Method</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06.04.00 Report on legacy NAS vs. NextGen Adverse Event Recovery and System Resiliency Metrics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B</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07.01.00 NextGen Performance Based Navigation Procedures Development Guidebook </a:t>
                      </a:r>
                      <a:r>
                        <a:rPr kumimoji="0" lang="en-US" sz="1400" b="0" i="0" u="none" strike="noStrike" cap="none" normalizeH="0" baseline="0" dirty="0" smtClean="0">
                          <a:ln>
                            <a:noFill/>
                          </a:ln>
                          <a:solidFill>
                            <a:schemeClr val="tx1"/>
                          </a:solidFill>
                          <a:effectLst/>
                          <a:latin typeface="Arial" charset="0"/>
                        </a:rPr>
                        <a:t>(FY14 Funding Committed; Pending Award) </a:t>
                      </a:r>
                      <a:endParaRPr kumimoji="0" lang="en-US" sz="1400" b="0" i="0" u="none" strike="noStrike" cap="none" normalizeH="0" baseline="0" dirty="0">
                        <a:ln>
                          <a:noFill/>
                        </a:ln>
                        <a:solidFill>
                          <a:schemeClr val="tx1"/>
                        </a:solidFill>
                        <a:effectLst/>
                        <a:latin typeface="Arial"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254061"/>
                          </a:solidFill>
                          <a:effectLst/>
                          <a:latin typeface="Arial" charset="0"/>
                        </a:rPr>
                        <a:t>G</a:t>
                      </a:r>
                      <a:endParaRPr kumimoji="0" lang="en-US" sz="2000" b="1" i="0" u="none" strike="noStrike" cap="none" normalizeH="0" baseline="0" dirty="0">
                        <a:ln>
                          <a:noFill/>
                        </a:ln>
                        <a:solidFill>
                          <a:srgbClr val="25406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335405595"/>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08.01.00 Final NextGen Mid-Term Controller Strategic Job and Training Needs Analysis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3344286189"/>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09.01.00 Traffic Manager (TM) Job and Tool Analysis and Recommendations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2728394487"/>
                  </a:ext>
                </a:extLst>
              </a:tr>
            </a:tbl>
          </a:graphicData>
        </a:graphic>
      </p:graphicFrame>
      <p:sp>
        <p:nvSpPr>
          <p:cNvPr id="12" name="TextBox 11"/>
          <p:cNvSpPr txBox="1"/>
          <p:nvPr/>
        </p:nvSpPr>
        <p:spPr>
          <a:xfrm>
            <a:off x="5281872" y="635774"/>
            <a:ext cx="1010652" cy="369332"/>
          </a:xfrm>
          <a:prstGeom prst="rect">
            <a:avLst/>
          </a:prstGeom>
          <a:noFill/>
        </p:spPr>
        <p:txBody>
          <a:bodyPr wrap="square" rtlCol="0">
            <a:spAutoFit/>
          </a:bodyPr>
          <a:lstStyle/>
          <a:p>
            <a:pPr algn="ctr">
              <a:buNone/>
            </a:pPr>
            <a:r>
              <a:rPr lang="en-US" sz="1800" b="1" dirty="0"/>
              <a:t>FY16</a:t>
            </a:r>
          </a:p>
        </p:txBody>
      </p:sp>
      <p:sp>
        <p:nvSpPr>
          <p:cNvPr id="13" name="TextBox 12"/>
          <p:cNvSpPr txBox="1"/>
          <p:nvPr/>
        </p:nvSpPr>
        <p:spPr>
          <a:xfrm>
            <a:off x="7287132" y="635773"/>
            <a:ext cx="1247268" cy="369332"/>
          </a:xfrm>
          <a:prstGeom prst="rect">
            <a:avLst/>
          </a:prstGeom>
          <a:noFill/>
        </p:spPr>
        <p:txBody>
          <a:bodyPr wrap="square" rtlCol="0">
            <a:spAutoFit/>
          </a:bodyPr>
          <a:lstStyle/>
          <a:p>
            <a:pPr algn="ctr">
              <a:buNone/>
            </a:pPr>
            <a:r>
              <a:rPr lang="en-US" sz="1800" b="1" dirty="0"/>
              <a:t>FY17</a:t>
            </a:r>
          </a:p>
        </p:txBody>
      </p:sp>
    </p:spTree>
    <p:extLst>
      <p:ext uri="{BB962C8B-B14F-4D97-AF65-F5344CB8AC3E}">
        <p14:creationId xmlns:p14="http://schemas.microsoft.com/office/powerpoint/2010/main" val="429014907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28624" y="344488"/>
            <a:ext cx="8562975" cy="609600"/>
          </a:xfrm>
        </p:spPr>
        <p:txBody>
          <a:bodyPr/>
          <a:lstStyle/>
          <a:p>
            <a:r>
              <a:rPr lang="en-US" altLang="en-US" dirty="0"/>
              <a:t>Performance Goals / </a:t>
            </a:r>
            <a:r>
              <a:rPr lang="en-US" altLang="en-US" dirty="0" smtClean="0"/>
              <a:t>Status</a:t>
            </a:r>
            <a:endParaRPr lang="en-US" altLang="en-US" dirty="0"/>
          </a:p>
        </p:txBody>
      </p:sp>
      <p:sp>
        <p:nvSpPr>
          <p:cNvPr id="7171" name="Rectangle 3"/>
          <p:cNvSpPr>
            <a:spLocks noGrp="1" noChangeArrowheads="1"/>
          </p:cNvSpPr>
          <p:nvPr>
            <p:ph type="body" idx="4294967295"/>
          </p:nvPr>
        </p:nvSpPr>
        <p:spPr>
          <a:xfrm>
            <a:off x="529628" y="1147885"/>
            <a:ext cx="8229600" cy="385011"/>
          </a:xfrm>
        </p:spPr>
        <p:txBody>
          <a:bodyPr numCol="1"/>
          <a:lstStyle/>
          <a:p>
            <a:pPr marL="0" indent="0" eaLnBrk="1" hangingPunct="1">
              <a:buNone/>
            </a:pPr>
            <a:r>
              <a:rPr lang="en-US" altLang="en-US" sz="2000" b="1" dirty="0"/>
              <a:t>The NextGen HF ATC / Tech Ops research program supports the maturation of multiple NextGen concepts &amp; programs. Below is a subset of increments that this </a:t>
            </a:r>
            <a:r>
              <a:rPr lang="en-US" altLang="en-US" sz="2000" b="1" dirty="0" smtClean="0"/>
              <a:t>program supports:</a:t>
            </a:r>
            <a:endParaRPr lang="en-US" altLang="en-US" sz="2000" b="1" dirty="0"/>
          </a:p>
        </p:txBody>
      </p:sp>
      <p:sp>
        <p:nvSpPr>
          <p:cNvPr id="2" name="Rectangle 1"/>
          <p:cNvSpPr/>
          <p:nvPr/>
        </p:nvSpPr>
        <p:spPr>
          <a:xfrm>
            <a:off x="248969" y="2315967"/>
            <a:ext cx="8324663" cy="3385542"/>
          </a:xfrm>
          <a:prstGeom prst="rect">
            <a:avLst/>
          </a:prstGeom>
        </p:spPr>
        <p:txBody>
          <a:bodyPr wrap="square">
            <a:spAutoFit/>
          </a:bodyPr>
          <a:lstStyle/>
          <a:p>
            <a:pPr marL="625475" lvl="1">
              <a:spcBef>
                <a:spcPts val="1200"/>
              </a:spcBef>
              <a:buNone/>
              <a:defRPr/>
            </a:pPr>
            <a:r>
              <a:rPr lang="fr-FR" altLang="en-US" sz="1600" b="1" dirty="0"/>
              <a:t>102158-01: </a:t>
            </a:r>
            <a:r>
              <a:rPr lang="fr-FR" altLang="en-US" sz="1600" dirty="0"/>
              <a:t>Initial En Route Data Communications Services</a:t>
            </a:r>
          </a:p>
          <a:p>
            <a:pPr marL="625475" lvl="1">
              <a:spcBef>
                <a:spcPts val="1200"/>
              </a:spcBef>
              <a:buNone/>
              <a:defRPr/>
            </a:pPr>
            <a:r>
              <a:rPr lang="fr-FR" altLang="en-US" sz="1600" b="1" dirty="0"/>
              <a:t>104128-24: </a:t>
            </a:r>
            <a:r>
              <a:rPr lang="fr-FR" altLang="en-US" sz="1600" dirty="0"/>
              <a:t>Time-Based Metering in the Terminal Environnent</a:t>
            </a:r>
          </a:p>
          <a:p>
            <a:pPr marL="1776413" lvl="1" indent="-1150938">
              <a:spcBef>
                <a:spcPts val="1200"/>
              </a:spcBef>
              <a:buNone/>
              <a:defRPr/>
            </a:pPr>
            <a:r>
              <a:rPr lang="fr-FR" altLang="en-US" sz="1600" b="1" dirty="0"/>
              <a:t>103305-12: </a:t>
            </a:r>
            <a:r>
              <a:rPr lang="fr-FR" altLang="en-US" sz="1600" dirty="0"/>
              <a:t>Improved Access to NAS Aeronautical, Status, and Constraint Information for Authorized NAS Users and Subscribers</a:t>
            </a:r>
          </a:p>
          <a:p>
            <a:pPr marL="625475" lvl="1">
              <a:spcBef>
                <a:spcPts val="1200"/>
              </a:spcBef>
              <a:buNone/>
              <a:defRPr/>
            </a:pPr>
            <a:r>
              <a:rPr lang="fr-FR" altLang="en-US" sz="1600" b="1" dirty="0"/>
              <a:t>102137-34: </a:t>
            </a:r>
            <a:r>
              <a:rPr lang="fr-FR" altLang="en-US" sz="1600" dirty="0"/>
              <a:t>En Route Conformance Monitor for PBN Routes</a:t>
            </a:r>
          </a:p>
          <a:p>
            <a:pPr marL="625475" lvl="1">
              <a:spcBef>
                <a:spcPts val="1200"/>
              </a:spcBef>
              <a:buNone/>
              <a:defRPr/>
            </a:pPr>
            <a:r>
              <a:rPr lang="fr-FR" altLang="en-US" sz="1600" b="1" dirty="0"/>
              <a:t>108209-12: </a:t>
            </a:r>
            <a:r>
              <a:rPr lang="fr-FR" altLang="en-US" sz="1600" dirty="0"/>
              <a:t>Metroplex PBN Procedures</a:t>
            </a:r>
          </a:p>
          <a:p>
            <a:pPr marL="625475" lvl="1">
              <a:spcBef>
                <a:spcPts val="1200"/>
              </a:spcBef>
              <a:buNone/>
              <a:defRPr/>
            </a:pPr>
            <a:r>
              <a:rPr lang="fr-FR" altLang="en-US" sz="1600" b="1" dirty="0"/>
              <a:t>104117-22: </a:t>
            </a:r>
            <a:r>
              <a:rPr lang="fr-FR" altLang="en-US" sz="1600" dirty="0"/>
              <a:t>Arrival Scheduling with Departure Data </a:t>
            </a:r>
          </a:p>
          <a:p>
            <a:pPr marL="625475" lvl="1">
              <a:spcBef>
                <a:spcPts val="1200"/>
              </a:spcBef>
              <a:buNone/>
              <a:defRPr/>
            </a:pPr>
            <a:r>
              <a:rPr lang="fr-FR" altLang="en-US" sz="1600" b="1" dirty="0"/>
              <a:t>109405-31: </a:t>
            </a:r>
            <a:r>
              <a:rPr lang="fr-FR" altLang="en-US" sz="1600" dirty="0"/>
              <a:t>Initial Business Continuity Services Implementation Planning</a:t>
            </a:r>
          </a:p>
          <a:p>
            <a:pPr marL="625475" lvl="1">
              <a:spcBef>
                <a:spcPts val="1200"/>
              </a:spcBef>
              <a:buNone/>
              <a:defRPr/>
            </a:pPr>
            <a:r>
              <a:rPr lang="fr-FR" altLang="en-US" sz="1600" b="1" dirty="0"/>
              <a:t>109605-21: </a:t>
            </a:r>
            <a:r>
              <a:rPr lang="fr-FR" altLang="en-US" sz="1600" dirty="0"/>
              <a:t>Integrated Safety Management</a:t>
            </a:r>
          </a:p>
        </p:txBody>
      </p:sp>
    </p:spTree>
    <p:extLst>
      <p:ext uri="{BB962C8B-B14F-4D97-AF65-F5344CB8AC3E}">
        <p14:creationId xmlns:p14="http://schemas.microsoft.com/office/powerpoint/2010/main" val="722486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a:xfrm>
            <a:off x="457200" y="0"/>
            <a:ext cx="8229600" cy="1143000"/>
          </a:xfrm>
        </p:spPr>
        <p:txBody>
          <a:bodyPr/>
          <a:lstStyle/>
          <a:p>
            <a:r>
              <a:rPr lang="en-US" dirty="0">
                <a:latin typeface="Arial" charset="0"/>
                <a:cs typeface="Arial" charset="0"/>
              </a:rPr>
              <a:t>AMS Decision Point Status</a:t>
            </a:r>
          </a:p>
        </p:txBody>
      </p:sp>
      <p:graphicFrame>
        <p:nvGraphicFramePr>
          <p:cNvPr id="9" name="Group 47"/>
          <p:cNvGraphicFramePr>
            <a:graphicFrameLocks noGrp="1"/>
          </p:cNvGraphicFramePr>
          <p:nvPr>
            <p:extLst>
              <p:ext uri="{D42A27DB-BD31-4B8C-83A1-F6EECF244321}">
                <p14:modId xmlns:p14="http://schemas.microsoft.com/office/powerpoint/2010/main" val="3952974279"/>
              </p:ext>
            </p:extLst>
          </p:nvPr>
        </p:nvGraphicFramePr>
        <p:xfrm>
          <a:off x="457197" y="4061296"/>
          <a:ext cx="8001002" cy="1778967"/>
        </p:xfrm>
        <a:graphic>
          <a:graphicData uri="http://schemas.openxmlformats.org/drawingml/2006/table">
            <a:tbl>
              <a:tblPr>
                <a:effectLst/>
              </a:tblPr>
              <a:tblGrid>
                <a:gridCol w="4892447">
                  <a:extLst>
                    <a:ext uri="{9D8B030D-6E8A-4147-A177-3AD203B41FA5}">
                      <a16:colId xmlns:a16="http://schemas.microsoft.com/office/drawing/2014/main" xmlns="" val="20000"/>
                    </a:ext>
                  </a:extLst>
                </a:gridCol>
                <a:gridCol w="1785195">
                  <a:extLst>
                    <a:ext uri="{9D8B030D-6E8A-4147-A177-3AD203B41FA5}">
                      <a16:colId xmlns:a16="http://schemas.microsoft.com/office/drawing/2014/main" xmlns="" val="20001"/>
                    </a:ext>
                  </a:extLst>
                </a:gridCol>
                <a:gridCol w="1323360">
                  <a:extLst>
                    <a:ext uri="{9D8B030D-6E8A-4147-A177-3AD203B41FA5}">
                      <a16:colId xmlns:a16="http://schemas.microsoft.com/office/drawing/2014/main" xmlns="" val="20002"/>
                    </a:ext>
                  </a:extLst>
                </a:gridCol>
              </a:tblGrid>
              <a:tr h="498807">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Decision Point</a:t>
                      </a:r>
                    </a:p>
                  </a:txBody>
                  <a:tcPr marL="82872" marR="82872" marT="40236" marB="402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Anticipated Date</a:t>
                      </a:r>
                    </a:p>
                  </a:txBody>
                  <a:tcPr marL="82872" marR="82872" marT="40236" marB="402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Status</a:t>
                      </a:r>
                    </a:p>
                  </a:txBody>
                  <a:tcPr marL="82872" marR="82872" marT="40236" marB="402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extLst>
                  <a:ext uri="{0D108BD9-81ED-4DB2-BD59-A6C34878D82A}">
                    <a16:rowId xmlns:a16="http://schemas.microsoft.com/office/drawing/2014/main" xmlns="" val="10000"/>
                  </a:ext>
                </a:extLst>
              </a:tr>
              <a:tr h="640080">
                <a:tc>
                  <a:txBody>
                    <a:bodyPr/>
                    <a:lstStyle/>
                    <a:p>
                      <a:pPr marL="519113" marR="0" lvl="0" indent="-457200" algn="l" defTabSz="914400" rtl="0" eaLnBrk="1" fontAlgn="base" latinLnBrk="0" hangingPunct="1">
                        <a:lnSpc>
                          <a:spcPct val="100000"/>
                        </a:lnSpc>
                        <a:spcBef>
                          <a:spcPts val="263"/>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927 - Decision on the Implementation Strategy of NextGen ATC Alarms, Alerts, and Notification Guidance</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2016, Q4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4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1"/>
                  </a:ext>
                </a:extLst>
              </a:tr>
              <a:tr h="640080">
                <a:tc>
                  <a:txBody>
                    <a:bodyPr/>
                    <a:lstStyle/>
                    <a:p>
                      <a:pPr marL="519113" marR="0" lvl="0" indent="-457200" algn="l" defTabSz="914400" rtl="0" eaLnBrk="1" fontAlgn="base" latinLnBrk="0" hangingPunct="1">
                        <a:lnSpc>
                          <a:spcPct val="100000"/>
                        </a:lnSpc>
                        <a:spcBef>
                          <a:spcPts val="263"/>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rPr>
                        <a:t>928 - Decision on the Implementation Strategy for Information Presentation Guidelines of Flight Data and the NextGen Data Block</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2016, Q4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4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2"/>
                  </a:ext>
                </a:extLst>
              </a:tr>
            </a:tbl>
          </a:graphicData>
        </a:graphic>
      </p:graphicFrame>
      <p:sp>
        <p:nvSpPr>
          <p:cNvPr id="5" name="TextBox 4"/>
          <p:cNvSpPr txBox="1"/>
          <p:nvPr/>
        </p:nvSpPr>
        <p:spPr>
          <a:xfrm>
            <a:off x="2000993" y="3610028"/>
            <a:ext cx="5142015" cy="461665"/>
          </a:xfrm>
          <a:prstGeom prst="rect">
            <a:avLst/>
          </a:prstGeom>
          <a:noFill/>
        </p:spPr>
        <p:txBody>
          <a:bodyPr wrap="square" rtlCol="0">
            <a:spAutoFit/>
          </a:bodyPr>
          <a:lstStyle/>
          <a:p>
            <a:pPr algn="ctr">
              <a:buNone/>
            </a:pPr>
            <a:r>
              <a:rPr lang="en-US" b="1" i="1" dirty="0"/>
              <a:t>Human Centered Design</a:t>
            </a:r>
          </a:p>
        </p:txBody>
      </p:sp>
      <p:sp>
        <p:nvSpPr>
          <p:cNvPr id="6" name="TextBox 5"/>
          <p:cNvSpPr txBox="1"/>
          <p:nvPr/>
        </p:nvSpPr>
        <p:spPr>
          <a:xfrm>
            <a:off x="914400" y="1247822"/>
            <a:ext cx="7250380" cy="461665"/>
          </a:xfrm>
          <a:prstGeom prst="rect">
            <a:avLst/>
          </a:prstGeom>
          <a:noFill/>
        </p:spPr>
        <p:txBody>
          <a:bodyPr wrap="square" rtlCol="0">
            <a:spAutoFit/>
          </a:bodyPr>
          <a:lstStyle/>
          <a:p>
            <a:pPr algn="ctr">
              <a:buNone/>
            </a:pPr>
            <a:r>
              <a:rPr lang="en-US" b="1" i="1" dirty="0"/>
              <a:t>Procedure Complexity Reduction </a:t>
            </a:r>
            <a:r>
              <a:rPr lang="en-US" b="1" i="1" dirty="0" smtClean="0"/>
              <a:t>and Usability</a:t>
            </a:r>
            <a:endParaRPr lang="en-US" b="1" i="1" dirty="0"/>
          </a:p>
        </p:txBody>
      </p:sp>
      <p:graphicFrame>
        <p:nvGraphicFramePr>
          <p:cNvPr id="7" name="Group 47"/>
          <p:cNvGraphicFramePr>
            <a:graphicFrameLocks noGrp="1"/>
          </p:cNvGraphicFramePr>
          <p:nvPr>
            <p:extLst>
              <p:ext uri="{D42A27DB-BD31-4B8C-83A1-F6EECF244321}">
                <p14:modId xmlns:p14="http://schemas.microsoft.com/office/powerpoint/2010/main" val="335707465"/>
              </p:ext>
            </p:extLst>
          </p:nvPr>
        </p:nvGraphicFramePr>
        <p:xfrm>
          <a:off x="464291" y="1686317"/>
          <a:ext cx="7993908" cy="1460500"/>
        </p:xfrm>
        <a:graphic>
          <a:graphicData uri="http://schemas.openxmlformats.org/drawingml/2006/table">
            <a:tbl>
              <a:tblPr>
                <a:effectLst/>
              </a:tblPr>
              <a:tblGrid>
                <a:gridCol w="4861230">
                  <a:extLst>
                    <a:ext uri="{9D8B030D-6E8A-4147-A177-3AD203B41FA5}">
                      <a16:colId xmlns:a16="http://schemas.microsoft.com/office/drawing/2014/main" xmlns="" val="20000"/>
                    </a:ext>
                  </a:extLst>
                </a:gridCol>
                <a:gridCol w="1749960">
                  <a:extLst>
                    <a:ext uri="{9D8B030D-6E8A-4147-A177-3AD203B41FA5}">
                      <a16:colId xmlns:a16="http://schemas.microsoft.com/office/drawing/2014/main" xmlns="" val="20001"/>
                    </a:ext>
                  </a:extLst>
                </a:gridCol>
                <a:gridCol w="1382718">
                  <a:extLst>
                    <a:ext uri="{9D8B030D-6E8A-4147-A177-3AD203B41FA5}">
                      <a16:colId xmlns:a16="http://schemas.microsoft.com/office/drawing/2014/main" xmlns="" val="20002"/>
                    </a:ext>
                  </a:extLst>
                </a:gridCol>
              </a:tblGrid>
              <a:tr h="507441">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Decision Point</a:t>
                      </a:r>
                    </a:p>
                  </a:txBody>
                  <a:tcPr marL="82872" marR="82872" marT="40236" marB="402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Anticipated Date</a:t>
                      </a:r>
                    </a:p>
                  </a:txBody>
                  <a:tcPr marL="82872" marR="82872" marT="40236" marB="402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Status</a:t>
                      </a:r>
                    </a:p>
                  </a:txBody>
                  <a:tcPr marL="82872" marR="82872" marT="40236" marB="402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extLst>
                  <a:ext uri="{0D108BD9-81ED-4DB2-BD59-A6C34878D82A}">
                    <a16:rowId xmlns:a16="http://schemas.microsoft.com/office/drawing/2014/main" xmlns="" val="10000"/>
                  </a:ext>
                </a:extLst>
              </a:tr>
              <a:tr h="953059">
                <a:tc>
                  <a:txBody>
                    <a:bodyPr/>
                    <a:lstStyle/>
                    <a:p>
                      <a:pPr marL="519113" marR="0" lvl="0" indent="-457200" algn="l" defTabSz="914400" rtl="0" eaLnBrk="1" fontAlgn="base" latinLnBrk="0" hangingPunct="1">
                        <a:lnSpc>
                          <a:spcPct val="100000"/>
                        </a:lnSpc>
                        <a:spcBef>
                          <a:spcPts val="263"/>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568 - </a:t>
                      </a:r>
                      <a:r>
                        <a:rPr kumimoji="0" lang="en-US" sz="1400" b="0" i="0" u="none" strike="noStrike" kern="1200" cap="none" normalizeH="0" baseline="0" dirty="0">
                          <a:ln>
                            <a:noFill/>
                          </a:ln>
                          <a:solidFill>
                            <a:schemeClr val="tx1"/>
                          </a:solidFill>
                          <a:effectLst/>
                          <a:latin typeface="Arial" charset="0"/>
                          <a:ea typeface="+mn-ea"/>
                          <a:cs typeface="+mn-cs"/>
                        </a:rPr>
                        <a:t>Decision</a:t>
                      </a:r>
                      <a:r>
                        <a:rPr kumimoji="0" lang="en-US" sz="1400" b="0" i="0" u="none" strike="noStrike" cap="none" normalizeH="0" baseline="0" dirty="0">
                          <a:ln>
                            <a:noFill/>
                          </a:ln>
                          <a:solidFill>
                            <a:schemeClr val="tx1"/>
                          </a:solidFill>
                          <a:effectLst/>
                          <a:latin typeface="Arial" charset="0"/>
                        </a:rPr>
                        <a:t> on Implementation Strategy for Human Factors Guidelines for NextGen Instrument Procedures</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2016, Q2</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4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1"/>
                  </a:ext>
                </a:extLst>
              </a:tr>
            </a:tbl>
          </a:graphicData>
        </a:graphic>
      </p:graphicFrame>
      <p:sp>
        <p:nvSpPr>
          <p:cNvPr id="3" name="Slide Number Placeholder 2"/>
          <p:cNvSpPr>
            <a:spLocks noGrp="1"/>
          </p:cNvSpPr>
          <p:nvPr>
            <p:ph type="sldNum" sz="quarter" idx="10"/>
          </p:nvPr>
        </p:nvSpPr>
        <p:spPr/>
        <p:txBody>
          <a:bodyPr/>
          <a:lstStyle/>
          <a:p>
            <a:pPr>
              <a:defRPr/>
            </a:pPr>
            <a:fld id="{270D9700-55C9-4994-9F50-83587CDD3D72}" type="slidenum">
              <a:rPr lang="en-US" smtClean="0"/>
              <a:pPr>
                <a:defRPr/>
              </a:pPr>
              <a:t>4</a:t>
            </a:fld>
            <a:endParaRPr lang="en-US" dirty="0"/>
          </a:p>
          <a:p>
            <a:pPr>
              <a:defRPr/>
            </a:pPr>
            <a:endParaRPr lang="en-US" dirty="0"/>
          </a:p>
        </p:txBody>
      </p:sp>
    </p:spTree>
    <p:extLst>
      <p:ext uri="{BB962C8B-B14F-4D97-AF65-F5344CB8AC3E}">
        <p14:creationId xmlns:p14="http://schemas.microsoft.com/office/powerpoint/2010/main" val="584713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a:xfrm>
            <a:off x="457200" y="0"/>
            <a:ext cx="8229600" cy="1143000"/>
          </a:xfrm>
        </p:spPr>
        <p:txBody>
          <a:bodyPr/>
          <a:lstStyle/>
          <a:p>
            <a:r>
              <a:rPr lang="en-US" dirty="0">
                <a:latin typeface="Arial" charset="0"/>
                <a:cs typeface="Arial" charset="0"/>
              </a:rPr>
              <a:t>AMS Decision Point Status</a:t>
            </a:r>
          </a:p>
        </p:txBody>
      </p:sp>
      <p:graphicFrame>
        <p:nvGraphicFramePr>
          <p:cNvPr id="9" name="Group 47"/>
          <p:cNvGraphicFramePr>
            <a:graphicFrameLocks noGrp="1"/>
          </p:cNvGraphicFramePr>
          <p:nvPr>
            <p:extLst>
              <p:ext uri="{D42A27DB-BD31-4B8C-83A1-F6EECF244321}">
                <p14:modId xmlns:p14="http://schemas.microsoft.com/office/powerpoint/2010/main" val="1056033772"/>
              </p:ext>
            </p:extLst>
          </p:nvPr>
        </p:nvGraphicFramePr>
        <p:xfrm>
          <a:off x="445324" y="1674421"/>
          <a:ext cx="8393876" cy="4302013"/>
        </p:xfrm>
        <a:graphic>
          <a:graphicData uri="http://schemas.openxmlformats.org/drawingml/2006/table">
            <a:tbl>
              <a:tblPr>
                <a:effectLst/>
              </a:tblPr>
              <a:tblGrid>
                <a:gridCol w="5650676">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gridCol w="1143000">
                  <a:extLst>
                    <a:ext uri="{9D8B030D-6E8A-4147-A177-3AD203B41FA5}">
                      <a16:colId xmlns:a16="http://schemas.microsoft.com/office/drawing/2014/main" xmlns="" val="20002"/>
                    </a:ext>
                  </a:extLst>
                </a:gridCol>
              </a:tblGrid>
              <a:tr h="522493">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Decision Point</a:t>
                      </a:r>
                    </a:p>
                  </a:txBody>
                  <a:tcPr marL="82872" marR="82872" marT="40236" marB="402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Anticipated Date</a:t>
                      </a:r>
                    </a:p>
                  </a:txBody>
                  <a:tcPr marL="82872" marR="82872" marT="40236" marB="402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Arial" charset="0"/>
                        </a:rPr>
                        <a:t>Status</a:t>
                      </a:r>
                    </a:p>
                  </a:txBody>
                  <a:tcPr marL="82872" marR="82872" marT="40236" marB="402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extLst>
                  <a:ext uri="{0D108BD9-81ED-4DB2-BD59-A6C34878D82A}">
                    <a16:rowId xmlns:a16="http://schemas.microsoft.com/office/drawing/2014/main" xmlns="" val="10000"/>
                  </a:ext>
                </a:extLst>
              </a:tr>
              <a:tr h="731520">
                <a:tc>
                  <a:txBody>
                    <a:bodyPr/>
                    <a:lstStyle/>
                    <a:p>
                      <a:pPr marL="571500" marR="0" lvl="0" indent="-509588" algn="l" defTabSz="914400" rtl="0" eaLnBrk="1" fontAlgn="base" latinLnBrk="0" hangingPunct="1">
                        <a:lnSpc>
                          <a:spcPct val="100000"/>
                        </a:lnSpc>
                        <a:spcBef>
                          <a:spcPts val="263"/>
                        </a:spcBef>
                        <a:spcAft>
                          <a:spcPct val="0"/>
                        </a:spcAft>
                        <a:buClrTx/>
                        <a:buSzTx/>
                        <a:buFontTx/>
                        <a:buNone/>
                        <a:tabLst/>
                      </a:pPr>
                      <a:r>
                        <a:rPr kumimoji="0" lang="en-US" sz="1400" b="0" i="0" u="none" strike="noStrike" kern="1200" cap="none" normalizeH="0" baseline="0" dirty="0">
                          <a:ln>
                            <a:noFill/>
                          </a:ln>
                          <a:solidFill>
                            <a:schemeClr val="tx1"/>
                          </a:solidFill>
                          <a:effectLst/>
                          <a:latin typeface="Arial" charset="0"/>
                          <a:ea typeface="+mn-ea"/>
                          <a:cs typeface="+mn-cs"/>
                        </a:rPr>
                        <a:t>926 - Decision on the Implementation Strategy of Mid-Term ATC Human Performance Safety Requirements into the NextGen Safety Process</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2016, Q4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2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1"/>
                  </a:ext>
                </a:extLst>
              </a:tr>
              <a:tr h="731520">
                <a:tc>
                  <a:txBody>
                    <a:bodyPr/>
                    <a:lstStyle/>
                    <a:p>
                      <a:pPr marL="571500" marR="0" lvl="0" indent="-509588" algn="l" defTabSz="914400" rtl="0" eaLnBrk="1" fontAlgn="base" latinLnBrk="0" hangingPunct="1">
                        <a:lnSpc>
                          <a:spcPct val="100000"/>
                        </a:lnSpc>
                        <a:spcBef>
                          <a:spcPts val="263"/>
                        </a:spcBef>
                        <a:spcAft>
                          <a:spcPct val="0"/>
                        </a:spcAft>
                        <a:buClrTx/>
                        <a:buSzTx/>
                        <a:buFontTx/>
                        <a:buNone/>
                        <a:tabLst/>
                      </a:pPr>
                      <a:r>
                        <a:rPr kumimoji="0" lang="en-US" sz="1400" b="0" i="0" u="none" strike="noStrike" kern="1200" cap="none" normalizeH="0" baseline="0" dirty="0">
                          <a:ln>
                            <a:noFill/>
                          </a:ln>
                          <a:solidFill>
                            <a:schemeClr val="tx1"/>
                          </a:solidFill>
                          <a:effectLst/>
                          <a:latin typeface="Arial" charset="0"/>
                          <a:ea typeface="+mn-ea"/>
                          <a:cs typeface="+mn-cs"/>
                        </a:rPr>
                        <a:t>988 - Decision on the Implementation Strategy of Post-Bravo ATC Human Performance Safety Requirements into the NextGen Safety Process</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2018, Q4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2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2"/>
                  </a:ext>
                </a:extLst>
              </a:tr>
              <a:tr h="731520">
                <a:tc>
                  <a:txBody>
                    <a:bodyPr/>
                    <a:lstStyle/>
                    <a:p>
                      <a:pPr marL="571500" marR="0" lvl="0" indent="-509588" algn="l" defTabSz="914400" rtl="0" eaLnBrk="1" fontAlgn="base" latinLnBrk="0" hangingPunct="1">
                        <a:lnSpc>
                          <a:spcPct val="100000"/>
                        </a:lnSpc>
                        <a:spcBef>
                          <a:spcPts val="263"/>
                        </a:spcBef>
                        <a:spcAft>
                          <a:spcPct val="0"/>
                        </a:spcAft>
                        <a:buClrTx/>
                        <a:buSzTx/>
                        <a:buFontTx/>
                        <a:buNone/>
                        <a:tabLst/>
                      </a:pPr>
                      <a:r>
                        <a:rPr kumimoji="0" lang="en-US" sz="1400" b="0" i="0" u="none" strike="noStrike" kern="1200" cap="none" normalizeH="0" baseline="0" dirty="0">
                          <a:ln>
                            <a:noFill/>
                          </a:ln>
                          <a:solidFill>
                            <a:schemeClr val="tx1"/>
                          </a:solidFill>
                          <a:effectLst/>
                          <a:latin typeface="Arial" charset="0"/>
                          <a:ea typeface="+mn-ea"/>
                          <a:cs typeface="+mn-cs"/>
                        </a:rPr>
                        <a:t>989 - Decision on Future NextGen ATC Human Performance Safety Needs Based on the Operational Effectiveness of Implemented NextGen Human Performance Safety Requirements</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2020, Q4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2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3"/>
                  </a:ext>
                </a:extLst>
              </a:tr>
              <a:tr h="731520">
                <a:tc>
                  <a:txBody>
                    <a:bodyPr/>
                    <a:lstStyle/>
                    <a:p>
                      <a:pPr marL="571500" marR="0" lvl="0" indent="-509588" algn="l" defTabSz="914400" rtl="0" eaLnBrk="1" fontAlgn="base" latinLnBrk="0" hangingPunct="1">
                        <a:lnSpc>
                          <a:spcPct val="100000"/>
                        </a:lnSpc>
                        <a:spcBef>
                          <a:spcPts val="263"/>
                        </a:spcBef>
                        <a:spcAft>
                          <a:spcPct val="0"/>
                        </a:spcAft>
                        <a:buClrTx/>
                        <a:buSzTx/>
                        <a:buFontTx/>
                        <a:buNone/>
                        <a:tabLst/>
                      </a:pPr>
                      <a:r>
                        <a:rPr kumimoji="0" lang="en-US" sz="1400" b="0" i="0" u="none" strike="noStrike" kern="1200" cap="none" normalizeH="0" baseline="0" dirty="0">
                          <a:ln>
                            <a:noFill/>
                          </a:ln>
                          <a:solidFill>
                            <a:schemeClr val="tx1"/>
                          </a:solidFill>
                          <a:effectLst/>
                          <a:latin typeface="Arial" charset="0"/>
                          <a:ea typeface="+mn-ea"/>
                          <a:cs typeface="+mn-cs"/>
                        </a:rPr>
                        <a:t>994 - Decision on the Implementation Strategy of Mid-Term and Post-Bravo Tech Ops Human Performance Safety Requirements into the NextGen Safety Process</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2018, Q4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2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4"/>
                  </a:ext>
                </a:extLst>
              </a:tr>
              <a:tr h="731520">
                <a:tc>
                  <a:txBody>
                    <a:bodyPr/>
                    <a:lstStyle/>
                    <a:p>
                      <a:pPr marL="571500" marR="0" lvl="0" indent="-509588" algn="l" defTabSz="914400" rtl="0" eaLnBrk="1" fontAlgn="base" latinLnBrk="0" hangingPunct="1">
                        <a:lnSpc>
                          <a:spcPct val="100000"/>
                        </a:lnSpc>
                        <a:spcBef>
                          <a:spcPts val="263"/>
                        </a:spcBef>
                        <a:spcAft>
                          <a:spcPct val="0"/>
                        </a:spcAft>
                        <a:buClrTx/>
                        <a:buSzTx/>
                        <a:buFontTx/>
                        <a:buNone/>
                        <a:tabLst/>
                      </a:pPr>
                      <a:r>
                        <a:rPr kumimoji="0" lang="en-US" sz="1400" b="0" i="0" u="none" strike="noStrike" kern="1200" cap="none" normalizeH="0" baseline="0" dirty="0">
                          <a:ln>
                            <a:noFill/>
                          </a:ln>
                          <a:solidFill>
                            <a:schemeClr val="tx1"/>
                          </a:solidFill>
                          <a:effectLst/>
                          <a:latin typeface="Arial" charset="0"/>
                          <a:ea typeface="+mn-ea"/>
                          <a:cs typeface="+mn-cs"/>
                        </a:rPr>
                        <a:t>995 - Decision on Future NextGen Tech Ops Human Performance Safety Needs Based on the Operational Effectiveness of Implemented NextGen Human Performance Safety Requirements</a:t>
                      </a: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ctr" defTabSz="914400" rtl="0" eaLnBrk="1" fontAlgn="b" latinLnBrk="0" hangingPunct="1">
                        <a:lnSpc>
                          <a:spcPct val="100000"/>
                        </a:lnSpc>
                        <a:spcBef>
                          <a:spcPts val="263"/>
                        </a:spcBef>
                        <a:spcAft>
                          <a:spcPct val="0"/>
                        </a:spcAft>
                        <a:buClrTx/>
                        <a:buSzTx/>
                        <a:buFont typeface="Arial" pitchFamily="34" charset="0"/>
                        <a:buNone/>
                        <a:tabLst/>
                      </a:pPr>
                      <a:r>
                        <a:rPr kumimoji="0" lang="en-US" sz="1400" b="0" i="0" u="none" strike="noStrike" cap="none" normalizeH="0" baseline="0" dirty="0">
                          <a:ln>
                            <a:noFill/>
                          </a:ln>
                          <a:solidFill>
                            <a:schemeClr val="tx2">
                              <a:lumMod val="50000"/>
                            </a:schemeClr>
                          </a:solidFill>
                          <a:effectLst/>
                          <a:latin typeface="Arial" charset="0"/>
                        </a:rPr>
                        <a:t>2020, Q4</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alpha val="50195"/>
                      </a:schemeClr>
                    </a:solidFill>
                  </a:tcPr>
                </a:tc>
                <a:tc>
                  <a:txBody>
                    <a:bodyPr/>
                    <a:lstStyle/>
                    <a:p>
                      <a:pPr marL="225425" marR="0" lvl="0" indent="-161925" algn="l" defTabSz="914400" rtl="0" eaLnBrk="1" fontAlgn="b" latinLnBrk="0" hangingPunct="1">
                        <a:lnSpc>
                          <a:spcPct val="100000"/>
                        </a:lnSpc>
                        <a:spcBef>
                          <a:spcPts val="263"/>
                        </a:spcBef>
                        <a:spcAft>
                          <a:spcPct val="0"/>
                        </a:spcAft>
                        <a:buClrTx/>
                        <a:buSzTx/>
                        <a:buFont typeface="Arial" pitchFamily="34" charset="0"/>
                        <a:buNone/>
                        <a:tabLst/>
                      </a:pPr>
                      <a:endParaRPr kumimoji="0" lang="en-US" sz="1200" b="1" i="0" u="none" strike="noStrike" cap="none" normalizeH="0" baseline="0" dirty="0">
                        <a:ln>
                          <a:noFill/>
                        </a:ln>
                        <a:solidFill>
                          <a:schemeClr val="tx2">
                            <a:lumMod val="50000"/>
                          </a:schemeClr>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alpha val="50195"/>
                      </a:srgbClr>
                    </a:solidFill>
                  </a:tcPr>
                </a:tc>
                <a:extLst>
                  <a:ext uri="{0D108BD9-81ED-4DB2-BD59-A6C34878D82A}">
                    <a16:rowId xmlns:a16="http://schemas.microsoft.com/office/drawing/2014/main" xmlns="" val="10005"/>
                  </a:ext>
                </a:extLst>
              </a:tr>
            </a:tbl>
          </a:graphicData>
        </a:graphic>
      </p:graphicFrame>
      <p:sp>
        <p:nvSpPr>
          <p:cNvPr id="3" name="TextBox 2"/>
          <p:cNvSpPr txBox="1"/>
          <p:nvPr/>
        </p:nvSpPr>
        <p:spPr>
          <a:xfrm>
            <a:off x="2000993" y="1187528"/>
            <a:ext cx="5142015" cy="461665"/>
          </a:xfrm>
          <a:prstGeom prst="rect">
            <a:avLst/>
          </a:prstGeom>
          <a:noFill/>
        </p:spPr>
        <p:txBody>
          <a:bodyPr wrap="square" rtlCol="0">
            <a:spAutoFit/>
          </a:bodyPr>
          <a:lstStyle/>
          <a:p>
            <a:pPr algn="ctr">
              <a:buNone/>
            </a:pPr>
            <a:r>
              <a:rPr lang="en-US" b="1" i="1" dirty="0"/>
              <a:t>Human Performance and Safety</a:t>
            </a:r>
          </a:p>
        </p:txBody>
      </p:sp>
      <p:sp>
        <p:nvSpPr>
          <p:cNvPr id="4" name="Slide Number Placeholder 3"/>
          <p:cNvSpPr>
            <a:spLocks noGrp="1"/>
          </p:cNvSpPr>
          <p:nvPr>
            <p:ph type="sldNum" sz="quarter" idx="10"/>
          </p:nvPr>
        </p:nvSpPr>
        <p:spPr/>
        <p:txBody>
          <a:bodyPr/>
          <a:lstStyle/>
          <a:p>
            <a:pPr>
              <a:defRPr/>
            </a:pPr>
            <a:fld id="{270D9700-55C9-4994-9F50-83587CDD3D72}" type="slidenum">
              <a:rPr lang="en-US" smtClean="0"/>
              <a:pPr>
                <a:defRPr/>
              </a:pPr>
              <a:t>5</a:t>
            </a:fld>
            <a:endParaRPr lang="en-US" dirty="0"/>
          </a:p>
          <a:p>
            <a:pPr>
              <a:defRPr/>
            </a:pPr>
            <a:endParaRPr lang="en-US" dirty="0"/>
          </a:p>
        </p:txBody>
      </p:sp>
    </p:spTree>
    <p:extLst>
      <p:ext uri="{BB962C8B-B14F-4D97-AF65-F5344CB8AC3E}">
        <p14:creationId xmlns:p14="http://schemas.microsoft.com/office/powerpoint/2010/main" val="1361877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Accomplishments</a:t>
            </a:r>
            <a:endParaRPr lang="en-US" dirty="0"/>
          </a:p>
        </p:txBody>
      </p:sp>
      <p:sp>
        <p:nvSpPr>
          <p:cNvPr id="3" name="Content Placeholder 2"/>
          <p:cNvSpPr>
            <a:spLocks noGrp="1"/>
          </p:cNvSpPr>
          <p:nvPr>
            <p:ph idx="1"/>
          </p:nvPr>
        </p:nvSpPr>
        <p:spPr/>
        <p:txBody>
          <a:bodyPr/>
          <a:lstStyle/>
          <a:p>
            <a:pPr eaLnBrk="1" hangingPunct="1">
              <a:buClr>
                <a:srgbClr val="9BBB59"/>
              </a:buClr>
              <a:buFont typeface="Arial" panose="020B0604020202020204" pitchFamily="34" charset="0"/>
              <a:buChar char="•"/>
            </a:pPr>
            <a:r>
              <a:rPr lang="en-US" sz="2000" dirty="0" smtClean="0">
                <a:cs typeface="Arial" charset="0"/>
              </a:rPr>
              <a:t>2</a:t>
            </a:r>
            <a:r>
              <a:rPr lang="en-US" sz="2000" baseline="30000" dirty="0" smtClean="0">
                <a:cs typeface="Arial" charset="0"/>
              </a:rPr>
              <a:t>nd</a:t>
            </a:r>
            <a:r>
              <a:rPr lang="en-US" sz="2000" dirty="0" smtClean="0">
                <a:cs typeface="Arial" charset="0"/>
              </a:rPr>
              <a:t> Quarter Previous </a:t>
            </a:r>
            <a:r>
              <a:rPr lang="en-US" sz="2000" dirty="0">
                <a:cs typeface="Arial" charset="0"/>
              </a:rPr>
              <a:t>Quarter Accomplishments (FY16, Q2)</a:t>
            </a:r>
          </a:p>
          <a:p>
            <a:pPr lvl="1" eaLnBrk="1" hangingPunct="1">
              <a:buClr>
                <a:srgbClr val="9BBB59"/>
              </a:buClr>
              <a:buFont typeface="Arial" charset="0"/>
              <a:buChar char="•"/>
            </a:pPr>
            <a:r>
              <a:rPr lang="en-US" sz="1400" dirty="0">
                <a:cs typeface="Arial" charset="0"/>
              </a:rPr>
              <a:t>NextGen Segment Bravo Human Error Conditions Metrics Baseline Comparison </a:t>
            </a:r>
            <a:r>
              <a:rPr lang="en-US" sz="1400" dirty="0" smtClean="0">
                <a:cs typeface="Arial" charset="0"/>
              </a:rPr>
              <a:t>- DRAFT </a:t>
            </a:r>
            <a:r>
              <a:rPr lang="en-US" sz="1400" dirty="0">
                <a:cs typeface="Arial" charset="0"/>
              </a:rPr>
              <a:t>(</a:t>
            </a:r>
            <a:r>
              <a:rPr lang="en-US" sz="1400" dirty="0" smtClean="0">
                <a:cs typeface="Arial" charset="0"/>
              </a:rPr>
              <a:t>05.01.00) </a:t>
            </a:r>
          </a:p>
          <a:p>
            <a:pPr marL="457200" lvl="1" indent="0" eaLnBrk="1" hangingPunct="1">
              <a:buClr>
                <a:srgbClr val="9BBB59"/>
              </a:buClr>
              <a:buNone/>
            </a:pPr>
            <a:endParaRPr lang="en-US" sz="1400" dirty="0" smtClean="0">
              <a:cs typeface="Arial" charset="0"/>
            </a:endParaRPr>
          </a:p>
          <a:p>
            <a:pPr eaLnBrk="1" hangingPunct="1">
              <a:buClr>
                <a:srgbClr val="9BBB59"/>
              </a:buClr>
              <a:buFont typeface="Arial" charset="0"/>
              <a:buChar char="•"/>
            </a:pPr>
            <a:r>
              <a:rPr lang="en-US" sz="2000" dirty="0">
                <a:cs typeface="Arial" charset="0"/>
              </a:rPr>
              <a:t>3rd Quarter Accomplishments (FY16, Q3)</a:t>
            </a:r>
          </a:p>
          <a:p>
            <a:pPr lvl="1" eaLnBrk="1" hangingPunct="1">
              <a:buClr>
                <a:srgbClr val="9BBB59"/>
              </a:buClr>
              <a:buFont typeface="Arial" charset="0"/>
              <a:buChar char="•"/>
            </a:pPr>
            <a:r>
              <a:rPr lang="en-US" sz="1400" dirty="0" smtClean="0">
                <a:cs typeface="Arial" charset="0"/>
              </a:rPr>
              <a:t>Develop </a:t>
            </a:r>
            <a:r>
              <a:rPr lang="en-US" sz="1400" dirty="0">
                <a:cs typeface="Arial" charset="0"/>
              </a:rPr>
              <a:t>Implementation Plan and Recommendations for Convergence of Enroute/Terminal Functions </a:t>
            </a:r>
            <a:r>
              <a:rPr lang="en-US" sz="1400" dirty="0" smtClean="0">
                <a:cs typeface="Arial" charset="0"/>
              </a:rPr>
              <a:t>– DRAFT (04.01.00</a:t>
            </a:r>
            <a:r>
              <a:rPr lang="en-US" sz="1400" dirty="0">
                <a:cs typeface="Arial" charset="0"/>
              </a:rPr>
              <a:t>)</a:t>
            </a:r>
          </a:p>
          <a:p>
            <a:pPr lvl="1" eaLnBrk="1" hangingPunct="1">
              <a:buClr>
                <a:srgbClr val="9BBB59"/>
              </a:buClr>
              <a:buFont typeface="Arial" charset="0"/>
              <a:buChar char="•"/>
            </a:pPr>
            <a:r>
              <a:rPr lang="en-US" sz="1400" dirty="0" smtClean="0">
                <a:cs typeface="Arial" charset="0"/>
              </a:rPr>
              <a:t>Report </a:t>
            </a:r>
            <a:r>
              <a:rPr lang="en-US" sz="1400" dirty="0">
                <a:cs typeface="Arial" charset="0"/>
              </a:rPr>
              <a:t>on legacy NAS vs. NextGen Adverse Event Recovery and System Resiliency Metrics (06.04.00)</a:t>
            </a:r>
          </a:p>
          <a:p>
            <a:endParaRPr lang="en-US"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6</a:t>
            </a:fld>
            <a:endParaRPr lang="en-US" dirty="0"/>
          </a:p>
        </p:txBody>
      </p:sp>
    </p:spTree>
    <p:extLst>
      <p:ext uri="{BB962C8B-B14F-4D97-AF65-F5344CB8AC3E}">
        <p14:creationId xmlns:p14="http://schemas.microsoft.com/office/powerpoint/2010/main" val="1924832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152400"/>
            <a:ext cx="8472488" cy="609600"/>
          </a:xfrm>
        </p:spPr>
        <p:txBody>
          <a:bodyPr/>
          <a:lstStyle/>
          <a:p>
            <a:pPr algn="ctr"/>
            <a:r>
              <a:rPr lang="en-US" altLang="en-US" sz="3200" dirty="0" smtClean="0"/>
              <a:t>Anticipated Research in FY16 and FY17</a:t>
            </a:r>
          </a:p>
        </p:txBody>
      </p:sp>
      <p:sp>
        <p:nvSpPr>
          <p:cNvPr id="15363" name="Content Placeholder 2"/>
          <p:cNvSpPr>
            <a:spLocks noGrp="1"/>
          </p:cNvSpPr>
          <p:nvPr>
            <p:ph idx="1"/>
          </p:nvPr>
        </p:nvSpPr>
        <p:spPr>
          <a:xfrm>
            <a:off x="457200" y="914400"/>
            <a:ext cx="8305800" cy="4924425"/>
          </a:xfrm>
        </p:spPr>
        <p:txBody>
          <a:bodyPr/>
          <a:lstStyle/>
          <a:p>
            <a:pPr marL="0" indent="0">
              <a:buFontTx/>
              <a:buNone/>
              <a:defRPr/>
            </a:pPr>
            <a:r>
              <a:rPr lang="en-US" sz="2400" dirty="0" smtClean="0"/>
              <a:t>Planned Research Activities</a:t>
            </a:r>
          </a:p>
          <a:p>
            <a:pPr>
              <a:defRPr/>
            </a:pPr>
            <a:r>
              <a:rPr lang="en-US" sz="1800" b="0" dirty="0" smtClean="0"/>
              <a:t>Integration of HF activities under PBN and Separation Management Portfolios</a:t>
            </a:r>
          </a:p>
          <a:p>
            <a:pPr lvl="1">
              <a:defRPr/>
            </a:pPr>
            <a:r>
              <a:rPr lang="en-US" sz="1600" dirty="0"/>
              <a:t>PBN Human Performance </a:t>
            </a:r>
            <a:r>
              <a:rPr lang="en-US" sz="1600" dirty="0" smtClean="0"/>
              <a:t>Metrics</a:t>
            </a:r>
          </a:p>
          <a:p>
            <a:pPr lvl="1">
              <a:defRPr/>
            </a:pPr>
            <a:r>
              <a:rPr lang="en-US" sz="1600" dirty="0" err="1"/>
              <a:t>EoR</a:t>
            </a:r>
            <a:r>
              <a:rPr lang="en-US" sz="1600" dirty="0"/>
              <a:t> Human Factors Implementation </a:t>
            </a:r>
            <a:r>
              <a:rPr lang="en-US" sz="1600" dirty="0" smtClean="0"/>
              <a:t>Guidance</a:t>
            </a:r>
          </a:p>
          <a:p>
            <a:pPr marL="0" indent="0">
              <a:spcBef>
                <a:spcPts val="1200"/>
              </a:spcBef>
              <a:buFontTx/>
              <a:buNone/>
              <a:defRPr/>
            </a:pPr>
            <a:r>
              <a:rPr lang="en-US" sz="2400" dirty="0" smtClean="0">
                <a:solidFill>
                  <a:srgbClr val="000000"/>
                </a:solidFill>
              </a:rPr>
              <a:t>Expected Milestones and Products</a:t>
            </a:r>
            <a:endParaRPr lang="en-US" sz="2400" dirty="0">
              <a:solidFill>
                <a:srgbClr val="000000"/>
              </a:solidFill>
            </a:endParaRPr>
          </a:p>
          <a:p>
            <a:pPr>
              <a:defRPr/>
            </a:pPr>
            <a:r>
              <a:rPr lang="en-US" sz="1800" b="0" dirty="0" smtClean="0"/>
              <a:t>Safety</a:t>
            </a:r>
          </a:p>
          <a:p>
            <a:pPr lvl="1">
              <a:defRPr/>
            </a:pPr>
            <a:r>
              <a:rPr lang="en-US" sz="1600" dirty="0"/>
              <a:t>Human Factors Performance </a:t>
            </a:r>
            <a:r>
              <a:rPr lang="en-US" sz="1600" dirty="0" smtClean="0"/>
              <a:t>and Safety </a:t>
            </a:r>
            <a:r>
              <a:rPr lang="en-US" sz="1600" dirty="0"/>
              <a:t>Baseline Assessment </a:t>
            </a:r>
            <a:r>
              <a:rPr lang="en-US" sz="1600" dirty="0" smtClean="0"/>
              <a:t>Report</a:t>
            </a:r>
          </a:p>
          <a:p>
            <a:pPr lvl="1">
              <a:defRPr/>
            </a:pPr>
            <a:r>
              <a:rPr lang="en-US" sz="1600" dirty="0"/>
              <a:t>Report on legacy NAS vs. </a:t>
            </a:r>
            <a:r>
              <a:rPr lang="en-US" sz="1600" dirty="0" err="1"/>
              <a:t>NextGen</a:t>
            </a:r>
            <a:r>
              <a:rPr lang="en-US" sz="1600" dirty="0"/>
              <a:t> Adverse Event Recovery and System Resiliency </a:t>
            </a:r>
            <a:r>
              <a:rPr lang="en-US" sz="1600" dirty="0" smtClean="0"/>
              <a:t>Metrics</a:t>
            </a:r>
          </a:p>
          <a:p>
            <a:pPr>
              <a:defRPr/>
            </a:pPr>
            <a:r>
              <a:rPr lang="en-US" sz="1800" b="0" dirty="0" smtClean="0"/>
              <a:t>PBN</a:t>
            </a:r>
          </a:p>
          <a:p>
            <a:pPr lvl="1">
              <a:defRPr/>
            </a:pPr>
            <a:r>
              <a:rPr lang="en-US" sz="1600" dirty="0" err="1"/>
              <a:t>NextGen</a:t>
            </a:r>
            <a:r>
              <a:rPr lang="en-US" sz="1600" dirty="0"/>
              <a:t> Performance Based Navigation Procedures Development </a:t>
            </a:r>
            <a:r>
              <a:rPr lang="en-US" sz="1600" dirty="0" smtClean="0"/>
              <a:t>Guidebook</a:t>
            </a:r>
          </a:p>
          <a:p>
            <a:pPr>
              <a:defRPr/>
            </a:pPr>
            <a:r>
              <a:rPr lang="en-US" sz="1800" b="0" dirty="0" smtClean="0"/>
              <a:t>Enterprise Human Factors Assessment and Guidance</a:t>
            </a:r>
          </a:p>
          <a:p>
            <a:pPr lvl="1">
              <a:defRPr/>
            </a:pPr>
            <a:r>
              <a:rPr lang="en-US" sz="1600" b="0" dirty="0" smtClean="0"/>
              <a:t>Develop </a:t>
            </a:r>
            <a:r>
              <a:rPr lang="en-US" sz="1600" dirty="0" smtClean="0"/>
              <a:t>Human Factors Guidance </a:t>
            </a:r>
            <a:r>
              <a:rPr lang="en-US" sz="1600" b="0" dirty="0" smtClean="0"/>
              <a:t>for </a:t>
            </a:r>
            <a:r>
              <a:rPr lang="en-US" sz="1600" b="0" dirty="0"/>
              <a:t>Convergence of </a:t>
            </a:r>
            <a:r>
              <a:rPr lang="en-US" sz="1600" b="0" dirty="0" err="1"/>
              <a:t>Enroute</a:t>
            </a:r>
            <a:r>
              <a:rPr lang="en-US" sz="1600" b="0" dirty="0"/>
              <a:t>/Terminal </a:t>
            </a:r>
            <a:r>
              <a:rPr lang="en-US" sz="1600" b="0" dirty="0" smtClean="0"/>
              <a:t>Functions and Displays</a:t>
            </a:r>
          </a:p>
          <a:p>
            <a:pPr lvl="1">
              <a:defRPr/>
            </a:pPr>
            <a:r>
              <a:rPr lang="en-US" sz="1600" dirty="0"/>
              <a:t>Recommended </a:t>
            </a:r>
            <a:r>
              <a:rPr lang="en-US" sz="1600" dirty="0" err="1"/>
              <a:t>NextGen</a:t>
            </a:r>
            <a:r>
              <a:rPr lang="en-US" sz="1600" dirty="0"/>
              <a:t> Alarms and Alerts Association </a:t>
            </a:r>
            <a:r>
              <a:rPr lang="en-US" sz="1600" dirty="0" smtClean="0"/>
              <a:t>Method</a:t>
            </a:r>
            <a:endParaRPr lang="en-US" sz="1600" dirty="0"/>
          </a:p>
          <a:p>
            <a:pPr lvl="1">
              <a:defRPr/>
            </a:pPr>
            <a:endParaRPr lang="en-US" sz="1400" dirty="0"/>
          </a:p>
          <a:p>
            <a:pPr lvl="1">
              <a:defRPr/>
            </a:pPr>
            <a:endParaRPr lang="en-US" sz="1400" dirty="0" smtClean="0"/>
          </a:p>
          <a:p>
            <a:pPr>
              <a:defRPr/>
            </a:pPr>
            <a:endParaRPr lang="en-US" sz="1800" b="0" dirty="0" smtClean="0"/>
          </a:p>
          <a:p>
            <a:pPr lvl="1">
              <a:defRPr/>
            </a:pPr>
            <a:endParaRPr lang="en-US" sz="2000" dirty="0" smtClean="0"/>
          </a:p>
        </p:txBody>
      </p:sp>
      <p:sp>
        <p:nvSpPr>
          <p:cNvPr id="922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54B2F8F-8F81-4758-979D-DC769FAF6946}" type="slidenum">
              <a:rPr lang="en-US" altLang="en-US" sz="1400" b="0" smtClean="0">
                <a:solidFill>
                  <a:schemeClr val="bg1"/>
                </a:solidFill>
              </a:rPr>
              <a:pPr eaLnBrk="1" hangingPunct="1">
                <a:spcBef>
                  <a:spcPct val="0"/>
                </a:spcBef>
              </a:pPr>
              <a:t>7</a:t>
            </a:fld>
            <a:endParaRPr lang="en-US" altLang="en-US" sz="1400" b="0"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Guidance for Service Analysis and Concept and Requirements Definition</a:t>
            </a:r>
            <a:br>
              <a:rPr lang="en-US" sz="2800" dirty="0" smtClean="0"/>
            </a:br>
            <a:r>
              <a:rPr lang="en-US" sz="2800" dirty="0" smtClean="0"/>
              <a:t>(FY14 PLA 00.05.00 and 00.06.00)</a:t>
            </a:r>
            <a:endParaRPr lang="en-US" sz="2800" dirty="0"/>
          </a:p>
        </p:txBody>
      </p:sp>
      <p:sp>
        <p:nvSpPr>
          <p:cNvPr id="8" name="Content Placeholder 7"/>
          <p:cNvSpPr>
            <a:spLocks noGrp="1"/>
          </p:cNvSpPr>
          <p:nvPr>
            <p:ph sz="half" idx="1"/>
          </p:nvPr>
        </p:nvSpPr>
        <p:spPr>
          <a:xfrm>
            <a:off x="5129214" y="1831695"/>
            <a:ext cx="3416072"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Bill </a:t>
            </a:r>
            <a:r>
              <a:rPr lang="en-US" sz="1200" dirty="0" err="1" smtClean="0">
                <a:solidFill>
                  <a:schemeClr val="tx1"/>
                </a:solidFill>
              </a:rPr>
              <a:t>Kaliardos</a:t>
            </a:r>
            <a:endParaRPr lang="en-US" sz="1200" dirty="0" smtClean="0">
              <a:solidFill>
                <a:schemeClr val="tx1"/>
              </a:solidFill>
            </a:endParaRPr>
          </a:p>
          <a:p>
            <a:pPr indent="-115888"/>
            <a:r>
              <a:rPr lang="en-US" sz="1200" dirty="0" smtClean="0">
                <a:solidFill>
                  <a:schemeClr val="tx1"/>
                </a:solidFill>
              </a:rPr>
              <a:t>Performer: </a:t>
            </a:r>
            <a:r>
              <a:rPr lang="en-US" sz="1200" dirty="0" smtClean="0"/>
              <a:t>Humanproof/</a:t>
            </a:r>
            <a:r>
              <a:rPr lang="en-US" sz="1200" dirty="0" err="1" smtClean="0"/>
              <a:t>Engility</a:t>
            </a:r>
            <a:endParaRPr lang="en-US" sz="1200" dirty="0" smtClean="0">
              <a:solidFill>
                <a:schemeClr val="tx1"/>
              </a:solidFill>
            </a:endParaRPr>
          </a:p>
          <a:p>
            <a:pPr indent="-115888"/>
            <a:r>
              <a:rPr lang="en-US" sz="1200" dirty="0" smtClean="0">
                <a:solidFill>
                  <a:schemeClr val="tx1"/>
                </a:solidFill>
              </a:rPr>
              <a:t>Funding: FY13/14 $325,000</a:t>
            </a:r>
          </a:p>
          <a:p>
            <a:pPr indent="-115888"/>
            <a:r>
              <a:rPr lang="en-US" sz="1200" dirty="0" err="1" smtClean="0">
                <a:solidFill>
                  <a:schemeClr val="tx1"/>
                </a:solidFill>
              </a:rPr>
              <a:t>PoP</a:t>
            </a:r>
            <a:r>
              <a:rPr lang="en-US" sz="1200" dirty="0" smtClean="0">
                <a:solidFill>
                  <a:schemeClr val="tx1"/>
                </a:solidFill>
              </a:rPr>
              <a:t>: 4/1/2015 – 9/30/2016</a:t>
            </a:r>
          </a:p>
          <a:p>
            <a:pPr indent="-115888"/>
            <a:r>
              <a:rPr lang="en-US" sz="1200" dirty="0" smtClean="0"/>
              <a:t>Sponsor: ANG-B1</a:t>
            </a:r>
          </a:p>
          <a:p>
            <a:pPr indent="-115888"/>
            <a:r>
              <a:rPr lang="en-US" sz="1200" dirty="0" smtClean="0"/>
              <a:t>Customer: ANG-B1/AJM</a:t>
            </a:r>
            <a:endParaRPr lang="en-US" sz="1200" dirty="0" smtClean="0">
              <a:solidFill>
                <a:schemeClr val="tx1"/>
              </a:solidFill>
            </a:endParaRPr>
          </a:p>
        </p:txBody>
      </p:sp>
      <p:sp>
        <p:nvSpPr>
          <p:cNvPr id="9" name="Content Placeholder 8"/>
          <p:cNvSpPr>
            <a:spLocks noGrp="1"/>
          </p:cNvSpPr>
          <p:nvPr>
            <p:ph sz="half" idx="2"/>
          </p:nvPr>
        </p:nvSpPr>
        <p:spPr>
          <a:xfrm>
            <a:off x="468086" y="1831695"/>
            <a:ext cx="4661128" cy="2091776"/>
          </a:xfrm>
        </p:spPr>
        <p:txBody>
          <a:bodyPr/>
          <a:lstStyle/>
          <a:p>
            <a:pPr marL="0" indent="0" algn="just">
              <a:buNone/>
            </a:pPr>
            <a:r>
              <a:rPr lang="en-US" sz="1200" b="1" dirty="0" smtClean="0">
                <a:solidFill>
                  <a:schemeClr val="tx1"/>
                </a:solidFill>
              </a:rPr>
              <a:t>Description: </a:t>
            </a:r>
            <a:r>
              <a:rPr lang="en-US" sz="1200" dirty="0" smtClean="0">
                <a:solidFill>
                  <a:schemeClr val="tx1"/>
                </a:solidFill>
              </a:rPr>
              <a:t>This work consists of working with the FAA sponsor to develo</a:t>
            </a:r>
            <a:r>
              <a:rPr lang="en-US" sz="1200" dirty="0" smtClean="0"/>
              <a:t>p human factors guidance for use during the early Acquisition Management System (AMS) phases of Service Analysis (SA) and Concept and Requirements Definition (CRD). The resulting output of this effort will be working with the FAA sponsor to update the Human factors Job Aid to enhance the content, information presentation, and usability of the document for SA and CRD phases. This work also includes assisting in coordinating the Quarterly Human Factors Acquisition working Group Meetings.</a:t>
            </a:r>
            <a:endParaRPr lang="en-US" sz="1200" b="1" dirty="0" smtClean="0">
              <a:solidFill>
                <a:schemeClr val="tx1"/>
              </a:solidFill>
            </a:endParaRPr>
          </a:p>
        </p:txBody>
      </p:sp>
      <p:sp>
        <p:nvSpPr>
          <p:cNvPr id="11" name="Content Placeholder 8"/>
          <p:cNvSpPr txBox="1">
            <a:spLocks/>
          </p:cNvSpPr>
          <p:nvPr/>
        </p:nvSpPr>
        <p:spPr bwMode="auto">
          <a:xfrm>
            <a:off x="468086" y="4375952"/>
            <a:ext cx="8077200" cy="1268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903101678"/>
              </p:ext>
            </p:extLst>
          </p:nvPr>
        </p:nvGraphicFramePr>
        <p:xfrm>
          <a:off x="571772" y="4659816"/>
          <a:ext cx="7973514" cy="98328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00.05.00 Human Factors Guidance to assist service organizations when preparing Service Analysis outputs and products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9/30/2016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200" b="1" kern="1200" dirty="0">
                          <a:solidFill>
                            <a:schemeClr val="dk1"/>
                          </a:solidFill>
                          <a:effectLst/>
                          <a:latin typeface="+mn-lt"/>
                          <a:ea typeface="MS Mincho"/>
                          <a:cs typeface="Times New Roman" panose="02020603050405020304" pitchFamily="18" charset="0"/>
                        </a:rPr>
                        <a:t> </a:t>
                      </a:r>
                      <a:r>
                        <a:rPr lang="en-US" sz="1200" b="1" kern="1200" dirty="0" smtClean="0">
                          <a:solidFill>
                            <a:schemeClr val="dk1"/>
                          </a:solidFill>
                          <a:effectLst/>
                          <a:latin typeface="+mn-lt"/>
                          <a:ea typeface="MS Mincho"/>
                          <a:cs typeface="Times New Roman" panose="02020603050405020304" pitchFamily="18" charset="0"/>
                        </a:rPr>
                        <a:t>G</a:t>
                      </a:r>
                      <a:endParaRPr lang="en-US" sz="1200" b="1" kern="1200" dirty="0">
                        <a:solidFill>
                          <a:schemeClr val="dk1"/>
                        </a:solidFill>
                        <a:effectLst/>
                        <a:latin typeface="+mn-lt"/>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2540943787"/>
                  </a:ext>
                </a:extLst>
              </a:tr>
              <a:tr h="22887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00.06.00 Human Factors Guidance to assist systems engineers with Concepts and Requirements Definition Activities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9/30/2016</a:t>
                      </a:r>
                      <a:r>
                        <a:rPr lang="en-US" sz="12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200" b="1" kern="1200" dirty="0">
                          <a:solidFill>
                            <a:schemeClr val="dk1"/>
                          </a:solidFill>
                          <a:effectLst/>
                          <a:latin typeface="+mn-lt"/>
                          <a:ea typeface="MS Mincho"/>
                          <a:cs typeface="Times New Roman" panose="02020603050405020304" pitchFamily="18" charset="0"/>
                        </a:rPr>
                        <a:t> </a:t>
                      </a:r>
                      <a:r>
                        <a:rPr lang="en-US" sz="1200" b="1" kern="1200" dirty="0" smtClean="0">
                          <a:solidFill>
                            <a:schemeClr val="dk1"/>
                          </a:solidFill>
                          <a:effectLst/>
                          <a:latin typeface="+mn-lt"/>
                          <a:ea typeface="MS Mincho"/>
                          <a:cs typeface="Times New Roman" panose="02020603050405020304" pitchFamily="18" charset="0"/>
                        </a:rPr>
                        <a:t>G</a:t>
                      </a:r>
                      <a:endParaRPr lang="en-US" sz="1200" b="1" kern="1200" dirty="0">
                        <a:solidFill>
                          <a:schemeClr val="dk1"/>
                        </a:solidFill>
                        <a:effectLst/>
                        <a:latin typeface="+mn-lt"/>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3807404825"/>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8</a:t>
            </a:fld>
            <a:endParaRPr lang="en-US" dirty="0"/>
          </a:p>
        </p:txBody>
      </p:sp>
    </p:spTree>
    <p:extLst>
      <p:ext uri="{BB962C8B-B14F-4D97-AF65-F5344CB8AC3E}">
        <p14:creationId xmlns:p14="http://schemas.microsoft.com/office/powerpoint/2010/main" val="119710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Process Development for NextGen Flight Data Presentation/Management</a:t>
            </a:r>
            <a:br>
              <a:rPr lang="en-US" sz="2800" dirty="0" smtClean="0"/>
            </a:br>
            <a:r>
              <a:rPr lang="en-US" sz="2800" dirty="0" smtClean="0"/>
              <a:t>(FY14 PLA 01.00.00)</a:t>
            </a:r>
            <a:endParaRPr lang="en-US" sz="2800" dirty="0"/>
          </a:p>
        </p:txBody>
      </p:sp>
      <p:sp>
        <p:nvSpPr>
          <p:cNvPr id="8" name="Content Placeholder 7"/>
          <p:cNvSpPr>
            <a:spLocks noGrp="1"/>
          </p:cNvSpPr>
          <p:nvPr>
            <p:ph sz="half" idx="1"/>
          </p:nvPr>
        </p:nvSpPr>
        <p:spPr>
          <a:xfrm>
            <a:off x="5951094" y="1600200"/>
            <a:ext cx="2594191"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a:t>
            </a:r>
          </a:p>
          <a:p>
            <a:pPr indent="-115888"/>
            <a:r>
              <a:rPr lang="en-US" sz="1200" dirty="0" smtClean="0">
                <a:solidFill>
                  <a:schemeClr val="tx1"/>
                </a:solidFill>
              </a:rPr>
              <a:t>Funding: FY14 $229,000</a:t>
            </a:r>
          </a:p>
          <a:p>
            <a:pPr indent="-115888"/>
            <a:r>
              <a:rPr lang="en-US" sz="1200" dirty="0" err="1" smtClean="0">
                <a:solidFill>
                  <a:schemeClr val="tx1"/>
                </a:solidFill>
              </a:rPr>
              <a:t>PoP</a:t>
            </a:r>
            <a:r>
              <a:rPr lang="en-US" sz="1200" dirty="0" smtClean="0">
                <a:solidFill>
                  <a:schemeClr val="tx1"/>
                </a:solidFill>
              </a:rPr>
              <a:t>: 6/18/2015 – 10/31/2016</a:t>
            </a:r>
          </a:p>
          <a:p>
            <a:pPr indent="-115888"/>
            <a:r>
              <a:rPr lang="en-US" sz="1200" dirty="0" smtClean="0"/>
              <a:t>Sponsor: ANG (NextGen Chief Scientist for PMO)</a:t>
            </a:r>
          </a:p>
          <a:p>
            <a:pPr indent="-115888"/>
            <a:r>
              <a:rPr lang="en-US" sz="1200" dirty="0" smtClean="0">
                <a:solidFill>
                  <a:schemeClr val="tx1"/>
                </a:solidFill>
              </a:rPr>
              <a:t>Customer: PMO</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5" y="1600200"/>
            <a:ext cx="5483007" cy="2091776"/>
          </a:xfrm>
        </p:spPr>
        <p:txBody>
          <a:bodyPr/>
          <a:lstStyle/>
          <a:p>
            <a:pPr marL="0" indent="0" algn="just">
              <a:buNone/>
            </a:pPr>
            <a:r>
              <a:rPr lang="en-US" sz="1200" b="1" dirty="0" smtClean="0">
                <a:solidFill>
                  <a:schemeClr val="tx1"/>
                </a:solidFill>
              </a:rPr>
              <a:t>Description:</a:t>
            </a:r>
          </a:p>
          <a:p>
            <a:pPr marL="0" indent="0">
              <a:buNone/>
            </a:pPr>
            <a:r>
              <a:rPr lang="en-US" sz="1200" dirty="0"/>
              <a:t>The purpose of this project is to create a rigorous standard process for developing the presentations of flight information  on the </a:t>
            </a:r>
            <a:r>
              <a:rPr lang="en-US" sz="1200" dirty="0" smtClean="0"/>
              <a:t>primary ATC </a:t>
            </a:r>
            <a:r>
              <a:rPr lang="en-US" sz="1200" dirty="0"/>
              <a:t>primary situation displays, such as </a:t>
            </a:r>
            <a:r>
              <a:rPr lang="en-US" sz="1200" dirty="0" smtClean="0"/>
              <a:t>STARS, </a:t>
            </a:r>
            <a:r>
              <a:rPr lang="en-US" sz="1200" dirty="0"/>
              <a:t>and the functions associated with managing flight information.  The standard process will help FAA system development and acquisition programs create information presentations that are effective, easy to train, support effective controller decision making, and reduce the likelihood and impact of human error.  The research will also provide guidance to system development and acquisition programs on ways to apply the standard process</a:t>
            </a:r>
            <a:r>
              <a:rPr lang="en-US" sz="1200" dirty="0" smtClean="0"/>
              <a:t>. The project team will be visiting 5 TRACONs to collect data.</a:t>
            </a:r>
          </a:p>
          <a:p>
            <a:pPr marL="0" indent="0">
              <a:buNone/>
            </a:pPr>
            <a:endParaRPr lang="en-US" sz="1200" dirty="0"/>
          </a:p>
          <a:p>
            <a:pPr marL="0" indent="0">
              <a:buNone/>
            </a:pPr>
            <a:r>
              <a:rPr lang="en-US" sz="1200" dirty="0" smtClean="0"/>
              <a:t>Need 6 SMEs and travel funds. </a:t>
            </a:r>
          </a:p>
          <a:p>
            <a:pPr marL="0" indent="0">
              <a:buNone/>
            </a:pPr>
            <a:endParaRPr lang="en-US" sz="1200" dirty="0">
              <a:solidFill>
                <a:schemeClr val="tx1"/>
              </a:solidFill>
            </a:endParaRPr>
          </a:p>
        </p:txBody>
      </p:sp>
      <p:sp>
        <p:nvSpPr>
          <p:cNvPr id="11" name="Content Placeholder 8"/>
          <p:cNvSpPr txBox="1">
            <a:spLocks/>
          </p:cNvSpPr>
          <p:nvPr/>
        </p:nvSpPr>
        <p:spPr bwMode="auto">
          <a:xfrm>
            <a:off x="468086" y="4883470"/>
            <a:ext cx="8077200" cy="209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831000950"/>
              </p:ext>
            </p:extLst>
          </p:nvPr>
        </p:nvGraphicFramePr>
        <p:xfrm>
          <a:off x="571772" y="5161530"/>
          <a:ext cx="7973514" cy="48064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01.01.00 Prioritization Process for Information Elements to be displayed on the Data</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Block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10/31/2016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a:spcBef>
                          <a:spcPts val="0"/>
                        </a:spcBef>
                        <a:spcAft>
                          <a:spcPts val="0"/>
                        </a:spcAft>
                        <a:tabLst>
                          <a:tab pos="228600" algn="l"/>
                          <a:tab pos="457200" algn="l"/>
                        </a:tabLst>
                      </a:pPr>
                      <a:r>
                        <a:rPr lang="en-US" sz="1000" b="1" dirty="0">
                          <a:effectLst/>
                        </a:rPr>
                        <a:t> </a:t>
                      </a:r>
                      <a:r>
                        <a:rPr lang="en-US" sz="1000" b="1" dirty="0" smtClean="0">
                          <a:effectLst/>
                        </a:rPr>
                        <a:t>G</a:t>
                      </a:r>
                      <a:endParaRPr lang="en-US" sz="1000" b="1" dirty="0">
                        <a:effectLst/>
                        <a:latin typeface="Arial" panose="020B0604020202020204" pitchFamily="34" charset="0"/>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1924592016"/>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9</a:t>
            </a:fld>
            <a:endParaRPr lang="en-US" dirty="0"/>
          </a:p>
        </p:txBody>
      </p:sp>
    </p:spTree>
    <p:extLst>
      <p:ext uri="{BB962C8B-B14F-4D97-AF65-F5344CB8AC3E}">
        <p14:creationId xmlns:p14="http://schemas.microsoft.com/office/powerpoint/2010/main" val="2296895965"/>
      </p:ext>
    </p:extLst>
  </p:cSld>
  <p:clrMapOvr>
    <a:masterClrMapping/>
  </p:clrMapOvr>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19416E-62B6-4063-82BE-0AE23B271D2A}"/>
</file>

<file path=customXml/itemProps2.xml><?xml version="1.0" encoding="utf-8"?>
<ds:datastoreItem xmlns:ds="http://schemas.openxmlformats.org/officeDocument/2006/customXml" ds:itemID="{46F4361B-486C-41F4-B920-73657DB01C43}"/>
</file>

<file path=customXml/itemProps3.xml><?xml version="1.0" encoding="utf-8"?>
<ds:datastoreItem xmlns:ds="http://schemas.openxmlformats.org/officeDocument/2006/customXml" ds:itemID="{D047A3CB-E108-4FFD-A5CB-846825E29F1F}"/>
</file>

<file path=docProps/app.xml><?xml version="1.0" encoding="utf-8"?>
<Properties xmlns="http://schemas.openxmlformats.org/officeDocument/2006/extended-properties" xmlns:vt="http://schemas.openxmlformats.org/officeDocument/2006/docPropsVTypes">
  <TotalTime>8747</TotalTime>
  <Words>3043</Words>
  <Application>Microsoft Office PowerPoint</Application>
  <PresentationFormat>On-screen Show (4:3)</PresentationFormat>
  <Paragraphs>421</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FAA_slide_template_whitecover_whitebackground</vt:lpstr>
      <vt:lpstr>REDAC / NAS Ops   </vt:lpstr>
      <vt:lpstr>NextGen ATC/TechOps Human Factors F&amp;E</vt:lpstr>
      <vt:lpstr>Performance Goals / Status</vt:lpstr>
      <vt:lpstr>AMS Decision Point Status</vt:lpstr>
      <vt:lpstr>AMS Decision Point Status</vt:lpstr>
      <vt:lpstr>Recent Accomplishments</vt:lpstr>
      <vt:lpstr>Anticipated Research in FY16 and FY17</vt:lpstr>
      <vt:lpstr>Guidance for Service Analysis and Concept and Requirements Definition (FY14 PLA 00.05.00 and 00.06.00)</vt:lpstr>
      <vt:lpstr>Process Development for NextGen Flight Data Presentation/Management (FY14 PLA 01.00.00)</vt:lpstr>
      <vt:lpstr>NextGen HF Guidance on the Display of Information from ATC Time-Based Systems (FY14 PLA 02.00.00)</vt:lpstr>
      <vt:lpstr>Human Factors Guidance for the Display of NOTAMS on Information Display Systems (IDS) (FY14 PLA 03.00.00)</vt:lpstr>
      <vt:lpstr>En Route/TRACON Common Function Assessment (FY14 PLA 04.00.00)</vt:lpstr>
      <vt:lpstr>NextGen Segment Bravo Human Error Conditions Assessment (FY14 PLA 05.00.00)</vt:lpstr>
      <vt:lpstr>NextGen Alarms and Alerts Management (FY14 PLA 06.02.00)</vt:lpstr>
      <vt:lpstr>NextGen Controller Alarms and Alerts Implementation Guide (FY14 PLA 06.03.00)</vt:lpstr>
      <vt:lpstr>Automation and Decision Support Tools, Resiliency (FY14 PLA 06.04.00, FY16 PLA 03.01.00)</vt:lpstr>
      <vt:lpstr>PBN Procedures Guidebook (FY14 PLA 07.00.00)</vt:lpstr>
      <vt:lpstr>NextGen Traffic Flow Management Tool Assessment for the Traffic Manager (FY14 PLA 09.00.00, FY16 PLA 03.01.00)</vt:lpstr>
      <vt:lpstr>Questions</vt:lpstr>
      <vt:lpstr>NextGen ATC/TechOps HF Team</vt:lpstr>
      <vt:lpstr>PLA Project Schedule / Deliverables</vt:lpstr>
      <vt:lpstr>PLA Project Schedule / Deliverables</vt:lpstr>
      <vt:lpstr>PLA Project Schedule / Deliverables</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Fitzpatrick, Kimberly CTR (FAA)</cp:lastModifiedBy>
  <cp:revision>311</cp:revision>
  <cp:lastPrinted>2013-06-19T18:30:20Z</cp:lastPrinted>
  <dcterms:modified xsi:type="dcterms:W3CDTF">2016-08-03T16:55:03Z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