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slides/slide18.xml" ContentType="application/vnd.openxmlformats-officedocument.presentationml.slide+xml"/>
  <Override PartName="/ppt/presentation.xml" ContentType="application/vnd.openxmlformats-officedocument.presentationml.presentation.main+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notesSlides/notesSlide8.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3"/>
  </p:sldMasterIdLst>
  <p:notesMasterIdLst>
    <p:notesMasterId r:id="rId22"/>
  </p:notesMasterIdLst>
  <p:handoutMasterIdLst>
    <p:handoutMasterId r:id="rId23"/>
  </p:handoutMasterIdLst>
  <p:sldIdLst>
    <p:sldId id="256" r:id="rId4"/>
    <p:sldId id="266" r:id="rId5"/>
    <p:sldId id="257" r:id="rId6"/>
    <p:sldId id="258" r:id="rId7"/>
    <p:sldId id="265" r:id="rId8"/>
    <p:sldId id="260" r:id="rId9"/>
    <p:sldId id="261" r:id="rId10"/>
    <p:sldId id="262" r:id="rId11"/>
    <p:sldId id="263" r:id="rId12"/>
    <p:sldId id="264" r:id="rId13"/>
    <p:sldId id="274" r:id="rId14"/>
    <p:sldId id="275" r:id="rId15"/>
    <p:sldId id="276" r:id="rId16"/>
    <p:sldId id="277" r:id="rId17"/>
    <p:sldId id="278" r:id="rId18"/>
    <p:sldId id="279" r:id="rId19"/>
    <p:sldId id="280" r:id="rId20"/>
    <p:sldId id="272" r:id="rId2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EA"/>
    <a:srgbClr val="D0D8E8"/>
    <a:srgbClr val="0A72F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4" autoAdjust="0"/>
    <p:restoredTop sz="91537" autoAdjust="0"/>
  </p:normalViewPr>
  <p:slideViewPr>
    <p:cSldViewPr>
      <p:cViewPr varScale="1">
        <p:scale>
          <a:sx n="105" d="100"/>
          <a:sy n="105" d="100"/>
        </p:scale>
        <p:origin x="-78" y="-78"/>
      </p:cViewPr>
      <p:guideLst>
        <p:guide orient="horz" pos="2160"/>
        <p:guide pos="2880"/>
      </p:guideLst>
    </p:cSldViewPr>
  </p:slideViewPr>
  <p:outlineViewPr>
    <p:cViewPr>
      <p:scale>
        <a:sx n="33" d="100"/>
        <a:sy n="33" d="100"/>
      </p:scale>
      <p:origin x="0" y="498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1" d="100"/>
          <a:sy n="61" d="100"/>
        </p:scale>
        <p:origin x="-2976" y="-96"/>
      </p:cViewPr>
      <p:guideLst>
        <p:guide orient="horz" pos="2949"/>
        <p:guide orient="horz" pos="2928"/>
        <p:guide pos="22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9228" cy="464980"/>
          </a:xfrm>
          <a:prstGeom prst="rect">
            <a:avLst/>
          </a:prstGeom>
        </p:spPr>
        <p:txBody>
          <a:bodyPr vert="horz" lIns="90345" tIns="45174" rIns="90345" bIns="4517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69572" y="1"/>
            <a:ext cx="3039228" cy="464980"/>
          </a:xfrm>
          <a:prstGeom prst="rect">
            <a:avLst/>
          </a:prstGeom>
        </p:spPr>
        <p:txBody>
          <a:bodyPr vert="horz" lIns="90345" tIns="45174" rIns="90345" bIns="45174" rtlCol="0"/>
          <a:lstStyle>
            <a:lvl1pPr algn="r" eaLnBrk="1" fontAlgn="auto" hangingPunct="1">
              <a:spcBef>
                <a:spcPts val="0"/>
              </a:spcBef>
              <a:spcAft>
                <a:spcPts val="0"/>
              </a:spcAft>
              <a:defRPr sz="1200">
                <a:latin typeface="+mn-lt"/>
              </a:defRPr>
            </a:lvl1pPr>
          </a:lstStyle>
          <a:p>
            <a:pPr>
              <a:defRPr/>
            </a:pPr>
            <a:fld id="{B7794F25-3378-475E-8F68-DD2032ED98C3}" type="datetimeFigureOut">
              <a:rPr lang="en-US"/>
              <a:pPr>
                <a:defRPr/>
              </a:pPr>
              <a:t>7/21/2016</a:t>
            </a:fld>
            <a:endParaRPr lang="en-US" dirty="0"/>
          </a:p>
        </p:txBody>
      </p:sp>
      <p:sp>
        <p:nvSpPr>
          <p:cNvPr id="4" name="Footer Placeholder 3"/>
          <p:cNvSpPr>
            <a:spLocks noGrp="1"/>
          </p:cNvSpPr>
          <p:nvPr>
            <p:ph type="ftr" sz="quarter" idx="2"/>
          </p:nvPr>
        </p:nvSpPr>
        <p:spPr>
          <a:xfrm>
            <a:off x="0" y="8829823"/>
            <a:ext cx="3039228" cy="464980"/>
          </a:xfrm>
          <a:prstGeom prst="rect">
            <a:avLst/>
          </a:prstGeom>
        </p:spPr>
        <p:txBody>
          <a:bodyPr vert="horz" lIns="90345" tIns="45174" rIns="90345" bIns="45174"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69572" y="8829823"/>
            <a:ext cx="3039228" cy="464980"/>
          </a:xfrm>
          <a:prstGeom prst="rect">
            <a:avLst/>
          </a:prstGeom>
        </p:spPr>
        <p:txBody>
          <a:bodyPr vert="horz" wrap="square" lIns="90345" tIns="45174" rIns="90345" bIns="45174" numCol="1" anchor="b" anchorCtr="0" compatLnSpc="1">
            <a:prstTxWarp prst="textNoShape">
              <a:avLst/>
            </a:prstTxWarp>
          </a:bodyPr>
          <a:lstStyle>
            <a:lvl1pPr algn="r" eaLnBrk="1" hangingPunct="1">
              <a:defRPr sz="1200"/>
            </a:lvl1pPr>
          </a:lstStyle>
          <a:p>
            <a:pPr>
              <a:defRPr/>
            </a:pPr>
            <a:fld id="{9032A75C-BC1B-4F7B-8C01-1E39EA009C83}" type="slidenum">
              <a:rPr lang="en-US" altLang="en-US"/>
              <a:pPr>
                <a:defRPr/>
              </a:pPr>
              <a:t>‹#›</a:t>
            </a:fld>
            <a:endParaRPr lang="en-US" altLang="en-US"/>
          </a:p>
        </p:txBody>
      </p:sp>
    </p:spTree>
    <p:extLst>
      <p:ext uri="{BB962C8B-B14F-4D97-AF65-F5344CB8AC3E}">
        <p14:creationId xmlns:p14="http://schemas.microsoft.com/office/powerpoint/2010/main" val="154230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9228" cy="464980"/>
          </a:xfrm>
          <a:prstGeom prst="rect">
            <a:avLst/>
          </a:prstGeom>
        </p:spPr>
        <p:txBody>
          <a:bodyPr vert="horz" lIns="92811" tIns="46407" rIns="92811" bIns="4640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69572" y="1"/>
            <a:ext cx="3039228" cy="464980"/>
          </a:xfrm>
          <a:prstGeom prst="rect">
            <a:avLst/>
          </a:prstGeom>
        </p:spPr>
        <p:txBody>
          <a:bodyPr vert="horz" lIns="92811" tIns="46407" rIns="92811" bIns="46407" rtlCol="0"/>
          <a:lstStyle>
            <a:lvl1pPr algn="r" eaLnBrk="1" fontAlgn="auto" hangingPunct="1">
              <a:spcBef>
                <a:spcPts val="0"/>
              </a:spcBef>
              <a:spcAft>
                <a:spcPts val="0"/>
              </a:spcAft>
              <a:defRPr sz="1200">
                <a:latin typeface="+mn-lt"/>
              </a:defRPr>
            </a:lvl1pPr>
          </a:lstStyle>
          <a:p>
            <a:pPr>
              <a:defRPr/>
            </a:pPr>
            <a:fld id="{12830CE5-6B59-4C3F-ACA0-A3D1197727D2}" type="datetimeFigureOut">
              <a:rPr lang="en-US"/>
              <a:pPr>
                <a:defRPr/>
              </a:pPr>
              <a:t>7/21/2016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11" tIns="46407" rIns="92811" bIns="46407" rtlCol="0" anchor="ctr"/>
          <a:lstStyle/>
          <a:p>
            <a:pPr lvl="0"/>
            <a:endParaRPr lang="en-US" noProof="0" dirty="0"/>
          </a:p>
        </p:txBody>
      </p:sp>
      <p:sp>
        <p:nvSpPr>
          <p:cNvPr id="5" name="Notes Placeholder 4"/>
          <p:cNvSpPr>
            <a:spLocks noGrp="1"/>
          </p:cNvSpPr>
          <p:nvPr>
            <p:ph type="body" sz="quarter" idx="3"/>
          </p:nvPr>
        </p:nvSpPr>
        <p:spPr>
          <a:xfrm>
            <a:off x="701361" y="4416510"/>
            <a:ext cx="5607679" cy="4183220"/>
          </a:xfrm>
          <a:prstGeom prst="rect">
            <a:avLst/>
          </a:prstGeom>
        </p:spPr>
        <p:txBody>
          <a:bodyPr vert="horz" lIns="92811" tIns="46407" rIns="92811" bIns="4640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823"/>
            <a:ext cx="3039228" cy="464980"/>
          </a:xfrm>
          <a:prstGeom prst="rect">
            <a:avLst/>
          </a:prstGeom>
        </p:spPr>
        <p:txBody>
          <a:bodyPr vert="horz" lIns="92811" tIns="46407" rIns="92811" bIns="46407"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69572" y="8829823"/>
            <a:ext cx="3039228" cy="464980"/>
          </a:xfrm>
          <a:prstGeom prst="rect">
            <a:avLst/>
          </a:prstGeom>
        </p:spPr>
        <p:txBody>
          <a:bodyPr vert="horz" wrap="square" lIns="92811" tIns="46407" rIns="92811" bIns="46407" numCol="1" anchor="b" anchorCtr="0" compatLnSpc="1">
            <a:prstTxWarp prst="textNoShape">
              <a:avLst/>
            </a:prstTxWarp>
          </a:bodyPr>
          <a:lstStyle>
            <a:lvl1pPr algn="r" eaLnBrk="1" hangingPunct="1">
              <a:defRPr sz="1200"/>
            </a:lvl1pPr>
          </a:lstStyle>
          <a:p>
            <a:pPr>
              <a:defRPr/>
            </a:pPr>
            <a:fld id="{17316A30-4476-45B5-8F6B-6A970F225EEB}" type="slidenum">
              <a:rPr lang="en-US" altLang="en-US"/>
              <a:pPr>
                <a:defRPr/>
              </a:pPr>
              <a:t>‹#›</a:t>
            </a:fld>
            <a:endParaRPr lang="en-US" altLang="en-US"/>
          </a:p>
        </p:txBody>
      </p:sp>
    </p:spTree>
    <p:extLst>
      <p:ext uri="{BB962C8B-B14F-4D97-AF65-F5344CB8AC3E}">
        <p14:creationId xmlns:p14="http://schemas.microsoft.com/office/powerpoint/2010/main" val="1020446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8448" indent="-287865">
              <a:defRPr>
                <a:solidFill>
                  <a:schemeClr val="tx1"/>
                </a:solidFill>
                <a:latin typeface="Calibri" pitchFamily="34" charset="0"/>
              </a:defRPr>
            </a:lvl2pPr>
            <a:lvl3pPr marL="1151458" indent="-230292">
              <a:defRPr>
                <a:solidFill>
                  <a:schemeClr val="tx1"/>
                </a:solidFill>
                <a:latin typeface="Calibri" pitchFamily="34" charset="0"/>
              </a:defRPr>
            </a:lvl3pPr>
            <a:lvl4pPr marL="1612041" indent="-230292">
              <a:defRPr>
                <a:solidFill>
                  <a:schemeClr val="tx1"/>
                </a:solidFill>
                <a:latin typeface="Calibri" pitchFamily="34" charset="0"/>
              </a:defRPr>
            </a:lvl4pPr>
            <a:lvl5pPr marL="2072625" indent="-230292">
              <a:defRPr>
                <a:solidFill>
                  <a:schemeClr val="tx1"/>
                </a:solidFill>
                <a:latin typeface="Calibri" pitchFamily="34" charset="0"/>
              </a:defRPr>
            </a:lvl5pPr>
            <a:lvl6pPr marL="2533208" indent="-230292" eaLnBrk="0" fontAlgn="base" hangingPunct="0">
              <a:spcBef>
                <a:spcPct val="0"/>
              </a:spcBef>
              <a:spcAft>
                <a:spcPct val="0"/>
              </a:spcAft>
              <a:defRPr>
                <a:solidFill>
                  <a:schemeClr val="tx1"/>
                </a:solidFill>
                <a:latin typeface="Calibri" pitchFamily="34" charset="0"/>
              </a:defRPr>
            </a:lvl6pPr>
            <a:lvl7pPr marL="2993791" indent="-230292" eaLnBrk="0" fontAlgn="base" hangingPunct="0">
              <a:spcBef>
                <a:spcPct val="0"/>
              </a:spcBef>
              <a:spcAft>
                <a:spcPct val="0"/>
              </a:spcAft>
              <a:defRPr>
                <a:solidFill>
                  <a:schemeClr val="tx1"/>
                </a:solidFill>
                <a:latin typeface="Calibri" pitchFamily="34" charset="0"/>
              </a:defRPr>
            </a:lvl7pPr>
            <a:lvl8pPr marL="3454375" indent="-230292" eaLnBrk="0" fontAlgn="base" hangingPunct="0">
              <a:spcBef>
                <a:spcPct val="0"/>
              </a:spcBef>
              <a:spcAft>
                <a:spcPct val="0"/>
              </a:spcAft>
              <a:defRPr>
                <a:solidFill>
                  <a:schemeClr val="tx1"/>
                </a:solidFill>
                <a:latin typeface="Calibri" pitchFamily="34" charset="0"/>
              </a:defRPr>
            </a:lvl8pPr>
            <a:lvl9pPr marL="3914958" indent="-230292" eaLnBrk="0" fontAlgn="base" hangingPunct="0">
              <a:spcBef>
                <a:spcPct val="0"/>
              </a:spcBef>
              <a:spcAft>
                <a:spcPct val="0"/>
              </a:spcAft>
              <a:defRPr>
                <a:solidFill>
                  <a:schemeClr val="tx1"/>
                </a:solidFill>
                <a:latin typeface="Calibri" pitchFamily="34" charset="0"/>
              </a:defRPr>
            </a:lvl9pPr>
          </a:lstStyle>
          <a:p>
            <a:fld id="{41936518-FDEA-4B44-B7B5-6EF52E61667A}" type="slidenum">
              <a:rPr lang="en-US" altLang="en-US" smtClean="0"/>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0048" indent="-287865">
              <a:spcBef>
                <a:spcPct val="30000"/>
              </a:spcBef>
              <a:defRPr sz="1200">
                <a:solidFill>
                  <a:schemeClr val="tx1"/>
                </a:solidFill>
                <a:latin typeface="Calibri" pitchFamily="34" charset="0"/>
              </a:defRPr>
            </a:lvl2pPr>
            <a:lvl3pPr marL="1153058" indent="-230292">
              <a:spcBef>
                <a:spcPct val="30000"/>
              </a:spcBef>
              <a:defRPr sz="1200">
                <a:solidFill>
                  <a:schemeClr val="tx1"/>
                </a:solidFill>
                <a:latin typeface="Calibri" pitchFamily="34" charset="0"/>
              </a:defRPr>
            </a:lvl3pPr>
            <a:lvl4pPr marL="1615240" indent="-230292">
              <a:spcBef>
                <a:spcPct val="30000"/>
              </a:spcBef>
              <a:defRPr sz="1200">
                <a:solidFill>
                  <a:schemeClr val="tx1"/>
                </a:solidFill>
                <a:latin typeface="Calibri" pitchFamily="34" charset="0"/>
              </a:defRPr>
            </a:lvl4pPr>
            <a:lvl5pPr marL="2075823" indent="-230292">
              <a:spcBef>
                <a:spcPct val="30000"/>
              </a:spcBef>
              <a:defRPr sz="1200">
                <a:solidFill>
                  <a:schemeClr val="tx1"/>
                </a:solidFill>
                <a:latin typeface="Calibri" pitchFamily="34" charset="0"/>
              </a:defRPr>
            </a:lvl5pPr>
            <a:lvl6pPr marL="2536407" indent="-230292" eaLnBrk="0" fontAlgn="base" hangingPunct="0">
              <a:spcBef>
                <a:spcPct val="30000"/>
              </a:spcBef>
              <a:spcAft>
                <a:spcPct val="0"/>
              </a:spcAft>
              <a:defRPr sz="1200">
                <a:solidFill>
                  <a:schemeClr val="tx1"/>
                </a:solidFill>
                <a:latin typeface="Calibri" pitchFamily="34" charset="0"/>
              </a:defRPr>
            </a:lvl6pPr>
            <a:lvl7pPr marL="2996990" indent="-230292" eaLnBrk="0" fontAlgn="base" hangingPunct="0">
              <a:spcBef>
                <a:spcPct val="30000"/>
              </a:spcBef>
              <a:spcAft>
                <a:spcPct val="0"/>
              </a:spcAft>
              <a:defRPr sz="1200">
                <a:solidFill>
                  <a:schemeClr val="tx1"/>
                </a:solidFill>
                <a:latin typeface="Calibri" pitchFamily="34" charset="0"/>
              </a:defRPr>
            </a:lvl7pPr>
            <a:lvl8pPr marL="3457573" indent="-230292" eaLnBrk="0" fontAlgn="base" hangingPunct="0">
              <a:spcBef>
                <a:spcPct val="30000"/>
              </a:spcBef>
              <a:spcAft>
                <a:spcPct val="0"/>
              </a:spcAft>
              <a:defRPr sz="1200">
                <a:solidFill>
                  <a:schemeClr val="tx1"/>
                </a:solidFill>
                <a:latin typeface="Calibri" pitchFamily="34" charset="0"/>
              </a:defRPr>
            </a:lvl8pPr>
            <a:lvl9pPr marL="3918156" indent="-230292" eaLnBrk="0" fontAlgn="base" hangingPunct="0">
              <a:spcBef>
                <a:spcPct val="30000"/>
              </a:spcBef>
              <a:spcAft>
                <a:spcPct val="0"/>
              </a:spcAft>
              <a:defRPr sz="1200">
                <a:solidFill>
                  <a:schemeClr val="tx1"/>
                </a:solidFill>
                <a:latin typeface="Calibri" pitchFamily="34" charset="0"/>
              </a:defRPr>
            </a:lvl9pPr>
          </a:lstStyle>
          <a:p>
            <a:pPr>
              <a:spcBef>
                <a:spcPct val="0"/>
              </a:spcBef>
            </a:pPr>
            <a:fld id="{DB3692B5-2E24-43ED-8067-2EE22591CD7A}" type="slidenum">
              <a:rPr lang="en-US" altLang="en-US" smtClean="0">
                <a:latin typeface="Arial" pitchFamily="34" charset="0"/>
              </a:rPr>
              <a:pPr>
                <a:spcBef>
                  <a:spcPct val="0"/>
                </a:spcBef>
              </a:pPr>
              <a:t>15</a:t>
            </a:fld>
            <a:endParaRPr lang="en-US"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0048" indent="-287865">
              <a:spcBef>
                <a:spcPct val="30000"/>
              </a:spcBef>
              <a:defRPr sz="1200">
                <a:solidFill>
                  <a:schemeClr val="tx1"/>
                </a:solidFill>
                <a:latin typeface="Calibri" pitchFamily="34" charset="0"/>
              </a:defRPr>
            </a:lvl2pPr>
            <a:lvl3pPr marL="1153058" indent="-230292">
              <a:spcBef>
                <a:spcPct val="30000"/>
              </a:spcBef>
              <a:defRPr sz="1200">
                <a:solidFill>
                  <a:schemeClr val="tx1"/>
                </a:solidFill>
                <a:latin typeface="Calibri" pitchFamily="34" charset="0"/>
              </a:defRPr>
            </a:lvl3pPr>
            <a:lvl4pPr marL="1615240" indent="-230292">
              <a:spcBef>
                <a:spcPct val="30000"/>
              </a:spcBef>
              <a:defRPr sz="1200">
                <a:solidFill>
                  <a:schemeClr val="tx1"/>
                </a:solidFill>
                <a:latin typeface="Calibri" pitchFamily="34" charset="0"/>
              </a:defRPr>
            </a:lvl4pPr>
            <a:lvl5pPr marL="2075823" indent="-230292">
              <a:spcBef>
                <a:spcPct val="30000"/>
              </a:spcBef>
              <a:defRPr sz="1200">
                <a:solidFill>
                  <a:schemeClr val="tx1"/>
                </a:solidFill>
                <a:latin typeface="Calibri" pitchFamily="34" charset="0"/>
              </a:defRPr>
            </a:lvl5pPr>
            <a:lvl6pPr marL="2536407" indent="-230292" eaLnBrk="0" fontAlgn="base" hangingPunct="0">
              <a:spcBef>
                <a:spcPct val="30000"/>
              </a:spcBef>
              <a:spcAft>
                <a:spcPct val="0"/>
              </a:spcAft>
              <a:defRPr sz="1200">
                <a:solidFill>
                  <a:schemeClr val="tx1"/>
                </a:solidFill>
                <a:latin typeface="Calibri" pitchFamily="34" charset="0"/>
              </a:defRPr>
            </a:lvl6pPr>
            <a:lvl7pPr marL="2996990" indent="-230292" eaLnBrk="0" fontAlgn="base" hangingPunct="0">
              <a:spcBef>
                <a:spcPct val="30000"/>
              </a:spcBef>
              <a:spcAft>
                <a:spcPct val="0"/>
              </a:spcAft>
              <a:defRPr sz="1200">
                <a:solidFill>
                  <a:schemeClr val="tx1"/>
                </a:solidFill>
                <a:latin typeface="Calibri" pitchFamily="34" charset="0"/>
              </a:defRPr>
            </a:lvl7pPr>
            <a:lvl8pPr marL="3457573" indent="-230292" eaLnBrk="0" fontAlgn="base" hangingPunct="0">
              <a:spcBef>
                <a:spcPct val="30000"/>
              </a:spcBef>
              <a:spcAft>
                <a:spcPct val="0"/>
              </a:spcAft>
              <a:defRPr sz="1200">
                <a:solidFill>
                  <a:schemeClr val="tx1"/>
                </a:solidFill>
                <a:latin typeface="Calibri" pitchFamily="34" charset="0"/>
              </a:defRPr>
            </a:lvl8pPr>
            <a:lvl9pPr marL="3918156" indent="-230292" eaLnBrk="0" fontAlgn="base" hangingPunct="0">
              <a:spcBef>
                <a:spcPct val="30000"/>
              </a:spcBef>
              <a:spcAft>
                <a:spcPct val="0"/>
              </a:spcAft>
              <a:defRPr sz="1200">
                <a:solidFill>
                  <a:schemeClr val="tx1"/>
                </a:solidFill>
                <a:latin typeface="Calibri" pitchFamily="34" charset="0"/>
              </a:defRPr>
            </a:lvl9pPr>
          </a:lstStyle>
          <a:p>
            <a:pPr>
              <a:spcBef>
                <a:spcPct val="0"/>
              </a:spcBef>
            </a:pPr>
            <a:fld id="{9D5C2421-F5E1-4D02-900F-37E011FA23C6}" type="slidenum">
              <a:rPr lang="en-US" altLang="en-US" smtClean="0">
                <a:latin typeface="Arial" pitchFamily="34" charset="0"/>
              </a:rPr>
              <a:pPr>
                <a:spcBef>
                  <a:spcPct val="0"/>
                </a:spcBef>
              </a:pPr>
              <a:t>17</a:t>
            </a:fld>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568">
              <a:defRPr>
                <a:solidFill>
                  <a:schemeClr val="tx1"/>
                </a:solidFill>
                <a:latin typeface="Calibri" pitchFamily="34" charset="0"/>
              </a:defRPr>
            </a:lvl1pPr>
            <a:lvl2pPr marL="748448" indent="-287865" defTabSz="919568">
              <a:defRPr>
                <a:solidFill>
                  <a:schemeClr val="tx1"/>
                </a:solidFill>
                <a:latin typeface="Calibri" pitchFamily="34" charset="0"/>
              </a:defRPr>
            </a:lvl2pPr>
            <a:lvl3pPr marL="1151458" indent="-230292" defTabSz="919568">
              <a:defRPr>
                <a:solidFill>
                  <a:schemeClr val="tx1"/>
                </a:solidFill>
                <a:latin typeface="Calibri" pitchFamily="34" charset="0"/>
              </a:defRPr>
            </a:lvl3pPr>
            <a:lvl4pPr marL="1612041" indent="-230292" defTabSz="919568">
              <a:defRPr>
                <a:solidFill>
                  <a:schemeClr val="tx1"/>
                </a:solidFill>
                <a:latin typeface="Calibri" pitchFamily="34" charset="0"/>
              </a:defRPr>
            </a:lvl4pPr>
            <a:lvl5pPr marL="2072625" indent="-230292" defTabSz="919568">
              <a:defRPr>
                <a:solidFill>
                  <a:schemeClr val="tx1"/>
                </a:solidFill>
                <a:latin typeface="Calibri" pitchFamily="34" charset="0"/>
              </a:defRPr>
            </a:lvl5pPr>
            <a:lvl6pPr marL="2533208" indent="-230292" defTabSz="919568" eaLnBrk="0" fontAlgn="base" hangingPunct="0">
              <a:spcBef>
                <a:spcPct val="0"/>
              </a:spcBef>
              <a:spcAft>
                <a:spcPct val="0"/>
              </a:spcAft>
              <a:defRPr>
                <a:solidFill>
                  <a:schemeClr val="tx1"/>
                </a:solidFill>
                <a:latin typeface="Calibri" pitchFamily="34" charset="0"/>
              </a:defRPr>
            </a:lvl6pPr>
            <a:lvl7pPr marL="2993791" indent="-230292" defTabSz="919568" eaLnBrk="0" fontAlgn="base" hangingPunct="0">
              <a:spcBef>
                <a:spcPct val="0"/>
              </a:spcBef>
              <a:spcAft>
                <a:spcPct val="0"/>
              </a:spcAft>
              <a:defRPr>
                <a:solidFill>
                  <a:schemeClr val="tx1"/>
                </a:solidFill>
                <a:latin typeface="Calibri" pitchFamily="34" charset="0"/>
              </a:defRPr>
            </a:lvl7pPr>
            <a:lvl8pPr marL="3454375" indent="-230292" defTabSz="919568" eaLnBrk="0" fontAlgn="base" hangingPunct="0">
              <a:spcBef>
                <a:spcPct val="0"/>
              </a:spcBef>
              <a:spcAft>
                <a:spcPct val="0"/>
              </a:spcAft>
              <a:defRPr>
                <a:solidFill>
                  <a:schemeClr val="tx1"/>
                </a:solidFill>
                <a:latin typeface="Calibri" pitchFamily="34" charset="0"/>
              </a:defRPr>
            </a:lvl8pPr>
            <a:lvl9pPr marL="3914958" indent="-230292" defTabSz="919568" eaLnBrk="0" fontAlgn="base" hangingPunct="0">
              <a:spcBef>
                <a:spcPct val="0"/>
              </a:spcBef>
              <a:spcAft>
                <a:spcPct val="0"/>
              </a:spcAft>
              <a:defRPr>
                <a:solidFill>
                  <a:schemeClr val="tx1"/>
                </a:solidFill>
                <a:latin typeface="Calibri" pitchFamily="34" charset="0"/>
              </a:defRPr>
            </a:lvl9pPr>
          </a:lstStyle>
          <a:p>
            <a:fld id="{2FDE9609-BB2B-44CD-9AB0-91953F44D55A}" type="slidenum">
              <a:rPr lang="en-US" altLang="en-US" smtClean="0">
                <a:latin typeface="Arial" pitchFamily="34" charset="0"/>
                <a:cs typeface="Arial" pitchFamily="34" charset="0"/>
              </a:rPr>
              <a:pPr/>
              <a:t>5</a:t>
            </a:fld>
            <a:endParaRPr lang="en-US" altLang="en-US" smtClean="0">
              <a:latin typeface="Arial" pitchFamily="34" charset="0"/>
              <a:cs typeface="Arial" pitchFamily="34" charset="0"/>
            </a:endParaRPr>
          </a:p>
        </p:txBody>
      </p:sp>
      <p:sp>
        <p:nvSpPr>
          <p:cNvPr id="2355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xfrm>
            <a:off x="927142" y="4387748"/>
            <a:ext cx="5095270" cy="2780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927142" y="4387748"/>
            <a:ext cx="5095270" cy="2780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66">
              <a:defRPr>
                <a:solidFill>
                  <a:schemeClr val="tx1"/>
                </a:solidFill>
                <a:latin typeface="Calibri" pitchFamily="34" charset="0"/>
              </a:defRPr>
            </a:lvl1pPr>
            <a:lvl2pPr marL="748448" indent="-287865" defTabSz="922766">
              <a:defRPr>
                <a:solidFill>
                  <a:schemeClr val="tx1"/>
                </a:solidFill>
                <a:latin typeface="Calibri" pitchFamily="34" charset="0"/>
              </a:defRPr>
            </a:lvl2pPr>
            <a:lvl3pPr marL="1151458" indent="-230292" defTabSz="922766">
              <a:defRPr>
                <a:solidFill>
                  <a:schemeClr val="tx1"/>
                </a:solidFill>
                <a:latin typeface="Calibri" pitchFamily="34" charset="0"/>
              </a:defRPr>
            </a:lvl3pPr>
            <a:lvl4pPr marL="1612041" indent="-230292" defTabSz="922766">
              <a:defRPr>
                <a:solidFill>
                  <a:schemeClr val="tx1"/>
                </a:solidFill>
                <a:latin typeface="Calibri" pitchFamily="34" charset="0"/>
              </a:defRPr>
            </a:lvl4pPr>
            <a:lvl5pPr marL="2072625" indent="-230292" defTabSz="922766">
              <a:defRPr>
                <a:solidFill>
                  <a:schemeClr val="tx1"/>
                </a:solidFill>
                <a:latin typeface="Calibri" pitchFamily="34" charset="0"/>
              </a:defRPr>
            </a:lvl5pPr>
            <a:lvl6pPr marL="2533208" indent="-230292" defTabSz="922766" eaLnBrk="0" fontAlgn="base" hangingPunct="0">
              <a:spcBef>
                <a:spcPct val="0"/>
              </a:spcBef>
              <a:spcAft>
                <a:spcPct val="0"/>
              </a:spcAft>
              <a:defRPr>
                <a:solidFill>
                  <a:schemeClr val="tx1"/>
                </a:solidFill>
                <a:latin typeface="Calibri" pitchFamily="34" charset="0"/>
              </a:defRPr>
            </a:lvl6pPr>
            <a:lvl7pPr marL="2993791" indent="-230292" defTabSz="922766" eaLnBrk="0" fontAlgn="base" hangingPunct="0">
              <a:spcBef>
                <a:spcPct val="0"/>
              </a:spcBef>
              <a:spcAft>
                <a:spcPct val="0"/>
              </a:spcAft>
              <a:defRPr>
                <a:solidFill>
                  <a:schemeClr val="tx1"/>
                </a:solidFill>
                <a:latin typeface="Calibri" pitchFamily="34" charset="0"/>
              </a:defRPr>
            </a:lvl7pPr>
            <a:lvl8pPr marL="3454375" indent="-230292" defTabSz="922766" eaLnBrk="0" fontAlgn="base" hangingPunct="0">
              <a:spcBef>
                <a:spcPct val="0"/>
              </a:spcBef>
              <a:spcAft>
                <a:spcPct val="0"/>
              </a:spcAft>
              <a:defRPr>
                <a:solidFill>
                  <a:schemeClr val="tx1"/>
                </a:solidFill>
                <a:latin typeface="Calibri" pitchFamily="34" charset="0"/>
              </a:defRPr>
            </a:lvl8pPr>
            <a:lvl9pPr marL="3914958" indent="-230292" defTabSz="922766" eaLnBrk="0" fontAlgn="base" hangingPunct="0">
              <a:spcBef>
                <a:spcPct val="0"/>
              </a:spcBef>
              <a:spcAft>
                <a:spcPct val="0"/>
              </a:spcAft>
              <a:defRPr>
                <a:solidFill>
                  <a:schemeClr val="tx1"/>
                </a:solidFill>
                <a:latin typeface="Calibri" pitchFamily="34" charset="0"/>
              </a:defRPr>
            </a:lvl9pPr>
          </a:lstStyle>
          <a:p>
            <a:fld id="{513A1BD5-7F12-493B-B98E-DC6440250A37}" type="slidenum">
              <a:rPr lang="en-US" altLang="en-US" smtClean="0">
                <a:cs typeface="Arial" pitchFamily="34" charset="0"/>
              </a:rPr>
              <a:pPr/>
              <a:t>6</a:t>
            </a:fld>
            <a:endParaRPr lang="en-US" altLang="en-US"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927142" y="4387748"/>
            <a:ext cx="5095270" cy="2780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66">
              <a:defRPr>
                <a:solidFill>
                  <a:schemeClr val="tx1"/>
                </a:solidFill>
                <a:latin typeface="Calibri" pitchFamily="34" charset="0"/>
              </a:defRPr>
            </a:lvl1pPr>
            <a:lvl2pPr marL="748448" indent="-287865" defTabSz="922766">
              <a:defRPr>
                <a:solidFill>
                  <a:schemeClr val="tx1"/>
                </a:solidFill>
                <a:latin typeface="Calibri" pitchFamily="34" charset="0"/>
              </a:defRPr>
            </a:lvl2pPr>
            <a:lvl3pPr marL="1151458" indent="-230292" defTabSz="922766">
              <a:defRPr>
                <a:solidFill>
                  <a:schemeClr val="tx1"/>
                </a:solidFill>
                <a:latin typeface="Calibri" pitchFamily="34" charset="0"/>
              </a:defRPr>
            </a:lvl3pPr>
            <a:lvl4pPr marL="1612041" indent="-230292" defTabSz="922766">
              <a:defRPr>
                <a:solidFill>
                  <a:schemeClr val="tx1"/>
                </a:solidFill>
                <a:latin typeface="Calibri" pitchFamily="34" charset="0"/>
              </a:defRPr>
            </a:lvl4pPr>
            <a:lvl5pPr marL="2072625" indent="-230292" defTabSz="922766">
              <a:defRPr>
                <a:solidFill>
                  <a:schemeClr val="tx1"/>
                </a:solidFill>
                <a:latin typeface="Calibri" pitchFamily="34" charset="0"/>
              </a:defRPr>
            </a:lvl5pPr>
            <a:lvl6pPr marL="2533208" indent="-230292" defTabSz="922766" eaLnBrk="0" fontAlgn="base" hangingPunct="0">
              <a:spcBef>
                <a:spcPct val="0"/>
              </a:spcBef>
              <a:spcAft>
                <a:spcPct val="0"/>
              </a:spcAft>
              <a:defRPr>
                <a:solidFill>
                  <a:schemeClr val="tx1"/>
                </a:solidFill>
                <a:latin typeface="Calibri" pitchFamily="34" charset="0"/>
              </a:defRPr>
            </a:lvl6pPr>
            <a:lvl7pPr marL="2993791" indent="-230292" defTabSz="922766" eaLnBrk="0" fontAlgn="base" hangingPunct="0">
              <a:spcBef>
                <a:spcPct val="0"/>
              </a:spcBef>
              <a:spcAft>
                <a:spcPct val="0"/>
              </a:spcAft>
              <a:defRPr>
                <a:solidFill>
                  <a:schemeClr val="tx1"/>
                </a:solidFill>
                <a:latin typeface="Calibri" pitchFamily="34" charset="0"/>
              </a:defRPr>
            </a:lvl7pPr>
            <a:lvl8pPr marL="3454375" indent="-230292" defTabSz="922766" eaLnBrk="0" fontAlgn="base" hangingPunct="0">
              <a:spcBef>
                <a:spcPct val="0"/>
              </a:spcBef>
              <a:spcAft>
                <a:spcPct val="0"/>
              </a:spcAft>
              <a:defRPr>
                <a:solidFill>
                  <a:schemeClr val="tx1"/>
                </a:solidFill>
                <a:latin typeface="Calibri" pitchFamily="34" charset="0"/>
              </a:defRPr>
            </a:lvl8pPr>
            <a:lvl9pPr marL="3914958" indent="-230292" defTabSz="922766" eaLnBrk="0" fontAlgn="base" hangingPunct="0">
              <a:spcBef>
                <a:spcPct val="0"/>
              </a:spcBef>
              <a:spcAft>
                <a:spcPct val="0"/>
              </a:spcAft>
              <a:defRPr>
                <a:solidFill>
                  <a:schemeClr val="tx1"/>
                </a:solidFill>
                <a:latin typeface="Calibri" pitchFamily="34" charset="0"/>
              </a:defRPr>
            </a:lvl9pPr>
          </a:lstStyle>
          <a:p>
            <a:fld id="{6E13BA08-129B-4B73-BF51-72872D3017F5}" type="slidenum">
              <a:rPr lang="en-US" altLang="en-US" smtClean="0">
                <a:cs typeface="Arial" pitchFamily="34" charset="0"/>
              </a:rPr>
              <a:pPr/>
              <a:t>7</a:t>
            </a:fld>
            <a:endParaRPr lang="en-US" altLang="en-US" smtClean="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xfrm>
            <a:off x="927142" y="4387748"/>
            <a:ext cx="5095270" cy="2780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66">
              <a:defRPr>
                <a:solidFill>
                  <a:schemeClr val="tx1"/>
                </a:solidFill>
                <a:latin typeface="Calibri" pitchFamily="34" charset="0"/>
              </a:defRPr>
            </a:lvl1pPr>
            <a:lvl2pPr marL="748448" indent="-287865" defTabSz="922766">
              <a:defRPr>
                <a:solidFill>
                  <a:schemeClr val="tx1"/>
                </a:solidFill>
                <a:latin typeface="Calibri" pitchFamily="34" charset="0"/>
              </a:defRPr>
            </a:lvl2pPr>
            <a:lvl3pPr marL="1151458" indent="-230292" defTabSz="922766">
              <a:defRPr>
                <a:solidFill>
                  <a:schemeClr val="tx1"/>
                </a:solidFill>
                <a:latin typeface="Calibri" pitchFamily="34" charset="0"/>
              </a:defRPr>
            </a:lvl3pPr>
            <a:lvl4pPr marL="1612041" indent="-230292" defTabSz="922766">
              <a:defRPr>
                <a:solidFill>
                  <a:schemeClr val="tx1"/>
                </a:solidFill>
                <a:latin typeface="Calibri" pitchFamily="34" charset="0"/>
              </a:defRPr>
            </a:lvl4pPr>
            <a:lvl5pPr marL="2072625" indent="-230292" defTabSz="922766">
              <a:defRPr>
                <a:solidFill>
                  <a:schemeClr val="tx1"/>
                </a:solidFill>
                <a:latin typeface="Calibri" pitchFamily="34" charset="0"/>
              </a:defRPr>
            </a:lvl5pPr>
            <a:lvl6pPr marL="2533208" indent="-230292" defTabSz="922766" eaLnBrk="0" fontAlgn="base" hangingPunct="0">
              <a:spcBef>
                <a:spcPct val="0"/>
              </a:spcBef>
              <a:spcAft>
                <a:spcPct val="0"/>
              </a:spcAft>
              <a:defRPr>
                <a:solidFill>
                  <a:schemeClr val="tx1"/>
                </a:solidFill>
                <a:latin typeface="Calibri" pitchFamily="34" charset="0"/>
              </a:defRPr>
            </a:lvl6pPr>
            <a:lvl7pPr marL="2993791" indent="-230292" defTabSz="922766" eaLnBrk="0" fontAlgn="base" hangingPunct="0">
              <a:spcBef>
                <a:spcPct val="0"/>
              </a:spcBef>
              <a:spcAft>
                <a:spcPct val="0"/>
              </a:spcAft>
              <a:defRPr>
                <a:solidFill>
                  <a:schemeClr val="tx1"/>
                </a:solidFill>
                <a:latin typeface="Calibri" pitchFamily="34" charset="0"/>
              </a:defRPr>
            </a:lvl7pPr>
            <a:lvl8pPr marL="3454375" indent="-230292" defTabSz="922766" eaLnBrk="0" fontAlgn="base" hangingPunct="0">
              <a:spcBef>
                <a:spcPct val="0"/>
              </a:spcBef>
              <a:spcAft>
                <a:spcPct val="0"/>
              </a:spcAft>
              <a:defRPr>
                <a:solidFill>
                  <a:schemeClr val="tx1"/>
                </a:solidFill>
                <a:latin typeface="Calibri" pitchFamily="34" charset="0"/>
              </a:defRPr>
            </a:lvl8pPr>
            <a:lvl9pPr marL="3914958" indent="-230292" defTabSz="922766" eaLnBrk="0" fontAlgn="base" hangingPunct="0">
              <a:spcBef>
                <a:spcPct val="0"/>
              </a:spcBef>
              <a:spcAft>
                <a:spcPct val="0"/>
              </a:spcAft>
              <a:defRPr>
                <a:solidFill>
                  <a:schemeClr val="tx1"/>
                </a:solidFill>
                <a:latin typeface="Calibri" pitchFamily="34" charset="0"/>
              </a:defRPr>
            </a:lvl9pPr>
          </a:lstStyle>
          <a:p>
            <a:fld id="{1B36A35C-02B0-41B3-8A06-1206A25988CA}" type="slidenum">
              <a:rPr lang="en-US" altLang="en-US" smtClean="0">
                <a:cs typeface="Arial" pitchFamily="34" charset="0"/>
              </a:rPr>
              <a:pPr/>
              <a:t>8</a:t>
            </a:fld>
            <a:endParaRPr lang="en-US" altLang="en-US" smtClean="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xfrm>
            <a:off x="927142" y="4387748"/>
            <a:ext cx="5095270" cy="2780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66">
              <a:defRPr>
                <a:solidFill>
                  <a:schemeClr val="tx1"/>
                </a:solidFill>
                <a:latin typeface="Calibri" pitchFamily="34" charset="0"/>
              </a:defRPr>
            </a:lvl1pPr>
            <a:lvl2pPr marL="748448" indent="-287865" defTabSz="922766">
              <a:defRPr>
                <a:solidFill>
                  <a:schemeClr val="tx1"/>
                </a:solidFill>
                <a:latin typeface="Calibri" pitchFamily="34" charset="0"/>
              </a:defRPr>
            </a:lvl2pPr>
            <a:lvl3pPr marL="1151458" indent="-230292" defTabSz="922766">
              <a:defRPr>
                <a:solidFill>
                  <a:schemeClr val="tx1"/>
                </a:solidFill>
                <a:latin typeface="Calibri" pitchFamily="34" charset="0"/>
              </a:defRPr>
            </a:lvl3pPr>
            <a:lvl4pPr marL="1612041" indent="-230292" defTabSz="922766">
              <a:defRPr>
                <a:solidFill>
                  <a:schemeClr val="tx1"/>
                </a:solidFill>
                <a:latin typeface="Calibri" pitchFamily="34" charset="0"/>
              </a:defRPr>
            </a:lvl4pPr>
            <a:lvl5pPr marL="2072625" indent="-230292" defTabSz="922766">
              <a:defRPr>
                <a:solidFill>
                  <a:schemeClr val="tx1"/>
                </a:solidFill>
                <a:latin typeface="Calibri" pitchFamily="34" charset="0"/>
              </a:defRPr>
            </a:lvl5pPr>
            <a:lvl6pPr marL="2533208" indent="-230292" defTabSz="922766" eaLnBrk="0" fontAlgn="base" hangingPunct="0">
              <a:spcBef>
                <a:spcPct val="0"/>
              </a:spcBef>
              <a:spcAft>
                <a:spcPct val="0"/>
              </a:spcAft>
              <a:defRPr>
                <a:solidFill>
                  <a:schemeClr val="tx1"/>
                </a:solidFill>
                <a:latin typeface="Calibri" pitchFamily="34" charset="0"/>
              </a:defRPr>
            </a:lvl6pPr>
            <a:lvl7pPr marL="2993791" indent="-230292" defTabSz="922766" eaLnBrk="0" fontAlgn="base" hangingPunct="0">
              <a:spcBef>
                <a:spcPct val="0"/>
              </a:spcBef>
              <a:spcAft>
                <a:spcPct val="0"/>
              </a:spcAft>
              <a:defRPr>
                <a:solidFill>
                  <a:schemeClr val="tx1"/>
                </a:solidFill>
                <a:latin typeface="Calibri" pitchFamily="34" charset="0"/>
              </a:defRPr>
            </a:lvl7pPr>
            <a:lvl8pPr marL="3454375" indent="-230292" defTabSz="922766" eaLnBrk="0" fontAlgn="base" hangingPunct="0">
              <a:spcBef>
                <a:spcPct val="0"/>
              </a:spcBef>
              <a:spcAft>
                <a:spcPct val="0"/>
              </a:spcAft>
              <a:defRPr>
                <a:solidFill>
                  <a:schemeClr val="tx1"/>
                </a:solidFill>
                <a:latin typeface="Calibri" pitchFamily="34" charset="0"/>
              </a:defRPr>
            </a:lvl8pPr>
            <a:lvl9pPr marL="3914958" indent="-230292" defTabSz="922766" eaLnBrk="0" fontAlgn="base" hangingPunct="0">
              <a:spcBef>
                <a:spcPct val="0"/>
              </a:spcBef>
              <a:spcAft>
                <a:spcPct val="0"/>
              </a:spcAft>
              <a:defRPr>
                <a:solidFill>
                  <a:schemeClr val="tx1"/>
                </a:solidFill>
                <a:latin typeface="Calibri" pitchFamily="34" charset="0"/>
              </a:defRPr>
            </a:lvl9pPr>
          </a:lstStyle>
          <a:p>
            <a:fld id="{51C88519-7A9C-413D-B642-5F5F08CCCF45}" type="slidenum">
              <a:rPr lang="en-US" altLang="en-US" smtClean="0">
                <a:cs typeface="Arial" pitchFamily="34" charset="0"/>
              </a:rPr>
              <a:pPr/>
              <a:t>9</a:t>
            </a:fld>
            <a:endParaRPr lang="en-US" altLang="en-US"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xfrm>
            <a:off x="927142" y="4387748"/>
            <a:ext cx="5095270" cy="2780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66">
              <a:defRPr>
                <a:solidFill>
                  <a:schemeClr val="tx1"/>
                </a:solidFill>
                <a:latin typeface="Calibri" pitchFamily="34" charset="0"/>
              </a:defRPr>
            </a:lvl1pPr>
            <a:lvl2pPr marL="748448" indent="-287865" defTabSz="922766">
              <a:defRPr>
                <a:solidFill>
                  <a:schemeClr val="tx1"/>
                </a:solidFill>
                <a:latin typeface="Calibri" pitchFamily="34" charset="0"/>
              </a:defRPr>
            </a:lvl2pPr>
            <a:lvl3pPr marL="1151458" indent="-230292" defTabSz="922766">
              <a:defRPr>
                <a:solidFill>
                  <a:schemeClr val="tx1"/>
                </a:solidFill>
                <a:latin typeface="Calibri" pitchFamily="34" charset="0"/>
              </a:defRPr>
            </a:lvl3pPr>
            <a:lvl4pPr marL="1612041" indent="-230292" defTabSz="922766">
              <a:defRPr>
                <a:solidFill>
                  <a:schemeClr val="tx1"/>
                </a:solidFill>
                <a:latin typeface="Calibri" pitchFamily="34" charset="0"/>
              </a:defRPr>
            </a:lvl4pPr>
            <a:lvl5pPr marL="2072625" indent="-230292" defTabSz="922766">
              <a:defRPr>
                <a:solidFill>
                  <a:schemeClr val="tx1"/>
                </a:solidFill>
                <a:latin typeface="Calibri" pitchFamily="34" charset="0"/>
              </a:defRPr>
            </a:lvl5pPr>
            <a:lvl6pPr marL="2533208" indent="-230292" defTabSz="922766" eaLnBrk="0" fontAlgn="base" hangingPunct="0">
              <a:spcBef>
                <a:spcPct val="0"/>
              </a:spcBef>
              <a:spcAft>
                <a:spcPct val="0"/>
              </a:spcAft>
              <a:defRPr>
                <a:solidFill>
                  <a:schemeClr val="tx1"/>
                </a:solidFill>
                <a:latin typeface="Calibri" pitchFamily="34" charset="0"/>
              </a:defRPr>
            </a:lvl6pPr>
            <a:lvl7pPr marL="2993791" indent="-230292" defTabSz="922766" eaLnBrk="0" fontAlgn="base" hangingPunct="0">
              <a:spcBef>
                <a:spcPct val="0"/>
              </a:spcBef>
              <a:spcAft>
                <a:spcPct val="0"/>
              </a:spcAft>
              <a:defRPr>
                <a:solidFill>
                  <a:schemeClr val="tx1"/>
                </a:solidFill>
                <a:latin typeface="Calibri" pitchFamily="34" charset="0"/>
              </a:defRPr>
            </a:lvl7pPr>
            <a:lvl8pPr marL="3454375" indent="-230292" defTabSz="922766" eaLnBrk="0" fontAlgn="base" hangingPunct="0">
              <a:spcBef>
                <a:spcPct val="0"/>
              </a:spcBef>
              <a:spcAft>
                <a:spcPct val="0"/>
              </a:spcAft>
              <a:defRPr>
                <a:solidFill>
                  <a:schemeClr val="tx1"/>
                </a:solidFill>
                <a:latin typeface="Calibri" pitchFamily="34" charset="0"/>
              </a:defRPr>
            </a:lvl8pPr>
            <a:lvl9pPr marL="3914958" indent="-230292" defTabSz="922766" eaLnBrk="0" fontAlgn="base" hangingPunct="0">
              <a:spcBef>
                <a:spcPct val="0"/>
              </a:spcBef>
              <a:spcAft>
                <a:spcPct val="0"/>
              </a:spcAft>
              <a:defRPr>
                <a:solidFill>
                  <a:schemeClr val="tx1"/>
                </a:solidFill>
                <a:latin typeface="Calibri" pitchFamily="34" charset="0"/>
              </a:defRPr>
            </a:lvl9pPr>
          </a:lstStyle>
          <a:p>
            <a:fld id="{18178DF4-B4FE-46CC-A974-A3140D80F1A8}" type="slidenum">
              <a:rPr lang="en-US" altLang="en-US" smtClean="0">
                <a:cs typeface="Arial" pitchFamily="34" charset="0"/>
              </a:rPr>
              <a:pPr/>
              <a:t>10</a:t>
            </a:fld>
            <a:endParaRPr lang="en-US" altLang="en-US"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8448" indent="-287865">
              <a:defRPr>
                <a:solidFill>
                  <a:schemeClr val="tx1"/>
                </a:solidFill>
                <a:latin typeface="Calibri" pitchFamily="34" charset="0"/>
              </a:defRPr>
            </a:lvl2pPr>
            <a:lvl3pPr marL="1151458" indent="-230292">
              <a:defRPr>
                <a:solidFill>
                  <a:schemeClr val="tx1"/>
                </a:solidFill>
                <a:latin typeface="Calibri" pitchFamily="34" charset="0"/>
              </a:defRPr>
            </a:lvl3pPr>
            <a:lvl4pPr marL="1612041" indent="-230292">
              <a:defRPr>
                <a:solidFill>
                  <a:schemeClr val="tx1"/>
                </a:solidFill>
                <a:latin typeface="Calibri" pitchFamily="34" charset="0"/>
              </a:defRPr>
            </a:lvl4pPr>
            <a:lvl5pPr marL="2072625" indent="-230292">
              <a:defRPr>
                <a:solidFill>
                  <a:schemeClr val="tx1"/>
                </a:solidFill>
                <a:latin typeface="Calibri" pitchFamily="34" charset="0"/>
              </a:defRPr>
            </a:lvl5pPr>
            <a:lvl6pPr marL="2533208" indent="-230292" eaLnBrk="0" fontAlgn="base" hangingPunct="0">
              <a:spcBef>
                <a:spcPct val="0"/>
              </a:spcBef>
              <a:spcAft>
                <a:spcPct val="0"/>
              </a:spcAft>
              <a:defRPr>
                <a:solidFill>
                  <a:schemeClr val="tx1"/>
                </a:solidFill>
                <a:latin typeface="Calibri" pitchFamily="34" charset="0"/>
              </a:defRPr>
            </a:lvl6pPr>
            <a:lvl7pPr marL="2993791" indent="-230292" eaLnBrk="0" fontAlgn="base" hangingPunct="0">
              <a:spcBef>
                <a:spcPct val="0"/>
              </a:spcBef>
              <a:spcAft>
                <a:spcPct val="0"/>
              </a:spcAft>
              <a:defRPr>
                <a:solidFill>
                  <a:schemeClr val="tx1"/>
                </a:solidFill>
                <a:latin typeface="Calibri" pitchFamily="34" charset="0"/>
              </a:defRPr>
            </a:lvl7pPr>
            <a:lvl8pPr marL="3454375" indent="-230292" eaLnBrk="0" fontAlgn="base" hangingPunct="0">
              <a:spcBef>
                <a:spcPct val="0"/>
              </a:spcBef>
              <a:spcAft>
                <a:spcPct val="0"/>
              </a:spcAft>
              <a:defRPr>
                <a:solidFill>
                  <a:schemeClr val="tx1"/>
                </a:solidFill>
                <a:latin typeface="Calibri" pitchFamily="34" charset="0"/>
              </a:defRPr>
            </a:lvl8pPr>
            <a:lvl9pPr marL="3914958" indent="-230292" eaLnBrk="0" fontAlgn="base" hangingPunct="0">
              <a:spcBef>
                <a:spcPct val="0"/>
              </a:spcBef>
              <a:spcAft>
                <a:spcPct val="0"/>
              </a:spcAft>
              <a:defRPr>
                <a:solidFill>
                  <a:schemeClr val="tx1"/>
                </a:solidFill>
                <a:latin typeface="Calibri" pitchFamily="34" charset="0"/>
              </a:defRPr>
            </a:lvl9pPr>
          </a:lstStyle>
          <a:p>
            <a:fld id="{D64BBB58-32F2-4DDF-B85E-2C6D8C21F7E5}" type="slidenum">
              <a:rPr lang="en-US" altLang="en-US" smtClean="0"/>
              <a:pPr/>
              <a:t>11</a:t>
            </a:fld>
            <a:endParaRPr lang="en-US" alt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8448" indent="-287865">
              <a:defRPr>
                <a:solidFill>
                  <a:schemeClr val="tx1"/>
                </a:solidFill>
                <a:latin typeface="Calibri" pitchFamily="34" charset="0"/>
              </a:defRPr>
            </a:lvl2pPr>
            <a:lvl3pPr marL="1151458" indent="-230292">
              <a:defRPr>
                <a:solidFill>
                  <a:schemeClr val="tx1"/>
                </a:solidFill>
                <a:latin typeface="Calibri" pitchFamily="34" charset="0"/>
              </a:defRPr>
            </a:lvl3pPr>
            <a:lvl4pPr marL="1612041" indent="-230292">
              <a:defRPr>
                <a:solidFill>
                  <a:schemeClr val="tx1"/>
                </a:solidFill>
                <a:latin typeface="Calibri" pitchFamily="34" charset="0"/>
              </a:defRPr>
            </a:lvl4pPr>
            <a:lvl5pPr marL="2072625" indent="-230292">
              <a:defRPr>
                <a:solidFill>
                  <a:schemeClr val="tx1"/>
                </a:solidFill>
                <a:latin typeface="Calibri" pitchFamily="34" charset="0"/>
              </a:defRPr>
            </a:lvl5pPr>
            <a:lvl6pPr marL="2533208" indent="-230292" eaLnBrk="0" fontAlgn="base" hangingPunct="0">
              <a:spcBef>
                <a:spcPct val="0"/>
              </a:spcBef>
              <a:spcAft>
                <a:spcPct val="0"/>
              </a:spcAft>
              <a:defRPr>
                <a:solidFill>
                  <a:schemeClr val="tx1"/>
                </a:solidFill>
                <a:latin typeface="Calibri" pitchFamily="34" charset="0"/>
              </a:defRPr>
            </a:lvl6pPr>
            <a:lvl7pPr marL="2993791" indent="-230292" eaLnBrk="0" fontAlgn="base" hangingPunct="0">
              <a:spcBef>
                <a:spcPct val="0"/>
              </a:spcBef>
              <a:spcAft>
                <a:spcPct val="0"/>
              </a:spcAft>
              <a:defRPr>
                <a:solidFill>
                  <a:schemeClr val="tx1"/>
                </a:solidFill>
                <a:latin typeface="Calibri" pitchFamily="34" charset="0"/>
              </a:defRPr>
            </a:lvl7pPr>
            <a:lvl8pPr marL="3454375" indent="-230292" eaLnBrk="0" fontAlgn="base" hangingPunct="0">
              <a:spcBef>
                <a:spcPct val="0"/>
              </a:spcBef>
              <a:spcAft>
                <a:spcPct val="0"/>
              </a:spcAft>
              <a:defRPr>
                <a:solidFill>
                  <a:schemeClr val="tx1"/>
                </a:solidFill>
                <a:latin typeface="Calibri" pitchFamily="34" charset="0"/>
              </a:defRPr>
            </a:lvl8pPr>
            <a:lvl9pPr marL="3914958" indent="-230292" eaLnBrk="0" fontAlgn="base" hangingPunct="0">
              <a:spcBef>
                <a:spcPct val="0"/>
              </a:spcBef>
              <a:spcAft>
                <a:spcPct val="0"/>
              </a:spcAft>
              <a:defRPr>
                <a:solidFill>
                  <a:schemeClr val="tx1"/>
                </a:solidFill>
                <a:latin typeface="Calibri" pitchFamily="34" charset="0"/>
              </a:defRPr>
            </a:lvl9pPr>
          </a:lstStyle>
          <a:p>
            <a:fld id="{E74F55B4-0572-4EE4-9C57-F11E44994DB1}" type="slidenum">
              <a:rPr lang="en-US" altLang="en-US" smtClean="0"/>
              <a:pPr/>
              <a:t>13</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FAA_NG_PPT_Tit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600200"/>
            <a:ext cx="7772400" cy="1066800"/>
          </a:xfrm>
        </p:spPr>
        <p:txBody>
          <a:bodyPr anchor="b">
            <a:normAutofit/>
          </a:bodyPr>
          <a:lstStyle>
            <a:lvl1pPr algn="l">
              <a:defRPr sz="3200" b="1">
                <a:solidFill>
                  <a:schemeClr val="bg1"/>
                </a:solidFill>
                <a:latin typeface="+mj-lt"/>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667000"/>
            <a:ext cx="7772400" cy="838200"/>
          </a:xfrm>
        </p:spPr>
        <p:txBody>
          <a:bodyPr>
            <a:normAutofit/>
          </a:bodyPr>
          <a:lstStyle>
            <a:lvl1pPr marL="0" indent="0" algn="l">
              <a:buNone/>
              <a:defRPr sz="2000" b="1">
                <a:solidFill>
                  <a:srgbClr val="8EB4E3"/>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8587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lvl1pPr>
              <a:defRPr sz="2800">
                <a:solidFill>
                  <a:srgbClr val="1737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1" y="1066801"/>
            <a:ext cx="8229600" cy="4872038"/>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4"/>
          <p:cNvSpPr>
            <a:spLocks noGrp="1"/>
          </p:cNvSpPr>
          <p:nvPr>
            <p:ph type="dt" sz="half" idx="10"/>
          </p:nvPr>
        </p:nvSpPr>
        <p:spPr/>
        <p:txBody>
          <a:bodyPr/>
          <a:lstStyle>
            <a:lvl1pPr>
              <a:defRPr/>
            </a:lvl1pPr>
          </a:lstStyle>
          <a:p>
            <a:pPr>
              <a:defRPr/>
            </a:pPr>
            <a:endParaRPr lang="en-US"/>
          </a:p>
        </p:txBody>
      </p:sp>
      <p:sp>
        <p:nvSpPr>
          <p:cNvPr id="5" name="Slide Number Placeholder 7"/>
          <p:cNvSpPr>
            <a:spLocks noGrp="1"/>
          </p:cNvSpPr>
          <p:nvPr>
            <p:ph type="sldNum" sz="quarter" idx="11"/>
          </p:nvPr>
        </p:nvSpPr>
        <p:spPr/>
        <p:txBody>
          <a:bodyPr/>
          <a:lstStyle>
            <a:lvl1pPr>
              <a:defRPr/>
            </a:lvl1pPr>
          </a:lstStyle>
          <a:p>
            <a:pPr>
              <a:defRPr/>
            </a:pPr>
            <a:fld id="{A183D304-A33D-43A2-AA54-6726008D7A82}" type="slidenum">
              <a:rPr lang="en-US" altLang="en-US"/>
              <a:pPr>
                <a:defRPr/>
              </a:pPr>
              <a:t>‹#›</a:t>
            </a:fld>
            <a:endParaRPr lang="en-US" altLang="en-US"/>
          </a:p>
        </p:txBody>
      </p:sp>
      <p:sp>
        <p:nvSpPr>
          <p:cNvPr id="6" name="Footer Placeholder 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3709883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68313" y="1066800"/>
            <a:ext cx="8229600"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Date Placeholder 4"/>
          <p:cNvSpPr>
            <a:spLocks noGrp="1"/>
          </p:cNvSpPr>
          <p:nvPr>
            <p:ph type="dt" sz="half" idx="2"/>
          </p:nvPr>
        </p:nvSpPr>
        <p:spPr>
          <a:xfrm>
            <a:off x="152400" y="6492875"/>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solidFill>
                <a:latin typeface="+mn-lt"/>
              </a:defRPr>
            </a:lvl1pPr>
          </a:lstStyle>
          <a:p>
            <a:pPr>
              <a:defRPr/>
            </a:pPr>
            <a:endParaRPr lang="en-US"/>
          </a:p>
        </p:txBody>
      </p:sp>
      <p:sp>
        <p:nvSpPr>
          <p:cNvPr id="8" name="Slide Number Placeholder 7"/>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lvl1pPr>
          </a:lstStyle>
          <a:p>
            <a:pPr>
              <a:defRPr/>
            </a:pPr>
            <a:fld id="{4904282F-32D4-455A-8B15-F70BAF75972F}" type="slidenum">
              <a:rPr lang="en-US" altLang="en-US"/>
              <a:pPr>
                <a:defRPr/>
              </a:pPr>
              <a:t>‹#›</a:t>
            </a:fld>
            <a:endParaRPr lang="en-US" altLang="en-US"/>
          </a:p>
        </p:txBody>
      </p:sp>
      <p:sp>
        <p:nvSpPr>
          <p:cNvPr id="7" name="Footer Placeholder 6"/>
          <p:cNvSpPr>
            <a:spLocks noGrp="1"/>
          </p:cNvSpPr>
          <p:nvPr>
            <p:ph type="ftr" sz="quarter" idx="3"/>
          </p:nvPr>
        </p:nvSpPr>
        <p:spPr>
          <a:xfrm>
            <a:off x="3124200" y="6477000"/>
            <a:ext cx="2895600" cy="381000"/>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Lst>
  <p:hf sldNum="0" hdr="0" ftr="0" dt="0"/>
  <p:txStyles>
    <p:titleStyle>
      <a:lvl1pPr algn="ctr" defTabSz="457200" rtl="0" eaLnBrk="0" fontAlgn="base" hangingPunct="0">
        <a:spcBef>
          <a:spcPct val="0"/>
        </a:spcBef>
        <a:spcAft>
          <a:spcPct val="0"/>
        </a:spcAft>
        <a:defRPr sz="2800" b="1" kern="1200">
          <a:solidFill>
            <a:srgbClr val="17375E"/>
          </a:solidFill>
          <a:latin typeface="+mj-lt"/>
          <a:ea typeface="+mj-ea"/>
          <a:cs typeface="Arial"/>
        </a:defRPr>
      </a:lvl1pPr>
      <a:lvl2pPr algn="ctr" defTabSz="457200" rtl="0" eaLnBrk="0" fontAlgn="base" hangingPunct="0">
        <a:spcBef>
          <a:spcPct val="0"/>
        </a:spcBef>
        <a:spcAft>
          <a:spcPct val="0"/>
        </a:spcAft>
        <a:defRPr sz="2800" b="1">
          <a:solidFill>
            <a:srgbClr val="17375E"/>
          </a:solidFill>
          <a:latin typeface="Calibri" panose="020F0502020204030204" pitchFamily="34" charset="0"/>
          <a:cs typeface="Arial" charset="0"/>
        </a:defRPr>
      </a:lvl2pPr>
      <a:lvl3pPr algn="ctr" defTabSz="457200" rtl="0" eaLnBrk="0" fontAlgn="base" hangingPunct="0">
        <a:spcBef>
          <a:spcPct val="0"/>
        </a:spcBef>
        <a:spcAft>
          <a:spcPct val="0"/>
        </a:spcAft>
        <a:defRPr sz="2800" b="1">
          <a:solidFill>
            <a:srgbClr val="17375E"/>
          </a:solidFill>
          <a:latin typeface="Calibri" panose="020F0502020204030204" pitchFamily="34" charset="0"/>
          <a:cs typeface="Arial" charset="0"/>
        </a:defRPr>
      </a:lvl3pPr>
      <a:lvl4pPr algn="ctr" defTabSz="457200" rtl="0" eaLnBrk="0" fontAlgn="base" hangingPunct="0">
        <a:spcBef>
          <a:spcPct val="0"/>
        </a:spcBef>
        <a:spcAft>
          <a:spcPct val="0"/>
        </a:spcAft>
        <a:defRPr sz="2800" b="1">
          <a:solidFill>
            <a:srgbClr val="17375E"/>
          </a:solidFill>
          <a:latin typeface="Calibri" panose="020F0502020204030204" pitchFamily="34" charset="0"/>
          <a:cs typeface="Arial" charset="0"/>
        </a:defRPr>
      </a:lvl4pPr>
      <a:lvl5pPr algn="ctr" defTabSz="457200" rtl="0" eaLnBrk="0" fontAlgn="base" hangingPunct="0">
        <a:spcBef>
          <a:spcPct val="0"/>
        </a:spcBef>
        <a:spcAft>
          <a:spcPct val="0"/>
        </a:spcAft>
        <a:defRPr sz="2800" b="1">
          <a:solidFill>
            <a:srgbClr val="17375E"/>
          </a:solidFill>
          <a:latin typeface="Calibri" panose="020F0502020204030204" pitchFamily="34" charset="0"/>
          <a:cs typeface="Arial" charset="0"/>
        </a:defRPr>
      </a:lvl5pPr>
      <a:lvl6pPr marL="457200" algn="ctr" defTabSz="457200" rtl="0" eaLnBrk="1" fontAlgn="base" hangingPunct="1">
        <a:spcBef>
          <a:spcPct val="0"/>
        </a:spcBef>
        <a:spcAft>
          <a:spcPct val="0"/>
        </a:spcAft>
        <a:defRPr sz="3600" b="1">
          <a:solidFill>
            <a:srgbClr val="17375E"/>
          </a:solidFill>
          <a:latin typeface="Arial" charset="0"/>
          <a:cs typeface="Arial" charset="0"/>
        </a:defRPr>
      </a:lvl6pPr>
      <a:lvl7pPr marL="914400" algn="ctr" defTabSz="457200" rtl="0" eaLnBrk="1" fontAlgn="base" hangingPunct="1">
        <a:spcBef>
          <a:spcPct val="0"/>
        </a:spcBef>
        <a:spcAft>
          <a:spcPct val="0"/>
        </a:spcAft>
        <a:defRPr sz="3600" b="1">
          <a:solidFill>
            <a:srgbClr val="17375E"/>
          </a:solidFill>
          <a:latin typeface="Arial" charset="0"/>
          <a:cs typeface="Arial" charset="0"/>
        </a:defRPr>
      </a:lvl7pPr>
      <a:lvl8pPr marL="1371600" algn="ctr" defTabSz="457200" rtl="0" eaLnBrk="1" fontAlgn="base" hangingPunct="1">
        <a:spcBef>
          <a:spcPct val="0"/>
        </a:spcBef>
        <a:spcAft>
          <a:spcPct val="0"/>
        </a:spcAft>
        <a:defRPr sz="3600" b="1">
          <a:solidFill>
            <a:srgbClr val="17375E"/>
          </a:solidFill>
          <a:latin typeface="Arial" charset="0"/>
          <a:cs typeface="Arial" charset="0"/>
        </a:defRPr>
      </a:lvl8pPr>
      <a:lvl9pPr marL="1828800" algn="ctr" defTabSz="457200" rtl="0" eaLnBrk="1" fontAlgn="base" hangingPunct="1">
        <a:spcBef>
          <a:spcPct val="0"/>
        </a:spcBef>
        <a:spcAft>
          <a:spcPct val="0"/>
        </a:spcAft>
        <a:defRPr sz="3600" b="1">
          <a:solidFill>
            <a:srgbClr val="17375E"/>
          </a:solidFill>
          <a:latin typeface="Arial" charset="0"/>
          <a:cs typeface="Arial" charset="0"/>
        </a:defRPr>
      </a:lvl9pPr>
    </p:titleStyle>
    <p:bodyStyle>
      <a:lvl1pPr marL="342900" indent="-342900" algn="l" defTabSz="457200" rtl="0" eaLnBrk="0" fontAlgn="base" hangingPunct="0">
        <a:spcBef>
          <a:spcPct val="20000"/>
        </a:spcBef>
        <a:spcAft>
          <a:spcPct val="0"/>
        </a:spcAft>
        <a:buClr>
          <a:srgbClr val="9BBB59"/>
        </a:buClr>
        <a:buFont typeface="Arial" pitchFamily="34" charset="0"/>
        <a:buChar char="•"/>
        <a:defRPr sz="2000" kern="1200">
          <a:solidFill>
            <a:schemeClr val="tx1"/>
          </a:solidFill>
          <a:latin typeface="+mn-lt"/>
          <a:ea typeface="+mn-ea"/>
          <a:cs typeface="Arial"/>
        </a:defRPr>
      </a:lvl1pPr>
      <a:lvl2pPr marL="742950" indent="-285750" algn="l" defTabSz="457200" rtl="0" eaLnBrk="0" fontAlgn="base" hangingPunct="0">
        <a:spcBef>
          <a:spcPct val="20000"/>
        </a:spcBef>
        <a:spcAft>
          <a:spcPct val="0"/>
        </a:spcAft>
        <a:buClr>
          <a:srgbClr val="CC9933"/>
        </a:buClr>
        <a:buSzPct val="50000"/>
        <a:buFont typeface="Wingdings" pitchFamily="2" charset="2"/>
        <a:buChar char=""/>
        <a:defRPr kern="1200">
          <a:solidFill>
            <a:schemeClr val="tx1"/>
          </a:solidFill>
          <a:latin typeface="+mn-lt"/>
          <a:ea typeface="+mn-ea"/>
          <a:cs typeface="Arial"/>
        </a:defRPr>
      </a:lvl2pPr>
      <a:lvl3pPr marL="1143000" indent="-228600" algn="l" defTabSz="457200" rtl="0" eaLnBrk="0" fontAlgn="base" hangingPunct="0">
        <a:spcBef>
          <a:spcPct val="20000"/>
        </a:spcBef>
        <a:spcAft>
          <a:spcPct val="0"/>
        </a:spcAft>
        <a:buClr>
          <a:srgbClr val="9BBB59"/>
        </a:buClr>
        <a:buFont typeface="Arial" pitchFamily="34" charset="0"/>
        <a:buChar char="•"/>
        <a:defRPr sz="1600" kern="1200">
          <a:solidFill>
            <a:schemeClr val="tx1"/>
          </a:solidFill>
          <a:latin typeface="+mn-lt"/>
          <a:ea typeface="+mn-ea"/>
          <a:cs typeface="Arial"/>
        </a:defRPr>
      </a:lvl3pPr>
      <a:lvl4pPr marL="1600200" indent="-228600" algn="l" defTabSz="457200" rtl="0" eaLnBrk="0" fontAlgn="base" hangingPunct="0">
        <a:spcBef>
          <a:spcPct val="20000"/>
        </a:spcBef>
        <a:spcAft>
          <a:spcPct val="0"/>
        </a:spcAft>
        <a:buClr>
          <a:srgbClr val="CC9933"/>
        </a:buClr>
        <a:buSzPct val="50000"/>
        <a:buFont typeface="Wingdings" pitchFamily="2" charset="2"/>
        <a:buChar char=""/>
        <a:defRPr sz="1400" kern="1200">
          <a:solidFill>
            <a:schemeClr val="tx1"/>
          </a:solidFill>
          <a:latin typeface="+mn-lt"/>
          <a:ea typeface="+mn-ea"/>
          <a:cs typeface="Arial"/>
        </a:defRPr>
      </a:lvl4pPr>
      <a:lvl5pPr marL="2057400" indent="-228600" algn="l" defTabSz="457200" rtl="0" eaLnBrk="0" fontAlgn="base" hangingPunct="0">
        <a:spcBef>
          <a:spcPct val="20000"/>
        </a:spcBef>
        <a:spcAft>
          <a:spcPct val="0"/>
        </a:spcAft>
        <a:buClr>
          <a:srgbClr val="558ED5"/>
        </a:buClr>
        <a:buSzPct val="80000"/>
        <a:buFont typeface="Arial" pitchFamily="34" charset="0"/>
        <a:buChar char="»"/>
        <a:defRPr sz="14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1371600"/>
            <a:ext cx="7772400" cy="1066800"/>
          </a:xfrm>
        </p:spPr>
        <p:txBody>
          <a:bodyPr/>
          <a:lstStyle/>
          <a:p>
            <a:r>
              <a:rPr lang="en-US" altLang="en-US" smtClean="0">
                <a:cs typeface="Arial" pitchFamily="34" charset="0"/>
              </a:rPr>
              <a:t>Weather PPT Portfolio Review	</a:t>
            </a:r>
          </a:p>
        </p:txBody>
      </p:sp>
      <p:sp>
        <p:nvSpPr>
          <p:cNvPr id="3" name="Subtitle 2"/>
          <p:cNvSpPr>
            <a:spLocks noGrp="1"/>
          </p:cNvSpPr>
          <p:nvPr>
            <p:ph type="subTitle" idx="1"/>
          </p:nvPr>
        </p:nvSpPr>
        <p:spPr>
          <a:xfrm>
            <a:off x="685800" y="2667000"/>
            <a:ext cx="7772400" cy="1371600"/>
          </a:xfrm>
        </p:spPr>
        <p:txBody>
          <a:bodyPr>
            <a:normAutofit fontScale="92500" lnSpcReduction="10000"/>
          </a:bodyPr>
          <a:lstStyle/>
          <a:p>
            <a:pPr>
              <a:defRPr/>
            </a:pPr>
            <a:r>
              <a:rPr lang="en-US" dirty="0" smtClean="0"/>
              <a:t>Weather Program, A11.k</a:t>
            </a:r>
          </a:p>
          <a:p>
            <a:pPr>
              <a:defRPr/>
            </a:pPr>
            <a:endParaRPr lang="en-US" dirty="0"/>
          </a:p>
          <a:p>
            <a:pPr>
              <a:defRPr/>
            </a:pPr>
            <a:r>
              <a:rPr lang="en-US" dirty="0" smtClean="0"/>
              <a:t>By: Randy Bass</a:t>
            </a:r>
          </a:p>
          <a:p>
            <a:pPr>
              <a:defRPr/>
            </a:pPr>
            <a:r>
              <a:rPr lang="en-US" dirty="0" smtClean="0"/>
              <a:t>Date: August 10,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291" name="Group 5"/>
          <p:cNvGrpSpPr>
            <a:grpSpLocks/>
          </p:cNvGrpSpPr>
          <p:nvPr/>
        </p:nvGrpSpPr>
        <p:grpSpPr bwMode="auto">
          <a:xfrm>
            <a:off x="-61913" y="3430588"/>
            <a:ext cx="4513263" cy="133350"/>
            <a:chOff x="0" y="2781300"/>
            <a:chExt cx="9118600" cy="0"/>
          </a:xfrm>
        </p:grpSpPr>
        <p:sp>
          <p:nvSpPr>
            <p:cNvPr id="12303"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4"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484" name="Text Box 7"/>
          <p:cNvSpPr txBox="1">
            <a:spLocks noChangeArrowheads="1"/>
          </p:cNvSpPr>
          <p:nvPr/>
        </p:nvSpPr>
        <p:spPr bwMode="auto">
          <a:xfrm>
            <a:off x="38100" y="3654425"/>
            <a:ext cx="437515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eaLnBrk="1" hangingPunct="1">
              <a:spcBef>
                <a:spcPct val="0"/>
              </a:spcBef>
              <a:buClrTx/>
              <a:buFontTx/>
              <a:buNone/>
              <a:defRPr/>
            </a:pPr>
            <a:r>
              <a:rPr lang="en-US" altLang="en-US" sz="2400" b="1" dirty="0" smtClean="0">
                <a:solidFill>
                  <a:srgbClr val="000099"/>
                </a:solidFill>
                <a:latin typeface="Arial" pitchFamily="34" charset="0"/>
              </a:rPr>
              <a:t>Recent Accomplishments</a:t>
            </a:r>
          </a:p>
          <a:p>
            <a:pPr eaLnBrk="1" hangingPunct="1">
              <a:spcBef>
                <a:spcPct val="0"/>
              </a:spcBef>
              <a:buClrTx/>
              <a:buFontTx/>
              <a:buNone/>
              <a:defRPr/>
            </a:pPr>
            <a:endParaRPr lang="en-US" altLang="en-US" sz="1400" b="1" dirty="0" smtClean="0">
              <a:solidFill>
                <a:srgbClr val="000099"/>
              </a:solidFill>
              <a:latin typeface="Arial" pitchFamily="34" charset="0"/>
            </a:endParaRPr>
          </a:p>
          <a:p>
            <a:pPr marL="227013" indent="-227013">
              <a:buClrTx/>
              <a:defRPr/>
            </a:pPr>
            <a:r>
              <a:rPr lang="en-US" altLang="en-US" sz="1400" dirty="0" smtClean="0">
                <a:latin typeface="Arial" pitchFamily="34" charset="0"/>
              </a:rPr>
              <a:t>Completed reassessment of Icing Product Alaska (IPA) </a:t>
            </a:r>
          </a:p>
          <a:p>
            <a:pPr marL="227013" indent="-227013">
              <a:buClrTx/>
              <a:defRPr/>
            </a:pPr>
            <a:r>
              <a:rPr lang="en-US" altLang="en-US" sz="1400" dirty="0" smtClean="0">
                <a:latin typeface="Arial" pitchFamily="34" charset="0"/>
              </a:rPr>
              <a:t>Completed Offshore Precipitation Capability (OPC) quality assessment</a:t>
            </a:r>
          </a:p>
          <a:p>
            <a:pPr marL="227013" indent="-227013">
              <a:buClrTx/>
              <a:defRPr/>
            </a:pPr>
            <a:r>
              <a:rPr lang="en-US" altLang="en-US" sz="1400" dirty="0" smtClean="0">
                <a:latin typeface="Arial" pitchFamily="34" charset="0"/>
              </a:rPr>
              <a:t>Completed Turbulence (mountain-wave, low-levels) quality assessment</a:t>
            </a:r>
          </a:p>
          <a:p>
            <a:pPr marL="227013" indent="-227013" eaLnBrk="1" hangingPunct="1">
              <a:spcBef>
                <a:spcPct val="0"/>
              </a:spcBef>
              <a:buClrTx/>
              <a:buFontTx/>
              <a:buChar char="•"/>
              <a:defRPr/>
            </a:pPr>
            <a:r>
              <a:rPr lang="en-US" altLang="en-US" sz="1400" dirty="0" smtClean="0">
                <a:latin typeface="Arial" pitchFamily="34" charset="0"/>
              </a:rPr>
              <a:t>Completed User Assessment of Offshore Precipitation Capability</a:t>
            </a:r>
          </a:p>
          <a:p>
            <a:pPr eaLnBrk="1" hangingPunct="1">
              <a:spcBef>
                <a:spcPct val="0"/>
              </a:spcBef>
              <a:buClrTx/>
              <a:buFontTx/>
              <a:buNone/>
              <a:defRPr/>
            </a:pPr>
            <a:endParaRPr lang="en-US" altLang="en-US" sz="2400" dirty="0" smtClean="0">
              <a:latin typeface="Arial" pitchFamily="34" charset="0"/>
            </a:endParaRPr>
          </a:p>
        </p:txBody>
      </p:sp>
      <p:sp>
        <p:nvSpPr>
          <p:cNvPr id="20485" name="Text Box 7"/>
          <p:cNvSpPr txBox="1">
            <a:spLocks noChangeArrowheads="1"/>
          </p:cNvSpPr>
          <p:nvPr/>
        </p:nvSpPr>
        <p:spPr bwMode="auto">
          <a:xfrm>
            <a:off x="4487863" y="3098800"/>
            <a:ext cx="4579937"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eaLnBrk="1" hangingPunct="1">
              <a:spcBef>
                <a:spcPct val="0"/>
              </a:spcBef>
              <a:buClrTx/>
              <a:buFontTx/>
              <a:buNone/>
              <a:defRPr/>
            </a:pPr>
            <a:r>
              <a:rPr lang="en-US" altLang="en-US" sz="2400" b="1" dirty="0" smtClean="0">
                <a:solidFill>
                  <a:srgbClr val="000099"/>
                </a:solidFill>
                <a:latin typeface="Arial" pitchFamily="34" charset="0"/>
              </a:rPr>
              <a:t>Future Plans</a:t>
            </a:r>
          </a:p>
          <a:p>
            <a:pPr algn="ctr" eaLnBrk="1" hangingPunct="1">
              <a:spcBef>
                <a:spcPct val="0"/>
              </a:spcBef>
              <a:buClrTx/>
              <a:buFontTx/>
              <a:buNone/>
              <a:defRPr/>
            </a:pPr>
            <a:endParaRPr lang="en-US" altLang="en-US" sz="1400" b="1" dirty="0" smtClean="0">
              <a:solidFill>
                <a:srgbClr val="000099"/>
              </a:solidFill>
              <a:latin typeface="Arial" pitchFamily="34" charset="0"/>
            </a:endParaRPr>
          </a:p>
          <a:p>
            <a:pPr marL="227013" indent="-227013">
              <a:buClrTx/>
              <a:defRPr/>
            </a:pPr>
            <a:r>
              <a:rPr lang="en-US" altLang="en-US" sz="1400" dirty="0" smtClean="0">
                <a:latin typeface="Arial" pitchFamily="34" charset="0"/>
              </a:rPr>
              <a:t>Auto-CCFP quality assessment</a:t>
            </a:r>
          </a:p>
          <a:p>
            <a:pPr marL="227013" indent="-227013">
              <a:buClrTx/>
              <a:defRPr/>
            </a:pPr>
            <a:r>
              <a:rPr lang="en-US" altLang="en-US" sz="1400" dirty="0" smtClean="0">
                <a:latin typeface="Arial" pitchFamily="34" charset="0"/>
              </a:rPr>
              <a:t>IPA diagnosis quality assessment</a:t>
            </a:r>
          </a:p>
          <a:p>
            <a:pPr marL="227013" indent="-227013">
              <a:buClrTx/>
              <a:defRPr/>
            </a:pPr>
            <a:r>
              <a:rPr lang="en-US" altLang="en-US" sz="1400" dirty="0" smtClean="0">
                <a:latin typeface="Arial" pitchFamily="34" charset="0"/>
              </a:rPr>
              <a:t>Conduct initial assessment of Volcanic Ash Forecast Capability</a:t>
            </a:r>
          </a:p>
          <a:p>
            <a:pPr marL="227013" indent="-227013">
              <a:buClrTx/>
              <a:defRPr/>
            </a:pPr>
            <a:r>
              <a:rPr lang="en-US" altLang="en-US" sz="1400" dirty="0" smtClean="0">
                <a:latin typeface="Arial" pitchFamily="34" charset="0"/>
              </a:rPr>
              <a:t>Global Turbulence capability quality assessment</a:t>
            </a:r>
          </a:p>
          <a:p>
            <a:pPr marL="227013" indent="-227013" eaLnBrk="1" hangingPunct="1">
              <a:spcBef>
                <a:spcPct val="0"/>
              </a:spcBef>
              <a:buClrTx/>
              <a:buFontTx/>
              <a:buChar char="•"/>
              <a:defRPr/>
            </a:pPr>
            <a:r>
              <a:rPr lang="en-US" altLang="en-US" sz="1400" dirty="0" smtClean="0">
                <a:latin typeface="Arial" pitchFamily="34" charset="0"/>
              </a:rPr>
              <a:t>Conduct the Collaborative Aviation Weather Statement (CAWS) Operational Evaluation</a:t>
            </a:r>
          </a:p>
          <a:p>
            <a:pPr eaLnBrk="1" hangingPunct="1">
              <a:spcBef>
                <a:spcPct val="0"/>
              </a:spcBef>
              <a:buClrTx/>
              <a:buFontTx/>
              <a:buNone/>
              <a:defRPr/>
            </a:pPr>
            <a:endParaRPr lang="en-US" altLang="en-US" sz="2400" dirty="0" smtClean="0">
              <a:solidFill>
                <a:srgbClr val="000099"/>
              </a:solidFill>
              <a:latin typeface="Arial" pitchFamily="34" charset="0"/>
            </a:endParaRPr>
          </a:p>
        </p:txBody>
      </p:sp>
      <p:grpSp>
        <p:nvGrpSpPr>
          <p:cNvPr id="12294" name="Group 39"/>
          <p:cNvGrpSpPr>
            <a:grpSpLocks/>
          </p:cNvGrpSpPr>
          <p:nvPr/>
        </p:nvGrpSpPr>
        <p:grpSpPr bwMode="auto">
          <a:xfrm>
            <a:off x="0" y="20638"/>
            <a:ext cx="9144000" cy="2711450"/>
            <a:chOff x="-4152868" y="-644425"/>
            <a:chExt cx="9143388" cy="2714173"/>
          </a:xfrm>
        </p:grpSpPr>
        <p:sp>
          <p:nvSpPr>
            <p:cNvPr id="12301" name="Text Box 4"/>
            <p:cNvSpPr txBox="1">
              <a:spLocks noChangeArrowheads="1"/>
            </p:cNvSpPr>
            <p:nvPr/>
          </p:nvSpPr>
          <p:spPr bwMode="auto">
            <a:xfrm>
              <a:off x="-4152868" y="-644425"/>
              <a:ext cx="4158752" cy="83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eaLnBrk="1" hangingPunct="1">
                <a:spcBef>
                  <a:spcPct val="0"/>
                </a:spcBef>
                <a:buClrTx/>
                <a:buFontTx/>
                <a:buNone/>
              </a:pPr>
              <a:r>
                <a:rPr lang="en-US" altLang="en-US" sz="2400" b="1">
                  <a:solidFill>
                    <a:srgbClr val="000099"/>
                  </a:solidFill>
                  <a:latin typeface="Arial" pitchFamily="34" charset="0"/>
                </a:rPr>
                <a:t>Ensuring Effective Research </a:t>
              </a:r>
            </a:p>
          </p:txBody>
        </p:sp>
        <p:sp>
          <p:nvSpPr>
            <p:cNvPr id="12302" name="Text Box 5"/>
            <p:cNvSpPr txBox="1">
              <a:spLocks noChangeArrowheads="1"/>
            </p:cNvSpPr>
            <p:nvPr/>
          </p:nvSpPr>
          <p:spPr bwMode="auto">
            <a:xfrm>
              <a:off x="334695" y="-548291"/>
              <a:ext cx="4655825" cy="261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eaLnBrk="1" hangingPunct="1">
                <a:spcBef>
                  <a:spcPct val="0"/>
                </a:spcBef>
                <a:buClrTx/>
                <a:buFontTx/>
                <a:buNone/>
              </a:pPr>
              <a:r>
                <a:rPr lang="en-US" altLang="en-US" sz="2400" b="1">
                  <a:solidFill>
                    <a:srgbClr val="000099"/>
                  </a:solidFill>
                  <a:latin typeface="Arial" pitchFamily="34" charset="0"/>
                </a:rPr>
                <a:t>Description</a:t>
              </a:r>
            </a:p>
            <a:p>
              <a:pPr eaLnBrk="1" hangingPunct="1">
                <a:spcBef>
                  <a:spcPct val="0"/>
                </a:spcBef>
                <a:buClrTx/>
                <a:buFontTx/>
                <a:buNone/>
              </a:pPr>
              <a:endParaRPr lang="en-US" altLang="en-US" sz="1400" b="1">
                <a:solidFill>
                  <a:srgbClr val="000099"/>
                </a:solidFill>
                <a:latin typeface="Arial" pitchFamily="34" charset="0"/>
              </a:endParaRPr>
            </a:p>
            <a:p>
              <a:pPr eaLnBrk="1" hangingPunct="1">
                <a:spcBef>
                  <a:spcPct val="0"/>
                </a:spcBef>
                <a:buClrTx/>
                <a:buFontTx/>
                <a:buNone/>
              </a:pPr>
              <a:r>
                <a:rPr lang="en-US" altLang="en-US" sz="1400" b="1" u="sng">
                  <a:latin typeface="Arial" pitchFamily="34" charset="0"/>
                </a:rPr>
                <a:t>Need:</a:t>
              </a:r>
              <a:r>
                <a:rPr lang="en-US" altLang="en-US" sz="1400">
                  <a:latin typeface="Arial" pitchFamily="34" charset="0"/>
                </a:rPr>
                <a:t>  To insure the relevancy of weather research, strict processes with regard to prioritization, quality assurance, and operational evaluation are adhered to. </a:t>
              </a:r>
              <a:endParaRPr lang="en-US" altLang="en-US" sz="1400" b="1" u="sng">
                <a:latin typeface="Arial" pitchFamily="34" charset="0"/>
              </a:endParaRPr>
            </a:p>
            <a:p>
              <a:pPr eaLnBrk="1" hangingPunct="1">
                <a:spcBef>
                  <a:spcPct val="0"/>
                </a:spcBef>
                <a:buClrTx/>
                <a:buFontTx/>
                <a:buNone/>
              </a:pPr>
              <a:endParaRPr lang="en-US" altLang="en-US" sz="1400" b="1" u="sng">
                <a:latin typeface="Arial" pitchFamily="34" charset="0"/>
              </a:endParaRPr>
            </a:p>
            <a:p>
              <a:pPr eaLnBrk="1" hangingPunct="1">
                <a:spcBef>
                  <a:spcPct val="0"/>
                </a:spcBef>
                <a:buClrTx/>
                <a:buFontTx/>
                <a:buNone/>
              </a:pPr>
              <a:r>
                <a:rPr lang="en-US" altLang="en-US" sz="1400" b="1" u="sng">
                  <a:latin typeface="Arial" pitchFamily="34" charset="0"/>
                </a:rPr>
                <a:t>Concept</a:t>
              </a:r>
              <a:r>
                <a:rPr lang="en-US" altLang="en-US" sz="1400" b="1">
                  <a:latin typeface="Arial" pitchFamily="34" charset="0"/>
                </a:rPr>
                <a:t>: </a:t>
              </a:r>
              <a:r>
                <a:rPr lang="en-US" altLang="en-US" sz="1400">
                  <a:latin typeface="Arial" pitchFamily="34" charset="0"/>
                </a:rPr>
                <a:t> All AWRP projects are subject to: </a:t>
              </a:r>
            </a:p>
            <a:p>
              <a:pPr eaLnBrk="1" hangingPunct="1">
                <a:spcBef>
                  <a:spcPct val="0"/>
                </a:spcBef>
                <a:buClrTx/>
                <a:buFontTx/>
                <a:buChar char="•"/>
              </a:pPr>
              <a:r>
                <a:rPr lang="en-US" altLang="en-US" sz="1400">
                  <a:latin typeface="Arial" pitchFamily="34" charset="0"/>
                </a:rPr>
                <a:t> Prioritization with respect to operational needs</a:t>
              </a:r>
            </a:p>
            <a:p>
              <a:pPr eaLnBrk="1" hangingPunct="1">
                <a:spcBef>
                  <a:spcPct val="0"/>
                </a:spcBef>
                <a:buClrTx/>
                <a:buFontTx/>
                <a:buChar char="•"/>
              </a:pPr>
              <a:r>
                <a:rPr lang="en-US" altLang="en-US" sz="1400">
                  <a:latin typeface="Arial" pitchFamily="34" charset="0"/>
                </a:rPr>
                <a:t> Quality assessment for scientific goodliness</a:t>
              </a:r>
            </a:p>
            <a:p>
              <a:pPr eaLnBrk="1" hangingPunct="1">
                <a:spcBef>
                  <a:spcPct val="0"/>
                </a:spcBef>
                <a:buClrTx/>
                <a:buFontTx/>
                <a:buChar char="•"/>
              </a:pPr>
              <a:r>
                <a:rPr lang="en-US" altLang="en-US" sz="1400">
                  <a:latin typeface="Arial" pitchFamily="34" charset="0"/>
                </a:rPr>
                <a:t> Evaluation and demonstration for operation relevancy </a:t>
              </a:r>
            </a:p>
            <a:p>
              <a:pPr eaLnBrk="1" hangingPunct="1">
                <a:spcBef>
                  <a:spcPct val="0"/>
                </a:spcBef>
                <a:buClrTx/>
                <a:buFontTx/>
                <a:buNone/>
              </a:pPr>
              <a:endParaRPr lang="en-US" altLang="en-US" sz="1400">
                <a:latin typeface="Arial" pitchFamily="34" charset="0"/>
              </a:endParaRPr>
            </a:p>
          </p:txBody>
        </p:sp>
      </p:grpSp>
      <p:grpSp>
        <p:nvGrpSpPr>
          <p:cNvPr id="12295" name="Group 5"/>
          <p:cNvGrpSpPr>
            <a:grpSpLocks/>
          </p:cNvGrpSpPr>
          <p:nvPr/>
        </p:nvGrpSpPr>
        <p:grpSpPr bwMode="auto">
          <a:xfrm>
            <a:off x="4451350" y="2782888"/>
            <a:ext cx="4692650" cy="185737"/>
            <a:chOff x="0" y="2781300"/>
            <a:chExt cx="9118600" cy="0"/>
          </a:xfrm>
        </p:grpSpPr>
        <p:sp>
          <p:nvSpPr>
            <p:cNvPr id="12299"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0"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296" name="Slide Number Placeholder 4"/>
          <p:cNvSpPr txBox="1">
            <a:spLocks/>
          </p:cNvSpPr>
          <p:nvPr/>
        </p:nvSpPr>
        <p:spPr bwMode="auto">
          <a:xfrm>
            <a:off x="65532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r" eaLnBrk="1" hangingPunct="1">
              <a:spcBef>
                <a:spcPct val="0"/>
              </a:spcBef>
              <a:buClrTx/>
              <a:buFontTx/>
              <a:buNone/>
            </a:pPr>
            <a:r>
              <a:rPr lang="en-US" altLang="en-US" sz="1200"/>
              <a:t>10</a:t>
            </a:r>
          </a:p>
        </p:txBody>
      </p:sp>
      <p:pic>
        <p:nvPicPr>
          <p:cNvPr id="1229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38" y="850900"/>
            <a:ext cx="4210050" cy="204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8" name="TextBox 1"/>
          <p:cNvSpPr txBox="1">
            <a:spLocks noChangeArrowheads="1"/>
          </p:cNvSpPr>
          <p:nvPr/>
        </p:nvSpPr>
        <p:spPr bwMode="auto">
          <a:xfrm>
            <a:off x="84138" y="2900363"/>
            <a:ext cx="4338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spcBef>
                <a:spcPct val="0"/>
              </a:spcBef>
              <a:buClrTx/>
              <a:buFontTx/>
              <a:buNone/>
            </a:pPr>
            <a:r>
              <a:rPr lang="en-US" altLang="en-US" sz="1200"/>
              <a:t>Receiver operating characteristic (ROC) curves for GTG3 (red) and GTG2.5 (blue) for the 0.1(a) and 0.2(b) EDR thresholds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20650"/>
            <a:ext cx="9144000" cy="609600"/>
          </a:xfrm>
        </p:spPr>
        <p:txBody>
          <a:bodyPr/>
          <a:lstStyle/>
          <a:p>
            <a:r>
              <a:rPr lang="en-US" altLang="en-US" sz="3200" smtClean="0">
                <a:cs typeface="Arial" pitchFamily="34" charset="0"/>
              </a:rPr>
              <a:t>Offshore Precipitation Capability (OPC) </a:t>
            </a:r>
            <a:br>
              <a:rPr lang="en-US" altLang="en-US" sz="3200" smtClean="0">
                <a:cs typeface="Arial" pitchFamily="34" charset="0"/>
              </a:rPr>
            </a:br>
            <a:r>
              <a:rPr lang="en-US" altLang="en-US" sz="3200" smtClean="0">
                <a:cs typeface="Arial" pitchFamily="34" charset="0"/>
              </a:rPr>
              <a:t>Problem Identification</a:t>
            </a:r>
          </a:p>
        </p:txBody>
      </p:sp>
      <p:sp>
        <p:nvSpPr>
          <p:cNvPr id="13315" name="Rectangle 3"/>
          <p:cNvSpPr>
            <a:spLocks noGrp="1" noChangeArrowheads="1"/>
          </p:cNvSpPr>
          <p:nvPr>
            <p:ph idx="1"/>
          </p:nvPr>
        </p:nvSpPr>
        <p:spPr>
          <a:xfrm>
            <a:off x="195263" y="877888"/>
            <a:ext cx="8753475" cy="1277937"/>
          </a:xfrm>
        </p:spPr>
        <p:txBody>
          <a:bodyPr/>
          <a:lstStyle/>
          <a:p>
            <a:r>
              <a:rPr lang="en-US" altLang="en-US" sz="2400" smtClean="0">
                <a:cs typeface="Arial" pitchFamily="34" charset="0"/>
              </a:rPr>
              <a:t>Air Traffic Safety Action Program (ATSAP) Corrective Action Report (CAR) CAR-2011-023 was received from ZMA</a:t>
            </a:r>
          </a:p>
          <a:p>
            <a:pPr lvl="1"/>
            <a:r>
              <a:rPr lang="en-US" altLang="en-US" sz="2000" smtClean="0">
                <a:cs typeface="Arial" pitchFamily="34" charset="0"/>
              </a:rPr>
              <a:t>Lack of weather radar in Caribbean sectors presents unsafe condition</a:t>
            </a:r>
            <a:endParaRPr lang="en-US" altLang="en-US" smtClean="0">
              <a:cs typeface="Arial" pitchFamily="34" charset="0"/>
            </a:endParaRPr>
          </a:p>
        </p:txBody>
      </p:sp>
      <p:sp>
        <p:nvSpPr>
          <p:cNvPr id="13316" name="Slide Number Placeholder 5"/>
          <p:cNvSpPr>
            <a:spLocks noGrp="1"/>
          </p:cNvSpPr>
          <p:nvPr>
            <p:ph type="sldNum" sz="quarter" idx="11"/>
          </p:nvPr>
        </p:nvSpPr>
        <p:spPr bwMode="auto">
          <a:xfrm>
            <a:off x="663575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spcBef>
                <a:spcPct val="0"/>
              </a:spcBef>
              <a:buClrTx/>
              <a:buFontTx/>
              <a:buNone/>
            </a:pPr>
            <a:fld id="{3191531B-E1F2-45DF-A227-ADB57032B723}" type="slidenum">
              <a:rPr lang="en-US" altLang="en-US" sz="1200" smtClean="0"/>
              <a:pPr>
                <a:spcBef>
                  <a:spcPct val="0"/>
                </a:spcBef>
                <a:buClrTx/>
                <a:buFontTx/>
                <a:buNone/>
              </a:pPr>
              <a:t>11</a:t>
            </a:fld>
            <a:endParaRPr lang="en-US" altLang="en-US" sz="1200" smtClean="0"/>
          </a:p>
        </p:txBody>
      </p:sp>
      <p:pic>
        <p:nvPicPr>
          <p:cNvPr id="13317" name="Picture 2" descr="http://www.roc.noaa.gov/WSR88D/Images/WSR-88DCONUSCoverage2011.jpg"/>
          <p:cNvPicPr>
            <a:picLocks noChangeAspect="1" noChangeArrowheads="1"/>
          </p:cNvPicPr>
          <p:nvPr/>
        </p:nvPicPr>
        <p:blipFill>
          <a:blip r:embed="rId3">
            <a:extLst>
              <a:ext uri="{28A0092B-C50C-407E-A947-70E740481C1C}">
                <a14:useLocalDpi xmlns:a14="http://schemas.microsoft.com/office/drawing/2010/main" val="0"/>
              </a:ext>
            </a:extLst>
          </a:blip>
          <a:srcRect l="42252" t="61555" r="13033" b="7019"/>
          <a:stretch>
            <a:fillRect/>
          </a:stretch>
        </p:blipFill>
        <p:spPr bwMode="auto">
          <a:xfrm>
            <a:off x="119063" y="2449513"/>
            <a:ext cx="6411912" cy="3690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bwMode="auto">
          <a:xfrm>
            <a:off x="6530975" y="2474913"/>
            <a:ext cx="2565400" cy="375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225425" indent="-225425">
              <a:defRPr/>
            </a:pPr>
            <a:r>
              <a:rPr lang="en-US" sz="2000" b="0" dirty="0"/>
              <a:t>Not unique to </a:t>
            </a:r>
            <a:r>
              <a:rPr lang="en-US" sz="2000" b="0" dirty="0" smtClean="0"/>
              <a:t>ZMA: Affects </a:t>
            </a:r>
            <a:r>
              <a:rPr lang="en-US" sz="2000" b="0" dirty="0"/>
              <a:t>9 ARTCC’s, 2 CERAPS, and over </a:t>
            </a:r>
            <a:r>
              <a:rPr lang="en-US" sz="2000" b="0" dirty="0" smtClean="0"/>
              <a:t>22M square miles of offshore airspace</a:t>
            </a:r>
            <a:endParaRPr lang="en-US" sz="2000" b="0" dirty="0"/>
          </a:p>
          <a:p>
            <a:pPr marL="225425" indent="-225425">
              <a:defRPr/>
            </a:pPr>
            <a:r>
              <a:rPr lang="en-US" sz="2000" b="0" dirty="0"/>
              <a:t>Impacts Gulf Q </a:t>
            </a:r>
            <a:r>
              <a:rPr lang="en-US" sz="2000" b="0" dirty="0" smtClean="0"/>
              <a:t>&amp; Atlantic Routes (ARs)</a:t>
            </a:r>
            <a:endParaRPr lang="en-US" sz="2000" b="0" dirty="0"/>
          </a:p>
          <a:p>
            <a:pPr marL="225425" indent="-225425">
              <a:defRPr/>
            </a:pPr>
            <a:r>
              <a:rPr lang="en-US" sz="2000" b="0" dirty="0" smtClean="0"/>
              <a:t>Safety &amp; efficiency </a:t>
            </a:r>
            <a:r>
              <a:rPr lang="en-US" sz="2000" b="0" dirty="0"/>
              <a:t>concern</a:t>
            </a:r>
          </a:p>
          <a:p>
            <a:pPr>
              <a:defRPr/>
            </a:pPr>
            <a:endParaRPr lang="en-US" sz="2000" b="0" dirty="0"/>
          </a:p>
        </p:txBody>
      </p:sp>
      <p:sp>
        <p:nvSpPr>
          <p:cNvPr id="13319" name="TextBox 1"/>
          <p:cNvSpPr txBox="1">
            <a:spLocks noChangeArrowheads="1"/>
          </p:cNvSpPr>
          <p:nvPr/>
        </p:nvSpPr>
        <p:spPr bwMode="auto">
          <a:xfrm>
            <a:off x="1066800" y="2011363"/>
            <a:ext cx="38481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a:spcBef>
                <a:spcPct val="0"/>
              </a:spcBef>
              <a:buClrTx/>
              <a:buFontTx/>
              <a:buNone/>
            </a:pPr>
            <a:r>
              <a:rPr lang="en-US" altLang="en-US" sz="1800" b="1" u="sng"/>
              <a:t>Current NEXRAD Coverage Map</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474663"/>
            <a:ext cx="9158288" cy="554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9" name="Slide Number Placeholder 3"/>
          <p:cNvSpPr>
            <a:spLocks noGrp="1"/>
          </p:cNvSpPr>
          <p:nvPr>
            <p:ph type="sldNum" sz="quarter" idx="11"/>
          </p:nvPr>
        </p:nvSpPr>
        <p:spPr bwMode="auto">
          <a:xfrm>
            <a:off x="7478713" y="6248400"/>
            <a:ext cx="1077912"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spcBef>
                <a:spcPct val="0"/>
              </a:spcBef>
              <a:buClrTx/>
              <a:buFontTx/>
              <a:buNone/>
            </a:pPr>
            <a:fld id="{9320E96F-2AA3-4ECE-9E84-6A314B6BFD84}" type="slidenum">
              <a:rPr lang="en-US" altLang="en-US" sz="1200" smtClean="0"/>
              <a:pPr>
                <a:spcBef>
                  <a:spcPct val="0"/>
                </a:spcBef>
                <a:buClrTx/>
                <a:buFontTx/>
                <a:buNone/>
              </a:pPr>
              <a:t>12</a:t>
            </a:fld>
            <a:endParaRPr lang="en-US" altLang="en-US" sz="1200" smtClean="0"/>
          </a:p>
        </p:txBody>
      </p:sp>
      <p:sp>
        <p:nvSpPr>
          <p:cNvPr id="14340" name="Content Placeholder 1"/>
          <p:cNvSpPr>
            <a:spLocks noGrp="1"/>
          </p:cNvSpPr>
          <p:nvPr>
            <p:ph idx="1"/>
          </p:nvPr>
        </p:nvSpPr>
        <p:spPr>
          <a:xfrm>
            <a:off x="7148513" y="1200150"/>
            <a:ext cx="2303462" cy="498475"/>
          </a:xfrm>
        </p:spPr>
        <p:txBody>
          <a:bodyPr/>
          <a:lstStyle/>
          <a:p>
            <a:pPr marL="0" indent="0">
              <a:buFont typeface="Arial" pitchFamily="34" charset="0"/>
              <a:buNone/>
            </a:pPr>
            <a:r>
              <a:rPr lang="en-US" altLang="en-US" sz="1800" smtClean="0">
                <a:solidFill>
                  <a:schemeClr val="bg1"/>
                </a:solidFill>
                <a:cs typeface="Arial" pitchFamily="34" charset="0"/>
              </a:rPr>
              <a:t>ZNY Non-Radar</a:t>
            </a:r>
          </a:p>
        </p:txBody>
      </p:sp>
      <p:sp>
        <p:nvSpPr>
          <p:cNvPr id="12" name="Content Placeholder 1"/>
          <p:cNvSpPr txBox="1">
            <a:spLocks/>
          </p:cNvSpPr>
          <p:nvPr/>
        </p:nvSpPr>
        <p:spPr bwMode="auto">
          <a:xfrm>
            <a:off x="558800" y="3009900"/>
            <a:ext cx="300355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defRPr/>
            </a:pPr>
            <a:r>
              <a:rPr lang="en-US" sz="1800" kern="0" dirty="0" smtClean="0">
                <a:solidFill>
                  <a:schemeClr val="bg1"/>
                </a:solidFill>
              </a:rPr>
              <a:t>ADS-B Challenges</a:t>
            </a:r>
            <a:endParaRPr lang="en-US" sz="1800" kern="0" dirty="0">
              <a:solidFill>
                <a:schemeClr val="bg1"/>
              </a:solidFill>
            </a:endParaRPr>
          </a:p>
        </p:txBody>
      </p:sp>
      <p:sp>
        <p:nvSpPr>
          <p:cNvPr id="14342" name="Rectangle 2"/>
          <p:cNvSpPr>
            <a:spLocks noGrp="1" noChangeArrowheads="1"/>
          </p:cNvSpPr>
          <p:nvPr>
            <p:ph type="title"/>
          </p:nvPr>
        </p:nvSpPr>
        <p:spPr>
          <a:xfrm>
            <a:off x="-23813" y="-58738"/>
            <a:ext cx="9144001" cy="609601"/>
          </a:xfrm>
        </p:spPr>
        <p:txBody>
          <a:bodyPr/>
          <a:lstStyle/>
          <a:p>
            <a:r>
              <a:rPr lang="en-US" altLang="en-US" sz="3200" smtClean="0">
                <a:cs typeface="Arial" pitchFamily="34" charset="0"/>
              </a:rPr>
              <a:t>OPC - Current State</a:t>
            </a:r>
          </a:p>
        </p:txBody>
      </p:sp>
      <p:sp>
        <p:nvSpPr>
          <p:cNvPr id="14343" name="Content Placeholder 1"/>
          <p:cNvSpPr txBox="1">
            <a:spLocks/>
          </p:cNvSpPr>
          <p:nvPr/>
        </p:nvSpPr>
        <p:spPr bwMode="auto">
          <a:xfrm>
            <a:off x="220663" y="4651375"/>
            <a:ext cx="329882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buClrTx/>
              <a:buFontTx/>
              <a:buNone/>
            </a:pPr>
            <a:r>
              <a:rPr lang="en-US" altLang="en-US" sz="1800" b="1">
                <a:solidFill>
                  <a:schemeClr val="bg1"/>
                </a:solidFill>
              </a:rPr>
              <a:t>International Coordination</a:t>
            </a:r>
          </a:p>
        </p:txBody>
      </p:sp>
      <p:cxnSp>
        <p:nvCxnSpPr>
          <p:cNvPr id="14344" name="Straight Arrow Connector 19"/>
          <p:cNvCxnSpPr>
            <a:cxnSpLocks noChangeShapeType="1"/>
          </p:cNvCxnSpPr>
          <p:nvPr/>
        </p:nvCxnSpPr>
        <p:spPr bwMode="auto">
          <a:xfrm flipV="1">
            <a:off x="2505075" y="4451350"/>
            <a:ext cx="1057275" cy="200025"/>
          </a:xfrm>
          <a:prstGeom prst="straightConnector1">
            <a:avLst/>
          </a:prstGeom>
          <a:noFill/>
          <a:ln w="31750"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5" name="Straight Arrow Connector 25"/>
          <p:cNvCxnSpPr>
            <a:cxnSpLocks noChangeShapeType="1"/>
          </p:cNvCxnSpPr>
          <p:nvPr/>
        </p:nvCxnSpPr>
        <p:spPr bwMode="auto">
          <a:xfrm flipH="1" flipV="1">
            <a:off x="1793875" y="4264025"/>
            <a:ext cx="723900" cy="398463"/>
          </a:xfrm>
          <a:prstGeom prst="straightConnector1">
            <a:avLst/>
          </a:prstGeom>
          <a:noFill/>
          <a:ln w="31750"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Content Placeholder 1"/>
          <p:cNvSpPr txBox="1">
            <a:spLocks/>
          </p:cNvSpPr>
          <p:nvPr/>
        </p:nvSpPr>
        <p:spPr bwMode="auto">
          <a:xfrm>
            <a:off x="-298450" y="831850"/>
            <a:ext cx="3005138"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lgn="ctr">
              <a:buFontTx/>
              <a:buNone/>
              <a:defRPr/>
            </a:pPr>
            <a:r>
              <a:rPr lang="en-US" sz="1800" kern="0" dirty="0" smtClean="0">
                <a:solidFill>
                  <a:schemeClr val="bg1"/>
                </a:solidFill>
              </a:rPr>
              <a:t>ZHU</a:t>
            </a:r>
            <a:endParaRPr lang="en-US" sz="1800" kern="0" dirty="0">
              <a:solidFill>
                <a:schemeClr val="bg1"/>
              </a:solidFill>
            </a:endParaRPr>
          </a:p>
        </p:txBody>
      </p:sp>
      <p:sp>
        <p:nvSpPr>
          <p:cNvPr id="33" name="Content Placeholder 1"/>
          <p:cNvSpPr txBox="1">
            <a:spLocks/>
          </p:cNvSpPr>
          <p:nvPr/>
        </p:nvSpPr>
        <p:spPr bwMode="auto">
          <a:xfrm>
            <a:off x="3275013" y="593725"/>
            <a:ext cx="300355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lgn="ctr">
              <a:buFontTx/>
              <a:buNone/>
              <a:defRPr/>
            </a:pPr>
            <a:r>
              <a:rPr lang="en-US" sz="1800" kern="0" dirty="0" smtClean="0">
                <a:solidFill>
                  <a:schemeClr val="bg1"/>
                </a:solidFill>
              </a:rPr>
              <a:t>ZJX</a:t>
            </a:r>
            <a:endParaRPr lang="en-US" sz="1800" kern="0" dirty="0">
              <a:solidFill>
                <a:schemeClr val="bg1"/>
              </a:solidFill>
            </a:endParaRPr>
          </a:p>
        </p:txBody>
      </p:sp>
      <p:sp>
        <p:nvSpPr>
          <p:cNvPr id="34" name="Content Placeholder 1"/>
          <p:cNvSpPr txBox="1">
            <a:spLocks/>
          </p:cNvSpPr>
          <p:nvPr/>
        </p:nvSpPr>
        <p:spPr bwMode="auto">
          <a:xfrm>
            <a:off x="3903663" y="2278063"/>
            <a:ext cx="300355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lgn="ctr">
              <a:buFontTx/>
              <a:buNone/>
              <a:defRPr/>
            </a:pPr>
            <a:r>
              <a:rPr lang="en-US" sz="1800" kern="0" dirty="0" smtClean="0">
                <a:solidFill>
                  <a:schemeClr val="bg1"/>
                </a:solidFill>
              </a:rPr>
              <a:t>ZMA</a:t>
            </a:r>
            <a:endParaRPr lang="en-US" sz="1800" kern="0" dirty="0">
              <a:solidFill>
                <a:schemeClr val="bg1"/>
              </a:solidFill>
            </a:endParaRPr>
          </a:p>
        </p:txBody>
      </p:sp>
      <p:sp>
        <p:nvSpPr>
          <p:cNvPr id="35" name="Content Placeholder 1"/>
          <p:cNvSpPr txBox="1">
            <a:spLocks/>
          </p:cNvSpPr>
          <p:nvPr/>
        </p:nvSpPr>
        <p:spPr bwMode="auto">
          <a:xfrm>
            <a:off x="161925" y="2152650"/>
            <a:ext cx="30035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defRPr/>
            </a:pPr>
            <a:r>
              <a:rPr lang="en-US" sz="1800" i="1" kern="0" dirty="0" smtClean="0">
                <a:solidFill>
                  <a:schemeClr val="bg1"/>
                </a:solidFill>
              </a:rPr>
              <a:t>Degraded NEXRAD</a:t>
            </a:r>
            <a:endParaRPr lang="en-US" sz="1800" i="1" kern="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p:txBody>
          <a:bodyPr/>
          <a:lstStyle/>
          <a:p>
            <a:r>
              <a:rPr lang="en-US" altLang="en-US" smtClean="0">
                <a:cs typeface="Arial" pitchFamily="34" charset="0"/>
              </a:rPr>
              <a:t>OPC - Overview</a:t>
            </a:r>
          </a:p>
        </p:txBody>
      </p:sp>
      <p:pic>
        <p:nvPicPr>
          <p:cNvPr id="15363" name="Picture 4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013" y="1793875"/>
            <a:ext cx="30956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45"/>
          <p:cNvSpPr txBox="1">
            <a:spLocks noChangeArrowheads="1"/>
          </p:cNvSpPr>
          <p:nvPr/>
        </p:nvSpPr>
        <p:spPr bwMode="auto">
          <a:xfrm>
            <a:off x="744538" y="1176338"/>
            <a:ext cx="2560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a:spcBef>
                <a:spcPct val="0"/>
              </a:spcBef>
              <a:buClrTx/>
              <a:buFontTx/>
              <a:buNone/>
            </a:pPr>
            <a:r>
              <a:rPr lang="en-US" altLang="en-US" sz="1600" b="1"/>
              <a:t>Offshore Precipitation Capability (OPC)</a:t>
            </a:r>
          </a:p>
        </p:txBody>
      </p:sp>
      <p:sp>
        <p:nvSpPr>
          <p:cNvPr id="47" name="Rectangle 46"/>
          <p:cNvSpPr/>
          <p:nvPr/>
        </p:nvSpPr>
        <p:spPr>
          <a:xfrm>
            <a:off x="360363" y="1176338"/>
            <a:ext cx="3328987" cy="3394075"/>
          </a:xfrm>
          <a:prstGeom prst="rect">
            <a:avLst/>
          </a:prstGeom>
          <a:no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15366" name="TextBox 47"/>
          <p:cNvSpPr txBox="1">
            <a:spLocks noChangeArrowheads="1"/>
          </p:cNvSpPr>
          <p:nvPr/>
        </p:nvSpPr>
        <p:spPr bwMode="auto">
          <a:xfrm>
            <a:off x="1873250" y="3803650"/>
            <a:ext cx="825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a:spcBef>
                <a:spcPct val="0"/>
              </a:spcBef>
              <a:buClrTx/>
              <a:buFontTx/>
              <a:buNone/>
            </a:pPr>
            <a:r>
              <a:rPr lang="en-US" altLang="en-US" sz="1400" b="1"/>
              <a:t>No Radar</a:t>
            </a:r>
          </a:p>
        </p:txBody>
      </p:sp>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013" y="1793875"/>
            <a:ext cx="30956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Content Placeholder 1"/>
          <p:cNvSpPr txBox="1">
            <a:spLocks/>
          </p:cNvSpPr>
          <p:nvPr/>
        </p:nvSpPr>
        <p:spPr bwMode="auto">
          <a:xfrm>
            <a:off x="163513" y="4686300"/>
            <a:ext cx="3573462" cy="1265238"/>
          </a:xfrm>
          <a:prstGeom prst="rect">
            <a:avLst/>
          </a:prstGeom>
          <a:solidFill>
            <a:schemeClr val="accent1">
              <a:lumMod val="20000"/>
              <a:lumOff val="80000"/>
            </a:schemeClr>
          </a:solidFill>
          <a:ln w="9525">
            <a:solidFill>
              <a:srgbClr val="000000"/>
            </a:solidFill>
            <a:miter lim="800000"/>
            <a:headEnd/>
            <a:tailEnd/>
          </a:ln>
          <a:extLst/>
        </p:spPr>
        <p:txBody>
          <a:bodyPr/>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marL="0" indent="0" eaLnBrk="1" hangingPunct="1">
              <a:defRPr/>
            </a:pPr>
            <a:r>
              <a:rPr lang="en-US" sz="1400" b="1" dirty="0" smtClean="0">
                <a:latin typeface="+mj-lt"/>
                <a:cs typeface="Calibri" pitchFamily="34" charset="0"/>
              </a:rPr>
              <a:t>Goal: Provide a “virtual radar” in regions outside NEXRAD coverage</a:t>
            </a:r>
          </a:p>
          <a:p>
            <a:pPr eaLnBrk="1" hangingPunct="1">
              <a:spcBef>
                <a:spcPts val="0"/>
              </a:spcBef>
              <a:defRPr/>
            </a:pPr>
            <a:r>
              <a:rPr lang="en-US" sz="1400" b="1" dirty="0" smtClean="0">
                <a:latin typeface="+mj-lt"/>
                <a:cs typeface="Calibri" pitchFamily="34" charset="0"/>
              </a:rPr>
              <a:t>High spatial resolution</a:t>
            </a:r>
          </a:p>
          <a:p>
            <a:pPr eaLnBrk="1" hangingPunct="1">
              <a:spcBef>
                <a:spcPts val="0"/>
              </a:spcBef>
              <a:defRPr/>
            </a:pPr>
            <a:r>
              <a:rPr lang="en-US" sz="1400" b="1" dirty="0" smtClean="0">
                <a:latin typeface="+mj-lt"/>
                <a:cs typeface="Calibri" pitchFamily="34" charset="0"/>
              </a:rPr>
              <a:t>Accuracy </a:t>
            </a:r>
            <a:r>
              <a:rPr lang="en-US" sz="1400" b="1" dirty="0">
                <a:latin typeface="+mj-lt"/>
                <a:cs typeface="Calibri" pitchFamily="34" charset="0"/>
              </a:rPr>
              <a:t>of </a:t>
            </a:r>
            <a:r>
              <a:rPr lang="en-US" sz="1400" b="1" dirty="0" smtClean="0">
                <a:latin typeface="+mj-lt"/>
                <a:cs typeface="Calibri" pitchFamily="34" charset="0"/>
              </a:rPr>
              <a:t>location</a:t>
            </a:r>
          </a:p>
          <a:p>
            <a:pPr eaLnBrk="1" hangingPunct="1">
              <a:spcBef>
                <a:spcPts val="0"/>
              </a:spcBef>
              <a:defRPr/>
            </a:pPr>
            <a:r>
              <a:rPr lang="en-US" sz="1400" b="1" dirty="0" smtClean="0">
                <a:latin typeface="+mj-lt"/>
                <a:cs typeface="Calibri" pitchFamily="34" charset="0"/>
              </a:rPr>
              <a:t>Fast updating</a:t>
            </a:r>
            <a:endParaRPr lang="en-US" sz="1400" b="1" dirty="0">
              <a:latin typeface="+mj-lt"/>
              <a:cs typeface="Calibri" pitchFamily="34" charset="0"/>
            </a:endParaRPr>
          </a:p>
        </p:txBody>
      </p:sp>
      <p:sp>
        <p:nvSpPr>
          <p:cNvPr id="52" name="Right Arrow 51"/>
          <p:cNvSpPr/>
          <p:nvPr/>
        </p:nvSpPr>
        <p:spPr>
          <a:xfrm rot="5400000">
            <a:off x="6220619" y="3752057"/>
            <a:ext cx="276225" cy="242887"/>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53" name="Right Arrow 52"/>
          <p:cNvSpPr/>
          <p:nvPr/>
        </p:nvSpPr>
        <p:spPr>
          <a:xfrm rot="5400000">
            <a:off x="6220619" y="2316957"/>
            <a:ext cx="276225" cy="242887"/>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54" name="Rounded Rectangle 53"/>
          <p:cNvSpPr/>
          <p:nvPr/>
        </p:nvSpPr>
        <p:spPr>
          <a:xfrm>
            <a:off x="4327525" y="1303338"/>
            <a:ext cx="4179888" cy="1044575"/>
          </a:xfrm>
          <a:prstGeom prst="roundRect">
            <a:avLst/>
          </a:prstGeom>
          <a:solidFill>
            <a:schemeClr val="bg2">
              <a:lumMod val="20000"/>
              <a:lumOff val="80000"/>
            </a:schemeClr>
          </a:solidFill>
          <a:ln w="12700">
            <a:solidFill>
              <a:srgbClr val="A6A6A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pic>
        <p:nvPicPr>
          <p:cNvPr id="1537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3238" y="1527175"/>
            <a:ext cx="646112" cy="58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7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9863" y="1511300"/>
            <a:ext cx="590550" cy="5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74" name="Picture 56"/>
          <p:cNvPicPr>
            <a:picLocks noChangeAspect="1"/>
          </p:cNvPicPr>
          <p:nvPr/>
        </p:nvPicPr>
        <p:blipFill>
          <a:blip r:embed="rId7">
            <a:extLst>
              <a:ext uri="{28A0092B-C50C-407E-A947-70E740481C1C}">
                <a14:useLocalDpi xmlns:a14="http://schemas.microsoft.com/office/drawing/2010/main" val="0"/>
              </a:ext>
            </a:extLst>
          </a:blip>
          <a:srcRect l="11568" t="19725" r="13889" b="24886"/>
          <a:stretch>
            <a:fillRect/>
          </a:stretch>
        </p:blipFill>
        <p:spPr bwMode="auto">
          <a:xfrm>
            <a:off x="7472363" y="1511300"/>
            <a:ext cx="83978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TextBox 57"/>
          <p:cNvSpPr txBox="1">
            <a:spLocks noChangeArrowheads="1"/>
          </p:cNvSpPr>
          <p:nvPr/>
        </p:nvSpPr>
        <p:spPr bwMode="auto">
          <a:xfrm>
            <a:off x="5549900" y="2111375"/>
            <a:ext cx="728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a:spcBef>
                <a:spcPct val="0"/>
              </a:spcBef>
              <a:buClrTx/>
              <a:buFontTx/>
              <a:buNone/>
            </a:pPr>
            <a:r>
              <a:rPr lang="en-US" altLang="en-US" sz="900" b="1"/>
              <a:t>Lightning</a:t>
            </a:r>
          </a:p>
        </p:txBody>
      </p:sp>
      <p:sp>
        <p:nvSpPr>
          <p:cNvPr id="15376" name="TextBox 58"/>
          <p:cNvSpPr txBox="1">
            <a:spLocks noChangeArrowheads="1"/>
          </p:cNvSpPr>
          <p:nvPr/>
        </p:nvSpPr>
        <p:spPr bwMode="auto">
          <a:xfrm>
            <a:off x="6507163" y="2120900"/>
            <a:ext cx="6270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a:spcBef>
                <a:spcPct val="0"/>
              </a:spcBef>
              <a:buClrTx/>
              <a:buFontTx/>
              <a:buNone/>
            </a:pPr>
            <a:r>
              <a:rPr lang="en-US" altLang="en-US" sz="900" b="1"/>
              <a:t>Satellite</a:t>
            </a:r>
          </a:p>
        </p:txBody>
      </p:sp>
      <p:sp>
        <p:nvSpPr>
          <p:cNvPr id="15377" name="TextBox 59"/>
          <p:cNvSpPr txBox="1">
            <a:spLocks noChangeArrowheads="1"/>
          </p:cNvSpPr>
          <p:nvPr/>
        </p:nvSpPr>
        <p:spPr bwMode="auto">
          <a:xfrm>
            <a:off x="7324725" y="2120900"/>
            <a:ext cx="11080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a:spcBef>
                <a:spcPct val="0"/>
              </a:spcBef>
              <a:buClrTx/>
              <a:buFontTx/>
              <a:buNone/>
            </a:pPr>
            <a:r>
              <a:rPr lang="en-US" altLang="en-US" sz="900" b="1"/>
              <a:t>Numerical Model</a:t>
            </a:r>
          </a:p>
        </p:txBody>
      </p:sp>
      <p:sp>
        <p:nvSpPr>
          <p:cNvPr id="15378" name="TextBox 60"/>
          <p:cNvSpPr txBox="1">
            <a:spLocks noChangeArrowheads="1"/>
          </p:cNvSpPr>
          <p:nvPr/>
        </p:nvSpPr>
        <p:spPr bwMode="auto">
          <a:xfrm>
            <a:off x="5213350" y="1281113"/>
            <a:ext cx="22812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a:spcBef>
                <a:spcPct val="0"/>
              </a:spcBef>
              <a:buClrTx/>
              <a:buFontTx/>
              <a:buNone/>
            </a:pPr>
            <a:r>
              <a:rPr lang="en-US" altLang="en-US" sz="1200" b="1"/>
              <a:t>Multi-Sensor Data Collection</a:t>
            </a:r>
          </a:p>
        </p:txBody>
      </p:sp>
      <p:pic>
        <p:nvPicPr>
          <p:cNvPr id="15379" name="Picture 2"/>
          <p:cNvPicPr>
            <a:picLocks noChangeAspect="1" noChangeArrowheads="1"/>
          </p:cNvPicPr>
          <p:nvPr/>
        </p:nvPicPr>
        <p:blipFill>
          <a:blip r:embed="rId8">
            <a:extLst>
              <a:ext uri="{28A0092B-C50C-407E-A947-70E740481C1C}">
                <a14:useLocalDpi xmlns:a14="http://schemas.microsoft.com/office/drawing/2010/main" val="0"/>
              </a:ext>
            </a:extLst>
          </a:blip>
          <a:srcRect t="11189" b="20969"/>
          <a:stretch>
            <a:fillRect/>
          </a:stretch>
        </p:blipFill>
        <p:spPr bwMode="auto">
          <a:xfrm>
            <a:off x="4657725" y="1517650"/>
            <a:ext cx="585788" cy="58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80" name="TextBox 62"/>
          <p:cNvSpPr txBox="1">
            <a:spLocks noChangeArrowheads="1"/>
          </p:cNvSpPr>
          <p:nvPr/>
        </p:nvSpPr>
        <p:spPr bwMode="auto">
          <a:xfrm>
            <a:off x="4464050" y="2117725"/>
            <a:ext cx="10001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a:spcBef>
                <a:spcPct val="0"/>
              </a:spcBef>
              <a:buClrTx/>
              <a:buFontTx/>
              <a:buNone/>
            </a:pPr>
            <a:r>
              <a:rPr lang="en-US" altLang="en-US" sz="900" b="1"/>
              <a:t>Weather Radar</a:t>
            </a:r>
          </a:p>
        </p:txBody>
      </p:sp>
      <p:sp>
        <p:nvSpPr>
          <p:cNvPr id="64" name="Rounded Rectangle 63"/>
          <p:cNvSpPr/>
          <p:nvPr/>
        </p:nvSpPr>
        <p:spPr>
          <a:xfrm>
            <a:off x="4864100" y="2560638"/>
            <a:ext cx="3108325" cy="1200150"/>
          </a:xfrm>
          <a:prstGeom prst="roundRect">
            <a:avLst/>
          </a:prstGeom>
          <a:solidFill>
            <a:schemeClr val="bg2">
              <a:lumMod val="20000"/>
              <a:lumOff val="80000"/>
            </a:schemeClr>
          </a:solidFill>
          <a:ln w="12700">
            <a:solidFill>
              <a:srgbClr val="A6A6A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15382" name="TextBox 64"/>
          <p:cNvSpPr txBox="1">
            <a:spLocks noChangeArrowheads="1"/>
          </p:cNvSpPr>
          <p:nvPr/>
        </p:nvSpPr>
        <p:spPr bwMode="auto">
          <a:xfrm>
            <a:off x="5521325" y="3443288"/>
            <a:ext cx="1703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a:spcBef>
                <a:spcPct val="0"/>
              </a:spcBef>
              <a:buClrTx/>
              <a:buFontTx/>
              <a:buNone/>
            </a:pPr>
            <a:r>
              <a:rPr lang="en-US" altLang="en-US" sz="1400" b="1"/>
              <a:t>Machine Learning</a:t>
            </a:r>
          </a:p>
        </p:txBody>
      </p:sp>
      <p:sp>
        <p:nvSpPr>
          <p:cNvPr id="66" name="Rounded Rectangle 65"/>
          <p:cNvSpPr/>
          <p:nvPr/>
        </p:nvSpPr>
        <p:spPr>
          <a:xfrm>
            <a:off x="4121150" y="4011613"/>
            <a:ext cx="4611688" cy="1930400"/>
          </a:xfrm>
          <a:prstGeom prst="roundRect">
            <a:avLst>
              <a:gd name="adj" fmla="val 12082"/>
            </a:avLst>
          </a:prstGeom>
          <a:solidFill>
            <a:schemeClr val="bg2">
              <a:lumMod val="20000"/>
              <a:lumOff val="80000"/>
            </a:schemeClr>
          </a:solidFill>
          <a:ln w="12700">
            <a:solidFill>
              <a:srgbClr val="A6A6A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15384" name="TextBox 66"/>
          <p:cNvSpPr txBox="1">
            <a:spLocks noChangeArrowheads="1"/>
          </p:cNvSpPr>
          <p:nvPr/>
        </p:nvSpPr>
        <p:spPr bwMode="auto">
          <a:xfrm>
            <a:off x="4687888" y="5713413"/>
            <a:ext cx="16652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a:spcBef>
                <a:spcPct val="0"/>
              </a:spcBef>
              <a:buClrTx/>
              <a:buFontTx/>
              <a:buNone/>
            </a:pPr>
            <a:r>
              <a:rPr lang="en-US" altLang="en-US" sz="900" b="1"/>
              <a:t>Storm Height Analysis (kft)</a:t>
            </a:r>
          </a:p>
        </p:txBody>
      </p:sp>
      <p:sp>
        <p:nvSpPr>
          <p:cNvPr id="15385" name="TextBox 67"/>
          <p:cNvSpPr txBox="1">
            <a:spLocks noChangeArrowheads="1"/>
          </p:cNvSpPr>
          <p:nvPr/>
        </p:nvSpPr>
        <p:spPr bwMode="auto">
          <a:xfrm>
            <a:off x="4160838" y="4011613"/>
            <a:ext cx="4568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a:spcBef>
                <a:spcPct val="0"/>
              </a:spcBef>
              <a:buClrTx/>
              <a:buFontTx/>
              <a:buNone/>
            </a:pPr>
            <a:r>
              <a:rPr lang="en-US" altLang="en-US" sz="1200" b="1"/>
              <a:t>Offshore Storm Height and Precipitation Intensity</a:t>
            </a:r>
          </a:p>
        </p:txBody>
      </p:sp>
      <p:sp>
        <p:nvSpPr>
          <p:cNvPr id="15386" name="TextBox 68"/>
          <p:cNvSpPr txBox="1">
            <a:spLocks noChangeArrowheads="1"/>
          </p:cNvSpPr>
          <p:nvPr/>
        </p:nvSpPr>
        <p:spPr bwMode="auto">
          <a:xfrm>
            <a:off x="6588125" y="5713413"/>
            <a:ext cx="18192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a:spcBef>
                <a:spcPct val="0"/>
              </a:spcBef>
              <a:buClrTx/>
              <a:buFontTx/>
              <a:buNone/>
            </a:pPr>
            <a:r>
              <a:rPr lang="en-US" altLang="en-US" sz="900" b="1"/>
              <a:t>6-Level Precipitation Intensity</a:t>
            </a:r>
          </a:p>
        </p:txBody>
      </p:sp>
      <p:sp>
        <p:nvSpPr>
          <p:cNvPr id="70" name="Rectangle 69"/>
          <p:cNvSpPr/>
          <p:nvPr/>
        </p:nvSpPr>
        <p:spPr>
          <a:xfrm>
            <a:off x="3957638" y="1168400"/>
            <a:ext cx="5026025" cy="49101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71" name="Rounded Rectangle 70"/>
          <p:cNvSpPr/>
          <p:nvPr/>
        </p:nvSpPr>
        <p:spPr>
          <a:xfrm>
            <a:off x="4324350" y="1306513"/>
            <a:ext cx="4179888" cy="1044575"/>
          </a:xfrm>
          <a:prstGeom prst="roundRect">
            <a:avLst/>
          </a:prstGeom>
          <a:no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grpSp>
        <p:nvGrpSpPr>
          <p:cNvPr id="15389" name="Group 71"/>
          <p:cNvGrpSpPr>
            <a:grpSpLocks/>
          </p:cNvGrpSpPr>
          <p:nvPr/>
        </p:nvGrpSpPr>
        <p:grpSpPr bwMode="auto">
          <a:xfrm rot="5400000">
            <a:off x="5332412" y="2693988"/>
            <a:ext cx="404813" cy="960438"/>
            <a:chOff x="5709255" y="1451396"/>
            <a:chExt cx="674252" cy="1295511"/>
          </a:xfrm>
        </p:grpSpPr>
        <p:sp>
          <p:nvSpPr>
            <p:cNvPr id="73" name="Oval 72"/>
            <p:cNvSpPr/>
            <p:nvPr/>
          </p:nvSpPr>
          <p:spPr>
            <a:xfrm>
              <a:off x="5709255" y="2106646"/>
              <a:ext cx="71392" cy="621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74" name="Oval 73"/>
            <p:cNvSpPr/>
            <p:nvPr/>
          </p:nvSpPr>
          <p:spPr>
            <a:xfrm>
              <a:off x="5881123" y="1783304"/>
              <a:ext cx="68747" cy="62098"/>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cxnSp>
          <p:nvCxnSpPr>
            <p:cNvPr id="75" name="Straight Connector 74"/>
            <p:cNvCxnSpPr>
              <a:stCxn id="73" idx="7"/>
              <a:endCxn id="74" idx="3"/>
            </p:cNvCxnSpPr>
            <p:nvPr/>
          </p:nvCxnSpPr>
          <p:spPr>
            <a:xfrm flipV="1">
              <a:off x="5770071" y="1834696"/>
              <a:ext cx="121630" cy="2805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74" idx="5"/>
              <a:endCxn id="91" idx="1"/>
            </p:cNvCxnSpPr>
            <p:nvPr/>
          </p:nvCxnSpPr>
          <p:spPr>
            <a:xfrm>
              <a:off x="5939294" y="1834696"/>
              <a:ext cx="195665" cy="749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4" idx="7"/>
              <a:endCxn id="86" idx="3"/>
            </p:cNvCxnSpPr>
            <p:nvPr/>
          </p:nvCxnSpPr>
          <p:spPr>
            <a:xfrm flipV="1">
              <a:off x="5939294" y="1605572"/>
              <a:ext cx="195665" cy="186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5870547" y="2410716"/>
              <a:ext cx="68747" cy="62100"/>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cxnSp>
          <p:nvCxnSpPr>
            <p:cNvPr id="79" name="Straight Connector 78"/>
            <p:cNvCxnSpPr>
              <a:stCxn id="73" idx="5"/>
              <a:endCxn id="78" idx="1"/>
            </p:cNvCxnSpPr>
            <p:nvPr/>
          </p:nvCxnSpPr>
          <p:spPr>
            <a:xfrm>
              <a:off x="5770070" y="2160179"/>
              <a:ext cx="111053" cy="2591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8" idx="5"/>
              <a:endCxn id="101" idx="1"/>
            </p:cNvCxnSpPr>
            <p:nvPr/>
          </p:nvCxnSpPr>
          <p:spPr>
            <a:xfrm>
              <a:off x="5931360" y="2464249"/>
              <a:ext cx="193022" cy="1391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8" idx="7"/>
              <a:endCxn id="96" idx="2"/>
            </p:cNvCxnSpPr>
            <p:nvPr/>
          </p:nvCxnSpPr>
          <p:spPr>
            <a:xfrm flipV="1">
              <a:off x="5931360" y="2262963"/>
              <a:ext cx="182445" cy="1413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468" name="Group 81"/>
            <p:cNvGrpSpPr>
              <a:grpSpLocks/>
            </p:cNvGrpSpPr>
            <p:nvPr/>
          </p:nvGrpSpPr>
          <p:grpSpPr bwMode="auto">
            <a:xfrm>
              <a:off x="6113873" y="2492578"/>
              <a:ext cx="259313" cy="254329"/>
              <a:chOff x="6113873" y="2492578"/>
              <a:chExt cx="259313" cy="254329"/>
            </a:xfrm>
          </p:grpSpPr>
          <p:sp>
            <p:nvSpPr>
              <p:cNvPr id="101" name="Oval 100"/>
              <p:cNvSpPr/>
              <p:nvPr/>
            </p:nvSpPr>
            <p:spPr>
              <a:xfrm>
                <a:off x="6113806" y="2594871"/>
                <a:ext cx="71391" cy="62099"/>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102" name="Oval 101"/>
              <p:cNvSpPr/>
              <p:nvPr/>
            </p:nvSpPr>
            <p:spPr>
              <a:xfrm>
                <a:off x="6301539" y="2492087"/>
                <a:ext cx="71392" cy="62099"/>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103" name="Oval 102"/>
              <p:cNvSpPr/>
              <p:nvPr/>
            </p:nvSpPr>
            <p:spPr>
              <a:xfrm>
                <a:off x="6301539" y="2684808"/>
                <a:ext cx="71392" cy="62099"/>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cxnSp>
            <p:nvCxnSpPr>
              <p:cNvPr id="104" name="Straight Connector 103"/>
              <p:cNvCxnSpPr>
                <a:stCxn id="101" idx="5"/>
                <a:endCxn id="103" idx="1"/>
              </p:cNvCxnSpPr>
              <p:nvPr/>
            </p:nvCxnSpPr>
            <p:spPr>
              <a:xfrm>
                <a:off x="6174619" y="2631273"/>
                <a:ext cx="137495" cy="471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01" idx="7"/>
                <a:endCxn id="102" idx="2"/>
              </p:cNvCxnSpPr>
              <p:nvPr/>
            </p:nvCxnSpPr>
            <p:spPr>
              <a:xfrm flipV="1">
                <a:off x="6174619" y="2524206"/>
                <a:ext cx="126918" cy="792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69" name="Group 82"/>
            <p:cNvGrpSpPr>
              <a:grpSpLocks/>
            </p:cNvGrpSpPr>
            <p:nvPr/>
          </p:nvGrpSpPr>
          <p:grpSpPr bwMode="auto">
            <a:xfrm>
              <a:off x="6113873" y="2145516"/>
              <a:ext cx="259313" cy="254329"/>
              <a:chOff x="6113873" y="2142867"/>
              <a:chExt cx="259313" cy="254329"/>
            </a:xfrm>
          </p:grpSpPr>
          <p:sp>
            <p:nvSpPr>
              <p:cNvPr id="96" name="Oval 95"/>
              <p:cNvSpPr/>
              <p:nvPr/>
            </p:nvSpPr>
            <p:spPr>
              <a:xfrm>
                <a:off x="6113806" y="2245324"/>
                <a:ext cx="71391" cy="62099"/>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97" name="Oval 96"/>
              <p:cNvSpPr/>
              <p:nvPr/>
            </p:nvSpPr>
            <p:spPr>
              <a:xfrm>
                <a:off x="6301539" y="2142541"/>
                <a:ext cx="71392" cy="62099"/>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98" name="Oval 97"/>
              <p:cNvSpPr/>
              <p:nvPr/>
            </p:nvSpPr>
            <p:spPr>
              <a:xfrm>
                <a:off x="6301539" y="2335261"/>
                <a:ext cx="71392" cy="62099"/>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cxnSp>
            <p:nvCxnSpPr>
              <p:cNvPr id="99" name="Straight Connector 98"/>
              <p:cNvCxnSpPr>
                <a:stCxn id="96" idx="5"/>
                <a:endCxn id="98" idx="1"/>
              </p:cNvCxnSpPr>
              <p:nvPr/>
            </p:nvCxnSpPr>
            <p:spPr>
              <a:xfrm>
                <a:off x="6174619" y="2281727"/>
                <a:ext cx="137495" cy="471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6" idx="7"/>
                <a:endCxn id="97" idx="2"/>
              </p:cNvCxnSpPr>
              <p:nvPr/>
            </p:nvCxnSpPr>
            <p:spPr>
              <a:xfrm flipV="1">
                <a:off x="6174619" y="2174660"/>
                <a:ext cx="126918" cy="792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70" name="Group 83"/>
            <p:cNvGrpSpPr>
              <a:grpSpLocks/>
            </p:cNvGrpSpPr>
            <p:nvPr/>
          </p:nvGrpSpPr>
          <p:grpSpPr bwMode="auto">
            <a:xfrm>
              <a:off x="6124194" y="1798456"/>
              <a:ext cx="259313" cy="254328"/>
              <a:chOff x="6124194" y="1824960"/>
              <a:chExt cx="259313" cy="254328"/>
            </a:xfrm>
          </p:grpSpPr>
          <p:sp>
            <p:nvSpPr>
              <p:cNvPr id="91" name="Oval 90"/>
              <p:cNvSpPr/>
              <p:nvPr/>
            </p:nvSpPr>
            <p:spPr>
              <a:xfrm>
                <a:off x="6124382" y="1927580"/>
                <a:ext cx="71391" cy="621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92" name="Oval 91"/>
              <p:cNvSpPr/>
              <p:nvPr/>
            </p:nvSpPr>
            <p:spPr>
              <a:xfrm>
                <a:off x="6312115" y="1824796"/>
                <a:ext cx="71392" cy="621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93" name="Oval 92"/>
              <p:cNvSpPr/>
              <p:nvPr/>
            </p:nvSpPr>
            <p:spPr>
              <a:xfrm>
                <a:off x="6312115" y="2017517"/>
                <a:ext cx="71392" cy="62100"/>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cxnSp>
            <p:nvCxnSpPr>
              <p:cNvPr id="94" name="Straight Connector 93"/>
              <p:cNvCxnSpPr>
                <a:stCxn id="91" idx="5"/>
                <a:endCxn id="93" idx="1"/>
              </p:cNvCxnSpPr>
              <p:nvPr/>
            </p:nvCxnSpPr>
            <p:spPr>
              <a:xfrm>
                <a:off x="6185196" y="1963983"/>
                <a:ext cx="137495" cy="471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91" idx="7"/>
                <a:endCxn id="92" idx="2"/>
              </p:cNvCxnSpPr>
              <p:nvPr/>
            </p:nvCxnSpPr>
            <p:spPr>
              <a:xfrm flipV="1">
                <a:off x="6185196" y="1856916"/>
                <a:ext cx="126918" cy="792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71" name="Group 84"/>
            <p:cNvGrpSpPr>
              <a:grpSpLocks/>
            </p:cNvGrpSpPr>
            <p:nvPr/>
          </p:nvGrpSpPr>
          <p:grpSpPr bwMode="auto">
            <a:xfrm>
              <a:off x="6124194" y="1451396"/>
              <a:ext cx="259313" cy="254328"/>
              <a:chOff x="6124194" y="1451396"/>
              <a:chExt cx="259313" cy="254328"/>
            </a:xfrm>
          </p:grpSpPr>
          <p:sp>
            <p:nvSpPr>
              <p:cNvPr id="86" name="Oval 85"/>
              <p:cNvSpPr/>
              <p:nvPr/>
            </p:nvSpPr>
            <p:spPr>
              <a:xfrm>
                <a:off x="6124382" y="1554179"/>
                <a:ext cx="71391" cy="62100"/>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87" name="Oval 86"/>
              <p:cNvSpPr/>
              <p:nvPr/>
            </p:nvSpPr>
            <p:spPr>
              <a:xfrm>
                <a:off x="6312115" y="1451395"/>
                <a:ext cx="71392" cy="62100"/>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88" name="Oval 87"/>
              <p:cNvSpPr/>
              <p:nvPr/>
            </p:nvSpPr>
            <p:spPr>
              <a:xfrm>
                <a:off x="6312115" y="1644116"/>
                <a:ext cx="71392" cy="62100"/>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cxnSp>
            <p:nvCxnSpPr>
              <p:cNvPr id="89" name="Straight Connector 88"/>
              <p:cNvCxnSpPr>
                <a:stCxn id="86" idx="5"/>
                <a:endCxn id="88" idx="1"/>
              </p:cNvCxnSpPr>
              <p:nvPr/>
            </p:nvCxnSpPr>
            <p:spPr>
              <a:xfrm>
                <a:off x="6185196" y="1590582"/>
                <a:ext cx="137495" cy="471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6" idx="7"/>
                <a:endCxn id="87" idx="2"/>
              </p:cNvCxnSpPr>
              <p:nvPr/>
            </p:nvCxnSpPr>
            <p:spPr>
              <a:xfrm flipV="1">
                <a:off x="6185196" y="1483515"/>
                <a:ext cx="126918" cy="792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5390" name="Group 105"/>
          <p:cNvGrpSpPr>
            <a:grpSpLocks/>
          </p:cNvGrpSpPr>
          <p:nvPr/>
        </p:nvGrpSpPr>
        <p:grpSpPr bwMode="auto">
          <a:xfrm rot="5400000">
            <a:off x="6169818" y="2351882"/>
            <a:ext cx="404813" cy="958850"/>
            <a:chOff x="5709255" y="2965571"/>
            <a:chExt cx="674252" cy="1295511"/>
          </a:xfrm>
        </p:grpSpPr>
        <p:sp>
          <p:nvSpPr>
            <p:cNvPr id="107" name="Oval 106"/>
            <p:cNvSpPr/>
            <p:nvPr/>
          </p:nvSpPr>
          <p:spPr>
            <a:xfrm>
              <a:off x="5709255" y="3636920"/>
              <a:ext cx="71392" cy="62202"/>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108" name="Oval 107"/>
            <p:cNvSpPr/>
            <p:nvPr/>
          </p:nvSpPr>
          <p:spPr>
            <a:xfrm>
              <a:off x="5881124" y="3310897"/>
              <a:ext cx="68747" cy="62202"/>
            </a:xfrm>
            <a:prstGeom prst="ellipse">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cxnSp>
          <p:nvCxnSpPr>
            <p:cNvPr id="109" name="Straight Connector 108"/>
            <p:cNvCxnSpPr>
              <a:stCxn id="107" idx="7"/>
              <a:endCxn id="108" idx="3"/>
            </p:cNvCxnSpPr>
            <p:nvPr/>
          </p:nvCxnSpPr>
          <p:spPr>
            <a:xfrm flipV="1">
              <a:off x="5770071" y="3364520"/>
              <a:ext cx="121630" cy="280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8" idx="5"/>
              <a:endCxn id="122" idx="1"/>
            </p:cNvCxnSpPr>
            <p:nvPr/>
          </p:nvCxnSpPr>
          <p:spPr>
            <a:xfrm>
              <a:off x="5939294" y="3349504"/>
              <a:ext cx="195665" cy="729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8" idx="7"/>
              <a:endCxn id="128" idx="3"/>
            </p:cNvCxnSpPr>
            <p:nvPr/>
          </p:nvCxnSpPr>
          <p:spPr>
            <a:xfrm flipV="1">
              <a:off x="5939294" y="3135016"/>
              <a:ext cx="195665" cy="186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5870546" y="3939348"/>
              <a:ext cx="68747" cy="62201"/>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cxnSp>
          <p:nvCxnSpPr>
            <p:cNvPr id="113" name="Straight Connector 112"/>
            <p:cNvCxnSpPr>
              <a:stCxn id="107" idx="5"/>
              <a:endCxn id="112" idx="1"/>
            </p:cNvCxnSpPr>
            <p:nvPr/>
          </p:nvCxnSpPr>
          <p:spPr>
            <a:xfrm>
              <a:off x="5770070" y="3673383"/>
              <a:ext cx="111053" cy="2616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12" idx="5"/>
              <a:endCxn id="133" idx="1"/>
            </p:cNvCxnSpPr>
            <p:nvPr/>
          </p:nvCxnSpPr>
          <p:spPr>
            <a:xfrm>
              <a:off x="5931360" y="3992970"/>
              <a:ext cx="193022" cy="1394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12" idx="7"/>
              <a:endCxn id="117" idx="2"/>
            </p:cNvCxnSpPr>
            <p:nvPr/>
          </p:nvCxnSpPr>
          <p:spPr>
            <a:xfrm flipV="1">
              <a:off x="5931360" y="3806366"/>
              <a:ext cx="182445" cy="1437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437" name="Group 115"/>
            <p:cNvGrpSpPr>
              <a:grpSpLocks/>
            </p:cNvGrpSpPr>
            <p:nvPr/>
          </p:nvGrpSpPr>
          <p:grpSpPr bwMode="auto">
            <a:xfrm>
              <a:off x="6113873" y="4006753"/>
              <a:ext cx="259313" cy="254329"/>
              <a:chOff x="6113873" y="2492578"/>
              <a:chExt cx="259313" cy="254329"/>
            </a:xfrm>
          </p:grpSpPr>
          <p:sp>
            <p:nvSpPr>
              <p:cNvPr id="133" name="Oval 132"/>
              <p:cNvSpPr/>
              <p:nvPr/>
            </p:nvSpPr>
            <p:spPr>
              <a:xfrm>
                <a:off x="6113805" y="2609633"/>
                <a:ext cx="71391" cy="62201"/>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134" name="Oval 133"/>
              <p:cNvSpPr/>
              <p:nvPr/>
            </p:nvSpPr>
            <p:spPr>
              <a:xfrm>
                <a:off x="6301538" y="2506679"/>
                <a:ext cx="71392" cy="62201"/>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135" name="Oval 134"/>
              <p:cNvSpPr/>
              <p:nvPr/>
            </p:nvSpPr>
            <p:spPr>
              <a:xfrm>
                <a:off x="6301538" y="2699719"/>
                <a:ext cx="71392" cy="62201"/>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cxnSp>
            <p:nvCxnSpPr>
              <p:cNvPr id="136" name="Straight Connector 135"/>
              <p:cNvCxnSpPr>
                <a:stCxn id="133" idx="5"/>
                <a:endCxn id="135" idx="1"/>
              </p:cNvCxnSpPr>
              <p:nvPr/>
            </p:nvCxnSpPr>
            <p:spPr>
              <a:xfrm>
                <a:off x="6174619" y="2646095"/>
                <a:ext cx="137495" cy="471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33" idx="7"/>
                <a:endCxn id="134" idx="2"/>
              </p:cNvCxnSpPr>
              <p:nvPr/>
            </p:nvCxnSpPr>
            <p:spPr>
              <a:xfrm flipV="1">
                <a:off x="6174620" y="2538852"/>
                <a:ext cx="126918" cy="793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7" name="Oval 116"/>
            <p:cNvSpPr/>
            <p:nvPr/>
          </p:nvSpPr>
          <p:spPr>
            <a:xfrm>
              <a:off x="6113805" y="3776336"/>
              <a:ext cx="71390" cy="62201"/>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118" name="Oval 117"/>
            <p:cNvSpPr/>
            <p:nvPr/>
          </p:nvSpPr>
          <p:spPr>
            <a:xfrm>
              <a:off x="6301538" y="3675528"/>
              <a:ext cx="71392" cy="62202"/>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119" name="Oval 118"/>
            <p:cNvSpPr/>
            <p:nvPr/>
          </p:nvSpPr>
          <p:spPr>
            <a:xfrm>
              <a:off x="6301538" y="3866422"/>
              <a:ext cx="71392" cy="62201"/>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cxnSp>
          <p:nvCxnSpPr>
            <p:cNvPr id="120" name="Straight Connector 119"/>
            <p:cNvCxnSpPr>
              <a:stCxn id="117" idx="5"/>
              <a:endCxn id="119" idx="1"/>
            </p:cNvCxnSpPr>
            <p:nvPr/>
          </p:nvCxnSpPr>
          <p:spPr>
            <a:xfrm>
              <a:off x="6174620" y="3829959"/>
              <a:ext cx="137494" cy="450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17" idx="7"/>
              <a:endCxn id="118" idx="2"/>
            </p:cNvCxnSpPr>
            <p:nvPr/>
          </p:nvCxnSpPr>
          <p:spPr>
            <a:xfrm flipV="1">
              <a:off x="6174620" y="3705555"/>
              <a:ext cx="126918" cy="793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Oval 121"/>
            <p:cNvSpPr/>
            <p:nvPr/>
          </p:nvSpPr>
          <p:spPr>
            <a:xfrm>
              <a:off x="6124381" y="3428865"/>
              <a:ext cx="71390" cy="62201"/>
            </a:xfrm>
            <a:prstGeom prst="ellipse">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123" name="Oval 122"/>
            <p:cNvSpPr/>
            <p:nvPr/>
          </p:nvSpPr>
          <p:spPr>
            <a:xfrm>
              <a:off x="6312115" y="3328056"/>
              <a:ext cx="71392" cy="62202"/>
            </a:xfrm>
            <a:prstGeom prst="ellipse">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124" name="Oval 123"/>
            <p:cNvSpPr/>
            <p:nvPr/>
          </p:nvSpPr>
          <p:spPr>
            <a:xfrm>
              <a:off x="6312114" y="3518951"/>
              <a:ext cx="71392" cy="62201"/>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cxnSp>
          <p:nvCxnSpPr>
            <p:cNvPr id="125" name="Straight Connector 124"/>
            <p:cNvCxnSpPr>
              <a:stCxn id="122" idx="5"/>
              <a:endCxn id="124" idx="1"/>
            </p:cNvCxnSpPr>
            <p:nvPr/>
          </p:nvCxnSpPr>
          <p:spPr>
            <a:xfrm>
              <a:off x="6185195" y="3467473"/>
              <a:ext cx="137494" cy="471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22" idx="7"/>
              <a:endCxn id="123" idx="2"/>
            </p:cNvCxnSpPr>
            <p:nvPr/>
          </p:nvCxnSpPr>
          <p:spPr>
            <a:xfrm flipV="1">
              <a:off x="6185196" y="3358084"/>
              <a:ext cx="126918" cy="793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448" name="Group 126"/>
            <p:cNvGrpSpPr>
              <a:grpSpLocks/>
            </p:cNvGrpSpPr>
            <p:nvPr/>
          </p:nvGrpSpPr>
          <p:grpSpPr bwMode="auto">
            <a:xfrm>
              <a:off x="6124194" y="2965571"/>
              <a:ext cx="259313" cy="254328"/>
              <a:chOff x="6124194" y="1451396"/>
              <a:chExt cx="259313" cy="254328"/>
            </a:xfrm>
          </p:grpSpPr>
          <p:sp>
            <p:nvSpPr>
              <p:cNvPr id="128" name="Oval 127"/>
              <p:cNvSpPr/>
              <p:nvPr/>
            </p:nvSpPr>
            <p:spPr>
              <a:xfrm>
                <a:off x="6124382" y="1569363"/>
                <a:ext cx="71391" cy="62203"/>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129" name="Oval 128"/>
              <p:cNvSpPr/>
              <p:nvPr/>
            </p:nvSpPr>
            <p:spPr>
              <a:xfrm>
                <a:off x="6312115" y="1466409"/>
                <a:ext cx="71392" cy="62203"/>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130" name="Oval 129"/>
              <p:cNvSpPr/>
              <p:nvPr/>
            </p:nvSpPr>
            <p:spPr>
              <a:xfrm>
                <a:off x="6312115" y="1659449"/>
                <a:ext cx="71392" cy="62203"/>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cxnSp>
            <p:nvCxnSpPr>
              <p:cNvPr id="131" name="Straight Connector 130"/>
              <p:cNvCxnSpPr>
                <a:stCxn id="128" idx="5"/>
                <a:endCxn id="130" idx="1"/>
              </p:cNvCxnSpPr>
              <p:nvPr/>
            </p:nvCxnSpPr>
            <p:spPr>
              <a:xfrm>
                <a:off x="6185196" y="1605826"/>
                <a:ext cx="137495" cy="471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28" idx="7"/>
                <a:endCxn id="129" idx="2"/>
              </p:cNvCxnSpPr>
              <p:nvPr/>
            </p:nvCxnSpPr>
            <p:spPr>
              <a:xfrm flipV="1">
                <a:off x="6185196" y="1498582"/>
                <a:ext cx="126918" cy="793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5391" name="Group 137"/>
          <p:cNvGrpSpPr>
            <a:grpSpLocks/>
          </p:cNvGrpSpPr>
          <p:nvPr/>
        </p:nvGrpSpPr>
        <p:grpSpPr bwMode="auto">
          <a:xfrm rot="5400000">
            <a:off x="7000081" y="2694782"/>
            <a:ext cx="404813" cy="958850"/>
            <a:chOff x="5690018" y="4931403"/>
            <a:chExt cx="674252" cy="1295511"/>
          </a:xfrm>
        </p:grpSpPr>
        <p:sp>
          <p:nvSpPr>
            <p:cNvPr id="139" name="Oval 138"/>
            <p:cNvSpPr/>
            <p:nvPr/>
          </p:nvSpPr>
          <p:spPr>
            <a:xfrm>
              <a:off x="5690017" y="5602752"/>
              <a:ext cx="71392" cy="62201"/>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140" name="Oval 139"/>
            <p:cNvSpPr/>
            <p:nvPr/>
          </p:nvSpPr>
          <p:spPr>
            <a:xfrm>
              <a:off x="5861886" y="5276730"/>
              <a:ext cx="68747" cy="62201"/>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cxnSp>
          <p:nvCxnSpPr>
            <p:cNvPr id="141" name="Straight Connector 140"/>
            <p:cNvCxnSpPr>
              <a:stCxn id="139" idx="7"/>
              <a:endCxn id="140" idx="3"/>
            </p:cNvCxnSpPr>
            <p:nvPr/>
          </p:nvCxnSpPr>
          <p:spPr>
            <a:xfrm flipV="1">
              <a:off x="5750833" y="5330351"/>
              <a:ext cx="121630" cy="2809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40" idx="5"/>
              <a:endCxn id="150" idx="1"/>
            </p:cNvCxnSpPr>
            <p:nvPr/>
          </p:nvCxnSpPr>
          <p:spPr>
            <a:xfrm>
              <a:off x="5920057" y="5315338"/>
              <a:ext cx="195665" cy="729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40" idx="7"/>
              <a:endCxn id="155" idx="3"/>
            </p:cNvCxnSpPr>
            <p:nvPr/>
          </p:nvCxnSpPr>
          <p:spPr>
            <a:xfrm flipV="1">
              <a:off x="5920057" y="5100850"/>
              <a:ext cx="195665" cy="1866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Oval 143"/>
            <p:cNvSpPr/>
            <p:nvPr/>
          </p:nvSpPr>
          <p:spPr>
            <a:xfrm>
              <a:off x="5851310" y="5905181"/>
              <a:ext cx="68747" cy="62202"/>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cxnSp>
          <p:nvCxnSpPr>
            <p:cNvPr id="145" name="Straight Connector 144"/>
            <p:cNvCxnSpPr>
              <a:stCxn id="139" idx="5"/>
              <a:endCxn id="144" idx="1"/>
            </p:cNvCxnSpPr>
            <p:nvPr/>
          </p:nvCxnSpPr>
          <p:spPr>
            <a:xfrm>
              <a:off x="5750833" y="5639215"/>
              <a:ext cx="111053" cy="2616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44" idx="5"/>
              <a:endCxn id="165" idx="1"/>
            </p:cNvCxnSpPr>
            <p:nvPr/>
          </p:nvCxnSpPr>
          <p:spPr>
            <a:xfrm>
              <a:off x="5912123" y="5958803"/>
              <a:ext cx="193022" cy="1394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44" idx="7"/>
              <a:endCxn id="160" idx="2"/>
            </p:cNvCxnSpPr>
            <p:nvPr/>
          </p:nvCxnSpPr>
          <p:spPr>
            <a:xfrm flipV="1">
              <a:off x="5912123" y="5772197"/>
              <a:ext cx="182445" cy="143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406" name="Group 147"/>
            <p:cNvGrpSpPr>
              <a:grpSpLocks/>
            </p:cNvGrpSpPr>
            <p:nvPr/>
          </p:nvGrpSpPr>
          <p:grpSpPr bwMode="auto">
            <a:xfrm>
              <a:off x="6094636" y="5972585"/>
              <a:ext cx="259313" cy="254329"/>
              <a:chOff x="6113873" y="2492578"/>
              <a:chExt cx="259313" cy="254329"/>
            </a:xfrm>
          </p:grpSpPr>
          <p:sp>
            <p:nvSpPr>
              <p:cNvPr id="165" name="Oval 164"/>
              <p:cNvSpPr/>
              <p:nvPr/>
            </p:nvSpPr>
            <p:spPr>
              <a:xfrm>
                <a:off x="6113806" y="2609633"/>
                <a:ext cx="71391" cy="62202"/>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166" name="Oval 165"/>
              <p:cNvSpPr/>
              <p:nvPr/>
            </p:nvSpPr>
            <p:spPr>
              <a:xfrm>
                <a:off x="6301539" y="2506680"/>
                <a:ext cx="71392" cy="62202"/>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167" name="Oval 166"/>
              <p:cNvSpPr/>
              <p:nvPr/>
            </p:nvSpPr>
            <p:spPr>
              <a:xfrm>
                <a:off x="6301539" y="2699719"/>
                <a:ext cx="71392" cy="62202"/>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cxnSp>
            <p:nvCxnSpPr>
              <p:cNvPr id="168" name="Straight Connector 167"/>
              <p:cNvCxnSpPr>
                <a:stCxn id="165" idx="5"/>
                <a:endCxn id="167" idx="1"/>
              </p:cNvCxnSpPr>
              <p:nvPr/>
            </p:nvCxnSpPr>
            <p:spPr>
              <a:xfrm>
                <a:off x="6174619" y="2646097"/>
                <a:ext cx="137495" cy="471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65" idx="7"/>
                <a:endCxn id="166" idx="2"/>
              </p:cNvCxnSpPr>
              <p:nvPr/>
            </p:nvCxnSpPr>
            <p:spPr>
              <a:xfrm flipV="1">
                <a:off x="6174619" y="2538852"/>
                <a:ext cx="126918" cy="793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07" name="Group 148"/>
            <p:cNvGrpSpPr>
              <a:grpSpLocks/>
            </p:cNvGrpSpPr>
            <p:nvPr/>
          </p:nvGrpSpPr>
          <p:grpSpPr bwMode="auto">
            <a:xfrm>
              <a:off x="6094636" y="5625523"/>
              <a:ext cx="259313" cy="254329"/>
              <a:chOff x="6113873" y="2142867"/>
              <a:chExt cx="259313" cy="254329"/>
            </a:xfrm>
          </p:grpSpPr>
          <p:sp>
            <p:nvSpPr>
              <p:cNvPr id="160" name="Oval 159"/>
              <p:cNvSpPr/>
              <p:nvPr/>
            </p:nvSpPr>
            <p:spPr>
              <a:xfrm>
                <a:off x="6113806" y="2259513"/>
                <a:ext cx="71391" cy="62202"/>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161" name="Oval 160"/>
              <p:cNvSpPr/>
              <p:nvPr/>
            </p:nvSpPr>
            <p:spPr>
              <a:xfrm>
                <a:off x="6301538" y="2158704"/>
                <a:ext cx="71392" cy="62201"/>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162" name="Oval 161"/>
              <p:cNvSpPr/>
              <p:nvPr/>
            </p:nvSpPr>
            <p:spPr>
              <a:xfrm>
                <a:off x="6301539" y="2349599"/>
                <a:ext cx="71392" cy="62202"/>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cxnSp>
            <p:nvCxnSpPr>
              <p:cNvPr id="163" name="Straight Connector 162"/>
              <p:cNvCxnSpPr>
                <a:stCxn id="160" idx="5"/>
                <a:endCxn id="162" idx="1"/>
              </p:cNvCxnSpPr>
              <p:nvPr/>
            </p:nvCxnSpPr>
            <p:spPr>
              <a:xfrm>
                <a:off x="6174619" y="2313135"/>
                <a:ext cx="137495" cy="450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60" idx="7"/>
                <a:endCxn id="161" idx="2"/>
              </p:cNvCxnSpPr>
              <p:nvPr/>
            </p:nvCxnSpPr>
            <p:spPr>
              <a:xfrm flipV="1">
                <a:off x="6174619" y="2188732"/>
                <a:ext cx="126918" cy="793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0" name="Oval 149"/>
            <p:cNvSpPr/>
            <p:nvPr/>
          </p:nvSpPr>
          <p:spPr>
            <a:xfrm>
              <a:off x="6105145" y="5394698"/>
              <a:ext cx="71390" cy="62202"/>
            </a:xfrm>
            <a:prstGeom prst="ellipse">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151" name="Oval 150"/>
            <p:cNvSpPr/>
            <p:nvPr/>
          </p:nvSpPr>
          <p:spPr>
            <a:xfrm>
              <a:off x="6292877" y="5293889"/>
              <a:ext cx="71392" cy="62201"/>
            </a:xfrm>
            <a:prstGeom prst="ellipse">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152" name="Oval 151"/>
            <p:cNvSpPr/>
            <p:nvPr/>
          </p:nvSpPr>
          <p:spPr>
            <a:xfrm>
              <a:off x="6292878" y="5484784"/>
              <a:ext cx="71392" cy="62202"/>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cxnSp>
          <p:nvCxnSpPr>
            <p:cNvPr id="153" name="Straight Connector 152"/>
            <p:cNvCxnSpPr>
              <a:stCxn id="150" idx="5"/>
              <a:endCxn id="152" idx="1"/>
            </p:cNvCxnSpPr>
            <p:nvPr/>
          </p:nvCxnSpPr>
          <p:spPr>
            <a:xfrm>
              <a:off x="6165958" y="5433305"/>
              <a:ext cx="137494" cy="471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50" idx="7"/>
              <a:endCxn id="151" idx="2"/>
            </p:cNvCxnSpPr>
            <p:nvPr/>
          </p:nvCxnSpPr>
          <p:spPr>
            <a:xfrm flipV="1">
              <a:off x="6165958" y="5323916"/>
              <a:ext cx="126918" cy="793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Oval 154"/>
            <p:cNvSpPr/>
            <p:nvPr/>
          </p:nvSpPr>
          <p:spPr>
            <a:xfrm>
              <a:off x="6105145" y="5047226"/>
              <a:ext cx="71390" cy="62202"/>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156" name="Oval 155"/>
            <p:cNvSpPr/>
            <p:nvPr/>
          </p:nvSpPr>
          <p:spPr>
            <a:xfrm>
              <a:off x="6292877" y="4946417"/>
              <a:ext cx="71392" cy="62201"/>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sp>
          <p:nvSpPr>
            <p:cNvPr id="157" name="Oval 156"/>
            <p:cNvSpPr/>
            <p:nvPr/>
          </p:nvSpPr>
          <p:spPr>
            <a:xfrm>
              <a:off x="6292877" y="5139457"/>
              <a:ext cx="71392" cy="62201"/>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endParaRPr>
            </a:p>
          </p:txBody>
        </p:sp>
        <p:cxnSp>
          <p:nvCxnSpPr>
            <p:cNvPr id="158" name="Straight Connector 157"/>
            <p:cNvCxnSpPr>
              <a:stCxn id="155" idx="5"/>
              <a:endCxn id="157" idx="1"/>
            </p:cNvCxnSpPr>
            <p:nvPr/>
          </p:nvCxnSpPr>
          <p:spPr>
            <a:xfrm>
              <a:off x="6165958" y="5085833"/>
              <a:ext cx="137494" cy="471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155" idx="7"/>
              <a:endCxn id="156" idx="2"/>
            </p:cNvCxnSpPr>
            <p:nvPr/>
          </p:nvCxnSpPr>
          <p:spPr>
            <a:xfrm flipV="1">
              <a:off x="6165958" y="4961430"/>
              <a:ext cx="126918" cy="815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5392" name="Picture 169"/>
          <p:cNvPicPr>
            <a:picLocks noChangeAspect="1"/>
          </p:cNvPicPr>
          <p:nvPr/>
        </p:nvPicPr>
        <p:blipFill>
          <a:blip r:embed="rId9" cstate="print">
            <a:extLst>
              <a:ext uri="{28A0092B-C50C-407E-A947-70E740481C1C}">
                <a14:useLocalDpi xmlns:a14="http://schemas.microsoft.com/office/drawing/2010/main" val="0"/>
              </a:ext>
            </a:extLst>
          </a:blip>
          <a:srcRect l="6084" t="4286" r="6773" b="7594"/>
          <a:stretch>
            <a:fillRect/>
          </a:stretch>
        </p:blipFill>
        <p:spPr bwMode="auto">
          <a:xfrm>
            <a:off x="4533900" y="4238625"/>
            <a:ext cx="1827213"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3" name="Picture 170"/>
          <p:cNvPicPr>
            <a:picLocks noChangeAspect="1"/>
          </p:cNvPicPr>
          <p:nvPr/>
        </p:nvPicPr>
        <p:blipFill>
          <a:blip r:embed="rId10" cstate="print">
            <a:extLst>
              <a:ext uri="{28A0092B-C50C-407E-A947-70E740481C1C}">
                <a14:useLocalDpi xmlns:a14="http://schemas.microsoft.com/office/drawing/2010/main" val="0"/>
              </a:ext>
            </a:extLst>
          </a:blip>
          <a:srcRect l="6291" t="4391" r="6612" b="7489"/>
          <a:stretch>
            <a:fillRect/>
          </a:stretch>
        </p:blipFill>
        <p:spPr bwMode="auto">
          <a:xfrm>
            <a:off x="6540500" y="4238625"/>
            <a:ext cx="18208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4"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21275" y="5589588"/>
            <a:ext cx="1208088" cy="15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95"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08850" y="5559425"/>
            <a:ext cx="1052513" cy="179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96" name="Slide Number Placeholder 5"/>
          <p:cNvSpPr>
            <a:spLocks noGrp="1"/>
          </p:cNvSpPr>
          <p:nvPr>
            <p:ph type="sldNum" sz="quarter" idx="11"/>
          </p:nvPr>
        </p:nvSpPr>
        <p:spPr bwMode="auto">
          <a:xfrm>
            <a:off x="663575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spcBef>
                <a:spcPct val="0"/>
              </a:spcBef>
              <a:buClrTx/>
              <a:buFontTx/>
              <a:buNone/>
            </a:pPr>
            <a:fld id="{48A85FD7-4C1F-4EC3-95A0-FB341F2D1618}" type="slidenum">
              <a:rPr lang="en-US" altLang="en-US" sz="1200" smtClean="0"/>
              <a:pPr>
                <a:spcBef>
                  <a:spcPct val="0"/>
                </a:spcBef>
                <a:buClrTx/>
                <a:buFontTx/>
                <a:buNone/>
              </a:pPr>
              <a:t>13</a:t>
            </a:fld>
            <a:endParaRPr lang="en-US" altLang="en-US" sz="120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r>
              <a:rPr lang="en-US" altLang="en-US" sz="3600" smtClean="0">
                <a:cs typeface="Arial" pitchFamily="34" charset="0"/>
              </a:rPr>
              <a:t>OPC Loop</a:t>
            </a:r>
            <a:br>
              <a:rPr lang="en-US" altLang="en-US" sz="3600" smtClean="0">
                <a:cs typeface="Arial" pitchFamily="34" charset="0"/>
              </a:rPr>
            </a:br>
            <a:r>
              <a:rPr lang="en-US" altLang="en-US" sz="1800" smtClean="0">
                <a:cs typeface="Arial" pitchFamily="34" charset="0"/>
              </a:rPr>
              <a:t>Hurricane Gonzalo</a:t>
            </a:r>
          </a:p>
        </p:txBody>
      </p:sp>
      <p:pic>
        <p:nvPicPr>
          <p:cNvPr id="1638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1975" y="1128713"/>
            <a:ext cx="5429250" cy="433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4"/>
          <p:cNvSpPr txBox="1">
            <a:spLocks noChangeArrowheads="1"/>
          </p:cNvSpPr>
          <p:nvPr/>
        </p:nvSpPr>
        <p:spPr bwMode="auto">
          <a:xfrm>
            <a:off x="2438400" y="5464175"/>
            <a:ext cx="1516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a:spcBef>
                <a:spcPct val="0"/>
              </a:spcBef>
              <a:buClrTx/>
              <a:buFontTx/>
              <a:buNone/>
            </a:pPr>
            <a:r>
              <a:rPr lang="en-US" altLang="en-US" sz="1400" b="1"/>
              <a:t>10-14-2014 UTC</a:t>
            </a:r>
          </a:p>
        </p:txBody>
      </p:sp>
      <p:pic>
        <p:nvPicPr>
          <p:cNvPr id="16389" name="Picture 5"/>
          <p:cNvPicPr>
            <a:picLocks noChangeAspect="1"/>
          </p:cNvPicPr>
          <p:nvPr/>
        </p:nvPicPr>
        <p:blipFill>
          <a:blip r:embed="rId3">
            <a:extLst>
              <a:ext uri="{28A0092B-C50C-407E-A947-70E740481C1C}">
                <a14:useLocalDpi xmlns:a14="http://schemas.microsoft.com/office/drawing/2010/main" val="0"/>
              </a:ext>
            </a:extLst>
          </a:blip>
          <a:srcRect l="12643" r="12874"/>
          <a:stretch>
            <a:fillRect/>
          </a:stretch>
        </p:blipFill>
        <p:spPr bwMode="auto">
          <a:xfrm>
            <a:off x="4737100" y="5464175"/>
            <a:ext cx="25241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6"/>
          <p:cNvSpPr txBox="1">
            <a:spLocks noChangeArrowheads="1"/>
          </p:cNvSpPr>
          <p:nvPr/>
        </p:nvSpPr>
        <p:spPr bwMode="auto">
          <a:xfrm>
            <a:off x="130175" y="5641975"/>
            <a:ext cx="24479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a:spcBef>
                <a:spcPct val="0"/>
              </a:spcBef>
              <a:buClrTx/>
              <a:buFontTx/>
              <a:buNone/>
            </a:pPr>
            <a:r>
              <a:rPr lang="en-US" altLang="en-US" sz="1400" b="1"/>
              <a:t>NEXRAD and OPC merged</a:t>
            </a:r>
          </a:p>
        </p:txBody>
      </p:sp>
      <p:sp>
        <p:nvSpPr>
          <p:cNvPr id="16391" name="Slide Number Placeholder 5"/>
          <p:cNvSpPr>
            <a:spLocks noGrp="1"/>
          </p:cNvSpPr>
          <p:nvPr>
            <p:ph type="sldNum" sz="quarter" idx="11"/>
          </p:nvPr>
        </p:nvSpPr>
        <p:spPr bwMode="auto">
          <a:xfrm>
            <a:off x="663575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spcBef>
                <a:spcPct val="0"/>
              </a:spcBef>
              <a:buClrTx/>
              <a:buFontTx/>
              <a:buNone/>
            </a:pPr>
            <a:fld id="{FFCA1F64-AE9F-4FFF-B228-6C4D74C7AA24}" type="slidenum">
              <a:rPr lang="en-US" altLang="en-US" sz="1200" smtClean="0"/>
              <a:pPr>
                <a:spcBef>
                  <a:spcPct val="0"/>
                </a:spcBef>
                <a:buClrTx/>
                <a:buFontTx/>
                <a:buNone/>
              </a:pPr>
              <a:t>14</a:t>
            </a:fld>
            <a:endParaRPr lang="en-US" altLang="en-US" sz="1200" smtClean="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228600"/>
            <a:ext cx="8001000" cy="609600"/>
          </a:xfrm>
        </p:spPr>
        <p:txBody>
          <a:bodyPr/>
          <a:lstStyle/>
          <a:p>
            <a:r>
              <a:rPr lang="en-US" altLang="en-US" sz="3600" smtClean="0">
                <a:solidFill>
                  <a:srgbClr val="1B3168"/>
                </a:solidFill>
                <a:cs typeface="Arial" pitchFamily="34" charset="0"/>
              </a:rPr>
              <a:t>OPC - Notes</a:t>
            </a:r>
          </a:p>
        </p:txBody>
      </p:sp>
      <p:sp>
        <p:nvSpPr>
          <p:cNvPr id="3" name="Content Placeholder 2"/>
          <p:cNvSpPr>
            <a:spLocks noGrp="1"/>
          </p:cNvSpPr>
          <p:nvPr>
            <p:ph idx="1"/>
          </p:nvPr>
        </p:nvSpPr>
        <p:spPr>
          <a:xfrm>
            <a:off x="228600" y="1143000"/>
            <a:ext cx="8534400" cy="4800600"/>
          </a:xfrm>
        </p:spPr>
        <p:txBody>
          <a:bodyPr>
            <a:normAutofit fontScale="77500" lnSpcReduction="20000"/>
          </a:bodyPr>
          <a:lstStyle/>
          <a:p>
            <a:pPr>
              <a:defRPr/>
            </a:pPr>
            <a:r>
              <a:rPr lang="en-US" sz="2600" dirty="0" smtClean="0">
                <a:cs typeface="Calibri" pitchFamily="34" charset="0"/>
              </a:rPr>
              <a:t>Excellent </a:t>
            </a:r>
            <a:r>
              <a:rPr lang="en-US" sz="2600" dirty="0">
                <a:cs typeface="Calibri" pitchFamily="34" charset="0"/>
              </a:rPr>
              <a:t>teamwork between ANG-C6, AJV-7, AJM-33 and others</a:t>
            </a:r>
          </a:p>
          <a:p>
            <a:pPr lvl="1">
              <a:defRPr/>
            </a:pPr>
            <a:r>
              <a:rPr lang="en-US" sz="2300" dirty="0" smtClean="0">
                <a:cs typeface="Calibri" pitchFamily="34" charset="0"/>
              </a:rPr>
              <a:t>Team formed in 2013 to come up with a solution to answer the CAR</a:t>
            </a:r>
          </a:p>
          <a:p>
            <a:pPr lvl="1">
              <a:defRPr/>
            </a:pPr>
            <a:r>
              <a:rPr lang="en-US" sz="2300" dirty="0" smtClean="0">
                <a:cs typeface="Calibri" pitchFamily="34" charset="0"/>
              </a:rPr>
              <a:t>Good collaboration between divisions still occurring today</a:t>
            </a:r>
          </a:p>
          <a:p>
            <a:pPr>
              <a:spcBef>
                <a:spcPts val="300"/>
              </a:spcBef>
              <a:defRPr/>
            </a:pPr>
            <a:r>
              <a:rPr lang="en-US" sz="2600" dirty="0" smtClean="0">
                <a:cs typeface="Calibri" pitchFamily="34" charset="0"/>
              </a:rPr>
              <a:t>Independent </a:t>
            </a:r>
            <a:r>
              <a:rPr lang="en-US" sz="2600" dirty="0">
                <a:cs typeface="Calibri" pitchFamily="34" charset="0"/>
              </a:rPr>
              <a:t>quality assessment </a:t>
            </a:r>
            <a:r>
              <a:rPr lang="en-US" sz="2600" dirty="0" smtClean="0">
                <a:cs typeface="Calibri" pitchFamily="34" charset="0"/>
              </a:rPr>
              <a:t>conducted by NOAA’s </a:t>
            </a:r>
            <a:r>
              <a:rPr lang="en-US" sz="2600" dirty="0">
                <a:cs typeface="Calibri" pitchFamily="34" charset="0"/>
              </a:rPr>
              <a:t>Earth Systems Research Lab </a:t>
            </a:r>
            <a:r>
              <a:rPr lang="en-US" sz="2600" dirty="0" smtClean="0">
                <a:cs typeface="Calibri" pitchFamily="34" charset="0"/>
              </a:rPr>
              <a:t>in </a:t>
            </a:r>
            <a:r>
              <a:rPr lang="en-US" sz="2600" dirty="0">
                <a:cs typeface="Calibri" pitchFamily="34" charset="0"/>
              </a:rPr>
              <a:t>the fall of 2015</a:t>
            </a:r>
          </a:p>
          <a:p>
            <a:pPr lvl="1">
              <a:spcBef>
                <a:spcPts val="300"/>
              </a:spcBef>
              <a:defRPr/>
            </a:pPr>
            <a:r>
              <a:rPr lang="en-US" sz="2300" dirty="0" smtClean="0">
                <a:cs typeface="Calibri" pitchFamily="34" charset="0"/>
              </a:rPr>
              <a:t>Initial OPC accuracy slightly less than radar but overall scored well</a:t>
            </a:r>
          </a:p>
          <a:p>
            <a:pPr lvl="1">
              <a:spcBef>
                <a:spcPts val="300"/>
              </a:spcBef>
              <a:defRPr/>
            </a:pPr>
            <a:r>
              <a:rPr lang="en-US" sz="2300" dirty="0" smtClean="0">
                <a:cs typeface="Calibri" pitchFamily="34" charset="0"/>
              </a:rPr>
              <a:t>Sets baseline for future improvements</a:t>
            </a:r>
          </a:p>
          <a:p>
            <a:pPr marL="285750" indent="-285750">
              <a:defRPr/>
            </a:pPr>
            <a:r>
              <a:rPr lang="en-US" sz="2600" dirty="0">
                <a:cs typeface="Calibri" panose="020F0502020204030204" pitchFamily="34" charset="0"/>
              </a:rPr>
              <a:t>Onsite </a:t>
            </a:r>
            <a:r>
              <a:rPr lang="en-US" sz="2600" dirty="0" smtClean="0">
                <a:cs typeface="Calibri" panose="020F0502020204030204" pitchFamily="34" charset="0"/>
              </a:rPr>
              <a:t>user evaluation of OPC completed </a:t>
            </a:r>
            <a:r>
              <a:rPr lang="en-US" sz="2600" dirty="0">
                <a:cs typeface="Calibri" panose="020F0502020204030204" pitchFamily="34" charset="0"/>
              </a:rPr>
              <a:t>at ZMA &amp; ZHU </a:t>
            </a:r>
            <a:r>
              <a:rPr lang="en-US" sz="2600" dirty="0" smtClean="0">
                <a:cs typeface="Calibri" panose="020F0502020204030204" pitchFamily="34" charset="0"/>
              </a:rPr>
              <a:t>this past spring by </a:t>
            </a:r>
            <a:r>
              <a:rPr lang="en-US" sz="2600" dirty="0">
                <a:cs typeface="Calibri" panose="020F0502020204030204" pitchFamily="34" charset="0"/>
              </a:rPr>
              <a:t>ANG’s Aviation Weather Demonstration &amp; Evaluation (AWDE) </a:t>
            </a:r>
            <a:r>
              <a:rPr lang="en-US" sz="2600" dirty="0" smtClean="0">
                <a:cs typeface="Calibri" panose="020F0502020204030204" pitchFamily="34" charset="0"/>
              </a:rPr>
              <a:t>group </a:t>
            </a:r>
            <a:endParaRPr lang="en-US" sz="2600" dirty="0">
              <a:cs typeface="Calibri" panose="020F0502020204030204" pitchFamily="34" charset="0"/>
            </a:endParaRPr>
          </a:p>
          <a:p>
            <a:pPr marL="569913" lvl="1" indent="-284163">
              <a:defRPr/>
            </a:pPr>
            <a:r>
              <a:rPr lang="en-US" sz="2300" dirty="0" smtClean="0">
                <a:cs typeface="Calibri" panose="020F0502020204030204" pitchFamily="34" charset="0"/>
              </a:rPr>
              <a:t>Tabletop exercise of scenarios involving Controllers</a:t>
            </a:r>
            <a:r>
              <a:rPr lang="en-US" sz="2300" dirty="0">
                <a:cs typeface="Calibri" panose="020F0502020204030204" pitchFamily="34" charset="0"/>
              </a:rPr>
              <a:t>, FLM, and TMU </a:t>
            </a:r>
            <a:r>
              <a:rPr lang="en-US" sz="2300" dirty="0" smtClean="0">
                <a:cs typeface="Calibri" panose="020F0502020204030204" pitchFamily="34" charset="0"/>
              </a:rPr>
              <a:t>personnel</a:t>
            </a:r>
            <a:endParaRPr lang="en-US" sz="2300" dirty="0">
              <a:cs typeface="Calibri" panose="020F0502020204030204" pitchFamily="34" charset="0"/>
            </a:endParaRPr>
          </a:p>
          <a:p>
            <a:pPr marL="569913" lvl="1" indent="-284163">
              <a:defRPr/>
            </a:pPr>
            <a:r>
              <a:rPr lang="en-US" sz="2300" dirty="0">
                <a:cs typeface="Calibri" panose="020F0502020204030204" pitchFamily="34" charset="0"/>
              </a:rPr>
              <a:t>Overwhelming positive response with ratings above 9 on 10 point scale for safety, efficiency in sector operations, efficiency in use of airspace, operational suitability, situational awareness and information </a:t>
            </a:r>
            <a:r>
              <a:rPr lang="en-US" sz="2300" dirty="0" smtClean="0">
                <a:cs typeface="Calibri" panose="020F0502020204030204" pitchFamily="34" charset="0"/>
              </a:rPr>
              <a:t>presentation</a:t>
            </a:r>
          </a:p>
          <a:p>
            <a:pPr marL="285750" indent="-285750">
              <a:defRPr/>
            </a:pPr>
            <a:r>
              <a:rPr lang="en-US" sz="2600" dirty="0">
                <a:cs typeface="Calibri" panose="020F0502020204030204" pitchFamily="34" charset="0"/>
              </a:rPr>
              <a:t>60 day Limited Operational User Evaluation </a:t>
            </a:r>
            <a:r>
              <a:rPr lang="en-US" sz="2600" dirty="0" smtClean="0">
                <a:cs typeface="Calibri" panose="020F0502020204030204" pitchFamily="34" charset="0"/>
              </a:rPr>
              <a:t>just completed at </a:t>
            </a:r>
            <a:r>
              <a:rPr lang="en-US" sz="2600" dirty="0">
                <a:cs typeface="Calibri" panose="020F0502020204030204" pitchFamily="34" charset="0"/>
              </a:rPr>
              <a:t>ZHU &amp; ZMA </a:t>
            </a:r>
            <a:endParaRPr lang="en-US" sz="2600" dirty="0" smtClean="0">
              <a:cs typeface="Calibri" panose="020F0502020204030204" pitchFamily="34" charset="0"/>
            </a:endParaRPr>
          </a:p>
          <a:p>
            <a:pPr marL="569913" lvl="1" indent="-284163">
              <a:defRPr/>
            </a:pPr>
            <a:r>
              <a:rPr lang="en-US" sz="2300" dirty="0" smtClean="0">
                <a:cs typeface="Calibri" panose="020F0502020204030204" pitchFamily="34" charset="0"/>
              </a:rPr>
              <a:t>120 day evaluation continues at </a:t>
            </a:r>
            <a:r>
              <a:rPr lang="en-US" sz="2300" dirty="0">
                <a:cs typeface="Calibri" panose="020F0502020204030204" pitchFamily="34" charset="0"/>
              </a:rPr>
              <a:t>the </a:t>
            </a:r>
            <a:r>
              <a:rPr lang="en-US" sz="2300" dirty="0" smtClean="0">
                <a:cs typeface="Calibri" panose="020F0502020204030204" pitchFamily="34" charset="0"/>
              </a:rPr>
              <a:t>Command Center until 23 Sep</a:t>
            </a:r>
            <a:endParaRPr lang="en-US" sz="2300" dirty="0">
              <a:cs typeface="Calibri" panose="020F0502020204030204" pitchFamily="34" charset="0"/>
            </a:endParaRPr>
          </a:p>
          <a:p>
            <a:pPr marL="569913" lvl="1" indent="-284163">
              <a:defRPr/>
            </a:pPr>
            <a:r>
              <a:rPr lang="en-US" sz="2300" dirty="0">
                <a:cs typeface="Calibri" panose="020F0502020204030204" pitchFamily="34" charset="0"/>
              </a:rPr>
              <a:t>Goal: Validate that OPC provides an operational benefit to traffic management where NEXRAD coverage is absent or degraded</a:t>
            </a:r>
          </a:p>
          <a:p>
            <a:pPr marL="169863" indent="-284163">
              <a:defRPr/>
            </a:pPr>
            <a:endParaRPr lang="en-US" sz="2200" dirty="0"/>
          </a:p>
          <a:p>
            <a:pPr>
              <a:spcBef>
                <a:spcPts val="300"/>
              </a:spcBef>
              <a:defRPr/>
            </a:pPr>
            <a:endParaRPr lang="en-US" sz="2600" dirty="0">
              <a:cs typeface="Calibri" pitchFamily="34" charset="0"/>
            </a:endParaRPr>
          </a:p>
          <a:p>
            <a:pPr>
              <a:spcBef>
                <a:spcPts val="300"/>
              </a:spcBef>
              <a:defRPr/>
            </a:pPr>
            <a:endParaRPr lang="en-US" sz="2600" dirty="0" smtClean="0">
              <a:cs typeface="Calibri" pitchFamily="34" charset="0"/>
            </a:endParaRPr>
          </a:p>
        </p:txBody>
      </p:sp>
      <p:sp>
        <p:nvSpPr>
          <p:cNvPr id="17412" name="Slide Number Placeholder 5"/>
          <p:cNvSpPr>
            <a:spLocks noGrp="1"/>
          </p:cNvSpPr>
          <p:nvPr>
            <p:ph type="sldNum" sz="quarter" idx="11"/>
          </p:nvPr>
        </p:nvSpPr>
        <p:spPr bwMode="auto">
          <a:xfrm>
            <a:off x="663575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spcBef>
                <a:spcPct val="0"/>
              </a:spcBef>
              <a:buClrTx/>
              <a:buFontTx/>
              <a:buNone/>
            </a:pPr>
            <a:fld id="{56608F01-BD8F-4454-B013-A5B862BDB5C0}" type="slidenum">
              <a:rPr lang="en-US" altLang="en-US" sz="1200" smtClean="0"/>
              <a:pPr>
                <a:spcBef>
                  <a:spcPct val="0"/>
                </a:spcBef>
                <a:buClrTx/>
                <a:buFontTx/>
                <a:buNone/>
              </a:pPr>
              <a:t>15</a:t>
            </a:fld>
            <a:endParaRPr lang="en-US" altLang="en-US" sz="1200" smtClean="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3600" smtClean="0">
                <a:cs typeface="Arial" pitchFamily="34" charset="0"/>
              </a:rPr>
              <a:t>OPC - Activity Schedule</a:t>
            </a:r>
          </a:p>
        </p:txBody>
      </p:sp>
      <p:graphicFrame>
        <p:nvGraphicFramePr>
          <p:cNvPr id="5" name="Table 4"/>
          <p:cNvGraphicFramePr>
            <a:graphicFrameLocks noGrp="1"/>
          </p:cNvGraphicFramePr>
          <p:nvPr/>
        </p:nvGraphicFramePr>
        <p:xfrm>
          <a:off x="314325" y="960438"/>
          <a:ext cx="8305800" cy="5040333"/>
        </p:xfrm>
        <a:graphic>
          <a:graphicData uri="http://schemas.openxmlformats.org/drawingml/2006/table">
            <a:tbl>
              <a:tblPr firstRow="1" bandRow="1">
                <a:tableStyleId>{5C22544A-7EE6-4342-B048-85BDC9FD1C3A}</a:tableStyleId>
              </a:tblPr>
              <a:tblGrid>
                <a:gridCol w="5593702"/>
                <a:gridCol w="1271296"/>
                <a:gridCol w="1440802"/>
              </a:tblGrid>
              <a:tr h="591972">
                <a:tc>
                  <a:txBody>
                    <a:bodyPr/>
                    <a:lstStyle/>
                    <a:p>
                      <a:pPr algn="ctr"/>
                      <a:r>
                        <a:rPr lang="en-US" sz="1400" dirty="0" smtClean="0">
                          <a:solidFill>
                            <a:schemeClr val="bg1"/>
                          </a:solidFill>
                        </a:rPr>
                        <a:t>Concept Maturity</a:t>
                      </a:r>
                      <a:r>
                        <a:rPr lang="en-US" sz="1400" baseline="0" dirty="0" smtClean="0">
                          <a:solidFill>
                            <a:schemeClr val="bg1"/>
                          </a:solidFill>
                        </a:rPr>
                        <a:t> and Technology Development (CMTD)</a:t>
                      </a:r>
                      <a:r>
                        <a:rPr lang="en-US" sz="1400" dirty="0" smtClean="0">
                          <a:solidFill>
                            <a:schemeClr val="bg1"/>
                          </a:solidFill>
                        </a:rPr>
                        <a:t> Activities</a:t>
                      </a:r>
                      <a:endParaRPr lang="en-US" sz="1400" dirty="0">
                        <a:solidFill>
                          <a:schemeClr val="bg1"/>
                        </a:solidFill>
                      </a:endParaRPr>
                    </a:p>
                  </a:txBody>
                  <a:tcPr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400" dirty="0" smtClean="0">
                          <a:solidFill>
                            <a:schemeClr val="bg1"/>
                          </a:solidFill>
                        </a:rPr>
                        <a:t>Duration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(By Month)</a:t>
                      </a:r>
                      <a:endParaRPr lang="en-US" sz="1400" dirty="0">
                        <a:solidFill>
                          <a:schemeClr val="bg1"/>
                        </a:solidFill>
                      </a:endParaRPr>
                    </a:p>
                  </a:txBody>
                  <a:tcPr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400" dirty="0" smtClean="0">
                          <a:solidFill>
                            <a:schemeClr val="bg1"/>
                          </a:solidFill>
                        </a:rPr>
                        <a:t>Targeted Date</a:t>
                      </a:r>
                      <a:endParaRPr lang="en-US" sz="1400" dirty="0">
                        <a:solidFill>
                          <a:schemeClr val="bg1"/>
                        </a:solidFill>
                      </a:endParaRPr>
                    </a:p>
                  </a:txBody>
                  <a:tcPr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04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Phase</a:t>
                      </a:r>
                      <a:r>
                        <a:rPr lang="en-US" sz="1400" b="1" baseline="0" dirty="0" smtClean="0">
                          <a:solidFill>
                            <a:schemeClr val="tx1"/>
                          </a:solidFill>
                        </a:rPr>
                        <a:t> I –  CMTD Total</a:t>
                      </a: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400" b="1" dirty="0" smtClean="0">
                          <a:solidFill>
                            <a:schemeClr val="tx1"/>
                          </a:solidFill>
                        </a:rPr>
                        <a:t>28</a:t>
                      </a:r>
                      <a:endParaRPr lang="en-US" sz="1400" b="1" dirty="0">
                        <a:solidFill>
                          <a:schemeClr val="tx1"/>
                        </a:solidFill>
                      </a:endParaRPr>
                    </a:p>
                  </a:txBody>
                  <a:tcPr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400" b="1" dirty="0" smtClean="0">
                          <a:solidFill>
                            <a:schemeClr val="tx1"/>
                          </a:solidFill>
                        </a:rPr>
                        <a:t>08/2016</a:t>
                      </a:r>
                      <a:endParaRPr lang="en-US" sz="1400" b="1" dirty="0">
                        <a:solidFill>
                          <a:schemeClr val="tx1"/>
                        </a:solidFill>
                      </a:endParaRPr>
                    </a:p>
                  </a:txBody>
                  <a:tcPr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04762">
                <a:tc>
                  <a:txBody>
                    <a:bodyPr/>
                    <a:lstStyle/>
                    <a:p>
                      <a:pPr marL="225425"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2"/>
                          </a:solidFill>
                        </a:rPr>
                        <a:t>Finalize</a:t>
                      </a:r>
                      <a:r>
                        <a:rPr lang="en-US" sz="1200" b="1" baseline="0" dirty="0" smtClean="0">
                          <a:solidFill>
                            <a:schemeClr val="accent2"/>
                          </a:solidFill>
                        </a:rPr>
                        <a:t> SOW and Contract</a:t>
                      </a:r>
                      <a:endParaRPr lang="en-US" sz="1200" b="1" dirty="0">
                        <a:solidFill>
                          <a:schemeClr val="tx1"/>
                        </a:solidFill>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1400" b="1" dirty="0" smtClean="0">
                          <a:solidFill>
                            <a:schemeClr val="accent2">
                              <a:lumMod val="75000"/>
                            </a:schemeClr>
                          </a:solidFill>
                        </a:rPr>
                        <a:t>2</a:t>
                      </a:r>
                      <a:endParaRPr lang="en-US" sz="1400" b="1" dirty="0">
                        <a:solidFill>
                          <a:schemeClr val="accent2">
                            <a:lumMod val="75000"/>
                          </a:schemeClr>
                        </a:solidFill>
                      </a:endParaRPr>
                    </a:p>
                  </a:txBody>
                  <a:tcPr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1400" b="1" dirty="0" smtClean="0">
                          <a:solidFill>
                            <a:schemeClr val="accent2">
                              <a:lumMod val="75000"/>
                            </a:schemeClr>
                          </a:solidFill>
                        </a:rPr>
                        <a:t>04/2014</a:t>
                      </a:r>
                      <a:endParaRPr lang="en-US" sz="1400" b="1" dirty="0">
                        <a:solidFill>
                          <a:schemeClr val="accent2">
                            <a:lumMod val="75000"/>
                          </a:schemeClr>
                        </a:solidFill>
                      </a:endParaRPr>
                    </a:p>
                  </a:txBody>
                  <a:tcPr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04762">
                <a:tc>
                  <a:txBody>
                    <a:bodyPr/>
                    <a:lstStyle/>
                    <a:p>
                      <a:pPr marL="463550" lvl="1" indent="-238125">
                        <a:buFont typeface="+mj-lt"/>
                        <a:buNone/>
                      </a:pPr>
                      <a:r>
                        <a:rPr lang="en-US" sz="1200" b="1" dirty="0" smtClean="0">
                          <a:solidFill>
                            <a:schemeClr val="accent2"/>
                          </a:solidFill>
                        </a:rPr>
                        <a:t>Status</a:t>
                      </a:r>
                      <a:r>
                        <a:rPr lang="en-US" sz="1200" b="1" baseline="0" dirty="0" smtClean="0">
                          <a:solidFill>
                            <a:schemeClr val="accent2"/>
                          </a:solidFill>
                        </a:rPr>
                        <a:t> update</a:t>
                      </a:r>
                      <a:endParaRPr lang="en-US" sz="1200" b="1" dirty="0" smtClean="0">
                        <a:solidFill>
                          <a:schemeClr val="accent2"/>
                        </a:solidFill>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1400" b="1" dirty="0" smtClean="0">
                          <a:solidFill>
                            <a:schemeClr val="accent2">
                              <a:lumMod val="75000"/>
                            </a:schemeClr>
                          </a:solidFill>
                        </a:rPr>
                        <a:t>0</a:t>
                      </a:r>
                      <a:endParaRPr lang="en-US" sz="1400" b="1" dirty="0">
                        <a:solidFill>
                          <a:schemeClr val="accent2">
                            <a:lumMod val="75000"/>
                          </a:schemeClr>
                        </a:solidFill>
                      </a:endParaRPr>
                    </a:p>
                  </a:txBody>
                  <a:tcPr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1400" b="1" dirty="0" smtClean="0">
                          <a:solidFill>
                            <a:schemeClr val="accent2">
                              <a:lumMod val="75000"/>
                            </a:schemeClr>
                          </a:solidFill>
                        </a:rPr>
                        <a:t>12/2014</a:t>
                      </a:r>
                      <a:endParaRPr lang="en-US" sz="1400" b="1" dirty="0">
                        <a:solidFill>
                          <a:schemeClr val="accent2">
                            <a:lumMod val="75000"/>
                          </a:schemeClr>
                        </a:solidFill>
                      </a:endParaRPr>
                    </a:p>
                  </a:txBody>
                  <a:tcPr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04762">
                <a:tc>
                  <a:txBody>
                    <a:bodyPr/>
                    <a:lstStyle/>
                    <a:p>
                      <a:pPr marL="463550" lvl="1" indent="-238125">
                        <a:buFont typeface="+mj-lt"/>
                        <a:buNone/>
                      </a:pPr>
                      <a:r>
                        <a:rPr lang="en-US" sz="1200" b="1" dirty="0" smtClean="0">
                          <a:solidFill>
                            <a:schemeClr val="accent2"/>
                          </a:solidFill>
                        </a:rPr>
                        <a:t>Delivery of initial</a:t>
                      </a:r>
                      <a:r>
                        <a:rPr lang="en-US" sz="1200" b="1" baseline="0" dirty="0" smtClean="0">
                          <a:solidFill>
                            <a:schemeClr val="accent2"/>
                          </a:solidFill>
                        </a:rPr>
                        <a:t> prototype</a:t>
                      </a:r>
                      <a:endParaRPr lang="en-US" sz="1200" b="1" dirty="0" smtClean="0">
                        <a:solidFill>
                          <a:schemeClr val="accent2"/>
                        </a:solidFill>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1400" b="1" dirty="0" smtClean="0">
                          <a:solidFill>
                            <a:schemeClr val="accent2">
                              <a:lumMod val="75000"/>
                            </a:schemeClr>
                          </a:solidFill>
                        </a:rPr>
                        <a:t>13</a:t>
                      </a:r>
                      <a:endParaRPr lang="en-US" sz="1400" b="1" dirty="0">
                        <a:solidFill>
                          <a:schemeClr val="accent2">
                            <a:lumMod val="75000"/>
                          </a:schemeClr>
                        </a:solidFill>
                      </a:endParaRPr>
                    </a:p>
                  </a:txBody>
                  <a:tcPr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1400" b="1" dirty="0" smtClean="0">
                          <a:solidFill>
                            <a:schemeClr val="accent2">
                              <a:lumMod val="75000"/>
                            </a:schemeClr>
                          </a:solidFill>
                        </a:rPr>
                        <a:t>05/2015</a:t>
                      </a:r>
                      <a:endParaRPr lang="en-US" sz="1400" b="1" dirty="0">
                        <a:solidFill>
                          <a:schemeClr val="accent2">
                            <a:lumMod val="75000"/>
                          </a:schemeClr>
                        </a:solidFill>
                      </a:endParaRPr>
                    </a:p>
                  </a:txBody>
                  <a:tcPr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04762">
                <a:tc>
                  <a:txBody>
                    <a:bodyPr/>
                    <a:lstStyle/>
                    <a:p>
                      <a:pPr marL="463550" lvl="1" indent="-238125">
                        <a:buFont typeface="+mj-lt"/>
                        <a:buNone/>
                      </a:pPr>
                      <a:r>
                        <a:rPr lang="en-US" sz="1200" b="1" dirty="0" smtClean="0">
                          <a:solidFill>
                            <a:schemeClr val="accent2"/>
                          </a:solidFill>
                        </a:rPr>
                        <a:t>Independent meteorological Quality Assessment (QA) on algorithm</a:t>
                      </a: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1400" b="1" dirty="0" smtClean="0">
                          <a:solidFill>
                            <a:schemeClr val="accent2"/>
                          </a:solidFill>
                        </a:rPr>
                        <a:t>6</a:t>
                      </a:r>
                      <a:endParaRPr lang="en-US" sz="1400" b="1" dirty="0">
                        <a:solidFill>
                          <a:schemeClr val="accent2"/>
                        </a:solidFill>
                      </a:endParaRPr>
                    </a:p>
                  </a:txBody>
                  <a:tcPr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1400" b="1" dirty="0" smtClean="0">
                          <a:solidFill>
                            <a:schemeClr val="accent2"/>
                          </a:solidFill>
                        </a:rPr>
                        <a:t>12/2015</a:t>
                      </a:r>
                      <a:endParaRPr lang="en-US" sz="1400" b="1" dirty="0">
                        <a:solidFill>
                          <a:schemeClr val="accent2"/>
                        </a:solidFill>
                      </a:endParaRPr>
                    </a:p>
                  </a:txBody>
                  <a:tcPr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04762">
                <a:tc>
                  <a:txBody>
                    <a:bodyPr/>
                    <a:lstStyle/>
                    <a:p>
                      <a:pPr marL="463550" lvl="1" indent="-238125">
                        <a:buFont typeface="+mj-lt"/>
                        <a:buNone/>
                      </a:pPr>
                      <a:r>
                        <a:rPr lang="en-US" sz="1200" b="1" dirty="0" smtClean="0">
                          <a:solidFill>
                            <a:srgbClr val="00B050"/>
                          </a:solidFill>
                        </a:rPr>
                        <a:t>User Evaluation</a:t>
                      </a: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1400" b="1" dirty="0" smtClean="0">
                          <a:solidFill>
                            <a:srgbClr val="00B050"/>
                          </a:solidFill>
                        </a:rPr>
                        <a:t>9</a:t>
                      </a:r>
                      <a:endParaRPr lang="en-US" sz="1400" b="1" dirty="0">
                        <a:solidFill>
                          <a:srgbClr val="00B050"/>
                        </a:solidFill>
                      </a:endParaRPr>
                    </a:p>
                  </a:txBody>
                  <a:tcPr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1400" b="1" dirty="0" smtClean="0">
                          <a:solidFill>
                            <a:srgbClr val="00B050"/>
                          </a:solidFill>
                        </a:rPr>
                        <a:t>09/2016</a:t>
                      </a:r>
                      <a:endParaRPr lang="en-US" sz="1400" b="1" dirty="0">
                        <a:solidFill>
                          <a:srgbClr val="00B050"/>
                        </a:solidFill>
                      </a:endParaRPr>
                    </a:p>
                  </a:txBody>
                  <a:tcPr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04762">
                <a:tc>
                  <a:txBody>
                    <a:bodyPr/>
                    <a:lstStyle/>
                    <a:p>
                      <a:pPr marL="569913" marR="0" lvl="1" indent="-344488" algn="l" defTabSz="914400" rtl="0" eaLnBrk="1" fontAlgn="auto" latinLnBrk="0" hangingPunct="1">
                        <a:lnSpc>
                          <a:spcPct val="100000"/>
                        </a:lnSpc>
                        <a:spcBef>
                          <a:spcPts val="0"/>
                        </a:spcBef>
                        <a:spcAft>
                          <a:spcPts val="0"/>
                        </a:spcAft>
                        <a:buClrTx/>
                        <a:buSzTx/>
                        <a:buFont typeface="+mj-lt"/>
                        <a:buNone/>
                        <a:tabLst/>
                        <a:defRPr/>
                      </a:pPr>
                      <a:r>
                        <a:rPr lang="en-US" sz="1200" b="1" dirty="0" smtClean="0">
                          <a:solidFill>
                            <a:schemeClr val="tx1"/>
                          </a:solidFill>
                        </a:rPr>
                        <a:t>Preliminary Safety Assessment</a:t>
                      </a: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1400" b="1" dirty="0" smtClean="0">
                          <a:solidFill>
                            <a:schemeClr val="tx1"/>
                          </a:solidFill>
                        </a:rPr>
                        <a:t>6</a:t>
                      </a:r>
                      <a:endParaRPr lang="en-US" sz="1400" b="1" dirty="0">
                        <a:solidFill>
                          <a:schemeClr val="tx1"/>
                        </a:solidFill>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1400" b="1" dirty="0" smtClean="0">
                          <a:solidFill>
                            <a:schemeClr val="tx1"/>
                          </a:solidFill>
                        </a:rPr>
                        <a:t>02/2017</a:t>
                      </a:r>
                      <a:endParaRPr lang="en-US" sz="1400" b="1" dirty="0">
                        <a:solidFill>
                          <a:schemeClr val="tx1"/>
                        </a:solidFill>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04762">
                <a:tc>
                  <a:txBody>
                    <a:bodyPr/>
                    <a:lstStyle/>
                    <a:p>
                      <a:pPr marL="569913" marR="0" lvl="1" indent="-344488" algn="l" defTabSz="914400" rtl="0" eaLnBrk="1" fontAlgn="auto" latinLnBrk="0" hangingPunct="1">
                        <a:lnSpc>
                          <a:spcPct val="100000"/>
                        </a:lnSpc>
                        <a:spcBef>
                          <a:spcPts val="0"/>
                        </a:spcBef>
                        <a:spcAft>
                          <a:spcPts val="0"/>
                        </a:spcAft>
                        <a:buClrTx/>
                        <a:buSzTx/>
                        <a:buFont typeface="+mj-lt"/>
                        <a:buNone/>
                        <a:tabLst/>
                        <a:defRPr/>
                      </a:pPr>
                      <a:r>
                        <a:rPr lang="en-US" sz="1200" b="1" dirty="0" smtClean="0">
                          <a:solidFill>
                            <a:schemeClr val="tx1"/>
                          </a:solidFill>
                        </a:rPr>
                        <a:t>CMTD</a:t>
                      </a:r>
                      <a:r>
                        <a:rPr lang="en-US" sz="1200" b="1" baseline="0" dirty="0" smtClean="0">
                          <a:solidFill>
                            <a:schemeClr val="tx1"/>
                          </a:solidFill>
                        </a:rPr>
                        <a:t> to IA Transition Plan</a:t>
                      </a:r>
                      <a:endParaRPr lang="en-US" sz="1200" b="1" dirty="0" smtClean="0">
                        <a:solidFill>
                          <a:schemeClr val="tx1"/>
                        </a:solidFill>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1400" b="1" dirty="0" smtClean="0">
                          <a:solidFill>
                            <a:schemeClr val="tx1"/>
                          </a:solidFill>
                        </a:rPr>
                        <a:t>3</a:t>
                      </a:r>
                      <a:endParaRPr lang="en-US" sz="1400" b="1" dirty="0">
                        <a:solidFill>
                          <a:schemeClr val="tx1"/>
                        </a:solidFill>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12/2016</a:t>
                      </a:r>
                      <a:endParaRPr lang="en-US" sz="1400" b="1" dirty="0">
                        <a:solidFill>
                          <a:schemeClr val="tx1"/>
                        </a:solidFill>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04762">
                <a:tc>
                  <a:txBody>
                    <a:bodyPr/>
                    <a:lstStyle/>
                    <a:p>
                      <a:pPr marL="463550" lvl="1" indent="-238125">
                        <a:buFont typeface="+mj-lt"/>
                        <a:buNone/>
                      </a:pPr>
                      <a:r>
                        <a:rPr lang="en-US" sz="1200" b="1" baseline="0" dirty="0" smtClean="0">
                          <a:solidFill>
                            <a:srgbClr val="00B050"/>
                          </a:solidFill>
                        </a:rPr>
                        <a:t>A</a:t>
                      </a:r>
                      <a:r>
                        <a:rPr lang="en-US" sz="1200" b="1" dirty="0" smtClean="0">
                          <a:solidFill>
                            <a:srgbClr val="00B050"/>
                          </a:solidFill>
                        </a:rPr>
                        <a:t>dditional refinements to Algorithm </a:t>
                      </a: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1400" b="1" dirty="0" smtClean="0">
                          <a:solidFill>
                            <a:srgbClr val="00B050"/>
                          </a:solidFill>
                        </a:rPr>
                        <a:t>26</a:t>
                      </a:r>
                      <a:endParaRPr lang="en-US" sz="1400" b="1" dirty="0">
                        <a:solidFill>
                          <a:srgbClr val="00B050"/>
                        </a:solidFill>
                      </a:endParaRPr>
                    </a:p>
                  </a:txBody>
                  <a:tcPr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1400" b="1" dirty="0" smtClean="0">
                          <a:solidFill>
                            <a:srgbClr val="00B050"/>
                          </a:solidFill>
                        </a:rPr>
                        <a:t>09/2017</a:t>
                      </a:r>
                      <a:endParaRPr lang="en-US" sz="1400" b="1" dirty="0">
                        <a:solidFill>
                          <a:srgbClr val="00B050"/>
                        </a:solidFill>
                      </a:endParaRPr>
                    </a:p>
                  </a:txBody>
                  <a:tcPr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04762">
                <a:tc>
                  <a:txBody>
                    <a:bodyPr/>
                    <a:lstStyle/>
                    <a:p>
                      <a:pPr marL="628650" marR="0" lvl="1" indent="-403225" algn="l" defTabSz="914400" rtl="0" eaLnBrk="1" fontAlgn="auto" latinLnBrk="0" hangingPunct="1">
                        <a:lnSpc>
                          <a:spcPct val="100000"/>
                        </a:lnSpc>
                        <a:spcBef>
                          <a:spcPts val="0"/>
                        </a:spcBef>
                        <a:spcAft>
                          <a:spcPts val="0"/>
                        </a:spcAft>
                        <a:buClrTx/>
                        <a:buSzTx/>
                        <a:buFont typeface="+mj-lt"/>
                        <a:buNone/>
                        <a:tabLst/>
                        <a:defRPr/>
                      </a:pPr>
                      <a:r>
                        <a:rPr lang="en-US" sz="1200" b="1" dirty="0" smtClean="0">
                          <a:solidFill>
                            <a:schemeClr val="tx1"/>
                          </a:solidFill>
                        </a:rPr>
                        <a:t>Meteorological QA on </a:t>
                      </a:r>
                      <a:r>
                        <a:rPr lang="en-US" sz="1200" b="1" i="1" u="sng" dirty="0" smtClean="0">
                          <a:solidFill>
                            <a:schemeClr val="tx1"/>
                          </a:solidFill>
                        </a:rPr>
                        <a:t>Refined</a:t>
                      </a:r>
                      <a:r>
                        <a:rPr lang="en-US" sz="1200" b="1" dirty="0" smtClean="0">
                          <a:solidFill>
                            <a:schemeClr val="tx1"/>
                          </a:solidFill>
                        </a:rPr>
                        <a:t> OPC Algorithm</a:t>
                      </a:r>
                      <a:endParaRPr lang="en-US" sz="1200" b="1" dirty="0">
                        <a:solidFill>
                          <a:schemeClr val="tx1"/>
                        </a:solidFill>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1400" b="1" dirty="0" smtClean="0">
                          <a:solidFill>
                            <a:schemeClr val="tx1"/>
                          </a:solidFill>
                        </a:rPr>
                        <a:t>3</a:t>
                      </a:r>
                      <a:endParaRPr lang="en-US" sz="1400" b="1" dirty="0">
                        <a:solidFill>
                          <a:schemeClr val="tx1"/>
                        </a:solidFill>
                      </a:endParaRPr>
                    </a:p>
                  </a:txBody>
                  <a:tcPr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1400" b="1" dirty="0" smtClean="0">
                          <a:solidFill>
                            <a:schemeClr val="tx1"/>
                          </a:solidFill>
                        </a:rPr>
                        <a:t>12/2017</a:t>
                      </a:r>
                      <a:endParaRPr lang="en-US" sz="1400" b="1" dirty="0">
                        <a:solidFill>
                          <a:schemeClr val="tx1"/>
                        </a:solidFill>
                      </a:endParaRPr>
                    </a:p>
                  </a:txBody>
                  <a:tcPr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04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Phase 2 – Investment Activities</a:t>
                      </a:r>
                      <a:endParaRPr lang="en-US" sz="1400" b="1" dirty="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400" b="1" dirty="0" smtClean="0">
                          <a:solidFill>
                            <a:schemeClr val="tx1"/>
                          </a:solidFill>
                        </a:rPr>
                        <a:t>18</a:t>
                      </a:r>
                      <a:endParaRPr lang="en-US" sz="1400" b="1" dirty="0">
                        <a:solidFill>
                          <a:schemeClr val="tx1"/>
                        </a:solidFill>
                      </a:endParaRP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2/2017</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04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Phase</a:t>
                      </a:r>
                      <a:r>
                        <a:rPr lang="en-US" sz="1400" b="1" baseline="0" dirty="0" smtClean="0">
                          <a:solidFill>
                            <a:schemeClr val="tx1"/>
                          </a:solidFill>
                        </a:rPr>
                        <a:t> 3 – Initial implementation at ZMA and ZHU</a:t>
                      </a: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400" b="1" dirty="0" smtClean="0">
                          <a:solidFill>
                            <a:schemeClr val="tx1"/>
                          </a:solidFill>
                        </a:rPr>
                        <a:t>3</a:t>
                      </a:r>
                      <a:endParaRPr lang="en-US" sz="1400" b="1" dirty="0">
                        <a:solidFill>
                          <a:schemeClr val="tx1"/>
                        </a:solidFill>
                      </a:endParaRP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TBD</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220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Phase</a:t>
                      </a:r>
                      <a:r>
                        <a:rPr lang="en-US" sz="1400" b="1" baseline="0" dirty="0" smtClean="0">
                          <a:solidFill>
                            <a:schemeClr val="tx1"/>
                          </a:solidFill>
                        </a:rPr>
                        <a:t> 3 – Transition to NWP (Work Package 2)</a:t>
                      </a: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400" b="1" dirty="0" smtClean="0">
                          <a:solidFill>
                            <a:schemeClr val="tx1"/>
                          </a:solidFill>
                        </a:rPr>
                        <a:t>TBD</a:t>
                      </a:r>
                      <a:endParaRPr lang="en-US" sz="1400" b="1" dirty="0">
                        <a:solidFill>
                          <a:schemeClr val="tx1"/>
                        </a:solidFill>
                      </a:endParaRP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2020-2022</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4691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Phase 3 – Transition to NWS</a:t>
                      </a: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400" b="1" dirty="0" smtClean="0">
                          <a:solidFill>
                            <a:schemeClr val="tx1"/>
                          </a:solidFill>
                        </a:rPr>
                        <a:t>TBD</a:t>
                      </a:r>
                      <a:endParaRPr lang="en-US" sz="1400" b="1" dirty="0">
                        <a:solidFill>
                          <a:schemeClr val="tx1"/>
                        </a:solidFill>
                      </a:endParaRP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TBD</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18501" name="Slide Number Placeholder 5"/>
          <p:cNvSpPr>
            <a:spLocks noGrp="1"/>
          </p:cNvSpPr>
          <p:nvPr>
            <p:ph type="sldNum" sz="quarter" idx="11"/>
          </p:nvPr>
        </p:nvSpPr>
        <p:spPr bwMode="auto">
          <a:xfrm>
            <a:off x="663575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spcBef>
                <a:spcPct val="0"/>
              </a:spcBef>
              <a:buClrTx/>
              <a:buFontTx/>
              <a:buNone/>
            </a:pPr>
            <a:fld id="{AC06C57C-C43D-4978-9A80-12926F05FC09}" type="slidenum">
              <a:rPr lang="en-US" altLang="en-US" sz="1200" smtClean="0"/>
              <a:pPr>
                <a:spcBef>
                  <a:spcPct val="0"/>
                </a:spcBef>
                <a:buClrTx/>
                <a:buFontTx/>
                <a:buNone/>
              </a:pPr>
              <a:t>16</a:t>
            </a:fld>
            <a:endParaRPr lang="en-US" altLang="en-US" sz="1200" smtClean="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228600"/>
            <a:ext cx="8001000" cy="609600"/>
          </a:xfrm>
        </p:spPr>
        <p:txBody>
          <a:bodyPr/>
          <a:lstStyle/>
          <a:p>
            <a:r>
              <a:rPr lang="en-US" altLang="en-US" sz="3600" smtClean="0">
                <a:solidFill>
                  <a:srgbClr val="1B3168"/>
                </a:solidFill>
                <a:cs typeface="Arial" pitchFamily="34" charset="0"/>
              </a:rPr>
              <a:t>OPC - Challenges</a:t>
            </a:r>
          </a:p>
        </p:txBody>
      </p:sp>
      <p:sp>
        <p:nvSpPr>
          <p:cNvPr id="3" name="Content Placeholder 2"/>
          <p:cNvSpPr>
            <a:spLocks noGrp="1"/>
          </p:cNvSpPr>
          <p:nvPr>
            <p:ph idx="1"/>
          </p:nvPr>
        </p:nvSpPr>
        <p:spPr>
          <a:xfrm>
            <a:off x="228600" y="1143000"/>
            <a:ext cx="8796338" cy="4473575"/>
          </a:xfrm>
        </p:spPr>
        <p:txBody>
          <a:bodyPr>
            <a:normAutofit fontScale="92500"/>
          </a:bodyPr>
          <a:lstStyle/>
          <a:p>
            <a:pPr marL="285750" indent="-285750">
              <a:defRPr/>
            </a:pPr>
            <a:r>
              <a:rPr lang="en-US" sz="2400" dirty="0" smtClean="0">
                <a:cs typeface="Calibri" pitchFamily="34" charset="0"/>
              </a:rPr>
              <a:t>Expansion of OPC geographically and to other facilities</a:t>
            </a:r>
          </a:p>
          <a:p>
            <a:pPr marL="569913" lvl="1" indent="-284163">
              <a:defRPr/>
            </a:pPr>
            <a:r>
              <a:rPr lang="en-US" sz="2000" dirty="0" smtClean="0">
                <a:cs typeface="Calibri" pitchFamily="34" charset="0"/>
              </a:rPr>
              <a:t>Calibration of output; training of users</a:t>
            </a:r>
          </a:p>
          <a:p>
            <a:pPr marL="285750" indent="-285750">
              <a:defRPr/>
            </a:pPr>
            <a:r>
              <a:rPr lang="en-US" sz="2400" dirty="0" smtClean="0">
                <a:cs typeface="Calibri" pitchFamily="34" charset="0"/>
              </a:rPr>
              <a:t>Transition to operations</a:t>
            </a:r>
          </a:p>
          <a:p>
            <a:pPr marL="569913" lvl="1" indent="-284163">
              <a:spcBef>
                <a:spcPts val="300"/>
              </a:spcBef>
              <a:defRPr/>
            </a:pPr>
            <a:r>
              <a:rPr lang="en-US" sz="2200" dirty="0" smtClean="0">
                <a:cs typeface="Calibri" pitchFamily="34" charset="0"/>
              </a:rPr>
              <a:t>National Weather Service and others have expressed interest in capability</a:t>
            </a:r>
          </a:p>
          <a:p>
            <a:pPr marL="569913" lvl="1" indent="-284163">
              <a:spcBef>
                <a:spcPts val="300"/>
              </a:spcBef>
              <a:defRPr/>
            </a:pPr>
            <a:r>
              <a:rPr lang="en-US" sz="2200" dirty="0" smtClean="0">
                <a:cs typeface="Calibri" pitchFamily="34" charset="0"/>
              </a:rPr>
              <a:t>Scheduled </a:t>
            </a:r>
            <a:r>
              <a:rPr lang="en-US" sz="2200" dirty="0">
                <a:cs typeface="Calibri" pitchFamily="34" charset="0"/>
              </a:rPr>
              <a:t>for </a:t>
            </a:r>
            <a:r>
              <a:rPr lang="en-US" sz="2200" dirty="0" err="1">
                <a:cs typeface="Calibri" pitchFamily="34" charset="0"/>
              </a:rPr>
              <a:t>NextGen</a:t>
            </a:r>
            <a:r>
              <a:rPr lang="en-US" sz="2200" dirty="0">
                <a:cs typeface="Calibri" pitchFamily="34" charset="0"/>
              </a:rPr>
              <a:t> Weather Processor Work Package 2, 2021-2022</a:t>
            </a:r>
          </a:p>
          <a:p>
            <a:pPr marL="569913" lvl="1" indent="-284163">
              <a:spcBef>
                <a:spcPts val="300"/>
              </a:spcBef>
              <a:defRPr/>
            </a:pPr>
            <a:r>
              <a:rPr lang="en-US" sz="2200" dirty="0" smtClean="0">
                <a:cs typeface="Calibri" pitchFamily="34" charset="0"/>
              </a:rPr>
              <a:t>Will FAA use NWS product or run our own version?</a:t>
            </a:r>
          </a:p>
          <a:p>
            <a:pPr marL="569913" lvl="1" indent="-284163">
              <a:spcBef>
                <a:spcPts val="300"/>
              </a:spcBef>
              <a:defRPr/>
            </a:pPr>
            <a:r>
              <a:rPr lang="en-US" sz="2200" dirty="0" smtClean="0">
                <a:cs typeface="Calibri" pitchFamily="34" charset="0"/>
              </a:rPr>
              <a:t>AJV responsibility, working with ANG-C6, AJM, NWS, etc.</a:t>
            </a:r>
          </a:p>
          <a:p>
            <a:pPr>
              <a:spcBef>
                <a:spcPts val="300"/>
              </a:spcBef>
              <a:defRPr/>
            </a:pPr>
            <a:r>
              <a:rPr lang="en-US" sz="2400" dirty="0" smtClean="0">
                <a:cs typeface="Calibri" pitchFamily="34" charset="0"/>
              </a:rPr>
              <a:t>Controllers and planners expressing desire </a:t>
            </a:r>
            <a:r>
              <a:rPr lang="en-US" sz="2400" dirty="0">
                <a:cs typeface="Calibri" pitchFamily="34" charset="0"/>
              </a:rPr>
              <a:t>in getting access before </a:t>
            </a:r>
            <a:r>
              <a:rPr lang="en-US" sz="2400" dirty="0" smtClean="0">
                <a:cs typeface="Calibri" pitchFamily="34" charset="0"/>
              </a:rPr>
              <a:t>NWP</a:t>
            </a:r>
          </a:p>
          <a:p>
            <a:pPr marL="569913" lvl="1" indent="-284163">
              <a:spcBef>
                <a:spcPts val="300"/>
              </a:spcBef>
              <a:defRPr/>
            </a:pPr>
            <a:r>
              <a:rPr lang="en-US" sz="2200" dirty="0" smtClean="0">
                <a:cs typeface="Calibri" pitchFamily="34" charset="0"/>
              </a:rPr>
              <a:t>Where would it be displayed?</a:t>
            </a:r>
          </a:p>
          <a:p>
            <a:pPr marL="569913" lvl="1" indent="-284163">
              <a:spcBef>
                <a:spcPts val="300"/>
              </a:spcBef>
              <a:defRPr/>
            </a:pPr>
            <a:r>
              <a:rPr lang="en-US" sz="2200" dirty="0" smtClean="0">
                <a:cs typeface="Calibri" pitchFamily="34" charset="0"/>
              </a:rPr>
              <a:t>Who would run it and be responsible for production?</a:t>
            </a:r>
          </a:p>
          <a:p>
            <a:pPr marL="569913" lvl="1" indent="-284163">
              <a:spcBef>
                <a:spcPts val="300"/>
              </a:spcBef>
              <a:defRPr/>
            </a:pPr>
            <a:r>
              <a:rPr lang="en-US" sz="2200" dirty="0" smtClean="0">
                <a:cs typeface="Calibri" pitchFamily="34" charset="0"/>
              </a:rPr>
              <a:t>ROE for using output in decision making?</a:t>
            </a:r>
            <a:endParaRPr lang="en-US" sz="2200" dirty="0">
              <a:cs typeface="Calibri" panose="020F0502020204030204" pitchFamily="34" charset="0"/>
            </a:endParaRPr>
          </a:p>
        </p:txBody>
      </p:sp>
      <p:sp>
        <p:nvSpPr>
          <p:cNvPr id="19460" name="Slide Number Placeholder 5"/>
          <p:cNvSpPr>
            <a:spLocks noGrp="1"/>
          </p:cNvSpPr>
          <p:nvPr>
            <p:ph type="sldNum" sz="quarter" idx="11"/>
          </p:nvPr>
        </p:nvSpPr>
        <p:spPr bwMode="auto">
          <a:xfrm>
            <a:off x="663575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spcBef>
                <a:spcPct val="0"/>
              </a:spcBef>
              <a:buClrTx/>
              <a:buFontTx/>
              <a:buNone/>
            </a:pPr>
            <a:fld id="{ED17EAA0-2158-42C6-8C57-740A62482A44}" type="slidenum">
              <a:rPr lang="en-US" altLang="en-US" sz="1200" smtClean="0"/>
              <a:pPr>
                <a:spcBef>
                  <a:spcPct val="0"/>
                </a:spcBef>
                <a:buClrTx/>
                <a:buFontTx/>
                <a:buNone/>
              </a:pPr>
              <a:t>17</a:t>
            </a:fld>
            <a:endParaRPr lang="en-US" altLang="en-US" sz="1200" smtClean="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228600" y="1219200"/>
            <a:ext cx="8739188" cy="4572000"/>
          </a:xfrm>
        </p:spPr>
        <p:txBody>
          <a:bodyPr/>
          <a:lstStyle/>
          <a:p>
            <a:pPr marL="282575" indent="-282575">
              <a:buFont typeface="Arial" charset="0"/>
              <a:buChar char="•"/>
              <a:defRPr/>
            </a:pPr>
            <a:r>
              <a:rPr lang="en-US" altLang="en-US" sz="2400" dirty="0" smtClean="0"/>
              <a:t>Developed </a:t>
            </a:r>
            <a:r>
              <a:rPr lang="en-US" altLang="en-US" sz="2400" dirty="0"/>
              <a:t>a framework for disciplined, but agile, </a:t>
            </a:r>
            <a:r>
              <a:rPr lang="en-US" altLang="en-US" sz="2400" dirty="0" smtClean="0"/>
              <a:t>RTT </a:t>
            </a:r>
            <a:r>
              <a:rPr lang="en-US" altLang="en-US" sz="2400" dirty="0"/>
              <a:t>process focusing on:</a:t>
            </a:r>
          </a:p>
          <a:p>
            <a:pPr marL="574675" lvl="1" indent="-292100">
              <a:buSzPct val="100000"/>
              <a:buFont typeface="Arial" panose="020B0604020202020204" pitchFamily="34" charset="0"/>
              <a:buChar char="•"/>
              <a:defRPr/>
            </a:pPr>
            <a:r>
              <a:rPr lang="en-US" altLang="en-US" dirty="0" smtClean="0">
                <a:solidFill>
                  <a:schemeClr val="tx2"/>
                </a:solidFill>
              </a:rPr>
              <a:t>Product Maturity</a:t>
            </a:r>
            <a:endParaRPr lang="en-US" altLang="en-US" dirty="0">
              <a:solidFill>
                <a:schemeClr val="tx2"/>
              </a:solidFill>
            </a:endParaRPr>
          </a:p>
          <a:p>
            <a:pPr marL="574675" lvl="1" indent="-292100">
              <a:buSzPct val="100000"/>
              <a:buFont typeface="Arial" panose="020B0604020202020204" pitchFamily="34" charset="0"/>
              <a:buChar char="•"/>
              <a:defRPr/>
            </a:pPr>
            <a:r>
              <a:rPr lang="en-US" altLang="en-US" dirty="0" smtClean="0">
                <a:solidFill>
                  <a:schemeClr val="tx2"/>
                </a:solidFill>
              </a:rPr>
              <a:t>Line of Sight (Requirements to Implementation)</a:t>
            </a:r>
            <a:endParaRPr lang="en-US" altLang="en-US" dirty="0">
              <a:solidFill>
                <a:schemeClr val="tx2"/>
              </a:solidFill>
            </a:endParaRPr>
          </a:p>
          <a:p>
            <a:pPr marL="574675" lvl="1" indent="-292100">
              <a:buSzPct val="100000"/>
              <a:buFont typeface="Arial" panose="020B0604020202020204" pitchFamily="34" charset="0"/>
              <a:buChar char="•"/>
              <a:defRPr/>
            </a:pPr>
            <a:r>
              <a:rPr lang="en-US" altLang="en-US" dirty="0">
                <a:solidFill>
                  <a:schemeClr val="tx2"/>
                </a:solidFill>
              </a:rPr>
              <a:t>Roles &amp; Responsibilities</a:t>
            </a:r>
          </a:p>
          <a:p>
            <a:pPr marL="282575" indent="-225425">
              <a:buSzPct val="100000"/>
              <a:defRPr/>
            </a:pPr>
            <a:r>
              <a:rPr lang="en-US" altLang="en-US" sz="2400" dirty="0" smtClean="0"/>
              <a:t>RTT </a:t>
            </a:r>
            <a:r>
              <a:rPr lang="en-US" altLang="en-US" sz="2400" dirty="0"/>
              <a:t>developed for National Ceiling and Visibility (C&amp;V)</a:t>
            </a:r>
          </a:p>
          <a:p>
            <a:pPr marL="574675" lvl="1" indent="-292100">
              <a:buSzPct val="100000"/>
              <a:buFont typeface="Arial" pitchFamily="34" charset="0"/>
              <a:buChar char="•"/>
              <a:defRPr/>
            </a:pPr>
            <a:r>
              <a:rPr lang="en-US" altLang="en-US" dirty="0" smtClean="0">
                <a:solidFill>
                  <a:schemeClr val="tx2"/>
                </a:solidFill>
              </a:rPr>
              <a:t>National C&amp;V Capability</a:t>
            </a:r>
          </a:p>
          <a:p>
            <a:pPr marL="857250" lvl="2" indent="-282575">
              <a:buSzPct val="100000"/>
              <a:defRPr/>
            </a:pPr>
            <a:r>
              <a:rPr lang="en-US" altLang="en-US" dirty="0" smtClean="0">
                <a:solidFill>
                  <a:schemeClr val="tx2"/>
                </a:solidFill>
              </a:rPr>
              <a:t>Sponsored by FAA</a:t>
            </a:r>
          </a:p>
          <a:p>
            <a:pPr marL="857250" lvl="2" indent="-282575">
              <a:buSzPct val="100000"/>
              <a:defRPr/>
            </a:pPr>
            <a:r>
              <a:rPr lang="en-US" altLang="en-US" dirty="0" smtClean="0">
                <a:solidFill>
                  <a:schemeClr val="tx2"/>
                </a:solidFill>
              </a:rPr>
              <a:t>R&amp;D conducted by NOAA</a:t>
            </a:r>
          </a:p>
          <a:p>
            <a:pPr marL="857250" lvl="2" indent="-282575">
              <a:buSzPct val="100000"/>
              <a:defRPr/>
            </a:pPr>
            <a:r>
              <a:rPr lang="en-US" altLang="en-US" dirty="0" smtClean="0">
                <a:solidFill>
                  <a:schemeClr val="tx2"/>
                </a:solidFill>
              </a:rPr>
              <a:t>Planned for NOAA implementation</a:t>
            </a:r>
          </a:p>
          <a:p>
            <a:pPr marL="574675" lvl="1" indent="-292100">
              <a:buSzPct val="100000"/>
              <a:buFont typeface="Arial" pitchFamily="34" charset="0"/>
              <a:buChar char="•"/>
              <a:defRPr/>
            </a:pPr>
            <a:r>
              <a:rPr lang="en-US" altLang="en-US" dirty="0" smtClean="0">
                <a:solidFill>
                  <a:schemeClr val="tx2"/>
                </a:solidFill>
              </a:rPr>
              <a:t>Joint NOAA NWS - FAA </a:t>
            </a:r>
            <a:r>
              <a:rPr lang="en-US" altLang="en-US" dirty="0">
                <a:solidFill>
                  <a:schemeClr val="tx2"/>
                </a:solidFill>
              </a:rPr>
              <a:t>draft RTT plan </a:t>
            </a:r>
            <a:r>
              <a:rPr lang="en-US" altLang="en-US" dirty="0" smtClean="0">
                <a:solidFill>
                  <a:schemeClr val="tx2"/>
                </a:solidFill>
              </a:rPr>
              <a:t>completed</a:t>
            </a:r>
          </a:p>
          <a:p>
            <a:pPr marL="282575" indent="-225425">
              <a:buSzPct val="100000"/>
              <a:defRPr/>
            </a:pPr>
            <a:r>
              <a:rPr lang="en-US" altLang="en-US" sz="2400" dirty="0" smtClean="0"/>
              <a:t>Next steps</a:t>
            </a:r>
          </a:p>
          <a:p>
            <a:pPr marL="574675" lvl="1" indent="-292100">
              <a:buSzPct val="100000"/>
              <a:buFont typeface="Arial" pitchFamily="34" charset="0"/>
              <a:buChar char="•"/>
              <a:defRPr/>
            </a:pPr>
            <a:r>
              <a:rPr lang="en-US" altLang="en-US" dirty="0" smtClean="0">
                <a:solidFill>
                  <a:schemeClr val="tx2"/>
                </a:solidFill>
              </a:rPr>
              <a:t>With NWS agree on next candidate capabilities</a:t>
            </a:r>
            <a:endParaRPr lang="en-US" altLang="en-US" dirty="0">
              <a:solidFill>
                <a:schemeClr val="tx2"/>
              </a:solidFill>
            </a:endParaRPr>
          </a:p>
        </p:txBody>
      </p:sp>
      <p:sp>
        <p:nvSpPr>
          <p:cNvPr id="20483" name="Title 1"/>
          <p:cNvSpPr>
            <a:spLocks noGrp="1"/>
          </p:cNvSpPr>
          <p:nvPr>
            <p:ph type="title"/>
          </p:nvPr>
        </p:nvSpPr>
        <p:spPr>
          <a:xfrm>
            <a:off x="388938" y="304800"/>
            <a:ext cx="8229600" cy="609600"/>
          </a:xfrm>
        </p:spPr>
        <p:txBody>
          <a:bodyPr/>
          <a:lstStyle/>
          <a:p>
            <a:r>
              <a:rPr lang="en-US" altLang="en-US" sz="3200" smtClean="0">
                <a:cs typeface="Arial" pitchFamily="34" charset="0"/>
              </a:rPr>
              <a:t>Research Technology Transition (RTT)</a:t>
            </a:r>
          </a:p>
        </p:txBody>
      </p:sp>
      <p:sp>
        <p:nvSpPr>
          <p:cNvPr id="20484" name="Slide Number Placeholder 5"/>
          <p:cNvSpPr>
            <a:spLocks noGrp="1"/>
          </p:cNvSpPr>
          <p:nvPr>
            <p:ph type="sldNum" sz="quarter" idx="11"/>
          </p:nvPr>
        </p:nvSpPr>
        <p:spPr bwMode="auto">
          <a:xfrm>
            <a:off x="663575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spcBef>
                <a:spcPct val="0"/>
              </a:spcBef>
              <a:buClrTx/>
              <a:buFontTx/>
              <a:buNone/>
            </a:pPr>
            <a:fld id="{CE82B4EC-165B-42D3-A89B-DF7754272AE8}" type="slidenum">
              <a:rPr lang="en-US" altLang="en-US" sz="1200" smtClean="0"/>
              <a:pPr>
                <a:spcBef>
                  <a:spcPct val="0"/>
                </a:spcBef>
                <a:buClrTx/>
                <a:buFontTx/>
                <a:buNone/>
              </a:pPr>
              <a:t>18</a:t>
            </a:fld>
            <a:endParaRPr lang="en-US" altLang="en-US" sz="12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5613" y="1447800"/>
            <a:ext cx="8459787" cy="4872038"/>
          </a:xfrm>
        </p:spPr>
        <p:txBody>
          <a:bodyPr/>
          <a:lstStyle/>
          <a:p>
            <a:pPr marL="747713" lvl="1" eaLnBrk="1" hangingPunct="1">
              <a:buFont typeface="Arial" pitchFamily="34" charset="0"/>
              <a:buChar char="•"/>
            </a:pPr>
            <a:r>
              <a:rPr lang="en-US" altLang="en-US" sz="3600" b="1" smtClean="0">
                <a:cs typeface="Arial" pitchFamily="34" charset="0"/>
              </a:rPr>
              <a:t>Program Overview</a:t>
            </a:r>
          </a:p>
          <a:p>
            <a:pPr marL="747713" lvl="1" eaLnBrk="1" hangingPunct="1">
              <a:buFont typeface="Arial" pitchFamily="34" charset="0"/>
              <a:buChar char="•"/>
            </a:pPr>
            <a:r>
              <a:rPr lang="en-US" altLang="en-US" sz="3600" b="1" smtClean="0">
                <a:cs typeface="Arial" pitchFamily="34" charset="0"/>
              </a:rPr>
              <a:t>AVS Weather Portfolio</a:t>
            </a:r>
          </a:p>
          <a:p>
            <a:pPr marL="747713" lvl="1" eaLnBrk="1" hangingPunct="1">
              <a:buFont typeface="Arial" pitchFamily="34" charset="0"/>
              <a:buChar char="•"/>
            </a:pPr>
            <a:r>
              <a:rPr lang="en-US" altLang="en-US" sz="3600" b="1" smtClean="0">
                <a:cs typeface="Arial" pitchFamily="34" charset="0"/>
              </a:rPr>
              <a:t>Core Weather Program</a:t>
            </a:r>
          </a:p>
          <a:p>
            <a:pPr marL="747713" lvl="1" eaLnBrk="1" hangingPunct="1">
              <a:buFont typeface="Arial" pitchFamily="34" charset="0"/>
              <a:buChar char="•"/>
            </a:pPr>
            <a:r>
              <a:rPr lang="en-US" altLang="en-US" sz="3600" b="1" smtClean="0">
                <a:cs typeface="Arial" pitchFamily="34" charset="0"/>
              </a:rPr>
              <a:t>Offshore Precipitation Capability (OPC)</a:t>
            </a:r>
          </a:p>
          <a:p>
            <a:pPr marL="747713" lvl="1" eaLnBrk="1" hangingPunct="1">
              <a:buFont typeface="Arial" pitchFamily="34" charset="0"/>
              <a:buChar char="•"/>
            </a:pPr>
            <a:r>
              <a:rPr lang="en-US" altLang="en-US" sz="3600" b="1" smtClean="0">
                <a:cs typeface="Arial" pitchFamily="34" charset="0"/>
              </a:rPr>
              <a:t>Research Technology Transition</a:t>
            </a:r>
          </a:p>
          <a:p>
            <a:endParaRPr lang="en-US" altLang="en-US" smtClean="0">
              <a:cs typeface="Arial" pitchFamily="34" charset="0"/>
            </a:endParaRPr>
          </a:p>
        </p:txBody>
      </p:sp>
      <p:sp>
        <p:nvSpPr>
          <p:cNvPr id="4099" name="Slide Number Placeholder 4"/>
          <p:cNvSpPr txBox="1">
            <a:spLocks/>
          </p:cNvSpPr>
          <p:nvPr/>
        </p:nvSpPr>
        <p:spPr bwMode="auto">
          <a:xfrm>
            <a:off x="65532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r" eaLnBrk="1" hangingPunct="1">
              <a:spcBef>
                <a:spcPct val="0"/>
              </a:spcBef>
              <a:buClrTx/>
              <a:buFontTx/>
              <a:buNone/>
            </a:pPr>
            <a:r>
              <a:rPr lang="en-US" altLang="en-US" sz="1200"/>
              <a:t>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cs typeface="Arial" pitchFamily="34" charset="0"/>
              </a:rPr>
              <a:t>Program Overview</a:t>
            </a:r>
          </a:p>
        </p:txBody>
      </p:sp>
      <p:sp>
        <p:nvSpPr>
          <p:cNvPr id="3" name="Content Placeholder 2"/>
          <p:cNvSpPr>
            <a:spLocks noGrp="1"/>
          </p:cNvSpPr>
          <p:nvPr>
            <p:ph idx="1"/>
          </p:nvPr>
        </p:nvSpPr>
        <p:spPr>
          <a:xfrm>
            <a:off x="457200" y="1066800"/>
            <a:ext cx="8229600" cy="4872038"/>
          </a:xfrm>
        </p:spPr>
        <p:txBody>
          <a:bodyPr/>
          <a:lstStyle/>
          <a:p>
            <a:pPr marL="461963" lvl="1" indent="0" eaLnBrk="1" hangingPunct="1">
              <a:buFontTx/>
              <a:buNone/>
              <a:defRPr/>
            </a:pPr>
            <a:r>
              <a:rPr lang="en-US" b="1" dirty="0"/>
              <a:t>Why is this program necessary? </a:t>
            </a:r>
            <a:endParaRPr lang="en-US" sz="900" b="1" dirty="0"/>
          </a:p>
          <a:p>
            <a:pPr marL="461963" lvl="1" indent="0" eaLnBrk="1" hangingPunct="1">
              <a:buFontTx/>
              <a:buNone/>
              <a:defRPr/>
            </a:pPr>
            <a:endParaRPr lang="en-US" sz="1000" dirty="0"/>
          </a:p>
          <a:p>
            <a:pPr marL="804863" lvl="1" indent="-342900" eaLnBrk="1" hangingPunct="1">
              <a:buFont typeface="Wingdings" pitchFamily="2" charset="2"/>
              <a:buChar char="Ø"/>
              <a:defRPr/>
            </a:pPr>
            <a:r>
              <a:rPr lang="en-US" sz="1550" dirty="0"/>
              <a:t>Weather has been identified as a causal factor for </a:t>
            </a:r>
            <a:r>
              <a:rPr lang="en-US" sz="1550" dirty="0" smtClean="0"/>
              <a:t>53 </a:t>
            </a:r>
            <a:r>
              <a:rPr lang="en-US" sz="1550" dirty="0"/>
              <a:t>percent of delays </a:t>
            </a:r>
            <a:r>
              <a:rPr lang="en-US" sz="1550" dirty="0" smtClean="0"/>
              <a:t>in 2015 (derived from FAA OPSNET data from the Bureau of Transportation Statistics) and </a:t>
            </a:r>
            <a:r>
              <a:rPr lang="en-US" sz="1550" dirty="0"/>
              <a:t>20 percent of accidents as cited in “The Mission Need Statement (MNS) for Aviation Weather (#339)”. </a:t>
            </a:r>
          </a:p>
          <a:p>
            <a:pPr marL="1204913" lvl="2" indent="-342900" eaLnBrk="1" hangingPunct="1">
              <a:buFont typeface="Wingdings" pitchFamily="2" charset="2"/>
              <a:buChar char="Ø"/>
              <a:defRPr/>
            </a:pPr>
            <a:r>
              <a:rPr lang="en-US" sz="1550" dirty="0"/>
              <a:t>Shortfalls identified in the areas of weather detection and forecasting as well as product creation and dissemination</a:t>
            </a:r>
          </a:p>
          <a:p>
            <a:pPr marL="804863" lvl="1" indent="-342900" eaLnBrk="1" hangingPunct="1">
              <a:buFont typeface="Wingdings" pitchFamily="2" charset="2"/>
              <a:buChar char="Ø"/>
              <a:defRPr/>
            </a:pPr>
            <a:r>
              <a:rPr lang="en-US" sz="1550" dirty="0"/>
              <a:t>Supports </a:t>
            </a:r>
            <a:r>
              <a:rPr lang="en-US" sz="1550" dirty="0" err="1"/>
              <a:t>NextGen</a:t>
            </a:r>
            <a:r>
              <a:rPr lang="en-US" sz="1550" dirty="0"/>
              <a:t> Implementation Plan Weather Operational Improvements</a:t>
            </a:r>
          </a:p>
          <a:p>
            <a:pPr marL="804863" lvl="1" indent="-342900" eaLnBrk="1" hangingPunct="1">
              <a:buFont typeface="Wingdings" pitchFamily="2" charset="2"/>
              <a:buChar char="Ø"/>
              <a:defRPr/>
            </a:pPr>
            <a:r>
              <a:rPr lang="en-US" sz="1550" dirty="0"/>
              <a:t>Supports FAA Strategic Goals related to efficiency, capacity, safety, and environmental impacts</a:t>
            </a:r>
          </a:p>
          <a:p>
            <a:pPr marL="804863" lvl="1" indent="-342900" eaLnBrk="1" hangingPunct="1">
              <a:buFont typeface="Wingdings" pitchFamily="2" charset="2"/>
              <a:buChar char="Ø"/>
              <a:defRPr/>
            </a:pPr>
            <a:r>
              <a:rPr lang="en-US" sz="1550" dirty="0"/>
              <a:t>Facilitate transition of legacy weather requirements and products to meet emerging </a:t>
            </a:r>
            <a:r>
              <a:rPr lang="en-US" sz="1550" dirty="0" err="1"/>
              <a:t>NextGen</a:t>
            </a:r>
            <a:r>
              <a:rPr lang="en-US" sz="1550" dirty="0"/>
              <a:t> needs</a:t>
            </a:r>
          </a:p>
          <a:p>
            <a:pPr marL="804863" lvl="1" indent="-342900" eaLnBrk="1" hangingPunct="1">
              <a:buFont typeface="Wingdings" pitchFamily="2" charset="2"/>
              <a:buChar char="Ø"/>
              <a:defRPr/>
            </a:pPr>
            <a:r>
              <a:rPr lang="en-US" sz="1550" dirty="0"/>
              <a:t>Weather frequently cited as primary or secondary cause in accidents and </a:t>
            </a:r>
            <a:r>
              <a:rPr lang="en-US" sz="1550" dirty="0" smtClean="0"/>
              <a:t>injuries </a:t>
            </a:r>
            <a:r>
              <a:rPr lang="en-US" sz="1550" dirty="0"/>
              <a:t>(per NTSB, turbulence is leading cause of inflight </a:t>
            </a:r>
            <a:r>
              <a:rPr lang="en-US" sz="1550" dirty="0" smtClean="0"/>
              <a:t>injuries in Part 121 operations)</a:t>
            </a:r>
            <a:endParaRPr lang="en-US" sz="1550" dirty="0"/>
          </a:p>
          <a:p>
            <a:pPr marL="804863" lvl="1" indent="-342900" eaLnBrk="1" hangingPunct="1">
              <a:buFont typeface="Wingdings" pitchFamily="2" charset="2"/>
              <a:buChar char="Ø"/>
              <a:defRPr/>
            </a:pPr>
            <a:r>
              <a:rPr lang="en-US" sz="1550" dirty="0"/>
              <a:t>GA fatality rate in weather related accidents, on average is </a:t>
            </a:r>
            <a:r>
              <a:rPr lang="en-US" sz="1550" dirty="0" smtClean="0"/>
              <a:t>35</a:t>
            </a:r>
            <a:r>
              <a:rPr lang="en-US" sz="1550" dirty="0"/>
              <a:t>% (GA accounts for </a:t>
            </a:r>
            <a:r>
              <a:rPr lang="en-US" sz="1550" dirty="0" smtClean="0"/>
              <a:t>75% </a:t>
            </a:r>
            <a:r>
              <a:rPr lang="en-US" sz="1550" dirty="0"/>
              <a:t>of weather related accidents)</a:t>
            </a:r>
          </a:p>
          <a:p>
            <a:pPr marL="804863" lvl="1" indent="-342900" eaLnBrk="1" hangingPunct="1">
              <a:buFont typeface="Wingdings" pitchFamily="2" charset="2"/>
              <a:buChar char="Ø"/>
              <a:defRPr/>
            </a:pPr>
            <a:r>
              <a:rPr lang="en-US" sz="1550" dirty="0"/>
              <a:t>Supports the need to provide high quality weather </a:t>
            </a:r>
            <a:r>
              <a:rPr lang="en-US" sz="1550" dirty="0" smtClean="0"/>
              <a:t>analyses and </a:t>
            </a:r>
            <a:r>
              <a:rPr lang="en-US" sz="1550" dirty="0"/>
              <a:t>forecasts to ATM, dispatchers and pilots to proactively select safe and optimal routes</a:t>
            </a:r>
          </a:p>
          <a:p>
            <a:pPr marL="461963" lvl="1" indent="0" eaLnBrk="1" hangingPunct="1">
              <a:buFontTx/>
              <a:buNone/>
              <a:defRPr/>
            </a:pPr>
            <a:r>
              <a:rPr lang="en-US" sz="1600" b="1" dirty="0"/>
              <a:t> </a:t>
            </a:r>
          </a:p>
          <a:p>
            <a:pPr>
              <a:defRPr/>
            </a:pPr>
            <a:endParaRPr lang="en-US" dirty="0"/>
          </a:p>
        </p:txBody>
      </p:sp>
      <p:sp>
        <p:nvSpPr>
          <p:cNvPr id="5124" name="Slide Number Placeholder 4"/>
          <p:cNvSpPr txBox="1">
            <a:spLocks/>
          </p:cNvSpPr>
          <p:nvPr/>
        </p:nvSpPr>
        <p:spPr bwMode="auto">
          <a:xfrm>
            <a:off x="65532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r" eaLnBrk="1" hangingPunct="1">
              <a:spcBef>
                <a:spcPct val="0"/>
              </a:spcBef>
              <a:buClrTx/>
              <a:buFontTx/>
              <a:buNone/>
            </a:pPr>
            <a:r>
              <a:rPr lang="en-US" altLang="en-US" sz="1200"/>
              <a:t>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cs typeface="Arial" pitchFamily="34" charset="0"/>
              </a:rPr>
              <a:t>Program Overview (cont.)</a:t>
            </a:r>
          </a:p>
        </p:txBody>
      </p:sp>
      <p:sp>
        <p:nvSpPr>
          <p:cNvPr id="3" name="Content Placeholder 2"/>
          <p:cNvSpPr>
            <a:spLocks noGrp="1"/>
          </p:cNvSpPr>
          <p:nvPr>
            <p:ph idx="1"/>
          </p:nvPr>
        </p:nvSpPr>
        <p:spPr>
          <a:xfrm>
            <a:off x="457200" y="838200"/>
            <a:ext cx="8229600" cy="4872038"/>
          </a:xfrm>
        </p:spPr>
        <p:txBody>
          <a:bodyPr/>
          <a:lstStyle/>
          <a:p>
            <a:pPr marL="461963" lvl="1" indent="0" eaLnBrk="1" hangingPunct="1">
              <a:buFontTx/>
              <a:buNone/>
              <a:defRPr/>
            </a:pPr>
            <a:r>
              <a:rPr lang="en-US" sz="2000" b="1" dirty="0"/>
              <a:t>What is this program? </a:t>
            </a:r>
          </a:p>
          <a:p>
            <a:pPr marL="461963" lvl="1" indent="0" eaLnBrk="1" hangingPunct="1">
              <a:buFontTx/>
              <a:buNone/>
              <a:defRPr/>
            </a:pPr>
            <a:endParaRPr lang="en-US" sz="1000" dirty="0"/>
          </a:p>
          <a:p>
            <a:pPr marL="461963" lvl="1" indent="0" eaLnBrk="1" hangingPunct="1">
              <a:buFontTx/>
              <a:buNone/>
              <a:defRPr/>
            </a:pPr>
            <a:r>
              <a:rPr lang="en-US" sz="2000" b="1" dirty="0">
                <a:solidFill>
                  <a:srgbClr val="000000"/>
                </a:solidFill>
              </a:rPr>
              <a:t>Purpose</a:t>
            </a:r>
          </a:p>
          <a:p>
            <a:pPr marL="1147763" lvl="2" eaLnBrk="1" hangingPunct="1">
              <a:defRPr/>
            </a:pPr>
            <a:r>
              <a:rPr lang="en-US" dirty="0"/>
              <a:t>Applied research to minimize the impact of weather on the NAS</a:t>
            </a:r>
          </a:p>
          <a:p>
            <a:pPr marL="1604963" lvl="3" eaLnBrk="1" hangingPunct="1">
              <a:defRPr/>
            </a:pPr>
            <a:r>
              <a:rPr lang="en-US" sz="1600" dirty="0"/>
              <a:t>Specific initiatives to support </a:t>
            </a:r>
            <a:r>
              <a:rPr lang="en-US" sz="1600" dirty="0" err="1"/>
              <a:t>NextGen</a:t>
            </a:r>
            <a:r>
              <a:rPr lang="en-US" sz="1600" dirty="0"/>
              <a:t> weather Operational Improvements contained in the </a:t>
            </a:r>
            <a:r>
              <a:rPr lang="en-US" sz="1600" dirty="0" err="1"/>
              <a:t>NextGen</a:t>
            </a:r>
            <a:r>
              <a:rPr lang="en-US" sz="1600" dirty="0"/>
              <a:t> Implementation Plan </a:t>
            </a:r>
          </a:p>
          <a:p>
            <a:pPr marL="1604963" lvl="3" eaLnBrk="1" hangingPunct="1">
              <a:defRPr/>
            </a:pPr>
            <a:r>
              <a:rPr lang="en-US" sz="1600" dirty="0"/>
              <a:t>Collaborative, complimentary initiatives with NWS to transition legacy capabilities to meet </a:t>
            </a:r>
            <a:r>
              <a:rPr lang="en-US" sz="1600" dirty="0" err="1"/>
              <a:t>NextGen</a:t>
            </a:r>
            <a:r>
              <a:rPr lang="en-US" sz="1600" dirty="0"/>
              <a:t> requirements</a:t>
            </a:r>
          </a:p>
          <a:p>
            <a:pPr marL="1604963" lvl="3" eaLnBrk="1" hangingPunct="1">
              <a:defRPr/>
            </a:pPr>
            <a:r>
              <a:rPr lang="en-US" sz="1600" dirty="0"/>
              <a:t>Focused initiatives to help mitigate safety and/or efficiency issues associated with well documented weather problems</a:t>
            </a:r>
          </a:p>
          <a:p>
            <a:pPr marL="461963" lvl="1" indent="0" eaLnBrk="1" hangingPunct="1">
              <a:buFontTx/>
              <a:buNone/>
              <a:defRPr/>
            </a:pPr>
            <a:r>
              <a:rPr lang="en-US" sz="2000" b="1" dirty="0">
                <a:solidFill>
                  <a:srgbClr val="000000"/>
                </a:solidFill>
              </a:rPr>
              <a:t>Benefits </a:t>
            </a:r>
          </a:p>
          <a:p>
            <a:pPr lvl="2" eaLnBrk="1" hangingPunct="1">
              <a:defRPr/>
            </a:pPr>
            <a:r>
              <a:rPr lang="en-US" dirty="0">
                <a:solidFill>
                  <a:srgbClr val="000000"/>
                </a:solidFill>
              </a:rPr>
              <a:t>Increased NAS capacity/efficiency and </a:t>
            </a:r>
            <a:r>
              <a:rPr lang="en-US" dirty="0" smtClean="0">
                <a:solidFill>
                  <a:srgbClr val="000000"/>
                </a:solidFill>
              </a:rPr>
              <a:t>safety and reduced environmental impacts</a:t>
            </a:r>
            <a:endParaRPr lang="en-US" b="1" dirty="0" smtClean="0">
              <a:solidFill>
                <a:srgbClr val="000000"/>
              </a:solidFill>
            </a:endParaRPr>
          </a:p>
          <a:p>
            <a:pPr marL="0" indent="0">
              <a:buFont typeface="Arial" pitchFamily="34" charset="0"/>
              <a:buNone/>
              <a:defRPr/>
            </a:pPr>
            <a:r>
              <a:rPr lang="en-US" b="1" dirty="0">
                <a:solidFill>
                  <a:srgbClr val="000000"/>
                </a:solidFill>
              </a:rPr>
              <a:t> </a:t>
            </a:r>
            <a:r>
              <a:rPr lang="en-US" b="1" dirty="0" smtClean="0">
                <a:solidFill>
                  <a:srgbClr val="000000"/>
                </a:solidFill>
              </a:rPr>
              <a:t>       Funding</a:t>
            </a:r>
            <a:endParaRPr lang="en-US" dirty="0"/>
          </a:p>
        </p:txBody>
      </p:sp>
      <p:graphicFrame>
        <p:nvGraphicFramePr>
          <p:cNvPr id="2" name="Table 1"/>
          <p:cNvGraphicFramePr>
            <a:graphicFrameLocks noGrp="1"/>
          </p:cNvGraphicFramePr>
          <p:nvPr/>
        </p:nvGraphicFramePr>
        <p:xfrm>
          <a:off x="1752600" y="4724400"/>
          <a:ext cx="5943600" cy="1281113"/>
        </p:xfrm>
        <a:graphic>
          <a:graphicData uri="http://schemas.openxmlformats.org/drawingml/2006/table">
            <a:tbl>
              <a:tblPr firstRow="1" bandRow="1">
                <a:tableStyleId>{5C22544A-7EE6-4342-B048-85BDC9FD1C3A}</a:tableStyleId>
              </a:tblPr>
              <a:tblGrid>
                <a:gridCol w="2971800"/>
                <a:gridCol w="2971800"/>
              </a:tblGrid>
              <a:tr h="366261">
                <a:tc>
                  <a:txBody>
                    <a:bodyPr/>
                    <a:lstStyle/>
                    <a:p>
                      <a:pPr algn="ctr"/>
                      <a:r>
                        <a:rPr lang="en-US" sz="1800" dirty="0" smtClean="0"/>
                        <a:t>FY16</a:t>
                      </a:r>
                      <a:endParaRPr lang="en-US" sz="1800" dirty="0"/>
                    </a:p>
                  </a:txBody>
                  <a:tcPr marT="45768" marB="45768"/>
                </a:tc>
                <a:tc>
                  <a:txBody>
                    <a:bodyPr/>
                    <a:lstStyle/>
                    <a:p>
                      <a:pPr algn="ctr"/>
                      <a:r>
                        <a:rPr lang="en-US" sz="1800" dirty="0" smtClean="0"/>
                        <a:t>FY17</a:t>
                      </a:r>
                      <a:endParaRPr lang="en-US" sz="1800" dirty="0"/>
                    </a:p>
                  </a:txBody>
                  <a:tcPr marT="45768" marB="45768"/>
                </a:tc>
              </a:tr>
              <a:tr h="91485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Arial" charset="0"/>
                        </a:rPr>
                        <a:t>$13,860,000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Arial" charset="0"/>
                        </a:rPr>
                        <a:t>(final contract $)</a:t>
                      </a:r>
                    </a:p>
                  </a:txBody>
                  <a:tcPr marT="45768" marB="45768"/>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Arial" charset="0"/>
                        </a:rPr>
                        <a:t>$16,850,000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Arial" charset="0"/>
                        </a:rPr>
                        <a:t>(total budget proposed)</a:t>
                      </a:r>
                    </a:p>
                  </a:txBody>
                  <a:tcPr marT="45768" marB="45768"/>
                </a:tc>
              </a:tr>
            </a:tbl>
          </a:graphicData>
        </a:graphic>
      </p:graphicFrame>
      <p:sp>
        <p:nvSpPr>
          <p:cNvPr id="6159" name="Slide Number Placeholder 4"/>
          <p:cNvSpPr txBox="1">
            <a:spLocks/>
          </p:cNvSpPr>
          <p:nvPr/>
        </p:nvSpPr>
        <p:spPr bwMode="auto">
          <a:xfrm>
            <a:off x="65532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r" eaLnBrk="1" hangingPunct="1">
              <a:spcBef>
                <a:spcPct val="0"/>
              </a:spcBef>
              <a:buClrTx/>
              <a:buFontTx/>
              <a:buNone/>
            </a:pPr>
            <a:r>
              <a:rPr lang="en-US" altLang="en-US" sz="1200"/>
              <a:t>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228600"/>
            <a:ext cx="8472488" cy="609600"/>
          </a:xfrm>
        </p:spPr>
        <p:txBody>
          <a:bodyPr/>
          <a:lstStyle/>
          <a:p>
            <a:pPr eaLnBrk="1" hangingPunct="1"/>
            <a:r>
              <a:rPr lang="en-US" altLang="en-US" sz="3600" smtClean="0">
                <a:cs typeface="Arial" pitchFamily="34" charset="0"/>
              </a:rPr>
              <a:t>AVS Wx Portfolio</a:t>
            </a:r>
            <a:endParaRPr lang="en-US" altLang="en-US" sz="1000" smtClean="0">
              <a:cs typeface="Arial" pitchFamily="34" charset="0"/>
            </a:endParaRPr>
          </a:p>
        </p:txBody>
      </p:sp>
      <p:graphicFrame>
        <p:nvGraphicFramePr>
          <p:cNvPr id="5" name="Table 4"/>
          <p:cNvGraphicFramePr>
            <a:graphicFrameLocks noGrp="1"/>
          </p:cNvGraphicFramePr>
          <p:nvPr/>
        </p:nvGraphicFramePr>
        <p:xfrm>
          <a:off x="371475" y="1820863"/>
          <a:ext cx="8382000" cy="4327656"/>
        </p:xfrm>
        <a:graphic>
          <a:graphicData uri="http://schemas.openxmlformats.org/drawingml/2006/table">
            <a:tbl>
              <a:tblPr firstRow="1" bandRow="1">
                <a:tableStyleId>{5C22544A-7EE6-4342-B048-85BDC9FD1C3A}</a:tableStyleId>
              </a:tblPr>
              <a:tblGrid>
                <a:gridCol w="8382000"/>
              </a:tblGrid>
              <a:tr h="365667">
                <a:tc>
                  <a:txBody>
                    <a:bodyPr/>
                    <a:lstStyle/>
                    <a:p>
                      <a:pPr algn="ctr"/>
                      <a:endParaRPr lang="en-US" sz="1800" dirty="0"/>
                    </a:p>
                  </a:txBody>
                  <a:tcPr marT="45678" marB="45678"/>
                </a:tc>
              </a:tr>
              <a:tr h="792372">
                <a:tc>
                  <a:txBody>
                    <a:bodyPr/>
                    <a:lstStyle/>
                    <a:p>
                      <a:r>
                        <a:rPr lang="en-US" sz="1800" dirty="0" smtClean="0"/>
                        <a:t>Develop Terminal Area Icing Weather Information for</a:t>
                      </a:r>
                      <a:r>
                        <a:rPr lang="en-US" sz="1800" baseline="0" dirty="0" smtClean="0"/>
                        <a:t> </a:t>
                      </a:r>
                      <a:r>
                        <a:rPr lang="en-US" sz="1800" baseline="0" dirty="0" err="1" smtClean="0"/>
                        <a:t>NextGen</a:t>
                      </a:r>
                      <a:endParaRPr lang="en-US" sz="1800" baseline="0" dirty="0" smtClean="0"/>
                    </a:p>
                    <a:p>
                      <a:r>
                        <a:rPr lang="en-US" sz="1400" b="0" kern="1200" dirty="0" smtClean="0">
                          <a:solidFill>
                            <a:schemeClr val="dk1"/>
                          </a:solidFill>
                          <a:latin typeface="+mn-lt"/>
                          <a:ea typeface="+mn-ea"/>
                          <a:cs typeface="+mn-cs"/>
                        </a:rPr>
                        <a:t>Improved icing weather information including </a:t>
                      </a:r>
                      <a:r>
                        <a:rPr lang="en-US" sz="1400" b="0" kern="1200" dirty="0" err="1" smtClean="0">
                          <a:solidFill>
                            <a:schemeClr val="dk1"/>
                          </a:solidFill>
                          <a:latin typeface="+mn-lt"/>
                          <a:ea typeface="+mn-ea"/>
                          <a:cs typeface="+mn-cs"/>
                        </a:rPr>
                        <a:t>Supercooled</a:t>
                      </a:r>
                      <a:r>
                        <a:rPr lang="en-US" sz="1400" b="0" kern="1200" dirty="0" smtClean="0">
                          <a:solidFill>
                            <a:schemeClr val="dk1"/>
                          </a:solidFill>
                          <a:latin typeface="+mn-lt"/>
                          <a:ea typeface="+mn-ea"/>
                          <a:cs typeface="+mn-cs"/>
                        </a:rPr>
                        <a:t> Large Drops (SLD) in terminal area in response to new SLD certification rule</a:t>
                      </a:r>
                      <a:endParaRPr lang="en-US" sz="1400" b="0" kern="1200" dirty="0">
                        <a:solidFill>
                          <a:schemeClr val="dk1"/>
                        </a:solidFill>
                        <a:latin typeface="+mn-lt"/>
                        <a:ea typeface="+mn-ea"/>
                        <a:cs typeface="+mn-cs"/>
                      </a:endParaRPr>
                    </a:p>
                  </a:txBody>
                  <a:tcPr marT="45678" marB="45678"/>
                </a:tc>
              </a:tr>
              <a:tr h="792372">
                <a:tc>
                  <a:txBody>
                    <a:bodyPr/>
                    <a:lstStyle/>
                    <a:p>
                      <a:r>
                        <a:rPr lang="en-US" sz="1800" b="0" dirty="0" smtClean="0"/>
                        <a:t>Mitigate the Ice Crystal Weather Threat to Aircraft Turbine Engines</a:t>
                      </a:r>
                    </a:p>
                    <a:p>
                      <a:r>
                        <a:rPr lang="en-US" sz="1400" b="0" kern="1200" dirty="0" smtClean="0">
                          <a:solidFill>
                            <a:schemeClr val="dk1"/>
                          </a:solidFill>
                          <a:latin typeface="+mn-lt"/>
                          <a:ea typeface="+mn-ea"/>
                          <a:cs typeface="+mn-cs"/>
                        </a:rPr>
                        <a:t>High Ice Water Content (HIWC) ice crystal data set sufficient for assessment of certification envelopes, development of test facilities, and diagnosis and forecasting for avoidance</a:t>
                      </a:r>
                      <a:endParaRPr lang="en-US" sz="1400" b="0" kern="1200" dirty="0">
                        <a:solidFill>
                          <a:schemeClr val="dk1"/>
                        </a:solidFill>
                        <a:latin typeface="+mn-lt"/>
                        <a:ea typeface="+mn-ea"/>
                        <a:cs typeface="+mn-cs"/>
                      </a:endParaRPr>
                    </a:p>
                  </a:txBody>
                  <a:tcPr marT="45678" marB="45678"/>
                </a:tc>
              </a:tr>
              <a:tr h="792372">
                <a:tc>
                  <a:txBody>
                    <a:bodyPr/>
                    <a:lstStyle/>
                    <a:p>
                      <a:r>
                        <a:rPr lang="en-US" sz="1800" kern="1200" dirty="0" smtClean="0">
                          <a:solidFill>
                            <a:schemeClr val="dk1"/>
                          </a:solidFill>
                          <a:effectLst/>
                          <a:latin typeface="+mn-lt"/>
                          <a:ea typeface="+mn-ea"/>
                          <a:cs typeface="+mn-cs"/>
                        </a:rPr>
                        <a:t>Convectively Induced Turbulence - Extent/Severity/Impact on Aviation</a:t>
                      </a:r>
                    </a:p>
                    <a:p>
                      <a:r>
                        <a:rPr lang="en-US" sz="1400" b="0" kern="1200" dirty="0" smtClean="0">
                          <a:solidFill>
                            <a:schemeClr val="dk1"/>
                          </a:solidFill>
                          <a:latin typeface="+mn-lt"/>
                          <a:ea typeface="+mn-ea"/>
                          <a:cs typeface="+mn-cs"/>
                        </a:rPr>
                        <a:t>Conduct assessment of CIT impacts on NAS - results will enhance NAS capacity/safety with a primary focus on GA pilots through tool development for use in GA cockpit</a:t>
                      </a:r>
                      <a:endParaRPr lang="en-US" sz="1400" b="0" kern="1200" dirty="0">
                        <a:solidFill>
                          <a:schemeClr val="dk1"/>
                        </a:solidFill>
                        <a:latin typeface="+mn-lt"/>
                        <a:ea typeface="+mn-ea"/>
                        <a:cs typeface="+mn-cs"/>
                      </a:endParaRPr>
                    </a:p>
                  </a:txBody>
                  <a:tcPr marT="45678" marB="45678"/>
                </a:tc>
              </a:tr>
              <a:tr h="792372">
                <a:tc>
                  <a:txBody>
                    <a:bodyPr/>
                    <a:lstStyle/>
                    <a:p>
                      <a:pPr marL="0" marR="0" algn="l">
                        <a:spcBef>
                          <a:spcPts val="0"/>
                        </a:spcBef>
                        <a:spcAft>
                          <a:spcPts val="0"/>
                        </a:spcAft>
                      </a:pPr>
                      <a:r>
                        <a:rPr lang="en-US" sz="1800" kern="1200" dirty="0" smtClean="0">
                          <a:solidFill>
                            <a:schemeClr val="dk1"/>
                          </a:solidFill>
                          <a:latin typeface="+mn-lt"/>
                          <a:ea typeface="+mn-ea"/>
                          <a:cs typeface="+mn-cs"/>
                        </a:rPr>
                        <a:t>Safety-Driven </a:t>
                      </a:r>
                      <a:r>
                        <a:rPr lang="en-US" sz="1800" kern="1200" dirty="0" err="1" smtClean="0">
                          <a:solidFill>
                            <a:schemeClr val="dk1"/>
                          </a:solidFill>
                          <a:latin typeface="+mn-lt"/>
                          <a:ea typeface="+mn-ea"/>
                          <a:cs typeface="+mn-cs"/>
                        </a:rPr>
                        <a:t>Wx</a:t>
                      </a:r>
                      <a:r>
                        <a:rPr lang="en-US" sz="1800" kern="1200" dirty="0" smtClean="0">
                          <a:solidFill>
                            <a:schemeClr val="dk1"/>
                          </a:solidFill>
                          <a:latin typeface="+mn-lt"/>
                          <a:ea typeface="+mn-ea"/>
                          <a:cs typeface="+mn-cs"/>
                        </a:rPr>
                        <a:t> Requirements for Wake Mitigation</a:t>
                      </a:r>
                    </a:p>
                    <a:p>
                      <a:r>
                        <a:rPr lang="en-US" sz="1400" b="0" kern="1200" dirty="0" smtClean="0">
                          <a:solidFill>
                            <a:schemeClr val="dk1"/>
                          </a:solidFill>
                          <a:latin typeface="+mn-lt"/>
                          <a:ea typeface="+mn-ea"/>
                          <a:cs typeface="+mn-cs"/>
                        </a:rPr>
                        <a:t>Predict system safety for NG OIs that incorporate real-time wake mitigation; and establish the specific relationship of system safety to the accuracy and update rate of the </a:t>
                      </a:r>
                      <a:r>
                        <a:rPr lang="en-US" sz="1400" b="0" kern="1200" dirty="0" err="1" smtClean="0">
                          <a:solidFill>
                            <a:schemeClr val="dk1"/>
                          </a:solidFill>
                          <a:latin typeface="+mn-lt"/>
                          <a:ea typeface="+mn-ea"/>
                          <a:cs typeface="+mn-cs"/>
                        </a:rPr>
                        <a:t>wx</a:t>
                      </a:r>
                      <a:r>
                        <a:rPr lang="en-US" sz="1400" b="0" kern="1200" dirty="0" smtClean="0">
                          <a:solidFill>
                            <a:schemeClr val="dk1"/>
                          </a:solidFill>
                          <a:latin typeface="+mn-lt"/>
                          <a:ea typeface="+mn-ea"/>
                          <a:cs typeface="+mn-cs"/>
                        </a:rPr>
                        <a:t> </a:t>
                      </a:r>
                      <a:r>
                        <a:rPr lang="en-US" sz="1400" b="0" kern="1200" dirty="0" err="1" smtClean="0">
                          <a:solidFill>
                            <a:schemeClr val="dk1"/>
                          </a:solidFill>
                          <a:latin typeface="+mn-lt"/>
                          <a:ea typeface="+mn-ea"/>
                          <a:cs typeface="+mn-cs"/>
                        </a:rPr>
                        <a:t>obs</a:t>
                      </a:r>
                      <a:r>
                        <a:rPr lang="en-US" sz="1400" b="0" kern="1200" dirty="0" smtClean="0">
                          <a:solidFill>
                            <a:schemeClr val="dk1"/>
                          </a:solidFill>
                          <a:latin typeface="+mn-lt"/>
                          <a:ea typeface="+mn-ea"/>
                          <a:cs typeface="+mn-cs"/>
                        </a:rPr>
                        <a:t> used to support these OIs</a:t>
                      </a:r>
                    </a:p>
                  </a:txBody>
                  <a:tcPr marT="45678" marB="45678"/>
                </a:tc>
              </a:tr>
              <a:tr h="792372">
                <a:tc>
                  <a:txBody>
                    <a:bodyPr/>
                    <a:lstStyle/>
                    <a:p>
                      <a:r>
                        <a:rPr lang="en-US" sz="1800" kern="1200" dirty="0" smtClean="0">
                          <a:solidFill>
                            <a:schemeClr val="dk1"/>
                          </a:solidFill>
                          <a:effectLst/>
                          <a:latin typeface="+mn-lt"/>
                          <a:ea typeface="+mn-ea"/>
                          <a:cs typeface="+mn-cs"/>
                        </a:rPr>
                        <a:t>Validation of Advanced Airborne Radar Weather Hazards Detection</a:t>
                      </a:r>
                    </a:p>
                    <a:p>
                      <a:r>
                        <a:rPr lang="en-US" sz="1400" b="0" kern="1200" dirty="0" smtClean="0">
                          <a:solidFill>
                            <a:schemeClr val="dk1"/>
                          </a:solidFill>
                          <a:latin typeface="+mn-lt"/>
                          <a:ea typeface="+mn-ea"/>
                          <a:cs typeface="+mn-cs"/>
                        </a:rPr>
                        <a:t>Evaluation of capability of enhanced current generation and new generation airborne radar to detect potentially hazardous engine icing conditions</a:t>
                      </a:r>
                      <a:endParaRPr lang="en-US" sz="1400" b="0" kern="1200" dirty="0">
                        <a:solidFill>
                          <a:schemeClr val="dk1"/>
                        </a:solidFill>
                        <a:latin typeface="+mn-lt"/>
                        <a:ea typeface="+mn-ea"/>
                        <a:cs typeface="+mn-cs"/>
                      </a:endParaRPr>
                    </a:p>
                  </a:txBody>
                  <a:tcPr marT="45678" marB="45678"/>
                </a:tc>
              </a:tr>
            </a:tbl>
          </a:graphicData>
        </a:graphic>
      </p:graphicFrame>
      <p:sp>
        <p:nvSpPr>
          <p:cNvPr id="7187" name="TextBox 5"/>
          <p:cNvSpPr txBox="1">
            <a:spLocks noChangeArrowheads="1"/>
          </p:cNvSpPr>
          <p:nvPr/>
        </p:nvSpPr>
        <p:spPr bwMode="auto">
          <a:xfrm>
            <a:off x="1371600" y="990600"/>
            <a:ext cx="609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eaLnBrk="1" hangingPunct="1">
              <a:spcBef>
                <a:spcPct val="0"/>
              </a:spcBef>
              <a:buClrTx/>
              <a:buFontTx/>
              <a:buNone/>
            </a:pPr>
            <a:r>
              <a:rPr lang="en-US" altLang="en-US" sz="1600">
                <a:latin typeface="Arial" pitchFamily="34" charset="0"/>
              </a:rPr>
              <a:t>AVS sponsored and prioritized research initiatives to address select safety concerns in the short and mid-term time horizon, but consistent with current and future requirements</a:t>
            </a:r>
          </a:p>
        </p:txBody>
      </p:sp>
      <p:sp>
        <p:nvSpPr>
          <p:cNvPr id="7188" name="Slide Number Placeholder 4"/>
          <p:cNvSpPr txBox="1">
            <a:spLocks/>
          </p:cNvSpPr>
          <p:nvPr/>
        </p:nvSpPr>
        <p:spPr bwMode="auto">
          <a:xfrm>
            <a:off x="65532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r" eaLnBrk="1" hangingPunct="1">
              <a:spcBef>
                <a:spcPct val="0"/>
              </a:spcBef>
              <a:buClrTx/>
              <a:buFontTx/>
              <a:buNone/>
            </a:pPr>
            <a:r>
              <a:rPr lang="en-US" altLang="en-US" sz="1200"/>
              <a:t>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195" name="Group 5"/>
          <p:cNvGrpSpPr>
            <a:grpSpLocks/>
          </p:cNvGrpSpPr>
          <p:nvPr/>
        </p:nvGrpSpPr>
        <p:grpSpPr bwMode="auto">
          <a:xfrm>
            <a:off x="9525" y="3001963"/>
            <a:ext cx="4429125" cy="46037"/>
            <a:chOff x="0" y="2781300"/>
            <a:chExt cx="9118600" cy="0"/>
          </a:xfrm>
        </p:grpSpPr>
        <p:sp>
          <p:nvSpPr>
            <p:cNvPr id="8206"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7"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316" name="Text Box 7"/>
          <p:cNvSpPr txBox="1">
            <a:spLocks noChangeArrowheads="1"/>
          </p:cNvSpPr>
          <p:nvPr/>
        </p:nvSpPr>
        <p:spPr bwMode="auto">
          <a:xfrm>
            <a:off x="25400" y="3001963"/>
            <a:ext cx="43275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400" b="1" dirty="0" smtClean="0">
                <a:solidFill>
                  <a:srgbClr val="000099"/>
                </a:solidFill>
                <a:latin typeface="Arial" panose="020B0604020202020204" pitchFamily="34" charset="0"/>
                <a:cs typeface="Arial" panose="020B0604020202020204" pitchFamily="34" charset="0"/>
              </a:rPr>
              <a:t>Recent Accomplishments</a:t>
            </a:r>
            <a:endParaRPr lang="en-US" altLang="en-US" sz="1400" b="1" dirty="0" smtClean="0">
              <a:solidFill>
                <a:srgbClr val="000099"/>
              </a:solidFill>
              <a:latin typeface="Arial" panose="020B0604020202020204" pitchFamily="34" charset="0"/>
              <a:cs typeface="Arial" panose="020B0604020202020204" pitchFamily="34" charset="0"/>
            </a:endParaRPr>
          </a:p>
          <a:p>
            <a:pPr marL="227013" indent="-227013">
              <a:buFont typeface="Arial" panose="020B0604020202020204" pitchFamily="34" charset="0"/>
              <a:buChar char="•"/>
              <a:defRPr/>
            </a:pPr>
            <a:r>
              <a:rPr lang="en-US" sz="1400" dirty="0"/>
              <a:t>Transferred display upgrades for high resolution inflight icing diagnosis (CIP) and forecast (FIP) to NWS for operational implementation on </a:t>
            </a:r>
            <a:r>
              <a:rPr lang="en-US" sz="1400" dirty="0" smtClean="0"/>
              <a:t>aviationweather.gov</a:t>
            </a:r>
          </a:p>
          <a:p>
            <a:pPr marL="227013" indent="-227013">
              <a:buFont typeface="Arial" panose="020B0604020202020204" pitchFamily="34" charset="0"/>
              <a:buChar char="•"/>
              <a:defRPr/>
            </a:pPr>
            <a:r>
              <a:rPr lang="en-US" sz="1400" dirty="0" smtClean="0"/>
              <a:t>Turbulence </a:t>
            </a:r>
            <a:r>
              <a:rPr lang="en-US" sz="1400" dirty="0"/>
              <a:t>display modifications (display of EDR, displays for different weight classes (light, medium, heavy)" implemented </a:t>
            </a:r>
            <a:r>
              <a:rPr lang="en-US" sz="1400" dirty="0" smtClean="0"/>
              <a:t>on aviationweather.gov</a:t>
            </a:r>
          </a:p>
          <a:p>
            <a:pPr marL="227013" indent="-227013">
              <a:buFont typeface="Arial" panose="020B0604020202020204" pitchFamily="34" charset="0"/>
              <a:buChar char="•"/>
              <a:defRPr/>
            </a:pPr>
            <a:r>
              <a:rPr lang="en-US" sz="1400" dirty="0" smtClean="0">
                <a:latin typeface="+mn-lt"/>
                <a:cs typeface="Arial" panose="020B0604020202020204" pitchFamily="34" charset="0"/>
              </a:rPr>
              <a:t>Improved </a:t>
            </a:r>
            <a:r>
              <a:rPr lang="en-US" sz="1400" dirty="0">
                <a:latin typeface="+mn-lt"/>
                <a:cs typeface="Arial" panose="020B0604020202020204" pitchFamily="34" charset="0"/>
              </a:rPr>
              <a:t>prototype of oceanic probabilistic convective </a:t>
            </a:r>
            <a:r>
              <a:rPr lang="en-US" sz="1400" dirty="0" smtClean="0">
                <a:latin typeface="+mn-lt"/>
                <a:cs typeface="Arial" panose="020B0604020202020204" pitchFamily="34" charset="0"/>
              </a:rPr>
              <a:t>guidance; tested integration of other international weather forecast models into prototype, expanded </a:t>
            </a:r>
            <a:r>
              <a:rPr lang="en-US" sz="1400" dirty="0">
                <a:latin typeface="+mn-lt"/>
                <a:cs typeface="Arial" panose="020B0604020202020204" pitchFamily="34" charset="0"/>
              </a:rPr>
              <a:t>domain worldwide between 60N and </a:t>
            </a:r>
            <a:r>
              <a:rPr lang="en-US" sz="1400" dirty="0" smtClean="0">
                <a:latin typeface="+mn-lt"/>
                <a:cs typeface="Arial" panose="020B0604020202020204" pitchFamily="34" charset="0"/>
              </a:rPr>
              <a:t>60S</a:t>
            </a:r>
            <a:endParaRPr lang="en-US" sz="1400" dirty="0">
              <a:latin typeface="+mn-lt"/>
              <a:cs typeface="Arial" panose="020B0604020202020204" pitchFamily="34" charset="0"/>
            </a:endParaRPr>
          </a:p>
          <a:p>
            <a:pPr marL="0" indent="0">
              <a:defRPr/>
            </a:pPr>
            <a:endParaRPr lang="en-US" altLang="en-US" sz="1400" dirty="0" smtClean="0">
              <a:latin typeface="Arial" panose="020B0604020202020204" pitchFamily="34" charset="0"/>
              <a:cs typeface="Arial" panose="020B0604020202020204" pitchFamily="34" charset="0"/>
            </a:endParaRPr>
          </a:p>
        </p:txBody>
      </p:sp>
      <p:sp>
        <p:nvSpPr>
          <p:cNvPr id="12293" name="Text Box 7"/>
          <p:cNvSpPr txBox="1">
            <a:spLocks noChangeArrowheads="1"/>
          </p:cNvSpPr>
          <p:nvPr/>
        </p:nvSpPr>
        <p:spPr bwMode="auto">
          <a:xfrm>
            <a:off x="4438650" y="2886075"/>
            <a:ext cx="4691063"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eaLnBrk="1" hangingPunct="1">
              <a:spcBef>
                <a:spcPct val="0"/>
              </a:spcBef>
              <a:buClrTx/>
              <a:buFontTx/>
              <a:buNone/>
              <a:defRPr/>
            </a:pPr>
            <a:r>
              <a:rPr lang="en-US" altLang="en-US" sz="2400" b="1" dirty="0" smtClean="0">
                <a:solidFill>
                  <a:srgbClr val="000099"/>
                </a:solidFill>
                <a:latin typeface="Arial" pitchFamily="34" charset="0"/>
              </a:rPr>
              <a:t>Future Plans</a:t>
            </a:r>
          </a:p>
          <a:p>
            <a:pPr algn="ctr" eaLnBrk="1" hangingPunct="1">
              <a:spcBef>
                <a:spcPct val="0"/>
              </a:spcBef>
              <a:buClrTx/>
              <a:buFontTx/>
              <a:buNone/>
              <a:defRPr/>
            </a:pPr>
            <a:endParaRPr lang="en-US" altLang="en-US" sz="1400" b="1" dirty="0" smtClean="0">
              <a:solidFill>
                <a:srgbClr val="000099"/>
              </a:solidFill>
              <a:latin typeface="Arial" pitchFamily="34" charset="0"/>
            </a:endParaRPr>
          </a:p>
          <a:p>
            <a:pPr marL="227013" indent="-227013">
              <a:buClrTx/>
              <a:defRPr/>
            </a:pPr>
            <a:r>
              <a:rPr lang="en-US" altLang="en-US" sz="1300" dirty="0" smtClean="0">
                <a:latin typeface="Arial" pitchFamily="34" charset="0"/>
              </a:rPr>
              <a:t>Complete transition Alaska In-Flight Icing Forecast and Diagnosis capability to NWS </a:t>
            </a:r>
          </a:p>
          <a:p>
            <a:pPr marL="227013" indent="-227013">
              <a:buClrTx/>
              <a:defRPr/>
            </a:pPr>
            <a:r>
              <a:rPr lang="en-US" altLang="en-US" sz="1300" dirty="0" smtClean="0">
                <a:latin typeface="Arial" pitchFamily="34" charset="0"/>
              </a:rPr>
              <a:t>Complete development of World Area Forecast System (WAFS) deterministic turbulence forecast capability</a:t>
            </a:r>
          </a:p>
          <a:p>
            <a:pPr marL="227013" indent="-227013">
              <a:buClrTx/>
              <a:defRPr/>
            </a:pPr>
            <a:r>
              <a:rPr lang="en-US" altLang="en-US" sz="1300" dirty="0" smtClean="0">
                <a:latin typeface="Arial" pitchFamily="34" charset="0"/>
              </a:rPr>
              <a:t>Develop recommended guidelines for implementing airport ramp procedures during lightning events to enhance NAS safety and efficiency</a:t>
            </a:r>
          </a:p>
          <a:p>
            <a:pPr marL="227013" indent="-227013">
              <a:buClrTx/>
              <a:defRPr/>
            </a:pPr>
            <a:r>
              <a:rPr lang="en-US" altLang="en-US" sz="1300" dirty="0" smtClean="0">
                <a:latin typeface="Arial" pitchFamily="34" charset="0"/>
              </a:rPr>
              <a:t>Collaborative research activities with NWS to integrate C&amp;V improvements into the HEMS tool, TAFs, and TRACON area forecasts</a:t>
            </a:r>
          </a:p>
          <a:p>
            <a:pPr marL="227013" indent="-227013">
              <a:buClrTx/>
              <a:defRPr/>
            </a:pPr>
            <a:r>
              <a:rPr lang="en-US" altLang="en-US" sz="1300" dirty="0" smtClean="0">
                <a:latin typeface="Arial" pitchFamily="34" charset="0"/>
              </a:rPr>
              <a:t>Integrate GOES-R satellite data into the Offshore Precipitation Capability</a:t>
            </a:r>
          </a:p>
        </p:txBody>
      </p:sp>
      <p:grpSp>
        <p:nvGrpSpPr>
          <p:cNvPr id="8198" name="Group 39"/>
          <p:cNvGrpSpPr>
            <a:grpSpLocks/>
          </p:cNvGrpSpPr>
          <p:nvPr/>
        </p:nvGrpSpPr>
        <p:grpSpPr bwMode="auto">
          <a:xfrm>
            <a:off x="0" y="20638"/>
            <a:ext cx="9156700" cy="2876550"/>
            <a:chOff x="-4152868" y="-644425"/>
            <a:chExt cx="9155355" cy="2878399"/>
          </a:xfrm>
        </p:grpSpPr>
        <p:sp>
          <p:nvSpPr>
            <p:cNvPr id="8204" name="Text Box 4"/>
            <p:cNvSpPr txBox="1">
              <a:spLocks noChangeArrowheads="1"/>
            </p:cNvSpPr>
            <p:nvPr/>
          </p:nvSpPr>
          <p:spPr bwMode="auto">
            <a:xfrm>
              <a:off x="-4152868" y="-644425"/>
              <a:ext cx="4158752" cy="83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eaLnBrk="1" hangingPunct="1">
                <a:spcBef>
                  <a:spcPct val="0"/>
                </a:spcBef>
                <a:buClrTx/>
                <a:buFontTx/>
                <a:buNone/>
              </a:pPr>
              <a:r>
                <a:rPr lang="en-US" altLang="en-US" sz="2400" b="1">
                  <a:solidFill>
                    <a:srgbClr val="000099"/>
                  </a:solidFill>
                  <a:latin typeface="Arial" pitchFamily="34" charset="0"/>
                </a:rPr>
                <a:t>Hazardous Weather Mitigation</a:t>
              </a:r>
            </a:p>
          </p:txBody>
        </p:sp>
        <p:sp>
          <p:nvSpPr>
            <p:cNvPr id="8205" name="Text Box 5"/>
            <p:cNvSpPr txBox="1">
              <a:spLocks noChangeArrowheads="1"/>
            </p:cNvSpPr>
            <p:nvPr/>
          </p:nvSpPr>
          <p:spPr bwMode="auto">
            <a:xfrm>
              <a:off x="346363" y="-383380"/>
              <a:ext cx="4656124" cy="261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eaLnBrk="1" hangingPunct="1">
                <a:spcBef>
                  <a:spcPct val="0"/>
                </a:spcBef>
                <a:buClrTx/>
                <a:buFontTx/>
                <a:buNone/>
              </a:pPr>
              <a:r>
                <a:rPr lang="en-US" altLang="en-US" sz="2400" b="1">
                  <a:solidFill>
                    <a:srgbClr val="000099"/>
                  </a:solidFill>
                  <a:latin typeface="Arial" pitchFamily="34" charset="0"/>
                </a:rPr>
                <a:t>Description</a:t>
              </a:r>
            </a:p>
            <a:p>
              <a:pPr eaLnBrk="1" hangingPunct="1">
                <a:spcBef>
                  <a:spcPct val="0"/>
                </a:spcBef>
                <a:buClrTx/>
                <a:buFontTx/>
                <a:buNone/>
              </a:pPr>
              <a:endParaRPr lang="en-US" altLang="en-US" sz="1400" b="1">
                <a:solidFill>
                  <a:srgbClr val="000099"/>
                </a:solidFill>
                <a:latin typeface="Arial" pitchFamily="34" charset="0"/>
              </a:endParaRPr>
            </a:p>
            <a:p>
              <a:pPr eaLnBrk="1" hangingPunct="1">
                <a:spcBef>
                  <a:spcPct val="0"/>
                </a:spcBef>
                <a:buClrTx/>
                <a:buFontTx/>
                <a:buNone/>
              </a:pPr>
              <a:r>
                <a:rPr lang="en-US" altLang="en-US" sz="1400" b="1" u="sng">
                  <a:latin typeface="Arial" pitchFamily="34" charset="0"/>
                </a:rPr>
                <a:t>Need:</a:t>
              </a:r>
              <a:r>
                <a:rPr lang="en-US" altLang="en-US" sz="1400">
                  <a:latin typeface="Arial" pitchFamily="34" charset="0"/>
                </a:rPr>
                <a:t> More accurate, relevant weather information to address efficiency and safety shortfalls in commercial and GA operations</a:t>
              </a:r>
            </a:p>
            <a:p>
              <a:pPr eaLnBrk="1" hangingPunct="1">
                <a:spcBef>
                  <a:spcPct val="0"/>
                </a:spcBef>
                <a:buClrTx/>
                <a:buFontTx/>
                <a:buNone/>
              </a:pPr>
              <a:endParaRPr lang="en-US" altLang="en-US" sz="1400" b="1" u="sng">
                <a:latin typeface="Arial" pitchFamily="34" charset="0"/>
              </a:endParaRPr>
            </a:p>
            <a:p>
              <a:pPr eaLnBrk="1" hangingPunct="1">
                <a:spcBef>
                  <a:spcPct val="0"/>
                </a:spcBef>
                <a:buClrTx/>
                <a:buFontTx/>
                <a:buNone/>
              </a:pPr>
              <a:r>
                <a:rPr lang="en-US" altLang="en-US" sz="1400" b="1" u="sng">
                  <a:latin typeface="Arial" pitchFamily="34" charset="0"/>
                </a:rPr>
                <a:t>Concept</a:t>
              </a:r>
              <a:r>
                <a:rPr lang="en-US" altLang="en-US" sz="1400" b="1">
                  <a:latin typeface="Arial" pitchFamily="34" charset="0"/>
                </a:rPr>
                <a:t>: </a:t>
              </a:r>
              <a:r>
                <a:rPr lang="en-US" altLang="en-US" sz="1400">
                  <a:latin typeface="Arial" pitchFamily="34" charset="0"/>
                </a:rPr>
                <a:t>Improve quality and applicability of weather information used for decision support in air carrier (emphasis on efficiency) and GA (emphasis on safety) operations</a:t>
              </a:r>
            </a:p>
            <a:p>
              <a:pPr eaLnBrk="1" hangingPunct="1">
                <a:spcBef>
                  <a:spcPct val="0"/>
                </a:spcBef>
                <a:buClrTx/>
                <a:buFontTx/>
                <a:buNone/>
              </a:pPr>
              <a:endParaRPr lang="en-US" altLang="en-US" sz="1400" b="1" u="sng">
                <a:latin typeface="Arial" pitchFamily="34" charset="0"/>
              </a:endParaRPr>
            </a:p>
          </p:txBody>
        </p:sp>
      </p:grpSp>
      <p:pic>
        <p:nvPicPr>
          <p:cNvPr id="8199" name="Picture 2" descr="http://www.aviationweather.gov/adds/icing/displayIcg.php?fcst_hr=00&amp;icg_type=CIPSEVO&amp;height=m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875" y="850900"/>
            <a:ext cx="282892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0" name="Group 5"/>
          <p:cNvGrpSpPr>
            <a:grpSpLocks/>
          </p:cNvGrpSpPr>
          <p:nvPr/>
        </p:nvGrpSpPr>
        <p:grpSpPr bwMode="auto">
          <a:xfrm>
            <a:off x="4438650" y="2755900"/>
            <a:ext cx="4705350" cy="152400"/>
            <a:chOff x="0" y="2781300"/>
            <a:chExt cx="9118600" cy="0"/>
          </a:xfrm>
        </p:grpSpPr>
        <p:sp>
          <p:nvSpPr>
            <p:cNvPr id="8202"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3"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201" name="Slide Number Placeholder 4"/>
          <p:cNvSpPr txBox="1">
            <a:spLocks/>
          </p:cNvSpPr>
          <p:nvPr/>
        </p:nvSpPr>
        <p:spPr bwMode="auto">
          <a:xfrm>
            <a:off x="65532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r" eaLnBrk="1" hangingPunct="1">
              <a:spcBef>
                <a:spcPct val="0"/>
              </a:spcBef>
              <a:buClrTx/>
              <a:buFontTx/>
              <a:buNone/>
            </a:pPr>
            <a:r>
              <a:rPr lang="en-US" altLang="en-US" sz="1200"/>
              <a:t>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219" name="Group 5"/>
          <p:cNvGrpSpPr>
            <a:grpSpLocks/>
          </p:cNvGrpSpPr>
          <p:nvPr/>
        </p:nvGrpSpPr>
        <p:grpSpPr bwMode="auto">
          <a:xfrm>
            <a:off x="0" y="3227388"/>
            <a:ext cx="4429125" cy="152400"/>
            <a:chOff x="0" y="2781300"/>
            <a:chExt cx="9118600" cy="0"/>
          </a:xfrm>
        </p:grpSpPr>
        <p:sp>
          <p:nvSpPr>
            <p:cNvPr id="9230"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1"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340" name="Text Box 7"/>
          <p:cNvSpPr txBox="1">
            <a:spLocks noChangeArrowheads="1"/>
          </p:cNvSpPr>
          <p:nvPr/>
        </p:nvSpPr>
        <p:spPr bwMode="auto">
          <a:xfrm>
            <a:off x="4433888" y="3228975"/>
            <a:ext cx="4710112"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eaLnBrk="1" hangingPunct="1">
              <a:spcBef>
                <a:spcPct val="0"/>
              </a:spcBef>
              <a:buClrTx/>
              <a:buFontTx/>
              <a:buNone/>
              <a:defRPr/>
            </a:pPr>
            <a:r>
              <a:rPr lang="en-US" altLang="en-US" sz="2400" b="1" dirty="0" smtClean="0">
                <a:solidFill>
                  <a:srgbClr val="000099"/>
                </a:solidFill>
                <a:latin typeface="Arial" pitchFamily="34" charset="0"/>
              </a:rPr>
              <a:t>Future Plans</a:t>
            </a:r>
          </a:p>
          <a:p>
            <a:pPr algn="ctr" eaLnBrk="1" hangingPunct="1">
              <a:spcBef>
                <a:spcPct val="0"/>
              </a:spcBef>
              <a:buClrTx/>
              <a:buFontTx/>
              <a:buNone/>
              <a:defRPr/>
            </a:pPr>
            <a:endParaRPr lang="en-US" altLang="en-US" sz="1400" b="1" dirty="0" smtClean="0">
              <a:solidFill>
                <a:srgbClr val="000099"/>
              </a:solidFill>
              <a:latin typeface="Arial" pitchFamily="34" charset="0"/>
            </a:endParaRPr>
          </a:p>
          <a:p>
            <a:pPr marL="227013" indent="-227013" eaLnBrk="1" hangingPunct="1">
              <a:spcBef>
                <a:spcPct val="0"/>
              </a:spcBef>
              <a:buClrTx/>
              <a:defRPr/>
            </a:pPr>
            <a:r>
              <a:rPr lang="en-US" altLang="en-US" sz="1400" dirty="0" smtClean="0">
                <a:latin typeface="Arial" pitchFamily="34" charset="0"/>
              </a:rPr>
              <a:t>Complete quality assessment and user evaluation of global ensemble thunderstorm forecast system</a:t>
            </a:r>
          </a:p>
          <a:p>
            <a:pPr marL="227013" indent="-227013" eaLnBrk="1" hangingPunct="1">
              <a:spcBef>
                <a:spcPct val="0"/>
              </a:spcBef>
              <a:buClrTx/>
              <a:defRPr/>
            </a:pPr>
            <a:r>
              <a:rPr lang="en-US" altLang="en-US" sz="1400" dirty="0" smtClean="0">
                <a:latin typeface="Arial" pitchFamily="34" charset="0"/>
              </a:rPr>
              <a:t>Improvements to the 0-2 hour LAMP C&amp;V</a:t>
            </a:r>
          </a:p>
          <a:p>
            <a:pPr marL="227013" indent="-227013">
              <a:spcBef>
                <a:spcPct val="0"/>
              </a:spcBef>
              <a:buClrTx/>
              <a:defRPr/>
            </a:pPr>
            <a:r>
              <a:rPr lang="en-US" altLang="en-US" sz="1400" dirty="0" smtClean="0">
                <a:latin typeface="Arial" pitchFamily="34" charset="0"/>
              </a:rPr>
              <a:t>Derive SIGMETs from grids in collaboration with NWS</a:t>
            </a:r>
          </a:p>
          <a:p>
            <a:pPr marL="227013" indent="-227013">
              <a:spcBef>
                <a:spcPct val="0"/>
              </a:spcBef>
              <a:buClrTx/>
              <a:defRPr/>
            </a:pPr>
            <a:r>
              <a:rPr lang="en-US" altLang="en-US" sz="1400" dirty="0" smtClean="0">
                <a:latin typeface="Arial" pitchFamily="34" charset="0"/>
              </a:rPr>
              <a:t>Improve and enhance modeling and simulation techniques to validate performance requirements for both direct and indirect weather dependencies</a:t>
            </a:r>
          </a:p>
          <a:p>
            <a:pPr eaLnBrk="1" hangingPunct="1">
              <a:spcBef>
                <a:spcPct val="0"/>
              </a:spcBef>
              <a:buClrTx/>
              <a:buFontTx/>
              <a:buChar char="•"/>
              <a:defRPr/>
            </a:pPr>
            <a:endParaRPr lang="en-US" altLang="en-US" sz="1400" dirty="0" smtClean="0">
              <a:latin typeface="Arial" pitchFamily="34" charset="0"/>
            </a:endParaRPr>
          </a:p>
          <a:p>
            <a:pPr eaLnBrk="1" hangingPunct="1">
              <a:spcBef>
                <a:spcPct val="0"/>
              </a:spcBef>
              <a:buClrTx/>
              <a:buFontTx/>
              <a:buNone/>
              <a:defRPr/>
            </a:pPr>
            <a:endParaRPr lang="en-US" altLang="en-US" sz="2400" dirty="0" smtClean="0">
              <a:solidFill>
                <a:srgbClr val="000099"/>
              </a:solidFill>
              <a:latin typeface="Arial" pitchFamily="34" charset="0"/>
            </a:endParaRPr>
          </a:p>
        </p:txBody>
      </p:sp>
      <p:grpSp>
        <p:nvGrpSpPr>
          <p:cNvPr id="9221" name="Group 39"/>
          <p:cNvGrpSpPr>
            <a:grpSpLocks/>
          </p:cNvGrpSpPr>
          <p:nvPr/>
        </p:nvGrpSpPr>
        <p:grpSpPr bwMode="auto">
          <a:xfrm>
            <a:off x="0" y="20638"/>
            <a:ext cx="9144000" cy="3394075"/>
            <a:chOff x="-4152868" y="-644425"/>
            <a:chExt cx="9143388" cy="3398175"/>
          </a:xfrm>
        </p:grpSpPr>
        <p:sp>
          <p:nvSpPr>
            <p:cNvPr id="9228" name="Text Box 4"/>
            <p:cNvSpPr txBox="1">
              <a:spLocks noChangeArrowheads="1"/>
            </p:cNvSpPr>
            <p:nvPr/>
          </p:nvSpPr>
          <p:spPr bwMode="auto">
            <a:xfrm>
              <a:off x="-4152868" y="-644425"/>
              <a:ext cx="4158752" cy="83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eaLnBrk="1" hangingPunct="1">
                <a:spcBef>
                  <a:spcPct val="0"/>
                </a:spcBef>
                <a:buClrTx/>
                <a:buFontTx/>
                <a:buNone/>
              </a:pPr>
              <a:r>
                <a:rPr lang="en-US" altLang="en-US" sz="2400" b="1">
                  <a:solidFill>
                    <a:srgbClr val="000099"/>
                  </a:solidFill>
                  <a:latin typeface="Arial" pitchFamily="34" charset="0"/>
                </a:rPr>
                <a:t>Evolving Current Capabilities</a:t>
              </a:r>
            </a:p>
          </p:txBody>
        </p:sp>
        <p:sp>
          <p:nvSpPr>
            <p:cNvPr id="9229" name="Text Box 5"/>
            <p:cNvSpPr txBox="1">
              <a:spLocks noChangeArrowheads="1"/>
            </p:cNvSpPr>
            <p:nvPr/>
          </p:nvSpPr>
          <p:spPr bwMode="auto">
            <a:xfrm>
              <a:off x="334396" y="-512000"/>
              <a:ext cx="4656124" cy="32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eaLnBrk="1" hangingPunct="1">
                <a:spcBef>
                  <a:spcPct val="0"/>
                </a:spcBef>
                <a:buClrTx/>
                <a:buFontTx/>
                <a:buNone/>
              </a:pPr>
              <a:r>
                <a:rPr lang="en-US" altLang="en-US" sz="2400" b="1">
                  <a:solidFill>
                    <a:srgbClr val="000099"/>
                  </a:solidFill>
                  <a:latin typeface="Arial" pitchFamily="34" charset="0"/>
                </a:rPr>
                <a:t>Description</a:t>
              </a:r>
            </a:p>
            <a:p>
              <a:pPr eaLnBrk="1" hangingPunct="1">
                <a:spcBef>
                  <a:spcPct val="0"/>
                </a:spcBef>
                <a:buClrTx/>
                <a:buFontTx/>
                <a:buNone/>
              </a:pPr>
              <a:endParaRPr lang="en-US" altLang="en-US" sz="1400" b="1">
                <a:solidFill>
                  <a:srgbClr val="000099"/>
                </a:solidFill>
                <a:latin typeface="Arial" pitchFamily="34" charset="0"/>
              </a:endParaRPr>
            </a:p>
            <a:p>
              <a:pPr eaLnBrk="1" hangingPunct="1">
                <a:spcBef>
                  <a:spcPct val="0"/>
                </a:spcBef>
                <a:buClrTx/>
                <a:buFontTx/>
                <a:buNone/>
              </a:pPr>
              <a:r>
                <a:rPr lang="en-US" altLang="en-US" sz="1400" b="1" u="sng">
                  <a:latin typeface="Arial" pitchFamily="34" charset="0"/>
                </a:rPr>
                <a:t>Need:</a:t>
              </a:r>
              <a:r>
                <a:rPr lang="en-US" altLang="en-US" sz="1400">
                  <a:latin typeface="Arial" pitchFamily="34" charset="0"/>
                </a:rPr>
                <a:t>  Weather information as required today in many legacy capabilities must evolve significantly to meet emerging NextGen Decision Support Tool (DST)/Decision Support Process (DSP) needs</a:t>
              </a:r>
            </a:p>
            <a:p>
              <a:pPr eaLnBrk="1" hangingPunct="1">
                <a:spcBef>
                  <a:spcPct val="0"/>
                </a:spcBef>
                <a:buClrTx/>
                <a:buFontTx/>
                <a:buNone/>
              </a:pPr>
              <a:endParaRPr lang="en-US" altLang="en-US" sz="1400" b="1" u="sng">
                <a:latin typeface="Arial" pitchFamily="34" charset="0"/>
              </a:endParaRPr>
            </a:p>
            <a:p>
              <a:pPr eaLnBrk="1" hangingPunct="1">
                <a:spcBef>
                  <a:spcPct val="0"/>
                </a:spcBef>
                <a:buClrTx/>
                <a:buFontTx/>
                <a:buNone/>
              </a:pPr>
              <a:r>
                <a:rPr lang="en-US" altLang="en-US" sz="1400" b="1" u="sng">
                  <a:latin typeface="Arial" pitchFamily="34" charset="0"/>
                </a:rPr>
                <a:t>Concept</a:t>
              </a:r>
              <a:r>
                <a:rPr lang="en-US" altLang="en-US" sz="1400" b="1">
                  <a:latin typeface="Arial" pitchFamily="34" charset="0"/>
                </a:rPr>
                <a:t>:  </a:t>
              </a:r>
              <a:r>
                <a:rPr lang="en-US" altLang="en-US" sz="1400">
                  <a:latin typeface="Arial" pitchFamily="34" charset="0"/>
                </a:rPr>
                <a:t>FAA Weather requirements today, often levied on the National Weather Service, will evolve and change as NextGen concepts emerge. AWRP research, often in collaboration with NWS, will explore ways to derive legacy weather information from the highly automated weather paradigm likely in the future</a:t>
              </a:r>
            </a:p>
            <a:p>
              <a:pPr eaLnBrk="1" hangingPunct="1">
                <a:spcBef>
                  <a:spcPct val="0"/>
                </a:spcBef>
                <a:buClrTx/>
                <a:buFontTx/>
                <a:buNone/>
              </a:pPr>
              <a:endParaRPr lang="en-US" altLang="en-US" sz="1400">
                <a:latin typeface="Arial" pitchFamily="34" charset="0"/>
              </a:endParaRPr>
            </a:p>
          </p:txBody>
        </p:sp>
      </p:grpSp>
      <p:pic>
        <p:nvPicPr>
          <p:cNvPr id="9222" name="Picture 22" descr="CoSPA Web Display - Windows Internet Explorer"/>
          <p:cNvPicPr>
            <a:picLocks noChangeAspect="1"/>
          </p:cNvPicPr>
          <p:nvPr/>
        </p:nvPicPr>
        <p:blipFill>
          <a:blip r:embed="rId3" cstate="print">
            <a:extLst>
              <a:ext uri="{28A0092B-C50C-407E-A947-70E740481C1C}">
                <a14:useLocalDpi xmlns:a14="http://schemas.microsoft.com/office/drawing/2010/main" val="0"/>
              </a:ext>
            </a:extLst>
          </a:blip>
          <a:srcRect l="858" t="17245" r="2614" b="3624"/>
          <a:stretch>
            <a:fillRect/>
          </a:stretch>
        </p:blipFill>
        <p:spPr bwMode="auto">
          <a:xfrm>
            <a:off x="427038" y="855663"/>
            <a:ext cx="3154362"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7"/>
          <p:cNvSpPr txBox="1">
            <a:spLocks noChangeArrowheads="1"/>
          </p:cNvSpPr>
          <p:nvPr/>
        </p:nvSpPr>
        <p:spPr bwMode="auto">
          <a:xfrm>
            <a:off x="0" y="3249613"/>
            <a:ext cx="4371975"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a:spcBef>
                <a:spcPct val="20000"/>
              </a:spcBef>
              <a:buClr>
                <a:srgbClr val="9BBB59"/>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CC9933"/>
              </a:buClr>
              <a:buSzPct val="50000"/>
              <a:buFont typeface="Wingdings" panose="05000000000000000000" pitchFamily="2" charset="2"/>
              <a:buChar char=""/>
              <a:defRPr>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9BBB59"/>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CC9933"/>
              </a:buClr>
              <a:buSzPct val="50000"/>
              <a:buFont typeface="Wingdings" panose="05000000000000000000" pitchFamily="2" charset="2"/>
              <a:buChar char=""/>
              <a:defRPr sz="14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558ED5"/>
              </a:buClr>
              <a:buSzPct val="80000"/>
              <a:buFont typeface="Arial" panose="020B0604020202020204" pitchFamily="34" charset="0"/>
              <a:buChar char="»"/>
              <a:defRPr sz="1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558ED5"/>
              </a:buClr>
              <a:buSzPct val="80000"/>
              <a:buFont typeface="Arial" panose="020B0604020202020204" pitchFamily="34" charset="0"/>
              <a:buChar char="»"/>
              <a:defRPr sz="1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558ED5"/>
              </a:buClr>
              <a:buSzPct val="80000"/>
              <a:buFont typeface="Arial" panose="020B0604020202020204" pitchFamily="34" charset="0"/>
              <a:buChar char="»"/>
              <a:defRPr sz="1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558ED5"/>
              </a:buClr>
              <a:buSzPct val="80000"/>
              <a:buFont typeface="Arial" panose="020B0604020202020204" pitchFamily="34" charset="0"/>
              <a:buChar char="»"/>
              <a:defRPr sz="1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558ED5"/>
              </a:buClr>
              <a:buSzPct val="80000"/>
              <a:buFont typeface="Arial" panose="020B0604020202020204" pitchFamily="34" charset="0"/>
              <a:buChar char="»"/>
              <a:defRPr sz="14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ClrTx/>
              <a:buFontTx/>
              <a:buNone/>
              <a:defRPr/>
            </a:pPr>
            <a:r>
              <a:rPr lang="en-US" altLang="en-US" sz="2400" b="1" dirty="0" smtClean="0">
                <a:solidFill>
                  <a:srgbClr val="000099"/>
                </a:solidFill>
                <a:latin typeface="Arial" panose="020B0604020202020204" pitchFamily="34" charset="0"/>
              </a:rPr>
              <a:t>Recent Accomplishments</a:t>
            </a:r>
          </a:p>
          <a:p>
            <a:pPr algn="ctr" eaLnBrk="1" hangingPunct="1">
              <a:spcBef>
                <a:spcPct val="0"/>
              </a:spcBef>
              <a:buClrTx/>
              <a:buFontTx/>
              <a:buNone/>
              <a:defRPr/>
            </a:pPr>
            <a:endParaRPr lang="en-US" altLang="en-US" sz="1400" b="1" dirty="0" smtClean="0">
              <a:solidFill>
                <a:srgbClr val="000099"/>
              </a:solidFill>
              <a:latin typeface="Arial" panose="020B0604020202020204" pitchFamily="34" charset="0"/>
            </a:endParaRPr>
          </a:p>
          <a:p>
            <a:pPr marL="227013" indent="-227013">
              <a:buClrTx/>
              <a:defRPr/>
            </a:pPr>
            <a:r>
              <a:rPr lang="en-US" altLang="en-US" sz="1400" dirty="0" smtClean="0">
                <a:latin typeface="Arial" panose="020B0604020202020204" pitchFamily="34" charset="0"/>
              </a:rPr>
              <a:t>Developed experimental technique for estimating visibility utilizing data from FAA AK weather cameras</a:t>
            </a:r>
          </a:p>
          <a:p>
            <a:pPr marL="0" indent="0" eaLnBrk="1" hangingPunct="1">
              <a:spcBef>
                <a:spcPct val="0"/>
              </a:spcBef>
              <a:buClrTx/>
              <a:buFont typeface="Arial" panose="020B0604020202020204" pitchFamily="34" charset="0"/>
              <a:buNone/>
              <a:defRPr/>
            </a:pPr>
            <a:endParaRPr lang="en-US" altLang="en-US" sz="1400" dirty="0" smtClean="0">
              <a:latin typeface="Arial" panose="020B0604020202020204" pitchFamily="34" charset="0"/>
            </a:endParaRPr>
          </a:p>
          <a:p>
            <a:pPr eaLnBrk="1" hangingPunct="1">
              <a:spcBef>
                <a:spcPct val="0"/>
              </a:spcBef>
              <a:buClrTx/>
              <a:buFontTx/>
              <a:buNone/>
              <a:defRPr/>
            </a:pPr>
            <a:endParaRPr lang="en-US" altLang="en-US" sz="2400" dirty="0" smtClean="0">
              <a:latin typeface="Arial" panose="020B0604020202020204" pitchFamily="34" charset="0"/>
            </a:endParaRPr>
          </a:p>
        </p:txBody>
      </p:sp>
      <p:grpSp>
        <p:nvGrpSpPr>
          <p:cNvPr id="9224" name="Group 5"/>
          <p:cNvGrpSpPr>
            <a:grpSpLocks/>
          </p:cNvGrpSpPr>
          <p:nvPr/>
        </p:nvGrpSpPr>
        <p:grpSpPr bwMode="auto">
          <a:xfrm>
            <a:off x="4429125" y="3224213"/>
            <a:ext cx="4714875" cy="190500"/>
            <a:chOff x="0" y="2781300"/>
            <a:chExt cx="9118600" cy="0"/>
          </a:xfrm>
        </p:grpSpPr>
        <p:sp>
          <p:nvSpPr>
            <p:cNvPr id="9226"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7"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225" name="Slide Number Placeholder 4"/>
          <p:cNvSpPr txBox="1">
            <a:spLocks/>
          </p:cNvSpPr>
          <p:nvPr/>
        </p:nvSpPr>
        <p:spPr bwMode="auto">
          <a:xfrm>
            <a:off x="65532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r" eaLnBrk="1" hangingPunct="1">
              <a:spcBef>
                <a:spcPct val="0"/>
              </a:spcBef>
              <a:buClrTx/>
              <a:buFontTx/>
              <a:buNone/>
            </a:pPr>
            <a:r>
              <a:rPr lang="en-US" altLang="en-US" sz="1200"/>
              <a:t>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3"/>
          <p:cNvSpPr>
            <a:spLocks noChangeShapeType="1"/>
          </p:cNvSpPr>
          <p:nvPr/>
        </p:nvSpPr>
        <p:spPr bwMode="auto">
          <a:xfrm>
            <a:off x="4302125" y="20638"/>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243" name="Group 5"/>
          <p:cNvGrpSpPr>
            <a:grpSpLocks/>
          </p:cNvGrpSpPr>
          <p:nvPr/>
        </p:nvGrpSpPr>
        <p:grpSpPr bwMode="auto">
          <a:xfrm>
            <a:off x="-44450" y="3184525"/>
            <a:ext cx="4429125" cy="76200"/>
            <a:chOff x="0" y="2781300"/>
            <a:chExt cx="9118600" cy="0"/>
          </a:xfrm>
        </p:grpSpPr>
        <p:sp>
          <p:nvSpPr>
            <p:cNvPr id="10254"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388" name="Text Box 7"/>
          <p:cNvSpPr txBox="1">
            <a:spLocks noChangeArrowheads="1"/>
          </p:cNvSpPr>
          <p:nvPr/>
        </p:nvSpPr>
        <p:spPr bwMode="auto">
          <a:xfrm>
            <a:off x="55563" y="3327400"/>
            <a:ext cx="4114800"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eaLnBrk="1" hangingPunct="1">
              <a:spcBef>
                <a:spcPct val="0"/>
              </a:spcBef>
              <a:buClrTx/>
              <a:buFontTx/>
              <a:buNone/>
              <a:defRPr/>
            </a:pPr>
            <a:r>
              <a:rPr lang="en-US" altLang="en-US" sz="2400" b="1" dirty="0" smtClean="0">
                <a:solidFill>
                  <a:srgbClr val="000099"/>
                </a:solidFill>
                <a:latin typeface="Arial" pitchFamily="34" charset="0"/>
              </a:rPr>
              <a:t>Recent Accomplishments</a:t>
            </a:r>
            <a:endParaRPr lang="en-US" altLang="en-US" sz="1400" dirty="0" smtClean="0">
              <a:latin typeface="Arial" pitchFamily="34" charset="0"/>
            </a:endParaRPr>
          </a:p>
          <a:p>
            <a:pPr marL="231775" indent="-231775">
              <a:buClrTx/>
              <a:defRPr/>
            </a:pPr>
            <a:r>
              <a:rPr lang="en-US" altLang="en-US" sz="1400" dirty="0" smtClean="0">
                <a:latin typeface="Arial" pitchFamily="34" charset="0"/>
              </a:rPr>
              <a:t>Developed model to evaluate the amount of weather impact that is "avoidable" for aviation operational decisions. Initial model represents C&amp;V events at PHL and convective weather at ATL</a:t>
            </a:r>
          </a:p>
          <a:p>
            <a:pPr marL="231775" indent="-231775">
              <a:buClrTx/>
              <a:defRPr/>
            </a:pPr>
            <a:r>
              <a:rPr lang="en-US" altLang="en-US" sz="1400" dirty="0" smtClean="0">
                <a:latin typeface="Arial" pitchFamily="34" charset="0"/>
              </a:rPr>
              <a:t>Initiated new study on how much weather impact constraints / mitigation risks vary among collaborative decision-makers, and what it means in terms of needed weather forecast uncertainty information</a:t>
            </a:r>
          </a:p>
        </p:txBody>
      </p:sp>
      <p:sp>
        <p:nvSpPr>
          <p:cNvPr id="22533" name="Text Box 7"/>
          <p:cNvSpPr txBox="1">
            <a:spLocks noChangeArrowheads="1"/>
          </p:cNvSpPr>
          <p:nvPr/>
        </p:nvSpPr>
        <p:spPr bwMode="auto">
          <a:xfrm>
            <a:off x="4378325" y="3228975"/>
            <a:ext cx="46482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a:spcBef>
                <a:spcPct val="20000"/>
              </a:spcBef>
              <a:buClr>
                <a:srgbClr val="9BBB59"/>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CC9933"/>
              </a:buClr>
              <a:buSzPct val="50000"/>
              <a:buFont typeface="Wingdings" panose="05000000000000000000" pitchFamily="2" charset="2"/>
              <a:buChar char=""/>
              <a:defRPr>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9BBB59"/>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CC9933"/>
              </a:buClr>
              <a:buSzPct val="50000"/>
              <a:buFont typeface="Wingdings" panose="05000000000000000000" pitchFamily="2" charset="2"/>
              <a:buChar char=""/>
              <a:defRPr sz="14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558ED5"/>
              </a:buClr>
              <a:buSzPct val="80000"/>
              <a:buFont typeface="Arial" panose="020B0604020202020204" pitchFamily="34" charset="0"/>
              <a:buChar char="»"/>
              <a:defRPr sz="1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558ED5"/>
              </a:buClr>
              <a:buSzPct val="80000"/>
              <a:buFont typeface="Arial" panose="020B0604020202020204" pitchFamily="34" charset="0"/>
              <a:buChar char="»"/>
              <a:defRPr sz="1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558ED5"/>
              </a:buClr>
              <a:buSzPct val="80000"/>
              <a:buFont typeface="Arial" panose="020B0604020202020204" pitchFamily="34" charset="0"/>
              <a:buChar char="»"/>
              <a:defRPr sz="1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558ED5"/>
              </a:buClr>
              <a:buSzPct val="80000"/>
              <a:buFont typeface="Arial" panose="020B0604020202020204" pitchFamily="34" charset="0"/>
              <a:buChar char="»"/>
              <a:defRPr sz="1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558ED5"/>
              </a:buClr>
              <a:buSzPct val="80000"/>
              <a:buFont typeface="Arial" panose="020B0604020202020204" pitchFamily="34" charset="0"/>
              <a:buChar char="»"/>
              <a:defRPr sz="14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ClrTx/>
              <a:buFontTx/>
              <a:buNone/>
              <a:defRPr/>
            </a:pPr>
            <a:r>
              <a:rPr lang="en-US" altLang="en-US" sz="2400" b="1" dirty="0" smtClean="0">
                <a:solidFill>
                  <a:srgbClr val="000099"/>
                </a:solidFill>
                <a:latin typeface="Arial" panose="020B0604020202020204" pitchFamily="34" charset="0"/>
              </a:rPr>
              <a:t>Future Plans</a:t>
            </a:r>
          </a:p>
          <a:p>
            <a:pPr marL="0" indent="0" eaLnBrk="1" hangingPunct="1">
              <a:spcBef>
                <a:spcPct val="0"/>
              </a:spcBef>
              <a:buClrTx/>
              <a:buFont typeface="Arial" panose="020B0604020202020204" pitchFamily="34" charset="0"/>
              <a:buNone/>
              <a:defRPr/>
            </a:pPr>
            <a:endParaRPr lang="en-US" altLang="en-US" sz="1400" dirty="0" smtClean="0">
              <a:latin typeface="Arial" panose="020B0604020202020204" pitchFamily="34" charset="0"/>
            </a:endParaRPr>
          </a:p>
          <a:p>
            <a:pPr marL="231775" indent="-231775">
              <a:buClrTx/>
              <a:defRPr/>
            </a:pPr>
            <a:r>
              <a:rPr lang="en-US" sz="1400" dirty="0" smtClean="0">
                <a:latin typeface="Arial" panose="020B0604020202020204" pitchFamily="34" charset="0"/>
              </a:rPr>
              <a:t>Verify </a:t>
            </a:r>
            <a:r>
              <a:rPr lang="en-US" sz="1400" dirty="0">
                <a:latin typeface="Arial" panose="020B0604020202020204" pitchFamily="34" charset="0"/>
              </a:rPr>
              <a:t>model results estimate amount of weather that is "avoidable" for aviation operational decisions through scenario deep-dives</a:t>
            </a:r>
          </a:p>
          <a:p>
            <a:pPr marL="231775" indent="-231775">
              <a:buClrTx/>
              <a:defRPr/>
            </a:pPr>
            <a:r>
              <a:rPr lang="en-US" altLang="en-US" sz="1400" dirty="0" smtClean="0">
                <a:latin typeface="Arial" panose="020B0604020202020204" pitchFamily="34" charset="0"/>
              </a:rPr>
              <a:t>Identify </a:t>
            </a:r>
            <a:r>
              <a:rPr lang="en-US" altLang="en-US" sz="1400" dirty="0">
                <a:latin typeface="Arial" panose="020B0604020202020204" pitchFamily="34" charset="0"/>
              </a:rPr>
              <a:t>model shortfalls for improvement</a:t>
            </a:r>
          </a:p>
          <a:p>
            <a:pPr marL="231775" indent="-231775">
              <a:buClrTx/>
              <a:defRPr/>
            </a:pPr>
            <a:r>
              <a:rPr lang="en-US" altLang="en-US" sz="1400" dirty="0" smtClean="0">
                <a:latin typeface="Arial" panose="020B0604020202020204" pitchFamily="34" charset="0"/>
              </a:rPr>
              <a:t>Develop </a:t>
            </a:r>
            <a:r>
              <a:rPr lang="en-US" altLang="en-US" sz="1400" dirty="0">
                <a:latin typeface="Arial" panose="020B0604020202020204" pitchFamily="34" charset="0"/>
              </a:rPr>
              <a:t>and execute a methodology to deconstruct weather-TFM decision processes during convective weather events, and construct a functional analysis of convective weather – TFM </a:t>
            </a:r>
            <a:r>
              <a:rPr lang="en-US" altLang="en-US" sz="1400" dirty="0" smtClean="0">
                <a:latin typeface="Arial" panose="020B0604020202020204" pitchFamily="34" charset="0"/>
              </a:rPr>
              <a:t>decisions</a:t>
            </a:r>
          </a:p>
          <a:p>
            <a:pPr marL="231775" indent="-231775">
              <a:buClrTx/>
              <a:defRPr/>
            </a:pPr>
            <a:r>
              <a:rPr lang="en-US" sz="1400" dirty="0" smtClean="0">
                <a:latin typeface="Arial" panose="020B0604020202020204" pitchFamily="34" charset="0"/>
              </a:rPr>
              <a:t>Produce </a:t>
            </a:r>
            <a:r>
              <a:rPr lang="en-US" sz="1400" dirty="0">
                <a:latin typeface="Arial" panose="020B0604020202020204" pitchFamily="34" charset="0"/>
              </a:rPr>
              <a:t>a detailed, and data-driven repository for most in-depth analysis to date of TFM challenges with weather </a:t>
            </a:r>
            <a:r>
              <a:rPr lang="en-US" sz="1400" dirty="0" smtClean="0">
                <a:latin typeface="Arial" panose="020B0604020202020204" pitchFamily="34" charset="0"/>
              </a:rPr>
              <a:t>uncertainty</a:t>
            </a:r>
            <a:endParaRPr lang="en-US" altLang="en-US" sz="2400" dirty="0" smtClean="0">
              <a:solidFill>
                <a:srgbClr val="000099"/>
              </a:solidFill>
              <a:latin typeface="Arial" panose="020B0604020202020204" pitchFamily="34" charset="0"/>
            </a:endParaRPr>
          </a:p>
        </p:txBody>
      </p:sp>
      <p:grpSp>
        <p:nvGrpSpPr>
          <p:cNvPr id="10246" name="Group 39"/>
          <p:cNvGrpSpPr>
            <a:grpSpLocks/>
          </p:cNvGrpSpPr>
          <p:nvPr/>
        </p:nvGrpSpPr>
        <p:grpSpPr bwMode="auto">
          <a:xfrm>
            <a:off x="0" y="-49213"/>
            <a:ext cx="9193213" cy="3048001"/>
            <a:chOff x="-4152868" y="-713404"/>
            <a:chExt cx="9046239" cy="3048796"/>
          </a:xfrm>
        </p:grpSpPr>
        <p:sp>
          <p:nvSpPr>
            <p:cNvPr id="10252" name="Text Box 4"/>
            <p:cNvSpPr txBox="1">
              <a:spLocks noChangeArrowheads="1"/>
            </p:cNvSpPr>
            <p:nvPr/>
          </p:nvSpPr>
          <p:spPr bwMode="auto">
            <a:xfrm>
              <a:off x="-4152868" y="-644425"/>
              <a:ext cx="4158752" cy="83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eaLnBrk="1" hangingPunct="1">
                <a:spcBef>
                  <a:spcPct val="0"/>
                </a:spcBef>
                <a:buClrTx/>
                <a:buFontTx/>
                <a:buNone/>
              </a:pPr>
              <a:r>
                <a:rPr lang="en-US" altLang="en-US" sz="2400" b="1">
                  <a:solidFill>
                    <a:srgbClr val="000099"/>
                  </a:solidFill>
                  <a:latin typeface="Arial" pitchFamily="34" charset="0"/>
                </a:rPr>
                <a:t>Direct linkage to NextGen Implementation Plans  </a:t>
              </a:r>
            </a:p>
          </p:txBody>
        </p:sp>
        <p:sp>
          <p:nvSpPr>
            <p:cNvPr id="10253" name="Text Box 5"/>
            <p:cNvSpPr txBox="1">
              <a:spLocks noChangeArrowheads="1"/>
            </p:cNvSpPr>
            <p:nvPr/>
          </p:nvSpPr>
          <p:spPr bwMode="auto">
            <a:xfrm>
              <a:off x="161351" y="-713404"/>
              <a:ext cx="4732020" cy="3048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eaLnBrk="1" hangingPunct="1">
                <a:spcBef>
                  <a:spcPct val="0"/>
                </a:spcBef>
                <a:buClrTx/>
                <a:buFontTx/>
                <a:buNone/>
              </a:pPr>
              <a:r>
                <a:rPr lang="en-US" altLang="en-US" sz="2400" b="1">
                  <a:solidFill>
                    <a:srgbClr val="000099"/>
                  </a:solidFill>
                  <a:latin typeface="Arial" pitchFamily="34" charset="0"/>
                </a:rPr>
                <a:t>Description</a:t>
              </a:r>
            </a:p>
            <a:p>
              <a:pPr eaLnBrk="1" hangingPunct="1">
                <a:spcBef>
                  <a:spcPct val="0"/>
                </a:spcBef>
                <a:buClrTx/>
                <a:buFontTx/>
                <a:buNone/>
              </a:pPr>
              <a:endParaRPr lang="en-US" altLang="en-US" sz="1400" b="1">
                <a:solidFill>
                  <a:srgbClr val="000099"/>
                </a:solidFill>
                <a:latin typeface="Arial" pitchFamily="34" charset="0"/>
              </a:endParaRPr>
            </a:p>
            <a:p>
              <a:pPr eaLnBrk="1" hangingPunct="1">
                <a:spcBef>
                  <a:spcPct val="0"/>
                </a:spcBef>
                <a:buClrTx/>
                <a:buFontTx/>
                <a:buNone/>
              </a:pPr>
              <a:r>
                <a:rPr lang="en-US" altLang="en-US" sz="1400" b="1" u="sng">
                  <a:latin typeface="Arial" pitchFamily="34" charset="0"/>
                </a:rPr>
                <a:t>Need:</a:t>
              </a:r>
              <a:r>
                <a:rPr lang="en-US" altLang="en-US" sz="1400">
                  <a:latin typeface="Arial" pitchFamily="34" charset="0"/>
                </a:rPr>
                <a:t>  Research to </a:t>
              </a:r>
              <a:r>
                <a:rPr lang="en-US" altLang="en-US" sz="1400">
                  <a:latin typeface="Arial" pitchFamily="34" charset="0"/>
                  <a:ea typeface="ＭＳ Ｐゴシック" pitchFamily="34" charset="-128"/>
                </a:rPr>
                <a:t>meet specific NextGen weather Operational Improvements as called out in NextGen Implementation Plans </a:t>
              </a:r>
            </a:p>
            <a:p>
              <a:pPr eaLnBrk="1" hangingPunct="1">
                <a:spcBef>
                  <a:spcPct val="0"/>
                </a:spcBef>
                <a:buClrTx/>
                <a:buFontTx/>
                <a:buNone/>
              </a:pPr>
              <a:endParaRPr lang="en-US" altLang="en-US" sz="1400" b="1" u="sng">
                <a:latin typeface="Arial" pitchFamily="34" charset="0"/>
              </a:endParaRPr>
            </a:p>
            <a:p>
              <a:pPr eaLnBrk="1" hangingPunct="1">
                <a:spcBef>
                  <a:spcPct val="0"/>
                </a:spcBef>
                <a:buClrTx/>
                <a:buFontTx/>
                <a:buNone/>
              </a:pPr>
              <a:r>
                <a:rPr lang="en-US" altLang="en-US" sz="1400" b="1" u="sng">
                  <a:latin typeface="Arial" pitchFamily="34" charset="0"/>
                </a:rPr>
                <a:t>Concept</a:t>
              </a:r>
              <a:r>
                <a:rPr lang="en-US" altLang="en-US" sz="1400" b="1">
                  <a:latin typeface="Arial" pitchFamily="34" charset="0"/>
                </a:rPr>
                <a:t>:  </a:t>
              </a:r>
              <a:r>
                <a:rPr lang="en-US" altLang="en-US" sz="1400">
                  <a:latin typeface="Arial" pitchFamily="34" charset="0"/>
                </a:rPr>
                <a:t>Emerging DSTs/DSPs will require high fidelity, high resolution weather information, but many research questions must be asked: </a:t>
              </a:r>
            </a:p>
            <a:p>
              <a:pPr eaLnBrk="1" hangingPunct="1">
                <a:spcBef>
                  <a:spcPct val="0"/>
                </a:spcBef>
                <a:buClrTx/>
                <a:buFontTx/>
                <a:buChar char="•"/>
              </a:pPr>
              <a:r>
                <a:rPr lang="en-US" altLang="en-US" sz="1400">
                  <a:latin typeface="Arial" pitchFamily="34" charset="0"/>
                </a:rPr>
                <a:t> How “good” the weather information is today?</a:t>
              </a:r>
            </a:p>
            <a:p>
              <a:pPr eaLnBrk="1" hangingPunct="1">
                <a:spcBef>
                  <a:spcPct val="0"/>
                </a:spcBef>
                <a:buClrTx/>
                <a:buFontTx/>
                <a:buChar char="•"/>
              </a:pPr>
              <a:r>
                <a:rPr lang="en-US" altLang="en-US" sz="1400">
                  <a:latin typeface="Arial" pitchFamily="34" charset="0"/>
                </a:rPr>
                <a:t> What gaps exist in today’s available weather information?</a:t>
              </a:r>
            </a:p>
            <a:p>
              <a:pPr eaLnBrk="1" hangingPunct="1">
                <a:spcBef>
                  <a:spcPct val="0"/>
                </a:spcBef>
                <a:buClrTx/>
                <a:buFontTx/>
                <a:buChar char="•"/>
              </a:pPr>
              <a:r>
                <a:rPr lang="en-US" altLang="en-US" sz="1400">
                  <a:latin typeface="Arial" pitchFamily="34" charset="0"/>
                </a:rPr>
                <a:t> What fundamental weather research needs to be done to actually support the performance of the new DSTs/DSPs?</a:t>
              </a:r>
            </a:p>
          </p:txBody>
        </p:sp>
      </p:grpSp>
      <p:pic>
        <p:nvPicPr>
          <p:cNvPr id="10247" name="Picture 2" descr="C:\Documents and Settings\Steve Maciejewski\Desktop\terminal wind products for AAR  decision support _final ver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38544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8" name="Group 5"/>
          <p:cNvGrpSpPr>
            <a:grpSpLocks/>
          </p:cNvGrpSpPr>
          <p:nvPr/>
        </p:nvGrpSpPr>
        <p:grpSpPr bwMode="auto">
          <a:xfrm>
            <a:off x="4332288" y="3171825"/>
            <a:ext cx="4714875" cy="233363"/>
            <a:chOff x="0" y="2781300"/>
            <a:chExt cx="9118600" cy="0"/>
          </a:xfrm>
        </p:grpSpPr>
        <p:sp>
          <p:nvSpPr>
            <p:cNvPr id="10250"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49" name="Slide Number Placeholder 4"/>
          <p:cNvSpPr txBox="1">
            <a:spLocks/>
          </p:cNvSpPr>
          <p:nvPr/>
        </p:nvSpPr>
        <p:spPr bwMode="auto">
          <a:xfrm>
            <a:off x="65532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r" eaLnBrk="1" hangingPunct="1">
              <a:spcBef>
                <a:spcPct val="0"/>
              </a:spcBef>
              <a:buClrTx/>
              <a:buFontTx/>
              <a:buNone/>
            </a:pPr>
            <a:r>
              <a:rPr lang="en-US" altLang="en-US" sz="1200"/>
              <a:t>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267" name="Group 5"/>
          <p:cNvGrpSpPr>
            <a:grpSpLocks/>
          </p:cNvGrpSpPr>
          <p:nvPr/>
        </p:nvGrpSpPr>
        <p:grpSpPr bwMode="auto">
          <a:xfrm>
            <a:off x="-11113" y="3390900"/>
            <a:ext cx="4429126" cy="76200"/>
            <a:chOff x="0" y="2781300"/>
            <a:chExt cx="9118600" cy="0"/>
          </a:xfrm>
        </p:grpSpPr>
        <p:sp>
          <p:nvSpPr>
            <p:cNvPr id="11278"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9"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36" name="Text Box 7"/>
          <p:cNvSpPr txBox="1">
            <a:spLocks noChangeArrowheads="1"/>
          </p:cNvSpPr>
          <p:nvPr/>
        </p:nvSpPr>
        <p:spPr bwMode="auto">
          <a:xfrm>
            <a:off x="4565650" y="3970338"/>
            <a:ext cx="459581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eaLnBrk="1" hangingPunct="1">
              <a:spcBef>
                <a:spcPct val="0"/>
              </a:spcBef>
              <a:buClrTx/>
              <a:buFontTx/>
              <a:buNone/>
              <a:defRPr/>
            </a:pPr>
            <a:r>
              <a:rPr lang="en-US" altLang="en-US" sz="2400" b="1" dirty="0" smtClean="0">
                <a:solidFill>
                  <a:srgbClr val="000099"/>
                </a:solidFill>
                <a:latin typeface="Arial" pitchFamily="34" charset="0"/>
              </a:rPr>
              <a:t>Future Plans</a:t>
            </a:r>
          </a:p>
          <a:p>
            <a:pPr marL="227013" indent="-227013">
              <a:buClrTx/>
              <a:defRPr/>
            </a:pPr>
            <a:r>
              <a:rPr lang="en-US" altLang="en-US" sz="1300" dirty="0" smtClean="0">
                <a:latin typeface="Arial" pitchFamily="34" charset="0"/>
              </a:rPr>
              <a:t>Implement regional ensemble data assimilation supporting improved hazard forecasts especially convection</a:t>
            </a:r>
          </a:p>
          <a:p>
            <a:pPr marL="227013" indent="-227013">
              <a:buClrTx/>
              <a:defRPr/>
            </a:pPr>
            <a:r>
              <a:rPr lang="en-US" altLang="en-US" sz="1300" dirty="0" smtClean="0">
                <a:latin typeface="Arial" pitchFamily="34" charset="0"/>
              </a:rPr>
              <a:t>Develop 0-24 hour HRRR ensembles to support probabilistic forecast products</a:t>
            </a:r>
          </a:p>
          <a:p>
            <a:pPr marL="227013" indent="-227013">
              <a:buClrTx/>
              <a:defRPr/>
            </a:pPr>
            <a:r>
              <a:rPr lang="en-US" altLang="en-US" sz="1300" dirty="0" smtClean="0">
                <a:latin typeface="Arial" pitchFamily="34" charset="0"/>
              </a:rPr>
              <a:t>Implement additional international radars including Martinique, St. Martins, Barbados and Cuba into MRMS</a:t>
            </a:r>
            <a:endParaRPr lang="en-US" altLang="en-US" sz="2400" dirty="0" smtClean="0">
              <a:solidFill>
                <a:srgbClr val="000099"/>
              </a:solidFill>
              <a:latin typeface="Arial" pitchFamily="34" charset="0"/>
            </a:endParaRPr>
          </a:p>
        </p:txBody>
      </p:sp>
      <p:grpSp>
        <p:nvGrpSpPr>
          <p:cNvPr id="11269" name="Group 39"/>
          <p:cNvGrpSpPr>
            <a:grpSpLocks/>
          </p:cNvGrpSpPr>
          <p:nvPr/>
        </p:nvGrpSpPr>
        <p:grpSpPr bwMode="auto">
          <a:xfrm>
            <a:off x="0" y="0"/>
            <a:ext cx="9144000" cy="3854450"/>
            <a:chOff x="-4152868" y="-664500"/>
            <a:chExt cx="9143388" cy="3857727"/>
          </a:xfrm>
        </p:grpSpPr>
        <p:sp>
          <p:nvSpPr>
            <p:cNvPr id="11276" name="Text Box 4"/>
            <p:cNvSpPr txBox="1">
              <a:spLocks noChangeArrowheads="1"/>
            </p:cNvSpPr>
            <p:nvPr/>
          </p:nvSpPr>
          <p:spPr bwMode="auto">
            <a:xfrm>
              <a:off x="-4152868" y="-644425"/>
              <a:ext cx="4158752" cy="83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eaLnBrk="1" hangingPunct="1">
                <a:spcBef>
                  <a:spcPct val="0"/>
                </a:spcBef>
                <a:buClrTx/>
                <a:buFontTx/>
                <a:buNone/>
              </a:pPr>
              <a:r>
                <a:rPr lang="en-US" altLang="en-US" sz="2400" b="1">
                  <a:solidFill>
                    <a:srgbClr val="000099"/>
                  </a:solidFill>
                  <a:latin typeface="Arial" pitchFamily="34" charset="0"/>
                </a:rPr>
                <a:t>Weather Modeling and Sensing</a:t>
              </a:r>
            </a:p>
          </p:txBody>
        </p:sp>
        <p:sp>
          <p:nvSpPr>
            <p:cNvPr id="10250" name="Text Box 5"/>
            <p:cNvSpPr txBox="1">
              <a:spLocks noChangeArrowheads="1"/>
            </p:cNvSpPr>
            <p:nvPr/>
          </p:nvSpPr>
          <p:spPr bwMode="auto">
            <a:xfrm>
              <a:off x="334695" y="-664500"/>
              <a:ext cx="4655825" cy="3857727"/>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2400" b="1" dirty="0">
                  <a:solidFill>
                    <a:srgbClr val="000099"/>
                  </a:solidFill>
                  <a:latin typeface="Arial" charset="0"/>
                  <a:cs typeface="Arial" charset="0"/>
                </a:rPr>
                <a:t>Description</a:t>
              </a:r>
            </a:p>
            <a:p>
              <a:pPr eaLnBrk="1" fontAlgn="auto" hangingPunct="1">
                <a:spcBef>
                  <a:spcPts val="0"/>
                </a:spcBef>
                <a:spcAft>
                  <a:spcPts val="0"/>
                </a:spcAft>
                <a:defRPr/>
              </a:pPr>
              <a:endParaRPr lang="en-US" sz="1050" b="1" dirty="0">
                <a:solidFill>
                  <a:srgbClr val="000099"/>
                </a:solidFill>
                <a:latin typeface="Arial" charset="0"/>
                <a:cs typeface="Arial" charset="0"/>
              </a:endParaRPr>
            </a:p>
            <a:p>
              <a:pPr eaLnBrk="1" fontAlgn="auto" hangingPunct="1">
                <a:spcBef>
                  <a:spcPts val="0"/>
                </a:spcBef>
                <a:spcAft>
                  <a:spcPts val="0"/>
                </a:spcAft>
                <a:defRPr/>
              </a:pPr>
              <a:r>
                <a:rPr lang="en-US" sz="1400" b="1" u="sng" dirty="0">
                  <a:latin typeface="Arial" panose="020B0604020202020204" pitchFamily="34" charset="0"/>
                  <a:cs typeface="Arial" panose="020B0604020202020204" pitchFamily="34" charset="0"/>
                </a:rPr>
                <a:t>Need: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NextGen</a:t>
              </a:r>
              <a:r>
                <a:rPr lang="en-US" sz="1400" dirty="0">
                  <a:latin typeface="Arial" panose="020B0604020202020204" pitchFamily="34" charset="0"/>
                  <a:cs typeface="Arial" panose="020B0604020202020204" pitchFamily="34" charset="0"/>
                </a:rPr>
                <a:t> will rely on improvements and updates to atmospheric numerical models and weather sensing techniques to meet the emerging requirements of new DST/DSPs and other advances to ATM applications.</a:t>
              </a:r>
            </a:p>
            <a:p>
              <a:pPr eaLnBrk="1" fontAlgn="auto" hangingPunct="1">
                <a:spcBef>
                  <a:spcPts val="0"/>
                </a:spcBef>
                <a:spcAft>
                  <a:spcPts val="0"/>
                </a:spcAft>
                <a:defRPr/>
              </a:pPr>
              <a:endParaRPr lang="en-US" sz="1400" b="1" u="sng"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sz="1400" b="1" u="sng" dirty="0">
                  <a:latin typeface="Arial" panose="020B0604020202020204" pitchFamily="34" charset="0"/>
                  <a:cs typeface="Arial" panose="020B0604020202020204" pitchFamily="34" charset="0"/>
                </a:rPr>
                <a:t>Concept</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Enhance numerical weather prediction models and data assimilation (inputs and techniques) to improve aviation weather hazard forecast and </a:t>
              </a:r>
              <a:r>
                <a:rPr lang="en-US" sz="1400" dirty="0" err="1">
                  <a:latin typeface="Arial" panose="020B0604020202020204" pitchFamily="34" charset="0"/>
                  <a:cs typeface="Arial" panose="020B0604020202020204" pitchFamily="34" charset="0"/>
                </a:rPr>
                <a:t>nowcast</a:t>
              </a:r>
              <a:r>
                <a:rPr lang="en-US" sz="1400" dirty="0">
                  <a:latin typeface="Arial" panose="020B0604020202020204" pitchFamily="34" charset="0"/>
                  <a:cs typeface="Arial" panose="020B0604020202020204" pitchFamily="34" charset="0"/>
                </a:rPr>
                <a:t> accuracy and resolution. Multi-Radar/Multi-Sensor (MRMS) research to improve real-time detection of in-flight hazards using high-resolution, high quality, three-dimensional (3D) weather radar data analysis from national and international radar networks. This MRMS capability will also function as a validation tool for high-resolution forecasts and decision support tools.</a:t>
              </a:r>
            </a:p>
          </p:txBody>
        </p:sp>
      </p:grpSp>
      <p:pic>
        <p:nvPicPr>
          <p:cNvPr id="1127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25" y="850900"/>
            <a:ext cx="35814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7"/>
          <p:cNvSpPr txBox="1">
            <a:spLocks noChangeArrowheads="1"/>
          </p:cNvSpPr>
          <p:nvPr/>
        </p:nvSpPr>
        <p:spPr bwMode="auto">
          <a:xfrm>
            <a:off x="47625" y="3505200"/>
            <a:ext cx="441166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ctr" eaLnBrk="1" hangingPunct="1">
              <a:spcBef>
                <a:spcPct val="0"/>
              </a:spcBef>
              <a:buClrTx/>
              <a:buFontTx/>
              <a:buNone/>
              <a:defRPr/>
            </a:pPr>
            <a:r>
              <a:rPr lang="en-US" altLang="en-US" sz="2400" b="1" dirty="0" smtClean="0">
                <a:solidFill>
                  <a:srgbClr val="000099"/>
                </a:solidFill>
                <a:latin typeface="Arial" pitchFamily="34" charset="0"/>
              </a:rPr>
              <a:t>Recent Accomplishments</a:t>
            </a:r>
            <a:endParaRPr lang="en-US" altLang="en-US" sz="1400" b="1" dirty="0" smtClean="0">
              <a:solidFill>
                <a:srgbClr val="000099"/>
              </a:solidFill>
              <a:latin typeface="Arial" pitchFamily="34" charset="0"/>
            </a:endParaRPr>
          </a:p>
          <a:p>
            <a:pPr marL="227013" indent="-227013">
              <a:buClrTx/>
              <a:defRPr/>
            </a:pPr>
            <a:r>
              <a:rPr lang="en-US" altLang="en-US" sz="1200" dirty="0" smtClean="0">
                <a:latin typeface="Arial" pitchFamily="34" charset="0"/>
              </a:rPr>
              <a:t>Developed higher resolution rapid refresh model with larger domains and longer lead times to support aviation forecasts</a:t>
            </a:r>
          </a:p>
          <a:p>
            <a:pPr marL="227013" indent="-227013">
              <a:buClrTx/>
              <a:defRPr/>
            </a:pPr>
            <a:r>
              <a:rPr lang="en-US" altLang="en-US" sz="1200" dirty="0" smtClean="0">
                <a:latin typeface="Arial" pitchFamily="34" charset="0"/>
              </a:rPr>
              <a:t>Transferred RAP and HRRR enhancements to NWS (improvement of wind, temperature, cloud and convective forecasts) </a:t>
            </a:r>
          </a:p>
          <a:p>
            <a:pPr marL="227013" indent="-227013">
              <a:buClrTx/>
              <a:defRPr/>
            </a:pPr>
            <a:r>
              <a:rPr lang="en-US" altLang="en-US" sz="1200" dirty="0" smtClean="0">
                <a:latin typeface="Arial" pitchFamily="34" charset="0"/>
              </a:rPr>
              <a:t>Implementation of real-time data feeds from Cayman Islands, Bahamas and Jamaica into the MRMS R&amp;D system in Norman, OK</a:t>
            </a:r>
          </a:p>
          <a:p>
            <a:pPr marL="227013" indent="-227013">
              <a:buClrTx/>
              <a:defRPr/>
            </a:pPr>
            <a:r>
              <a:rPr lang="en-US" altLang="en-US" sz="1200" dirty="0" smtClean="0">
                <a:latin typeface="Arial" pitchFamily="34" charset="0"/>
              </a:rPr>
              <a:t>Developed 3D aviation-specific hydrometeor classification in MRMS</a:t>
            </a:r>
          </a:p>
          <a:p>
            <a:pPr marL="227013" indent="-227013">
              <a:buClrTx/>
              <a:defRPr/>
            </a:pPr>
            <a:r>
              <a:rPr lang="en-US" altLang="en-US" sz="1200" dirty="0" smtClean="0">
                <a:latin typeface="Arial" pitchFamily="34" charset="0"/>
              </a:rPr>
              <a:t>Implemented radar icing algorithms into MRMS</a:t>
            </a:r>
          </a:p>
        </p:txBody>
      </p:sp>
      <p:grpSp>
        <p:nvGrpSpPr>
          <p:cNvPr id="11272" name="Group 5"/>
          <p:cNvGrpSpPr>
            <a:grpSpLocks/>
          </p:cNvGrpSpPr>
          <p:nvPr/>
        </p:nvGrpSpPr>
        <p:grpSpPr bwMode="auto">
          <a:xfrm>
            <a:off x="4445000" y="3940175"/>
            <a:ext cx="4687888" cy="130175"/>
            <a:chOff x="0" y="2781300"/>
            <a:chExt cx="9118600" cy="0"/>
          </a:xfrm>
        </p:grpSpPr>
        <p:sp>
          <p:nvSpPr>
            <p:cNvPr id="11274"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5"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273" name="Slide Number Placeholder 4"/>
          <p:cNvSpPr txBox="1">
            <a:spLocks/>
          </p:cNvSpPr>
          <p:nvPr/>
        </p:nvSpPr>
        <p:spPr bwMode="auto">
          <a:xfrm>
            <a:off x="65532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9BBB59"/>
              </a:buClr>
              <a:buFont typeface="Arial" pitchFamily="34" charset="0"/>
              <a:buChar char="•"/>
              <a:defRPr sz="2000">
                <a:solidFill>
                  <a:schemeClr val="tx1"/>
                </a:solidFill>
                <a:latin typeface="Calibri" pitchFamily="34" charset="0"/>
                <a:cs typeface="Arial" pitchFamily="34" charset="0"/>
              </a:defRPr>
            </a:lvl1pPr>
            <a:lvl2pPr marL="742950" indent="-285750">
              <a:spcBef>
                <a:spcPct val="20000"/>
              </a:spcBef>
              <a:buClr>
                <a:srgbClr val="CC9933"/>
              </a:buClr>
              <a:buSzPct val="50000"/>
              <a:buFont typeface="Wingdings" pitchFamily="2" charset="2"/>
              <a:buChar char=""/>
              <a:defRPr>
                <a:solidFill>
                  <a:schemeClr val="tx1"/>
                </a:solidFill>
                <a:latin typeface="Calibri" pitchFamily="34" charset="0"/>
                <a:cs typeface="Arial" pitchFamily="34" charset="0"/>
              </a:defRPr>
            </a:lvl2pPr>
            <a:lvl3pPr marL="1143000" indent="-228600">
              <a:spcBef>
                <a:spcPct val="20000"/>
              </a:spcBef>
              <a:buClr>
                <a:srgbClr val="9BBB59"/>
              </a:buClr>
              <a:buFont typeface="Arial" pitchFamily="34" charset="0"/>
              <a:buChar char="•"/>
              <a:defRPr sz="1600">
                <a:solidFill>
                  <a:schemeClr val="tx1"/>
                </a:solidFill>
                <a:latin typeface="Calibri" pitchFamily="34" charset="0"/>
                <a:cs typeface="Arial" pitchFamily="34" charset="0"/>
              </a:defRPr>
            </a:lvl3pPr>
            <a:lvl4pPr marL="1600200" indent="-228600">
              <a:spcBef>
                <a:spcPct val="20000"/>
              </a:spcBef>
              <a:buClr>
                <a:srgbClr val="CC9933"/>
              </a:buClr>
              <a:buSzPct val="50000"/>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Clr>
                <a:srgbClr val="558ED5"/>
              </a:buClr>
              <a:buSzPct val="80000"/>
              <a:buFont typeface="Arial" pitchFamily="34" charset="0"/>
              <a:buChar char="»"/>
              <a:defRPr sz="14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Clr>
                <a:srgbClr val="558ED5"/>
              </a:buClr>
              <a:buSzPct val="80000"/>
              <a:buFont typeface="Arial" pitchFamily="34" charset="0"/>
              <a:buChar char="»"/>
              <a:defRPr sz="1400">
                <a:solidFill>
                  <a:schemeClr val="tx1"/>
                </a:solidFill>
                <a:latin typeface="Calibri" pitchFamily="34" charset="0"/>
                <a:cs typeface="Arial" pitchFamily="34" charset="0"/>
              </a:defRPr>
            </a:lvl9pPr>
          </a:lstStyle>
          <a:p>
            <a:pPr algn="r" eaLnBrk="1" hangingPunct="1">
              <a:spcBef>
                <a:spcPct val="0"/>
              </a:spcBef>
              <a:buClrTx/>
              <a:buFontTx/>
              <a:buNone/>
            </a:pPr>
            <a:r>
              <a:rPr lang="en-US" altLang="en-US" sz="1200"/>
              <a:t>9</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A NextGen -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AFE3B0-2ADA-40CB-9592-18B9F33705F4}"/>
</file>

<file path=customXml/itemProps2.xml><?xml version="1.0" encoding="utf-8"?>
<ds:datastoreItem xmlns:ds="http://schemas.openxmlformats.org/officeDocument/2006/customXml" ds:itemID="{9A63D37D-9434-48B9-99D7-ABE6A63A040B}">
  <ds:schemaRefs>
    <ds:schemaRef ds:uri="http://schemas.openxmlformats.org/package/2006/metadata/core-properties"/>
    <ds:schemaRef ds:uri="http://purl.org/dc/terms/"/>
    <ds:schemaRef ds:uri="http://purl.org/dc/dcmitype/"/>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C1C49EF-3602-46FA-B69C-3E9C430C2C3B}"/>
</file>

<file path=docProps/app.xml><?xml version="1.0" encoding="utf-8"?>
<Properties xmlns="http://schemas.openxmlformats.org/officeDocument/2006/extended-properties" xmlns:vt="http://schemas.openxmlformats.org/officeDocument/2006/docPropsVTypes">
  <Template/>
  <TotalTime>22190</TotalTime>
  <Words>2042</Words>
  <Application>Microsoft Office PowerPoint</Application>
  <PresentationFormat>On-screen Show (4:3)</PresentationFormat>
  <Paragraphs>288</Paragraphs>
  <Slides>18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Arial</vt:lpstr>
      <vt:lpstr>Wingdings</vt:lpstr>
      <vt:lpstr>ＭＳ Ｐゴシック</vt:lpstr>
      <vt:lpstr>+mj-lt</vt:lpstr>
      <vt:lpstr>FAA NextGen - 2011</vt:lpstr>
      <vt:lpstr>Weather PPT Portfolio Review </vt:lpstr>
      <vt:lpstr>PowerPoint Presentation</vt:lpstr>
      <vt:lpstr>Program Overview</vt:lpstr>
      <vt:lpstr>Program Overview (cont.)</vt:lpstr>
      <vt:lpstr>AVS Wx Portfolio</vt:lpstr>
      <vt:lpstr>PowerPoint Presentation</vt:lpstr>
      <vt:lpstr>PowerPoint Presentation</vt:lpstr>
      <vt:lpstr>PowerPoint Presentation</vt:lpstr>
      <vt:lpstr>PowerPoint Presentation</vt:lpstr>
      <vt:lpstr>PowerPoint Presentation</vt:lpstr>
      <vt:lpstr>Offshore Precipitation Capability (OPC)  Problem Identification</vt:lpstr>
      <vt:lpstr>OPC - Current State</vt:lpstr>
      <vt:lpstr>OPC - Overview</vt:lpstr>
      <vt:lpstr>OPC Loop Hurricane Gonzalo</vt:lpstr>
      <vt:lpstr>OPC - Notes</vt:lpstr>
      <vt:lpstr>OPC - Activity Schedule</vt:lpstr>
      <vt:lpstr>OPC - Challenges</vt:lpstr>
      <vt:lpstr>Research Technology Transition (RTT)</vt:lpstr>
    </vt:vector>
  </TitlesOfParts>
  <Company>ASI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Fitzpatrick, Kimberly CTR (FAA)</cp:lastModifiedBy>
  <cp:revision>650</cp:revision>
  <cp:lastPrinted>2016-07-22T17:17:46Z</cp:lastPrinted>
  <dcterms:created xsi:type="dcterms:W3CDTF">2012-11-30T19:09:54Z</dcterms:created>
  <dcterms:modified xsi:type="dcterms:W3CDTF">2016-07-22T17:19:54Z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