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08" r:id="rId2"/>
    <p:sldId id="438" r:id="rId3"/>
    <p:sldId id="430" r:id="rId4"/>
    <p:sldId id="428" r:id="rId5"/>
    <p:sldId id="429" r:id="rId6"/>
    <p:sldId id="439" r:id="rId7"/>
    <p:sldId id="442" r:id="rId8"/>
    <p:sldId id="440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3CC33"/>
    <a:srgbClr val="DDDDDD"/>
    <a:srgbClr val="B2B2B2"/>
    <a:srgbClr val="1D2F68"/>
    <a:srgbClr val="306A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6" autoAdjust="0"/>
    <p:restoredTop sz="86978" autoAdjust="0"/>
  </p:normalViewPr>
  <p:slideViewPr>
    <p:cSldViewPr>
      <p:cViewPr varScale="1">
        <p:scale>
          <a:sx n="134" d="100"/>
          <a:sy n="134" d="100"/>
        </p:scale>
        <p:origin x="-462" y="-78"/>
      </p:cViewPr>
      <p:guideLst>
        <p:guide orient="horz" pos="81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23F78B-3041-448A-82A9-833FE625A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5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1700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9017000"/>
            <a:ext cx="303784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ABCCE368-CCD3-48E4-B935-B6F4149E6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F95CB7-0F52-48AD-B69B-791455C350FE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3103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 smtClean="0"/>
          </a:p>
        </p:txBody>
      </p:sp>
    </p:spTree>
    <p:extLst>
      <p:ext uri="{BB962C8B-B14F-4D97-AF65-F5344CB8AC3E}">
        <p14:creationId xmlns:p14="http://schemas.microsoft.com/office/powerpoint/2010/main" val="136495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ADBFE6-AF56-45E7-9966-516B319A8E52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5"/>
            <a:ext cx="514096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009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BF723-3BF4-44BD-97DE-B3237855144B}" type="slidenum">
              <a:rPr lang="en-US" alt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6426"/>
            <a:ext cx="5140960" cy="2670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8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61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93DD1-8C18-4F50-B57B-EE49FEF98EF1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937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61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6B9D93-B779-4CBA-9DE1-1A31C540A70A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711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60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607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48200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6425"/>
            <a:ext cx="514096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69F2B-2666-4741-932B-2A5274EA8B4F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91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1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8730-8F6E-46FC-AD97-8631B1E93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BF4B-7C9D-4F8A-B8F9-D0924BAAE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2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4316-1973-45DD-9D72-D931B666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C174-9C3D-45C7-8D23-F7FF2C44B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83D9-C9B8-4055-9135-66DB67189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76F1-B6C2-40F0-863F-C21F42B3D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4984-98CF-49C8-93CD-5882BAD1E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17AC-DF7C-4746-9C86-DC8A83A15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 userDrawn="1"/>
        </p:nvSpPr>
        <p:spPr bwMode="auto">
          <a:xfrm>
            <a:off x="350838" y="6223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RIRP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5720-2AFC-42F6-A611-71949B592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9896-4DC1-4E3D-B6D6-A3C9E8793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2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84DA-C220-4C1A-8274-568CA005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E2C51E-304E-46DD-B340-BBD7401E0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48" r:id="rId3"/>
    <p:sldLayoutId id="2147484049" r:id="rId4"/>
    <p:sldLayoutId id="2147484050" r:id="rId5"/>
    <p:sldLayoutId id="2147484051" r:id="rId6"/>
    <p:sldLayoutId id="2147484058" r:id="rId7"/>
    <p:sldLayoutId id="2147484052" r:id="rId8"/>
    <p:sldLayoutId id="2147484053" r:id="rId9"/>
    <p:sldLayoutId id="2147484054" r:id="rId10"/>
    <p:sldLayoutId id="2147484055" r:id="rId11"/>
    <p:sldLayoutId id="214748405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4983163" cy="139541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REDAC / NAS Ops </a:t>
            </a:r>
            <a:br>
              <a:rPr lang="en-US" altLang="en-US" smtClean="0"/>
            </a:br>
            <a:r>
              <a:rPr lang="en-US" altLang="en-US" sz="3200" b="0" smtClean="0"/>
              <a:t/>
            </a:r>
            <a:br>
              <a:rPr lang="en-US" altLang="en-US" sz="3200" b="0" smtClean="0"/>
            </a:br>
            <a:endParaRPr lang="en-US" altLang="en-US" b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479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Ben Marple, ANG-C5</a:t>
            </a:r>
            <a:endParaRPr lang="en-US" altLang="en-US" sz="1600" b="0" i="1" dirty="0">
              <a:solidFill>
                <a:srgbClr val="1D2F68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i="1" dirty="0" smtClean="0">
                <a:solidFill>
                  <a:srgbClr val="1D2F68"/>
                </a:solidFill>
              </a:rPr>
              <a:t>August 10, 2016</a:t>
            </a:r>
            <a:endParaRPr lang="en-US" altLang="en-US" sz="1600" b="0" i="1" dirty="0">
              <a:solidFill>
                <a:srgbClr val="1D2F68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 smtClean="0">
                <a:solidFill>
                  <a:schemeClr val="bg2"/>
                </a:solidFill>
              </a:rPr>
              <a:t>Runway Incursion Reduction Program (RIRP)  </a:t>
            </a:r>
            <a:endParaRPr lang="en-US" altLang="en-US" i="1" dirty="0">
              <a:solidFill>
                <a:schemeClr val="bg2"/>
              </a:solidFill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52400" y="2109788"/>
            <a:ext cx="5334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0" i="1" dirty="0">
                <a:solidFill>
                  <a:srgbClr val="1D2F68"/>
                </a:solidFill>
              </a:rPr>
              <a:t>Review of FY </a:t>
            </a:r>
            <a:r>
              <a:rPr lang="en-US" altLang="en-US" sz="3200" b="0" i="1" dirty="0" smtClean="0">
                <a:solidFill>
                  <a:srgbClr val="1D2F68"/>
                </a:solidFill>
              </a:rPr>
              <a:t>2019 </a:t>
            </a:r>
            <a:r>
              <a:rPr lang="en-US" altLang="en-US" sz="3200" b="0" i="1" dirty="0">
                <a:solidFill>
                  <a:srgbClr val="1D2F68"/>
                </a:solidFill>
              </a:rPr>
              <a:t>Proposed Portfolio</a:t>
            </a:r>
            <a:r>
              <a:rPr lang="en-US" altLang="en-US" sz="3200" b="0" dirty="0">
                <a:solidFill>
                  <a:srgbClr val="1D2F68"/>
                </a:solidFill>
              </a:rPr>
              <a:t/>
            </a:r>
            <a:br>
              <a:rPr lang="en-US" altLang="en-US" sz="3200" b="0" dirty="0">
                <a:solidFill>
                  <a:srgbClr val="1D2F68"/>
                </a:solidFill>
              </a:rPr>
            </a:br>
            <a:endParaRPr lang="en-US" altLang="en-US" sz="4000" b="0" dirty="0">
              <a:solidFill>
                <a:srgbClr val="1D2F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FB8D0-F182-4E95-8C06-4BB15E4CA30A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 smtClean="0"/>
              <a:t>Runway Incursion Reduction Program (RIRP</a:t>
            </a:r>
            <a:r>
              <a:rPr lang="en-US" altLang="en-US" sz="2800" dirty="0"/>
              <a:t>)</a:t>
            </a:r>
            <a:endParaRPr lang="en-US" altLang="en-US" sz="2800" i="1" dirty="0" smtClean="0"/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428625" y="1256052"/>
            <a:ext cx="8472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Benefits to the FAA: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FAA Strategic Priority 1 – Make Aviation Safer and Smarter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FAA Performance Metric 4 – Reduce Category A &amp; B (most serious) runway incursions to a rate of no more than 0.395 per million operation and maintain or improve through FY 2018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RIRP is the FAA </a:t>
            </a:r>
            <a:r>
              <a:rPr lang="en-US" altLang="en-US" sz="1800" dirty="0">
                <a:solidFill>
                  <a:srgbClr val="000000"/>
                </a:solidFill>
              </a:rPr>
              <a:t>Response to NTSB Recommendation A-00-66: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“Require, at all airports with scheduled passenger service, a ground movement safety system that will prevent runway incursions; the system should provide a direct warning capability to flight crews. In addition, demonstrate through computer simulations or other means that the system will, in fact, prevent incursions.”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87488B-5047-499D-8139-9A69FFCA20FA}" type="slidenum">
              <a:rPr lang="en-US" altLang="en-US" sz="1400" b="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400" b="0" smtClean="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28600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RIRP Overview Capabilities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084" y="802828"/>
            <a:ext cx="8443913" cy="4302572"/>
          </a:xfrm>
        </p:spPr>
        <p:txBody>
          <a:bodyPr/>
          <a:lstStyle/>
          <a:p>
            <a:pPr marL="461963" lvl="1" indent="0" eaLnBrk="1" hangingPunct="1">
              <a:buFontTx/>
              <a:buNone/>
              <a:defRPr/>
            </a:pPr>
            <a:endParaRPr lang="en-US" sz="1000" b="1" dirty="0" smtClean="0"/>
          </a:p>
          <a:p>
            <a:pPr marL="461963" lvl="1" indent="0" eaLnBrk="1" hangingPunct="1">
              <a:buFontTx/>
              <a:buNone/>
              <a:defRPr/>
            </a:pPr>
            <a:r>
              <a:rPr lang="en-US" b="1" dirty="0" smtClean="0"/>
              <a:t>People: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b="1" dirty="0" smtClean="0"/>
              <a:t>  </a:t>
            </a:r>
            <a:r>
              <a:rPr lang="en-US" sz="2000" dirty="0" smtClean="0"/>
              <a:t>Program Managers: Ben Marple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  Support Contractors: GEMS Inc., Veracity Eng. </a:t>
            </a:r>
          </a:p>
          <a:p>
            <a:pPr marL="862013" lvl="2" indent="0" eaLnBrk="1" hangingPunct="1">
              <a:buFontTx/>
              <a:buNone/>
              <a:defRPr/>
            </a:pPr>
            <a:endParaRPr lang="en-US" sz="1000" b="1" dirty="0"/>
          </a:p>
          <a:p>
            <a:pPr marL="461963" lvl="1" indent="0" eaLnBrk="1" hangingPunct="1">
              <a:buFontTx/>
              <a:buNone/>
              <a:defRPr/>
            </a:pPr>
            <a:r>
              <a:rPr lang="en-US" b="1" dirty="0" smtClean="0"/>
              <a:t>Laboratories: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MIT/LL: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Safety Logic and Technology Development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System Requirements Development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Volpe: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Research / Data Mining</a:t>
            </a:r>
          </a:p>
          <a:p>
            <a:pPr marL="461963" lvl="1" indent="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MITRE: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Benefit Estimation Methodology  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Research </a:t>
            </a:r>
            <a:r>
              <a:rPr lang="en-US" sz="1600" dirty="0">
                <a:solidFill>
                  <a:srgbClr val="000000"/>
                </a:solidFill>
              </a:rPr>
              <a:t>/ Data Mining</a:t>
            </a:r>
          </a:p>
          <a:p>
            <a:pPr marL="862013" lvl="2" indent="0" eaLnBrk="1" hangingPunct="1">
              <a:buFont typeface="Arial" pitchFamily="34" charset="0"/>
              <a:buChar char="−"/>
              <a:defRPr/>
            </a:pPr>
            <a:r>
              <a:rPr lang="en-US" sz="1600" dirty="0">
                <a:solidFill>
                  <a:srgbClr val="000000"/>
                </a:solidFill>
              </a:rPr>
              <a:t>  Human Factors</a:t>
            </a:r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72488" cy="609600"/>
          </a:xfrm>
        </p:spPr>
        <p:txBody>
          <a:bodyPr/>
          <a:lstStyle/>
          <a:p>
            <a:pPr algn="ctr"/>
            <a:r>
              <a:rPr lang="en-US" altLang="en-US" sz="2800" dirty="0" smtClean="0"/>
              <a:t>Anticipated Research in FY17 and FY18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95375"/>
            <a:ext cx="8050213" cy="4543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Planned Research Activities</a:t>
            </a:r>
          </a:p>
          <a:p>
            <a:pPr>
              <a:defRPr/>
            </a:pPr>
            <a:r>
              <a:rPr lang="en-US" sz="1800" b="0" dirty="0" smtClean="0"/>
              <a:t>Runway Incursion Prevention Shortfall Analysis (RIPSA) candidate airport site surveys &amp; ongoing evaluation of new technologies for inclusion within the RIRP Portfolio </a:t>
            </a:r>
            <a:r>
              <a:rPr lang="en-US" sz="1800" b="0" dirty="0"/>
              <a:t>(2015 FAA Runway Safety Call to Action)</a:t>
            </a:r>
            <a:endParaRPr lang="en-US" sz="1800" b="0" dirty="0" smtClean="0"/>
          </a:p>
          <a:p>
            <a:pPr>
              <a:defRPr/>
            </a:pPr>
            <a:r>
              <a:rPr lang="en-US" sz="1800" b="0" dirty="0" smtClean="0"/>
              <a:t>Initiate research on Surface Taxi </a:t>
            </a:r>
            <a:r>
              <a:rPr lang="en-US" sz="1800" b="0" dirty="0"/>
              <a:t>Conformance and Monitoring for RI </a:t>
            </a:r>
            <a:r>
              <a:rPr lang="en-US" sz="1800" b="0" dirty="0" smtClean="0"/>
              <a:t>prevention (2015 </a:t>
            </a:r>
            <a:r>
              <a:rPr lang="en-US" sz="1800" b="0" dirty="0"/>
              <a:t>FAA Runway Safety Call to </a:t>
            </a:r>
            <a:r>
              <a:rPr lang="en-US" sz="1800" b="0" dirty="0" smtClean="0"/>
              <a:t>Action)</a:t>
            </a:r>
          </a:p>
          <a:p>
            <a:pPr>
              <a:defRPr/>
            </a:pPr>
            <a:r>
              <a:rPr lang="en-US" altLang="en-US" sz="1800" b="0" dirty="0"/>
              <a:t>Potential integration of SASS with runway safety logic and annunciators</a:t>
            </a:r>
          </a:p>
          <a:p>
            <a:pPr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Expected </a:t>
            </a:r>
            <a:r>
              <a:rPr lang="en-US" sz="2400" dirty="0">
                <a:solidFill>
                  <a:srgbClr val="000000"/>
                </a:solidFill>
              </a:rPr>
              <a:t>research Products</a:t>
            </a:r>
          </a:p>
          <a:p>
            <a:pPr>
              <a:defRPr/>
            </a:pPr>
            <a:r>
              <a:rPr lang="en-US" sz="1800" b="0" dirty="0" smtClean="0"/>
              <a:t>RIPSA Site Assessment Report &amp; Program Plan for “Right-site-Right-size” technologies at candidate airports</a:t>
            </a:r>
          </a:p>
          <a:p>
            <a:r>
              <a:rPr lang="en-US" sz="1800" b="0" dirty="0"/>
              <a:t>Shortfall analysis report </a:t>
            </a:r>
            <a:r>
              <a:rPr lang="en-US" sz="1800" b="0" dirty="0" smtClean="0"/>
              <a:t>identifying RIs that </a:t>
            </a:r>
            <a:r>
              <a:rPr lang="en-US" sz="1800" b="0" dirty="0"/>
              <a:t>may be prevented by various </a:t>
            </a:r>
            <a:r>
              <a:rPr lang="en-US" sz="1800" b="0" dirty="0" smtClean="0"/>
              <a:t>surface taxi conformance monitoring </a:t>
            </a:r>
            <a:r>
              <a:rPr lang="en-US" sz="1800" b="0" dirty="0"/>
              <a:t>concepts at controlled </a:t>
            </a:r>
            <a:r>
              <a:rPr lang="en-US" sz="1800" b="0" dirty="0" smtClean="0"/>
              <a:t>airports</a:t>
            </a:r>
          </a:p>
          <a:p>
            <a:r>
              <a:rPr lang="en-US" altLang="en-US" sz="1800" b="0" dirty="0" smtClean="0">
                <a:ea typeface="ＭＳ Ｐゴシック" pitchFamily="-65" charset="-128"/>
              </a:rPr>
              <a:t>SASS surveillance capability report</a:t>
            </a:r>
            <a:endParaRPr lang="en-US" altLang="en-US" sz="1800" b="0" dirty="0">
              <a:ea typeface="ＭＳ Ｐゴシック" pitchFamily="-65" charset="-128"/>
            </a:endParaRP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4B2F8F-8F81-4758-979D-DC769FAF6946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72488" cy="609600"/>
          </a:xfrm>
        </p:spPr>
        <p:txBody>
          <a:bodyPr/>
          <a:lstStyle/>
          <a:p>
            <a:pPr algn="ctr"/>
            <a:r>
              <a:rPr lang="en-US" altLang="en-US" sz="2800" dirty="0" smtClean="0"/>
              <a:t>Emerging FY19 Focal Areas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95300" y="1247775"/>
            <a:ext cx="8050213" cy="4391025"/>
          </a:xfrm>
        </p:spPr>
        <p:txBody>
          <a:bodyPr/>
          <a:lstStyle/>
          <a:p>
            <a:pPr lvl="0"/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Site Implementation and 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systems installation </a:t>
            </a:r>
            <a:r>
              <a:rPr lang="en-US" altLang="en-US" sz="1800" b="0" dirty="0" smtClean="0"/>
              <a:t>of localized/airport-wide surveillance and annunciation technologies at RIPSA Candidate Airports following the right-site, right-size model</a:t>
            </a:r>
          </a:p>
          <a:p>
            <a:endParaRPr lang="en-US" altLang="en-US" sz="1800" b="0" dirty="0" smtClean="0"/>
          </a:p>
          <a:p>
            <a:r>
              <a:rPr lang="en-US" sz="1800" b="0" dirty="0"/>
              <a:t>Research and refine existing near and far-term capabilities needed to digitize taxi route instructions</a:t>
            </a:r>
            <a:r>
              <a:rPr lang="en-US" sz="1800" b="0" dirty="0" smtClean="0"/>
              <a:t>.</a:t>
            </a:r>
          </a:p>
          <a:p>
            <a:endParaRPr lang="en-US" altLang="en-US" sz="1800" b="0" dirty="0" smtClean="0">
              <a:solidFill>
                <a:srgbClr val="FF0000"/>
              </a:solidFill>
            </a:endParaRPr>
          </a:p>
          <a:p>
            <a:r>
              <a:rPr lang="en-US" sz="1800" b="0" dirty="0"/>
              <a:t>Operational test evaluation of </a:t>
            </a:r>
            <a:r>
              <a:rPr lang="en-US" sz="1800" b="0" dirty="0" smtClean="0"/>
              <a:t>SASS </a:t>
            </a:r>
            <a:r>
              <a:rPr lang="en-US" sz="1800" b="0" dirty="0"/>
              <a:t>as a sensor to drive the activation of direct to pilot alerting safety logic</a:t>
            </a:r>
            <a:endParaRPr lang="en-US" altLang="en-US" sz="1800" b="0" dirty="0" smtClean="0">
              <a:solidFill>
                <a:srgbClr val="FF0000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1D0C9-802B-4503-B019-44442E54BC89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Runway Safety Assessment (RSA)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106471"/>
              </p:ext>
            </p:extLst>
          </p:nvPr>
        </p:nvGraphicFramePr>
        <p:xfrm>
          <a:off x="5157742" y="4343400"/>
          <a:ext cx="2418715" cy="793750"/>
        </p:xfrm>
        <a:graphic>
          <a:graphicData uri="http://schemas.openxmlformats.org/drawingml/2006/table">
            <a:tbl>
              <a:tblPr/>
              <a:tblGrid>
                <a:gridCol w="871855"/>
                <a:gridCol w="773430"/>
                <a:gridCol w="77343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$ 1.25M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$ 2M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$ 2.5M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Develop Program Requirements for potential technologies at candidate airports as identified in the RIPSA report.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Sponsor: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0" y="1600200"/>
            <a:ext cx="2860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 </a:t>
            </a:r>
            <a:r>
              <a:rPr lang="en-US" sz="1200" b="0" dirty="0"/>
              <a:t>RIPSA “Right-Site-Right-Size” Assessment Report</a:t>
            </a:r>
            <a:endParaRPr lang="en-US" altLang="en-US" sz="1200" b="0" dirty="0" smtClean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 Program Plan for feasible technologies at candidate airports. </a:t>
            </a: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3962400"/>
            <a:ext cx="4495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Runway Incursion Prevention Shortfall Analysis (RIPSA) report documenting RI causal factors and identifying small-medium airports that need RI prevention technologies.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Completed summary briefing on technical evaluation of feasible RI prevention technologies.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Initiated candidate airport site assessments.</a:t>
            </a: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5" y="1600200"/>
            <a:ext cx="1770805" cy="12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Surface Taxi Conformance Monitoring (STCM)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541311"/>
              </p:ext>
            </p:extLst>
          </p:nvPr>
        </p:nvGraphicFramePr>
        <p:xfrm>
          <a:off x="5157742" y="4343400"/>
          <a:ext cx="2418715" cy="793750"/>
        </p:xfrm>
        <a:graphic>
          <a:graphicData uri="http://schemas.openxmlformats.org/drawingml/2006/table">
            <a:tbl>
              <a:tblPr/>
              <a:tblGrid>
                <a:gridCol w="871855"/>
                <a:gridCol w="773430"/>
                <a:gridCol w="77343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$ 750K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$ 1.5M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$ 1.5M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0" dirty="0">
                <a:ea typeface="ＭＳ Ｐゴシック" pitchFamily="-65" charset="-128"/>
              </a:rPr>
              <a:t>New:  </a:t>
            </a:r>
            <a:r>
              <a:rPr lang="en-US" sz="1200" b="0" dirty="0"/>
              <a:t>Conduct research to refine concept and develop tools for tower-based and cockpit-based taxi </a:t>
            </a:r>
            <a:r>
              <a:rPr lang="en-US" sz="1200" b="0" dirty="0" smtClean="0"/>
              <a:t>conformance monitoring</a:t>
            </a:r>
          </a:p>
          <a:p>
            <a:r>
              <a:rPr lang="en-US" altLang="en-US" sz="1200" b="0" dirty="0" smtClean="0">
                <a:ea typeface="ＭＳ Ｐゴシック" pitchFamily="-65" charset="-128"/>
              </a:rPr>
              <a:t>Sponsor</a:t>
            </a:r>
            <a:r>
              <a:rPr lang="en-US" altLang="en-US" sz="1200" b="0" dirty="0">
                <a:ea typeface="ＭＳ Ｐゴシック" pitchFamily="-65" charset="-128"/>
              </a:rPr>
              <a:t>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0" y="1600200"/>
            <a:ext cx="2860675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r>
              <a:rPr lang="en-US" sz="1200" b="0" dirty="0" smtClean="0"/>
              <a:t>Shortfall </a:t>
            </a:r>
            <a:r>
              <a:rPr lang="en-US" sz="1200" b="0" dirty="0"/>
              <a:t>analysis </a:t>
            </a:r>
            <a:r>
              <a:rPr lang="en-US" sz="1200" b="0" dirty="0" smtClean="0"/>
              <a:t>report to </a:t>
            </a:r>
            <a:r>
              <a:rPr lang="en-US" sz="1200" b="0" dirty="0"/>
              <a:t>identify Runway Incursions that may be prevented by various taxi conformance</a:t>
            </a:r>
          </a:p>
          <a:p>
            <a:pPr>
              <a:buNone/>
            </a:pPr>
            <a:r>
              <a:rPr lang="en-US" sz="1200" b="0" dirty="0"/>
              <a:t>monitoring </a:t>
            </a:r>
            <a:r>
              <a:rPr lang="en-US" sz="1200" b="0" dirty="0" smtClean="0"/>
              <a:t>concepts at controlled airports</a:t>
            </a:r>
            <a:endParaRPr lang="en-US" altLang="en-US" sz="1200" b="0" dirty="0" smtClean="0">
              <a:ea typeface="ＭＳ Ｐゴシック" pitchFamily="-65" charset="-128"/>
            </a:endParaRPr>
          </a:p>
          <a:p>
            <a:r>
              <a:rPr lang="en-US" altLang="en-US" sz="1200" b="0" dirty="0" smtClean="0">
                <a:ea typeface="ＭＳ Ｐゴシック" pitchFamily="-65" charset="-128"/>
              </a:rPr>
              <a:t> E</a:t>
            </a:r>
            <a:r>
              <a:rPr lang="en-US" sz="1200" b="0" dirty="0" smtClean="0"/>
              <a:t>xpected </a:t>
            </a:r>
            <a:r>
              <a:rPr lang="en-US" sz="1200" b="0" dirty="0"/>
              <a:t>impact </a:t>
            </a:r>
            <a:r>
              <a:rPr lang="en-US" sz="1200" b="0" dirty="0" smtClean="0"/>
              <a:t>estimate of taxi </a:t>
            </a:r>
            <a:r>
              <a:rPr lang="en-US" sz="1200" b="0" dirty="0"/>
              <a:t>conformance monitoring capabilities on Runway </a:t>
            </a:r>
            <a:r>
              <a:rPr lang="en-US" sz="1200" b="0" dirty="0" smtClean="0"/>
              <a:t>Incursions at controlled airports</a:t>
            </a: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3962400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N/A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95" y="1600200"/>
            <a:ext cx="1770805" cy="12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B6E15-2EFE-4DB1-AF5F-854EBC8E93EC}" type="slidenum">
              <a:rPr lang="en-US" altLang="en-US" sz="1400" b="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400" b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7488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Small Airport Surveillance Sensor (SASS)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8600" y="36195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FY </a:t>
            </a:r>
            <a:r>
              <a:rPr lang="en-US" altLang="en-US" sz="1800" u="sng" dirty="0" smtClean="0"/>
              <a:t>16 </a:t>
            </a:r>
            <a:r>
              <a:rPr lang="en-US" altLang="en-US" sz="1800" u="sng" dirty="0"/>
              <a:t>Accomplishment / Issues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724400" y="124301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Outputs/Outcomes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" y="12319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Research Requirement</a:t>
            </a:r>
            <a:endParaRPr lang="en-US" altLang="en-US" sz="1200" b="0" u="sng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Out Year Funding Requirements</a:t>
            </a:r>
            <a:r>
              <a:rPr lang="en-US" altLang="en-US" sz="1800" b="0"/>
              <a:t> </a:t>
            </a:r>
            <a:endParaRPr lang="en-US" altLang="en-US" sz="180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495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0"/>
          </a:p>
        </p:txBody>
      </p:sp>
      <p:graphicFrame>
        <p:nvGraphicFramePr>
          <p:cNvPr id="344169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33403"/>
              </p:ext>
            </p:extLst>
          </p:nvPr>
        </p:nvGraphicFramePr>
        <p:xfrm>
          <a:off x="5410200" y="4351556"/>
          <a:ext cx="2438399" cy="79375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761999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FY19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$ 1.5M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$ 2M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28"/>
          <p:cNvSpPr>
            <a:spLocks noChangeArrowheads="1"/>
          </p:cNvSpPr>
          <p:nvPr/>
        </p:nvSpPr>
        <p:spPr bwMode="auto">
          <a:xfrm>
            <a:off x="0" y="1619250"/>
            <a:ext cx="4435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0" dirty="0" smtClean="0">
                <a:ea typeface="ＭＳ Ｐゴシック" pitchFamily="-65" charset="-128"/>
              </a:rPr>
              <a:t>Develop Low Cost Surface Surveillance Sensor 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Sponsor: Runway Safety Group (AJI-14)                      POC: </a:t>
            </a:r>
            <a:r>
              <a:rPr lang="en-US" altLang="en-US" sz="1200" b="0" dirty="0" smtClean="0">
                <a:ea typeface="ＭＳ Ｐゴシック" pitchFamily="-65" charset="-128"/>
              </a:rPr>
              <a:t>James Fee, </a:t>
            </a:r>
            <a:r>
              <a:rPr lang="en-US" altLang="en-US" sz="1200" b="0" dirty="0">
                <a:ea typeface="ＭＳ Ｐゴシック" pitchFamily="-65" charset="-128"/>
              </a:rPr>
              <a:t>Manager, Runway Safety, AJI-141 </a:t>
            </a:r>
          </a:p>
        </p:txBody>
      </p:sp>
      <p:sp>
        <p:nvSpPr>
          <p:cNvPr id="14368" name="Rectangle 129"/>
          <p:cNvSpPr>
            <a:spLocks noChangeArrowheads="1"/>
          </p:cNvSpPr>
          <p:nvPr/>
        </p:nvSpPr>
        <p:spPr bwMode="auto">
          <a:xfrm>
            <a:off x="4495800" y="1600200"/>
            <a:ext cx="286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ea typeface="ＭＳ Ｐゴシック" pitchFamily="-65" charset="-128"/>
              </a:rPr>
              <a:t>Products: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 b="0" dirty="0">
                <a:ea typeface="ＭＳ Ｐゴシック" pitchFamily="-65" charset="-128"/>
              </a:rPr>
              <a:t> </a:t>
            </a:r>
            <a:r>
              <a:rPr lang="en-US" altLang="en-US" sz="1200" b="0" dirty="0" smtClean="0">
                <a:ea typeface="ＭＳ Ｐゴシック" pitchFamily="-65" charset="-128"/>
              </a:rPr>
              <a:t>SASS system</a:t>
            </a:r>
            <a:endParaRPr lang="en-US" altLang="en-US" sz="1200" b="0" dirty="0"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0" dirty="0">
              <a:ea typeface="ＭＳ Ｐゴシック" pitchFamily="-65" charset="-128"/>
            </a:endParaRPr>
          </a:p>
        </p:txBody>
      </p:sp>
      <p:sp>
        <p:nvSpPr>
          <p:cNvPr id="14369" name="Rectangle 21"/>
          <p:cNvSpPr>
            <a:spLocks noChangeArrowheads="1"/>
          </p:cNvSpPr>
          <p:nvPr/>
        </p:nvSpPr>
        <p:spPr bwMode="auto">
          <a:xfrm>
            <a:off x="0" y="4102100"/>
            <a:ext cx="449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dirty="0"/>
              <a:t>Conducted preliminary ground surveillance (passive) data collection at Hanscom Field (KBED) using SASS units – Sep/Oct 2015</a:t>
            </a:r>
          </a:p>
          <a:p>
            <a:endParaRPr lang="en-US" sz="1200" b="0" dirty="0">
              <a:latin typeface="Arial" pitchFamily="34" charset="0"/>
            </a:endParaRPr>
          </a:p>
          <a:p>
            <a:pPr lvl="0"/>
            <a:r>
              <a:rPr lang="en-US" sz="1200" b="0" dirty="0" smtClean="0"/>
              <a:t>Demonstrated </a:t>
            </a:r>
            <a:r>
              <a:rPr lang="en-US" sz="1200" b="0" dirty="0"/>
              <a:t>real time passive Mode S surface surveillance capability – Feb </a:t>
            </a:r>
            <a:r>
              <a:rPr lang="en-US" sz="1200" b="0" dirty="0" smtClean="0"/>
              <a:t>2016</a:t>
            </a:r>
          </a:p>
          <a:p>
            <a:pPr lvl="0"/>
            <a:endParaRPr lang="en-US" sz="1200" b="0" dirty="0"/>
          </a:p>
          <a:p>
            <a:r>
              <a:rPr lang="en-US" sz="1200" b="0" dirty="0" smtClean="0"/>
              <a:t>Demonstrated </a:t>
            </a:r>
            <a:r>
              <a:rPr lang="en-US" sz="1200" b="0" dirty="0"/>
              <a:t>real time passive Mode S airborne surveillance capability – </a:t>
            </a:r>
            <a:r>
              <a:rPr lang="en-US" sz="1200" b="0" dirty="0" smtClean="0"/>
              <a:t>July 2016</a:t>
            </a:r>
            <a:endParaRPr lang="en-US" sz="1200" b="0" dirty="0"/>
          </a:p>
          <a:p>
            <a:pPr lvl="0"/>
            <a:endParaRPr lang="en-US" sz="1200" b="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4724"/>
            <a:ext cx="3124200" cy="19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48526F-D344-455A-B4DF-2BC4EAA10358}"/>
</file>

<file path=customXml/itemProps2.xml><?xml version="1.0" encoding="utf-8"?>
<ds:datastoreItem xmlns:ds="http://schemas.openxmlformats.org/officeDocument/2006/customXml" ds:itemID="{38888EAF-20FA-4634-9CED-91B142FAFC06}"/>
</file>

<file path=customXml/itemProps3.xml><?xml version="1.0" encoding="utf-8"?>
<ds:datastoreItem xmlns:ds="http://schemas.openxmlformats.org/officeDocument/2006/customXml" ds:itemID="{4D2B0BC4-CB7E-4ED0-9AA2-1F495532F77D}"/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720</Words>
  <Application>Microsoft Office PowerPoint</Application>
  <PresentationFormat>On-screen Show (4:3)</PresentationFormat>
  <Paragraphs>117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FAA_slide_template_whitecover_whitebackground</vt:lpstr>
      <vt:lpstr>REDAC / NAS Ops   </vt:lpstr>
      <vt:lpstr>Runway Incursion Reduction Program (RIRP)</vt:lpstr>
      <vt:lpstr>RIRP Overview Capabilities</vt:lpstr>
      <vt:lpstr>Anticipated Research in FY17 and FY18</vt:lpstr>
      <vt:lpstr>Emerging FY19 Focal Areas</vt:lpstr>
      <vt:lpstr>Runway Safety Assessment (RSA)</vt:lpstr>
      <vt:lpstr>Surface Taxi Conformance Monitoring (STCM)</vt:lpstr>
      <vt:lpstr>Small Airport Surveillance Sensor (SASS)</vt:lpstr>
    </vt:vector>
  </TitlesOfParts>
  <Manager>Cathy Bigelow</Manager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2012 REB PPT Portfolio Briefing Template</dc:title>
  <dc:subject>REB</dc:subject>
  <dc:creator>AJP-62</dc:creator>
  <cp:lastModifiedBy>Fitzpatrick, Kimberly CTR (FAA)</cp:lastModifiedBy>
  <cp:revision>356</cp:revision>
  <cp:lastPrinted>2016-07-22T17:20:28Z</cp:lastPrinted>
  <dcterms:modified xsi:type="dcterms:W3CDTF">2016-07-22T17:21:21Z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0x0101009DA7335E1805E44495268AE629753871</vt:lpwstr>
  </property>
</Properties>
</file>