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80" r:id="rId4"/>
    <p:sldMasterId id="2147483687" r:id="rId5"/>
  </p:sldMasterIdLst>
  <p:notesMasterIdLst>
    <p:notesMasterId r:id="rId30"/>
  </p:notesMasterIdLst>
  <p:handoutMasterIdLst>
    <p:handoutMasterId r:id="rId31"/>
  </p:handoutMasterIdLst>
  <p:sldIdLst>
    <p:sldId id="638" r:id="rId6"/>
    <p:sldId id="655" r:id="rId7"/>
    <p:sldId id="642" r:id="rId8"/>
    <p:sldId id="644" r:id="rId9"/>
    <p:sldId id="645" r:id="rId10"/>
    <p:sldId id="602" r:id="rId11"/>
    <p:sldId id="579" r:id="rId12"/>
    <p:sldId id="601" r:id="rId13"/>
    <p:sldId id="551" r:id="rId14"/>
    <p:sldId id="578" r:id="rId15"/>
    <p:sldId id="646" r:id="rId16"/>
    <p:sldId id="540" r:id="rId17"/>
    <p:sldId id="539" r:id="rId18"/>
    <p:sldId id="640" r:id="rId19"/>
    <p:sldId id="641" r:id="rId20"/>
    <p:sldId id="651" r:id="rId21"/>
    <p:sldId id="653" r:id="rId22"/>
    <p:sldId id="652" r:id="rId23"/>
    <p:sldId id="654" r:id="rId24"/>
    <p:sldId id="634" r:id="rId25"/>
    <p:sldId id="635" r:id="rId26"/>
    <p:sldId id="633" r:id="rId27"/>
    <p:sldId id="636" r:id="rId28"/>
    <p:sldId id="643" r:id="rId29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605" userDrawn="1">
          <p15:clr>
            <a:srgbClr val="A4A3A4"/>
          </p15:clr>
        </p15:guide>
        <p15:guide id="2" pos="5616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928" userDrawn="1">
          <p15:clr>
            <a:srgbClr val="A4A3A4"/>
          </p15:clr>
        </p15:guide>
        <p15:guide id="2" pos="2208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FFCC"/>
    <a:srgbClr val="FFFFCC"/>
    <a:srgbClr val="CCECFF"/>
    <a:srgbClr val="FFFFFF"/>
    <a:srgbClr val="78BFD1"/>
    <a:srgbClr val="009999"/>
    <a:srgbClr val="33CCCC"/>
    <a:srgbClr val="00CCFF"/>
    <a:srgbClr val="33CCFF"/>
    <a:srgbClr val="66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2205" autoAdjust="0"/>
    <p:restoredTop sz="95349" autoAdjust="0"/>
  </p:normalViewPr>
  <p:slideViewPr>
    <p:cSldViewPr>
      <p:cViewPr varScale="1">
        <p:scale>
          <a:sx n="88" d="100"/>
          <a:sy n="88" d="100"/>
        </p:scale>
        <p:origin x="-1344" y="-96"/>
      </p:cViewPr>
      <p:guideLst>
        <p:guide orient="horz" pos="605"/>
        <p:guide pos="5616"/>
      </p:guideLst>
    </p:cSldViewPr>
  </p:slideViewPr>
  <p:outlineViewPr>
    <p:cViewPr>
      <p:scale>
        <a:sx n="33" d="100"/>
        <a:sy n="33" d="100"/>
      </p:scale>
      <p:origin x="0" y="370"/>
    </p:cViewPr>
  </p:outlin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-5136"/>
    </p:cViewPr>
  </p:sorterViewPr>
  <p:notesViewPr>
    <p:cSldViewPr showGuides="1">
      <p:cViewPr varScale="1">
        <p:scale>
          <a:sx n="62" d="100"/>
          <a:sy n="62" d="100"/>
        </p:scale>
        <p:origin x="2640" y="78"/>
      </p:cViewPr>
      <p:guideLst>
        <p:guide orient="horz" pos="2928"/>
        <p:guide pos="2208"/>
      </p:guideLst>
    </p:cSldViewPr>
  </p:notesViewPr>
  <p:gridSpacing cx="45720" cy="4572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34" Type="http://schemas.openxmlformats.org/officeDocument/2006/relationships/theme" Target="theme/theme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presProps" Target="pres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AAF4B7C-3A61-43E3-9282-7C7071AAAB2D}" type="doc">
      <dgm:prSet loTypeId="urn:microsoft.com/office/officeart/2005/8/layout/gear1" loCatId="process" qsTypeId="urn:microsoft.com/office/officeart/2005/8/quickstyle/simple1" qsCatId="simple" csTypeId="urn:microsoft.com/office/officeart/2005/8/colors/colorful4" csCatId="colorful" phldr="1"/>
      <dgm:spPr/>
    </dgm:pt>
    <dgm:pt modelId="{A354A53C-8817-48FA-9172-4A7953D42135}">
      <dgm:prSet phldrT="[Text]"/>
      <dgm:spPr/>
      <dgm:t>
        <a:bodyPr/>
        <a:lstStyle/>
        <a:p>
          <a:endParaRPr lang="en-US" dirty="0"/>
        </a:p>
      </dgm:t>
    </dgm:pt>
    <dgm:pt modelId="{A632CF84-416C-461D-9EF2-0EE6C408D61F}" type="parTrans" cxnId="{D022EBA8-2317-48D3-A447-C7535CD0601B}">
      <dgm:prSet/>
      <dgm:spPr/>
      <dgm:t>
        <a:bodyPr/>
        <a:lstStyle/>
        <a:p>
          <a:endParaRPr lang="en-US"/>
        </a:p>
      </dgm:t>
    </dgm:pt>
    <dgm:pt modelId="{7B294E6E-3A20-492A-A82F-AFA1DDC3A287}" type="sibTrans" cxnId="{D022EBA8-2317-48D3-A447-C7535CD0601B}">
      <dgm:prSet/>
      <dgm:spPr/>
      <dgm:t>
        <a:bodyPr/>
        <a:lstStyle/>
        <a:p>
          <a:endParaRPr lang="en-US"/>
        </a:p>
      </dgm:t>
    </dgm:pt>
    <dgm:pt modelId="{7941C1EC-E734-4043-8F5F-B0B77CABECEF}">
      <dgm:prSet phldrT="[Text]"/>
      <dgm:spPr/>
      <dgm:t>
        <a:bodyPr/>
        <a:lstStyle/>
        <a:p>
          <a:r>
            <a:rPr lang="en-US" dirty="0" smtClean="0"/>
            <a:t> </a:t>
          </a:r>
          <a:endParaRPr lang="en-US" dirty="0"/>
        </a:p>
      </dgm:t>
    </dgm:pt>
    <dgm:pt modelId="{F89A36F3-4081-4D3E-8123-AAF7C5ACE29A}" type="parTrans" cxnId="{52B8B191-43AB-4019-B164-3E4A71BA7B0A}">
      <dgm:prSet/>
      <dgm:spPr/>
      <dgm:t>
        <a:bodyPr/>
        <a:lstStyle/>
        <a:p>
          <a:endParaRPr lang="en-US"/>
        </a:p>
      </dgm:t>
    </dgm:pt>
    <dgm:pt modelId="{A4E2F3E4-2ECB-484E-BA6D-6BCA9D1ACDCC}" type="sibTrans" cxnId="{52B8B191-43AB-4019-B164-3E4A71BA7B0A}">
      <dgm:prSet/>
      <dgm:spPr/>
      <dgm:t>
        <a:bodyPr/>
        <a:lstStyle/>
        <a:p>
          <a:endParaRPr lang="en-US"/>
        </a:p>
      </dgm:t>
    </dgm:pt>
    <dgm:pt modelId="{2C8ACC21-4C41-4DF7-9B74-F3F7CD13C9D7}">
      <dgm:prSet phldrT="[Text]"/>
      <dgm:spPr/>
      <dgm:t>
        <a:bodyPr/>
        <a:lstStyle/>
        <a:p>
          <a:r>
            <a:rPr lang="en-US" dirty="0" smtClean="0"/>
            <a:t> </a:t>
          </a:r>
          <a:endParaRPr lang="en-US" dirty="0"/>
        </a:p>
      </dgm:t>
    </dgm:pt>
    <dgm:pt modelId="{696E1D55-9CC2-4A4F-A0D1-FB9C8DCB20FD}" type="parTrans" cxnId="{9396D207-5BC7-47DC-B360-89FEBC07353B}">
      <dgm:prSet/>
      <dgm:spPr/>
      <dgm:t>
        <a:bodyPr/>
        <a:lstStyle/>
        <a:p>
          <a:endParaRPr lang="en-US"/>
        </a:p>
      </dgm:t>
    </dgm:pt>
    <dgm:pt modelId="{92896CE4-3EA7-4734-BACA-D4DC4C659F13}" type="sibTrans" cxnId="{9396D207-5BC7-47DC-B360-89FEBC07353B}">
      <dgm:prSet/>
      <dgm:spPr/>
      <dgm:t>
        <a:bodyPr/>
        <a:lstStyle/>
        <a:p>
          <a:endParaRPr lang="en-US"/>
        </a:p>
      </dgm:t>
    </dgm:pt>
    <dgm:pt modelId="{3173D8FA-1248-482B-8888-3FF3F7DA54A3}" type="pres">
      <dgm:prSet presAssocID="{9AAF4B7C-3A61-43E3-9282-7C7071AAAB2D}" presName="composite" presStyleCnt="0">
        <dgm:presLayoutVars>
          <dgm:chMax val="3"/>
          <dgm:animLvl val="lvl"/>
          <dgm:resizeHandles val="exact"/>
        </dgm:presLayoutVars>
      </dgm:prSet>
      <dgm:spPr/>
    </dgm:pt>
    <dgm:pt modelId="{8D2C2B8D-6B3F-4023-B6DA-79A7848D946F}" type="pres">
      <dgm:prSet presAssocID="{A354A53C-8817-48FA-9172-4A7953D42135}" presName="gear1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C9BF72A-5965-4FFA-9140-FDD18439BADA}" type="pres">
      <dgm:prSet presAssocID="{A354A53C-8817-48FA-9172-4A7953D42135}" presName="gear1srcNode" presStyleLbl="node1" presStyleIdx="0" presStyleCnt="3"/>
      <dgm:spPr/>
      <dgm:t>
        <a:bodyPr/>
        <a:lstStyle/>
        <a:p>
          <a:endParaRPr lang="en-US"/>
        </a:p>
      </dgm:t>
    </dgm:pt>
    <dgm:pt modelId="{942FB7C4-F5D8-47A3-949B-F2F920A8E9DA}" type="pres">
      <dgm:prSet presAssocID="{A354A53C-8817-48FA-9172-4A7953D42135}" presName="gear1dstNode" presStyleLbl="node1" presStyleIdx="0" presStyleCnt="3"/>
      <dgm:spPr/>
      <dgm:t>
        <a:bodyPr/>
        <a:lstStyle/>
        <a:p>
          <a:endParaRPr lang="en-US"/>
        </a:p>
      </dgm:t>
    </dgm:pt>
    <dgm:pt modelId="{0BB1F7DD-1FD1-443D-9678-69FBF953B0C8}" type="pres">
      <dgm:prSet presAssocID="{7941C1EC-E734-4043-8F5F-B0B77CABECEF}" presName="gear2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69BAE7E-8E81-4F38-A3E9-BA32DA0C349A}" type="pres">
      <dgm:prSet presAssocID="{7941C1EC-E734-4043-8F5F-B0B77CABECEF}" presName="gear2srcNode" presStyleLbl="node1" presStyleIdx="1" presStyleCnt="3"/>
      <dgm:spPr/>
      <dgm:t>
        <a:bodyPr/>
        <a:lstStyle/>
        <a:p>
          <a:endParaRPr lang="en-US"/>
        </a:p>
      </dgm:t>
    </dgm:pt>
    <dgm:pt modelId="{7601CC3B-F7DD-4F81-9FA6-7181A1AB4EDB}" type="pres">
      <dgm:prSet presAssocID="{7941C1EC-E734-4043-8F5F-B0B77CABECEF}" presName="gear2dstNode" presStyleLbl="node1" presStyleIdx="1" presStyleCnt="3"/>
      <dgm:spPr/>
      <dgm:t>
        <a:bodyPr/>
        <a:lstStyle/>
        <a:p>
          <a:endParaRPr lang="en-US"/>
        </a:p>
      </dgm:t>
    </dgm:pt>
    <dgm:pt modelId="{CB765BE1-83A1-4669-9697-4B8FFDF376AF}" type="pres">
      <dgm:prSet presAssocID="{2C8ACC21-4C41-4DF7-9B74-F3F7CD13C9D7}" presName="gear3" presStyleLbl="node1" presStyleIdx="2" presStyleCnt="3"/>
      <dgm:spPr/>
      <dgm:t>
        <a:bodyPr/>
        <a:lstStyle/>
        <a:p>
          <a:endParaRPr lang="en-US"/>
        </a:p>
      </dgm:t>
    </dgm:pt>
    <dgm:pt modelId="{88652F5D-102E-431A-8E69-3E3DDF5BFB67}" type="pres">
      <dgm:prSet presAssocID="{2C8ACC21-4C41-4DF7-9B74-F3F7CD13C9D7}" presName="gear3tx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9EFD721-EEE1-461E-A30D-D5187A0E919B}" type="pres">
      <dgm:prSet presAssocID="{2C8ACC21-4C41-4DF7-9B74-F3F7CD13C9D7}" presName="gear3srcNode" presStyleLbl="node1" presStyleIdx="2" presStyleCnt="3"/>
      <dgm:spPr/>
      <dgm:t>
        <a:bodyPr/>
        <a:lstStyle/>
        <a:p>
          <a:endParaRPr lang="en-US"/>
        </a:p>
      </dgm:t>
    </dgm:pt>
    <dgm:pt modelId="{D63CB573-0E83-4F57-89B1-642BB07DF5B0}" type="pres">
      <dgm:prSet presAssocID="{2C8ACC21-4C41-4DF7-9B74-F3F7CD13C9D7}" presName="gear3dstNode" presStyleLbl="node1" presStyleIdx="2" presStyleCnt="3"/>
      <dgm:spPr/>
      <dgm:t>
        <a:bodyPr/>
        <a:lstStyle/>
        <a:p>
          <a:endParaRPr lang="en-US"/>
        </a:p>
      </dgm:t>
    </dgm:pt>
    <dgm:pt modelId="{3B7442AF-2E99-4B17-BEEC-2ABDB7AD9847}" type="pres">
      <dgm:prSet presAssocID="{7B294E6E-3A20-492A-A82F-AFA1DDC3A287}" presName="connector1" presStyleLbl="sibTrans2D1" presStyleIdx="0" presStyleCnt="3"/>
      <dgm:spPr/>
      <dgm:t>
        <a:bodyPr/>
        <a:lstStyle/>
        <a:p>
          <a:endParaRPr lang="en-US"/>
        </a:p>
      </dgm:t>
    </dgm:pt>
    <dgm:pt modelId="{034ED2EF-7B59-44CC-BBEF-DC904B01B3CB}" type="pres">
      <dgm:prSet presAssocID="{A4E2F3E4-2ECB-484E-BA6D-6BCA9D1ACDCC}" presName="connector2" presStyleLbl="sibTrans2D1" presStyleIdx="1" presStyleCnt="3"/>
      <dgm:spPr/>
      <dgm:t>
        <a:bodyPr/>
        <a:lstStyle/>
        <a:p>
          <a:endParaRPr lang="en-US"/>
        </a:p>
      </dgm:t>
    </dgm:pt>
    <dgm:pt modelId="{E4D552FF-698F-46CA-8373-BE28F08E6A79}" type="pres">
      <dgm:prSet presAssocID="{92896CE4-3EA7-4734-BACA-D4DC4C659F13}" presName="connector3" presStyleLbl="sibTrans2D1" presStyleIdx="2" presStyleCnt="3"/>
      <dgm:spPr/>
      <dgm:t>
        <a:bodyPr/>
        <a:lstStyle/>
        <a:p>
          <a:endParaRPr lang="en-US"/>
        </a:p>
      </dgm:t>
    </dgm:pt>
  </dgm:ptLst>
  <dgm:cxnLst>
    <dgm:cxn modelId="{52B8B191-43AB-4019-B164-3E4A71BA7B0A}" srcId="{9AAF4B7C-3A61-43E3-9282-7C7071AAAB2D}" destId="{7941C1EC-E734-4043-8F5F-B0B77CABECEF}" srcOrd="1" destOrd="0" parTransId="{F89A36F3-4081-4D3E-8123-AAF7C5ACE29A}" sibTransId="{A4E2F3E4-2ECB-484E-BA6D-6BCA9D1ACDCC}"/>
    <dgm:cxn modelId="{9396D207-5BC7-47DC-B360-89FEBC07353B}" srcId="{9AAF4B7C-3A61-43E3-9282-7C7071AAAB2D}" destId="{2C8ACC21-4C41-4DF7-9B74-F3F7CD13C9D7}" srcOrd="2" destOrd="0" parTransId="{696E1D55-9CC2-4A4F-A0D1-FB9C8DCB20FD}" sibTransId="{92896CE4-3EA7-4734-BACA-D4DC4C659F13}"/>
    <dgm:cxn modelId="{9424886F-385B-4A50-B479-33EFEE9875B0}" type="presOf" srcId="{A4E2F3E4-2ECB-484E-BA6D-6BCA9D1ACDCC}" destId="{034ED2EF-7B59-44CC-BBEF-DC904B01B3CB}" srcOrd="0" destOrd="0" presId="urn:microsoft.com/office/officeart/2005/8/layout/gear1"/>
    <dgm:cxn modelId="{12CB7256-E4F1-4CAA-BC3D-3D7952DCE441}" type="presOf" srcId="{2C8ACC21-4C41-4DF7-9B74-F3F7CD13C9D7}" destId="{88652F5D-102E-431A-8E69-3E3DDF5BFB67}" srcOrd="1" destOrd="0" presId="urn:microsoft.com/office/officeart/2005/8/layout/gear1"/>
    <dgm:cxn modelId="{936A49B3-10E6-4C5A-A417-9046702D0322}" type="presOf" srcId="{2C8ACC21-4C41-4DF7-9B74-F3F7CD13C9D7}" destId="{CB765BE1-83A1-4669-9697-4B8FFDF376AF}" srcOrd="0" destOrd="0" presId="urn:microsoft.com/office/officeart/2005/8/layout/gear1"/>
    <dgm:cxn modelId="{6755999D-EB77-4806-B508-73DF802B2E6B}" type="presOf" srcId="{7B294E6E-3A20-492A-A82F-AFA1DDC3A287}" destId="{3B7442AF-2E99-4B17-BEEC-2ABDB7AD9847}" srcOrd="0" destOrd="0" presId="urn:microsoft.com/office/officeart/2005/8/layout/gear1"/>
    <dgm:cxn modelId="{173CCF9C-17BF-457C-BB21-3C1B9C517915}" type="presOf" srcId="{2C8ACC21-4C41-4DF7-9B74-F3F7CD13C9D7}" destId="{F9EFD721-EEE1-461E-A30D-D5187A0E919B}" srcOrd="2" destOrd="0" presId="urn:microsoft.com/office/officeart/2005/8/layout/gear1"/>
    <dgm:cxn modelId="{E43563BD-F307-4540-A2A4-5AAA7003E1CF}" type="presOf" srcId="{A354A53C-8817-48FA-9172-4A7953D42135}" destId="{8C9BF72A-5965-4FFA-9140-FDD18439BADA}" srcOrd="1" destOrd="0" presId="urn:microsoft.com/office/officeart/2005/8/layout/gear1"/>
    <dgm:cxn modelId="{C0A7C7CD-393E-4E37-8337-EAAE1931EAE5}" type="presOf" srcId="{7941C1EC-E734-4043-8F5F-B0B77CABECEF}" destId="{F69BAE7E-8E81-4F38-A3E9-BA32DA0C349A}" srcOrd="1" destOrd="0" presId="urn:microsoft.com/office/officeart/2005/8/layout/gear1"/>
    <dgm:cxn modelId="{9C7CB15A-D415-4CF7-838E-36B8A63D3745}" type="presOf" srcId="{7941C1EC-E734-4043-8F5F-B0B77CABECEF}" destId="{7601CC3B-F7DD-4F81-9FA6-7181A1AB4EDB}" srcOrd="2" destOrd="0" presId="urn:microsoft.com/office/officeart/2005/8/layout/gear1"/>
    <dgm:cxn modelId="{D022EBA8-2317-48D3-A447-C7535CD0601B}" srcId="{9AAF4B7C-3A61-43E3-9282-7C7071AAAB2D}" destId="{A354A53C-8817-48FA-9172-4A7953D42135}" srcOrd="0" destOrd="0" parTransId="{A632CF84-416C-461D-9EF2-0EE6C408D61F}" sibTransId="{7B294E6E-3A20-492A-A82F-AFA1DDC3A287}"/>
    <dgm:cxn modelId="{429C9D6C-ABDF-445E-A99C-AEE44E90822B}" type="presOf" srcId="{9AAF4B7C-3A61-43E3-9282-7C7071AAAB2D}" destId="{3173D8FA-1248-482B-8888-3FF3F7DA54A3}" srcOrd="0" destOrd="0" presId="urn:microsoft.com/office/officeart/2005/8/layout/gear1"/>
    <dgm:cxn modelId="{4815852E-B1F3-48B3-9772-34CE74196953}" type="presOf" srcId="{A354A53C-8817-48FA-9172-4A7953D42135}" destId="{8D2C2B8D-6B3F-4023-B6DA-79A7848D946F}" srcOrd="0" destOrd="0" presId="urn:microsoft.com/office/officeart/2005/8/layout/gear1"/>
    <dgm:cxn modelId="{1CD775E0-F8B6-4E7D-AED3-D235296B22CE}" type="presOf" srcId="{7941C1EC-E734-4043-8F5F-B0B77CABECEF}" destId="{0BB1F7DD-1FD1-443D-9678-69FBF953B0C8}" srcOrd="0" destOrd="0" presId="urn:microsoft.com/office/officeart/2005/8/layout/gear1"/>
    <dgm:cxn modelId="{91747E1F-60E9-45D5-8679-4321728FB307}" type="presOf" srcId="{A354A53C-8817-48FA-9172-4A7953D42135}" destId="{942FB7C4-F5D8-47A3-949B-F2F920A8E9DA}" srcOrd="2" destOrd="0" presId="urn:microsoft.com/office/officeart/2005/8/layout/gear1"/>
    <dgm:cxn modelId="{255A3720-D9B0-433F-A6D4-77F84BA736BF}" type="presOf" srcId="{92896CE4-3EA7-4734-BACA-D4DC4C659F13}" destId="{E4D552FF-698F-46CA-8373-BE28F08E6A79}" srcOrd="0" destOrd="0" presId="urn:microsoft.com/office/officeart/2005/8/layout/gear1"/>
    <dgm:cxn modelId="{629EF11A-1AD6-4FD5-BA94-F8DABB857178}" type="presOf" srcId="{2C8ACC21-4C41-4DF7-9B74-F3F7CD13C9D7}" destId="{D63CB573-0E83-4F57-89B1-642BB07DF5B0}" srcOrd="3" destOrd="0" presId="urn:microsoft.com/office/officeart/2005/8/layout/gear1"/>
    <dgm:cxn modelId="{C7DD0B15-7A36-4D2C-AB7D-B432BF8C8A07}" type="presParOf" srcId="{3173D8FA-1248-482B-8888-3FF3F7DA54A3}" destId="{8D2C2B8D-6B3F-4023-B6DA-79A7848D946F}" srcOrd="0" destOrd="0" presId="urn:microsoft.com/office/officeart/2005/8/layout/gear1"/>
    <dgm:cxn modelId="{D48A659D-3F90-4E2F-A970-E5E9D362E78E}" type="presParOf" srcId="{3173D8FA-1248-482B-8888-3FF3F7DA54A3}" destId="{8C9BF72A-5965-4FFA-9140-FDD18439BADA}" srcOrd="1" destOrd="0" presId="urn:microsoft.com/office/officeart/2005/8/layout/gear1"/>
    <dgm:cxn modelId="{0EE050C9-212B-45D4-BF4C-9BFDE025F9BE}" type="presParOf" srcId="{3173D8FA-1248-482B-8888-3FF3F7DA54A3}" destId="{942FB7C4-F5D8-47A3-949B-F2F920A8E9DA}" srcOrd="2" destOrd="0" presId="urn:microsoft.com/office/officeart/2005/8/layout/gear1"/>
    <dgm:cxn modelId="{323398AF-03F6-47C0-AD0A-D90F63D7977C}" type="presParOf" srcId="{3173D8FA-1248-482B-8888-3FF3F7DA54A3}" destId="{0BB1F7DD-1FD1-443D-9678-69FBF953B0C8}" srcOrd="3" destOrd="0" presId="urn:microsoft.com/office/officeart/2005/8/layout/gear1"/>
    <dgm:cxn modelId="{BC399244-7DDA-4262-B14D-6FAE6EA042E6}" type="presParOf" srcId="{3173D8FA-1248-482B-8888-3FF3F7DA54A3}" destId="{F69BAE7E-8E81-4F38-A3E9-BA32DA0C349A}" srcOrd="4" destOrd="0" presId="urn:microsoft.com/office/officeart/2005/8/layout/gear1"/>
    <dgm:cxn modelId="{49E16BA1-92D6-4776-A390-F1BA0CB79B42}" type="presParOf" srcId="{3173D8FA-1248-482B-8888-3FF3F7DA54A3}" destId="{7601CC3B-F7DD-4F81-9FA6-7181A1AB4EDB}" srcOrd="5" destOrd="0" presId="urn:microsoft.com/office/officeart/2005/8/layout/gear1"/>
    <dgm:cxn modelId="{1F50C1F3-2FF4-423D-BEDF-FB6EA505C53E}" type="presParOf" srcId="{3173D8FA-1248-482B-8888-3FF3F7DA54A3}" destId="{CB765BE1-83A1-4669-9697-4B8FFDF376AF}" srcOrd="6" destOrd="0" presId="urn:microsoft.com/office/officeart/2005/8/layout/gear1"/>
    <dgm:cxn modelId="{0CA2C47B-580F-4130-AE47-EDFF87E9F6E1}" type="presParOf" srcId="{3173D8FA-1248-482B-8888-3FF3F7DA54A3}" destId="{88652F5D-102E-431A-8E69-3E3DDF5BFB67}" srcOrd="7" destOrd="0" presId="urn:microsoft.com/office/officeart/2005/8/layout/gear1"/>
    <dgm:cxn modelId="{3F0A98CD-A5E6-44C8-9CDB-826A81994638}" type="presParOf" srcId="{3173D8FA-1248-482B-8888-3FF3F7DA54A3}" destId="{F9EFD721-EEE1-461E-A30D-D5187A0E919B}" srcOrd="8" destOrd="0" presId="urn:microsoft.com/office/officeart/2005/8/layout/gear1"/>
    <dgm:cxn modelId="{4C590BF5-0077-4D95-9896-B677A995C0D8}" type="presParOf" srcId="{3173D8FA-1248-482B-8888-3FF3F7DA54A3}" destId="{D63CB573-0E83-4F57-89B1-642BB07DF5B0}" srcOrd="9" destOrd="0" presId="urn:microsoft.com/office/officeart/2005/8/layout/gear1"/>
    <dgm:cxn modelId="{A5FED1B5-B1B6-4E70-84C2-BDED1B0FDA79}" type="presParOf" srcId="{3173D8FA-1248-482B-8888-3FF3F7DA54A3}" destId="{3B7442AF-2E99-4B17-BEEC-2ABDB7AD9847}" srcOrd="10" destOrd="0" presId="urn:microsoft.com/office/officeart/2005/8/layout/gear1"/>
    <dgm:cxn modelId="{F4E1FA9F-8CEF-4CAA-A43A-4B62332B9C45}" type="presParOf" srcId="{3173D8FA-1248-482B-8888-3FF3F7DA54A3}" destId="{034ED2EF-7B59-44CC-BBEF-DC904B01B3CB}" srcOrd="11" destOrd="0" presId="urn:microsoft.com/office/officeart/2005/8/layout/gear1"/>
    <dgm:cxn modelId="{2E7FDCCB-A09C-4207-8E8C-417AB96FAC13}" type="presParOf" srcId="{3173D8FA-1248-482B-8888-3FF3F7DA54A3}" destId="{E4D552FF-698F-46CA-8373-BE28F08E6A79}" srcOrd="12" destOrd="0" presId="urn:microsoft.com/office/officeart/2005/8/layout/gear1"/>
  </dgm:cxnLst>
  <dgm:bg>
    <a:solidFill>
      <a:srgbClr val="00B0F0"/>
    </a:solidFill>
    <a:effectLst/>
  </dgm:bg>
  <dgm:whole>
    <a:ln>
      <a:noFill/>
    </a:ln>
  </dgm:whole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D2C2B8D-6B3F-4023-B6DA-79A7848D946F}">
      <dsp:nvSpPr>
        <dsp:cNvPr id="0" name=""/>
        <dsp:cNvSpPr/>
      </dsp:nvSpPr>
      <dsp:spPr>
        <a:xfrm>
          <a:off x="566029" y="281220"/>
          <a:ext cx="293751" cy="293751"/>
        </a:xfrm>
        <a:prstGeom prst="gear9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600" kern="1200" dirty="0"/>
        </a:p>
      </dsp:txBody>
      <dsp:txXfrm>
        <a:off x="625086" y="350030"/>
        <a:ext cx="175637" cy="150994"/>
      </dsp:txXfrm>
    </dsp:sp>
    <dsp:sp modelId="{0BB1F7DD-1FD1-443D-9678-69FBF953B0C8}">
      <dsp:nvSpPr>
        <dsp:cNvPr id="0" name=""/>
        <dsp:cNvSpPr/>
      </dsp:nvSpPr>
      <dsp:spPr>
        <a:xfrm>
          <a:off x="395119" y="211788"/>
          <a:ext cx="213637" cy="213637"/>
        </a:xfrm>
        <a:prstGeom prst="gear6">
          <a:avLst/>
        </a:prstGeom>
        <a:solidFill>
          <a:schemeClr val="accent4">
            <a:hueOff val="-2232385"/>
            <a:satOff val="13449"/>
            <a:lumOff val="107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600" kern="1200" dirty="0" smtClean="0"/>
            <a:t> </a:t>
          </a:r>
          <a:endParaRPr lang="en-US" sz="600" kern="1200" dirty="0"/>
        </a:p>
      </dsp:txBody>
      <dsp:txXfrm>
        <a:off x="448903" y="265897"/>
        <a:ext cx="106069" cy="105419"/>
      </dsp:txXfrm>
    </dsp:sp>
    <dsp:sp modelId="{CB765BE1-83A1-4669-9697-4B8FFDF376AF}">
      <dsp:nvSpPr>
        <dsp:cNvPr id="0" name=""/>
        <dsp:cNvSpPr/>
      </dsp:nvSpPr>
      <dsp:spPr>
        <a:xfrm rot="20700000">
          <a:off x="514778" y="64400"/>
          <a:ext cx="209320" cy="209320"/>
        </a:xfrm>
        <a:prstGeom prst="gear6">
          <a:avLst/>
        </a:prstGeom>
        <a:solidFill>
          <a:schemeClr val="accent4">
            <a:hueOff val="-4464770"/>
            <a:satOff val="26899"/>
            <a:lumOff val="215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600" kern="1200" dirty="0" smtClean="0"/>
            <a:t> </a:t>
          </a:r>
          <a:endParaRPr lang="en-US" sz="600" kern="1200" dirty="0"/>
        </a:p>
      </dsp:txBody>
      <dsp:txXfrm rot="-20700000">
        <a:off x="560688" y="110310"/>
        <a:ext cx="117500" cy="117500"/>
      </dsp:txXfrm>
    </dsp:sp>
    <dsp:sp modelId="{3B7442AF-2E99-4B17-BEEC-2ABDB7AD9847}">
      <dsp:nvSpPr>
        <dsp:cNvPr id="0" name=""/>
        <dsp:cNvSpPr/>
      </dsp:nvSpPr>
      <dsp:spPr>
        <a:xfrm>
          <a:off x="519776" y="247576"/>
          <a:ext cx="376001" cy="376001"/>
        </a:xfrm>
        <a:prstGeom prst="circularArrow">
          <a:avLst>
            <a:gd name="adj1" fmla="val 4687"/>
            <a:gd name="adj2" fmla="val 299029"/>
            <a:gd name="adj3" fmla="val 2211917"/>
            <a:gd name="adj4" fmla="val 16885582"/>
            <a:gd name="adj5" fmla="val 5469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34ED2EF-7B59-44CC-BBEF-DC904B01B3CB}">
      <dsp:nvSpPr>
        <dsp:cNvPr id="0" name=""/>
        <dsp:cNvSpPr/>
      </dsp:nvSpPr>
      <dsp:spPr>
        <a:xfrm>
          <a:off x="357285" y="177728"/>
          <a:ext cx="273188" cy="273188"/>
        </a:xfrm>
        <a:prstGeom prst="leftCircularArrow">
          <a:avLst>
            <a:gd name="adj1" fmla="val 6452"/>
            <a:gd name="adj2" fmla="val 429999"/>
            <a:gd name="adj3" fmla="val 10489124"/>
            <a:gd name="adj4" fmla="val 14837806"/>
            <a:gd name="adj5" fmla="val 7527"/>
          </a:avLst>
        </a:prstGeom>
        <a:solidFill>
          <a:schemeClr val="accent4">
            <a:hueOff val="-2232385"/>
            <a:satOff val="13449"/>
            <a:lumOff val="1078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4D552FF-698F-46CA-8373-BE28F08E6A79}">
      <dsp:nvSpPr>
        <dsp:cNvPr id="0" name=""/>
        <dsp:cNvSpPr/>
      </dsp:nvSpPr>
      <dsp:spPr>
        <a:xfrm>
          <a:off x="466360" y="31761"/>
          <a:ext cx="294552" cy="294552"/>
        </a:xfrm>
        <a:prstGeom prst="circularArrow">
          <a:avLst>
            <a:gd name="adj1" fmla="val 5984"/>
            <a:gd name="adj2" fmla="val 394124"/>
            <a:gd name="adj3" fmla="val 13313824"/>
            <a:gd name="adj4" fmla="val 10508221"/>
            <a:gd name="adj5" fmla="val 6981"/>
          </a:avLst>
        </a:prstGeom>
        <a:solidFill>
          <a:schemeClr val="accent4">
            <a:hueOff val="-4464770"/>
            <a:satOff val="26899"/>
            <a:lumOff val="2156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2" tIns="46586" rIns="93172" bIns="46586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2" tIns="46586" rIns="93172" bIns="46586" rtlCol="0"/>
          <a:lstStyle>
            <a:lvl1pPr algn="r">
              <a:defRPr sz="1300"/>
            </a:lvl1pPr>
          </a:lstStyle>
          <a:p>
            <a:fld id="{6B423F14-6009-C548-B27F-FD321399CC6C}" type="datetimeFigureOut">
              <a:rPr lang="en-US" smtClean="0"/>
              <a:t>8/10/2016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2" tIns="46586" rIns="93172" bIns="46586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2" tIns="46586" rIns="93172" bIns="46586" rtlCol="0" anchor="b"/>
          <a:lstStyle>
            <a:lvl1pPr algn="r">
              <a:defRPr sz="1300"/>
            </a:lvl1pPr>
          </a:lstStyle>
          <a:p>
            <a:fld id="{17124201-6430-1341-9212-66E8B2E97C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450023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037840" cy="466434"/>
          </a:xfrm>
          <a:prstGeom prst="rect">
            <a:avLst/>
          </a:prstGeom>
        </p:spPr>
        <p:txBody>
          <a:bodyPr vert="horz" lIns="93172" tIns="46586" rIns="93172" bIns="46586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1"/>
            <a:ext cx="3037840" cy="466434"/>
          </a:xfrm>
          <a:prstGeom prst="rect">
            <a:avLst/>
          </a:prstGeom>
        </p:spPr>
        <p:txBody>
          <a:bodyPr vert="horz" lIns="93172" tIns="46586" rIns="93172" bIns="46586" rtlCol="0"/>
          <a:lstStyle>
            <a:lvl1pPr algn="r">
              <a:defRPr sz="1300"/>
            </a:lvl1pPr>
          </a:lstStyle>
          <a:p>
            <a:fld id="{9DD2DAD5-A8D3-4135-9351-BEC0EE24FA87}" type="datetimeFigureOut">
              <a:rPr lang="en-US" smtClean="0"/>
              <a:t>8/10/2016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14463" y="1162050"/>
            <a:ext cx="4181475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2" tIns="46586" rIns="93172" bIns="46586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2" tIns="46586" rIns="93172" bIns="46586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2" tIns="46586" rIns="93172" bIns="46586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2" tIns="46586" rIns="93172" bIns="46586" rtlCol="0" anchor="b"/>
          <a:lstStyle>
            <a:lvl1pPr algn="r">
              <a:defRPr sz="1300"/>
            </a:lvl1pPr>
          </a:lstStyle>
          <a:p>
            <a:fld id="{1E75861D-8152-450D-AC94-A80C6D6461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710841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Filtered stakeholder issues through the</a:t>
            </a:r>
            <a:r>
              <a:rPr lang="en-US" baseline="0" dirty="0" smtClean="0"/>
              <a:t> ‘gate to gate metering’ lens</a:t>
            </a:r>
          </a:p>
          <a:p>
            <a:r>
              <a:rPr lang="en-US" baseline="0" dirty="0" smtClean="0"/>
              <a:t>What can affect the variability in that segment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1C85C9A-D7FE-234A-9630-CFCA730A88AD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2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925527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Note since Aug 2015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75861D-8152-450D-AC94-A80C6D646126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313467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4697" indent="-174697">
              <a:buFont typeface="Arial" panose="020B0604020202020204" pitchFamily="34" charset="0"/>
              <a:buChar char="•"/>
            </a:pPr>
            <a:r>
              <a:rPr lang="en-US" sz="1300" dirty="0"/>
              <a:t>From Day 1 successful tech transfer has been a primary focus</a:t>
            </a:r>
          </a:p>
          <a:p>
            <a:pPr marL="174697" indent="-174697">
              <a:buFont typeface="Arial" panose="020B0604020202020204" pitchFamily="34" charset="0"/>
              <a:buChar char="•"/>
            </a:pPr>
            <a:r>
              <a:rPr lang="en-US" sz="1300" dirty="0"/>
              <a:t>Reflected in ATD-2 system architecture</a:t>
            </a:r>
          </a:p>
          <a:p>
            <a:pPr marL="174697" indent="-174697">
              <a:buFont typeface="Arial" panose="020B0604020202020204" pitchFamily="34" charset="0"/>
              <a:buChar char="•"/>
            </a:pPr>
            <a:endParaRPr lang="en-US" baseline="0" dirty="0"/>
          </a:p>
          <a:p>
            <a:pPr marL="174697" indent="-174697">
              <a:buFont typeface="Arial" panose="020B0604020202020204" pitchFamily="34" charset="0"/>
              <a:buChar char="•"/>
            </a:pPr>
            <a:endParaRPr lang="en-US" dirty="0"/>
          </a:p>
          <a:p>
            <a:pPr marL="174697" indent="-174697">
              <a:buFont typeface="Arial" panose="020B0604020202020204" pitchFamily="34" charset="0"/>
              <a:buChar char="•"/>
            </a:pPr>
            <a:r>
              <a:rPr lang="en-US" sz="900" dirty="0"/>
              <a:t>Slide change notes:</a:t>
            </a:r>
          </a:p>
          <a:p>
            <a:pPr marL="640556" lvl="1" indent="-174697">
              <a:buFont typeface="Arial" panose="020B0604020202020204" pitchFamily="34" charset="0"/>
              <a:buChar char="•"/>
            </a:pPr>
            <a:r>
              <a:rPr lang="en-US" sz="900" dirty="0"/>
              <a:t>20151112 – revised wording in several sub bullets under first bullet</a:t>
            </a:r>
          </a:p>
          <a:p>
            <a:pPr marL="640556" lvl="1" indent="-174697">
              <a:buFont typeface="Arial" panose="020B0604020202020204" pitchFamily="34" charset="0"/>
              <a:buChar char="•"/>
            </a:pPr>
            <a:r>
              <a:rPr lang="en-US" sz="900" dirty="0"/>
              <a:t>20151115 – added international collaborations bullet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75861D-8152-450D-AC94-A80C6D646126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129523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4697" indent="-174697">
              <a:buFont typeface="Arial" panose="020B0604020202020204" pitchFamily="34" charset="0"/>
              <a:buChar char="•"/>
            </a:pPr>
            <a:r>
              <a:rPr lang="en-US" sz="1300" dirty="0"/>
              <a:t>Walk through bullets</a:t>
            </a:r>
          </a:p>
          <a:p>
            <a:pPr marL="174697" indent="-174697">
              <a:buFont typeface="Arial" panose="020B0604020202020204" pitchFamily="34" charset="0"/>
              <a:buChar char="•"/>
            </a:pPr>
            <a:r>
              <a:rPr lang="en-US" sz="1300" dirty="0"/>
              <a:t>Note that prior to ATD-2 assignment I was IADS RTT co-lead</a:t>
            </a:r>
          </a:p>
          <a:p>
            <a:pPr marL="174697" indent="-174697">
              <a:buFont typeface="Arial" panose="020B0604020202020204" pitchFamily="34" charset="0"/>
              <a:buChar char="•"/>
            </a:pPr>
            <a:endParaRPr lang="en-US" dirty="0"/>
          </a:p>
          <a:p>
            <a:pPr marL="174697" indent="-174697">
              <a:buFont typeface="Arial" panose="020B0604020202020204" pitchFamily="34" charset="0"/>
              <a:buChar char="•"/>
            </a:pPr>
            <a:r>
              <a:rPr lang="en-US" sz="900" dirty="0"/>
              <a:t>Slide change notes:</a:t>
            </a:r>
          </a:p>
          <a:p>
            <a:pPr marL="640556" lvl="1" indent="-174697">
              <a:buFont typeface="Arial" panose="020B0604020202020204" pitchFamily="34" charset="0"/>
              <a:buChar char="•"/>
            </a:pPr>
            <a:r>
              <a:rPr lang="en-US" sz="900" dirty="0"/>
              <a:t>20151112 – revised names and ordering of FAA orgs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75861D-8152-450D-AC94-A80C6D646126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78679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NOTES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for June 16 </a:t>
            </a:r>
            <a:r>
              <a:rPr lang="en-US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mtg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Al to brief this section.</a:t>
            </a:r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1C85C9A-D7FE-234A-9630-CFCA730A88AD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905116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Need: Distance from MF to airport? Freeze horizon from MF or airport? With that, talk w/</a:t>
            </a:r>
            <a:r>
              <a:rPr lang="en-US" dirty="0" err="1" smtClean="0"/>
              <a:t>Kapil</a:t>
            </a:r>
            <a:r>
              <a:rPr lang="en-US" dirty="0" smtClean="0"/>
              <a:t> and look at DFW TFs</a:t>
            </a:r>
            <a:r>
              <a:rPr lang="en-US" baseline="0" dirty="0" smtClean="0"/>
              <a:t> to edit bottom-left </a:t>
            </a:r>
            <a:r>
              <a:rPr lang="en-US" baseline="0" smtClean="0"/>
              <a:t>of diagram.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F0E585-C71D-4041-A4AC-8571513FFF4B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15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62223674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730375" y="460375"/>
            <a:ext cx="3211513" cy="24098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Pick</a:t>
            </a:r>
            <a:r>
              <a:rPr lang="en-US" baseline="0" dirty="0" smtClean="0"/>
              <a:t> snap to with minimum delay relative to FRD solution, still avoids weather</a:t>
            </a:r>
            <a:endParaRPr lang="en-US" dirty="0" smtClean="0"/>
          </a:p>
          <a:p>
            <a:r>
              <a:rPr lang="en-US" dirty="0" smtClean="0"/>
              <a:t>Savings decrease some</a:t>
            </a:r>
            <a:r>
              <a:rPr lang="en-US" baseline="0" dirty="0" smtClean="0"/>
              <a:t> depending on eligible snap to fixes</a:t>
            </a:r>
            <a:endParaRPr lang="en-US" dirty="0" smtClean="0"/>
          </a:p>
          <a:p>
            <a:r>
              <a:rPr lang="en-US" dirty="0" smtClean="0"/>
              <a:t>Sometimes</a:t>
            </a:r>
            <a:r>
              <a:rPr lang="en-US" baseline="0" dirty="0" smtClean="0"/>
              <a:t> can't find snap-to solution with 5 min or more savings</a:t>
            </a:r>
          </a:p>
          <a:p>
            <a:r>
              <a:rPr lang="en-US" baseline="0" dirty="0" smtClean="0"/>
              <a:t>Later have some data to quantify this difference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4B9F6EA-79CC-1F47-855B-77E08FA77A3D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16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157216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C183B37-705F-4E00-9C69-F2C08F8E9E11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18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703137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730375" y="460375"/>
            <a:ext cx="3211513" cy="24098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“other </a:t>
            </a:r>
            <a:r>
              <a:rPr lang="en-US" dirty="0" err="1" smtClean="0"/>
              <a:t>NextGen</a:t>
            </a:r>
            <a:r>
              <a:rPr lang="en-US" baseline="0" dirty="0" smtClean="0"/>
              <a:t> capabilities” – OPDs, RNP…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A2C459-B7EF-4440-8CDF-F9D1DF0F155D}" type="slidenum">
              <a:rPr lang="en-US" smtClean="0">
                <a:solidFill>
                  <a:prstClr val="black"/>
                </a:solidFill>
              </a:rPr>
              <a:pPr/>
              <a:t>19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611559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1843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dirty="0">
                <a:latin typeface="Calibri" charset="0"/>
              </a:rPr>
              <a:t>Capt. Brian Will participated in our first TASAR flight trial (FT-1) in Nov 2013.  He was interested in TASAR back then, but we didn</a:t>
            </a:r>
            <a:r>
              <a:rPr lang="ja-JP" altLang="en-US" dirty="0">
                <a:latin typeface="Calibri" charset="0"/>
              </a:rPr>
              <a:t>’</a:t>
            </a:r>
            <a:r>
              <a:rPr lang="en-US" altLang="ja-JP" dirty="0">
                <a:latin typeface="Calibri" charset="0"/>
              </a:rPr>
              <a:t>t have it running with the iPad.  Now that we do, he has asked to reengage and </a:t>
            </a:r>
            <a:r>
              <a:rPr lang="ja-JP" altLang="en-US" dirty="0">
                <a:latin typeface="Calibri" charset="0"/>
              </a:rPr>
              <a:t>“</a:t>
            </a:r>
            <a:r>
              <a:rPr lang="en-US" altLang="ja-JP" dirty="0">
                <a:latin typeface="Calibri" charset="0"/>
              </a:rPr>
              <a:t>continue the discussions.</a:t>
            </a:r>
            <a:r>
              <a:rPr lang="ja-JP" altLang="en-US" dirty="0">
                <a:latin typeface="Calibri" charset="0"/>
              </a:rPr>
              <a:t>”</a:t>
            </a:r>
            <a:r>
              <a:rPr lang="en-US" altLang="ja-JP" dirty="0">
                <a:latin typeface="Calibri" charset="0"/>
              </a:rPr>
              <a:t>  So I</a:t>
            </a:r>
            <a:r>
              <a:rPr lang="ja-JP" altLang="en-US" dirty="0">
                <a:latin typeface="Calibri" charset="0"/>
              </a:rPr>
              <a:t>’</a:t>
            </a:r>
            <a:r>
              <a:rPr lang="en-US" altLang="ja-JP" dirty="0">
                <a:latin typeface="Calibri" charset="0"/>
              </a:rPr>
              <a:t>m not sure exactly what he has in mind, but my plan is to give him a demo and a briefing on where we currently are with TASAR, and then see what he is thinking.  I</a:t>
            </a:r>
            <a:r>
              <a:rPr lang="ja-JP" altLang="en-US" dirty="0">
                <a:latin typeface="Calibri" charset="0"/>
              </a:rPr>
              <a:t>’</a:t>
            </a:r>
            <a:r>
              <a:rPr lang="en-US" altLang="ja-JP" dirty="0">
                <a:latin typeface="Calibri" charset="0"/>
              </a:rPr>
              <a:t>ll also talk air/ground integration with him, since obviously AAL is doing DWR and would make a natural partner for ATD3.</a:t>
            </a:r>
          </a:p>
          <a:p>
            <a:endParaRPr lang="en-US" dirty="0">
              <a:latin typeface="Calibri" charset="0"/>
            </a:endParaRPr>
          </a:p>
        </p:txBody>
      </p:sp>
      <p:sp>
        <p:nvSpPr>
          <p:cNvPr id="1843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 Narrow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9pPr>
          </a:lstStyle>
          <a:p>
            <a:fld id="{EFCFE3F7-7AD8-0842-8344-71445B80B1B0}" type="slidenum">
              <a:rPr lang="en-US">
                <a:solidFill>
                  <a:prstClr val="black"/>
                </a:solidFill>
                <a:latin typeface="Calibri" charset="0"/>
              </a:rPr>
              <a:pPr/>
              <a:t>20</a:t>
            </a:fld>
            <a:endParaRPr lang="en-US" dirty="0">
              <a:solidFill>
                <a:prstClr val="black"/>
              </a:solidFill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175084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1843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dirty="0">
                <a:latin typeface="Calibri" charset="0"/>
              </a:rPr>
              <a:t>Capt. Brian Will participated in our first TASAR flight trial (FT-1) in Nov 2013.  He was interested in TASAR back then, but we didn</a:t>
            </a:r>
            <a:r>
              <a:rPr lang="ja-JP" altLang="en-US" dirty="0">
                <a:latin typeface="Calibri" charset="0"/>
              </a:rPr>
              <a:t>’</a:t>
            </a:r>
            <a:r>
              <a:rPr lang="en-US" altLang="ja-JP" dirty="0">
                <a:latin typeface="Calibri" charset="0"/>
              </a:rPr>
              <a:t>t have it running with the iPad.  Now that we do, he has asked to reengage and </a:t>
            </a:r>
            <a:r>
              <a:rPr lang="ja-JP" altLang="en-US" dirty="0">
                <a:latin typeface="Calibri" charset="0"/>
              </a:rPr>
              <a:t>“</a:t>
            </a:r>
            <a:r>
              <a:rPr lang="en-US" altLang="ja-JP" dirty="0">
                <a:latin typeface="Calibri" charset="0"/>
              </a:rPr>
              <a:t>continue the discussions.</a:t>
            </a:r>
            <a:r>
              <a:rPr lang="ja-JP" altLang="en-US" dirty="0">
                <a:latin typeface="Calibri" charset="0"/>
              </a:rPr>
              <a:t>”</a:t>
            </a:r>
            <a:r>
              <a:rPr lang="en-US" altLang="ja-JP" dirty="0">
                <a:latin typeface="Calibri" charset="0"/>
              </a:rPr>
              <a:t>  So I</a:t>
            </a:r>
            <a:r>
              <a:rPr lang="ja-JP" altLang="en-US" dirty="0">
                <a:latin typeface="Calibri" charset="0"/>
              </a:rPr>
              <a:t>’</a:t>
            </a:r>
            <a:r>
              <a:rPr lang="en-US" altLang="ja-JP" dirty="0">
                <a:latin typeface="Calibri" charset="0"/>
              </a:rPr>
              <a:t>m not sure exactly what he has in mind, but my plan is to give him a demo and a briefing on where we currently are with TASAR, and then see what he is thinking.  I</a:t>
            </a:r>
            <a:r>
              <a:rPr lang="ja-JP" altLang="en-US" dirty="0">
                <a:latin typeface="Calibri" charset="0"/>
              </a:rPr>
              <a:t>’</a:t>
            </a:r>
            <a:r>
              <a:rPr lang="en-US" altLang="ja-JP" dirty="0">
                <a:latin typeface="Calibri" charset="0"/>
              </a:rPr>
              <a:t>ll also talk air/ground integration with him, since obviously AAL is doing DWR and would make a natural partner for ATD3.</a:t>
            </a:r>
          </a:p>
          <a:p>
            <a:endParaRPr lang="en-US" dirty="0">
              <a:latin typeface="Calibri" charset="0"/>
            </a:endParaRPr>
          </a:p>
        </p:txBody>
      </p:sp>
      <p:sp>
        <p:nvSpPr>
          <p:cNvPr id="1843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 Narrow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9pPr>
          </a:lstStyle>
          <a:p>
            <a:fld id="{EFCFE3F7-7AD8-0842-8344-71445B80B1B0}" type="slidenum">
              <a:rPr lang="en-US">
                <a:solidFill>
                  <a:prstClr val="black"/>
                </a:solidFill>
                <a:latin typeface="Calibri" charset="0"/>
              </a:rPr>
              <a:pPr/>
              <a:t>21</a:t>
            </a:fld>
            <a:endParaRPr lang="en-US" dirty="0">
              <a:solidFill>
                <a:prstClr val="black"/>
              </a:solidFill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576274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NOTES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for June 16 </a:t>
            </a:r>
            <a:r>
              <a:rPr lang="en-US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mtg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Al to brief this section.</a:t>
            </a:r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1C85C9A-D7FE-234A-9630-CFCA730A88AD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492938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1843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dirty="0">
                <a:latin typeface="Calibri" charset="0"/>
              </a:rPr>
              <a:t>Capt. Brian Will participated in our first TASAR flight trial (FT-1) in Nov 2013.  He was interested in TASAR back then, but we didn</a:t>
            </a:r>
            <a:r>
              <a:rPr lang="ja-JP" altLang="en-US" dirty="0">
                <a:latin typeface="Calibri" charset="0"/>
              </a:rPr>
              <a:t>’</a:t>
            </a:r>
            <a:r>
              <a:rPr lang="en-US" altLang="ja-JP" dirty="0">
                <a:latin typeface="Calibri" charset="0"/>
              </a:rPr>
              <a:t>t have it running with the iPad.  Now that we do, he has asked to reengage and </a:t>
            </a:r>
            <a:r>
              <a:rPr lang="ja-JP" altLang="en-US" dirty="0">
                <a:latin typeface="Calibri" charset="0"/>
              </a:rPr>
              <a:t>“</a:t>
            </a:r>
            <a:r>
              <a:rPr lang="en-US" altLang="ja-JP" dirty="0">
                <a:latin typeface="Calibri" charset="0"/>
              </a:rPr>
              <a:t>continue the discussions.</a:t>
            </a:r>
            <a:r>
              <a:rPr lang="ja-JP" altLang="en-US" dirty="0">
                <a:latin typeface="Calibri" charset="0"/>
              </a:rPr>
              <a:t>”</a:t>
            </a:r>
            <a:r>
              <a:rPr lang="en-US" altLang="ja-JP" dirty="0">
                <a:latin typeface="Calibri" charset="0"/>
              </a:rPr>
              <a:t>  So I</a:t>
            </a:r>
            <a:r>
              <a:rPr lang="ja-JP" altLang="en-US" dirty="0">
                <a:latin typeface="Calibri" charset="0"/>
              </a:rPr>
              <a:t>’</a:t>
            </a:r>
            <a:r>
              <a:rPr lang="en-US" altLang="ja-JP" dirty="0">
                <a:latin typeface="Calibri" charset="0"/>
              </a:rPr>
              <a:t>m not sure exactly what he has in mind, but my plan is to give him a demo and a briefing on where we currently are with TASAR, and then see what he is thinking.  I</a:t>
            </a:r>
            <a:r>
              <a:rPr lang="ja-JP" altLang="en-US" dirty="0">
                <a:latin typeface="Calibri" charset="0"/>
              </a:rPr>
              <a:t>’</a:t>
            </a:r>
            <a:r>
              <a:rPr lang="en-US" altLang="ja-JP" dirty="0">
                <a:latin typeface="Calibri" charset="0"/>
              </a:rPr>
              <a:t>ll also talk air/ground integration with him, since obviously AAL is doing DWR and would make a natural partner for ATD3.</a:t>
            </a:r>
          </a:p>
          <a:p>
            <a:endParaRPr lang="en-US" dirty="0">
              <a:latin typeface="Calibri" charset="0"/>
            </a:endParaRPr>
          </a:p>
        </p:txBody>
      </p:sp>
      <p:sp>
        <p:nvSpPr>
          <p:cNvPr id="1843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 Narrow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9pPr>
          </a:lstStyle>
          <a:p>
            <a:fld id="{EFCFE3F7-7AD8-0842-8344-71445B80B1B0}" type="slidenum">
              <a:rPr lang="en-US">
                <a:solidFill>
                  <a:prstClr val="black"/>
                </a:solidFill>
                <a:latin typeface="Calibri" charset="0"/>
              </a:rPr>
              <a:pPr/>
              <a:t>22</a:t>
            </a:fld>
            <a:endParaRPr lang="en-US" dirty="0">
              <a:solidFill>
                <a:prstClr val="black"/>
              </a:solidFill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931898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96975" y="692150"/>
            <a:ext cx="4616450" cy="3463925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26627" name="Notes Placeholder 2"/>
          <p:cNvSpPr>
            <a:spLocks noGrp="1"/>
          </p:cNvSpPr>
          <p:nvPr>
            <p:ph type="body" idx="1"/>
          </p:nvPr>
        </p:nvSpPr>
        <p:spPr bwMode="auto">
          <a:xfrm>
            <a:off x="368300" y="4387850"/>
            <a:ext cx="6248400" cy="415448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z="1000" dirty="0">
              <a:latin typeface="Calibri" charset="0"/>
            </a:endParaRPr>
          </a:p>
        </p:txBody>
      </p:sp>
      <p:sp>
        <p:nvSpPr>
          <p:cNvPr id="2662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 Narrow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9pPr>
          </a:lstStyle>
          <a:p>
            <a:fld id="{867A0EFB-52EF-2048-8F32-2922E1E5F05B}" type="slidenum">
              <a:rPr lang="en-US">
                <a:solidFill>
                  <a:prstClr val="black"/>
                </a:solidFill>
                <a:latin typeface="Calibri" charset="0"/>
              </a:rPr>
              <a:pPr/>
              <a:t>23</a:t>
            </a:fld>
            <a:endParaRPr lang="en-US" dirty="0">
              <a:solidFill>
                <a:prstClr val="black"/>
              </a:solidFill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88353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NOTES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for June 16 </a:t>
            </a:r>
            <a:r>
              <a:rPr lang="en-US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mtg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Al to brief this section.</a:t>
            </a:r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1C85C9A-D7FE-234A-9630-CFCA730A88AD}" type="slidenum">
              <a:rPr lang="en-US" smtClean="0"/>
              <a:pPr>
                <a:defRPr/>
              </a:pPr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690678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1240" indent="-181240">
              <a:buFont typeface="Arial" panose="020B0604020202020204" pitchFamily="34" charset="0"/>
              <a:buChar char="•"/>
            </a:pPr>
            <a:r>
              <a:rPr lang="en-US" sz="9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NOTES</a:t>
            </a:r>
            <a:r>
              <a:rPr lang="en-US" sz="9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for June 16 </a:t>
            </a:r>
            <a:r>
              <a:rPr lang="en-US" sz="9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mtg</a:t>
            </a:r>
            <a:r>
              <a:rPr lang="en-US" sz="9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Consider making two slides and restore some of the items I dropped</a:t>
            </a:r>
          </a:p>
          <a:p>
            <a:pPr marL="181240" indent="-181240">
              <a:buFont typeface="Arial" panose="020B0604020202020204" pitchFamily="34" charset="0"/>
              <a:buChar char="•"/>
            </a:pPr>
            <a:r>
              <a:rPr lang="en-US" sz="9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Use color to highlight key items.</a:t>
            </a:r>
          </a:p>
          <a:p>
            <a:pPr marL="181240" indent="-181240">
              <a:buFont typeface="Arial" panose="020B0604020202020204" pitchFamily="34" charset="0"/>
              <a:buChar char="•"/>
            </a:pPr>
            <a:r>
              <a:rPr lang="en-US" sz="900" dirty="0">
                <a:solidFill>
                  <a:schemeClr val="tx1"/>
                </a:solidFill>
              </a:rPr>
              <a:t>Using</a:t>
            </a:r>
            <a:r>
              <a:rPr lang="en-US" sz="900" baseline="0" dirty="0">
                <a:solidFill>
                  <a:schemeClr val="tx1"/>
                </a:solidFill>
              </a:rPr>
              <a:t> this slide to remind some folks and educate other folks on how we got here</a:t>
            </a:r>
          </a:p>
          <a:p>
            <a:pPr marL="181240" indent="-181240">
              <a:buFont typeface="Arial" panose="020B0604020202020204" pitchFamily="34" charset="0"/>
              <a:buChar char="•"/>
            </a:pPr>
            <a:r>
              <a:rPr lang="en-US" sz="900" baseline="0" dirty="0">
                <a:solidFill>
                  <a:schemeClr val="tx1"/>
                </a:solidFill>
              </a:rPr>
              <a:t>Updated timeline events to highlight our efforts to communicate the ATD-2 plan in various venues</a:t>
            </a:r>
            <a:endParaRPr lang="en-US" sz="900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75861D-8152-450D-AC94-A80C6D646126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625980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1240" indent="-181240">
              <a:buFont typeface="Arial" panose="020B0604020202020204" pitchFamily="34" charset="0"/>
              <a:buChar char="•"/>
            </a:pPr>
            <a:r>
              <a:rPr lang="en-US" sz="9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NOTES</a:t>
            </a:r>
            <a:r>
              <a:rPr lang="en-US" sz="9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for June 16 </a:t>
            </a:r>
            <a:r>
              <a:rPr lang="en-US" sz="9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mtg</a:t>
            </a:r>
            <a:r>
              <a:rPr lang="en-US" sz="9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Consider making two slides and restore some of the items I dropped</a:t>
            </a:r>
          </a:p>
          <a:p>
            <a:pPr marL="181240" indent="-181240">
              <a:buFont typeface="Arial" panose="020B0604020202020204" pitchFamily="34" charset="0"/>
              <a:buChar char="•"/>
            </a:pPr>
            <a:r>
              <a:rPr lang="en-US" sz="9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Use color to highlight key items.</a:t>
            </a:r>
          </a:p>
          <a:p>
            <a:pPr marL="181240" indent="-181240">
              <a:buFont typeface="Arial" panose="020B0604020202020204" pitchFamily="34" charset="0"/>
              <a:buChar char="•"/>
            </a:pPr>
            <a:r>
              <a:rPr lang="en-US" sz="900" dirty="0">
                <a:solidFill>
                  <a:schemeClr val="tx1"/>
                </a:solidFill>
              </a:rPr>
              <a:t>Using</a:t>
            </a:r>
            <a:r>
              <a:rPr lang="en-US" sz="900" baseline="0" dirty="0">
                <a:solidFill>
                  <a:schemeClr val="tx1"/>
                </a:solidFill>
              </a:rPr>
              <a:t> this slide to remind some folks and educate other folks on how we got here</a:t>
            </a:r>
          </a:p>
          <a:p>
            <a:pPr marL="181240" indent="-181240">
              <a:buFont typeface="Arial" panose="020B0604020202020204" pitchFamily="34" charset="0"/>
              <a:buChar char="•"/>
            </a:pPr>
            <a:r>
              <a:rPr lang="en-US" sz="900" baseline="0" dirty="0">
                <a:solidFill>
                  <a:schemeClr val="tx1"/>
                </a:solidFill>
              </a:rPr>
              <a:t>Updated timeline events to highlight our efforts to communicate the ATD-2 plan in various venues</a:t>
            </a:r>
            <a:endParaRPr lang="en-US" sz="900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75861D-8152-450D-AC94-A80C6D646126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93154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62500" lnSpcReduction="20000"/>
          </a:bodyPr>
          <a:lstStyle/>
          <a:p>
            <a:pPr marL="189219" indent="-189219" defTabSz="1009170">
              <a:buFont typeface="Arial" panose="020B0604020202020204" pitchFamily="34" charset="0"/>
              <a:buChar char="•"/>
              <a:defRPr/>
            </a:pPr>
            <a:r>
              <a:rPr lang="en-US" sz="1400" dirty="0">
                <a:solidFill>
                  <a:schemeClr val="tx1"/>
                </a:solidFill>
              </a:rPr>
              <a:t>I</a:t>
            </a:r>
            <a:r>
              <a:rPr lang="en-US" sz="1400" baseline="0" dirty="0">
                <a:solidFill>
                  <a:schemeClr val="tx1"/>
                </a:solidFill>
              </a:rPr>
              <a:t> will spend some time to introduce the ATD-2 </a:t>
            </a:r>
            <a:r>
              <a:rPr lang="en-US" sz="1400" dirty="0">
                <a:solidFill>
                  <a:schemeClr val="tx1"/>
                </a:solidFill>
              </a:rPr>
              <a:t>operational environment</a:t>
            </a:r>
            <a:r>
              <a:rPr lang="en-US" sz="1400" baseline="0" dirty="0">
                <a:solidFill>
                  <a:schemeClr val="tx1"/>
                </a:solidFill>
              </a:rPr>
              <a:t> because it is key to understanding what follows</a:t>
            </a:r>
          </a:p>
          <a:p>
            <a:pPr marL="189219" indent="-189219" defTabSz="1009170">
              <a:buFont typeface="Arial" panose="020B0604020202020204" pitchFamily="34" charset="0"/>
              <a:buChar char="•"/>
              <a:defRPr/>
            </a:pPr>
            <a:r>
              <a:rPr lang="en-US" sz="1400" baseline="0" dirty="0">
                <a:solidFill>
                  <a:schemeClr val="tx1"/>
                </a:solidFill>
              </a:rPr>
              <a:t>Use animation to walk audience through</a:t>
            </a:r>
          </a:p>
          <a:p>
            <a:pPr marL="189219" indent="-189219" defTabSz="1009170">
              <a:buFont typeface="Arial" panose="020B0604020202020204" pitchFamily="34" charset="0"/>
              <a:buChar char="•"/>
              <a:defRPr/>
            </a:pPr>
            <a:r>
              <a:rPr lang="en-US" sz="1400" baseline="0" dirty="0">
                <a:solidFill>
                  <a:schemeClr val="tx1"/>
                </a:solidFill>
              </a:rPr>
              <a:t>Base layer</a:t>
            </a:r>
          </a:p>
          <a:p>
            <a:pPr marL="646419" lvl="1" indent="-189219" defTabSz="1009170">
              <a:buFont typeface="Arial" panose="020B0604020202020204" pitchFamily="34" charset="0"/>
              <a:buChar char="•"/>
              <a:defRPr/>
            </a:pPr>
            <a:r>
              <a:rPr lang="en-US" sz="1400" dirty="0">
                <a:solidFill>
                  <a:schemeClr val="tx1"/>
                </a:solidFill>
              </a:rPr>
              <a:t>upper portion of the figure depicts en route airspace</a:t>
            </a:r>
          </a:p>
          <a:p>
            <a:pPr marL="646419" lvl="1" indent="-189219" defTabSz="1009170">
              <a:buFont typeface="Arial" panose="020B0604020202020204" pitchFamily="34" charset="0"/>
              <a:buChar char="•"/>
              <a:defRPr/>
            </a:pPr>
            <a:r>
              <a:rPr lang="en-US" sz="1400" dirty="0">
                <a:solidFill>
                  <a:schemeClr val="tx1"/>
                </a:solidFill>
              </a:rPr>
              <a:t>dashed line represents the boundary between the Home Center and one or more adjacent Centers.</a:t>
            </a:r>
          </a:p>
          <a:p>
            <a:pPr marL="646419" lvl="1" indent="-189219" defTabSz="1009170">
              <a:buFont typeface="Arial" panose="020B0604020202020204" pitchFamily="34" charset="0"/>
              <a:buChar char="•"/>
              <a:defRPr/>
            </a:pPr>
            <a:r>
              <a:rPr lang="en-US" sz="1400" dirty="0">
                <a:solidFill>
                  <a:schemeClr val="tx1"/>
                </a:solidFill>
              </a:rPr>
              <a:t>cylinders in the lower portion of the figure represent terminal or TRACON airspace.  </a:t>
            </a:r>
          </a:p>
          <a:p>
            <a:pPr marL="646419" lvl="1" indent="-189219" defTabSz="1009170">
              <a:buFont typeface="Arial" panose="020B0604020202020204" pitchFamily="34" charset="0"/>
              <a:buChar char="•"/>
              <a:defRPr/>
            </a:pPr>
            <a:r>
              <a:rPr lang="en-US" sz="1400" dirty="0">
                <a:solidFill>
                  <a:schemeClr val="tx1"/>
                </a:solidFill>
              </a:rPr>
              <a:t>The larger</a:t>
            </a:r>
            <a:r>
              <a:rPr lang="en-US" sz="1400" baseline="0" dirty="0">
                <a:solidFill>
                  <a:schemeClr val="tx1"/>
                </a:solidFill>
              </a:rPr>
              <a:t> </a:t>
            </a:r>
            <a:r>
              <a:rPr lang="en-US" sz="1400" dirty="0">
                <a:solidFill>
                  <a:schemeClr val="tx1"/>
                </a:solidFill>
              </a:rPr>
              <a:t>cylinder represents the</a:t>
            </a:r>
            <a:r>
              <a:rPr lang="en-US" sz="1400" baseline="0" dirty="0">
                <a:solidFill>
                  <a:schemeClr val="tx1"/>
                </a:solidFill>
              </a:rPr>
              <a:t> Home </a:t>
            </a:r>
            <a:r>
              <a:rPr lang="en-US" sz="1400" dirty="0">
                <a:solidFill>
                  <a:schemeClr val="tx1"/>
                </a:solidFill>
              </a:rPr>
              <a:t>terminal airspace</a:t>
            </a:r>
            <a:r>
              <a:rPr lang="en-US" sz="1400" baseline="0" dirty="0">
                <a:solidFill>
                  <a:schemeClr val="tx1"/>
                </a:solidFill>
              </a:rPr>
              <a:t> for </a:t>
            </a:r>
            <a:r>
              <a:rPr lang="en-US" sz="1400" dirty="0">
                <a:solidFill>
                  <a:schemeClr val="tx1"/>
                </a:solidFill>
              </a:rPr>
              <a:t>the ATD-2 concept.</a:t>
            </a:r>
          </a:p>
          <a:p>
            <a:pPr marL="646419" lvl="1" indent="-189219" defTabSz="1009170">
              <a:buFont typeface="Arial" panose="020B0604020202020204" pitchFamily="34" charset="0"/>
              <a:buChar char="•"/>
              <a:defRPr/>
            </a:pPr>
            <a:r>
              <a:rPr lang="en-US" sz="1400" dirty="0">
                <a:solidFill>
                  <a:schemeClr val="tx1"/>
                </a:solidFill>
              </a:rPr>
              <a:t>Three airports are shown in the Home</a:t>
            </a:r>
            <a:r>
              <a:rPr lang="en-US" sz="1400" baseline="0" dirty="0">
                <a:solidFill>
                  <a:schemeClr val="tx1"/>
                </a:solidFill>
              </a:rPr>
              <a:t> </a:t>
            </a:r>
            <a:r>
              <a:rPr lang="en-US" sz="1400" dirty="0">
                <a:solidFill>
                  <a:schemeClr val="tx1"/>
                </a:solidFill>
              </a:rPr>
              <a:t>terminal airspace.  One</a:t>
            </a:r>
            <a:r>
              <a:rPr lang="en-US" sz="1400" baseline="0" dirty="0">
                <a:solidFill>
                  <a:schemeClr val="tx1"/>
                </a:solidFill>
              </a:rPr>
              <a:t> </a:t>
            </a:r>
            <a:r>
              <a:rPr lang="en-US" sz="1400" dirty="0">
                <a:solidFill>
                  <a:schemeClr val="tx1"/>
                </a:solidFill>
              </a:rPr>
              <a:t>well-equipped airport and two less-equipped airport</a:t>
            </a:r>
          </a:p>
          <a:p>
            <a:pPr marL="189219" lvl="0" indent="-189219" defTabSz="1009170">
              <a:buFont typeface="Arial" panose="020B0604020202020204" pitchFamily="34" charset="0"/>
              <a:buChar char="•"/>
              <a:defRPr/>
            </a:pPr>
            <a:r>
              <a:rPr lang="en-US" sz="1400" dirty="0">
                <a:solidFill>
                  <a:schemeClr val="tx1"/>
                </a:solidFill>
              </a:rPr>
              <a:t>Control</a:t>
            </a:r>
            <a:r>
              <a:rPr lang="en-US" sz="1400" baseline="0" dirty="0">
                <a:solidFill>
                  <a:schemeClr val="tx1"/>
                </a:solidFill>
              </a:rPr>
              <a:t> points layer</a:t>
            </a:r>
            <a:endParaRPr lang="en-US" sz="1400" dirty="0">
              <a:solidFill>
                <a:schemeClr val="tx1"/>
              </a:solidFill>
            </a:endParaRPr>
          </a:p>
          <a:p>
            <a:pPr marL="646419" lvl="1" indent="-189219" defTabSz="1009170">
              <a:buFont typeface="Arial" panose="020B0604020202020204" pitchFamily="34" charset="0"/>
              <a:buChar char="•"/>
              <a:defRPr/>
            </a:pPr>
            <a:r>
              <a:rPr lang="en-US" sz="1400" dirty="0">
                <a:solidFill>
                  <a:schemeClr val="tx1"/>
                </a:solidFill>
              </a:rPr>
              <a:t>The colored ovals illustrate some of the points (i.e. meter points) at which control is applied.</a:t>
            </a:r>
            <a:r>
              <a:rPr lang="en-US" sz="1400" baseline="0" dirty="0">
                <a:solidFill>
                  <a:schemeClr val="tx1"/>
                </a:solidFill>
              </a:rPr>
              <a:t>  </a:t>
            </a:r>
            <a:r>
              <a:rPr lang="en-US" sz="1400" dirty="0">
                <a:solidFill>
                  <a:schemeClr val="tx1"/>
                </a:solidFill>
              </a:rPr>
              <a:t>Red dots are arrival meter points.  Blue dots are departure meter points.  Yellow dots are surface meter points.</a:t>
            </a:r>
          </a:p>
          <a:p>
            <a:pPr marL="189219" lvl="0" indent="-189219" defTabSz="1009170">
              <a:buFont typeface="Arial" panose="020B0604020202020204" pitchFamily="34" charset="0"/>
              <a:buChar char="•"/>
              <a:defRPr/>
            </a:pPr>
            <a:r>
              <a:rPr lang="en-US" sz="1400" dirty="0">
                <a:solidFill>
                  <a:schemeClr val="tx1"/>
                </a:solidFill>
              </a:rPr>
              <a:t>Constraints</a:t>
            </a:r>
            <a:r>
              <a:rPr lang="en-US" sz="1400" baseline="0" dirty="0">
                <a:solidFill>
                  <a:schemeClr val="tx1"/>
                </a:solidFill>
              </a:rPr>
              <a:t> </a:t>
            </a:r>
            <a:r>
              <a:rPr lang="en-US" sz="1400" dirty="0">
                <a:solidFill>
                  <a:schemeClr val="tx1"/>
                </a:solidFill>
              </a:rPr>
              <a:t>layer</a:t>
            </a:r>
          </a:p>
          <a:p>
            <a:pPr marL="646419" lvl="1" indent="-189219" defTabSz="1009170">
              <a:buFont typeface="Arial" panose="020B0604020202020204" pitchFamily="34" charset="0"/>
              <a:buChar char="•"/>
              <a:defRPr/>
            </a:pPr>
            <a:r>
              <a:rPr lang="en-US" sz="1400" dirty="0">
                <a:solidFill>
                  <a:schemeClr val="tx1"/>
                </a:solidFill>
              </a:rPr>
              <a:t>The funnel located at the top right of the image represents a downstream demand/capacity imbalance that results in departure restrictions on the Home terminal airspace.</a:t>
            </a:r>
          </a:p>
          <a:p>
            <a:pPr marL="646419" lvl="1" indent="-189219" defTabSz="1009170">
              <a:buFont typeface="Arial" panose="020B0604020202020204" pitchFamily="34" charset="0"/>
              <a:buChar char="•"/>
              <a:defRPr/>
            </a:pPr>
            <a:r>
              <a:rPr lang="en-US" sz="1400" dirty="0">
                <a:solidFill>
                  <a:schemeClr val="tx1"/>
                </a:solidFill>
              </a:rPr>
              <a:t>The thundercloud on the terminal boundary represents a typical dynamic weather event that may close one or more departure fixes, putting additional demand on fixes that remain open.</a:t>
            </a:r>
          </a:p>
          <a:p>
            <a:pPr marL="646419" lvl="1" indent="-189219" defTabSz="1009170">
              <a:buFont typeface="Arial" panose="020B0604020202020204" pitchFamily="34" charset="0"/>
              <a:buChar char="•"/>
              <a:defRPr/>
            </a:pPr>
            <a:r>
              <a:rPr lang="en-US" sz="1400" dirty="0">
                <a:solidFill>
                  <a:schemeClr val="tx1"/>
                </a:solidFill>
              </a:rPr>
              <a:t>Overhead stream</a:t>
            </a:r>
            <a:r>
              <a:rPr lang="en-US" sz="1400" baseline="0" dirty="0">
                <a:solidFill>
                  <a:schemeClr val="tx1"/>
                </a:solidFill>
              </a:rPr>
              <a:t> represents another type of constraint where departures must be inserted into stream</a:t>
            </a:r>
            <a:endParaRPr lang="en-US" sz="1400" dirty="0">
              <a:solidFill>
                <a:schemeClr val="tx1"/>
              </a:solidFill>
            </a:endParaRPr>
          </a:p>
          <a:p>
            <a:pPr marL="189219" lvl="0" indent="-189219" defTabSz="1009170">
              <a:buFont typeface="Arial" panose="020B0604020202020204" pitchFamily="34" charset="0"/>
              <a:buChar char="•"/>
              <a:defRPr/>
            </a:pPr>
            <a:r>
              <a:rPr lang="en-US" sz="1400" dirty="0">
                <a:solidFill>
                  <a:schemeClr val="tx1"/>
                </a:solidFill>
              </a:rPr>
              <a:t>Trajectories layer</a:t>
            </a:r>
          </a:p>
          <a:p>
            <a:pPr marL="646419" marR="0" lvl="1" indent="-189219" algn="l" defTabSz="100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400" dirty="0">
                <a:solidFill>
                  <a:schemeClr val="tx1"/>
                </a:solidFill>
              </a:rPr>
              <a:t>Blue</a:t>
            </a:r>
            <a:r>
              <a:rPr lang="en-US" sz="1400" baseline="0" dirty="0">
                <a:solidFill>
                  <a:schemeClr val="tx1"/>
                </a:solidFill>
              </a:rPr>
              <a:t> </a:t>
            </a:r>
            <a:r>
              <a:rPr lang="en-US" sz="1400" dirty="0">
                <a:solidFill>
                  <a:schemeClr val="tx1"/>
                </a:solidFill>
              </a:rPr>
              <a:t>arrows in the figure depict trajectories for flights departing the Home terminal airspace.</a:t>
            </a:r>
          </a:p>
          <a:p>
            <a:pPr marL="646419" marR="0" lvl="1" indent="-189219" algn="l" defTabSz="100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400" dirty="0">
                <a:solidFill>
                  <a:schemeClr val="tx1"/>
                </a:solidFill>
              </a:rPr>
              <a:t>Departures</a:t>
            </a:r>
            <a:r>
              <a:rPr lang="en-US" sz="1400" baseline="0" dirty="0">
                <a:solidFill>
                  <a:schemeClr val="tx1"/>
                </a:solidFill>
              </a:rPr>
              <a:t> from multiple airports must be coordinated at control points</a:t>
            </a:r>
          </a:p>
          <a:p>
            <a:pPr marL="646419" marR="0" lvl="1" indent="-189219" algn="l" defTabSz="100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400" dirty="0">
                <a:solidFill>
                  <a:schemeClr val="tx1"/>
                </a:solidFill>
              </a:rPr>
              <a:t>Red arrows show trajectories for flights arriving to the Home</a:t>
            </a:r>
            <a:r>
              <a:rPr lang="en-US" sz="1400" baseline="0" dirty="0">
                <a:solidFill>
                  <a:schemeClr val="tx1"/>
                </a:solidFill>
              </a:rPr>
              <a:t> </a:t>
            </a:r>
            <a:r>
              <a:rPr lang="en-US" sz="1400" dirty="0">
                <a:solidFill>
                  <a:schemeClr val="tx1"/>
                </a:solidFill>
              </a:rPr>
              <a:t>terminal airspace.</a:t>
            </a:r>
          </a:p>
          <a:p>
            <a:pPr marL="646419" marR="0" lvl="1" indent="-189219" algn="l" defTabSz="100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400" dirty="0">
                <a:solidFill>
                  <a:schemeClr val="tx1"/>
                </a:solidFill>
              </a:rPr>
              <a:t>Fina</a:t>
            </a:r>
            <a:r>
              <a:rPr lang="en-US" sz="1400" baseline="0" dirty="0">
                <a:solidFill>
                  <a:schemeClr val="tx1"/>
                </a:solidFill>
              </a:rPr>
              <a:t>l trajectory is a departure that becomes an arrival subject to </a:t>
            </a:r>
            <a:r>
              <a:rPr lang="en-US" sz="1400" dirty="0">
                <a:solidFill>
                  <a:schemeClr val="tx1"/>
                </a:solidFill>
              </a:rPr>
              <a:t>arrival metering constraints at their destination, even prior to takeoff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1C85C9A-D7FE-234A-9630-CFCA730A88AD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6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055659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1240" indent="-18124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tx1"/>
                </a:solidFill>
              </a:rPr>
              <a:t>Goal:</a:t>
            </a:r>
            <a:r>
              <a:rPr lang="en-US" sz="1400" baseline="0" dirty="0">
                <a:solidFill>
                  <a:schemeClr val="tx1"/>
                </a:solidFill>
              </a:rPr>
              <a:t> Paraphrase.  ATD-2 will improve PREDICTABILITY (point) and EFFICIENCY (point) of </a:t>
            </a:r>
            <a:r>
              <a:rPr lang="en-US" sz="1400" baseline="0" dirty="0" err="1">
                <a:solidFill>
                  <a:schemeClr val="tx1"/>
                </a:solidFill>
              </a:rPr>
              <a:t>metroplex</a:t>
            </a:r>
            <a:r>
              <a:rPr lang="en-US" sz="1400" baseline="0" dirty="0">
                <a:solidFill>
                  <a:schemeClr val="tx1"/>
                </a:solidFill>
              </a:rPr>
              <a:t> IADS operations while maintaining THROUGHPUT by enhancing and integrating A/D/S prediction and scheduling systems</a:t>
            </a:r>
          </a:p>
          <a:p>
            <a:pPr marL="181240" indent="-181240">
              <a:buFont typeface="Arial" panose="020B0604020202020204" pitchFamily="34" charset="0"/>
              <a:buChar char="•"/>
            </a:pPr>
            <a:r>
              <a:rPr lang="en-US" sz="1400" baseline="0" dirty="0">
                <a:solidFill>
                  <a:schemeClr val="tx1"/>
                </a:solidFill>
              </a:rPr>
              <a:t>Objectives: Mention each. Need to paraphrase.</a:t>
            </a:r>
          </a:p>
          <a:p>
            <a:pPr marL="181240" indent="-181240">
              <a:buFont typeface="Arial" panose="020B0604020202020204" pitchFamily="34" charset="0"/>
              <a:buChar char="•"/>
            </a:pPr>
            <a:r>
              <a:rPr lang="en-US" sz="1400" baseline="0" dirty="0">
                <a:solidFill>
                  <a:schemeClr val="tx1"/>
                </a:solidFill>
              </a:rPr>
              <a:t>Outcomes: Mention each.</a:t>
            </a:r>
          </a:p>
          <a:p>
            <a:pPr marL="181240" indent="-181240">
              <a:buFont typeface="Arial" panose="020B0604020202020204" pitchFamily="34" charset="0"/>
              <a:buChar char="•"/>
            </a:pPr>
            <a:endParaRPr lang="en-US" sz="1400" baseline="0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1C85C9A-D7FE-234A-9630-CFCA730A88AD}" type="slidenum">
              <a:rPr lang="en-US"/>
              <a:pPr>
                <a:defRPr/>
              </a:pPr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776197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1240" indent="-18124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tx1"/>
                </a:solidFill>
              </a:rPr>
              <a:t>Use animation to step through</a:t>
            </a:r>
          </a:p>
          <a:p>
            <a:pPr marL="181240" indent="-18124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tx1"/>
                </a:solidFill>
              </a:rPr>
              <a:t>Leveraging the ATD-1/TSAS investment.</a:t>
            </a:r>
            <a:r>
              <a:rPr lang="en-US" sz="1400" baseline="0" dirty="0">
                <a:solidFill>
                  <a:schemeClr val="tx1"/>
                </a:solidFill>
              </a:rPr>
              <a:t>  When talking about tech transfers be sure to note that not all of them are shown on this chart. EDA/3D-PAM not shown.  ATD-1/TSAS not shown.  ATD-2 will leverage all earlier NASA tech transfers as they become available in TBFM due to the fact that we build on FAA TBFM system.</a:t>
            </a:r>
            <a:endParaRPr lang="en-US" sz="1400" dirty="0">
              <a:solidFill>
                <a:schemeClr val="tx1"/>
              </a:solidFill>
            </a:endParaRPr>
          </a:p>
          <a:p>
            <a:pPr marL="181240" indent="-181240">
              <a:buFont typeface="Arial" panose="020B0604020202020204" pitchFamily="34" charset="0"/>
              <a:buChar char="•"/>
            </a:pPr>
            <a:endParaRPr lang="en-US" sz="1400" dirty="0">
              <a:solidFill>
                <a:schemeClr val="tx1"/>
              </a:solidFill>
            </a:endParaRPr>
          </a:p>
          <a:p>
            <a:pPr marL="181240" indent="-181240">
              <a:buFont typeface="Arial" panose="020B0604020202020204" pitchFamily="34" charset="0"/>
              <a:buChar char="•"/>
            </a:pPr>
            <a:endParaRPr lang="en-US" dirty="0"/>
          </a:p>
          <a:p>
            <a:pPr marL="181240" indent="-181240">
              <a:buFont typeface="Arial" panose="020B0604020202020204" pitchFamily="34" charset="0"/>
              <a:buChar char="•"/>
            </a:pPr>
            <a:r>
              <a:rPr lang="en-US" sz="900" dirty="0"/>
              <a:t>Slide</a:t>
            </a:r>
            <a:r>
              <a:rPr lang="en-US" sz="900" baseline="0" dirty="0"/>
              <a:t> change notes:</a:t>
            </a:r>
          </a:p>
          <a:p>
            <a:pPr marL="664546" lvl="1" indent="-181240">
              <a:buFont typeface="Arial" panose="020B0604020202020204" pitchFamily="34" charset="0"/>
              <a:buChar char="•"/>
            </a:pPr>
            <a:r>
              <a:rPr lang="en-US" sz="900" dirty="0"/>
              <a:t>20151112</a:t>
            </a:r>
            <a:r>
              <a:rPr lang="en-US" sz="900" baseline="0" dirty="0"/>
              <a:t> – revised TFDM arrow to add EFD tech transfer</a:t>
            </a:r>
            <a:endParaRPr lang="en-US" sz="9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75861D-8152-450D-AC94-A80C6D646126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360894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6357" indent="-176357">
              <a:buFont typeface="Arial" panose="020B0604020202020204" pitchFamily="34" charset="0"/>
              <a:buChar char="•"/>
            </a:pPr>
            <a:r>
              <a:rPr lang="en-US" sz="1300" dirty="0"/>
              <a:t>Now moving from a system-oriented view to a user-oriented view</a:t>
            </a:r>
          </a:p>
          <a:p>
            <a:pPr marL="176357" indent="-176357">
              <a:buFont typeface="Arial" panose="020B0604020202020204" pitchFamily="34" charset="0"/>
              <a:buChar char="•"/>
            </a:pPr>
            <a:r>
              <a:rPr lang="en-US" sz="1300" dirty="0"/>
              <a:t>Use animation to step through</a:t>
            </a:r>
          </a:p>
          <a:p>
            <a:pPr marL="176357" indent="-176357">
              <a:buFont typeface="Arial" panose="020B0604020202020204" pitchFamily="34" charset="0"/>
              <a:buChar char="•"/>
            </a:pPr>
            <a:r>
              <a:rPr lang="en-US" sz="1300" dirty="0"/>
              <a:t>Here is the familiar operational environment diagram</a:t>
            </a:r>
          </a:p>
          <a:p>
            <a:pPr marL="176357" indent="-176357">
              <a:buFont typeface="Arial" panose="020B0604020202020204" pitchFamily="34" charset="0"/>
              <a:buChar char="•"/>
            </a:pPr>
            <a:r>
              <a:rPr lang="en-US" sz="1300" dirty="0"/>
              <a:t>Start at the top with the airspace components (blue box)</a:t>
            </a:r>
          </a:p>
          <a:p>
            <a:pPr marL="176357" indent="-176357">
              <a:buFont typeface="Arial" panose="020B0604020202020204" pitchFamily="34" charset="0"/>
              <a:buChar char="•"/>
            </a:pPr>
            <a:r>
              <a:rPr lang="en-US" sz="1300" dirty="0"/>
              <a:t>Briefly point to each user and connect to the environment figure</a:t>
            </a:r>
          </a:p>
          <a:p>
            <a:pPr marL="176357" indent="-176357">
              <a:buFont typeface="Arial" panose="020B0604020202020204" pitchFamily="34" charset="0"/>
              <a:buChar char="•"/>
            </a:pPr>
            <a:r>
              <a:rPr lang="en-US" sz="1300" dirty="0"/>
              <a:t>Next surface components</a:t>
            </a:r>
          </a:p>
          <a:p>
            <a:pPr marL="176357" indent="-176357">
              <a:buFont typeface="Arial" panose="020B0604020202020204" pitchFamily="34" charset="0"/>
              <a:buChar char="•"/>
            </a:pPr>
            <a:r>
              <a:rPr lang="en-US" sz="1300" dirty="0"/>
              <a:t>Next external components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75861D-8152-450D-AC94-A80C6D646126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397234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1240" marR="0" indent="-18124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400" baseline="0" dirty="0"/>
              <a:t>20 years of field work at NTX has taught me that partnerships are absolutely essential</a:t>
            </a:r>
          </a:p>
          <a:p>
            <a:pPr marL="181240" marR="0" indent="-18124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400" baseline="0" dirty="0"/>
              <a:t>Introducing partnerships here because they are key element of the technical plan</a:t>
            </a:r>
          </a:p>
          <a:p>
            <a:pPr marL="181240" marR="0" indent="-18124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400" baseline="0" dirty="0"/>
              <a:t>More details on partnership strategy will be provided in a later section.</a:t>
            </a:r>
            <a:endParaRPr lang="en-US" sz="1400" dirty="0"/>
          </a:p>
          <a:p>
            <a:pPr marL="181240" indent="-181240">
              <a:buFont typeface="Arial" panose="020B0604020202020204" pitchFamily="34" charset="0"/>
              <a:buChar char="•"/>
            </a:pPr>
            <a:endParaRPr lang="en-US" sz="1400" dirty="0"/>
          </a:p>
          <a:p>
            <a:pPr marL="181240" indent="-181240">
              <a:buFont typeface="Arial" panose="020B0604020202020204" pitchFamily="34" charset="0"/>
              <a:buChar char="•"/>
            </a:pPr>
            <a:endParaRPr lang="en-US" dirty="0"/>
          </a:p>
          <a:p>
            <a:pPr marL="181240" indent="-181240">
              <a:buFont typeface="Arial" panose="020B0604020202020204" pitchFamily="34" charset="0"/>
              <a:buChar char="•"/>
            </a:pPr>
            <a:r>
              <a:rPr lang="en-US" sz="900" dirty="0"/>
              <a:t>Slide</a:t>
            </a:r>
            <a:r>
              <a:rPr lang="en-US" sz="900" baseline="0" dirty="0"/>
              <a:t> change notes:</a:t>
            </a:r>
          </a:p>
          <a:p>
            <a:pPr marL="664546" lvl="1" indent="-181240">
              <a:buFont typeface="Arial" panose="020B0604020202020204" pitchFamily="34" charset="0"/>
              <a:buChar char="•"/>
            </a:pPr>
            <a:r>
              <a:rPr lang="en-US" sz="900" dirty="0"/>
              <a:t>20151112 – Fixed typo in title and revised NATCA wording and adjusted spacing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75861D-8152-450D-AC94-A80C6D646126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19891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9" y="0"/>
            <a:ext cx="9138411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F0E9893-8FB3-409C-B448-4EC2BA053222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pic>
        <p:nvPicPr>
          <p:cNvPr id="9" name="Picture 13"/>
          <p:cNvPicPr preferRelativeResize="0">
            <a:picLocks noChangeAspect="1" noChangeArrowheads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138355" y="124010"/>
            <a:ext cx="716721" cy="622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 Box 15"/>
          <p:cNvSpPr txBox="1">
            <a:spLocks noChangeArrowheads="1"/>
          </p:cNvSpPr>
          <p:nvPr userDrawn="1"/>
        </p:nvSpPr>
        <p:spPr bwMode="auto">
          <a:xfrm>
            <a:off x="0" y="1"/>
            <a:ext cx="464185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9" tIns="45714" rIns="91429" bIns="45714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0" hangingPunct="0">
              <a:spcBef>
                <a:spcPct val="50000"/>
              </a:spcBef>
              <a:spcAft>
                <a:spcPct val="25000"/>
              </a:spcAft>
            </a:pPr>
            <a:r>
              <a:rPr lang="en-US" sz="1400" b="1" dirty="0">
                <a:solidFill>
                  <a:srgbClr val="FFFFFF"/>
                </a:solidFill>
              </a:rPr>
              <a:t>National Aeronautics and Space Administration</a:t>
            </a:r>
          </a:p>
        </p:txBody>
      </p:sp>
    </p:spTree>
    <p:extLst>
      <p:ext uri="{BB962C8B-B14F-4D97-AF65-F5344CB8AC3E}">
        <p14:creationId xmlns:p14="http://schemas.microsoft.com/office/powerpoint/2010/main" val="29379361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74638"/>
            <a:ext cx="8229600" cy="639762"/>
          </a:xfrm>
        </p:spPr>
        <p:txBody>
          <a:bodyPr>
            <a:normAutofit/>
          </a:bodyPr>
          <a:lstStyle>
            <a:lvl1pPr>
              <a:defRPr sz="28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066800"/>
            <a:ext cx="8458200" cy="5410200"/>
          </a:xfrm>
        </p:spPr>
        <p:txBody>
          <a:bodyPr/>
          <a:lstStyle>
            <a:lvl1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2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374775" indent="-342900">
              <a:buFont typeface="Arial" panose="020B0604020202020204" pitchFamily="34" charset="0"/>
              <a:buChar char="»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4"/>
            <a:r>
              <a:rPr lang="en-US" dirty="0" smtClean="0"/>
              <a:t>Fourth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04800" y="6553200"/>
            <a:ext cx="2133600" cy="228600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5CC79056-584D-4D55-8A3D-16740EF51F4E}" type="datetime1">
              <a:rPr lang="en-US" smtClean="0">
                <a:solidFill>
                  <a:prstClr val="black"/>
                </a:solidFill>
              </a:rPr>
              <a:pPr/>
              <a:t>8/10/2016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86100" y="6553200"/>
            <a:ext cx="2895600" cy="228600"/>
          </a:xfrm>
          <a:prstGeom prst="rect">
            <a:avLst/>
          </a:prstGeom>
        </p:spPr>
        <p:txBody>
          <a:bodyPr/>
          <a:lstStyle>
            <a:lvl1pPr>
              <a:defRPr sz="1000" b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For Government Use Only</a:t>
            </a:r>
          </a:p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629400" y="6553200"/>
            <a:ext cx="2133600" cy="228600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algn="r"/>
            <a:fld id="{9F0E9893-8FB3-409C-B448-4EC2BA053222}" type="slidenum">
              <a:rPr lang="en-US" smtClean="0">
                <a:solidFill>
                  <a:prstClr val="black"/>
                </a:solidFill>
              </a:rPr>
              <a:pPr algn="r"/>
              <a:t>‹#›</a:t>
            </a:fld>
            <a:r>
              <a:rPr lang="en-US" dirty="0" smtClean="0">
                <a:solidFill>
                  <a:prstClr val="black"/>
                </a:solidFill>
              </a:rPr>
              <a:t>/62</a:t>
            </a:r>
            <a:endParaRPr lang="en-US" dirty="0">
              <a:solidFill>
                <a:prstClr val="black"/>
              </a:solidFill>
            </a:endParaRPr>
          </a:p>
        </p:txBody>
      </p:sp>
      <p:cxnSp>
        <p:nvCxnSpPr>
          <p:cNvPr id="7" name="Straight Connector 6"/>
          <p:cNvCxnSpPr/>
          <p:nvPr userDrawn="1"/>
        </p:nvCxnSpPr>
        <p:spPr bwMode="auto">
          <a:xfrm>
            <a:off x="304800" y="841248"/>
            <a:ext cx="8321040" cy="1588"/>
          </a:xfrm>
          <a:prstGeom prst="line">
            <a:avLst/>
          </a:prstGeom>
          <a:solidFill>
            <a:schemeClr val="accent1"/>
          </a:solidFill>
          <a:ln w="38100" cap="flat" cmpd="sng" algn="ctr">
            <a:gradFill flip="none" rotWithShape="1">
              <a:gsLst>
                <a:gs pos="42100">
                  <a:srgbClr val="800000"/>
                </a:gs>
                <a:gs pos="0">
                  <a:srgbClr val="800000"/>
                </a:gs>
                <a:gs pos="100000">
                  <a:prstClr val="white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8" name="Picture 13"/>
          <p:cNvPicPr preferRelativeResize="0"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244302" y="188640"/>
            <a:ext cx="716721" cy="622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627708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13"/>
          <p:cNvPicPr preferRelativeResize="0"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244302" y="188640"/>
            <a:ext cx="716721" cy="622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0"/>
            <a:ext cx="8229600" cy="1143000"/>
          </a:xfrm>
        </p:spPr>
        <p:txBody>
          <a:bodyPr>
            <a:normAutofit/>
          </a:bodyPr>
          <a:lstStyle>
            <a:lvl1pPr>
              <a:defRPr sz="28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cxnSp>
        <p:nvCxnSpPr>
          <p:cNvPr id="6" name="Straight Connector 5"/>
          <p:cNvCxnSpPr/>
          <p:nvPr userDrawn="1"/>
        </p:nvCxnSpPr>
        <p:spPr bwMode="auto">
          <a:xfrm>
            <a:off x="304800" y="836612"/>
            <a:ext cx="8321040" cy="1588"/>
          </a:xfrm>
          <a:prstGeom prst="line">
            <a:avLst/>
          </a:prstGeom>
          <a:solidFill>
            <a:schemeClr val="accent1"/>
          </a:solidFill>
          <a:ln w="38100" cap="flat" cmpd="sng" algn="ctr">
            <a:gradFill flip="none" rotWithShape="1">
              <a:gsLst>
                <a:gs pos="42100">
                  <a:srgbClr val="800000"/>
                </a:gs>
                <a:gs pos="0">
                  <a:srgbClr val="800000"/>
                </a:gs>
                <a:gs pos="100000">
                  <a:prstClr val="white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2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86100" y="6553200"/>
            <a:ext cx="2895600" cy="228600"/>
          </a:xfrm>
          <a:prstGeom prst="rect">
            <a:avLst/>
          </a:prstGeom>
        </p:spPr>
        <p:txBody>
          <a:bodyPr/>
          <a:lstStyle>
            <a:lvl1pPr>
              <a:defRPr sz="1000" b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For Government Use Only</a:t>
            </a:r>
            <a:endParaRPr lang="en-US" dirty="0"/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10"/>
          </p:nvPr>
        </p:nvSpPr>
        <p:spPr>
          <a:xfrm>
            <a:off x="304800" y="6553200"/>
            <a:ext cx="2133600" cy="228600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B5C4E4D6-DC62-4610-8612-0BE8FA20362D}" type="datetime1">
              <a:rPr lang="en-US" smtClean="0">
                <a:solidFill>
                  <a:prstClr val="black"/>
                </a:solidFill>
              </a:rPr>
              <a:pPr/>
              <a:t>8/10/2016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629400" y="6553200"/>
            <a:ext cx="2133600" cy="228600"/>
          </a:xfrm>
          <a:prstGeom prst="rect">
            <a:avLst/>
          </a:prstGeom>
        </p:spPr>
        <p:txBody>
          <a:bodyPr/>
          <a:lstStyle>
            <a:lvl1pPr algn="r">
              <a:defRPr sz="1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9F0E9893-8FB3-409C-B448-4EC2BA053222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r>
              <a:rPr lang="en-US" dirty="0" smtClean="0">
                <a:solidFill>
                  <a:prstClr val="black"/>
                </a:solidFill>
              </a:rPr>
              <a:t>/62</a:t>
            </a:r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55968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8"/>
          <p:cNvSpPr txBox="1">
            <a:spLocks noChangeArrowheads="1"/>
          </p:cNvSpPr>
          <p:nvPr/>
        </p:nvSpPr>
        <p:spPr bwMode="auto">
          <a:xfrm>
            <a:off x="838200" y="4800600"/>
            <a:ext cx="1524000" cy="263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Ins="45720">
            <a:spAutoFit/>
          </a:bodyPr>
          <a:lstStyle>
            <a:lvl1pPr>
              <a:defRPr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pPr defTabSz="914400" eaLnBrk="0" fontAlgn="base" hangingPunct="0">
              <a:spcBef>
                <a:spcPct val="50000"/>
              </a:spcBef>
              <a:spcAft>
                <a:spcPct val="25000"/>
              </a:spcAft>
              <a:defRPr/>
            </a:pPr>
            <a:endParaRPr lang="en-US" altLang="en-US" dirty="0" smtClean="0">
              <a:solidFill>
                <a:srgbClr val="000000"/>
              </a:solidFill>
              <a:latin typeface="Arial" panose="020B0604020202020204" pitchFamily="34" charset="0"/>
              <a:ea typeface="ＭＳ Ｐゴシック" charset="0"/>
              <a:cs typeface="ＭＳ Ｐゴシック" charset="0"/>
            </a:endParaRPr>
          </a:p>
        </p:txBody>
      </p:sp>
      <p:cxnSp>
        <p:nvCxnSpPr>
          <p:cNvPr id="4" name="Straight Connector 3"/>
          <p:cNvCxnSpPr/>
          <p:nvPr/>
        </p:nvCxnSpPr>
        <p:spPr bwMode="auto">
          <a:xfrm>
            <a:off x="228600" y="889000"/>
            <a:ext cx="7772400" cy="1588"/>
          </a:xfrm>
          <a:prstGeom prst="line">
            <a:avLst/>
          </a:prstGeom>
          <a:solidFill>
            <a:schemeClr val="accent1"/>
          </a:solidFill>
          <a:ln w="38100" cap="flat" cmpd="sng" algn="ctr">
            <a:gradFill flip="none" rotWithShape="1">
              <a:gsLst>
                <a:gs pos="0">
                  <a:srgbClr val="800000"/>
                </a:gs>
                <a:gs pos="100000">
                  <a:prstClr val="white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5" name="Picture 13" descr="NASA insigniaCMYK"/>
          <p:cNvPicPr preferRelativeResize="0"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13725" y="228600"/>
            <a:ext cx="777875" cy="62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Straight Connector 3"/>
          <p:cNvCxnSpPr/>
          <p:nvPr userDrawn="1"/>
        </p:nvCxnSpPr>
        <p:spPr bwMode="auto">
          <a:xfrm>
            <a:off x="228600" y="889000"/>
            <a:ext cx="7772400" cy="1588"/>
          </a:xfrm>
          <a:prstGeom prst="line">
            <a:avLst/>
          </a:prstGeom>
          <a:solidFill>
            <a:schemeClr val="accent1"/>
          </a:solidFill>
          <a:ln w="38100" cap="flat" cmpd="sng" algn="ctr">
            <a:gradFill flip="none" rotWithShape="1">
              <a:gsLst>
                <a:gs pos="0">
                  <a:srgbClr val="800000"/>
                </a:gs>
                <a:gs pos="100000">
                  <a:prstClr val="white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7" name="Picture 13" descr="NASA insigniaCMYK"/>
          <p:cNvPicPr preferRelativeResize="0"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13725" y="228600"/>
            <a:ext cx="777875" cy="62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itle Placeholder 1"/>
          <p:cNvSpPr>
            <a:spLocks noGrp="1"/>
          </p:cNvSpPr>
          <p:nvPr>
            <p:ph type="title"/>
          </p:nvPr>
        </p:nvSpPr>
        <p:spPr bwMode="auto">
          <a:xfrm>
            <a:off x="228600" y="254828"/>
            <a:ext cx="8434864" cy="6603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8078891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>
          <a:xfrm>
            <a:off x="304800" y="6553200"/>
            <a:ext cx="2133600" cy="228600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BCDD33E-0519-4460-9B98-7B54171E141B}" type="datetime1">
              <a:rPr lang="en-US" smtClean="0">
                <a:solidFill>
                  <a:prstClr val="black"/>
                </a:solidFill>
              </a:rPr>
              <a:pPr/>
              <a:t>8/10/2016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86100" y="6553200"/>
            <a:ext cx="2895600" cy="228600"/>
          </a:xfrm>
          <a:prstGeom prst="rect">
            <a:avLst/>
          </a:prstGeom>
        </p:spPr>
        <p:txBody>
          <a:bodyPr/>
          <a:lstStyle>
            <a:lvl1pPr>
              <a:defRPr sz="1000" b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For Government Use Only</a:t>
            </a:r>
          </a:p>
          <a:p>
            <a:endParaRPr lang="en-US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629400" y="6553200"/>
            <a:ext cx="2133600" cy="228600"/>
          </a:xfrm>
          <a:prstGeom prst="rect">
            <a:avLst/>
          </a:prstGeom>
        </p:spPr>
        <p:txBody>
          <a:bodyPr/>
          <a:lstStyle>
            <a:lvl1pPr algn="r">
              <a:defRPr sz="1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9F0E9893-8FB3-409C-B448-4EC2BA053222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r>
              <a:rPr lang="en-US" dirty="0" smtClean="0">
                <a:solidFill>
                  <a:prstClr val="black"/>
                </a:solidFill>
              </a:rPr>
              <a:t>/62</a:t>
            </a:r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10000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101600" y="634039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prstClr val="black">
                    <a:lumMod val="50000"/>
                    <a:lumOff val="50000"/>
                  </a:prstClr>
                </a:solidFill>
              </a:rPr>
              <a:t>5/19/15</a:t>
            </a:r>
            <a:endParaRPr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prstClr val="black">
                    <a:lumMod val="50000"/>
                    <a:lumOff val="50000"/>
                  </a:prstClr>
                </a:solidFill>
              </a:rPr>
              <a:t>NASA Pre-Decisional – Not for Further Distribution</a:t>
            </a:r>
          </a:p>
        </p:txBody>
      </p:sp>
      <p:sp>
        <p:nvSpPr>
          <p:cNvPr id="5" name="Rectangle 1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41C27B-0510-904A-AA05-898D3E578CA3}" type="slidenum">
              <a:rPr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89755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693713" y="6460278"/>
            <a:ext cx="397164" cy="365125"/>
          </a:xfrm>
          <a:prstGeom prst="rect">
            <a:avLst/>
          </a:prstGeom>
        </p:spPr>
        <p:txBody>
          <a:bodyPr vert="horz" lIns="91355" tIns="45676" rIns="91355" bIns="45676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C05B9E-03CB-5142-9DF0-CE7D990CBC8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79428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693713" y="6460278"/>
            <a:ext cx="397164" cy="365125"/>
          </a:xfrm>
          <a:prstGeom prst="rect">
            <a:avLst/>
          </a:prstGeom>
        </p:spPr>
        <p:txBody>
          <a:bodyPr vert="horz" lIns="91355" tIns="45676" rIns="91355" bIns="45676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C05B9E-03CB-5142-9DF0-CE7D990CBC8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421083" y="6356350"/>
            <a:ext cx="3693968" cy="365125"/>
          </a:xfrm>
          <a:prstGeom prst="rect">
            <a:avLst/>
          </a:prstGeom>
        </p:spPr>
        <p:txBody>
          <a:bodyPr vert="horz" lIns="91430" tIns="45716" rIns="91430" bIns="45716" rtlCol="0" anchor="ctr"/>
          <a:lstStyle>
            <a:lvl1pPr algn="ctr">
              <a:defRPr sz="1200">
                <a:solidFill>
                  <a:srgbClr val="C00000"/>
                </a:solidFill>
              </a:defRPr>
            </a:lvl1pPr>
          </a:lstStyle>
          <a:p>
            <a:r>
              <a:rPr lang="en-US" dirty="0" smtClean="0"/>
              <a:t>NASA Pre-Decisional – Not for Further Distribution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3490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4800" y="274638"/>
            <a:ext cx="8382000" cy="563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914400"/>
            <a:ext cx="8382000" cy="52117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4"/>
            <a:r>
              <a:rPr lang="en-US" dirty="0" smtClean="0"/>
              <a:t>Fourth level</a:t>
            </a:r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86100" y="6553200"/>
            <a:ext cx="2895600" cy="228600"/>
          </a:xfrm>
          <a:prstGeom prst="rect">
            <a:avLst/>
          </a:prstGeom>
        </p:spPr>
        <p:txBody>
          <a:bodyPr/>
          <a:lstStyle>
            <a:lvl1pPr algn="ctr">
              <a:defRPr sz="1000" b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For Government Use Only</a:t>
            </a:r>
          </a:p>
          <a:p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629400" y="6553200"/>
            <a:ext cx="2133600" cy="228600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algn="r"/>
            <a:fld id="{9F0E9893-8FB3-409C-B448-4EC2BA053222}" type="slidenum">
              <a:rPr lang="en-US" smtClean="0">
                <a:solidFill>
                  <a:prstClr val="black"/>
                </a:solidFill>
              </a:rPr>
              <a:pPr algn="r"/>
              <a:t>‹#›</a:t>
            </a:fld>
            <a:r>
              <a:rPr lang="en-US" dirty="0" smtClean="0">
                <a:solidFill>
                  <a:prstClr val="black"/>
                </a:solidFill>
              </a:rPr>
              <a:t>/61</a:t>
            </a:r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99126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2" r:id="rId2"/>
    <p:sldLayoutId id="2147483683" r:id="rId3"/>
    <p:sldLayoutId id="2147483685" r:id="rId4"/>
    <p:sldLayoutId id="2147483684" r:id="rId5"/>
    <p:sldLayoutId id="2147483686" r:id="rId6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2800" b="1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7388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2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031875" indent="-344488" algn="l" defTabSz="914400" rtl="0" eaLnBrk="1" latinLnBrk="0" hangingPunct="1">
        <a:spcBef>
          <a:spcPct val="20000"/>
        </a:spcBef>
        <a:buSzPct val="90000"/>
        <a:buFont typeface="Courier New" panose="02070309020205020404" pitchFamily="49" charset="0"/>
        <a:buChar char="o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1374775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2"/>
          <p:cNvSpPr>
            <a:spLocks noGrp="1" noChangeArrowheads="1"/>
          </p:cNvSpPr>
          <p:nvPr>
            <p:ph type="title"/>
          </p:nvPr>
        </p:nvSpPr>
        <p:spPr bwMode="auto">
          <a:xfrm>
            <a:off x="230188" y="266703"/>
            <a:ext cx="8685212" cy="62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101786" tIns="50893" rIns="101786" bIns="50893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1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15" y="1219202"/>
            <a:ext cx="8678863" cy="5043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101786" tIns="50893" rIns="101786" bIns="5089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7" name="Straight Connector 6"/>
          <p:cNvCxnSpPr/>
          <p:nvPr/>
        </p:nvCxnSpPr>
        <p:spPr bwMode="auto">
          <a:xfrm>
            <a:off x="228600" y="889002"/>
            <a:ext cx="7772400" cy="1588"/>
          </a:xfrm>
          <a:prstGeom prst="line">
            <a:avLst/>
          </a:prstGeom>
          <a:solidFill>
            <a:schemeClr val="accent1"/>
          </a:solidFill>
          <a:ln w="38100" cap="flat" cmpd="sng" algn="ctr">
            <a:gradFill flip="none" rotWithShape="1">
              <a:gsLst>
                <a:gs pos="0">
                  <a:srgbClr val="800000"/>
                </a:gs>
                <a:gs pos="100000">
                  <a:prstClr val="white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1030" name="Picture 13" descr="NASA insigniaCMYK"/>
          <p:cNvPicPr preferRelativeResize="0"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129598" y="266703"/>
            <a:ext cx="777875" cy="62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635986" y="6437188"/>
            <a:ext cx="397164" cy="365125"/>
          </a:xfrm>
          <a:prstGeom prst="rect">
            <a:avLst/>
          </a:prstGeom>
        </p:spPr>
        <p:txBody>
          <a:bodyPr vert="horz" lIns="91355" tIns="45676" rIns="91355" bIns="45676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152"/>
            <a:fld id="{04C05B9E-03CB-5142-9DF0-CE7D990CBC8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152"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35205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</p:sldLayoutIdLst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Helvetica" pitchFamily="-108" charset="0"/>
          <a:ea typeface="ＭＳ Ｐゴシック" pitchFamily="-108" charset="-128"/>
          <a:cs typeface="ＭＳ Ｐゴシック" pitchFamily="-108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Helvetica" pitchFamily="-108" charset="0"/>
          <a:ea typeface="ＭＳ Ｐゴシック" pitchFamily="-108" charset="-128"/>
          <a:cs typeface="ＭＳ Ｐゴシック" pitchFamily="-108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Helvetica" pitchFamily="-108" charset="0"/>
          <a:ea typeface="ＭＳ Ｐゴシック" pitchFamily="-108" charset="-128"/>
          <a:cs typeface="ＭＳ Ｐゴシック" pitchFamily="-108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Helvetica" pitchFamily="-108" charset="0"/>
          <a:ea typeface="ＭＳ Ｐゴシック" pitchFamily="-108" charset="-128"/>
          <a:cs typeface="ＭＳ Ｐゴシック" pitchFamily="-108" charset="-128"/>
        </a:defRPr>
      </a:lvl5pPr>
      <a:lvl6pPr marL="456766" algn="l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Helvetica" pitchFamily="-108" charset="0"/>
          <a:ea typeface="ＭＳ Ｐゴシック" pitchFamily="-108" charset="-128"/>
          <a:cs typeface="ＭＳ Ｐゴシック" pitchFamily="-108" charset="-128"/>
        </a:defRPr>
      </a:lvl6pPr>
      <a:lvl7pPr marL="913528" algn="l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Helvetica" pitchFamily="-108" charset="0"/>
          <a:ea typeface="ＭＳ Ｐゴシック" pitchFamily="-108" charset="-128"/>
          <a:cs typeface="ＭＳ Ｐゴシック" pitchFamily="-108" charset="-128"/>
        </a:defRPr>
      </a:lvl7pPr>
      <a:lvl8pPr marL="1370289" algn="l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Helvetica" pitchFamily="-108" charset="0"/>
          <a:ea typeface="ＭＳ Ｐゴシック" pitchFamily="-108" charset="-128"/>
          <a:cs typeface="ＭＳ Ｐゴシック" pitchFamily="-108" charset="-128"/>
        </a:defRPr>
      </a:lvl8pPr>
      <a:lvl9pPr marL="1827053" algn="l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Helvetica" pitchFamily="-108" charset="0"/>
          <a:ea typeface="ＭＳ Ｐゴシック" pitchFamily="-108" charset="-128"/>
          <a:cs typeface="ＭＳ Ｐゴシック" pitchFamily="-108" charset="-128"/>
        </a:defRPr>
      </a:lvl9pPr>
    </p:titleStyle>
    <p:bodyStyle>
      <a:lvl1pPr marL="342571" indent="-342571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742241" indent="-285479" algn="l" rtl="0" eaLnBrk="0" fontAlgn="base" hangingPunct="0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  <a:ea typeface="+mn-ea"/>
        </a:defRPr>
      </a:lvl2pPr>
      <a:lvl3pPr marL="1141905" indent="-228381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  <a:ea typeface="+mn-ea"/>
        </a:defRPr>
      </a:lvl3pPr>
      <a:lvl4pPr marL="1598672" indent="-228381" algn="l" rtl="0" eaLnBrk="0" fontAlgn="base" hangingPunct="0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  <a:ea typeface="+mn-ea"/>
        </a:defRPr>
      </a:lvl4pPr>
      <a:lvl5pPr marL="2055434" indent="-228381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</a:defRPr>
      </a:lvl5pPr>
      <a:lvl6pPr marL="2512200" indent="-228381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</a:defRPr>
      </a:lvl6pPr>
      <a:lvl7pPr marL="2968962" indent="-228381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</a:defRPr>
      </a:lvl7pPr>
      <a:lvl8pPr marL="3425729" indent="-228381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</a:defRPr>
      </a:lvl8pPr>
      <a:lvl9pPr marL="3882489" indent="-228381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676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766" algn="l" defTabSz="45676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3528" algn="l" defTabSz="45676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289" algn="l" defTabSz="45676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7053" algn="l" defTabSz="45676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3818" algn="l" defTabSz="45676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0579" algn="l" defTabSz="45676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7344" algn="l" defTabSz="45676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4107" algn="l" defTabSz="45676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13" Type="http://schemas.openxmlformats.org/officeDocument/2006/relationships/image" Target="../media/image47.emf"/><Relationship Id="rId3" Type="http://schemas.openxmlformats.org/officeDocument/2006/relationships/diagramLayout" Target="../diagrams/layout1.xml"/><Relationship Id="rId7" Type="http://schemas.openxmlformats.org/officeDocument/2006/relationships/image" Target="../media/image41.png"/><Relationship Id="rId12" Type="http://schemas.openxmlformats.org/officeDocument/2006/relationships/image" Target="../media/image46.emf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8.xml"/><Relationship Id="rId6" Type="http://schemas.microsoft.com/office/2007/relationships/diagramDrawing" Target="../diagrams/drawing1.xml"/><Relationship Id="rId11" Type="http://schemas.openxmlformats.org/officeDocument/2006/relationships/image" Target="../media/image45.png"/><Relationship Id="rId5" Type="http://schemas.openxmlformats.org/officeDocument/2006/relationships/diagramColors" Target="../diagrams/colors1.xml"/><Relationship Id="rId10" Type="http://schemas.openxmlformats.org/officeDocument/2006/relationships/image" Target="../media/image44.jpeg"/><Relationship Id="rId4" Type="http://schemas.openxmlformats.org/officeDocument/2006/relationships/diagramQuickStyle" Target="../diagrams/quickStyle1.xml"/><Relationship Id="rId9" Type="http://schemas.openxmlformats.org/officeDocument/2006/relationships/image" Target="../media/image43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50.png"/><Relationship Id="rId4" Type="http://schemas.openxmlformats.org/officeDocument/2006/relationships/image" Target="../media/image49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4.png"/><Relationship Id="rId4" Type="http://schemas.openxmlformats.org/officeDocument/2006/relationships/image" Target="../media/image52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5.jpeg"/><Relationship Id="rId7" Type="http://schemas.openxmlformats.org/officeDocument/2006/relationships/image" Target="../media/image19.w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8.png"/><Relationship Id="rId5" Type="http://schemas.openxmlformats.org/officeDocument/2006/relationships/image" Target="../media/image17.wmf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eg"/><Relationship Id="rId13" Type="http://schemas.openxmlformats.org/officeDocument/2006/relationships/image" Target="../media/image31.jpeg"/><Relationship Id="rId3" Type="http://schemas.openxmlformats.org/officeDocument/2006/relationships/image" Target="../media/image21.png"/><Relationship Id="rId7" Type="http://schemas.openxmlformats.org/officeDocument/2006/relationships/image" Target="../media/image25.jpeg"/><Relationship Id="rId12" Type="http://schemas.openxmlformats.org/officeDocument/2006/relationships/image" Target="../media/image30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4.png"/><Relationship Id="rId11" Type="http://schemas.openxmlformats.org/officeDocument/2006/relationships/image" Target="../media/image29.jpeg"/><Relationship Id="rId5" Type="http://schemas.openxmlformats.org/officeDocument/2006/relationships/image" Target="../media/image23.jpeg"/><Relationship Id="rId10" Type="http://schemas.openxmlformats.org/officeDocument/2006/relationships/image" Target="../media/image28.png"/><Relationship Id="rId4" Type="http://schemas.openxmlformats.org/officeDocument/2006/relationships/image" Target="../media/image22.png"/><Relationship Id="rId9" Type="http://schemas.openxmlformats.org/officeDocument/2006/relationships/image" Target="../media/image2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5"/>
          <p:cNvSpPr>
            <a:spLocks noGrp="1" noChangeArrowheads="1"/>
          </p:cNvSpPr>
          <p:nvPr>
            <p:ph type="ctrTitle" idx="4294967295"/>
          </p:nvPr>
        </p:nvSpPr>
        <p:spPr>
          <a:xfrm>
            <a:off x="0" y="838200"/>
            <a:ext cx="8991600" cy="1143000"/>
          </a:xfrm>
          <a:prstGeom prst="rect">
            <a:avLst/>
          </a:prstGeom>
        </p:spPr>
        <p:txBody>
          <a:bodyPr>
            <a:normAutofit fontScale="90000"/>
          </a:bodyPr>
          <a:lstStyle/>
          <a:p>
            <a:pPr algn="l"/>
            <a:r>
              <a:rPr lang="en-US" sz="2800" b="1" dirty="0" smtClean="0">
                <a:solidFill>
                  <a:schemeClr val="bg1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Airspace Operations and Safety Program</a:t>
            </a:r>
            <a:br>
              <a:rPr lang="en-US" sz="2800" b="1" dirty="0" smtClean="0">
                <a:solidFill>
                  <a:schemeClr val="bg1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</a:br>
            <a:r>
              <a:rPr lang="en-US" dirty="0" smtClean="0">
                <a:solidFill>
                  <a:schemeClr val="bg1"/>
                </a:solidFill>
                <a:ea typeface="ＭＳ Ｐゴシック" charset="0"/>
              </a:rPr>
              <a:t>(AOSP)</a:t>
            </a:r>
            <a:br>
              <a:rPr lang="en-US" dirty="0" smtClean="0">
                <a:solidFill>
                  <a:schemeClr val="bg1"/>
                </a:solidFill>
                <a:ea typeface="ＭＳ Ｐゴシック" charset="0"/>
              </a:rPr>
            </a:br>
            <a:r>
              <a:rPr lang="en-US" dirty="0" smtClean="0">
                <a:solidFill>
                  <a:schemeClr val="bg1"/>
                </a:solidFill>
                <a:ea typeface="ＭＳ Ｐゴシック" charset="0"/>
              </a:rPr>
              <a:t>Airspace Technology Demonstrations (ATD) Project</a:t>
            </a:r>
            <a:r>
              <a:rPr lang="en-US" sz="3200" b="1" dirty="0" smtClean="0">
                <a:solidFill>
                  <a:schemeClr val="bg1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/>
            </a:r>
            <a:br>
              <a:rPr lang="en-US" sz="3200" b="1" dirty="0" smtClean="0">
                <a:solidFill>
                  <a:schemeClr val="bg1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</a:br>
            <a:endParaRPr lang="en-US" sz="2000" b="1" i="1" dirty="0">
              <a:solidFill>
                <a:schemeClr val="bg1"/>
              </a:solidFill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</p:txBody>
      </p:sp>
      <p:sp>
        <p:nvSpPr>
          <p:cNvPr id="7" name="Text Box 6"/>
          <p:cNvSpPr txBox="1">
            <a:spLocks noChangeArrowheads="1"/>
          </p:cNvSpPr>
          <p:nvPr/>
        </p:nvSpPr>
        <p:spPr bwMode="auto">
          <a:xfrm>
            <a:off x="0" y="2895600"/>
            <a:ext cx="6477000" cy="10677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2048" tIns="41025" rIns="82048" bIns="41025">
            <a:spAutoFit/>
          </a:bodyPr>
          <a:lstStyle>
            <a:lvl1pPr defTabSz="820738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820738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820738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820738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820738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8207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8207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8207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8207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0" hangingPunct="0"/>
            <a:r>
              <a:rPr lang="en-US" sz="1600" b="1" dirty="0" smtClean="0">
                <a:solidFill>
                  <a:srgbClr val="FFFFFF"/>
                </a:solidFill>
                <a:cs typeface="Arial" charset="0"/>
              </a:rPr>
              <a:t>Leighton Quon</a:t>
            </a:r>
          </a:p>
          <a:p>
            <a:pPr eaLnBrk="0" hangingPunct="0"/>
            <a:r>
              <a:rPr lang="en-US" sz="1600" b="1" dirty="0" smtClean="0">
                <a:solidFill>
                  <a:srgbClr val="FFFFFF"/>
                </a:solidFill>
                <a:cs typeface="Arial" charset="0"/>
              </a:rPr>
              <a:t>Project Manager</a:t>
            </a:r>
          </a:p>
          <a:p>
            <a:pPr eaLnBrk="0" hangingPunct="0"/>
            <a:r>
              <a:rPr lang="en-US" sz="1600" b="1" dirty="0" smtClean="0">
                <a:solidFill>
                  <a:srgbClr val="FFFFFF"/>
                </a:solidFill>
                <a:cs typeface="Arial" charset="0"/>
              </a:rPr>
              <a:t>Airspace Technology Demonstrations  (ATD) Project</a:t>
            </a:r>
            <a:endParaRPr lang="en-US" sz="1200" b="1" dirty="0">
              <a:solidFill>
                <a:srgbClr val="FFFFFF"/>
              </a:solidFill>
              <a:cs typeface="Arial" charset="0"/>
            </a:endParaRPr>
          </a:p>
          <a:p>
            <a:pPr eaLnBrk="0" hangingPunct="0"/>
            <a:endParaRPr lang="en-US" sz="1600" b="1" dirty="0">
              <a:solidFill>
                <a:srgbClr val="FFFFFF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8624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Straight Connector 10"/>
          <p:cNvCxnSpPr/>
          <p:nvPr/>
        </p:nvCxnSpPr>
        <p:spPr bwMode="auto"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Field Demonstration Partners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14300" y="952500"/>
            <a:ext cx="6627323" cy="5676900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Federal Aviation Administration (FAA) 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multiple organizations led by NextGen (ANG)</a:t>
            </a:r>
          </a:p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Interagency partnership coordinated via IADS RTT provides for:</a:t>
            </a:r>
          </a:p>
          <a:p>
            <a:pPr lvl="1"/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Participation by and routine access to SMEs at participating facilities</a:t>
            </a:r>
          </a:p>
          <a:p>
            <a:pPr lvl="1"/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Data (flight plan, surveillance, TMI, SWIM, etc.) for all participating facilities</a:t>
            </a:r>
          </a:p>
          <a:p>
            <a:pPr lvl="1"/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Decision support system (e.g. TBFM, TFMS, etc.) s/w and information</a:t>
            </a:r>
          </a:p>
          <a:p>
            <a:pPr lvl="1"/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Surface CDM departure metering prototype s/w and information</a:t>
            </a:r>
          </a:p>
          <a:p>
            <a:pPr lvl="1"/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ATD-2 user interfaces in operational areas at all participating facilities</a:t>
            </a:r>
          </a:p>
          <a:p>
            <a:pPr lvl="1"/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TFDM EFD system interfaced to ATD-2 at participating Towers</a:t>
            </a:r>
          </a:p>
          <a:p>
            <a:pPr marL="0" indent="0">
              <a:spcBef>
                <a:spcPts val="1200"/>
              </a:spcBef>
              <a:buNone/>
            </a:pPr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American Airlines (AAL)</a:t>
            </a:r>
          </a:p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FAA-designated lead carrier for ATD-2</a:t>
            </a:r>
          </a:p>
          <a:p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Nonreimbursable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Space Act Agreement (originally with US Airways) provides for:</a:t>
            </a:r>
          </a:p>
          <a:p>
            <a:pPr lvl="1"/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Participation by and routine access to SMEs at participating facilities</a:t>
            </a:r>
          </a:p>
          <a:p>
            <a:pPr lvl="1"/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Data for all participating facilities</a:t>
            </a:r>
          </a:p>
          <a:p>
            <a:pPr lvl="1"/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ATD-2 user interfaces in operational areas at all participating facilities</a:t>
            </a:r>
          </a:p>
          <a:p>
            <a:pPr marL="0" indent="0">
              <a:spcBef>
                <a:spcPts val="1200"/>
              </a:spcBef>
              <a:buNone/>
            </a:pPr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Charlotte Douglas International Airport (CLT)</a:t>
            </a:r>
          </a:p>
          <a:p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Nonreimbursable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Space Act Agreement (under development) provides for:</a:t>
            </a:r>
          </a:p>
          <a:p>
            <a:pPr lvl="1"/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Dedicated ATD-2 computer laboratory space</a:t>
            </a:r>
          </a:p>
          <a:p>
            <a:pPr lvl="1"/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Airport information and data feeds</a:t>
            </a:r>
          </a:p>
          <a:p>
            <a:pPr lvl="1"/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Communications and logistics support</a:t>
            </a:r>
          </a:p>
          <a:p>
            <a:pPr marL="0" indent="0">
              <a:spcBef>
                <a:spcPts val="1200"/>
              </a:spcBef>
              <a:buNone/>
            </a:pPr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National Air Traffic Controllers Association (NATCA)</a:t>
            </a:r>
          </a:p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FAA/NATCA agreement provides for designated NATCA representatives to serve in a collaborative and expert capacity in the planning, development, and testing of all air traffic control modernization projects including ATD-2</a:t>
            </a:r>
          </a:p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Statements of support and the cooperation of NATCA Leadership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393F251-C5DF-C44A-B1C6-A675597FFAB7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10</a:t>
            </a:fld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219950" y="1257300"/>
            <a:ext cx="11049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2320" y="5608988"/>
            <a:ext cx="1280160" cy="1143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0800" y="2926080"/>
            <a:ext cx="2743200" cy="42005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9400" y="4297680"/>
            <a:ext cx="2286000" cy="9797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2540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0500" y="1016000"/>
            <a:ext cx="8585200" cy="5842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Stakeholder Engagement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041C27B-0510-904A-AA05-898D3E578CA3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11</a:t>
            </a:fld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232400" y="5167618"/>
            <a:ext cx="3263900" cy="92333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/>
              <a:t>Phase 1 Concept of Use</a:t>
            </a:r>
          </a:p>
          <a:p>
            <a:pPr algn="ctr"/>
            <a:r>
              <a:rPr lang="en-US" dirty="0"/>
              <a:t>Addressed 577 comments over 4 review rounds</a:t>
            </a:r>
          </a:p>
        </p:txBody>
      </p:sp>
      <p:sp>
        <p:nvSpPr>
          <p:cNvPr id="9" name="Line Callout 2 8"/>
          <p:cNvSpPr/>
          <p:nvPr/>
        </p:nvSpPr>
        <p:spPr bwMode="auto">
          <a:xfrm>
            <a:off x="4597400" y="1460500"/>
            <a:ext cx="508000" cy="228600"/>
          </a:xfrm>
          <a:prstGeom prst="borderCallout2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4572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25000"/>
              </a:spcAft>
              <a:buClrTx/>
              <a:buSzTx/>
              <a:buFontTx/>
              <a:buNone/>
              <a:tabLst/>
            </a:pPr>
            <a:r>
              <a:rPr kumimoji="0" lang="en-US" sz="12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336</a:t>
            </a:r>
          </a:p>
        </p:txBody>
      </p:sp>
    </p:spTree>
    <p:extLst>
      <p:ext uri="{BB962C8B-B14F-4D97-AF65-F5344CB8AC3E}">
        <p14:creationId xmlns:p14="http://schemas.microsoft.com/office/powerpoint/2010/main" val="3157219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 bwMode="auto"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Technology Transfer Strategy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041400"/>
            <a:ext cx="8229600" cy="5295820"/>
          </a:xfrm>
        </p:spPr>
        <p:txBody>
          <a:bodyPr>
            <a:normAutofit fontScale="62500" lnSpcReduction="20000"/>
          </a:bodyPr>
          <a:lstStyle/>
          <a:p>
            <a:r>
              <a:rPr lang="en-US" dirty="0"/>
              <a:t> Intentional approach to technology transfer</a:t>
            </a:r>
          </a:p>
          <a:p>
            <a:pPr lvl="1"/>
            <a:r>
              <a:rPr lang="en-US" dirty="0"/>
              <a:t>Technology transfer is a Level 1 requirement</a:t>
            </a:r>
          </a:p>
          <a:p>
            <a:pPr lvl="1"/>
            <a:r>
              <a:rPr lang="en-US" dirty="0"/>
              <a:t>ATD-2 system architecture is designed to facilitate tech transfer</a:t>
            </a:r>
          </a:p>
          <a:p>
            <a:pPr lvl="2"/>
            <a:r>
              <a:rPr lang="en-US" dirty="0"/>
              <a:t>Uses FAA TBFM/IDAC (</a:t>
            </a:r>
            <a:r>
              <a:rPr lang="en-US" dirty="0" smtClean="0"/>
              <a:t>v4.7) </a:t>
            </a:r>
            <a:r>
              <a:rPr lang="en-US" dirty="0"/>
              <a:t>system with minimal enhancements</a:t>
            </a:r>
          </a:p>
          <a:p>
            <a:pPr lvl="2"/>
            <a:r>
              <a:rPr lang="en-US" dirty="0"/>
              <a:t>Leverages FAA TFDM system requirements and interface specifications</a:t>
            </a:r>
          </a:p>
          <a:p>
            <a:pPr lvl="2"/>
            <a:r>
              <a:rPr lang="en-US" dirty="0"/>
              <a:t>Uses Surface Data Elements delivered via FAA TFMS (Release 13)</a:t>
            </a:r>
          </a:p>
          <a:p>
            <a:pPr lvl="2"/>
            <a:r>
              <a:rPr lang="en-US" dirty="0"/>
              <a:t>Follows FAA SWIM model for data feeds and external communication</a:t>
            </a:r>
          </a:p>
          <a:p>
            <a:pPr lvl="1"/>
            <a:r>
              <a:rPr lang="en-US" dirty="0"/>
              <a:t>Follows ATD-1 model for development of system requirements and design documents to facilitate technology transfer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NASA to FAA technology transfer</a:t>
            </a:r>
          </a:p>
          <a:p>
            <a:pPr lvl="1"/>
            <a:r>
              <a:rPr lang="en-US" dirty="0"/>
              <a:t>NASA will engage with FAA AJV and AJM organizations via IADS RTT to ensure that timing and content of technology transfers are aligned with FAA needs</a:t>
            </a:r>
          </a:p>
          <a:p>
            <a:pPr lvl="1"/>
            <a:r>
              <a:rPr lang="en-US" dirty="0"/>
              <a:t>Enhancements to FAA Decision Support Systems tools (i.e. 3Ts) and SWIM will fully documented as deltas to reference versions known to the FAA</a:t>
            </a:r>
          </a:p>
          <a:p>
            <a:endParaRPr lang="en-US" dirty="0"/>
          </a:p>
          <a:p>
            <a:r>
              <a:rPr lang="en-US" dirty="0"/>
              <a:t>NASA to industry technology transfer</a:t>
            </a:r>
          </a:p>
          <a:p>
            <a:pPr lvl="1"/>
            <a:r>
              <a:rPr lang="en-US" dirty="0"/>
              <a:t>Regular engagement with industry</a:t>
            </a:r>
          </a:p>
          <a:p>
            <a:pPr lvl="1"/>
            <a:r>
              <a:rPr lang="en-US" dirty="0"/>
              <a:t>ATD industry day </a:t>
            </a:r>
            <a:r>
              <a:rPr lang="en-US" dirty="0" smtClean="0"/>
              <a:t>conducted </a:t>
            </a:r>
            <a:r>
              <a:rPr lang="en-US" dirty="0"/>
              <a:t>2QFY16</a:t>
            </a:r>
          </a:p>
          <a:p>
            <a:pPr lvl="1"/>
            <a:r>
              <a:rPr lang="en-US" dirty="0"/>
              <a:t>System architecture designed to enable industry engagement and solutions</a:t>
            </a:r>
          </a:p>
          <a:p>
            <a:pPr lvl="1"/>
            <a:endParaRPr lang="en-US" dirty="0"/>
          </a:p>
          <a:p>
            <a:r>
              <a:rPr lang="en-US" dirty="0"/>
              <a:t>International collaborations</a:t>
            </a:r>
          </a:p>
          <a:p>
            <a:pPr lvl="1"/>
            <a:r>
              <a:rPr lang="en-US" dirty="0"/>
              <a:t>Germany: work with DLR on integrating ground and flight deck tools using CLT environment</a:t>
            </a:r>
          </a:p>
          <a:p>
            <a:pPr lvl="1"/>
            <a:r>
              <a:rPr lang="en-US" dirty="0"/>
              <a:t>Korea:  work with KAIA/KARI/IIAC on application of tactical surface tools to ICN environment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393F251-C5DF-C44A-B1C6-A675597FFAB7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12</a:t>
            </a:fld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5210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 bwMode="auto"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IADS Research Transition Team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/>
              <a:t>IADS RTT background</a:t>
            </a:r>
          </a:p>
          <a:p>
            <a:pPr lvl="1"/>
            <a:r>
              <a:rPr lang="en-US" dirty="0"/>
              <a:t>established in 2008</a:t>
            </a:r>
          </a:p>
          <a:p>
            <a:pPr lvl="1"/>
            <a:r>
              <a:rPr lang="en-US" dirty="0"/>
              <a:t>Co-leads from NASA and FAA NextGen (ANG) organization plus representation from</a:t>
            </a:r>
          </a:p>
          <a:p>
            <a:pPr lvl="2"/>
            <a:r>
              <a:rPr lang="en-US" dirty="0"/>
              <a:t>FAA ATO Program Management Operations (AJM-22)</a:t>
            </a:r>
          </a:p>
          <a:p>
            <a:pPr lvl="2"/>
            <a:r>
              <a:rPr lang="en-US" dirty="0"/>
              <a:t>FAA ATO System Operations Services (AJR-1200)</a:t>
            </a:r>
          </a:p>
          <a:p>
            <a:pPr lvl="2"/>
            <a:r>
              <a:rPr lang="en-US" dirty="0"/>
              <a:t>FAA ATO Mission Support Services (AJV-7)</a:t>
            </a:r>
          </a:p>
          <a:p>
            <a:pPr lvl="1"/>
            <a:r>
              <a:rPr lang="en-US" dirty="0"/>
              <a:t>Successfully transitioned two Research Transition Products</a:t>
            </a:r>
          </a:p>
          <a:p>
            <a:pPr lvl="2"/>
            <a:r>
              <a:rPr lang="en-US" dirty="0"/>
              <a:t>June 2013: Precision Departure Release Capability (PDRC)</a:t>
            </a:r>
          </a:p>
          <a:p>
            <a:pPr lvl="2"/>
            <a:r>
              <a:rPr lang="en-US" dirty="0"/>
              <a:t>May 2015: Airport Runway Management – </a:t>
            </a:r>
            <a:r>
              <a:rPr lang="en-US" dirty="0" err="1"/>
              <a:t>Metroplex</a:t>
            </a:r>
            <a:r>
              <a:rPr lang="en-US" dirty="0"/>
              <a:t> Capability </a:t>
            </a:r>
          </a:p>
          <a:p>
            <a:pPr lvl="2"/>
            <a:endParaRPr lang="en-US" dirty="0"/>
          </a:p>
          <a:p>
            <a:r>
              <a:rPr lang="en-US" dirty="0"/>
              <a:t>FY15 activities</a:t>
            </a:r>
          </a:p>
          <a:p>
            <a:pPr lvl="1"/>
            <a:r>
              <a:rPr lang="en-US" dirty="0"/>
              <a:t>June: IADS RTT begins coordinating on ATD-2</a:t>
            </a:r>
          </a:p>
          <a:p>
            <a:pPr lvl="1"/>
            <a:r>
              <a:rPr lang="en-US" dirty="0"/>
              <a:t>July: FAA ANG-1 and NASA ARMD agree to coordinate ATD-2 via IADS RTT</a:t>
            </a:r>
          </a:p>
          <a:p>
            <a:pPr lvl="1"/>
            <a:r>
              <a:rPr lang="en-US" dirty="0"/>
              <a:t>July: commence weekly </a:t>
            </a:r>
            <a:r>
              <a:rPr lang="en-US" dirty="0" err="1"/>
              <a:t>telecons</a:t>
            </a:r>
            <a:endParaRPr lang="en-US" dirty="0"/>
          </a:p>
          <a:p>
            <a:pPr lvl="1"/>
            <a:r>
              <a:rPr lang="en-US" dirty="0"/>
              <a:t>September: begin development of IADS RTT plan  </a:t>
            </a:r>
          </a:p>
          <a:p>
            <a:endParaRPr lang="en-US" dirty="0"/>
          </a:p>
          <a:p>
            <a:r>
              <a:rPr lang="en-US" dirty="0"/>
              <a:t>FY16 plans</a:t>
            </a:r>
          </a:p>
          <a:p>
            <a:pPr lvl="1"/>
            <a:r>
              <a:rPr lang="en-US" dirty="0"/>
              <a:t>Complete IADS RTT Plan</a:t>
            </a:r>
          </a:p>
          <a:p>
            <a:pPr lvl="1"/>
            <a:r>
              <a:rPr lang="en-US" dirty="0"/>
              <a:t>Continue weekly </a:t>
            </a:r>
            <a:r>
              <a:rPr lang="en-US" dirty="0" err="1"/>
              <a:t>telecons</a:t>
            </a:r>
            <a:endParaRPr lang="en-US" dirty="0"/>
          </a:p>
          <a:p>
            <a:pPr lvl="1"/>
            <a:r>
              <a:rPr lang="en-US" dirty="0"/>
              <a:t>Develop Joint Project Management Plan (JPMP) for ATD-2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393F251-C5DF-C44A-B1C6-A675597FFAB7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13</a:t>
            </a:fld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6652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 bwMode="auto"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4320" y="0"/>
            <a:ext cx="8229600" cy="914400"/>
          </a:xfrm>
        </p:spPr>
        <p:txBody>
          <a:bodyPr/>
          <a:lstStyle/>
          <a:p>
            <a:r>
              <a:rPr lang="en-US" sz="2800" dirty="0"/>
              <a:t>Outline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4876800"/>
          </a:xfrm>
        </p:spPr>
        <p:txBody>
          <a:bodyPr>
            <a:noAutofit/>
          </a:bodyPr>
          <a:lstStyle/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ATD-2 Overview</a:t>
            </a:r>
          </a:p>
          <a:p>
            <a:pPr marL="0" indent="0">
              <a:buNone/>
            </a:pPr>
            <a:endParaRPr lang="en-US" dirty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n-US" b="1" dirty="0" smtClean="0"/>
              <a:t>ATD-3 Overview</a:t>
            </a:r>
            <a:endParaRPr lang="en-US" b="1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393F251-C5DF-C44A-B1C6-A675597FFAB7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14</a:t>
            </a:fld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7377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ctagon 4"/>
          <p:cNvSpPr/>
          <p:nvPr/>
        </p:nvSpPr>
        <p:spPr>
          <a:xfrm>
            <a:off x="208520" y="6264484"/>
            <a:ext cx="360168" cy="322227"/>
          </a:xfrm>
          <a:prstGeom prst="octagon">
            <a:avLst>
              <a:gd name="adj" fmla="val 21092"/>
            </a:avLst>
          </a:prstGeom>
          <a:noFill/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0" tIns="45716" rIns="91430" bIns="45716" rtlCol="0" anchor="ctr"/>
          <a:lstStyle/>
          <a:p>
            <a:pPr algn="ctr" defTabSz="457152"/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Oval 5"/>
          <p:cNvSpPr/>
          <p:nvPr/>
        </p:nvSpPr>
        <p:spPr>
          <a:xfrm>
            <a:off x="504423" y="6270834"/>
            <a:ext cx="57914" cy="49970"/>
          </a:xfrm>
          <a:prstGeom prst="ellipse">
            <a:avLst/>
          </a:prstGeom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0" tIns="45716" rIns="91430" bIns="45716" rtlCol="0" anchor="ctr"/>
          <a:lstStyle/>
          <a:p>
            <a:pPr algn="ctr" defTabSz="457152"/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Oval 6"/>
          <p:cNvSpPr/>
          <p:nvPr/>
        </p:nvSpPr>
        <p:spPr>
          <a:xfrm>
            <a:off x="208519" y="6270834"/>
            <a:ext cx="57914" cy="49970"/>
          </a:xfrm>
          <a:prstGeom prst="ellipse">
            <a:avLst/>
          </a:prstGeom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0" tIns="45716" rIns="91430" bIns="45716" rtlCol="0" anchor="ctr"/>
          <a:lstStyle/>
          <a:p>
            <a:pPr algn="ctr" defTabSz="457152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208519" y="6528009"/>
            <a:ext cx="57914" cy="49970"/>
          </a:xfrm>
          <a:prstGeom prst="ellipse">
            <a:avLst/>
          </a:prstGeom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0" tIns="45716" rIns="91430" bIns="45716" rtlCol="0" anchor="ctr"/>
          <a:lstStyle/>
          <a:p>
            <a:pPr algn="ctr" defTabSz="457152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Oval 8"/>
          <p:cNvSpPr/>
          <p:nvPr/>
        </p:nvSpPr>
        <p:spPr>
          <a:xfrm>
            <a:off x="510773" y="6528009"/>
            <a:ext cx="57914" cy="49970"/>
          </a:xfrm>
          <a:prstGeom prst="ellipse">
            <a:avLst/>
          </a:prstGeom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0" tIns="45716" rIns="91430" bIns="45716" rtlCol="0" anchor="ctr"/>
          <a:lstStyle/>
          <a:p>
            <a:pPr algn="ctr" defTabSz="457152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Arc 9"/>
          <p:cNvSpPr/>
          <p:nvPr/>
        </p:nvSpPr>
        <p:spPr>
          <a:xfrm>
            <a:off x="-1809193" y="4311029"/>
            <a:ext cx="4260459" cy="4254500"/>
          </a:xfrm>
          <a:prstGeom prst="arc">
            <a:avLst>
              <a:gd name="adj1" fmla="val 16200000"/>
              <a:gd name="adj2" fmla="val 21575629"/>
            </a:avLst>
          </a:prstGeom>
          <a:ln w="12700" cmpd="sng">
            <a:solidFill>
              <a:srgbClr val="000000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lIns="91430" tIns="45716" rIns="91430" bIns="45716" rtlCol="0" anchor="ctr"/>
          <a:lstStyle/>
          <a:p>
            <a:pPr algn="ctr" defTabSz="457152"/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Arc 10"/>
          <p:cNvSpPr/>
          <p:nvPr/>
        </p:nvSpPr>
        <p:spPr>
          <a:xfrm>
            <a:off x="-1487458" y="5165038"/>
            <a:ext cx="3197446" cy="3192974"/>
          </a:xfrm>
          <a:prstGeom prst="arc">
            <a:avLst>
              <a:gd name="adj1" fmla="val 16200000"/>
              <a:gd name="adj2" fmla="val 20954711"/>
            </a:avLst>
          </a:prstGeom>
          <a:ln w="12700" cmpd="sng">
            <a:solidFill>
              <a:srgbClr val="000000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lIns="91430" tIns="45716" rIns="91430" bIns="45716" rtlCol="0" anchor="ctr"/>
          <a:lstStyle/>
          <a:p>
            <a:pPr algn="ctr" defTabSz="457152"/>
            <a:endParaRPr lang="en-US">
              <a:solidFill>
                <a:prstClr val="black"/>
              </a:solidFill>
            </a:endParaRPr>
          </a:p>
        </p:txBody>
      </p:sp>
      <p:cxnSp>
        <p:nvCxnSpPr>
          <p:cNvPr id="25" name="Straight Connector 24"/>
          <p:cNvCxnSpPr>
            <a:stCxn id="6" idx="7"/>
          </p:cNvCxnSpPr>
          <p:nvPr/>
        </p:nvCxnSpPr>
        <p:spPr>
          <a:xfrm flipV="1">
            <a:off x="553857" y="5683864"/>
            <a:ext cx="840105" cy="594288"/>
          </a:xfrm>
          <a:prstGeom prst="line">
            <a:avLst/>
          </a:prstGeom>
          <a:ln>
            <a:solidFill>
              <a:schemeClr val="accent2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 flipV="1">
            <a:off x="1393962" y="4808828"/>
            <a:ext cx="542097" cy="875036"/>
          </a:xfrm>
          <a:prstGeom prst="line">
            <a:avLst/>
          </a:prstGeom>
          <a:ln>
            <a:solidFill>
              <a:schemeClr val="accent2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8" name="Arc 27"/>
          <p:cNvSpPr/>
          <p:nvPr/>
        </p:nvSpPr>
        <p:spPr>
          <a:xfrm>
            <a:off x="-2768709" y="2555481"/>
            <a:ext cx="6662092" cy="6652774"/>
          </a:xfrm>
          <a:prstGeom prst="arc">
            <a:avLst>
              <a:gd name="adj1" fmla="val 16200000"/>
              <a:gd name="adj2" fmla="val 249058"/>
            </a:avLst>
          </a:prstGeom>
          <a:ln w="12700" cmpd="sng">
            <a:solidFill>
              <a:srgbClr val="000000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lIns="91430" tIns="45716" rIns="91430" bIns="45716" rtlCol="0" anchor="ctr"/>
          <a:lstStyle/>
          <a:p>
            <a:pPr algn="ctr" defTabSz="457152"/>
            <a:endParaRPr lang="en-US">
              <a:solidFill>
                <a:prstClr val="black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-74963" y="4694844"/>
            <a:ext cx="637300" cy="374950"/>
          </a:xfrm>
          <a:prstGeom prst="rect">
            <a:avLst/>
          </a:prstGeom>
          <a:noFill/>
        </p:spPr>
        <p:txBody>
          <a:bodyPr wrap="square" lIns="91430" tIns="45716" rIns="91430" bIns="45716" rtlCol="0">
            <a:spAutoFit/>
          </a:bodyPr>
          <a:lstStyle/>
          <a:p>
            <a:pPr defTabSz="457152"/>
            <a:r>
              <a:rPr lang="en-US" sz="900" dirty="0">
                <a:solidFill>
                  <a:prstClr val="black"/>
                </a:solidFill>
              </a:rPr>
              <a:t>Freeze Horizon</a:t>
            </a:r>
          </a:p>
        </p:txBody>
      </p:sp>
      <p:cxnSp>
        <p:nvCxnSpPr>
          <p:cNvPr id="30" name="Straight Connector 29"/>
          <p:cNvCxnSpPr>
            <a:cxnSpLocks noChangeAspect="1"/>
          </p:cNvCxnSpPr>
          <p:nvPr/>
        </p:nvCxnSpPr>
        <p:spPr>
          <a:xfrm>
            <a:off x="160026" y="4997188"/>
            <a:ext cx="44147" cy="130017"/>
          </a:xfrm>
          <a:prstGeom prst="line">
            <a:avLst/>
          </a:prstGeom>
          <a:ln w="12700" cmpd="sng"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2" name="Picture 168" descr="dave2Wx1-wxgraphic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194929" flipH="1" flipV="1">
            <a:off x="707071" y="4594705"/>
            <a:ext cx="1167108" cy="19428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" name="Oval 32"/>
          <p:cNvSpPr/>
          <p:nvPr/>
        </p:nvSpPr>
        <p:spPr>
          <a:xfrm>
            <a:off x="1907101" y="4783843"/>
            <a:ext cx="57914" cy="49970"/>
          </a:xfrm>
          <a:prstGeom prst="ellipse">
            <a:avLst/>
          </a:prstGeom>
          <a:ln w="12700" cmpd="sng"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91430" tIns="45716" rIns="91430" bIns="45716" rtlCol="0" anchor="ctr"/>
          <a:lstStyle/>
          <a:p>
            <a:pPr algn="ctr" defTabSz="457152"/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36" name="Straight Connector 35"/>
          <p:cNvCxnSpPr/>
          <p:nvPr/>
        </p:nvCxnSpPr>
        <p:spPr>
          <a:xfrm flipV="1">
            <a:off x="1949555" y="4020399"/>
            <a:ext cx="615898" cy="763444"/>
          </a:xfrm>
          <a:prstGeom prst="line">
            <a:avLst/>
          </a:prstGeom>
          <a:ln>
            <a:solidFill>
              <a:schemeClr val="accent2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 flipH="1" flipV="1">
            <a:off x="2784704" y="1905054"/>
            <a:ext cx="222773" cy="1167377"/>
          </a:xfrm>
          <a:prstGeom prst="line">
            <a:avLst/>
          </a:prstGeom>
          <a:ln>
            <a:solidFill>
              <a:schemeClr val="accent2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9" name="TextBox 48"/>
          <p:cNvSpPr txBox="1"/>
          <p:nvPr/>
        </p:nvSpPr>
        <p:spPr>
          <a:xfrm rot="20178177">
            <a:off x="-64452" y="2418526"/>
            <a:ext cx="924636" cy="230824"/>
          </a:xfrm>
          <a:prstGeom prst="rect">
            <a:avLst/>
          </a:prstGeom>
          <a:noFill/>
        </p:spPr>
        <p:txBody>
          <a:bodyPr wrap="square" lIns="91430" tIns="45716" rIns="91430" bIns="45716" rtlCol="0">
            <a:spAutoFit/>
          </a:bodyPr>
          <a:lstStyle/>
          <a:p>
            <a:pPr defTabSz="457152"/>
            <a:r>
              <a:rPr lang="en-US" sz="900" dirty="0">
                <a:solidFill>
                  <a:prstClr val="black"/>
                </a:solidFill>
              </a:rPr>
              <a:t>~90 min to MF</a:t>
            </a:r>
          </a:p>
        </p:txBody>
      </p:sp>
      <p:sp>
        <p:nvSpPr>
          <p:cNvPr id="50" name="TextBox 49"/>
          <p:cNvSpPr txBox="1"/>
          <p:nvPr/>
        </p:nvSpPr>
        <p:spPr>
          <a:xfrm rot="20178177">
            <a:off x="-63898" y="4084329"/>
            <a:ext cx="914374" cy="230824"/>
          </a:xfrm>
          <a:prstGeom prst="rect">
            <a:avLst/>
          </a:prstGeom>
          <a:noFill/>
        </p:spPr>
        <p:txBody>
          <a:bodyPr wrap="square" lIns="91430" tIns="45716" rIns="91430" bIns="45716" rtlCol="0">
            <a:spAutoFit/>
          </a:bodyPr>
          <a:lstStyle/>
          <a:p>
            <a:pPr defTabSz="457152"/>
            <a:r>
              <a:rPr lang="en-US" sz="900" dirty="0">
                <a:solidFill>
                  <a:prstClr val="black"/>
                </a:solidFill>
              </a:rPr>
              <a:t>~60 min to MF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8563082" y="3145317"/>
            <a:ext cx="418082" cy="372197"/>
            <a:chOff x="8647303" y="605183"/>
            <a:chExt cx="418082" cy="372197"/>
          </a:xfrm>
        </p:grpSpPr>
        <p:sp>
          <p:nvSpPr>
            <p:cNvPr id="53" name="Octagon 52"/>
            <p:cNvSpPr/>
            <p:nvPr/>
          </p:nvSpPr>
          <p:spPr>
            <a:xfrm>
              <a:off x="8676260" y="630168"/>
              <a:ext cx="360168" cy="322227"/>
            </a:xfrm>
            <a:prstGeom prst="octagon">
              <a:avLst>
                <a:gd name="adj" fmla="val 21092"/>
              </a:avLst>
            </a:prstGeom>
            <a:noFill/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152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4" name="Oval 53"/>
            <p:cNvSpPr/>
            <p:nvPr/>
          </p:nvSpPr>
          <p:spPr>
            <a:xfrm>
              <a:off x="8772123" y="605183"/>
              <a:ext cx="57914" cy="49970"/>
            </a:xfrm>
            <a:prstGeom prst="ellipse">
              <a:avLst/>
            </a:prstGeom>
            <a:ln w="12700" cmpd="sng"/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152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5" name="Oval 54"/>
            <p:cNvSpPr/>
            <p:nvPr/>
          </p:nvSpPr>
          <p:spPr>
            <a:xfrm>
              <a:off x="8647303" y="729008"/>
              <a:ext cx="57914" cy="49970"/>
            </a:xfrm>
            <a:prstGeom prst="ellipse">
              <a:avLst/>
            </a:prstGeom>
            <a:ln w="12700" cmpd="sng"/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152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6" name="Oval 55"/>
            <p:cNvSpPr/>
            <p:nvPr/>
          </p:nvSpPr>
          <p:spPr>
            <a:xfrm>
              <a:off x="8647303" y="821083"/>
              <a:ext cx="57914" cy="49970"/>
            </a:xfrm>
            <a:prstGeom prst="ellipse">
              <a:avLst/>
            </a:prstGeom>
            <a:ln w="12700" cmpd="sng"/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152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7" name="Oval 56"/>
            <p:cNvSpPr/>
            <p:nvPr/>
          </p:nvSpPr>
          <p:spPr>
            <a:xfrm>
              <a:off x="8772123" y="927410"/>
              <a:ext cx="57914" cy="49970"/>
            </a:xfrm>
            <a:prstGeom prst="ellipse">
              <a:avLst/>
            </a:prstGeom>
            <a:ln w="12700" cmpd="sng"/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152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8" name="Oval 57"/>
            <p:cNvSpPr/>
            <p:nvPr/>
          </p:nvSpPr>
          <p:spPr>
            <a:xfrm>
              <a:off x="8889598" y="927410"/>
              <a:ext cx="57914" cy="49970"/>
            </a:xfrm>
            <a:prstGeom prst="ellipse">
              <a:avLst/>
            </a:prstGeom>
            <a:ln w="12700" cmpd="sng"/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152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9" name="Oval 58"/>
            <p:cNvSpPr/>
            <p:nvPr/>
          </p:nvSpPr>
          <p:spPr>
            <a:xfrm>
              <a:off x="9007471" y="814628"/>
              <a:ext cx="57914" cy="49970"/>
            </a:xfrm>
            <a:prstGeom prst="ellipse">
              <a:avLst/>
            </a:prstGeom>
            <a:ln w="12700" cmpd="sng"/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152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0" name="Oval 59"/>
            <p:cNvSpPr/>
            <p:nvPr/>
          </p:nvSpPr>
          <p:spPr>
            <a:xfrm>
              <a:off x="9007471" y="704023"/>
              <a:ext cx="57914" cy="49970"/>
            </a:xfrm>
            <a:prstGeom prst="ellipse">
              <a:avLst/>
            </a:prstGeom>
            <a:ln w="12700" cmpd="sng"/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152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1" name="Oval 60"/>
            <p:cNvSpPr/>
            <p:nvPr/>
          </p:nvSpPr>
          <p:spPr>
            <a:xfrm>
              <a:off x="8889598" y="605183"/>
              <a:ext cx="57914" cy="49970"/>
            </a:xfrm>
            <a:prstGeom prst="ellipse">
              <a:avLst/>
            </a:prstGeom>
            <a:ln w="12700" cmpd="sng"/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152"/>
              <a:endParaRPr lang="en-US">
                <a:solidFill>
                  <a:prstClr val="white"/>
                </a:solidFill>
              </a:endParaRPr>
            </a:p>
          </p:txBody>
        </p:sp>
      </p:grpSp>
      <p:cxnSp>
        <p:nvCxnSpPr>
          <p:cNvPr id="67" name="Straight Connector 66"/>
          <p:cNvCxnSpPr/>
          <p:nvPr/>
        </p:nvCxnSpPr>
        <p:spPr>
          <a:xfrm flipV="1">
            <a:off x="2784704" y="1363908"/>
            <a:ext cx="726810" cy="541146"/>
          </a:xfrm>
          <a:prstGeom prst="line">
            <a:avLst/>
          </a:prstGeom>
          <a:ln>
            <a:solidFill>
              <a:schemeClr val="accent2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/>
          <p:cNvCxnSpPr/>
          <p:nvPr/>
        </p:nvCxnSpPr>
        <p:spPr>
          <a:xfrm>
            <a:off x="4857242" y="1225288"/>
            <a:ext cx="2659069" cy="189855"/>
          </a:xfrm>
          <a:prstGeom prst="line">
            <a:avLst/>
          </a:prstGeom>
          <a:ln>
            <a:solidFill>
              <a:schemeClr val="accent2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5" name="Straight Connector 74"/>
          <p:cNvCxnSpPr/>
          <p:nvPr/>
        </p:nvCxnSpPr>
        <p:spPr>
          <a:xfrm>
            <a:off x="7516310" y="1415143"/>
            <a:ext cx="335668" cy="1031719"/>
          </a:xfrm>
          <a:prstGeom prst="line">
            <a:avLst/>
          </a:prstGeom>
          <a:ln>
            <a:solidFill>
              <a:schemeClr val="accent2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8" name="Straight Connector 77"/>
          <p:cNvCxnSpPr>
            <a:endCxn id="55" idx="2"/>
          </p:cNvCxnSpPr>
          <p:nvPr/>
        </p:nvCxnSpPr>
        <p:spPr>
          <a:xfrm>
            <a:off x="8355836" y="3294127"/>
            <a:ext cx="207246" cy="0"/>
          </a:xfrm>
          <a:prstGeom prst="line">
            <a:avLst/>
          </a:prstGeom>
          <a:ln>
            <a:solidFill>
              <a:schemeClr val="accent2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3" name="TextBox 112"/>
          <p:cNvSpPr txBox="1"/>
          <p:nvPr/>
        </p:nvSpPr>
        <p:spPr>
          <a:xfrm>
            <a:off x="2796208" y="1015262"/>
            <a:ext cx="637300" cy="369324"/>
          </a:xfrm>
          <a:prstGeom prst="rect">
            <a:avLst/>
          </a:prstGeom>
          <a:noFill/>
        </p:spPr>
        <p:txBody>
          <a:bodyPr wrap="square" lIns="91430" tIns="45716" rIns="91430" bIns="45716" rtlCol="0">
            <a:spAutoFit/>
          </a:bodyPr>
          <a:lstStyle/>
          <a:p>
            <a:pPr defTabSz="457152"/>
            <a:r>
              <a:rPr lang="en-US" sz="900" dirty="0">
                <a:solidFill>
                  <a:prstClr val="black"/>
                </a:solidFill>
              </a:rPr>
              <a:t>Pre-flight route</a:t>
            </a:r>
          </a:p>
        </p:txBody>
      </p:sp>
      <p:grpSp>
        <p:nvGrpSpPr>
          <p:cNvPr id="14" name="Group 13"/>
          <p:cNvGrpSpPr/>
          <p:nvPr/>
        </p:nvGrpSpPr>
        <p:grpSpPr>
          <a:xfrm>
            <a:off x="5902632" y="2682710"/>
            <a:ext cx="2693354" cy="2656817"/>
            <a:chOff x="5902632" y="2682710"/>
            <a:chExt cx="2693354" cy="2656818"/>
          </a:xfrm>
        </p:grpSpPr>
        <p:sp>
          <p:nvSpPr>
            <p:cNvPr id="102" name="Rounded Rectangle 101"/>
            <p:cNvSpPr/>
            <p:nvPr/>
          </p:nvSpPr>
          <p:spPr>
            <a:xfrm>
              <a:off x="7359955" y="4140271"/>
              <a:ext cx="1236031" cy="510116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7F7F7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defTabSz="457152"/>
              <a:r>
                <a:rPr lang="en-US" sz="1000" dirty="0">
                  <a:solidFill>
                    <a:srgbClr val="403152"/>
                  </a:solidFill>
                </a:rPr>
                <a:t>Air-ground integration for dynamic reroutes</a:t>
              </a:r>
            </a:p>
          </p:txBody>
        </p:sp>
        <p:cxnSp>
          <p:nvCxnSpPr>
            <p:cNvPr id="103" name="Straight Connector 102"/>
            <p:cNvCxnSpPr>
              <a:cxnSpLocks/>
            </p:cNvCxnSpPr>
            <p:nvPr/>
          </p:nvCxnSpPr>
          <p:spPr>
            <a:xfrm>
              <a:off x="7142797" y="3966788"/>
              <a:ext cx="140222" cy="104757"/>
            </a:xfrm>
            <a:prstGeom prst="line">
              <a:avLst/>
            </a:prstGeom>
            <a:ln w="12700" cmpd="sng"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81" name="Cube 80"/>
            <p:cNvSpPr/>
            <p:nvPr/>
          </p:nvSpPr>
          <p:spPr>
            <a:xfrm>
              <a:off x="6014031" y="4666018"/>
              <a:ext cx="972885" cy="425261"/>
            </a:xfrm>
            <a:prstGeom prst="cube">
              <a:avLst>
                <a:gd name="adj" fmla="val 62263"/>
              </a:avLst>
            </a:prstGeom>
            <a:solidFill>
              <a:srgbClr val="BFBFBF"/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274320" rtlCol="0" anchor="b" anchorCtr="0"/>
            <a:lstStyle/>
            <a:p>
              <a:pPr algn="ctr" defTabSz="457152"/>
              <a:r>
                <a:rPr lang="en-US" sz="1200" dirty="0">
                  <a:solidFill>
                    <a:prstClr val="black"/>
                  </a:solidFill>
                </a:rPr>
                <a:t>Ground</a:t>
              </a:r>
            </a:p>
            <a:p>
              <a:pPr algn="ctr" defTabSz="457152"/>
              <a:r>
                <a:rPr lang="en-US" sz="1200" dirty="0">
                  <a:solidFill>
                    <a:prstClr val="black"/>
                  </a:solidFill>
                </a:rPr>
                <a:t>station</a:t>
              </a:r>
            </a:p>
          </p:txBody>
        </p:sp>
        <p:sp>
          <p:nvSpPr>
            <p:cNvPr id="84" name="TextBox 83"/>
            <p:cNvSpPr txBox="1"/>
            <p:nvPr/>
          </p:nvSpPr>
          <p:spPr>
            <a:xfrm>
              <a:off x="5902632" y="5072604"/>
              <a:ext cx="1187058" cy="2669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457152"/>
              <a:r>
                <a:rPr lang="en-US" sz="1100" dirty="0">
                  <a:solidFill>
                    <a:prstClr val="black"/>
                  </a:solidFill>
                </a:rPr>
                <a:t>(FOC or ANSP)</a:t>
              </a:r>
            </a:p>
          </p:txBody>
        </p:sp>
        <p:grpSp>
          <p:nvGrpSpPr>
            <p:cNvPr id="264" name="Group 263"/>
            <p:cNvGrpSpPr/>
            <p:nvPr/>
          </p:nvGrpSpPr>
          <p:grpSpPr>
            <a:xfrm>
              <a:off x="6564693" y="4243154"/>
              <a:ext cx="422223" cy="519742"/>
              <a:chOff x="6645367" y="3189682"/>
              <a:chExt cx="422223" cy="519742"/>
            </a:xfrm>
          </p:grpSpPr>
          <p:cxnSp>
            <p:nvCxnSpPr>
              <p:cNvPr id="87" name="Straight Connector 86"/>
              <p:cNvCxnSpPr/>
              <p:nvPr/>
            </p:nvCxnSpPr>
            <p:spPr>
              <a:xfrm flipV="1">
                <a:off x="6716839" y="3189682"/>
                <a:ext cx="153316" cy="416950"/>
              </a:xfrm>
              <a:prstGeom prst="line">
                <a:avLst/>
              </a:prstGeom>
              <a:ln>
                <a:solidFill>
                  <a:schemeClr val="tx1">
                    <a:lumMod val="85000"/>
                    <a:lumOff val="15000"/>
                  </a:schemeClr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2" name="Straight Connector 221"/>
              <p:cNvCxnSpPr/>
              <p:nvPr/>
            </p:nvCxnSpPr>
            <p:spPr>
              <a:xfrm flipH="1" flipV="1">
                <a:off x="6870155" y="3203487"/>
                <a:ext cx="197435" cy="407032"/>
              </a:xfrm>
              <a:prstGeom prst="line">
                <a:avLst/>
              </a:prstGeom>
              <a:ln>
                <a:solidFill>
                  <a:schemeClr val="tx1">
                    <a:lumMod val="85000"/>
                    <a:lumOff val="15000"/>
                  </a:schemeClr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4" name="Straight Connector 223"/>
              <p:cNvCxnSpPr/>
              <p:nvPr/>
            </p:nvCxnSpPr>
            <p:spPr>
              <a:xfrm flipH="1" flipV="1">
                <a:off x="6870155" y="3203487"/>
                <a:ext cx="97067" cy="505937"/>
              </a:xfrm>
              <a:prstGeom prst="line">
                <a:avLst/>
              </a:prstGeom>
              <a:ln>
                <a:solidFill>
                  <a:schemeClr val="tx1">
                    <a:lumMod val="85000"/>
                    <a:lumOff val="15000"/>
                  </a:schemeClr>
                </a:solidFill>
                <a:tailEnd type="oval" w="lg" len="lg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6" name="Straight Connector 225"/>
              <p:cNvCxnSpPr/>
              <p:nvPr/>
            </p:nvCxnSpPr>
            <p:spPr>
              <a:xfrm flipV="1">
                <a:off x="6645367" y="3189682"/>
                <a:ext cx="224788" cy="508623"/>
              </a:xfrm>
              <a:prstGeom prst="line">
                <a:avLst/>
              </a:prstGeom>
              <a:ln>
                <a:solidFill>
                  <a:schemeClr val="tx1">
                    <a:lumMod val="85000"/>
                    <a:lumOff val="15000"/>
                  </a:schemeClr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4" name="Straight Connector 243"/>
              <p:cNvCxnSpPr/>
              <p:nvPr/>
            </p:nvCxnSpPr>
            <p:spPr>
              <a:xfrm flipH="1">
                <a:off x="6719984" y="3500949"/>
                <a:ext cx="197436" cy="0"/>
              </a:xfrm>
              <a:prstGeom prst="line">
                <a:avLst/>
              </a:prstGeom>
              <a:ln w="12700" cmpd="sng">
                <a:solidFill>
                  <a:schemeClr val="tx1">
                    <a:lumMod val="85000"/>
                    <a:lumOff val="15000"/>
                  </a:schemeClr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6" name="Straight Connector 245"/>
              <p:cNvCxnSpPr/>
              <p:nvPr/>
            </p:nvCxnSpPr>
            <p:spPr>
              <a:xfrm flipH="1">
                <a:off x="6680200" y="3606632"/>
                <a:ext cx="266741" cy="0"/>
              </a:xfrm>
              <a:prstGeom prst="line">
                <a:avLst/>
              </a:prstGeom>
              <a:ln w="12700" cmpd="sng">
                <a:solidFill>
                  <a:schemeClr val="tx1">
                    <a:lumMod val="85000"/>
                    <a:lumOff val="15000"/>
                  </a:schemeClr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0" name="Straight Connector 249"/>
              <p:cNvCxnSpPr/>
              <p:nvPr/>
            </p:nvCxnSpPr>
            <p:spPr>
              <a:xfrm flipH="1">
                <a:off x="6784050" y="3402927"/>
                <a:ext cx="133370" cy="0"/>
              </a:xfrm>
              <a:prstGeom prst="line">
                <a:avLst/>
              </a:prstGeom>
              <a:ln w="12700" cmpd="sng">
                <a:solidFill>
                  <a:schemeClr val="tx1">
                    <a:lumMod val="85000"/>
                    <a:lumOff val="15000"/>
                  </a:schemeClr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2" name="Straight Connector 251"/>
              <p:cNvCxnSpPr/>
              <p:nvPr/>
            </p:nvCxnSpPr>
            <p:spPr>
              <a:xfrm flipH="1">
                <a:off x="6900537" y="3358485"/>
                <a:ext cx="46404" cy="44442"/>
              </a:xfrm>
              <a:prstGeom prst="line">
                <a:avLst/>
              </a:prstGeom>
              <a:ln w="12700" cmpd="sng">
                <a:solidFill>
                  <a:schemeClr val="tx1">
                    <a:lumMod val="85000"/>
                    <a:lumOff val="15000"/>
                  </a:schemeClr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4" name="Straight Connector 253"/>
              <p:cNvCxnSpPr/>
              <p:nvPr/>
            </p:nvCxnSpPr>
            <p:spPr>
              <a:xfrm flipH="1">
                <a:off x="6933336" y="3449739"/>
                <a:ext cx="46404" cy="44442"/>
              </a:xfrm>
              <a:prstGeom prst="line">
                <a:avLst/>
              </a:prstGeom>
              <a:ln w="12700" cmpd="sng">
                <a:solidFill>
                  <a:schemeClr val="tx1">
                    <a:lumMod val="85000"/>
                    <a:lumOff val="15000"/>
                  </a:schemeClr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5" name="Straight Connector 254"/>
              <p:cNvCxnSpPr/>
              <p:nvPr/>
            </p:nvCxnSpPr>
            <p:spPr>
              <a:xfrm flipH="1">
                <a:off x="6954563" y="3521838"/>
                <a:ext cx="90762" cy="86925"/>
              </a:xfrm>
              <a:prstGeom prst="line">
                <a:avLst/>
              </a:prstGeom>
              <a:ln w="12700" cmpd="sng">
                <a:solidFill>
                  <a:schemeClr val="tx1">
                    <a:lumMod val="85000"/>
                    <a:lumOff val="15000"/>
                  </a:schemeClr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9" name="Straight Connector 258"/>
              <p:cNvCxnSpPr/>
              <p:nvPr/>
            </p:nvCxnSpPr>
            <p:spPr>
              <a:xfrm flipH="1">
                <a:off x="6799966" y="3358485"/>
                <a:ext cx="133370" cy="0"/>
              </a:xfrm>
              <a:prstGeom prst="line">
                <a:avLst/>
              </a:prstGeom>
              <a:ln w="12700" cmpd="sng">
                <a:solidFill>
                  <a:schemeClr val="tx1">
                    <a:lumMod val="85000"/>
                    <a:lumOff val="15000"/>
                  </a:schemeClr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0" name="Straight Connector 259"/>
              <p:cNvCxnSpPr/>
              <p:nvPr/>
            </p:nvCxnSpPr>
            <p:spPr>
              <a:xfrm flipH="1">
                <a:off x="6784050" y="3449739"/>
                <a:ext cx="195690" cy="0"/>
              </a:xfrm>
              <a:prstGeom prst="line">
                <a:avLst/>
              </a:prstGeom>
              <a:ln w="12700" cmpd="sng">
                <a:solidFill>
                  <a:schemeClr val="tx1">
                    <a:lumMod val="85000"/>
                    <a:lumOff val="15000"/>
                  </a:schemeClr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2" name="Straight Connector 261"/>
              <p:cNvCxnSpPr/>
              <p:nvPr/>
            </p:nvCxnSpPr>
            <p:spPr>
              <a:xfrm flipH="1">
                <a:off x="6750050" y="3523527"/>
                <a:ext cx="281131" cy="0"/>
              </a:xfrm>
              <a:prstGeom prst="line">
                <a:avLst/>
              </a:prstGeom>
              <a:ln w="12700" cmpd="sng">
                <a:solidFill>
                  <a:schemeClr val="tx1">
                    <a:lumMod val="85000"/>
                    <a:lumOff val="15000"/>
                  </a:schemeClr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2" name="Group 21"/>
            <p:cNvGrpSpPr/>
            <p:nvPr/>
          </p:nvGrpSpPr>
          <p:grpSpPr>
            <a:xfrm rot="4100234">
              <a:off x="6616944" y="2505145"/>
              <a:ext cx="1384936" cy="1740065"/>
              <a:chOff x="4315731" y="1449260"/>
              <a:chExt cx="1384936" cy="1740065"/>
            </a:xfrm>
          </p:grpSpPr>
          <p:grpSp>
            <p:nvGrpSpPr>
              <p:cNvPr id="291" name="Group 290"/>
              <p:cNvGrpSpPr/>
              <p:nvPr/>
            </p:nvGrpSpPr>
            <p:grpSpPr>
              <a:xfrm rot="10800000">
                <a:off x="4577429" y="1789932"/>
                <a:ext cx="381735" cy="448735"/>
                <a:chOff x="5318932" y="2740590"/>
                <a:chExt cx="381735" cy="448735"/>
              </a:xfrm>
            </p:grpSpPr>
            <p:sp>
              <p:nvSpPr>
                <p:cNvPr id="292" name="Arc 291"/>
                <p:cNvSpPr/>
                <p:nvPr/>
              </p:nvSpPr>
              <p:spPr>
                <a:xfrm rot="16509948">
                  <a:off x="5521509" y="3010167"/>
                  <a:ext cx="181425" cy="176891"/>
                </a:xfrm>
                <a:prstGeom prst="arc">
                  <a:avLst/>
                </a:prstGeom>
                <a:ln w="12700" cmpd="sng">
                  <a:solidFill>
                    <a:srgbClr val="262626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 defTabSz="457152"/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93" name="Arc 292"/>
                <p:cNvSpPr/>
                <p:nvPr/>
              </p:nvSpPr>
              <p:spPr>
                <a:xfrm rot="16509948">
                  <a:off x="5455458" y="2925666"/>
                  <a:ext cx="181425" cy="176891"/>
                </a:xfrm>
                <a:prstGeom prst="arc">
                  <a:avLst/>
                </a:prstGeom>
                <a:ln w="12700" cmpd="sng">
                  <a:solidFill>
                    <a:srgbClr val="262626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 defTabSz="457152"/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94" name="Arc 293"/>
                <p:cNvSpPr/>
                <p:nvPr/>
              </p:nvSpPr>
              <p:spPr>
                <a:xfrm rot="16509948">
                  <a:off x="5382716" y="2827358"/>
                  <a:ext cx="181425" cy="176891"/>
                </a:xfrm>
                <a:prstGeom prst="arc">
                  <a:avLst/>
                </a:prstGeom>
                <a:ln w="12700" cmpd="sng">
                  <a:solidFill>
                    <a:srgbClr val="262626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 defTabSz="457152"/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95" name="Arc 294"/>
                <p:cNvSpPr/>
                <p:nvPr/>
              </p:nvSpPr>
              <p:spPr>
                <a:xfrm rot="16509948">
                  <a:off x="5316665" y="2742857"/>
                  <a:ext cx="181425" cy="176891"/>
                </a:xfrm>
                <a:prstGeom prst="arc">
                  <a:avLst/>
                </a:prstGeom>
                <a:ln w="12700" cmpd="sng">
                  <a:solidFill>
                    <a:srgbClr val="262626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 defTabSz="457152"/>
                  <a:endParaRPr lang="en-US">
                    <a:solidFill>
                      <a:prstClr val="black"/>
                    </a:solidFill>
                  </a:endParaRPr>
                </a:p>
              </p:txBody>
            </p:sp>
          </p:grpSp>
          <p:grpSp>
            <p:nvGrpSpPr>
              <p:cNvPr id="277" name="Group 276"/>
              <p:cNvGrpSpPr/>
              <p:nvPr/>
            </p:nvGrpSpPr>
            <p:grpSpPr>
              <a:xfrm>
                <a:off x="5318932" y="2740590"/>
                <a:ext cx="381735" cy="448735"/>
                <a:chOff x="5318932" y="2740590"/>
                <a:chExt cx="381735" cy="448735"/>
              </a:xfrm>
            </p:grpSpPr>
            <p:sp>
              <p:nvSpPr>
                <p:cNvPr id="265" name="Arc 264"/>
                <p:cNvSpPr/>
                <p:nvPr/>
              </p:nvSpPr>
              <p:spPr>
                <a:xfrm rot="16509948">
                  <a:off x="5521509" y="3010167"/>
                  <a:ext cx="181425" cy="176891"/>
                </a:xfrm>
                <a:prstGeom prst="arc">
                  <a:avLst/>
                </a:prstGeom>
                <a:ln w="12700" cmpd="sng">
                  <a:solidFill>
                    <a:srgbClr val="262626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 defTabSz="457152"/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66" name="Arc 265"/>
                <p:cNvSpPr/>
                <p:nvPr/>
              </p:nvSpPr>
              <p:spPr>
                <a:xfrm rot="16509948">
                  <a:off x="5455458" y="2925666"/>
                  <a:ext cx="181425" cy="176891"/>
                </a:xfrm>
                <a:prstGeom prst="arc">
                  <a:avLst/>
                </a:prstGeom>
                <a:ln w="12700" cmpd="sng">
                  <a:solidFill>
                    <a:srgbClr val="262626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 defTabSz="457152"/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71" name="Arc 270"/>
                <p:cNvSpPr/>
                <p:nvPr/>
              </p:nvSpPr>
              <p:spPr>
                <a:xfrm rot="16509948">
                  <a:off x="5382716" y="2827358"/>
                  <a:ext cx="181425" cy="176891"/>
                </a:xfrm>
                <a:prstGeom prst="arc">
                  <a:avLst/>
                </a:prstGeom>
                <a:ln w="12700" cmpd="sng">
                  <a:solidFill>
                    <a:srgbClr val="262626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 defTabSz="457152"/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72" name="Arc 271"/>
                <p:cNvSpPr/>
                <p:nvPr/>
              </p:nvSpPr>
              <p:spPr>
                <a:xfrm rot="16509948">
                  <a:off x="5316665" y="2742857"/>
                  <a:ext cx="181425" cy="176891"/>
                </a:xfrm>
                <a:prstGeom prst="arc">
                  <a:avLst/>
                </a:prstGeom>
                <a:ln w="12700" cmpd="sng">
                  <a:solidFill>
                    <a:srgbClr val="262626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 defTabSz="457152"/>
                  <a:endParaRPr lang="en-US">
                    <a:solidFill>
                      <a:prstClr val="black"/>
                    </a:solidFill>
                  </a:endParaRPr>
                </a:p>
              </p:txBody>
            </p:sp>
          </p:grpSp>
          <p:grpSp>
            <p:nvGrpSpPr>
              <p:cNvPr id="278" name="Group 277"/>
              <p:cNvGrpSpPr/>
              <p:nvPr/>
            </p:nvGrpSpPr>
            <p:grpSpPr>
              <a:xfrm>
                <a:off x="5045325" y="2383085"/>
                <a:ext cx="381735" cy="448735"/>
                <a:chOff x="5318932" y="2740590"/>
                <a:chExt cx="381735" cy="448735"/>
              </a:xfrm>
            </p:grpSpPr>
            <p:sp>
              <p:nvSpPr>
                <p:cNvPr id="279" name="Arc 278"/>
                <p:cNvSpPr/>
                <p:nvPr/>
              </p:nvSpPr>
              <p:spPr>
                <a:xfrm rot="16509948">
                  <a:off x="5521509" y="3010167"/>
                  <a:ext cx="181425" cy="176891"/>
                </a:xfrm>
                <a:prstGeom prst="arc">
                  <a:avLst/>
                </a:prstGeom>
                <a:ln w="12700" cmpd="sng">
                  <a:solidFill>
                    <a:srgbClr val="262626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 defTabSz="457152"/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80" name="Arc 279"/>
                <p:cNvSpPr/>
                <p:nvPr/>
              </p:nvSpPr>
              <p:spPr>
                <a:xfrm rot="16509948">
                  <a:off x="5455458" y="2925666"/>
                  <a:ext cx="181425" cy="176891"/>
                </a:xfrm>
                <a:prstGeom prst="arc">
                  <a:avLst/>
                </a:prstGeom>
                <a:ln w="12700" cmpd="sng">
                  <a:solidFill>
                    <a:srgbClr val="262626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 defTabSz="457152"/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81" name="Arc 280"/>
                <p:cNvSpPr/>
                <p:nvPr/>
              </p:nvSpPr>
              <p:spPr>
                <a:xfrm rot="16509948">
                  <a:off x="5382716" y="2827358"/>
                  <a:ext cx="181425" cy="176891"/>
                </a:xfrm>
                <a:prstGeom prst="arc">
                  <a:avLst/>
                </a:prstGeom>
                <a:ln w="12700" cmpd="sng">
                  <a:solidFill>
                    <a:srgbClr val="262626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 defTabSz="457152"/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82" name="Arc 281"/>
                <p:cNvSpPr/>
                <p:nvPr/>
              </p:nvSpPr>
              <p:spPr>
                <a:xfrm rot="16509948">
                  <a:off x="5316665" y="2742857"/>
                  <a:ext cx="181425" cy="176891"/>
                </a:xfrm>
                <a:prstGeom prst="arc">
                  <a:avLst/>
                </a:prstGeom>
                <a:ln w="12700" cmpd="sng">
                  <a:solidFill>
                    <a:srgbClr val="262626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 defTabSz="457152"/>
                  <a:endParaRPr lang="en-US">
                    <a:solidFill>
                      <a:prstClr val="black"/>
                    </a:solidFill>
                  </a:endParaRPr>
                </a:p>
              </p:txBody>
            </p:sp>
          </p:grpSp>
          <p:grpSp>
            <p:nvGrpSpPr>
              <p:cNvPr id="286" name="Group 285"/>
              <p:cNvGrpSpPr/>
              <p:nvPr/>
            </p:nvGrpSpPr>
            <p:grpSpPr>
              <a:xfrm rot="10800000">
                <a:off x="4315731" y="1449260"/>
                <a:ext cx="381735" cy="448735"/>
                <a:chOff x="5318932" y="2740590"/>
                <a:chExt cx="381735" cy="448735"/>
              </a:xfrm>
            </p:grpSpPr>
            <p:sp>
              <p:nvSpPr>
                <p:cNvPr id="287" name="Arc 286"/>
                <p:cNvSpPr/>
                <p:nvPr/>
              </p:nvSpPr>
              <p:spPr>
                <a:xfrm rot="16509948">
                  <a:off x="5521509" y="3010167"/>
                  <a:ext cx="181425" cy="176891"/>
                </a:xfrm>
                <a:prstGeom prst="arc">
                  <a:avLst/>
                </a:prstGeom>
                <a:ln w="12700" cmpd="sng">
                  <a:solidFill>
                    <a:srgbClr val="262626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 defTabSz="457152"/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88" name="Arc 287"/>
                <p:cNvSpPr/>
                <p:nvPr/>
              </p:nvSpPr>
              <p:spPr>
                <a:xfrm rot="16509948">
                  <a:off x="5455458" y="2925666"/>
                  <a:ext cx="181425" cy="176891"/>
                </a:xfrm>
                <a:prstGeom prst="arc">
                  <a:avLst/>
                </a:prstGeom>
                <a:ln w="12700" cmpd="sng">
                  <a:solidFill>
                    <a:srgbClr val="262626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 defTabSz="457152"/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89" name="Arc 288"/>
                <p:cNvSpPr/>
                <p:nvPr/>
              </p:nvSpPr>
              <p:spPr>
                <a:xfrm rot="16509948">
                  <a:off x="5382716" y="2827358"/>
                  <a:ext cx="181425" cy="176891"/>
                </a:xfrm>
                <a:prstGeom prst="arc">
                  <a:avLst/>
                </a:prstGeom>
                <a:ln w="12700" cmpd="sng">
                  <a:solidFill>
                    <a:srgbClr val="262626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 defTabSz="457152"/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90" name="Arc 289"/>
                <p:cNvSpPr/>
                <p:nvPr/>
              </p:nvSpPr>
              <p:spPr>
                <a:xfrm rot="16509948">
                  <a:off x="5316665" y="2742857"/>
                  <a:ext cx="181425" cy="176891"/>
                </a:xfrm>
                <a:prstGeom prst="arc">
                  <a:avLst/>
                </a:prstGeom>
                <a:ln w="12700" cmpd="sng">
                  <a:solidFill>
                    <a:srgbClr val="262626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 defTabSz="457152"/>
                  <a:endParaRPr lang="en-US">
                    <a:solidFill>
                      <a:prstClr val="black"/>
                    </a:solidFill>
                  </a:endParaRPr>
                </a:p>
              </p:txBody>
            </p:sp>
          </p:grpSp>
          <p:sp>
            <p:nvSpPr>
              <p:cNvPr id="299" name="Arc 298"/>
              <p:cNvSpPr/>
              <p:nvPr/>
            </p:nvSpPr>
            <p:spPr>
              <a:xfrm rot="5709948">
                <a:off x="4850549" y="2150938"/>
                <a:ext cx="181425" cy="176891"/>
              </a:xfrm>
              <a:prstGeom prst="arc">
                <a:avLst/>
              </a:prstGeom>
              <a:ln w="12700" cmpd="sng">
                <a:solidFill>
                  <a:srgbClr val="262626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 defTabSz="457152"/>
                <a:endParaRPr lang="en-US">
                  <a:solidFill>
                    <a:prstClr val="black"/>
                  </a:solidFill>
                </a:endParaRPr>
              </a:p>
            </p:txBody>
          </p:sp>
        </p:grpSp>
      </p:grpSp>
      <p:grpSp>
        <p:nvGrpSpPr>
          <p:cNvPr id="225" name="Group 68"/>
          <p:cNvGrpSpPr>
            <a:grpSpLocks noChangeAspect="1"/>
          </p:cNvGrpSpPr>
          <p:nvPr/>
        </p:nvGrpSpPr>
        <p:grpSpPr bwMode="auto">
          <a:xfrm rot="2567843">
            <a:off x="3792758" y="3068037"/>
            <a:ext cx="274320" cy="290539"/>
            <a:chOff x="3514" y="1918"/>
            <a:chExt cx="1270" cy="1280"/>
          </a:xfrm>
          <a:solidFill>
            <a:schemeClr val="tx1">
              <a:lumMod val="75000"/>
              <a:lumOff val="25000"/>
            </a:schemeClr>
          </a:solidFill>
          <a:effectLst/>
        </p:grpSpPr>
        <p:grpSp>
          <p:nvGrpSpPr>
            <p:cNvPr id="227" name="Group 69"/>
            <p:cNvGrpSpPr>
              <a:grpSpLocks/>
            </p:cNvGrpSpPr>
            <p:nvPr/>
          </p:nvGrpSpPr>
          <p:grpSpPr bwMode="auto">
            <a:xfrm>
              <a:off x="3514" y="2484"/>
              <a:ext cx="1270" cy="147"/>
              <a:chOff x="1895" y="1362"/>
              <a:chExt cx="1270" cy="147"/>
            </a:xfrm>
            <a:grpFill/>
          </p:grpSpPr>
          <p:sp>
            <p:nvSpPr>
              <p:cNvPr id="242" name="Oval 70"/>
              <p:cNvSpPr>
                <a:spLocks noChangeArrowheads="1"/>
              </p:cNvSpPr>
              <p:nvPr/>
            </p:nvSpPr>
            <p:spPr bwMode="auto">
              <a:xfrm>
                <a:off x="2676" y="1369"/>
                <a:ext cx="489" cy="133"/>
              </a:xfrm>
              <a:prstGeom prst="ellipse">
                <a:avLst/>
              </a:prstGeom>
              <a:grpFill/>
              <a:ln w="9525">
                <a:solidFill>
                  <a:schemeClr val="accent2">
                    <a:lumMod val="50000"/>
                  </a:schemeClr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457152" eaLnBrk="0" hangingPunct="0">
                  <a:spcAft>
                    <a:spcPct val="0"/>
                  </a:spcAft>
                  <a:defRPr/>
                </a:pPr>
                <a:endParaRPr lang="en-US" sz="2000" u="sng" dirty="0">
                  <a:solidFill>
                    <a:srgbClr val="00FF00"/>
                  </a:solidFill>
                  <a:latin typeface="Calibri"/>
                  <a:cs typeface="Calibri"/>
                </a:endParaRPr>
              </a:p>
            </p:txBody>
          </p:sp>
          <p:sp>
            <p:nvSpPr>
              <p:cNvPr id="243" name="Rectangle 71"/>
              <p:cNvSpPr>
                <a:spLocks noChangeArrowheads="1"/>
              </p:cNvSpPr>
              <p:nvPr/>
            </p:nvSpPr>
            <p:spPr bwMode="auto">
              <a:xfrm>
                <a:off x="2351" y="1362"/>
                <a:ext cx="589" cy="146"/>
              </a:xfrm>
              <a:prstGeom prst="rect">
                <a:avLst/>
              </a:prstGeom>
              <a:grpFill/>
              <a:ln w="9525">
                <a:solidFill>
                  <a:schemeClr val="accent2">
                    <a:lumMod val="50000"/>
                  </a:schemeClr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457152" eaLnBrk="0" hangingPunct="0">
                  <a:spcAft>
                    <a:spcPct val="0"/>
                  </a:spcAft>
                  <a:defRPr/>
                </a:pPr>
                <a:endParaRPr lang="en-US" sz="2000" u="sng" dirty="0">
                  <a:solidFill>
                    <a:srgbClr val="00FF00"/>
                  </a:solidFill>
                  <a:latin typeface="Calibri"/>
                  <a:cs typeface="Calibri"/>
                </a:endParaRPr>
              </a:p>
            </p:txBody>
          </p:sp>
          <p:sp>
            <p:nvSpPr>
              <p:cNvPr id="245" name="Oval 72"/>
              <p:cNvSpPr>
                <a:spLocks noChangeArrowheads="1"/>
              </p:cNvSpPr>
              <p:nvPr/>
            </p:nvSpPr>
            <p:spPr bwMode="auto">
              <a:xfrm>
                <a:off x="1895" y="1403"/>
                <a:ext cx="575" cy="66"/>
              </a:xfrm>
              <a:prstGeom prst="ellipse">
                <a:avLst/>
              </a:prstGeom>
              <a:grpFill/>
              <a:ln w="9525">
                <a:solidFill>
                  <a:schemeClr val="accent2">
                    <a:lumMod val="50000"/>
                  </a:schemeClr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457152" eaLnBrk="0" hangingPunct="0">
                  <a:spcAft>
                    <a:spcPct val="0"/>
                  </a:spcAft>
                  <a:defRPr/>
                </a:pPr>
                <a:endParaRPr lang="en-US" sz="2000" u="sng" dirty="0">
                  <a:solidFill>
                    <a:srgbClr val="00FF00"/>
                  </a:solidFill>
                  <a:latin typeface="Calibri"/>
                  <a:cs typeface="Calibri"/>
                </a:endParaRPr>
              </a:p>
            </p:txBody>
          </p:sp>
          <p:sp>
            <p:nvSpPr>
              <p:cNvPr id="247" name="Oval 73"/>
              <p:cNvSpPr>
                <a:spLocks noChangeArrowheads="1"/>
              </p:cNvSpPr>
              <p:nvPr/>
            </p:nvSpPr>
            <p:spPr bwMode="auto">
              <a:xfrm>
                <a:off x="2060" y="1363"/>
                <a:ext cx="635" cy="146"/>
              </a:xfrm>
              <a:prstGeom prst="ellipse">
                <a:avLst/>
              </a:prstGeom>
              <a:grpFill/>
              <a:ln w="9525">
                <a:solidFill>
                  <a:schemeClr val="accent2">
                    <a:lumMod val="50000"/>
                  </a:schemeClr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457152" eaLnBrk="0" hangingPunct="0">
                  <a:spcAft>
                    <a:spcPct val="0"/>
                  </a:spcAft>
                  <a:defRPr/>
                </a:pPr>
                <a:endParaRPr lang="en-US" sz="2000" u="sng" dirty="0">
                  <a:solidFill>
                    <a:srgbClr val="00FF00"/>
                  </a:solidFill>
                  <a:latin typeface="Calibri"/>
                  <a:cs typeface="Calibri"/>
                </a:endParaRPr>
              </a:p>
            </p:txBody>
          </p:sp>
        </p:grpSp>
        <p:grpSp>
          <p:nvGrpSpPr>
            <p:cNvPr id="228" name="Group 74"/>
            <p:cNvGrpSpPr>
              <a:grpSpLocks/>
            </p:cNvGrpSpPr>
            <p:nvPr/>
          </p:nvGrpSpPr>
          <p:grpSpPr bwMode="auto">
            <a:xfrm>
              <a:off x="3517" y="2315"/>
              <a:ext cx="232" cy="486"/>
              <a:chOff x="2742" y="2393"/>
              <a:chExt cx="232" cy="486"/>
            </a:xfrm>
            <a:grpFill/>
          </p:grpSpPr>
          <p:sp>
            <p:nvSpPr>
              <p:cNvPr id="240" name="Freeform 239"/>
              <p:cNvSpPr>
                <a:spLocks/>
              </p:cNvSpPr>
              <p:nvPr/>
            </p:nvSpPr>
            <p:spPr bwMode="auto">
              <a:xfrm>
                <a:off x="2743" y="2393"/>
                <a:ext cx="231" cy="244"/>
              </a:xfrm>
              <a:custGeom>
                <a:avLst/>
                <a:gdLst/>
                <a:ahLst/>
                <a:cxnLst>
                  <a:cxn ang="0">
                    <a:pos x="231" y="244"/>
                  </a:cxn>
                  <a:cxn ang="0">
                    <a:pos x="66" y="244"/>
                  </a:cxn>
                  <a:cxn ang="0">
                    <a:pos x="0" y="33"/>
                  </a:cxn>
                  <a:cxn ang="0">
                    <a:pos x="33" y="0"/>
                  </a:cxn>
                  <a:cxn ang="0">
                    <a:pos x="231" y="244"/>
                  </a:cxn>
                </a:cxnLst>
                <a:rect l="0" t="0" r="r" b="b"/>
                <a:pathLst>
                  <a:path w="231" h="244">
                    <a:moveTo>
                      <a:pt x="231" y="244"/>
                    </a:moveTo>
                    <a:lnTo>
                      <a:pt x="66" y="244"/>
                    </a:lnTo>
                    <a:lnTo>
                      <a:pt x="0" y="33"/>
                    </a:lnTo>
                    <a:lnTo>
                      <a:pt x="33" y="0"/>
                    </a:lnTo>
                    <a:lnTo>
                      <a:pt x="231" y="244"/>
                    </a:lnTo>
                    <a:close/>
                  </a:path>
                </a:pathLst>
              </a:custGeom>
              <a:grpFill/>
              <a:ln w="9525">
                <a:solidFill>
                  <a:schemeClr val="accent2">
                    <a:lumMod val="50000"/>
                  </a:schemeClr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457152" eaLnBrk="0" hangingPunct="0">
                  <a:spcAft>
                    <a:spcPct val="0"/>
                  </a:spcAft>
                  <a:defRPr/>
                </a:pPr>
                <a:endParaRPr lang="en-US" sz="2000" u="sng" dirty="0">
                  <a:solidFill>
                    <a:srgbClr val="00FF00"/>
                  </a:solidFill>
                  <a:latin typeface="Calibri"/>
                  <a:cs typeface="Calibri"/>
                </a:endParaRPr>
              </a:p>
            </p:txBody>
          </p:sp>
          <p:sp>
            <p:nvSpPr>
              <p:cNvPr id="241" name="Freeform 240"/>
              <p:cNvSpPr>
                <a:spLocks/>
              </p:cNvSpPr>
              <p:nvPr/>
            </p:nvSpPr>
            <p:spPr bwMode="auto">
              <a:xfrm flipV="1">
                <a:off x="2742" y="2635"/>
                <a:ext cx="231" cy="244"/>
              </a:xfrm>
              <a:custGeom>
                <a:avLst/>
                <a:gdLst/>
                <a:ahLst/>
                <a:cxnLst>
                  <a:cxn ang="0">
                    <a:pos x="231" y="244"/>
                  </a:cxn>
                  <a:cxn ang="0">
                    <a:pos x="66" y="244"/>
                  </a:cxn>
                  <a:cxn ang="0">
                    <a:pos x="0" y="33"/>
                  </a:cxn>
                  <a:cxn ang="0">
                    <a:pos x="33" y="0"/>
                  </a:cxn>
                  <a:cxn ang="0">
                    <a:pos x="231" y="244"/>
                  </a:cxn>
                </a:cxnLst>
                <a:rect l="0" t="0" r="r" b="b"/>
                <a:pathLst>
                  <a:path w="231" h="244">
                    <a:moveTo>
                      <a:pt x="231" y="244"/>
                    </a:moveTo>
                    <a:lnTo>
                      <a:pt x="66" y="244"/>
                    </a:lnTo>
                    <a:lnTo>
                      <a:pt x="0" y="33"/>
                    </a:lnTo>
                    <a:lnTo>
                      <a:pt x="33" y="0"/>
                    </a:lnTo>
                    <a:lnTo>
                      <a:pt x="231" y="244"/>
                    </a:lnTo>
                    <a:close/>
                  </a:path>
                </a:pathLst>
              </a:custGeom>
              <a:grpFill/>
              <a:ln w="9525">
                <a:solidFill>
                  <a:schemeClr val="accent2">
                    <a:lumMod val="50000"/>
                  </a:schemeClr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457152" eaLnBrk="0" hangingPunct="0">
                  <a:spcAft>
                    <a:spcPct val="0"/>
                  </a:spcAft>
                  <a:defRPr/>
                </a:pPr>
                <a:endParaRPr lang="en-US" sz="2000" u="sng" dirty="0">
                  <a:solidFill>
                    <a:srgbClr val="00FF00"/>
                  </a:solidFill>
                  <a:latin typeface="Calibri"/>
                  <a:cs typeface="Calibri"/>
                </a:endParaRPr>
              </a:p>
            </p:txBody>
          </p:sp>
        </p:grpSp>
        <p:grpSp>
          <p:nvGrpSpPr>
            <p:cNvPr id="229" name="Group 77"/>
            <p:cNvGrpSpPr>
              <a:grpSpLocks/>
            </p:cNvGrpSpPr>
            <p:nvPr/>
          </p:nvGrpSpPr>
          <p:grpSpPr bwMode="auto">
            <a:xfrm>
              <a:off x="3921" y="1918"/>
              <a:ext cx="504" cy="1280"/>
              <a:chOff x="4074" y="1851"/>
              <a:chExt cx="504" cy="1280"/>
            </a:xfrm>
            <a:grpFill/>
          </p:grpSpPr>
          <p:grpSp>
            <p:nvGrpSpPr>
              <p:cNvPr id="230" name="Group 78"/>
              <p:cNvGrpSpPr>
                <a:grpSpLocks/>
              </p:cNvGrpSpPr>
              <p:nvPr/>
            </p:nvGrpSpPr>
            <p:grpSpPr bwMode="auto">
              <a:xfrm>
                <a:off x="4074" y="1851"/>
                <a:ext cx="503" cy="641"/>
                <a:chOff x="2730" y="1692"/>
                <a:chExt cx="503" cy="641"/>
              </a:xfrm>
              <a:grpFill/>
            </p:grpSpPr>
            <p:sp>
              <p:nvSpPr>
                <p:cNvPr id="236" name="Freeform 79"/>
                <p:cNvSpPr>
                  <a:spLocks/>
                </p:cNvSpPr>
                <p:nvPr/>
              </p:nvSpPr>
              <p:spPr bwMode="auto">
                <a:xfrm>
                  <a:off x="2730" y="1692"/>
                  <a:ext cx="503" cy="641"/>
                </a:xfrm>
                <a:custGeom>
                  <a:avLst/>
                  <a:gdLst/>
                  <a:ahLst/>
                  <a:cxnLst>
                    <a:cxn ang="0">
                      <a:pos x="503" y="641"/>
                    </a:cxn>
                    <a:cxn ang="0">
                      <a:pos x="166" y="641"/>
                    </a:cxn>
                    <a:cxn ang="0">
                      <a:pos x="166" y="443"/>
                    </a:cxn>
                    <a:cxn ang="0">
                      <a:pos x="0" y="0"/>
                    </a:cxn>
                    <a:cxn ang="0">
                      <a:pos x="73" y="0"/>
                    </a:cxn>
                    <a:cxn ang="0">
                      <a:pos x="503" y="641"/>
                    </a:cxn>
                  </a:cxnLst>
                  <a:rect l="0" t="0" r="r" b="b"/>
                  <a:pathLst>
                    <a:path w="503" h="641">
                      <a:moveTo>
                        <a:pt x="503" y="641"/>
                      </a:moveTo>
                      <a:lnTo>
                        <a:pt x="166" y="641"/>
                      </a:lnTo>
                      <a:lnTo>
                        <a:pt x="166" y="443"/>
                      </a:lnTo>
                      <a:lnTo>
                        <a:pt x="0" y="0"/>
                      </a:lnTo>
                      <a:lnTo>
                        <a:pt x="73" y="0"/>
                      </a:lnTo>
                      <a:lnTo>
                        <a:pt x="503" y="641"/>
                      </a:lnTo>
                      <a:close/>
                    </a:path>
                  </a:pathLst>
                </a:custGeom>
                <a:grpFill/>
                <a:ln w="9525">
                  <a:solidFill>
                    <a:schemeClr val="accent2">
                      <a:lumMod val="50000"/>
                    </a:schemeClr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pPr defTabSz="457152" eaLnBrk="0" hangingPunct="0">
                    <a:spcAft>
                      <a:spcPct val="0"/>
                    </a:spcAft>
                    <a:defRPr/>
                  </a:pPr>
                  <a:endParaRPr lang="en-US" sz="2000" u="sng" dirty="0">
                    <a:solidFill>
                      <a:srgbClr val="00FF00"/>
                    </a:solidFill>
                    <a:latin typeface="Calibri"/>
                    <a:cs typeface="Calibri"/>
                  </a:endParaRPr>
                </a:p>
              </p:txBody>
            </p:sp>
            <p:grpSp>
              <p:nvGrpSpPr>
                <p:cNvPr id="237" name="Group 80"/>
                <p:cNvGrpSpPr>
                  <a:grpSpLocks/>
                </p:cNvGrpSpPr>
                <p:nvPr/>
              </p:nvGrpSpPr>
              <p:grpSpPr bwMode="auto">
                <a:xfrm>
                  <a:off x="2848" y="2082"/>
                  <a:ext cx="338" cy="73"/>
                  <a:chOff x="4112" y="2935"/>
                  <a:chExt cx="338" cy="73"/>
                </a:xfrm>
                <a:grpFill/>
              </p:grpSpPr>
              <p:sp>
                <p:nvSpPr>
                  <p:cNvPr id="238" name="Rectangle 81"/>
                  <p:cNvSpPr>
                    <a:spLocks noChangeArrowheads="1"/>
                  </p:cNvSpPr>
                  <p:nvPr/>
                </p:nvSpPr>
                <p:spPr bwMode="auto">
                  <a:xfrm>
                    <a:off x="4364" y="2935"/>
                    <a:ext cx="86" cy="73"/>
                  </a:xfrm>
                  <a:prstGeom prst="rect">
                    <a:avLst/>
                  </a:prstGeom>
                  <a:grpFill/>
                  <a:ln w="9525">
                    <a:solidFill>
                      <a:schemeClr val="accent2">
                        <a:lumMod val="50000"/>
                      </a:schemeClr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pPr defTabSz="457152" eaLnBrk="0" hangingPunct="0">
                      <a:spcAft>
                        <a:spcPct val="0"/>
                      </a:spcAft>
                      <a:defRPr/>
                    </a:pPr>
                    <a:endParaRPr lang="en-US" sz="2000" u="sng" dirty="0">
                      <a:solidFill>
                        <a:srgbClr val="00FF00"/>
                      </a:solidFill>
                      <a:latin typeface="Calibri"/>
                      <a:cs typeface="Calibri"/>
                    </a:endParaRPr>
                  </a:p>
                </p:txBody>
              </p:sp>
              <p:sp>
                <p:nvSpPr>
                  <p:cNvPr id="239" name="Freeform 82"/>
                  <p:cNvSpPr>
                    <a:spLocks/>
                  </p:cNvSpPr>
                  <p:nvPr/>
                </p:nvSpPr>
                <p:spPr bwMode="auto">
                  <a:xfrm>
                    <a:off x="4112" y="2948"/>
                    <a:ext cx="251" cy="60"/>
                  </a:xfrm>
                  <a:custGeom>
                    <a:avLst/>
                    <a:gdLst/>
                    <a:ahLst/>
                    <a:cxnLst>
                      <a:cxn ang="0">
                        <a:pos x="251" y="0"/>
                      </a:cxn>
                      <a:cxn ang="0">
                        <a:pos x="251" y="73"/>
                      </a:cxn>
                      <a:cxn ang="0">
                        <a:pos x="0" y="40"/>
                      </a:cxn>
                      <a:cxn ang="0">
                        <a:pos x="251" y="0"/>
                      </a:cxn>
                    </a:cxnLst>
                    <a:rect l="0" t="0" r="r" b="b"/>
                    <a:pathLst>
                      <a:path w="251" h="73">
                        <a:moveTo>
                          <a:pt x="251" y="0"/>
                        </a:moveTo>
                        <a:lnTo>
                          <a:pt x="251" y="73"/>
                        </a:lnTo>
                        <a:lnTo>
                          <a:pt x="0" y="40"/>
                        </a:lnTo>
                        <a:lnTo>
                          <a:pt x="251" y="0"/>
                        </a:lnTo>
                        <a:close/>
                      </a:path>
                    </a:pathLst>
                  </a:custGeom>
                  <a:grpFill/>
                  <a:ln w="9525">
                    <a:solidFill>
                      <a:schemeClr val="accent2">
                        <a:lumMod val="50000"/>
                      </a:schemeClr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pPr defTabSz="457152" eaLnBrk="0" hangingPunct="0">
                      <a:spcAft>
                        <a:spcPct val="0"/>
                      </a:spcAft>
                      <a:defRPr/>
                    </a:pPr>
                    <a:endParaRPr lang="en-US" sz="2000" u="sng" dirty="0">
                      <a:solidFill>
                        <a:srgbClr val="00FF00"/>
                      </a:solidFill>
                      <a:latin typeface="Calibri"/>
                      <a:cs typeface="Calibri"/>
                    </a:endParaRPr>
                  </a:p>
                </p:txBody>
              </p:sp>
            </p:grpSp>
          </p:grpSp>
          <p:grpSp>
            <p:nvGrpSpPr>
              <p:cNvPr id="231" name="Group 83"/>
              <p:cNvGrpSpPr>
                <a:grpSpLocks/>
              </p:cNvGrpSpPr>
              <p:nvPr/>
            </p:nvGrpSpPr>
            <p:grpSpPr bwMode="auto">
              <a:xfrm flipV="1">
                <a:off x="4075" y="2490"/>
                <a:ext cx="503" cy="641"/>
                <a:chOff x="2730" y="1692"/>
                <a:chExt cx="503" cy="641"/>
              </a:xfrm>
              <a:grpFill/>
            </p:grpSpPr>
            <p:sp>
              <p:nvSpPr>
                <p:cNvPr id="232" name="Freeform 84"/>
                <p:cNvSpPr>
                  <a:spLocks/>
                </p:cNvSpPr>
                <p:nvPr/>
              </p:nvSpPr>
              <p:spPr bwMode="auto">
                <a:xfrm>
                  <a:off x="2730" y="1692"/>
                  <a:ext cx="503" cy="641"/>
                </a:xfrm>
                <a:custGeom>
                  <a:avLst/>
                  <a:gdLst/>
                  <a:ahLst/>
                  <a:cxnLst>
                    <a:cxn ang="0">
                      <a:pos x="503" y="641"/>
                    </a:cxn>
                    <a:cxn ang="0">
                      <a:pos x="166" y="641"/>
                    </a:cxn>
                    <a:cxn ang="0">
                      <a:pos x="166" y="443"/>
                    </a:cxn>
                    <a:cxn ang="0">
                      <a:pos x="0" y="0"/>
                    </a:cxn>
                    <a:cxn ang="0">
                      <a:pos x="73" y="0"/>
                    </a:cxn>
                    <a:cxn ang="0">
                      <a:pos x="503" y="641"/>
                    </a:cxn>
                  </a:cxnLst>
                  <a:rect l="0" t="0" r="r" b="b"/>
                  <a:pathLst>
                    <a:path w="503" h="641">
                      <a:moveTo>
                        <a:pt x="503" y="641"/>
                      </a:moveTo>
                      <a:lnTo>
                        <a:pt x="166" y="641"/>
                      </a:lnTo>
                      <a:lnTo>
                        <a:pt x="166" y="443"/>
                      </a:lnTo>
                      <a:lnTo>
                        <a:pt x="0" y="0"/>
                      </a:lnTo>
                      <a:lnTo>
                        <a:pt x="73" y="0"/>
                      </a:lnTo>
                      <a:lnTo>
                        <a:pt x="503" y="641"/>
                      </a:lnTo>
                      <a:close/>
                    </a:path>
                  </a:pathLst>
                </a:custGeom>
                <a:grpFill/>
                <a:ln w="9525">
                  <a:solidFill>
                    <a:schemeClr val="accent2">
                      <a:lumMod val="50000"/>
                    </a:schemeClr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pPr defTabSz="457152" eaLnBrk="0" hangingPunct="0">
                    <a:spcAft>
                      <a:spcPct val="0"/>
                    </a:spcAft>
                    <a:defRPr/>
                  </a:pPr>
                  <a:endParaRPr lang="en-US" sz="2000" u="sng" dirty="0">
                    <a:solidFill>
                      <a:srgbClr val="00FF00"/>
                    </a:solidFill>
                    <a:latin typeface="Calibri"/>
                    <a:cs typeface="Calibri"/>
                  </a:endParaRPr>
                </a:p>
              </p:txBody>
            </p:sp>
            <p:grpSp>
              <p:nvGrpSpPr>
                <p:cNvPr id="233" name="Group 85"/>
                <p:cNvGrpSpPr>
                  <a:grpSpLocks/>
                </p:cNvGrpSpPr>
                <p:nvPr/>
              </p:nvGrpSpPr>
              <p:grpSpPr bwMode="auto">
                <a:xfrm>
                  <a:off x="2848" y="2082"/>
                  <a:ext cx="338" cy="73"/>
                  <a:chOff x="4112" y="2935"/>
                  <a:chExt cx="338" cy="73"/>
                </a:xfrm>
                <a:grpFill/>
              </p:grpSpPr>
              <p:sp>
                <p:nvSpPr>
                  <p:cNvPr id="234" name="Rectangle 86"/>
                  <p:cNvSpPr>
                    <a:spLocks noChangeArrowheads="1"/>
                  </p:cNvSpPr>
                  <p:nvPr/>
                </p:nvSpPr>
                <p:spPr bwMode="auto">
                  <a:xfrm>
                    <a:off x="4364" y="2935"/>
                    <a:ext cx="86" cy="73"/>
                  </a:xfrm>
                  <a:prstGeom prst="rect">
                    <a:avLst/>
                  </a:prstGeom>
                  <a:grpFill/>
                  <a:ln w="9525">
                    <a:solidFill>
                      <a:schemeClr val="accent2">
                        <a:lumMod val="50000"/>
                      </a:schemeClr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pPr defTabSz="457152" eaLnBrk="0" hangingPunct="0">
                      <a:spcAft>
                        <a:spcPct val="0"/>
                      </a:spcAft>
                      <a:defRPr/>
                    </a:pPr>
                    <a:endParaRPr lang="en-US" sz="2000" u="sng" dirty="0">
                      <a:solidFill>
                        <a:srgbClr val="00FF00"/>
                      </a:solidFill>
                      <a:latin typeface="Calibri"/>
                      <a:cs typeface="Calibri"/>
                    </a:endParaRPr>
                  </a:p>
                </p:txBody>
              </p:sp>
              <p:sp>
                <p:nvSpPr>
                  <p:cNvPr id="235" name="Freeform 87"/>
                  <p:cNvSpPr>
                    <a:spLocks/>
                  </p:cNvSpPr>
                  <p:nvPr/>
                </p:nvSpPr>
                <p:spPr bwMode="auto">
                  <a:xfrm>
                    <a:off x="4112" y="2948"/>
                    <a:ext cx="251" cy="60"/>
                  </a:xfrm>
                  <a:custGeom>
                    <a:avLst/>
                    <a:gdLst/>
                    <a:ahLst/>
                    <a:cxnLst>
                      <a:cxn ang="0">
                        <a:pos x="251" y="0"/>
                      </a:cxn>
                      <a:cxn ang="0">
                        <a:pos x="251" y="73"/>
                      </a:cxn>
                      <a:cxn ang="0">
                        <a:pos x="0" y="40"/>
                      </a:cxn>
                      <a:cxn ang="0">
                        <a:pos x="251" y="0"/>
                      </a:cxn>
                    </a:cxnLst>
                    <a:rect l="0" t="0" r="r" b="b"/>
                    <a:pathLst>
                      <a:path w="251" h="73">
                        <a:moveTo>
                          <a:pt x="251" y="0"/>
                        </a:moveTo>
                        <a:lnTo>
                          <a:pt x="251" y="73"/>
                        </a:lnTo>
                        <a:lnTo>
                          <a:pt x="0" y="40"/>
                        </a:lnTo>
                        <a:lnTo>
                          <a:pt x="251" y="0"/>
                        </a:lnTo>
                        <a:close/>
                      </a:path>
                    </a:pathLst>
                  </a:custGeom>
                  <a:grpFill/>
                  <a:ln w="9525">
                    <a:solidFill>
                      <a:schemeClr val="accent2">
                        <a:lumMod val="50000"/>
                      </a:schemeClr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pPr defTabSz="457152" eaLnBrk="0" hangingPunct="0">
                      <a:spcAft>
                        <a:spcPct val="0"/>
                      </a:spcAft>
                      <a:defRPr/>
                    </a:pPr>
                    <a:endParaRPr lang="en-US" sz="2000" u="sng" dirty="0">
                      <a:solidFill>
                        <a:srgbClr val="00FF00"/>
                      </a:solidFill>
                      <a:latin typeface="Calibri"/>
                      <a:cs typeface="Calibri"/>
                    </a:endParaRPr>
                  </a:p>
                </p:txBody>
              </p:sp>
            </p:grpSp>
          </p:grpSp>
        </p:grpSp>
      </p:grpSp>
      <p:sp>
        <p:nvSpPr>
          <p:cNvPr id="248" name="TextBox 247"/>
          <p:cNvSpPr txBox="1"/>
          <p:nvPr/>
        </p:nvSpPr>
        <p:spPr>
          <a:xfrm>
            <a:off x="-55695" y="5106756"/>
            <a:ext cx="637300" cy="374950"/>
          </a:xfrm>
          <a:prstGeom prst="rect">
            <a:avLst/>
          </a:prstGeom>
          <a:noFill/>
        </p:spPr>
        <p:txBody>
          <a:bodyPr wrap="square" lIns="91430" tIns="45716" rIns="91430" bIns="45716" rtlCol="0">
            <a:spAutoFit/>
          </a:bodyPr>
          <a:lstStyle/>
          <a:p>
            <a:pPr defTabSz="457152"/>
            <a:r>
              <a:rPr lang="en-US" sz="900" dirty="0">
                <a:solidFill>
                  <a:prstClr val="black"/>
                </a:solidFill>
              </a:rPr>
              <a:t>(20 min to MF)</a:t>
            </a:r>
          </a:p>
        </p:txBody>
      </p:sp>
      <p:cxnSp>
        <p:nvCxnSpPr>
          <p:cNvPr id="263" name="Straight Connector 262"/>
          <p:cNvCxnSpPr/>
          <p:nvPr/>
        </p:nvCxnSpPr>
        <p:spPr>
          <a:xfrm flipV="1">
            <a:off x="3511514" y="1225328"/>
            <a:ext cx="1356767" cy="126573"/>
          </a:xfrm>
          <a:prstGeom prst="line">
            <a:avLst/>
          </a:prstGeom>
          <a:ln>
            <a:solidFill>
              <a:schemeClr val="accent2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4" name="Straight Connector 283"/>
          <p:cNvCxnSpPr/>
          <p:nvPr/>
        </p:nvCxnSpPr>
        <p:spPr>
          <a:xfrm flipV="1">
            <a:off x="2565453" y="3072431"/>
            <a:ext cx="438913" cy="963741"/>
          </a:xfrm>
          <a:prstGeom prst="line">
            <a:avLst/>
          </a:prstGeom>
          <a:ln>
            <a:solidFill>
              <a:schemeClr val="accent2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00" name="Picture 168" descr="dave2Wx1-wxgraphic.png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07" t="13097" r="52818" b="64683"/>
          <a:stretch/>
        </p:blipFill>
        <p:spPr bwMode="auto">
          <a:xfrm rot="20083848" flipH="1" flipV="1">
            <a:off x="7268489" y="1544069"/>
            <a:ext cx="256808" cy="3179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07" name="Group 68"/>
          <p:cNvGrpSpPr>
            <a:grpSpLocks noChangeAspect="1"/>
          </p:cNvGrpSpPr>
          <p:nvPr/>
        </p:nvGrpSpPr>
        <p:grpSpPr bwMode="auto">
          <a:xfrm rot="1489787">
            <a:off x="1176813" y="2899737"/>
            <a:ext cx="274320" cy="290539"/>
            <a:chOff x="3514" y="1918"/>
            <a:chExt cx="1270" cy="1280"/>
          </a:xfrm>
          <a:solidFill>
            <a:schemeClr val="tx1">
              <a:lumMod val="75000"/>
              <a:lumOff val="25000"/>
            </a:schemeClr>
          </a:solidFill>
          <a:effectLst/>
        </p:grpSpPr>
        <p:grpSp>
          <p:nvGrpSpPr>
            <p:cNvPr id="308" name="Group 69"/>
            <p:cNvGrpSpPr>
              <a:grpSpLocks/>
            </p:cNvGrpSpPr>
            <p:nvPr/>
          </p:nvGrpSpPr>
          <p:grpSpPr bwMode="auto">
            <a:xfrm>
              <a:off x="3514" y="2484"/>
              <a:ext cx="1270" cy="147"/>
              <a:chOff x="1895" y="1362"/>
              <a:chExt cx="1270" cy="147"/>
            </a:xfrm>
            <a:grpFill/>
          </p:grpSpPr>
          <p:sp>
            <p:nvSpPr>
              <p:cNvPr id="323" name="Oval 70"/>
              <p:cNvSpPr>
                <a:spLocks noChangeArrowheads="1"/>
              </p:cNvSpPr>
              <p:nvPr/>
            </p:nvSpPr>
            <p:spPr bwMode="auto">
              <a:xfrm>
                <a:off x="2676" y="1369"/>
                <a:ext cx="489" cy="133"/>
              </a:xfrm>
              <a:prstGeom prst="ellipse">
                <a:avLst/>
              </a:prstGeom>
              <a:grpFill/>
              <a:ln w="9525">
                <a:solidFill>
                  <a:schemeClr val="accent2">
                    <a:lumMod val="50000"/>
                  </a:schemeClr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457152" eaLnBrk="0" hangingPunct="0">
                  <a:spcAft>
                    <a:spcPct val="0"/>
                  </a:spcAft>
                  <a:defRPr/>
                </a:pPr>
                <a:endParaRPr lang="en-US" sz="2000" u="sng" dirty="0">
                  <a:solidFill>
                    <a:srgbClr val="00FF00"/>
                  </a:solidFill>
                  <a:latin typeface="Calibri"/>
                  <a:cs typeface="Calibri"/>
                </a:endParaRPr>
              </a:p>
            </p:txBody>
          </p:sp>
          <p:sp>
            <p:nvSpPr>
              <p:cNvPr id="324" name="Rectangle 71"/>
              <p:cNvSpPr>
                <a:spLocks noChangeArrowheads="1"/>
              </p:cNvSpPr>
              <p:nvPr/>
            </p:nvSpPr>
            <p:spPr bwMode="auto">
              <a:xfrm>
                <a:off x="2351" y="1362"/>
                <a:ext cx="589" cy="146"/>
              </a:xfrm>
              <a:prstGeom prst="rect">
                <a:avLst/>
              </a:prstGeom>
              <a:grpFill/>
              <a:ln w="9525">
                <a:solidFill>
                  <a:schemeClr val="accent2">
                    <a:lumMod val="50000"/>
                  </a:schemeClr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457152" eaLnBrk="0" hangingPunct="0">
                  <a:spcAft>
                    <a:spcPct val="0"/>
                  </a:spcAft>
                  <a:defRPr/>
                </a:pPr>
                <a:endParaRPr lang="en-US" sz="2000" u="sng" dirty="0">
                  <a:solidFill>
                    <a:srgbClr val="00FF00"/>
                  </a:solidFill>
                  <a:latin typeface="Calibri"/>
                  <a:cs typeface="Calibri"/>
                </a:endParaRPr>
              </a:p>
            </p:txBody>
          </p:sp>
          <p:sp>
            <p:nvSpPr>
              <p:cNvPr id="325" name="Oval 72"/>
              <p:cNvSpPr>
                <a:spLocks noChangeArrowheads="1"/>
              </p:cNvSpPr>
              <p:nvPr/>
            </p:nvSpPr>
            <p:spPr bwMode="auto">
              <a:xfrm>
                <a:off x="1895" y="1403"/>
                <a:ext cx="575" cy="66"/>
              </a:xfrm>
              <a:prstGeom prst="ellipse">
                <a:avLst/>
              </a:prstGeom>
              <a:grpFill/>
              <a:ln w="9525">
                <a:solidFill>
                  <a:schemeClr val="accent2">
                    <a:lumMod val="50000"/>
                  </a:schemeClr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457152" eaLnBrk="0" hangingPunct="0">
                  <a:spcAft>
                    <a:spcPct val="0"/>
                  </a:spcAft>
                  <a:defRPr/>
                </a:pPr>
                <a:endParaRPr lang="en-US" sz="2000" u="sng" dirty="0">
                  <a:solidFill>
                    <a:srgbClr val="00FF00"/>
                  </a:solidFill>
                  <a:latin typeface="Calibri"/>
                  <a:cs typeface="Calibri"/>
                </a:endParaRPr>
              </a:p>
            </p:txBody>
          </p:sp>
          <p:sp>
            <p:nvSpPr>
              <p:cNvPr id="326" name="Oval 73"/>
              <p:cNvSpPr>
                <a:spLocks noChangeArrowheads="1"/>
              </p:cNvSpPr>
              <p:nvPr/>
            </p:nvSpPr>
            <p:spPr bwMode="auto">
              <a:xfrm>
                <a:off x="2060" y="1363"/>
                <a:ext cx="635" cy="146"/>
              </a:xfrm>
              <a:prstGeom prst="ellipse">
                <a:avLst/>
              </a:prstGeom>
              <a:grpFill/>
              <a:ln w="9525">
                <a:solidFill>
                  <a:schemeClr val="accent2">
                    <a:lumMod val="50000"/>
                  </a:schemeClr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457152" eaLnBrk="0" hangingPunct="0">
                  <a:spcAft>
                    <a:spcPct val="0"/>
                  </a:spcAft>
                  <a:defRPr/>
                </a:pPr>
                <a:endParaRPr lang="en-US" sz="2000" u="sng" dirty="0">
                  <a:solidFill>
                    <a:srgbClr val="00FF00"/>
                  </a:solidFill>
                  <a:latin typeface="Calibri"/>
                  <a:cs typeface="Calibri"/>
                </a:endParaRPr>
              </a:p>
            </p:txBody>
          </p:sp>
        </p:grpSp>
        <p:grpSp>
          <p:nvGrpSpPr>
            <p:cNvPr id="309" name="Group 74"/>
            <p:cNvGrpSpPr>
              <a:grpSpLocks/>
            </p:cNvGrpSpPr>
            <p:nvPr/>
          </p:nvGrpSpPr>
          <p:grpSpPr bwMode="auto">
            <a:xfrm>
              <a:off x="3517" y="2315"/>
              <a:ext cx="232" cy="486"/>
              <a:chOff x="2742" y="2393"/>
              <a:chExt cx="232" cy="486"/>
            </a:xfrm>
            <a:grpFill/>
          </p:grpSpPr>
          <p:sp>
            <p:nvSpPr>
              <p:cNvPr id="321" name="Freeform 320"/>
              <p:cNvSpPr>
                <a:spLocks/>
              </p:cNvSpPr>
              <p:nvPr/>
            </p:nvSpPr>
            <p:spPr bwMode="auto">
              <a:xfrm>
                <a:off x="2743" y="2393"/>
                <a:ext cx="231" cy="244"/>
              </a:xfrm>
              <a:custGeom>
                <a:avLst/>
                <a:gdLst/>
                <a:ahLst/>
                <a:cxnLst>
                  <a:cxn ang="0">
                    <a:pos x="231" y="244"/>
                  </a:cxn>
                  <a:cxn ang="0">
                    <a:pos x="66" y="244"/>
                  </a:cxn>
                  <a:cxn ang="0">
                    <a:pos x="0" y="33"/>
                  </a:cxn>
                  <a:cxn ang="0">
                    <a:pos x="33" y="0"/>
                  </a:cxn>
                  <a:cxn ang="0">
                    <a:pos x="231" y="244"/>
                  </a:cxn>
                </a:cxnLst>
                <a:rect l="0" t="0" r="r" b="b"/>
                <a:pathLst>
                  <a:path w="231" h="244">
                    <a:moveTo>
                      <a:pt x="231" y="244"/>
                    </a:moveTo>
                    <a:lnTo>
                      <a:pt x="66" y="244"/>
                    </a:lnTo>
                    <a:lnTo>
                      <a:pt x="0" y="33"/>
                    </a:lnTo>
                    <a:lnTo>
                      <a:pt x="33" y="0"/>
                    </a:lnTo>
                    <a:lnTo>
                      <a:pt x="231" y="244"/>
                    </a:lnTo>
                    <a:close/>
                  </a:path>
                </a:pathLst>
              </a:custGeom>
              <a:grpFill/>
              <a:ln w="9525">
                <a:solidFill>
                  <a:schemeClr val="accent2">
                    <a:lumMod val="50000"/>
                  </a:schemeClr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457152" eaLnBrk="0" hangingPunct="0">
                  <a:spcAft>
                    <a:spcPct val="0"/>
                  </a:spcAft>
                  <a:defRPr/>
                </a:pPr>
                <a:endParaRPr lang="en-US" sz="2000" u="sng" dirty="0">
                  <a:solidFill>
                    <a:srgbClr val="00FF00"/>
                  </a:solidFill>
                  <a:latin typeface="Calibri"/>
                  <a:cs typeface="Calibri"/>
                </a:endParaRPr>
              </a:p>
            </p:txBody>
          </p:sp>
          <p:sp>
            <p:nvSpPr>
              <p:cNvPr id="322" name="Freeform 321"/>
              <p:cNvSpPr>
                <a:spLocks/>
              </p:cNvSpPr>
              <p:nvPr/>
            </p:nvSpPr>
            <p:spPr bwMode="auto">
              <a:xfrm flipV="1">
                <a:off x="2742" y="2635"/>
                <a:ext cx="231" cy="244"/>
              </a:xfrm>
              <a:custGeom>
                <a:avLst/>
                <a:gdLst/>
                <a:ahLst/>
                <a:cxnLst>
                  <a:cxn ang="0">
                    <a:pos x="231" y="244"/>
                  </a:cxn>
                  <a:cxn ang="0">
                    <a:pos x="66" y="244"/>
                  </a:cxn>
                  <a:cxn ang="0">
                    <a:pos x="0" y="33"/>
                  </a:cxn>
                  <a:cxn ang="0">
                    <a:pos x="33" y="0"/>
                  </a:cxn>
                  <a:cxn ang="0">
                    <a:pos x="231" y="244"/>
                  </a:cxn>
                </a:cxnLst>
                <a:rect l="0" t="0" r="r" b="b"/>
                <a:pathLst>
                  <a:path w="231" h="244">
                    <a:moveTo>
                      <a:pt x="231" y="244"/>
                    </a:moveTo>
                    <a:lnTo>
                      <a:pt x="66" y="244"/>
                    </a:lnTo>
                    <a:lnTo>
                      <a:pt x="0" y="33"/>
                    </a:lnTo>
                    <a:lnTo>
                      <a:pt x="33" y="0"/>
                    </a:lnTo>
                    <a:lnTo>
                      <a:pt x="231" y="244"/>
                    </a:lnTo>
                    <a:close/>
                  </a:path>
                </a:pathLst>
              </a:custGeom>
              <a:grpFill/>
              <a:ln w="9525">
                <a:solidFill>
                  <a:schemeClr val="accent2">
                    <a:lumMod val="50000"/>
                  </a:schemeClr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457152" eaLnBrk="0" hangingPunct="0">
                  <a:spcAft>
                    <a:spcPct val="0"/>
                  </a:spcAft>
                  <a:defRPr/>
                </a:pPr>
                <a:endParaRPr lang="en-US" sz="2000" u="sng" dirty="0">
                  <a:solidFill>
                    <a:srgbClr val="00FF00"/>
                  </a:solidFill>
                  <a:latin typeface="Calibri"/>
                  <a:cs typeface="Calibri"/>
                </a:endParaRPr>
              </a:p>
            </p:txBody>
          </p:sp>
        </p:grpSp>
        <p:grpSp>
          <p:nvGrpSpPr>
            <p:cNvPr id="310" name="Group 77"/>
            <p:cNvGrpSpPr>
              <a:grpSpLocks/>
            </p:cNvGrpSpPr>
            <p:nvPr/>
          </p:nvGrpSpPr>
          <p:grpSpPr bwMode="auto">
            <a:xfrm>
              <a:off x="3921" y="1918"/>
              <a:ext cx="504" cy="1280"/>
              <a:chOff x="4074" y="1851"/>
              <a:chExt cx="504" cy="1280"/>
            </a:xfrm>
            <a:grpFill/>
          </p:grpSpPr>
          <p:grpSp>
            <p:nvGrpSpPr>
              <p:cNvPr id="311" name="Group 78"/>
              <p:cNvGrpSpPr>
                <a:grpSpLocks/>
              </p:cNvGrpSpPr>
              <p:nvPr/>
            </p:nvGrpSpPr>
            <p:grpSpPr bwMode="auto">
              <a:xfrm>
                <a:off x="4074" y="1851"/>
                <a:ext cx="503" cy="641"/>
                <a:chOff x="2730" y="1692"/>
                <a:chExt cx="503" cy="641"/>
              </a:xfrm>
              <a:grpFill/>
            </p:grpSpPr>
            <p:sp>
              <p:nvSpPr>
                <p:cNvPr id="317" name="Freeform 79"/>
                <p:cNvSpPr>
                  <a:spLocks/>
                </p:cNvSpPr>
                <p:nvPr/>
              </p:nvSpPr>
              <p:spPr bwMode="auto">
                <a:xfrm>
                  <a:off x="2730" y="1692"/>
                  <a:ext cx="503" cy="641"/>
                </a:xfrm>
                <a:custGeom>
                  <a:avLst/>
                  <a:gdLst/>
                  <a:ahLst/>
                  <a:cxnLst>
                    <a:cxn ang="0">
                      <a:pos x="503" y="641"/>
                    </a:cxn>
                    <a:cxn ang="0">
                      <a:pos x="166" y="641"/>
                    </a:cxn>
                    <a:cxn ang="0">
                      <a:pos x="166" y="443"/>
                    </a:cxn>
                    <a:cxn ang="0">
                      <a:pos x="0" y="0"/>
                    </a:cxn>
                    <a:cxn ang="0">
                      <a:pos x="73" y="0"/>
                    </a:cxn>
                    <a:cxn ang="0">
                      <a:pos x="503" y="641"/>
                    </a:cxn>
                  </a:cxnLst>
                  <a:rect l="0" t="0" r="r" b="b"/>
                  <a:pathLst>
                    <a:path w="503" h="641">
                      <a:moveTo>
                        <a:pt x="503" y="641"/>
                      </a:moveTo>
                      <a:lnTo>
                        <a:pt x="166" y="641"/>
                      </a:lnTo>
                      <a:lnTo>
                        <a:pt x="166" y="443"/>
                      </a:lnTo>
                      <a:lnTo>
                        <a:pt x="0" y="0"/>
                      </a:lnTo>
                      <a:lnTo>
                        <a:pt x="73" y="0"/>
                      </a:lnTo>
                      <a:lnTo>
                        <a:pt x="503" y="641"/>
                      </a:lnTo>
                      <a:close/>
                    </a:path>
                  </a:pathLst>
                </a:custGeom>
                <a:grpFill/>
                <a:ln w="9525">
                  <a:solidFill>
                    <a:schemeClr val="accent2">
                      <a:lumMod val="50000"/>
                    </a:schemeClr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pPr defTabSz="457152" eaLnBrk="0" hangingPunct="0">
                    <a:spcAft>
                      <a:spcPct val="0"/>
                    </a:spcAft>
                    <a:defRPr/>
                  </a:pPr>
                  <a:endParaRPr lang="en-US" sz="2000" u="sng" dirty="0">
                    <a:solidFill>
                      <a:srgbClr val="00FF00"/>
                    </a:solidFill>
                    <a:latin typeface="Calibri"/>
                    <a:cs typeface="Calibri"/>
                  </a:endParaRPr>
                </a:p>
              </p:txBody>
            </p:sp>
            <p:grpSp>
              <p:nvGrpSpPr>
                <p:cNvPr id="318" name="Group 80"/>
                <p:cNvGrpSpPr>
                  <a:grpSpLocks/>
                </p:cNvGrpSpPr>
                <p:nvPr/>
              </p:nvGrpSpPr>
              <p:grpSpPr bwMode="auto">
                <a:xfrm>
                  <a:off x="2848" y="2082"/>
                  <a:ext cx="338" cy="73"/>
                  <a:chOff x="4112" y="2935"/>
                  <a:chExt cx="338" cy="73"/>
                </a:xfrm>
                <a:grpFill/>
              </p:grpSpPr>
              <p:sp>
                <p:nvSpPr>
                  <p:cNvPr id="319" name="Rectangle 81"/>
                  <p:cNvSpPr>
                    <a:spLocks noChangeArrowheads="1"/>
                  </p:cNvSpPr>
                  <p:nvPr/>
                </p:nvSpPr>
                <p:spPr bwMode="auto">
                  <a:xfrm>
                    <a:off x="4364" y="2935"/>
                    <a:ext cx="86" cy="73"/>
                  </a:xfrm>
                  <a:prstGeom prst="rect">
                    <a:avLst/>
                  </a:prstGeom>
                  <a:grpFill/>
                  <a:ln w="9525">
                    <a:solidFill>
                      <a:schemeClr val="accent2">
                        <a:lumMod val="50000"/>
                      </a:schemeClr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pPr defTabSz="457152" eaLnBrk="0" hangingPunct="0">
                      <a:spcAft>
                        <a:spcPct val="0"/>
                      </a:spcAft>
                      <a:defRPr/>
                    </a:pPr>
                    <a:endParaRPr lang="en-US" sz="2000" u="sng" dirty="0">
                      <a:solidFill>
                        <a:srgbClr val="00FF00"/>
                      </a:solidFill>
                      <a:latin typeface="Calibri"/>
                      <a:cs typeface="Calibri"/>
                    </a:endParaRPr>
                  </a:p>
                </p:txBody>
              </p:sp>
              <p:sp>
                <p:nvSpPr>
                  <p:cNvPr id="320" name="Freeform 82"/>
                  <p:cNvSpPr>
                    <a:spLocks/>
                  </p:cNvSpPr>
                  <p:nvPr/>
                </p:nvSpPr>
                <p:spPr bwMode="auto">
                  <a:xfrm>
                    <a:off x="4112" y="2948"/>
                    <a:ext cx="251" cy="60"/>
                  </a:xfrm>
                  <a:custGeom>
                    <a:avLst/>
                    <a:gdLst/>
                    <a:ahLst/>
                    <a:cxnLst>
                      <a:cxn ang="0">
                        <a:pos x="251" y="0"/>
                      </a:cxn>
                      <a:cxn ang="0">
                        <a:pos x="251" y="73"/>
                      </a:cxn>
                      <a:cxn ang="0">
                        <a:pos x="0" y="40"/>
                      </a:cxn>
                      <a:cxn ang="0">
                        <a:pos x="251" y="0"/>
                      </a:cxn>
                    </a:cxnLst>
                    <a:rect l="0" t="0" r="r" b="b"/>
                    <a:pathLst>
                      <a:path w="251" h="73">
                        <a:moveTo>
                          <a:pt x="251" y="0"/>
                        </a:moveTo>
                        <a:lnTo>
                          <a:pt x="251" y="73"/>
                        </a:lnTo>
                        <a:lnTo>
                          <a:pt x="0" y="40"/>
                        </a:lnTo>
                        <a:lnTo>
                          <a:pt x="251" y="0"/>
                        </a:lnTo>
                        <a:close/>
                      </a:path>
                    </a:pathLst>
                  </a:custGeom>
                  <a:grpFill/>
                  <a:ln w="9525">
                    <a:solidFill>
                      <a:schemeClr val="accent2">
                        <a:lumMod val="50000"/>
                      </a:schemeClr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pPr defTabSz="457152" eaLnBrk="0" hangingPunct="0">
                      <a:spcAft>
                        <a:spcPct val="0"/>
                      </a:spcAft>
                      <a:defRPr/>
                    </a:pPr>
                    <a:endParaRPr lang="en-US" sz="2000" u="sng" dirty="0">
                      <a:solidFill>
                        <a:srgbClr val="00FF00"/>
                      </a:solidFill>
                      <a:latin typeface="Calibri"/>
                      <a:cs typeface="Calibri"/>
                    </a:endParaRPr>
                  </a:p>
                </p:txBody>
              </p:sp>
            </p:grpSp>
          </p:grpSp>
          <p:grpSp>
            <p:nvGrpSpPr>
              <p:cNvPr id="312" name="Group 83"/>
              <p:cNvGrpSpPr>
                <a:grpSpLocks/>
              </p:cNvGrpSpPr>
              <p:nvPr/>
            </p:nvGrpSpPr>
            <p:grpSpPr bwMode="auto">
              <a:xfrm flipV="1">
                <a:off x="4075" y="2490"/>
                <a:ext cx="503" cy="641"/>
                <a:chOff x="2730" y="1692"/>
                <a:chExt cx="503" cy="641"/>
              </a:xfrm>
              <a:grpFill/>
            </p:grpSpPr>
            <p:sp>
              <p:nvSpPr>
                <p:cNvPr id="313" name="Freeform 84"/>
                <p:cNvSpPr>
                  <a:spLocks/>
                </p:cNvSpPr>
                <p:nvPr/>
              </p:nvSpPr>
              <p:spPr bwMode="auto">
                <a:xfrm>
                  <a:off x="2730" y="1692"/>
                  <a:ext cx="503" cy="641"/>
                </a:xfrm>
                <a:custGeom>
                  <a:avLst/>
                  <a:gdLst/>
                  <a:ahLst/>
                  <a:cxnLst>
                    <a:cxn ang="0">
                      <a:pos x="503" y="641"/>
                    </a:cxn>
                    <a:cxn ang="0">
                      <a:pos x="166" y="641"/>
                    </a:cxn>
                    <a:cxn ang="0">
                      <a:pos x="166" y="443"/>
                    </a:cxn>
                    <a:cxn ang="0">
                      <a:pos x="0" y="0"/>
                    </a:cxn>
                    <a:cxn ang="0">
                      <a:pos x="73" y="0"/>
                    </a:cxn>
                    <a:cxn ang="0">
                      <a:pos x="503" y="641"/>
                    </a:cxn>
                  </a:cxnLst>
                  <a:rect l="0" t="0" r="r" b="b"/>
                  <a:pathLst>
                    <a:path w="503" h="641">
                      <a:moveTo>
                        <a:pt x="503" y="641"/>
                      </a:moveTo>
                      <a:lnTo>
                        <a:pt x="166" y="641"/>
                      </a:lnTo>
                      <a:lnTo>
                        <a:pt x="166" y="443"/>
                      </a:lnTo>
                      <a:lnTo>
                        <a:pt x="0" y="0"/>
                      </a:lnTo>
                      <a:lnTo>
                        <a:pt x="73" y="0"/>
                      </a:lnTo>
                      <a:lnTo>
                        <a:pt x="503" y="641"/>
                      </a:lnTo>
                      <a:close/>
                    </a:path>
                  </a:pathLst>
                </a:custGeom>
                <a:grpFill/>
                <a:ln w="9525">
                  <a:solidFill>
                    <a:schemeClr val="accent2">
                      <a:lumMod val="50000"/>
                    </a:schemeClr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pPr defTabSz="457152" eaLnBrk="0" hangingPunct="0">
                    <a:spcAft>
                      <a:spcPct val="0"/>
                    </a:spcAft>
                    <a:defRPr/>
                  </a:pPr>
                  <a:endParaRPr lang="en-US" sz="2000" u="sng" dirty="0">
                    <a:solidFill>
                      <a:srgbClr val="00FF00"/>
                    </a:solidFill>
                    <a:latin typeface="Calibri"/>
                    <a:cs typeface="Calibri"/>
                  </a:endParaRPr>
                </a:p>
              </p:txBody>
            </p:sp>
            <p:grpSp>
              <p:nvGrpSpPr>
                <p:cNvPr id="314" name="Group 85"/>
                <p:cNvGrpSpPr>
                  <a:grpSpLocks/>
                </p:cNvGrpSpPr>
                <p:nvPr/>
              </p:nvGrpSpPr>
              <p:grpSpPr bwMode="auto">
                <a:xfrm>
                  <a:off x="2848" y="2082"/>
                  <a:ext cx="338" cy="73"/>
                  <a:chOff x="4112" y="2935"/>
                  <a:chExt cx="338" cy="73"/>
                </a:xfrm>
                <a:grpFill/>
              </p:grpSpPr>
              <p:sp>
                <p:nvSpPr>
                  <p:cNvPr id="315" name="Rectangle 86"/>
                  <p:cNvSpPr>
                    <a:spLocks noChangeArrowheads="1"/>
                  </p:cNvSpPr>
                  <p:nvPr/>
                </p:nvSpPr>
                <p:spPr bwMode="auto">
                  <a:xfrm>
                    <a:off x="4364" y="2935"/>
                    <a:ext cx="86" cy="73"/>
                  </a:xfrm>
                  <a:prstGeom prst="rect">
                    <a:avLst/>
                  </a:prstGeom>
                  <a:grpFill/>
                  <a:ln w="9525">
                    <a:solidFill>
                      <a:schemeClr val="accent2">
                        <a:lumMod val="50000"/>
                      </a:schemeClr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pPr defTabSz="457152" eaLnBrk="0" hangingPunct="0">
                      <a:spcAft>
                        <a:spcPct val="0"/>
                      </a:spcAft>
                      <a:defRPr/>
                    </a:pPr>
                    <a:endParaRPr lang="en-US" sz="2000" u="sng" dirty="0">
                      <a:solidFill>
                        <a:srgbClr val="00FF00"/>
                      </a:solidFill>
                      <a:latin typeface="Calibri"/>
                      <a:cs typeface="Calibri"/>
                    </a:endParaRPr>
                  </a:p>
                </p:txBody>
              </p:sp>
              <p:sp>
                <p:nvSpPr>
                  <p:cNvPr id="316" name="Freeform 87"/>
                  <p:cNvSpPr>
                    <a:spLocks/>
                  </p:cNvSpPr>
                  <p:nvPr/>
                </p:nvSpPr>
                <p:spPr bwMode="auto">
                  <a:xfrm>
                    <a:off x="4112" y="2948"/>
                    <a:ext cx="251" cy="60"/>
                  </a:xfrm>
                  <a:custGeom>
                    <a:avLst/>
                    <a:gdLst/>
                    <a:ahLst/>
                    <a:cxnLst>
                      <a:cxn ang="0">
                        <a:pos x="251" y="0"/>
                      </a:cxn>
                      <a:cxn ang="0">
                        <a:pos x="251" y="73"/>
                      </a:cxn>
                      <a:cxn ang="0">
                        <a:pos x="0" y="40"/>
                      </a:cxn>
                      <a:cxn ang="0">
                        <a:pos x="251" y="0"/>
                      </a:cxn>
                    </a:cxnLst>
                    <a:rect l="0" t="0" r="r" b="b"/>
                    <a:pathLst>
                      <a:path w="251" h="73">
                        <a:moveTo>
                          <a:pt x="251" y="0"/>
                        </a:moveTo>
                        <a:lnTo>
                          <a:pt x="251" y="73"/>
                        </a:lnTo>
                        <a:lnTo>
                          <a:pt x="0" y="40"/>
                        </a:lnTo>
                        <a:lnTo>
                          <a:pt x="251" y="0"/>
                        </a:lnTo>
                        <a:close/>
                      </a:path>
                    </a:pathLst>
                  </a:custGeom>
                  <a:grpFill/>
                  <a:ln w="9525">
                    <a:solidFill>
                      <a:schemeClr val="accent2">
                        <a:lumMod val="50000"/>
                      </a:schemeClr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pPr defTabSz="457152" eaLnBrk="0" hangingPunct="0">
                      <a:spcAft>
                        <a:spcPct val="0"/>
                      </a:spcAft>
                      <a:defRPr/>
                    </a:pPr>
                    <a:endParaRPr lang="en-US" sz="2000" u="sng" dirty="0">
                      <a:solidFill>
                        <a:srgbClr val="00FF00"/>
                      </a:solidFill>
                      <a:latin typeface="Calibri"/>
                      <a:cs typeface="Calibri"/>
                    </a:endParaRPr>
                  </a:p>
                </p:txBody>
              </p:sp>
            </p:grpSp>
          </p:grpSp>
        </p:grpSp>
      </p:grpSp>
      <p:grpSp>
        <p:nvGrpSpPr>
          <p:cNvPr id="327" name="Group 68"/>
          <p:cNvGrpSpPr>
            <a:grpSpLocks noChangeAspect="1"/>
          </p:cNvGrpSpPr>
          <p:nvPr/>
        </p:nvGrpSpPr>
        <p:grpSpPr bwMode="auto">
          <a:xfrm rot="15158606">
            <a:off x="7539629" y="1748710"/>
            <a:ext cx="274320" cy="290539"/>
            <a:chOff x="3514" y="1918"/>
            <a:chExt cx="1270" cy="1280"/>
          </a:xfrm>
          <a:solidFill>
            <a:schemeClr val="tx1">
              <a:lumMod val="75000"/>
              <a:lumOff val="25000"/>
            </a:schemeClr>
          </a:solidFill>
          <a:effectLst/>
        </p:grpSpPr>
        <p:grpSp>
          <p:nvGrpSpPr>
            <p:cNvPr id="328" name="Group 69"/>
            <p:cNvGrpSpPr>
              <a:grpSpLocks/>
            </p:cNvGrpSpPr>
            <p:nvPr/>
          </p:nvGrpSpPr>
          <p:grpSpPr bwMode="auto">
            <a:xfrm>
              <a:off x="3514" y="2484"/>
              <a:ext cx="1270" cy="147"/>
              <a:chOff x="1895" y="1362"/>
              <a:chExt cx="1270" cy="147"/>
            </a:xfrm>
            <a:grpFill/>
          </p:grpSpPr>
          <p:sp>
            <p:nvSpPr>
              <p:cNvPr id="343" name="Oval 70"/>
              <p:cNvSpPr>
                <a:spLocks noChangeArrowheads="1"/>
              </p:cNvSpPr>
              <p:nvPr/>
            </p:nvSpPr>
            <p:spPr bwMode="auto">
              <a:xfrm>
                <a:off x="2676" y="1369"/>
                <a:ext cx="489" cy="133"/>
              </a:xfrm>
              <a:prstGeom prst="ellipse">
                <a:avLst/>
              </a:prstGeom>
              <a:grpFill/>
              <a:ln w="9525">
                <a:solidFill>
                  <a:schemeClr val="accent2">
                    <a:lumMod val="50000"/>
                  </a:schemeClr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457152" eaLnBrk="0" hangingPunct="0">
                  <a:spcAft>
                    <a:spcPct val="0"/>
                  </a:spcAft>
                  <a:defRPr/>
                </a:pPr>
                <a:endParaRPr lang="en-US" sz="2000" u="sng" dirty="0">
                  <a:solidFill>
                    <a:srgbClr val="00FF00"/>
                  </a:solidFill>
                  <a:latin typeface="Calibri"/>
                  <a:cs typeface="Calibri"/>
                </a:endParaRPr>
              </a:p>
            </p:txBody>
          </p:sp>
          <p:sp>
            <p:nvSpPr>
              <p:cNvPr id="344" name="Rectangle 71"/>
              <p:cNvSpPr>
                <a:spLocks noChangeArrowheads="1"/>
              </p:cNvSpPr>
              <p:nvPr/>
            </p:nvSpPr>
            <p:spPr bwMode="auto">
              <a:xfrm>
                <a:off x="2351" y="1362"/>
                <a:ext cx="589" cy="146"/>
              </a:xfrm>
              <a:prstGeom prst="rect">
                <a:avLst/>
              </a:prstGeom>
              <a:grpFill/>
              <a:ln w="9525">
                <a:solidFill>
                  <a:schemeClr val="accent2">
                    <a:lumMod val="50000"/>
                  </a:schemeClr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457152" eaLnBrk="0" hangingPunct="0">
                  <a:spcAft>
                    <a:spcPct val="0"/>
                  </a:spcAft>
                  <a:defRPr/>
                </a:pPr>
                <a:endParaRPr lang="en-US" sz="2000" u="sng" dirty="0">
                  <a:solidFill>
                    <a:srgbClr val="00FF00"/>
                  </a:solidFill>
                  <a:latin typeface="Calibri"/>
                  <a:cs typeface="Calibri"/>
                </a:endParaRPr>
              </a:p>
            </p:txBody>
          </p:sp>
          <p:sp>
            <p:nvSpPr>
              <p:cNvPr id="345" name="Oval 72"/>
              <p:cNvSpPr>
                <a:spLocks noChangeArrowheads="1"/>
              </p:cNvSpPr>
              <p:nvPr/>
            </p:nvSpPr>
            <p:spPr bwMode="auto">
              <a:xfrm>
                <a:off x="1895" y="1403"/>
                <a:ext cx="575" cy="66"/>
              </a:xfrm>
              <a:prstGeom prst="ellipse">
                <a:avLst/>
              </a:prstGeom>
              <a:grpFill/>
              <a:ln w="9525">
                <a:solidFill>
                  <a:schemeClr val="accent2">
                    <a:lumMod val="50000"/>
                  </a:schemeClr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457152" eaLnBrk="0" hangingPunct="0">
                  <a:spcAft>
                    <a:spcPct val="0"/>
                  </a:spcAft>
                  <a:defRPr/>
                </a:pPr>
                <a:endParaRPr lang="en-US" sz="2000" u="sng" dirty="0">
                  <a:solidFill>
                    <a:srgbClr val="00FF00"/>
                  </a:solidFill>
                  <a:latin typeface="Calibri"/>
                  <a:cs typeface="Calibri"/>
                </a:endParaRPr>
              </a:p>
            </p:txBody>
          </p:sp>
          <p:sp>
            <p:nvSpPr>
              <p:cNvPr id="346" name="Oval 73"/>
              <p:cNvSpPr>
                <a:spLocks noChangeArrowheads="1"/>
              </p:cNvSpPr>
              <p:nvPr/>
            </p:nvSpPr>
            <p:spPr bwMode="auto">
              <a:xfrm>
                <a:off x="2060" y="1363"/>
                <a:ext cx="635" cy="146"/>
              </a:xfrm>
              <a:prstGeom prst="ellipse">
                <a:avLst/>
              </a:prstGeom>
              <a:grpFill/>
              <a:ln w="9525">
                <a:solidFill>
                  <a:schemeClr val="accent2">
                    <a:lumMod val="50000"/>
                  </a:schemeClr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457152" eaLnBrk="0" hangingPunct="0">
                  <a:spcAft>
                    <a:spcPct val="0"/>
                  </a:spcAft>
                  <a:defRPr/>
                </a:pPr>
                <a:endParaRPr lang="en-US" sz="2000" u="sng" dirty="0">
                  <a:solidFill>
                    <a:srgbClr val="00FF00"/>
                  </a:solidFill>
                  <a:latin typeface="Calibri"/>
                  <a:cs typeface="Calibri"/>
                </a:endParaRPr>
              </a:p>
            </p:txBody>
          </p:sp>
        </p:grpSp>
        <p:grpSp>
          <p:nvGrpSpPr>
            <p:cNvPr id="329" name="Group 74"/>
            <p:cNvGrpSpPr>
              <a:grpSpLocks/>
            </p:cNvGrpSpPr>
            <p:nvPr/>
          </p:nvGrpSpPr>
          <p:grpSpPr bwMode="auto">
            <a:xfrm>
              <a:off x="3517" y="2315"/>
              <a:ext cx="232" cy="486"/>
              <a:chOff x="2742" y="2393"/>
              <a:chExt cx="232" cy="486"/>
            </a:xfrm>
            <a:grpFill/>
          </p:grpSpPr>
          <p:sp>
            <p:nvSpPr>
              <p:cNvPr id="341" name="Freeform 340"/>
              <p:cNvSpPr>
                <a:spLocks/>
              </p:cNvSpPr>
              <p:nvPr/>
            </p:nvSpPr>
            <p:spPr bwMode="auto">
              <a:xfrm>
                <a:off x="2743" y="2393"/>
                <a:ext cx="231" cy="244"/>
              </a:xfrm>
              <a:custGeom>
                <a:avLst/>
                <a:gdLst/>
                <a:ahLst/>
                <a:cxnLst>
                  <a:cxn ang="0">
                    <a:pos x="231" y="244"/>
                  </a:cxn>
                  <a:cxn ang="0">
                    <a:pos x="66" y="244"/>
                  </a:cxn>
                  <a:cxn ang="0">
                    <a:pos x="0" y="33"/>
                  </a:cxn>
                  <a:cxn ang="0">
                    <a:pos x="33" y="0"/>
                  </a:cxn>
                  <a:cxn ang="0">
                    <a:pos x="231" y="244"/>
                  </a:cxn>
                </a:cxnLst>
                <a:rect l="0" t="0" r="r" b="b"/>
                <a:pathLst>
                  <a:path w="231" h="244">
                    <a:moveTo>
                      <a:pt x="231" y="244"/>
                    </a:moveTo>
                    <a:lnTo>
                      <a:pt x="66" y="244"/>
                    </a:lnTo>
                    <a:lnTo>
                      <a:pt x="0" y="33"/>
                    </a:lnTo>
                    <a:lnTo>
                      <a:pt x="33" y="0"/>
                    </a:lnTo>
                    <a:lnTo>
                      <a:pt x="231" y="244"/>
                    </a:lnTo>
                    <a:close/>
                  </a:path>
                </a:pathLst>
              </a:custGeom>
              <a:grpFill/>
              <a:ln w="9525">
                <a:solidFill>
                  <a:schemeClr val="accent2">
                    <a:lumMod val="50000"/>
                  </a:schemeClr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457152" eaLnBrk="0" hangingPunct="0">
                  <a:spcAft>
                    <a:spcPct val="0"/>
                  </a:spcAft>
                  <a:defRPr/>
                </a:pPr>
                <a:endParaRPr lang="en-US" sz="2000" u="sng" dirty="0">
                  <a:solidFill>
                    <a:srgbClr val="00FF00"/>
                  </a:solidFill>
                  <a:latin typeface="Calibri"/>
                  <a:cs typeface="Calibri"/>
                </a:endParaRPr>
              </a:p>
            </p:txBody>
          </p:sp>
          <p:sp>
            <p:nvSpPr>
              <p:cNvPr id="342" name="Freeform 341"/>
              <p:cNvSpPr>
                <a:spLocks/>
              </p:cNvSpPr>
              <p:nvPr/>
            </p:nvSpPr>
            <p:spPr bwMode="auto">
              <a:xfrm flipV="1">
                <a:off x="2742" y="2635"/>
                <a:ext cx="231" cy="244"/>
              </a:xfrm>
              <a:custGeom>
                <a:avLst/>
                <a:gdLst/>
                <a:ahLst/>
                <a:cxnLst>
                  <a:cxn ang="0">
                    <a:pos x="231" y="244"/>
                  </a:cxn>
                  <a:cxn ang="0">
                    <a:pos x="66" y="244"/>
                  </a:cxn>
                  <a:cxn ang="0">
                    <a:pos x="0" y="33"/>
                  </a:cxn>
                  <a:cxn ang="0">
                    <a:pos x="33" y="0"/>
                  </a:cxn>
                  <a:cxn ang="0">
                    <a:pos x="231" y="244"/>
                  </a:cxn>
                </a:cxnLst>
                <a:rect l="0" t="0" r="r" b="b"/>
                <a:pathLst>
                  <a:path w="231" h="244">
                    <a:moveTo>
                      <a:pt x="231" y="244"/>
                    </a:moveTo>
                    <a:lnTo>
                      <a:pt x="66" y="244"/>
                    </a:lnTo>
                    <a:lnTo>
                      <a:pt x="0" y="33"/>
                    </a:lnTo>
                    <a:lnTo>
                      <a:pt x="33" y="0"/>
                    </a:lnTo>
                    <a:lnTo>
                      <a:pt x="231" y="244"/>
                    </a:lnTo>
                    <a:close/>
                  </a:path>
                </a:pathLst>
              </a:custGeom>
              <a:grpFill/>
              <a:ln w="9525">
                <a:solidFill>
                  <a:schemeClr val="accent2">
                    <a:lumMod val="50000"/>
                  </a:schemeClr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457152" eaLnBrk="0" hangingPunct="0">
                  <a:spcAft>
                    <a:spcPct val="0"/>
                  </a:spcAft>
                  <a:defRPr/>
                </a:pPr>
                <a:endParaRPr lang="en-US" sz="2000" u="sng" dirty="0">
                  <a:solidFill>
                    <a:srgbClr val="00FF00"/>
                  </a:solidFill>
                  <a:latin typeface="Calibri"/>
                  <a:cs typeface="Calibri"/>
                </a:endParaRPr>
              </a:p>
            </p:txBody>
          </p:sp>
        </p:grpSp>
        <p:grpSp>
          <p:nvGrpSpPr>
            <p:cNvPr id="330" name="Group 77"/>
            <p:cNvGrpSpPr>
              <a:grpSpLocks/>
            </p:cNvGrpSpPr>
            <p:nvPr/>
          </p:nvGrpSpPr>
          <p:grpSpPr bwMode="auto">
            <a:xfrm>
              <a:off x="3921" y="1918"/>
              <a:ext cx="504" cy="1280"/>
              <a:chOff x="4074" y="1851"/>
              <a:chExt cx="504" cy="1280"/>
            </a:xfrm>
            <a:grpFill/>
          </p:grpSpPr>
          <p:grpSp>
            <p:nvGrpSpPr>
              <p:cNvPr id="331" name="Group 78"/>
              <p:cNvGrpSpPr>
                <a:grpSpLocks/>
              </p:cNvGrpSpPr>
              <p:nvPr/>
            </p:nvGrpSpPr>
            <p:grpSpPr bwMode="auto">
              <a:xfrm>
                <a:off x="4074" y="1851"/>
                <a:ext cx="503" cy="641"/>
                <a:chOff x="2730" y="1692"/>
                <a:chExt cx="503" cy="641"/>
              </a:xfrm>
              <a:grpFill/>
            </p:grpSpPr>
            <p:sp>
              <p:nvSpPr>
                <p:cNvPr id="337" name="Freeform 79"/>
                <p:cNvSpPr>
                  <a:spLocks/>
                </p:cNvSpPr>
                <p:nvPr/>
              </p:nvSpPr>
              <p:spPr bwMode="auto">
                <a:xfrm>
                  <a:off x="2730" y="1692"/>
                  <a:ext cx="503" cy="641"/>
                </a:xfrm>
                <a:custGeom>
                  <a:avLst/>
                  <a:gdLst/>
                  <a:ahLst/>
                  <a:cxnLst>
                    <a:cxn ang="0">
                      <a:pos x="503" y="641"/>
                    </a:cxn>
                    <a:cxn ang="0">
                      <a:pos x="166" y="641"/>
                    </a:cxn>
                    <a:cxn ang="0">
                      <a:pos x="166" y="443"/>
                    </a:cxn>
                    <a:cxn ang="0">
                      <a:pos x="0" y="0"/>
                    </a:cxn>
                    <a:cxn ang="0">
                      <a:pos x="73" y="0"/>
                    </a:cxn>
                    <a:cxn ang="0">
                      <a:pos x="503" y="641"/>
                    </a:cxn>
                  </a:cxnLst>
                  <a:rect l="0" t="0" r="r" b="b"/>
                  <a:pathLst>
                    <a:path w="503" h="641">
                      <a:moveTo>
                        <a:pt x="503" y="641"/>
                      </a:moveTo>
                      <a:lnTo>
                        <a:pt x="166" y="641"/>
                      </a:lnTo>
                      <a:lnTo>
                        <a:pt x="166" y="443"/>
                      </a:lnTo>
                      <a:lnTo>
                        <a:pt x="0" y="0"/>
                      </a:lnTo>
                      <a:lnTo>
                        <a:pt x="73" y="0"/>
                      </a:lnTo>
                      <a:lnTo>
                        <a:pt x="503" y="641"/>
                      </a:lnTo>
                      <a:close/>
                    </a:path>
                  </a:pathLst>
                </a:custGeom>
                <a:grpFill/>
                <a:ln w="9525">
                  <a:solidFill>
                    <a:schemeClr val="accent2">
                      <a:lumMod val="50000"/>
                    </a:schemeClr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pPr defTabSz="457152" eaLnBrk="0" hangingPunct="0">
                    <a:spcAft>
                      <a:spcPct val="0"/>
                    </a:spcAft>
                    <a:defRPr/>
                  </a:pPr>
                  <a:endParaRPr lang="en-US" sz="2000" u="sng" dirty="0">
                    <a:solidFill>
                      <a:srgbClr val="00FF00"/>
                    </a:solidFill>
                    <a:latin typeface="Calibri"/>
                    <a:cs typeface="Calibri"/>
                  </a:endParaRPr>
                </a:p>
              </p:txBody>
            </p:sp>
            <p:grpSp>
              <p:nvGrpSpPr>
                <p:cNvPr id="338" name="Group 80"/>
                <p:cNvGrpSpPr>
                  <a:grpSpLocks/>
                </p:cNvGrpSpPr>
                <p:nvPr/>
              </p:nvGrpSpPr>
              <p:grpSpPr bwMode="auto">
                <a:xfrm>
                  <a:off x="2848" y="2082"/>
                  <a:ext cx="338" cy="73"/>
                  <a:chOff x="4112" y="2935"/>
                  <a:chExt cx="338" cy="73"/>
                </a:xfrm>
                <a:grpFill/>
              </p:grpSpPr>
              <p:sp>
                <p:nvSpPr>
                  <p:cNvPr id="339" name="Rectangle 81"/>
                  <p:cNvSpPr>
                    <a:spLocks noChangeArrowheads="1"/>
                  </p:cNvSpPr>
                  <p:nvPr/>
                </p:nvSpPr>
                <p:spPr bwMode="auto">
                  <a:xfrm>
                    <a:off x="4364" y="2935"/>
                    <a:ext cx="86" cy="73"/>
                  </a:xfrm>
                  <a:prstGeom prst="rect">
                    <a:avLst/>
                  </a:prstGeom>
                  <a:grpFill/>
                  <a:ln w="9525">
                    <a:solidFill>
                      <a:schemeClr val="accent2">
                        <a:lumMod val="50000"/>
                      </a:schemeClr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pPr defTabSz="457152" eaLnBrk="0" hangingPunct="0">
                      <a:spcAft>
                        <a:spcPct val="0"/>
                      </a:spcAft>
                      <a:defRPr/>
                    </a:pPr>
                    <a:endParaRPr lang="en-US" sz="2000" u="sng" dirty="0">
                      <a:solidFill>
                        <a:srgbClr val="00FF00"/>
                      </a:solidFill>
                      <a:latin typeface="Calibri"/>
                      <a:cs typeface="Calibri"/>
                    </a:endParaRPr>
                  </a:p>
                </p:txBody>
              </p:sp>
              <p:sp>
                <p:nvSpPr>
                  <p:cNvPr id="340" name="Freeform 82"/>
                  <p:cNvSpPr>
                    <a:spLocks/>
                  </p:cNvSpPr>
                  <p:nvPr/>
                </p:nvSpPr>
                <p:spPr bwMode="auto">
                  <a:xfrm>
                    <a:off x="4112" y="2948"/>
                    <a:ext cx="251" cy="60"/>
                  </a:xfrm>
                  <a:custGeom>
                    <a:avLst/>
                    <a:gdLst/>
                    <a:ahLst/>
                    <a:cxnLst>
                      <a:cxn ang="0">
                        <a:pos x="251" y="0"/>
                      </a:cxn>
                      <a:cxn ang="0">
                        <a:pos x="251" y="73"/>
                      </a:cxn>
                      <a:cxn ang="0">
                        <a:pos x="0" y="40"/>
                      </a:cxn>
                      <a:cxn ang="0">
                        <a:pos x="251" y="0"/>
                      </a:cxn>
                    </a:cxnLst>
                    <a:rect l="0" t="0" r="r" b="b"/>
                    <a:pathLst>
                      <a:path w="251" h="73">
                        <a:moveTo>
                          <a:pt x="251" y="0"/>
                        </a:moveTo>
                        <a:lnTo>
                          <a:pt x="251" y="73"/>
                        </a:lnTo>
                        <a:lnTo>
                          <a:pt x="0" y="40"/>
                        </a:lnTo>
                        <a:lnTo>
                          <a:pt x="251" y="0"/>
                        </a:lnTo>
                        <a:close/>
                      </a:path>
                    </a:pathLst>
                  </a:custGeom>
                  <a:grpFill/>
                  <a:ln w="9525">
                    <a:solidFill>
                      <a:schemeClr val="accent2">
                        <a:lumMod val="50000"/>
                      </a:schemeClr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pPr defTabSz="457152" eaLnBrk="0" hangingPunct="0">
                      <a:spcAft>
                        <a:spcPct val="0"/>
                      </a:spcAft>
                      <a:defRPr/>
                    </a:pPr>
                    <a:endParaRPr lang="en-US" sz="2000" u="sng" dirty="0">
                      <a:solidFill>
                        <a:srgbClr val="00FF00"/>
                      </a:solidFill>
                      <a:latin typeface="Calibri"/>
                      <a:cs typeface="Calibri"/>
                    </a:endParaRPr>
                  </a:p>
                </p:txBody>
              </p:sp>
            </p:grpSp>
          </p:grpSp>
          <p:grpSp>
            <p:nvGrpSpPr>
              <p:cNvPr id="332" name="Group 83"/>
              <p:cNvGrpSpPr>
                <a:grpSpLocks/>
              </p:cNvGrpSpPr>
              <p:nvPr/>
            </p:nvGrpSpPr>
            <p:grpSpPr bwMode="auto">
              <a:xfrm flipV="1">
                <a:off x="4075" y="2490"/>
                <a:ext cx="503" cy="641"/>
                <a:chOff x="2730" y="1692"/>
                <a:chExt cx="503" cy="641"/>
              </a:xfrm>
              <a:grpFill/>
            </p:grpSpPr>
            <p:sp>
              <p:nvSpPr>
                <p:cNvPr id="333" name="Freeform 84"/>
                <p:cNvSpPr>
                  <a:spLocks/>
                </p:cNvSpPr>
                <p:nvPr/>
              </p:nvSpPr>
              <p:spPr bwMode="auto">
                <a:xfrm>
                  <a:off x="2730" y="1692"/>
                  <a:ext cx="503" cy="641"/>
                </a:xfrm>
                <a:custGeom>
                  <a:avLst/>
                  <a:gdLst/>
                  <a:ahLst/>
                  <a:cxnLst>
                    <a:cxn ang="0">
                      <a:pos x="503" y="641"/>
                    </a:cxn>
                    <a:cxn ang="0">
                      <a:pos x="166" y="641"/>
                    </a:cxn>
                    <a:cxn ang="0">
                      <a:pos x="166" y="443"/>
                    </a:cxn>
                    <a:cxn ang="0">
                      <a:pos x="0" y="0"/>
                    </a:cxn>
                    <a:cxn ang="0">
                      <a:pos x="73" y="0"/>
                    </a:cxn>
                    <a:cxn ang="0">
                      <a:pos x="503" y="641"/>
                    </a:cxn>
                  </a:cxnLst>
                  <a:rect l="0" t="0" r="r" b="b"/>
                  <a:pathLst>
                    <a:path w="503" h="641">
                      <a:moveTo>
                        <a:pt x="503" y="641"/>
                      </a:moveTo>
                      <a:lnTo>
                        <a:pt x="166" y="641"/>
                      </a:lnTo>
                      <a:lnTo>
                        <a:pt x="166" y="443"/>
                      </a:lnTo>
                      <a:lnTo>
                        <a:pt x="0" y="0"/>
                      </a:lnTo>
                      <a:lnTo>
                        <a:pt x="73" y="0"/>
                      </a:lnTo>
                      <a:lnTo>
                        <a:pt x="503" y="641"/>
                      </a:lnTo>
                      <a:close/>
                    </a:path>
                  </a:pathLst>
                </a:custGeom>
                <a:grpFill/>
                <a:ln w="9525">
                  <a:solidFill>
                    <a:schemeClr val="accent2">
                      <a:lumMod val="50000"/>
                    </a:schemeClr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pPr defTabSz="457152" eaLnBrk="0" hangingPunct="0">
                    <a:spcAft>
                      <a:spcPct val="0"/>
                    </a:spcAft>
                    <a:defRPr/>
                  </a:pPr>
                  <a:endParaRPr lang="en-US" sz="2000" u="sng" dirty="0">
                    <a:solidFill>
                      <a:srgbClr val="00FF00"/>
                    </a:solidFill>
                    <a:latin typeface="Calibri"/>
                    <a:cs typeface="Calibri"/>
                  </a:endParaRPr>
                </a:p>
              </p:txBody>
            </p:sp>
            <p:grpSp>
              <p:nvGrpSpPr>
                <p:cNvPr id="334" name="Group 85"/>
                <p:cNvGrpSpPr>
                  <a:grpSpLocks/>
                </p:cNvGrpSpPr>
                <p:nvPr/>
              </p:nvGrpSpPr>
              <p:grpSpPr bwMode="auto">
                <a:xfrm>
                  <a:off x="2848" y="2082"/>
                  <a:ext cx="338" cy="73"/>
                  <a:chOff x="4112" y="2935"/>
                  <a:chExt cx="338" cy="73"/>
                </a:xfrm>
                <a:grpFill/>
              </p:grpSpPr>
              <p:sp>
                <p:nvSpPr>
                  <p:cNvPr id="335" name="Rectangle 86"/>
                  <p:cNvSpPr>
                    <a:spLocks noChangeArrowheads="1"/>
                  </p:cNvSpPr>
                  <p:nvPr/>
                </p:nvSpPr>
                <p:spPr bwMode="auto">
                  <a:xfrm>
                    <a:off x="4364" y="2935"/>
                    <a:ext cx="86" cy="73"/>
                  </a:xfrm>
                  <a:prstGeom prst="rect">
                    <a:avLst/>
                  </a:prstGeom>
                  <a:grpFill/>
                  <a:ln w="9525">
                    <a:solidFill>
                      <a:schemeClr val="accent2">
                        <a:lumMod val="50000"/>
                      </a:schemeClr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pPr defTabSz="457152" eaLnBrk="0" hangingPunct="0">
                      <a:spcAft>
                        <a:spcPct val="0"/>
                      </a:spcAft>
                      <a:defRPr/>
                    </a:pPr>
                    <a:endParaRPr lang="en-US" sz="2000" u="sng" dirty="0">
                      <a:solidFill>
                        <a:srgbClr val="00FF00"/>
                      </a:solidFill>
                      <a:latin typeface="Calibri"/>
                      <a:cs typeface="Calibri"/>
                    </a:endParaRPr>
                  </a:p>
                </p:txBody>
              </p:sp>
              <p:sp>
                <p:nvSpPr>
                  <p:cNvPr id="336" name="Freeform 87"/>
                  <p:cNvSpPr>
                    <a:spLocks/>
                  </p:cNvSpPr>
                  <p:nvPr/>
                </p:nvSpPr>
                <p:spPr bwMode="auto">
                  <a:xfrm>
                    <a:off x="4112" y="2948"/>
                    <a:ext cx="251" cy="60"/>
                  </a:xfrm>
                  <a:custGeom>
                    <a:avLst/>
                    <a:gdLst/>
                    <a:ahLst/>
                    <a:cxnLst>
                      <a:cxn ang="0">
                        <a:pos x="251" y="0"/>
                      </a:cxn>
                      <a:cxn ang="0">
                        <a:pos x="251" y="73"/>
                      </a:cxn>
                      <a:cxn ang="0">
                        <a:pos x="0" y="40"/>
                      </a:cxn>
                      <a:cxn ang="0">
                        <a:pos x="251" y="0"/>
                      </a:cxn>
                    </a:cxnLst>
                    <a:rect l="0" t="0" r="r" b="b"/>
                    <a:pathLst>
                      <a:path w="251" h="73">
                        <a:moveTo>
                          <a:pt x="251" y="0"/>
                        </a:moveTo>
                        <a:lnTo>
                          <a:pt x="251" y="73"/>
                        </a:lnTo>
                        <a:lnTo>
                          <a:pt x="0" y="40"/>
                        </a:lnTo>
                        <a:lnTo>
                          <a:pt x="251" y="0"/>
                        </a:lnTo>
                        <a:close/>
                      </a:path>
                    </a:pathLst>
                  </a:custGeom>
                  <a:grpFill/>
                  <a:ln w="9525">
                    <a:solidFill>
                      <a:schemeClr val="accent2">
                        <a:lumMod val="50000"/>
                      </a:schemeClr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pPr defTabSz="457152" eaLnBrk="0" hangingPunct="0">
                      <a:spcAft>
                        <a:spcPct val="0"/>
                      </a:spcAft>
                      <a:defRPr/>
                    </a:pPr>
                    <a:endParaRPr lang="en-US" sz="2000" u="sng" dirty="0">
                      <a:solidFill>
                        <a:srgbClr val="00FF00"/>
                      </a:solidFill>
                      <a:latin typeface="Calibri"/>
                      <a:cs typeface="Calibri"/>
                    </a:endParaRPr>
                  </a:p>
                </p:txBody>
              </p:sp>
            </p:grpSp>
          </p:grpSp>
        </p:grpSp>
      </p:grpSp>
      <p:pic>
        <p:nvPicPr>
          <p:cNvPr id="19" name="Picture 18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alphaModFix/>
          </a:blip>
          <a:stretch>
            <a:fillRect/>
          </a:stretch>
        </p:blipFill>
        <p:spPr>
          <a:xfrm>
            <a:off x="3925708" y="1324880"/>
            <a:ext cx="1124463" cy="695392"/>
          </a:xfrm>
          <a:prstGeom prst="rect">
            <a:avLst/>
          </a:prstGeom>
        </p:spPr>
      </p:pic>
      <p:cxnSp>
        <p:nvCxnSpPr>
          <p:cNvPr id="302" name="Straight Connector 301"/>
          <p:cNvCxnSpPr/>
          <p:nvPr/>
        </p:nvCxnSpPr>
        <p:spPr>
          <a:xfrm>
            <a:off x="7851978" y="2439252"/>
            <a:ext cx="503858" cy="866846"/>
          </a:xfrm>
          <a:prstGeom prst="line">
            <a:avLst/>
          </a:prstGeom>
          <a:ln>
            <a:solidFill>
              <a:schemeClr val="accent2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6" name="Straight Connector 305"/>
          <p:cNvCxnSpPr>
            <a:cxnSpLocks/>
          </p:cNvCxnSpPr>
          <p:nvPr/>
        </p:nvCxnSpPr>
        <p:spPr>
          <a:xfrm>
            <a:off x="3373203" y="1195014"/>
            <a:ext cx="163155" cy="75878"/>
          </a:xfrm>
          <a:prstGeom prst="line">
            <a:avLst/>
          </a:prstGeom>
          <a:ln w="12700" cmpd="sng"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357" name="Group 68"/>
          <p:cNvGrpSpPr>
            <a:grpSpLocks noChangeAspect="1"/>
          </p:cNvGrpSpPr>
          <p:nvPr/>
        </p:nvGrpSpPr>
        <p:grpSpPr bwMode="auto">
          <a:xfrm rot="9548443">
            <a:off x="7761701" y="990184"/>
            <a:ext cx="274320" cy="290539"/>
            <a:chOff x="3514" y="1918"/>
            <a:chExt cx="1270" cy="1280"/>
          </a:xfrm>
          <a:solidFill>
            <a:schemeClr val="tx1">
              <a:lumMod val="75000"/>
              <a:lumOff val="25000"/>
            </a:schemeClr>
          </a:solidFill>
          <a:effectLst/>
        </p:grpSpPr>
        <p:grpSp>
          <p:nvGrpSpPr>
            <p:cNvPr id="358" name="Group 69"/>
            <p:cNvGrpSpPr>
              <a:grpSpLocks/>
            </p:cNvGrpSpPr>
            <p:nvPr/>
          </p:nvGrpSpPr>
          <p:grpSpPr bwMode="auto">
            <a:xfrm>
              <a:off x="3514" y="2484"/>
              <a:ext cx="1270" cy="147"/>
              <a:chOff x="1895" y="1362"/>
              <a:chExt cx="1270" cy="147"/>
            </a:xfrm>
            <a:grpFill/>
          </p:grpSpPr>
          <p:sp>
            <p:nvSpPr>
              <p:cNvPr id="373" name="Oval 70"/>
              <p:cNvSpPr>
                <a:spLocks noChangeArrowheads="1"/>
              </p:cNvSpPr>
              <p:nvPr/>
            </p:nvSpPr>
            <p:spPr bwMode="auto">
              <a:xfrm>
                <a:off x="2676" y="1369"/>
                <a:ext cx="489" cy="133"/>
              </a:xfrm>
              <a:prstGeom prst="ellipse">
                <a:avLst/>
              </a:prstGeom>
              <a:grpFill/>
              <a:ln w="9525">
                <a:solidFill>
                  <a:schemeClr val="accent2">
                    <a:lumMod val="50000"/>
                  </a:schemeClr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457152" eaLnBrk="0" hangingPunct="0">
                  <a:spcAft>
                    <a:spcPct val="0"/>
                  </a:spcAft>
                  <a:defRPr/>
                </a:pPr>
                <a:endParaRPr lang="en-US" sz="2000" u="sng" dirty="0">
                  <a:solidFill>
                    <a:srgbClr val="00FF00"/>
                  </a:solidFill>
                  <a:latin typeface="Calibri"/>
                  <a:cs typeface="Calibri"/>
                </a:endParaRPr>
              </a:p>
            </p:txBody>
          </p:sp>
          <p:sp>
            <p:nvSpPr>
              <p:cNvPr id="374" name="Rectangle 71"/>
              <p:cNvSpPr>
                <a:spLocks noChangeArrowheads="1"/>
              </p:cNvSpPr>
              <p:nvPr/>
            </p:nvSpPr>
            <p:spPr bwMode="auto">
              <a:xfrm>
                <a:off x="2351" y="1362"/>
                <a:ext cx="589" cy="146"/>
              </a:xfrm>
              <a:prstGeom prst="rect">
                <a:avLst/>
              </a:prstGeom>
              <a:grpFill/>
              <a:ln w="9525">
                <a:solidFill>
                  <a:schemeClr val="accent2">
                    <a:lumMod val="50000"/>
                  </a:schemeClr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457152" eaLnBrk="0" hangingPunct="0">
                  <a:spcAft>
                    <a:spcPct val="0"/>
                  </a:spcAft>
                  <a:defRPr/>
                </a:pPr>
                <a:endParaRPr lang="en-US" sz="2000" u="sng" dirty="0">
                  <a:solidFill>
                    <a:srgbClr val="00FF00"/>
                  </a:solidFill>
                  <a:latin typeface="Calibri"/>
                  <a:cs typeface="Calibri"/>
                </a:endParaRPr>
              </a:p>
            </p:txBody>
          </p:sp>
          <p:sp>
            <p:nvSpPr>
              <p:cNvPr id="375" name="Oval 72"/>
              <p:cNvSpPr>
                <a:spLocks noChangeArrowheads="1"/>
              </p:cNvSpPr>
              <p:nvPr/>
            </p:nvSpPr>
            <p:spPr bwMode="auto">
              <a:xfrm>
                <a:off x="1895" y="1403"/>
                <a:ext cx="575" cy="66"/>
              </a:xfrm>
              <a:prstGeom prst="ellipse">
                <a:avLst/>
              </a:prstGeom>
              <a:grpFill/>
              <a:ln w="9525">
                <a:solidFill>
                  <a:schemeClr val="accent2">
                    <a:lumMod val="50000"/>
                  </a:schemeClr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457152" eaLnBrk="0" hangingPunct="0">
                  <a:spcAft>
                    <a:spcPct val="0"/>
                  </a:spcAft>
                  <a:defRPr/>
                </a:pPr>
                <a:endParaRPr lang="en-US" sz="2000" u="sng" dirty="0">
                  <a:solidFill>
                    <a:srgbClr val="00FF00"/>
                  </a:solidFill>
                  <a:latin typeface="Calibri"/>
                  <a:cs typeface="Calibri"/>
                </a:endParaRPr>
              </a:p>
            </p:txBody>
          </p:sp>
          <p:sp>
            <p:nvSpPr>
              <p:cNvPr id="376" name="Oval 73"/>
              <p:cNvSpPr>
                <a:spLocks noChangeArrowheads="1"/>
              </p:cNvSpPr>
              <p:nvPr/>
            </p:nvSpPr>
            <p:spPr bwMode="auto">
              <a:xfrm>
                <a:off x="2060" y="1363"/>
                <a:ext cx="635" cy="146"/>
              </a:xfrm>
              <a:prstGeom prst="ellipse">
                <a:avLst/>
              </a:prstGeom>
              <a:grpFill/>
              <a:ln w="9525">
                <a:solidFill>
                  <a:schemeClr val="accent2">
                    <a:lumMod val="50000"/>
                  </a:schemeClr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457152" eaLnBrk="0" hangingPunct="0">
                  <a:spcAft>
                    <a:spcPct val="0"/>
                  </a:spcAft>
                  <a:defRPr/>
                </a:pPr>
                <a:endParaRPr lang="en-US" sz="2000" u="sng" dirty="0">
                  <a:solidFill>
                    <a:srgbClr val="00FF00"/>
                  </a:solidFill>
                  <a:latin typeface="Calibri"/>
                  <a:cs typeface="Calibri"/>
                </a:endParaRPr>
              </a:p>
            </p:txBody>
          </p:sp>
        </p:grpSp>
        <p:grpSp>
          <p:nvGrpSpPr>
            <p:cNvPr id="359" name="Group 74"/>
            <p:cNvGrpSpPr>
              <a:grpSpLocks/>
            </p:cNvGrpSpPr>
            <p:nvPr/>
          </p:nvGrpSpPr>
          <p:grpSpPr bwMode="auto">
            <a:xfrm>
              <a:off x="3517" y="2315"/>
              <a:ext cx="232" cy="486"/>
              <a:chOff x="2742" y="2393"/>
              <a:chExt cx="232" cy="486"/>
            </a:xfrm>
            <a:grpFill/>
          </p:grpSpPr>
          <p:sp>
            <p:nvSpPr>
              <p:cNvPr id="371" name="Freeform 370"/>
              <p:cNvSpPr>
                <a:spLocks/>
              </p:cNvSpPr>
              <p:nvPr/>
            </p:nvSpPr>
            <p:spPr bwMode="auto">
              <a:xfrm>
                <a:off x="2743" y="2393"/>
                <a:ext cx="231" cy="244"/>
              </a:xfrm>
              <a:custGeom>
                <a:avLst/>
                <a:gdLst/>
                <a:ahLst/>
                <a:cxnLst>
                  <a:cxn ang="0">
                    <a:pos x="231" y="244"/>
                  </a:cxn>
                  <a:cxn ang="0">
                    <a:pos x="66" y="244"/>
                  </a:cxn>
                  <a:cxn ang="0">
                    <a:pos x="0" y="33"/>
                  </a:cxn>
                  <a:cxn ang="0">
                    <a:pos x="33" y="0"/>
                  </a:cxn>
                  <a:cxn ang="0">
                    <a:pos x="231" y="244"/>
                  </a:cxn>
                </a:cxnLst>
                <a:rect l="0" t="0" r="r" b="b"/>
                <a:pathLst>
                  <a:path w="231" h="244">
                    <a:moveTo>
                      <a:pt x="231" y="244"/>
                    </a:moveTo>
                    <a:lnTo>
                      <a:pt x="66" y="244"/>
                    </a:lnTo>
                    <a:lnTo>
                      <a:pt x="0" y="33"/>
                    </a:lnTo>
                    <a:lnTo>
                      <a:pt x="33" y="0"/>
                    </a:lnTo>
                    <a:lnTo>
                      <a:pt x="231" y="244"/>
                    </a:lnTo>
                    <a:close/>
                  </a:path>
                </a:pathLst>
              </a:custGeom>
              <a:grpFill/>
              <a:ln w="9525">
                <a:solidFill>
                  <a:schemeClr val="accent2">
                    <a:lumMod val="50000"/>
                  </a:schemeClr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457152" eaLnBrk="0" hangingPunct="0">
                  <a:spcAft>
                    <a:spcPct val="0"/>
                  </a:spcAft>
                  <a:defRPr/>
                </a:pPr>
                <a:endParaRPr lang="en-US" sz="2000" u="sng" dirty="0">
                  <a:solidFill>
                    <a:srgbClr val="00FF00"/>
                  </a:solidFill>
                  <a:latin typeface="Calibri"/>
                  <a:cs typeface="Calibri"/>
                </a:endParaRPr>
              </a:p>
            </p:txBody>
          </p:sp>
          <p:sp>
            <p:nvSpPr>
              <p:cNvPr id="372" name="Freeform 371"/>
              <p:cNvSpPr>
                <a:spLocks/>
              </p:cNvSpPr>
              <p:nvPr/>
            </p:nvSpPr>
            <p:spPr bwMode="auto">
              <a:xfrm flipV="1">
                <a:off x="2742" y="2635"/>
                <a:ext cx="231" cy="244"/>
              </a:xfrm>
              <a:custGeom>
                <a:avLst/>
                <a:gdLst/>
                <a:ahLst/>
                <a:cxnLst>
                  <a:cxn ang="0">
                    <a:pos x="231" y="244"/>
                  </a:cxn>
                  <a:cxn ang="0">
                    <a:pos x="66" y="244"/>
                  </a:cxn>
                  <a:cxn ang="0">
                    <a:pos x="0" y="33"/>
                  </a:cxn>
                  <a:cxn ang="0">
                    <a:pos x="33" y="0"/>
                  </a:cxn>
                  <a:cxn ang="0">
                    <a:pos x="231" y="244"/>
                  </a:cxn>
                </a:cxnLst>
                <a:rect l="0" t="0" r="r" b="b"/>
                <a:pathLst>
                  <a:path w="231" h="244">
                    <a:moveTo>
                      <a:pt x="231" y="244"/>
                    </a:moveTo>
                    <a:lnTo>
                      <a:pt x="66" y="244"/>
                    </a:lnTo>
                    <a:lnTo>
                      <a:pt x="0" y="33"/>
                    </a:lnTo>
                    <a:lnTo>
                      <a:pt x="33" y="0"/>
                    </a:lnTo>
                    <a:lnTo>
                      <a:pt x="231" y="244"/>
                    </a:lnTo>
                    <a:close/>
                  </a:path>
                </a:pathLst>
              </a:custGeom>
              <a:grpFill/>
              <a:ln w="9525">
                <a:solidFill>
                  <a:schemeClr val="accent2">
                    <a:lumMod val="50000"/>
                  </a:schemeClr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457152" eaLnBrk="0" hangingPunct="0">
                  <a:spcAft>
                    <a:spcPct val="0"/>
                  </a:spcAft>
                  <a:defRPr/>
                </a:pPr>
                <a:endParaRPr lang="en-US" sz="2000" u="sng" dirty="0">
                  <a:solidFill>
                    <a:srgbClr val="00FF00"/>
                  </a:solidFill>
                  <a:latin typeface="Calibri"/>
                  <a:cs typeface="Calibri"/>
                </a:endParaRPr>
              </a:p>
            </p:txBody>
          </p:sp>
        </p:grpSp>
        <p:grpSp>
          <p:nvGrpSpPr>
            <p:cNvPr id="360" name="Group 77"/>
            <p:cNvGrpSpPr>
              <a:grpSpLocks/>
            </p:cNvGrpSpPr>
            <p:nvPr/>
          </p:nvGrpSpPr>
          <p:grpSpPr bwMode="auto">
            <a:xfrm>
              <a:off x="3921" y="1918"/>
              <a:ext cx="504" cy="1280"/>
              <a:chOff x="4074" y="1851"/>
              <a:chExt cx="504" cy="1280"/>
            </a:xfrm>
            <a:grpFill/>
          </p:grpSpPr>
          <p:grpSp>
            <p:nvGrpSpPr>
              <p:cNvPr id="361" name="Group 78"/>
              <p:cNvGrpSpPr>
                <a:grpSpLocks/>
              </p:cNvGrpSpPr>
              <p:nvPr/>
            </p:nvGrpSpPr>
            <p:grpSpPr bwMode="auto">
              <a:xfrm>
                <a:off x="4074" y="1851"/>
                <a:ext cx="503" cy="641"/>
                <a:chOff x="2730" y="1692"/>
                <a:chExt cx="503" cy="641"/>
              </a:xfrm>
              <a:grpFill/>
            </p:grpSpPr>
            <p:sp>
              <p:nvSpPr>
                <p:cNvPr id="367" name="Freeform 79"/>
                <p:cNvSpPr>
                  <a:spLocks/>
                </p:cNvSpPr>
                <p:nvPr/>
              </p:nvSpPr>
              <p:spPr bwMode="auto">
                <a:xfrm>
                  <a:off x="2730" y="1692"/>
                  <a:ext cx="503" cy="641"/>
                </a:xfrm>
                <a:custGeom>
                  <a:avLst/>
                  <a:gdLst/>
                  <a:ahLst/>
                  <a:cxnLst>
                    <a:cxn ang="0">
                      <a:pos x="503" y="641"/>
                    </a:cxn>
                    <a:cxn ang="0">
                      <a:pos x="166" y="641"/>
                    </a:cxn>
                    <a:cxn ang="0">
                      <a:pos x="166" y="443"/>
                    </a:cxn>
                    <a:cxn ang="0">
                      <a:pos x="0" y="0"/>
                    </a:cxn>
                    <a:cxn ang="0">
                      <a:pos x="73" y="0"/>
                    </a:cxn>
                    <a:cxn ang="0">
                      <a:pos x="503" y="641"/>
                    </a:cxn>
                  </a:cxnLst>
                  <a:rect l="0" t="0" r="r" b="b"/>
                  <a:pathLst>
                    <a:path w="503" h="641">
                      <a:moveTo>
                        <a:pt x="503" y="641"/>
                      </a:moveTo>
                      <a:lnTo>
                        <a:pt x="166" y="641"/>
                      </a:lnTo>
                      <a:lnTo>
                        <a:pt x="166" y="443"/>
                      </a:lnTo>
                      <a:lnTo>
                        <a:pt x="0" y="0"/>
                      </a:lnTo>
                      <a:lnTo>
                        <a:pt x="73" y="0"/>
                      </a:lnTo>
                      <a:lnTo>
                        <a:pt x="503" y="641"/>
                      </a:lnTo>
                      <a:close/>
                    </a:path>
                  </a:pathLst>
                </a:custGeom>
                <a:grpFill/>
                <a:ln w="9525">
                  <a:solidFill>
                    <a:schemeClr val="accent2">
                      <a:lumMod val="50000"/>
                    </a:schemeClr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pPr defTabSz="457152" eaLnBrk="0" hangingPunct="0">
                    <a:spcAft>
                      <a:spcPct val="0"/>
                    </a:spcAft>
                    <a:defRPr/>
                  </a:pPr>
                  <a:endParaRPr lang="en-US" sz="2000" u="sng" dirty="0">
                    <a:solidFill>
                      <a:srgbClr val="00FF00"/>
                    </a:solidFill>
                    <a:latin typeface="Calibri"/>
                    <a:cs typeface="Calibri"/>
                  </a:endParaRPr>
                </a:p>
              </p:txBody>
            </p:sp>
            <p:grpSp>
              <p:nvGrpSpPr>
                <p:cNvPr id="368" name="Group 80"/>
                <p:cNvGrpSpPr>
                  <a:grpSpLocks/>
                </p:cNvGrpSpPr>
                <p:nvPr/>
              </p:nvGrpSpPr>
              <p:grpSpPr bwMode="auto">
                <a:xfrm>
                  <a:off x="2848" y="2082"/>
                  <a:ext cx="338" cy="73"/>
                  <a:chOff x="4112" y="2935"/>
                  <a:chExt cx="338" cy="73"/>
                </a:xfrm>
                <a:grpFill/>
              </p:grpSpPr>
              <p:sp>
                <p:nvSpPr>
                  <p:cNvPr id="369" name="Rectangle 81"/>
                  <p:cNvSpPr>
                    <a:spLocks noChangeArrowheads="1"/>
                  </p:cNvSpPr>
                  <p:nvPr/>
                </p:nvSpPr>
                <p:spPr bwMode="auto">
                  <a:xfrm>
                    <a:off x="4364" y="2935"/>
                    <a:ext cx="86" cy="73"/>
                  </a:xfrm>
                  <a:prstGeom prst="rect">
                    <a:avLst/>
                  </a:prstGeom>
                  <a:grpFill/>
                  <a:ln w="9525">
                    <a:solidFill>
                      <a:schemeClr val="accent2">
                        <a:lumMod val="50000"/>
                      </a:schemeClr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pPr defTabSz="457152" eaLnBrk="0" hangingPunct="0">
                      <a:spcAft>
                        <a:spcPct val="0"/>
                      </a:spcAft>
                      <a:defRPr/>
                    </a:pPr>
                    <a:endParaRPr lang="en-US" sz="2000" u="sng" dirty="0">
                      <a:solidFill>
                        <a:srgbClr val="00FF00"/>
                      </a:solidFill>
                      <a:latin typeface="Calibri"/>
                      <a:cs typeface="Calibri"/>
                    </a:endParaRPr>
                  </a:p>
                </p:txBody>
              </p:sp>
              <p:sp>
                <p:nvSpPr>
                  <p:cNvPr id="370" name="Freeform 82"/>
                  <p:cNvSpPr>
                    <a:spLocks/>
                  </p:cNvSpPr>
                  <p:nvPr/>
                </p:nvSpPr>
                <p:spPr bwMode="auto">
                  <a:xfrm>
                    <a:off x="4112" y="2948"/>
                    <a:ext cx="251" cy="60"/>
                  </a:xfrm>
                  <a:custGeom>
                    <a:avLst/>
                    <a:gdLst/>
                    <a:ahLst/>
                    <a:cxnLst>
                      <a:cxn ang="0">
                        <a:pos x="251" y="0"/>
                      </a:cxn>
                      <a:cxn ang="0">
                        <a:pos x="251" y="73"/>
                      </a:cxn>
                      <a:cxn ang="0">
                        <a:pos x="0" y="40"/>
                      </a:cxn>
                      <a:cxn ang="0">
                        <a:pos x="251" y="0"/>
                      </a:cxn>
                    </a:cxnLst>
                    <a:rect l="0" t="0" r="r" b="b"/>
                    <a:pathLst>
                      <a:path w="251" h="73">
                        <a:moveTo>
                          <a:pt x="251" y="0"/>
                        </a:moveTo>
                        <a:lnTo>
                          <a:pt x="251" y="73"/>
                        </a:lnTo>
                        <a:lnTo>
                          <a:pt x="0" y="40"/>
                        </a:lnTo>
                        <a:lnTo>
                          <a:pt x="251" y="0"/>
                        </a:lnTo>
                        <a:close/>
                      </a:path>
                    </a:pathLst>
                  </a:custGeom>
                  <a:grpFill/>
                  <a:ln w="9525">
                    <a:solidFill>
                      <a:schemeClr val="accent2">
                        <a:lumMod val="50000"/>
                      </a:schemeClr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pPr defTabSz="457152" eaLnBrk="0" hangingPunct="0">
                      <a:spcAft>
                        <a:spcPct val="0"/>
                      </a:spcAft>
                      <a:defRPr/>
                    </a:pPr>
                    <a:endParaRPr lang="en-US" sz="2000" u="sng" dirty="0">
                      <a:solidFill>
                        <a:srgbClr val="00FF00"/>
                      </a:solidFill>
                      <a:latin typeface="Calibri"/>
                      <a:cs typeface="Calibri"/>
                    </a:endParaRPr>
                  </a:p>
                </p:txBody>
              </p:sp>
            </p:grpSp>
          </p:grpSp>
          <p:grpSp>
            <p:nvGrpSpPr>
              <p:cNvPr id="362" name="Group 83"/>
              <p:cNvGrpSpPr>
                <a:grpSpLocks/>
              </p:cNvGrpSpPr>
              <p:nvPr/>
            </p:nvGrpSpPr>
            <p:grpSpPr bwMode="auto">
              <a:xfrm flipV="1">
                <a:off x="4075" y="2490"/>
                <a:ext cx="503" cy="641"/>
                <a:chOff x="2730" y="1692"/>
                <a:chExt cx="503" cy="641"/>
              </a:xfrm>
              <a:grpFill/>
            </p:grpSpPr>
            <p:sp>
              <p:nvSpPr>
                <p:cNvPr id="363" name="Freeform 84"/>
                <p:cNvSpPr>
                  <a:spLocks/>
                </p:cNvSpPr>
                <p:nvPr/>
              </p:nvSpPr>
              <p:spPr bwMode="auto">
                <a:xfrm>
                  <a:off x="2730" y="1692"/>
                  <a:ext cx="503" cy="641"/>
                </a:xfrm>
                <a:custGeom>
                  <a:avLst/>
                  <a:gdLst/>
                  <a:ahLst/>
                  <a:cxnLst>
                    <a:cxn ang="0">
                      <a:pos x="503" y="641"/>
                    </a:cxn>
                    <a:cxn ang="0">
                      <a:pos x="166" y="641"/>
                    </a:cxn>
                    <a:cxn ang="0">
                      <a:pos x="166" y="443"/>
                    </a:cxn>
                    <a:cxn ang="0">
                      <a:pos x="0" y="0"/>
                    </a:cxn>
                    <a:cxn ang="0">
                      <a:pos x="73" y="0"/>
                    </a:cxn>
                    <a:cxn ang="0">
                      <a:pos x="503" y="641"/>
                    </a:cxn>
                  </a:cxnLst>
                  <a:rect l="0" t="0" r="r" b="b"/>
                  <a:pathLst>
                    <a:path w="503" h="641">
                      <a:moveTo>
                        <a:pt x="503" y="641"/>
                      </a:moveTo>
                      <a:lnTo>
                        <a:pt x="166" y="641"/>
                      </a:lnTo>
                      <a:lnTo>
                        <a:pt x="166" y="443"/>
                      </a:lnTo>
                      <a:lnTo>
                        <a:pt x="0" y="0"/>
                      </a:lnTo>
                      <a:lnTo>
                        <a:pt x="73" y="0"/>
                      </a:lnTo>
                      <a:lnTo>
                        <a:pt x="503" y="641"/>
                      </a:lnTo>
                      <a:close/>
                    </a:path>
                  </a:pathLst>
                </a:custGeom>
                <a:grpFill/>
                <a:ln w="9525">
                  <a:solidFill>
                    <a:schemeClr val="accent2">
                      <a:lumMod val="50000"/>
                    </a:schemeClr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pPr defTabSz="457152" eaLnBrk="0" hangingPunct="0">
                    <a:spcAft>
                      <a:spcPct val="0"/>
                    </a:spcAft>
                    <a:defRPr/>
                  </a:pPr>
                  <a:endParaRPr lang="en-US" sz="2000" u="sng" dirty="0">
                    <a:solidFill>
                      <a:srgbClr val="00FF00"/>
                    </a:solidFill>
                    <a:latin typeface="Calibri"/>
                    <a:cs typeface="Calibri"/>
                  </a:endParaRPr>
                </a:p>
              </p:txBody>
            </p:sp>
            <p:grpSp>
              <p:nvGrpSpPr>
                <p:cNvPr id="364" name="Group 85"/>
                <p:cNvGrpSpPr>
                  <a:grpSpLocks/>
                </p:cNvGrpSpPr>
                <p:nvPr/>
              </p:nvGrpSpPr>
              <p:grpSpPr bwMode="auto">
                <a:xfrm>
                  <a:off x="2848" y="2082"/>
                  <a:ext cx="338" cy="73"/>
                  <a:chOff x="4112" y="2935"/>
                  <a:chExt cx="338" cy="73"/>
                </a:xfrm>
                <a:grpFill/>
              </p:grpSpPr>
              <p:sp>
                <p:nvSpPr>
                  <p:cNvPr id="365" name="Rectangle 86"/>
                  <p:cNvSpPr>
                    <a:spLocks noChangeArrowheads="1"/>
                  </p:cNvSpPr>
                  <p:nvPr/>
                </p:nvSpPr>
                <p:spPr bwMode="auto">
                  <a:xfrm>
                    <a:off x="4364" y="2935"/>
                    <a:ext cx="86" cy="73"/>
                  </a:xfrm>
                  <a:prstGeom prst="rect">
                    <a:avLst/>
                  </a:prstGeom>
                  <a:grpFill/>
                  <a:ln w="9525">
                    <a:solidFill>
                      <a:schemeClr val="accent2">
                        <a:lumMod val="50000"/>
                      </a:schemeClr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pPr defTabSz="457152" eaLnBrk="0" hangingPunct="0">
                      <a:spcAft>
                        <a:spcPct val="0"/>
                      </a:spcAft>
                      <a:defRPr/>
                    </a:pPr>
                    <a:endParaRPr lang="en-US" sz="2000" u="sng" dirty="0">
                      <a:solidFill>
                        <a:srgbClr val="00FF00"/>
                      </a:solidFill>
                      <a:latin typeface="Calibri"/>
                      <a:cs typeface="Calibri"/>
                    </a:endParaRPr>
                  </a:p>
                </p:txBody>
              </p:sp>
              <p:sp>
                <p:nvSpPr>
                  <p:cNvPr id="366" name="Freeform 87"/>
                  <p:cNvSpPr>
                    <a:spLocks/>
                  </p:cNvSpPr>
                  <p:nvPr/>
                </p:nvSpPr>
                <p:spPr bwMode="auto">
                  <a:xfrm>
                    <a:off x="4112" y="2948"/>
                    <a:ext cx="251" cy="60"/>
                  </a:xfrm>
                  <a:custGeom>
                    <a:avLst/>
                    <a:gdLst/>
                    <a:ahLst/>
                    <a:cxnLst>
                      <a:cxn ang="0">
                        <a:pos x="251" y="0"/>
                      </a:cxn>
                      <a:cxn ang="0">
                        <a:pos x="251" y="73"/>
                      </a:cxn>
                      <a:cxn ang="0">
                        <a:pos x="0" y="40"/>
                      </a:cxn>
                      <a:cxn ang="0">
                        <a:pos x="251" y="0"/>
                      </a:cxn>
                    </a:cxnLst>
                    <a:rect l="0" t="0" r="r" b="b"/>
                    <a:pathLst>
                      <a:path w="251" h="73">
                        <a:moveTo>
                          <a:pt x="251" y="0"/>
                        </a:moveTo>
                        <a:lnTo>
                          <a:pt x="251" y="73"/>
                        </a:lnTo>
                        <a:lnTo>
                          <a:pt x="0" y="40"/>
                        </a:lnTo>
                        <a:lnTo>
                          <a:pt x="251" y="0"/>
                        </a:lnTo>
                        <a:close/>
                      </a:path>
                    </a:pathLst>
                  </a:custGeom>
                  <a:grpFill/>
                  <a:ln w="9525">
                    <a:solidFill>
                      <a:schemeClr val="accent2">
                        <a:lumMod val="50000"/>
                      </a:schemeClr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pPr defTabSz="457152" eaLnBrk="0" hangingPunct="0">
                      <a:spcAft>
                        <a:spcPct val="0"/>
                      </a:spcAft>
                      <a:defRPr/>
                    </a:pPr>
                    <a:endParaRPr lang="en-US" sz="2000" u="sng" dirty="0">
                      <a:solidFill>
                        <a:srgbClr val="00FF00"/>
                      </a:solidFill>
                      <a:latin typeface="Calibri"/>
                      <a:cs typeface="Calibri"/>
                    </a:endParaRPr>
                  </a:p>
                </p:txBody>
              </p:sp>
            </p:grpSp>
          </p:grpSp>
        </p:grpSp>
      </p:grpSp>
      <p:grpSp>
        <p:nvGrpSpPr>
          <p:cNvPr id="3" name="Group 2"/>
          <p:cNvGrpSpPr/>
          <p:nvPr/>
        </p:nvGrpSpPr>
        <p:grpSpPr>
          <a:xfrm>
            <a:off x="884644" y="984689"/>
            <a:ext cx="5146598" cy="1990380"/>
            <a:chOff x="884643" y="984689"/>
            <a:chExt cx="5146598" cy="1990380"/>
          </a:xfrm>
        </p:grpSpPr>
        <p:pic>
          <p:nvPicPr>
            <p:cNvPr id="64" name="Picture 63"/>
            <p:cNvPicPr>
              <a:picLocks noChangeAspect="1"/>
            </p:cNvPicPr>
            <p:nvPr/>
          </p:nvPicPr>
          <p:blipFill rotWithShape="1">
            <a:blip r:embed="rId5">
              <a:clrChange>
                <a:clrFrom>
                  <a:srgbClr val="000000"/>
                </a:clrFrom>
                <a:clrTo>
                  <a:srgbClr val="000000">
                    <a:alpha val="0"/>
                  </a:srgbClr>
                </a:clrTo>
              </a:clrChange>
            </a:blip>
            <a:srcRect l="41838"/>
            <a:stretch/>
          </p:blipFill>
          <p:spPr>
            <a:xfrm rot="14431663">
              <a:off x="4539398" y="1805468"/>
              <a:ext cx="940354" cy="1174784"/>
            </a:xfrm>
            <a:prstGeom prst="rect">
              <a:avLst/>
            </a:prstGeom>
          </p:spPr>
        </p:pic>
        <p:sp>
          <p:nvSpPr>
            <p:cNvPr id="89" name="Rounded Rectangle 88"/>
            <p:cNvSpPr/>
            <p:nvPr/>
          </p:nvSpPr>
          <p:spPr>
            <a:xfrm>
              <a:off x="884643" y="1203325"/>
              <a:ext cx="1598943" cy="789203"/>
            </a:xfrm>
            <a:prstGeom prst="roundRect">
              <a:avLst/>
            </a:prstGeom>
            <a:solidFill>
              <a:srgbClr val="FFFFFF"/>
            </a:solidFill>
            <a:ln>
              <a:solidFill>
                <a:srgbClr val="7F7F7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defTabSz="457152"/>
              <a:r>
                <a:rPr lang="en-US" sz="1000" dirty="0">
                  <a:solidFill>
                    <a:prstClr val="black"/>
                  </a:solidFill>
                </a:rPr>
                <a:t>Delay recovery from stale TMIs – automated search for efficient high value common reroutes for multiple flights</a:t>
              </a:r>
            </a:p>
          </p:txBody>
        </p:sp>
        <p:cxnSp>
          <p:nvCxnSpPr>
            <p:cNvPr id="219" name="Straight Connector 218"/>
            <p:cNvCxnSpPr>
              <a:cxnSpLocks/>
            </p:cNvCxnSpPr>
            <p:nvPr/>
          </p:nvCxnSpPr>
          <p:spPr>
            <a:xfrm>
              <a:off x="2546871" y="1948440"/>
              <a:ext cx="933659" cy="346220"/>
            </a:xfrm>
            <a:prstGeom prst="line">
              <a:avLst/>
            </a:prstGeom>
            <a:ln w="12700" cmpd="sng"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0" name="Straight Connector 219"/>
            <p:cNvCxnSpPr>
              <a:cxnSpLocks noChangeAspect="1"/>
            </p:cNvCxnSpPr>
            <p:nvPr/>
          </p:nvCxnSpPr>
          <p:spPr>
            <a:xfrm>
              <a:off x="3536357" y="2439251"/>
              <a:ext cx="57486" cy="169301"/>
            </a:xfrm>
            <a:prstGeom prst="line">
              <a:avLst/>
            </a:prstGeom>
            <a:ln w="12700" cmpd="sng"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1" name="TextBox 220"/>
            <p:cNvSpPr txBox="1"/>
            <p:nvPr/>
          </p:nvSpPr>
          <p:spPr>
            <a:xfrm>
              <a:off x="3480530" y="2598235"/>
              <a:ext cx="698998" cy="37683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457152"/>
              <a:r>
                <a:rPr lang="en-US" sz="900" dirty="0">
                  <a:solidFill>
                    <a:prstClr val="black"/>
                  </a:solidFill>
                </a:rPr>
                <a:t>Common reroute</a:t>
              </a:r>
            </a:p>
          </p:txBody>
        </p:sp>
        <p:sp>
          <p:nvSpPr>
            <p:cNvPr id="47" name="Right Arrow 46"/>
            <p:cNvSpPr/>
            <p:nvPr/>
          </p:nvSpPr>
          <p:spPr>
            <a:xfrm rot="3005002">
              <a:off x="4502591" y="1954295"/>
              <a:ext cx="716270" cy="288440"/>
            </a:xfrm>
            <a:prstGeom prst="rightArrow">
              <a:avLst/>
            </a:prstGeom>
            <a:noFill/>
            <a:ln w="38100" cmpd="sng">
              <a:solidFill>
                <a:schemeClr val="accent2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152"/>
              <a:endParaRPr lang="en-US">
                <a:solidFill>
                  <a:prstClr val="white"/>
                </a:solidFill>
              </a:endParaRPr>
            </a:p>
          </p:txBody>
        </p:sp>
        <p:cxnSp>
          <p:nvCxnSpPr>
            <p:cNvPr id="68" name="Straight Connector 67"/>
            <p:cNvCxnSpPr/>
            <p:nvPr/>
          </p:nvCxnSpPr>
          <p:spPr>
            <a:xfrm flipV="1">
              <a:off x="2933336" y="1692522"/>
              <a:ext cx="1691601" cy="1046085"/>
            </a:xfrm>
            <a:prstGeom prst="line">
              <a:avLst/>
            </a:prstGeom>
            <a:ln>
              <a:solidFill>
                <a:schemeClr val="accent5">
                  <a:lumMod val="7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/>
            <p:cNvCxnSpPr/>
            <p:nvPr/>
          </p:nvCxnSpPr>
          <p:spPr>
            <a:xfrm flipV="1">
              <a:off x="4596518" y="1266528"/>
              <a:ext cx="557338" cy="425994"/>
            </a:xfrm>
            <a:prstGeom prst="line">
              <a:avLst/>
            </a:prstGeom>
            <a:ln>
              <a:solidFill>
                <a:schemeClr val="accent5">
                  <a:lumMod val="7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/>
            <p:cNvCxnSpPr/>
            <p:nvPr/>
          </p:nvCxnSpPr>
          <p:spPr>
            <a:xfrm flipV="1">
              <a:off x="4610795" y="1297665"/>
              <a:ext cx="1080833" cy="386570"/>
            </a:xfrm>
            <a:prstGeom prst="line">
              <a:avLst/>
            </a:prstGeom>
            <a:ln>
              <a:solidFill>
                <a:schemeClr val="accent5">
                  <a:lumMod val="7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/>
            <p:cNvCxnSpPr/>
            <p:nvPr/>
          </p:nvCxnSpPr>
          <p:spPr>
            <a:xfrm>
              <a:off x="4596518" y="1696919"/>
              <a:ext cx="1314795" cy="184606"/>
            </a:xfrm>
            <a:prstGeom prst="line">
              <a:avLst/>
            </a:prstGeom>
            <a:ln>
              <a:solidFill>
                <a:schemeClr val="accent5">
                  <a:lumMod val="7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91" name="Group 68"/>
            <p:cNvGrpSpPr>
              <a:grpSpLocks noChangeAspect="1"/>
            </p:cNvGrpSpPr>
            <p:nvPr/>
          </p:nvGrpSpPr>
          <p:grpSpPr bwMode="auto">
            <a:xfrm rot="7896533">
              <a:off x="5032315" y="1090770"/>
              <a:ext cx="274320" cy="290539"/>
              <a:chOff x="3514" y="1918"/>
              <a:chExt cx="1270" cy="1280"/>
            </a:xfrm>
            <a:solidFill>
              <a:schemeClr val="bg1">
                <a:lumMod val="75000"/>
              </a:schemeClr>
            </a:solidFill>
            <a:effectLst/>
          </p:grpSpPr>
          <p:grpSp>
            <p:nvGrpSpPr>
              <p:cNvPr id="93" name="Group 69"/>
              <p:cNvGrpSpPr>
                <a:grpSpLocks/>
              </p:cNvGrpSpPr>
              <p:nvPr/>
            </p:nvGrpSpPr>
            <p:grpSpPr bwMode="auto">
              <a:xfrm>
                <a:off x="3514" y="2484"/>
                <a:ext cx="1270" cy="147"/>
                <a:chOff x="1895" y="1362"/>
                <a:chExt cx="1270" cy="147"/>
              </a:xfrm>
              <a:grpFill/>
            </p:grpSpPr>
            <p:sp>
              <p:nvSpPr>
                <p:cNvPr id="115" name="Oval 70"/>
                <p:cNvSpPr>
                  <a:spLocks noChangeArrowheads="1"/>
                </p:cNvSpPr>
                <p:nvPr/>
              </p:nvSpPr>
              <p:spPr bwMode="auto">
                <a:xfrm>
                  <a:off x="2676" y="1369"/>
                  <a:ext cx="489" cy="133"/>
                </a:xfrm>
                <a:prstGeom prst="ellipse">
                  <a:avLst/>
                </a:prstGeom>
                <a:grpFill/>
                <a:ln w="9525">
                  <a:solidFill>
                    <a:srgbClr val="0000FF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pPr defTabSz="457152" eaLnBrk="0" hangingPunct="0">
                    <a:spcAft>
                      <a:spcPct val="0"/>
                    </a:spcAft>
                    <a:defRPr/>
                  </a:pPr>
                  <a:endParaRPr lang="en-US" sz="2000" u="sng" dirty="0">
                    <a:solidFill>
                      <a:srgbClr val="00FF00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16" name="Rectangle 71"/>
                <p:cNvSpPr>
                  <a:spLocks noChangeArrowheads="1"/>
                </p:cNvSpPr>
                <p:nvPr/>
              </p:nvSpPr>
              <p:spPr bwMode="auto">
                <a:xfrm>
                  <a:off x="2351" y="1362"/>
                  <a:ext cx="589" cy="146"/>
                </a:xfrm>
                <a:prstGeom prst="rect">
                  <a:avLst/>
                </a:prstGeom>
                <a:grpFill/>
                <a:ln w="9525">
                  <a:solidFill>
                    <a:srgbClr val="0000FF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pPr defTabSz="457152" eaLnBrk="0" hangingPunct="0">
                    <a:spcAft>
                      <a:spcPct val="0"/>
                    </a:spcAft>
                    <a:defRPr/>
                  </a:pPr>
                  <a:endParaRPr lang="en-US" sz="2000" u="sng" dirty="0">
                    <a:solidFill>
                      <a:srgbClr val="00FF00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17" name="Oval 72"/>
                <p:cNvSpPr>
                  <a:spLocks noChangeArrowheads="1"/>
                </p:cNvSpPr>
                <p:nvPr/>
              </p:nvSpPr>
              <p:spPr bwMode="auto">
                <a:xfrm>
                  <a:off x="1895" y="1403"/>
                  <a:ext cx="575" cy="66"/>
                </a:xfrm>
                <a:prstGeom prst="ellipse">
                  <a:avLst/>
                </a:prstGeom>
                <a:grpFill/>
                <a:ln w="9525">
                  <a:solidFill>
                    <a:srgbClr val="0000FF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pPr defTabSz="457152" eaLnBrk="0" hangingPunct="0">
                    <a:spcAft>
                      <a:spcPct val="0"/>
                    </a:spcAft>
                    <a:defRPr/>
                  </a:pPr>
                  <a:endParaRPr lang="en-US" sz="2000" u="sng" dirty="0">
                    <a:solidFill>
                      <a:srgbClr val="00FF00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18" name="Oval 73"/>
                <p:cNvSpPr>
                  <a:spLocks noChangeArrowheads="1"/>
                </p:cNvSpPr>
                <p:nvPr/>
              </p:nvSpPr>
              <p:spPr bwMode="auto">
                <a:xfrm>
                  <a:off x="2060" y="1363"/>
                  <a:ext cx="635" cy="146"/>
                </a:xfrm>
                <a:prstGeom prst="ellipse">
                  <a:avLst/>
                </a:prstGeom>
                <a:grpFill/>
                <a:ln w="9525">
                  <a:solidFill>
                    <a:srgbClr val="0000FF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pPr defTabSz="457152" eaLnBrk="0" hangingPunct="0">
                    <a:spcAft>
                      <a:spcPct val="0"/>
                    </a:spcAft>
                    <a:defRPr/>
                  </a:pPr>
                  <a:endParaRPr lang="en-US" sz="2000" u="sng" dirty="0">
                    <a:solidFill>
                      <a:srgbClr val="00FF00"/>
                    </a:solidFill>
                    <a:latin typeface="Calibri"/>
                    <a:cs typeface="Calibri"/>
                  </a:endParaRPr>
                </a:p>
              </p:txBody>
            </p:sp>
          </p:grpSp>
          <p:grpSp>
            <p:nvGrpSpPr>
              <p:cNvPr id="96" name="Group 74"/>
              <p:cNvGrpSpPr>
                <a:grpSpLocks/>
              </p:cNvGrpSpPr>
              <p:nvPr/>
            </p:nvGrpSpPr>
            <p:grpSpPr bwMode="auto">
              <a:xfrm>
                <a:off x="3517" y="2315"/>
                <a:ext cx="232" cy="486"/>
                <a:chOff x="2742" y="2393"/>
                <a:chExt cx="232" cy="486"/>
              </a:xfrm>
              <a:grpFill/>
            </p:grpSpPr>
            <p:sp>
              <p:nvSpPr>
                <p:cNvPr id="111" name="Freeform 110"/>
                <p:cNvSpPr>
                  <a:spLocks/>
                </p:cNvSpPr>
                <p:nvPr/>
              </p:nvSpPr>
              <p:spPr bwMode="auto">
                <a:xfrm>
                  <a:off x="2743" y="2393"/>
                  <a:ext cx="231" cy="244"/>
                </a:xfrm>
                <a:custGeom>
                  <a:avLst/>
                  <a:gdLst/>
                  <a:ahLst/>
                  <a:cxnLst>
                    <a:cxn ang="0">
                      <a:pos x="231" y="244"/>
                    </a:cxn>
                    <a:cxn ang="0">
                      <a:pos x="66" y="244"/>
                    </a:cxn>
                    <a:cxn ang="0">
                      <a:pos x="0" y="33"/>
                    </a:cxn>
                    <a:cxn ang="0">
                      <a:pos x="33" y="0"/>
                    </a:cxn>
                    <a:cxn ang="0">
                      <a:pos x="231" y="244"/>
                    </a:cxn>
                  </a:cxnLst>
                  <a:rect l="0" t="0" r="r" b="b"/>
                  <a:pathLst>
                    <a:path w="231" h="244">
                      <a:moveTo>
                        <a:pt x="231" y="244"/>
                      </a:moveTo>
                      <a:lnTo>
                        <a:pt x="66" y="244"/>
                      </a:lnTo>
                      <a:lnTo>
                        <a:pt x="0" y="33"/>
                      </a:lnTo>
                      <a:lnTo>
                        <a:pt x="33" y="0"/>
                      </a:lnTo>
                      <a:lnTo>
                        <a:pt x="231" y="244"/>
                      </a:lnTo>
                      <a:close/>
                    </a:path>
                  </a:pathLst>
                </a:custGeom>
                <a:grpFill/>
                <a:ln w="9525">
                  <a:solidFill>
                    <a:srgbClr val="0000FF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pPr defTabSz="457152" eaLnBrk="0" hangingPunct="0">
                    <a:spcAft>
                      <a:spcPct val="0"/>
                    </a:spcAft>
                    <a:defRPr/>
                  </a:pPr>
                  <a:endParaRPr lang="en-US" sz="2000" u="sng" dirty="0">
                    <a:solidFill>
                      <a:srgbClr val="00FF00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12" name="Freeform 111"/>
                <p:cNvSpPr>
                  <a:spLocks/>
                </p:cNvSpPr>
                <p:nvPr/>
              </p:nvSpPr>
              <p:spPr bwMode="auto">
                <a:xfrm flipV="1">
                  <a:off x="2742" y="2635"/>
                  <a:ext cx="231" cy="244"/>
                </a:xfrm>
                <a:custGeom>
                  <a:avLst/>
                  <a:gdLst/>
                  <a:ahLst/>
                  <a:cxnLst>
                    <a:cxn ang="0">
                      <a:pos x="231" y="244"/>
                    </a:cxn>
                    <a:cxn ang="0">
                      <a:pos x="66" y="244"/>
                    </a:cxn>
                    <a:cxn ang="0">
                      <a:pos x="0" y="33"/>
                    </a:cxn>
                    <a:cxn ang="0">
                      <a:pos x="33" y="0"/>
                    </a:cxn>
                    <a:cxn ang="0">
                      <a:pos x="231" y="244"/>
                    </a:cxn>
                  </a:cxnLst>
                  <a:rect l="0" t="0" r="r" b="b"/>
                  <a:pathLst>
                    <a:path w="231" h="244">
                      <a:moveTo>
                        <a:pt x="231" y="244"/>
                      </a:moveTo>
                      <a:lnTo>
                        <a:pt x="66" y="244"/>
                      </a:lnTo>
                      <a:lnTo>
                        <a:pt x="0" y="33"/>
                      </a:lnTo>
                      <a:lnTo>
                        <a:pt x="33" y="0"/>
                      </a:lnTo>
                      <a:lnTo>
                        <a:pt x="231" y="244"/>
                      </a:lnTo>
                      <a:close/>
                    </a:path>
                  </a:pathLst>
                </a:custGeom>
                <a:grpFill/>
                <a:ln w="9525">
                  <a:solidFill>
                    <a:srgbClr val="0000FF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pPr defTabSz="457152" eaLnBrk="0" hangingPunct="0">
                    <a:spcAft>
                      <a:spcPct val="0"/>
                    </a:spcAft>
                    <a:defRPr/>
                  </a:pPr>
                  <a:endParaRPr lang="en-US" sz="2000" u="sng" dirty="0">
                    <a:solidFill>
                      <a:srgbClr val="00FF00"/>
                    </a:solidFill>
                    <a:latin typeface="Calibri"/>
                    <a:cs typeface="Calibri"/>
                  </a:endParaRPr>
                </a:p>
              </p:txBody>
            </p:sp>
          </p:grpSp>
          <p:grpSp>
            <p:nvGrpSpPr>
              <p:cNvPr id="97" name="Group 77"/>
              <p:cNvGrpSpPr>
                <a:grpSpLocks/>
              </p:cNvGrpSpPr>
              <p:nvPr/>
            </p:nvGrpSpPr>
            <p:grpSpPr bwMode="auto">
              <a:xfrm>
                <a:off x="3921" y="1918"/>
                <a:ext cx="504" cy="1280"/>
                <a:chOff x="4074" y="1851"/>
                <a:chExt cx="504" cy="1280"/>
              </a:xfrm>
              <a:grpFill/>
            </p:grpSpPr>
            <p:grpSp>
              <p:nvGrpSpPr>
                <p:cNvPr id="98" name="Group 78"/>
                <p:cNvGrpSpPr>
                  <a:grpSpLocks/>
                </p:cNvGrpSpPr>
                <p:nvPr/>
              </p:nvGrpSpPr>
              <p:grpSpPr bwMode="auto">
                <a:xfrm>
                  <a:off x="4074" y="1851"/>
                  <a:ext cx="503" cy="641"/>
                  <a:chOff x="2730" y="1692"/>
                  <a:chExt cx="503" cy="641"/>
                </a:xfrm>
                <a:grpFill/>
              </p:grpSpPr>
              <p:sp>
                <p:nvSpPr>
                  <p:cNvPr id="107" name="Freeform 79"/>
                  <p:cNvSpPr>
                    <a:spLocks/>
                  </p:cNvSpPr>
                  <p:nvPr/>
                </p:nvSpPr>
                <p:spPr bwMode="auto">
                  <a:xfrm>
                    <a:off x="2730" y="1692"/>
                    <a:ext cx="503" cy="641"/>
                  </a:xfrm>
                  <a:custGeom>
                    <a:avLst/>
                    <a:gdLst/>
                    <a:ahLst/>
                    <a:cxnLst>
                      <a:cxn ang="0">
                        <a:pos x="503" y="641"/>
                      </a:cxn>
                      <a:cxn ang="0">
                        <a:pos x="166" y="641"/>
                      </a:cxn>
                      <a:cxn ang="0">
                        <a:pos x="166" y="443"/>
                      </a:cxn>
                      <a:cxn ang="0">
                        <a:pos x="0" y="0"/>
                      </a:cxn>
                      <a:cxn ang="0">
                        <a:pos x="73" y="0"/>
                      </a:cxn>
                      <a:cxn ang="0">
                        <a:pos x="503" y="641"/>
                      </a:cxn>
                    </a:cxnLst>
                    <a:rect l="0" t="0" r="r" b="b"/>
                    <a:pathLst>
                      <a:path w="503" h="641">
                        <a:moveTo>
                          <a:pt x="503" y="641"/>
                        </a:moveTo>
                        <a:lnTo>
                          <a:pt x="166" y="641"/>
                        </a:lnTo>
                        <a:lnTo>
                          <a:pt x="166" y="443"/>
                        </a:lnTo>
                        <a:lnTo>
                          <a:pt x="0" y="0"/>
                        </a:lnTo>
                        <a:lnTo>
                          <a:pt x="73" y="0"/>
                        </a:lnTo>
                        <a:lnTo>
                          <a:pt x="503" y="641"/>
                        </a:lnTo>
                        <a:close/>
                      </a:path>
                    </a:pathLst>
                  </a:custGeom>
                  <a:grpFill/>
                  <a:ln w="9525">
                    <a:solidFill>
                      <a:srgbClr val="0000FF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pPr defTabSz="457152" eaLnBrk="0" hangingPunct="0">
                      <a:spcAft>
                        <a:spcPct val="0"/>
                      </a:spcAft>
                      <a:defRPr/>
                    </a:pPr>
                    <a:endParaRPr lang="en-US" sz="2000" u="sng" dirty="0">
                      <a:solidFill>
                        <a:srgbClr val="00FF00"/>
                      </a:solidFill>
                      <a:latin typeface="Calibri"/>
                      <a:cs typeface="Calibri"/>
                    </a:endParaRPr>
                  </a:p>
                </p:txBody>
              </p:sp>
              <p:grpSp>
                <p:nvGrpSpPr>
                  <p:cNvPr id="108" name="Group 80"/>
                  <p:cNvGrpSpPr>
                    <a:grpSpLocks/>
                  </p:cNvGrpSpPr>
                  <p:nvPr/>
                </p:nvGrpSpPr>
                <p:grpSpPr bwMode="auto">
                  <a:xfrm>
                    <a:off x="2848" y="2082"/>
                    <a:ext cx="338" cy="73"/>
                    <a:chOff x="4112" y="2935"/>
                    <a:chExt cx="338" cy="73"/>
                  </a:xfrm>
                  <a:grpFill/>
                </p:grpSpPr>
                <p:sp>
                  <p:nvSpPr>
                    <p:cNvPr id="109" name="Rectangle 8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364" y="2935"/>
                      <a:ext cx="86" cy="73"/>
                    </a:xfrm>
                    <a:prstGeom prst="rect">
                      <a:avLst/>
                    </a:prstGeom>
                    <a:grpFill/>
                    <a:ln w="9525">
                      <a:solidFill>
                        <a:srgbClr val="0000FF"/>
                      </a:solidFill>
                      <a:miter lim="800000"/>
                      <a:headEnd/>
                      <a:tailEnd/>
                    </a:ln>
                    <a:effectLst/>
                  </p:spPr>
                  <p:txBody>
                    <a:bodyPr wrap="none" anchor="ctr">
                      <a:prstTxWarp prst="textNoShape">
                        <a:avLst/>
                      </a:prstTxWarp>
                    </a:bodyPr>
                    <a:lstStyle/>
                    <a:p>
                      <a:pPr defTabSz="457152" eaLnBrk="0" hangingPunct="0">
                        <a:spcAft>
                          <a:spcPct val="0"/>
                        </a:spcAft>
                        <a:defRPr/>
                      </a:pPr>
                      <a:endParaRPr lang="en-US" sz="2000" u="sng" dirty="0">
                        <a:solidFill>
                          <a:srgbClr val="00FF00"/>
                        </a:solidFill>
                        <a:latin typeface="Calibri"/>
                        <a:cs typeface="Calibri"/>
                      </a:endParaRPr>
                    </a:p>
                  </p:txBody>
                </p:sp>
                <p:sp>
                  <p:nvSpPr>
                    <p:cNvPr id="110" name="Freeform 82"/>
                    <p:cNvSpPr>
                      <a:spLocks/>
                    </p:cNvSpPr>
                    <p:nvPr/>
                  </p:nvSpPr>
                  <p:spPr bwMode="auto">
                    <a:xfrm>
                      <a:off x="4112" y="2948"/>
                      <a:ext cx="251" cy="60"/>
                    </a:xfrm>
                    <a:custGeom>
                      <a:avLst/>
                      <a:gdLst/>
                      <a:ahLst/>
                      <a:cxnLst>
                        <a:cxn ang="0">
                          <a:pos x="251" y="0"/>
                        </a:cxn>
                        <a:cxn ang="0">
                          <a:pos x="251" y="73"/>
                        </a:cxn>
                        <a:cxn ang="0">
                          <a:pos x="0" y="40"/>
                        </a:cxn>
                        <a:cxn ang="0">
                          <a:pos x="251" y="0"/>
                        </a:cxn>
                      </a:cxnLst>
                      <a:rect l="0" t="0" r="r" b="b"/>
                      <a:pathLst>
                        <a:path w="251" h="73">
                          <a:moveTo>
                            <a:pt x="251" y="0"/>
                          </a:moveTo>
                          <a:lnTo>
                            <a:pt x="251" y="73"/>
                          </a:lnTo>
                          <a:lnTo>
                            <a:pt x="0" y="40"/>
                          </a:lnTo>
                          <a:lnTo>
                            <a:pt x="251" y="0"/>
                          </a:lnTo>
                          <a:close/>
                        </a:path>
                      </a:pathLst>
                    </a:custGeom>
                    <a:grpFill/>
                    <a:ln w="9525">
                      <a:solidFill>
                        <a:srgbClr val="0000FF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>
                      <a:prstTxWarp prst="textNoShape">
                        <a:avLst/>
                      </a:prstTxWarp>
                    </a:bodyPr>
                    <a:lstStyle/>
                    <a:p>
                      <a:pPr defTabSz="457152" eaLnBrk="0" hangingPunct="0">
                        <a:spcAft>
                          <a:spcPct val="0"/>
                        </a:spcAft>
                        <a:defRPr/>
                      </a:pPr>
                      <a:endParaRPr lang="en-US" sz="2000" u="sng" dirty="0">
                        <a:solidFill>
                          <a:srgbClr val="00FF00"/>
                        </a:solidFill>
                        <a:latin typeface="Calibri"/>
                        <a:cs typeface="Calibri"/>
                      </a:endParaRPr>
                    </a:p>
                  </p:txBody>
                </p:sp>
              </p:grpSp>
            </p:grpSp>
            <p:grpSp>
              <p:nvGrpSpPr>
                <p:cNvPr id="99" name="Group 83"/>
                <p:cNvGrpSpPr>
                  <a:grpSpLocks/>
                </p:cNvGrpSpPr>
                <p:nvPr/>
              </p:nvGrpSpPr>
              <p:grpSpPr bwMode="auto">
                <a:xfrm flipV="1">
                  <a:off x="4075" y="2490"/>
                  <a:ext cx="503" cy="641"/>
                  <a:chOff x="2730" y="1692"/>
                  <a:chExt cx="503" cy="641"/>
                </a:xfrm>
                <a:grpFill/>
              </p:grpSpPr>
              <p:sp>
                <p:nvSpPr>
                  <p:cNvPr id="101" name="Freeform 84"/>
                  <p:cNvSpPr>
                    <a:spLocks/>
                  </p:cNvSpPr>
                  <p:nvPr/>
                </p:nvSpPr>
                <p:spPr bwMode="auto">
                  <a:xfrm>
                    <a:off x="2730" y="1692"/>
                    <a:ext cx="503" cy="641"/>
                  </a:xfrm>
                  <a:custGeom>
                    <a:avLst/>
                    <a:gdLst/>
                    <a:ahLst/>
                    <a:cxnLst>
                      <a:cxn ang="0">
                        <a:pos x="503" y="641"/>
                      </a:cxn>
                      <a:cxn ang="0">
                        <a:pos x="166" y="641"/>
                      </a:cxn>
                      <a:cxn ang="0">
                        <a:pos x="166" y="443"/>
                      </a:cxn>
                      <a:cxn ang="0">
                        <a:pos x="0" y="0"/>
                      </a:cxn>
                      <a:cxn ang="0">
                        <a:pos x="73" y="0"/>
                      </a:cxn>
                      <a:cxn ang="0">
                        <a:pos x="503" y="641"/>
                      </a:cxn>
                    </a:cxnLst>
                    <a:rect l="0" t="0" r="r" b="b"/>
                    <a:pathLst>
                      <a:path w="503" h="641">
                        <a:moveTo>
                          <a:pt x="503" y="641"/>
                        </a:moveTo>
                        <a:lnTo>
                          <a:pt x="166" y="641"/>
                        </a:lnTo>
                        <a:lnTo>
                          <a:pt x="166" y="443"/>
                        </a:lnTo>
                        <a:lnTo>
                          <a:pt x="0" y="0"/>
                        </a:lnTo>
                        <a:lnTo>
                          <a:pt x="73" y="0"/>
                        </a:lnTo>
                        <a:lnTo>
                          <a:pt x="503" y="641"/>
                        </a:lnTo>
                        <a:close/>
                      </a:path>
                    </a:pathLst>
                  </a:custGeom>
                  <a:grpFill/>
                  <a:ln w="9525">
                    <a:solidFill>
                      <a:srgbClr val="0000FF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pPr defTabSz="457152" eaLnBrk="0" hangingPunct="0">
                      <a:spcAft>
                        <a:spcPct val="0"/>
                      </a:spcAft>
                      <a:defRPr/>
                    </a:pPr>
                    <a:endParaRPr lang="en-US" sz="2000" u="sng" dirty="0">
                      <a:solidFill>
                        <a:srgbClr val="00FF00"/>
                      </a:solidFill>
                      <a:latin typeface="Calibri"/>
                      <a:cs typeface="Calibri"/>
                    </a:endParaRPr>
                  </a:p>
                </p:txBody>
              </p:sp>
              <p:grpSp>
                <p:nvGrpSpPr>
                  <p:cNvPr id="104" name="Group 85"/>
                  <p:cNvGrpSpPr>
                    <a:grpSpLocks/>
                  </p:cNvGrpSpPr>
                  <p:nvPr/>
                </p:nvGrpSpPr>
                <p:grpSpPr bwMode="auto">
                  <a:xfrm>
                    <a:off x="2848" y="2082"/>
                    <a:ext cx="338" cy="73"/>
                    <a:chOff x="4112" y="2935"/>
                    <a:chExt cx="338" cy="73"/>
                  </a:xfrm>
                  <a:grpFill/>
                </p:grpSpPr>
                <p:sp>
                  <p:nvSpPr>
                    <p:cNvPr id="105" name="Rectangle 8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364" y="2935"/>
                      <a:ext cx="86" cy="73"/>
                    </a:xfrm>
                    <a:prstGeom prst="rect">
                      <a:avLst/>
                    </a:prstGeom>
                    <a:grpFill/>
                    <a:ln w="9525">
                      <a:solidFill>
                        <a:srgbClr val="0000FF"/>
                      </a:solidFill>
                      <a:miter lim="800000"/>
                      <a:headEnd/>
                      <a:tailEnd/>
                    </a:ln>
                    <a:effectLst/>
                  </p:spPr>
                  <p:txBody>
                    <a:bodyPr wrap="none" anchor="ctr">
                      <a:prstTxWarp prst="textNoShape">
                        <a:avLst/>
                      </a:prstTxWarp>
                    </a:bodyPr>
                    <a:lstStyle/>
                    <a:p>
                      <a:pPr defTabSz="457152" eaLnBrk="0" hangingPunct="0">
                        <a:spcAft>
                          <a:spcPct val="0"/>
                        </a:spcAft>
                        <a:defRPr/>
                      </a:pPr>
                      <a:endParaRPr lang="en-US" sz="2000" u="sng" dirty="0">
                        <a:solidFill>
                          <a:srgbClr val="00FF00"/>
                        </a:solidFill>
                        <a:latin typeface="Calibri"/>
                        <a:cs typeface="Calibri"/>
                      </a:endParaRPr>
                    </a:p>
                  </p:txBody>
                </p:sp>
                <p:sp>
                  <p:nvSpPr>
                    <p:cNvPr id="106" name="Freeform 87"/>
                    <p:cNvSpPr>
                      <a:spLocks/>
                    </p:cNvSpPr>
                    <p:nvPr/>
                  </p:nvSpPr>
                  <p:spPr bwMode="auto">
                    <a:xfrm>
                      <a:off x="4112" y="2948"/>
                      <a:ext cx="251" cy="60"/>
                    </a:xfrm>
                    <a:custGeom>
                      <a:avLst/>
                      <a:gdLst/>
                      <a:ahLst/>
                      <a:cxnLst>
                        <a:cxn ang="0">
                          <a:pos x="251" y="0"/>
                        </a:cxn>
                        <a:cxn ang="0">
                          <a:pos x="251" y="73"/>
                        </a:cxn>
                        <a:cxn ang="0">
                          <a:pos x="0" y="40"/>
                        </a:cxn>
                        <a:cxn ang="0">
                          <a:pos x="251" y="0"/>
                        </a:cxn>
                      </a:cxnLst>
                      <a:rect l="0" t="0" r="r" b="b"/>
                      <a:pathLst>
                        <a:path w="251" h="73">
                          <a:moveTo>
                            <a:pt x="251" y="0"/>
                          </a:moveTo>
                          <a:lnTo>
                            <a:pt x="251" y="73"/>
                          </a:lnTo>
                          <a:lnTo>
                            <a:pt x="0" y="40"/>
                          </a:lnTo>
                          <a:lnTo>
                            <a:pt x="251" y="0"/>
                          </a:lnTo>
                          <a:close/>
                        </a:path>
                      </a:pathLst>
                    </a:custGeom>
                    <a:grpFill/>
                    <a:ln w="9525">
                      <a:solidFill>
                        <a:srgbClr val="0000FF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>
                      <a:prstTxWarp prst="textNoShape">
                        <a:avLst/>
                      </a:prstTxWarp>
                    </a:bodyPr>
                    <a:lstStyle/>
                    <a:p>
                      <a:pPr defTabSz="457152" eaLnBrk="0" hangingPunct="0">
                        <a:spcAft>
                          <a:spcPct val="0"/>
                        </a:spcAft>
                        <a:defRPr/>
                      </a:pPr>
                      <a:endParaRPr lang="en-US" sz="2000" u="sng" dirty="0">
                        <a:solidFill>
                          <a:srgbClr val="00FF00"/>
                        </a:solidFill>
                        <a:latin typeface="Calibri"/>
                        <a:cs typeface="Calibri"/>
                      </a:endParaRPr>
                    </a:p>
                  </p:txBody>
                </p:sp>
              </p:grpSp>
            </p:grpSp>
          </p:grpSp>
        </p:grpSp>
        <p:grpSp>
          <p:nvGrpSpPr>
            <p:cNvPr id="119" name="Group 68"/>
            <p:cNvGrpSpPr>
              <a:grpSpLocks noChangeAspect="1"/>
            </p:cNvGrpSpPr>
            <p:nvPr/>
          </p:nvGrpSpPr>
          <p:grpSpPr bwMode="auto">
            <a:xfrm rot="9367533">
              <a:off x="5572969" y="1125620"/>
              <a:ext cx="274320" cy="290539"/>
              <a:chOff x="3514" y="1918"/>
              <a:chExt cx="1270" cy="1280"/>
            </a:xfrm>
            <a:solidFill>
              <a:schemeClr val="bg1">
                <a:lumMod val="75000"/>
              </a:schemeClr>
            </a:solidFill>
            <a:effectLst/>
          </p:grpSpPr>
          <p:grpSp>
            <p:nvGrpSpPr>
              <p:cNvPr id="120" name="Group 69"/>
              <p:cNvGrpSpPr>
                <a:grpSpLocks/>
              </p:cNvGrpSpPr>
              <p:nvPr/>
            </p:nvGrpSpPr>
            <p:grpSpPr bwMode="auto">
              <a:xfrm>
                <a:off x="3514" y="2484"/>
                <a:ext cx="1270" cy="147"/>
                <a:chOff x="1895" y="1362"/>
                <a:chExt cx="1270" cy="147"/>
              </a:xfrm>
              <a:grpFill/>
            </p:grpSpPr>
            <p:sp>
              <p:nvSpPr>
                <p:cNvPr id="135" name="Oval 70"/>
                <p:cNvSpPr>
                  <a:spLocks noChangeArrowheads="1"/>
                </p:cNvSpPr>
                <p:nvPr/>
              </p:nvSpPr>
              <p:spPr bwMode="auto">
                <a:xfrm>
                  <a:off x="2676" y="1369"/>
                  <a:ext cx="489" cy="133"/>
                </a:xfrm>
                <a:prstGeom prst="ellipse">
                  <a:avLst/>
                </a:prstGeom>
                <a:grpFill/>
                <a:ln w="9525">
                  <a:solidFill>
                    <a:srgbClr val="0000FF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pPr defTabSz="457152" eaLnBrk="0" hangingPunct="0">
                    <a:spcAft>
                      <a:spcPct val="0"/>
                    </a:spcAft>
                    <a:defRPr/>
                  </a:pPr>
                  <a:endParaRPr lang="en-US" sz="2000" u="sng" dirty="0">
                    <a:solidFill>
                      <a:srgbClr val="00FF00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36" name="Rectangle 71"/>
                <p:cNvSpPr>
                  <a:spLocks noChangeArrowheads="1"/>
                </p:cNvSpPr>
                <p:nvPr/>
              </p:nvSpPr>
              <p:spPr bwMode="auto">
                <a:xfrm>
                  <a:off x="2351" y="1362"/>
                  <a:ext cx="589" cy="146"/>
                </a:xfrm>
                <a:prstGeom prst="rect">
                  <a:avLst/>
                </a:prstGeom>
                <a:grpFill/>
                <a:ln w="9525">
                  <a:solidFill>
                    <a:srgbClr val="0000FF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pPr defTabSz="457152" eaLnBrk="0" hangingPunct="0">
                    <a:spcAft>
                      <a:spcPct val="0"/>
                    </a:spcAft>
                    <a:defRPr/>
                  </a:pPr>
                  <a:endParaRPr lang="en-US" sz="2000" u="sng" dirty="0">
                    <a:solidFill>
                      <a:srgbClr val="00FF00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37" name="Oval 72"/>
                <p:cNvSpPr>
                  <a:spLocks noChangeArrowheads="1"/>
                </p:cNvSpPr>
                <p:nvPr/>
              </p:nvSpPr>
              <p:spPr bwMode="auto">
                <a:xfrm>
                  <a:off x="1895" y="1403"/>
                  <a:ext cx="575" cy="66"/>
                </a:xfrm>
                <a:prstGeom prst="ellipse">
                  <a:avLst/>
                </a:prstGeom>
                <a:grpFill/>
                <a:ln w="9525">
                  <a:solidFill>
                    <a:srgbClr val="0000FF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pPr defTabSz="457152" eaLnBrk="0" hangingPunct="0">
                    <a:spcAft>
                      <a:spcPct val="0"/>
                    </a:spcAft>
                    <a:defRPr/>
                  </a:pPr>
                  <a:endParaRPr lang="en-US" sz="2000" u="sng" dirty="0">
                    <a:solidFill>
                      <a:srgbClr val="00FF00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38" name="Oval 73"/>
                <p:cNvSpPr>
                  <a:spLocks noChangeArrowheads="1"/>
                </p:cNvSpPr>
                <p:nvPr/>
              </p:nvSpPr>
              <p:spPr bwMode="auto">
                <a:xfrm>
                  <a:off x="2060" y="1363"/>
                  <a:ext cx="635" cy="146"/>
                </a:xfrm>
                <a:prstGeom prst="ellipse">
                  <a:avLst/>
                </a:prstGeom>
                <a:grpFill/>
                <a:ln w="9525">
                  <a:solidFill>
                    <a:srgbClr val="0000FF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pPr defTabSz="457152" eaLnBrk="0" hangingPunct="0">
                    <a:spcAft>
                      <a:spcPct val="0"/>
                    </a:spcAft>
                    <a:defRPr/>
                  </a:pPr>
                  <a:endParaRPr lang="en-US" sz="2000" u="sng" dirty="0">
                    <a:solidFill>
                      <a:srgbClr val="00FF00"/>
                    </a:solidFill>
                    <a:latin typeface="Calibri"/>
                    <a:cs typeface="Calibri"/>
                  </a:endParaRPr>
                </a:p>
              </p:txBody>
            </p:sp>
          </p:grpSp>
          <p:grpSp>
            <p:nvGrpSpPr>
              <p:cNvPr id="121" name="Group 74"/>
              <p:cNvGrpSpPr>
                <a:grpSpLocks/>
              </p:cNvGrpSpPr>
              <p:nvPr/>
            </p:nvGrpSpPr>
            <p:grpSpPr bwMode="auto">
              <a:xfrm>
                <a:off x="3517" y="2315"/>
                <a:ext cx="232" cy="486"/>
                <a:chOff x="2742" y="2393"/>
                <a:chExt cx="232" cy="486"/>
              </a:xfrm>
              <a:grpFill/>
            </p:grpSpPr>
            <p:sp>
              <p:nvSpPr>
                <p:cNvPr id="133" name="Freeform 132"/>
                <p:cNvSpPr>
                  <a:spLocks/>
                </p:cNvSpPr>
                <p:nvPr/>
              </p:nvSpPr>
              <p:spPr bwMode="auto">
                <a:xfrm>
                  <a:off x="2743" y="2393"/>
                  <a:ext cx="231" cy="244"/>
                </a:xfrm>
                <a:custGeom>
                  <a:avLst/>
                  <a:gdLst/>
                  <a:ahLst/>
                  <a:cxnLst>
                    <a:cxn ang="0">
                      <a:pos x="231" y="244"/>
                    </a:cxn>
                    <a:cxn ang="0">
                      <a:pos x="66" y="244"/>
                    </a:cxn>
                    <a:cxn ang="0">
                      <a:pos x="0" y="33"/>
                    </a:cxn>
                    <a:cxn ang="0">
                      <a:pos x="33" y="0"/>
                    </a:cxn>
                    <a:cxn ang="0">
                      <a:pos x="231" y="244"/>
                    </a:cxn>
                  </a:cxnLst>
                  <a:rect l="0" t="0" r="r" b="b"/>
                  <a:pathLst>
                    <a:path w="231" h="244">
                      <a:moveTo>
                        <a:pt x="231" y="244"/>
                      </a:moveTo>
                      <a:lnTo>
                        <a:pt x="66" y="244"/>
                      </a:lnTo>
                      <a:lnTo>
                        <a:pt x="0" y="33"/>
                      </a:lnTo>
                      <a:lnTo>
                        <a:pt x="33" y="0"/>
                      </a:lnTo>
                      <a:lnTo>
                        <a:pt x="231" y="244"/>
                      </a:lnTo>
                      <a:close/>
                    </a:path>
                  </a:pathLst>
                </a:custGeom>
                <a:grpFill/>
                <a:ln w="9525">
                  <a:solidFill>
                    <a:srgbClr val="0000FF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pPr defTabSz="457152" eaLnBrk="0" hangingPunct="0">
                    <a:spcAft>
                      <a:spcPct val="0"/>
                    </a:spcAft>
                    <a:defRPr/>
                  </a:pPr>
                  <a:endParaRPr lang="en-US" sz="2000" u="sng" dirty="0">
                    <a:solidFill>
                      <a:srgbClr val="00FF00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34" name="Freeform 133"/>
                <p:cNvSpPr>
                  <a:spLocks/>
                </p:cNvSpPr>
                <p:nvPr/>
              </p:nvSpPr>
              <p:spPr bwMode="auto">
                <a:xfrm flipV="1">
                  <a:off x="2742" y="2635"/>
                  <a:ext cx="231" cy="244"/>
                </a:xfrm>
                <a:custGeom>
                  <a:avLst/>
                  <a:gdLst/>
                  <a:ahLst/>
                  <a:cxnLst>
                    <a:cxn ang="0">
                      <a:pos x="231" y="244"/>
                    </a:cxn>
                    <a:cxn ang="0">
                      <a:pos x="66" y="244"/>
                    </a:cxn>
                    <a:cxn ang="0">
                      <a:pos x="0" y="33"/>
                    </a:cxn>
                    <a:cxn ang="0">
                      <a:pos x="33" y="0"/>
                    </a:cxn>
                    <a:cxn ang="0">
                      <a:pos x="231" y="244"/>
                    </a:cxn>
                  </a:cxnLst>
                  <a:rect l="0" t="0" r="r" b="b"/>
                  <a:pathLst>
                    <a:path w="231" h="244">
                      <a:moveTo>
                        <a:pt x="231" y="244"/>
                      </a:moveTo>
                      <a:lnTo>
                        <a:pt x="66" y="244"/>
                      </a:lnTo>
                      <a:lnTo>
                        <a:pt x="0" y="33"/>
                      </a:lnTo>
                      <a:lnTo>
                        <a:pt x="33" y="0"/>
                      </a:lnTo>
                      <a:lnTo>
                        <a:pt x="231" y="244"/>
                      </a:lnTo>
                      <a:close/>
                    </a:path>
                  </a:pathLst>
                </a:custGeom>
                <a:grpFill/>
                <a:ln w="9525">
                  <a:solidFill>
                    <a:srgbClr val="0000FF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pPr defTabSz="457152" eaLnBrk="0" hangingPunct="0">
                    <a:spcAft>
                      <a:spcPct val="0"/>
                    </a:spcAft>
                    <a:defRPr/>
                  </a:pPr>
                  <a:endParaRPr lang="en-US" sz="2000" u="sng" dirty="0">
                    <a:solidFill>
                      <a:srgbClr val="00FF00"/>
                    </a:solidFill>
                    <a:latin typeface="Calibri"/>
                    <a:cs typeface="Calibri"/>
                  </a:endParaRPr>
                </a:p>
              </p:txBody>
            </p:sp>
          </p:grpSp>
          <p:grpSp>
            <p:nvGrpSpPr>
              <p:cNvPr id="122" name="Group 77"/>
              <p:cNvGrpSpPr>
                <a:grpSpLocks/>
              </p:cNvGrpSpPr>
              <p:nvPr/>
            </p:nvGrpSpPr>
            <p:grpSpPr bwMode="auto">
              <a:xfrm>
                <a:off x="3921" y="1918"/>
                <a:ext cx="504" cy="1280"/>
                <a:chOff x="4074" y="1851"/>
                <a:chExt cx="504" cy="1280"/>
              </a:xfrm>
              <a:grpFill/>
            </p:grpSpPr>
            <p:grpSp>
              <p:nvGrpSpPr>
                <p:cNvPr id="123" name="Group 78"/>
                <p:cNvGrpSpPr>
                  <a:grpSpLocks/>
                </p:cNvGrpSpPr>
                <p:nvPr/>
              </p:nvGrpSpPr>
              <p:grpSpPr bwMode="auto">
                <a:xfrm>
                  <a:off x="4074" y="1851"/>
                  <a:ext cx="503" cy="641"/>
                  <a:chOff x="2730" y="1692"/>
                  <a:chExt cx="503" cy="641"/>
                </a:xfrm>
                <a:grpFill/>
              </p:grpSpPr>
              <p:sp>
                <p:nvSpPr>
                  <p:cNvPr id="129" name="Freeform 79"/>
                  <p:cNvSpPr>
                    <a:spLocks/>
                  </p:cNvSpPr>
                  <p:nvPr/>
                </p:nvSpPr>
                <p:spPr bwMode="auto">
                  <a:xfrm>
                    <a:off x="2730" y="1692"/>
                    <a:ext cx="503" cy="641"/>
                  </a:xfrm>
                  <a:custGeom>
                    <a:avLst/>
                    <a:gdLst/>
                    <a:ahLst/>
                    <a:cxnLst>
                      <a:cxn ang="0">
                        <a:pos x="503" y="641"/>
                      </a:cxn>
                      <a:cxn ang="0">
                        <a:pos x="166" y="641"/>
                      </a:cxn>
                      <a:cxn ang="0">
                        <a:pos x="166" y="443"/>
                      </a:cxn>
                      <a:cxn ang="0">
                        <a:pos x="0" y="0"/>
                      </a:cxn>
                      <a:cxn ang="0">
                        <a:pos x="73" y="0"/>
                      </a:cxn>
                      <a:cxn ang="0">
                        <a:pos x="503" y="641"/>
                      </a:cxn>
                    </a:cxnLst>
                    <a:rect l="0" t="0" r="r" b="b"/>
                    <a:pathLst>
                      <a:path w="503" h="641">
                        <a:moveTo>
                          <a:pt x="503" y="641"/>
                        </a:moveTo>
                        <a:lnTo>
                          <a:pt x="166" y="641"/>
                        </a:lnTo>
                        <a:lnTo>
                          <a:pt x="166" y="443"/>
                        </a:lnTo>
                        <a:lnTo>
                          <a:pt x="0" y="0"/>
                        </a:lnTo>
                        <a:lnTo>
                          <a:pt x="73" y="0"/>
                        </a:lnTo>
                        <a:lnTo>
                          <a:pt x="503" y="641"/>
                        </a:lnTo>
                        <a:close/>
                      </a:path>
                    </a:pathLst>
                  </a:custGeom>
                  <a:grpFill/>
                  <a:ln w="9525">
                    <a:solidFill>
                      <a:srgbClr val="0000FF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pPr defTabSz="457152" eaLnBrk="0" hangingPunct="0">
                      <a:spcAft>
                        <a:spcPct val="0"/>
                      </a:spcAft>
                      <a:defRPr/>
                    </a:pPr>
                    <a:endParaRPr lang="en-US" sz="2000" u="sng" dirty="0">
                      <a:solidFill>
                        <a:srgbClr val="00FF00"/>
                      </a:solidFill>
                      <a:latin typeface="Calibri"/>
                      <a:cs typeface="Calibri"/>
                    </a:endParaRPr>
                  </a:p>
                </p:txBody>
              </p:sp>
              <p:grpSp>
                <p:nvGrpSpPr>
                  <p:cNvPr id="130" name="Group 80"/>
                  <p:cNvGrpSpPr>
                    <a:grpSpLocks/>
                  </p:cNvGrpSpPr>
                  <p:nvPr/>
                </p:nvGrpSpPr>
                <p:grpSpPr bwMode="auto">
                  <a:xfrm>
                    <a:off x="2848" y="2082"/>
                    <a:ext cx="338" cy="73"/>
                    <a:chOff x="4112" y="2935"/>
                    <a:chExt cx="338" cy="73"/>
                  </a:xfrm>
                  <a:grpFill/>
                </p:grpSpPr>
                <p:sp>
                  <p:nvSpPr>
                    <p:cNvPr id="131" name="Rectangle 8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364" y="2935"/>
                      <a:ext cx="86" cy="73"/>
                    </a:xfrm>
                    <a:prstGeom prst="rect">
                      <a:avLst/>
                    </a:prstGeom>
                    <a:grpFill/>
                    <a:ln w="9525">
                      <a:solidFill>
                        <a:srgbClr val="0000FF"/>
                      </a:solidFill>
                      <a:miter lim="800000"/>
                      <a:headEnd/>
                      <a:tailEnd/>
                    </a:ln>
                    <a:effectLst/>
                  </p:spPr>
                  <p:txBody>
                    <a:bodyPr wrap="none" anchor="ctr">
                      <a:prstTxWarp prst="textNoShape">
                        <a:avLst/>
                      </a:prstTxWarp>
                    </a:bodyPr>
                    <a:lstStyle/>
                    <a:p>
                      <a:pPr defTabSz="457152" eaLnBrk="0" hangingPunct="0">
                        <a:spcAft>
                          <a:spcPct val="0"/>
                        </a:spcAft>
                        <a:defRPr/>
                      </a:pPr>
                      <a:endParaRPr lang="en-US" sz="2000" u="sng" dirty="0">
                        <a:solidFill>
                          <a:srgbClr val="00FF00"/>
                        </a:solidFill>
                        <a:latin typeface="Calibri"/>
                        <a:cs typeface="Calibri"/>
                      </a:endParaRPr>
                    </a:p>
                  </p:txBody>
                </p:sp>
                <p:sp>
                  <p:nvSpPr>
                    <p:cNvPr id="132" name="Freeform 82"/>
                    <p:cNvSpPr>
                      <a:spLocks/>
                    </p:cNvSpPr>
                    <p:nvPr/>
                  </p:nvSpPr>
                  <p:spPr bwMode="auto">
                    <a:xfrm>
                      <a:off x="4112" y="2948"/>
                      <a:ext cx="251" cy="60"/>
                    </a:xfrm>
                    <a:custGeom>
                      <a:avLst/>
                      <a:gdLst/>
                      <a:ahLst/>
                      <a:cxnLst>
                        <a:cxn ang="0">
                          <a:pos x="251" y="0"/>
                        </a:cxn>
                        <a:cxn ang="0">
                          <a:pos x="251" y="73"/>
                        </a:cxn>
                        <a:cxn ang="0">
                          <a:pos x="0" y="40"/>
                        </a:cxn>
                        <a:cxn ang="0">
                          <a:pos x="251" y="0"/>
                        </a:cxn>
                      </a:cxnLst>
                      <a:rect l="0" t="0" r="r" b="b"/>
                      <a:pathLst>
                        <a:path w="251" h="73">
                          <a:moveTo>
                            <a:pt x="251" y="0"/>
                          </a:moveTo>
                          <a:lnTo>
                            <a:pt x="251" y="73"/>
                          </a:lnTo>
                          <a:lnTo>
                            <a:pt x="0" y="40"/>
                          </a:lnTo>
                          <a:lnTo>
                            <a:pt x="251" y="0"/>
                          </a:lnTo>
                          <a:close/>
                        </a:path>
                      </a:pathLst>
                    </a:custGeom>
                    <a:grpFill/>
                    <a:ln w="9525">
                      <a:solidFill>
                        <a:srgbClr val="0000FF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>
                      <a:prstTxWarp prst="textNoShape">
                        <a:avLst/>
                      </a:prstTxWarp>
                    </a:bodyPr>
                    <a:lstStyle/>
                    <a:p>
                      <a:pPr defTabSz="457152" eaLnBrk="0" hangingPunct="0">
                        <a:spcAft>
                          <a:spcPct val="0"/>
                        </a:spcAft>
                        <a:defRPr/>
                      </a:pPr>
                      <a:endParaRPr lang="en-US" sz="2000" u="sng" dirty="0">
                        <a:solidFill>
                          <a:srgbClr val="00FF00"/>
                        </a:solidFill>
                        <a:latin typeface="Calibri"/>
                        <a:cs typeface="Calibri"/>
                      </a:endParaRPr>
                    </a:p>
                  </p:txBody>
                </p:sp>
              </p:grpSp>
            </p:grpSp>
            <p:grpSp>
              <p:nvGrpSpPr>
                <p:cNvPr id="124" name="Group 83"/>
                <p:cNvGrpSpPr>
                  <a:grpSpLocks/>
                </p:cNvGrpSpPr>
                <p:nvPr/>
              </p:nvGrpSpPr>
              <p:grpSpPr bwMode="auto">
                <a:xfrm flipV="1">
                  <a:off x="4075" y="2490"/>
                  <a:ext cx="503" cy="641"/>
                  <a:chOff x="2730" y="1692"/>
                  <a:chExt cx="503" cy="641"/>
                </a:xfrm>
                <a:grpFill/>
              </p:grpSpPr>
              <p:sp>
                <p:nvSpPr>
                  <p:cNvPr id="125" name="Freeform 84"/>
                  <p:cNvSpPr>
                    <a:spLocks/>
                  </p:cNvSpPr>
                  <p:nvPr/>
                </p:nvSpPr>
                <p:spPr bwMode="auto">
                  <a:xfrm>
                    <a:off x="2730" y="1692"/>
                    <a:ext cx="503" cy="641"/>
                  </a:xfrm>
                  <a:custGeom>
                    <a:avLst/>
                    <a:gdLst/>
                    <a:ahLst/>
                    <a:cxnLst>
                      <a:cxn ang="0">
                        <a:pos x="503" y="641"/>
                      </a:cxn>
                      <a:cxn ang="0">
                        <a:pos x="166" y="641"/>
                      </a:cxn>
                      <a:cxn ang="0">
                        <a:pos x="166" y="443"/>
                      </a:cxn>
                      <a:cxn ang="0">
                        <a:pos x="0" y="0"/>
                      </a:cxn>
                      <a:cxn ang="0">
                        <a:pos x="73" y="0"/>
                      </a:cxn>
                      <a:cxn ang="0">
                        <a:pos x="503" y="641"/>
                      </a:cxn>
                    </a:cxnLst>
                    <a:rect l="0" t="0" r="r" b="b"/>
                    <a:pathLst>
                      <a:path w="503" h="641">
                        <a:moveTo>
                          <a:pt x="503" y="641"/>
                        </a:moveTo>
                        <a:lnTo>
                          <a:pt x="166" y="641"/>
                        </a:lnTo>
                        <a:lnTo>
                          <a:pt x="166" y="443"/>
                        </a:lnTo>
                        <a:lnTo>
                          <a:pt x="0" y="0"/>
                        </a:lnTo>
                        <a:lnTo>
                          <a:pt x="73" y="0"/>
                        </a:lnTo>
                        <a:lnTo>
                          <a:pt x="503" y="641"/>
                        </a:lnTo>
                        <a:close/>
                      </a:path>
                    </a:pathLst>
                  </a:custGeom>
                  <a:grpFill/>
                  <a:ln w="9525">
                    <a:solidFill>
                      <a:srgbClr val="0000FF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pPr defTabSz="457152" eaLnBrk="0" hangingPunct="0">
                      <a:spcAft>
                        <a:spcPct val="0"/>
                      </a:spcAft>
                      <a:defRPr/>
                    </a:pPr>
                    <a:endParaRPr lang="en-US" sz="2000" u="sng" dirty="0">
                      <a:solidFill>
                        <a:srgbClr val="00FF00"/>
                      </a:solidFill>
                      <a:latin typeface="Calibri"/>
                      <a:cs typeface="Calibri"/>
                    </a:endParaRPr>
                  </a:p>
                </p:txBody>
              </p:sp>
              <p:grpSp>
                <p:nvGrpSpPr>
                  <p:cNvPr id="126" name="Group 85"/>
                  <p:cNvGrpSpPr>
                    <a:grpSpLocks/>
                  </p:cNvGrpSpPr>
                  <p:nvPr/>
                </p:nvGrpSpPr>
                <p:grpSpPr bwMode="auto">
                  <a:xfrm>
                    <a:off x="2848" y="2082"/>
                    <a:ext cx="338" cy="73"/>
                    <a:chOff x="4112" y="2935"/>
                    <a:chExt cx="338" cy="73"/>
                  </a:xfrm>
                  <a:grpFill/>
                </p:grpSpPr>
                <p:sp>
                  <p:nvSpPr>
                    <p:cNvPr id="127" name="Rectangle 8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364" y="2935"/>
                      <a:ext cx="86" cy="73"/>
                    </a:xfrm>
                    <a:prstGeom prst="rect">
                      <a:avLst/>
                    </a:prstGeom>
                    <a:grpFill/>
                    <a:ln w="9525">
                      <a:solidFill>
                        <a:srgbClr val="0000FF"/>
                      </a:solidFill>
                      <a:miter lim="800000"/>
                      <a:headEnd/>
                      <a:tailEnd/>
                    </a:ln>
                    <a:effectLst/>
                  </p:spPr>
                  <p:txBody>
                    <a:bodyPr wrap="none" anchor="ctr">
                      <a:prstTxWarp prst="textNoShape">
                        <a:avLst/>
                      </a:prstTxWarp>
                    </a:bodyPr>
                    <a:lstStyle/>
                    <a:p>
                      <a:pPr defTabSz="457152" eaLnBrk="0" hangingPunct="0">
                        <a:spcAft>
                          <a:spcPct val="0"/>
                        </a:spcAft>
                        <a:defRPr/>
                      </a:pPr>
                      <a:endParaRPr lang="en-US" sz="2000" u="sng" dirty="0">
                        <a:solidFill>
                          <a:srgbClr val="00FF00"/>
                        </a:solidFill>
                        <a:latin typeface="Calibri"/>
                        <a:cs typeface="Calibri"/>
                      </a:endParaRPr>
                    </a:p>
                  </p:txBody>
                </p:sp>
                <p:sp>
                  <p:nvSpPr>
                    <p:cNvPr id="128" name="Freeform 87"/>
                    <p:cNvSpPr>
                      <a:spLocks/>
                    </p:cNvSpPr>
                    <p:nvPr/>
                  </p:nvSpPr>
                  <p:spPr bwMode="auto">
                    <a:xfrm>
                      <a:off x="4112" y="2948"/>
                      <a:ext cx="251" cy="60"/>
                    </a:xfrm>
                    <a:custGeom>
                      <a:avLst/>
                      <a:gdLst/>
                      <a:ahLst/>
                      <a:cxnLst>
                        <a:cxn ang="0">
                          <a:pos x="251" y="0"/>
                        </a:cxn>
                        <a:cxn ang="0">
                          <a:pos x="251" y="73"/>
                        </a:cxn>
                        <a:cxn ang="0">
                          <a:pos x="0" y="40"/>
                        </a:cxn>
                        <a:cxn ang="0">
                          <a:pos x="251" y="0"/>
                        </a:cxn>
                      </a:cxnLst>
                      <a:rect l="0" t="0" r="r" b="b"/>
                      <a:pathLst>
                        <a:path w="251" h="73">
                          <a:moveTo>
                            <a:pt x="251" y="0"/>
                          </a:moveTo>
                          <a:lnTo>
                            <a:pt x="251" y="73"/>
                          </a:lnTo>
                          <a:lnTo>
                            <a:pt x="0" y="40"/>
                          </a:lnTo>
                          <a:lnTo>
                            <a:pt x="251" y="0"/>
                          </a:lnTo>
                          <a:close/>
                        </a:path>
                      </a:pathLst>
                    </a:custGeom>
                    <a:grpFill/>
                    <a:ln w="9525">
                      <a:solidFill>
                        <a:srgbClr val="0000FF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>
                      <a:prstTxWarp prst="textNoShape">
                        <a:avLst/>
                      </a:prstTxWarp>
                    </a:bodyPr>
                    <a:lstStyle/>
                    <a:p>
                      <a:pPr defTabSz="457152" eaLnBrk="0" hangingPunct="0">
                        <a:spcAft>
                          <a:spcPct val="0"/>
                        </a:spcAft>
                        <a:defRPr/>
                      </a:pPr>
                      <a:endParaRPr lang="en-US" sz="2000" u="sng" dirty="0">
                        <a:solidFill>
                          <a:srgbClr val="00FF00"/>
                        </a:solidFill>
                        <a:latin typeface="Calibri"/>
                        <a:cs typeface="Calibri"/>
                      </a:endParaRPr>
                    </a:p>
                  </p:txBody>
                </p:sp>
              </p:grpSp>
            </p:grpSp>
          </p:grpSp>
        </p:grpSp>
        <p:grpSp>
          <p:nvGrpSpPr>
            <p:cNvPr id="139" name="Group 68"/>
            <p:cNvGrpSpPr>
              <a:grpSpLocks noChangeAspect="1"/>
            </p:cNvGrpSpPr>
            <p:nvPr/>
          </p:nvGrpSpPr>
          <p:grpSpPr bwMode="auto">
            <a:xfrm rot="10983461">
              <a:off x="5756921" y="1712060"/>
              <a:ext cx="274320" cy="290539"/>
              <a:chOff x="3514" y="1918"/>
              <a:chExt cx="1270" cy="1280"/>
            </a:xfrm>
            <a:solidFill>
              <a:schemeClr val="bg1">
                <a:lumMod val="75000"/>
              </a:schemeClr>
            </a:solidFill>
            <a:effectLst/>
          </p:grpSpPr>
          <p:grpSp>
            <p:nvGrpSpPr>
              <p:cNvPr id="140" name="Group 69"/>
              <p:cNvGrpSpPr>
                <a:grpSpLocks/>
              </p:cNvGrpSpPr>
              <p:nvPr/>
            </p:nvGrpSpPr>
            <p:grpSpPr bwMode="auto">
              <a:xfrm>
                <a:off x="3514" y="2484"/>
                <a:ext cx="1270" cy="147"/>
                <a:chOff x="1895" y="1362"/>
                <a:chExt cx="1270" cy="147"/>
              </a:xfrm>
              <a:grpFill/>
            </p:grpSpPr>
            <p:sp>
              <p:nvSpPr>
                <p:cNvPr id="155" name="Oval 70"/>
                <p:cNvSpPr>
                  <a:spLocks noChangeArrowheads="1"/>
                </p:cNvSpPr>
                <p:nvPr/>
              </p:nvSpPr>
              <p:spPr bwMode="auto">
                <a:xfrm>
                  <a:off x="2676" y="1369"/>
                  <a:ext cx="489" cy="133"/>
                </a:xfrm>
                <a:prstGeom prst="ellipse">
                  <a:avLst/>
                </a:prstGeom>
                <a:grpFill/>
                <a:ln w="9525">
                  <a:solidFill>
                    <a:srgbClr val="0000FF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pPr defTabSz="457152" eaLnBrk="0" hangingPunct="0">
                    <a:spcAft>
                      <a:spcPct val="0"/>
                    </a:spcAft>
                    <a:defRPr/>
                  </a:pPr>
                  <a:endParaRPr lang="en-US" sz="2000" u="sng" dirty="0">
                    <a:solidFill>
                      <a:srgbClr val="00FF00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56" name="Rectangle 71"/>
                <p:cNvSpPr>
                  <a:spLocks noChangeArrowheads="1"/>
                </p:cNvSpPr>
                <p:nvPr/>
              </p:nvSpPr>
              <p:spPr bwMode="auto">
                <a:xfrm>
                  <a:off x="2351" y="1362"/>
                  <a:ext cx="589" cy="146"/>
                </a:xfrm>
                <a:prstGeom prst="rect">
                  <a:avLst/>
                </a:prstGeom>
                <a:grpFill/>
                <a:ln w="9525">
                  <a:solidFill>
                    <a:srgbClr val="0000FF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pPr defTabSz="457152" eaLnBrk="0" hangingPunct="0">
                    <a:spcAft>
                      <a:spcPct val="0"/>
                    </a:spcAft>
                    <a:defRPr/>
                  </a:pPr>
                  <a:endParaRPr lang="en-US" sz="2000" u="sng" dirty="0">
                    <a:solidFill>
                      <a:srgbClr val="00FF00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57" name="Oval 72"/>
                <p:cNvSpPr>
                  <a:spLocks noChangeArrowheads="1"/>
                </p:cNvSpPr>
                <p:nvPr/>
              </p:nvSpPr>
              <p:spPr bwMode="auto">
                <a:xfrm>
                  <a:off x="1895" y="1403"/>
                  <a:ext cx="575" cy="66"/>
                </a:xfrm>
                <a:prstGeom prst="ellipse">
                  <a:avLst/>
                </a:prstGeom>
                <a:grpFill/>
                <a:ln w="9525">
                  <a:solidFill>
                    <a:srgbClr val="0000FF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pPr defTabSz="457152" eaLnBrk="0" hangingPunct="0">
                    <a:spcAft>
                      <a:spcPct val="0"/>
                    </a:spcAft>
                    <a:defRPr/>
                  </a:pPr>
                  <a:endParaRPr lang="en-US" sz="2000" u="sng" dirty="0">
                    <a:solidFill>
                      <a:srgbClr val="00FF00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58" name="Oval 73"/>
                <p:cNvSpPr>
                  <a:spLocks noChangeArrowheads="1"/>
                </p:cNvSpPr>
                <p:nvPr/>
              </p:nvSpPr>
              <p:spPr bwMode="auto">
                <a:xfrm>
                  <a:off x="2060" y="1363"/>
                  <a:ext cx="635" cy="146"/>
                </a:xfrm>
                <a:prstGeom prst="ellipse">
                  <a:avLst/>
                </a:prstGeom>
                <a:grpFill/>
                <a:ln w="9525">
                  <a:solidFill>
                    <a:srgbClr val="0000FF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pPr defTabSz="457152" eaLnBrk="0" hangingPunct="0">
                    <a:spcAft>
                      <a:spcPct val="0"/>
                    </a:spcAft>
                    <a:defRPr/>
                  </a:pPr>
                  <a:endParaRPr lang="en-US" sz="2000" u="sng" dirty="0">
                    <a:solidFill>
                      <a:srgbClr val="00FF00"/>
                    </a:solidFill>
                    <a:latin typeface="Calibri"/>
                    <a:cs typeface="Calibri"/>
                  </a:endParaRPr>
                </a:p>
              </p:txBody>
            </p:sp>
          </p:grpSp>
          <p:grpSp>
            <p:nvGrpSpPr>
              <p:cNvPr id="141" name="Group 74"/>
              <p:cNvGrpSpPr>
                <a:grpSpLocks/>
              </p:cNvGrpSpPr>
              <p:nvPr/>
            </p:nvGrpSpPr>
            <p:grpSpPr bwMode="auto">
              <a:xfrm>
                <a:off x="3517" y="2315"/>
                <a:ext cx="232" cy="486"/>
                <a:chOff x="2742" y="2393"/>
                <a:chExt cx="232" cy="486"/>
              </a:xfrm>
              <a:grpFill/>
            </p:grpSpPr>
            <p:sp>
              <p:nvSpPr>
                <p:cNvPr id="153" name="Freeform 152"/>
                <p:cNvSpPr>
                  <a:spLocks/>
                </p:cNvSpPr>
                <p:nvPr/>
              </p:nvSpPr>
              <p:spPr bwMode="auto">
                <a:xfrm>
                  <a:off x="2743" y="2393"/>
                  <a:ext cx="231" cy="244"/>
                </a:xfrm>
                <a:custGeom>
                  <a:avLst/>
                  <a:gdLst/>
                  <a:ahLst/>
                  <a:cxnLst>
                    <a:cxn ang="0">
                      <a:pos x="231" y="244"/>
                    </a:cxn>
                    <a:cxn ang="0">
                      <a:pos x="66" y="244"/>
                    </a:cxn>
                    <a:cxn ang="0">
                      <a:pos x="0" y="33"/>
                    </a:cxn>
                    <a:cxn ang="0">
                      <a:pos x="33" y="0"/>
                    </a:cxn>
                    <a:cxn ang="0">
                      <a:pos x="231" y="244"/>
                    </a:cxn>
                  </a:cxnLst>
                  <a:rect l="0" t="0" r="r" b="b"/>
                  <a:pathLst>
                    <a:path w="231" h="244">
                      <a:moveTo>
                        <a:pt x="231" y="244"/>
                      </a:moveTo>
                      <a:lnTo>
                        <a:pt x="66" y="244"/>
                      </a:lnTo>
                      <a:lnTo>
                        <a:pt x="0" y="33"/>
                      </a:lnTo>
                      <a:lnTo>
                        <a:pt x="33" y="0"/>
                      </a:lnTo>
                      <a:lnTo>
                        <a:pt x="231" y="244"/>
                      </a:lnTo>
                      <a:close/>
                    </a:path>
                  </a:pathLst>
                </a:custGeom>
                <a:grpFill/>
                <a:ln w="9525">
                  <a:solidFill>
                    <a:srgbClr val="0000FF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pPr defTabSz="457152" eaLnBrk="0" hangingPunct="0">
                    <a:spcAft>
                      <a:spcPct val="0"/>
                    </a:spcAft>
                    <a:defRPr/>
                  </a:pPr>
                  <a:endParaRPr lang="en-US" sz="2000" u="sng" dirty="0">
                    <a:solidFill>
                      <a:srgbClr val="00FF00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54" name="Freeform 153"/>
                <p:cNvSpPr>
                  <a:spLocks/>
                </p:cNvSpPr>
                <p:nvPr/>
              </p:nvSpPr>
              <p:spPr bwMode="auto">
                <a:xfrm flipV="1">
                  <a:off x="2742" y="2635"/>
                  <a:ext cx="231" cy="244"/>
                </a:xfrm>
                <a:custGeom>
                  <a:avLst/>
                  <a:gdLst/>
                  <a:ahLst/>
                  <a:cxnLst>
                    <a:cxn ang="0">
                      <a:pos x="231" y="244"/>
                    </a:cxn>
                    <a:cxn ang="0">
                      <a:pos x="66" y="244"/>
                    </a:cxn>
                    <a:cxn ang="0">
                      <a:pos x="0" y="33"/>
                    </a:cxn>
                    <a:cxn ang="0">
                      <a:pos x="33" y="0"/>
                    </a:cxn>
                    <a:cxn ang="0">
                      <a:pos x="231" y="244"/>
                    </a:cxn>
                  </a:cxnLst>
                  <a:rect l="0" t="0" r="r" b="b"/>
                  <a:pathLst>
                    <a:path w="231" h="244">
                      <a:moveTo>
                        <a:pt x="231" y="244"/>
                      </a:moveTo>
                      <a:lnTo>
                        <a:pt x="66" y="244"/>
                      </a:lnTo>
                      <a:lnTo>
                        <a:pt x="0" y="33"/>
                      </a:lnTo>
                      <a:lnTo>
                        <a:pt x="33" y="0"/>
                      </a:lnTo>
                      <a:lnTo>
                        <a:pt x="231" y="244"/>
                      </a:lnTo>
                      <a:close/>
                    </a:path>
                  </a:pathLst>
                </a:custGeom>
                <a:grpFill/>
                <a:ln w="9525">
                  <a:solidFill>
                    <a:srgbClr val="0000FF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pPr defTabSz="457152" eaLnBrk="0" hangingPunct="0">
                    <a:spcAft>
                      <a:spcPct val="0"/>
                    </a:spcAft>
                    <a:defRPr/>
                  </a:pPr>
                  <a:endParaRPr lang="en-US" sz="2000" u="sng" dirty="0">
                    <a:solidFill>
                      <a:srgbClr val="00FF00"/>
                    </a:solidFill>
                    <a:latin typeface="Calibri"/>
                    <a:cs typeface="Calibri"/>
                  </a:endParaRPr>
                </a:p>
              </p:txBody>
            </p:sp>
          </p:grpSp>
          <p:grpSp>
            <p:nvGrpSpPr>
              <p:cNvPr id="142" name="Group 77"/>
              <p:cNvGrpSpPr>
                <a:grpSpLocks/>
              </p:cNvGrpSpPr>
              <p:nvPr/>
            </p:nvGrpSpPr>
            <p:grpSpPr bwMode="auto">
              <a:xfrm>
                <a:off x="3921" y="1918"/>
                <a:ext cx="504" cy="1280"/>
                <a:chOff x="4074" y="1851"/>
                <a:chExt cx="504" cy="1280"/>
              </a:xfrm>
              <a:grpFill/>
            </p:grpSpPr>
            <p:grpSp>
              <p:nvGrpSpPr>
                <p:cNvPr id="143" name="Group 78"/>
                <p:cNvGrpSpPr>
                  <a:grpSpLocks/>
                </p:cNvGrpSpPr>
                <p:nvPr/>
              </p:nvGrpSpPr>
              <p:grpSpPr bwMode="auto">
                <a:xfrm>
                  <a:off x="4074" y="1851"/>
                  <a:ext cx="503" cy="641"/>
                  <a:chOff x="2730" y="1692"/>
                  <a:chExt cx="503" cy="641"/>
                </a:xfrm>
                <a:grpFill/>
              </p:grpSpPr>
              <p:sp>
                <p:nvSpPr>
                  <p:cNvPr id="149" name="Freeform 79"/>
                  <p:cNvSpPr>
                    <a:spLocks/>
                  </p:cNvSpPr>
                  <p:nvPr/>
                </p:nvSpPr>
                <p:spPr bwMode="auto">
                  <a:xfrm>
                    <a:off x="2730" y="1692"/>
                    <a:ext cx="503" cy="641"/>
                  </a:xfrm>
                  <a:custGeom>
                    <a:avLst/>
                    <a:gdLst/>
                    <a:ahLst/>
                    <a:cxnLst>
                      <a:cxn ang="0">
                        <a:pos x="503" y="641"/>
                      </a:cxn>
                      <a:cxn ang="0">
                        <a:pos x="166" y="641"/>
                      </a:cxn>
                      <a:cxn ang="0">
                        <a:pos x="166" y="443"/>
                      </a:cxn>
                      <a:cxn ang="0">
                        <a:pos x="0" y="0"/>
                      </a:cxn>
                      <a:cxn ang="0">
                        <a:pos x="73" y="0"/>
                      </a:cxn>
                      <a:cxn ang="0">
                        <a:pos x="503" y="641"/>
                      </a:cxn>
                    </a:cxnLst>
                    <a:rect l="0" t="0" r="r" b="b"/>
                    <a:pathLst>
                      <a:path w="503" h="641">
                        <a:moveTo>
                          <a:pt x="503" y="641"/>
                        </a:moveTo>
                        <a:lnTo>
                          <a:pt x="166" y="641"/>
                        </a:lnTo>
                        <a:lnTo>
                          <a:pt x="166" y="443"/>
                        </a:lnTo>
                        <a:lnTo>
                          <a:pt x="0" y="0"/>
                        </a:lnTo>
                        <a:lnTo>
                          <a:pt x="73" y="0"/>
                        </a:lnTo>
                        <a:lnTo>
                          <a:pt x="503" y="641"/>
                        </a:lnTo>
                        <a:close/>
                      </a:path>
                    </a:pathLst>
                  </a:custGeom>
                  <a:grpFill/>
                  <a:ln w="9525">
                    <a:solidFill>
                      <a:srgbClr val="0000FF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pPr defTabSz="457152" eaLnBrk="0" hangingPunct="0">
                      <a:spcAft>
                        <a:spcPct val="0"/>
                      </a:spcAft>
                      <a:defRPr/>
                    </a:pPr>
                    <a:endParaRPr lang="en-US" sz="2000" u="sng" dirty="0">
                      <a:solidFill>
                        <a:srgbClr val="00FF00"/>
                      </a:solidFill>
                      <a:latin typeface="Calibri"/>
                      <a:cs typeface="Calibri"/>
                    </a:endParaRPr>
                  </a:p>
                </p:txBody>
              </p:sp>
              <p:grpSp>
                <p:nvGrpSpPr>
                  <p:cNvPr id="150" name="Group 80"/>
                  <p:cNvGrpSpPr>
                    <a:grpSpLocks/>
                  </p:cNvGrpSpPr>
                  <p:nvPr/>
                </p:nvGrpSpPr>
                <p:grpSpPr bwMode="auto">
                  <a:xfrm>
                    <a:off x="2848" y="2082"/>
                    <a:ext cx="338" cy="73"/>
                    <a:chOff x="4112" y="2935"/>
                    <a:chExt cx="338" cy="73"/>
                  </a:xfrm>
                  <a:grpFill/>
                </p:grpSpPr>
                <p:sp>
                  <p:nvSpPr>
                    <p:cNvPr id="151" name="Rectangle 8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364" y="2935"/>
                      <a:ext cx="86" cy="73"/>
                    </a:xfrm>
                    <a:prstGeom prst="rect">
                      <a:avLst/>
                    </a:prstGeom>
                    <a:grpFill/>
                    <a:ln w="9525">
                      <a:solidFill>
                        <a:srgbClr val="0000FF"/>
                      </a:solidFill>
                      <a:miter lim="800000"/>
                      <a:headEnd/>
                      <a:tailEnd/>
                    </a:ln>
                    <a:effectLst/>
                  </p:spPr>
                  <p:txBody>
                    <a:bodyPr wrap="none" anchor="ctr">
                      <a:prstTxWarp prst="textNoShape">
                        <a:avLst/>
                      </a:prstTxWarp>
                    </a:bodyPr>
                    <a:lstStyle/>
                    <a:p>
                      <a:pPr defTabSz="457152" eaLnBrk="0" hangingPunct="0">
                        <a:spcAft>
                          <a:spcPct val="0"/>
                        </a:spcAft>
                        <a:defRPr/>
                      </a:pPr>
                      <a:endParaRPr lang="en-US" sz="2000" u="sng" dirty="0">
                        <a:solidFill>
                          <a:srgbClr val="00FF00"/>
                        </a:solidFill>
                        <a:latin typeface="Calibri"/>
                        <a:cs typeface="Calibri"/>
                      </a:endParaRPr>
                    </a:p>
                  </p:txBody>
                </p:sp>
                <p:sp>
                  <p:nvSpPr>
                    <p:cNvPr id="152" name="Freeform 82"/>
                    <p:cNvSpPr>
                      <a:spLocks/>
                    </p:cNvSpPr>
                    <p:nvPr/>
                  </p:nvSpPr>
                  <p:spPr bwMode="auto">
                    <a:xfrm>
                      <a:off x="4112" y="2948"/>
                      <a:ext cx="251" cy="60"/>
                    </a:xfrm>
                    <a:custGeom>
                      <a:avLst/>
                      <a:gdLst/>
                      <a:ahLst/>
                      <a:cxnLst>
                        <a:cxn ang="0">
                          <a:pos x="251" y="0"/>
                        </a:cxn>
                        <a:cxn ang="0">
                          <a:pos x="251" y="73"/>
                        </a:cxn>
                        <a:cxn ang="0">
                          <a:pos x="0" y="40"/>
                        </a:cxn>
                        <a:cxn ang="0">
                          <a:pos x="251" y="0"/>
                        </a:cxn>
                      </a:cxnLst>
                      <a:rect l="0" t="0" r="r" b="b"/>
                      <a:pathLst>
                        <a:path w="251" h="73">
                          <a:moveTo>
                            <a:pt x="251" y="0"/>
                          </a:moveTo>
                          <a:lnTo>
                            <a:pt x="251" y="73"/>
                          </a:lnTo>
                          <a:lnTo>
                            <a:pt x="0" y="40"/>
                          </a:lnTo>
                          <a:lnTo>
                            <a:pt x="251" y="0"/>
                          </a:lnTo>
                          <a:close/>
                        </a:path>
                      </a:pathLst>
                    </a:custGeom>
                    <a:grpFill/>
                    <a:ln w="9525">
                      <a:solidFill>
                        <a:srgbClr val="0000FF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>
                      <a:prstTxWarp prst="textNoShape">
                        <a:avLst/>
                      </a:prstTxWarp>
                    </a:bodyPr>
                    <a:lstStyle/>
                    <a:p>
                      <a:pPr defTabSz="457152" eaLnBrk="0" hangingPunct="0">
                        <a:spcAft>
                          <a:spcPct val="0"/>
                        </a:spcAft>
                        <a:defRPr/>
                      </a:pPr>
                      <a:endParaRPr lang="en-US" sz="2000" u="sng" dirty="0">
                        <a:solidFill>
                          <a:srgbClr val="00FF00"/>
                        </a:solidFill>
                        <a:latin typeface="Calibri"/>
                        <a:cs typeface="Calibri"/>
                      </a:endParaRPr>
                    </a:p>
                  </p:txBody>
                </p:sp>
              </p:grpSp>
            </p:grpSp>
            <p:grpSp>
              <p:nvGrpSpPr>
                <p:cNvPr id="144" name="Group 83"/>
                <p:cNvGrpSpPr>
                  <a:grpSpLocks/>
                </p:cNvGrpSpPr>
                <p:nvPr/>
              </p:nvGrpSpPr>
              <p:grpSpPr bwMode="auto">
                <a:xfrm flipV="1">
                  <a:off x="4075" y="2490"/>
                  <a:ext cx="503" cy="641"/>
                  <a:chOff x="2730" y="1692"/>
                  <a:chExt cx="503" cy="641"/>
                </a:xfrm>
                <a:grpFill/>
              </p:grpSpPr>
              <p:sp>
                <p:nvSpPr>
                  <p:cNvPr id="145" name="Freeform 84"/>
                  <p:cNvSpPr>
                    <a:spLocks/>
                  </p:cNvSpPr>
                  <p:nvPr/>
                </p:nvSpPr>
                <p:spPr bwMode="auto">
                  <a:xfrm>
                    <a:off x="2730" y="1692"/>
                    <a:ext cx="503" cy="641"/>
                  </a:xfrm>
                  <a:custGeom>
                    <a:avLst/>
                    <a:gdLst/>
                    <a:ahLst/>
                    <a:cxnLst>
                      <a:cxn ang="0">
                        <a:pos x="503" y="641"/>
                      </a:cxn>
                      <a:cxn ang="0">
                        <a:pos x="166" y="641"/>
                      </a:cxn>
                      <a:cxn ang="0">
                        <a:pos x="166" y="443"/>
                      </a:cxn>
                      <a:cxn ang="0">
                        <a:pos x="0" y="0"/>
                      </a:cxn>
                      <a:cxn ang="0">
                        <a:pos x="73" y="0"/>
                      </a:cxn>
                      <a:cxn ang="0">
                        <a:pos x="503" y="641"/>
                      </a:cxn>
                    </a:cxnLst>
                    <a:rect l="0" t="0" r="r" b="b"/>
                    <a:pathLst>
                      <a:path w="503" h="641">
                        <a:moveTo>
                          <a:pt x="503" y="641"/>
                        </a:moveTo>
                        <a:lnTo>
                          <a:pt x="166" y="641"/>
                        </a:lnTo>
                        <a:lnTo>
                          <a:pt x="166" y="443"/>
                        </a:lnTo>
                        <a:lnTo>
                          <a:pt x="0" y="0"/>
                        </a:lnTo>
                        <a:lnTo>
                          <a:pt x="73" y="0"/>
                        </a:lnTo>
                        <a:lnTo>
                          <a:pt x="503" y="641"/>
                        </a:lnTo>
                        <a:close/>
                      </a:path>
                    </a:pathLst>
                  </a:custGeom>
                  <a:grpFill/>
                  <a:ln w="9525">
                    <a:solidFill>
                      <a:srgbClr val="0000FF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pPr defTabSz="457152" eaLnBrk="0" hangingPunct="0">
                      <a:spcAft>
                        <a:spcPct val="0"/>
                      </a:spcAft>
                      <a:defRPr/>
                    </a:pPr>
                    <a:endParaRPr lang="en-US" sz="2000" u="sng" dirty="0">
                      <a:solidFill>
                        <a:srgbClr val="00FF00"/>
                      </a:solidFill>
                      <a:latin typeface="Calibri"/>
                      <a:cs typeface="Calibri"/>
                    </a:endParaRPr>
                  </a:p>
                </p:txBody>
              </p:sp>
              <p:grpSp>
                <p:nvGrpSpPr>
                  <p:cNvPr id="146" name="Group 85"/>
                  <p:cNvGrpSpPr>
                    <a:grpSpLocks/>
                  </p:cNvGrpSpPr>
                  <p:nvPr/>
                </p:nvGrpSpPr>
                <p:grpSpPr bwMode="auto">
                  <a:xfrm>
                    <a:off x="2848" y="2082"/>
                    <a:ext cx="338" cy="73"/>
                    <a:chOff x="4112" y="2935"/>
                    <a:chExt cx="338" cy="73"/>
                  </a:xfrm>
                  <a:grpFill/>
                </p:grpSpPr>
                <p:sp>
                  <p:nvSpPr>
                    <p:cNvPr id="147" name="Rectangle 8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364" y="2935"/>
                      <a:ext cx="86" cy="73"/>
                    </a:xfrm>
                    <a:prstGeom prst="rect">
                      <a:avLst/>
                    </a:prstGeom>
                    <a:grpFill/>
                    <a:ln w="9525">
                      <a:solidFill>
                        <a:srgbClr val="0000FF"/>
                      </a:solidFill>
                      <a:miter lim="800000"/>
                      <a:headEnd/>
                      <a:tailEnd/>
                    </a:ln>
                    <a:effectLst/>
                  </p:spPr>
                  <p:txBody>
                    <a:bodyPr wrap="none" anchor="ctr">
                      <a:prstTxWarp prst="textNoShape">
                        <a:avLst/>
                      </a:prstTxWarp>
                    </a:bodyPr>
                    <a:lstStyle/>
                    <a:p>
                      <a:pPr defTabSz="457152" eaLnBrk="0" hangingPunct="0">
                        <a:spcAft>
                          <a:spcPct val="0"/>
                        </a:spcAft>
                        <a:defRPr/>
                      </a:pPr>
                      <a:endParaRPr lang="en-US" sz="2000" u="sng" dirty="0">
                        <a:solidFill>
                          <a:srgbClr val="00FF00"/>
                        </a:solidFill>
                        <a:latin typeface="Calibri"/>
                        <a:cs typeface="Calibri"/>
                      </a:endParaRPr>
                    </a:p>
                  </p:txBody>
                </p:sp>
                <p:sp>
                  <p:nvSpPr>
                    <p:cNvPr id="148" name="Freeform 87"/>
                    <p:cNvSpPr>
                      <a:spLocks/>
                    </p:cNvSpPr>
                    <p:nvPr/>
                  </p:nvSpPr>
                  <p:spPr bwMode="auto">
                    <a:xfrm>
                      <a:off x="4112" y="2948"/>
                      <a:ext cx="251" cy="60"/>
                    </a:xfrm>
                    <a:custGeom>
                      <a:avLst/>
                      <a:gdLst/>
                      <a:ahLst/>
                      <a:cxnLst>
                        <a:cxn ang="0">
                          <a:pos x="251" y="0"/>
                        </a:cxn>
                        <a:cxn ang="0">
                          <a:pos x="251" y="73"/>
                        </a:cxn>
                        <a:cxn ang="0">
                          <a:pos x="0" y="40"/>
                        </a:cxn>
                        <a:cxn ang="0">
                          <a:pos x="251" y="0"/>
                        </a:cxn>
                      </a:cxnLst>
                      <a:rect l="0" t="0" r="r" b="b"/>
                      <a:pathLst>
                        <a:path w="251" h="73">
                          <a:moveTo>
                            <a:pt x="251" y="0"/>
                          </a:moveTo>
                          <a:lnTo>
                            <a:pt x="251" y="73"/>
                          </a:lnTo>
                          <a:lnTo>
                            <a:pt x="0" y="40"/>
                          </a:lnTo>
                          <a:lnTo>
                            <a:pt x="251" y="0"/>
                          </a:lnTo>
                          <a:close/>
                        </a:path>
                      </a:pathLst>
                    </a:custGeom>
                    <a:grpFill/>
                    <a:ln w="9525">
                      <a:solidFill>
                        <a:srgbClr val="0000FF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>
                      <a:prstTxWarp prst="textNoShape">
                        <a:avLst/>
                      </a:prstTxWarp>
                    </a:bodyPr>
                    <a:lstStyle/>
                    <a:p>
                      <a:pPr defTabSz="457152" eaLnBrk="0" hangingPunct="0">
                        <a:spcAft>
                          <a:spcPct val="0"/>
                        </a:spcAft>
                        <a:defRPr/>
                      </a:pPr>
                      <a:endParaRPr lang="en-US" sz="2000" u="sng" dirty="0">
                        <a:solidFill>
                          <a:srgbClr val="00FF00"/>
                        </a:solidFill>
                        <a:latin typeface="Calibri"/>
                        <a:cs typeface="Calibri"/>
                      </a:endParaRPr>
                    </a:p>
                  </p:txBody>
                </p:sp>
              </p:grpSp>
            </p:grpSp>
          </p:grpSp>
        </p:grpSp>
        <p:sp>
          <p:nvSpPr>
            <p:cNvPr id="347" name="Round Same Side Corner Rectangle 346"/>
            <p:cNvSpPr/>
            <p:nvPr/>
          </p:nvSpPr>
          <p:spPr>
            <a:xfrm>
              <a:off x="1256339" y="984689"/>
              <a:ext cx="855551" cy="218636"/>
            </a:xfrm>
            <a:prstGeom prst="round2Same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lvl1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457152"/>
              <a:r>
                <a:rPr lang="en-US" sz="1400" dirty="0">
                  <a:solidFill>
                    <a:srgbClr val="8064A2">
                      <a:lumMod val="50000"/>
                    </a:srgbClr>
                  </a:solidFill>
                </a:rPr>
                <a:t>MFCR</a:t>
              </a: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5420909" y="1363908"/>
            <a:ext cx="2568228" cy="2349905"/>
            <a:chOff x="5420909" y="1363908"/>
            <a:chExt cx="2568228" cy="2349904"/>
          </a:xfrm>
        </p:grpSpPr>
        <p:cxnSp>
          <p:nvCxnSpPr>
            <p:cNvPr id="100" name="Straight Connector 99"/>
            <p:cNvCxnSpPr/>
            <p:nvPr/>
          </p:nvCxnSpPr>
          <p:spPr>
            <a:xfrm flipH="1" flipV="1">
              <a:off x="6709976" y="1363908"/>
              <a:ext cx="1133930" cy="1089062"/>
            </a:xfrm>
            <a:prstGeom prst="line">
              <a:avLst/>
            </a:prstGeom>
            <a:ln>
              <a:solidFill>
                <a:schemeClr val="accent5">
                  <a:lumMod val="7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1" name="Straight Connector 300"/>
            <p:cNvCxnSpPr>
              <a:cxnSpLocks/>
            </p:cNvCxnSpPr>
            <p:nvPr/>
          </p:nvCxnSpPr>
          <p:spPr>
            <a:xfrm flipH="1">
              <a:off x="6873889" y="2294660"/>
              <a:ext cx="706074" cy="778593"/>
            </a:xfrm>
            <a:prstGeom prst="line">
              <a:avLst/>
            </a:prstGeom>
            <a:ln w="12700" cmpd="sng"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59" name="Group 68"/>
            <p:cNvGrpSpPr>
              <a:grpSpLocks noChangeAspect="1"/>
            </p:cNvGrpSpPr>
            <p:nvPr/>
          </p:nvGrpSpPr>
          <p:grpSpPr bwMode="auto">
            <a:xfrm rot="13376620">
              <a:off x="7714817" y="2301591"/>
              <a:ext cx="274320" cy="290539"/>
              <a:chOff x="3514" y="1918"/>
              <a:chExt cx="1270" cy="1280"/>
            </a:xfrm>
            <a:solidFill>
              <a:schemeClr val="bg1">
                <a:lumMod val="75000"/>
              </a:schemeClr>
            </a:solidFill>
            <a:effectLst/>
          </p:grpSpPr>
          <p:grpSp>
            <p:nvGrpSpPr>
              <p:cNvPr id="160" name="Group 69"/>
              <p:cNvGrpSpPr>
                <a:grpSpLocks/>
              </p:cNvGrpSpPr>
              <p:nvPr/>
            </p:nvGrpSpPr>
            <p:grpSpPr bwMode="auto">
              <a:xfrm>
                <a:off x="3514" y="2484"/>
                <a:ext cx="1270" cy="147"/>
                <a:chOff x="1895" y="1362"/>
                <a:chExt cx="1270" cy="147"/>
              </a:xfrm>
              <a:grpFill/>
            </p:grpSpPr>
            <p:sp>
              <p:nvSpPr>
                <p:cNvPr id="175" name="Oval 70"/>
                <p:cNvSpPr>
                  <a:spLocks noChangeArrowheads="1"/>
                </p:cNvSpPr>
                <p:nvPr/>
              </p:nvSpPr>
              <p:spPr bwMode="auto">
                <a:xfrm>
                  <a:off x="2676" y="1369"/>
                  <a:ext cx="489" cy="133"/>
                </a:xfrm>
                <a:prstGeom prst="ellipse">
                  <a:avLst/>
                </a:prstGeom>
                <a:grpFill/>
                <a:ln w="9525">
                  <a:solidFill>
                    <a:srgbClr val="0000FF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pPr defTabSz="457152" eaLnBrk="0" hangingPunct="0">
                    <a:spcAft>
                      <a:spcPct val="0"/>
                    </a:spcAft>
                    <a:defRPr/>
                  </a:pPr>
                  <a:endParaRPr lang="en-US" sz="2000" u="sng" dirty="0">
                    <a:solidFill>
                      <a:srgbClr val="00FF00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76" name="Rectangle 71"/>
                <p:cNvSpPr>
                  <a:spLocks noChangeArrowheads="1"/>
                </p:cNvSpPr>
                <p:nvPr/>
              </p:nvSpPr>
              <p:spPr bwMode="auto">
                <a:xfrm>
                  <a:off x="2351" y="1362"/>
                  <a:ext cx="589" cy="146"/>
                </a:xfrm>
                <a:prstGeom prst="rect">
                  <a:avLst/>
                </a:prstGeom>
                <a:grpFill/>
                <a:ln w="9525">
                  <a:solidFill>
                    <a:srgbClr val="0000FF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pPr defTabSz="457152" eaLnBrk="0" hangingPunct="0">
                    <a:spcAft>
                      <a:spcPct val="0"/>
                    </a:spcAft>
                    <a:defRPr/>
                  </a:pPr>
                  <a:endParaRPr lang="en-US" sz="2000" u="sng" dirty="0">
                    <a:solidFill>
                      <a:srgbClr val="00FF00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77" name="Oval 72"/>
                <p:cNvSpPr>
                  <a:spLocks noChangeArrowheads="1"/>
                </p:cNvSpPr>
                <p:nvPr/>
              </p:nvSpPr>
              <p:spPr bwMode="auto">
                <a:xfrm>
                  <a:off x="1895" y="1403"/>
                  <a:ext cx="575" cy="66"/>
                </a:xfrm>
                <a:prstGeom prst="ellipse">
                  <a:avLst/>
                </a:prstGeom>
                <a:grpFill/>
                <a:ln w="9525">
                  <a:solidFill>
                    <a:srgbClr val="0000FF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pPr defTabSz="457152" eaLnBrk="0" hangingPunct="0">
                    <a:spcAft>
                      <a:spcPct val="0"/>
                    </a:spcAft>
                    <a:defRPr/>
                  </a:pPr>
                  <a:endParaRPr lang="en-US" sz="2000" u="sng" dirty="0">
                    <a:solidFill>
                      <a:srgbClr val="00FF00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78" name="Oval 73"/>
                <p:cNvSpPr>
                  <a:spLocks noChangeArrowheads="1"/>
                </p:cNvSpPr>
                <p:nvPr/>
              </p:nvSpPr>
              <p:spPr bwMode="auto">
                <a:xfrm>
                  <a:off x="2060" y="1363"/>
                  <a:ext cx="635" cy="146"/>
                </a:xfrm>
                <a:prstGeom prst="ellipse">
                  <a:avLst/>
                </a:prstGeom>
                <a:grpFill/>
                <a:ln w="9525">
                  <a:solidFill>
                    <a:srgbClr val="0000FF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pPr defTabSz="457152" eaLnBrk="0" hangingPunct="0">
                    <a:spcAft>
                      <a:spcPct val="0"/>
                    </a:spcAft>
                    <a:defRPr/>
                  </a:pPr>
                  <a:endParaRPr lang="en-US" sz="2000" u="sng" dirty="0">
                    <a:solidFill>
                      <a:srgbClr val="00FF00"/>
                    </a:solidFill>
                    <a:latin typeface="Calibri"/>
                    <a:cs typeface="Calibri"/>
                  </a:endParaRPr>
                </a:p>
              </p:txBody>
            </p:sp>
          </p:grpSp>
          <p:grpSp>
            <p:nvGrpSpPr>
              <p:cNvPr id="161" name="Group 74"/>
              <p:cNvGrpSpPr>
                <a:grpSpLocks/>
              </p:cNvGrpSpPr>
              <p:nvPr/>
            </p:nvGrpSpPr>
            <p:grpSpPr bwMode="auto">
              <a:xfrm>
                <a:off x="3517" y="2315"/>
                <a:ext cx="232" cy="486"/>
                <a:chOff x="2742" y="2393"/>
                <a:chExt cx="232" cy="486"/>
              </a:xfrm>
              <a:grpFill/>
            </p:grpSpPr>
            <p:sp>
              <p:nvSpPr>
                <p:cNvPr id="173" name="Freeform 172"/>
                <p:cNvSpPr>
                  <a:spLocks/>
                </p:cNvSpPr>
                <p:nvPr/>
              </p:nvSpPr>
              <p:spPr bwMode="auto">
                <a:xfrm>
                  <a:off x="2743" y="2393"/>
                  <a:ext cx="231" cy="244"/>
                </a:xfrm>
                <a:custGeom>
                  <a:avLst/>
                  <a:gdLst/>
                  <a:ahLst/>
                  <a:cxnLst>
                    <a:cxn ang="0">
                      <a:pos x="231" y="244"/>
                    </a:cxn>
                    <a:cxn ang="0">
                      <a:pos x="66" y="244"/>
                    </a:cxn>
                    <a:cxn ang="0">
                      <a:pos x="0" y="33"/>
                    </a:cxn>
                    <a:cxn ang="0">
                      <a:pos x="33" y="0"/>
                    </a:cxn>
                    <a:cxn ang="0">
                      <a:pos x="231" y="244"/>
                    </a:cxn>
                  </a:cxnLst>
                  <a:rect l="0" t="0" r="r" b="b"/>
                  <a:pathLst>
                    <a:path w="231" h="244">
                      <a:moveTo>
                        <a:pt x="231" y="244"/>
                      </a:moveTo>
                      <a:lnTo>
                        <a:pt x="66" y="244"/>
                      </a:lnTo>
                      <a:lnTo>
                        <a:pt x="0" y="33"/>
                      </a:lnTo>
                      <a:lnTo>
                        <a:pt x="33" y="0"/>
                      </a:lnTo>
                      <a:lnTo>
                        <a:pt x="231" y="244"/>
                      </a:lnTo>
                      <a:close/>
                    </a:path>
                  </a:pathLst>
                </a:custGeom>
                <a:grpFill/>
                <a:ln w="9525">
                  <a:solidFill>
                    <a:srgbClr val="0000FF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pPr defTabSz="457152" eaLnBrk="0" hangingPunct="0">
                    <a:spcAft>
                      <a:spcPct val="0"/>
                    </a:spcAft>
                    <a:defRPr/>
                  </a:pPr>
                  <a:endParaRPr lang="en-US" sz="2000" u="sng" dirty="0">
                    <a:solidFill>
                      <a:srgbClr val="00FF00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74" name="Freeform 173"/>
                <p:cNvSpPr>
                  <a:spLocks/>
                </p:cNvSpPr>
                <p:nvPr/>
              </p:nvSpPr>
              <p:spPr bwMode="auto">
                <a:xfrm flipV="1">
                  <a:off x="2742" y="2635"/>
                  <a:ext cx="231" cy="244"/>
                </a:xfrm>
                <a:custGeom>
                  <a:avLst/>
                  <a:gdLst/>
                  <a:ahLst/>
                  <a:cxnLst>
                    <a:cxn ang="0">
                      <a:pos x="231" y="244"/>
                    </a:cxn>
                    <a:cxn ang="0">
                      <a:pos x="66" y="244"/>
                    </a:cxn>
                    <a:cxn ang="0">
                      <a:pos x="0" y="33"/>
                    </a:cxn>
                    <a:cxn ang="0">
                      <a:pos x="33" y="0"/>
                    </a:cxn>
                    <a:cxn ang="0">
                      <a:pos x="231" y="244"/>
                    </a:cxn>
                  </a:cxnLst>
                  <a:rect l="0" t="0" r="r" b="b"/>
                  <a:pathLst>
                    <a:path w="231" h="244">
                      <a:moveTo>
                        <a:pt x="231" y="244"/>
                      </a:moveTo>
                      <a:lnTo>
                        <a:pt x="66" y="244"/>
                      </a:lnTo>
                      <a:lnTo>
                        <a:pt x="0" y="33"/>
                      </a:lnTo>
                      <a:lnTo>
                        <a:pt x="33" y="0"/>
                      </a:lnTo>
                      <a:lnTo>
                        <a:pt x="231" y="244"/>
                      </a:lnTo>
                      <a:close/>
                    </a:path>
                  </a:pathLst>
                </a:custGeom>
                <a:grpFill/>
                <a:ln w="9525">
                  <a:solidFill>
                    <a:srgbClr val="0000FF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pPr defTabSz="457152" eaLnBrk="0" hangingPunct="0">
                    <a:spcAft>
                      <a:spcPct val="0"/>
                    </a:spcAft>
                    <a:defRPr/>
                  </a:pPr>
                  <a:endParaRPr lang="en-US" sz="2000" u="sng" dirty="0">
                    <a:solidFill>
                      <a:srgbClr val="00FF00"/>
                    </a:solidFill>
                    <a:latin typeface="Calibri"/>
                    <a:cs typeface="Calibri"/>
                  </a:endParaRPr>
                </a:p>
              </p:txBody>
            </p:sp>
          </p:grpSp>
          <p:grpSp>
            <p:nvGrpSpPr>
              <p:cNvPr id="162" name="Group 77"/>
              <p:cNvGrpSpPr>
                <a:grpSpLocks/>
              </p:cNvGrpSpPr>
              <p:nvPr/>
            </p:nvGrpSpPr>
            <p:grpSpPr bwMode="auto">
              <a:xfrm>
                <a:off x="3921" y="1918"/>
                <a:ext cx="504" cy="1280"/>
                <a:chOff x="4074" y="1851"/>
                <a:chExt cx="504" cy="1280"/>
              </a:xfrm>
              <a:grpFill/>
            </p:grpSpPr>
            <p:grpSp>
              <p:nvGrpSpPr>
                <p:cNvPr id="163" name="Group 78"/>
                <p:cNvGrpSpPr>
                  <a:grpSpLocks/>
                </p:cNvGrpSpPr>
                <p:nvPr/>
              </p:nvGrpSpPr>
              <p:grpSpPr bwMode="auto">
                <a:xfrm>
                  <a:off x="4074" y="1851"/>
                  <a:ext cx="503" cy="641"/>
                  <a:chOff x="2730" y="1692"/>
                  <a:chExt cx="503" cy="641"/>
                </a:xfrm>
                <a:grpFill/>
              </p:grpSpPr>
              <p:sp>
                <p:nvSpPr>
                  <p:cNvPr id="169" name="Freeform 79"/>
                  <p:cNvSpPr>
                    <a:spLocks/>
                  </p:cNvSpPr>
                  <p:nvPr/>
                </p:nvSpPr>
                <p:spPr bwMode="auto">
                  <a:xfrm>
                    <a:off x="2730" y="1692"/>
                    <a:ext cx="503" cy="641"/>
                  </a:xfrm>
                  <a:custGeom>
                    <a:avLst/>
                    <a:gdLst/>
                    <a:ahLst/>
                    <a:cxnLst>
                      <a:cxn ang="0">
                        <a:pos x="503" y="641"/>
                      </a:cxn>
                      <a:cxn ang="0">
                        <a:pos x="166" y="641"/>
                      </a:cxn>
                      <a:cxn ang="0">
                        <a:pos x="166" y="443"/>
                      </a:cxn>
                      <a:cxn ang="0">
                        <a:pos x="0" y="0"/>
                      </a:cxn>
                      <a:cxn ang="0">
                        <a:pos x="73" y="0"/>
                      </a:cxn>
                      <a:cxn ang="0">
                        <a:pos x="503" y="641"/>
                      </a:cxn>
                    </a:cxnLst>
                    <a:rect l="0" t="0" r="r" b="b"/>
                    <a:pathLst>
                      <a:path w="503" h="641">
                        <a:moveTo>
                          <a:pt x="503" y="641"/>
                        </a:moveTo>
                        <a:lnTo>
                          <a:pt x="166" y="641"/>
                        </a:lnTo>
                        <a:lnTo>
                          <a:pt x="166" y="443"/>
                        </a:lnTo>
                        <a:lnTo>
                          <a:pt x="0" y="0"/>
                        </a:lnTo>
                        <a:lnTo>
                          <a:pt x="73" y="0"/>
                        </a:lnTo>
                        <a:lnTo>
                          <a:pt x="503" y="641"/>
                        </a:lnTo>
                        <a:close/>
                      </a:path>
                    </a:pathLst>
                  </a:custGeom>
                  <a:grpFill/>
                  <a:ln w="9525">
                    <a:solidFill>
                      <a:srgbClr val="0000FF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pPr defTabSz="457152" eaLnBrk="0" hangingPunct="0">
                      <a:spcAft>
                        <a:spcPct val="0"/>
                      </a:spcAft>
                      <a:defRPr/>
                    </a:pPr>
                    <a:endParaRPr lang="en-US" sz="2000" u="sng" dirty="0">
                      <a:solidFill>
                        <a:srgbClr val="00FF00"/>
                      </a:solidFill>
                      <a:latin typeface="Calibri"/>
                      <a:cs typeface="Calibri"/>
                    </a:endParaRPr>
                  </a:p>
                </p:txBody>
              </p:sp>
              <p:grpSp>
                <p:nvGrpSpPr>
                  <p:cNvPr id="170" name="Group 80"/>
                  <p:cNvGrpSpPr>
                    <a:grpSpLocks/>
                  </p:cNvGrpSpPr>
                  <p:nvPr/>
                </p:nvGrpSpPr>
                <p:grpSpPr bwMode="auto">
                  <a:xfrm>
                    <a:off x="2848" y="2082"/>
                    <a:ext cx="338" cy="73"/>
                    <a:chOff x="4112" y="2935"/>
                    <a:chExt cx="338" cy="73"/>
                  </a:xfrm>
                  <a:grpFill/>
                </p:grpSpPr>
                <p:sp>
                  <p:nvSpPr>
                    <p:cNvPr id="171" name="Rectangle 8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364" y="2935"/>
                      <a:ext cx="86" cy="73"/>
                    </a:xfrm>
                    <a:prstGeom prst="rect">
                      <a:avLst/>
                    </a:prstGeom>
                    <a:grpFill/>
                    <a:ln w="9525">
                      <a:solidFill>
                        <a:srgbClr val="0000FF"/>
                      </a:solidFill>
                      <a:miter lim="800000"/>
                      <a:headEnd/>
                      <a:tailEnd/>
                    </a:ln>
                    <a:effectLst/>
                  </p:spPr>
                  <p:txBody>
                    <a:bodyPr wrap="none" anchor="ctr">
                      <a:prstTxWarp prst="textNoShape">
                        <a:avLst/>
                      </a:prstTxWarp>
                    </a:bodyPr>
                    <a:lstStyle/>
                    <a:p>
                      <a:pPr defTabSz="457152" eaLnBrk="0" hangingPunct="0">
                        <a:spcAft>
                          <a:spcPct val="0"/>
                        </a:spcAft>
                        <a:defRPr/>
                      </a:pPr>
                      <a:endParaRPr lang="en-US" sz="2000" u="sng" dirty="0">
                        <a:solidFill>
                          <a:srgbClr val="00FF00"/>
                        </a:solidFill>
                        <a:latin typeface="Calibri"/>
                        <a:cs typeface="Calibri"/>
                      </a:endParaRPr>
                    </a:p>
                  </p:txBody>
                </p:sp>
                <p:sp>
                  <p:nvSpPr>
                    <p:cNvPr id="172" name="Freeform 82"/>
                    <p:cNvSpPr>
                      <a:spLocks/>
                    </p:cNvSpPr>
                    <p:nvPr/>
                  </p:nvSpPr>
                  <p:spPr bwMode="auto">
                    <a:xfrm>
                      <a:off x="4112" y="2948"/>
                      <a:ext cx="251" cy="60"/>
                    </a:xfrm>
                    <a:custGeom>
                      <a:avLst/>
                      <a:gdLst/>
                      <a:ahLst/>
                      <a:cxnLst>
                        <a:cxn ang="0">
                          <a:pos x="251" y="0"/>
                        </a:cxn>
                        <a:cxn ang="0">
                          <a:pos x="251" y="73"/>
                        </a:cxn>
                        <a:cxn ang="0">
                          <a:pos x="0" y="40"/>
                        </a:cxn>
                        <a:cxn ang="0">
                          <a:pos x="251" y="0"/>
                        </a:cxn>
                      </a:cxnLst>
                      <a:rect l="0" t="0" r="r" b="b"/>
                      <a:pathLst>
                        <a:path w="251" h="73">
                          <a:moveTo>
                            <a:pt x="251" y="0"/>
                          </a:moveTo>
                          <a:lnTo>
                            <a:pt x="251" y="73"/>
                          </a:lnTo>
                          <a:lnTo>
                            <a:pt x="0" y="40"/>
                          </a:lnTo>
                          <a:lnTo>
                            <a:pt x="251" y="0"/>
                          </a:lnTo>
                          <a:close/>
                        </a:path>
                      </a:pathLst>
                    </a:custGeom>
                    <a:grpFill/>
                    <a:ln w="9525">
                      <a:solidFill>
                        <a:srgbClr val="0000FF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>
                      <a:prstTxWarp prst="textNoShape">
                        <a:avLst/>
                      </a:prstTxWarp>
                    </a:bodyPr>
                    <a:lstStyle/>
                    <a:p>
                      <a:pPr defTabSz="457152" eaLnBrk="0" hangingPunct="0">
                        <a:spcAft>
                          <a:spcPct val="0"/>
                        </a:spcAft>
                        <a:defRPr/>
                      </a:pPr>
                      <a:endParaRPr lang="en-US" sz="2000" u="sng" dirty="0">
                        <a:solidFill>
                          <a:srgbClr val="00FF00"/>
                        </a:solidFill>
                        <a:latin typeface="Calibri"/>
                        <a:cs typeface="Calibri"/>
                      </a:endParaRPr>
                    </a:p>
                  </p:txBody>
                </p:sp>
              </p:grpSp>
            </p:grpSp>
            <p:grpSp>
              <p:nvGrpSpPr>
                <p:cNvPr id="164" name="Group 83"/>
                <p:cNvGrpSpPr>
                  <a:grpSpLocks/>
                </p:cNvGrpSpPr>
                <p:nvPr/>
              </p:nvGrpSpPr>
              <p:grpSpPr bwMode="auto">
                <a:xfrm flipV="1">
                  <a:off x="4075" y="2490"/>
                  <a:ext cx="503" cy="641"/>
                  <a:chOff x="2730" y="1692"/>
                  <a:chExt cx="503" cy="641"/>
                </a:xfrm>
                <a:grpFill/>
              </p:grpSpPr>
              <p:sp>
                <p:nvSpPr>
                  <p:cNvPr id="165" name="Freeform 84"/>
                  <p:cNvSpPr>
                    <a:spLocks/>
                  </p:cNvSpPr>
                  <p:nvPr/>
                </p:nvSpPr>
                <p:spPr bwMode="auto">
                  <a:xfrm>
                    <a:off x="2730" y="1692"/>
                    <a:ext cx="503" cy="641"/>
                  </a:xfrm>
                  <a:custGeom>
                    <a:avLst/>
                    <a:gdLst/>
                    <a:ahLst/>
                    <a:cxnLst>
                      <a:cxn ang="0">
                        <a:pos x="503" y="641"/>
                      </a:cxn>
                      <a:cxn ang="0">
                        <a:pos x="166" y="641"/>
                      </a:cxn>
                      <a:cxn ang="0">
                        <a:pos x="166" y="443"/>
                      </a:cxn>
                      <a:cxn ang="0">
                        <a:pos x="0" y="0"/>
                      </a:cxn>
                      <a:cxn ang="0">
                        <a:pos x="73" y="0"/>
                      </a:cxn>
                      <a:cxn ang="0">
                        <a:pos x="503" y="641"/>
                      </a:cxn>
                    </a:cxnLst>
                    <a:rect l="0" t="0" r="r" b="b"/>
                    <a:pathLst>
                      <a:path w="503" h="641">
                        <a:moveTo>
                          <a:pt x="503" y="641"/>
                        </a:moveTo>
                        <a:lnTo>
                          <a:pt x="166" y="641"/>
                        </a:lnTo>
                        <a:lnTo>
                          <a:pt x="166" y="443"/>
                        </a:lnTo>
                        <a:lnTo>
                          <a:pt x="0" y="0"/>
                        </a:lnTo>
                        <a:lnTo>
                          <a:pt x="73" y="0"/>
                        </a:lnTo>
                        <a:lnTo>
                          <a:pt x="503" y="641"/>
                        </a:lnTo>
                        <a:close/>
                      </a:path>
                    </a:pathLst>
                  </a:custGeom>
                  <a:grpFill/>
                  <a:ln w="9525">
                    <a:solidFill>
                      <a:srgbClr val="0000FF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pPr defTabSz="457152" eaLnBrk="0" hangingPunct="0">
                      <a:spcAft>
                        <a:spcPct val="0"/>
                      </a:spcAft>
                      <a:defRPr/>
                    </a:pPr>
                    <a:endParaRPr lang="en-US" sz="2000" u="sng" dirty="0">
                      <a:solidFill>
                        <a:srgbClr val="00FF00"/>
                      </a:solidFill>
                      <a:latin typeface="Calibri"/>
                      <a:cs typeface="Calibri"/>
                    </a:endParaRPr>
                  </a:p>
                </p:txBody>
              </p:sp>
              <p:grpSp>
                <p:nvGrpSpPr>
                  <p:cNvPr id="166" name="Group 85"/>
                  <p:cNvGrpSpPr>
                    <a:grpSpLocks/>
                  </p:cNvGrpSpPr>
                  <p:nvPr/>
                </p:nvGrpSpPr>
                <p:grpSpPr bwMode="auto">
                  <a:xfrm>
                    <a:off x="2848" y="2082"/>
                    <a:ext cx="338" cy="73"/>
                    <a:chOff x="4112" y="2935"/>
                    <a:chExt cx="338" cy="73"/>
                  </a:xfrm>
                  <a:grpFill/>
                </p:grpSpPr>
                <p:sp>
                  <p:nvSpPr>
                    <p:cNvPr id="167" name="Rectangle 8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364" y="2935"/>
                      <a:ext cx="86" cy="73"/>
                    </a:xfrm>
                    <a:prstGeom prst="rect">
                      <a:avLst/>
                    </a:prstGeom>
                    <a:grpFill/>
                    <a:ln w="9525">
                      <a:solidFill>
                        <a:srgbClr val="0000FF"/>
                      </a:solidFill>
                      <a:miter lim="800000"/>
                      <a:headEnd/>
                      <a:tailEnd/>
                    </a:ln>
                    <a:effectLst/>
                  </p:spPr>
                  <p:txBody>
                    <a:bodyPr wrap="none" anchor="ctr">
                      <a:prstTxWarp prst="textNoShape">
                        <a:avLst/>
                      </a:prstTxWarp>
                    </a:bodyPr>
                    <a:lstStyle/>
                    <a:p>
                      <a:pPr defTabSz="457152" eaLnBrk="0" hangingPunct="0">
                        <a:spcAft>
                          <a:spcPct val="0"/>
                        </a:spcAft>
                        <a:defRPr/>
                      </a:pPr>
                      <a:endParaRPr lang="en-US" sz="2000" u="sng" dirty="0">
                        <a:solidFill>
                          <a:srgbClr val="00FF00"/>
                        </a:solidFill>
                        <a:latin typeface="Calibri"/>
                        <a:cs typeface="Calibri"/>
                      </a:endParaRPr>
                    </a:p>
                  </p:txBody>
                </p:sp>
                <p:sp>
                  <p:nvSpPr>
                    <p:cNvPr id="168" name="Freeform 87"/>
                    <p:cNvSpPr>
                      <a:spLocks/>
                    </p:cNvSpPr>
                    <p:nvPr/>
                  </p:nvSpPr>
                  <p:spPr bwMode="auto">
                    <a:xfrm>
                      <a:off x="4112" y="2948"/>
                      <a:ext cx="251" cy="60"/>
                    </a:xfrm>
                    <a:custGeom>
                      <a:avLst/>
                      <a:gdLst/>
                      <a:ahLst/>
                      <a:cxnLst>
                        <a:cxn ang="0">
                          <a:pos x="251" y="0"/>
                        </a:cxn>
                        <a:cxn ang="0">
                          <a:pos x="251" y="73"/>
                        </a:cxn>
                        <a:cxn ang="0">
                          <a:pos x="0" y="40"/>
                        </a:cxn>
                        <a:cxn ang="0">
                          <a:pos x="251" y="0"/>
                        </a:cxn>
                      </a:cxnLst>
                      <a:rect l="0" t="0" r="r" b="b"/>
                      <a:pathLst>
                        <a:path w="251" h="73">
                          <a:moveTo>
                            <a:pt x="251" y="0"/>
                          </a:moveTo>
                          <a:lnTo>
                            <a:pt x="251" y="73"/>
                          </a:lnTo>
                          <a:lnTo>
                            <a:pt x="0" y="40"/>
                          </a:lnTo>
                          <a:lnTo>
                            <a:pt x="251" y="0"/>
                          </a:lnTo>
                          <a:close/>
                        </a:path>
                      </a:pathLst>
                    </a:custGeom>
                    <a:grpFill/>
                    <a:ln w="9525">
                      <a:solidFill>
                        <a:srgbClr val="0000FF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>
                      <a:prstTxWarp prst="textNoShape">
                        <a:avLst/>
                      </a:prstTxWarp>
                    </a:bodyPr>
                    <a:lstStyle/>
                    <a:p>
                      <a:pPr defTabSz="457152" eaLnBrk="0" hangingPunct="0">
                        <a:spcAft>
                          <a:spcPct val="0"/>
                        </a:spcAft>
                        <a:defRPr/>
                      </a:pPr>
                      <a:endParaRPr lang="en-US" sz="2000" u="sng" dirty="0">
                        <a:solidFill>
                          <a:srgbClr val="00FF00"/>
                        </a:solidFill>
                        <a:latin typeface="Calibri"/>
                        <a:cs typeface="Calibri"/>
                      </a:endParaRPr>
                    </a:p>
                  </p:txBody>
                </p:sp>
              </p:grpSp>
            </p:grpSp>
          </p:grpSp>
        </p:grpSp>
        <p:sp>
          <p:nvSpPr>
            <p:cNvPr id="348" name="Rounded Rectangle 347"/>
            <p:cNvSpPr/>
            <p:nvPr/>
          </p:nvSpPr>
          <p:spPr>
            <a:xfrm>
              <a:off x="5420909" y="3121242"/>
              <a:ext cx="1469085" cy="592570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7F7F7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lvl1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457152"/>
              <a:r>
                <a:rPr lang="en-US" sz="1000" dirty="0">
                  <a:solidFill>
                    <a:srgbClr val="403152"/>
                  </a:solidFill>
                </a:rPr>
                <a:t>Airborne automated continuous searching for efficient reroutes</a:t>
              </a:r>
            </a:p>
          </p:txBody>
        </p:sp>
        <p:sp>
          <p:nvSpPr>
            <p:cNvPr id="349" name="Round Same Side Corner Rectangle 348"/>
            <p:cNvSpPr/>
            <p:nvPr/>
          </p:nvSpPr>
          <p:spPr>
            <a:xfrm>
              <a:off x="5727676" y="2894987"/>
              <a:ext cx="855551" cy="218636"/>
            </a:xfrm>
            <a:prstGeom prst="round2Same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lvl1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457152"/>
              <a:r>
                <a:rPr lang="en-US" sz="1400" dirty="0">
                  <a:solidFill>
                    <a:srgbClr val="8064A2">
                      <a:lumMod val="50000"/>
                    </a:srgbClr>
                  </a:solidFill>
                </a:rPr>
                <a:t>TASAR</a:t>
              </a: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560207" y="3916091"/>
            <a:ext cx="3605887" cy="2654571"/>
            <a:chOff x="560206" y="3916090"/>
            <a:chExt cx="3605887" cy="2654571"/>
          </a:xfrm>
        </p:grpSpPr>
        <p:sp>
          <p:nvSpPr>
            <p:cNvPr id="52" name="Oval 51"/>
            <p:cNvSpPr/>
            <p:nvPr/>
          </p:nvSpPr>
          <p:spPr>
            <a:xfrm>
              <a:off x="2328081" y="5467319"/>
              <a:ext cx="57914" cy="49970"/>
            </a:xfrm>
            <a:prstGeom prst="ellipse">
              <a:avLst/>
            </a:prstGeom>
            <a:ln w="12700" cmpd="sng"/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152"/>
              <a:endParaRPr lang="en-US">
                <a:solidFill>
                  <a:prstClr val="white"/>
                </a:solidFill>
              </a:endParaRPr>
            </a:p>
          </p:txBody>
        </p:sp>
        <p:grpSp>
          <p:nvGrpSpPr>
            <p:cNvPr id="12" name="Group 11"/>
            <p:cNvGrpSpPr/>
            <p:nvPr/>
          </p:nvGrpSpPr>
          <p:grpSpPr>
            <a:xfrm>
              <a:off x="560206" y="3916090"/>
              <a:ext cx="3605887" cy="2654571"/>
              <a:chOff x="560206" y="3916090"/>
              <a:chExt cx="3605887" cy="2654571"/>
            </a:xfrm>
          </p:grpSpPr>
          <p:cxnSp>
            <p:nvCxnSpPr>
              <p:cNvPr id="85" name="Straight Connector 84"/>
              <p:cNvCxnSpPr/>
              <p:nvPr/>
            </p:nvCxnSpPr>
            <p:spPr>
              <a:xfrm flipV="1">
                <a:off x="2523577" y="4020399"/>
                <a:ext cx="41875" cy="894268"/>
              </a:xfrm>
              <a:prstGeom prst="line">
                <a:avLst/>
              </a:prstGeom>
              <a:ln>
                <a:solidFill>
                  <a:schemeClr val="accent5">
                    <a:lumMod val="75000"/>
                  </a:schemeClr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8" name="Straight Connector 87"/>
              <p:cNvCxnSpPr>
                <a:stCxn id="52" idx="7"/>
              </p:cNvCxnSpPr>
              <p:nvPr/>
            </p:nvCxnSpPr>
            <p:spPr>
              <a:xfrm flipV="1">
                <a:off x="2377514" y="4914667"/>
                <a:ext cx="149172" cy="559970"/>
              </a:xfrm>
              <a:prstGeom prst="line">
                <a:avLst/>
              </a:prstGeom>
              <a:ln>
                <a:solidFill>
                  <a:schemeClr val="accent5">
                    <a:lumMod val="75000"/>
                  </a:schemeClr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0" name="Straight Connector 89"/>
              <p:cNvCxnSpPr>
                <a:endCxn id="52" idx="3"/>
              </p:cNvCxnSpPr>
              <p:nvPr/>
            </p:nvCxnSpPr>
            <p:spPr>
              <a:xfrm flipV="1">
                <a:off x="1499455" y="5509971"/>
                <a:ext cx="837107" cy="768181"/>
              </a:xfrm>
              <a:prstGeom prst="line">
                <a:avLst/>
              </a:prstGeom>
              <a:ln>
                <a:solidFill>
                  <a:schemeClr val="accent5">
                    <a:lumMod val="75000"/>
                  </a:schemeClr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2" name="Straight Connector 91"/>
              <p:cNvCxnSpPr>
                <a:stCxn id="9" idx="5"/>
              </p:cNvCxnSpPr>
              <p:nvPr/>
            </p:nvCxnSpPr>
            <p:spPr>
              <a:xfrm flipV="1">
                <a:off x="560206" y="6278152"/>
                <a:ext cx="939249" cy="292509"/>
              </a:xfrm>
              <a:prstGeom prst="line">
                <a:avLst/>
              </a:prstGeom>
              <a:ln>
                <a:solidFill>
                  <a:schemeClr val="accent5">
                    <a:lumMod val="75000"/>
                  </a:schemeClr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94" name="Rounded Rectangle 93"/>
              <p:cNvSpPr/>
              <p:nvPr/>
            </p:nvSpPr>
            <p:spPr>
              <a:xfrm>
                <a:off x="2913742" y="4914667"/>
                <a:ext cx="1252351" cy="500742"/>
              </a:xfrm>
              <a:prstGeom prst="roundRect">
                <a:avLst/>
              </a:prstGeom>
              <a:solidFill>
                <a:srgbClr val="FFFFFF"/>
              </a:solidFill>
              <a:ln>
                <a:solidFill>
                  <a:srgbClr val="7F7F7F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defTabSz="457152"/>
                <a:r>
                  <a:rPr lang="en-US" sz="1000" dirty="0">
                    <a:solidFill>
                      <a:prstClr val="black"/>
                    </a:solidFill>
                  </a:rPr>
                  <a:t>Efficient reroutes for meter fix load-balancing</a:t>
                </a:r>
              </a:p>
            </p:txBody>
          </p:sp>
          <p:cxnSp>
            <p:nvCxnSpPr>
              <p:cNvPr id="95" name="Straight Connector 94"/>
              <p:cNvCxnSpPr>
                <a:cxnSpLocks/>
              </p:cNvCxnSpPr>
              <p:nvPr/>
            </p:nvCxnSpPr>
            <p:spPr>
              <a:xfrm>
                <a:off x="2580764" y="4747239"/>
                <a:ext cx="352572" cy="131410"/>
              </a:xfrm>
              <a:prstGeom prst="line">
                <a:avLst/>
              </a:prstGeom>
              <a:ln w="12700" cmpd="sng">
                <a:solidFill>
                  <a:srgbClr val="00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79" name="Group 68"/>
              <p:cNvGrpSpPr>
                <a:grpSpLocks noChangeAspect="1"/>
              </p:cNvGrpSpPr>
              <p:nvPr/>
            </p:nvGrpSpPr>
            <p:grpSpPr bwMode="auto">
              <a:xfrm rot="5596482">
                <a:off x="2428291" y="3907980"/>
                <a:ext cx="274320" cy="290539"/>
                <a:chOff x="3514" y="1918"/>
                <a:chExt cx="1270" cy="1280"/>
              </a:xfrm>
              <a:solidFill>
                <a:schemeClr val="bg1">
                  <a:lumMod val="75000"/>
                </a:schemeClr>
              </a:solidFill>
              <a:effectLst/>
            </p:grpSpPr>
            <p:grpSp>
              <p:nvGrpSpPr>
                <p:cNvPr id="180" name="Group 69"/>
                <p:cNvGrpSpPr>
                  <a:grpSpLocks/>
                </p:cNvGrpSpPr>
                <p:nvPr/>
              </p:nvGrpSpPr>
              <p:grpSpPr bwMode="auto">
                <a:xfrm>
                  <a:off x="3514" y="2484"/>
                  <a:ext cx="1270" cy="147"/>
                  <a:chOff x="1895" y="1362"/>
                  <a:chExt cx="1270" cy="147"/>
                </a:xfrm>
                <a:grpFill/>
              </p:grpSpPr>
              <p:sp>
                <p:nvSpPr>
                  <p:cNvPr id="195" name="Oval 70"/>
                  <p:cNvSpPr>
                    <a:spLocks noChangeArrowheads="1"/>
                  </p:cNvSpPr>
                  <p:nvPr/>
                </p:nvSpPr>
                <p:spPr bwMode="auto">
                  <a:xfrm>
                    <a:off x="2676" y="1369"/>
                    <a:ext cx="489" cy="133"/>
                  </a:xfrm>
                  <a:prstGeom prst="ellipse">
                    <a:avLst/>
                  </a:prstGeom>
                  <a:grpFill/>
                  <a:ln w="9525">
                    <a:solidFill>
                      <a:srgbClr val="0000FF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pPr defTabSz="457152" eaLnBrk="0" hangingPunct="0">
                      <a:spcAft>
                        <a:spcPct val="0"/>
                      </a:spcAft>
                      <a:defRPr/>
                    </a:pPr>
                    <a:endParaRPr lang="en-US" sz="2000" u="sng" dirty="0">
                      <a:solidFill>
                        <a:srgbClr val="00FF00"/>
                      </a:solidFill>
                      <a:latin typeface="Calibri"/>
                      <a:cs typeface="Calibri"/>
                    </a:endParaRPr>
                  </a:p>
                </p:txBody>
              </p:sp>
              <p:sp>
                <p:nvSpPr>
                  <p:cNvPr id="196" name="Rectangle 71"/>
                  <p:cNvSpPr>
                    <a:spLocks noChangeArrowheads="1"/>
                  </p:cNvSpPr>
                  <p:nvPr/>
                </p:nvSpPr>
                <p:spPr bwMode="auto">
                  <a:xfrm>
                    <a:off x="2351" y="1362"/>
                    <a:ext cx="589" cy="146"/>
                  </a:xfrm>
                  <a:prstGeom prst="rect">
                    <a:avLst/>
                  </a:prstGeom>
                  <a:grpFill/>
                  <a:ln w="9525">
                    <a:solidFill>
                      <a:srgbClr val="0000FF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pPr defTabSz="457152" eaLnBrk="0" hangingPunct="0">
                      <a:spcAft>
                        <a:spcPct val="0"/>
                      </a:spcAft>
                      <a:defRPr/>
                    </a:pPr>
                    <a:endParaRPr lang="en-US" sz="2000" u="sng" dirty="0">
                      <a:solidFill>
                        <a:srgbClr val="00FF00"/>
                      </a:solidFill>
                      <a:latin typeface="Calibri"/>
                      <a:cs typeface="Calibri"/>
                    </a:endParaRPr>
                  </a:p>
                </p:txBody>
              </p:sp>
              <p:sp>
                <p:nvSpPr>
                  <p:cNvPr id="197" name="Oval 72"/>
                  <p:cNvSpPr>
                    <a:spLocks noChangeArrowheads="1"/>
                  </p:cNvSpPr>
                  <p:nvPr/>
                </p:nvSpPr>
                <p:spPr bwMode="auto">
                  <a:xfrm>
                    <a:off x="1895" y="1403"/>
                    <a:ext cx="575" cy="66"/>
                  </a:xfrm>
                  <a:prstGeom prst="ellipse">
                    <a:avLst/>
                  </a:prstGeom>
                  <a:grpFill/>
                  <a:ln w="9525">
                    <a:solidFill>
                      <a:srgbClr val="0000FF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pPr defTabSz="457152" eaLnBrk="0" hangingPunct="0">
                      <a:spcAft>
                        <a:spcPct val="0"/>
                      </a:spcAft>
                      <a:defRPr/>
                    </a:pPr>
                    <a:endParaRPr lang="en-US" sz="2000" u="sng" dirty="0">
                      <a:solidFill>
                        <a:srgbClr val="00FF00"/>
                      </a:solidFill>
                      <a:latin typeface="Calibri"/>
                      <a:cs typeface="Calibri"/>
                    </a:endParaRPr>
                  </a:p>
                </p:txBody>
              </p:sp>
              <p:sp>
                <p:nvSpPr>
                  <p:cNvPr id="198" name="Oval 73"/>
                  <p:cNvSpPr>
                    <a:spLocks noChangeArrowheads="1"/>
                  </p:cNvSpPr>
                  <p:nvPr/>
                </p:nvSpPr>
                <p:spPr bwMode="auto">
                  <a:xfrm>
                    <a:off x="2060" y="1363"/>
                    <a:ext cx="635" cy="146"/>
                  </a:xfrm>
                  <a:prstGeom prst="ellipse">
                    <a:avLst/>
                  </a:prstGeom>
                  <a:grpFill/>
                  <a:ln w="9525">
                    <a:solidFill>
                      <a:srgbClr val="0000FF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pPr defTabSz="457152" eaLnBrk="0" hangingPunct="0">
                      <a:spcAft>
                        <a:spcPct val="0"/>
                      </a:spcAft>
                      <a:defRPr/>
                    </a:pPr>
                    <a:endParaRPr lang="en-US" sz="2000" u="sng" dirty="0">
                      <a:solidFill>
                        <a:srgbClr val="00FF00"/>
                      </a:solidFill>
                      <a:latin typeface="Calibri"/>
                      <a:cs typeface="Calibri"/>
                    </a:endParaRPr>
                  </a:p>
                </p:txBody>
              </p:sp>
            </p:grpSp>
            <p:grpSp>
              <p:nvGrpSpPr>
                <p:cNvPr id="181" name="Group 74"/>
                <p:cNvGrpSpPr>
                  <a:grpSpLocks/>
                </p:cNvGrpSpPr>
                <p:nvPr/>
              </p:nvGrpSpPr>
              <p:grpSpPr bwMode="auto">
                <a:xfrm>
                  <a:off x="3517" y="2315"/>
                  <a:ext cx="232" cy="486"/>
                  <a:chOff x="2742" y="2393"/>
                  <a:chExt cx="232" cy="486"/>
                </a:xfrm>
                <a:grpFill/>
              </p:grpSpPr>
              <p:sp>
                <p:nvSpPr>
                  <p:cNvPr id="193" name="Freeform 192"/>
                  <p:cNvSpPr>
                    <a:spLocks/>
                  </p:cNvSpPr>
                  <p:nvPr/>
                </p:nvSpPr>
                <p:spPr bwMode="auto">
                  <a:xfrm>
                    <a:off x="2743" y="2393"/>
                    <a:ext cx="231" cy="244"/>
                  </a:xfrm>
                  <a:custGeom>
                    <a:avLst/>
                    <a:gdLst/>
                    <a:ahLst/>
                    <a:cxnLst>
                      <a:cxn ang="0">
                        <a:pos x="231" y="244"/>
                      </a:cxn>
                      <a:cxn ang="0">
                        <a:pos x="66" y="244"/>
                      </a:cxn>
                      <a:cxn ang="0">
                        <a:pos x="0" y="33"/>
                      </a:cxn>
                      <a:cxn ang="0">
                        <a:pos x="33" y="0"/>
                      </a:cxn>
                      <a:cxn ang="0">
                        <a:pos x="231" y="244"/>
                      </a:cxn>
                    </a:cxnLst>
                    <a:rect l="0" t="0" r="r" b="b"/>
                    <a:pathLst>
                      <a:path w="231" h="244">
                        <a:moveTo>
                          <a:pt x="231" y="244"/>
                        </a:moveTo>
                        <a:lnTo>
                          <a:pt x="66" y="244"/>
                        </a:lnTo>
                        <a:lnTo>
                          <a:pt x="0" y="33"/>
                        </a:lnTo>
                        <a:lnTo>
                          <a:pt x="33" y="0"/>
                        </a:lnTo>
                        <a:lnTo>
                          <a:pt x="231" y="244"/>
                        </a:lnTo>
                        <a:close/>
                      </a:path>
                    </a:pathLst>
                  </a:custGeom>
                  <a:grpFill/>
                  <a:ln w="9525">
                    <a:solidFill>
                      <a:srgbClr val="0000FF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pPr defTabSz="457152" eaLnBrk="0" hangingPunct="0">
                      <a:spcAft>
                        <a:spcPct val="0"/>
                      </a:spcAft>
                      <a:defRPr/>
                    </a:pPr>
                    <a:endParaRPr lang="en-US" sz="2000" u="sng" dirty="0">
                      <a:solidFill>
                        <a:srgbClr val="00FF00"/>
                      </a:solidFill>
                      <a:latin typeface="Calibri"/>
                      <a:cs typeface="Calibri"/>
                    </a:endParaRPr>
                  </a:p>
                </p:txBody>
              </p:sp>
              <p:sp>
                <p:nvSpPr>
                  <p:cNvPr id="194" name="Freeform 193"/>
                  <p:cNvSpPr>
                    <a:spLocks/>
                  </p:cNvSpPr>
                  <p:nvPr/>
                </p:nvSpPr>
                <p:spPr bwMode="auto">
                  <a:xfrm flipV="1">
                    <a:off x="2742" y="2635"/>
                    <a:ext cx="231" cy="244"/>
                  </a:xfrm>
                  <a:custGeom>
                    <a:avLst/>
                    <a:gdLst/>
                    <a:ahLst/>
                    <a:cxnLst>
                      <a:cxn ang="0">
                        <a:pos x="231" y="244"/>
                      </a:cxn>
                      <a:cxn ang="0">
                        <a:pos x="66" y="244"/>
                      </a:cxn>
                      <a:cxn ang="0">
                        <a:pos x="0" y="33"/>
                      </a:cxn>
                      <a:cxn ang="0">
                        <a:pos x="33" y="0"/>
                      </a:cxn>
                      <a:cxn ang="0">
                        <a:pos x="231" y="244"/>
                      </a:cxn>
                    </a:cxnLst>
                    <a:rect l="0" t="0" r="r" b="b"/>
                    <a:pathLst>
                      <a:path w="231" h="244">
                        <a:moveTo>
                          <a:pt x="231" y="244"/>
                        </a:moveTo>
                        <a:lnTo>
                          <a:pt x="66" y="244"/>
                        </a:lnTo>
                        <a:lnTo>
                          <a:pt x="0" y="33"/>
                        </a:lnTo>
                        <a:lnTo>
                          <a:pt x="33" y="0"/>
                        </a:lnTo>
                        <a:lnTo>
                          <a:pt x="231" y="244"/>
                        </a:lnTo>
                        <a:close/>
                      </a:path>
                    </a:pathLst>
                  </a:custGeom>
                  <a:grpFill/>
                  <a:ln w="9525">
                    <a:solidFill>
                      <a:srgbClr val="0000FF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pPr defTabSz="457152" eaLnBrk="0" hangingPunct="0">
                      <a:spcAft>
                        <a:spcPct val="0"/>
                      </a:spcAft>
                      <a:defRPr/>
                    </a:pPr>
                    <a:endParaRPr lang="en-US" sz="2000" u="sng" dirty="0">
                      <a:solidFill>
                        <a:srgbClr val="00FF00"/>
                      </a:solidFill>
                      <a:latin typeface="Calibri"/>
                      <a:cs typeface="Calibri"/>
                    </a:endParaRPr>
                  </a:p>
                </p:txBody>
              </p:sp>
            </p:grpSp>
            <p:grpSp>
              <p:nvGrpSpPr>
                <p:cNvPr id="182" name="Group 77"/>
                <p:cNvGrpSpPr>
                  <a:grpSpLocks/>
                </p:cNvGrpSpPr>
                <p:nvPr/>
              </p:nvGrpSpPr>
              <p:grpSpPr bwMode="auto">
                <a:xfrm>
                  <a:off x="3921" y="1918"/>
                  <a:ext cx="504" cy="1280"/>
                  <a:chOff x="4074" y="1851"/>
                  <a:chExt cx="504" cy="1280"/>
                </a:xfrm>
                <a:grpFill/>
              </p:grpSpPr>
              <p:grpSp>
                <p:nvGrpSpPr>
                  <p:cNvPr id="183" name="Group 78"/>
                  <p:cNvGrpSpPr>
                    <a:grpSpLocks/>
                  </p:cNvGrpSpPr>
                  <p:nvPr/>
                </p:nvGrpSpPr>
                <p:grpSpPr bwMode="auto">
                  <a:xfrm>
                    <a:off x="4074" y="1851"/>
                    <a:ext cx="503" cy="641"/>
                    <a:chOff x="2730" y="1692"/>
                    <a:chExt cx="503" cy="641"/>
                  </a:xfrm>
                  <a:grpFill/>
                </p:grpSpPr>
                <p:sp>
                  <p:nvSpPr>
                    <p:cNvPr id="189" name="Freeform 79"/>
                    <p:cNvSpPr>
                      <a:spLocks/>
                    </p:cNvSpPr>
                    <p:nvPr/>
                  </p:nvSpPr>
                  <p:spPr bwMode="auto">
                    <a:xfrm>
                      <a:off x="2730" y="1692"/>
                      <a:ext cx="503" cy="641"/>
                    </a:xfrm>
                    <a:custGeom>
                      <a:avLst/>
                      <a:gdLst/>
                      <a:ahLst/>
                      <a:cxnLst>
                        <a:cxn ang="0">
                          <a:pos x="503" y="641"/>
                        </a:cxn>
                        <a:cxn ang="0">
                          <a:pos x="166" y="641"/>
                        </a:cxn>
                        <a:cxn ang="0">
                          <a:pos x="166" y="443"/>
                        </a:cxn>
                        <a:cxn ang="0">
                          <a:pos x="0" y="0"/>
                        </a:cxn>
                        <a:cxn ang="0">
                          <a:pos x="73" y="0"/>
                        </a:cxn>
                        <a:cxn ang="0">
                          <a:pos x="503" y="641"/>
                        </a:cxn>
                      </a:cxnLst>
                      <a:rect l="0" t="0" r="r" b="b"/>
                      <a:pathLst>
                        <a:path w="503" h="641">
                          <a:moveTo>
                            <a:pt x="503" y="641"/>
                          </a:moveTo>
                          <a:lnTo>
                            <a:pt x="166" y="641"/>
                          </a:lnTo>
                          <a:lnTo>
                            <a:pt x="166" y="443"/>
                          </a:lnTo>
                          <a:lnTo>
                            <a:pt x="0" y="0"/>
                          </a:lnTo>
                          <a:lnTo>
                            <a:pt x="73" y="0"/>
                          </a:lnTo>
                          <a:lnTo>
                            <a:pt x="503" y="641"/>
                          </a:lnTo>
                          <a:close/>
                        </a:path>
                      </a:pathLst>
                    </a:custGeom>
                    <a:grpFill/>
                    <a:ln w="9525">
                      <a:solidFill>
                        <a:srgbClr val="0000FF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>
                      <a:prstTxWarp prst="textNoShape">
                        <a:avLst/>
                      </a:prstTxWarp>
                    </a:bodyPr>
                    <a:lstStyle/>
                    <a:p>
                      <a:pPr defTabSz="457152" eaLnBrk="0" hangingPunct="0">
                        <a:spcAft>
                          <a:spcPct val="0"/>
                        </a:spcAft>
                        <a:defRPr/>
                      </a:pPr>
                      <a:endParaRPr lang="en-US" sz="2000" u="sng" dirty="0">
                        <a:solidFill>
                          <a:srgbClr val="00FF00"/>
                        </a:solidFill>
                        <a:latin typeface="Calibri"/>
                        <a:cs typeface="Calibri"/>
                      </a:endParaRPr>
                    </a:p>
                  </p:txBody>
                </p:sp>
                <p:grpSp>
                  <p:nvGrpSpPr>
                    <p:cNvPr id="190" name="Group 8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2848" y="2082"/>
                      <a:ext cx="338" cy="73"/>
                      <a:chOff x="4112" y="2935"/>
                      <a:chExt cx="338" cy="73"/>
                    </a:xfrm>
                    <a:grpFill/>
                  </p:grpSpPr>
                  <p:sp>
                    <p:nvSpPr>
                      <p:cNvPr id="191" name="Rectangle 81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4364" y="2935"/>
                        <a:ext cx="86" cy="73"/>
                      </a:xfrm>
                      <a:prstGeom prst="rect">
                        <a:avLst/>
                      </a:prstGeom>
                      <a:grpFill/>
                      <a:ln w="9525">
                        <a:solidFill>
                          <a:srgbClr val="0000FF"/>
                        </a:solidFill>
                        <a:miter lim="800000"/>
                        <a:headEnd/>
                        <a:tailEnd/>
                      </a:ln>
                      <a:effectLst/>
                    </p:spPr>
                    <p:txBody>
                      <a:bodyPr wrap="none" anchor="ctr">
                        <a:prstTxWarp prst="textNoShape">
                          <a:avLst/>
                        </a:prstTxWarp>
                      </a:bodyPr>
                      <a:lstStyle/>
                      <a:p>
                        <a:pPr defTabSz="457152" eaLnBrk="0" hangingPunct="0">
                          <a:spcAft>
                            <a:spcPct val="0"/>
                          </a:spcAft>
                          <a:defRPr/>
                        </a:pPr>
                        <a:endParaRPr lang="en-US" sz="2000" u="sng" dirty="0">
                          <a:solidFill>
                            <a:srgbClr val="00FF00"/>
                          </a:solidFill>
                          <a:latin typeface="Calibri"/>
                          <a:cs typeface="Calibri"/>
                        </a:endParaRPr>
                      </a:p>
                    </p:txBody>
                  </p:sp>
                  <p:sp>
                    <p:nvSpPr>
                      <p:cNvPr id="192" name="Freeform 82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4112" y="2948"/>
                        <a:ext cx="251" cy="60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251" y="0"/>
                          </a:cxn>
                          <a:cxn ang="0">
                            <a:pos x="251" y="73"/>
                          </a:cxn>
                          <a:cxn ang="0">
                            <a:pos x="0" y="40"/>
                          </a:cxn>
                          <a:cxn ang="0">
                            <a:pos x="251" y="0"/>
                          </a:cxn>
                        </a:cxnLst>
                        <a:rect l="0" t="0" r="r" b="b"/>
                        <a:pathLst>
                          <a:path w="251" h="73">
                            <a:moveTo>
                              <a:pt x="251" y="0"/>
                            </a:moveTo>
                            <a:lnTo>
                              <a:pt x="251" y="73"/>
                            </a:lnTo>
                            <a:lnTo>
                              <a:pt x="0" y="40"/>
                            </a:lnTo>
                            <a:lnTo>
                              <a:pt x="251" y="0"/>
                            </a:lnTo>
                            <a:close/>
                          </a:path>
                        </a:pathLst>
                      </a:custGeom>
                      <a:grpFill/>
                      <a:ln w="9525">
                        <a:solidFill>
                          <a:srgbClr val="0000FF"/>
                        </a:solidFill>
                        <a:round/>
                        <a:headEnd/>
                        <a:tailEnd/>
                      </a:ln>
                      <a:effectLst/>
                    </p:spPr>
                    <p:txBody>
                      <a:bodyPr wrap="none" anchor="ctr">
                        <a:prstTxWarp prst="textNoShape">
                          <a:avLst/>
                        </a:prstTxWarp>
                      </a:bodyPr>
                      <a:lstStyle/>
                      <a:p>
                        <a:pPr defTabSz="457152" eaLnBrk="0" hangingPunct="0">
                          <a:spcAft>
                            <a:spcPct val="0"/>
                          </a:spcAft>
                          <a:defRPr/>
                        </a:pPr>
                        <a:endParaRPr lang="en-US" sz="2000" u="sng" dirty="0">
                          <a:solidFill>
                            <a:srgbClr val="00FF00"/>
                          </a:solidFill>
                          <a:latin typeface="Calibri"/>
                          <a:cs typeface="Calibri"/>
                        </a:endParaRPr>
                      </a:p>
                    </p:txBody>
                  </p:sp>
                </p:grpSp>
              </p:grpSp>
              <p:grpSp>
                <p:nvGrpSpPr>
                  <p:cNvPr id="184" name="Group 83"/>
                  <p:cNvGrpSpPr>
                    <a:grpSpLocks/>
                  </p:cNvGrpSpPr>
                  <p:nvPr/>
                </p:nvGrpSpPr>
                <p:grpSpPr bwMode="auto">
                  <a:xfrm flipV="1">
                    <a:off x="4075" y="2490"/>
                    <a:ext cx="503" cy="641"/>
                    <a:chOff x="2730" y="1692"/>
                    <a:chExt cx="503" cy="641"/>
                  </a:xfrm>
                  <a:grpFill/>
                </p:grpSpPr>
                <p:sp>
                  <p:nvSpPr>
                    <p:cNvPr id="185" name="Freeform 84"/>
                    <p:cNvSpPr>
                      <a:spLocks/>
                    </p:cNvSpPr>
                    <p:nvPr/>
                  </p:nvSpPr>
                  <p:spPr bwMode="auto">
                    <a:xfrm>
                      <a:off x="2730" y="1692"/>
                      <a:ext cx="503" cy="641"/>
                    </a:xfrm>
                    <a:custGeom>
                      <a:avLst/>
                      <a:gdLst/>
                      <a:ahLst/>
                      <a:cxnLst>
                        <a:cxn ang="0">
                          <a:pos x="503" y="641"/>
                        </a:cxn>
                        <a:cxn ang="0">
                          <a:pos x="166" y="641"/>
                        </a:cxn>
                        <a:cxn ang="0">
                          <a:pos x="166" y="443"/>
                        </a:cxn>
                        <a:cxn ang="0">
                          <a:pos x="0" y="0"/>
                        </a:cxn>
                        <a:cxn ang="0">
                          <a:pos x="73" y="0"/>
                        </a:cxn>
                        <a:cxn ang="0">
                          <a:pos x="503" y="641"/>
                        </a:cxn>
                      </a:cxnLst>
                      <a:rect l="0" t="0" r="r" b="b"/>
                      <a:pathLst>
                        <a:path w="503" h="641">
                          <a:moveTo>
                            <a:pt x="503" y="641"/>
                          </a:moveTo>
                          <a:lnTo>
                            <a:pt x="166" y="641"/>
                          </a:lnTo>
                          <a:lnTo>
                            <a:pt x="166" y="443"/>
                          </a:lnTo>
                          <a:lnTo>
                            <a:pt x="0" y="0"/>
                          </a:lnTo>
                          <a:lnTo>
                            <a:pt x="73" y="0"/>
                          </a:lnTo>
                          <a:lnTo>
                            <a:pt x="503" y="641"/>
                          </a:lnTo>
                          <a:close/>
                        </a:path>
                      </a:pathLst>
                    </a:custGeom>
                    <a:grpFill/>
                    <a:ln w="9525">
                      <a:solidFill>
                        <a:srgbClr val="0000FF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>
                      <a:prstTxWarp prst="textNoShape">
                        <a:avLst/>
                      </a:prstTxWarp>
                    </a:bodyPr>
                    <a:lstStyle/>
                    <a:p>
                      <a:pPr defTabSz="457152" eaLnBrk="0" hangingPunct="0">
                        <a:spcAft>
                          <a:spcPct val="0"/>
                        </a:spcAft>
                        <a:defRPr/>
                      </a:pPr>
                      <a:endParaRPr lang="en-US" sz="2000" u="sng" dirty="0">
                        <a:solidFill>
                          <a:srgbClr val="00FF00"/>
                        </a:solidFill>
                        <a:latin typeface="Calibri"/>
                        <a:cs typeface="Calibri"/>
                      </a:endParaRPr>
                    </a:p>
                  </p:txBody>
                </p:sp>
                <p:grpSp>
                  <p:nvGrpSpPr>
                    <p:cNvPr id="186" name="Group 85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2848" y="2082"/>
                      <a:ext cx="338" cy="73"/>
                      <a:chOff x="4112" y="2935"/>
                      <a:chExt cx="338" cy="73"/>
                    </a:xfrm>
                    <a:grpFill/>
                  </p:grpSpPr>
                  <p:sp>
                    <p:nvSpPr>
                      <p:cNvPr id="187" name="Rectangle 86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4364" y="2935"/>
                        <a:ext cx="86" cy="73"/>
                      </a:xfrm>
                      <a:prstGeom prst="rect">
                        <a:avLst/>
                      </a:prstGeom>
                      <a:grpFill/>
                      <a:ln w="9525">
                        <a:solidFill>
                          <a:srgbClr val="0000FF"/>
                        </a:solidFill>
                        <a:miter lim="800000"/>
                        <a:headEnd/>
                        <a:tailEnd/>
                      </a:ln>
                      <a:effectLst/>
                    </p:spPr>
                    <p:txBody>
                      <a:bodyPr wrap="none" anchor="ctr">
                        <a:prstTxWarp prst="textNoShape">
                          <a:avLst/>
                        </a:prstTxWarp>
                      </a:bodyPr>
                      <a:lstStyle/>
                      <a:p>
                        <a:pPr defTabSz="457152" eaLnBrk="0" hangingPunct="0">
                          <a:spcAft>
                            <a:spcPct val="0"/>
                          </a:spcAft>
                          <a:defRPr/>
                        </a:pPr>
                        <a:endParaRPr lang="en-US" sz="2000" u="sng" dirty="0">
                          <a:solidFill>
                            <a:srgbClr val="00FF00"/>
                          </a:solidFill>
                          <a:latin typeface="Calibri"/>
                          <a:cs typeface="Calibri"/>
                        </a:endParaRPr>
                      </a:p>
                    </p:txBody>
                  </p:sp>
                  <p:sp>
                    <p:nvSpPr>
                      <p:cNvPr id="188" name="Freeform 87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4112" y="2948"/>
                        <a:ext cx="251" cy="60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251" y="0"/>
                          </a:cxn>
                          <a:cxn ang="0">
                            <a:pos x="251" y="73"/>
                          </a:cxn>
                          <a:cxn ang="0">
                            <a:pos x="0" y="40"/>
                          </a:cxn>
                          <a:cxn ang="0">
                            <a:pos x="251" y="0"/>
                          </a:cxn>
                        </a:cxnLst>
                        <a:rect l="0" t="0" r="r" b="b"/>
                        <a:pathLst>
                          <a:path w="251" h="73">
                            <a:moveTo>
                              <a:pt x="251" y="0"/>
                            </a:moveTo>
                            <a:lnTo>
                              <a:pt x="251" y="73"/>
                            </a:lnTo>
                            <a:lnTo>
                              <a:pt x="0" y="40"/>
                            </a:lnTo>
                            <a:lnTo>
                              <a:pt x="251" y="0"/>
                            </a:lnTo>
                            <a:close/>
                          </a:path>
                        </a:pathLst>
                      </a:custGeom>
                      <a:grpFill/>
                      <a:ln w="9525">
                        <a:solidFill>
                          <a:srgbClr val="0000FF"/>
                        </a:solidFill>
                        <a:round/>
                        <a:headEnd/>
                        <a:tailEnd/>
                      </a:ln>
                      <a:effectLst/>
                    </p:spPr>
                    <p:txBody>
                      <a:bodyPr wrap="none" anchor="ctr">
                        <a:prstTxWarp prst="textNoShape">
                          <a:avLst/>
                        </a:prstTxWarp>
                      </a:bodyPr>
                      <a:lstStyle/>
                      <a:p>
                        <a:pPr defTabSz="457152" eaLnBrk="0" hangingPunct="0">
                          <a:spcAft>
                            <a:spcPct val="0"/>
                          </a:spcAft>
                          <a:defRPr/>
                        </a:pPr>
                        <a:endParaRPr lang="en-US" sz="2000" u="sng" dirty="0">
                          <a:solidFill>
                            <a:srgbClr val="00FF00"/>
                          </a:solidFill>
                          <a:latin typeface="Calibri"/>
                          <a:cs typeface="Calibri"/>
                        </a:endParaRPr>
                      </a:p>
                    </p:txBody>
                  </p:sp>
                </p:grpSp>
              </p:grpSp>
            </p:grpSp>
          </p:grpSp>
          <p:sp>
            <p:nvSpPr>
              <p:cNvPr id="350" name="Round Same Side Corner Rectangle 349"/>
              <p:cNvSpPr/>
              <p:nvPr/>
            </p:nvSpPr>
            <p:spPr>
              <a:xfrm>
                <a:off x="3112142" y="4690982"/>
                <a:ext cx="855551" cy="218636"/>
              </a:xfrm>
              <a:prstGeom prst="round2SameRect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lvl1pPr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defTabSz="457152"/>
                <a:r>
                  <a:rPr lang="en-US" sz="1400" dirty="0">
                    <a:solidFill>
                      <a:srgbClr val="8064A2">
                        <a:lumMod val="50000"/>
                      </a:srgbClr>
                    </a:solidFill>
                  </a:rPr>
                  <a:t>ORC</a:t>
                </a:r>
              </a:p>
            </p:txBody>
          </p:sp>
        </p:grpSp>
      </p:grpSp>
      <p:grpSp>
        <p:nvGrpSpPr>
          <p:cNvPr id="4" name="Group 3"/>
          <p:cNvGrpSpPr/>
          <p:nvPr/>
        </p:nvGrpSpPr>
        <p:grpSpPr>
          <a:xfrm>
            <a:off x="631373" y="3981831"/>
            <a:ext cx="1275729" cy="2190579"/>
            <a:chOff x="631372" y="3981830"/>
            <a:chExt cx="1275729" cy="2190579"/>
          </a:xfrm>
        </p:grpSpPr>
        <p:cxnSp>
          <p:nvCxnSpPr>
            <p:cNvPr id="41" name="Straight Connector 40"/>
            <p:cNvCxnSpPr/>
            <p:nvPr/>
          </p:nvCxnSpPr>
          <p:spPr>
            <a:xfrm flipV="1">
              <a:off x="905933" y="5165038"/>
              <a:ext cx="804055" cy="215530"/>
            </a:xfrm>
            <a:prstGeom prst="line">
              <a:avLst/>
            </a:prstGeom>
            <a:ln>
              <a:solidFill>
                <a:schemeClr val="accent5">
                  <a:lumMod val="7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/>
          </p:nvCxnSpPr>
          <p:spPr>
            <a:xfrm flipV="1">
              <a:off x="715433" y="5380567"/>
              <a:ext cx="190500" cy="791842"/>
            </a:xfrm>
            <a:prstGeom prst="line">
              <a:avLst/>
            </a:prstGeom>
            <a:ln>
              <a:solidFill>
                <a:schemeClr val="accent5">
                  <a:lumMod val="7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82" name="Rounded Rectangle 81"/>
            <p:cNvSpPr/>
            <p:nvPr/>
          </p:nvSpPr>
          <p:spPr>
            <a:xfrm>
              <a:off x="631372" y="4202247"/>
              <a:ext cx="1275729" cy="606581"/>
            </a:xfrm>
            <a:prstGeom prst="roundRect">
              <a:avLst/>
            </a:prstGeom>
            <a:solidFill>
              <a:srgbClr val="FFFFFF"/>
            </a:solidFill>
            <a:ln>
              <a:solidFill>
                <a:srgbClr val="7F7F7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defTabSz="457152"/>
              <a:r>
                <a:rPr lang="en-US" sz="1000" dirty="0">
                  <a:solidFill>
                    <a:prstClr val="black"/>
                  </a:solidFill>
                </a:rPr>
                <a:t>Route corrections to maintain metering and avoid weather</a:t>
              </a:r>
            </a:p>
          </p:txBody>
        </p:sp>
        <p:cxnSp>
          <p:nvCxnSpPr>
            <p:cNvPr id="83" name="Straight Connector 82"/>
            <p:cNvCxnSpPr>
              <a:cxnSpLocks noChangeAspect="1"/>
            </p:cNvCxnSpPr>
            <p:nvPr/>
          </p:nvCxnSpPr>
          <p:spPr>
            <a:xfrm>
              <a:off x="1097576" y="4833813"/>
              <a:ext cx="136138" cy="400939"/>
            </a:xfrm>
            <a:prstGeom prst="line">
              <a:avLst/>
            </a:prstGeom>
            <a:ln w="12700" cmpd="sng"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99" name="Group 68"/>
            <p:cNvGrpSpPr>
              <a:grpSpLocks noChangeAspect="1"/>
            </p:cNvGrpSpPr>
            <p:nvPr/>
          </p:nvGrpSpPr>
          <p:grpSpPr bwMode="auto">
            <a:xfrm rot="9803427">
              <a:off x="1572828" y="5019769"/>
              <a:ext cx="274320" cy="290539"/>
              <a:chOff x="3514" y="1918"/>
              <a:chExt cx="1270" cy="1280"/>
            </a:xfrm>
            <a:solidFill>
              <a:schemeClr val="bg1">
                <a:lumMod val="75000"/>
              </a:schemeClr>
            </a:solidFill>
            <a:effectLst/>
          </p:grpSpPr>
          <p:grpSp>
            <p:nvGrpSpPr>
              <p:cNvPr id="200" name="Group 69"/>
              <p:cNvGrpSpPr>
                <a:grpSpLocks/>
              </p:cNvGrpSpPr>
              <p:nvPr/>
            </p:nvGrpSpPr>
            <p:grpSpPr bwMode="auto">
              <a:xfrm>
                <a:off x="3514" y="2484"/>
                <a:ext cx="1270" cy="147"/>
                <a:chOff x="1895" y="1362"/>
                <a:chExt cx="1270" cy="147"/>
              </a:xfrm>
              <a:grpFill/>
            </p:grpSpPr>
            <p:sp>
              <p:nvSpPr>
                <p:cNvPr id="215" name="Oval 70"/>
                <p:cNvSpPr>
                  <a:spLocks noChangeArrowheads="1"/>
                </p:cNvSpPr>
                <p:nvPr/>
              </p:nvSpPr>
              <p:spPr bwMode="auto">
                <a:xfrm>
                  <a:off x="2676" y="1369"/>
                  <a:ext cx="489" cy="133"/>
                </a:xfrm>
                <a:prstGeom prst="ellipse">
                  <a:avLst/>
                </a:prstGeom>
                <a:grpFill/>
                <a:ln w="9525">
                  <a:solidFill>
                    <a:srgbClr val="0000FF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pPr defTabSz="457152" eaLnBrk="0" hangingPunct="0">
                    <a:spcAft>
                      <a:spcPct val="0"/>
                    </a:spcAft>
                    <a:defRPr/>
                  </a:pPr>
                  <a:endParaRPr lang="en-US" sz="2000" u="sng" dirty="0">
                    <a:solidFill>
                      <a:srgbClr val="00FF00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216" name="Rectangle 71"/>
                <p:cNvSpPr>
                  <a:spLocks noChangeArrowheads="1"/>
                </p:cNvSpPr>
                <p:nvPr/>
              </p:nvSpPr>
              <p:spPr bwMode="auto">
                <a:xfrm>
                  <a:off x="2351" y="1362"/>
                  <a:ext cx="589" cy="146"/>
                </a:xfrm>
                <a:prstGeom prst="rect">
                  <a:avLst/>
                </a:prstGeom>
                <a:grpFill/>
                <a:ln w="9525">
                  <a:solidFill>
                    <a:srgbClr val="0000FF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pPr defTabSz="457152" eaLnBrk="0" hangingPunct="0">
                    <a:spcAft>
                      <a:spcPct val="0"/>
                    </a:spcAft>
                    <a:defRPr/>
                  </a:pPr>
                  <a:endParaRPr lang="en-US" sz="2000" u="sng" dirty="0">
                    <a:solidFill>
                      <a:srgbClr val="00FF00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217" name="Oval 72"/>
                <p:cNvSpPr>
                  <a:spLocks noChangeArrowheads="1"/>
                </p:cNvSpPr>
                <p:nvPr/>
              </p:nvSpPr>
              <p:spPr bwMode="auto">
                <a:xfrm>
                  <a:off x="1895" y="1403"/>
                  <a:ext cx="575" cy="66"/>
                </a:xfrm>
                <a:prstGeom prst="ellipse">
                  <a:avLst/>
                </a:prstGeom>
                <a:grpFill/>
                <a:ln w="9525">
                  <a:solidFill>
                    <a:srgbClr val="0000FF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pPr defTabSz="457152" eaLnBrk="0" hangingPunct="0">
                    <a:spcAft>
                      <a:spcPct val="0"/>
                    </a:spcAft>
                    <a:defRPr/>
                  </a:pPr>
                  <a:endParaRPr lang="en-US" sz="2000" u="sng" dirty="0">
                    <a:solidFill>
                      <a:srgbClr val="00FF00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218" name="Oval 73"/>
                <p:cNvSpPr>
                  <a:spLocks noChangeArrowheads="1"/>
                </p:cNvSpPr>
                <p:nvPr/>
              </p:nvSpPr>
              <p:spPr bwMode="auto">
                <a:xfrm>
                  <a:off x="2060" y="1363"/>
                  <a:ext cx="635" cy="146"/>
                </a:xfrm>
                <a:prstGeom prst="ellipse">
                  <a:avLst/>
                </a:prstGeom>
                <a:grpFill/>
                <a:ln w="9525">
                  <a:solidFill>
                    <a:srgbClr val="0000FF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pPr defTabSz="457152" eaLnBrk="0" hangingPunct="0">
                    <a:spcAft>
                      <a:spcPct val="0"/>
                    </a:spcAft>
                    <a:defRPr/>
                  </a:pPr>
                  <a:endParaRPr lang="en-US" sz="2000" u="sng" dirty="0">
                    <a:solidFill>
                      <a:srgbClr val="00FF00"/>
                    </a:solidFill>
                    <a:latin typeface="Calibri"/>
                    <a:cs typeface="Calibri"/>
                  </a:endParaRPr>
                </a:p>
              </p:txBody>
            </p:sp>
          </p:grpSp>
          <p:grpSp>
            <p:nvGrpSpPr>
              <p:cNvPr id="201" name="Group 74"/>
              <p:cNvGrpSpPr>
                <a:grpSpLocks/>
              </p:cNvGrpSpPr>
              <p:nvPr/>
            </p:nvGrpSpPr>
            <p:grpSpPr bwMode="auto">
              <a:xfrm>
                <a:off x="3517" y="2315"/>
                <a:ext cx="232" cy="486"/>
                <a:chOff x="2742" y="2393"/>
                <a:chExt cx="232" cy="486"/>
              </a:xfrm>
              <a:grpFill/>
            </p:grpSpPr>
            <p:sp>
              <p:nvSpPr>
                <p:cNvPr id="213" name="Freeform 212"/>
                <p:cNvSpPr>
                  <a:spLocks/>
                </p:cNvSpPr>
                <p:nvPr/>
              </p:nvSpPr>
              <p:spPr bwMode="auto">
                <a:xfrm>
                  <a:off x="2743" y="2393"/>
                  <a:ext cx="231" cy="244"/>
                </a:xfrm>
                <a:custGeom>
                  <a:avLst/>
                  <a:gdLst/>
                  <a:ahLst/>
                  <a:cxnLst>
                    <a:cxn ang="0">
                      <a:pos x="231" y="244"/>
                    </a:cxn>
                    <a:cxn ang="0">
                      <a:pos x="66" y="244"/>
                    </a:cxn>
                    <a:cxn ang="0">
                      <a:pos x="0" y="33"/>
                    </a:cxn>
                    <a:cxn ang="0">
                      <a:pos x="33" y="0"/>
                    </a:cxn>
                    <a:cxn ang="0">
                      <a:pos x="231" y="244"/>
                    </a:cxn>
                  </a:cxnLst>
                  <a:rect l="0" t="0" r="r" b="b"/>
                  <a:pathLst>
                    <a:path w="231" h="244">
                      <a:moveTo>
                        <a:pt x="231" y="244"/>
                      </a:moveTo>
                      <a:lnTo>
                        <a:pt x="66" y="244"/>
                      </a:lnTo>
                      <a:lnTo>
                        <a:pt x="0" y="33"/>
                      </a:lnTo>
                      <a:lnTo>
                        <a:pt x="33" y="0"/>
                      </a:lnTo>
                      <a:lnTo>
                        <a:pt x="231" y="244"/>
                      </a:lnTo>
                      <a:close/>
                    </a:path>
                  </a:pathLst>
                </a:custGeom>
                <a:grpFill/>
                <a:ln w="9525">
                  <a:solidFill>
                    <a:srgbClr val="0000FF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pPr defTabSz="457152" eaLnBrk="0" hangingPunct="0">
                    <a:spcAft>
                      <a:spcPct val="0"/>
                    </a:spcAft>
                    <a:defRPr/>
                  </a:pPr>
                  <a:endParaRPr lang="en-US" sz="2000" u="sng" dirty="0">
                    <a:solidFill>
                      <a:srgbClr val="00FF00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214" name="Freeform 213"/>
                <p:cNvSpPr>
                  <a:spLocks/>
                </p:cNvSpPr>
                <p:nvPr/>
              </p:nvSpPr>
              <p:spPr bwMode="auto">
                <a:xfrm flipV="1">
                  <a:off x="2742" y="2635"/>
                  <a:ext cx="231" cy="244"/>
                </a:xfrm>
                <a:custGeom>
                  <a:avLst/>
                  <a:gdLst/>
                  <a:ahLst/>
                  <a:cxnLst>
                    <a:cxn ang="0">
                      <a:pos x="231" y="244"/>
                    </a:cxn>
                    <a:cxn ang="0">
                      <a:pos x="66" y="244"/>
                    </a:cxn>
                    <a:cxn ang="0">
                      <a:pos x="0" y="33"/>
                    </a:cxn>
                    <a:cxn ang="0">
                      <a:pos x="33" y="0"/>
                    </a:cxn>
                    <a:cxn ang="0">
                      <a:pos x="231" y="244"/>
                    </a:cxn>
                  </a:cxnLst>
                  <a:rect l="0" t="0" r="r" b="b"/>
                  <a:pathLst>
                    <a:path w="231" h="244">
                      <a:moveTo>
                        <a:pt x="231" y="244"/>
                      </a:moveTo>
                      <a:lnTo>
                        <a:pt x="66" y="244"/>
                      </a:lnTo>
                      <a:lnTo>
                        <a:pt x="0" y="33"/>
                      </a:lnTo>
                      <a:lnTo>
                        <a:pt x="33" y="0"/>
                      </a:lnTo>
                      <a:lnTo>
                        <a:pt x="231" y="244"/>
                      </a:lnTo>
                      <a:close/>
                    </a:path>
                  </a:pathLst>
                </a:custGeom>
                <a:grpFill/>
                <a:ln w="9525">
                  <a:solidFill>
                    <a:srgbClr val="0000FF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pPr defTabSz="457152" eaLnBrk="0" hangingPunct="0">
                    <a:spcAft>
                      <a:spcPct val="0"/>
                    </a:spcAft>
                    <a:defRPr/>
                  </a:pPr>
                  <a:endParaRPr lang="en-US" sz="2000" u="sng" dirty="0">
                    <a:solidFill>
                      <a:srgbClr val="00FF00"/>
                    </a:solidFill>
                    <a:latin typeface="Calibri"/>
                    <a:cs typeface="Calibri"/>
                  </a:endParaRPr>
                </a:p>
              </p:txBody>
            </p:sp>
          </p:grpSp>
          <p:grpSp>
            <p:nvGrpSpPr>
              <p:cNvPr id="202" name="Group 77"/>
              <p:cNvGrpSpPr>
                <a:grpSpLocks/>
              </p:cNvGrpSpPr>
              <p:nvPr/>
            </p:nvGrpSpPr>
            <p:grpSpPr bwMode="auto">
              <a:xfrm>
                <a:off x="3921" y="1918"/>
                <a:ext cx="504" cy="1280"/>
                <a:chOff x="4074" y="1851"/>
                <a:chExt cx="504" cy="1280"/>
              </a:xfrm>
              <a:grpFill/>
            </p:grpSpPr>
            <p:grpSp>
              <p:nvGrpSpPr>
                <p:cNvPr id="203" name="Group 78"/>
                <p:cNvGrpSpPr>
                  <a:grpSpLocks/>
                </p:cNvGrpSpPr>
                <p:nvPr/>
              </p:nvGrpSpPr>
              <p:grpSpPr bwMode="auto">
                <a:xfrm>
                  <a:off x="4074" y="1851"/>
                  <a:ext cx="503" cy="641"/>
                  <a:chOff x="2730" y="1692"/>
                  <a:chExt cx="503" cy="641"/>
                </a:xfrm>
                <a:grpFill/>
              </p:grpSpPr>
              <p:sp>
                <p:nvSpPr>
                  <p:cNvPr id="209" name="Freeform 79"/>
                  <p:cNvSpPr>
                    <a:spLocks/>
                  </p:cNvSpPr>
                  <p:nvPr/>
                </p:nvSpPr>
                <p:spPr bwMode="auto">
                  <a:xfrm>
                    <a:off x="2730" y="1692"/>
                    <a:ext cx="503" cy="641"/>
                  </a:xfrm>
                  <a:custGeom>
                    <a:avLst/>
                    <a:gdLst/>
                    <a:ahLst/>
                    <a:cxnLst>
                      <a:cxn ang="0">
                        <a:pos x="503" y="641"/>
                      </a:cxn>
                      <a:cxn ang="0">
                        <a:pos x="166" y="641"/>
                      </a:cxn>
                      <a:cxn ang="0">
                        <a:pos x="166" y="443"/>
                      </a:cxn>
                      <a:cxn ang="0">
                        <a:pos x="0" y="0"/>
                      </a:cxn>
                      <a:cxn ang="0">
                        <a:pos x="73" y="0"/>
                      </a:cxn>
                      <a:cxn ang="0">
                        <a:pos x="503" y="641"/>
                      </a:cxn>
                    </a:cxnLst>
                    <a:rect l="0" t="0" r="r" b="b"/>
                    <a:pathLst>
                      <a:path w="503" h="641">
                        <a:moveTo>
                          <a:pt x="503" y="641"/>
                        </a:moveTo>
                        <a:lnTo>
                          <a:pt x="166" y="641"/>
                        </a:lnTo>
                        <a:lnTo>
                          <a:pt x="166" y="443"/>
                        </a:lnTo>
                        <a:lnTo>
                          <a:pt x="0" y="0"/>
                        </a:lnTo>
                        <a:lnTo>
                          <a:pt x="73" y="0"/>
                        </a:lnTo>
                        <a:lnTo>
                          <a:pt x="503" y="641"/>
                        </a:lnTo>
                        <a:close/>
                      </a:path>
                    </a:pathLst>
                  </a:custGeom>
                  <a:grpFill/>
                  <a:ln w="9525">
                    <a:solidFill>
                      <a:srgbClr val="0000FF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pPr defTabSz="457152" eaLnBrk="0" hangingPunct="0">
                      <a:spcAft>
                        <a:spcPct val="0"/>
                      </a:spcAft>
                      <a:defRPr/>
                    </a:pPr>
                    <a:endParaRPr lang="en-US" sz="2000" u="sng" dirty="0">
                      <a:solidFill>
                        <a:srgbClr val="00FF00"/>
                      </a:solidFill>
                      <a:latin typeface="Calibri"/>
                      <a:cs typeface="Calibri"/>
                    </a:endParaRPr>
                  </a:p>
                </p:txBody>
              </p:sp>
              <p:grpSp>
                <p:nvGrpSpPr>
                  <p:cNvPr id="210" name="Group 80"/>
                  <p:cNvGrpSpPr>
                    <a:grpSpLocks/>
                  </p:cNvGrpSpPr>
                  <p:nvPr/>
                </p:nvGrpSpPr>
                <p:grpSpPr bwMode="auto">
                  <a:xfrm>
                    <a:off x="2848" y="2082"/>
                    <a:ext cx="338" cy="73"/>
                    <a:chOff x="4112" y="2935"/>
                    <a:chExt cx="338" cy="73"/>
                  </a:xfrm>
                  <a:grpFill/>
                </p:grpSpPr>
                <p:sp>
                  <p:nvSpPr>
                    <p:cNvPr id="211" name="Rectangle 8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364" y="2935"/>
                      <a:ext cx="86" cy="73"/>
                    </a:xfrm>
                    <a:prstGeom prst="rect">
                      <a:avLst/>
                    </a:prstGeom>
                    <a:grpFill/>
                    <a:ln w="9525">
                      <a:solidFill>
                        <a:srgbClr val="0000FF"/>
                      </a:solidFill>
                      <a:miter lim="800000"/>
                      <a:headEnd/>
                      <a:tailEnd/>
                    </a:ln>
                    <a:effectLst/>
                  </p:spPr>
                  <p:txBody>
                    <a:bodyPr wrap="none" anchor="ctr">
                      <a:prstTxWarp prst="textNoShape">
                        <a:avLst/>
                      </a:prstTxWarp>
                    </a:bodyPr>
                    <a:lstStyle/>
                    <a:p>
                      <a:pPr defTabSz="457152" eaLnBrk="0" hangingPunct="0">
                        <a:spcAft>
                          <a:spcPct val="0"/>
                        </a:spcAft>
                        <a:defRPr/>
                      </a:pPr>
                      <a:endParaRPr lang="en-US" sz="2000" u="sng" dirty="0">
                        <a:solidFill>
                          <a:srgbClr val="00FF00"/>
                        </a:solidFill>
                        <a:latin typeface="Calibri"/>
                        <a:cs typeface="Calibri"/>
                      </a:endParaRPr>
                    </a:p>
                  </p:txBody>
                </p:sp>
                <p:sp>
                  <p:nvSpPr>
                    <p:cNvPr id="212" name="Freeform 82"/>
                    <p:cNvSpPr>
                      <a:spLocks/>
                    </p:cNvSpPr>
                    <p:nvPr/>
                  </p:nvSpPr>
                  <p:spPr bwMode="auto">
                    <a:xfrm>
                      <a:off x="4112" y="2948"/>
                      <a:ext cx="251" cy="60"/>
                    </a:xfrm>
                    <a:custGeom>
                      <a:avLst/>
                      <a:gdLst/>
                      <a:ahLst/>
                      <a:cxnLst>
                        <a:cxn ang="0">
                          <a:pos x="251" y="0"/>
                        </a:cxn>
                        <a:cxn ang="0">
                          <a:pos x="251" y="73"/>
                        </a:cxn>
                        <a:cxn ang="0">
                          <a:pos x="0" y="40"/>
                        </a:cxn>
                        <a:cxn ang="0">
                          <a:pos x="251" y="0"/>
                        </a:cxn>
                      </a:cxnLst>
                      <a:rect l="0" t="0" r="r" b="b"/>
                      <a:pathLst>
                        <a:path w="251" h="73">
                          <a:moveTo>
                            <a:pt x="251" y="0"/>
                          </a:moveTo>
                          <a:lnTo>
                            <a:pt x="251" y="73"/>
                          </a:lnTo>
                          <a:lnTo>
                            <a:pt x="0" y="40"/>
                          </a:lnTo>
                          <a:lnTo>
                            <a:pt x="251" y="0"/>
                          </a:lnTo>
                          <a:close/>
                        </a:path>
                      </a:pathLst>
                    </a:custGeom>
                    <a:grpFill/>
                    <a:ln w="9525">
                      <a:solidFill>
                        <a:srgbClr val="0000FF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>
                      <a:prstTxWarp prst="textNoShape">
                        <a:avLst/>
                      </a:prstTxWarp>
                    </a:bodyPr>
                    <a:lstStyle/>
                    <a:p>
                      <a:pPr defTabSz="457152" eaLnBrk="0" hangingPunct="0">
                        <a:spcAft>
                          <a:spcPct val="0"/>
                        </a:spcAft>
                        <a:defRPr/>
                      </a:pPr>
                      <a:endParaRPr lang="en-US" sz="2000" u="sng" dirty="0">
                        <a:solidFill>
                          <a:srgbClr val="00FF00"/>
                        </a:solidFill>
                        <a:latin typeface="Calibri"/>
                        <a:cs typeface="Calibri"/>
                      </a:endParaRPr>
                    </a:p>
                  </p:txBody>
                </p:sp>
              </p:grpSp>
            </p:grpSp>
            <p:grpSp>
              <p:nvGrpSpPr>
                <p:cNvPr id="204" name="Group 83"/>
                <p:cNvGrpSpPr>
                  <a:grpSpLocks/>
                </p:cNvGrpSpPr>
                <p:nvPr/>
              </p:nvGrpSpPr>
              <p:grpSpPr bwMode="auto">
                <a:xfrm flipV="1">
                  <a:off x="4075" y="2490"/>
                  <a:ext cx="503" cy="641"/>
                  <a:chOff x="2730" y="1692"/>
                  <a:chExt cx="503" cy="641"/>
                </a:xfrm>
                <a:grpFill/>
              </p:grpSpPr>
              <p:sp>
                <p:nvSpPr>
                  <p:cNvPr id="205" name="Freeform 84"/>
                  <p:cNvSpPr>
                    <a:spLocks/>
                  </p:cNvSpPr>
                  <p:nvPr/>
                </p:nvSpPr>
                <p:spPr bwMode="auto">
                  <a:xfrm>
                    <a:off x="2730" y="1692"/>
                    <a:ext cx="503" cy="641"/>
                  </a:xfrm>
                  <a:custGeom>
                    <a:avLst/>
                    <a:gdLst/>
                    <a:ahLst/>
                    <a:cxnLst>
                      <a:cxn ang="0">
                        <a:pos x="503" y="641"/>
                      </a:cxn>
                      <a:cxn ang="0">
                        <a:pos x="166" y="641"/>
                      </a:cxn>
                      <a:cxn ang="0">
                        <a:pos x="166" y="443"/>
                      </a:cxn>
                      <a:cxn ang="0">
                        <a:pos x="0" y="0"/>
                      </a:cxn>
                      <a:cxn ang="0">
                        <a:pos x="73" y="0"/>
                      </a:cxn>
                      <a:cxn ang="0">
                        <a:pos x="503" y="641"/>
                      </a:cxn>
                    </a:cxnLst>
                    <a:rect l="0" t="0" r="r" b="b"/>
                    <a:pathLst>
                      <a:path w="503" h="641">
                        <a:moveTo>
                          <a:pt x="503" y="641"/>
                        </a:moveTo>
                        <a:lnTo>
                          <a:pt x="166" y="641"/>
                        </a:lnTo>
                        <a:lnTo>
                          <a:pt x="166" y="443"/>
                        </a:lnTo>
                        <a:lnTo>
                          <a:pt x="0" y="0"/>
                        </a:lnTo>
                        <a:lnTo>
                          <a:pt x="73" y="0"/>
                        </a:lnTo>
                        <a:lnTo>
                          <a:pt x="503" y="641"/>
                        </a:lnTo>
                        <a:close/>
                      </a:path>
                    </a:pathLst>
                  </a:custGeom>
                  <a:grpFill/>
                  <a:ln w="9525">
                    <a:solidFill>
                      <a:srgbClr val="0000FF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pPr defTabSz="457152" eaLnBrk="0" hangingPunct="0">
                      <a:spcAft>
                        <a:spcPct val="0"/>
                      </a:spcAft>
                      <a:defRPr/>
                    </a:pPr>
                    <a:endParaRPr lang="en-US" sz="2000" u="sng" dirty="0">
                      <a:solidFill>
                        <a:srgbClr val="00FF00"/>
                      </a:solidFill>
                      <a:latin typeface="Calibri"/>
                      <a:cs typeface="Calibri"/>
                    </a:endParaRPr>
                  </a:p>
                </p:txBody>
              </p:sp>
              <p:grpSp>
                <p:nvGrpSpPr>
                  <p:cNvPr id="206" name="Group 85"/>
                  <p:cNvGrpSpPr>
                    <a:grpSpLocks/>
                  </p:cNvGrpSpPr>
                  <p:nvPr/>
                </p:nvGrpSpPr>
                <p:grpSpPr bwMode="auto">
                  <a:xfrm>
                    <a:off x="2848" y="2082"/>
                    <a:ext cx="338" cy="73"/>
                    <a:chOff x="4112" y="2935"/>
                    <a:chExt cx="338" cy="73"/>
                  </a:xfrm>
                  <a:grpFill/>
                </p:grpSpPr>
                <p:sp>
                  <p:nvSpPr>
                    <p:cNvPr id="207" name="Rectangle 8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364" y="2935"/>
                      <a:ext cx="86" cy="73"/>
                    </a:xfrm>
                    <a:prstGeom prst="rect">
                      <a:avLst/>
                    </a:prstGeom>
                    <a:grpFill/>
                    <a:ln w="9525">
                      <a:solidFill>
                        <a:srgbClr val="0000FF"/>
                      </a:solidFill>
                      <a:miter lim="800000"/>
                      <a:headEnd/>
                      <a:tailEnd/>
                    </a:ln>
                    <a:effectLst/>
                  </p:spPr>
                  <p:txBody>
                    <a:bodyPr wrap="none" anchor="ctr">
                      <a:prstTxWarp prst="textNoShape">
                        <a:avLst/>
                      </a:prstTxWarp>
                    </a:bodyPr>
                    <a:lstStyle/>
                    <a:p>
                      <a:pPr defTabSz="457152" eaLnBrk="0" hangingPunct="0">
                        <a:spcAft>
                          <a:spcPct val="0"/>
                        </a:spcAft>
                        <a:defRPr/>
                      </a:pPr>
                      <a:endParaRPr lang="en-US" sz="2000" u="sng" dirty="0">
                        <a:solidFill>
                          <a:srgbClr val="00FF00"/>
                        </a:solidFill>
                        <a:latin typeface="Calibri"/>
                        <a:cs typeface="Calibri"/>
                      </a:endParaRPr>
                    </a:p>
                  </p:txBody>
                </p:sp>
                <p:sp>
                  <p:nvSpPr>
                    <p:cNvPr id="208" name="Freeform 87"/>
                    <p:cNvSpPr>
                      <a:spLocks/>
                    </p:cNvSpPr>
                    <p:nvPr/>
                  </p:nvSpPr>
                  <p:spPr bwMode="auto">
                    <a:xfrm>
                      <a:off x="4112" y="2948"/>
                      <a:ext cx="251" cy="60"/>
                    </a:xfrm>
                    <a:custGeom>
                      <a:avLst/>
                      <a:gdLst/>
                      <a:ahLst/>
                      <a:cxnLst>
                        <a:cxn ang="0">
                          <a:pos x="251" y="0"/>
                        </a:cxn>
                        <a:cxn ang="0">
                          <a:pos x="251" y="73"/>
                        </a:cxn>
                        <a:cxn ang="0">
                          <a:pos x="0" y="40"/>
                        </a:cxn>
                        <a:cxn ang="0">
                          <a:pos x="251" y="0"/>
                        </a:cxn>
                      </a:cxnLst>
                      <a:rect l="0" t="0" r="r" b="b"/>
                      <a:pathLst>
                        <a:path w="251" h="73">
                          <a:moveTo>
                            <a:pt x="251" y="0"/>
                          </a:moveTo>
                          <a:lnTo>
                            <a:pt x="251" y="73"/>
                          </a:lnTo>
                          <a:lnTo>
                            <a:pt x="0" y="40"/>
                          </a:lnTo>
                          <a:lnTo>
                            <a:pt x="251" y="0"/>
                          </a:lnTo>
                          <a:close/>
                        </a:path>
                      </a:pathLst>
                    </a:custGeom>
                    <a:grpFill/>
                    <a:ln w="9525">
                      <a:solidFill>
                        <a:srgbClr val="0000FF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>
                      <a:prstTxWarp prst="textNoShape">
                        <a:avLst/>
                      </a:prstTxWarp>
                    </a:bodyPr>
                    <a:lstStyle/>
                    <a:p>
                      <a:pPr defTabSz="457152" eaLnBrk="0" hangingPunct="0">
                        <a:spcAft>
                          <a:spcPct val="0"/>
                        </a:spcAft>
                        <a:defRPr/>
                      </a:pPr>
                      <a:endParaRPr lang="en-US" sz="2000" u="sng" dirty="0">
                        <a:solidFill>
                          <a:srgbClr val="00FF00"/>
                        </a:solidFill>
                        <a:latin typeface="Calibri"/>
                        <a:cs typeface="Calibri"/>
                      </a:endParaRPr>
                    </a:p>
                  </p:txBody>
                </p:sp>
              </p:grpSp>
            </p:grpSp>
          </p:grpSp>
        </p:grpSp>
        <p:sp>
          <p:nvSpPr>
            <p:cNvPr id="351" name="Round Same Side Corner Rectangle 350"/>
            <p:cNvSpPr/>
            <p:nvPr/>
          </p:nvSpPr>
          <p:spPr>
            <a:xfrm>
              <a:off x="841461" y="3981830"/>
              <a:ext cx="855551" cy="218636"/>
            </a:xfrm>
            <a:prstGeom prst="round2Same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lvl1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457152"/>
              <a:r>
                <a:rPr lang="en-US" sz="1400" dirty="0">
                  <a:solidFill>
                    <a:srgbClr val="8064A2">
                      <a:lumMod val="50000"/>
                    </a:srgbClr>
                  </a:solidFill>
                </a:rPr>
                <a:t>DRAW</a:t>
              </a:r>
            </a:p>
          </p:txBody>
        </p:sp>
      </p:grpSp>
      <p:sp>
        <p:nvSpPr>
          <p:cNvPr id="352" name="Title 14"/>
          <p:cNvSpPr>
            <a:spLocks noGrp="1"/>
          </p:cNvSpPr>
          <p:nvPr>
            <p:ph type="title"/>
          </p:nvPr>
        </p:nvSpPr>
        <p:spPr>
          <a:xfrm>
            <a:off x="238038" y="261145"/>
            <a:ext cx="8685212" cy="622300"/>
          </a:xfrm>
        </p:spPr>
        <p:txBody>
          <a:bodyPr/>
          <a:lstStyle/>
          <a:p>
            <a:r>
              <a:rPr lang="en-US" sz="2800" dirty="0" smtClean="0">
                <a:latin typeface="Arial"/>
                <a:cs typeface="Arial"/>
              </a:rPr>
              <a:t>ATD-3 </a:t>
            </a:r>
            <a:r>
              <a:rPr lang="en-US" sz="2800" dirty="0">
                <a:latin typeface="Arial"/>
                <a:cs typeface="Arial"/>
              </a:rPr>
              <a:t>Integrated </a:t>
            </a:r>
            <a:r>
              <a:rPr lang="en-US" sz="2800" dirty="0" smtClean="0">
                <a:latin typeface="Arial"/>
                <a:cs typeface="Arial"/>
              </a:rPr>
              <a:t>Concept</a:t>
            </a:r>
            <a:endParaRPr lang="en-US" sz="2800" dirty="0">
              <a:latin typeface="Arial"/>
              <a:cs typeface="Arial"/>
            </a:endParaRPr>
          </a:p>
        </p:txBody>
      </p:sp>
      <p:sp>
        <p:nvSpPr>
          <p:cNvPr id="353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8693713" y="6460278"/>
            <a:ext cx="397164" cy="365125"/>
          </a:xfrm>
          <a:prstGeom prst="rect">
            <a:avLst/>
          </a:prstGeom>
        </p:spPr>
        <p:txBody>
          <a:bodyPr/>
          <a:lstStyle/>
          <a:p>
            <a:fld id="{04C05B9E-03CB-5142-9DF0-CE7D990CBC8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55" name="TextBox 354"/>
          <p:cNvSpPr txBox="1"/>
          <p:nvPr/>
        </p:nvSpPr>
        <p:spPr>
          <a:xfrm>
            <a:off x="8558208" y="3192500"/>
            <a:ext cx="431682" cy="253916"/>
          </a:xfrm>
          <a:prstGeom prst="rect">
            <a:avLst/>
          </a:prstGeom>
          <a:noFill/>
        </p:spPr>
        <p:txBody>
          <a:bodyPr wrap="none" lIns="91430" tIns="45716" rIns="91430" bIns="45716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000" dirty="0" err="1">
                <a:solidFill>
                  <a:prstClr val="black"/>
                </a:solidFill>
                <a:latin typeface="Arial" charset="0"/>
              </a:rPr>
              <a:t>Dep</a:t>
            </a:r>
            <a:endParaRPr lang="en-US" sz="1000" dirty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356" name="TextBox 355"/>
          <p:cNvSpPr txBox="1"/>
          <p:nvPr/>
        </p:nvSpPr>
        <p:spPr>
          <a:xfrm>
            <a:off x="151563" y="6285129"/>
            <a:ext cx="461531" cy="253916"/>
          </a:xfrm>
          <a:prstGeom prst="rect">
            <a:avLst/>
          </a:prstGeom>
          <a:noFill/>
        </p:spPr>
        <p:txBody>
          <a:bodyPr wrap="none" lIns="91430" tIns="45716" rIns="91430" bIns="45716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000" dirty="0" err="1">
                <a:solidFill>
                  <a:prstClr val="black"/>
                </a:solidFill>
                <a:latin typeface="Arial" charset="0"/>
              </a:rPr>
              <a:t>Dest</a:t>
            </a:r>
            <a:endParaRPr lang="en-US" sz="1000" dirty="0">
              <a:solidFill>
                <a:prstClr val="black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38778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8" dur="indefinite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9" dur="indefinite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152400" y="336820"/>
            <a:ext cx="8991600" cy="615950"/>
          </a:xfrm>
        </p:spPr>
        <p:txBody>
          <a:bodyPr/>
          <a:lstStyle/>
          <a:p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Multi-Flight Common Route (MFCR) </a:t>
            </a:r>
          </a:p>
        </p:txBody>
      </p:sp>
      <p:sp>
        <p:nvSpPr>
          <p:cNvPr id="5" name="Rectangle 4"/>
          <p:cNvSpPr/>
          <p:nvPr/>
        </p:nvSpPr>
        <p:spPr bwMode="auto">
          <a:xfrm>
            <a:off x="236230" y="956733"/>
            <a:ext cx="8501372" cy="5731938"/>
          </a:xfrm>
          <a:prstGeom prst="rect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364" tIns="45680" rIns="91364" bIns="45680" numCol="1" rtlCol="0" anchor="t" anchorCtr="0" compatLnSpc="1">
            <a:prstTxWarp prst="textNoShape">
              <a:avLst/>
            </a:prstTxWarp>
          </a:bodyPr>
          <a:lstStyle/>
          <a:p>
            <a:pPr eaLnBrk="0" hangingPunct="0"/>
            <a:endParaRPr lang="en-US" dirty="0">
              <a:solidFill>
                <a:srgbClr val="FFFFFF"/>
              </a:solidFill>
              <a:latin typeface="Arial" pitchFamily="-110" charset="0"/>
            </a:endParaRPr>
          </a:p>
        </p:txBody>
      </p:sp>
      <p:sp>
        <p:nvSpPr>
          <p:cNvPr id="12" name="AutoShape 66"/>
          <p:cNvSpPr>
            <a:spLocks noChangeArrowheads="1"/>
          </p:cNvSpPr>
          <p:nvPr/>
        </p:nvSpPr>
        <p:spPr bwMode="auto">
          <a:xfrm>
            <a:off x="4402681" y="4800570"/>
            <a:ext cx="394196" cy="388246"/>
          </a:xfrm>
          <a:prstGeom prst="star4">
            <a:avLst>
              <a:gd name="adj" fmla="val 12500"/>
            </a:avLst>
          </a:prstGeom>
          <a:solidFill>
            <a:srgbClr val="FFFFFF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wrap="none" lIns="91364" tIns="45680" rIns="91364" bIns="45680" anchor="ctr">
            <a:prstTxWarp prst="textNoShape">
              <a:avLst/>
            </a:prstTxWarp>
          </a:bodyPr>
          <a:lstStyle/>
          <a:p>
            <a:pPr eaLnBrk="0" hangingPunct="0"/>
            <a:endParaRPr lang="en-US" dirty="0">
              <a:solidFill>
                <a:srgbClr val="FFFFFF"/>
              </a:solidFill>
              <a:latin typeface="Arial" pitchFamily="-110" charset="0"/>
            </a:endParaRPr>
          </a:p>
        </p:txBody>
      </p:sp>
      <p:sp>
        <p:nvSpPr>
          <p:cNvPr id="50" name="AutoShape 66"/>
          <p:cNvSpPr>
            <a:spLocks noChangeArrowheads="1"/>
          </p:cNvSpPr>
          <p:nvPr/>
        </p:nvSpPr>
        <p:spPr bwMode="auto">
          <a:xfrm>
            <a:off x="7603081" y="1718703"/>
            <a:ext cx="394196" cy="388246"/>
          </a:xfrm>
          <a:prstGeom prst="star4">
            <a:avLst>
              <a:gd name="adj" fmla="val 12500"/>
            </a:avLst>
          </a:prstGeom>
          <a:solidFill>
            <a:srgbClr val="FFFF00"/>
          </a:solidFill>
          <a:ln w="19050" cmpd="sng">
            <a:solidFill>
              <a:srgbClr val="003399"/>
            </a:solidFill>
            <a:miter lim="800000"/>
            <a:headEnd/>
            <a:tailEnd/>
          </a:ln>
        </p:spPr>
        <p:txBody>
          <a:bodyPr wrap="none" lIns="91364" tIns="45680" rIns="91364" bIns="45680" anchor="ctr">
            <a:prstTxWarp prst="textNoShape">
              <a:avLst/>
            </a:prstTxWarp>
          </a:bodyPr>
          <a:lstStyle/>
          <a:p>
            <a:pPr eaLnBrk="0" hangingPunct="0"/>
            <a:endParaRPr lang="en-US" dirty="0">
              <a:solidFill>
                <a:srgbClr val="FFFFFF"/>
              </a:solidFill>
              <a:latin typeface="Arial" pitchFamily="-110" charset="0"/>
            </a:endParaRPr>
          </a:p>
        </p:txBody>
      </p:sp>
      <p:sp>
        <p:nvSpPr>
          <p:cNvPr id="82" name="Line 4"/>
          <p:cNvSpPr>
            <a:spLocks noChangeShapeType="1"/>
          </p:cNvSpPr>
          <p:nvPr/>
        </p:nvSpPr>
        <p:spPr bwMode="auto">
          <a:xfrm flipV="1">
            <a:off x="1625621" y="4978390"/>
            <a:ext cx="2971799" cy="59267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/>
            <a:tailEnd/>
          </a:ln>
        </p:spPr>
        <p:txBody>
          <a:bodyPr wrap="none" lIns="91364" tIns="45680" rIns="91364" bIns="45680" anchor="ctr">
            <a:prstTxWarp prst="textNoShape">
              <a:avLst/>
            </a:prstTxWarp>
          </a:bodyPr>
          <a:lstStyle/>
          <a:p>
            <a:pPr eaLnBrk="0" hangingPunct="0"/>
            <a:endParaRPr lang="en-US" dirty="0">
              <a:solidFill>
                <a:srgbClr val="FFFFFF"/>
              </a:solidFill>
              <a:latin typeface="Arial" pitchFamily="-110" charset="0"/>
            </a:endParaRPr>
          </a:p>
        </p:txBody>
      </p:sp>
      <p:sp>
        <p:nvSpPr>
          <p:cNvPr id="104" name="Line 4"/>
          <p:cNvSpPr>
            <a:spLocks noChangeShapeType="1"/>
          </p:cNvSpPr>
          <p:nvPr/>
        </p:nvSpPr>
        <p:spPr bwMode="auto">
          <a:xfrm flipV="1">
            <a:off x="7823211" y="1278463"/>
            <a:ext cx="364056" cy="618051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/>
            <a:tailEnd/>
          </a:ln>
        </p:spPr>
        <p:txBody>
          <a:bodyPr wrap="none" lIns="91364" tIns="45680" rIns="91364" bIns="45680" anchor="ctr">
            <a:prstTxWarp prst="textNoShape">
              <a:avLst/>
            </a:prstTxWarp>
          </a:bodyPr>
          <a:lstStyle/>
          <a:p>
            <a:pPr eaLnBrk="0" hangingPunct="0"/>
            <a:endParaRPr lang="en-US" dirty="0">
              <a:solidFill>
                <a:srgbClr val="FFFFFF"/>
              </a:solidFill>
              <a:latin typeface="Arial" pitchFamily="-110" charset="0"/>
            </a:endParaRPr>
          </a:p>
        </p:txBody>
      </p:sp>
      <p:sp>
        <p:nvSpPr>
          <p:cNvPr id="31" name="Freeform 30"/>
          <p:cNvSpPr/>
          <p:nvPr/>
        </p:nvSpPr>
        <p:spPr>
          <a:xfrm>
            <a:off x="9330267" y="3809999"/>
            <a:ext cx="237066" cy="516467"/>
          </a:xfrm>
          <a:custGeom>
            <a:avLst/>
            <a:gdLst>
              <a:gd name="connsiteX0" fmla="*/ 110066 w 237066"/>
              <a:gd name="connsiteY0" fmla="*/ 516466 h 516466"/>
              <a:gd name="connsiteX1" fmla="*/ 0 w 237066"/>
              <a:gd name="connsiteY1" fmla="*/ 194733 h 516466"/>
              <a:gd name="connsiteX2" fmla="*/ 50800 w 237066"/>
              <a:gd name="connsiteY2" fmla="*/ 118533 h 516466"/>
              <a:gd name="connsiteX3" fmla="*/ 93133 w 237066"/>
              <a:gd name="connsiteY3" fmla="*/ 101600 h 516466"/>
              <a:gd name="connsiteX4" fmla="*/ 118533 w 237066"/>
              <a:gd name="connsiteY4" fmla="*/ 84666 h 516466"/>
              <a:gd name="connsiteX5" fmla="*/ 127000 w 237066"/>
              <a:gd name="connsiteY5" fmla="*/ 59266 h 516466"/>
              <a:gd name="connsiteX6" fmla="*/ 186266 w 237066"/>
              <a:gd name="connsiteY6" fmla="*/ 33866 h 516466"/>
              <a:gd name="connsiteX7" fmla="*/ 237066 w 237066"/>
              <a:gd name="connsiteY7" fmla="*/ 0 h 5164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37066" h="516466">
                <a:moveTo>
                  <a:pt x="110066" y="516466"/>
                </a:moveTo>
                <a:lnTo>
                  <a:pt x="0" y="194733"/>
                </a:lnTo>
                <a:cubicBezTo>
                  <a:pt x="16933" y="169333"/>
                  <a:pt x="29214" y="140119"/>
                  <a:pt x="50800" y="118533"/>
                </a:cubicBezTo>
                <a:cubicBezTo>
                  <a:pt x="61547" y="107786"/>
                  <a:pt x="79540" y="108397"/>
                  <a:pt x="93133" y="101600"/>
                </a:cubicBezTo>
                <a:cubicBezTo>
                  <a:pt x="102234" y="97049"/>
                  <a:pt x="110066" y="90311"/>
                  <a:pt x="118533" y="84666"/>
                </a:cubicBezTo>
                <a:cubicBezTo>
                  <a:pt x="121355" y="76199"/>
                  <a:pt x="121425" y="66235"/>
                  <a:pt x="127000" y="59266"/>
                </a:cubicBezTo>
                <a:cubicBezTo>
                  <a:pt x="141617" y="40995"/>
                  <a:pt x="165930" y="38950"/>
                  <a:pt x="186266" y="33866"/>
                </a:cubicBezTo>
                <a:cubicBezTo>
                  <a:pt x="232022" y="6413"/>
                  <a:pt x="216964" y="20102"/>
                  <a:pt x="237066" y="0"/>
                </a:cubicBezTo>
              </a:path>
            </a:pathLst>
          </a:custGeom>
        </p:spPr>
        <p:txBody>
          <a:bodyPr vert="horz" wrap="square" lIns="91364" tIns="45680" rIns="91364" bIns="45680" numCol="1" rtlCol="0" anchor="t" anchorCtr="0" compatLnSpc="1">
            <a:prstTxWarp prst="textNoShape">
              <a:avLst/>
            </a:prstTxWarp>
          </a:bodyPr>
          <a:lstStyle/>
          <a:p>
            <a:pPr eaLnBrk="0" hangingPunct="0"/>
            <a:endParaRPr lang="en-US">
              <a:solidFill>
                <a:srgbClr val="FFFFFF"/>
              </a:solidFill>
              <a:latin typeface="Arial" pitchFamily="-110" charset="0"/>
            </a:endParaRPr>
          </a:p>
        </p:txBody>
      </p:sp>
      <p:sp>
        <p:nvSpPr>
          <p:cNvPr id="52" name="Oval 51"/>
          <p:cNvSpPr/>
          <p:nvPr/>
        </p:nvSpPr>
        <p:spPr bwMode="auto">
          <a:xfrm>
            <a:off x="1953274" y="4927678"/>
            <a:ext cx="193040" cy="182880"/>
          </a:xfrm>
          <a:prstGeom prst="ellipse">
            <a:avLst/>
          </a:prstGeom>
          <a:solidFill>
            <a:srgbClr val="FFFF00"/>
          </a:solidFill>
          <a:ln w="19050" cap="flat" cmpd="sng" algn="ctr">
            <a:solidFill>
              <a:srgbClr val="3366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364" tIns="45680" rIns="91364" bIns="45680" numCol="1" rtlCol="0" anchor="t" anchorCtr="0" compatLnSpc="1">
            <a:prstTxWarp prst="textNoShape">
              <a:avLst/>
            </a:prstTxWarp>
          </a:bodyPr>
          <a:lstStyle/>
          <a:p>
            <a:pPr eaLnBrk="0" hangingPunct="0"/>
            <a:endParaRPr lang="en-US" dirty="0">
              <a:solidFill>
                <a:srgbClr val="FFFFFF"/>
              </a:solidFill>
              <a:latin typeface="Arial" pitchFamily="-110" charset="0"/>
            </a:endParaRPr>
          </a:p>
        </p:txBody>
      </p:sp>
      <p:sp>
        <p:nvSpPr>
          <p:cNvPr id="17" name="Line 4"/>
          <p:cNvSpPr>
            <a:spLocks noChangeShapeType="1"/>
          </p:cNvSpPr>
          <p:nvPr/>
        </p:nvSpPr>
        <p:spPr bwMode="auto">
          <a:xfrm>
            <a:off x="990600" y="4055534"/>
            <a:ext cx="3615280" cy="922834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/>
            <a:tailEnd/>
          </a:ln>
        </p:spPr>
        <p:txBody>
          <a:bodyPr wrap="none" lIns="91364" tIns="45680" rIns="91364" bIns="45680" anchor="ctr">
            <a:prstTxWarp prst="textNoShape">
              <a:avLst/>
            </a:prstTxWarp>
          </a:bodyPr>
          <a:lstStyle/>
          <a:p>
            <a:pPr eaLnBrk="0" hangingPunct="0"/>
            <a:endParaRPr lang="en-US" dirty="0">
              <a:solidFill>
                <a:srgbClr val="FFFFFF"/>
              </a:solidFill>
              <a:latin typeface="Arial" pitchFamily="-110" charset="0"/>
            </a:endParaRPr>
          </a:p>
        </p:txBody>
      </p:sp>
      <p:sp>
        <p:nvSpPr>
          <p:cNvPr id="9" name="Line 4"/>
          <p:cNvSpPr>
            <a:spLocks noChangeShapeType="1"/>
          </p:cNvSpPr>
          <p:nvPr/>
        </p:nvSpPr>
        <p:spPr bwMode="auto">
          <a:xfrm flipV="1">
            <a:off x="4597416" y="4605857"/>
            <a:ext cx="2116665" cy="389465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/>
            <a:tailEnd/>
          </a:ln>
        </p:spPr>
        <p:txBody>
          <a:bodyPr wrap="none" lIns="91364" tIns="45680" rIns="91364" bIns="45680" anchor="ctr">
            <a:prstTxWarp prst="textNoShape">
              <a:avLst/>
            </a:prstTxWarp>
          </a:bodyPr>
          <a:lstStyle/>
          <a:p>
            <a:pPr eaLnBrk="0" hangingPunct="0"/>
            <a:endParaRPr lang="en-US" dirty="0">
              <a:solidFill>
                <a:srgbClr val="FFFFFF"/>
              </a:solidFill>
              <a:latin typeface="Arial" pitchFamily="-110" charset="0"/>
            </a:endParaRPr>
          </a:p>
        </p:txBody>
      </p:sp>
      <p:sp>
        <p:nvSpPr>
          <p:cNvPr id="18" name="AutoShape 66"/>
          <p:cNvSpPr>
            <a:spLocks noChangeArrowheads="1"/>
          </p:cNvSpPr>
          <p:nvPr/>
        </p:nvSpPr>
        <p:spPr bwMode="auto">
          <a:xfrm>
            <a:off x="6532048" y="4402636"/>
            <a:ext cx="394196" cy="388246"/>
          </a:xfrm>
          <a:prstGeom prst="star4">
            <a:avLst>
              <a:gd name="adj" fmla="val 12500"/>
            </a:avLst>
          </a:prstGeom>
          <a:solidFill>
            <a:srgbClr val="FFFFFF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wrap="none" lIns="91364" tIns="45680" rIns="91364" bIns="45680" anchor="ctr">
            <a:prstTxWarp prst="textNoShape">
              <a:avLst/>
            </a:prstTxWarp>
          </a:bodyPr>
          <a:lstStyle/>
          <a:p>
            <a:pPr eaLnBrk="0" hangingPunct="0"/>
            <a:endParaRPr lang="en-US" dirty="0">
              <a:solidFill>
                <a:srgbClr val="FFFFFF"/>
              </a:solidFill>
              <a:latin typeface="Arial" pitchFamily="-110" charset="0"/>
            </a:endParaRPr>
          </a:p>
        </p:txBody>
      </p:sp>
      <p:sp>
        <p:nvSpPr>
          <p:cNvPr id="8" name="Line 4"/>
          <p:cNvSpPr>
            <a:spLocks noChangeShapeType="1"/>
          </p:cNvSpPr>
          <p:nvPr/>
        </p:nvSpPr>
        <p:spPr bwMode="auto">
          <a:xfrm flipV="1">
            <a:off x="6731013" y="3547501"/>
            <a:ext cx="922866" cy="1032932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/>
            <a:tailEnd/>
          </a:ln>
        </p:spPr>
        <p:txBody>
          <a:bodyPr wrap="none" lIns="91364" tIns="45680" rIns="91364" bIns="45680" anchor="ctr">
            <a:prstTxWarp prst="textNoShape">
              <a:avLst/>
            </a:prstTxWarp>
          </a:bodyPr>
          <a:lstStyle/>
          <a:p>
            <a:pPr eaLnBrk="0" hangingPunct="0"/>
            <a:endParaRPr lang="en-US" dirty="0">
              <a:solidFill>
                <a:srgbClr val="FFFFFF"/>
              </a:solidFill>
              <a:latin typeface="Arial" pitchFamily="-110" charset="0"/>
            </a:endParaRPr>
          </a:p>
        </p:txBody>
      </p:sp>
      <p:sp>
        <p:nvSpPr>
          <p:cNvPr id="10" name="Line 4"/>
          <p:cNvSpPr>
            <a:spLocks noChangeShapeType="1"/>
          </p:cNvSpPr>
          <p:nvPr/>
        </p:nvSpPr>
        <p:spPr bwMode="auto">
          <a:xfrm flipV="1">
            <a:off x="7670814" y="1930401"/>
            <a:ext cx="118522" cy="1583254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/>
            <a:tailEnd/>
          </a:ln>
        </p:spPr>
        <p:txBody>
          <a:bodyPr wrap="none" lIns="91364" tIns="45680" rIns="91364" bIns="45680" anchor="ctr">
            <a:prstTxWarp prst="textNoShape">
              <a:avLst/>
            </a:prstTxWarp>
          </a:bodyPr>
          <a:lstStyle/>
          <a:p>
            <a:pPr eaLnBrk="0" hangingPunct="0"/>
            <a:endParaRPr lang="en-US" dirty="0">
              <a:solidFill>
                <a:srgbClr val="FFFFFF"/>
              </a:solidFill>
              <a:latin typeface="Arial" pitchFamily="-110" charset="0"/>
            </a:endParaRPr>
          </a:p>
        </p:txBody>
      </p:sp>
      <p:sp>
        <p:nvSpPr>
          <p:cNvPr id="59" name="AutoShape 66"/>
          <p:cNvSpPr>
            <a:spLocks noChangeArrowheads="1"/>
          </p:cNvSpPr>
          <p:nvPr/>
        </p:nvSpPr>
        <p:spPr bwMode="auto">
          <a:xfrm>
            <a:off x="7480315" y="3335835"/>
            <a:ext cx="394196" cy="388246"/>
          </a:xfrm>
          <a:prstGeom prst="star4">
            <a:avLst>
              <a:gd name="adj" fmla="val 12500"/>
            </a:avLst>
          </a:prstGeom>
          <a:solidFill>
            <a:srgbClr val="FFFFFF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wrap="none" lIns="91364" tIns="45680" rIns="91364" bIns="45680" anchor="ctr">
            <a:prstTxWarp prst="textNoShape">
              <a:avLst/>
            </a:prstTxWarp>
          </a:bodyPr>
          <a:lstStyle/>
          <a:p>
            <a:pPr eaLnBrk="0" hangingPunct="0"/>
            <a:endParaRPr lang="en-US" dirty="0">
              <a:solidFill>
                <a:srgbClr val="FFFFFF"/>
              </a:solidFill>
              <a:latin typeface="Arial" pitchFamily="-110" charset="0"/>
            </a:endParaRPr>
          </a:p>
        </p:txBody>
      </p:sp>
      <p:sp>
        <p:nvSpPr>
          <p:cNvPr id="144" name="Line 4"/>
          <p:cNvSpPr>
            <a:spLocks noChangeShapeType="1"/>
          </p:cNvSpPr>
          <p:nvPr/>
        </p:nvSpPr>
        <p:spPr bwMode="auto">
          <a:xfrm flipV="1">
            <a:off x="1236147" y="4995328"/>
            <a:ext cx="3335867" cy="922868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/>
            <a:tailEnd/>
          </a:ln>
        </p:spPr>
        <p:txBody>
          <a:bodyPr wrap="none" lIns="91364" tIns="45680" rIns="91364" bIns="45680" anchor="ctr">
            <a:prstTxWarp prst="textNoShape">
              <a:avLst/>
            </a:prstTxWarp>
          </a:bodyPr>
          <a:lstStyle/>
          <a:p>
            <a:pPr eaLnBrk="0" hangingPunct="0"/>
            <a:endParaRPr lang="en-US" dirty="0">
              <a:solidFill>
                <a:srgbClr val="FFFFFF"/>
              </a:solidFill>
              <a:latin typeface="Arial" pitchFamily="-110" charset="0"/>
            </a:endParaRPr>
          </a:p>
        </p:txBody>
      </p:sp>
      <p:grpSp>
        <p:nvGrpSpPr>
          <p:cNvPr id="145" name="Group 68"/>
          <p:cNvGrpSpPr>
            <a:grpSpLocks/>
          </p:cNvGrpSpPr>
          <p:nvPr/>
        </p:nvGrpSpPr>
        <p:grpSpPr bwMode="auto">
          <a:xfrm rot="20590644">
            <a:off x="867195" y="5729273"/>
            <a:ext cx="491401" cy="457967"/>
            <a:chOff x="3514" y="1918"/>
            <a:chExt cx="1270" cy="1280"/>
          </a:xfrm>
          <a:solidFill>
            <a:srgbClr val="2970FF"/>
          </a:solidFill>
        </p:grpSpPr>
        <p:grpSp>
          <p:nvGrpSpPr>
            <p:cNvPr id="146" name="Group 69"/>
            <p:cNvGrpSpPr>
              <a:grpSpLocks/>
            </p:cNvGrpSpPr>
            <p:nvPr/>
          </p:nvGrpSpPr>
          <p:grpSpPr bwMode="auto">
            <a:xfrm>
              <a:off x="3514" y="2484"/>
              <a:ext cx="1270" cy="147"/>
              <a:chOff x="1895" y="1362"/>
              <a:chExt cx="1270" cy="147"/>
            </a:xfrm>
            <a:grpFill/>
          </p:grpSpPr>
          <p:sp>
            <p:nvSpPr>
              <p:cNvPr id="161" name="Oval 70"/>
              <p:cNvSpPr>
                <a:spLocks noChangeArrowheads="1"/>
              </p:cNvSpPr>
              <p:nvPr/>
            </p:nvSpPr>
            <p:spPr bwMode="auto">
              <a:xfrm>
                <a:off x="2676" y="1369"/>
                <a:ext cx="489" cy="133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eaLnBrk="0" hangingPunct="0">
                  <a:defRPr/>
                </a:pPr>
                <a:endParaRPr lang="en-US" u="sng" dirty="0">
                  <a:solidFill>
                    <a:srgbClr val="FFFFFF"/>
                  </a:solidFill>
                  <a:latin typeface="Arial" pitchFamily="-112" charset="0"/>
                </a:endParaRPr>
              </a:p>
            </p:txBody>
          </p:sp>
          <p:sp>
            <p:nvSpPr>
              <p:cNvPr id="162" name="Rectangle 71"/>
              <p:cNvSpPr>
                <a:spLocks noChangeArrowheads="1"/>
              </p:cNvSpPr>
              <p:nvPr/>
            </p:nvSpPr>
            <p:spPr bwMode="auto">
              <a:xfrm>
                <a:off x="2351" y="1362"/>
                <a:ext cx="589" cy="146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eaLnBrk="0" hangingPunct="0">
                  <a:defRPr/>
                </a:pPr>
                <a:endParaRPr lang="en-US" u="sng" dirty="0">
                  <a:solidFill>
                    <a:srgbClr val="FFFFFF"/>
                  </a:solidFill>
                  <a:latin typeface="Arial" pitchFamily="-112" charset="0"/>
                </a:endParaRPr>
              </a:p>
            </p:txBody>
          </p:sp>
          <p:sp>
            <p:nvSpPr>
              <p:cNvPr id="163" name="Oval 72"/>
              <p:cNvSpPr>
                <a:spLocks noChangeArrowheads="1"/>
              </p:cNvSpPr>
              <p:nvPr/>
            </p:nvSpPr>
            <p:spPr bwMode="auto">
              <a:xfrm>
                <a:off x="1895" y="1403"/>
                <a:ext cx="575" cy="66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eaLnBrk="0" hangingPunct="0">
                  <a:defRPr/>
                </a:pPr>
                <a:endParaRPr lang="en-US" u="sng" dirty="0">
                  <a:solidFill>
                    <a:srgbClr val="FFFFFF"/>
                  </a:solidFill>
                  <a:latin typeface="Arial" pitchFamily="-112" charset="0"/>
                </a:endParaRPr>
              </a:p>
            </p:txBody>
          </p:sp>
          <p:sp>
            <p:nvSpPr>
              <p:cNvPr id="164" name="Oval 73"/>
              <p:cNvSpPr>
                <a:spLocks noChangeArrowheads="1"/>
              </p:cNvSpPr>
              <p:nvPr/>
            </p:nvSpPr>
            <p:spPr bwMode="auto">
              <a:xfrm>
                <a:off x="2060" y="1363"/>
                <a:ext cx="635" cy="146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eaLnBrk="0" hangingPunct="0">
                  <a:defRPr/>
                </a:pPr>
                <a:endParaRPr lang="en-US" u="sng" dirty="0">
                  <a:solidFill>
                    <a:srgbClr val="FFFFFF"/>
                  </a:solidFill>
                  <a:latin typeface="Arial" pitchFamily="-112" charset="0"/>
                </a:endParaRPr>
              </a:p>
            </p:txBody>
          </p:sp>
        </p:grpSp>
        <p:grpSp>
          <p:nvGrpSpPr>
            <p:cNvPr id="147" name="Group 74"/>
            <p:cNvGrpSpPr>
              <a:grpSpLocks/>
            </p:cNvGrpSpPr>
            <p:nvPr/>
          </p:nvGrpSpPr>
          <p:grpSpPr bwMode="auto">
            <a:xfrm>
              <a:off x="3517" y="2315"/>
              <a:ext cx="232" cy="486"/>
              <a:chOff x="2742" y="2393"/>
              <a:chExt cx="232" cy="486"/>
            </a:xfrm>
            <a:grpFill/>
          </p:grpSpPr>
          <p:sp>
            <p:nvSpPr>
              <p:cNvPr id="159" name="Freeform 158"/>
              <p:cNvSpPr>
                <a:spLocks/>
              </p:cNvSpPr>
              <p:nvPr/>
            </p:nvSpPr>
            <p:spPr bwMode="auto">
              <a:xfrm>
                <a:off x="2743" y="2393"/>
                <a:ext cx="231" cy="244"/>
              </a:xfrm>
              <a:custGeom>
                <a:avLst/>
                <a:gdLst/>
                <a:ahLst/>
                <a:cxnLst>
                  <a:cxn ang="0">
                    <a:pos x="231" y="244"/>
                  </a:cxn>
                  <a:cxn ang="0">
                    <a:pos x="66" y="244"/>
                  </a:cxn>
                  <a:cxn ang="0">
                    <a:pos x="0" y="33"/>
                  </a:cxn>
                  <a:cxn ang="0">
                    <a:pos x="33" y="0"/>
                  </a:cxn>
                  <a:cxn ang="0">
                    <a:pos x="231" y="244"/>
                  </a:cxn>
                </a:cxnLst>
                <a:rect l="0" t="0" r="r" b="b"/>
                <a:pathLst>
                  <a:path w="231" h="244">
                    <a:moveTo>
                      <a:pt x="231" y="244"/>
                    </a:moveTo>
                    <a:lnTo>
                      <a:pt x="66" y="244"/>
                    </a:lnTo>
                    <a:lnTo>
                      <a:pt x="0" y="33"/>
                    </a:lnTo>
                    <a:lnTo>
                      <a:pt x="33" y="0"/>
                    </a:lnTo>
                    <a:lnTo>
                      <a:pt x="231" y="244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eaLnBrk="0" hangingPunct="0">
                  <a:defRPr/>
                </a:pPr>
                <a:endParaRPr lang="en-US" u="sng" dirty="0">
                  <a:solidFill>
                    <a:srgbClr val="FFFFFF"/>
                  </a:solidFill>
                  <a:latin typeface="Arial" pitchFamily="-112" charset="0"/>
                </a:endParaRPr>
              </a:p>
            </p:txBody>
          </p:sp>
          <p:sp>
            <p:nvSpPr>
              <p:cNvPr id="160" name="Freeform 159"/>
              <p:cNvSpPr>
                <a:spLocks/>
              </p:cNvSpPr>
              <p:nvPr/>
            </p:nvSpPr>
            <p:spPr bwMode="auto">
              <a:xfrm flipV="1">
                <a:off x="2742" y="2635"/>
                <a:ext cx="231" cy="244"/>
              </a:xfrm>
              <a:custGeom>
                <a:avLst/>
                <a:gdLst/>
                <a:ahLst/>
                <a:cxnLst>
                  <a:cxn ang="0">
                    <a:pos x="231" y="244"/>
                  </a:cxn>
                  <a:cxn ang="0">
                    <a:pos x="66" y="244"/>
                  </a:cxn>
                  <a:cxn ang="0">
                    <a:pos x="0" y="33"/>
                  </a:cxn>
                  <a:cxn ang="0">
                    <a:pos x="33" y="0"/>
                  </a:cxn>
                  <a:cxn ang="0">
                    <a:pos x="231" y="244"/>
                  </a:cxn>
                </a:cxnLst>
                <a:rect l="0" t="0" r="r" b="b"/>
                <a:pathLst>
                  <a:path w="231" h="244">
                    <a:moveTo>
                      <a:pt x="231" y="244"/>
                    </a:moveTo>
                    <a:lnTo>
                      <a:pt x="66" y="244"/>
                    </a:lnTo>
                    <a:lnTo>
                      <a:pt x="0" y="33"/>
                    </a:lnTo>
                    <a:lnTo>
                      <a:pt x="33" y="0"/>
                    </a:lnTo>
                    <a:lnTo>
                      <a:pt x="231" y="244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eaLnBrk="0" hangingPunct="0">
                  <a:defRPr/>
                </a:pPr>
                <a:endParaRPr lang="en-US" u="sng" dirty="0">
                  <a:solidFill>
                    <a:srgbClr val="FFFFFF"/>
                  </a:solidFill>
                  <a:latin typeface="Arial" pitchFamily="-112" charset="0"/>
                </a:endParaRPr>
              </a:p>
            </p:txBody>
          </p:sp>
        </p:grpSp>
        <p:grpSp>
          <p:nvGrpSpPr>
            <p:cNvPr id="148" name="Group 77"/>
            <p:cNvGrpSpPr>
              <a:grpSpLocks/>
            </p:cNvGrpSpPr>
            <p:nvPr/>
          </p:nvGrpSpPr>
          <p:grpSpPr bwMode="auto">
            <a:xfrm>
              <a:off x="3921" y="1918"/>
              <a:ext cx="504" cy="1280"/>
              <a:chOff x="4074" y="1851"/>
              <a:chExt cx="504" cy="1280"/>
            </a:xfrm>
            <a:grpFill/>
          </p:grpSpPr>
          <p:grpSp>
            <p:nvGrpSpPr>
              <p:cNvPr id="149" name="Group 78"/>
              <p:cNvGrpSpPr>
                <a:grpSpLocks/>
              </p:cNvGrpSpPr>
              <p:nvPr/>
            </p:nvGrpSpPr>
            <p:grpSpPr bwMode="auto">
              <a:xfrm>
                <a:off x="4074" y="1851"/>
                <a:ext cx="503" cy="641"/>
                <a:chOff x="2730" y="1692"/>
                <a:chExt cx="503" cy="641"/>
              </a:xfrm>
              <a:grpFill/>
            </p:grpSpPr>
            <p:sp>
              <p:nvSpPr>
                <p:cNvPr id="155" name="Freeform 79"/>
                <p:cNvSpPr>
                  <a:spLocks/>
                </p:cNvSpPr>
                <p:nvPr/>
              </p:nvSpPr>
              <p:spPr bwMode="auto">
                <a:xfrm>
                  <a:off x="2730" y="1692"/>
                  <a:ext cx="503" cy="641"/>
                </a:xfrm>
                <a:custGeom>
                  <a:avLst/>
                  <a:gdLst/>
                  <a:ahLst/>
                  <a:cxnLst>
                    <a:cxn ang="0">
                      <a:pos x="503" y="641"/>
                    </a:cxn>
                    <a:cxn ang="0">
                      <a:pos x="166" y="641"/>
                    </a:cxn>
                    <a:cxn ang="0">
                      <a:pos x="166" y="443"/>
                    </a:cxn>
                    <a:cxn ang="0">
                      <a:pos x="0" y="0"/>
                    </a:cxn>
                    <a:cxn ang="0">
                      <a:pos x="73" y="0"/>
                    </a:cxn>
                    <a:cxn ang="0">
                      <a:pos x="503" y="641"/>
                    </a:cxn>
                  </a:cxnLst>
                  <a:rect l="0" t="0" r="r" b="b"/>
                  <a:pathLst>
                    <a:path w="503" h="641">
                      <a:moveTo>
                        <a:pt x="503" y="641"/>
                      </a:moveTo>
                      <a:lnTo>
                        <a:pt x="166" y="641"/>
                      </a:lnTo>
                      <a:lnTo>
                        <a:pt x="166" y="443"/>
                      </a:lnTo>
                      <a:lnTo>
                        <a:pt x="0" y="0"/>
                      </a:lnTo>
                      <a:lnTo>
                        <a:pt x="73" y="0"/>
                      </a:lnTo>
                      <a:lnTo>
                        <a:pt x="503" y="641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pPr eaLnBrk="0" hangingPunct="0">
                    <a:defRPr/>
                  </a:pPr>
                  <a:endParaRPr lang="en-US" u="sng" dirty="0">
                    <a:solidFill>
                      <a:srgbClr val="FFFFFF"/>
                    </a:solidFill>
                    <a:latin typeface="Arial" pitchFamily="-112" charset="0"/>
                  </a:endParaRPr>
                </a:p>
              </p:txBody>
            </p:sp>
            <p:grpSp>
              <p:nvGrpSpPr>
                <p:cNvPr id="156" name="Group 80"/>
                <p:cNvGrpSpPr>
                  <a:grpSpLocks/>
                </p:cNvGrpSpPr>
                <p:nvPr/>
              </p:nvGrpSpPr>
              <p:grpSpPr bwMode="auto">
                <a:xfrm>
                  <a:off x="2848" y="2082"/>
                  <a:ext cx="338" cy="73"/>
                  <a:chOff x="4112" y="2935"/>
                  <a:chExt cx="338" cy="73"/>
                </a:xfrm>
                <a:grpFill/>
              </p:grpSpPr>
              <p:sp>
                <p:nvSpPr>
                  <p:cNvPr id="157" name="Rectangle 81"/>
                  <p:cNvSpPr>
                    <a:spLocks noChangeArrowheads="1"/>
                  </p:cNvSpPr>
                  <p:nvPr/>
                </p:nvSpPr>
                <p:spPr bwMode="auto">
                  <a:xfrm>
                    <a:off x="4364" y="2935"/>
                    <a:ext cx="86" cy="73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pPr eaLnBrk="0" hangingPunct="0">
                      <a:defRPr/>
                    </a:pPr>
                    <a:endParaRPr lang="en-US" u="sng" dirty="0">
                      <a:solidFill>
                        <a:srgbClr val="FFFFFF"/>
                      </a:solidFill>
                      <a:latin typeface="Arial" pitchFamily="-112" charset="0"/>
                    </a:endParaRPr>
                  </a:p>
                </p:txBody>
              </p:sp>
              <p:sp>
                <p:nvSpPr>
                  <p:cNvPr id="158" name="Freeform 82"/>
                  <p:cNvSpPr>
                    <a:spLocks/>
                  </p:cNvSpPr>
                  <p:nvPr/>
                </p:nvSpPr>
                <p:spPr bwMode="auto">
                  <a:xfrm>
                    <a:off x="4112" y="2948"/>
                    <a:ext cx="251" cy="60"/>
                  </a:xfrm>
                  <a:custGeom>
                    <a:avLst/>
                    <a:gdLst/>
                    <a:ahLst/>
                    <a:cxnLst>
                      <a:cxn ang="0">
                        <a:pos x="251" y="0"/>
                      </a:cxn>
                      <a:cxn ang="0">
                        <a:pos x="251" y="73"/>
                      </a:cxn>
                      <a:cxn ang="0">
                        <a:pos x="0" y="40"/>
                      </a:cxn>
                      <a:cxn ang="0">
                        <a:pos x="251" y="0"/>
                      </a:cxn>
                    </a:cxnLst>
                    <a:rect l="0" t="0" r="r" b="b"/>
                    <a:pathLst>
                      <a:path w="251" h="73">
                        <a:moveTo>
                          <a:pt x="251" y="0"/>
                        </a:moveTo>
                        <a:lnTo>
                          <a:pt x="251" y="73"/>
                        </a:lnTo>
                        <a:lnTo>
                          <a:pt x="0" y="40"/>
                        </a:lnTo>
                        <a:lnTo>
                          <a:pt x="251" y="0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pPr eaLnBrk="0" hangingPunct="0">
                      <a:defRPr/>
                    </a:pPr>
                    <a:endParaRPr lang="en-US" u="sng" dirty="0">
                      <a:solidFill>
                        <a:srgbClr val="FFFFFF"/>
                      </a:solidFill>
                      <a:latin typeface="Arial" pitchFamily="-112" charset="0"/>
                    </a:endParaRPr>
                  </a:p>
                </p:txBody>
              </p:sp>
            </p:grpSp>
          </p:grpSp>
          <p:grpSp>
            <p:nvGrpSpPr>
              <p:cNvPr id="150" name="Group 83"/>
              <p:cNvGrpSpPr>
                <a:grpSpLocks/>
              </p:cNvGrpSpPr>
              <p:nvPr/>
            </p:nvGrpSpPr>
            <p:grpSpPr bwMode="auto">
              <a:xfrm flipV="1">
                <a:off x="4075" y="2490"/>
                <a:ext cx="503" cy="641"/>
                <a:chOff x="2730" y="1692"/>
                <a:chExt cx="503" cy="641"/>
              </a:xfrm>
              <a:grpFill/>
            </p:grpSpPr>
            <p:sp>
              <p:nvSpPr>
                <p:cNvPr id="151" name="Freeform 84"/>
                <p:cNvSpPr>
                  <a:spLocks/>
                </p:cNvSpPr>
                <p:nvPr/>
              </p:nvSpPr>
              <p:spPr bwMode="auto">
                <a:xfrm>
                  <a:off x="2730" y="1692"/>
                  <a:ext cx="503" cy="641"/>
                </a:xfrm>
                <a:custGeom>
                  <a:avLst/>
                  <a:gdLst/>
                  <a:ahLst/>
                  <a:cxnLst>
                    <a:cxn ang="0">
                      <a:pos x="503" y="641"/>
                    </a:cxn>
                    <a:cxn ang="0">
                      <a:pos x="166" y="641"/>
                    </a:cxn>
                    <a:cxn ang="0">
                      <a:pos x="166" y="443"/>
                    </a:cxn>
                    <a:cxn ang="0">
                      <a:pos x="0" y="0"/>
                    </a:cxn>
                    <a:cxn ang="0">
                      <a:pos x="73" y="0"/>
                    </a:cxn>
                    <a:cxn ang="0">
                      <a:pos x="503" y="641"/>
                    </a:cxn>
                  </a:cxnLst>
                  <a:rect l="0" t="0" r="r" b="b"/>
                  <a:pathLst>
                    <a:path w="503" h="641">
                      <a:moveTo>
                        <a:pt x="503" y="641"/>
                      </a:moveTo>
                      <a:lnTo>
                        <a:pt x="166" y="641"/>
                      </a:lnTo>
                      <a:lnTo>
                        <a:pt x="166" y="443"/>
                      </a:lnTo>
                      <a:lnTo>
                        <a:pt x="0" y="0"/>
                      </a:lnTo>
                      <a:lnTo>
                        <a:pt x="73" y="0"/>
                      </a:lnTo>
                      <a:lnTo>
                        <a:pt x="503" y="641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pPr eaLnBrk="0" hangingPunct="0">
                    <a:defRPr/>
                  </a:pPr>
                  <a:endParaRPr lang="en-US" u="sng" dirty="0">
                    <a:solidFill>
                      <a:srgbClr val="FFFFFF"/>
                    </a:solidFill>
                    <a:latin typeface="Arial" pitchFamily="-112" charset="0"/>
                  </a:endParaRPr>
                </a:p>
              </p:txBody>
            </p:sp>
            <p:grpSp>
              <p:nvGrpSpPr>
                <p:cNvPr id="152" name="Group 85"/>
                <p:cNvGrpSpPr>
                  <a:grpSpLocks/>
                </p:cNvGrpSpPr>
                <p:nvPr/>
              </p:nvGrpSpPr>
              <p:grpSpPr bwMode="auto">
                <a:xfrm>
                  <a:off x="2848" y="2082"/>
                  <a:ext cx="338" cy="73"/>
                  <a:chOff x="4112" y="2935"/>
                  <a:chExt cx="338" cy="73"/>
                </a:xfrm>
                <a:grpFill/>
              </p:grpSpPr>
              <p:sp>
                <p:nvSpPr>
                  <p:cNvPr id="153" name="Rectangle 86"/>
                  <p:cNvSpPr>
                    <a:spLocks noChangeArrowheads="1"/>
                  </p:cNvSpPr>
                  <p:nvPr/>
                </p:nvSpPr>
                <p:spPr bwMode="auto">
                  <a:xfrm>
                    <a:off x="4364" y="2935"/>
                    <a:ext cx="86" cy="73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pPr eaLnBrk="0" hangingPunct="0">
                      <a:defRPr/>
                    </a:pPr>
                    <a:endParaRPr lang="en-US" u="sng" dirty="0">
                      <a:solidFill>
                        <a:srgbClr val="FFFFFF"/>
                      </a:solidFill>
                      <a:latin typeface="Arial" pitchFamily="-112" charset="0"/>
                    </a:endParaRPr>
                  </a:p>
                </p:txBody>
              </p:sp>
              <p:sp>
                <p:nvSpPr>
                  <p:cNvPr id="154" name="Freeform 87"/>
                  <p:cNvSpPr>
                    <a:spLocks/>
                  </p:cNvSpPr>
                  <p:nvPr/>
                </p:nvSpPr>
                <p:spPr bwMode="auto">
                  <a:xfrm>
                    <a:off x="4112" y="2948"/>
                    <a:ext cx="251" cy="60"/>
                  </a:xfrm>
                  <a:custGeom>
                    <a:avLst/>
                    <a:gdLst/>
                    <a:ahLst/>
                    <a:cxnLst>
                      <a:cxn ang="0">
                        <a:pos x="251" y="0"/>
                      </a:cxn>
                      <a:cxn ang="0">
                        <a:pos x="251" y="73"/>
                      </a:cxn>
                      <a:cxn ang="0">
                        <a:pos x="0" y="40"/>
                      </a:cxn>
                      <a:cxn ang="0">
                        <a:pos x="251" y="0"/>
                      </a:cxn>
                    </a:cxnLst>
                    <a:rect l="0" t="0" r="r" b="b"/>
                    <a:pathLst>
                      <a:path w="251" h="73">
                        <a:moveTo>
                          <a:pt x="251" y="0"/>
                        </a:moveTo>
                        <a:lnTo>
                          <a:pt x="251" y="73"/>
                        </a:lnTo>
                        <a:lnTo>
                          <a:pt x="0" y="40"/>
                        </a:lnTo>
                        <a:lnTo>
                          <a:pt x="251" y="0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pPr eaLnBrk="0" hangingPunct="0">
                      <a:defRPr/>
                    </a:pPr>
                    <a:endParaRPr lang="en-US" u="sng" dirty="0">
                      <a:solidFill>
                        <a:srgbClr val="FFFFFF"/>
                      </a:solidFill>
                      <a:latin typeface="Arial" pitchFamily="-112" charset="0"/>
                    </a:endParaRPr>
                  </a:p>
                </p:txBody>
              </p:sp>
            </p:grpSp>
          </p:grpSp>
        </p:grpSp>
      </p:grpSp>
      <p:sp>
        <p:nvSpPr>
          <p:cNvPr id="166" name="Oval 165"/>
          <p:cNvSpPr/>
          <p:nvPr/>
        </p:nvSpPr>
        <p:spPr bwMode="auto">
          <a:xfrm>
            <a:off x="2596741" y="5418744"/>
            <a:ext cx="193040" cy="182880"/>
          </a:xfrm>
          <a:prstGeom prst="ellipse">
            <a:avLst/>
          </a:prstGeom>
          <a:solidFill>
            <a:srgbClr val="FFFF00"/>
          </a:solidFill>
          <a:ln w="19050" cap="flat" cmpd="sng" algn="ctr">
            <a:solidFill>
              <a:srgbClr val="3366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364" tIns="45680" rIns="91364" bIns="45680" numCol="1" rtlCol="0" anchor="t" anchorCtr="0" compatLnSpc="1">
            <a:prstTxWarp prst="textNoShape">
              <a:avLst/>
            </a:prstTxWarp>
          </a:bodyPr>
          <a:lstStyle/>
          <a:p>
            <a:pPr eaLnBrk="0" hangingPunct="0"/>
            <a:endParaRPr lang="en-US" dirty="0">
              <a:solidFill>
                <a:srgbClr val="FFFFFF"/>
              </a:solidFill>
              <a:latin typeface="Arial" pitchFamily="-110" charset="0"/>
            </a:endParaRPr>
          </a:p>
        </p:txBody>
      </p:sp>
      <p:grpSp>
        <p:nvGrpSpPr>
          <p:cNvPr id="171" name="Group 68"/>
          <p:cNvGrpSpPr>
            <a:grpSpLocks/>
          </p:cNvGrpSpPr>
          <p:nvPr/>
        </p:nvGrpSpPr>
        <p:grpSpPr bwMode="auto">
          <a:xfrm>
            <a:off x="1248194" y="4806406"/>
            <a:ext cx="491401" cy="457967"/>
            <a:chOff x="3514" y="1918"/>
            <a:chExt cx="1270" cy="1280"/>
          </a:xfrm>
          <a:solidFill>
            <a:srgbClr val="2970FF"/>
          </a:solidFill>
        </p:grpSpPr>
        <p:grpSp>
          <p:nvGrpSpPr>
            <p:cNvPr id="172" name="Group 69"/>
            <p:cNvGrpSpPr>
              <a:grpSpLocks/>
            </p:cNvGrpSpPr>
            <p:nvPr/>
          </p:nvGrpSpPr>
          <p:grpSpPr bwMode="auto">
            <a:xfrm>
              <a:off x="3514" y="2484"/>
              <a:ext cx="1270" cy="147"/>
              <a:chOff x="1895" y="1362"/>
              <a:chExt cx="1270" cy="147"/>
            </a:xfrm>
            <a:grpFill/>
          </p:grpSpPr>
          <p:sp>
            <p:nvSpPr>
              <p:cNvPr id="187" name="Oval 70"/>
              <p:cNvSpPr>
                <a:spLocks noChangeArrowheads="1"/>
              </p:cNvSpPr>
              <p:nvPr/>
            </p:nvSpPr>
            <p:spPr bwMode="auto">
              <a:xfrm>
                <a:off x="2676" y="1369"/>
                <a:ext cx="489" cy="133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eaLnBrk="0" hangingPunct="0">
                  <a:defRPr/>
                </a:pPr>
                <a:endParaRPr lang="en-US" u="sng" dirty="0">
                  <a:solidFill>
                    <a:srgbClr val="FFFFFF"/>
                  </a:solidFill>
                  <a:latin typeface="Arial" pitchFamily="-112" charset="0"/>
                </a:endParaRPr>
              </a:p>
            </p:txBody>
          </p:sp>
          <p:sp>
            <p:nvSpPr>
              <p:cNvPr id="188" name="Rectangle 71"/>
              <p:cNvSpPr>
                <a:spLocks noChangeArrowheads="1"/>
              </p:cNvSpPr>
              <p:nvPr/>
            </p:nvSpPr>
            <p:spPr bwMode="auto">
              <a:xfrm>
                <a:off x="2351" y="1362"/>
                <a:ext cx="589" cy="146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eaLnBrk="0" hangingPunct="0">
                  <a:defRPr/>
                </a:pPr>
                <a:endParaRPr lang="en-US" u="sng" dirty="0">
                  <a:solidFill>
                    <a:srgbClr val="FFFFFF"/>
                  </a:solidFill>
                  <a:latin typeface="Arial" pitchFamily="-112" charset="0"/>
                </a:endParaRPr>
              </a:p>
            </p:txBody>
          </p:sp>
          <p:sp>
            <p:nvSpPr>
              <p:cNvPr id="189" name="Oval 72"/>
              <p:cNvSpPr>
                <a:spLocks noChangeArrowheads="1"/>
              </p:cNvSpPr>
              <p:nvPr/>
            </p:nvSpPr>
            <p:spPr bwMode="auto">
              <a:xfrm>
                <a:off x="1895" y="1403"/>
                <a:ext cx="575" cy="66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eaLnBrk="0" hangingPunct="0">
                  <a:defRPr/>
                </a:pPr>
                <a:endParaRPr lang="en-US" u="sng" dirty="0">
                  <a:solidFill>
                    <a:srgbClr val="FFFFFF"/>
                  </a:solidFill>
                  <a:latin typeface="Arial" pitchFamily="-112" charset="0"/>
                </a:endParaRPr>
              </a:p>
            </p:txBody>
          </p:sp>
          <p:sp>
            <p:nvSpPr>
              <p:cNvPr id="190" name="Oval 73"/>
              <p:cNvSpPr>
                <a:spLocks noChangeArrowheads="1"/>
              </p:cNvSpPr>
              <p:nvPr/>
            </p:nvSpPr>
            <p:spPr bwMode="auto">
              <a:xfrm>
                <a:off x="2060" y="1363"/>
                <a:ext cx="635" cy="146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eaLnBrk="0" hangingPunct="0">
                  <a:defRPr/>
                </a:pPr>
                <a:endParaRPr lang="en-US" u="sng" dirty="0">
                  <a:solidFill>
                    <a:srgbClr val="FFFFFF"/>
                  </a:solidFill>
                  <a:latin typeface="Arial" pitchFamily="-112" charset="0"/>
                </a:endParaRPr>
              </a:p>
            </p:txBody>
          </p:sp>
        </p:grpSp>
        <p:grpSp>
          <p:nvGrpSpPr>
            <p:cNvPr id="173" name="Group 74"/>
            <p:cNvGrpSpPr>
              <a:grpSpLocks/>
            </p:cNvGrpSpPr>
            <p:nvPr/>
          </p:nvGrpSpPr>
          <p:grpSpPr bwMode="auto">
            <a:xfrm>
              <a:off x="3517" y="2315"/>
              <a:ext cx="232" cy="486"/>
              <a:chOff x="2742" y="2393"/>
              <a:chExt cx="232" cy="486"/>
            </a:xfrm>
            <a:grpFill/>
          </p:grpSpPr>
          <p:sp>
            <p:nvSpPr>
              <p:cNvPr id="185" name="Freeform 184"/>
              <p:cNvSpPr>
                <a:spLocks/>
              </p:cNvSpPr>
              <p:nvPr/>
            </p:nvSpPr>
            <p:spPr bwMode="auto">
              <a:xfrm>
                <a:off x="2743" y="2393"/>
                <a:ext cx="231" cy="244"/>
              </a:xfrm>
              <a:custGeom>
                <a:avLst/>
                <a:gdLst/>
                <a:ahLst/>
                <a:cxnLst>
                  <a:cxn ang="0">
                    <a:pos x="231" y="244"/>
                  </a:cxn>
                  <a:cxn ang="0">
                    <a:pos x="66" y="244"/>
                  </a:cxn>
                  <a:cxn ang="0">
                    <a:pos x="0" y="33"/>
                  </a:cxn>
                  <a:cxn ang="0">
                    <a:pos x="33" y="0"/>
                  </a:cxn>
                  <a:cxn ang="0">
                    <a:pos x="231" y="244"/>
                  </a:cxn>
                </a:cxnLst>
                <a:rect l="0" t="0" r="r" b="b"/>
                <a:pathLst>
                  <a:path w="231" h="244">
                    <a:moveTo>
                      <a:pt x="231" y="244"/>
                    </a:moveTo>
                    <a:lnTo>
                      <a:pt x="66" y="244"/>
                    </a:lnTo>
                    <a:lnTo>
                      <a:pt x="0" y="33"/>
                    </a:lnTo>
                    <a:lnTo>
                      <a:pt x="33" y="0"/>
                    </a:lnTo>
                    <a:lnTo>
                      <a:pt x="231" y="244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eaLnBrk="0" hangingPunct="0">
                  <a:defRPr/>
                </a:pPr>
                <a:endParaRPr lang="en-US" u="sng" dirty="0">
                  <a:solidFill>
                    <a:srgbClr val="FFFFFF"/>
                  </a:solidFill>
                  <a:latin typeface="Arial" pitchFamily="-112" charset="0"/>
                </a:endParaRPr>
              </a:p>
            </p:txBody>
          </p:sp>
          <p:sp>
            <p:nvSpPr>
              <p:cNvPr id="186" name="Freeform 185"/>
              <p:cNvSpPr>
                <a:spLocks/>
              </p:cNvSpPr>
              <p:nvPr/>
            </p:nvSpPr>
            <p:spPr bwMode="auto">
              <a:xfrm flipV="1">
                <a:off x="2742" y="2635"/>
                <a:ext cx="231" cy="244"/>
              </a:xfrm>
              <a:custGeom>
                <a:avLst/>
                <a:gdLst/>
                <a:ahLst/>
                <a:cxnLst>
                  <a:cxn ang="0">
                    <a:pos x="231" y="244"/>
                  </a:cxn>
                  <a:cxn ang="0">
                    <a:pos x="66" y="244"/>
                  </a:cxn>
                  <a:cxn ang="0">
                    <a:pos x="0" y="33"/>
                  </a:cxn>
                  <a:cxn ang="0">
                    <a:pos x="33" y="0"/>
                  </a:cxn>
                  <a:cxn ang="0">
                    <a:pos x="231" y="244"/>
                  </a:cxn>
                </a:cxnLst>
                <a:rect l="0" t="0" r="r" b="b"/>
                <a:pathLst>
                  <a:path w="231" h="244">
                    <a:moveTo>
                      <a:pt x="231" y="244"/>
                    </a:moveTo>
                    <a:lnTo>
                      <a:pt x="66" y="244"/>
                    </a:lnTo>
                    <a:lnTo>
                      <a:pt x="0" y="33"/>
                    </a:lnTo>
                    <a:lnTo>
                      <a:pt x="33" y="0"/>
                    </a:lnTo>
                    <a:lnTo>
                      <a:pt x="231" y="244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eaLnBrk="0" hangingPunct="0">
                  <a:defRPr/>
                </a:pPr>
                <a:endParaRPr lang="en-US" u="sng" dirty="0">
                  <a:solidFill>
                    <a:srgbClr val="FFFFFF"/>
                  </a:solidFill>
                  <a:latin typeface="Arial" pitchFamily="-112" charset="0"/>
                </a:endParaRPr>
              </a:p>
            </p:txBody>
          </p:sp>
        </p:grpSp>
        <p:grpSp>
          <p:nvGrpSpPr>
            <p:cNvPr id="174" name="Group 77"/>
            <p:cNvGrpSpPr>
              <a:grpSpLocks/>
            </p:cNvGrpSpPr>
            <p:nvPr/>
          </p:nvGrpSpPr>
          <p:grpSpPr bwMode="auto">
            <a:xfrm>
              <a:off x="3921" y="1918"/>
              <a:ext cx="504" cy="1280"/>
              <a:chOff x="4074" y="1851"/>
              <a:chExt cx="504" cy="1280"/>
            </a:xfrm>
            <a:grpFill/>
          </p:grpSpPr>
          <p:grpSp>
            <p:nvGrpSpPr>
              <p:cNvPr id="175" name="Group 78"/>
              <p:cNvGrpSpPr>
                <a:grpSpLocks/>
              </p:cNvGrpSpPr>
              <p:nvPr/>
            </p:nvGrpSpPr>
            <p:grpSpPr bwMode="auto">
              <a:xfrm>
                <a:off x="4074" y="1851"/>
                <a:ext cx="503" cy="641"/>
                <a:chOff x="2730" y="1692"/>
                <a:chExt cx="503" cy="641"/>
              </a:xfrm>
              <a:grpFill/>
            </p:grpSpPr>
            <p:sp>
              <p:nvSpPr>
                <p:cNvPr id="181" name="Freeform 79"/>
                <p:cNvSpPr>
                  <a:spLocks/>
                </p:cNvSpPr>
                <p:nvPr/>
              </p:nvSpPr>
              <p:spPr bwMode="auto">
                <a:xfrm>
                  <a:off x="2730" y="1692"/>
                  <a:ext cx="503" cy="641"/>
                </a:xfrm>
                <a:custGeom>
                  <a:avLst/>
                  <a:gdLst/>
                  <a:ahLst/>
                  <a:cxnLst>
                    <a:cxn ang="0">
                      <a:pos x="503" y="641"/>
                    </a:cxn>
                    <a:cxn ang="0">
                      <a:pos x="166" y="641"/>
                    </a:cxn>
                    <a:cxn ang="0">
                      <a:pos x="166" y="443"/>
                    </a:cxn>
                    <a:cxn ang="0">
                      <a:pos x="0" y="0"/>
                    </a:cxn>
                    <a:cxn ang="0">
                      <a:pos x="73" y="0"/>
                    </a:cxn>
                    <a:cxn ang="0">
                      <a:pos x="503" y="641"/>
                    </a:cxn>
                  </a:cxnLst>
                  <a:rect l="0" t="0" r="r" b="b"/>
                  <a:pathLst>
                    <a:path w="503" h="641">
                      <a:moveTo>
                        <a:pt x="503" y="641"/>
                      </a:moveTo>
                      <a:lnTo>
                        <a:pt x="166" y="641"/>
                      </a:lnTo>
                      <a:lnTo>
                        <a:pt x="166" y="443"/>
                      </a:lnTo>
                      <a:lnTo>
                        <a:pt x="0" y="0"/>
                      </a:lnTo>
                      <a:lnTo>
                        <a:pt x="73" y="0"/>
                      </a:lnTo>
                      <a:lnTo>
                        <a:pt x="503" y="641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pPr eaLnBrk="0" hangingPunct="0">
                    <a:defRPr/>
                  </a:pPr>
                  <a:endParaRPr lang="en-US" u="sng" dirty="0">
                    <a:solidFill>
                      <a:srgbClr val="FFFFFF"/>
                    </a:solidFill>
                    <a:latin typeface="Arial" pitchFamily="-112" charset="0"/>
                  </a:endParaRPr>
                </a:p>
              </p:txBody>
            </p:sp>
            <p:grpSp>
              <p:nvGrpSpPr>
                <p:cNvPr id="182" name="Group 80"/>
                <p:cNvGrpSpPr>
                  <a:grpSpLocks/>
                </p:cNvGrpSpPr>
                <p:nvPr/>
              </p:nvGrpSpPr>
              <p:grpSpPr bwMode="auto">
                <a:xfrm>
                  <a:off x="2848" y="2082"/>
                  <a:ext cx="338" cy="73"/>
                  <a:chOff x="4112" y="2935"/>
                  <a:chExt cx="338" cy="73"/>
                </a:xfrm>
                <a:grpFill/>
              </p:grpSpPr>
              <p:sp>
                <p:nvSpPr>
                  <p:cNvPr id="183" name="Rectangle 81"/>
                  <p:cNvSpPr>
                    <a:spLocks noChangeArrowheads="1"/>
                  </p:cNvSpPr>
                  <p:nvPr/>
                </p:nvSpPr>
                <p:spPr bwMode="auto">
                  <a:xfrm>
                    <a:off x="4364" y="2935"/>
                    <a:ext cx="86" cy="73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pPr eaLnBrk="0" hangingPunct="0">
                      <a:defRPr/>
                    </a:pPr>
                    <a:endParaRPr lang="en-US" u="sng" dirty="0">
                      <a:solidFill>
                        <a:srgbClr val="FFFFFF"/>
                      </a:solidFill>
                      <a:latin typeface="Arial" pitchFamily="-112" charset="0"/>
                    </a:endParaRPr>
                  </a:p>
                </p:txBody>
              </p:sp>
              <p:sp>
                <p:nvSpPr>
                  <p:cNvPr id="184" name="Freeform 82"/>
                  <p:cNvSpPr>
                    <a:spLocks/>
                  </p:cNvSpPr>
                  <p:nvPr/>
                </p:nvSpPr>
                <p:spPr bwMode="auto">
                  <a:xfrm>
                    <a:off x="4112" y="2948"/>
                    <a:ext cx="251" cy="60"/>
                  </a:xfrm>
                  <a:custGeom>
                    <a:avLst/>
                    <a:gdLst/>
                    <a:ahLst/>
                    <a:cxnLst>
                      <a:cxn ang="0">
                        <a:pos x="251" y="0"/>
                      </a:cxn>
                      <a:cxn ang="0">
                        <a:pos x="251" y="73"/>
                      </a:cxn>
                      <a:cxn ang="0">
                        <a:pos x="0" y="40"/>
                      </a:cxn>
                      <a:cxn ang="0">
                        <a:pos x="251" y="0"/>
                      </a:cxn>
                    </a:cxnLst>
                    <a:rect l="0" t="0" r="r" b="b"/>
                    <a:pathLst>
                      <a:path w="251" h="73">
                        <a:moveTo>
                          <a:pt x="251" y="0"/>
                        </a:moveTo>
                        <a:lnTo>
                          <a:pt x="251" y="73"/>
                        </a:lnTo>
                        <a:lnTo>
                          <a:pt x="0" y="40"/>
                        </a:lnTo>
                        <a:lnTo>
                          <a:pt x="251" y="0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pPr eaLnBrk="0" hangingPunct="0">
                      <a:defRPr/>
                    </a:pPr>
                    <a:endParaRPr lang="en-US" u="sng" dirty="0">
                      <a:solidFill>
                        <a:srgbClr val="FFFFFF"/>
                      </a:solidFill>
                      <a:latin typeface="Arial" pitchFamily="-112" charset="0"/>
                    </a:endParaRPr>
                  </a:p>
                </p:txBody>
              </p:sp>
            </p:grpSp>
          </p:grpSp>
          <p:grpSp>
            <p:nvGrpSpPr>
              <p:cNvPr id="176" name="Group 83"/>
              <p:cNvGrpSpPr>
                <a:grpSpLocks/>
              </p:cNvGrpSpPr>
              <p:nvPr/>
            </p:nvGrpSpPr>
            <p:grpSpPr bwMode="auto">
              <a:xfrm flipV="1">
                <a:off x="4075" y="2490"/>
                <a:ext cx="503" cy="641"/>
                <a:chOff x="2730" y="1692"/>
                <a:chExt cx="503" cy="641"/>
              </a:xfrm>
              <a:grpFill/>
            </p:grpSpPr>
            <p:sp>
              <p:nvSpPr>
                <p:cNvPr id="177" name="Freeform 84"/>
                <p:cNvSpPr>
                  <a:spLocks/>
                </p:cNvSpPr>
                <p:nvPr/>
              </p:nvSpPr>
              <p:spPr bwMode="auto">
                <a:xfrm>
                  <a:off x="2730" y="1692"/>
                  <a:ext cx="503" cy="641"/>
                </a:xfrm>
                <a:custGeom>
                  <a:avLst/>
                  <a:gdLst/>
                  <a:ahLst/>
                  <a:cxnLst>
                    <a:cxn ang="0">
                      <a:pos x="503" y="641"/>
                    </a:cxn>
                    <a:cxn ang="0">
                      <a:pos x="166" y="641"/>
                    </a:cxn>
                    <a:cxn ang="0">
                      <a:pos x="166" y="443"/>
                    </a:cxn>
                    <a:cxn ang="0">
                      <a:pos x="0" y="0"/>
                    </a:cxn>
                    <a:cxn ang="0">
                      <a:pos x="73" y="0"/>
                    </a:cxn>
                    <a:cxn ang="0">
                      <a:pos x="503" y="641"/>
                    </a:cxn>
                  </a:cxnLst>
                  <a:rect l="0" t="0" r="r" b="b"/>
                  <a:pathLst>
                    <a:path w="503" h="641">
                      <a:moveTo>
                        <a:pt x="503" y="641"/>
                      </a:moveTo>
                      <a:lnTo>
                        <a:pt x="166" y="641"/>
                      </a:lnTo>
                      <a:lnTo>
                        <a:pt x="166" y="443"/>
                      </a:lnTo>
                      <a:lnTo>
                        <a:pt x="0" y="0"/>
                      </a:lnTo>
                      <a:lnTo>
                        <a:pt x="73" y="0"/>
                      </a:lnTo>
                      <a:lnTo>
                        <a:pt x="503" y="641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pPr eaLnBrk="0" hangingPunct="0">
                    <a:defRPr/>
                  </a:pPr>
                  <a:endParaRPr lang="en-US" u="sng" dirty="0">
                    <a:solidFill>
                      <a:srgbClr val="FFFFFF"/>
                    </a:solidFill>
                    <a:latin typeface="Arial" pitchFamily="-112" charset="0"/>
                  </a:endParaRPr>
                </a:p>
              </p:txBody>
            </p:sp>
            <p:grpSp>
              <p:nvGrpSpPr>
                <p:cNvPr id="178" name="Group 85"/>
                <p:cNvGrpSpPr>
                  <a:grpSpLocks/>
                </p:cNvGrpSpPr>
                <p:nvPr/>
              </p:nvGrpSpPr>
              <p:grpSpPr bwMode="auto">
                <a:xfrm>
                  <a:off x="2848" y="2082"/>
                  <a:ext cx="338" cy="73"/>
                  <a:chOff x="4112" y="2935"/>
                  <a:chExt cx="338" cy="73"/>
                </a:xfrm>
                <a:grpFill/>
              </p:grpSpPr>
              <p:sp>
                <p:nvSpPr>
                  <p:cNvPr id="179" name="Rectangle 86"/>
                  <p:cNvSpPr>
                    <a:spLocks noChangeArrowheads="1"/>
                  </p:cNvSpPr>
                  <p:nvPr/>
                </p:nvSpPr>
                <p:spPr bwMode="auto">
                  <a:xfrm>
                    <a:off x="4364" y="2935"/>
                    <a:ext cx="86" cy="73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pPr eaLnBrk="0" hangingPunct="0">
                      <a:defRPr/>
                    </a:pPr>
                    <a:endParaRPr lang="en-US" u="sng" dirty="0">
                      <a:solidFill>
                        <a:srgbClr val="FFFFFF"/>
                      </a:solidFill>
                      <a:latin typeface="Arial" pitchFamily="-112" charset="0"/>
                    </a:endParaRPr>
                  </a:p>
                </p:txBody>
              </p:sp>
              <p:sp>
                <p:nvSpPr>
                  <p:cNvPr id="180" name="Freeform 87"/>
                  <p:cNvSpPr>
                    <a:spLocks/>
                  </p:cNvSpPr>
                  <p:nvPr/>
                </p:nvSpPr>
                <p:spPr bwMode="auto">
                  <a:xfrm>
                    <a:off x="4112" y="2948"/>
                    <a:ext cx="251" cy="60"/>
                  </a:xfrm>
                  <a:custGeom>
                    <a:avLst/>
                    <a:gdLst/>
                    <a:ahLst/>
                    <a:cxnLst>
                      <a:cxn ang="0">
                        <a:pos x="251" y="0"/>
                      </a:cxn>
                      <a:cxn ang="0">
                        <a:pos x="251" y="73"/>
                      </a:cxn>
                      <a:cxn ang="0">
                        <a:pos x="0" y="40"/>
                      </a:cxn>
                      <a:cxn ang="0">
                        <a:pos x="251" y="0"/>
                      </a:cxn>
                    </a:cxnLst>
                    <a:rect l="0" t="0" r="r" b="b"/>
                    <a:pathLst>
                      <a:path w="251" h="73">
                        <a:moveTo>
                          <a:pt x="251" y="0"/>
                        </a:moveTo>
                        <a:lnTo>
                          <a:pt x="251" y="73"/>
                        </a:lnTo>
                        <a:lnTo>
                          <a:pt x="0" y="40"/>
                        </a:lnTo>
                        <a:lnTo>
                          <a:pt x="251" y="0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pPr eaLnBrk="0" hangingPunct="0">
                      <a:defRPr/>
                    </a:pPr>
                    <a:endParaRPr lang="en-US" u="sng" dirty="0">
                      <a:solidFill>
                        <a:srgbClr val="FFFFFF"/>
                      </a:solidFill>
                      <a:latin typeface="Arial" pitchFamily="-112" charset="0"/>
                    </a:endParaRPr>
                  </a:p>
                </p:txBody>
              </p:sp>
            </p:grpSp>
          </p:grpSp>
        </p:grpSp>
      </p:grpSp>
      <p:grpSp>
        <p:nvGrpSpPr>
          <p:cNvPr id="191" name="Group 68"/>
          <p:cNvGrpSpPr>
            <a:grpSpLocks/>
          </p:cNvGrpSpPr>
          <p:nvPr/>
        </p:nvGrpSpPr>
        <p:grpSpPr bwMode="auto">
          <a:xfrm rot="867905">
            <a:off x="765594" y="3832725"/>
            <a:ext cx="491401" cy="457967"/>
            <a:chOff x="3514" y="1918"/>
            <a:chExt cx="1270" cy="1280"/>
          </a:xfrm>
          <a:solidFill>
            <a:srgbClr val="2970FF"/>
          </a:solidFill>
        </p:grpSpPr>
        <p:grpSp>
          <p:nvGrpSpPr>
            <p:cNvPr id="192" name="Group 69"/>
            <p:cNvGrpSpPr>
              <a:grpSpLocks/>
            </p:cNvGrpSpPr>
            <p:nvPr/>
          </p:nvGrpSpPr>
          <p:grpSpPr bwMode="auto">
            <a:xfrm>
              <a:off x="3514" y="2484"/>
              <a:ext cx="1270" cy="147"/>
              <a:chOff x="1895" y="1362"/>
              <a:chExt cx="1270" cy="147"/>
            </a:xfrm>
            <a:grpFill/>
          </p:grpSpPr>
          <p:sp>
            <p:nvSpPr>
              <p:cNvPr id="207" name="Oval 70"/>
              <p:cNvSpPr>
                <a:spLocks noChangeArrowheads="1"/>
              </p:cNvSpPr>
              <p:nvPr/>
            </p:nvSpPr>
            <p:spPr bwMode="auto">
              <a:xfrm>
                <a:off x="2676" y="1369"/>
                <a:ext cx="489" cy="133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eaLnBrk="0" hangingPunct="0">
                  <a:defRPr/>
                </a:pPr>
                <a:endParaRPr lang="en-US" u="sng" dirty="0">
                  <a:solidFill>
                    <a:srgbClr val="FFFFFF"/>
                  </a:solidFill>
                  <a:latin typeface="Arial" pitchFamily="-112" charset="0"/>
                </a:endParaRPr>
              </a:p>
            </p:txBody>
          </p:sp>
          <p:sp>
            <p:nvSpPr>
              <p:cNvPr id="208" name="Rectangle 71"/>
              <p:cNvSpPr>
                <a:spLocks noChangeArrowheads="1"/>
              </p:cNvSpPr>
              <p:nvPr/>
            </p:nvSpPr>
            <p:spPr bwMode="auto">
              <a:xfrm>
                <a:off x="2351" y="1362"/>
                <a:ext cx="589" cy="146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eaLnBrk="0" hangingPunct="0">
                  <a:defRPr/>
                </a:pPr>
                <a:endParaRPr lang="en-US" u="sng" dirty="0">
                  <a:solidFill>
                    <a:srgbClr val="FFFFFF"/>
                  </a:solidFill>
                  <a:latin typeface="Arial" pitchFamily="-112" charset="0"/>
                </a:endParaRPr>
              </a:p>
            </p:txBody>
          </p:sp>
          <p:sp>
            <p:nvSpPr>
              <p:cNvPr id="209" name="Oval 72"/>
              <p:cNvSpPr>
                <a:spLocks noChangeArrowheads="1"/>
              </p:cNvSpPr>
              <p:nvPr/>
            </p:nvSpPr>
            <p:spPr bwMode="auto">
              <a:xfrm>
                <a:off x="1895" y="1403"/>
                <a:ext cx="575" cy="66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eaLnBrk="0" hangingPunct="0">
                  <a:defRPr/>
                </a:pPr>
                <a:endParaRPr lang="en-US" u="sng" dirty="0">
                  <a:solidFill>
                    <a:srgbClr val="FFFFFF"/>
                  </a:solidFill>
                  <a:latin typeface="Arial" pitchFamily="-112" charset="0"/>
                </a:endParaRPr>
              </a:p>
            </p:txBody>
          </p:sp>
          <p:sp>
            <p:nvSpPr>
              <p:cNvPr id="210" name="Oval 73"/>
              <p:cNvSpPr>
                <a:spLocks noChangeArrowheads="1"/>
              </p:cNvSpPr>
              <p:nvPr/>
            </p:nvSpPr>
            <p:spPr bwMode="auto">
              <a:xfrm>
                <a:off x="2060" y="1363"/>
                <a:ext cx="635" cy="146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eaLnBrk="0" hangingPunct="0">
                  <a:defRPr/>
                </a:pPr>
                <a:endParaRPr lang="en-US" u="sng" dirty="0">
                  <a:solidFill>
                    <a:srgbClr val="FFFFFF"/>
                  </a:solidFill>
                  <a:latin typeface="Arial" pitchFamily="-112" charset="0"/>
                </a:endParaRPr>
              </a:p>
            </p:txBody>
          </p:sp>
        </p:grpSp>
        <p:grpSp>
          <p:nvGrpSpPr>
            <p:cNvPr id="193" name="Group 74"/>
            <p:cNvGrpSpPr>
              <a:grpSpLocks/>
            </p:cNvGrpSpPr>
            <p:nvPr/>
          </p:nvGrpSpPr>
          <p:grpSpPr bwMode="auto">
            <a:xfrm>
              <a:off x="3517" y="2315"/>
              <a:ext cx="232" cy="486"/>
              <a:chOff x="2742" y="2393"/>
              <a:chExt cx="232" cy="486"/>
            </a:xfrm>
            <a:grpFill/>
          </p:grpSpPr>
          <p:sp>
            <p:nvSpPr>
              <p:cNvPr id="205" name="Freeform 204"/>
              <p:cNvSpPr>
                <a:spLocks/>
              </p:cNvSpPr>
              <p:nvPr/>
            </p:nvSpPr>
            <p:spPr bwMode="auto">
              <a:xfrm>
                <a:off x="2743" y="2393"/>
                <a:ext cx="231" cy="244"/>
              </a:xfrm>
              <a:custGeom>
                <a:avLst/>
                <a:gdLst/>
                <a:ahLst/>
                <a:cxnLst>
                  <a:cxn ang="0">
                    <a:pos x="231" y="244"/>
                  </a:cxn>
                  <a:cxn ang="0">
                    <a:pos x="66" y="244"/>
                  </a:cxn>
                  <a:cxn ang="0">
                    <a:pos x="0" y="33"/>
                  </a:cxn>
                  <a:cxn ang="0">
                    <a:pos x="33" y="0"/>
                  </a:cxn>
                  <a:cxn ang="0">
                    <a:pos x="231" y="244"/>
                  </a:cxn>
                </a:cxnLst>
                <a:rect l="0" t="0" r="r" b="b"/>
                <a:pathLst>
                  <a:path w="231" h="244">
                    <a:moveTo>
                      <a:pt x="231" y="244"/>
                    </a:moveTo>
                    <a:lnTo>
                      <a:pt x="66" y="244"/>
                    </a:lnTo>
                    <a:lnTo>
                      <a:pt x="0" y="33"/>
                    </a:lnTo>
                    <a:lnTo>
                      <a:pt x="33" y="0"/>
                    </a:lnTo>
                    <a:lnTo>
                      <a:pt x="231" y="244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eaLnBrk="0" hangingPunct="0">
                  <a:defRPr/>
                </a:pPr>
                <a:endParaRPr lang="en-US" u="sng" dirty="0">
                  <a:solidFill>
                    <a:srgbClr val="FFFFFF"/>
                  </a:solidFill>
                  <a:latin typeface="Arial" pitchFamily="-112" charset="0"/>
                </a:endParaRPr>
              </a:p>
            </p:txBody>
          </p:sp>
          <p:sp>
            <p:nvSpPr>
              <p:cNvPr id="206" name="Freeform 205"/>
              <p:cNvSpPr>
                <a:spLocks/>
              </p:cNvSpPr>
              <p:nvPr/>
            </p:nvSpPr>
            <p:spPr bwMode="auto">
              <a:xfrm flipV="1">
                <a:off x="2742" y="2635"/>
                <a:ext cx="231" cy="244"/>
              </a:xfrm>
              <a:custGeom>
                <a:avLst/>
                <a:gdLst/>
                <a:ahLst/>
                <a:cxnLst>
                  <a:cxn ang="0">
                    <a:pos x="231" y="244"/>
                  </a:cxn>
                  <a:cxn ang="0">
                    <a:pos x="66" y="244"/>
                  </a:cxn>
                  <a:cxn ang="0">
                    <a:pos x="0" y="33"/>
                  </a:cxn>
                  <a:cxn ang="0">
                    <a:pos x="33" y="0"/>
                  </a:cxn>
                  <a:cxn ang="0">
                    <a:pos x="231" y="244"/>
                  </a:cxn>
                </a:cxnLst>
                <a:rect l="0" t="0" r="r" b="b"/>
                <a:pathLst>
                  <a:path w="231" h="244">
                    <a:moveTo>
                      <a:pt x="231" y="244"/>
                    </a:moveTo>
                    <a:lnTo>
                      <a:pt x="66" y="244"/>
                    </a:lnTo>
                    <a:lnTo>
                      <a:pt x="0" y="33"/>
                    </a:lnTo>
                    <a:lnTo>
                      <a:pt x="33" y="0"/>
                    </a:lnTo>
                    <a:lnTo>
                      <a:pt x="231" y="244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eaLnBrk="0" hangingPunct="0">
                  <a:defRPr/>
                </a:pPr>
                <a:endParaRPr lang="en-US" u="sng" dirty="0">
                  <a:solidFill>
                    <a:srgbClr val="FFFFFF"/>
                  </a:solidFill>
                  <a:latin typeface="Arial" pitchFamily="-112" charset="0"/>
                </a:endParaRPr>
              </a:p>
            </p:txBody>
          </p:sp>
        </p:grpSp>
        <p:grpSp>
          <p:nvGrpSpPr>
            <p:cNvPr id="194" name="Group 77"/>
            <p:cNvGrpSpPr>
              <a:grpSpLocks/>
            </p:cNvGrpSpPr>
            <p:nvPr/>
          </p:nvGrpSpPr>
          <p:grpSpPr bwMode="auto">
            <a:xfrm>
              <a:off x="3921" y="1918"/>
              <a:ext cx="504" cy="1280"/>
              <a:chOff x="4074" y="1851"/>
              <a:chExt cx="504" cy="1280"/>
            </a:xfrm>
            <a:grpFill/>
          </p:grpSpPr>
          <p:grpSp>
            <p:nvGrpSpPr>
              <p:cNvPr id="195" name="Group 78"/>
              <p:cNvGrpSpPr>
                <a:grpSpLocks/>
              </p:cNvGrpSpPr>
              <p:nvPr/>
            </p:nvGrpSpPr>
            <p:grpSpPr bwMode="auto">
              <a:xfrm>
                <a:off x="4074" y="1851"/>
                <a:ext cx="503" cy="641"/>
                <a:chOff x="2730" y="1692"/>
                <a:chExt cx="503" cy="641"/>
              </a:xfrm>
              <a:grpFill/>
            </p:grpSpPr>
            <p:sp>
              <p:nvSpPr>
                <p:cNvPr id="201" name="Freeform 79"/>
                <p:cNvSpPr>
                  <a:spLocks/>
                </p:cNvSpPr>
                <p:nvPr/>
              </p:nvSpPr>
              <p:spPr bwMode="auto">
                <a:xfrm>
                  <a:off x="2730" y="1692"/>
                  <a:ext cx="503" cy="641"/>
                </a:xfrm>
                <a:custGeom>
                  <a:avLst/>
                  <a:gdLst/>
                  <a:ahLst/>
                  <a:cxnLst>
                    <a:cxn ang="0">
                      <a:pos x="503" y="641"/>
                    </a:cxn>
                    <a:cxn ang="0">
                      <a:pos x="166" y="641"/>
                    </a:cxn>
                    <a:cxn ang="0">
                      <a:pos x="166" y="443"/>
                    </a:cxn>
                    <a:cxn ang="0">
                      <a:pos x="0" y="0"/>
                    </a:cxn>
                    <a:cxn ang="0">
                      <a:pos x="73" y="0"/>
                    </a:cxn>
                    <a:cxn ang="0">
                      <a:pos x="503" y="641"/>
                    </a:cxn>
                  </a:cxnLst>
                  <a:rect l="0" t="0" r="r" b="b"/>
                  <a:pathLst>
                    <a:path w="503" h="641">
                      <a:moveTo>
                        <a:pt x="503" y="641"/>
                      </a:moveTo>
                      <a:lnTo>
                        <a:pt x="166" y="641"/>
                      </a:lnTo>
                      <a:lnTo>
                        <a:pt x="166" y="443"/>
                      </a:lnTo>
                      <a:lnTo>
                        <a:pt x="0" y="0"/>
                      </a:lnTo>
                      <a:lnTo>
                        <a:pt x="73" y="0"/>
                      </a:lnTo>
                      <a:lnTo>
                        <a:pt x="503" y="641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pPr eaLnBrk="0" hangingPunct="0">
                    <a:defRPr/>
                  </a:pPr>
                  <a:endParaRPr lang="en-US" u="sng" dirty="0">
                    <a:solidFill>
                      <a:srgbClr val="FFFFFF"/>
                    </a:solidFill>
                    <a:latin typeface="Arial" pitchFamily="-112" charset="0"/>
                  </a:endParaRPr>
                </a:p>
              </p:txBody>
            </p:sp>
            <p:grpSp>
              <p:nvGrpSpPr>
                <p:cNvPr id="202" name="Group 80"/>
                <p:cNvGrpSpPr>
                  <a:grpSpLocks/>
                </p:cNvGrpSpPr>
                <p:nvPr/>
              </p:nvGrpSpPr>
              <p:grpSpPr bwMode="auto">
                <a:xfrm>
                  <a:off x="2848" y="2082"/>
                  <a:ext cx="338" cy="73"/>
                  <a:chOff x="4112" y="2935"/>
                  <a:chExt cx="338" cy="73"/>
                </a:xfrm>
                <a:grpFill/>
              </p:grpSpPr>
              <p:sp>
                <p:nvSpPr>
                  <p:cNvPr id="203" name="Rectangle 81"/>
                  <p:cNvSpPr>
                    <a:spLocks noChangeArrowheads="1"/>
                  </p:cNvSpPr>
                  <p:nvPr/>
                </p:nvSpPr>
                <p:spPr bwMode="auto">
                  <a:xfrm>
                    <a:off x="4364" y="2935"/>
                    <a:ext cx="86" cy="73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pPr eaLnBrk="0" hangingPunct="0">
                      <a:defRPr/>
                    </a:pPr>
                    <a:endParaRPr lang="en-US" u="sng" dirty="0">
                      <a:solidFill>
                        <a:srgbClr val="FFFFFF"/>
                      </a:solidFill>
                      <a:latin typeface="Arial" pitchFamily="-112" charset="0"/>
                    </a:endParaRPr>
                  </a:p>
                </p:txBody>
              </p:sp>
              <p:sp>
                <p:nvSpPr>
                  <p:cNvPr id="204" name="Freeform 82"/>
                  <p:cNvSpPr>
                    <a:spLocks/>
                  </p:cNvSpPr>
                  <p:nvPr/>
                </p:nvSpPr>
                <p:spPr bwMode="auto">
                  <a:xfrm>
                    <a:off x="4112" y="2948"/>
                    <a:ext cx="251" cy="60"/>
                  </a:xfrm>
                  <a:custGeom>
                    <a:avLst/>
                    <a:gdLst/>
                    <a:ahLst/>
                    <a:cxnLst>
                      <a:cxn ang="0">
                        <a:pos x="251" y="0"/>
                      </a:cxn>
                      <a:cxn ang="0">
                        <a:pos x="251" y="73"/>
                      </a:cxn>
                      <a:cxn ang="0">
                        <a:pos x="0" y="40"/>
                      </a:cxn>
                      <a:cxn ang="0">
                        <a:pos x="251" y="0"/>
                      </a:cxn>
                    </a:cxnLst>
                    <a:rect l="0" t="0" r="r" b="b"/>
                    <a:pathLst>
                      <a:path w="251" h="73">
                        <a:moveTo>
                          <a:pt x="251" y="0"/>
                        </a:moveTo>
                        <a:lnTo>
                          <a:pt x="251" y="73"/>
                        </a:lnTo>
                        <a:lnTo>
                          <a:pt x="0" y="40"/>
                        </a:lnTo>
                        <a:lnTo>
                          <a:pt x="251" y="0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pPr eaLnBrk="0" hangingPunct="0">
                      <a:defRPr/>
                    </a:pPr>
                    <a:endParaRPr lang="en-US" u="sng" dirty="0">
                      <a:solidFill>
                        <a:srgbClr val="FFFFFF"/>
                      </a:solidFill>
                      <a:latin typeface="Arial" pitchFamily="-112" charset="0"/>
                    </a:endParaRPr>
                  </a:p>
                </p:txBody>
              </p:sp>
            </p:grpSp>
          </p:grpSp>
          <p:grpSp>
            <p:nvGrpSpPr>
              <p:cNvPr id="196" name="Group 83"/>
              <p:cNvGrpSpPr>
                <a:grpSpLocks/>
              </p:cNvGrpSpPr>
              <p:nvPr/>
            </p:nvGrpSpPr>
            <p:grpSpPr bwMode="auto">
              <a:xfrm flipV="1">
                <a:off x="4075" y="2490"/>
                <a:ext cx="503" cy="641"/>
                <a:chOff x="2730" y="1692"/>
                <a:chExt cx="503" cy="641"/>
              </a:xfrm>
              <a:grpFill/>
            </p:grpSpPr>
            <p:sp>
              <p:nvSpPr>
                <p:cNvPr id="197" name="Freeform 84"/>
                <p:cNvSpPr>
                  <a:spLocks/>
                </p:cNvSpPr>
                <p:nvPr/>
              </p:nvSpPr>
              <p:spPr bwMode="auto">
                <a:xfrm>
                  <a:off x="2730" y="1692"/>
                  <a:ext cx="503" cy="641"/>
                </a:xfrm>
                <a:custGeom>
                  <a:avLst/>
                  <a:gdLst/>
                  <a:ahLst/>
                  <a:cxnLst>
                    <a:cxn ang="0">
                      <a:pos x="503" y="641"/>
                    </a:cxn>
                    <a:cxn ang="0">
                      <a:pos x="166" y="641"/>
                    </a:cxn>
                    <a:cxn ang="0">
                      <a:pos x="166" y="443"/>
                    </a:cxn>
                    <a:cxn ang="0">
                      <a:pos x="0" y="0"/>
                    </a:cxn>
                    <a:cxn ang="0">
                      <a:pos x="73" y="0"/>
                    </a:cxn>
                    <a:cxn ang="0">
                      <a:pos x="503" y="641"/>
                    </a:cxn>
                  </a:cxnLst>
                  <a:rect l="0" t="0" r="r" b="b"/>
                  <a:pathLst>
                    <a:path w="503" h="641">
                      <a:moveTo>
                        <a:pt x="503" y="641"/>
                      </a:moveTo>
                      <a:lnTo>
                        <a:pt x="166" y="641"/>
                      </a:lnTo>
                      <a:lnTo>
                        <a:pt x="166" y="443"/>
                      </a:lnTo>
                      <a:lnTo>
                        <a:pt x="0" y="0"/>
                      </a:lnTo>
                      <a:lnTo>
                        <a:pt x="73" y="0"/>
                      </a:lnTo>
                      <a:lnTo>
                        <a:pt x="503" y="641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pPr eaLnBrk="0" hangingPunct="0">
                    <a:defRPr/>
                  </a:pPr>
                  <a:endParaRPr lang="en-US" u="sng" dirty="0">
                    <a:solidFill>
                      <a:srgbClr val="FFFFFF"/>
                    </a:solidFill>
                    <a:latin typeface="Arial" pitchFamily="-112" charset="0"/>
                  </a:endParaRPr>
                </a:p>
              </p:txBody>
            </p:sp>
            <p:grpSp>
              <p:nvGrpSpPr>
                <p:cNvPr id="198" name="Group 85"/>
                <p:cNvGrpSpPr>
                  <a:grpSpLocks/>
                </p:cNvGrpSpPr>
                <p:nvPr/>
              </p:nvGrpSpPr>
              <p:grpSpPr bwMode="auto">
                <a:xfrm>
                  <a:off x="2848" y="2082"/>
                  <a:ext cx="338" cy="73"/>
                  <a:chOff x="4112" y="2935"/>
                  <a:chExt cx="338" cy="73"/>
                </a:xfrm>
                <a:grpFill/>
              </p:grpSpPr>
              <p:sp>
                <p:nvSpPr>
                  <p:cNvPr id="199" name="Rectangle 86"/>
                  <p:cNvSpPr>
                    <a:spLocks noChangeArrowheads="1"/>
                  </p:cNvSpPr>
                  <p:nvPr/>
                </p:nvSpPr>
                <p:spPr bwMode="auto">
                  <a:xfrm>
                    <a:off x="4364" y="2935"/>
                    <a:ext cx="86" cy="73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pPr eaLnBrk="0" hangingPunct="0">
                      <a:defRPr/>
                    </a:pPr>
                    <a:endParaRPr lang="en-US" u="sng" dirty="0">
                      <a:solidFill>
                        <a:srgbClr val="FFFFFF"/>
                      </a:solidFill>
                      <a:latin typeface="Arial" pitchFamily="-112" charset="0"/>
                    </a:endParaRPr>
                  </a:p>
                </p:txBody>
              </p:sp>
              <p:sp>
                <p:nvSpPr>
                  <p:cNvPr id="200" name="Freeform 87"/>
                  <p:cNvSpPr>
                    <a:spLocks/>
                  </p:cNvSpPr>
                  <p:nvPr/>
                </p:nvSpPr>
                <p:spPr bwMode="auto">
                  <a:xfrm>
                    <a:off x="4112" y="2948"/>
                    <a:ext cx="251" cy="60"/>
                  </a:xfrm>
                  <a:custGeom>
                    <a:avLst/>
                    <a:gdLst/>
                    <a:ahLst/>
                    <a:cxnLst>
                      <a:cxn ang="0">
                        <a:pos x="251" y="0"/>
                      </a:cxn>
                      <a:cxn ang="0">
                        <a:pos x="251" y="73"/>
                      </a:cxn>
                      <a:cxn ang="0">
                        <a:pos x="0" y="40"/>
                      </a:cxn>
                      <a:cxn ang="0">
                        <a:pos x="251" y="0"/>
                      </a:cxn>
                    </a:cxnLst>
                    <a:rect l="0" t="0" r="r" b="b"/>
                    <a:pathLst>
                      <a:path w="251" h="73">
                        <a:moveTo>
                          <a:pt x="251" y="0"/>
                        </a:moveTo>
                        <a:lnTo>
                          <a:pt x="251" y="73"/>
                        </a:lnTo>
                        <a:lnTo>
                          <a:pt x="0" y="40"/>
                        </a:lnTo>
                        <a:lnTo>
                          <a:pt x="251" y="0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pPr eaLnBrk="0" hangingPunct="0">
                      <a:defRPr/>
                    </a:pPr>
                    <a:endParaRPr lang="en-US" u="sng" dirty="0">
                      <a:solidFill>
                        <a:srgbClr val="FFFFFF"/>
                      </a:solidFill>
                      <a:latin typeface="Arial" pitchFamily="-112" charset="0"/>
                    </a:endParaRPr>
                  </a:p>
                </p:txBody>
              </p:sp>
            </p:grpSp>
          </p:grpSp>
        </p:grpSp>
      </p:grpSp>
      <p:grpSp>
        <p:nvGrpSpPr>
          <p:cNvPr id="211" name="Group 68"/>
          <p:cNvGrpSpPr>
            <a:grpSpLocks/>
          </p:cNvGrpSpPr>
          <p:nvPr/>
        </p:nvGrpSpPr>
        <p:grpSpPr bwMode="auto">
          <a:xfrm rot="886647">
            <a:off x="2018660" y="4154474"/>
            <a:ext cx="491401" cy="457967"/>
            <a:chOff x="3514" y="1918"/>
            <a:chExt cx="1270" cy="1280"/>
          </a:xfrm>
          <a:solidFill>
            <a:srgbClr val="2970FF"/>
          </a:solidFill>
        </p:grpSpPr>
        <p:grpSp>
          <p:nvGrpSpPr>
            <p:cNvPr id="212" name="Group 69"/>
            <p:cNvGrpSpPr>
              <a:grpSpLocks/>
            </p:cNvGrpSpPr>
            <p:nvPr/>
          </p:nvGrpSpPr>
          <p:grpSpPr bwMode="auto">
            <a:xfrm>
              <a:off x="3514" y="2484"/>
              <a:ext cx="1270" cy="147"/>
              <a:chOff x="1895" y="1362"/>
              <a:chExt cx="1270" cy="147"/>
            </a:xfrm>
            <a:grpFill/>
          </p:grpSpPr>
          <p:sp>
            <p:nvSpPr>
              <p:cNvPr id="227" name="Oval 70"/>
              <p:cNvSpPr>
                <a:spLocks noChangeArrowheads="1"/>
              </p:cNvSpPr>
              <p:nvPr/>
            </p:nvSpPr>
            <p:spPr bwMode="auto">
              <a:xfrm>
                <a:off x="2676" y="1369"/>
                <a:ext cx="489" cy="133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eaLnBrk="0" hangingPunct="0">
                  <a:defRPr/>
                </a:pPr>
                <a:endParaRPr lang="en-US" u="sng" dirty="0">
                  <a:solidFill>
                    <a:srgbClr val="FFFFFF"/>
                  </a:solidFill>
                  <a:latin typeface="Arial" pitchFamily="-112" charset="0"/>
                </a:endParaRPr>
              </a:p>
            </p:txBody>
          </p:sp>
          <p:sp>
            <p:nvSpPr>
              <p:cNvPr id="228" name="Rectangle 71"/>
              <p:cNvSpPr>
                <a:spLocks noChangeArrowheads="1"/>
              </p:cNvSpPr>
              <p:nvPr/>
            </p:nvSpPr>
            <p:spPr bwMode="auto">
              <a:xfrm>
                <a:off x="2351" y="1362"/>
                <a:ext cx="589" cy="146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eaLnBrk="0" hangingPunct="0">
                  <a:defRPr/>
                </a:pPr>
                <a:endParaRPr lang="en-US" u="sng" dirty="0">
                  <a:solidFill>
                    <a:srgbClr val="FFFFFF"/>
                  </a:solidFill>
                  <a:latin typeface="Arial" pitchFamily="-112" charset="0"/>
                </a:endParaRPr>
              </a:p>
            </p:txBody>
          </p:sp>
          <p:sp>
            <p:nvSpPr>
              <p:cNvPr id="229" name="Oval 72"/>
              <p:cNvSpPr>
                <a:spLocks noChangeArrowheads="1"/>
              </p:cNvSpPr>
              <p:nvPr/>
            </p:nvSpPr>
            <p:spPr bwMode="auto">
              <a:xfrm>
                <a:off x="1895" y="1403"/>
                <a:ext cx="575" cy="66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eaLnBrk="0" hangingPunct="0">
                  <a:defRPr/>
                </a:pPr>
                <a:endParaRPr lang="en-US" u="sng" dirty="0">
                  <a:solidFill>
                    <a:srgbClr val="FFFFFF"/>
                  </a:solidFill>
                  <a:latin typeface="Arial" pitchFamily="-112" charset="0"/>
                </a:endParaRPr>
              </a:p>
            </p:txBody>
          </p:sp>
          <p:sp>
            <p:nvSpPr>
              <p:cNvPr id="230" name="Oval 73"/>
              <p:cNvSpPr>
                <a:spLocks noChangeArrowheads="1"/>
              </p:cNvSpPr>
              <p:nvPr/>
            </p:nvSpPr>
            <p:spPr bwMode="auto">
              <a:xfrm>
                <a:off x="2060" y="1363"/>
                <a:ext cx="635" cy="146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eaLnBrk="0" hangingPunct="0">
                  <a:defRPr/>
                </a:pPr>
                <a:endParaRPr lang="en-US" u="sng" dirty="0">
                  <a:solidFill>
                    <a:srgbClr val="FFFFFF"/>
                  </a:solidFill>
                  <a:latin typeface="Arial" pitchFamily="-112" charset="0"/>
                </a:endParaRPr>
              </a:p>
            </p:txBody>
          </p:sp>
        </p:grpSp>
        <p:grpSp>
          <p:nvGrpSpPr>
            <p:cNvPr id="213" name="Group 74"/>
            <p:cNvGrpSpPr>
              <a:grpSpLocks/>
            </p:cNvGrpSpPr>
            <p:nvPr/>
          </p:nvGrpSpPr>
          <p:grpSpPr bwMode="auto">
            <a:xfrm>
              <a:off x="3517" y="2315"/>
              <a:ext cx="232" cy="486"/>
              <a:chOff x="2742" y="2393"/>
              <a:chExt cx="232" cy="486"/>
            </a:xfrm>
            <a:grpFill/>
          </p:grpSpPr>
          <p:sp>
            <p:nvSpPr>
              <p:cNvPr id="225" name="Freeform 224"/>
              <p:cNvSpPr>
                <a:spLocks/>
              </p:cNvSpPr>
              <p:nvPr/>
            </p:nvSpPr>
            <p:spPr bwMode="auto">
              <a:xfrm>
                <a:off x="2743" y="2393"/>
                <a:ext cx="231" cy="244"/>
              </a:xfrm>
              <a:custGeom>
                <a:avLst/>
                <a:gdLst/>
                <a:ahLst/>
                <a:cxnLst>
                  <a:cxn ang="0">
                    <a:pos x="231" y="244"/>
                  </a:cxn>
                  <a:cxn ang="0">
                    <a:pos x="66" y="244"/>
                  </a:cxn>
                  <a:cxn ang="0">
                    <a:pos x="0" y="33"/>
                  </a:cxn>
                  <a:cxn ang="0">
                    <a:pos x="33" y="0"/>
                  </a:cxn>
                  <a:cxn ang="0">
                    <a:pos x="231" y="244"/>
                  </a:cxn>
                </a:cxnLst>
                <a:rect l="0" t="0" r="r" b="b"/>
                <a:pathLst>
                  <a:path w="231" h="244">
                    <a:moveTo>
                      <a:pt x="231" y="244"/>
                    </a:moveTo>
                    <a:lnTo>
                      <a:pt x="66" y="244"/>
                    </a:lnTo>
                    <a:lnTo>
                      <a:pt x="0" y="33"/>
                    </a:lnTo>
                    <a:lnTo>
                      <a:pt x="33" y="0"/>
                    </a:lnTo>
                    <a:lnTo>
                      <a:pt x="231" y="244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eaLnBrk="0" hangingPunct="0">
                  <a:defRPr/>
                </a:pPr>
                <a:endParaRPr lang="en-US" u="sng" dirty="0">
                  <a:solidFill>
                    <a:srgbClr val="FFFFFF"/>
                  </a:solidFill>
                  <a:latin typeface="Arial" pitchFamily="-112" charset="0"/>
                </a:endParaRPr>
              </a:p>
            </p:txBody>
          </p:sp>
          <p:sp>
            <p:nvSpPr>
              <p:cNvPr id="226" name="Freeform 225"/>
              <p:cNvSpPr>
                <a:spLocks/>
              </p:cNvSpPr>
              <p:nvPr/>
            </p:nvSpPr>
            <p:spPr bwMode="auto">
              <a:xfrm flipV="1">
                <a:off x="2742" y="2635"/>
                <a:ext cx="231" cy="244"/>
              </a:xfrm>
              <a:custGeom>
                <a:avLst/>
                <a:gdLst/>
                <a:ahLst/>
                <a:cxnLst>
                  <a:cxn ang="0">
                    <a:pos x="231" y="244"/>
                  </a:cxn>
                  <a:cxn ang="0">
                    <a:pos x="66" y="244"/>
                  </a:cxn>
                  <a:cxn ang="0">
                    <a:pos x="0" y="33"/>
                  </a:cxn>
                  <a:cxn ang="0">
                    <a:pos x="33" y="0"/>
                  </a:cxn>
                  <a:cxn ang="0">
                    <a:pos x="231" y="244"/>
                  </a:cxn>
                </a:cxnLst>
                <a:rect l="0" t="0" r="r" b="b"/>
                <a:pathLst>
                  <a:path w="231" h="244">
                    <a:moveTo>
                      <a:pt x="231" y="244"/>
                    </a:moveTo>
                    <a:lnTo>
                      <a:pt x="66" y="244"/>
                    </a:lnTo>
                    <a:lnTo>
                      <a:pt x="0" y="33"/>
                    </a:lnTo>
                    <a:lnTo>
                      <a:pt x="33" y="0"/>
                    </a:lnTo>
                    <a:lnTo>
                      <a:pt x="231" y="244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eaLnBrk="0" hangingPunct="0">
                  <a:defRPr/>
                </a:pPr>
                <a:endParaRPr lang="en-US" u="sng" dirty="0">
                  <a:solidFill>
                    <a:srgbClr val="FFFFFF"/>
                  </a:solidFill>
                  <a:latin typeface="Arial" pitchFamily="-112" charset="0"/>
                </a:endParaRPr>
              </a:p>
            </p:txBody>
          </p:sp>
        </p:grpSp>
        <p:grpSp>
          <p:nvGrpSpPr>
            <p:cNvPr id="214" name="Group 77"/>
            <p:cNvGrpSpPr>
              <a:grpSpLocks/>
            </p:cNvGrpSpPr>
            <p:nvPr/>
          </p:nvGrpSpPr>
          <p:grpSpPr bwMode="auto">
            <a:xfrm>
              <a:off x="3921" y="1918"/>
              <a:ext cx="504" cy="1280"/>
              <a:chOff x="4074" y="1851"/>
              <a:chExt cx="504" cy="1280"/>
            </a:xfrm>
            <a:grpFill/>
          </p:grpSpPr>
          <p:grpSp>
            <p:nvGrpSpPr>
              <p:cNvPr id="215" name="Group 78"/>
              <p:cNvGrpSpPr>
                <a:grpSpLocks/>
              </p:cNvGrpSpPr>
              <p:nvPr/>
            </p:nvGrpSpPr>
            <p:grpSpPr bwMode="auto">
              <a:xfrm>
                <a:off x="4074" y="1851"/>
                <a:ext cx="503" cy="641"/>
                <a:chOff x="2730" y="1692"/>
                <a:chExt cx="503" cy="641"/>
              </a:xfrm>
              <a:grpFill/>
            </p:grpSpPr>
            <p:sp>
              <p:nvSpPr>
                <p:cNvPr id="221" name="Freeform 79"/>
                <p:cNvSpPr>
                  <a:spLocks/>
                </p:cNvSpPr>
                <p:nvPr/>
              </p:nvSpPr>
              <p:spPr bwMode="auto">
                <a:xfrm>
                  <a:off x="2730" y="1692"/>
                  <a:ext cx="503" cy="641"/>
                </a:xfrm>
                <a:custGeom>
                  <a:avLst/>
                  <a:gdLst/>
                  <a:ahLst/>
                  <a:cxnLst>
                    <a:cxn ang="0">
                      <a:pos x="503" y="641"/>
                    </a:cxn>
                    <a:cxn ang="0">
                      <a:pos x="166" y="641"/>
                    </a:cxn>
                    <a:cxn ang="0">
                      <a:pos x="166" y="443"/>
                    </a:cxn>
                    <a:cxn ang="0">
                      <a:pos x="0" y="0"/>
                    </a:cxn>
                    <a:cxn ang="0">
                      <a:pos x="73" y="0"/>
                    </a:cxn>
                    <a:cxn ang="0">
                      <a:pos x="503" y="641"/>
                    </a:cxn>
                  </a:cxnLst>
                  <a:rect l="0" t="0" r="r" b="b"/>
                  <a:pathLst>
                    <a:path w="503" h="641">
                      <a:moveTo>
                        <a:pt x="503" y="641"/>
                      </a:moveTo>
                      <a:lnTo>
                        <a:pt x="166" y="641"/>
                      </a:lnTo>
                      <a:lnTo>
                        <a:pt x="166" y="443"/>
                      </a:lnTo>
                      <a:lnTo>
                        <a:pt x="0" y="0"/>
                      </a:lnTo>
                      <a:lnTo>
                        <a:pt x="73" y="0"/>
                      </a:lnTo>
                      <a:lnTo>
                        <a:pt x="503" y="641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pPr eaLnBrk="0" hangingPunct="0">
                    <a:defRPr/>
                  </a:pPr>
                  <a:endParaRPr lang="en-US" u="sng" dirty="0">
                    <a:solidFill>
                      <a:srgbClr val="FFFFFF"/>
                    </a:solidFill>
                    <a:latin typeface="Arial" pitchFamily="-112" charset="0"/>
                  </a:endParaRPr>
                </a:p>
              </p:txBody>
            </p:sp>
            <p:grpSp>
              <p:nvGrpSpPr>
                <p:cNvPr id="222" name="Group 80"/>
                <p:cNvGrpSpPr>
                  <a:grpSpLocks/>
                </p:cNvGrpSpPr>
                <p:nvPr/>
              </p:nvGrpSpPr>
              <p:grpSpPr bwMode="auto">
                <a:xfrm>
                  <a:off x="2848" y="2082"/>
                  <a:ext cx="338" cy="73"/>
                  <a:chOff x="4112" y="2935"/>
                  <a:chExt cx="338" cy="73"/>
                </a:xfrm>
                <a:grpFill/>
              </p:grpSpPr>
              <p:sp>
                <p:nvSpPr>
                  <p:cNvPr id="223" name="Rectangle 81"/>
                  <p:cNvSpPr>
                    <a:spLocks noChangeArrowheads="1"/>
                  </p:cNvSpPr>
                  <p:nvPr/>
                </p:nvSpPr>
                <p:spPr bwMode="auto">
                  <a:xfrm>
                    <a:off x="4364" y="2935"/>
                    <a:ext cx="86" cy="73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pPr eaLnBrk="0" hangingPunct="0">
                      <a:defRPr/>
                    </a:pPr>
                    <a:endParaRPr lang="en-US" u="sng" dirty="0">
                      <a:solidFill>
                        <a:srgbClr val="FFFFFF"/>
                      </a:solidFill>
                      <a:latin typeface="Arial" pitchFamily="-112" charset="0"/>
                    </a:endParaRPr>
                  </a:p>
                </p:txBody>
              </p:sp>
              <p:sp>
                <p:nvSpPr>
                  <p:cNvPr id="224" name="Freeform 82"/>
                  <p:cNvSpPr>
                    <a:spLocks/>
                  </p:cNvSpPr>
                  <p:nvPr/>
                </p:nvSpPr>
                <p:spPr bwMode="auto">
                  <a:xfrm>
                    <a:off x="4112" y="2948"/>
                    <a:ext cx="251" cy="60"/>
                  </a:xfrm>
                  <a:custGeom>
                    <a:avLst/>
                    <a:gdLst/>
                    <a:ahLst/>
                    <a:cxnLst>
                      <a:cxn ang="0">
                        <a:pos x="251" y="0"/>
                      </a:cxn>
                      <a:cxn ang="0">
                        <a:pos x="251" y="73"/>
                      </a:cxn>
                      <a:cxn ang="0">
                        <a:pos x="0" y="40"/>
                      </a:cxn>
                      <a:cxn ang="0">
                        <a:pos x="251" y="0"/>
                      </a:cxn>
                    </a:cxnLst>
                    <a:rect l="0" t="0" r="r" b="b"/>
                    <a:pathLst>
                      <a:path w="251" h="73">
                        <a:moveTo>
                          <a:pt x="251" y="0"/>
                        </a:moveTo>
                        <a:lnTo>
                          <a:pt x="251" y="73"/>
                        </a:lnTo>
                        <a:lnTo>
                          <a:pt x="0" y="40"/>
                        </a:lnTo>
                        <a:lnTo>
                          <a:pt x="251" y="0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pPr eaLnBrk="0" hangingPunct="0">
                      <a:defRPr/>
                    </a:pPr>
                    <a:endParaRPr lang="en-US" u="sng" dirty="0">
                      <a:solidFill>
                        <a:srgbClr val="FFFFFF"/>
                      </a:solidFill>
                      <a:latin typeface="Arial" pitchFamily="-112" charset="0"/>
                    </a:endParaRPr>
                  </a:p>
                </p:txBody>
              </p:sp>
            </p:grpSp>
          </p:grpSp>
          <p:grpSp>
            <p:nvGrpSpPr>
              <p:cNvPr id="216" name="Group 83"/>
              <p:cNvGrpSpPr>
                <a:grpSpLocks/>
              </p:cNvGrpSpPr>
              <p:nvPr/>
            </p:nvGrpSpPr>
            <p:grpSpPr bwMode="auto">
              <a:xfrm flipV="1">
                <a:off x="4075" y="2490"/>
                <a:ext cx="503" cy="641"/>
                <a:chOff x="2730" y="1692"/>
                <a:chExt cx="503" cy="641"/>
              </a:xfrm>
              <a:grpFill/>
            </p:grpSpPr>
            <p:sp>
              <p:nvSpPr>
                <p:cNvPr id="217" name="Freeform 84"/>
                <p:cNvSpPr>
                  <a:spLocks/>
                </p:cNvSpPr>
                <p:nvPr/>
              </p:nvSpPr>
              <p:spPr bwMode="auto">
                <a:xfrm>
                  <a:off x="2730" y="1692"/>
                  <a:ext cx="503" cy="641"/>
                </a:xfrm>
                <a:custGeom>
                  <a:avLst/>
                  <a:gdLst/>
                  <a:ahLst/>
                  <a:cxnLst>
                    <a:cxn ang="0">
                      <a:pos x="503" y="641"/>
                    </a:cxn>
                    <a:cxn ang="0">
                      <a:pos x="166" y="641"/>
                    </a:cxn>
                    <a:cxn ang="0">
                      <a:pos x="166" y="443"/>
                    </a:cxn>
                    <a:cxn ang="0">
                      <a:pos x="0" y="0"/>
                    </a:cxn>
                    <a:cxn ang="0">
                      <a:pos x="73" y="0"/>
                    </a:cxn>
                    <a:cxn ang="0">
                      <a:pos x="503" y="641"/>
                    </a:cxn>
                  </a:cxnLst>
                  <a:rect l="0" t="0" r="r" b="b"/>
                  <a:pathLst>
                    <a:path w="503" h="641">
                      <a:moveTo>
                        <a:pt x="503" y="641"/>
                      </a:moveTo>
                      <a:lnTo>
                        <a:pt x="166" y="641"/>
                      </a:lnTo>
                      <a:lnTo>
                        <a:pt x="166" y="443"/>
                      </a:lnTo>
                      <a:lnTo>
                        <a:pt x="0" y="0"/>
                      </a:lnTo>
                      <a:lnTo>
                        <a:pt x="73" y="0"/>
                      </a:lnTo>
                      <a:lnTo>
                        <a:pt x="503" y="641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pPr eaLnBrk="0" hangingPunct="0">
                    <a:defRPr/>
                  </a:pPr>
                  <a:endParaRPr lang="en-US" u="sng" dirty="0">
                    <a:solidFill>
                      <a:srgbClr val="FFFFFF"/>
                    </a:solidFill>
                    <a:latin typeface="Arial" pitchFamily="-112" charset="0"/>
                  </a:endParaRPr>
                </a:p>
              </p:txBody>
            </p:sp>
            <p:grpSp>
              <p:nvGrpSpPr>
                <p:cNvPr id="218" name="Group 85"/>
                <p:cNvGrpSpPr>
                  <a:grpSpLocks/>
                </p:cNvGrpSpPr>
                <p:nvPr/>
              </p:nvGrpSpPr>
              <p:grpSpPr bwMode="auto">
                <a:xfrm>
                  <a:off x="2848" y="2082"/>
                  <a:ext cx="338" cy="73"/>
                  <a:chOff x="4112" y="2935"/>
                  <a:chExt cx="338" cy="73"/>
                </a:xfrm>
                <a:grpFill/>
              </p:grpSpPr>
              <p:sp>
                <p:nvSpPr>
                  <p:cNvPr id="219" name="Rectangle 86"/>
                  <p:cNvSpPr>
                    <a:spLocks noChangeArrowheads="1"/>
                  </p:cNvSpPr>
                  <p:nvPr/>
                </p:nvSpPr>
                <p:spPr bwMode="auto">
                  <a:xfrm>
                    <a:off x="4364" y="2935"/>
                    <a:ext cx="86" cy="73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pPr eaLnBrk="0" hangingPunct="0">
                      <a:defRPr/>
                    </a:pPr>
                    <a:endParaRPr lang="en-US" u="sng" dirty="0">
                      <a:solidFill>
                        <a:srgbClr val="FFFFFF"/>
                      </a:solidFill>
                      <a:latin typeface="Arial" pitchFamily="-112" charset="0"/>
                    </a:endParaRPr>
                  </a:p>
                </p:txBody>
              </p:sp>
              <p:sp>
                <p:nvSpPr>
                  <p:cNvPr id="220" name="Freeform 87"/>
                  <p:cNvSpPr>
                    <a:spLocks/>
                  </p:cNvSpPr>
                  <p:nvPr/>
                </p:nvSpPr>
                <p:spPr bwMode="auto">
                  <a:xfrm>
                    <a:off x="4112" y="2948"/>
                    <a:ext cx="251" cy="60"/>
                  </a:xfrm>
                  <a:custGeom>
                    <a:avLst/>
                    <a:gdLst/>
                    <a:ahLst/>
                    <a:cxnLst>
                      <a:cxn ang="0">
                        <a:pos x="251" y="0"/>
                      </a:cxn>
                      <a:cxn ang="0">
                        <a:pos x="251" y="73"/>
                      </a:cxn>
                      <a:cxn ang="0">
                        <a:pos x="0" y="40"/>
                      </a:cxn>
                      <a:cxn ang="0">
                        <a:pos x="251" y="0"/>
                      </a:cxn>
                    </a:cxnLst>
                    <a:rect l="0" t="0" r="r" b="b"/>
                    <a:pathLst>
                      <a:path w="251" h="73">
                        <a:moveTo>
                          <a:pt x="251" y="0"/>
                        </a:moveTo>
                        <a:lnTo>
                          <a:pt x="251" y="73"/>
                        </a:lnTo>
                        <a:lnTo>
                          <a:pt x="0" y="40"/>
                        </a:lnTo>
                        <a:lnTo>
                          <a:pt x="251" y="0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pPr eaLnBrk="0" hangingPunct="0">
                      <a:defRPr/>
                    </a:pPr>
                    <a:endParaRPr lang="en-US" u="sng" dirty="0">
                      <a:solidFill>
                        <a:srgbClr val="FFFFFF"/>
                      </a:solidFill>
                      <a:latin typeface="Arial" pitchFamily="-112" charset="0"/>
                    </a:endParaRPr>
                  </a:p>
                </p:txBody>
              </p:sp>
            </p:grpSp>
          </p:grpSp>
        </p:grpSp>
      </p:grpSp>
      <p:sp>
        <p:nvSpPr>
          <p:cNvPr id="291" name="TextBox 290"/>
          <p:cNvSpPr txBox="1"/>
          <p:nvPr/>
        </p:nvSpPr>
        <p:spPr>
          <a:xfrm>
            <a:off x="5171448" y="5444086"/>
            <a:ext cx="3434087" cy="1097142"/>
          </a:xfrm>
          <a:prstGeom prst="rect">
            <a:avLst/>
          </a:prstGeom>
          <a:noFill/>
        </p:spPr>
        <p:txBody>
          <a:bodyPr wrap="square" lIns="91364" tIns="45680" rIns="91364" bIns="45680" rtlCol="0">
            <a:spAutoFit/>
          </a:bodyPr>
          <a:lstStyle/>
          <a:p>
            <a:pPr eaLnBrk="0" hangingPunct="0"/>
            <a:r>
              <a:rPr lang="en-US" sz="1600" dirty="0">
                <a:solidFill>
                  <a:srgbClr val="FFFFFF"/>
                </a:solidFill>
                <a:latin typeface="Arial" pitchFamily="-110" charset="0"/>
              </a:rPr>
              <a:t>Metrics</a:t>
            </a:r>
          </a:p>
          <a:p>
            <a:pPr marL="285510" indent="-285510" eaLnBrk="0" hangingPunct="0">
              <a:buFont typeface="Arial"/>
              <a:buChar char="•"/>
            </a:pPr>
            <a:r>
              <a:rPr lang="en-US" sz="1600" dirty="0">
                <a:solidFill>
                  <a:srgbClr val="FFFFFF"/>
                </a:solidFill>
                <a:latin typeface="Arial" pitchFamily="-110" charset="0"/>
              </a:rPr>
              <a:t>Flight time and fuel savings</a:t>
            </a:r>
          </a:p>
          <a:p>
            <a:pPr marL="285510" indent="-285510" eaLnBrk="0" hangingPunct="0">
              <a:buFont typeface="Arial"/>
              <a:buChar char="•"/>
            </a:pPr>
            <a:r>
              <a:rPr lang="en-US" sz="1600" dirty="0">
                <a:solidFill>
                  <a:srgbClr val="FFFFFF"/>
                </a:solidFill>
                <a:latin typeface="Arial" pitchFamily="-110" charset="0"/>
              </a:rPr>
              <a:t>ATC acceptability</a:t>
            </a:r>
          </a:p>
          <a:p>
            <a:pPr marL="285510" indent="-285510" eaLnBrk="0" hangingPunct="0">
              <a:buFont typeface="Arial"/>
              <a:buChar char="•"/>
            </a:pPr>
            <a:r>
              <a:rPr lang="en-US" sz="1600" dirty="0">
                <a:solidFill>
                  <a:srgbClr val="FFFFFF"/>
                </a:solidFill>
                <a:latin typeface="Arial" pitchFamily="-110" charset="0"/>
              </a:rPr>
              <a:t>Reduced operator workload</a:t>
            </a:r>
          </a:p>
        </p:txBody>
      </p:sp>
      <p:sp>
        <p:nvSpPr>
          <p:cNvPr id="292" name="TextBox 291"/>
          <p:cNvSpPr txBox="1"/>
          <p:nvPr/>
        </p:nvSpPr>
        <p:spPr>
          <a:xfrm>
            <a:off x="6414346" y="5068148"/>
            <a:ext cx="2074334" cy="343476"/>
          </a:xfrm>
          <a:prstGeom prst="rect">
            <a:avLst/>
          </a:prstGeom>
          <a:noFill/>
        </p:spPr>
        <p:txBody>
          <a:bodyPr wrap="square" lIns="91364" tIns="45680" rIns="91364" bIns="45680" rtlCol="0">
            <a:spAutoFit/>
          </a:bodyPr>
          <a:lstStyle/>
          <a:p>
            <a:pPr algn="ctr" eaLnBrk="0" hangingPunct="0"/>
            <a:r>
              <a:rPr lang="en-US" sz="1600" dirty="0">
                <a:solidFill>
                  <a:srgbClr val="FFFFFF"/>
                </a:solidFill>
                <a:latin typeface="Arial" pitchFamily="-110" charset="0"/>
              </a:rPr>
              <a:t>Congested Sectors</a:t>
            </a:r>
          </a:p>
        </p:txBody>
      </p:sp>
      <p:pic>
        <p:nvPicPr>
          <p:cNvPr id="15" name="Picture 242" descr="dave2Wx1-wxgrapic4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050681">
            <a:off x="4012768" y="1190721"/>
            <a:ext cx="1841144" cy="25917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6" name="TextBox 295"/>
          <p:cNvSpPr txBox="1"/>
          <p:nvPr/>
        </p:nvSpPr>
        <p:spPr>
          <a:xfrm>
            <a:off x="502918" y="2029477"/>
            <a:ext cx="3586484" cy="1323358"/>
          </a:xfrm>
          <a:prstGeom prst="rect">
            <a:avLst/>
          </a:prstGeom>
          <a:noFill/>
        </p:spPr>
        <p:txBody>
          <a:bodyPr wrap="square" lIns="91364" tIns="45680" rIns="91364" bIns="45680" rtlCol="0">
            <a:spAutoFit/>
          </a:bodyPr>
          <a:lstStyle/>
          <a:p>
            <a:pPr eaLnBrk="0" hangingPunct="0"/>
            <a:r>
              <a:rPr lang="en-US" sz="1600" dirty="0">
                <a:solidFill>
                  <a:srgbClr val="FFFFFF"/>
                </a:solidFill>
                <a:latin typeface="Arial" pitchFamily="-110" charset="0"/>
              </a:rPr>
              <a:t>Solution</a:t>
            </a:r>
          </a:p>
          <a:p>
            <a:pPr eaLnBrk="0" hangingPunct="0"/>
            <a:r>
              <a:rPr lang="en-US" sz="1600" dirty="0">
                <a:solidFill>
                  <a:srgbClr val="FFFFFF"/>
                </a:solidFill>
                <a:latin typeface="Arial" pitchFamily="-110" charset="0"/>
              </a:rPr>
              <a:t>Continuous automatic search finds common, high value, ATC acceptable route corrections for multiple flights, MFCR preferred by ATC users</a:t>
            </a:r>
          </a:p>
        </p:txBody>
      </p:sp>
      <p:cxnSp>
        <p:nvCxnSpPr>
          <p:cNvPr id="66" name="Straight Connector 71"/>
          <p:cNvCxnSpPr>
            <a:cxnSpLocks noChangeShapeType="1"/>
          </p:cNvCxnSpPr>
          <p:nvPr/>
        </p:nvCxnSpPr>
        <p:spPr bwMode="auto">
          <a:xfrm flipV="1">
            <a:off x="2692413" y="3611856"/>
            <a:ext cx="2489200" cy="888999"/>
          </a:xfrm>
          <a:prstGeom prst="line">
            <a:avLst/>
          </a:prstGeom>
          <a:noFill/>
          <a:ln w="31750">
            <a:solidFill>
              <a:srgbClr val="FFFFFF"/>
            </a:solidFill>
            <a:prstDash val="dash"/>
            <a:round/>
            <a:headEnd/>
            <a:tailEnd/>
          </a:ln>
        </p:spPr>
      </p:cxnSp>
      <p:cxnSp>
        <p:nvCxnSpPr>
          <p:cNvPr id="103" name="Straight Connector 71"/>
          <p:cNvCxnSpPr>
            <a:cxnSpLocks noChangeShapeType="1"/>
            <a:stCxn id="52" idx="6"/>
            <a:endCxn id="48" idx="2"/>
          </p:cNvCxnSpPr>
          <p:nvPr/>
        </p:nvCxnSpPr>
        <p:spPr bwMode="auto">
          <a:xfrm flipV="1">
            <a:off x="2146312" y="3718695"/>
            <a:ext cx="2878668" cy="1300422"/>
          </a:xfrm>
          <a:prstGeom prst="line">
            <a:avLst/>
          </a:prstGeom>
          <a:noFill/>
          <a:ln w="31750">
            <a:solidFill>
              <a:srgbClr val="FFFFFF"/>
            </a:solidFill>
            <a:prstDash val="dash"/>
            <a:round/>
            <a:headEnd/>
            <a:tailEnd/>
          </a:ln>
        </p:spPr>
      </p:cxnSp>
      <p:cxnSp>
        <p:nvCxnSpPr>
          <p:cNvPr id="295" name="Straight Connector 71"/>
          <p:cNvCxnSpPr>
            <a:cxnSpLocks noChangeShapeType="1"/>
            <a:stCxn id="166" idx="7"/>
          </p:cNvCxnSpPr>
          <p:nvPr/>
        </p:nvCxnSpPr>
        <p:spPr bwMode="auto">
          <a:xfrm flipV="1">
            <a:off x="2761509" y="3733800"/>
            <a:ext cx="2310024" cy="1711726"/>
          </a:xfrm>
          <a:prstGeom prst="line">
            <a:avLst/>
          </a:prstGeom>
          <a:noFill/>
          <a:ln w="31750">
            <a:solidFill>
              <a:srgbClr val="FFFFFF"/>
            </a:solidFill>
            <a:prstDash val="dash"/>
            <a:round/>
            <a:headEnd/>
            <a:tailEnd/>
          </a:ln>
        </p:spPr>
      </p:cxnSp>
      <p:cxnSp>
        <p:nvCxnSpPr>
          <p:cNvPr id="55" name="Straight Connector 71"/>
          <p:cNvCxnSpPr>
            <a:cxnSpLocks noChangeShapeType="1"/>
            <a:endCxn id="10" idx="1"/>
          </p:cNvCxnSpPr>
          <p:nvPr/>
        </p:nvCxnSpPr>
        <p:spPr bwMode="auto">
          <a:xfrm flipV="1">
            <a:off x="5211246" y="1930400"/>
            <a:ext cx="2578090" cy="1650997"/>
          </a:xfrm>
          <a:prstGeom prst="line">
            <a:avLst/>
          </a:prstGeom>
          <a:noFill/>
          <a:ln w="31750">
            <a:solidFill>
              <a:srgbClr val="FFFFFF"/>
            </a:solidFill>
            <a:prstDash val="dash"/>
            <a:round/>
            <a:headEnd/>
            <a:tailEnd/>
          </a:ln>
        </p:spPr>
      </p:cxnSp>
      <p:sp>
        <p:nvSpPr>
          <p:cNvPr id="48" name="AutoShape 43"/>
          <p:cNvSpPr>
            <a:spLocks noChangeArrowheads="1"/>
          </p:cNvSpPr>
          <p:nvPr/>
        </p:nvSpPr>
        <p:spPr bwMode="auto">
          <a:xfrm>
            <a:off x="5024980" y="3424745"/>
            <a:ext cx="315680" cy="293959"/>
          </a:xfrm>
          <a:prstGeom prst="triangle">
            <a:avLst>
              <a:gd name="adj" fmla="val 50000"/>
            </a:avLst>
          </a:prstGeom>
          <a:solidFill>
            <a:srgbClr val="FFFF00"/>
          </a:solidFill>
          <a:ln w="19050" cmpd="sng">
            <a:solidFill>
              <a:srgbClr val="3366FF"/>
            </a:solidFill>
            <a:miter lim="800000"/>
            <a:headEnd/>
            <a:tailEnd/>
          </a:ln>
        </p:spPr>
        <p:txBody>
          <a:bodyPr wrap="none" lIns="91364" tIns="45680" rIns="91364" bIns="45680" anchor="ctr">
            <a:prstTxWarp prst="textNoShape">
              <a:avLst/>
            </a:prstTxWarp>
          </a:bodyPr>
          <a:lstStyle/>
          <a:p>
            <a:pPr algn="ctr" eaLnBrk="0" hangingPunct="0"/>
            <a:endParaRPr lang="en-US" dirty="0">
              <a:solidFill>
                <a:srgbClr val="FFFFFF"/>
              </a:solidFill>
              <a:latin typeface="Arial" pitchFamily="-110" charset="0"/>
            </a:endParaRPr>
          </a:p>
        </p:txBody>
      </p:sp>
      <p:sp>
        <p:nvSpPr>
          <p:cNvPr id="105" name="Oval 104"/>
          <p:cNvSpPr/>
          <p:nvPr/>
        </p:nvSpPr>
        <p:spPr bwMode="auto">
          <a:xfrm>
            <a:off x="2579806" y="4411211"/>
            <a:ext cx="193040" cy="182880"/>
          </a:xfrm>
          <a:prstGeom prst="ellipse">
            <a:avLst/>
          </a:prstGeom>
          <a:solidFill>
            <a:srgbClr val="FFFF00"/>
          </a:solidFill>
          <a:ln w="19050" cap="flat" cmpd="sng" algn="ctr">
            <a:solidFill>
              <a:srgbClr val="3366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364" tIns="45680" rIns="91364" bIns="45680" numCol="1" rtlCol="0" anchor="t" anchorCtr="0" compatLnSpc="1">
            <a:prstTxWarp prst="textNoShape">
              <a:avLst/>
            </a:prstTxWarp>
          </a:bodyPr>
          <a:lstStyle/>
          <a:p>
            <a:pPr eaLnBrk="0" hangingPunct="0"/>
            <a:endParaRPr lang="en-US" dirty="0">
              <a:solidFill>
                <a:srgbClr val="FFFFFF"/>
              </a:solidFill>
              <a:latin typeface="Arial" pitchFamily="-110" charset="0"/>
            </a:endParaRPr>
          </a:p>
        </p:txBody>
      </p:sp>
      <p:grpSp>
        <p:nvGrpSpPr>
          <p:cNvPr id="130" name="Group 129"/>
          <p:cNvGrpSpPr/>
          <p:nvPr/>
        </p:nvGrpSpPr>
        <p:grpSpPr>
          <a:xfrm>
            <a:off x="4176620" y="2780449"/>
            <a:ext cx="465667" cy="715433"/>
            <a:chOff x="3488266" y="3754967"/>
            <a:chExt cx="465667" cy="715433"/>
          </a:xfrm>
        </p:grpSpPr>
        <p:cxnSp>
          <p:nvCxnSpPr>
            <p:cNvPr id="108" name="Straight Connector 107"/>
            <p:cNvCxnSpPr/>
            <p:nvPr/>
          </p:nvCxnSpPr>
          <p:spPr bwMode="auto">
            <a:xfrm flipV="1">
              <a:off x="3488267" y="4030135"/>
              <a:ext cx="25399" cy="245532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rgbClr val="3366FF"/>
              </a:solidFill>
              <a:prstDash val="sys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10" name="Straight Connector 109"/>
            <p:cNvCxnSpPr/>
            <p:nvPr/>
          </p:nvCxnSpPr>
          <p:spPr bwMode="auto">
            <a:xfrm flipV="1">
              <a:off x="3509433" y="3826933"/>
              <a:ext cx="110067" cy="211670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rgbClr val="3366FF"/>
              </a:solidFill>
              <a:prstDash val="sys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13" name="Straight Connector 112"/>
            <p:cNvCxnSpPr/>
            <p:nvPr/>
          </p:nvCxnSpPr>
          <p:spPr bwMode="auto">
            <a:xfrm flipV="1">
              <a:off x="3619499" y="3754967"/>
              <a:ext cx="148168" cy="76203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rgbClr val="3366FF"/>
              </a:solidFill>
              <a:prstDash val="sys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15" name="Straight Connector 114"/>
            <p:cNvCxnSpPr/>
            <p:nvPr/>
          </p:nvCxnSpPr>
          <p:spPr bwMode="auto">
            <a:xfrm>
              <a:off x="3767666" y="3759204"/>
              <a:ext cx="152401" cy="46563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rgbClr val="3366FF"/>
              </a:solidFill>
              <a:prstDash val="sys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17" name="Straight Connector 116"/>
            <p:cNvCxnSpPr/>
            <p:nvPr/>
          </p:nvCxnSpPr>
          <p:spPr bwMode="auto">
            <a:xfrm>
              <a:off x="3915832" y="3805770"/>
              <a:ext cx="38101" cy="186263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rgbClr val="3366FF"/>
              </a:solidFill>
              <a:prstDash val="sys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19" name="Straight Connector 118"/>
            <p:cNvCxnSpPr/>
            <p:nvPr/>
          </p:nvCxnSpPr>
          <p:spPr bwMode="auto">
            <a:xfrm flipH="1">
              <a:off x="3877733" y="3992037"/>
              <a:ext cx="76199" cy="249763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rgbClr val="3366FF"/>
              </a:solidFill>
              <a:prstDash val="sys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21" name="Straight Connector 120"/>
            <p:cNvCxnSpPr/>
            <p:nvPr/>
          </p:nvCxnSpPr>
          <p:spPr bwMode="auto">
            <a:xfrm flipH="1">
              <a:off x="3738033" y="4246037"/>
              <a:ext cx="139700" cy="224363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rgbClr val="3366FF"/>
              </a:solidFill>
              <a:prstDash val="sys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24" name="Straight Connector 123"/>
            <p:cNvCxnSpPr/>
            <p:nvPr/>
          </p:nvCxnSpPr>
          <p:spPr bwMode="auto">
            <a:xfrm flipH="1" flipV="1">
              <a:off x="3488266" y="4279903"/>
              <a:ext cx="110067" cy="160864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rgbClr val="3366FF"/>
              </a:solidFill>
              <a:prstDash val="sys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27" name="Straight Connector 126"/>
            <p:cNvCxnSpPr/>
            <p:nvPr/>
          </p:nvCxnSpPr>
          <p:spPr bwMode="auto">
            <a:xfrm flipH="1" flipV="1">
              <a:off x="3594100" y="4445004"/>
              <a:ext cx="143933" cy="25396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rgbClr val="3366FF"/>
              </a:solidFill>
              <a:prstDash val="sysDash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165" name="Oval 164"/>
          <p:cNvSpPr/>
          <p:nvPr/>
        </p:nvSpPr>
        <p:spPr bwMode="auto">
          <a:xfrm>
            <a:off x="4407753" y="3779520"/>
            <a:ext cx="118533" cy="118533"/>
          </a:xfrm>
          <a:prstGeom prst="ellipse">
            <a:avLst/>
          </a:prstGeom>
          <a:solidFill>
            <a:srgbClr val="3366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364" tIns="45680" rIns="91364" bIns="45680" numCol="1" rtlCol="0" anchor="t" anchorCtr="0" compatLnSpc="1">
            <a:prstTxWarp prst="textNoShape">
              <a:avLst/>
            </a:prstTxWarp>
          </a:bodyPr>
          <a:lstStyle/>
          <a:p>
            <a:pPr eaLnBrk="0" hangingPunct="0"/>
            <a:endParaRPr lang="en-US">
              <a:solidFill>
                <a:srgbClr val="FFFFFF"/>
              </a:solidFill>
              <a:latin typeface="Arial" pitchFamily="-110" charset="0"/>
            </a:endParaRPr>
          </a:p>
        </p:txBody>
      </p:sp>
      <p:sp>
        <p:nvSpPr>
          <p:cNvPr id="132" name="Right Arrow 131"/>
          <p:cNvSpPr/>
          <p:nvPr/>
        </p:nvSpPr>
        <p:spPr bwMode="auto">
          <a:xfrm rot="17249093">
            <a:off x="4018746" y="2231422"/>
            <a:ext cx="514350" cy="457906"/>
          </a:xfrm>
          <a:prstGeom prst="rightArrow">
            <a:avLst/>
          </a:prstGeom>
          <a:noFill/>
          <a:ln w="9525" cap="flat" cmpd="sng" algn="ctr">
            <a:solidFill>
              <a:srgbClr val="3366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364" tIns="45680" rIns="91364" bIns="45680" numCol="1" rtlCol="0" anchor="t" anchorCtr="0" compatLnSpc="1">
            <a:prstTxWarp prst="textNoShape">
              <a:avLst/>
            </a:prstTxWarp>
          </a:bodyPr>
          <a:lstStyle/>
          <a:p>
            <a:pPr eaLnBrk="0" hangingPunct="0"/>
            <a:endParaRPr lang="en-US">
              <a:solidFill>
                <a:srgbClr val="FFFFFF"/>
              </a:solidFill>
              <a:latin typeface="Arial" pitchFamily="-110" charset="0"/>
            </a:endParaRPr>
          </a:p>
        </p:txBody>
      </p:sp>
      <p:sp>
        <p:nvSpPr>
          <p:cNvPr id="299" name="TextBox 298"/>
          <p:cNvSpPr txBox="1"/>
          <p:nvPr/>
        </p:nvSpPr>
        <p:spPr>
          <a:xfrm>
            <a:off x="5897879" y="1219216"/>
            <a:ext cx="2074334" cy="594698"/>
          </a:xfrm>
          <a:prstGeom prst="rect">
            <a:avLst/>
          </a:prstGeom>
          <a:noFill/>
        </p:spPr>
        <p:txBody>
          <a:bodyPr wrap="square" lIns="91364" tIns="45680" rIns="91364" bIns="45680" rtlCol="0">
            <a:spAutoFit/>
          </a:bodyPr>
          <a:lstStyle/>
          <a:p>
            <a:pPr algn="ctr" eaLnBrk="0" hangingPunct="0"/>
            <a:r>
              <a:rPr lang="en-US" sz="1600" dirty="0">
                <a:solidFill>
                  <a:srgbClr val="FFFFFF"/>
                </a:solidFill>
                <a:latin typeface="Arial" pitchFamily="-110" charset="0"/>
              </a:rPr>
              <a:t>Common Dynamic Route Correction</a:t>
            </a:r>
          </a:p>
        </p:txBody>
      </p:sp>
      <p:sp>
        <p:nvSpPr>
          <p:cNvPr id="298" name="TextBox 297"/>
          <p:cNvSpPr txBox="1"/>
          <p:nvPr/>
        </p:nvSpPr>
        <p:spPr>
          <a:xfrm>
            <a:off x="496989" y="1108288"/>
            <a:ext cx="4431456" cy="845920"/>
          </a:xfrm>
          <a:prstGeom prst="rect">
            <a:avLst/>
          </a:prstGeom>
          <a:noFill/>
        </p:spPr>
        <p:txBody>
          <a:bodyPr wrap="square" lIns="91364" tIns="45680" rIns="91364" bIns="45680" rtlCol="0">
            <a:spAutoFit/>
          </a:bodyPr>
          <a:lstStyle/>
          <a:p>
            <a:pPr eaLnBrk="0" hangingPunct="0"/>
            <a:r>
              <a:rPr lang="en-US" sz="1600" dirty="0">
                <a:solidFill>
                  <a:srgbClr val="FFFFFF"/>
                </a:solidFill>
                <a:latin typeface="Arial" pitchFamily="-110" charset="0"/>
              </a:rPr>
              <a:t>Problem</a:t>
            </a:r>
          </a:p>
          <a:p>
            <a:pPr eaLnBrk="0" hangingPunct="0"/>
            <a:r>
              <a:rPr lang="en-US" sz="1600" dirty="0">
                <a:solidFill>
                  <a:srgbClr val="FFFFFF"/>
                </a:solidFill>
                <a:latin typeface="Arial" pitchFamily="-110" charset="0"/>
              </a:rPr>
              <a:t>Weather changes as flights progress, avoidance routes become stale</a:t>
            </a:r>
          </a:p>
        </p:txBody>
      </p:sp>
      <p:sp>
        <p:nvSpPr>
          <p:cNvPr id="293" name="TextBox 292"/>
          <p:cNvSpPr txBox="1"/>
          <p:nvPr/>
        </p:nvSpPr>
        <p:spPr>
          <a:xfrm>
            <a:off x="4397584" y="2609424"/>
            <a:ext cx="2074334" cy="343476"/>
          </a:xfrm>
          <a:prstGeom prst="rect">
            <a:avLst/>
          </a:prstGeom>
          <a:noFill/>
        </p:spPr>
        <p:txBody>
          <a:bodyPr wrap="square" lIns="91364" tIns="45680" rIns="91364" bIns="45680" rtlCol="0">
            <a:spAutoFit/>
          </a:bodyPr>
          <a:lstStyle/>
          <a:p>
            <a:pPr algn="ctr" eaLnBrk="0" hangingPunct="0"/>
            <a:r>
              <a:rPr lang="en-US" sz="1600" dirty="0">
                <a:solidFill>
                  <a:srgbClr val="FFFFFF"/>
                </a:solidFill>
                <a:latin typeface="Arial" pitchFamily="-110" charset="0"/>
              </a:rPr>
              <a:t>Moving Weather</a:t>
            </a:r>
          </a:p>
        </p:txBody>
      </p:sp>
      <p:cxnSp>
        <p:nvCxnSpPr>
          <p:cNvPr id="6" name="Straight Arrow Connector 5"/>
          <p:cNvCxnSpPr/>
          <p:nvPr/>
        </p:nvCxnSpPr>
        <p:spPr bwMode="auto">
          <a:xfrm>
            <a:off x="6902452" y="1797051"/>
            <a:ext cx="6350" cy="5842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grpSp>
        <p:nvGrpSpPr>
          <p:cNvPr id="300" name="Group 299"/>
          <p:cNvGrpSpPr/>
          <p:nvPr/>
        </p:nvGrpSpPr>
        <p:grpSpPr>
          <a:xfrm>
            <a:off x="4540673" y="1515533"/>
            <a:ext cx="1606128" cy="1092198"/>
            <a:chOff x="3488266" y="3754967"/>
            <a:chExt cx="465667" cy="715433"/>
          </a:xfrm>
        </p:grpSpPr>
        <p:cxnSp>
          <p:nvCxnSpPr>
            <p:cNvPr id="301" name="Straight Connector 300"/>
            <p:cNvCxnSpPr/>
            <p:nvPr/>
          </p:nvCxnSpPr>
          <p:spPr bwMode="auto">
            <a:xfrm flipV="1">
              <a:off x="3488267" y="4030135"/>
              <a:ext cx="25399" cy="245532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rgbClr val="3366FF"/>
              </a:solidFill>
              <a:prstDash val="sys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02" name="Straight Connector 301"/>
            <p:cNvCxnSpPr/>
            <p:nvPr/>
          </p:nvCxnSpPr>
          <p:spPr bwMode="auto">
            <a:xfrm flipV="1">
              <a:off x="3509433" y="3826933"/>
              <a:ext cx="110067" cy="211670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rgbClr val="3366FF"/>
              </a:solidFill>
              <a:prstDash val="sys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03" name="Straight Connector 302"/>
            <p:cNvCxnSpPr/>
            <p:nvPr/>
          </p:nvCxnSpPr>
          <p:spPr bwMode="auto">
            <a:xfrm flipV="1">
              <a:off x="3619499" y="3754967"/>
              <a:ext cx="148168" cy="76203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rgbClr val="3366FF"/>
              </a:solidFill>
              <a:prstDash val="sys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04" name="Straight Connector 303"/>
            <p:cNvCxnSpPr/>
            <p:nvPr/>
          </p:nvCxnSpPr>
          <p:spPr bwMode="auto">
            <a:xfrm>
              <a:off x="3767666" y="3759204"/>
              <a:ext cx="152401" cy="46563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rgbClr val="3366FF"/>
              </a:solidFill>
              <a:prstDash val="sys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05" name="Straight Connector 304"/>
            <p:cNvCxnSpPr/>
            <p:nvPr/>
          </p:nvCxnSpPr>
          <p:spPr bwMode="auto">
            <a:xfrm>
              <a:off x="3915832" y="3805770"/>
              <a:ext cx="38101" cy="186263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rgbClr val="3366FF"/>
              </a:solidFill>
              <a:prstDash val="sys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06" name="Straight Connector 305"/>
            <p:cNvCxnSpPr/>
            <p:nvPr/>
          </p:nvCxnSpPr>
          <p:spPr bwMode="auto">
            <a:xfrm flipH="1">
              <a:off x="3877733" y="3992037"/>
              <a:ext cx="76199" cy="249763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rgbClr val="3366FF"/>
              </a:solidFill>
              <a:prstDash val="sys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07" name="Straight Connector 306"/>
            <p:cNvCxnSpPr/>
            <p:nvPr/>
          </p:nvCxnSpPr>
          <p:spPr bwMode="auto">
            <a:xfrm flipH="1">
              <a:off x="3738033" y="4246037"/>
              <a:ext cx="139700" cy="224363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rgbClr val="3366FF"/>
              </a:solidFill>
              <a:prstDash val="sys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08" name="Straight Connector 307"/>
            <p:cNvCxnSpPr/>
            <p:nvPr/>
          </p:nvCxnSpPr>
          <p:spPr bwMode="auto">
            <a:xfrm flipH="1" flipV="1">
              <a:off x="3488266" y="4279903"/>
              <a:ext cx="110067" cy="160864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rgbClr val="3366FF"/>
              </a:solidFill>
              <a:prstDash val="sys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09" name="Straight Connector 308"/>
            <p:cNvCxnSpPr/>
            <p:nvPr/>
          </p:nvCxnSpPr>
          <p:spPr bwMode="auto">
            <a:xfrm flipH="1" flipV="1">
              <a:off x="3594100" y="4445004"/>
              <a:ext cx="143933" cy="25396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rgbClr val="3366FF"/>
              </a:solidFill>
              <a:prstDash val="sysDash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297" name="TextBox 296"/>
          <p:cNvSpPr txBox="1"/>
          <p:nvPr/>
        </p:nvSpPr>
        <p:spPr>
          <a:xfrm>
            <a:off x="2218264" y="3605106"/>
            <a:ext cx="1429176" cy="531893"/>
          </a:xfrm>
          <a:prstGeom prst="rect">
            <a:avLst/>
          </a:prstGeom>
          <a:noFill/>
        </p:spPr>
        <p:txBody>
          <a:bodyPr wrap="square" lIns="91364" tIns="45680" rIns="91364" bIns="45680" rtlCol="0">
            <a:spAutoFit/>
          </a:bodyPr>
          <a:lstStyle/>
          <a:p>
            <a:pPr algn="ctr" eaLnBrk="0" hangingPunct="0"/>
            <a:r>
              <a:rPr lang="en-US" sz="1400" dirty="0">
                <a:solidFill>
                  <a:srgbClr val="FFFFFF"/>
                </a:solidFill>
                <a:latin typeface="Arial" pitchFamily="-110" charset="0"/>
              </a:rPr>
              <a:t>Maneuver Start Points</a:t>
            </a:r>
          </a:p>
        </p:txBody>
      </p:sp>
      <p:cxnSp>
        <p:nvCxnSpPr>
          <p:cNvPr id="310" name="Straight Arrow Connector 309"/>
          <p:cNvCxnSpPr/>
          <p:nvPr/>
        </p:nvCxnSpPr>
        <p:spPr bwMode="auto">
          <a:xfrm flipH="1">
            <a:off x="2743200" y="4102102"/>
            <a:ext cx="215901" cy="27305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313" name="TextBox 312"/>
          <p:cNvSpPr txBox="1"/>
          <p:nvPr/>
        </p:nvSpPr>
        <p:spPr>
          <a:xfrm>
            <a:off x="5337384" y="3452713"/>
            <a:ext cx="1429176" cy="531893"/>
          </a:xfrm>
          <a:prstGeom prst="rect">
            <a:avLst/>
          </a:prstGeom>
          <a:noFill/>
        </p:spPr>
        <p:txBody>
          <a:bodyPr wrap="square" lIns="91364" tIns="45680" rIns="91364" bIns="45680" rtlCol="0">
            <a:spAutoFit/>
          </a:bodyPr>
          <a:lstStyle/>
          <a:p>
            <a:pPr algn="ctr" eaLnBrk="0" hangingPunct="0"/>
            <a:r>
              <a:rPr lang="en-US" sz="1400" dirty="0">
                <a:solidFill>
                  <a:srgbClr val="FFFFFF"/>
                </a:solidFill>
                <a:latin typeface="Arial" pitchFamily="-110" charset="0"/>
              </a:rPr>
              <a:t>Auxiliary Waypoint(s)</a:t>
            </a:r>
          </a:p>
        </p:txBody>
      </p:sp>
      <p:cxnSp>
        <p:nvCxnSpPr>
          <p:cNvPr id="314" name="Straight Arrow Connector 313"/>
          <p:cNvCxnSpPr/>
          <p:nvPr/>
        </p:nvCxnSpPr>
        <p:spPr bwMode="auto">
          <a:xfrm flipH="1" flipV="1">
            <a:off x="5344162" y="3623310"/>
            <a:ext cx="284480" cy="381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15" name="Straight Arrow Connector 314"/>
          <p:cNvCxnSpPr/>
          <p:nvPr/>
        </p:nvCxnSpPr>
        <p:spPr bwMode="auto">
          <a:xfrm flipH="1" flipV="1">
            <a:off x="7874003" y="1987552"/>
            <a:ext cx="132080" cy="22733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316" name="TextBox 315"/>
          <p:cNvSpPr txBox="1"/>
          <p:nvPr/>
        </p:nvSpPr>
        <p:spPr>
          <a:xfrm>
            <a:off x="7704665" y="2203044"/>
            <a:ext cx="941496" cy="751712"/>
          </a:xfrm>
          <a:prstGeom prst="rect">
            <a:avLst/>
          </a:prstGeom>
          <a:noFill/>
        </p:spPr>
        <p:txBody>
          <a:bodyPr wrap="square" lIns="91364" tIns="45680" rIns="91364" bIns="45680" rtlCol="0">
            <a:spAutoFit/>
          </a:bodyPr>
          <a:lstStyle/>
          <a:p>
            <a:pPr algn="ctr" eaLnBrk="0" hangingPunct="0"/>
            <a:r>
              <a:rPr lang="en-US" sz="1400" dirty="0">
                <a:solidFill>
                  <a:srgbClr val="FFFFFF"/>
                </a:solidFill>
                <a:latin typeface="Arial" pitchFamily="-110" charset="0"/>
              </a:rPr>
              <a:t>Return Capture Fix</a:t>
            </a:r>
          </a:p>
        </p:txBody>
      </p:sp>
      <p:sp>
        <p:nvSpPr>
          <p:cNvPr id="318" name="TextBox 317"/>
          <p:cNvSpPr txBox="1"/>
          <p:nvPr/>
        </p:nvSpPr>
        <p:spPr>
          <a:xfrm>
            <a:off x="4727432" y="4186414"/>
            <a:ext cx="1651003" cy="594698"/>
          </a:xfrm>
          <a:prstGeom prst="rect">
            <a:avLst/>
          </a:prstGeom>
          <a:noFill/>
        </p:spPr>
        <p:txBody>
          <a:bodyPr wrap="square" lIns="91364" tIns="45680" rIns="91364" bIns="45680" rtlCol="0">
            <a:spAutoFit/>
          </a:bodyPr>
          <a:lstStyle/>
          <a:p>
            <a:pPr algn="ctr" eaLnBrk="0" hangingPunct="0"/>
            <a:r>
              <a:rPr lang="en-US" sz="1600" dirty="0">
                <a:solidFill>
                  <a:srgbClr val="FFFFFF"/>
                </a:solidFill>
                <a:latin typeface="Arial" pitchFamily="-110" charset="0"/>
              </a:rPr>
              <a:t>Nominal Flight Plans</a:t>
            </a:r>
          </a:p>
        </p:txBody>
      </p:sp>
      <p:cxnSp>
        <p:nvCxnSpPr>
          <p:cNvPr id="319" name="Straight Arrow Connector 318"/>
          <p:cNvCxnSpPr/>
          <p:nvPr/>
        </p:nvCxnSpPr>
        <p:spPr bwMode="auto">
          <a:xfrm flipH="1">
            <a:off x="5087621" y="4512310"/>
            <a:ext cx="6350" cy="3302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4C05B9E-03CB-5142-9DF0-CE7D990CBC8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71351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200722" y="377316"/>
            <a:ext cx="8138247" cy="509004"/>
          </a:xfrm>
        </p:spPr>
        <p:txBody>
          <a:bodyPr>
            <a:noAutofit/>
          </a:bodyPr>
          <a:lstStyle/>
          <a:p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Traffic Aware Strategic Aircrew Request (TASAR)</a:t>
            </a:r>
          </a:p>
        </p:txBody>
      </p:sp>
      <p:grpSp>
        <p:nvGrpSpPr>
          <p:cNvPr id="11" name="Group 10"/>
          <p:cNvGrpSpPr/>
          <p:nvPr/>
        </p:nvGrpSpPr>
        <p:grpSpPr>
          <a:xfrm>
            <a:off x="312343" y="1191007"/>
            <a:ext cx="6188046" cy="3507897"/>
            <a:chOff x="321396" y="1159036"/>
            <a:chExt cx="6188046" cy="3507897"/>
          </a:xfrm>
        </p:grpSpPr>
        <p:grpSp>
          <p:nvGrpSpPr>
            <p:cNvPr id="9" name="Group 8"/>
            <p:cNvGrpSpPr/>
            <p:nvPr/>
          </p:nvGrpSpPr>
          <p:grpSpPr>
            <a:xfrm>
              <a:off x="321396" y="1159036"/>
              <a:ext cx="6188046" cy="3507897"/>
              <a:chOff x="321396" y="1159036"/>
              <a:chExt cx="6188046" cy="3507897"/>
            </a:xfrm>
          </p:grpSpPr>
          <p:sp>
            <p:nvSpPr>
              <p:cNvPr id="8" name="Rounded Rectangle 7"/>
              <p:cNvSpPr/>
              <p:nvPr/>
            </p:nvSpPr>
            <p:spPr bwMode="auto">
              <a:xfrm>
                <a:off x="1819172" y="1713147"/>
                <a:ext cx="1394781" cy="2656699"/>
              </a:xfrm>
              <a:prstGeom prst="roundRect">
                <a:avLst/>
              </a:prstGeom>
              <a:solidFill>
                <a:schemeClr val="bg1">
                  <a:lumMod val="95000"/>
                </a:schemeClr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4572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algn="ctr">
                  <a:spcAft>
                    <a:spcPct val="25000"/>
                  </a:spcAft>
                </a:pPr>
                <a:endParaRPr lang="en-US" sz="900" b="1">
                  <a:solidFill>
                    <a:prstClr val="black"/>
                  </a:solidFill>
                </a:endParaRPr>
              </a:p>
            </p:txBody>
          </p:sp>
          <p:grpSp>
            <p:nvGrpSpPr>
              <p:cNvPr id="3" name="Group 2"/>
              <p:cNvGrpSpPr/>
              <p:nvPr/>
            </p:nvGrpSpPr>
            <p:grpSpPr>
              <a:xfrm>
                <a:off x="321396" y="1159036"/>
                <a:ext cx="6188046" cy="3507897"/>
                <a:chOff x="321396" y="1159036"/>
                <a:chExt cx="6188046" cy="3507897"/>
              </a:xfrm>
            </p:grpSpPr>
            <p:graphicFrame>
              <p:nvGraphicFramePr>
                <p:cNvPr id="32" name="Diagram 31"/>
                <p:cNvGraphicFramePr/>
                <p:nvPr>
                  <p:extLst/>
                </p:nvPr>
              </p:nvGraphicFramePr>
              <p:xfrm>
                <a:off x="1918219" y="3687419"/>
                <a:ext cx="1185469" cy="620150"/>
              </p:xfrm>
              <a:graphic>
                <a:graphicData uri="http://schemas.openxmlformats.org/drawingml/2006/diagram">
                  <dgm:relIds xmlns:dgm="http://schemas.openxmlformats.org/drawingml/2006/diagram" xmlns:r="http://schemas.openxmlformats.org/officeDocument/2006/relationships" r:dm="rId2" r:lo="rId3" r:qs="rId4" r:cs="rId5"/>
                </a:graphicData>
              </a:graphic>
            </p:graphicFrame>
            <p:sp>
              <p:nvSpPr>
                <p:cNvPr id="49" name="TextBox 25"/>
                <p:cNvSpPr txBox="1"/>
                <p:nvPr/>
              </p:nvSpPr>
              <p:spPr>
                <a:xfrm>
                  <a:off x="1918453" y="3291078"/>
                  <a:ext cx="1185001" cy="408237"/>
                </a:xfrm>
                <a:prstGeom prst="rect">
                  <a:avLst/>
                </a:prstGeom>
                <a:solidFill>
                  <a:srgbClr val="0066FF"/>
                </a:solidFill>
                <a:ln w="19050">
                  <a:solidFill>
                    <a:schemeClr val="tx1"/>
                  </a:solidFill>
                </a:ln>
              </p:spPr>
              <p:txBody>
                <a:bodyPr wrap="square" rtlCol="0">
                  <a:spAutoFit/>
                </a:bodyPr>
                <a:lstStyle>
                  <a:defPPr>
                    <a:defRPr lang="en-US"/>
                  </a:defPPr>
                  <a:lvl1pPr marL="0" algn="ctr" defTabSz="457200" eaLnBrk="1" latinLnBrk="0" hangingPunct="1">
                    <a:defRPr>
                      <a:latin typeface="+mn-lt"/>
                      <a:ea typeface="+mn-ea"/>
                      <a:cs typeface="+mn-cs"/>
                    </a:defRPr>
                  </a:lvl1pPr>
                  <a:lvl2pPr defTabSz="457200" eaLnBrk="1" latinLnBrk="0" hangingPunct="1">
                    <a:defRPr sz="1800">
                      <a:latin typeface="+mn-lt"/>
                      <a:ea typeface="+mn-ea"/>
                      <a:cs typeface="+mn-cs"/>
                    </a:defRPr>
                  </a:lvl2pPr>
                  <a:lvl3pPr defTabSz="457200" eaLnBrk="1" latinLnBrk="0" hangingPunct="1">
                    <a:defRPr sz="1800">
                      <a:latin typeface="+mn-lt"/>
                      <a:ea typeface="+mn-ea"/>
                      <a:cs typeface="+mn-cs"/>
                    </a:defRPr>
                  </a:lvl3pPr>
                  <a:lvl4pPr defTabSz="457200" eaLnBrk="1" latinLnBrk="0" hangingPunct="1">
                    <a:defRPr sz="1800">
                      <a:latin typeface="+mn-lt"/>
                      <a:ea typeface="+mn-ea"/>
                      <a:cs typeface="+mn-cs"/>
                    </a:defRPr>
                  </a:lvl4pPr>
                  <a:lvl5pPr defTabSz="457200" eaLnBrk="1" latinLnBrk="0" hangingPunct="1">
                    <a:defRPr sz="1800">
                      <a:latin typeface="+mn-lt"/>
                      <a:ea typeface="+mn-ea"/>
                      <a:cs typeface="+mn-cs"/>
                    </a:defRPr>
                  </a:lvl5pPr>
                  <a:lvl6pPr>
                    <a:defRPr sz="1800">
                      <a:latin typeface="+mn-lt"/>
                      <a:ea typeface="+mn-ea"/>
                      <a:cs typeface="+mn-cs"/>
                    </a:defRPr>
                  </a:lvl6pPr>
                  <a:lvl7pPr>
                    <a:defRPr sz="1800">
                      <a:latin typeface="+mn-lt"/>
                      <a:ea typeface="+mn-ea"/>
                      <a:cs typeface="+mn-cs"/>
                    </a:defRPr>
                  </a:lvl7pPr>
                  <a:lvl8pPr>
                    <a:defRPr sz="1800">
                      <a:latin typeface="+mn-lt"/>
                      <a:ea typeface="+mn-ea"/>
                      <a:cs typeface="+mn-cs"/>
                    </a:defRPr>
                  </a:lvl8pPr>
                  <a:lvl9pPr>
                    <a:defRPr sz="1800"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r>
                    <a:rPr lang="en-US" sz="1000" b="1" dirty="0">
                      <a:solidFill>
                        <a:prstClr val="white"/>
                      </a:solidFill>
                      <a:latin typeface="Calibri"/>
                    </a:rPr>
                    <a:t>Optimization Engine</a:t>
                  </a:r>
                </a:p>
              </p:txBody>
            </p:sp>
            <p:grpSp>
              <p:nvGrpSpPr>
                <p:cNvPr id="15" name="Group 14"/>
                <p:cNvGrpSpPr/>
                <p:nvPr/>
              </p:nvGrpSpPr>
              <p:grpSpPr>
                <a:xfrm flipH="1">
                  <a:off x="816924" y="1613560"/>
                  <a:ext cx="5683464" cy="3053373"/>
                  <a:chOff x="1604987" y="1068011"/>
                  <a:chExt cx="9313084" cy="4563549"/>
                </a:xfrm>
              </p:grpSpPr>
              <p:sp>
                <p:nvSpPr>
                  <p:cNvPr id="16" name="Freeform 15"/>
                  <p:cNvSpPr/>
                  <p:nvPr/>
                </p:nvSpPr>
                <p:spPr bwMode="auto">
                  <a:xfrm>
                    <a:off x="1604987" y="1068011"/>
                    <a:ext cx="9313084" cy="4563549"/>
                  </a:xfrm>
                  <a:custGeom>
                    <a:avLst/>
                    <a:gdLst>
                      <a:gd name="connsiteX0" fmla="*/ 5240077 w 6199744"/>
                      <a:gd name="connsiteY0" fmla="*/ 0 h 4562947"/>
                      <a:gd name="connsiteX1" fmla="*/ 1473835 w 6199744"/>
                      <a:gd name="connsiteY1" fmla="*/ 1955549 h 4562947"/>
                      <a:gd name="connsiteX2" fmla="*/ 260671 w 6199744"/>
                      <a:gd name="connsiteY2" fmla="*/ 3277355 h 4562947"/>
                      <a:gd name="connsiteX3" fmla="*/ 6199744 w 6199744"/>
                      <a:gd name="connsiteY3" fmla="*/ 4562947 h 4562947"/>
                      <a:gd name="connsiteX0" fmla="*/ 5240077 w 6199744"/>
                      <a:gd name="connsiteY0" fmla="*/ 0 h 4562947"/>
                      <a:gd name="connsiteX1" fmla="*/ 1473835 w 6199744"/>
                      <a:gd name="connsiteY1" fmla="*/ 1955549 h 4562947"/>
                      <a:gd name="connsiteX2" fmla="*/ 260671 w 6199744"/>
                      <a:gd name="connsiteY2" fmla="*/ 3277355 h 4562947"/>
                      <a:gd name="connsiteX3" fmla="*/ 6199744 w 6199744"/>
                      <a:gd name="connsiteY3" fmla="*/ 4562947 h 4562947"/>
                      <a:gd name="connsiteX0" fmla="*/ 5338242 w 6297909"/>
                      <a:gd name="connsiteY0" fmla="*/ 0 h 4562947"/>
                      <a:gd name="connsiteX1" fmla="*/ 1572000 w 6297909"/>
                      <a:gd name="connsiteY1" fmla="*/ 1955549 h 4562947"/>
                      <a:gd name="connsiteX2" fmla="*/ 358836 w 6297909"/>
                      <a:gd name="connsiteY2" fmla="*/ 3277355 h 4562947"/>
                      <a:gd name="connsiteX3" fmla="*/ 6297909 w 6297909"/>
                      <a:gd name="connsiteY3" fmla="*/ 4562947 h 4562947"/>
                      <a:gd name="connsiteX0" fmla="*/ 5338242 w 6297909"/>
                      <a:gd name="connsiteY0" fmla="*/ 0 h 4562947"/>
                      <a:gd name="connsiteX1" fmla="*/ 1572000 w 6297909"/>
                      <a:gd name="connsiteY1" fmla="*/ 1955549 h 4562947"/>
                      <a:gd name="connsiteX2" fmla="*/ 358836 w 6297909"/>
                      <a:gd name="connsiteY2" fmla="*/ 3277355 h 4562947"/>
                      <a:gd name="connsiteX3" fmla="*/ 6297909 w 6297909"/>
                      <a:gd name="connsiteY3" fmla="*/ 4562947 h 4562947"/>
                      <a:gd name="connsiteX0" fmla="*/ 5338242 w 6297909"/>
                      <a:gd name="connsiteY0" fmla="*/ 0 h 4562947"/>
                      <a:gd name="connsiteX1" fmla="*/ 1572000 w 6297909"/>
                      <a:gd name="connsiteY1" fmla="*/ 1955549 h 4562947"/>
                      <a:gd name="connsiteX2" fmla="*/ 358836 w 6297909"/>
                      <a:gd name="connsiteY2" fmla="*/ 3277355 h 4562947"/>
                      <a:gd name="connsiteX3" fmla="*/ 6297909 w 6297909"/>
                      <a:gd name="connsiteY3" fmla="*/ 4562947 h 4562947"/>
                      <a:gd name="connsiteX0" fmla="*/ 6424936 w 6424936"/>
                      <a:gd name="connsiteY0" fmla="*/ 0 h 4653481"/>
                      <a:gd name="connsiteX1" fmla="*/ 1499851 w 6424936"/>
                      <a:gd name="connsiteY1" fmla="*/ 2046083 h 4653481"/>
                      <a:gd name="connsiteX2" fmla="*/ 286687 w 6424936"/>
                      <a:gd name="connsiteY2" fmla="*/ 3367889 h 4653481"/>
                      <a:gd name="connsiteX3" fmla="*/ 6225760 w 6424936"/>
                      <a:gd name="connsiteY3" fmla="*/ 4653481 h 4653481"/>
                      <a:gd name="connsiteX0" fmla="*/ 6424936 w 6424936"/>
                      <a:gd name="connsiteY0" fmla="*/ 0 h 4653481"/>
                      <a:gd name="connsiteX1" fmla="*/ 1499851 w 6424936"/>
                      <a:gd name="connsiteY1" fmla="*/ 2046083 h 4653481"/>
                      <a:gd name="connsiteX2" fmla="*/ 286687 w 6424936"/>
                      <a:gd name="connsiteY2" fmla="*/ 3367889 h 4653481"/>
                      <a:gd name="connsiteX3" fmla="*/ 6225760 w 6424936"/>
                      <a:gd name="connsiteY3" fmla="*/ 4653481 h 4653481"/>
                      <a:gd name="connsiteX0" fmla="*/ 6393731 w 6393731"/>
                      <a:gd name="connsiteY0" fmla="*/ 0 h 4653481"/>
                      <a:gd name="connsiteX1" fmla="*/ 1468646 w 6393731"/>
                      <a:gd name="connsiteY1" fmla="*/ 2046083 h 4653481"/>
                      <a:gd name="connsiteX2" fmla="*/ 255482 w 6393731"/>
                      <a:gd name="connsiteY2" fmla="*/ 3367889 h 4653481"/>
                      <a:gd name="connsiteX3" fmla="*/ 6194555 w 6393731"/>
                      <a:gd name="connsiteY3" fmla="*/ 4653481 h 4653481"/>
                      <a:gd name="connsiteX0" fmla="*/ 6373310 w 6373310"/>
                      <a:gd name="connsiteY0" fmla="*/ 0 h 4653481"/>
                      <a:gd name="connsiteX1" fmla="*/ 1448225 w 6373310"/>
                      <a:gd name="connsiteY1" fmla="*/ 2046083 h 4653481"/>
                      <a:gd name="connsiteX2" fmla="*/ 235061 w 6373310"/>
                      <a:gd name="connsiteY2" fmla="*/ 3367889 h 4653481"/>
                      <a:gd name="connsiteX3" fmla="*/ 6174134 w 6373310"/>
                      <a:gd name="connsiteY3" fmla="*/ 4653481 h 4653481"/>
                      <a:gd name="connsiteX0" fmla="*/ 6373310 w 6373310"/>
                      <a:gd name="connsiteY0" fmla="*/ 0 h 4653481"/>
                      <a:gd name="connsiteX1" fmla="*/ 1448225 w 6373310"/>
                      <a:gd name="connsiteY1" fmla="*/ 2046083 h 4653481"/>
                      <a:gd name="connsiteX2" fmla="*/ 235061 w 6373310"/>
                      <a:gd name="connsiteY2" fmla="*/ 3367889 h 4653481"/>
                      <a:gd name="connsiteX3" fmla="*/ 6174134 w 6373310"/>
                      <a:gd name="connsiteY3" fmla="*/ 4653481 h 4653481"/>
                      <a:gd name="connsiteX0" fmla="*/ 6349048 w 6349048"/>
                      <a:gd name="connsiteY0" fmla="*/ 0 h 4653481"/>
                      <a:gd name="connsiteX1" fmla="*/ 1423963 w 6349048"/>
                      <a:gd name="connsiteY1" fmla="*/ 2046083 h 4653481"/>
                      <a:gd name="connsiteX2" fmla="*/ 210799 w 6349048"/>
                      <a:gd name="connsiteY2" fmla="*/ 3367889 h 4653481"/>
                      <a:gd name="connsiteX3" fmla="*/ 6149872 w 6349048"/>
                      <a:gd name="connsiteY3" fmla="*/ 4653481 h 4653481"/>
                      <a:gd name="connsiteX0" fmla="*/ 6170309 w 6170309"/>
                      <a:gd name="connsiteY0" fmla="*/ 0 h 4653481"/>
                      <a:gd name="connsiteX1" fmla="*/ 1245224 w 6170309"/>
                      <a:gd name="connsiteY1" fmla="*/ 2046083 h 4653481"/>
                      <a:gd name="connsiteX2" fmla="*/ 231236 w 6170309"/>
                      <a:gd name="connsiteY2" fmla="*/ 3639493 h 4653481"/>
                      <a:gd name="connsiteX3" fmla="*/ 5971133 w 6170309"/>
                      <a:gd name="connsiteY3" fmla="*/ 4653481 h 4653481"/>
                      <a:gd name="connsiteX0" fmla="*/ 6184553 w 6184553"/>
                      <a:gd name="connsiteY0" fmla="*/ 0 h 4653481"/>
                      <a:gd name="connsiteX1" fmla="*/ 1259468 w 6184553"/>
                      <a:gd name="connsiteY1" fmla="*/ 2046083 h 4653481"/>
                      <a:gd name="connsiteX2" fmla="*/ 245480 w 6184553"/>
                      <a:gd name="connsiteY2" fmla="*/ 3639493 h 4653481"/>
                      <a:gd name="connsiteX3" fmla="*/ 5985377 w 6184553"/>
                      <a:gd name="connsiteY3" fmla="*/ 4653481 h 4653481"/>
                      <a:gd name="connsiteX0" fmla="*/ 5406161 w 5406161"/>
                      <a:gd name="connsiteY0" fmla="*/ 0 h 4653481"/>
                      <a:gd name="connsiteX1" fmla="*/ 481076 w 5406161"/>
                      <a:gd name="connsiteY1" fmla="*/ 2046083 h 4653481"/>
                      <a:gd name="connsiteX2" fmla="*/ 444862 w 5406161"/>
                      <a:gd name="connsiteY2" fmla="*/ 4291342 h 4653481"/>
                      <a:gd name="connsiteX3" fmla="*/ 5206985 w 5406161"/>
                      <a:gd name="connsiteY3" fmla="*/ 4653481 h 4653481"/>
                      <a:gd name="connsiteX0" fmla="*/ 6148083 w 6148083"/>
                      <a:gd name="connsiteY0" fmla="*/ 0 h 4661249"/>
                      <a:gd name="connsiteX1" fmla="*/ 1222998 w 6148083"/>
                      <a:gd name="connsiteY1" fmla="*/ 2046083 h 4661249"/>
                      <a:gd name="connsiteX2" fmla="*/ 1186784 w 6148083"/>
                      <a:gd name="connsiteY2" fmla="*/ 4291342 h 4661249"/>
                      <a:gd name="connsiteX3" fmla="*/ 5948907 w 6148083"/>
                      <a:gd name="connsiteY3" fmla="*/ 4653481 h 4661249"/>
                      <a:gd name="connsiteX0" fmla="*/ 6148083 w 6148083"/>
                      <a:gd name="connsiteY0" fmla="*/ 0 h 4653481"/>
                      <a:gd name="connsiteX1" fmla="*/ 1222998 w 6148083"/>
                      <a:gd name="connsiteY1" fmla="*/ 2046083 h 4653481"/>
                      <a:gd name="connsiteX2" fmla="*/ 1186784 w 6148083"/>
                      <a:gd name="connsiteY2" fmla="*/ 4218914 h 4653481"/>
                      <a:gd name="connsiteX3" fmla="*/ 5948907 w 6148083"/>
                      <a:gd name="connsiteY3" fmla="*/ 4653481 h 4653481"/>
                      <a:gd name="connsiteX0" fmla="*/ 6124011 w 6124011"/>
                      <a:gd name="connsiteY0" fmla="*/ 0 h 4653481"/>
                      <a:gd name="connsiteX1" fmla="*/ 1198926 w 6124011"/>
                      <a:gd name="connsiteY1" fmla="*/ 2046083 h 4653481"/>
                      <a:gd name="connsiteX2" fmla="*/ 1162712 w 6124011"/>
                      <a:gd name="connsiteY2" fmla="*/ 4218914 h 4653481"/>
                      <a:gd name="connsiteX3" fmla="*/ 5924835 w 6124011"/>
                      <a:gd name="connsiteY3" fmla="*/ 4653481 h 4653481"/>
                      <a:gd name="connsiteX0" fmla="*/ 6124011 w 6124011"/>
                      <a:gd name="connsiteY0" fmla="*/ 0 h 4710932"/>
                      <a:gd name="connsiteX1" fmla="*/ 1198926 w 6124011"/>
                      <a:gd name="connsiteY1" fmla="*/ 2046083 h 4710932"/>
                      <a:gd name="connsiteX2" fmla="*/ 1162712 w 6124011"/>
                      <a:gd name="connsiteY2" fmla="*/ 4218914 h 4710932"/>
                      <a:gd name="connsiteX3" fmla="*/ 5924835 w 6124011"/>
                      <a:gd name="connsiteY3" fmla="*/ 4653481 h 4710932"/>
                      <a:gd name="connsiteX0" fmla="*/ 5393113 w 5393113"/>
                      <a:gd name="connsiteY0" fmla="*/ 0 h 4566974"/>
                      <a:gd name="connsiteX1" fmla="*/ 468028 w 5393113"/>
                      <a:gd name="connsiteY1" fmla="*/ 2046083 h 4566974"/>
                      <a:gd name="connsiteX2" fmla="*/ 431814 w 5393113"/>
                      <a:gd name="connsiteY2" fmla="*/ 4218914 h 4566974"/>
                      <a:gd name="connsiteX3" fmla="*/ 5230151 w 5393113"/>
                      <a:gd name="connsiteY3" fmla="*/ 4526732 h 4566974"/>
                      <a:gd name="connsiteX0" fmla="*/ 6150757 w 6150757"/>
                      <a:gd name="connsiteY0" fmla="*/ 0 h 4674266"/>
                      <a:gd name="connsiteX1" fmla="*/ 1225672 w 6150757"/>
                      <a:gd name="connsiteY1" fmla="*/ 2046083 h 4674266"/>
                      <a:gd name="connsiteX2" fmla="*/ 1189458 w 6150757"/>
                      <a:gd name="connsiteY2" fmla="*/ 4218914 h 4674266"/>
                      <a:gd name="connsiteX3" fmla="*/ 5987795 w 6150757"/>
                      <a:gd name="connsiteY3" fmla="*/ 4526732 h 4674266"/>
                      <a:gd name="connsiteX0" fmla="*/ 6150757 w 6150757"/>
                      <a:gd name="connsiteY0" fmla="*/ 0 h 4674266"/>
                      <a:gd name="connsiteX1" fmla="*/ 1225672 w 6150757"/>
                      <a:gd name="connsiteY1" fmla="*/ 2046083 h 4674266"/>
                      <a:gd name="connsiteX2" fmla="*/ 1189458 w 6150757"/>
                      <a:gd name="connsiteY2" fmla="*/ 4218914 h 4674266"/>
                      <a:gd name="connsiteX3" fmla="*/ 5987795 w 6150757"/>
                      <a:gd name="connsiteY3" fmla="*/ 4526732 h 4674266"/>
                      <a:gd name="connsiteX0" fmla="*/ 6143143 w 6143143"/>
                      <a:gd name="connsiteY0" fmla="*/ 0 h 4548564"/>
                      <a:gd name="connsiteX1" fmla="*/ 1218058 w 6143143"/>
                      <a:gd name="connsiteY1" fmla="*/ 2046083 h 4548564"/>
                      <a:gd name="connsiteX2" fmla="*/ 1181844 w 6143143"/>
                      <a:gd name="connsiteY2" fmla="*/ 4218914 h 4548564"/>
                      <a:gd name="connsiteX3" fmla="*/ 5980181 w 6143143"/>
                      <a:gd name="connsiteY3" fmla="*/ 4526732 h 4548564"/>
                      <a:gd name="connsiteX0" fmla="*/ 5962074 w 5980181"/>
                      <a:gd name="connsiteY0" fmla="*/ 0 h 4494243"/>
                      <a:gd name="connsiteX1" fmla="*/ 1218058 w 5980181"/>
                      <a:gd name="connsiteY1" fmla="*/ 1991762 h 4494243"/>
                      <a:gd name="connsiteX2" fmla="*/ 1181844 w 5980181"/>
                      <a:gd name="connsiteY2" fmla="*/ 4164593 h 4494243"/>
                      <a:gd name="connsiteX3" fmla="*/ 5980181 w 5980181"/>
                      <a:gd name="connsiteY3" fmla="*/ 4472411 h 4494243"/>
                      <a:gd name="connsiteX0" fmla="*/ 5958993 w 5977100"/>
                      <a:gd name="connsiteY0" fmla="*/ 0 h 4494243"/>
                      <a:gd name="connsiteX1" fmla="*/ 1214977 w 5977100"/>
                      <a:gd name="connsiteY1" fmla="*/ 1991762 h 4494243"/>
                      <a:gd name="connsiteX2" fmla="*/ 1178763 w 5977100"/>
                      <a:gd name="connsiteY2" fmla="*/ 4164593 h 4494243"/>
                      <a:gd name="connsiteX3" fmla="*/ 5977100 w 5977100"/>
                      <a:gd name="connsiteY3" fmla="*/ 4472411 h 4494243"/>
                      <a:gd name="connsiteX0" fmla="*/ 5958993 w 5977100"/>
                      <a:gd name="connsiteY0" fmla="*/ 0 h 4497889"/>
                      <a:gd name="connsiteX1" fmla="*/ 1214977 w 5977100"/>
                      <a:gd name="connsiteY1" fmla="*/ 1991762 h 4497889"/>
                      <a:gd name="connsiteX2" fmla="*/ 1178763 w 5977100"/>
                      <a:gd name="connsiteY2" fmla="*/ 4189993 h 4497889"/>
                      <a:gd name="connsiteX3" fmla="*/ 5977100 w 5977100"/>
                      <a:gd name="connsiteY3" fmla="*/ 4472411 h 4497889"/>
                      <a:gd name="connsiteX0" fmla="*/ 5958993 w 6168385"/>
                      <a:gd name="connsiteY0" fmla="*/ 128560 h 4626449"/>
                      <a:gd name="connsiteX1" fmla="*/ 5768746 w 6168385"/>
                      <a:gd name="connsiteY1" fmla="*/ 153236 h 4626449"/>
                      <a:gd name="connsiteX2" fmla="*/ 1214977 w 6168385"/>
                      <a:gd name="connsiteY2" fmla="*/ 2120322 h 4626449"/>
                      <a:gd name="connsiteX3" fmla="*/ 1178763 w 6168385"/>
                      <a:gd name="connsiteY3" fmla="*/ 4318553 h 4626449"/>
                      <a:gd name="connsiteX4" fmla="*/ 5977100 w 6168385"/>
                      <a:gd name="connsiteY4" fmla="*/ 4600971 h 4626449"/>
                      <a:gd name="connsiteX0" fmla="*/ 9308365 w 9308365"/>
                      <a:gd name="connsiteY0" fmla="*/ 197793 h 4604542"/>
                      <a:gd name="connsiteX1" fmla="*/ 5768746 w 9308365"/>
                      <a:gd name="connsiteY1" fmla="*/ 131329 h 4604542"/>
                      <a:gd name="connsiteX2" fmla="*/ 1214977 w 9308365"/>
                      <a:gd name="connsiteY2" fmla="*/ 2098415 h 4604542"/>
                      <a:gd name="connsiteX3" fmla="*/ 1178763 w 9308365"/>
                      <a:gd name="connsiteY3" fmla="*/ 4296646 h 4604542"/>
                      <a:gd name="connsiteX4" fmla="*/ 5977100 w 9308365"/>
                      <a:gd name="connsiteY4" fmla="*/ 4579064 h 4604542"/>
                      <a:gd name="connsiteX0" fmla="*/ 9308365 w 9308365"/>
                      <a:gd name="connsiteY0" fmla="*/ 157921 h 4564670"/>
                      <a:gd name="connsiteX1" fmla="*/ 5768746 w 9308365"/>
                      <a:gd name="connsiteY1" fmla="*/ 91457 h 4564670"/>
                      <a:gd name="connsiteX2" fmla="*/ 1214977 w 9308365"/>
                      <a:gd name="connsiteY2" fmla="*/ 2058543 h 4564670"/>
                      <a:gd name="connsiteX3" fmla="*/ 1178763 w 9308365"/>
                      <a:gd name="connsiteY3" fmla="*/ 4256774 h 4564670"/>
                      <a:gd name="connsiteX4" fmla="*/ 5977100 w 9308365"/>
                      <a:gd name="connsiteY4" fmla="*/ 4539192 h 4564670"/>
                      <a:gd name="connsiteX0" fmla="*/ 9308365 w 9308365"/>
                      <a:gd name="connsiteY0" fmla="*/ 157921 h 4564670"/>
                      <a:gd name="connsiteX1" fmla="*/ 5768746 w 9308365"/>
                      <a:gd name="connsiteY1" fmla="*/ 91457 h 4564670"/>
                      <a:gd name="connsiteX2" fmla="*/ 1214977 w 9308365"/>
                      <a:gd name="connsiteY2" fmla="*/ 2058543 h 4564670"/>
                      <a:gd name="connsiteX3" fmla="*/ 1178763 w 9308365"/>
                      <a:gd name="connsiteY3" fmla="*/ 4256774 h 4564670"/>
                      <a:gd name="connsiteX4" fmla="*/ 5977100 w 9308365"/>
                      <a:gd name="connsiteY4" fmla="*/ 4539192 h 4564670"/>
                      <a:gd name="connsiteX0" fmla="*/ 9308365 w 9308365"/>
                      <a:gd name="connsiteY0" fmla="*/ 157921 h 4564670"/>
                      <a:gd name="connsiteX1" fmla="*/ 5768746 w 9308365"/>
                      <a:gd name="connsiteY1" fmla="*/ 91457 h 4564670"/>
                      <a:gd name="connsiteX2" fmla="*/ 1214977 w 9308365"/>
                      <a:gd name="connsiteY2" fmla="*/ 2058543 h 4564670"/>
                      <a:gd name="connsiteX3" fmla="*/ 1178763 w 9308365"/>
                      <a:gd name="connsiteY3" fmla="*/ 4256774 h 4564670"/>
                      <a:gd name="connsiteX4" fmla="*/ 5977100 w 9308365"/>
                      <a:gd name="connsiteY4" fmla="*/ 4539192 h 4564670"/>
                      <a:gd name="connsiteX0" fmla="*/ 9308365 w 9308365"/>
                      <a:gd name="connsiteY0" fmla="*/ 67835 h 4474584"/>
                      <a:gd name="connsiteX1" fmla="*/ 5768746 w 9308365"/>
                      <a:gd name="connsiteY1" fmla="*/ 1371 h 4474584"/>
                      <a:gd name="connsiteX2" fmla="*/ 1214977 w 9308365"/>
                      <a:gd name="connsiteY2" fmla="*/ 1968457 h 4474584"/>
                      <a:gd name="connsiteX3" fmla="*/ 1178763 w 9308365"/>
                      <a:gd name="connsiteY3" fmla="*/ 4166688 h 4474584"/>
                      <a:gd name="connsiteX4" fmla="*/ 5977100 w 9308365"/>
                      <a:gd name="connsiteY4" fmla="*/ 4449106 h 4474584"/>
                      <a:gd name="connsiteX0" fmla="*/ 9308365 w 9308365"/>
                      <a:gd name="connsiteY0" fmla="*/ 0 h 4497887"/>
                      <a:gd name="connsiteX1" fmla="*/ 5768746 w 9308365"/>
                      <a:gd name="connsiteY1" fmla="*/ 24674 h 4497887"/>
                      <a:gd name="connsiteX2" fmla="*/ 1214977 w 9308365"/>
                      <a:gd name="connsiteY2" fmla="*/ 1991760 h 4497887"/>
                      <a:gd name="connsiteX3" fmla="*/ 1178763 w 9308365"/>
                      <a:gd name="connsiteY3" fmla="*/ 4189991 h 4497887"/>
                      <a:gd name="connsiteX4" fmla="*/ 5977100 w 9308365"/>
                      <a:gd name="connsiteY4" fmla="*/ 4472409 h 4497887"/>
                      <a:gd name="connsiteX0" fmla="*/ 9308365 w 9308365"/>
                      <a:gd name="connsiteY0" fmla="*/ 0 h 4497887"/>
                      <a:gd name="connsiteX1" fmla="*/ 5814316 w 9308365"/>
                      <a:gd name="connsiteY1" fmla="*/ 24674 h 4497887"/>
                      <a:gd name="connsiteX2" fmla="*/ 1214977 w 9308365"/>
                      <a:gd name="connsiteY2" fmla="*/ 1991760 h 4497887"/>
                      <a:gd name="connsiteX3" fmla="*/ 1178763 w 9308365"/>
                      <a:gd name="connsiteY3" fmla="*/ 4189991 h 4497887"/>
                      <a:gd name="connsiteX4" fmla="*/ 5977100 w 9308365"/>
                      <a:gd name="connsiteY4" fmla="*/ 4472409 h 4497887"/>
                      <a:gd name="connsiteX0" fmla="*/ 9308365 w 9308365"/>
                      <a:gd name="connsiteY0" fmla="*/ 17967 h 4515854"/>
                      <a:gd name="connsiteX1" fmla="*/ 5814316 w 9308365"/>
                      <a:gd name="connsiteY1" fmla="*/ 42641 h 4515854"/>
                      <a:gd name="connsiteX2" fmla="*/ 1214977 w 9308365"/>
                      <a:gd name="connsiteY2" fmla="*/ 2009727 h 4515854"/>
                      <a:gd name="connsiteX3" fmla="*/ 1178763 w 9308365"/>
                      <a:gd name="connsiteY3" fmla="*/ 4207958 h 4515854"/>
                      <a:gd name="connsiteX4" fmla="*/ 5977100 w 9308365"/>
                      <a:gd name="connsiteY4" fmla="*/ 4490376 h 4515854"/>
                      <a:gd name="connsiteX0" fmla="*/ 9308365 w 9308365"/>
                      <a:gd name="connsiteY0" fmla="*/ 0 h 4543457"/>
                      <a:gd name="connsiteX1" fmla="*/ 5814316 w 9308365"/>
                      <a:gd name="connsiteY1" fmla="*/ 70244 h 4543457"/>
                      <a:gd name="connsiteX2" fmla="*/ 1214977 w 9308365"/>
                      <a:gd name="connsiteY2" fmla="*/ 2037330 h 4543457"/>
                      <a:gd name="connsiteX3" fmla="*/ 1178763 w 9308365"/>
                      <a:gd name="connsiteY3" fmla="*/ 4235561 h 4543457"/>
                      <a:gd name="connsiteX4" fmla="*/ 5977100 w 9308365"/>
                      <a:gd name="connsiteY4" fmla="*/ 4517979 h 4543457"/>
                      <a:gd name="connsiteX0" fmla="*/ 9308365 w 9308365"/>
                      <a:gd name="connsiteY0" fmla="*/ 0 h 4553626"/>
                      <a:gd name="connsiteX1" fmla="*/ 5814316 w 9308365"/>
                      <a:gd name="connsiteY1" fmla="*/ 70244 h 4553626"/>
                      <a:gd name="connsiteX2" fmla="*/ 1214977 w 9308365"/>
                      <a:gd name="connsiteY2" fmla="*/ 2037330 h 4553626"/>
                      <a:gd name="connsiteX3" fmla="*/ 1178763 w 9308365"/>
                      <a:gd name="connsiteY3" fmla="*/ 4235561 h 4553626"/>
                      <a:gd name="connsiteX4" fmla="*/ 5791530 w 9308365"/>
                      <a:gd name="connsiteY4" fmla="*/ 4536070 h 4553626"/>
                      <a:gd name="connsiteX5" fmla="*/ 5977100 w 9308365"/>
                      <a:gd name="connsiteY5" fmla="*/ 4517979 h 4553626"/>
                      <a:gd name="connsiteX0" fmla="*/ 9308365 w 9308365"/>
                      <a:gd name="connsiteY0" fmla="*/ 0 h 4568828"/>
                      <a:gd name="connsiteX1" fmla="*/ 5814316 w 9308365"/>
                      <a:gd name="connsiteY1" fmla="*/ 70244 h 4568828"/>
                      <a:gd name="connsiteX2" fmla="*/ 1214977 w 9308365"/>
                      <a:gd name="connsiteY2" fmla="*/ 2037330 h 4568828"/>
                      <a:gd name="connsiteX3" fmla="*/ 1178763 w 9308365"/>
                      <a:gd name="connsiteY3" fmla="*/ 4235561 h 4568828"/>
                      <a:gd name="connsiteX4" fmla="*/ 5791530 w 9308365"/>
                      <a:gd name="connsiteY4" fmla="*/ 4536070 h 4568828"/>
                      <a:gd name="connsiteX5" fmla="*/ 9280902 w 9308365"/>
                      <a:gd name="connsiteY5" fmla="*/ 4563549 h 4568828"/>
                      <a:gd name="connsiteX0" fmla="*/ 9308365 w 9308365"/>
                      <a:gd name="connsiteY0" fmla="*/ 0 h 4563549"/>
                      <a:gd name="connsiteX1" fmla="*/ 5814316 w 9308365"/>
                      <a:gd name="connsiteY1" fmla="*/ 70244 h 4563549"/>
                      <a:gd name="connsiteX2" fmla="*/ 1214977 w 9308365"/>
                      <a:gd name="connsiteY2" fmla="*/ 2037330 h 4563549"/>
                      <a:gd name="connsiteX3" fmla="*/ 1178763 w 9308365"/>
                      <a:gd name="connsiteY3" fmla="*/ 4235561 h 4563549"/>
                      <a:gd name="connsiteX4" fmla="*/ 5791530 w 9308365"/>
                      <a:gd name="connsiteY4" fmla="*/ 4536070 h 4563549"/>
                      <a:gd name="connsiteX5" fmla="*/ 9280902 w 9308365"/>
                      <a:gd name="connsiteY5" fmla="*/ 4563549 h 4563549"/>
                      <a:gd name="connsiteX0" fmla="*/ 9308365 w 9308365"/>
                      <a:gd name="connsiteY0" fmla="*/ 0 h 4563549"/>
                      <a:gd name="connsiteX1" fmla="*/ 5814316 w 9308365"/>
                      <a:gd name="connsiteY1" fmla="*/ 70244 h 4563549"/>
                      <a:gd name="connsiteX2" fmla="*/ 1214977 w 9308365"/>
                      <a:gd name="connsiteY2" fmla="*/ 2037330 h 4563549"/>
                      <a:gd name="connsiteX3" fmla="*/ 1178763 w 9308365"/>
                      <a:gd name="connsiteY3" fmla="*/ 4235561 h 4563549"/>
                      <a:gd name="connsiteX4" fmla="*/ 5791530 w 9308365"/>
                      <a:gd name="connsiteY4" fmla="*/ 4536070 h 4563549"/>
                      <a:gd name="connsiteX5" fmla="*/ 9280902 w 9308365"/>
                      <a:gd name="connsiteY5" fmla="*/ 4563549 h 4563549"/>
                      <a:gd name="connsiteX0" fmla="*/ 8544397 w 8544397"/>
                      <a:gd name="connsiteY0" fmla="*/ 0 h 4563549"/>
                      <a:gd name="connsiteX1" fmla="*/ 5050348 w 8544397"/>
                      <a:gd name="connsiteY1" fmla="*/ 70244 h 4563549"/>
                      <a:gd name="connsiteX2" fmla="*/ 451009 w 8544397"/>
                      <a:gd name="connsiteY2" fmla="*/ 2037330 h 4563549"/>
                      <a:gd name="connsiteX3" fmla="*/ 414795 w 8544397"/>
                      <a:gd name="connsiteY3" fmla="*/ 4235561 h 4563549"/>
                      <a:gd name="connsiteX4" fmla="*/ 5027562 w 8544397"/>
                      <a:gd name="connsiteY4" fmla="*/ 4536070 h 4563549"/>
                      <a:gd name="connsiteX5" fmla="*/ 8516934 w 8544397"/>
                      <a:gd name="connsiteY5" fmla="*/ 4563549 h 4563549"/>
                      <a:gd name="connsiteX0" fmla="*/ 8546037 w 8546037"/>
                      <a:gd name="connsiteY0" fmla="*/ 0 h 4577963"/>
                      <a:gd name="connsiteX1" fmla="*/ 5051988 w 8546037"/>
                      <a:gd name="connsiteY1" fmla="*/ 70244 h 4577963"/>
                      <a:gd name="connsiteX2" fmla="*/ 452649 w 8546037"/>
                      <a:gd name="connsiteY2" fmla="*/ 2037330 h 4577963"/>
                      <a:gd name="connsiteX3" fmla="*/ 416435 w 8546037"/>
                      <a:gd name="connsiteY3" fmla="*/ 4235561 h 4577963"/>
                      <a:gd name="connsiteX4" fmla="*/ 5051987 w 8546037"/>
                      <a:gd name="connsiteY4" fmla="*/ 4558855 h 4577963"/>
                      <a:gd name="connsiteX5" fmla="*/ 8518574 w 8546037"/>
                      <a:gd name="connsiteY5" fmla="*/ 4563549 h 4577963"/>
                      <a:gd name="connsiteX0" fmla="*/ 8546037 w 8546037"/>
                      <a:gd name="connsiteY0" fmla="*/ 0 h 4563549"/>
                      <a:gd name="connsiteX1" fmla="*/ 5051988 w 8546037"/>
                      <a:gd name="connsiteY1" fmla="*/ 70244 h 4563549"/>
                      <a:gd name="connsiteX2" fmla="*/ 452649 w 8546037"/>
                      <a:gd name="connsiteY2" fmla="*/ 2037330 h 4563549"/>
                      <a:gd name="connsiteX3" fmla="*/ 416435 w 8546037"/>
                      <a:gd name="connsiteY3" fmla="*/ 4235561 h 4563549"/>
                      <a:gd name="connsiteX4" fmla="*/ 5051987 w 8546037"/>
                      <a:gd name="connsiteY4" fmla="*/ 4558855 h 4563549"/>
                      <a:gd name="connsiteX5" fmla="*/ 8518574 w 8546037"/>
                      <a:gd name="connsiteY5" fmla="*/ 4563549 h 4563549"/>
                      <a:gd name="connsiteX0" fmla="*/ 8559832 w 8559832"/>
                      <a:gd name="connsiteY0" fmla="*/ 0 h 4563549"/>
                      <a:gd name="connsiteX1" fmla="*/ 5065783 w 8559832"/>
                      <a:gd name="connsiteY1" fmla="*/ 70244 h 4563549"/>
                      <a:gd name="connsiteX2" fmla="*/ 466444 w 8559832"/>
                      <a:gd name="connsiteY2" fmla="*/ 2037330 h 4563549"/>
                      <a:gd name="connsiteX3" fmla="*/ 430230 w 8559832"/>
                      <a:gd name="connsiteY3" fmla="*/ 4235561 h 4563549"/>
                      <a:gd name="connsiteX4" fmla="*/ 5065782 w 8559832"/>
                      <a:gd name="connsiteY4" fmla="*/ 4558855 h 4563549"/>
                      <a:gd name="connsiteX5" fmla="*/ 8532369 w 8559832"/>
                      <a:gd name="connsiteY5" fmla="*/ 4563549 h 4563549"/>
                      <a:gd name="connsiteX0" fmla="*/ 9313083 w 9313083"/>
                      <a:gd name="connsiteY0" fmla="*/ 0 h 4563549"/>
                      <a:gd name="connsiteX1" fmla="*/ 5819034 w 9313083"/>
                      <a:gd name="connsiteY1" fmla="*/ 70244 h 4563549"/>
                      <a:gd name="connsiteX2" fmla="*/ 1219695 w 9313083"/>
                      <a:gd name="connsiteY2" fmla="*/ 2037330 h 4563549"/>
                      <a:gd name="connsiteX3" fmla="*/ 1183481 w 9313083"/>
                      <a:gd name="connsiteY3" fmla="*/ 4235561 h 4563549"/>
                      <a:gd name="connsiteX4" fmla="*/ 5819033 w 9313083"/>
                      <a:gd name="connsiteY4" fmla="*/ 4558855 h 4563549"/>
                      <a:gd name="connsiteX5" fmla="*/ 9285620 w 9313083"/>
                      <a:gd name="connsiteY5" fmla="*/ 4563549 h 456354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9313083" h="4563549">
                        <a:moveTo>
                          <a:pt x="9313083" y="0"/>
                        </a:moveTo>
                        <a:cubicBezTo>
                          <a:pt x="9281375" y="4113"/>
                          <a:pt x="6290715" y="-11083"/>
                          <a:pt x="5819034" y="70244"/>
                        </a:cubicBezTo>
                        <a:cubicBezTo>
                          <a:pt x="1815703" y="379419"/>
                          <a:pt x="1825198" y="1297540"/>
                          <a:pt x="1219695" y="2037330"/>
                        </a:cubicBezTo>
                        <a:cubicBezTo>
                          <a:pt x="879312" y="2227328"/>
                          <a:pt x="-1323828" y="3492261"/>
                          <a:pt x="1183481" y="4235561"/>
                        </a:cubicBezTo>
                        <a:cubicBezTo>
                          <a:pt x="2012067" y="4481198"/>
                          <a:pt x="4996524" y="4534570"/>
                          <a:pt x="5819033" y="4558855"/>
                        </a:cubicBezTo>
                        <a:lnTo>
                          <a:pt x="9285620" y="4563549"/>
                        </a:lnTo>
                      </a:path>
                    </a:pathLst>
                  </a:custGeom>
                  <a:noFill/>
                  <a:ln w="19050" cap="flat" cmpd="sng" algn="ctr">
                    <a:solidFill>
                      <a:srgbClr val="C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91440" tIns="45720" rIns="4572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algn="ctr">
                      <a:spcAft>
                        <a:spcPct val="25000"/>
                      </a:spcAft>
                    </a:pPr>
                    <a:endParaRPr lang="en-US" sz="700" b="1" dirty="0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17" name="Freeform 16"/>
                  <p:cNvSpPr/>
                  <p:nvPr/>
                </p:nvSpPr>
                <p:spPr bwMode="auto">
                  <a:xfrm>
                    <a:off x="2979406" y="2435382"/>
                    <a:ext cx="1221401" cy="602936"/>
                  </a:xfrm>
                  <a:custGeom>
                    <a:avLst/>
                    <a:gdLst>
                      <a:gd name="connsiteX0" fmla="*/ 0 w 1213164"/>
                      <a:gd name="connsiteY0" fmla="*/ 597529 h 597529"/>
                      <a:gd name="connsiteX1" fmla="*/ 995881 w 1213164"/>
                      <a:gd name="connsiteY1" fmla="*/ 561315 h 597529"/>
                      <a:gd name="connsiteX2" fmla="*/ 1213164 w 1213164"/>
                      <a:gd name="connsiteY2" fmla="*/ 0 h 597529"/>
                      <a:gd name="connsiteX3" fmla="*/ 380245 w 1213164"/>
                      <a:gd name="connsiteY3" fmla="*/ 108642 h 597529"/>
                      <a:gd name="connsiteX4" fmla="*/ 0 w 1213164"/>
                      <a:gd name="connsiteY4" fmla="*/ 597529 h 597529"/>
                      <a:gd name="connsiteX0" fmla="*/ 0 w 1258982"/>
                      <a:gd name="connsiteY0" fmla="*/ 585203 h 585203"/>
                      <a:gd name="connsiteX1" fmla="*/ 1041699 w 1258982"/>
                      <a:gd name="connsiteY1" fmla="*/ 561315 h 585203"/>
                      <a:gd name="connsiteX2" fmla="*/ 1258982 w 1258982"/>
                      <a:gd name="connsiteY2" fmla="*/ 0 h 585203"/>
                      <a:gd name="connsiteX3" fmla="*/ 426063 w 1258982"/>
                      <a:gd name="connsiteY3" fmla="*/ 108642 h 585203"/>
                      <a:gd name="connsiteX4" fmla="*/ 0 w 1258982"/>
                      <a:gd name="connsiteY4" fmla="*/ 585203 h 585203"/>
                      <a:gd name="connsiteX0" fmla="*/ 0 w 1258982"/>
                      <a:gd name="connsiteY0" fmla="*/ 585203 h 585203"/>
                      <a:gd name="connsiteX1" fmla="*/ 1041699 w 1258982"/>
                      <a:gd name="connsiteY1" fmla="*/ 561315 h 585203"/>
                      <a:gd name="connsiteX2" fmla="*/ 1258982 w 1258982"/>
                      <a:gd name="connsiteY2" fmla="*/ 0 h 585203"/>
                      <a:gd name="connsiteX3" fmla="*/ 386791 w 1258982"/>
                      <a:gd name="connsiteY3" fmla="*/ 120968 h 585203"/>
                      <a:gd name="connsiteX4" fmla="*/ 0 w 1258982"/>
                      <a:gd name="connsiteY4" fmla="*/ 585203 h 585203"/>
                      <a:gd name="connsiteX0" fmla="*/ 0 w 1258982"/>
                      <a:gd name="connsiteY0" fmla="*/ 585203 h 585203"/>
                      <a:gd name="connsiteX1" fmla="*/ 1054790 w 1258982"/>
                      <a:gd name="connsiteY1" fmla="*/ 530499 h 585203"/>
                      <a:gd name="connsiteX2" fmla="*/ 1258982 w 1258982"/>
                      <a:gd name="connsiteY2" fmla="*/ 0 h 585203"/>
                      <a:gd name="connsiteX3" fmla="*/ 386791 w 1258982"/>
                      <a:gd name="connsiteY3" fmla="*/ 120968 h 585203"/>
                      <a:gd name="connsiteX4" fmla="*/ 0 w 1258982"/>
                      <a:gd name="connsiteY4" fmla="*/ 585203 h 58520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258982" h="585203">
                        <a:moveTo>
                          <a:pt x="0" y="585203"/>
                        </a:moveTo>
                        <a:lnTo>
                          <a:pt x="1054790" y="530499"/>
                        </a:lnTo>
                        <a:lnTo>
                          <a:pt x="1258982" y="0"/>
                        </a:lnTo>
                        <a:lnTo>
                          <a:pt x="386791" y="120968"/>
                        </a:lnTo>
                        <a:lnTo>
                          <a:pt x="0" y="585203"/>
                        </a:lnTo>
                        <a:close/>
                      </a:path>
                    </a:pathLst>
                  </a:custGeom>
                  <a:noFill/>
                  <a:ln w="19050" cap="flat" cmpd="sng" algn="ctr">
                    <a:solidFill>
                      <a:srgbClr val="C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91440" tIns="45720" rIns="4572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algn="ctr">
                      <a:spcAft>
                        <a:spcPct val="25000"/>
                      </a:spcAft>
                    </a:pPr>
                    <a:endParaRPr lang="en-US" sz="700" b="1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18" name="Freeform 17"/>
                  <p:cNvSpPr/>
                  <p:nvPr/>
                </p:nvSpPr>
                <p:spPr bwMode="auto">
                  <a:xfrm>
                    <a:off x="4133787" y="2412811"/>
                    <a:ext cx="775077" cy="681714"/>
                  </a:xfrm>
                  <a:custGeom>
                    <a:avLst/>
                    <a:gdLst>
                      <a:gd name="connsiteX0" fmla="*/ 181069 w 724277"/>
                      <a:gd name="connsiteY0" fmla="*/ 36214 h 688064"/>
                      <a:gd name="connsiteX1" fmla="*/ 0 w 724277"/>
                      <a:gd name="connsiteY1" fmla="*/ 633743 h 688064"/>
                      <a:gd name="connsiteX2" fmla="*/ 651850 w 724277"/>
                      <a:gd name="connsiteY2" fmla="*/ 688064 h 688064"/>
                      <a:gd name="connsiteX3" fmla="*/ 724277 w 724277"/>
                      <a:gd name="connsiteY3" fmla="*/ 0 h 688064"/>
                      <a:gd name="connsiteX4" fmla="*/ 181069 w 724277"/>
                      <a:gd name="connsiteY4" fmla="*/ 36214 h 688064"/>
                      <a:gd name="connsiteX0" fmla="*/ 193769 w 736977"/>
                      <a:gd name="connsiteY0" fmla="*/ 36214 h 688064"/>
                      <a:gd name="connsiteX1" fmla="*/ 0 w 736977"/>
                      <a:gd name="connsiteY1" fmla="*/ 595643 h 688064"/>
                      <a:gd name="connsiteX2" fmla="*/ 664550 w 736977"/>
                      <a:gd name="connsiteY2" fmla="*/ 688064 h 688064"/>
                      <a:gd name="connsiteX3" fmla="*/ 736977 w 736977"/>
                      <a:gd name="connsiteY3" fmla="*/ 0 h 688064"/>
                      <a:gd name="connsiteX4" fmla="*/ 193769 w 736977"/>
                      <a:gd name="connsiteY4" fmla="*/ 36214 h 688064"/>
                      <a:gd name="connsiteX0" fmla="*/ 193769 w 736977"/>
                      <a:gd name="connsiteY0" fmla="*/ 36214 h 713464"/>
                      <a:gd name="connsiteX1" fmla="*/ 0 w 736977"/>
                      <a:gd name="connsiteY1" fmla="*/ 595643 h 713464"/>
                      <a:gd name="connsiteX2" fmla="*/ 683600 w 736977"/>
                      <a:gd name="connsiteY2" fmla="*/ 713464 h 713464"/>
                      <a:gd name="connsiteX3" fmla="*/ 736977 w 736977"/>
                      <a:gd name="connsiteY3" fmla="*/ 0 h 713464"/>
                      <a:gd name="connsiteX4" fmla="*/ 193769 w 736977"/>
                      <a:gd name="connsiteY4" fmla="*/ 36214 h 713464"/>
                      <a:gd name="connsiteX0" fmla="*/ 193769 w 775077"/>
                      <a:gd name="connsiteY0" fmla="*/ 4464 h 681714"/>
                      <a:gd name="connsiteX1" fmla="*/ 0 w 775077"/>
                      <a:gd name="connsiteY1" fmla="*/ 563893 h 681714"/>
                      <a:gd name="connsiteX2" fmla="*/ 683600 w 775077"/>
                      <a:gd name="connsiteY2" fmla="*/ 681714 h 681714"/>
                      <a:gd name="connsiteX3" fmla="*/ 775077 w 775077"/>
                      <a:gd name="connsiteY3" fmla="*/ 0 h 681714"/>
                      <a:gd name="connsiteX4" fmla="*/ 193769 w 775077"/>
                      <a:gd name="connsiteY4" fmla="*/ 4464 h 68171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775077" h="681714">
                        <a:moveTo>
                          <a:pt x="193769" y="4464"/>
                        </a:moveTo>
                        <a:lnTo>
                          <a:pt x="0" y="563893"/>
                        </a:lnTo>
                        <a:lnTo>
                          <a:pt x="683600" y="681714"/>
                        </a:lnTo>
                        <a:lnTo>
                          <a:pt x="775077" y="0"/>
                        </a:lnTo>
                        <a:lnTo>
                          <a:pt x="193769" y="4464"/>
                        </a:lnTo>
                        <a:close/>
                      </a:path>
                    </a:pathLst>
                  </a:custGeom>
                  <a:noFill/>
                  <a:ln w="19050" cap="flat" cmpd="sng" algn="ctr">
                    <a:solidFill>
                      <a:srgbClr val="C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91440" tIns="45720" rIns="4572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algn="ctr">
                      <a:spcAft>
                        <a:spcPct val="25000"/>
                      </a:spcAft>
                    </a:pPr>
                    <a:endParaRPr lang="en-US" sz="700" b="1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19" name="Freeform 18"/>
                  <p:cNvSpPr/>
                  <p:nvPr/>
                </p:nvSpPr>
                <p:spPr bwMode="auto">
                  <a:xfrm>
                    <a:off x="4963185" y="2417275"/>
                    <a:ext cx="738612" cy="694414"/>
                  </a:xfrm>
                  <a:custGeom>
                    <a:avLst/>
                    <a:gdLst>
                      <a:gd name="connsiteX0" fmla="*/ 126749 w 814812"/>
                      <a:gd name="connsiteY0" fmla="*/ 0 h 688064"/>
                      <a:gd name="connsiteX1" fmla="*/ 0 w 814812"/>
                      <a:gd name="connsiteY1" fmla="*/ 688064 h 688064"/>
                      <a:gd name="connsiteX2" fmla="*/ 814812 w 814812"/>
                      <a:gd name="connsiteY2" fmla="*/ 543208 h 688064"/>
                      <a:gd name="connsiteX3" fmla="*/ 633743 w 814812"/>
                      <a:gd name="connsiteY3" fmla="*/ 72428 h 688064"/>
                      <a:gd name="connsiteX4" fmla="*/ 126749 w 814812"/>
                      <a:gd name="connsiteY4" fmla="*/ 0 h 688064"/>
                      <a:gd name="connsiteX0" fmla="*/ 88649 w 776712"/>
                      <a:gd name="connsiteY0" fmla="*/ 0 h 694414"/>
                      <a:gd name="connsiteX1" fmla="*/ 0 w 776712"/>
                      <a:gd name="connsiteY1" fmla="*/ 694414 h 694414"/>
                      <a:gd name="connsiteX2" fmla="*/ 776712 w 776712"/>
                      <a:gd name="connsiteY2" fmla="*/ 543208 h 694414"/>
                      <a:gd name="connsiteX3" fmla="*/ 595643 w 776712"/>
                      <a:gd name="connsiteY3" fmla="*/ 72428 h 694414"/>
                      <a:gd name="connsiteX4" fmla="*/ 88649 w 776712"/>
                      <a:gd name="connsiteY4" fmla="*/ 0 h 694414"/>
                      <a:gd name="connsiteX0" fmla="*/ 88649 w 738612"/>
                      <a:gd name="connsiteY0" fmla="*/ 0 h 694414"/>
                      <a:gd name="connsiteX1" fmla="*/ 0 w 738612"/>
                      <a:gd name="connsiteY1" fmla="*/ 694414 h 694414"/>
                      <a:gd name="connsiteX2" fmla="*/ 738612 w 738612"/>
                      <a:gd name="connsiteY2" fmla="*/ 543208 h 694414"/>
                      <a:gd name="connsiteX3" fmla="*/ 595643 w 738612"/>
                      <a:gd name="connsiteY3" fmla="*/ 72428 h 694414"/>
                      <a:gd name="connsiteX4" fmla="*/ 88649 w 738612"/>
                      <a:gd name="connsiteY4" fmla="*/ 0 h 694414"/>
                      <a:gd name="connsiteX0" fmla="*/ 88649 w 738612"/>
                      <a:gd name="connsiteY0" fmla="*/ 0 h 694414"/>
                      <a:gd name="connsiteX1" fmla="*/ 0 w 738612"/>
                      <a:gd name="connsiteY1" fmla="*/ 694414 h 694414"/>
                      <a:gd name="connsiteX2" fmla="*/ 738612 w 738612"/>
                      <a:gd name="connsiteY2" fmla="*/ 543208 h 694414"/>
                      <a:gd name="connsiteX3" fmla="*/ 633743 w 738612"/>
                      <a:gd name="connsiteY3" fmla="*/ 91478 h 694414"/>
                      <a:gd name="connsiteX4" fmla="*/ 88649 w 738612"/>
                      <a:gd name="connsiteY4" fmla="*/ 0 h 69441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738612" h="694414">
                        <a:moveTo>
                          <a:pt x="88649" y="0"/>
                        </a:moveTo>
                        <a:lnTo>
                          <a:pt x="0" y="694414"/>
                        </a:lnTo>
                        <a:lnTo>
                          <a:pt x="738612" y="543208"/>
                        </a:lnTo>
                        <a:lnTo>
                          <a:pt x="633743" y="91478"/>
                        </a:lnTo>
                        <a:lnTo>
                          <a:pt x="88649" y="0"/>
                        </a:lnTo>
                        <a:close/>
                      </a:path>
                    </a:pathLst>
                  </a:custGeom>
                  <a:noFill/>
                  <a:ln w="19050" cap="flat" cmpd="sng" algn="ctr">
                    <a:solidFill>
                      <a:srgbClr val="C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91440" tIns="45720" rIns="4572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algn="ctr">
                      <a:spcAft>
                        <a:spcPct val="25000"/>
                      </a:spcAft>
                    </a:pPr>
                    <a:endParaRPr lang="en-US" sz="700" b="1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20" name="Freeform 19"/>
                  <p:cNvSpPr/>
                  <p:nvPr/>
                </p:nvSpPr>
                <p:spPr bwMode="auto">
                  <a:xfrm>
                    <a:off x="2495550" y="3305560"/>
                    <a:ext cx="823385" cy="1983990"/>
                  </a:xfrm>
                  <a:custGeom>
                    <a:avLst/>
                    <a:gdLst>
                      <a:gd name="connsiteX0" fmla="*/ 0 w 719065"/>
                      <a:gd name="connsiteY0" fmla="*/ 13576 h 1994776"/>
                      <a:gd name="connsiteX1" fmla="*/ 711200 w 719065"/>
                      <a:gd name="connsiteY1" fmla="*/ 292976 h 1994776"/>
                      <a:gd name="connsiteX2" fmla="*/ 317500 w 719065"/>
                      <a:gd name="connsiteY2" fmla="*/ 1994776 h 1994776"/>
                      <a:gd name="connsiteX0" fmla="*/ 0 w 719065"/>
                      <a:gd name="connsiteY0" fmla="*/ 13576 h 1994776"/>
                      <a:gd name="connsiteX1" fmla="*/ 711200 w 719065"/>
                      <a:gd name="connsiteY1" fmla="*/ 292976 h 1994776"/>
                      <a:gd name="connsiteX2" fmla="*/ 317500 w 719065"/>
                      <a:gd name="connsiteY2" fmla="*/ 1994776 h 1994776"/>
                      <a:gd name="connsiteX0" fmla="*/ 0 w 719065"/>
                      <a:gd name="connsiteY0" fmla="*/ 2790 h 1983990"/>
                      <a:gd name="connsiteX1" fmla="*/ 711200 w 719065"/>
                      <a:gd name="connsiteY1" fmla="*/ 282190 h 1983990"/>
                      <a:gd name="connsiteX2" fmla="*/ 317500 w 719065"/>
                      <a:gd name="connsiteY2" fmla="*/ 1983990 h 1983990"/>
                      <a:gd name="connsiteX0" fmla="*/ 0 w 775477"/>
                      <a:gd name="connsiteY0" fmla="*/ 2790 h 1983990"/>
                      <a:gd name="connsiteX1" fmla="*/ 711200 w 775477"/>
                      <a:gd name="connsiteY1" fmla="*/ 282190 h 1983990"/>
                      <a:gd name="connsiteX2" fmla="*/ 317500 w 775477"/>
                      <a:gd name="connsiteY2" fmla="*/ 1983990 h 1983990"/>
                      <a:gd name="connsiteX0" fmla="*/ 0 w 823385"/>
                      <a:gd name="connsiteY0" fmla="*/ 2790 h 1983990"/>
                      <a:gd name="connsiteX1" fmla="*/ 711200 w 823385"/>
                      <a:gd name="connsiteY1" fmla="*/ 282190 h 1983990"/>
                      <a:gd name="connsiteX2" fmla="*/ 317500 w 823385"/>
                      <a:gd name="connsiteY2" fmla="*/ 1983990 h 198399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823385" h="1983990">
                        <a:moveTo>
                          <a:pt x="0" y="2790"/>
                        </a:moveTo>
                        <a:cubicBezTo>
                          <a:pt x="329141" y="-22610"/>
                          <a:pt x="493183" y="129790"/>
                          <a:pt x="711200" y="282190"/>
                        </a:cubicBezTo>
                        <a:cubicBezTo>
                          <a:pt x="929217" y="726690"/>
                          <a:pt x="845608" y="1856990"/>
                          <a:pt x="317500" y="1983990"/>
                        </a:cubicBezTo>
                      </a:path>
                    </a:pathLst>
                  </a:custGeom>
                  <a:noFill/>
                  <a:ln w="19050" cap="flat" cmpd="sng" algn="ctr">
                    <a:solidFill>
                      <a:srgbClr val="C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91440" tIns="45720" rIns="4572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algn="ctr">
                      <a:spcAft>
                        <a:spcPct val="25000"/>
                      </a:spcAft>
                    </a:pPr>
                    <a:endParaRPr lang="en-US" sz="700" b="1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21" name="Freeform 20"/>
                  <p:cNvSpPr/>
                  <p:nvPr/>
                </p:nvSpPr>
                <p:spPr bwMode="auto">
                  <a:xfrm>
                    <a:off x="2030362" y="3314701"/>
                    <a:ext cx="520700" cy="431800"/>
                  </a:xfrm>
                  <a:custGeom>
                    <a:avLst/>
                    <a:gdLst>
                      <a:gd name="connsiteX0" fmla="*/ 520700 w 520700"/>
                      <a:gd name="connsiteY0" fmla="*/ 0 h 431800"/>
                      <a:gd name="connsiteX1" fmla="*/ 0 w 520700"/>
                      <a:gd name="connsiteY1" fmla="*/ 431800 h 431800"/>
                      <a:gd name="connsiteX0" fmla="*/ 520700 w 520700"/>
                      <a:gd name="connsiteY0" fmla="*/ 0 h 431800"/>
                      <a:gd name="connsiteX1" fmla="*/ 0 w 520700"/>
                      <a:gd name="connsiteY1" fmla="*/ 431800 h 431800"/>
                      <a:gd name="connsiteX0" fmla="*/ 520700 w 520700"/>
                      <a:gd name="connsiteY0" fmla="*/ 0 h 431800"/>
                      <a:gd name="connsiteX1" fmla="*/ 0 w 520700"/>
                      <a:gd name="connsiteY1" fmla="*/ 431800 h 4318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520700" h="431800">
                        <a:moveTo>
                          <a:pt x="520700" y="0"/>
                        </a:moveTo>
                        <a:cubicBezTo>
                          <a:pt x="270933" y="182033"/>
                          <a:pt x="237067" y="224367"/>
                          <a:pt x="0" y="431800"/>
                        </a:cubicBezTo>
                      </a:path>
                    </a:pathLst>
                  </a:custGeom>
                  <a:noFill/>
                  <a:ln w="19050" cap="flat" cmpd="sng" algn="ctr">
                    <a:solidFill>
                      <a:srgbClr val="C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91440" tIns="45720" rIns="4572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algn="ctr">
                      <a:spcAft>
                        <a:spcPct val="25000"/>
                      </a:spcAft>
                    </a:pPr>
                    <a:endParaRPr lang="en-US" sz="700" b="1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22" name="Freeform 21"/>
                  <p:cNvSpPr/>
                  <p:nvPr/>
                </p:nvSpPr>
                <p:spPr bwMode="auto">
                  <a:xfrm>
                    <a:off x="2254249" y="3604584"/>
                    <a:ext cx="977900" cy="317499"/>
                  </a:xfrm>
                  <a:custGeom>
                    <a:avLst/>
                    <a:gdLst>
                      <a:gd name="connsiteX0" fmla="*/ 977900 w 977900"/>
                      <a:gd name="connsiteY0" fmla="*/ 0 h 317500"/>
                      <a:gd name="connsiteX1" fmla="*/ 0 w 977900"/>
                      <a:gd name="connsiteY1" fmla="*/ 317500 h 317500"/>
                      <a:gd name="connsiteX0" fmla="*/ 977900 w 977900"/>
                      <a:gd name="connsiteY0" fmla="*/ 0 h 317500"/>
                      <a:gd name="connsiteX1" fmla="*/ 0 w 977900"/>
                      <a:gd name="connsiteY1" fmla="*/ 317500 h 317500"/>
                      <a:gd name="connsiteX0" fmla="*/ 977900 w 977900"/>
                      <a:gd name="connsiteY0" fmla="*/ 0 h 317500"/>
                      <a:gd name="connsiteX1" fmla="*/ 0 w 977900"/>
                      <a:gd name="connsiteY1" fmla="*/ 317500 h 3175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977900" h="317500">
                        <a:moveTo>
                          <a:pt x="977900" y="0"/>
                        </a:moveTo>
                        <a:cubicBezTo>
                          <a:pt x="537633" y="105833"/>
                          <a:pt x="370417" y="179917"/>
                          <a:pt x="0" y="317500"/>
                        </a:cubicBezTo>
                      </a:path>
                    </a:pathLst>
                  </a:custGeom>
                  <a:noFill/>
                  <a:ln w="19050" cap="flat" cmpd="sng" algn="ctr">
                    <a:solidFill>
                      <a:srgbClr val="C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91440" tIns="45720" rIns="4572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algn="ctr">
                      <a:spcAft>
                        <a:spcPct val="25000"/>
                      </a:spcAft>
                    </a:pPr>
                    <a:endParaRPr lang="en-US" sz="700" b="1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23" name="Freeform 22"/>
                  <p:cNvSpPr/>
                  <p:nvPr/>
                </p:nvSpPr>
                <p:spPr bwMode="auto">
                  <a:xfrm>
                    <a:off x="2263775" y="4600575"/>
                    <a:ext cx="977900" cy="165100"/>
                  </a:xfrm>
                  <a:custGeom>
                    <a:avLst/>
                    <a:gdLst>
                      <a:gd name="connsiteX0" fmla="*/ 977900 w 977900"/>
                      <a:gd name="connsiteY0" fmla="*/ 165100 h 165100"/>
                      <a:gd name="connsiteX1" fmla="*/ 0 w 977900"/>
                      <a:gd name="connsiteY1" fmla="*/ 0 h 165100"/>
                      <a:gd name="connsiteX0" fmla="*/ 977900 w 977900"/>
                      <a:gd name="connsiteY0" fmla="*/ 165100 h 165100"/>
                      <a:gd name="connsiteX1" fmla="*/ 0 w 977900"/>
                      <a:gd name="connsiteY1" fmla="*/ 0 h 165100"/>
                      <a:gd name="connsiteX0" fmla="*/ 977900 w 977900"/>
                      <a:gd name="connsiteY0" fmla="*/ 165100 h 165100"/>
                      <a:gd name="connsiteX1" fmla="*/ 0 w 977900"/>
                      <a:gd name="connsiteY1" fmla="*/ 0 h 1651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977900" h="165100">
                        <a:moveTo>
                          <a:pt x="977900" y="165100"/>
                        </a:moveTo>
                        <a:cubicBezTo>
                          <a:pt x="607483" y="129117"/>
                          <a:pt x="433917" y="93133"/>
                          <a:pt x="0" y="0"/>
                        </a:cubicBezTo>
                      </a:path>
                    </a:pathLst>
                  </a:custGeom>
                  <a:noFill/>
                  <a:ln w="19050" cap="flat" cmpd="sng" algn="ctr">
                    <a:solidFill>
                      <a:srgbClr val="C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91440" tIns="45720" rIns="4572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algn="ctr">
                      <a:spcAft>
                        <a:spcPct val="25000"/>
                      </a:spcAft>
                    </a:pPr>
                    <a:endParaRPr lang="en-US" sz="700" b="1">
                      <a:solidFill>
                        <a:prstClr val="black"/>
                      </a:solidFill>
                    </a:endParaRPr>
                  </a:p>
                </p:txBody>
              </p:sp>
            </p:grpSp>
            <p:pic>
              <p:nvPicPr>
                <p:cNvPr id="25" name="Picture 24"/>
                <p:cNvPicPr>
                  <a:picLocks noChangeAspect="1"/>
                </p:cNvPicPr>
                <p:nvPr/>
              </p:nvPicPr>
              <p:blipFill>
                <a:blip r:embed="rId7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874214" y="1805911"/>
                  <a:ext cx="1273479" cy="902418"/>
                </a:xfrm>
                <a:prstGeom prst="rect">
                  <a:avLst/>
                </a:prstGeom>
              </p:spPr>
            </p:pic>
            <p:sp>
              <p:nvSpPr>
                <p:cNvPr id="47" name="Left-Right Arrow 46"/>
                <p:cNvSpPr/>
                <p:nvPr/>
              </p:nvSpPr>
              <p:spPr bwMode="auto">
                <a:xfrm rot="16200000">
                  <a:off x="2344887" y="3020551"/>
                  <a:ext cx="332135" cy="208919"/>
                </a:xfrm>
                <a:prstGeom prst="leftRightArrow">
                  <a:avLst/>
                </a:prstGeom>
                <a:solidFill>
                  <a:schemeClr val="bg2">
                    <a:lumMod val="60000"/>
                    <a:lumOff val="40000"/>
                  </a:schemeClr>
                </a:solidFill>
                <a:ln>
                  <a:solidFill>
                    <a:schemeClr val="accent2">
                      <a:lumMod val="1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456813"/>
                  <a:endParaRPr lang="en-US" sz="1400" b="1">
                    <a:solidFill>
                      <a:prstClr val="white"/>
                    </a:solidFill>
                    <a:latin typeface="Calibri"/>
                  </a:endParaRPr>
                </a:p>
              </p:txBody>
            </p:sp>
            <p:sp>
              <p:nvSpPr>
                <p:cNvPr id="53" name="Rectangle 52"/>
                <p:cNvSpPr/>
                <p:nvPr/>
              </p:nvSpPr>
              <p:spPr>
                <a:xfrm>
                  <a:off x="321396" y="1159036"/>
                  <a:ext cx="6188046" cy="282183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 w="9525" cap="flat" cmpd="sng" algn="ctr">
                  <a:solidFill>
                    <a:srgbClr val="C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 rot="0" spcFirstLastPara="0" vertOverflow="overflow" horzOverflow="overflow" vert="horz" wrap="square" lIns="91440" tIns="45720" rIns="4572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>
                    <a:spcAft>
                      <a:spcPct val="25000"/>
                    </a:spcAft>
                  </a:pPr>
                  <a:r>
                    <a:rPr lang="en-US" sz="1400" b="1" dirty="0">
                      <a:solidFill>
                        <a:prstClr val="black"/>
                      </a:solidFill>
                    </a:rPr>
                    <a:t>Pilot uses onboard automation tool to optimize an aircraft’s trajectory</a:t>
                  </a:r>
                </a:p>
              </p:txBody>
            </p:sp>
            <p:sp>
              <p:nvSpPr>
                <p:cNvPr id="63" name="TextBox 25"/>
                <p:cNvSpPr txBox="1"/>
                <p:nvPr/>
              </p:nvSpPr>
              <p:spPr>
                <a:xfrm>
                  <a:off x="1918453" y="2712722"/>
                  <a:ext cx="1185001" cy="251222"/>
                </a:xfrm>
                <a:prstGeom prst="rect">
                  <a:avLst/>
                </a:prstGeom>
                <a:solidFill>
                  <a:srgbClr val="0066FF"/>
                </a:solidFill>
                <a:ln w="19050">
                  <a:solidFill>
                    <a:schemeClr val="tx1"/>
                  </a:solidFill>
                </a:ln>
              </p:spPr>
              <p:txBody>
                <a:bodyPr wrap="square" rtlCol="0">
                  <a:spAutoFit/>
                </a:bodyPr>
                <a:lstStyle>
                  <a:defPPr>
                    <a:defRPr lang="en-US"/>
                  </a:defPPr>
                  <a:lvl1pPr marL="0" algn="ctr" defTabSz="457200" eaLnBrk="1" latinLnBrk="0" hangingPunct="1">
                    <a:defRPr>
                      <a:latin typeface="+mn-lt"/>
                      <a:ea typeface="+mn-ea"/>
                      <a:cs typeface="+mn-cs"/>
                    </a:defRPr>
                  </a:lvl1pPr>
                  <a:lvl2pPr defTabSz="457200" eaLnBrk="1" latinLnBrk="0" hangingPunct="1">
                    <a:defRPr sz="1800">
                      <a:latin typeface="+mn-lt"/>
                      <a:ea typeface="+mn-ea"/>
                      <a:cs typeface="+mn-cs"/>
                    </a:defRPr>
                  </a:lvl2pPr>
                  <a:lvl3pPr defTabSz="457200" eaLnBrk="1" latinLnBrk="0" hangingPunct="1">
                    <a:defRPr sz="1800">
                      <a:latin typeface="+mn-lt"/>
                      <a:ea typeface="+mn-ea"/>
                      <a:cs typeface="+mn-cs"/>
                    </a:defRPr>
                  </a:lvl3pPr>
                  <a:lvl4pPr defTabSz="457200" eaLnBrk="1" latinLnBrk="0" hangingPunct="1">
                    <a:defRPr sz="1800">
                      <a:latin typeface="+mn-lt"/>
                      <a:ea typeface="+mn-ea"/>
                      <a:cs typeface="+mn-cs"/>
                    </a:defRPr>
                  </a:lvl4pPr>
                  <a:lvl5pPr defTabSz="457200" eaLnBrk="1" latinLnBrk="0" hangingPunct="1">
                    <a:defRPr sz="1800">
                      <a:latin typeface="+mn-lt"/>
                      <a:ea typeface="+mn-ea"/>
                      <a:cs typeface="+mn-cs"/>
                    </a:defRPr>
                  </a:lvl5pPr>
                  <a:lvl6pPr>
                    <a:defRPr sz="1800">
                      <a:latin typeface="+mn-lt"/>
                      <a:ea typeface="+mn-ea"/>
                      <a:cs typeface="+mn-cs"/>
                    </a:defRPr>
                  </a:lvl6pPr>
                  <a:lvl7pPr>
                    <a:defRPr sz="1800">
                      <a:latin typeface="+mn-lt"/>
                      <a:ea typeface="+mn-ea"/>
                      <a:cs typeface="+mn-cs"/>
                    </a:defRPr>
                  </a:lvl7pPr>
                  <a:lvl8pPr>
                    <a:defRPr sz="1800">
                      <a:latin typeface="+mn-lt"/>
                      <a:ea typeface="+mn-ea"/>
                      <a:cs typeface="+mn-cs"/>
                    </a:defRPr>
                  </a:lvl8pPr>
                  <a:lvl9pPr>
                    <a:defRPr sz="1800"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r>
                    <a:rPr lang="en-US" sz="1000" b="1" dirty="0">
                      <a:solidFill>
                        <a:prstClr val="white"/>
                      </a:solidFill>
                      <a:latin typeface="Calibri"/>
                    </a:rPr>
                    <a:t>Pilot Interface</a:t>
                  </a:r>
                </a:p>
              </p:txBody>
            </p:sp>
          </p:grpSp>
        </p:grpSp>
        <p:sp>
          <p:nvSpPr>
            <p:cNvPr id="10" name="Rectangle 9"/>
            <p:cNvSpPr/>
            <p:nvPr/>
          </p:nvSpPr>
          <p:spPr>
            <a:xfrm>
              <a:off x="3213953" y="1905020"/>
              <a:ext cx="1234689" cy="23552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900" b="1" i="1" dirty="0">
                  <a:solidFill>
                    <a:srgbClr val="0070C0"/>
                  </a:solidFill>
                </a:rPr>
                <a:t>NASA Technology</a:t>
              </a:r>
              <a:endParaRPr lang="en-US" sz="900" b="1" i="1" dirty="0">
                <a:solidFill>
                  <a:srgbClr val="0070C0"/>
                </a:solidFill>
                <a:latin typeface="Arial" pitchFamily="-109" charset="0"/>
              </a:endParaRP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358974" y="2441074"/>
            <a:ext cx="4662756" cy="1993204"/>
            <a:chOff x="358967" y="2441075"/>
            <a:chExt cx="4662756" cy="1993203"/>
          </a:xfrm>
        </p:grpSpPr>
        <p:grpSp>
          <p:nvGrpSpPr>
            <p:cNvPr id="4" name="Group 3"/>
            <p:cNvGrpSpPr/>
            <p:nvPr/>
          </p:nvGrpSpPr>
          <p:grpSpPr>
            <a:xfrm>
              <a:off x="358967" y="2441075"/>
              <a:ext cx="4449546" cy="1729970"/>
              <a:chOff x="358967" y="2441075"/>
              <a:chExt cx="4449546" cy="1729970"/>
            </a:xfrm>
          </p:grpSpPr>
          <p:sp>
            <p:nvSpPr>
              <p:cNvPr id="28" name="Rounded Rectangle 27"/>
              <p:cNvSpPr/>
              <p:nvPr/>
            </p:nvSpPr>
            <p:spPr bwMode="auto">
              <a:xfrm>
                <a:off x="3722203" y="3561801"/>
                <a:ext cx="1086310" cy="609244"/>
              </a:xfrm>
              <a:prstGeom prst="roundRect">
                <a:avLst/>
              </a:prstGeom>
              <a:solidFill>
                <a:schemeClr val="bg1">
                  <a:lumMod val="85000"/>
                </a:schemeClr>
              </a:solidFill>
              <a:ln w="9525" cap="flat" cmpd="sng" algn="ctr">
                <a:solidFill>
                  <a:srgbClr val="C00000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square" lIns="91440" tIns="45720" rIns="4572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>
                  <a:spcAft>
                    <a:spcPct val="25000"/>
                  </a:spcAft>
                </a:pPr>
                <a:r>
                  <a:rPr lang="en-US" sz="1100" b="1" dirty="0">
                    <a:solidFill>
                      <a:prstClr val="black"/>
                    </a:solidFill>
                  </a:rPr>
                  <a:t>Real-time </a:t>
                </a:r>
                <a:br>
                  <a:rPr lang="en-US" sz="1100" b="1" dirty="0">
                    <a:solidFill>
                      <a:prstClr val="black"/>
                    </a:solidFill>
                  </a:rPr>
                </a:br>
                <a:r>
                  <a:rPr lang="en-US" sz="1100" b="1" dirty="0">
                    <a:solidFill>
                      <a:prstClr val="black"/>
                    </a:solidFill>
                  </a:rPr>
                  <a:t>Aircraft Data</a:t>
                </a:r>
              </a:p>
            </p:txBody>
          </p:sp>
          <p:sp>
            <p:nvSpPr>
              <p:cNvPr id="30" name="Can 29"/>
              <p:cNvSpPr/>
              <p:nvPr/>
            </p:nvSpPr>
            <p:spPr bwMode="auto">
              <a:xfrm>
                <a:off x="370951" y="2441075"/>
                <a:ext cx="1000395" cy="629338"/>
              </a:xfrm>
              <a:prstGeom prst="can">
                <a:avLst/>
              </a:prstGeom>
              <a:solidFill>
                <a:schemeClr val="bg1">
                  <a:lumMod val="85000"/>
                </a:schemeClr>
              </a:solidFill>
              <a:ln w="9525" cap="flat" cmpd="sng" algn="ctr">
                <a:solidFill>
                  <a:srgbClr val="C00000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square" lIns="91440" tIns="91440" rIns="4572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>
                  <a:spcAft>
                    <a:spcPct val="25000"/>
                  </a:spcAft>
                </a:pPr>
                <a:r>
                  <a:rPr lang="en-US" sz="1100" b="1" dirty="0">
                    <a:solidFill>
                      <a:prstClr val="black"/>
                    </a:solidFill>
                  </a:rPr>
                  <a:t>Navigation Database</a:t>
                </a:r>
              </a:p>
            </p:txBody>
          </p:sp>
          <p:sp>
            <p:nvSpPr>
              <p:cNvPr id="31" name="Can 30"/>
              <p:cNvSpPr/>
              <p:nvPr/>
            </p:nvSpPr>
            <p:spPr bwMode="auto">
              <a:xfrm>
                <a:off x="358967" y="3505503"/>
                <a:ext cx="1012379" cy="636877"/>
              </a:xfrm>
              <a:prstGeom prst="can">
                <a:avLst/>
              </a:prstGeom>
              <a:solidFill>
                <a:schemeClr val="bg1">
                  <a:lumMod val="85000"/>
                </a:schemeClr>
              </a:solidFill>
              <a:ln w="9525" cap="flat" cmpd="sng" algn="ctr">
                <a:solidFill>
                  <a:srgbClr val="C00000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square" lIns="91440" tIns="91440" rIns="4572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>
                  <a:spcAft>
                    <a:spcPct val="25000"/>
                  </a:spcAft>
                </a:pPr>
                <a:r>
                  <a:rPr lang="en-US" sz="1100" b="1" dirty="0">
                    <a:solidFill>
                      <a:prstClr val="black"/>
                    </a:solidFill>
                  </a:rPr>
                  <a:t>Aircraft Performance</a:t>
                </a:r>
              </a:p>
            </p:txBody>
          </p:sp>
          <p:sp>
            <p:nvSpPr>
              <p:cNvPr id="44" name="Right Arrow 43"/>
              <p:cNvSpPr/>
              <p:nvPr/>
            </p:nvSpPr>
            <p:spPr>
              <a:xfrm>
                <a:off x="1476041" y="3734891"/>
                <a:ext cx="326058" cy="263065"/>
              </a:xfrm>
              <a:prstGeom prst="rightArrow">
                <a:avLst/>
              </a:prstGeom>
              <a:solidFill>
                <a:schemeClr val="bg2">
                  <a:lumMod val="60000"/>
                  <a:lumOff val="40000"/>
                </a:schemeClr>
              </a:solidFill>
              <a:ln>
                <a:solidFill>
                  <a:schemeClr val="accent2">
                    <a:lumMod val="10000"/>
                  </a:schemeClr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sz="2000" b="1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45" name="Right Arrow 44"/>
              <p:cNvSpPr/>
              <p:nvPr/>
            </p:nvSpPr>
            <p:spPr>
              <a:xfrm rot="2387482">
                <a:off x="1401164" y="3029781"/>
                <a:ext cx="441505" cy="263065"/>
              </a:xfrm>
              <a:prstGeom prst="rightArrow">
                <a:avLst/>
              </a:prstGeom>
              <a:solidFill>
                <a:schemeClr val="bg2">
                  <a:lumMod val="60000"/>
                  <a:lumOff val="40000"/>
                </a:schemeClr>
              </a:solidFill>
              <a:ln>
                <a:solidFill>
                  <a:schemeClr val="accent2">
                    <a:lumMod val="10000"/>
                  </a:schemeClr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sz="2000" b="1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46" name="Right Arrow 45"/>
              <p:cNvSpPr/>
              <p:nvPr/>
            </p:nvSpPr>
            <p:spPr>
              <a:xfrm rot="10800000">
                <a:off x="3223529" y="3734890"/>
                <a:ext cx="469813" cy="263065"/>
              </a:xfrm>
              <a:prstGeom prst="rightArrow">
                <a:avLst/>
              </a:prstGeom>
              <a:solidFill>
                <a:schemeClr val="bg2">
                  <a:lumMod val="60000"/>
                  <a:lumOff val="40000"/>
                </a:schemeClr>
              </a:solidFill>
              <a:ln>
                <a:solidFill>
                  <a:schemeClr val="accent2">
                    <a:lumMod val="10000"/>
                  </a:schemeClr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sz="2000" b="1">
                  <a:solidFill>
                    <a:prstClr val="white"/>
                  </a:solidFill>
                  <a:latin typeface="Calibri"/>
                </a:endParaRPr>
              </a:p>
            </p:txBody>
          </p:sp>
        </p:grpSp>
        <p:sp>
          <p:nvSpPr>
            <p:cNvPr id="12" name="Rectangle 11"/>
            <p:cNvSpPr/>
            <p:nvPr/>
          </p:nvSpPr>
          <p:spPr>
            <a:xfrm>
              <a:off x="3516250" y="4198757"/>
              <a:ext cx="1505473" cy="23552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900" b="1" i="1" dirty="0">
                  <a:solidFill>
                    <a:srgbClr val="0070C0"/>
                  </a:solidFill>
                </a:rPr>
                <a:t>Internally sourced data</a:t>
              </a:r>
              <a:endParaRPr lang="en-US" sz="900" b="1" i="1" dirty="0">
                <a:solidFill>
                  <a:srgbClr val="0070C0"/>
                </a:solidFill>
                <a:latin typeface="Arial" pitchFamily="-109" charset="0"/>
              </a:endParaRPr>
            </a:p>
          </p:txBody>
        </p:sp>
      </p:grpSp>
      <p:grpSp>
        <p:nvGrpSpPr>
          <p:cNvPr id="42" name="Group 41"/>
          <p:cNvGrpSpPr/>
          <p:nvPr/>
        </p:nvGrpSpPr>
        <p:grpSpPr>
          <a:xfrm>
            <a:off x="5842281" y="1344458"/>
            <a:ext cx="3088828" cy="5049064"/>
            <a:chOff x="5842272" y="1344451"/>
            <a:chExt cx="3088829" cy="5049063"/>
          </a:xfrm>
        </p:grpSpPr>
        <p:grpSp>
          <p:nvGrpSpPr>
            <p:cNvPr id="6" name="Group 5"/>
            <p:cNvGrpSpPr/>
            <p:nvPr/>
          </p:nvGrpSpPr>
          <p:grpSpPr>
            <a:xfrm>
              <a:off x="6512359" y="1344451"/>
              <a:ext cx="2418742" cy="5049063"/>
              <a:chOff x="6512359" y="1344451"/>
              <a:chExt cx="2418742" cy="5049063"/>
            </a:xfrm>
          </p:grpSpPr>
          <p:grpSp>
            <p:nvGrpSpPr>
              <p:cNvPr id="65" name="Group 64"/>
              <p:cNvGrpSpPr/>
              <p:nvPr/>
            </p:nvGrpSpPr>
            <p:grpSpPr>
              <a:xfrm>
                <a:off x="6658039" y="4279694"/>
                <a:ext cx="2233595" cy="2113820"/>
                <a:chOff x="6658039" y="4279694"/>
                <a:chExt cx="2233595" cy="2113820"/>
              </a:xfrm>
            </p:grpSpPr>
            <p:pic>
              <p:nvPicPr>
                <p:cNvPr id="27" name="Picture 26"/>
                <p:cNvPicPr>
                  <a:picLocks noChangeAspect="1"/>
                </p:cNvPicPr>
                <p:nvPr/>
              </p:nvPicPr>
              <p:blipFill>
                <a:blip r:embed="rId8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6658494" y="4279694"/>
                  <a:ext cx="2232685" cy="1594775"/>
                </a:xfrm>
                <a:prstGeom prst="rect">
                  <a:avLst/>
                </a:prstGeom>
              </p:spPr>
            </p:pic>
            <p:sp>
              <p:nvSpPr>
                <p:cNvPr id="54" name="Rectangle 53"/>
                <p:cNvSpPr/>
                <p:nvPr/>
              </p:nvSpPr>
              <p:spPr>
                <a:xfrm>
                  <a:off x="6658039" y="5796860"/>
                  <a:ext cx="2233595" cy="596654"/>
                </a:xfrm>
                <a:prstGeom prst="rect">
                  <a:avLst/>
                </a:prstGeom>
                <a:solidFill>
                  <a:srgbClr val="92D050"/>
                </a:solidFill>
              </p:spPr>
              <p:txBody>
                <a:bodyPr wrap="square">
                  <a:spAutoFit/>
                </a:bodyPr>
                <a:lstStyle/>
                <a:p>
                  <a:pPr algn="ctr"/>
                  <a:r>
                    <a:rPr lang="en-US" sz="1600" b="1" dirty="0">
                      <a:solidFill>
                        <a:prstClr val="black"/>
                      </a:solidFill>
                      <a:latin typeface="Calibri" panose="020F0502020204030204" pitchFamily="34" charset="0"/>
                    </a:rPr>
                    <a:t>Increased ATC approval </a:t>
                  </a:r>
                  <a:br>
                    <a:rPr lang="en-US" sz="1600" b="1" dirty="0">
                      <a:solidFill>
                        <a:prstClr val="black"/>
                      </a:solidFill>
                      <a:latin typeface="Calibri" panose="020F0502020204030204" pitchFamily="34" charset="0"/>
                    </a:rPr>
                  </a:br>
                  <a:r>
                    <a:rPr lang="en-US" sz="1600" b="1" dirty="0">
                      <a:solidFill>
                        <a:prstClr val="black"/>
                      </a:solidFill>
                      <a:latin typeface="Calibri" panose="020F0502020204030204" pitchFamily="34" charset="0"/>
                    </a:rPr>
                    <a:t>of requests</a:t>
                  </a:r>
                </a:p>
              </p:txBody>
            </p:sp>
          </p:grpSp>
          <p:grpSp>
            <p:nvGrpSpPr>
              <p:cNvPr id="64" name="Group 63"/>
              <p:cNvGrpSpPr/>
              <p:nvPr/>
            </p:nvGrpSpPr>
            <p:grpSpPr>
              <a:xfrm>
                <a:off x="6657470" y="1344451"/>
                <a:ext cx="2234733" cy="2068335"/>
                <a:chOff x="6657470" y="1491870"/>
                <a:chExt cx="2234733" cy="2068335"/>
              </a:xfrm>
            </p:grpSpPr>
            <p:pic>
              <p:nvPicPr>
                <p:cNvPr id="43" name="Picture 42"/>
                <p:cNvPicPr>
                  <a:picLocks noChangeAspect="1"/>
                </p:cNvPicPr>
                <p:nvPr/>
              </p:nvPicPr>
              <p:blipFill>
                <a:blip r:embed="rId9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6657470" y="2070383"/>
                  <a:ext cx="2234733" cy="1489822"/>
                </a:xfrm>
                <a:prstGeom prst="rect">
                  <a:avLst/>
                </a:prstGeom>
              </p:spPr>
            </p:pic>
            <p:sp>
              <p:nvSpPr>
                <p:cNvPr id="55" name="Rectangle 54"/>
                <p:cNvSpPr/>
                <p:nvPr/>
              </p:nvSpPr>
              <p:spPr>
                <a:xfrm>
                  <a:off x="6658039" y="1491870"/>
                  <a:ext cx="2233595" cy="596654"/>
                </a:xfrm>
                <a:prstGeom prst="rect">
                  <a:avLst/>
                </a:prstGeom>
                <a:solidFill>
                  <a:srgbClr val="92D050"/>
                </a:solidFill>
              </p:spPr>
              <p:txBody>
                <a:bodyPr wrap="square">
                  <a:spAutoFit/>
                </a:bodyPr>
                <a:lstStyle/>
                <a:p>
                  <a:pPr algn="ctr"/>
                  <a:r>
                    <a:rPr lang="en-US" sz="1600" b="1" dirty="0">
                      <a:solidFill>
                        <a:prstClr val="black"/>
                      </a:solidFill>
                      <a:latin typeface="Calibri" panose="020F0502020204030204" pitchFamily="34" charset="0"/>
                    </a:rPr>
                    <a:t>Greater flight efficiency </a:t>
                  </a:r>
                  <a:r>
                    <a:rPr lang="en-US" sz="1600" b="1" dirty="0">
                      <a:solidFill>
                        <a:srgbClr val="C00000"/>
                      </a:solidFill>
                      <a:latin typeface="Calibri" panose="020F0502020204030204" pitchFamily="34" charset="0"/>
                    </a:rPr>
                    <a:t/>
                  </a:r>
                  <a:br>
                    <a:rPr lang="en-US" sz="1600" b="1" dirty="0">
                      <a:solidFill>
                        <a:srgbClr val="C00000"/>
                      </a:solidFill>
                      <a:latin typeface="Calibri" panose="020F0502020204030204" pitchFamily="34" charset="0"/>
                    </a:rPr>
                  </a:br>
                  <a:r>
                    <a:rPr lang="en-US" sz="1600" b="1" dirty="0">
                      <a:solidFill>
                        <a:prstClr val="black"/>
                      </a:solidFill>
                      <a:latin typeface="Calibri" panose="020F0502020204030204" pitchFamily="34" charset="0"/>
                    </a:rPr>
                    <a:t>en route</a:t>
                  </a:r>
                </a:p>
              </p:txBody>
            </p:sp>
          </p:grpSp>
          <p:sp>
            <p:nvSpPr>
              <p:cNvPr id="66" name="Up-Down Arrow 65"/>
              <p:cNvSpPr/>
              <p:nvPr/>
            </p:nvSpPr>
            <p:spPr bwMode="auto">
              <a:xfrm>
                <a:off x="7577750" y="3505503"/>
                <a:ext cx="289711" cy="692702"/>
              </a:xfrm>
              <a:prstGeom prst="upDownArrow">
                <a:avLst/>
              </a:prstGeom>
              <a:solidFill>
                <a:srgbClr val="92D050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txBody>
              <a:bodyPr vert="horz" wrap="square" lIns="91440" tIns="45720" rIns="4572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algn="ctr">
                  <a:spcAft>
                    <a:spcPct val="25000"/>
                  </a:spcAft>
                </a:pPr>
                <a:endParaRPr lang="en-US" sz="900" b="1">
                  <a:solidFill>
                    <a:prstClr val="black"/>
                  </a:solidFill>
                </a:endParaRPr>
              </a:p>
            </p:txBody>
          </p:sp>
          <p:sp>
            <p:nvSpPr>
              <p:cNvPr id="67" name="Rectangle 66"/>
              <p:cNvSpPr/>
              <p:nvPr/>
            </p:nvSpPr>
            <p:spPr>
              <a:xfrm>
                <a:off x="6512359" y="3709278"/>
                <a:ext cx="1091313" cy="28262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r"/>
                <a:r>
                  <a:rPr lang="en-US" sz="1200" b="1" dirty="0">
                    <a:solidFill>
                      <a:prstClr val="black"/>
                    </a:solidFill>
                    <a:latin typeface="Calibri" panose="020F0502020204030204" pitchFamily="34" charset="0"/>
                  </a:rPr>
                  <a:t>Crew Request</a:t>
                </a:r>
                <a:endParaRPr lang="en-US" sz="1200" b="1" dirty="0">
                  <a:solidFill>
                    <a:prstClr val="black"/>
                  </a:solidFill>
                  <a:latin typeface="Arial" pitchFamily="-109" charset="0"/>
                </a:endParaRPr>
              </a:p>
            </p:txBody>
          </p:sp>
          <p:sp>
            <p:nvSpPr>
              <p:cNvPr id="68" name="Rectangle 67"/>
              <p:cNvSpPr/>
              <p:nvPr/>
            </p:nvSpPr>
            <p:spPr>
              <a:xfrm>
                <a:off x="7826448" y="3709278"/>
                <a:ext cx="1104653" cy="28262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1200" b="1" dirty="0">
                    <a:solidFill>
                      <a:prstClr val="black"/>
                    </a:solidFill>
                    <a:latin typeface="Calibri" panose="020F0502020204030204" pitchFamily="34" charset="0"/>
                  </a:rPr>
                  <a:t>ATC Response</a:t>
                </a:r>
                <a:endParaRPr lang="en-US" sz="1200" b="1" dirty="0">
                  <a:solidFill>
                    <a:prstClr val="black"/>
                  </a:solidFill>
                  <a:latin typeface="Arial" pitchFamily="-109" charset="0"/>
                </a:endParaRPr>
              </a:p>
            </p:txBody>
          </p:sp>
        </p:grpSp>
        <p:sp>
          <p:nvSpPr>
            <p:cNvPr id="26" name="Rectangle 25"/>
            <p:cNvSpPr/>
            <p:nvPr/>
          </p:nvSpPr>
          <p:spPr>
            <a:xfrm>
              <a:off x="5842272" y="2490576"/>
              <a:ext cx="870576" cy="37683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900" b="1" i="1" dirty="0">
                  <a:solidFill>
                    <a:srgbClr val="0070C0"/>
                  </a:solidFill>
                </a:rPr>
                <a:t>Operational </a:t>
              </a:r>
              <a:br>
                <a:rPr lang="en-US" sz="900" b="1" i="1" dirty="0">
                  <a:solidFill>
                    <a:srgbClr val="0070C0"/>
                  </a:solidFill>
                </a:rPr>
              </a:br>
              <a:r>
                <a:rPr lang="en-US" sz="900" b="1" i="1" dirty="0">
                  <a:solidFill>
                    <a:srgbClr val="0070C0"/>
                  </a:solidFill>
                </a:rPr>
                <a:t>Outcomes</a:t>
              </a:r>
              <a:endParaRPr lang="en-US" sz="900" b="1" i="1" dirty="0">
                <a:solidFill>
                  <a:srgbClr val="0070C0"/>
                </a:solidFill>
                <a:latin typeface="Arial" pitchFamily="-109" charset="0"/>
              </a:endParaRPr>
            </a:p>
          </p:txBody>
        </p:sp>
      </p:grpSp>
      <p:grpSp>
        <p:nvGrpSpPr>
          <p:cNvPr id="51" name="Group 50"/>
          <p:cNvGrpSpPr/>
          <p:nvPr/>
        </p:nvGrpSpPr>
        <p:grpSpPr>
          <a:xfrm>
            <a:off x="312343" y="4380843"/>
            <a:ext cx="6188046" cy="2173111"/>
            <a:chOff x="312343" y="4380821"/>
            <a:chExt cx="6188046" cy="2173111"/>
          </a:xfrm>
        </p:grpSpPr>
        <p:sp>
          <p:nvSpPr>
            <p:cNvPr id="52" name="Rectangle 51"/>
            <p:cNvSpPr/>
            <p:nvPr/>
          </p:nvSpPr>
          <p:spPr>
            <a:xfrm>
              <a:off x="312343" y="6246155"/>
              <a:ext cx="6188046" cy="307777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9525" cap="flat" cmpd="sng" algn="ctr">
              <a:solidFill>
                <a:srgbClr val="C00000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rot="0" spcFirstLastPara="0" vertOverflow="overflow" horzOverflow="overflow" vert="horz" wrap="square" lIns="91440" tIns="45720" rIns="4572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Aft>
                  <a:spcPct val="25000"/>
                </a:spcAft>
              </a:pPr>
              <a:r>
                <a:rPr lang="en-US" sz="1400" b="1" dirty="0">
                  <a:solidFill>
                    <a:prstClr val="black"/>
                  </a:solidFill>
                </a:rPr>
                <a:t>Tool leverages networked connectivity to real-time operational data</a:t>
              </a:r>
            </a:p>
          </p:txBody>
        </p:sp>
        <p:grpSp>
          <p:nvGrpSpPr>
            <p:cNvPr id="50" name="Group 49"/>
            <p:cNvGrpSpPr/>
            <p:nvPr/>
          </p:nvGrpSpPr>
          <p:grpSpPr>
            <a:xfrm>
              <a:off x="382980" y="5046245"/>
              <a:ext cx="1081791" cy="968113"/>
              <a:chOff x="382980" y="5046245"/>
              <a:chExt cx="1081791" cy="968113"/>
            </a:xfrm>
          </p:grpSpPr>
          <p:pic>
            <p:nvPicPr>
              <p:cNvPr id="33" name="Picture 32"/>
              <p:cNvPicPr>
                <a:picLocks noChangeAspect="1"/>
              </p:cNvPicPr>
              <p:nvPr/>
            </p:nvPicPr>
            <p:blipFill rotWithShape="1">
              <a:blip r:embed="rId10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382980" y="5253974"/>
                <a:ext cx="1081791" cy="760384"/>
              </a:xfrm>
              <a:prstGeom prst="rect">
                <a:avLst/>
              </a:prstGeom>
            </p:spPr>
          </p:pic>
          <p:sp>
            <p:nvSpPr>
              <p:cNvPr id="34" name="TextBox 11"/>
              <p:cNvSpPr txBox="1"/>
              <p:nvPr/>
            </p:nvSpPr>
            <p:spPr>
              <a:xfrm>
                <a:off x="382980" y="5046245"/>
                <a:ext cx="1081791" cy="266924"/>
              </a:xfrm>
              <a:prstGeom prst="rect">
                <a:avLst/>
              </a:prstGeom>
              <a:solidFill>
                <a:schemeClr val="tx1">
                  <a:lumMod val="60000"/>
                  <a:lumOff val="40000"/>
                </a:schemeClr>
              </a:solidFill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en-US" sz="1100" b="1" dirty="0">
                    <a:solidFill>
                      <a:prstClr val="white"/>
                    </a:solidFill>
                    <a:latin typeface="Calibri"/>
                  </a:rPr>
                  <a:t>Traffic</a:t>
                </a:r>
              </a:p>
            </p:txBody>
          </p:sp>
        </p:grpSp>
        <p:grpSp>
          <p:nvGrpSpPr>
            <p:cNvPr id="38" name="Group 37"/>
            <p:cNvGrpSpPr/>
            <p:nvPr/>
          </p:nvGrpSpPr>
          <p:grpSpPr>
            <a:xfrm>
              <a:off x="3477699" y="5046016"/>
              <a:ext cx="1081790" cy="968570"/>
              <a:chOff x="3654019" y="4707714"/>
              <a:chExt cx="2157850" cy="1439765"/>
            </a:xfrm>
          </p:grpSpPr>
          <p:sp>
            <p:nvSpPr>
              <p:cNvPr id="37" name="TextBox 13"/>
              <p:cNvSpPr txBox="1"/>
              <p:nvPr/>
            </p:nvSpPr>
            <p:spPr>
              <a:xfrm>
                <a:off x="3654019" y="4707714"/>
                <a:ext cx="2157850" cy="396778"/>
              </a:xfrm>
              <a:prstGeom prst="rect">
                <a:avLst/>
              </a:prstGeom>
              <a:solidFill>
                <a:schemeClr val="tx1">
                  <a:lumMod val="60000"/>
                  <a:lumOff val="40000"/>
                </a:schemeClr>
              </a:solidFill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en-US" sz="1100" b="1" dirty="0">
                    <a:solidFill>
                      <a:prstClr val="white"/>
                    </a:solidFill>
                    <a:latin typeface="Calibri"/>
                  </a:rPr>
                  <a:t>Airspace</a:t>
                </a:r>
              </a:p>
            </p:txBody>
          </p:sp>
          <p:pic>
            <p:nvPicPr>
              <p:cNvPr id="36" name="Picture 35"/>
              <p:cNvPicPr>
                <a:picLocks noChangeAspect="1"/>
              </p:cNvPicPr>
              <p:nvPr/>
            </p:nvPicPr>
            <p:blipFill rotWithShape="1">
              <a:blip r:embed="rId11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3654021" y="5042579"/>
                <a:ext cx="2157848" cy="1104900"/>
              </a:xfrm>
              <a:prstGeom prst="rect">
                <a:avLst/>
              </a:prstGeom>
            </p:spPr>
          </p:pic>
        </p:grpSp>
        <p:sp>
          <p:nvSpPr>
            <p:cNvPr id="39" name="Right Arrow 38"/>
            <p:cNvSpPr/>
            <p:nvPr/>
          </p:nvSpPr>
          <p:spPr>
            <a:xfrm rot="18945078">
              <a:off x="1200254" y="4518322"/>
              <a:ext cx="750829" cy="263065"/>
            </a:xfrm>
            <a:prstGeom prst="rightArrow">
              <a:avLst/>
            </a:prstGeom>
            <a:solidFill>
              <a:schemeClr val="bg2">
                <a:lumMod val="60000"/>
                <a:lumOff val="40000"/>
              </a:schemeClr>
            </a:solidFill>
            <a:ln>
              <a:solidFill>
                <a:schemeClr val="accent2">
                  <a:lumMod val="1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1100" b="1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40" name="Right Arrow 39"/>
            <p:cNvSpPr/>
            <p:nvPr/>
          </p:nvSpPr>
          <p:spPr>
            <a:xfrm rot="16200000">
              <a:off x="2202590" y="4566133"/>
              <a:ext cx="616727" cy="263065"/>
            </a:xfrm>
            <a:prstGeom prst="rightArrow">
              <a:avLst/>
            </a:prstGeom>
            <a:solidFill>
              <a:schemeClr val="bg2">
                <a:lumMod val="60000"/>
                <a:lumOff val="40000"/>
              </a:schemeClr>
            </a:solidFill>
            <a:ln>
              <a:solidFill>
                <a:schemeClr val="accent2">
                  <a:lumMod val="1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1100" b="1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41" name="Right Arrow 40"/>
            <p:cNvSpPr/>
            <p:nvPr/>
          </p:nvSpPr>
          <p:spPr>
            <a:xfrm rot="13165008">
              <a:off x="3006033" y="4529915"/>
              <a:ext cx="867534" cy="263065"/>
            </a:xfrm>
            <a:prstGeom prst="rightArrow">
              <a:avLst/>
            </a:prstGeom>
            <a:solidFill>
              <a:schemeClr val="bg2">
                <a:lumMod val="60000"/>
                <a:lumOff val="40000"/>
              </a:schemeClr>
            </a:solidFill>
            <a:ln>
              <a:solidFill>
                <a:schemeClr val="accent2">
                  <a:lumMod val="1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1100" b="1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61" name="Left-Right Arrow 60"/>
            <p:cNvSpPr/>
            <p:nvPr/>
          </p:nvSpPr>
          <p:spPr bwMode="auto">
            <a:xfrm rot="13548668">
              <a:off x="4433391" y="4632971"/>
              <a:ext cx="742541" cy="238241"/>
            </a:xfrm>
            <a:prstGeom prst="leftRightArrow">
              <a:avLst/>
            </a:prstGeom>
            <a:solidFill>
              <a:schemeClr val="bg2">
                <a:lumMod val="60000"/>
                <a:lumOff val="40000"/>
              </a:schemeClr>
            </a:solidFill>
            <a:ln>
              <a:solidFill>
                <a:schemeClr val="accent2">
                  <a:lumMod val="1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6813"/>
              <a:endParaRPr lang="en-US" sz="1100" b="1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57" name="Rectangle 56"/>
            <p:cNvSpPr/>
            <p:nvPr/>
          </p:nvSpPr>
          <p:spPr>
            <a:xfrm>
              <a:off x="2470801" y="6043988"/>
              <a:ext cx="1544864" cy="23552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900" b="1" i="1" dirty="0">
                  <a:solidFill>
                    <a:srgbClr val="0070C0"/>
                  </a:solidFill>
                </a:rPr>
                <a:t>Externally sourced data</a:t>
              </a:r>
              <a:endParaRPr lang="en-US" sz="900" b="1" i="1" dirty="0">
                <a:solidFill>
                  <a:srgbClr val="0070C0"/>
                </a:solidFill>
                <a:latin typeface="Arial" pitchFamily="-109" charset="0"/>
              </a:endParaRPr>
            </a:p>
          </p:txBody>
        </p:sp>
        <p:grpSp>
          <p:nvGrpSpPr>
            <p:cNvPr id="24" name="Group 23"/>
            <p:cNvGrpSpPr/>
            <p:nvPr/>
          </p:nvGrpSpPr>
          <p:grpSpPr>
            <a:xfrm>
              <a:off x="1951140" y="5046245"/>
              <a:ext cx="1084954" cy="959354"/>
              <a:chOff x="1951140" y="5046245"/>
              <a:chExt cx="1084954" cy="959354"/>
            </a:xfrm>
          </p:grpSpPr>
          <p:sp>
            <p:nvSpPr>
              <p:cNvPr id="70" name="TextBox 11"/>
              <p:cNvSpPr txBox="1"/>
              <p:nvPr/>
            </p:nvSpPr>
            <p:spPr>
              <a:xfrm>
                <a:off x="1951140" y="5046245"/>
                <a:ext cx="1081791" cy="266924"/>
              </a:xfrm>
              <a:prstGeom prst="rect">
                <a:avLst/>
              </a:prstGeom>
              <a:solidFill>
                <a:schemeClr val="tx1">
                  <a:lumMod val="60000"/>
                  <a:lumOff val="40000"/>
                </a:schemeClr>
              </a:solidFill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en-US" sz="1100" b="1" dirty="0">
                    <a:solidFill>
                      <a:prstClr val="white"/>
                    </a:solidFill>
                    <a:latin typeface="Calibri"/>
                  </a:rPr>
                  <a:t>Weather</a:t>
                </a:r>
              </a:p>
            </p:txBody>
          </p:sp>
          <p:pic>
            <p:nvPicPr>
              <p:cNvPr id="62" name="Picture 61"/>
              <p:cNvPicPr>
                <a:picLocks noChangeAspect="1"/>
              </p:cNvPicPr>
              <p:nvPr/>
            </p:nvPicPr>
            <p:blipFill rotWithShape="1">
              <a:blip r:embed="rId12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 l="25919" t="32707" r="35439" b="32078"/>
              <a:stretch/>
            </p:blipFill>
            <p:spPr>
              <a:xfrm>
                <a:off x="1951140" y="5279590"/>
                <a:ext cx="1084954" cy="726009"/>
              </a:xfrm>
              <a:prstGeom prst="rect">
                <a:avLst/>
              </a:prstGeom>
            </p:spPr>
          </p:pic>
        </p:grpSp>
        <p:grpSp>
          <p:nvGrpSpPr>
            <p:cNvPr id="48" name="Group 47"/>
            <p:cNvGrpSpPr/>
            <p:nvPr/>
          </p:nvGrpSpPr>
          <p:grpSpPr>
            <a:xfrm>
              <a:off x="5104656" y="5046019"/>
              <a:ext cx="1081791" cy="985026"/>
              <a:chOff x="5104656" y="5046019"/>
              <a:chExt cx="1081791" cy="985026"/>
            </a:xfrm>
          </p:grpSpPr>
          <p:sp>
            <p:nvSpPr>
              <p:cNvPr id="73" name="TextBox 13"/>
              <p:cNvSpPr txBox="1"/>
              <p:nvPr/>
            </p:nvSpPr>
            <p:spPr>
              <a:xfrm>
                <a:off x="5104656" y="5046019"/>
                <a:ext cx="1081790" cy="266924"/>
              </a:xfrm>
              <a:prstGeom prst="rect">
                <a:avLst/>
              </a:prstGeom>
              <a:solidFill>
                <a:schemeClr val="tx1">
                  <a:lumMod val="60000"/>
                  <a:lumOff val="40000"/>
                </a:schemeClr>
              </a:solidFill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en-US" sz="1100" b="1" dirty="0">
                    <a:solidFill>
                      <a:prstClr val="white"/>
                    </a:solidFill>
                    <a:latin typeface="Calibri"/>
                  </a:rPr>
                  <a:t>Dispatch</a:t>
                </a:r>
              </a:p>
            </p:txBody>
          </p:sp>
          <p:pic>
            <p:nvPicPr>
              <p:cNvPr id="75" name="Picture 74"/>
              <p:cNvPicPr>
                <a:picLocks noChangeAspect="1"/>
              </p:cNvPicPr>
              <p:nvPr/>
            </p:nvPicPr>
            <p:blipFill rotWithShape="1">
              <a:blip r:embed="rId13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 l="6602"/>
              <a:stretch/>
            </p:blipFill>
            <p:spPr>
              <a:xfrm>
                <a:off x="5107781" y="5262596"/>
                <a:ext cx="1078666" cy="768449"/>
              </a:xfrm>
              <a:prstGeom prst="rect">
                <a:avLst/>
              </a:prstGeom>
            </p:spPr>
          </p:pic>
        </p:grpSp>
      </p:grp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4C05B9E-03CB-5142-9DF0-CE7D990CBC8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49519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4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2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133" y="322461"/>
            <a:ext cx="8686786" cy="622300"/>
          </a:xfrm>
        </p:spPr>
        <p:txBody>
          <a:bodyPr/>
          <a:lstStyle/>
          <a:p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Dynamic Re-routes for Arrivals in Weather (DRAW)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304800" y="982822"/>
            <a:ext cx="8458200" cy="5410200"/>
          </a:xfrm>
        </p:spPr>
        <p:txBody>
          <a:bodyPr/>
          <a:lstStyle/>
          <a:p>
            <a:endParaRPr lang="en-US"/>
          </a:p>
        </p:txBody>
      </p:sp>
      <p:sp>
        <p:nvSpPr>
          <p:cNvPr id="5" name="Rectangle 4"/>
          <p:cNvSpPr/>
          <p:nvPr/>
        </p:nvSpPr>
        <p:spPr bwMode="auto">
          <a:xfrm>
            <a:off x="-1133" y="930213"/>
            <a:ext cx="9144000" cy="5575300"/>
          </a:xfrm>
          <a:prstGeom prst="rect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30" tIns="45716" rIns="91430" bIns="45716" numCol="1" rtlCol="0" anchor="t" anchorCtr="0" compatLnSpc="1">
            <a:prstTxWarp prst="textNoShape">
              <a:avLst/>
            </a:prstTxWarp>
          </a:bodyPr>
          <a:lstStyle/>
          <a:p>
            <a:pPr defTabSz="914303" eaLnBrk="0" hangingPunct="0"/>
            <a:endParaRPr lang="en-US" dirty="0">
              <a:solidFill>
                <a:prstClr val="black"/>
              </a:solidFill>
              <a:latin typeface="Arial" pitchFamily="-110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239982" y="5079183"/>
            <a:ext cx="1449839" cy="720381"/>
          </a:xfrm>
          <a:prstGeom prst="rect">
            <a:avLst/>
          </a:prstGeom>
          <a:noFill/>
          <a:effectLst/>
        </p:spPr>
        <p:txBody>
          <a:bodyPr wrap="square" lIns="91430" tIns="45716" rIns="91430" bIns="45716" rtlCol="0">
            <a:spAutoFit/>
          </a:bodyPr>
          <a:lstStyle/>
          <a:p>
            <a:pPr algn="ctr"/>
            <a:r>
              <a:rPr lang="en-US" sz="2000" dirty="0">
                <a:solidFill>
                  <a:srgbClr val="00FF00"/>
                </a:solidFill>
                <a:latin typeface="Calibri"/>
                <a:cs typeface="Calibri"/>
              </a:rPr>
              <a:t>Current Flight Plan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059217" y="4735846"/>
            <a:ext cx="947066" cy="720381"/>
          </a:xfrm>
          <a:prstGeom prst="rect">
            <a:avLst/>
          </a:prstGeom>
          <a:noFill/>
          <a:effectLst/>
        </p:spPr>
        <p:txBody>
          <a:bodyPr wrap="square" lIns="91430" tIns="45716" rIns="91430" bIns="45716" rtlCol="0">
            <a:spAutoFit/>
          </a:bodyPr>
          <a:lstStyle/>
          <a:p>
            <a:pPr algn="ctr"/>
            <a:r>
              <a:rPr lang="en-US" sz="2000" dirty="0">
                <a:solidFill>
                  <a:srgbClr val="00FF00"/>
                </a:solidFill>
                <a:latin typeface="Calibri"/>
                <a:cs typeface="Calibri"/>
              </a:rPr>
              <a:t>Meter Fix 2</a:t>
            </a:r>
          </a:p>
        </p:txBody>
      </p:sp>
      <p:cxnSp>
        <p:nvCxnSpPr>
          <p:cNvPr id="8" name="Straight Connector 70"/>
          <p:cNvCxnSpPr/>
          <p:nvPr/>
        </p:nvCxnSpPr>
        <p:spPr bwMode="auto">
          <a:xfrm>
            <a:off x="6540359" y="2024567"/>
            <a:ext cx="0" cy="3197205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9" name="Straight Connector 8"/>
          <p:cNvCxnSpPr/>
          <p:nvPr/>
        </p:nvCxnSpPr>
        <p:spPr bwMode="auto">
          <a:xfrm>
            <a:off x="7622865" y="2024565"/>
            <a:ext cx="0" cy="320040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0" name="TextBox 9"/>
          <p:cNvSpPr txBox="1"/>
          <p:nvPr/>
        </p:nvSpPr>
        <p:spPr>
          <a:xfrm>
            <a:off x="6221342" y="5260822"/>
            <a:ext cx="661300" cy="406353"/>
          </a:xfrm>
          <a:prstGeom prst="rect">
            <a:avLst/>
          </a:prstGeom>
          <a:noFill/>
        </p:spPr>
        <p:txBody>
          <a:bodyPr wrap="none" lIns="91430" tIns="45716" rIns="91430" bIns="45716" rtlCol="0">
            <a:spAutoFit/>
          </a:bodyPr>
          <a:lstStyle/>
          <a:p>
            <a:r>
              <a:rPr lang="en-US" sz="2000" dirty="0">
                <a:solidFill>
                  <a:prstClr val="white"/>
                </a:solidFill>
                <a:latin typeface="Calibri"/>
                <a:cs typeface="Calibri"/>
              </a:rPr>
              <a:t>MF1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297573" y="5257630"/>
            <a:ext cx="661300" cy="406353"/>
          </a:xfrm>
          <a:prstGeom prst="rect">
            <a:avLst/>
          </a:prstGeom>
          <a:noFill/>
        </p:spPr>
        <p:txBody>
          <a:bodyPr wrap="none" lIns="91430" tIns="45716" rIns="91430" bIns="45716" rtlCol="0">
            <a:spAutoFit/>
          </a:bodyPr>
          <a:lstStyle/>
          <a:p>
            <a:r>
              <a:rPr lang="en-US" sz="2000" dirty="0">
                <a:solidFill>
                  <a:prstClr val="white"/>
                </a:solidFill>
                <a:latin typeface="Calibri"/>
                <a:cs typeface="Calibri"/>
              </a:rPr>
              <a:t>MF2</a:t>
            </a:r>
          </a:p>
        </p:txBody>
      </p:sp>
      <p:cxnSp>
        <p:nvCxnSpPr>
          <p:cNvPr id="12" name="Straight Connector 11"/>
          <p:cNvCxnSpPr/>
          <p:nvPr/>
        </p:nvCxnSpPr>
        <p:spPr bwMode="auto">
          <a:xfrm flipV="1">
            <a:off x="7511468" y="5224852"/>
            <a:ext cx="222972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3" name="Straight Connector 12"/>
          <p:cNvCxnSpPr/>
          <p:nvPr/>
        </p:nvCxnSpPr>
        <p:spPr bwMode="auto">
          <a:xfrm flipV="1">
            <a:off x="6427593" y="5230016"/>
            <a:ext cx="222972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4" name="TextBox 13"/>
          <p:cNvSpPr txBox="1"/>
          <p:nvPr/>
        </p:nvSpPr>
        <p:spPr>
          <a:xfrm>
            <a:off x="379915" y="5348014"/>
            <a:ext cx="1373706" cy="720381"/>
          </a:xfrm>
          <a:prstGeom prst="rect">
            <a:avLst/>
          </a:prstGeom>
          <a:noFill/>
        </p:spPr>
        <p:txBody>
          <a:bodyPr wrap="square" lIns="91430" tIns="45716" rIns="91430" bIns="45716" rtlCol="0">
            <a:spAutoFit/>
          </a:bodyPr>
          <a:lstStyle/>
          <a:p>
            <a:pPr algn="ctr"/>
            <a:r>
              <a:rPr lang="en-US" sz="2000" dirty="0">
                <a:solidFill>
                  <a:srgbClr val="FFFFFF"/>
                </a:solidFill>
                <a:latin typeface="Calibri"/>
                <a:cs typeface="Calibri"/>
              </a:rPr>
              <a:t>Freeze Horizon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64078" y="3313434"/>
            <a:ext cx="565908" cy="374950"/>
          </a:xfrm>
          <a:prstGeom prst="rect">
            <a:avLst/>
          </a:prstGeom>
          <a:noFill/>
        </p:spPr>
        <p:txBody>
          <a:bodyPr wrap="none" lIns="91430" tIns="45716" rIns="91430" bIns="45716" rtlCol="0">
            <a:spAutoFit/>
          </a:bodyPr>
          <a:lstStyle/>
          <a:p>
            <a:r>
              <a:rPr lang="en-US" dirty="0">
                <a:solidFill>
                  <a:srgbClr val="00FF00"/>
                </a:solidFill>
                <a:latin typeface="Calibri"/>
                <a:cs typeface="Calibri"/>
              </a:rPr>
              <a:t>AC2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479911" y="3904069"/>
            <a:ext cx="565908" cy="374950"/>
          </a:xfrm>
          <a:prstGeom prst="rect">
            <a:avLst/>
          </a:prstGeom>
          <a:noFill/>
        </p:spPr>
        <p:txBody>
          <a:bodyPr wrap="none" lIns="91430" tIns="45716" rIns="91430" bIns="45716" rtlCol="0">
            <a:spAutoFit/>
          </a:bodyPr>
          <a:lstStyle/>
          <a:p>
            <a:r>
              <a:rPr lang="en-US" dirty="0">
                <a:solidFill>
                  <a:srgbClr val="00FF00"/>
                </a:solidFill>
                <a:latin typeface="Calibri"/>
                <a:cs typeface="Calibri"/>
              </a:rPr>
              <a:t>AC1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5939" y="2759876"/>
            <a:ext cx="565908" cy="374950"/>
          </a:xfrm>
          <a:prstGeom prst="rect">
            <a:avLst/>
          </a:prstGeom>
          <a:noFill/>
        </p:spPr>
        <p:txBody>
          <a:bodyPr wrap="none" lIns="91430" tIns="45716" rIns="91430" bIns="45716" rtlCol="0">
            <a:spAutoFit/>
          </a:bodyPr>
          <a:lstStyle/>
          <a:p>
            <a:r>
              <a:rPr lang="en-US" dirty="0">
                <a:solidFill>
                  <a:srgbClr val="00FF00"/>
                </a:solidFill>
                <a:latin typeface="Calibri"/>
                <a:cs typeface="Calibri"/>
              </a:rPr>
              <a:t>AC3</a:t>
            </a:r>
          </a:p>
        </p:txBody>
      </p:sp>
      <p:pic>
        <p:nvPicPr>
          <p:cNvPr id="18" name="Picture 168" descr="dave2Wx1-wxgraphic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7025151" flipH="1" flipV="1">
            <a:off x="3188974" y="2609092"/>
            <a:ext cx="1213405" cy="21043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9" name="Straight Connector 18"/>
          <p:cNvCxnSpPr>
            <a:stCxn id="72" idx="0"/>
          </p:cNvCxnSpPr>
          <p:nvPr/>
        </p:nvCxnSpPr>
        <p:spPr>
          <a:xfrm flipH="1" flipV="1">
            <a:off x="1275458" y="3997131"/>
            <a:ext cx="518951" cy="1059968"/>
          </a:xfrm>
          <a:prstGeom prst="line">
            <a:avLst/>
          </a:prstGeom>
          <a:ln>
            <a:solidFill>
              <a:srgbClr val="00FF00"/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rot="16200000" flipV="1">
            <a:off x="2934550" y="3991022"/>
            <a:ext cx="40575" cy="2194086"/>
          </a:xfrm>
          <a:prstGeom prst="line">
            <a:avLst/>
          </a:prstGeom>
          <a:ln>
            <a:solidFill>
              <a:srgbClr val="00FF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>
            <a:endCxn id="79" idx="2"/>
          </p:cNvCxnSpPr>
          <p:nvPr/>
        </p:nvCxnSpPr>
        <p:spPr>
          <a:xfrm flipH="1">
            <a:off x="3896457" y="4081363"/>
            <a:ext cx="520849" cy="7488"/>
          </a:xfrm>
          <a:prstGeom prst="line">
            <a:avLst/>
          </a:prstGeom>
          <a:ln>
            <a:solidFill>
              <a:srgbClr val="00FF00"/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4-Point Star 21"/>
          <p:cNvSpPr/>
          <p:nvPr/>
        </p:nvSpPr>
        <p:spPr bwMode="auto">
          <a:xfrm rot="16200000">
            <a:off x="3926304" y="4966673"/>
            <a:ext cx="285108" cy="276480"/>
          </a:xfrm>
          <a:prstGeom prst="star4">
            <a:avLst/>
          </a:prstGeom>
          <a:solidFill>
            <a:srgbClr val="00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30" tIns="45716" rIns="91430" bIns="45716" numCol="1" rtlCol="0" anchor="t" anchorCtr="0" compatLnSpc="1">
            <a:prstTxWarp prst="textNoShape">
              <a:avLst/>
            </a:prstTxWarp>
          </a:bodyPr>
          <a:lstStyle/>
          <a:p>
            <a:pPr defTabSz="914303" eaLnBrk="0" hangingPunct="0"/>
            <a:endParaRPr lang="en-US" sz="2000" dirty="0">
              <a:solidFill>
                <a:prstClr val="black"/>
              </a:solidFill>
              <a:latin typeface="Arial" pitchFamily="-110" charset="0"/>
            </a:endParaRPr>
          </a:p>
        </p:txBody>
      </p:sp>
      <p:sp>
        <p:nvSpPr>
          <p:cNvPr id="23" name="4-Point Star 22"/>
          <p:cNvSpPr/>
          <p:nvPr/>
        </p:nvSpPr>
        <p:spPr bwMode="auto">
          <a:xfrm rot="16200000">
            <a:off x="4298428" y="3948275"/>
            <a:ext cx="285108" cy="276480"/>
          </a:xfrm>
          <a:prstGeom prst="star4">
            <a:avLst/>
          </a:prstGeom>
          <a:solidFill>
            <a:srgbClr val="00FF00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30" tIns="45716" rIns="91430" bIns="45716" numCol="1" rtlCol="0" anchor="t" anchorCtr="0" compatLnSpc="1">
            <a:prstTxWarp prst="textNoShape">
              <a:avLst/>
            </a:prstTxWarp>
          </a:bodyPr>
          <a:lstStyle/>
          <a:p>
            <a:pPr defTabSz="914303" eaLnBrk="0" hangingPunct="0"/>
            <a:endParaRPr lang="en-US" sz="2000" dirty="0">
              <a:solidFill>
                <a:prstClr val="black"/>
              </a:solidFill>
              <a:latin typeface="Arial" pitchFamily="-110" charset="0"/>
            </a:endParaRPr>
          </a:p>
        </p:txBody>
      </p:sp>
      <p:cxnSp>
        <p:nvCxnSpPr>
          <p:cNvPr id="25" name="Straight Connector 24"/>
          <p:cNvCxnSpPr/>
          <p:nvPr/>
        </p:nvCxnSpPr>
        <p:spPr>
          <a:xfrm flipH="1" flipV="1">
            <a:off x="792808" y="2901678"/>
            <a:ext cx="355973" cy="834810"/>
          </a:xfrm>
          <a:prstGeom prst="line">
            <a:avLst/>
          </a:prstGeom>
          <a:ln w="19050" cmpd="sng">
            <a:solidFill>
              <a:srgbClr val="00FF00"/>
            </a:solidFill>
            <a:prstDash val="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6" name="Group 68"/>
          <p:cNvGrpSpPr>
            <a:grpSpLocks noChangeAspect="1"/>
          </p:cNvGrpSpPr>
          <p:nvPr/>
        </p:nvGrpSpPr>
        <p:grpSpPr bwMode="auto">
          <a:xfrm rot="3900000">
            <a:off x="583403" y="2609057"/>
            <a:ext cx="274320" cy="290539"/>
            <a:chOff x="3514" y="1918"/>
            <a:chExt cx="1270" cy="1280"/>
          </a:xfrm>
          <a:solidFill>
            <a:srgbClr val="00FF00"/>
          </a:solidFill>
          <a:effectLst/>
        </p:grpSpPr>
        <p:grpSp>
          <p:nvGrpSpPr>
            <p:cNvPr id="27" name="Group 69"/>
            <p:cNvGrpSpPr>
              <a:grpSpLocks/>
            </p:cNvGrpSpPr>
            <p:nvPr/>
          </p:nvGrpSpPr>
          <p:grpSpPr bwMode="auto">
            <a:xfrm>
              <a:off x="3514" y="2484"/>
              <a:ext cx="1270" cy="147"/>
              <a:chOff x="1895" y="1362"/>
              <a:chExt cx="1270" cy="147"/>
            </a:xfrm>
            <a:grpFill/>
          </p:grpSpPr>
          <p:sp>
            <p:nvSpPr>
              <p:cNvPr id="42" name="Oval 70"/>
              <p:cNvSpPr>
                <a:spLocks noChangeArrowheads="1"/>
              </p:cNvSpPr>
              <p:nvPr/>
            </p:nvSpPr>
            <p:spPr bwMode="auto">
              <a:xfrm>
                <a:off x="2676" y="1369"/>
                <a:ext cx="489" cy="133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 sz="2000" u="sng" dirty="0">
                  <a:solidFill>
                    <a:srgbClr val="00FF00"/>
                  </a:solidFill>
                  <a:latin typeface="Calibri"/>
                  <a:cs typeface="Calibri"/>
                </a:endParaRPr>
              </a:p>
            </p:txBody>
          </p:sp>
          <p:sp>
            <p:nvSpPr>
              <p:cNvPr id="43" name="Rectangle 71"/>
              <p:cNvSpPr>
                <a:spLocks noChangeArrowheads="1"/>
              </p:cNvSpPr>
              <p:nvPr/>
            </p:nvSpPr>
            <p:spPr bwMode="auto">
              <a:xfrm>
                <a:off x="2351" y="1362"/>
                <a:ext cx="589" cy="146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 sz="2000" u="sng" dirty="0">
                  <a:solidFill>
                    <a:srgbClr val="00FF00"/>
                  </a:solidFill>
                  <a:latin typeface="Calibri"/>
                  <a:cs typeface="Calibri"/>
                </a:endParaRPr>
              </a:p>
            </p:txBody>
          </p:sp>
          <p:sp>
            <p:nvSpPr>
              <p:cNvPr id="44" name="Oval 72"/>
              <p:cNvSpPr>
                <a:spLocks noChangeArrowheads="1"/>
              </p:cNvSpPr>
              <p:nvPr/>
            </p:nvSpPr>
            <p:spPr bwMode="auto">
              <a:xfrm>
                <a:off x="1895" y="1403"/>
                <a:ext cx="575" cy="66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 sz="2000" u="sng" dirty="0">
                  <a:solidFill>
                    <a:srgbClr val="00FF00"/>
                  </a:solidFill>
                  <a:latin typeface="Calibri"/>
                  <a:cs typeface="Calibri"/>
                </a:endParaRPr>
              </a:p>
            </p:txBody>
          </p:sp>
          <p:sp>
            <p:nvSpPr>
              <p:cNvPr id="45" name="Oval 73"/>
              <p:cNvSpPr>
                <a:spLocks noChangeArrowheads="1"/>
              </p:cNvSpPr>
              <p:nvPr/>
            </p:nvSpPr>
            <p:spPr bwMode="auto">
              <a:xfrm>
                <a:off x="2060" y="1363"/>
                <a:ext cx="635" cy="146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 sz="2000" u="sng" dirty="0">
                  <a:solidFill>
                    <a:srgbClr val="00FF00"/>
                  </a:solidFill>
                  <a:latin typeface="Calibri"/>
                  <a:cs typeface="Calibri"/>
                </a:endParaRPr>
              </a:p>
            </p:txBody>
          </p:sp>
        </p:grpSp>
        <p:grpSp>
          <p:nvGrpSpPr>
            <p:cNvPr id="28" name="Group 74"/>
            <p:cNvGrpSpPr>
              <a:grpSpLocks/>
            </p:cNvGrpSpPr>
            <p:nvPr/>
          </p:nvGrpSpPr>
          <p:grpSpPr bwMode="auto">
            <a:xfrm>
              <a:off x="3517" y="2315"/>
              <a:ext cx="232" cy="486"/>
              <a:chOff x="2742" y="2393"/>
              <a:chExt cx="232" cy="486"/>
            </a:xfrm>
            <a:grpFill/>
          </p:grpSpPr>
          <p:sp>
            <p:nvSpPr>
              <p:cNvPr id="40" name="Freeform 39"/>
              <p:cNvSpPr>
                <a:spLocks/>
              </p:cNvSpPr>
              <p:nvPr/>
            </p:nvSpPr>
            <p:spPr bwMode="auto">
              <a:xfrm>
                <a:off x="2743" y="2393"/>
                <a:ext cx="231" cy="244"/>
              </a:xfrm>
              <a:custGeom>
                <a:avLst/>
                <a:gdLst/>
                <a:ahLst/>
                <a:cxnLst>
                  <a:cxn ang="0">
                    <a:pos x="231" y="244"/>
                  </a:cxn>
                  <a:cxn ang="0">
                    <a:pos x="66" y="244"/>
                  </a:cxn>
                  <a:cxn ang="0">
                    <a:pos x="0" y="33"/>
                  </a:cxn>
                  <a:cxn ang="0">
                    <a:pos x="33" y="0"/>
                  </a:cxn>
                  <a:cxn ang="0">
                    <a:pos x="231" y="244"/>
                  </a:cxn>
                </a:cxnLst>
                <a:rect l="0" t="0" r="r" b="b"/>
                <a:pathLst>
                  <a:path w="231" h="244">
                    <a:moveTo>
                      <a:pt x="231" y="244"/>
                    </a:moveTo>
                    <a:lnTo>
                      <a:pt x="66" y="244"/>
                    </a:lnTo>
                    <a:lnTo>
                      <a:pt x="0" y="33"/>
                    </a:lnTo>
                    <a:lnTo>
                      <a:pt x="33" y="0"/>
                    </a:lnTo>
                    <a:lnTo>
                      <a:pt x="231" y="244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 sz="2000" u="sng" dirty="0">
                  <a:solidFill>
                    <a:srgbClr val="00FF00"/>
                  </a:solidFill>
                  <a:latin typeface="Calibri"/>
                  <a:cs typeface="Calibri"/>
                </a:endParaRPr>
              </a:p>
            </p:txBody>
          </p:sp>
          <p:sp>
            <p:nvSpPr>
              <p:cNvPr id="41" name="Freeform 40"/>
              <p:cNvSpPr>
                <a:spLocks/>
              </p:cNvSpPr>
              <p:nvPr/>
            </p:nvSpPr>
            <p:spPr bwMode="auto">
              <a:xfrm flipV="1">
                <a:off x="2742" y="2635"/>
                <a:ext cx="231" cy="244"/>
              </a:xfrm>
              <a:custGeom>
                <a:avLst/>
                <a:gdLst/>
                <a:ahLst/>
                <a:cxnLst>
                  <a:cxn ang="0">
                    <a:pos x="231" y="244"/>
                  </a:cxn>
                  <a:cxn ang="0">
                    <a:pos x="66" y="244"/>
                  </a:cxn>
                  <a:cxn ang="0">
                    <a:pos x="0" y="33"/>
                  </a:cxn>
                  <a:cxn ang="0">
                    <a:pos x="33" y="0"/>
                  </a:cxn>
                  <a:cxn ang="0">
                    <a:pos x="231" y="244"/>
                  </a:cxn>
                </a:cxnLst>
                <a:rect l="0" t="0" r="r" b="b"/>
                <a:pathLst>
                  <a:path w="231" h="244">
                    <a:moveTo>
                      <a:pt x="231" y="244"/>
                    </a:moveTo>
                    <a:lnTo>
                      <a:pt x="66" y="244"/>
                    </a:lnTo>
                    <a:lnTo>
                      <a:pt x="0" y="33"/>
                    </a:lnTo>
                    <a:lnTo>
                      <a:pt x="33" y="0"/>
                    </a:lnTo>
                    <a:lnTo>
                      <a:pt x="231" y="244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 sz="2000" u="sng" dirty="0">
                  <a:solidFill>
                    <a:srgbClr val="00FF00"/>
                  </a:solidFill>
                  <a:latin typeface="Calibri"/>
                  <a:cs typeface="Calibri"/>
                </a:endParaRPr>
              </a:p>
            </p:txBody>
          </p:sp>
        </p:grpSp>
        <p:grpSp>
          <p:nvGrpSpPr>
            <p:cNvPr id="29" name="Group 77"/>
            <p:cNvGrpSpPr>
              <a:grpSpLocks/>
            </p:cNvGrpSpPr>
            <p:nvPr/>
          </p:nvGrpSpPr>
          <p:grpSpPr bwMode="auto">
            <a:xfrm>
              <a:off x="3921" y="1918"/>
              <a:ext cx="504" cy="1280"/>
              <a:chOff x="4074" y="1851"/>
              <a:chExt cx="504" cy="1280"/>
            </a:xfrm>
            <a:grpFill/>
          </p:grpSpPr>
          <p:grpSp>
            <p:nvGrpSpPr>
              <p:cNvPr id="30" name="Group 78"/>
              <p:cNvGrpSpPr>
                <a:grpSpLocks/>
              </p:cNvGrpSpPr>
              <p:nvPr/>
            </p:nvGrpSpPr>
            <p:grpSpPr bwMode="auto">
              <a:xfrm>
                <a:off x="4074" y="1851"/>
                <a:ext cx="503" cy="641"/>
                <a:chOff x="2730" y="1692"/>
                <a:chExt cx="503" cy="641"/>
              </a:xfrm>
              <a:grpFill/>
            </p:grpSpPr>
            <p:sp>
              <p:nvSpPr>
                <p:cNvPr id="36" name="Freeform 79"/>
                <p:cNvSpPr>
                  <a:spLocks/>
                </p:cNvSpPr>
                <p:nvPr/>
              </p:nvSpPr>
              <p:spPr bwMode="auto">
                <a:xfrm>
                  <a:off x="2730" y="1692"/>
                  <a:ext cx="503" cy="641"/>
                </a:xfrm>
                <a:custGeom>
                  <a:avLst/>
                  <a:gdLst/>
                  <a:ahLst/>
                  <a:cxnLst>
                    <a:cxn ang="0">
                      <a:pos x="503" y="641"/>
                    </a:cxn>
                    <a:cxn ang="0">
                      <a:pos x="166" y="641"/>
                    </a:cxn>
                    <a:cxn ang="0">
                      <a:pos x="166" y="443"/>
                    </a:cxn>
                    <a:cxn ang="0">
                      <a:pos x="0" y="0"/>
                    </a:cxn>
                    <a:cxn ang="0">
                      <a:pos x="73" y="0"/>
                    </a:cxn>
                    <a:cxn ang="0">
                      <a:pos x="503" y="641"/>
                    </a:cxn>
                  </a:cxnLst>
                  <a:rect l="0" t="0" r="r" b="b"/>
                  <a:pathLst>
                    <a:path w="503" h="641">
                      <a:moveTo>
                        <a:pt x="503" y="641"/>
                      </a:moveTo>
                      <a:lnTo>
                        <a:pt x="166" y="641"/>
                      </a:lnTo>
                      <a:lnTo>
                        <a:pt x="166" y="443"/>
                      </a:lnTo>
                      <a:lnTo>
                        <a:pt x="0" y="0"/>
                      </a:lnTo>
                      <a:lnTo>
                        <a:pt x="73" y="0"/>
                      </a:lnTo>
                      <a:lnTo>
                        <a:pt x="503" y="641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pPr>
                    <a:defRPr/>
                  </a:pPr>
                  <a:endParaRPr lang="en-US" sz="2000" u="sng" dirty="0">
                    <a:solidFill>
                      <a:srgbClr val="00FF00"/>
                    </a:solidFill>
                    <a:latin typeface="Calibri"/>
                    <a:cs typeface="Calibri"/>
                  </a:endParaRPr>
                </a:p>
              </p:txBody>
            </p:sp>
            <p:grpSp>
              <p:nvGrpSpPr>
                <p:cNvPr id="37" name="Group 80"/>
                <p:cNvGrpSpPr>
                  <a:grpSpLocks/>
                </p:cNvGrpSpPr>
                <p:nvPr/>
              </p:nvGrpSpPr>
              <p:grpSpPr bwMode="auto">
                <a:xfrm>
                  <a:off x="2848" y="2082"/>
                  <a:ext cx="338" cy="73"/>
                  <a:chOff x="4112" y="2935"/>
                  <a:chExt cx="338" cy="73"/>
                </a:xfrm>
                <a:grpFill/>
              </p:grpSpPr>
              <p:sp>
                <p:nvSpPr>
                  <p:cNvPr id="38" name="Rectangle 81"/>
                  <p:cNvSpPr>
                    <a:spLocks noChangeArrowheads="1"/>
                  </p:cNvSpPr>
                  <p:nvPr/>
                </p:nvSpPr>
                <p:spPr bwMode="auto">
                  <a:xfrm>
                    <a:off x="4364" y="2935"/>
                    <a:ext cx="86" cy="73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pPr>
                      <a:defRPr/>
                    </a:pPr>
                    <a:endParaRPr lang="en-US" sz="2000" u="sng" dirty="0">
                      <a:solidFill>
                        <a:srgbClr val="00FF00"/>
                      </a:solidFill>
                      <a:latin typeface="Calibri"/>
                      <a:cs typeface="Calibri"/>
                    </a:endParaRPr>
                  </a:p>
                </p:txBody>
              </p:sp>
              <p:sp>
                <p:nvSpPr>
                  <p:cNvPr id="39" name="Freeform 82"/>
                  <p:cNvSpPr>
                    <a:spLocks/>
                  </p:cNvSpPr>
                  <p:nvPr/>
                </p:nvSpPr>
                <p:spPr bwMode="auto">
                  <a:xfrm>
                    <a:off x="4112" y="2948"/>
                    <a:ext cx="251" cy="60"/>
                  </a:xfrm>
                  <a:custGeom>
                    <a:avLst/>
                    <a:gdLst/>
                    <a:ahLst/>
                    <a:cxnLst>
                      <a:cxn ang="0">
                        <a:pos x="251" y="0"/>
                      </a:cxn>
                      <a:cxn ang="0">
                        <a:pos x="251" y="73"/>
                      </a:cxn>
                      <a:cxn ang="0">
                        <a:pos x="0" y="40"/>
                      </a:cxn>
                      <a:cxn ang="0">
                        <a:pos x="251" y="0"/>
                      </a:cxn>
                    </a:cxnLst>
                    <a:rect l="0" t="0" r="r" b="b"/>
                    <a:pathLst>
                      <a:path w="251" h="73">
                        <a:moveTo>
                          <a:pt x="251" y="0"/>
                        </a:moveTo>
                        <a:lnTo>
                          <a:pt x="251" y="73"/>
                        </a:lnTo>
                        <a:lnTo>
                          <a:pt x="0" y="40"/>
                        </a:lnTo>
                        <a:lnTo>
                          <a:pt x="251" y="0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pPr>
                      <a:defRPr/>
                    </a:pPr>
                    <a:endParaRPr lang="en-US" sz="2000" u="sng" dirty="0">
                      <a:solidFill>
                        <a:srgbClr val="00FF00"/>
                      </a:solidFill>
                      <a:latin typeface="Calibri"/>
                      <a:cs typeface="Calibri"/>
                    </a:endParaRPr>
                  </a:p>
                </p:txBody>
              </p:sp>
            </p:grpSp>
          </p:grpSp>
          <p:grpSp>
            <p:nvGrpSpPr>
              <p:cNvPr id="31" name="Group 83"/>
              <p:cNvGrpSpPr>
                <a:grpSpLocks/>
              </p:cNvGrpSpPr>
              <p:nvPr/>
            </p:nvGrpSpPr>
            <p:grpSpPr bwMode="auto">
              <a:xfrm flipV="1">
                <a:off x="4075" y="2490"/>
                <a:ext cx="503" cy="641"/>
                <a:chOff x="2730" y="1692"/>
                <a:chExt cx="503" cy="641"/>
              </a:xfrm>
              <a:grpFill/>
            </p:grpSpPr>
            <p:sp>
              <p:nvSpPr>
                <p:cNvPr id="32" name="Freeform 84"/>
                <p:cNvSpPr>
                  <a:spLocks/>
                </p:cNvSpPr>
                <p:nvPr/>
              </p:nvSpPr>
              <p:spPr bwMode="auto">
                <a:xfrm>
                  <a:off x="2730" y="1692"/>
                  <a:ext cx="503" cy="641"/>
                </a:xfrm>
                <a:custGeom>
                  <a:avLst/>
                  <a:gdLst/>
                  <a:ahLst/>
                  <a:cxnLst>
                    <a:cxn ang="0">
                      <a:pos x="503" y="641"/>
                    </a:cxn>
                    <a:cxn ang="0">
                      <a:pos x="166" y="641"/>
                    </a:cxn>
                    <a:cxn ang="0">
                      <a:pos x="166" y="443"/>
                    </a:cxn>
                    <a:cxn ang="0">
                      <a:pos x="0" y="0"/>
                    </a:cxn>
                    <a:cxn ang="0">
                      <a:pos x="73" y="0"/>
                    </a:cxn>
                    <a:cxn ang="0">
                      <a:pos x="503" y="641"/>
                    </a:cxn>
                  </a:cxnLst>
                  <a:rect l="0" t="0" r="r" b="b"/>
                  <a:pathLst>
                    <a:path w="503" h="641">
                      <a:moveTo>
                        <a:pt x="503" y="641"/>
                      </a:moveTo>
                      <a:lnTo>
                        <a:pt x="166" y="641"/>
                      </a:lnTo>
                      <a:lnTo>
                        <a:pt x="166" y="443"/>
                      </a:lnTo>
                      <a:lnTo>
                        <a:pt x="0" y="0"/>
                      </a:lnTo>
                      <a:lnTo>
                        <a:pt x="73" y="0"/>
                      </a:lnTo>
                      <a:lnTo>
                        <a:pt x="503" y="641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pPr>
                    <a:defRPr/>
                  </a:pPr>
                  <a:endParaRPr lang="en-US" sz="2000" u="sng" dirty="0">
                    <a:solidFill>
                      <a:srgbClr val="00FF00"/>
                    </a:solidFill>
                    <a:latin typeface="Calibri"/>
                    <a:cs typeface="Calibri"/>
                  </a:endParaRPr>
                </a:p>
              </p:txBody>
            </p:sp>
            <p:grpSp>
              <p:nvGrpSpPr>
                <p:cNvPr id="33" name="Group 85"/>
                <p:cNvGrpSpPr>
                  <a:grpSpLocks/>
                </p:cNvGrpSpPr>
                <p:nvPr/>
              </p:nvGrpSpPr>
              <p:grpSpPr bwMode="auto">
                <a:xfrm>
                  <a:off x="2848" y="2082"/>
                  <a:ext cx="338" cy="73"/>
                  <a:chOff x="4112" y="2935"/>
                  <a:chExt cx="338" cy="73"/>
                </a:xfrm>
                <a:grpFill/>
              </p:grpSpPr>
              <p:sp>
                <p:nvSpPr>
                  <p:cNvPr id="34" name="Rectangle 86"/>
                  <p:cNvSpPr>
                    <a:spLocks noChangeArrowheads="1"/>
                  </p:cNvSpPr>
                  <p:nvPr/>
                </p:nvSpPr>
                <p:spPr bwMode="auto">
                  <a:xfrm>
                    <a:off x="4364" y="2935"/>
                    <a:ext cx="86" cy="73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pPr>
                      <a:defRPr/>
                    </a:pPr>
                    <a:endParaRPr lang="en-US" sz="2000" u="sng" dirty="0">
                      <a:solidFill>
                        <a:srgbClr val="00FF00"/>
                      </a:solidFill>
                      <a:latin typeface="Calibri"/>
                      <a:cs typeface="Calibri"/>
                    </a:endParaRPr>
                  </a:p>
                </p:txBody>
              </p:sp>
              <p:sp>
                <p:nvSpPr>
                  <p:cNvPr id="35" name="Freeform 87"/>
                  <p:cNvSpPr>
                    <a:spLocks/>
                  </p:cNvSpPr>
                  <p:nvPr/>
                </p:nvSpPr>
                <p:spPr bwMode="auto">
                  <a:xfrm>
                    <a:off x="4112" y="2948"/>
                    <a:ext cx="251" cy="60"/>
                  </a:xfrm>
                  <a:custGeom>
                    <a:avLst/>
                    <a:gdLst/>
                    <a:ahLst/>
                    <a:cxnLst>
                      <a:cxn ang="0">
                        <a:pos x="251" y="0"/>
                      </a:cxn>
                      <a:cxn ang="0">
                        <a:pos x="251" y="73"/>
                      </a:cxn>
                      <a:cxn ang="0">
                        <a:pos x="0" y="40"/>
                      </a:cxn>
                      <a:cxn ang="0">
                        <a:pos x="251" y="0"/>
                      </a:cxn>
                    </a:cxnLst>
                    <a:rect l="0" t="0" r="r" b="b"/>
                    <a:pathLst>
                      <a:path w="251" h="73">
                        <a:moveTo>
                          <a:pt x="251" y="0"/>
                        </a:moveTo>
                        <a:lnTo>
                          <a:pt x="251" y="73"/>
                        </a:lnTo>
                        <a:lnTo>
                          <a:pt x="0" y="40"/>
                        </a:lnTo>
                        <a:lnTo>
                          <a:pt x="251" y="0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pPr>
                      <a:defRPr/>
                    </a:pPr>
                    <a:endParaRPr lang="en-US" sz="2000" u="sng" dirty="0">
                      <a:solidFill>
                        <a:srgbClr val="00FF00"/>
                      </a:solidFill>
                      <a:latin typeface="Calibri"/>
                      <a:cs typeface="Calibri"/>
                    </a:endParaRPr>
                  </a:p>
                </p:txBody>
              </p:sp>
            </p:grpSp>
          </p:grpSp>
        </p:grpSp>
      </p:grpSp>
      <p:grpSp>
        <p:nvGrpSpPr>
          <p:cNvPr id="46" name="Group 68"/>
          <p:cNvGrpSpPr>
            <a:grpSpLocks noChangeAspect="1"/>
          </p:cNvGrpSpPr>
          <p:nvPr/>
        </p:nvGrpSpPr>
        <p:grpSpPr bwMode="auto">
          <a:xfrm rot="3900000">
            <a:off x="825852" y="3151340"/>
            <a:ext cx="274320" cy="283049"/>
            <a:chOff x="3514" y="1951"/>
            <a:chExt cx="1270" cy="1247"/>
          </a:xfrm>
          <a:solidFill>
            <a:srgbClr val="00FF00"/>
          </a:solidFill>
          <a:effectLst/>
        </p:grpSpPr>
        <p:grpSp>
          <p:nvGrpSpPr>
            <p:cNvPr id="47" name="Group 69"/>
            <p:cNvGrpSpPr>
              <a:grpSpLocks/>
            </p:cNvGrpSpPr>
            <p:nvPr/>
          </p:nvGrpSpPr>
          <p:grpSpPr bwMode="auto">
            <a:xfrm>
              <a:off x="3514" y="2484"/>
              <a:ext cx="1270" cy="147"/>
              <a:chOff x="1895" y="1362"/>
              <a:chExt cx="1270" cy="147"/>
            </a:xfrm>
            <a:grpFill/>
          </p:grpSpPr>
          <p:sp>
            <p:nvSpPr>
              <p:cNvPr id="62" name="Oval 70"/>
              <p:cNvSpPr>
                <a:spLocks noChangeArrowheads="1"/>
              </p:cNvSpPr>
              <p:nvPr/>
            </p:nvSpPr>
            <p:spPr bwMode="auto">
              <a:xfrm>
                <a:off x="2676" y="1369"/>
                <a:ext cx="489" cy="133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 sz="2000" u="sng" dirty="0">
                  <a:solidFill>
                    <a:srgbClr val="00FF00"/>
                  </a:solidFill>
                  <a:latin typeface="Calibri"/>
                  <a:cs typeface="Calibri"/>
                </a:endParaRPr>
              </a:p>
            </p:txBody>
          </p:sp>
          <p:sp>
            <p:nvSpPr>
              <p:cNvPr id="63" name="Rectangle 71"/>
              <p:cNvSpPr>
                <a:spLocks noChangeArrowheads="1"/>
              </p:cNvSpPr>
              <p:nvPr/>
            </p:nvSpPr>
            <p:spPr bwMode="auto">
              <a:xfrm>
                <a:off x="2351" y="1362"/>
                <a:ext cx="589" cy="146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 sz="2000" u="sng" dirty="0">
                  <a:solidFill>
                    <a:srgbClr val="00FF00"/>
                  </a:solidFill>
                  <a:latin typeface="Calibri"/>
                  <a:cs typeface="Calibri"/>
                </a:endParaRPr>
              </a:p>
            </p:txBody>
          </p:sp>
          <p:sp>
            <p:nvSpPr>
              <p:cNvPr id="64" name="Oval 72"/>
              <p:cNvSpPr>
                <a:spLocks noChangeArrowheads="1"/>
              </p:cNvSpPr>
              <p:nvPr/>
            </p:nvSpPr>
            <p:spPr bwMode="auto">
              <a:xfrm>
                <a:off x="1895" y="1403"/>
                <a:ext cx="575" cy="66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 sz="2000" u="sng" dirty="0">
                  <a:solidFill>
                    <a:srgbClr val="00FF00"/>
                  </a:solidFill>
                  <a:latin typeface="Calibri"/>
                  <a:cs typeface="Calibri"/>
                </a:endParaRPr>
              </a:p>
            </p:txBody>
          </p:sp>
          <p:sp>
            <p:nvSpPr>
              <p:cNvPr id="65" name="Oval 73"/>
              <p:cNvSpPr>
                <a:spLocks noChangeArrowheads="1"/>
              </p:cNvSpPr>
              <p:nvPr/>
            </p:nvSpPr>
            <p:spPr bwMode="auto">
              <a:xfrm>
                <a:off x="2060" y="1363"/>
                <a:ext cx="635" cy="146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 sz="2000" u="sng" dirty="0">
                  <a:solidFill>
                    <a:srgbClr val="00FF00"/>
                  </a:solidFill>
                  <a:latin typeface="Calibri"/>
                  <a:cs typeface="Calibri"/>
                </a:endParaRPr>
              </a:p>
            </p:txBody>
          </p:sp>
        </p:grpSp>
        <p:grpSp>
          <p:nvGrpSpPr>
            <p:cNvPr id="48" name="Group 74"/>
            <p:cNvGrpSpPr>
              <a:grpSpLocks/>
            </p:cNvGrpSpPr>
            <p:nvPr/>
          </p:nvGrpSpPr>
          <p:grpSpPr bwMode="auto">
            <a:xfrm>
              <a:off x="3517" y="2315"/>
              <a:ext cx="232" cy="486"/>
              <a:chOff x="2742" y="2393"/>
              <a:chExt cx="232" cy="486"/>
            </a:xfrm>
            <a:grpFill/>
          </p:grpSpPr>
          <p:sp>
            <p:nvSpPr>
              <p:cNvPr id="60" name="Freeform 59"/>
              <p:cNvSpPr>
                <a:spLocks/>
              </p:cNvSpPr>
              <p:nvPr/>
            </p:nvSpPr>
            <p:spPr bwMode="auto">
              <a:xfrm>
                <a:off x="2743" y="2393"/>
                <a:ext cx="231" cy="244"/>
              </a:xfrm>
              <a:custGeom>
                <a:avLst/>
                <a:gdLst/>
                <a:ahLst/>
                <a:cxnLst>
                  <a:cxn ang="0">
                    <a:pos x="231" y="244"/>
                  </a:cxn>
                  <a:cxn ang="0">
                    <a:pos x="66" y="244"/>
                  </a:cxn>
                  <a:cxn ang="0">
                    <a:pos x="0" y="33"/>
                  </a:cxn>
                  <a:cxn ang="0">
                    <a:pos x="33" y="0"/>
                  </a:cxn>
                  <a:cxn ang="0">
                    <a:pos x="231" y="244"/>
                  </a:cxn>
                </a:cxnLst>
                <a:rect l="0" t="0" r="r" b="b"/>
                <a:pathLst>
                  <a:path w="231" h="244">
                    <a:moveTo>
                      <a:pt x="231" y="244"/>
                    </a:moveTo>
                    <a:lnTo>
                      <a:pt x="66" y="244"/>
                    </a:lnTo>
                    <a:lnTo>
                      <a:pt x="0" y="33"/>
                    </a:lnTo>
                    <a:lnTo>
                      <a:pt x="33" y="0"/>
                    </a:lnTo>
                    <a:lnTo>
                      <a:pt x="231" y="244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 sz="2000" u="sng" dirty="0">
                  <a:solidFill>
                    <a:srgbClr val="00FF00"/>
                  </a:solidFill>
                  <a:latin typeface="Calibri"/>
                  <a:cs typeface="Calibri"/>
                </a:endParaRPr>
              </a:p>
            </p:txBody>
          </p:sp>
          <p:sp>
            <p:nvSpPr>
              <p:cNvPr id="61" name="Freeform 60"/>
              <p:cNvSpPr>
                <a:spLocks/>
              </p:cNvSpPr>
              <p:nvPr/>
            </p:nvSpPr>
            <p:spPr bwMode="auto">
              <a:xfrm flipV="1">
                <a:off x="2742" y="2635"/>
                <a:ext cx="231" cy="244"/>
              </a:xfrm>
              <a:custGeom>
                <a:avLst/>
                <a:gdLst/>
                <a:ahLst/>
                <a:cxnLst>
                  <a:cxn ang="0">
                    <a:pos x="231" y="244"/>
                  </a:cxn>
                  <a:cxn ang="0">
                    <a:pos x="66" y="244"/>
                  </a:cxn>
                  <a:cxn ang="0">
                    <a:pos x="0" y="33"/>
                  </a:cxn>
                  <a:cxn ang="0">
                    <a:pos x="33" y="0"/>
                  </a:cxn>
                  <a:cxn ang="0">
                    <a:pos x="231" y="244"/>
                  </a:cxn>
                </a:cxnLst>
                <a:rect l="0" t="0" r="r" b="b"/>
                <a:pathLst>
                  <a:path w="231" h="244">
                    <a:moveTo>
                      <a:pt x="231" y="244"/>
                    </a:moveTo>
                    <a:lnTo>
                      <a:pt x="66" y="244"/>
                    </a:lnTo>
                    <a:lnTo>
                      <a:pt x="0" y="33"/>
                    </a:lnTo>
                    <a:lnTo>
                      <a:pt x="33" y="0"/>
                    </a:lnTo>
                    <a:lnTo>
                      <a:pt x="231" y="244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 sz="2000" u="sng" dirty="0">
                  <a:solidFill>
                    <a:srgbClr val="00FF00"/>
                  </a:solidFill>
                  <a:latin typeface="Calibri"/>
                  <a:cs typeface="Calibri"/>
                </a:endParaRPr>
              </a:p>
            </p:txBody>
          </p:sp>
        </p:grpSp>
        <p:grpSp>
          <p:nvGrpSpPr>
            <p:cNvPr id="49" name="Group 77"/>
            <p:cNvGrpSpPr>
              <a:grpSpLocks/>
            </p:cNvGrpSpPr>
            <p:nvPr/>
          </p:nvGrpSpPr>
          <p:grpSpPr bwMode="auto">
            <a:xfrm>
              <a:off x="3905" y="1951"/>
              <a:ext cx="520" cy="1247"/>
              <a:chOff x="4058" y="1884"/>
              <a:chExt cx="520" cy="1247"/>
            </a:xfrm>
            <a:grpFill/>
          </p:grpSpPr>
          <p:grpSp>
            <p:nvGrpSpPr>
              <p:cNvPr id="50" name="Group 78"/>
              <p:cNvGrpSpPr>
                <a:grpSpLocks/>
              </p:cNvGrpSpPr>
              <p:nvPr/>
            </p:nvGrpSpPr>
            <p:grpSpPr bwMode="auto">
              <a:xfrm>
                <a:off x="4058" y="1884"/>
                <a:ext cx="503" cy="641"/>
                <a:chOff x="2714" y="1725"/>
                <a:chExt cx="503" cy="641"/>
              </a:xfrm>
              <a:grpFill/>
            </p:grpSpPr>
            <p:sp>
              <p:nvSpPr>
                <p:cNvPr id="56" name="Freeform 79"/>
                <p:cNvSpPr>
                  <a:spLocks/>
                </p:cNvSpPr>
                <p:nvPr/>
              </p:nvSpPr>
              <p:spPr bwMode="auto">
                <a:xfrm>
                  <a:off x="2714" y="1725"/>
                  <a:ext cx="503" cy="641"/>
                </a:xfrm>
                <a:custGeom>
                  <a:avLst/>
                  <a:gdLst/>
                  <a:ahLst/>
                  <a:cxnLst>
                    <a:cxn ang="0">
                      <a:pos x="503" y="641"/>
                    </a:cxn>
                    <a:cxn ang="0">
                      <a:pos x="166" y="641"/>
                    </a:cxn>
                    <a:cxn ang="0">
                      <a:pos x="166" y="443"/>
                    </a:cxn>
                    <a:cxn ang="0">
                      <a:pos x="0" y="0"/>
                    </a:cxn>
                    <a:cxn ang="0">
                      <a:pos x="73" y="0"/>
                    </a:cxn>
                    <a:cxn ang="0">
                      <a:pos x="503" y="641"/>
                    </a:cxn>
                  </a:cxnLst>
                  <a:rect l="0" t="0" r="r" b="b"/>
                  <a:pathLst>
                    <a:path w="503" h="641">
                      <a:moveTo>
                        <a:pt x="503" y="641"/>
                      </a:moveTo>
                      <a:lnTo>
                        <a:pt x="166" y="641"/>
                      </a:lnTo>
                      <a:lnTo>
                        <a:pt x="166" y="443"/>
                      </a:lnTo>
                      <a:lnTo>
                        <a:pt x="0" y="0"/>
                      </a:lnTo>
                      <a:lnTo>
                        <a:pt x="73" y="0"/>
                      </a:lnTo>
                      <a:lnTo>
                        <a:pt x="503" y="641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pPr>
                    <a:defRPr/>
                  </a:pPr>
                  <a:endParaRPr lang="en-US" sz="2000" u="sng" dirty="0">
                    <a:solidFill>
                      <a:srgbClr val="00FF00"/>
                    </a:solidFill>
                    <a:latin typeface="Calibri"/>
                    <a:cs typeface="Calibri"/>
                  </a:endParaRPr>
                </a:p>
              </p:txBody>
            </p:sp>
            <p:grpSp>
              <p:nvGrpSpPr>
                <p:cNvPr id="57" name="Group 80"/>
                <p:cNvGrpSpPr>
                  <a:grpSpLocks/>
                </p:cNvGrpSpPr>
                <p:nvPr/>
              </p:nvGrpSpPr>
              <p:grpSpPr bwMode="auto">
                <a:xfrm>
                  <a:off x="2848" y="2082"/>
                  <a:ext cx="338" cy="73"/>
                  <a:chOff x="4112" y="2935"/>
                  <a:chExt cx="338" cy="73"/>
                </a:xfrm>
                <a:grpFill/>
              </p:grpSpPr>
              <p:sp>
                <p:nvSpPr>
                  <p:cNvPr id="58" name="Rectangle 81"/>
                  <p:cNvSpPr>
                    <a:spLocks noChangeArrowheads="1"/>
                  </p:cNvSpPr>
                  <p:nvPr/>
                </p:nvSpPr>
                <p:spPr bwMode="auto">
                  <a:xfrm>
                    <a:off x="4364" y="2935"/>
                    <a:ext cx="86" cy="73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pPr>
                      <a:defRPr/>
                    </a:pPr>
                    <a:endParaRPr lang="en-US" sz="2000" u="sng" dirty="0">
                      <a:solidFill>
                        <a:srgbClr val="00FF00"/>
                      </a:solidFill>
                      <a:latin typeface="Calibri"/>
                      <a:cs typeface="Calibri"/>
                    </a:endParaRPr>
                  </a:p>
                </p:txBody>
              </p:sp>
              <p:sp>
                <p:nvSpPr>
                  <p:cNvPr id="59" name="Freeform 82"/>
                  <p:cNvSpPr>
                    <a:spLocks/>
                  </p:cNvSpPr>
                  <p:nvPr/>
                </p:nvSpPr>
                <p:spPr bwMode="auto">
                  <a:xfrm>
                    <a:off x="4112" y="2948"/>
                    <a:ext cx="251" cy="60"/>
                  </a:xfrm>
                  <a:custGeom>
                    <a:avLst/>
                    <a:gdLst/>
                    <a:ahLst/>
                    <a:cxnLst>
                      <a:cxn ang="0">
                        <a:pos x="251" y="0"/>
                      </a:cxn>
                      <a:cxn ang="0">
                        <a:pos x="251" y="73"/>
                      </a:cxn>
                      <a:cxn ang="0">
                        <a:pos x="0" y="40"/>
                      </a:cxn>
                      <a:cxn ang="0">
                        <a:pos x="251" y="0"/>
                      </a:cxn>
                    </a:cxnLst>
                    <a:rect l="0" t="0" r="r" b="b"/>
                    <a:pathLst>
                      <a:path w="251" h="73">
                        <a:moveTo>
                          <a:pt x="251" y="0"/>
                        </a:moveTo>
                        <a:lnTo>
                          <a:pt x="251" y="73"/>
                        </a:lnTo>
                        <a:lnTo>
                          <a:pt x="0" y="40"/>
                        </a:lnTo>
                        <a:lnTo>
                          <a:pt x="251" y="0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pPr>
                      <a:defRPr/>
                    </a:pPr>
                    <a:endParaRPr lang="en-US" sz="2000" u="sng" dirty="0">
                      <a:solidFill>
                        <a:srgbClr val="00FF00"/>
                      </a:solidFill>
                      <a:latin typeface="Calibri"/>
                      <a:cs typeface="Calibri"/>
                    </a:endParaRPr>
                  </a:p>
                </p:txBody>
              </p:sp>
            </p:grpSp>
          </p:grpSp>
          <p:grpSp>
            <p:nvGrpSpPr>
              <p:cNvPr id="51" name="Group 83"/>
              <p:cNvGrpSpPr>
                <a:grpSpLocks/>
              </p:cNvGrpSpPr>
              <p:nvPr/>
            </p:nvGrpSpPr>
            <p:grpSpPr bwMode="auto">
              <a:xfrm flipV="1">
                <a:off x="4075" y="2490"/>
                <a:ext cx="503" cy="641"/>
                <a:chOff x="2730" y="1692"/>
                <a:chExt cx="503" cy="641"/>
              </a:xfrm>
              <a:grpFill/>
            </p:grpSpPr>
            <p:sp>
              <p:nvSpPr>
                <p:cNvPr id="52" name="Freeform 84"/>
                <p:cNvSpPr>
                  <a:spLocks/>
                </p:cNvSpPr>
                <p:nvPr/>
              </p:nvSpPr>
              <p:spPr bwMode="auto">
                <a:xfrm>
                  <a:off x="2730" y="1692"/>
                  <a:ext cx="503" cy="641"/>
                </a:xfrm>
                <a:custGeom>
                  <a:avLst/>
                  <a:gdLst/>
                  <a:ahLst/>
                  <a:cxnLst>
                    <a:cxn ang="0">
                      <a:pos x="503" y="641"/>
                    </a:cxn>
                    <a:cxn ang="0">
                      <a:pos x="166" y="641"/>
                    </a:cxn>
                    <a:cxn ang="0">
                      <a:pos x="166" y="443"/>
                    </a:cxn>
                    <a:cxn ang="0">
                      <a:pos x="0" y="0"/>
                    </a:cxn>
                    <a:cxn ang="0">
                      <a:pos x="73" y="0"/>
                    </a:cxn>
                    <a:cxn ang="0">
                      <a:pos x="503" y="641"/>
                    </a:cxn>
                  </a:cxnLst>
                  <a:rect l="0" t="0" r="r" b="b"/>
                  <a:pathLst>
                    <a:path w="503" h="641">
                      <a:moveTo>
                        <a:pt x="503" y="641"/>
                      </a:moveTo>
                      <a:lnTo>
                        <a:pt x="166" y="641"/>
                      </a:lnTo>
                      <a:lnTo>
                        <a:pt x="166" y="443"/>
                      </a:lnTo>
                      <a:lnTo>
                        <a:pt x="0" y="0"/>
                      </a:lnTo>
                      <a:lnTo>
                        <a:pt x="73" y="0"/>
                      </a:lnTo>
                      <a:lnTo>
                        <a:pt x="503" y="641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pPr>
                    <a:defRPr/>
                  </a:pPr>
                  <a:endParaRPr lang="en-US" sz="2000" u="sng" dirty="0">
                    <a:solidFill>
                      <a:srgbClr val="00FF00"/>
                    </a:solidFill>
                    <a:latin typeface="Calibri"/>
                    <a:cs typeface="Calibri"/>
                  </a:endParaRPr>
                </a:p>
              </p:txBody>
            </p:sp>
            <p:grpSp>
              <p:nvGrpSpPr>
                <p:cNvPr id="53" name="Group 85"/>
                <p:cNvGrpSpPr>
                  <a:grpSpLocks/>
                </p:cNvGrpSpPr>
                <p:nvPr/>
              </p:nvGrpSpPr>
              <p:grpSpPr bwMode="auto">
                <a:xfrm>
                  <a:off x="2848" y="2082"/>
                  <a:ext cx="338" cy="73"/>
                  <a:chOff x="4112" y="2935"/>
                  <a:chExt cx="338" cy="73"/>
                </a:xfrm>
                <a:grpFill/>
              </p:grpSpPr>
              <p:sp>
                <p:nvSpPr>
                  <p:cNvPr id="54" name="Rectangle 86"/>
                  <p:cNvSpPr>
                    <a:spLocks noChangeArrowheads="1"/>
                  </p:cNvSpPr>
                  <p:nvPr/>
                </p:nvSpPr>
                <p:spPr bwMode="auto">
                  <a:xfrm>
                    <a:off x="4364" y="2935"/>
                    <a:ext cx="86" cy="73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pPr>
                      <a:defRPr/>
                    </a:pPr>
                    <a:endParaRPr lang="en-US" sz="2000" u="sng" dirty="0">
                      <a:solidFill>
                        <a:srgbClr val="00FF00"/>
                      </a:solidFill>
                      <a:latin typeface="Calibri"/>
                      <a:cs typeface="Calibri"/>
                    </a:endParaRPr>
                  </a:p>
                </p:txBody>
              </p:sp>
              <p:sp>
                <p:nvSpPr>
                  <p:cNvPr id="55" name="Freeform 87"/>
                  <p:cNvSpPr>
                    <a:spLocks/>
                  </p:cNvSpPr>
                  <p:nvPr/>
                </p:nvSpPr>
                <p:spPr bwMode="auto">
                  <a:xfrm>
                    <a:off x="4112" y="2948"/>
                    <a:ext cx="251" cy="60"/>
                  </a:xfrm>
                  <a:custGeom>
                    <a:avLst/>
                    <a:gdLst/>
                    <a:ahLst/>
                    <a:cxnLst>
                      <a:cxn ang="0">
                        <a:pos x="251" y="0"/>
                      </a:cxn>
                      <a:cxn ang="0">
                        <a:pos x="251" y="73"/>
                      </a:cxn>
                      <a:cxn ang="0">
                        <a:pos x="0" y="40"/>
                      </a:cxn>
                      <a:cxn ang="0">
                        <a:pos x="251" y="0"/>
                      </a:cxn>
                    </a:cxnLst>
                    <a:rect l="0" t="0" r="r" b="b"/>
                    <a:pathLst>
                      <a:path w="251" h="73">
                        <a:moveTo>
                          <a:pt x="251" y="0"/>
                        </a:moveTo>
                        <a:lnTo>
                          <a:pt x="251" y="73"/>
                        </a:lnTo>
                        <a:lnTo>
                          <a:pt x="0" y="40"/>
                        </a:lnTo>
                        <a:lnTo>
                          <a:pt x="251" y="0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pPr>
                      <a:defRPr/>
                    </a:pPr>
                    <a:endParaRPr lang="en-US" sz="2000" u="sng" dirty="0">
                      <a:solidFill>
                        <a:srgbClr val="00FF00"/>
                      </a:solidFill>
                      <a:latin typeface="Calibri"/>
                      <a:cs typeface="Calibri"/>
                    </a:endParaRPr>
                  </a:p>
                </p:txBody>
              </p:sp>
            </p:grpSp>
          </p:grpSp>
        </p:grpSp>
      </p:grpSp>
      <p:sp>
        <p:nvSpPr>
          <p:cNvPr id="66" name="TextBox 65"/>
          <p:cNvSpPr txBox="1"/>
          <p:nvPr/>
        </p:nvSpPr>
        <p:spPr>
          <a:xfrm>
            <a:off x="7690959" y="4148904"/>
            <a:ext cx="675128" cy="406353"/>
          </a:xfrm>
          <a:prstGeom prst="rect">
            <a:avLst/>
          </a:prstGeom>
          <a:noFill/>
          <a:effectLst/>
        </p:spPr>
        <p:txBody>
          <a:bodyPr wrap="square" lIns="91430" tIns="45716" rIns="91430" bIns="45716" rtlCol="0">
            <a:spAutoFit/>
          </a:bodyPr>
          <a:lstStyle/>
          <a:p>
            <a:pPr algn="ctr"/>
            <a:r>
              <a:rPr lang="en-US" sz="2000" dirty="0">
                <a:solidFill>
                  <a:srgbClr val="00FF00"/>
                </a:solidFill>
                <a:latin typeface="Calibri"/>
                <a:cs typeface="Calibri"/>
              </a:rPr>
              <a:t>AC1</a:t>
            </a:r>
          </a:p>
        </p:txBody>
      </p:sp>
      <p:cxnSp>
        <p:nvCxnSpPr>
          <p:cNvPr id="67" name="Straight Connector 66"/>
          <p:cNvCxnSpPr/>
          <p:nvPr/>
        </p:nvCxnSpPr>
        <p:spPr bwMode="auto">
          <a:xfrm>
            <a:off x="7630969" y="4371950"/>
            <a:ext cx="129128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00FF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68" name="TextBox 67"/>
          <p:cNvSpPr txBox="1"/>
          <p:nvPr/>
        </p:nvSpPr>
        <p:spPr>
          <a:xfrm>
            <a:off x="7695999" y="3744980"/>
            <a:ext cx="682692" cy="406353"/>
          </a:xfrm>
          <a:prstGeom prst="rect">
            <a:avLst/>
          </a:prstGeom>
          <a:noFill/>
          <a:effectLst/>
        </p:spPr>
        <p:txBody>
          <a:bodyPr wrap="square" lIns="91430" tIns="45716" rIns="91430" bIns="45716" rtlCol="0">
            <a:spAutoFit/>
          </a:bodyPr>
          <a:lstStyle/>
          <a:p>
            <a:pPr algn="ctr"/>
            <a:r>
              <a:rPr lang="en-US" sz="2000" dirty="0">
                <a:solidFill>
                  <a:srgbClr val="00FF00"/>
                </a:solidFill>
                <a:latin typeface="Calibri"/>
                <a:cs typeface="Calibri"/>
              </a:rPr>
              <a:t>AC2</a:t>
            </a:r>
          </a:p>
        </p:txBody>
      </p:sp>
      <p:sp>
        <p:nvSpPr>
          <p:cNvPr id="69" name="TextBox 68"/>
          <p:cNvSpPr txBox="1"/>
          <p:nvPr/>
        </p:nvSpPr>
        <p:spPr>
          <a:xfrm>
            <a:off x="7700308" y="3362134"/>
            <a:ext cx="674038" cy="406353"/>
          </a:xfrm>
          <a:prstGeom prst="rect">
            <a:avLst/>
          </a:prstGeom>
          <a:noFill/>
          <a:effectLst/>
        </p:spPr>
        <p:txBody>
          <a:bodyPr wrap="square" lIns="91430" tIns="45716" rIns="91430" bIns="45716" rtlCol="0">
            <a:spAutoFit/>
          </a:bodyPr>
          <a:lstStyle/>
          <a:p>
            <a:pPr algn="ctr"/>
            <a:r>
              <a:rPr lang="en-US" sz="2000" dirty="0">
                <a:solidFill>
                  <a:srgbClr val="00FF00"/>
                </a:solidFill>
                <a:latin typeface="Calibri"/>
                <a:cs typeface="Calibri"/>
              </a:rPr>
              <a:t>AC3</a:t>
            </a:r>
          </a:p>
        </p:txBody>
      </p:sp>
      <p:cxnSp>
        <p:nvCxnSpPr>
          <p:cNvPr id="70" name="Straight Connector 69"/>
          <p:cNvCxnSpPr/>
          <p:nvPr/>
        </p:nvCxnSpPr>
        <p:spPr bwMode="auto">
          <a:xfrm>
            <a:off x="7643805" y="3972037"/>
            <a:ext cx="129128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00FF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71" name="Straight Connector 70"/>
          <p:cNvCxnSpPr/>
          <p:nvPr/>
        </p:nvCxnSpPr>
        <p:spPr bwMode="auto">
          <a:xfrm>
            <a:off x="7643807" y="3568163"/>
            <a:ext cx="129128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00FF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72" name="Rectangle 71"/>
          <p:cNvSpPr/>
          <p:nvPr/>
        </p:nvSpPr>
        <p:spPr>
          <a:xfrm rot="16200000">
            <a:off x="1794411" y="4998962"/>
            <a:ext cx="116271" cy="116275"/>
          </a:xfrm>
          <a:prstGeom prst="rect">
            <a:avLst/>
          </a:prstGeom>
          <a:solidFill>
            <a:srgbClr val="00FF00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0" tIns="45716" rIns="91430" bIns="45716" rtlCol="0" anchor="ctr"/>
          <a:lstStyle/>
          <a:p>
            <a:pPr algn="ctr"/>
            <a:endParaRPr lang="en-US" sz="2000" dirty="0">
              <a:solidFill>
                <a:srgbClr val="00FF00"/>
              </a:solidFill>
              <a:latin typeface="Calibri"/>
              <a:cs typeface="Calibri"/>
            </a:endParaRPr>
          </a:p>
        </p:txBody>
      </p:sp>
      <p:sp>
        <p:nvSpPr>
          <p:cNvPr id="73" name="Rectangle 72"/>
          <p:cNvSpPr/>
          <p:nvPr/>
        </p:nvSpPr>
        <p:spPr>
          <a:xfrm>
            <a:off x="2194197" y="4035806"/>
            <a:ext cx="116271" cy="116275"/>
          </a:xfrm>
          <a:prstGeom prst="rect">
            <a:avLst/>
          </a:prstGeom>
          <a:solidFill>
            <a:srgbClr val="F6F6F6"/>
          </a:solidFill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0" tIns="45716" rIns="91430" bIns="45716" rtlCol="0" anchor="ctr"/>
          <a:lstStyle/>
          <a:p>
            <a:pPr algn="ctr"/>
            <a:endParaRPr lang="en-US" sz="2000" dirty="0">
              <a:solidFill>
                <a:srgbClr val="00FF00"/>
              </a:solidFill>
              <a:latin typeface="Calibri"/>
              <a:cs typeface="Calibri"/>
            </a:endParaRPr>
          </a:p>
        </p:txBody>
      </p:sp>
      <p:sp>
        <p:nvSpPr>
          <p:cNvPr id="74" name="Right Arrow 73"/>
          <p:cNvSpPr/>
          <p:nvPr/>
        </p:nvSpPr>
        <p:spPr bwMode="auto">
          <a:xfrm rot="18469663">
            <a:off x="3849436" y="3130388"/>
            <a:ext cx="359505" cy="213763"/>
          </a:xfrm>
          <a:prstGeom prst="rightArrow">
            <a:avLst/>
          </a:prstGeom>
          <a:solidFill>
            <a:srgbClr val="FF6600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30" tIns="45716" rIns="91430" bIns="45716" numCol="1" rtlCol="0" anchor="t" anchorCtr="0" compatLnSpc="1">
            <a:prstTxWarp prst="textNoShape">
              <a:avLst/>
            </a:prstTxWarp>
          </a:bodyPr>
          <a:lstStyle/>
          <a:p>
            <a:pPr defTabSz="914303" eaLnBrk="0" hangingPunct="0"/>
            <a:endParaRPr lang="en-US" sz="2000" dirty="0">
              <a:solidFill>
                <a:prstClr val="black"/>
              </a:solidFill>
              <a:latin typeface="Arial" pitchFamily="-110" charset="0"/>
            </a:endParaRPr>
          </a:p>
        </p:txBody>
      </p:sp>
      <p:sp>
        <p:nvSpPr>
          <p:cNvPr id="75" name="TextBox 74"/>
          <p:cNvSpPr txBox="1"/>
          <p:nvPr/>
        </p:nvSpPr>
        <p:spPr>
          <a:xfrm>
            <a:off x="4465220" y="3728734"/>
            <a:ext cx="901056" cy="720381"/>
          </a:xfrm>
          <a:prstGeom prst="rect">
            <a:avLst/>
          </a:prstGeom>
          <a:noFill/>
          <a:effectLst/>
        </p:spPr>
        <p:txBody>
          <a:bodyPr wrap="square" lIns="91430" tIns="45716" rIns="91430" bIns="45716" rtlCol="0">
            <a:spAutoFit/>
          </a:bodyPr>
          <a:lstStyle/>
          <a:p>
            <a:pPr algn="ctr"/>
            <a:r>
              <a:rPr lang="en-US" sz="2000" dirty="0">
                <a:solidFill>
                  <a:srgbClr val="00FF00"/>
                </a:solidFill>
                <a:latin typeface="Calibri"/>
                <a:cs typeface="Calibri"/>
              </a:rPr>
              <a:t>Meter Fix 1</a:t>
            </a:r>
          </a:p>
        </p:txBody>
      </p:sp>
      <p:sp>
        <p:nvSpPr>
          <p:cNvPr id="76" name="Rectangle 75"/>
          <p:cNvSpPr/>
          <p:nvPr/>
        </p:nvSpPr>
        <p:spPr>
          <a:xfrm>
            <a:off x="2863410" y="4371888"/>
            <a:ext cx="543034" cy="32194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0" tIns="45716" rIns="91430" bIns="45716"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cxnSp>
        <p:nvCxnSpPr>
          <p:cNvPr id="77" name="Straight Connector 76"/>
          <p:cNvCxnSpPr/>
          <p:nvPr/>
        </p:nvCxnSpPr>
        <p:spPr>
          <a:xfrm flipH="1" flipV="1">
            <a:off x="3141698" y="3209329"/>
            <a:ext cx="671051" cy="845812"/>
          </a:xfrm>
          <a:prstGeom prst="line">
            <a:avLst/>
          </a:prstGeom>
          <a:ln>
            <a:solidFill>
              <a:srgbClr val="00FF00"/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8" name="Rectangle 77"/>
          <p:cNvSpPr/>
          <p:nvPr/>
        </p:nvSpPr>
        <p:spPr>
          <a:xfrm>
            <a:off x="3042131" y="3117413"/>
            <a:ext cx="116271" cy="116275"/>
          </a:xfrm>
          <a:prstGeom prst="rect">
            <a:avLst/>
          </a:prstGeom>
          <a:solidFill>
            <a:srgbClr val="00FF00"/>
          </a:solidFill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0" tIns="45716" rIns="91430" bIns="45716" rtlCol="0" anchor="ctr"/>
          <a:lstStyle/>
          <a:p>
            <a:pPr algn="ctr"/>
            <a:endParaRPr lang="en-US" sz="2000" dirty="0">
              <a:solidFill>
                <a:srgbClr val="00FF00"/>
              </a:solidFill>
              <a:latin typeface="Calibri"/>
              <a:cs typeface="Calibri"/>
            </a:endParaRPr>
          </a:p>
        </p:txBody>
      </p:sp>
      <p:sp>
        <p:nvSpPr>
          <p:cNvPr id="79" name="Rectangle 78"/>
          <p:cNvSpPr/>
          <p:nvPr/>
        </p:nvSpPr>
        <p:spPr>
          <a:xfrm rot="16200000">
            <a:off x="3780183" y="4030714"/>
            <a:ext cx="116271" cy="116275"/>
          </a:xfrm>
          <a:prstGeom prst="rect">
            <a:avLst/>
          </a:prstGeom>
          <a:solidFill>
            <a:srgbClr val="00FF00"/>
          </a:solidFill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0" tIns="45716" rIns="91430" bIns="45716" rtlCol="0" anchor="ctr"/>
          <a:lstStyle/>
          <a:p>
            <a:pPr algn="ctr"/>
            <a:endParaRPr lang="en-US" sz="2000" dirty="0">
              <a:solidFill>
                <a:srgbClr val="00FF00"/>
              </a:solidFill>
              <a:latin typeface="Calibri"/>
              <a:cs typeface="Calibri"/>
            </a:endParaRPr>
          </a:p>
        </p:txBody>
      </p:sp>
      <p:grpSp>
        <p:nvGrpSpPr>
          <p:cNvPr id="80" name="Group 68"/>
          <p:cNvGrpSpPr>
            <a:grpSpLocks noChangeAspect="1"/>
          </p:cNvGrpSpPr>
          <p:nvPr/>
        </p:nvGrpSpPr>
        <p:grpSpPr bwMode="auto">
          <a:xfrm rot="3891917">
            <a:off x="1076660" y="3721325"/>
            <a:ext cx="274320" cy="290539"/>
            <a:chOff x="3514" y="1918"/>
            <a:chExt cx="1270" cy="1280"/>
          </a:xfrm>
          <a:solidFill>
            <a:srgbClr val="00FF00"/>
          </a:solidFill>
          <a:effectLst/>
        </p:grpSpPr>
        <p:grpSp>
          <p:nvGrpSpPr>
            <p:cNvPr id="81" name="Group 69"/>
            <p:cNvGrpSpPr>
              <a:grpSpLocks/>
            </p:cNvGrpSpPr>
            <p:nvPr/>
          </p:nvGrpSpPr>
          <p:grpSpPr bwMode="auto">
            <a:xfrm>
              <a:off x="3514" y="2484"/>
              <a:ext cx="1270" cy="147"/>
              <a:chOff x="1895" y="1362"/>
              <a:chExt cx="1270" cy="147"/>
            </a:xfrm>
            <a:grpFill/>
          </p:grpSpPr>
          <p:sp>
            <p:nvSpPr>
              <p:cNvPr id="96" name="Oval 70"/>
              <p:cNvSpPr>
                <a:spLocks noChangeArrowheads="1"/>
              </p:cNvSpPr>
              <p:nvPr/>
            </p:nvSpPr>
            <p:spPr bwMode="auto">
              <a:xfrm>
                <a:off x="2676" y="1369"/>
                <a:ext cx="489" cy="133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 sz="2000" u="sng" dirty="0">
                  <a:solidFill>
                    <a:srgbClr val="00FF00"/>
                  </a:solidFill>
                  <a:latin typeface="Calibri"/>
                  <a:cs typeface="Calibri"/>
                </a:endParaRPr>
              </a:p>
            </p:txBody>
          </p:sp>
          <p:sp>
            <p:nvSpPr>
              <p:cNvPr id="97" name="Rectangle 71"/>
              <p:cNvSpPr>
                <a:spLocks noChangeArrowheads="1"/>
              </p:cNvSpPr>
              <p:nvPr/>
            </p:nvSpPr>
            <p:spPr bwMode="auto">
              <a:xfrm>
                <a:off x="2351" y="1362"/>
                <a:ext cx="589" cy="146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 sz="2000" u="sng" dirty="0">
                  <a:solidFill>
                    <a:srgbClr val="00FF00"/>
                  </a:solidFill>
                  <a:latin typeface="Calibri"/>
                  <a:cs typeface="Calibri"/>
                </a:endParaRPr>
              </a:p>
            </p:txBody>
          </p:sp>
          <p:sp>
            <p:nvSpPr>
              <p:cNvPr id="98" name="Oval 72"/>
              <p:cNvSpPr>
                <a:spLocks noChangeArrowheads="1"/>
              </p:cNvSpPr>
              <p:nvPr/>
            </p:nvSpPr>
            <p:spPr bwMode="auto">
              <a:xfrm>
                <a:off x="1895" y="1403"/>
                <a:ext cx="575" cy="66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 sz="2000" u="sng" dirty="0">
                  <a:solidFill>
                    <a:srgbClr val="00FF00"/>
                  </a:solidFill>
                  <a:latin typeface="Calibri"/>
                  <a:cs typeface="Calibri"/>
                </a:endParaRPr>
              </a:p>
            </p:txBody>
          </p:sp>
          <p:sp>
            <p:nvSpPr>
              <p:cNvPr id="99" name="Oval 73"/>
              <p:cNvSpPr>
                <a:spLocks noChangeArrowheads="1"/>
              </p:cNvSpPr>
              <p:nvPr/>
            </p:nvSpPr>
            <p:spPr bwMode="auto">
              <a:xfrm>
                <a:off x="2060" y="1363"/>
                <a:ext cx="635" cy="146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 sz="2000" u="sng" dirty="0">
                  <a:solidFill>
                    <a:srgbClr val="00FF00"/>
                  </a:solidFill>
                  <a:latin typeface="Calibri"/>
                  <a:cs typeface="Calibri"/>
                </a:endParaRPr>
              </a:p>
            </p:txBody>
          </p:sp>
        </p:grpSp>
        <p:grpSp>
          <p:nvGrpSpPr>
            <p:cNvPr id="82" name="Group 74"/>
            <p:cNvGrpSpPr>
              <a:grpSpLocks/>
            </p:cNvGrpSpPr>
            <p:nvPr/>
          </p:nvGrpSpPr>
          <p:grpSpPr bwMode="auto">
            <a:xfrm>
              <a:off x="3517" y="2315"/>
              <a:ext cx="232" cy="486"/>
              <a:chOff x="2742" y="2393"/>
              <a:chExt cx="232" cy="486"/>
            </a:xfrm>
            <a:grpFill/>
          </p:grpSpPr>
          <p:sp>
            <p:nvSpPr>
              <p:cNvPr id="94" name="Freeform 93"/>
              <p:cNvSpPr>
                <a:spLocks/>
              </p:cNvSpPr>
              <p:nvPr/>
            </p:nvSpPr>
            <p:spPr bwMode="auto">
              <a:xfrm>
                <a:off x="2743" y="2393"/>
                <a:ext cx="231" cy="244"/>
              </a:xfrm>
              <a:custGeom>
                <a:avLst/>
                <a:gdLst/>
                <a:ahLst/>
                <a:cxnLst>
                  <a:cxn ang="0">
                    <a:pos x="231" y="244"/>
                  </a:cxn>
                  <a:cxn ang="0">
                    <a:pos x="66" y="244"/>
                  </a:cxn>
                  <a:cxn ang="0">
                    <a:pos x="0" y="33"/>
                  </a:cxn>
                  <a:cxn ang="0">
                    <a:pos x="33" y="0"/>
                  </a:cxn>
                  <a:cxn ang="0">
                    <a:pos x="231" y="244"/>
                  </a:cxn>
                </a:cxnLst>
                <a:rect l="0" t="0" r="r" b="b"/>
                <a:pathLst>
                  <a:path w="231" h="244">
                    <a:moveTo>
                      <a:pt x="231" y="244"/>
                    </a:moveTo>
                    <a:lnTo>
                      <a:pt x="66" y="244"/>
                    </a:lnTo>
                    <a:lnTo>
                      <a:pt x="0" y="33"/>
                    </a:lnTo>
                    <a:lnTo>
                      <a:pt x="33" y="0"/>
                    </a:lnTo>
                    <a:lnTo>
                      <a:pt x="231" y="244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 sz="2000" u="sng" dirty="0">
                  <a:solidFill>
                    <a:srgbClr val="00FF00"/>
                  </a:solidFill>
                  <a:latin typeface="Calibri"/>
                  <a:cs typeface="Calibri"/>
                </a:endParaRPr>
              </a:p>
            </p:txBody>
          </p:sp>
          <p:sp>
            <p:nvSpPr>
              <p:cNvPr id="95" name="Freeform 94"/>
              <p:cNvSpPr>
                <a:spLocks/>
              </p:cNvSpPr>
              <p:nvPr/>
            </p:nvSpPr>
            <p:spPr bwMode="auto">
              <a:xfrm flipV="1">
                <a:off x="2742" y="2635"/>
                <a:ext cx="231" cy="244"/>
              </a:xfrm>
              <a:custGeom>
                <a:avLst/>
                <a:gdLst/>
                <a:ahLst/>
                <a:cxnLst>
                  <a:cxn ang="0">
                    <a:pos x="231" y="244"/>
                  </a:cxn>
                  <a:cxn ang="0">
                    <a:pos x="66" y="244"/>
                  </a:cxn>
                  <a:cxn ang="0">
                    <a:pos x="0" y="33"/>
                  </a:cxn>
                  <a:cxn ang="0">
                    <a:pos x="33" y="0"/>
                  </a:cxn>
                  <a:cxn ang="0">
                    <a:pos x="231" y="244"/>
                  </a:cxn>
                </a:cxnLst>
                <a:rect l="0" t="0" r="r" b="b"/>
                <a:pathLst>
                  <a:path w="231" h="244">
                    <a:moveTo>
                      <a:pt x="231" y="244"/>
                    </a:moveTo>
                    <a:lnTo>
                      <a:pt x="66" y="244"/>
                    </a:lnTo>
                    <a:lnTo>
                      <a:pt x="0" y="33"/>
                    </a:lnTo>
                    <a:lnTo>
                      <a:pt x="33" y="0"/>
                    </a:lnTo>
                    <a:lnTo>
                      <a:pt x="231" y="244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 sz="2000" u="sng" dirty="0">
                  <a:solidFill>
                    <a:srgbClr val="00FF00"/>
                  </a:solidFill>
                  <a:latin typeface="Calibri"/>
                  <a:cs typeface="Calibri"/>
                </a:endParaRPr>
              </a:p>
            </p:txBody>
          </p:sp>
        </p:grpSp>
        <p:grpSp>
          <p:nvGrpSpPr>
            <p:cNvPr id="83" name="Group 77"/>
            <p:cNvGrpSpPr>
              <a:grpSpLocks/>
            </p:cNvGrpSpPr>
            <p:nvPr/>
          </p:nvGrpSpPr>
          <p:grpSpPr bwMode="auto">
            <a:xfrm>
              <a:off x="3921" y="1918"/>
              <a:ext cx="504" cy="1280"/>
              <a:chOff x="4074" y="1851"/>
              <a:chExt cx="504" cy="1280"/>
            </a:xfrm>
            <a:grpFill/>
          </p:grpSpPr>
          <p:grpSp>
            <p:nvGrpSpPr>
              <p:cNvPr id="84" name="Group 78"/>
              <p:cNvGrpSpPr>
                <a:grpSpLocks/>
              </p:cNvGrpSpPr>
              <p:nvPr/>
            </p:nvGrpSpPr>
            <p:grpSpPr bwMode="auto">
              <a:xfrm>
                <a:off x="4074" y="1851"/>
                <a:ext cx="503" cy="641"/>
                <a:chOff x="2730" y="1692"/>
                <a:chExt cx="503" cy="641"/>
              </a:xfrm>
              <a:grpFill/>
            </p:grpSpPr>
            <p:sp>
              <p:nvSpPr>
                <p:cNvPr id="90" name="Freeform 79"/>
                <p:cNvSpPr>
                  <a:spLocks/>
                </p:cNvSpPr>
                <p:nvPr/>
              </p:nvSpPr>
              <p:spPr bwMode="auto">
                <a:xfrm>
                  <a:off x="2730" y="1692"/>
                  <a:ext cx="503" cy="641"/>
                </a:xfrm>
                <a:custGeom>
                  <a:avLst/>
                  <a:gdLst/>
                  <a:ahLst/>
                  <a:cxnLst>
                    <a:cxn ang="0">
                      <a:pos x="503" y="641"/>
                    </a:cxn>
                    <a:cxn ang="0">
                      <a:pos x="166" y="641"/>
                    </a:cxn>
                    <a:cxn ang="0">
                      <a:pos x="166" y="443"/>
                    </a:cxn>
                    <a:cxn ang="0">
                      <a:pos x="0" y="0"/>
                    </a:cxn>
                    <a:cxn ang="0">
                      <a:pos x="73" y="0"/>
                    </a:cxn>
                    <a:cxn ang="0">
                      <a:pos x="503" y="641"/>
                    </a:cxn>
                  </a:cxnLst>
                  <a:rect l="0" t="0" r="r" b="b"/>
                  <a:pathLst>
                    <a:path w="503" h="641">
                      <a:moveTo>
                        <a:pt x="503" y="641"/>
                      </a:moveTo>
                      <a:lnTo>
                        <a:pt x="166" y="641"/>
                      </a:lnTo>
                      <a:lnTo>
                        <a:pt x="166" y="443"/>
                      </a:lnTo>
                      <a:lnTo>
                        <a:pt x="0" y="0"/>
                      </a:lnTo>
                      <a:lnTo>
                        <a:pt x="73" y="0"/>
                      </a:lnTo>
                      <a:lnTo>
                        <a:pt x="503" y="641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pPr>
                    <a:defRPr/>
                  </a:pPr>
                  <a:endParaRPr lang="en-US" sz="2000" u="sng" dirty="0">
                    <a:solidFill>
                      <a:srgbClr val="00FF00"/>
                    </a:solidFill>
                    <a:latin typeface="Calibri"/>
                    <a:cs typeface="Calibri"/>
                  </a:endParaRPr>
                </a:p>
              </p:txBody>
            </p:sp>
            <p:grpSp>
              <p:nvGrpSpPr>
                <p:cNvPr id="91" name="Group 80"/>
                <p:cNvGrpSpPr>
                  <a:grpSpLocks/>
                </p:cNvGrpSpPr>
                <p:nvPr/>
              </p:nvGrpSpPr>
              <p:grpSpPr bwMode="auto">
                <a:xfrm>
                  <a:off x="2848" y="2082"/>
                  <a:ext cx="338" cy="73"/>
                  <a:chOff x="4112" y="2935"/>
                  <a:chExt cx="338" cy="73"/>
                </a:xfrm>
                <a:grpFill/>
              </p:grpSpPr>
              <p:sp>
                <p:nvSpPr>
                  <p:cNvPr id="92" name="Rectangle 81"/>
                  <p:cNvSpPr>
                    <a:spLocks noChangeArrowheads="1"/>
                  </p:cNvSpPr>
                  <p:nvPr/>
                </p:nvSpPr>
                <p:spPr bwMode="auto">
                  <a:xfrm>
                    <a:off x="4364" y="2935"/>
                    <a:ext cx="86" cy="73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pPr>
                      <a:defRPr/>
                    </a:pPr>
                    <a:endParaRPr lang="en-US" sz="2000" u="sng" dirty="0">
                      <a:solidFill>
                        <a:srgbClr val="00FF00"/>
                      </a:solidFill>
                      <a:latin typeface="Calibri"/>
                      <a:cs typeface="Calibri"/>
                    </a:endParaRPr>
                  </a:p>
                </p:txBody>
              </p:sp>
              <p:sp>
                <p:nvSpPr>
                  <p:cNvPr id="93" name="Freeform 82"/>
                  <p:cNvSpPr>
                    <a:spLocks/>
                  </p:cNvSpPr>
                  <p:nvPr/>
                </p:nvSpPr>
                <p:spPr bwMode="auto">
                  <a:xfrm>
                    <a:off x="4112" y="2948"/>
                    <a:ext cx="251" cy="60"/>
                  </a:xfrm>
                  <a:custGeom>
                    <a:avLst/>
                    <a:gdLst/>
                    <a:ahLst/>
                    <a:cxnLst>
                      <a:cxn ang="0">
                        <a:pos x="251" y="0"/>
                      </a:cxn>
                      <a:cxn ang="0">
                        <a:pos x="251" y="73"/>
                      </a:cxn>
                      <a:cxn ang="0">
                        <a:pos x="0" y="40"/>
                      </a:cxn>
                      <a:cxn ang="0">
                        <a:pos x="251" y="0"/>
                      </a:cxn>
                    </a:cxnLst>
                    <a:rect l="0" t="0" r="r" b="b"/>
                    <a:pathLst>
                      <a:path w="251" h="73">
                        <a:moveTo>
                          <a:pt x="251" y="0"/>
                        </a:moveTo>
                        <a:lnTo>
                          <a:pt x="251" y="73"/>
                        </a:lnTo>
                        <a:lnTo>
                          <a:pt x="0" y="40"/>
                        </a:lnTo>
                        <a:lnTo>
                          <a:pt x="251" y="0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pPr>
                      <a:defRPr/>
                    </a:pPr>
                    <a:endParaRPr lang="en-US" sz="2000" u="sng" dirty="0">
                      <a:solidFill>
                        <a:srgbClr val="00FF00"/>
                      </a:solidFill>
                      <a:latin typeface="Calibri"/>
                      <a:cs typeface="Calibri"/>
                    </a:endParaRPr>
                  </a:p>
                </p:txBody>
              </p:sp>
            </p:grpSp>
          </p:grpSp>
          <p:grpSp>
            <p:nvGrpSpPr>
              <p:cNvPr id="85" name="Group 83"/>
              <p:cNvGrpSpPr>
                <a:grpSpLocks/>
              </p:cNvGrpSpPr>
              <p:nvPr/>
            </p:nvGrpSpPr>
            <p:grpSpPr bwMode="auto">
              <a:xfrm flipV="1">
                <a:off x="4075" y="2490"/>
                <a:ext cx="503" cy="641"/>
                <a:chOff x="2730" y="1692"/>
                <a:chExt cx="503" cy="641"/>
              </a:xfrm>
              <a:grpFill/>
            </p:grpSpPr>
            <p:sp>
              <p:nvSpPr>
                <p:cNvPr id="86" name="Freeform 84"/>
                <p:cNvSpPr>
                  <a:spLocks/>
                </p:cNvSpPr>
                <p:nvPr/>
              </p:nvSpPr>
              <p:spPr bwMode="auto">
                <a:xfrm>
                  <a:off x="2730" y="1692"/>
                  <a:ext cx="503" cy="641"/>
                </a:xfrm>
                <a:custGeom>
                  <a:avLst/>
                  <a:gdLst/>
                  <a:ahLst/>
                  <a:cxnLst>
                    <a:cxn ang="0">
                      <a:pos x="503" y="641"/>
                    </a:cxn>
                    <a:cxn ang="0">
                      <a:pos x="166" y="641"/>
                    </a:cxn>
                    <a:cxn ang="0">
                      <a:pos x="166" y="443"/>
                    </a:cxn>
                    <a:cxn ang="0">
                      <a:pos x="0" y="0"/>
                    </a:cxn>
                    <a:cxn ang="0">
                      <a:pos x="73" y="0"/>
                    </a:cxn>
                    <a:cxn ang="0">
                      <a:pos x="503" y="641"/>
                    </a:cxn>
                  </a:cxnLst>
                  <a:rect l="0" t="0" r="r" b="b"/>
                  <a:pathLst>
                    <a:path w="503" h="641">
                      <a:moveTo>
                        <a:pt x="503" y="641"/>
                      </a:moveTo>
                      <a:lnTo>
                        <a:pt x="166" y="641"/>
                      </a:lnTo>
                      <a:lnTo>
                        <a:pt x="166" y="443"/>
                      </a:lnTo>
                      <a:lnTo>
                        <a:pt x="0" y="0"/>
                      </a:lnTo>
                      <a:lnTo>
                        <a:pt x="73" y="0"/>
                      </a:lnTo>
                      <a:lnTo>
                        <a:pt x="503" y="641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pPr>
                    <a:defRPr/>
                  </a:pPr>
                  <a:endParaRPr lang="en-US" sz="2000" u="sng" dirty="0">
                    <a:solidFill>
                      <a:srgbClr val="00FF00"/>
                    </a:solidFill>
                    <a:latin typeface="Calibri"/>
                    <a:cs typeface="Calibri"/>
                  </a:endParaRPr>
                </a:p>
              </p:txBody>
            </p:sp>
            <p:grpSp>
              <p:nvGrpSpPr>
                <p:cNvPr id="87" name="Group 85"/>
                <p:cNvGrpSpPr>
                  <a:grpSpLocks/>
                </p:cNvGrpSpPr>
                <p:nvPr/>
              </p:nvGrpSpPr>
              <p:grpSpPr bwMode="auto">
                <a:xfrm>
                  <a:off x="2848" y="2082"/>
                  <a:ext cx="338" cy="73"/>
                  <a:chOff x="4112" y="2935"/>
                  <a:chExt cx="338" cy="73"/>
                </a:xfrm>
                <a:grpFill/>
              </p:grpSpPr>
              <p:sp>
                <p:nvSpPr>
                  <p:cNvPr id="88" name="Rectangle 86"/>
                  <p:cNvSpPr>
                    <a:spLocks noChangeArrowheads="1"/>
                  </p:cNvSpPr>
                  <p:nvPr/>
                </p:nvSpPr>
                <p:spPr bwMode="auto">
                  <a:xfrm>
                    <a:off x="4364" y="2935"/>
                    <a:ext cx="86" cy="73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pPr>
                      <a:defRPr/>
                    </a:pPr>
                    <a:endParaRPr lang="en-US" sz="2000" u="sng" dirty="0">
                      <a:solidFill>
                        <a:srgbClr val="00FF00"/>
                      </a:solidFill>
                      <a:latin typeface="Calibri"/>
                      <a:cs typeface="Calibri"/>
                    </a:endParaRPr>
                  </a:p>
                </p:txBody>
              </p:sp>
              <p:sp>
                <p:nvSpPr>
                  <p:cNvPr id="89" name="Freeform 87"/>
                  <p:cNvSpPr>
                    <a:spLocks/>
                  </p:cNvSpPr>
                  <p:nvPr/>
                </p:nvSpPr>
                <p:spPr bwMode="auto">
                  <a:xfrm>
                    <a:off x="4112" y="2948"/>
                    <a:ext cx="251" cy="60"/>
                  </a:xfrm>
                  <a:custGeom>
                    <a:avLst/>
                    <a:gdLst/>
                    <a:ahLst/>
                    <a:cxnLst>
                      <a:cxn ang="0">
                        <a:pos x="251" y="0"/>
                      </a:cxn>
                      <a:cxn ang="0">
                        <a:pos x="251" y="73"/>
                      </a:cxn>
                      <a:cxn ang="0">
                        <a:pos x="0" y="40"/>
                      </a:cxn>
                      <a:cxn ang="0">
                        <a:pos x="251" y="0"/>
                      </a:cxn>
                    </a:cxnLst>
                    <a:rect l="0" t="0" r="r" b="b"/>
                    <a:pathLst>
                      <a:path w="251" h="73">
                        <a:moveTo>
                          <a:pt x="251" y="0"/>
                        </a:moveTo>
                        <a:lnTo>
                          <a:pt x="251" y="73"/>
                        </a:lnTo>
                        <a:lnTo>
                          <a:pt x="0" y="40"/>
                        </a:lnTo>
                        <a:lnTo>
                          <a:pt x="251" y="0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pPr>
                      <a:defRPr/>
                    </a:pPr>
                    <a:endParaRPr lang="en-US" sz="2000" u="sng" dirty="0">
                      <a:solidFill>
                        <a:srgbClr val="00FF00"/>
                      </a:solidFill>
                      <a:latin typeface="Calibri"/>
                      <a:cs typeface="Calibri"/>
                    </a:endParaRPr>
                  </a:p>
                </p:txBody>
              </p:sp>
            </p:grpSp>
          </p:grpSp>
        </p:grpSp>
      </p:grpSp>
      <p:sp>
        <p:nvSpPr>
          <p:cNvPr id="100" name="Arc 99"/>
          <p:cNvSpPr/>
          <p:nvPr/>
        </p:nvSpPr>
        <p:spPr bwMode="auto">
          <a:xfrm rot="16200000">
            <a:off x="993383" y="3188390"/>
            <a:ext cx="4967650" cy="4596255"/>
          </a:xfrm>
          <a:prstGeom prst="arc">
            <a:avLst/>
          </a:prstGeom>
          <a:noFill/>
          <a:ln w="12700" cap="flat" cmpd="sng" algn="ctr">
            <a:solidFill>
              <a:schemeClr val="bg1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square" lIns="91430" tIns="45716" rIns="91430" bIns="45716" numCol="1" rtlCol="0" anchor="t" anchorCtr="0" compatLnSpc="1">
            <a:prstTxWarp prst="textNoShape">
              <a:avLst/>
            </a:prstTxWarp>
          </a:bodyPr>
          <a:lstStyle/>
          <a:p>
            <a:pPr defTabSz="914303" eaLnBrk="0" hangingPunct="0"/>
            <a:endParaRPr lang="en-US" sz="2000" dirty="0">
              <a:solidFill>
                <a:srgbClr val="FFFFFF"/>
              </a:solidFill>
              <a:latin typeface="Arial" pitchFamily="-110" charset="0"/>
            </a:endParaRPr>
          </a:p>
        </p:txBody>
      </p:sp>
      <p:sp>
        <p:nvSpPr>
          <p:cNvPr id="101" name="TextBox 100"/>
          <p:cNvSpPr txBox="1"/>
          <p:nvPr/>
        </p:nvSpPr>
        <p:spPr>
          <a:xfrm>
            <a:off x="2642696" y="2003546"/>
            <a:ext cx="565908" cy="374950"/>
          </a:xfrm>
          <a:prstGeom prst="rect">
            <a:avLst/>
          </a:prstGeom>
          <a:noFill/>
        </p:spPr>
        <p:txBody>
          <a:bodyPr wrap="none" lIns="91430" tIns="45716" rIns="91430" bIns="45716" rtlCol="0">
            <a:spAutoFit/>
          </a:bodyPr>
          <a:lstStyle/>
          <a:p>
            <a:r>
              <a:rPr lang="en-US" dirty="0">
                <a:solidFill>
                  <a:srgbClr val="00FF00"/>
                </a:solidFill>
                <a:latin typeface="Calibri"/>
                <a:cs typeface="Calibri"/>
              </a:rPr>
              <a:t>AC4</a:t>
            </a:r>
          </a:p>
        </p:txBody>
      </p:sp>
      <p:cxnSp>
        <p:nvCxnSpPr>
          <p:cNvPr id="102" name="Straight Connector 101"/>
          <p:cNvCxnSpPr>
            <a:endCxn id="73" idx="3"/>
          </p:cNvCxnSpPr>
          <p:nvPr/>
        </p:nvCxnSpPr>
        <p:spPr>
          <a:xfrm flipH="1">
            <a:off x="2310467" y="4091188"/>
            <a:ext cx="1469715" cy="2757"/>
          </a:xfrm>
          <a:prstGeom prst="line">
            <a:avLst/>
          </a:prstGeom>
          <a:ln>
            <a:solidFill>
              <a:schemeClr val="bg1"/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3" name="Straight Connector 102"/>
          <p:cNvCxnSpPr/>
          <p:nvPr/>
        </p:nvCxnSpPr>
        <p:spPr>
          <a:xfrm flipH="1" flipV="1">
            <a:off x="1857793" y="1595532"/>
            <a:ext cx="611193" cy="763328"/>
          </a:xfrm>
          <a:prstGeom prst="line">
            <a:avLst/>
          </a:prstGeom>
          <a:ln w="19050" cmpd="sng">
            <a:solidFill>
              <a:srgbClr val="00FF00"/>
            </a:solidFill>
            <a:prstDash val="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04" name="Group 68"/>
          <p:cNvGrpSpPr>
            <a:grpSpLocks noChangeAspect="1"/>
          </p:cNvGrpSpPr>
          <p:nvPr/>
        </p:nvGrpSpPr>
        <p:grpSpPr bwMode="auto">
          <a:xfrm rot="3180000">
            <a:off x="2421524" y="2355636"/>
            <a:ext cx="274320" cy="290539"/>
            <a:chOff x="3514" y="1918"/>
            <a:chExt cx="1270" cy="1280"/>
          </a:xfrm>
          <a:solidFill>
            <a:srgbClr val="00FF00"/>
          </a:solidFill>
          <a:effectLst/>
        </p:grpSpPr>
        <p:grpSp>
          <p:nvGrpSpPr>
            <p:cNvPr id="105" name="Group 69"/>
            <p:cNvGrpSpPr>
              <a:grpSpLocks/>
            </p:cNvGrpSpPr>
            <p:nvPr/>
          </p:nvGrpSpPr>
          <p:grpSpPr bwMode="auto">
            <a:xfrm>
              <a:off x="3514" y="2484"/>
              <a:ext cx="1270" cy="147"/>
              <a:chOff x="1895" y="1362"/>
              <a:chExt cx="1270" cy="147"/>
            </a:xfrm>
            <a:grpFill/>
          </p:grpSpPr>
          <p:sp>
            <p:nvSpPr>
              <p:cNvPr id="120" name="Oval 70"/>
              <p:cNvSpPr>
                <a:spLocks noChangeArrowheads="1"/>
              </p:cNvSpPr>
              <p:nvPr/>
            </p:nvSpPr>
            <p:spPr bwMode="auto">
              <a:xfrm>
                <a:off x="2676" y="1369"/>
                <a:ext cx="489" cy="133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 sz="2000" u="sng" dirty="0">
                  <a:solidFill>
                    <a:srgbClr val="00FF00"/>
                  </a:solidFill>
                  <a:latin typeface="Calibri"/>
                  <a:cs typeface="Calibri"/>
                </a:endParaRPr>
              </a:p>
            </p:txBody>
          </p:sp>
          <p:sp>
            <p:nvSpPr>
              <p:cNvPr id="121" name="Rectangle 71"/>
              <p:cNvSpPr>
                <a:spLocks noChangeArrowheads="1"/>
              </p:cNvSpPr>
              <p:nvPr/>
            </p:nvSpPr>
            <p:spPr bwMode="auto">
              <a:xfrm>
                <a:off x="2351" y="1362"/>
                <a:ext cx="589" cy="146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 sz="2000" u="sng" dirty="0">
                  <a:solidFill>
                    <a:srgbClr val="00FF00"/>
                  </a:solidFill>
                  <a:latin typeface="Calibri"/>
                  <a:cs typeface="Calibri"/>
                </a:endParaRPr>
              </a:p>
            </p:txBody>
          </p:sp>
          <p:sp>
            <p:nvSpPr>
              <p:cNvPr id="122" name="Oval 72"/>
              <p:cNvSpPr>
                <a:spLocks noChangeArrowheads="1"/>
              </p:cNvSpPr>
              <p:nvPr/>
            </p:nvSpPr>
            <p:spPr bwMode="auto">
              <a:xfrm>
                <a:off x="1895" y="1403"/>
                <a:ext cx="575" cy="66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 sz="2000" u="sng" dirty="0">
                  <a:solidFill>
                    <a:srgbClr val="00FF00"/>
                  </a:solidFill>
                  <a:latin typeface="Calibri"/>
                  <a:cs typeface="Calibri"/>
                </a:endParaRPr>
              </a:p>
            </p:txBody>
          </p:sp>
          <p:sp>
            <p:nvSpPr>
              <p:cNvPr id="123" name="Oval 73"/>
              <p:cNvSpPr>
                <a:spLocks noChangeArrowheads="1"/>
              </p:cNvSpPr>
              <p:nvPr/>
            </p:nvSpPr>
            <p:spPr bwMode="auto">
              <a:xfrm>
                <a:off x="2060" y="1363"/>
                <a:ext cx="635" cy="146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 sz="2000" u="sng" dirty="0">
                  <a:solidFill>
                    <a:srgbClr val="00FF00"/>
                  </a:solidFill>
                  <a:latin typeface="Calibri"/>
                  <a:cs typeface="Calibri"/>
                </a:endParaRPr>
              </a:p>
            </p:txBody>
          </p:sp>
        </p:grpSp>
        <p:grpSp>
          <p:nvGrpSpPr>
            <p:cNvPr id="106" name="Group 74"/>
            <p:cNvGrpSpPr>
              <a:grpSpLocks/>
            </p:cNvGrpSpPr>
            <p:nvPr/>
          </p:nvGrpSpPr>
          <p:grpSpPr bwMode="auto">
            <a:xfrm>
              <a:off x="3517" y="2315"/>
              <a:ext cx="232" cy="486"/>
              <a:chOff x="2742" y="2393"/>
              <a:chExt cx="232" cy="486"/>
            </a:xfrm>
            <a:grpFill/>
          </p:grpSpPr>
          <p:sp>
            <p:nvSpPr>
              <p:cNvPr id="118" name="Freeform 117"/>
              <p:cNvSpPr>
                <a:spLocks/>
              </p:cNvSpPr>
              <p:nvPr/>
            </p:nvSpPr>
            <p:spPr bwMode="auto">
              <a:xfrm>
                <a:off x="2743" y="2393"/>
                <a:ext cx="231" cy="244"/>
              </a:xfrm>
              <a:custGeom>
                <a:avLst/>
                <a:gdLst/>
                <a:ahLst/>
                <a:cxnLst>
                  <a:cxn ang="0">
                    <a:pos x="231" y="244"/>
                  </a:cxn>
                  <a:cxn ang="0">
                    <a:pos x="66" y="244"/>
                  </a:cxn>
                  <a:cxn ang="0">
                    <a:pos x="0" y="33"/>
                  </a:cxn>
                  <a:cxn ang="0">
                    <a:pos x="33" y="0"/>
                  </a:cxn>
                  <a:cxn ang="0">
                    <a:pos x="231" y="244"/>
                  </a:cxn>
                </a:cxnLst>
                <a:rect l="0" t="0" r="r" b="b"/>
                <a:pathLst>
                  <a:path w="231" h="244">
                    <a:moveTo>
                      <a:pt x="231" y="244"/>
                    </a:moveTo>
                    <a:lnTo>
                      <a:pt x="66" y="244"/>
                    </a:lnTo>
                    <a:lnTo>
                      <a:pt x="0" y="33"/>
                    </a:lnTo>
                    <a:lnTo>
                      <a:pt x="33" y="0"/>
                    </a:lnTo>
                    <a:lnTo>
                      <a:pt x="231" y="244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 sz="2000" u="sng" dirty="0">
                  <a:solidFill>
                    <a:srgbClr val="00FF00"/>
                  </a:solidFill>
                  <a:latin typeface="Calibri"/>
                  <a:cs typeface="Calibri"/>
                </a:endParaRPr>
              </a:p>
            </p:txBody>
          </p:sp>
          <p:sp>
            <p:nvSpPr>
              <p:cNvPr id="119" name="Freeform 118"/>
              <p:cNvSpPr>
                <a:spLocks/>
              </p:cNvSpPr>
              <p:nvPr/>
            </p:nvSpPr>
            <p:spPr bwMode="auto">
              <a:xfrm flipV="1">
                <a:off x="2742" y="2635"/>
                <a:ext cx="231" cy="244"/>
              </a:xfrm>
              <a:custGeom>
                <a:avLst/>
                <a:gdLst/>
                <a:ahLst/>
                <a:cxnLst>
                  <a:cxn ang="0">
                    <a:pos x="231" y="244"/>
                  </a:cxn>
                  <a:cxn ang="0">
                    <a:pos x="66" y="244"/>
                  </a:cxn>
                  <a:cxn ang="0">
                    <a:pos x="0" y="33"/>
                  </a:cxn>
                  <a:cxn ang="0">
                    <a:pos x="33" y="0"/>
                  </a:cxn>
                  <a:cxn ang="0">
                    <a:pos x="231" y="244"/>
                  </a:cxn>
                </a:cxnLst>
                <a:rect l="0" t="0" r="r" b="b"/>
                <a:pathLst>
                  <a:path w="231" h="244">
                    <a:moveTo>
                      <a:pt x="231" y="244"/>
                    </a:moveTo>
                    <a:lnTo>
                      <a:pt x="66" y="244"/>
                    </a:lnTo>
                    <a:lnTo>
                      <a:pt x="0" y="33"/>
                    </a:lnTo>
                    <a:lnTo>
                      <a:pt x="33" y="0"/>
                    </a:lnTo>
                    <a:lnTo>
                      <a:pt x="231" y="244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 sz="2000" u="sng" dirty="0">
                  <a:solidFill>
                    <a:srgbClr val="00FF00"/>
                  </a:solidFill>
                  <a:latin typeface="Calibri"/>
                  <a:cs typeface="Calibri"/>
                </a:endParaRPr>
              </a:p>
            </p:txBody>
          </p:sp>
        </p:grpSp>
        <p:grpSp>
          <p:nvGrpSpPr>
            <p:cNvPr id="107" name="Group 77"/>
            <p:cNvGrpSpPr>
              <a:grpSpLocks/>
            </p:cNvGrpSpPr>
            <p:nvPr/>
          </p:nvGrpSpPr>
          <p:grpSpPr bwMode="auto">
            <a:xfrm>
              <a:off x="3921" y="1918"/>
              <a:ext cx="504" cy="1280"/>
              <a:chOff x="4074" y="1851"/>
              <a:chExt cx="504" cy="1280"/>
            </a:xfrm>
            <a:grpFill/>
          </p:grpSpPr>
          <p:grpSp>
            <p:nvGrpSpPr>
              <p:cNvPr id="108" name="Group 78"/>
              <p:cNvGrpSpPr>
                <a:grpSpLocks/>
              </p:cNvGrpSpPr>
              <p:nvPr/>
            </p:nvGrpSpPr>
            <p:grpSpPr bwMode="auto">
              <a:xfrm>
                <a:off x="4074" y="1851"/>
                <a:ext cx="503" cy="641"/>
                <a:chOff x="2730" y="1692"/>
                <a:chExt cx="503" cy="641"/>
              </a:xfrm>
              <a:grpFill/>
            </p:grpSpPr>
            <p:sp>
              <p:nvSpPr>
                <p:cNvPr id="114" name="Freeform 79"/>
                <p:cNvSpPr>
                  <a:spLocks/>
                </p:cNvSpPr>
                <p:nvPr/>
              </p:nvSpPr>
              <p:spPr bwMode="auto">
                <a:xfrm>
                  <a:off x="2730" y="1692"/>
                  <a:ext cx="503" cy="641"/>
                </a:xfrm>
                <a:custGeom>
                  <a:avLst/>
                  <a:gdLst/>
                  <a:ahLst/>
                  <a:cxnLst>
                    <a:cxn ang="0">
                      <a:pos x="503" y="641"/>
                    </a:cxn>
                    <a:cxn ang="0">
                      <a:pos x="166" y="641"/>
                    </a:cxn>
                    <a:cxn ang="0">
                      <a:pos x="166" y="443"/>
                    </a:cxn>
                    <a:cxn ang="0">
                      <a:pos x="0" y="0"/>
                    </a:cxn>
                    <a:cxn ang="0">
                      <a:pos x="73" y="0"/>
                    </a:cxn>
                    <a:cxn ang="0">
                      <a:pos x="503" y="641"/>
                    </a:cxn>
                  </a:cxnLst>
                  <a:rect l="0" t="0" r="r" b="b"/>
                  <a:pathLst>
                    <a:path w="503" h="641">
                      <a:moveTo>
                        <a:pt x="503" y="641"/>
                      </a:moveTo>
                      <a:lnTo>
                        <a:pt x="166" y="641"/>
                      </a:lnTo>
                      <a:lnTo>
                        <a:pt x="166" y="443"/>
                      </a:lnTo>
                      <a:lnTo>
                        <a:pt x="0" y="0"/>
                      </a:lnTo>
                      <a:lnTo>
                        <a:pt x="73" y="0"/>
                      </a:lnTo>
                      <a:lnTo>
                        <a:pt x="503" y="641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pPr>
                    <a:defRPr/>
                  </a:pPr>
                  <a:endParaRPr lang="en-US" sz="2000" u="sng" dirty="0">
                    <a:solidFill>
                      <a:srgbClr val="00FF00"/>
                    </a:solidFill>
                    <a:latin typeface="Calibri"/>
                    <a:cs typeface="Calibri"/>
                  </a:endParaRPr>
                </a:p>
              </p:txBody>
            </p:sp>
            <p:grpSp>
              <p:nvGrpSpPr>
                <p:cNvPr id="115" name="Group 80"/>
                <p:cNvGrpSpPr>
                  <a:grpSpLocks/>
                </p:cNvGrpSpPr>
                <p:nvPr/>
              </p:nvGrpSpPr>
              <p:grpSpPr bwMode="auto">
                <a:xfrm>
                  <a:off x="2848" y="2082"/>
                  <a:ext cx="338" cy="73"/>
                  <a:chOff x="4112" y="2935"/>
                  <a:chExt cx="338" cy="73"/>
                </a:xfrm>
                <a:grpFill/>
              </p:grpSpPr>
              <p:sp>
                <p:nvSpPr>
                  <p:cNvPr id="116" name="Rectangle 81"/>
                  <p:cNvSpPr>
                    <a:spLocks noChangeArrowheads="1"/>
                  </p:cNvSpPr>
                  <p:nvPr/>
                </p:nvSpPr>
                <p:spPr bwMode="auto">
                  <a:xfrm>
                    <a:off x="4364" y="2935"/>
                    <a:ext cx="86" cy="73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pPr>
                      <a:defRPr/>
                    </a:pPr>
                    <a:endParaRPr lang="en-US" sz="2000" u="sng" dirty="0">
                      <a:solidFill>
                        <a:srgbClr val="00FF00"/>
                      </a:solidFill>
                      <a:latin typeface="Calibri"/>
                      <a:cs typeface="Calibri"/>
                    </a:endParaRPr>
                  </a:p>
                </p:txBody>
              </p:sp>
              <p:sp>
                <p:nvSpPr>
                  <p:cNvPr id="117" name="Freeform 82"/>
                  <p:cNvSpPr>
                    <a:spLocks/>
                  </p:cNvSpPr>
                  <p:nvPr/>
                </p:nvSpPr>
                <p:spPr bwMode="auto">
                  <a:xfrm>
                    <a:off x="4112" y="2948"/>
                    <a:ext cx="251" cy="60"/>
                  </a:xfrm>
                  <a:custGeom>
                    <a:avLst/>
                    <a:gdLst/>
                    <a:ahLst/>
                    <a:cxnLst>
                      <a:cxn ang="0">
                        <a:pos x="251" y="0"/>
                      </a:cxn>
                      <a:cxn ang="0">
                        <a:pos x="251" y="73"/>
                      </a:cxn>
                      <a:cxn ang="0">
                        <a:pos x="0" y="40"/>
                      </a:cxn>
                      <a:cxn ang="0">
                        <a:pos x="251" y="0"/>
                      </a:cxn>
                    </a:cxnLst>
                    <a:rect l="0" t="0" r="r" b="b"/>
                    <a:pathLst>
                      <a:path w="251" h="73">
                        <a:moveTo>
                          <a:pt x="251" y="0"/>
                        </a:moveTo>
                        <a:lnTo>
                          <a:pt x="251" y="73"/>
                        </a:lnTo>
                        <a:lnTo>
                          <a:pt x="0" y="40"/>
                        </a:lnTo>
                        <a:lnTo>
                          <a:pt x="251" y="0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pPr>
                      <a:defRPr/>
                    </a:pPr>
                    <a:endParaRPr lang="en-US" sz="2000" u="sng" dirty="0">
                      <a:solidFill>
                        <a:srgbClr val="00FF00"/>
                      </a:solidFill>
                      <a:latin typeface="Calibri"/>
                      <a:cs typeface="Calibri"/>
                    </a:endParaRPr>
                  </a:p>
                </p:txBody>
              </p:sp>
            </p:grpSp>
          </p:grpSp>
          <p:grpSp>
            <p:nvGrpSpPr>
              <p:cNvPr id="109" name="Group 83"/>
              <p:cNvGrpSpPr>
                <a:grpSpLocks/>
              </p:cNvGrpSpPr>
              <p:nvPr/>
            </p:nvGrpSpPr>
            <p:grpSpPr bwMode="auto">
              <a:xfrm flipV="1">
                <a:off x="4075" y="2490"/>
                <a:ext cx="503" cy="641"/>
                <a:chOff x="2730" y="1692"/>
                <a:chExt cx="503" cy="641"/>
              </a:xfrm>
              <a:grpFill/>
            </p:grpSpPr>
            <p:sp>
              <p:nvSpPr>
                <p:cNvPr id="110" name="Freeform 84"/>
                <p:cNvSpPr>
                  <a:spLocks/>
                </p:cNvSpPr>
                <p:nvPr/>
              </p:nvSpPr>
              <p:spPr bwMode="auto">
                <a:xfrm>
                  <a:off x="2730" y="1692"/>
                  <a:ext cx="503" cy="641"/>
                </a:xfrm>
                <a:custGeom>
                  <a:avLst/>
                  <a:gdLst/>
                  <a:ahLst/>
                  <a:cxnLst>
                    <a:cxn ang="0">
                      <a:pos x="503" y="641"/>
                    </a:cxn>
                    <a:cxn ang="0">
                      <a:pos x="166" y="641"/>
                    </a:cxn>
                    <a:cxn ang="0">
                      <a:pos x="166" y="443"/>
                    </a:cxn>
                    <a:cxn ang="0">
                      <a:pos x="0" y="0"/>
                    </a:cxn>
                    <a:cxn ang="0">
                      <a:pos x="73" y="0"/>
                    </a:cxn>
                    <a:cxn ang="0">
                      <a:pos x="503" y="641"/>
                    </a:cxn>
                  </a:cxnLst>
                  <a:rect l="0" t="0" r="r" b="b"/>
                  <a:pathLst>
                    <a:path w="503" h="641">
                      <a:moveTo>
                        <a:pt x="503" y="641"/>
                      </a:moveTo>
                      <a:lnTo>
                        <a:pt x="166" y="641"/>
                      </a:lnTo>
                      <a:lnTo>
                        <a:pt x="166" y="443"/>
                      </a:lnTo>
                      <a:lnTo>
                        <a:pt x="0" y="0"/>
                      </a:lnTo>
                      <a:lnTo>
                        <a:pt x="73" y="0"/>
                      </a:lnTo>
                      <a:lnTo>
                        <a:pt x="503" y="641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pPr>
                    <a:defRPr/>
                  </a:pPr>
                  <a:endParaRPr lang="en-US" sz="2000" u="sng" dirty="0">
                    <a:solidFill>
                      <a:srgbClr val="00FF00"/>
                    </a:solidFill>
                    <a:latin typeface="Calibri"/>
                    <a:cs typeface="Calibri"/>
                  </a:endParaRPr>
                </a:p>
              </p:txBody>
            </p:sp>
            <p:grpSp>
              <p:nvGrpSpPr>
                <p:cNvPr id="111" name="Group 85"/>
                <p:cNvGrpSpPr>
                  <a:grpSpLocks/>
                </p:cNvGrpSpPr>
                <p:nvPr/>
              </p:nvGrpSpPr>
              <p:grpSpPr bwMode="auto">
                <a:xfrm>
                  <a:off x="2848" y="2082"/>
                  <a:ext cx="338" cy="73"/>
                  <a:chOff x="4112" y="2935"/>
                  <a:chExt cx="338" cy="73"/>
                </a:xfrm>
                <a:grpFill/>
              </p:grpSpPr>
              <p:sp>
                <p:nvSpPr>
                  <p:cNvPr id="112" name="Rectangle 86"/>
                  <p:cNvSpPr>
                    <a:spLocks noChangeArrowheads="1"/>
                  </p:cNvSpPr>
                  <p:nvPr/>
                </p:nvSpPr>
                <p:spPr bwMode="auto">
                  <a:xfrm>
                    <a:off x="4364" y="2935"/>
                    <a:ext cx="86" cy="73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pPr>
                      <a:defRPr/>
                    </a:pPr>
                    <a:endParaRPr lang="en-US" sz="2000" u="sng" dirty="0">
                      <a:solidFill>
                        <a:srgbClr val="00FF00"/>
                      </a:solidFill>
                      <a:latin typeface="Calibri"/>
                      <a:cs typeface="Calibri"/>
                    </a:endParaRPr>
                  </a:p>
                </p:txBody>
              </p:sp>
              <p:sp>
                <p:nvSpPr>
                  <p:cNvPr id="113" name="Freeform 87"/>
                  <p:cNvSpPr>
                    <a:spLocks/>
                  </p:cNvSpPr>
                  <p:nvPr/>
                </p:nvSpPr>
                <p:spPr bwMode="auto">
                  <a:xfrm>
                    <a:off x="4112" y="2948"/>
                    <a:ext cx="251" cy="60"/>
                  </a:xfrm>
                  <a:custGeom>
                    <a:avLst/>
                    <a:gdLst/>
                    <a:ahLst/>
                    <a:cxnLst>
                      <a:cxn ang="0">
                        <a:pos x="251" y="0"/>
                      </a:cxn>
                      <a:cxn ang="0">
                        <a:pos x="251" y="73"/>
                      </a:cxn>
                      <a:cxn ang="0">
                        <a:pos x="0" y="40"/>
                      </a:cxn>
                      <a:cxn ang="0">
                        <a:pos x="251" y="0"/>
                      </a:cxn>
                    </a:cxnLst>
                    <a:rect l="0" t="0" r="r" b="b"/>
                    <a:pathLst>
                      <a:path w="251" h="73">
                        <a:moveTo>
                          <a:pt x="251" y="0"/>
                        </a:moveTo>
                        <a:lnTo>
                          <a:pt x="251" y="73"/>
                        </a:lnTo>
                        <a:lnTo>
                          <a:pt x="0" y="40"/>
                        </a:lnTo>
                        <a:lnTo>
                          <a:pt x="251" y="0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pPr>
                      <a:defRPr/>
                    </a:pPr>
                    <a:endParaRPr lang="en-US" sz="2000" u="sng" dirty="0">
                      <a:solidFill>
                        <a:srgbClr val="00FF00"/>
                      </a:solidFill>
                      <a:latin typeface="Calibri"/>
                      <a:cs typeface="Calibri"/>
                    </a:endParaRPr>
                  </a:p>
                </p:txBody>
              </p:sp>
            </p:grpSp>
          </p:grpSp>
        </p:grpSp>
      </p:grpSp>
      <p:sp>
        <p:nvSpPr>
          <p:cNvPr id="124" name="TextBox 123"/>
          <p:cNvSpPr txBox="1"/>
          <p:nvPr/>
        </p:nvSpPr>
        <p:spPr>
          <a:xfrm>
            <a:off x="8221792" y="3749206"/>
            <a:ext cx="378432" cy="406353"/>
          </a:xfrm>
          <a:prstGeom prst="rect">
            <a:avLst/>
          </a:prstGeom>
          <a:noFill/>
          <a:effectLst/>
        </p:spPr>
        <p:txBody>
          <a:bodyPr wrap="square" lIns="91430" tIns="45716" rIns="91430" bIns="45716" rtlCol="0">
            <a:spAutoFit/>
          </a:bodyPr>
          <a:lstStyle/>
          <a:p>
            <a:pPr algn="ctr"/>
            <a:r>
              <a:rPr lang="en-US" sz="2000" dirty="0">
                <a:solidFill>
                  <a:srgbClr val="FFFF00"/>
                </a:solidFill>
                <a:latin typeface="Calibri"/>
                <a:cs typeface="Calibri"/>
              </a:rPr>
              <a:t>1</a:t>
            </a:r>
          </a:p>
        </p:txBody>
      </p:sp>
      <p:sp>
        <p:nvSpPr>
          <p:cNvPr id="125" name="TextBox 124"/>
          <p:cNvSpPr txBox="1"/>
          <p:nvPr/>
        </p:nvSpPr>
        <p:spPr>
          <a:xfrm>
            <a:off x="8221792" y="3367873"/>
            <a:ext cx="378432" cy="406353"/>
          </a:xfrm>
          <a:prstGeom prst="rect">
            <a:avLst/>
          </a:prstGeom>
          <a:noFill/>
          <a:effectLst/>
        </p:spPr>
        <p:txBody>
          <a:bodyPr wrap="square" lIns="91430" tIns="45716" rIns="91430" bIns="45716" rtlCol="0">
            <a:spAutoFit/>
          </a:bodyPr>
          <a:lstStyle/>
          <a:p>
            <a:pPr algn="ctr"/>
            <a:r>
              <a:rPr lang="en-US" sz="2000" dirty="0">
                <a:solidFill>
                  <a:srgbClr val="FFFF00"/>
                </a:solidFill>
                <a:latin typeface="Calibri"/>
                <a:cs typeface="Calibri"/>
              </a:rPr>
              <a:t>1</a:t>
            </a:r>
          </a:p>
        </p:txBody>
      </p:sp>
      <p:sp>
        <p:nvSpPr>
          <p:cNvPr id="126" name="TextBox 125"/>
          <p:cNvSpPr txBox="1"/>
          <p:nvPr/>
        </p:nvSpPr>
        <p:spPr>
          <a:xfrm>
            <a:off x="6605556" y="2995008"/>
            <a:ext cx="674038" cy="406353"/>
          </a:xfrm>
          <a:prstGeom prst="rect">
            <a:avLst/>
          </a:prstGeom>
          <a:noFill/>
          <a:effectLst/>
        </p:spPr>
        <p:txBody>
          <a:bodyPr wrap="square" lIns="91430" tIns="45716" rIns="91430" bIns="45716" rtlCol="0">
            <a:spAutoFit/>
          </a:bodyPr>
          <a:lstStyle/>
          <a:p>
            <a:pPr algn="ctr"/>
            <a:r>
              <a:rPr lang="en-US" sz="2000" dirty="0">
                <a:solidFill>
                  <a:srgbClr val="00FF00"/>
                </a:solidFill>
                <a:latin typeface="Calibri"/>
                <a:cs typeface="Calibri"/>
              </a:rPr>
              <a:t>AC4</a:t>
            </a:r>
          </a:p>
        </p:txBody>
      </p:sp>
      <p:cxnSp>
        <p:nvCxnSpPr>
          <p:cNvPr id="127" name="Straight Connector 126"/>
          <p:cNvCxnSpPr/>
          <p:nvPr/>
        </p:nvCxnSpPr>
        <p:spPr bwMode="auto">
          <a:xfrm>
            <a:off x="6549055" y="3201038"/>
            <a:ext cx="129128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00FF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28" name="TextBox 127"/>
          <p:cNvSpPr txBox="1"/>
          <p:nvPr/>
        </p:nvSpPr>
        <p:spPr>
          <a:xfrm>
            <a:off x="4532401" y="980349"/>
            <a:ext cx="4510793" cy="720381"/>
          </a:xfrm>
          <a:prstGeom prst="rect">
            <a:avLst/>
          </a:prstGeom>
          <a:noFill/>
          <a:effectLst/>
        </p:spPr>
        <p:txBody>
          <a:bodyPr wrap="square" lIns="91430" tIns="45716" rIns="91430" bIns="45716" rtlCol="0">
            <a:spAutoFit/>
          </a:bodyPr>
          <a:lstStyle/>
          <a:p>
            <a:pPr algn="ctr"/>
            <a:r>
              <a:rPr lang="en-US" sz="2000" dirty="0">
                <a:solidFill>
                  <a:srgbClr val="00FF00"/>
                </a:solidFill>
                <a:latin typeface="Calibri"/>
                <a:cs typeface="Calibri"/>
              </a:rPr>
              <a:t>Current scheduled times of arrival do not reflect the need to deviate for weather </a:t>
            </a:r>
          </a:p>
        </p:txBody>
      </p:sp>
      <p:cxnSp>
        <p:nvCxnSpPr>
          <p:cNvPr id="129" name="Straight Arrow Connector 128"/>
          <p:cNvCxnSpPr/>
          <p:nvPr/>
        </p:nvCxnSpPr>
        <p:spPr bwMode="auto">
          <a:xfrm>
            <a:off x="6962759" y="1688236"/>
            <a:ext cx="0" cy="533979"/>
          </a:xfrm>
          <a:prstGeom prst="straightConnector1">
            <a:avLst/>
          </a:prstGeom>
          <a:solidFill>
            <a:schemeClr val="accent1"/>
          </a:solidFill>
          <a:ln w="57150" cap="flat" cmpd="sng" algn="ctr">
            <a:solidFill>
              <a:srgbClr val="00FF00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30" name="TextBox 129"/>
          <p:cNvSpPr txBox="1"/>
          <p:nvPr/>
        </p:nvSpPr>
        <p:spPr>
          <a:xfrm>
            <a:off x="1930662" y="4199775"/>
            <a:ext cx="2268124" cy="720381"/>
          </a:xfrm>
          <a:prstGeom prst="rect">
            <a:avLst/>
          </a:prstGeom>
          <a:noFill/>
          <a:ln>
            <a:solidFill>
              <a:schemeClr val="tx1"/>
            </a:solidFill>
            <a:prstDash val="sysDash"/>
          </a:ln>
          <a:effectLst/>
        </p:spPr>
        <p:txBody>
          <a:bodyPr wrap="square" lIns="91430" tIns="45716" rIns="91430" bIns="45716" rtlCol="0">
            <a:spAutoFit/>
          </a:bodyPr>
          <a:lstStyle/>
          <a:p>
            <a:pPr algn="ctr"/>
            <a:r>
              <a:rPr lang="en-US" sz="2000" dirty="0">
                <a:solidFill>
                  <a:srgbClr val="FF00FF"/>
                </a:solidFill>
                <a:latin typeface="Calibri"/>
                <a:cs typeface="Calibri"/>
              </a:rPr>
              <a:t>Dynamic Arrival Route Corrections</a:t>
            </a:r>
          </a:p>
        </p:txBody>
      </p:sp>
      <p:grpSp>
        <p:nvGrpSpPr>
          <p:cNvPr id="131" name="Group 68"/>
          <p:cNvGrpSpPr>
            <a:grpSpLocks noChangeAspect="1"/>
          </p:cNvGrpSpPr>
          <p:nvPr/>
        </p:nvGrpSpPr>
        <p:grpSpPr bwMode="auto">
          <a:xfrm rot="3180000">
            <a:off x="1657248" y="1366852"/>
            <a:ext cx="274320" cy="290539"/>
            <a:chOff x="3514" y="1918"/>
            <a:chExt cx="1270" cy="1280"/>
          </a:xfrm>
          <a:solidFill>
            <a:srgbClr val="00FF00"/>
          </a:solidFill>
          <a:effectLst/>
        </p:grpSpPr>
        <p:grpSp>
          <p:nvGrpSpPr>
            <p:cNvPr id="132" name="Group 69"/>
            <p:cNvGrpSpPr>
              <a:grpSpLocks/>
            </p:cNvGrpSpPr>
            <p:nvPr/>
          </p:nvGrpSpPr>
          <p:grpSpPr bwMode="auto">
            <a:xfrm>
              <a:off x="3514" y="2484"/>
              <a:ext cx="1270" cy="147"/>
              <a:chOff x="1895" y="1362"/>
              <a:chExt cx="1270" cy="147"/>
            </a:xfrm>
            <a:grpFill/>
          </p:grpSpPr>
          <p:sp>
            <p:nvSpPr>
              <p:cNvPr id="147" name="Oval 70"/>
              <p:cNvSpPr>
                <a:spLocks noChangeArrowheads="1"/>
              </p:cNvSpPr>
              <p:nvPr/>
            </p:nvSpPr>
            <p:spPr bwMode="auto">
              <a:xfrm>
                <a:off x="2676" y="1369"/>
                <a:ext cx="489" cy="133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 sz="2000" u="sng" dirty="0">
                  <a:solidFill>
                    <a:srgbClr val="00FF00"/>
                  </a:solidFill>
                  <a:latin typeface="Calibri"/>
                  <a:cs typeface="Calibri"/>
                </a:endParaRPr>
              </a:p>
            </p:txBody>
          </p:sp>
          <p:sp>
            <p:nvSpPr>
              <p:cNvPr id="148" name="Rectangle 71"/>
              <p:cNvSpPr>
                <a:spLocks noChangeArrowheads="1"/>
              </p:cNvSpPr>
              <p:nvPr/>
            </p:nvSpPr>
            <p:spPr bwMode="auto">
              <a:xfrm>
                <a:off x="2351" y="1362"/>
                <a:ext cx="589" cy="146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 sz="2000" u="sng" dirty="0">
                  <a:solidFill>
                    <a:srgbClr val="00FF00"/>
                  </a:solidFill>
                  <a:latin typeface="Calibri"/>
                  <a:cs typeface="Calibri"/>
                </a:endParaRPr>
              </a:p>
            </p:txBody>
          </p:sp>
          <p:sp>
            <p:nvSpPr>
              <p:cNvPr id="149" name="Oval 72"/>
              <p:cNvSpPr>
                <a:spLocks noChangeArrowheads="1"/>
              </p:cNvSpPr>
              <p:nvPr/>
            </p:nvSpPr>
            <p:spPr bwMode="auto">
              <a:xfrm>
                <a:off x="1895" y="1403"/>
                <a:ext cx="575" cy="66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 sz="2000" u="sng" dirty="0">
                  <a:solidFill>
                    <a:srgbClr val="00FF00"/>
                  </a:solidFill>
                  <a:latin typeface="Calibri"/>
                  <a:cs typeface="Calibri"/>
                </a:endParaRPr>
              </a:p>
            </p:txBody>
          </p:sp>
          <p:sp>
            <p:nvSpPr>
              <p:cNvPr id="150" name="Oval 73"/>
              <p:cNvSpPr>
                <a:spLocks noChangeArrowheads="1"/>
              </p:cNvSpPr>
              <p:nvPr/>
            </p:nvSpPr>
            <p:spPr bwMode="auto">
              <a:xfrm>
                <a:off x="2060" y="1363"/>
                <a:ext cx="635" cy="146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 sz="2000" u="sng" dirty="0">
                  <a:solidFill>
                    <a:srgbClr val="00FF00"/>
                  </a:solidFill>
                  <a:latin typeface="Calibri"/>
                  <a:cs typeface="Calibri"/>
                </a:endParaRPr>
              </a:p>
            </p:txBody>
          </p:sp>
        </p:grpSp>
        <p:grpSp>
          <p:nvGrpSpPr>
            <p:cNvPr id="133" name="Group 74"/>
            <p:cNvGrpSpPr>
              <a:grpSpLocks/>
            </p:cNvGrpSpPr>
            <p:nvPr/>
          </p:nvGrpSpPr>
          <p:grpSpPr bwMode="auto">
            <a:xfrm>
              <a:off x="3517" y="2315"/>
              <a:ext cx="232" cy="486"/>
              <a:chOff x="2742" y="2393"/>
              <a:chExt cx="232" cy="486"/>
            </a:xfrm>
            <a:grpFill/>
          </p:grpSpPr>
          <p:sp>
            <p:nvSpPr>
              <p:cNvPr id="145" name="Freeform 144"/>
              <p:cNvSpPr>
                <a:spLocks/>
              </p:cNvSpPr>
              <p:nvPr/>
            </p:nvSpPr>
            <p:spPr bwMode="auto">
              <a:xfrm>
                <a:off x="2743" y="2393"/>
                <a:ext cx="231" cy="244"/>
              </a:xfrm>
              <a:custGeom>
                <a:avLst/>
                <a:gdLst/>
                <a:ahLst/>
                <a:cxnLst>
                  <a:cxn ang="0">
                    <a:pos x="231" y="244"/>
                  </a:cxn>
                  <a:cxn ang="0">
                    <a:pos x="66" y="244"/>
                  </a:cxn>
                  <a:cxn ang="0">
                    <a:pos x="0" y="33"/>
                  </a:cxn>
                  <a:cxn ang="0">
                    <a:pos x="33" y="0"/>
                  </a:cxn>
                  <a:cxn ang="0">
                    <a:pos x="231" y="244"/>
                  </a:cxn>
                </a:cxnLst>
                <a:rect l="0" t="0" r="r" b="b"/>
                <a:pathLst>
                  <a:path w="231" h="244">
                    <a:moveTo>
                      <a:pt x="231" y="244"/>
                    </a:moveTo>
                    <a:lnTo>
                      <a:pt x="66" y="244"/>
                    </a:lnTo>
                    <a:lnTo>
                      <a:pt x="0" y="33"/>
                    </a:lnTo>
                    <a:lnTo>
                      <a:pt x="33" y="0"/>
                    </a:lnTo>
                    <a:lnTo>
                      <a:pt x="231" y="244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 sz="2000" u="sng" dirty="0">
                  <a:solidFill>
                    <a:srgbClr val="00FF00"/>
                  </a:solidFill>
                  <a:latin typeface="Calibri"/>
                  <a:cs typeface="Calibri"/>
                </a:endParaRPr>
              </a:p>
            </p:txBody>
          </p:sp>
          <p:sp>
            <p:nvSpPr>
              <p:cNvPr id="146" name="Freeform 145"/>
              <p:cNvSpPr>
                <a:spLocks/>
              </p:cNvSpPr>
              <p:nvPr/>
            </p:nvSpPr>
            <p:spPr bwMode="auto">
              <a:xfrm flipV="1">
                <a:off x="2742" y="2635"/>
                <a:ext cx="231" cy="244"/>
              </a:xfrm>
              <a:custGeom>
                <a:avLst/>
                <a:gdLst/>
                <a:ahLst/>
                <a:cxnLst>
                  <a:cxn ang="0">
                    <a:pos x="231" y="244"/>
                  </a:cxn>
                  <a:cxn ang="0">
                    <a:pos x="66" y="244"/>
                  </a:cxn>
                  <a:cxn ang="0">
                    <a:pos x="0" y="33"/>
                  </a:cxn>
                  <a:cxn ang="0">
                    <a:pos x="33" y="0"/>
                  </a:cxn>
                  <a:cxn ang="0">
                    <a:pos x="231" y="244"/>
                  </a:cxn>
                </a:cxnLst>
                <a:rect l="0" t="0" r="r" b="b"/>
                <a:pathLst>
                  <a:path w="231" h="244">
                    <a:moveTo>
                      <a:pt x="231" y="244"/>
                    </a:moveTo>
                    <a:lnTo>
                      <a:pt x="66" y="244"/>
                    </a:lnTo>
                    <a:lnTo>
                      <a:pt x="0" y="33"/>
                    </a:lnTo>
                    <a:lnTo>
                      <a:pt x="33" y="0"/>
                    </a:lnTo>
                    <a:lnTo>
                      <a:pt x="231" y="244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 sz="2000" u="sng" dirty="0">
                  <a:solidFill>
                    <a:srgbClr val="00FF00"/>
                  </a:solidFill>
                  <a:latin typeface="Calibri"/>
                  <a:cs typeface="Calibri"/>
                </a:endParaRPr>
              </a:p>
            </p:txBody>
          </p:sp>
        </p:grpSp>
        <p:grpSp>
          <p:nvGrpSpPr>
            <p:cNvPr id="134" name="Group 77"/>
            <p:cNvGrpSpPr>
              <a:grpSpLocks/>
            </p:cNvGrpSpPr>
            <p:nvPr/>
          </p:nvGrpSpPr>
          <p:grpSpPr bwMode="auto">
            <a:xfrm>
              <a:off x="3921" y="1918"/>
              <a:ext cx="504" cy="1280"/>
              <a:chOff x="4074" y="1851"/>
              <a:chExt cx="504" cy="1280"/>
            </a:xfrm>
            <a:grpFill/>
          </p:grpSpPr>
          <p:grpSp>
            <p:nvGrpSpPr>
              <p:cNvPr id="135" name="Group 78"/>
              <p:cNvGrpSpPr>
                <a:grpSpLocks/>
              </p:cNvGrpSpPr>
              <p:nvPr/>
            </p:nvGrpSpPr>
            <p:grpSpPr bwMode="auto">
              <a:xfrm>
                <a:off x="4074" y="1851"/>
                <a:ext cx="503" cy="641"/>
                <a:chOff x="2730" y="1692"/>
                <a:chExt cx="503" cy="641"/>
              </a:xfrm>
              <a:grpFill/>
            </p:grpSpPr>
            <p:sp>
              <p:nvSpPr>
                <p:cNvPr id="141" name="Freeform 79"/>
                <p:cNvSpPr>
                  <a:spLocks/>
                </p:cNvSpPr>
                <p:nvPr/>
              </p:nvSpPr>
              <p:spPr bwMode="auto">
                <a:xfrm>
                  <a:off x="2730" y="1692"/>
                  <a:ext cx="503" cy="641"/>
                </a:xfrm>
                <a:custGeom>
                  <a:avLst/>
                  <a:gdLst/>
                  <a:ahLst/>
                  <a:cxnLst>
                    <a:cxn ang="0">
                      <a:pos x="503" y="641"/>
                    </a:cxn>
                    <a:cxn ang="0">
                      <a:pos x="166" y="641"/>
                    </a:cxn>
                    <a:cxn ang="0">
                      <a:pos x="166" y="443"/>
                    </a:cxn>
                    <a:cxn ang="0">
                      <a:pos x="0" y="0"/>
                    </a:cxn>
                    <a:cxn ang="0">
                      <a:pos x="73" y="0"/>
                    </a:cxn>
                    <a:cxn ang="0">
                      <a:pos x="503" y="641"/>
                    </a:cxn>
                  </a:cxnLst>
                  <a:rect l="0" t="0" r="r" b="b"/>
                  <a:pathLst>
                    <a:path w="503" h="641">
                      <a:moveTo>
                        <a:pt x="503" y="641"/>
                      </a:moveTo>
                      <a:lnTo>
                        <a:pt x="166" y="641"/>
                      </a:lnTo>
                      <a:lnTo>
                        <a:pt x="166" y="443"/>
                      </a:lnTo>
                      <a:lnTo>
                        <a:pt x="0" y="0"/>
                      </a:lnTo>
                      <a:lnTo>
                        <a:pt x="73" y="0"/>
                      </a:lnTo>
                      <a:lnTo>
                        <a:pt x="503" y="641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pPr>
                    <a:defRPr/>
                  </a:pPr>
                  <a:endParaRPr lang="en-US" sz="2000" u="sng" dirty="0">
                    <a:solidFill>
                      <a:srgbClr val="00FF00"/>
                    </a:solidFill>
                    <a:latin typeface="Calibri"/>
                    <a:cs typeface="Calibri"/>
                  </a:endParaRPr>
                </a:p>
              </p:txBody>
            </p:sp>
            <p:grpSp>
              <p:nvGrpSpPr>
                <p:cNvPr id="142" name="Group 80"/>
                <p:cNvGrpSpPr>
                  <a:grpSpLocks/>
                </p:cNvGrpSpPr>
                <p:nvPr/>
              </p:nvGrpSpPr>
              <p:grpSpPr bwMode="auto">
                <a:xfrm>
                  <a:off x="2848" y="2082"/>
                  <a:ext cx="338" cy="73"/>
                  <a:chOff x="4112" y="2935"/>
                  <a:chExt cx="338" cy="73"/>
                </a:xfrm>
                <a:grpFill/>
              </p:grpSpPr>
              <p:sp>
                <p:nvSpPr>
                  <p:cNvPr id="143" name="Rectangle 81"/>
                  <p:cNvSpPr>
                    <a:spLocks noChangeArrowheads="1"/>
                  </p:cNvSpPr>
                  <p:nvPr/>
                </p:nvSpPr>
                <p:spPr bwMode="auto">
                  <a:xfrm>
                    <a:off x="4364" y="2935"/>
                    <a:ext cx="86" cy="73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pPr>
                      <a:defRPr/>
                    </a:pPr>
                    <a:endParaRPr lang="en-US" sz="2000" u="sng" dirty="0">
                      <a:solidFill>
                        <a:srgbClr val="00FF00"/>
                      </a:solidFill>
                      <a:latin typeface="Calibri"/>
                      <a:cs typeface="Calibri"/>
                    </a:endParaRPr>
                  </a:p>
                </p:txBody>
              </p:sp>
              <p:sp>
                <p:nvSpPr>
                  <p:cNvPr id="144" name="Freeform 82"/>
                  <p:cNvSpPr>
                    <a:spLocks/>
                  </p:cNvSpPr>
                  <p:nvPr/>
                </p:nvSpPr>
                <p:spPr bwMode="auto">
                  <a:xfrm>
                    <a:off x="4112" y="2948"/>
                    <a:ext cx="251" cy="60"/>
                  </a:xfrm>
                  <a:custGeom>
                    <a:avLst/>
                    <a:gdLst/>
                    <a:ahLst/>
                    <a:cxnLst>
                      <a:cxn ang="0">
                        <a:pos x="251" y="0"/>
                      </a:cxn>
                      <a:cxn ang="0">
                        <a:pos x="251" y="73"/>
                      </a:cxn>
                      <a:cxn ang="0">
                        <a:pos x="0" y="40"/>
                      </a:cxn>
                      <a:cxn ang="0">
                        <a:pos x="251" y="0"/>
                      </a:cxn>
                    </a:cxnLst>
                    <a:rect l="0" t="0" r="r" b="b"/>
                    <a:pathLst>
                      <a:path w="251" h="73">
                        <a:moveTo>
                          <a:pt x="251" y="0"/>
                        </a:moveTo>
                        <a:lnTo>
                          <a:pt x="251" y="73"/>
                        </a:lnTo>
                        <a:lnTo>
                          <a:pt x="0" y="40"/>
                        </a:lnTo>
                        <a:lnTo>
                          <a:pt x="251" y="0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pPr>
                      <a:defRPr/>
                    </a:pPr>
                    <a:endParaRPr lang="en-US" sz="2000" u="sng" dirty="0">
                      <a:solidFill>
                        <a:srgbClr val="00FF00"/>
                      </a:solidFill>
                      <a:latin typeface="Calibri"/>
                      <a:cs typeface="Calibri"/>
                    </a:endParaRPr>
                  </a:p>
                </p:txBody>
              </p:sp>
            </p:grpSp>
          </p:grpSp>
          <p:grpSp>
            <p:nvGrpSpPr>
              <p:cNvPr id="136" name="Group 83"/>
              <p:cNvGrpSpPr>
                <a:grpSpLocks/>
              </p:cNvGrpSpPr>
              <p:nvPr/>
            </p:nvGrpSpPr>
            <p:grpSpPr bwMode="auto">
              <a:xfrm flipV="1">
                <a:off x="4075" y="2490"/>
                <a:ext cx="503" cy="641"/>
                <a:chOff x="2730" y="1692"/>
                <a:chExt cx="503" cy="641"/>
              </a:xfrm>
              <a:grpFill/>
            </p:grpSpPr>
            <p:sp>
              <p:nvSpPr>
                <p:cNvPr id="137" name="Freeform 84"/>
                <p:cNvSpPr>
                  <a:spLocks/>
                </p:cNvSpPr>
                <p:nvPr/>
              </p:nvSpPr>
              <p:spPr bwMode="auto">
                <a:xfrm>
                  <a:off x="2730" y="1692"/>
                  <a:ext cx="503" cy="641"/>
                </a:xfrm>
                <a:custGeom>
                  <a:avLst/>
                  <a:gdLst/>
                  <a:ahLst/>
                  <a:cxnLst>
                    <a:cxn ang="0">
                      <a:pos x="503" y="641"/>
                    </a:cxn>
                    <a:cxn ang="0">
                      <a:pos x="166" y="641"/>
                    </a:cxn>
                    <a:cxn ang="0">
                      <a:pos x="166" y="443"/>
                    </a:cxn>
                    <a:cxn ang="0">
                      <a:pos x="0" y="0"/>
                    </a:cxn>
                    <a:cxn ang="0">
                      <a:pos x="73" y="0"/>
                    </a:cxn>
                    <a:cxn ang="0">
                      <a:pos x="503" y="641"/>
                    </a:cxn>
                  </a:cxnLst>
                  <a:rect l="0" t="0" r="r" b="b"/>
                  <a:pathLst>
                    <a:path w="503" h="641">
                      <a:moveTo>
                        <a:pt x="503" y="641"/>
                      </a:moveTo>
                      <a:lnTo>
                        <a:pt x="166" y="641"/>
                      </a:lnTo>
                      <a:lnTo>
                        <a:pt x="166" y="443"/>
                      </a:lnTo>
                      <a:lnTo>
                        <a:pt x="0" y="0"/>
                      </a:lnTo>
                      <a:lnTo>
                        <a:pt x="73" y="0"/>
                      </a:lnTo>
                      <a:lnTo>
                        <a:pt x="503" y="641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pPr>
                    <a:defRPr/>
                  </a:pPr>
                  <a:endParaRPr lang="en-US" sz="2000" u="sng" dirty="0">
                    <a:solidFill>
                      <a:srgbClr val="00FF00"/>
                    </a:solidFill>
                    <a:latin typeface="Calibri"/>
                    <a:cs typeface="Calibri"/>
                  </a:endParaRPr>
                </a:p>
              </p:txBody>
            </p:sp>
            <p:grpSp>
              <p:nvGrpSpPr>
                <p:cNvPr id="138" name="Group 85"/>
                <p:cNvGrpSpPr>
                  <a:grpSpLocks/>
                </p:cNvGrpSpPr>
                <p:nvPr/>
              </p:nvGrpSpPr>
              <p:grpSpPr bwMode="auto">
                <a:xfrm>
                  <a:off x="2848" y="2082"/>
                  <a:ext cx="338" cy="73"/>
                  <a:chOff x="4112" y="2935"/>
                  <a:chExt cx="338" cy="73"/>
                </a:xfrm>
                <a:grpFill/>
              </p:grpSpPr>
              <p:sp>
                <p:nvSpPr>
                  <p:cNvPr id="139" name="Rectangle 86"/>
                  <p:cNvSpPr>
                    <a:spLocks noChangeArrowheads="1"/>
                  </p:cNvSpPr>
                  <p:nvPr/>
                </p:nvSpPr>
                <p:spPr bwMode="auto">
                  <a:xfrm>
                    <a:off x="4364" y="2935"/>
                    <a:ext cx="86" cy="73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pPr>
                      <a:defRPr/>
                    </a:pPr>
                    <a:endParaRPr lang="en-US" sz="2000" u="sng" dirty="0">
                      <a:solidFill>
                        <a:srgbClr val="00FF00"/>
                      </a:solidFill>
                      <a:latin typeface="Calibri"/>
                      <a:cs typeface="Calibri"/>
                    </a:endParaRPr>
                  </a:p>
                </p:txBody>
              </p:sp>
              <p:sp>
                <p:nvSpPr>
                  <p:cNvPr id="140" name="Freeform 87"/>
                  <p:cNvSpPr>
                    <a:spLocks/>
                  </p:cNvSpPr>
                  <p:nvPr/>
                </p:nvSpPr>
                <p:spPr bwMode="auto">
                  <a:xfrm>
                    <a:off x="4112" y="2948"/>
                    <a:ext cx="251" cy="60"/>
                  </a:xfrm>
                  <a:custGeom>
                    <a:avLst/>
                    <a:gdLst/>
                    <a:ahLst/>
                    <a:cxnLst>
                      <a:cxn ang="0">
                        <a:pos x="251" y="0"/>
                      </a:cxn>
                      <a:cxn ang="0">
                        <a:pos x="251" y="73"/>
                      </a:cxn>
                      <a:cxn ang="0">
                        <a:pos x="0" y="40"/>
                      </a:cxn>
                      <a:cxn ang="0">
                        <a:pos x="251" y="0"/>
                      </a:cxn>
                    </a:cxnLst>
                    <a:rect l="0" t="0" r="r" b="b"/>
                    <a:pathLst>
                      <a:path w="251" h="73">
                        <a:moveTo>
                          <a:pt x="251" y="0"/>
                        </a:moveTo>
                        <a:lnTo>
                          <a:pt x="251" y="73"/>
                        </a:lnTo>
                        <a:lnTo>
                          <a:pt x="0" y="40"/>
                        </a:lnTo>
                        <a:lnTo>
                          <a:pt x="251" y="0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pPr>
                      <a:defRPr/>
                    </a:pPr>
                    <a:endParaRPr lang="en-US" sz="2000" u="sng" dirty="0">
                      <a:solidFill>
                        <a:srgbClr val="00FF00"/>
                      </a:solidFill>
                      <a:latin typeface="Calibri"/>
                      <a:cs typeface="Calibri"/>
                    </a:endParaRPr>
                  </a:p>
                </p:txBody>
              </p:sp>
            </p:grpSp>
          </p:grpSp>
        </p:grpSp>
      </p:grpSp>
      <p:sp>
        <p:nvSpPr>
          <p:cNvPr id="151" name="TextBox 150"/>
          <p:cNvSpPr txBox="1"/>
          <p:nvPr/>
        </p:nvSpPr>
        <p:spPr>
          <a:xfrm>
            <a:off x="1910683" y="1074501"/>
            <a:ext cx="565908" cy="374950"/>
          </a:xfrm>
          <a:prstGeom prst="rect">
            <a:avLst/>
          </a:prstGeom>
          <a:noFill/>
        </p:spPr>
        <p:txBody>
          <a:bodyPr wrap="none" lIns="91430" tIns="45716" rIns="91430" bIns="45716" rtlCol="0">
            <a:spAutoFit/>
          </a:bodyPr>
          <a:lstStyle/>
          <a:p>
            <a:r>
              <a:rPr lang="en-US" dirty="0">
                <a:solidFill>
                  <a:srgbClr val="00FF00"/>
                </a:solidFill>
                <a:latin typeface="Calibri"/>
                <a:cs typeface="Calibri"/>
              </a:rPr>
              <a:t>AC5</a:t>
            </a:r>
          </a:p>
        </p:txBody>
      </p:sp>
      <p:sp>
        <p:nvSpPr>
          <p:cNvPr id="152" name="TextBox 151"/>
          <p:cNvSpPr txBox="1"/>
          <p:nvPr/>
        </p:nvSpPr>
        <p:spPr>
          <a:xfrm>
            <a:off x="6609030" y="2210474"/>
            <a:ext cx="674038" cy="406353"/>
          </a:xfrm>
          <a:prstGeom prst="rect">
            <a:avLst/>
          </a:prstGeom>
          <a:noFill/>
          <a:effectLst/>
        </p:spPr>
        <p:txBody>
          <a:bodyPr wrap="square" lIns="91430" tIns="45716" rIns="91430" bIns="45716" rtlCol="0">
            <a:spAutoFit/>
          </a:bodyPr>
          <a:lstStyle/>
          <a:p>
            <a:pPr algn="ctr"/>
            <a:r>
              <a:rPr lang="en-US" sz="2000" dirty="0">
                <a:solidFill>
                  <a:srgbClr val="00FF00"/>
                </a:solidFill>
                <a:latin typeface="Calibri"/>
                <a:cs typeface="Calibri"/>
              </a:rPr>
              <a:t>AC5</a:t>
            </a:r>
          </a:p>
        </p:txBody>
      </p:sp>
      <p:cxnSp>
        <p:nvCxnSpPr>
          <p:cNvPr id="153" name="Straight Connector 152"/>
          <p:cNvCxnSpPr/>
          <p:nvPr/>
        </p:nvCxnSpPr>
        <p:spPr bwMode="auto">
          <a:xfrm>
            <a:off x="6552529" y="2416504"/>
            <a:ext cx="129128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00FF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55" name="Straight Connector 154"/>
          <p:cNvCxnSpPr/>
          <p:nvPr/>
        </p:nvCxnSpPr>
        <p:spPr>
          <a:xfrm flipH="1" flipV="1">
            <a:off x="2653375" y="2636815"/>
            <a:ext cx="386115" cy="481285"/>
          </a:xfrm>
          <a:prstGeom prst="line">
            <a:avLst/>
          </a:prstGeom>
          <a:ln>
            <a:solidFill>
              <a:srgbClr val="00FF00"/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56" name="Group 155"/>
          <p:cNvGrpSpPr/>
          <p:nvPr/>
        </p:nvGrpSpPr>
        <p:grpSpPr>
          <a:xfrm>
            <a:off x="2651964" y="2602399"/>
            <a:ext cx="4991843" cy="1486452"/>
            <a:chOff x="2651964" y="2686377"/>
            <a:chExt cx="4991843" cy="1486452"/>
          </a:xfrm>
        </p:grpSpPr>
        <p:cxnSp>
          <p:nvCxnSpPr>
            <p:cNvPr id="157" name="Straight Connector 156"/>
            <p:cNvCxnSpPr/>
            <p:nvPr/>
          </p:nvCxnSpPr>
          <p:spPr>
            <a:xfrm flipH="1" flipV="1">
              <a:off x="2651964" y="2686377"/>
              <a:ext cx="317519" cy="1162132"/>
            </a:xfrm>
            <a:prstGeom prst="line">
              <a:avLst/>
            </a:prstGeom>
            <a:ln>
              <a:solidFill>
                <a:srgbClr val="FF00FF"/>
              </a:solidFill>
              <a:prstDash val="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58" name="Isosceles Triangle 157"/>
            <p:cNvSpPr>
              <a:spLocks noChangeAspect="1"/>
            </p:cNvSpPr>
            <p:nvPr/>
          </p:nvSpPr>
          <p:spPr bwMode="auto">
            <a:xfrm>
              <a:off x="2914823" y="3812729"/>
              <a:ext cx="175315" cy="175319"/>
            </a:xfrm>
            <a:prstGeom prst="triangle">
              <a:avLst/>
            </a:prstGeom>
            <a:solidFill>
              <a:srgbClr val="FF00FF"/>
            </a:solidFill>
            <a:ln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defTabSz="914303" eaLnBrk="0" hangingPunct="0"/>
              <a:endParaRPr lang="en-US" sz="2000" dirty="0">
                <a:ln>
                  <a:solidFill>
                    <a:prstClr val="white"/>
                  </a:solidFill>
                </a:ln>
                <a:solidFill>
                  <a:srgbClr val="FFFF00"/>
                </a:solidFill>
                <a:latin typeface="Calibri"/>
                <a:cs typeface="Calibri"/>
              </a:endParaRPr>
            </a:p>
          </p:txBody>
        </p:sp>
        <p:cxnSp>
          <p:nvCxnSpPr>
            <p:cNvPr id="159" name="Straight Connector 158"/>
            <p:cNvCxnSpPr/>
            <p:nvPr/>
          </p:nvCxnSpPr>
          <p:spPr>
            <a:xfrm>
              <a:off x="3121882" y="4000907"/>
              <a:ext cx="658299" cy="171922"/>
            </a:xfrm>
            <a:prstGeom prst="line">
              <a:avLst/>
            </a:prstGeom>
            <a:ln>
              <a:solidFill>
                <a:srgbClr val="FF00FF"/>
              </a:solidFill>
              <a:prstDash val="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60" name="TextBox 159"/>
            <p:cNvSpPr txBox="1"/>
            <p:nvPr/>
          </p:nvSpPr>
          <p:spPr>
            <a:xfrm>
              <a:off x="5684824" y="2765393"/>
              <a:ext cx="715245" cy="408237"/>
            </a:xfrm>
            <a:prstGeom prst="rect">
              <a:avLst/>
            </a:prstGeom>
            <a:solidFill>
              <a:srgbClr val="FF00FF"/>
            </a:solidFill>
            <a:ln>
              <a:solidFill>
                <a:schemeClr val="tx1"/>
              </a:solidFill>
              <a:prstDash val="solid"/>
            </a:ln>
            <a:effectLst/>
          </p:spPr>
          <p:txBody>
            <a:bodyPr wrap="square" rtlCol="0" anchor="ctr" anchorCtr="0">
              <a:spAutoFit/>
            </a:bodyPr>
            <a:lstStyle/>
            <a:p>
              <a:pPr algn="ctr"/>
              <a:r>
                <a:rPr lang="en-US" sz="2000" dirty="0">
                  <a:solidFill>
                    <a:prstClr val="black"/>
                  </a:solidFill>
                  <a:latin typeface="Calibri"/>
                  <a:cs typeface="Calibri"/>
                </a:rPr>
                <a:t>AC4</a:t>
              </a:r>
            </a:p>
          </p:txBody>
        </p:sp>
        <p:cxnSp>
          <p:nvCxnSpPr>
            <p:cNvPr id="161" name="Straight Connector 160"/>
            <p:cNvCxnSpPr/>
            <p:nvPr/>
          </p:nvCxnSpPr>
          <p:spPr bwMode="auto">
            <a:xfrm>
              <a:off x="6400069" y="2979157"/>
              <a:ext cx="129128" cy="0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rgbClr val="FF00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62" name="TextBox 161"/>
            <p:cNvSpPr txBox="1"/>
            <p:nvPr/>
          </p:nvSpPr>
          <p:spPr>
            <a:xfrm>
              <a:off x="7034384" y="3062319"/>
              <a:ext cx="609423" cy="408237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>
                  <a:solidFill>
                    <a:srgbClr val="FF00FF"/>
                  </a:solidFill>
                  <a:latin typeface="Calibri"/>
                  <a:cs typeface="Calibri"/>
                </a:rPr>
                <a:t>+2</a:t>
              </a:r>
            </a:p>
          </p:txBody>
        </p:sp>
      </p:grpSp>
      <p:grpSp>
        <p:nvGrpSpPr>
          <p:cNvPr id="163" name="Group 162"/>
          <p:cNvGrpSpPr/>
          <p:nvPr/>
        </p:nvGrpSpPr>
        <p:grpSpPr>
          <a:xfrm>
            <a:off x="1061481" y="3359399"/>
            <a:ext cx="7962397" cy="2976636"/>
            <a:chOff x="1061480" y="3443378"/>
            <a:chExt cx="7962397" cy="2976636"/>
          </a:xfrm>
        </p:grpSpPr>
        <p:sp>
          <p:nvSpPr>
            <p:cNvPr id="164" name="TextBox 163"/>
            <p:cNvSpPr txBox="1"/>
            <p:nvPr/>
          </p:nvSpPr>
          <p:spPr>
            <a:xfrm>
              <a:off x="5732545" y="4518216"/>
              <a:ext cx="670331" cy="408237"/>
            </a:xfrm>
            <a:prstGeom prst="rect">
              <a:avLst/>
            </a:prstGeom>
            <a:solidFill>
              <a:srgbClr val="FF00FF"/>
            </a:solidFill>
            <a:ln>
              <a:solidFill>
                <a:schemeClr val="tx1"/>
              </a:solidFill>
              <a:prstDash val="solid"/>
            </a:ln>
            <a:effectLst/>
          </p:spPr>
          <p:txBody>
            <a:bodyPr wrap="square" rtlCol="0" anchor="ctr" anchorCtr="0">
              <a:spAutoFit/>
            </a:bodyPr>
            <a:lstStyle/>
            <a:p>
              <a:pPr algn="ctr"/>
              <a:r>
                <a:rPr lang="en-US" sz="2000" dirty="0">
                  <a:solidFill>
                    <a:prstClr val="black"/>
                  </a:solidFill>
                  <a:latin typeface="Calibri"/>
                  <a:cs typeface="Calibri"/>
                </a:rPr>
                <a:t>AC2</a:t>
              </a:r>
            </a:p>
          </p:txBody>
        </p:sp>
        <p:cxnSp>
          <p:nvCxnSpPr>
            <p:cNvPr id="165" name="Straight Connector 164"/>
            <p:cNvCxnSpPr/>
            <p:nvPr/>
          </p:nvCxnSpPr>
          <p:spPr bwMode="auto">
            <a:xfrm>
              <a:off x="6402879" y="4731980"/>
              <a:ext cx="129116" cy="0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rgbClr val="FF00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66" name="Straight Connector 165"/>
            <p:cNvCxnSpPr/>
            <p:nvPr/>
          </p:nvCxnSpPr>
          <p:spPr>
            <a:xfrm flipH="1" flipV="1">
              <a:off x="1061480" y="3527759"/>
              <a:ext cx="1110984" cy="637583"/>
            </a:xfrm>
            <a:prstGeom prst="line">
              <a:avLst/>
            </a:prstGeom>
            <a:ln>
              <a:solidFill>
                <a:srgbClr val="FF00FF"/>
              </a:solidFill>
              <a:prstDash val="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7" name="Straight Arrow Connector 166"/>
            <p:cNvCxnSpPr/>
            <p:nvPr/>
          </p:nvCxnSpPr>
          <p:spPr bwMode="auto">
            <a:xfrm flipV="1">
              <a:off x="6089105" y="4974929"/>
              <a:ext cx="0" cy="1068745"/>
            </a:xfrm>
            <a:prstGeom prst="straightConnector1">
              <a:avLst/>
            </a:prstGeom>
            <a:solidFill>
              <a:schemeClr val="accent1"/>
            </a:solidFill>
            <a:ln w="57150" cap="flat" cmpd="sng" algn="ctr">
              <a:solidFill>
                <a:srgbClr val="FF00FF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sp>
          <p:nvSpPr>
            <p:cNvPr id="168" name="TextBox 167"/>
            <p:cNvSpPr txBox="1"/>
            <p:nvPr/>
          </p:nvSpPr>
          <p:spPr>
            <a:xfrm>
              <a:off x="4085176" y="6019904"/>
              <a:ext cx="4938701" cy="400110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>
                  <a:solidFill>
                    <a:srgbClr val="FF00FF"/>
                  </a:solidFill>
                  <a:latin typeface="Calibri"/>
                  <a:cs typeface="Calibri"/>
                </a:rPr>
                <a:t>Adjusted times of arrival and metering impact</a:t>
              </a:r>
            </a:p>
          </p:txBody>
        </p:sp>
        <p:sp>
          <p:nvSpPr>
            <p:cNvPr id="169" name="TextBox 168"/>
            <p:cNvSpPr txBox="1"/>
            <p:nvPr/>
          </p:nvSpPr>
          <p:spPr>
            <a:xfrm>
              <a:off x="8399764" y="3443378"/>
              <a:ext cx="609423" cy="408237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>
                  <a:solidFill>
                    <a:srgbClr val="FF00FF"/>
                  </a:solidFill>
                  <a:latin typeface="Calibri"/>
                  <a:cs typeface="Calibri"/>
                </a:rPr>
                <a:t>-1</a:t>
              </a:r>
            </a:p>
          </p:txBody>
        </p:sp>
        <p:sp>
          <p:nvSpPr>
            <p:cNvPr id="170" name="TextBox 169"/>
            <p:cNvSpPr txBox="1"/>
            <p:nvPr/>
          </p:nvSpPr>
          <p:spPr>
            <a:xfrm>
              <a:off x="6567015" y="4512244"/>
              <a:ext cx="718865" cy="408237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>
                  <a:solidFill>
                    <a:srgbClr val="FF00FF"/>
                  </a:solidFill>
                  <a:latin typeface="Calibri"/>
                  <a:cs typeface="Calibri"/>
                </a:rPr>
                <a:t>AC2</a:t>
              </a:r>
            </a:p>
          </p:txBody>
        </p:sp>
        <p:cxnSp>
          <p:nvCxnSpPr>
            <p:cNvPr id="171" name="Straight Connector 170"/>
            <p:cNvCxnSpPr/>
            <p:nvPr/>
          </p:nvCxnSpPr>
          <p:spPr bwMode="auto">
            <a:xfrm>
              <a:off x="6559070" y="4732283"/>
              <a:ext cx="129116" cy="0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rgbClr val="FF00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4C05B9E-03CB-5142-9DF0-CE7D990CBC8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73787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0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Optimized Route Capability (ORC)</a:t>
            </a:r>
          </a:p>
        </p:txBody>
      </p:sp>
      <p:sp>
        <p:nvSpPr>
          <p:cNvPr id="6" name="Rectangle 5"/>
          <p:cNvSpPr/>
          <p:nvPr/>
        </p:nvSpPr>
        <p:spPr>
          <a:xfrm>
            <a:off x="156152" y="950121"/>
            <a:ext cx="5553272" cy="5432653"/>
          </a:xfrm>
          <a:prstGeom prst="rect">
            <a:avLst/>
          </a:prstGeom>
          <a:gradFill>
            <a:gsLst>
              <a:gs pos="50000">
                <a:schemeClr val="accent1">
                  <a:lumMod val="40000"/>
                  <a:lumOff val="60000"/>
                </a:schemeClr>
              </a:gs>
              <a:gs pos="100000">
                <a:prstClr val="white"/>
              </a:gs>
            </a:gsLst>
            <a:lin ang="5400000" scaled="1"/>
          </a:gra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lIns="91430" tIns="45716" rIns="182860" bIns="45716">
            <a:noAutofit/>
          </a:bodyPr>
          <a:lstStyle/>
          <a:p>
            <a:pPr marL="342864" indent="-342864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r>
              <a:rPr lang="en-US" sz="2000" b="1" kern="0" dirty="0">
                <a:solidFill>
                  <a:srgbClr val="000000"/>
                </a:solidFill>
                <a:latin typeface="Arial"/>
              </a:rPr>
              <a:t>Capability</a:t>
            </a:r>
          </a:p>
          <a:p>
            <a:pPr marL="674299" lvl="1" indent="-274291" eaLnBrk="0" hangingPunct="0">
              <a:spcBef>
                <a:spcPct val="20000"/>
              </a:spcBef>
              <a:buFontTx/>
              <a:buChar char="–"/>
              <a:defRPr/>
            </a:pPr>
            <a:r>
              <a:rPr lang="en-US" u="sng" kern="0" dirty="0">
                <a:solidFill>
                  <a:srgbClr val="000000"/>
                </a:solidFill>
                <a:latin typeface="Arial"/>
              </a:rPr>
              <a:t>Intelligent off-loading of over-loaded meter fixes</a:t>
            </a:r>
          </a:p>
          <a:p>
            <a:pPr marL="674299" lvl="1" indent="-274291" eaLnBrk="0" hangingPunct="0">
              <a:spcBef>
                <a:spcPct val="20000"/>
              </a:spcBef>
              <a:buFontTx/>
              <a:buChar char="–"/>
              <a:defRPr/>
            </a:pPr>
            <a:r>
              <a:rPr lang="en-US" u="sng" kern="0" dirty="0">
                <a:solidFill>
                  <a:srgbClr val="000000"/>
                </a:solidFill>
                <a:latin typeface="Arial"/>
              </a:rPr>
              <a:t>Data-driven</a:t>
            </a:r>
            <a:r>
              <a:rPr lang="en-US" kern="0" dirty="0">
                <a:solidFill>
                  <a:srgbClr val="000000"/>
                </a:solidFill>
                <a:latin typeface="Arial"/>
              </a:rPr>
              <a:t> processes to predict when capacity limits will be exceeded </a:t>
            </a:r>
          </a:p>
          <a:p>
            <a:pPr marL="674299" lvl="1" indent="-274291" eaLnBrk="0" hangingPunct="0">
              <a:spcBef>
                <a:spcPct val="20000"/>
              </a:spcBef>
              <a:buFontTx/>
              <a:buChar char="–"/>
              <a:defRPr/>
            </a:pPr>
            <a:r>
              <a:rPr lang="en-US" kern="0" dirty="0">
                <a:solidFill>
                  <a:srgbClr val="000000"/>
                </a:solidFill>
                <a:latin typeface="Arial"/>
              </a:rPr>
              <a:t>Ability to identify </a:t>
            </a:r>
            <a:r>
              <a:rPr lang="en-US" u="sng" kern="0" dirty="0">
                <a:solidFill>
                  <a:srgbClr val="000000"/>
                </a:solidFill>
                <a:latin typeface="Arial"/>
              </a:rPr>
              <a:t>optimal path routing </a:t>
            </a:r>
            <a:r>
              <a:rPr lang="en-US" kern="0" dirty="0">
                <a:solidFill>
                  <a:srgbClr val="000000"/>
                </a:solidFill>
                <a:latin typeface="Arial"/>
              </a:rPr>
              <a:t>options to </a:t>
            </a:r>
            <a:r>
              <a:rPr lang="en-US" u="sng" kern="0" dirty="0">
                <a:solidFill>
                  <a:srgbClr val="000000"/>
                </a:solidFill>
                <a:latin typeface="Arial"/>
              </a:rPr>
              <a:t>balance capacity</a:t>
            </a:r>
          </a:p>
          <a:p>
            <a:pPr marL="342864" indent="-342864">
              <a:buFont typeface="Arial" panose="020B0604020202020204" pitchFamily="34" charset="0"/>
              <a:buChar char="•"/>
              <a:defRPr/>
            </a:pPr>
            <a:r>
              <a:rPr lang="en-US" sz="2000" b="1" dirty="0" smtClean="0">
                <a:solidFill>
                  <a:prstClr val="black"/>
                </a:solidFill>
                <a:latin typeface="Arial"/>
              </a:rPr>
              <a:t>Benefits</a:t>
            </a:r>
            <a:endParaRPr lang="en-US" sz="2000" b="1" dirty="0">
              <a:solidFill>
                <a:prstClr val="black"/>
              </a:solidFill>
              <a:latin typeface="Arial"/>
            </a:endParaRPr>
          </a:p>
          <a:p>
            <a:pPr marL="685727" lvl="1" indent="-285720">
              <a:buFont typeface="Arial" panose="020B0604020202020204" pitchFamily="34" charset="0"/>
              <a:buChar char="–"/>
              <a:defRPr/>
            </a:pPr>
            <a:r>
              <a:rPr lang="en-US" dirty="0">
                <a:solidFill>
                  <a:prstClr val="black"/>
                </a:solidFill>
                <a:latin typeface="Arial"/>
              </a:rPr>
              <a:t>Improving overall system efficiency by utilizing data-driven traffic flow management decisions to optimize route configurations</a:t>
            </a:r>
          </a:p>
          <a:p>
            <a:pPr marL="685727" lvl="1" indent="-285720">
              <a:buFont typeface="Arial" panose="020B0604020202020204" pitchFamily="34" charset="0"/>
              <a:buChar char="–"/>
              <a:defRPr/>
            </a:pPr>
            <a:r>
              <a:rPr lang="en-US" dirty="0">
                <a:solidFill>
                  <a:prstClr val="black"/>
                </a:solidFill>
                <a:latin typeface="Arial"/>
              </a:rPr>
              <a:t>Reducing delay and fuel consumption by minimizing the need for holding and tactical maneuvering (i.e., vectoring)</a:t>
            </a:r>
          </a:p>
          <a:p>
            <a:pPr marL="685727" lvl="1" indent="-285720">
              <a:buFont typeface="Arial" panose="020B0604020202020204" pitchFamily="34" charset="0"/>
              <a:buChar char="–"/>
              <a:defRPr/>
            </a:pPr>
            <a:r>
              <a:rPr lang="en-US" dirty="0">
                <a:solidFill>
                  <a:prstClr val="black"/>
                </a:solidFill>
                <a:latin typeface="Arial"/>
              </a:rPr>
              <a:t>Enhanced utilization of Performance-Based Navigation (PBN) routing and other NextGen capabilities</a:t>
            </a:r>
          </a:p>
          <a:p>
            <a:pPr marL="685727" lvl="1" indent="-285720">
              <a:buFont typeface="Arial" panose="020B0604020202020204" pitchFamily="34" charset="0"/>
              <a:buChar char="–"/>
              <a:defRPr/>
            </a:pPr>
            <a:r>
              <a:rPr lang="en-US" dirty="0">
                <a:solidFill>
                  <a:prstClr val="black"/>
                </a:solidFill>
                <a:latin typeface="Arial"/>
              </a:rPr>
              <a:t>Augments today’s metering capabilities</a:t>
            </a:r>
          </a:p>
          <a:p>
            <a:pPr marL="400008" lvl="1" eaLnBrk="0" hangingPunct="0">
              <a:spcBef>
                <a:spcPct val="20000"/>
              </a:spcBef>
              <a:defRPr/>
            </a:pPr>
            <a:endParaRPr lang="en-US" kern="0" dirty="0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5" name="Picture 2" descr="C:\Users\Anton Koros\AppData\Local\Microsoft\Windows\Temporary Internet Files\Content.Outlook\TNEVD6T9\Screen Shot 2015-09-23 at 1 14 30 PM (2).png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834424" y="2291251"/>
            <a:ext cx="3057871" cy="269687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4C05B9E-03CB-5142-9DF0-CE7D990CBC8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173826" y="1019642"/>
            <a:ext cx="2320568" cy="124063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91430" tIns="45716" rIns="91430" bIns="45716" anchor="ctr"/>
          <a:lstStyle/>
          <a:p>
            <a:pPr algn="ctr" eaLnBrk="0" hangingPunct="0">
              <a:defRPr/>
            </a:pPr>
            <a:r>
              <a:rPr lang="en-US" sz="1400" b="1" dirty="0">
                <a:solidFill>
                  <a:prstClr val="black"/>
                </a:solidFill>
                <a:latin typeface="Arial"/>
              </a:rPr>
              <a:t>Without intervention, demand exceeds capacity at NW arrival gate and results in holding</a:t>
            </a:r>
          </a:p>
        </p:txBody>
      </p:sp>
      <p:cxnSp>
        <p:nvCxnSpPr>
          <p:cNvPr id="11" name="Straight Arrow Connector 58"/>
          <p:cNvCxnSpPr>
            <a:cxnSpLocks noChangeShapeType="1"/>
          </p:cNvCxnSpPr>
          <p:nvPr/>
        </p:nvCxnSpPr>
        <p:spPr bwMode="auto">
          <a:xfrm flipH="1" flipV="1">
            <a:off x="6420318" y="3372301"/>
            <a:ext cx="970525" cy="1689495"/>
          </a:xfrm>
          <a:prstGeom prst="straightConnector1">
            <a:avLst/>
          </a:prstGeom>
          <a:noFill/>
          <a:ln w="57150" algn="ctr">
            <a:solidFill>
              <a:schemeClr val="accent6">
                <a:lumMod val="40000"/>
                <a:lumOff val="60000"/>
              </a:schemeClr>
            </a:solidFill>
            <a:round/>
            <a:headEnd/>
            <a:tailEnd type="arrow" w="med" len="med"/>
          </a:ln>
          <a:effectLst/>
          <a:scene3d>
            <a:camera prst="orthographicFront"/>
            <a:lightRig rig="threePt" dir="t"/>
          </a:scene3d>
          <a:sp3d>
            <a:bevelT/>
          </a:sp3d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2" name="Rectangle 11"/>
          <p:cNvSpPr/>
          <p:nvPr/>
        </p:nvSpPr>
        <p:spPr bwMode="auto">
          <a:xfrm>
            <a:off x="6033298" y="5096747"/>
            <a:ext cx="2715087" cy="128614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25400" cap="flat" cmpd="sng" algn="ctr">
            <a:noFill/>
            <a:prstDash val="solid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lIns="91430" tIns="45716" rIns="91430" bIns="45716" anchor="ctr"/>
          <a:lstStyle/>
          <a:p>
            <a:pPr algn="ctr">
              <a:defRPr/>
            </a:pPr>
            <a:endParaRPr lang="en-US" kern="0">
              <a:solidFill>
                <a:sysClr val="windowText" lastClr="000000"/>
              </a:solidFill>
              <a:latin typeface="Calibri"/>
            </a:endParaRPr>
          </a:p>
        </p:txBody>
      </p:sp>
      <p:sp>
        <p:nvSpPr>
          <p:cNvPr id="13" name="Rectangle 12"/>
          <p:cNvSpPr/>
          <p:nvPr/>
        </p:nvSpPr>
        <p:spPr bwMode="auto">
          <a:xfrm>
            <a:off x="6003953" y="5195983"/>
            <a:ext cx="2641600" cy="28074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91430" tIns="45716" rIns="91430" bIns="45716">
            <a:spAutoFit/>
          </a:bodyPr>
          <a:lstStyle/>
          <a:p>
            <a:pPr eaLnBrk="0" hangingPunct="0">
              <a:defRPr/>
            </a:pPr>
            <a:r>
              <a:rPr lang="en-US" sz="1200" b="1" dirty="0">
                <a:solidFill>
                  <a:srgbClr val="000000"/>
                </a:solidFill>
                <a:cs typeface="Arial" panose="020B0604020202020204" pitchFamily="34" charset="0"/>
              </a:rPr>
              <a:t>1. ORC identifies excess demand</a:t>
            </a:r>
          </a:p>
        </p:txBody>
      </p:sp>
      <p:sp>
        <p:nvSpPr>
          <p:cNvPr id="14" name="Rectangle 13"/>
          <p:cNvSpPr/>
          <p:nvPr/>
        </p:nvSpPr>
        <p:spPr>
          <a:xfrm>
            <a:off x="6023002" y="5494433"/>
            <a:ext cx="2546350" cy="28074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91430" tIns="45716" rIns="91430" bIns="45716">
            <a:spAutoFit/>
          </a:bodyPr>
          <a:lstStyle/>
          <a:p>
            <a:pPr eaLnBrk="0" hangingPunct="0">
              <a:defRPr/>
            </a:pPr>
            <a:r>
              <a:rPr lang="en-US" sz="1200" b="1" dirty="0">
                <a:solidFill>
                  <a:srgbClr val="000000"/>
                </a:solidFill>
                <a:cs typeface="Arial" panose="020B0604020202020204" pitchFamily="34" charset="0"/>
              </a:rPr>
              <a:t>2. ORC alerts TMC/STMC</a:t>
            </a:r>
          </a:p>
        </p:txBody>
      </p:sp>
      <p:sp>
        <p:nvSpPr>
          <p:cNvPr id="15" name="Rectangle 14"/>
          <p:cNvSpPr/>
          <p:nvPr/>
        </p:nvSpPr>
        <p:spPr bwMode="auto">
          <a:xfrm>
            <a:off x="6023002" y="5792883"/>
            <a:ext cx="2774951" cy="28074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91430" tIns="45716" rIns="91430" bIns="45716">
            <a:spAutoFit/>
          </a:bodyPr>
          <a:lstStyle/>
          <a:p>
            <a:pPr eaLnBrk="0" hangingPunct="0">
              <a:defRPr/>
            </a:pPr>
            <a:r>
              <a:rPr lang="en-US" sz="1200" b="1" dirty="0">
                <a:solidFill>
                  <a:srgbClr val="000000"/>
                </a:solidFill>
                <a:cs typeface="Arial" panose="020B0604020202020204" pitchFamily="34" charset="0"/>
              </a:rPr>
              <a:t>3. ORC identifies candidate reroute</a:t>
            </a:r>
          </a:p>
        </p:txBody>
      </p:sp>
      <p:sp>
        <p:nvSpPr>
          <p:cNvPr id="16" name="Rectangle 15"/>
          <p:cNvSpPr/>
          <p:nvPr/>
        </p:nvSpPr>
        <p:spPr>
          <a:xfrm>
            <a:off x="6023002" y="6089745"/>
            <a:ext cx="2546350" cy="28074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91430" tIns="45716" rIns="91430" bIns="45716">
            <a:spAutoFit/>
          </a:bodyPr>
          <a:lstStyle/>
          <a:p>
            <a:pPr eaLnBrk="0" hangingPunct="0">
              <a:defRPr/>
            </a:pPr>
            <a:r>
              <a:rPr lang="en-US" sz="1200" b="1" dirty="0">
                <a:solidFill>
                  <a:srgbClr val="000000"/>
                </a:solidFill>
                <a:cs typeface="Arial" panose="020B0604020202020204" pitchFamily="34" charset="0"/>
              </a:rPr>
              <a:t>4. TMC/STMC accepts solution</a:t>
            </a:r>
          </a:p>
        </p:txBody>
      </p:sp>
    </p:spTree>
    <p:extLst>
      <p:ext uri="{BB962C8B-B14F-4D97-AF65-F5344CB8AC3E}">
        <p14:creationId xmlns:p14="http://schemas.microsoft.com/office/powerpoint/2010/main" val="5903826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/>
              <a:t>ATD Domains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8458200" y="6408103"/>
            <a:ext cx="412750" cy="388937"/>
          </a:xfrm>
        </p:spPr>
        <p:txBody>
          <a:bodyPr/>
          <a:lstStyle/>
          <a:p>
            <a:pPr>
              <a:defRPr/>
            </a:pPr>
            <a:fld id="{7393F251-C5DF-C44A-B1C6-A675597FFAB7}" type="slidenum">
              <a:rPr lang="en-US"/>
              <a:pPr>
                <a:defRPr/>
              </a:pPr>
              <a:t>2</a:t>
            </a:fld>
            <a:endParaRPr lang="en-US" dirty="0"/>
          </a:p>
        </p:txBody>
      </p:sp>
      <p:grpSp>
        <p:nvGrpSpPr>
          <p:cNvPr id="8" name="Group 7"/>
          <p:cNvGrpSpPr/>
          <p:nvPr/>
        </p:nvGrpSpPr>
        <p:grpSpPr>
          <a:xfrm>
            <a:off x="0" y="2932000"/>
            <a:ext cx="9144000" cy="2889177"/>
            <a:chOff x="0" y="1243984"/>
            <a:chExt cx="9144000" cy="2889177"/>
          </a:xfrm>
        </p:grpSpPr>
        <p:pic>
          <p:nvPicPr>
            <p:cNvPr id="32" name="Picture 31" descr="FltThruIADS_background.png"/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0" y="1243984"/>
              <a:ext cx="9144000" cy="2889177"/>
            </a:xfrm>
            <a:prstGeom prst="rect">
              <a:avLst/>
            </a:prstGeom>
          </p:spPr>
        </p:pic>
        <p:sp>
          <p:nvSpPr>
            <p:cNvPr id="33" name="TextBox 32"/>
            <p:cNvSpPr txBox="1"/>
            <p:nvPr/>
          </p:nvSpPr>
          <p:spPr>
            <a:xfrm>
              <a:off x="2119536" y="3575661"/>
              <a:ext cx="430001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25000"/>
                </a:spcAft>
              </a:pPr>
              <a:r>
                <a:rPr lang="en-US" sz="1200" b="1" dirty="0" smtClean="0">
                  <a:solidFill>
                    <a:srgbClr val="FF0000"/>
                  </a:solidFill>
                  <a:latin typeface="Arial" pitchFamily="-108" charset="0"/>
                </a:rPr>
                <a:t>OFF</a:t>
              </a:r>
              <a:endParaRPr lang="en-US" sz="1200" b="1" dirty="0">
                <a:solidFill>
                  <a:srgbClr val="FF0000"/>
                </a:solidFill>
                <a:latin typeface="Arial" pitchFamily="-108" charset="0"/>
              </a:endParaRPr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3185569" y="2346696"/>
              <a:ext cx="446381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25000"/>
                </a:spcAft>
              </a:pPr>
              <a:r>
                <a:rPr lang="en-US" sz="1200" b="1" dirty="0" smtClean="0">
                  <a:solidFill>
                    <a:srgbClr val="FF0000"/>
                  </a:solidFill>
                  <a:latin typeface="Arial" pitchFamily="-108" charset="0"/>
                </a:rPr>
                <a:t>TOC</a:t>
              </a:r>
              <a:endParaRPr lang="en-US" sz="1200" b="1" dirty="0">
                <a:solidFill>
                  <a:srgbClr val="FF0000"/>
                </a:solidFill>
                <a:latin typeface="Arial" pitchFamily="-108" charset="0"/>
              </a:endParaRPr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5504586" y="2381064"/>
              <a:ext cx="461935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25000"/>
                </a:spcAft>
              </a:pPr>
              <a:r>
                <a:rPr lang="en-US" sz="1200" b="1" dirty="0" smtClean="0">
                  <a:solidFill>
                    <a:srgbClr val="FF0000"/>
                  </a:solidFill>
                  <a:latin typeface="Arial" pitchFamily="-108" charset="0"/>
                </a:rPr>
                <a:t>TOD</a:t>
              </a:r>
              <a:endParaRPr lang="en-US" sz="1200" b="1" dirty="0">
                <a:solidFill>
                  <a:srgbClr val="FF0000"/>
                </a:solidFill>
                <a:latin typeface="Arial" pitchFamily="-108" charset="0"/>
              </a:endParaRPr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6761177" y="3595496"/>
              <a:ext cx="390101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25000"/>
                </a:spcAft>
              </a:pPr>
              <a:r>
                <a:rPr lang="en-US" sz="1200" b="1" dirty="0" smtClean="0">
                  <a:solidFill>
                    <a:srgbClr val="FF0000"/>
                  </a:solidFill>
                  <a:latin typeface="Arial" pitchFamily="-108" charset="0"/>
                </a:rPr>
                <a:t>ON</a:t>
              </a:r>
              <a:endParaRPr lang="en-US" sz="1200" b="1" dirty="0">
                <a:solidFill>
                  <a:srgbClr val="FF0000"/>
                </a:solidFill>
                <a:latin typeface="Arial" pitchFamily="-108" charset="0"/>
              </a:endParaRPr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939325" y="2897616"/>
              <a:ext cx="46679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25000"/>
                </a:spcAft>
              </a:pPr>
              <a:r>
                <a:rPr lang="en-US" sz="1200" b="1" dirty="0" smtClean="0">
                  <a:solidFill>
                    <a:srgbClr val="FF0000"/>
                  </a:solidFill>
                  <a:latin typeface="Arial" pitchFamily="-108" charset="0"/>
                </a:rPr>
                <a:t>OUT</a:t>
              </a:r>
              <a:endParaRPr lang="en-US" sz="1200" b="1" dirty="0">
                <a:solidFill>
                  <a:srgbClr val="FF0000"/>
                </a:solidFill>
                <a:latin typeface="Arial" pitchFamily="-108" charset="0"/>
              </a:endParaRPr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8012526" y="2770903"/>
              <a:ext cx="270295" cy="17199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25000"/>
                </a:spcAft>
              </a:pPr>
              <a:r>
                <a:rPr lang="en-US" sz="1200" b="1" dirty="0" smtClean="0">
                  <a:solidFill>
                    <a:srgbClr val="FF0000"/>
                  </a:solidFill>
                  <a:latin typeface="Arial" pitchFamily="-108" charset="0"/>
                </a:rPr>
                <a:t>IN</a:t>
              </a:r>
              <a:endParaRPr lang="en-US" sz="1200" b="1" dirty="0">
                <a:solidFill>
                  <a:srgbClr val="FF0000"/>
                </a:solidFill>
                <a:latin typeface="Arial" pitchFamily="-108" charset="0"/>
              </a:endParaRPr>
            </a:p>
          </p:txBody>
        </p:sp>
        <p:cxnSp>
          <p:nvCxnSpPr>
            <p:cNvPr id="39" name="Straight Connector 38"/>
            <p:cNvCxnSpPr/>
            <p:nvPr/>
          </p:nvCxnSpPr>
          <p:spPr>
            <a:xfrm flipV="1">
              <a:off x="2209800" y="2613406"/>
              <a:ext cx="1213971" cy="993402"/>
            </a:xfrm>
            <a:prstGeom prst="line">
              <a:avLst/>
            </a:prstGeom>
            <a:ln>
              <a:solidFill>
                <a:schemeClr val="tx1"/>
              </a:solidFill>
              <a:prstDash val="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>
              <a:off x="3423771" y="2613406"/>
              <a:ext cx="2299676" cy="1588"/>
            </a:xfrm>
            <a:prstGeom prst="line">
              <a:avLst/>
            </a:prstGeom>
            <a:ln>
              <a:solidFill>
                <a:schemeClr val="tx1"/>
              </a:solidFill>
              <a:prstDash val="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41" name="Picture 40" descr="slightly banked ac.png"/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195233" y="2506133"/>
              <a:ext cx="562348" cy="205504"/>
            </a:xfrm>
            <a:prstGeom prst="rect">
              <a:avLst/>
            </a:prstGeom>
          </p:spPr>
        </p:pic>
        <p:pic>
          <p:nvPicPr>
            <p:cNvPr id="42" name="Picture 41" descr="airport bldg.png"/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78934" y="2335844"/>
              <a:ext cx="972344" cy="451119"/>
            </a:xfrm>
            <a:prstGeom prst="rect">
              <a:avLst/>
            </a:prstGeom>
          </p:spPr>
        </p:pic>
        <p:pic>
          <p:nvPicPr>
            <p:cNvPr id="43" name="Picture 42" descr="airport left.png"/>
            <p:cNvPicPr>
              <a:picLocks noChangeAspect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4372" y="2770903"/>
              <a:ext cx="2179393" cy="947960"/>
            </a:xfrm>
            <a:prstGeom prst="rect">
              <a:avLst/>
            </a:prstGeom>
          </p:spPr>
        </p:pic>
        <p:pic>
          <p:nvPicPr>
            <p:cNvPr id="44" name="Picture 43" descr="airport right.png"/>
            <p:cNvPicPr>
              <a:picLocks noChangeAspect="1"/>
            </p:cNvPicPr>
            <p:nvPr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880563" y="2713977"/>
              <a:ext cx="2182441" cy="947960"/>
            </a:xfrm>
            <a:prstGeom prst="rect">
              <a:avLst/>
            </a:prstGeom>
          </p:spPr>
        </p:pic>
        <p:pic>
          <p:nvPicPr>
            <p:cNvPr id="45" name="Picture 44" descr="cloud.png"/>
            <p:cNvPicPr>
              <a:picLocks noChangeAspect="1"/>
            </p:cNvPicPr>
            <p:nvPr/>
          </p:nvPicPr>
          <p:blipFill>
            <a:blip r:embed="rId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648883" y="1369049"/>
              <a:ext cx="1030258" cy="140213"/>
            </a:xfrm>
            <a:prstGeom prst="rect">
              <a:avLst/>
            </a:prstGeom>
          </p:spPr>
        </p:pic>
        <p:pic>
          <p:nvPicPr>
            <p:cNvPr id="46" name="Picture 45" descr="tower.png"/>
            <p:cNvPicPr>
              <a:picLocks noChangeAspect="1"/>
            </p:cNvPicPr>
            <p:nvPr/>
          </p:nvPicPr>
          <p:blipFill>
            <a:blip r:embed="rId9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905000" y="1928199"/>
              <a:ext cx="274329" cy="768122"/>
            </a:xfrm>
            <a:prstGeom prst="rect">
              <a:avLst/>
            </a:prstGeom>
          </p:spPr>
        </p:pic>
        <p:pic>
          <p:nvPicPr>
            <p:cNvPr id="47" name="Picture 46" descr="airport bldg.png"/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404100" y="2283196"/>
              <a:ext cx="972344" cy="451119"/>
            </a:xfrm>
            <a:prstGeom prst="rect">
              <a:avLst/>
            </a:prstGeom>
          </p:spPr>
        </p:pic>
        <p:pic>
          <p:nvPicPr>
            <p:cNvPr id="48" name="Picture 47" descr="tower.png"/>
            <p:cNvPicPr>
              <a:picLocks noChangeAspect="1"/>
            </p:cNvPicPr>
            <p:nvPr/>
          </p:nvPicPr>
          <p:blipFill>
            <a:blip r:embed="rId9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014113" y="1928199"/>
              <a:ext cx="274329" cy="768122"/>
            </a:xfrm>
            <a:prstGeom prst="rect">
              <a:avLst/>
            </a:prstGeom>
          </p:spPr>
        </p:pic>
        <p:pic>
          <p:nvPicPr>
            <p:cNvPr id="49" name="Picture 48" descr="cloud.png"/>
            <p:cNvPicPr>
              <a:picLocks noChangeAspect="1"/>
            </p:cNvPicPr>
            <p:nvPr/>
          </p:nvPicPr>
          <p:blipFill>
            <a:blip r:embed="rId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flipH="1">
              <a:off x="4491262" y="1284219"/>
              <a:ext cx="1030258" cy="140213"/>
            </a:xfrm>
            <a:prstGeom prst="rect">
              <a:avLst/>
            </a:prstGeom>
          </p:spPr>
        </p:pic>
        <p:cxnSp>
          <p:nvCxnSpPr>
            <p:cNvPr id="50" name="Straight Connector 49"/>
            <p:cNvCxnSpPr/>
            <p:nvPr/>
          </p:nvCxnSpPr>
          <p:spPr>
            <a:xfrm flipH="1" flipV="1">
              <a:off x="5723447" y="2613406"/>
              <a:ext cx="1213971" cy="993402"/>
            </a:xfrm>
            <a:prstGeom prst="line">
              <a:avLst/>
            </a:prstGeom>
            <a:ln>
              <a:solidFill>
                <a:schemeClr val="tx1"/>
              </a:solidFill>
              <a:prstDash val="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51" name="Picture 50" descr="slightly banked ac.png"/>
            <p:cNvPicPr>
              <a:picLocks noChangeAspect="1"/>
            </p:cNvPicPr>
            <p:nvPr/>
          </p:nvPicPr>
          <p:blipFill>
            <a:blip r:embed="rId10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404100" y="2830467"/>
              <a:ext cx="411345" cy="150322"/>
            </a:xfrm>
            <a:prstGeom prst="rect">
              <a:avLst/>
            </a:prstGeom>
          </p:spPr>
        </p:pic>
        <p:pic>
          <p:nvPicPr>
            <p:cNvPr id="52" name="Picture 51" descr="slightly banked ac.png"/>
            <p:cNvPicPr>
              <a:picLocks noChangeAspect="1"/>
            </p:cNvPicPr>
            <p:nvPr/>
          </p:nvPicPr>
          <p:blipFill>
            <a:blip r:embed="rId10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871476" y="2830467"/>
              <a:ext cx="411345" cy="150322"/>
            </a:xfrm>
            <a:prstGeom prst="rect">
              <a:avLst/>
            </a:prstGeom>
          </p:spPr>
        </p:pic>
        <p:pic>
          <p:nvPicPr>
            <p:cNvPr id="53" name="Picture 52" descr="slightly banked ac.png"/>
            <p:cNvPicPr>
              <a:picLocks noChangeAspect="1"/>
            </p:cNvPicPr>
            <p:nvPr/>
          </p:nvPicPr>
          <p:blipFill>
            <a:blip r:embed="rId10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33652" y="2885012"/>
              <a:ext cx="411345" cy="150322"/>
            </a:xfrm>
            <a:prstGeom prst="rect">
              <a:avLst/>
            </a:prstGeom>
          </p:spPr>
        </p:pic>
        <p:pic>
          <p:nvPicPr>
            <p:cNvPr id="54" name="Picture 53" descr="slightly banked ac.png"/>
            <p:cNvPicPr>
              <a:picLocks noChangeAspect="1"/>
            </p:cNvPicPr>
            <p:nvPr/>
          </p:nvPicPr>
          <p:blipFill>
            <a:blip r:embed="rId10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200446" y="2885012"/>
              <a:ext cx="411345" cy="150322"/>
            </a:xfrm>
            <a:prstGeom prst="rect">
              <a:avLst/>
            </a:prstGeom>
          </p:spPr>
        </p:pic>
        <p:pic>
          <p:nvPicPr>
            <p:cNvPr id="57" name="Picture 56" descr="slightly banked ac.png"/>
            <p:cNvPicPr>
              <a:picLocks noChangeAspect="1"/>
            </p:cNvPicPr>
            <p:nvPr/>
          </p:nvPicPr>
          <p:blipFill>
            <a:blip r:embed="rId10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82851" y="3520011"/>
              <a:ext cx="411345" cy="150322"/>
            </a:xfrm>
            <a:prstGeom prst="rect">
              <a:avLst/>
            </a:prstGeom>
          </p:spPr>
        </p:pic>
        <p:pic>
          <p:nvPicPr>
            <p:cNvPr id="58" name="Picture 57" descr="slightly banked ac.png"/>
            <p:cNvPicPr>
              <a:picLocks noChangeAspect="1"/>
            </p:cNvPicPr>
            <p:nvPr/>
          </p:nvPicPr>
          <p:blipFill>
            <a:blip r:embed="rId10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735584" y="3452278"/>
              <a:ext cx="411345" cy="150322"/>
            </a:xfrm>
            <a:prstGeom prst="rect">
              <a:avLst/>
            </a:prstGeom>
          </p:spPr>
        </p:pic>
      </p:grpSp>
      <p:grpSp>
        <p:nvGrpSpPr>
          <p:cNvPr id="3" name="Group 2"/>
          <p:cNvGrpSpPr/>
          <p:nvPr/>
        </p:nvGrpSpPr>
        <p:grpSpPr>
          <a:xfrm>
            <a:off x="5136826" y="1600200"/>
            <a:ext cx="3092774" cy="3215096"/>
            <a:chOff x="4975516" y="1314045"/>
            <a:chExt cx="2717330" cy="2178455"/>
          </a:xfrm>
        </p:grpSpPr>
        <p:cxnSp>
          <p:nvCxnSpPr>
            <p:cNvPr id="62" name="Straight Arrow Connector 61"/>
            <p:cNvCxnSpPr/>
            <p:nvPr/>
          </p:nvCxnSpPr>
          <p:spPr bwMode="auto">
            <a:xfrm>
              <a:off x="6096000" y="2095500"/>
              <a:ext cx="0" cy="1397000"/>
            </a:xfrm>
            <a:prstGeom prst="straightConnector1">
              <a:avLst/>
            </a:prstGeom>
            <a:ln w="38100" cmpd="sng">
              <a:headEnd type="none" w="med" len="med"/>
              <a:tailEnd type="arrow"/>
            </a:ln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sp>
          <p:nvSpPr>
            <p:cNvPr id="14" name="TextBox 13"/>
            <p:cNvSpPr txBox="1"/>
            <p:nvPr/>
          </p:nvSpPr>
          <p:spPr>
            <a:xfrm>
              <a:off x="4975516" y="1314045"/>
              <a:ext cx="2717330" cy="8289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25000"/>
                </a:spcAft>
              </a:pPr>
              <a:r>
                <a:rPr lang="en-US" sz="1400" b="1" dirty="0" smtClean="0">
                  <a:solidFill>
                    <a:srgbClr val="FF6600"/>
                  </a:solidFill>
                  <a:latin typeface="Arial" pitchFamily="-108" charset="0"/>
                </a:rPr>
                <a:t>ATD-1</a:t>
              </a:r>
            </a:p>
            <a:p>
              <a:pPr algn="ctr" fontAlgn="base">
                <a:spcBef>
                  <a:spcPct val="0"/>
                </a:spcBef>
                <a:spcAft>
                  <a:spcPct val="25000"/>
                </a:spcAft>
              </a:pPr>
              <a:r>
                <a:rPr lang="en-US" sz="1400" b="1" dirty="0" smtClean="0">
                  <a:solidFill>
                    <a:srgbClr val="FF6600"/>
                  </a:solidFill>
                  <a:latin typeface="Arial" pitchFamily="-108" charset="0"/>
                </a:rPr>
                <a:t>Terminal Sequencing and Spacing (TSAS) and Flight deck Interval Management (FIM)</a:t>
              </a: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632831" y="1575865"/>
            <a:ext cx="2429953" cy="2914668"/>
            <a:chOff x="632831" y="1422009"/>
            <a:chExt cx="2429953" cy="2914668"/>
          </a:xfrm>
        </p:grpSpPr>
        <p:cxnSp>
          <p:nvCxnSpPr>
            <p:cNvPr id="59" name="Straight Arrow Connector 58"/>
            <p:cNvCxnSpPr>
              <a:stCxn id="64" idx="2"/>
            </p:cNvCxnSpPr>
            <p:nvPr/>
          </p:nvCxnSpPr>
          <p:spPr bwMode="auto">
            <a:xfrm>
              <a:off x="1847808" y="2214534"/>
              <a:ext cx="15762" cy="2122143"/>
            </a:xfrm>
            <a:prstGeom prst="straightConnector1">
              <a:avLst/>
            </a:prstGeom>
            <a:ln w="38100" cmpd="sng">
              <a:headEnd type="none" w="med" len="med"/>
              <a:tailEnd type="arrow"/>
            </a:ln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sp>
          <p:nvSpPr>
            <p:cNvPr id="64" name="TextBox 63"/>
            <p:cNvSpPr txBox="1"/>
            <p:nvPr/>
          </p:nvSpPr>
          <p:spPr>
            <a:xfrm>
              <a:off x="632831" y="1422009"/>
              <a:ext cx="2429953" cy="7925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25000"/>
                </a:spcAft>
              </a:pPr>
              <a:r>
                <a:rPr lang="en-US" sz="1400" b="1" dirty="0" smtClean="0">
                  <a:solidFill>
                    <a:srgbClr val="FF6600"/>
                  </a:solidFill>
                  <a:latin typeface="Arial" pitchFamily="-108" charset="0"/>
                </a:rPr>
                <a:t>ATD-2</a:t>
              </a:r>
            </a:p>
            <a:p>
              <a:pPr algn="ctr" fontAlgn="base">
                <a:spcBef>
                  <a:spcPct val="0"/>
                </a:spcBef>
                <a:spcAft>
                  <a:spcPct val="25000"/>
                </a:spcAft>
              </a:pPr>
              <a:r>
                <a:rPr lang="en-US" sz="1400" b="1" dirty="0" smtClean="0">
                  <a:solidFill>
                    <a:srgbClr val="FF6600"/>
                  </a:solidFill>
                  <a:latin typeface="Arial" pitchFamily="-108" charset="0"/>
                </a:rPr>
                <a:t>Integrated Metroplex Traffic Management</a:t>
              </a: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3600513" y="1100560"/>
            <a:ext cx="1729330" cy="1842100"/>
            <a:chOff x="3600513" y="1118012"/>
            <a:chExt cx="1729330" cy="1686032"/>
          </a:xfrm>
        </p:grpSpPr>
        <p:cxnSp>
          <p:nvCxnSpPr>
            <p:cNvPr id="61" name="Straight Arrow Connector 60"/>
            <p:cNvCxnSpPr/>
            <p:nvPr/>
          </p:nvCxnSpPr>
          <p:spPr bwMode="auto">
            <a:xfrm flipH="1">
              <a:off x="4457700" y="1742787"/>
              <a:ext cx="728" cy="1061257"/>
            </a:xfrm>
            <a:prstGeom prst="straightConnector1">
              <a:avLst/>
            </a:prstGeom>
            <a:ln w="38100" cmpd="sng">
              <a:headEnd type="none" w="med" len="med"/>
              <a:tailEnd type="arrow"/>
            </a:ln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sp>
          <p:nvSpPr>
            <p:cNvPr id="66" name="TextBox 65"/>
            <p:cNvSpPr txBox="1"/>
            <p:nvPr/>
          </p:nvSpPr>
          <p:spPr>
            <a:xfrm>
              <a:off x="3600513" y="1118012"/>
              <a:ext cx="1729330" cy="59157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25000"/>
                </a:spcAft>
              </a:pPr>
              <a:r>
                <a:rPr lang="en-US" sz="1600" b="1" dirty="0" smtClean="0">
                  <a:solidFill>
                    <a:srgbClr val="FF8000"/>
                  </a:solidFill>
                  <a:latin typeface="Arial" pitchFamily="-108" charset="0"/>
                </a:rPr>
                <a:t>ATD-3</a:t>
              </a:r>
            </a:p>
            <a:p>
              <a:pPr algn="ctr" fontAlgn="base">
                <a:spcBef>
                  <a:spcPct val="0"/>
                </a:spcBef>
                <a:spcAft>
                  <a:spcPct val="25000"/>
                </a:spcAft>
              </a:pPr>
              <a:r>
                <a:rPr lang="en-US" sz="1600" b="1" dirty="0" smtClean="0">
                  <a:solidFill>
                    <a:srgbClr val="FF8000"/>
                  </a:solidFill>
                  <a:latin typeface="Arial" pitchFamily="-108" charset="0"/>
                </a:rPr>
                <a:t>Applied TFM</a:t>
              </a:r>
            </a:p>
          </p:txBody>
        </p:sp>
      </p:grpSp>
      <p:pic>
        <p:nvPicPr>
          <p:cNvPr id="67" name="Picture 66" descr="slightly banked ac.png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44528" y="3853332"/>
            <a:ext cx="562348" cy="205504"/>
          </a:xfrm>
          <a:prstGeom prst="rect">
            <a:avLst/>
          </a:prstGeom>
          <a:scene3d>
            <a:camera prst="orthographicFront">
              <a:rot lat="0" lon="10800000" rev="0"/>
            </a:camera>
            <a:lightRig rig="threePt" dir="t"/>
          </a:scene3d>
        </p:spPr>
      </p:pic>
      <p:pic>
        <p:nvPicPr>
          <p:cNvPr id="68" name="Picture 67" descr="slightly banked ac.png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23075" y="3357836"/>
            <a:ext cx="562348" cy="205504"/>
          </a:xfrm>
          <a:prstGeom prst="rect">
            <a:avLst/>
          </a:prstGeom>
          <a:effectLst/>
          <a:scene3d>
            <a:camera prst="orthographicFront">
              <a:rot lat="1800000" lon="1800000" rev="0"/>
            </a:camera>
            <a:lightRig rig="threePt" dir="t"/>
          </a:scene3d>
        </p:spPr>
      </p:pic>
      <p:pic>
        <p:nvPicPr>
          <p:cNvPr id="69" name="Picture 68" descr="slightly banked ac.png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91874" y="3264034"/>
            <a:ext cx="562348" cy="205504"/>
          </a:xfrm>
          <a:prstGeom prst="rect">
            <a:avLst/>
          </a:prstGeom>
          <a:scene3d>
            <a:camera prst="orthographicFront">
              <a:rot lat="0" lon="0" rev="1800000"/>
            </a:camera>
            <a:lightRig rig="threePt" dir="t"/>
          </a:scene3d>
        </p:spPr>
      </p:pic>
      <p:cxnSp>
        <p:nvCxnSpPr>
          <p:cNvPr id="55" name="Straight Arrow Connector 54"/>
          <p:cNvCxnSpPr>
            <a:stCxn id="64" idx="2"/>
          </p:cNvCxnSpPr>
          <p:nvPr/>
        </p:nvCxnSpPr>
        <p:spPr bwMode="auto">
          <a:xfrm>
            <a:off x="1847808" y="2368390"/>
            <a:ext cx="1047792" cy="2354960"/>
          </a:xfrm>
          <a:prstGeom prst="straightConnector1">
            <a:avLst/>
          </a:prstGeom>
          <a:ln w="38100" cmpd="sng">
            <a:headEnd type="none" w="med" len="med"/>
            <a:tailEnd type="arrow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13078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ChangeArrowheads="1"/>
          </p:cNvSpPr>
          <p:nvPr/>
        </p:nvSpPr>
        <p:spPr bwMode="auto">
          <a:xfrm>
            <a:off x="79375" y="1075138"/>
            <a:ext cx="8985250" cy="49628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622300" lvl="3" indent="-168275" defTabSz="914400" eaLnBrk="0" fontAlgn="base" hangingPunct="0">
              <a:spcBef>
                <a:spcPts val="300"/>
              </a:spcBef>
              <a:spcAft>
                <a:spcPct val="0"/>
              </a:spcAft>
              <a:buFont typeface="Arial"/>
              <a:buChar char="•"/>
            </a:pPr>
            <a:r>
              <a:rPr lang="en-US" sz="1600" dirty="0" smtClean="0">
                <a:solidFill>
                  <a:srgbClr val="000000"/>
                </a:solidFill>
                <a:latin typeface="Arial Narrow" charset="0"/>
                <a:ea typeface="ＭＳ Ｐゴシック" charset="0"/>
                <a:cs typeface="ＭＳ Ｐゴシック" charset="0"/>
              </a:rPr>
              <a:t>ATFM RTT Tech Transfer – DWR (July/August 2016)</a:t>
            </a:r>
            <a:endParaRPr lang="en-US" sz="1400" dirty="0" smtClean="0">
              <a:solidFill>
                <a:srgbClr val="000000"/>
              </a:solidFill>
              <a:latin typeface="Arial Narrow" charset="0"/>
              <a:ea typeface="ＭＳ Ｐゴシック" charset="0"/>
              <a:cs typeface="ＭＳ Ｐゴシック" charset="0"/>
            </a:endParaRPr>
          </a:p>
          <a:p>
            <a:pPr marL="1139825" lvl="4" indent="-225425" defTabSz="914400" eaLnBrk="0" fontAlgn="base" hangingPunct="0">
              <a:spcBef>
                <a:spcPts val="300"/>
              </a:spcBef>
              <a:spcAft>
                <a:spcPct val="0"/>
              </a:spcAft>
              <a:buFont typeface="Lucida Grande" charset="0"/>
              <a:buChar char="-"/>
            </a:pPr>
            <a:r>
              <a:rPr lang="en-US" sz="1400" dirty="0" smtClean="0">
                <a:solidFill>
                  <a:srgbClr val="000000"/>
                </a:solidFill>
                <a:latin typeface="Arial Narrow" charset="0"/>
                <a:ea typeface="ＭＳ Ｐゴシック" charset="0"/>
                <a:cs typeface="ＭＳ Ｐゴシック" charset="0"/>
              </a:rPr>
              <a:t>Delivering: Requirements</a:t>
            </a:r>
            <a:r>
              <a:rPr lang="en-US" sz="1400" dirty="0">
                <a:solidFill>
                  <a:srgbClr val="000000"/>
                </a:solidFill>
                <a:latin typeface="Arial Narrow" charset="0"/>
                <a:ea typeface="ＭＳ Ｐゴシック" charset="0"/>
                <a:cs typeface="ＭＳ Ｐゴシック" charset="0"/>
              </a:rPr>
              <a:t>, ConOps, software, user </a:t>
            </a:r>
            <a:r>
              <a:rPr lang="en-US" sz="1400" dirty="0" smtClean="0">
                <a:solidFill>
                  <a:srgbClr val="000000"/>
                </a:solidFill>
                <a:latin typeface="Arial Narrow" charset="0"/>
                <a:ea typeface="ＭＳ Ｐゴシック" charset="0"/>
                <a:cs typeface="ＭＳ Ｐゴシック" charset="0"/>
              </a:rPr>
              <a:t>guide, publications</a:t>
            </a:r>
            <a:endParaRPr lang="en-US" sz="1400" dirty="0">
              <a:solidFill>
                <a:srgbClr val="000000"/>
              </a:solidFill>
              <a:latin typeface="Arial Narrow" charset="0"/>
              <a:ea typeface="ＭＳ Ｐゴシック" charset="0"/>
              <a:cs typeface="ＭＳ Ｐゴシック" charset="0"/>
            </a:endParaRPr>
          </a:p>
          <a:p>
            <a:pPr marL="1139825" lvl="4" indent="-225425" defTabSz="914400" eaLnBrk="0" fontAlgn="base" hangingPunct="0">
              <a:spcBef>
                <a:spcPts val="300"/>
              </a:spcBef>
              <a:spcAft>
                <a:spcPct val="0"/>
              </a:spcAft>
              <a:buFont typeface="Lucida Grande" charset="0"/>
              <a:buChar char="-"/>
            </a:pPr>
            <a:r>
              <a:rPr lang="en-US" sz="1400" dirty="0" smtClean="0">
                <a:solidFill>
                  <a:srgbClr val="000000"/>
                </a:solidFill>
                <a:latin typeface="Arial Narrow" charset="0"/>
                <a:ea typeface="ＭＳ Ｐゴシック" charset="0"/>
                <a:cs typeface="ＭＳ Ｐゴシック" charset="0"/>
              </a:rPr>
              <a:t>Tech Transfer TIM (Sept/Oct 2016) - NASA-led meeting with broad FAA community at FAA HQ describing the DWR technology, and reviewing deliverable materials</a:t>
            </a:r>
            <a:endParaRPr lang="en-US" sz="1400" dirty="0">
              <a:solidFill>
                <a:srgbClr val="000000"/>
              </a:solidFill>
              <a:latin typeface="Arial Narrow" charset="0"/>
              <a:ea typeface="ＭＳ Ｐゴシック" charset="0"/>
              <a:cs typeface="ＭＳ Ｐゴシック" charset="0"/>
            </a:endParaRPr>
          </a:p>
          <a:p>
            <a:pPr marL="625475" lvl="2" indent="-171450" defTabSz="914400" eaLnBrk="0" fontAlgn="base" hangingPunct="0">
              <a:spcBef>
                <a:spcPts val="300"/>
              </a:spcBef>
              <a:spcAft>
                <a:spcPct val="0"/>
              </a:spcAft>
              <a:buFont typeface="Arial"/>
              <a:buChar char="•"/>
            </a:pPr>
            <a:r>
              <a:rPr lang="en-US" sz="1600" dirty="0">
                <a:solidFill>
                  <a:srgbClr val="000000"/>
                </a:solidFill>
                <a:latin typeface="Arial Narrow" charset="0"/>
                <a:ea typeface="ＭＳ Ｐゴシック" charset="0"/>
                <a:cs typeface="ＭＳ Ｐゴシック" charset="0"/>
              </a:rPr>
              <a:t>Under SAA with American, installing NASCENT tool in IOC July/Aug </a:t>
            </a:r>
            <a:r>
              <a:rPr lang="en-US" sz="1600" dirty="0" smtClean="0">
                <a:solidFill>
                  <a:srgbClr val="000000"/>
                </a:solidFill>
                <a:latin typeface="Arial Narrow" charset="0"/>
                <a:ea typeface="ＭＳ Ｐゴシック" charset="0"/>
                <a:cs typeface="ＭＳ Ｐゴシック" charset="0"/>
              </a:rPr>
              <a:t>2016</a:t>
            </a:r>
            <a:endParaRPr lang="en-US" sz="1600" dirty="0">
              <a:solidFill>
                <a:srgbClr val="000000"/>
              </a:solidFill>
              <a:latin typeface="Arial Narrow" charset="0"/>
              <a:ea typeface="ＭＳ Ｐゴシック" charset="0"/>
              <a:cs typeface="ＭＳ Ｐゴシック" charset="0"/>
            </a:endParaRPr>
          </a:p>
          <a:p>
            <a:pPr marL="1135063" lvl="3" indent="-225425" defTabSz="914400" eaLnBrk="0" fontAlgn="base" hangingPunct="0">
              <a:spcBef>
                <a:spcPts val="300"/>
              </a:spcBef>
              <a:spcAft>
                <a:spcPct val="0"/>
              </a:spcAft>
              <a:buFont typeface="Lucida Grande" charset="0"/>
              <a:buChar char="-"/>
            </a:pPr>
            <a:r>
              <a:rPr lang="en-US" sz="1400" dirty="0" smtClean="0">
                <a:solidFill>
                  <a:srgbClr val="000000"/>
                </a:solidFill>
                <a:latin typeface="Arial Narrow" charset="0"/>
                <a:ea typeface="ＭＳ Ｐゴシック" charset="0"/>
                <a:cs typeface="ＭＳ Ｐゴシック" charset="0"/>
              </a:rPr>
              <a:t>NASA-developed FACET-based tool to run DWR at all 20 ARTCCs simultaneously</a:t>
            </a:r>
          </a:p>
          <a:p>
            <a:pPr marL="1135063" lvl="3" indent="-225425" defTabSz="914400" eaLnBrk="0" fontAlgn="base" hangingPunct="0">
              <a:spcBef>
                <a:spcPts val="300"/>
              </a:spcBef>
              <a:spcAft>
                <a:spcPct val="0"/>
              </a:spcAft>
              <a:buFont typeface="Lucida Grande" charset="0"/>
              <a:buChar char="-"/>
            </a:pPr>
            <a:r>
              <a:rPr lang="en-US" sz="1400" dirty="0" smtClean="0">
                <a:solidFill>
                  <a:srgbClr val="000000"/>
                </a:solidFill>
                <a:latin typeface="Arial Narrow" charset="0"/>
                <a:ea typeface="ＭＳ Ｐゴシック" charset="0"/>
                <a:cs typeface="ＭＳ Ｐゴシック" charset="0"/>
              </a:rPr>
              <a:t>Utilizes </a:t>
            </a:r>
            <a:r>
              <a:rPr lang="en-US" sz="1400" dirty="0">
                <a:solidFill>
                  <a:srgbClr val="000000"/>
                </a:solidFill>
                <a:latin typeface="Arial Narrow" charset="0"/>
                <a:ea typeface="ＭＳ Ｐゴシック" charset="0"/>
                <a:cs typeface="ＭＳ Ｐゴシック" charset="0"/>
              </a:rPr>
              <a:t>airline data sources, will enable transition away from NASA-dependence on data for DWR </a:t>
            </a:r>
            <a:r>
              <a:rPr lang="en-US" sz="1400" dirty="0" smtClean="0">
                <a:solidFill>
                  <a:srgbClr val="000000"/>
                </a:solidFill>
                <a:latin typeface="Arial Narrow" charset="0"/>
                <a:ea typeface="ＭＳ Ｐゴシック" charset="0"/>
                <a:cs typeface="ＭＳ Ｐゴシック" charset="0"/>
              </a:rPr>
              <a:t>operation</a:t>
            </a:r>
          </a:p>
          <a:p>
            <a:pPr marL="1135063" lvl="3" indent="-225425" defTabSz="914400" eaLnBrk="0" fontAlgn="base" hangingPunct="0">
              <a:spcBef>
                <a:spcPts val="300"/>
              </a:spcBef>
              <a:spcAft>
                <a:spcPct val="0"/>
              </a:spcAft>
              <a:buFont typeface="Lucida Grande" charset="0"/>
              <a:buChar char="-"/>
            </a:pPr>
            <a:r>
              <a:rPr lang="en-US" sz="1400" dirty="0" smtClean="0">
                <a:solidFill>
                  <a:srgbClr val="000000"/>
                </a:solidFill>
                <a:latin typeface="Arial Narrow" charset="0"/>
                <a:ea typeface="ＭＳ Ｐゴシック" charset="0"/>
                <a:cs typeface="ＭＳ Ｐゴシック" charset="0"/>
              </a:rPr>
              <a:t>Also enables </a:t>
            </a:r>
            <a:r>
              <a:rPr lang="en-US" sz="1400" dirty="0">
                <a:solidFill>
                  <a:srgbClr val="000000"/>
                </a:solidFill>
                <a:latin typeface="Arial Narrow" charset="0"/>
                <a:ea typeface="ＭＳ Ｐゴシック" charset="0"/>
                <a:cs typeface="ＭＳ Ｐゴシック" charset="0"/>
              </a:rPr>
              <a:t>potential air/ground partnership per recent TASAR interest from </a:t>
            </a:r>
            <a:r>
              <a:rPr lang="en-US" sz="1400" dirty="0" smtClean="0">
                <a:solidFill>
                  <a:srgbClr val="000000"/>
                </a:solidFill>
                <a:latin typeface="Arial Narrow" charset="0"/>
                <a:ea typeface="ＭＳ Ｐゴシック" charset="0"/>
                <a:cs typeface="ＭＳ Ｐゴシック" charset="0"/>
              </a:rPr>
              <a:t>airline</a:t>
            </a:r>
          </a:p>
          <a:p>
            <a:pPr marL="625475" lvl="2" indent="-173038" defTabSz="914400" eaLnBrk="0" fontAlgn="base" hangingPunct="0">
              <a:spcBef>
                <a:spcPts val="300"/>
              </a:spcBef>
              <a:spcAft>
                <a:spcPct val="0"/>
              </a:spcAft>
              <a:buFont typeface="Arial"/>
              <a:buChar char="•"/>
            </a:pPr>
            <a:r>
              <a:rPr lang="en-US" sz="1600" dirty="0" smtClean="0">
                <a:solidFill>
                  <a:srgbClr val="000000"/>
                </a:solidFill>
                <a:latin typeface="Arial Narrow" charset="0"/>
                <a:ea typeface="ＭＳ Ｐゴシック" charset="0"/>
                <a:cs typeface="ＭＳ Ｐゴシック" charset="0"/>
              </a:rPr>
              <a:t>MFCR Status</a:t>
            </a:r>
          </a:p>
          <a:p>
            <a:pPr marL="1138238" lvl="3" indent="-230188" defTabSz="914400" eaLnBrk="0" fontAlgn="base" hangingPunct="0">
              <a:spcBef>
                <a:spcPts val="300"/>
              </a:spcBef>
              <a:spcAft>
                <a:spcPct val="0"/>
              </a:spcAft>
              <a:buFont typeface="Lucida Grande"/>
              <a:buChar char="-"/>
            </a:pPr>
            <a:r>
              <a:rPr lang="en-US" sz="1400" dirty="0" smtClean="0">
                <a:solidFill>
                  <a:srgbClr val="000000"/>
                </a:solidFill>
                <a:latin typeface="Arial Narrow" charset="0"/>
                <a:ea typeface="ＭＳ Ｐゴシック" charset="0"/>
                <a:cs typeface="ＭＳ Ｐゴシック" charset="0"/>
              </a:rPr>
              <a:t>NRA to be awarded in FY16 for MFCR benefits case</a:t>
            </a:r>
          </a:p>
          <a:p>
            <a:pPr marL="1138238" lvl="3" indent="-230188" defTabSz="914400" eaLnBrk="0" fontAlgn="base" hangingPunct="0">
              <a:spcBef>
                <a:spcPts val="300"/>
              </a:spcBef>
              <a:spcAft>
                <a:spcPct val="0"/>
              </a:spcAft>
              <a:buFont typeface="Lucida Grande"/>
              <a:buChar char="-"/>
            </a:pPr>
            <a:r>
              <a:rPr lang="en-US" sz="1400" dirty="0" smtClean="0">
                <a:solidFill>
                  <a:srgbClr val="000000"/>
                </a:solidFill>
                <a:latin typeface="Arial Narrow" charset="0"/>
                <a:ea typeface="ＭＳ Ｐゴシック" charset="0"/>
                <a:cs typeface="ＭＳ Ｐゴシック" charset="0"/>
              </a:rPr>
              <a:t>Development continues leveraging input received from stakeholder/SME interactions</a:t>
            </a:r>
          </a:p>
          <a:p>
            <a:pPr marL="1138238" lvl="3" indent="-230188" defTabSz="914400" eaLnBrk="0" fontAlgn="base" hangingPunct="0">
              <a:spcBef>
                <a:spcPts val="300"/>
              </a:spcBef>
              <a:spcAft>
                <a:spcPct val="0"/>
              </a:spcAft>
              <a:buFont typeface="Lucida Grande"/>
              <a:buChar char="-"/>
            </a:pPr>
            <a:r>
              <a:rPr lang="en-US" sz="1400" dirty="0" smtClean="0">
                <a:solidFill>
                  <a:srgbClr val="000000"/>
                </a:solidFill>
                <a:latin typeface="Arial Narrow" charset="0"/>
                <a:ea typeface="ＭＳ Ｐゴシック" charset="0"/>
                <a:cs typeface="ＭＳ Ｐゴシック" charset="0"/>
              </a:rPr>
              <a:t>Initial three-day SME Evaluation activity planned for Oct, and HITL simulation in January</a:t>
            </a:r>
          </a:p>
          <a:p>
            <a:pPr marL="1138238" lvl="3" indent="-230188" defTabSz="914400" eaLnBrk="0" fontAlgn="base" hangingPunct="0">
              <a:spcBef>
                <a:spcPts val="300"/>
              </a:spcBef>
              <a:spcAft>
                <a:spcPct val="0"/>
              </a:spcAft>
              <a:buFont typeface="Lucida Grande"/>
              <a:buChar char="-"/>
            </a:pPr>
            <a:r>
              <a:rPr lang="en-US" sz="1400" dirty="0" smtClean="0">
                <a:solidFill>
                  <a:srgbClr val="000000"/>
                </a:solidFill>
                <a:latin typeface="Arial Narrow" charset="0"/>
                <a:ea typeface="ＭＳ Ｐゴシック" charset="0"/>
                <a:cs typeface="ＭＳ Ｐゴシック" charset="0"/>
              </a:rPr>
              <a:t>MFCR is an RTT tech transfer product, delivering requirements, ConOps, etc, in Mar/Apr 2017</a:t>
            </a:r>
          </a:p>
          <a:p>
            <a:pPr marL="625475" lvl="2" indent="-173038" defTabSz="914400" eaLnBrk="0" fontAlgn="base" hangingPunct="0">
              <a:spcBef>
                <a:spcPts val="300"/>
              </a:spcBef>
              <a:spcAft>
                <a:spcPct val="0"/>
              </a:spcAft>
              <a:buFont typeface="Arial"/>
              <a:buChar char="•"/>
            </a:pPr>
            <a:r>
              <a:rPr lang="en-US" sz="1600" dirty="0" smtClean="0">
                <a:solidFill>
                  <a:srgbClr val="000000"/>
                </a:solidFill>
                <a:latin typeface="Arial Narrow" charset="0"/>
                <a:ea typeface="ＭＳ Ｐゴシック" charset="0"/>
                <a:cs typeface="ＭＳ Ｐゴシック" charset="0"/>
              </a:rPr>
              <a:t>DRAW/ORC Status</a:t>
            </a:r>
          </a:p>
          <a:p>
            <a:pPr marL="1138238" lvl="3" indent="-230188" defTabSz="914400" eaLnBrk="0" fontAlgn="base" hangingPunct="0">
              <a:spcBef>
                <a:spcPts val="300"/>
              </a:spcBef>
              <a:spcAft>
                <a:spcPct val="0"/>
              </a:spcAft>
              <a:buFont typeface="Lucida Grande"/>
              <a:buChar char="-"/>
            </a:pPr>
            <a:r>
              <a:rPr lang="en-US" sz="1400" dirty="0">
                <a:solidFill>
                  <a:srgbClr val="000000"/>
                </a:solidFill>
                <a:latin typeface="Arial Narrow" charset="0"/>
                <a:ea typeface="ＭＳ Ｐゴシック" charset="0"/>
                <a:cs typeface="ＭＳ Ｐゴシック" charset="0"/>
              </a:rPr>
              <a:t>Development continues leveraging input received from stakeholder/SME </a:t>
            </a:r>
            <a:r>
              <a:rPr lang="en-US" sz="1400" dirty="0" smtClean="0">
                <a:solidFill>
                  <a:srgbClr val="000000"/>
                </a:solidFill>
                <a:latin typeface="Arial Narrow" charset="0"/>
                <a:ea typeface="ＭＳ Ｐゴシック" charset="0"/>
                <a:cs typeface="ＭＳ Ｐゴシック" charset="0"/>
              </a:rPr>
              <a:t>interactions</a:t>
            </a:r>
          </a:p>
          <a:p>
            <a:pPr marL="1138238" lvl="3" indent="-230188" defTabSz="914400" eaLnBrk="0" fontAlgn="base" hangingPunct="0">
              <a:spcBef>
                <a:spcPts val="300"/>
              </a:spcBef>
              <a:spcAft>
                <a:spcPct val="0"/>
              </a:spcAft>
              <a:buFont typeface="Lucida Grande"/>
              <a:buChar char="-"/>
            </a:pPr>
            <a:r>
              <a:rPr lang="en-US" sz="1400" dirty="0" smtClean="0">
                <a:solidFill>
                  <a:srgbClr val="000000"/>
                </a:solidFill>
                <a:latin typeface="Arial Narrow" charset="0"/>
                <a:ea typeface="ＭＳ Ｐゴシック" charset="0"/>
                <a:cs typeface="ＭＳ Ｐゴシック" charset="0"/>
              </a:rPr>
              <a:t>Meter-fix balancing functionality of ORC concept being added as additional DRAW functionality</a:t>
            </a:r>
            <a:endParaRPr lang="en-US" sz="1400" dirty="0">
              <a:solidFill>
                <a:srgbClr val="000000"/>
              </a:solidFill>
              <a:latin typeface="Arial Narrow" charset="0"/>
              <a:ea typeface="ＭＳ Ｐゴシック" charset="0"/>
              <a:cs typeface="ＭＳ Ｐゴシック" charset="0"/>
            </a:endParaRPr>
          </a:p>
          <a:p>
            <a:pPr marL="1138238" lvl="3" indent="-230188" defTabSz="914400" eaLnBrk="0" fontAlgn="base" hangingPunct="0">
              <a:spcBef>
                <a:spcPts val="300"/>
              </a:spcBef>
              <a:spcAft>
                <a:spcPct val="0"/>
              </a:spcAft>
              <a:buFont typeface="Lucida Grande"/>
              <a:buChar char="-"/>
            </a:pPr>
            <a:r>
              <a:rPr lang="en-US" sz="1400" dirty="0" smtClean="0">
                <a:solidFill>
                  <a:srgbClr val="000000"/>
                </a:solidFill>
                <a:latin typeface="Arial Narrow" charset="0"/>
                <a:ea typeface="ＭＳ Ｐゴシック" charset="0"/>
                <a:cs typeface="ＭＳ Ｐゴシック" charset="0"/>
              </a:rPr>
              <a:t>DRAW Workshop – Aug 10 – bringing in former (and possibly current) Traffic Managers, arrival-sector controllers</a:t>
            </a:r>
          </a:p>
          <a:p>
            <a:pPr marL="1138238" lvl="3" indent="-230188" defTabSz="914400" eaLnBrk="0" fontAlgn="base" hangingPunct="0">
              <a:spcBef>
                <a:spcPts val="300"/>
              </a:spcBef>
              <a:spcAft>
                <a:spcPct val="0"/>
              </a:spcAft>
              <a:buFont typeface="Lucida Grande"/>
              <a:buChar char="-"/>
            </a:pPr>
            <a:r>
              <a:rPr lang="en-US" sz="1400" dirty="0" smtClean="0">
                <a:solidFill>
                  <a:srgbClr val="000000"/>
                </a:solidFill>
                <a:latin typeface="Arial Narrow" charset="0"/>
                <a:ea typeface="ＭＳ Ｐゴシック" charset="0"/>
                <a:cs typeface="ＭＳ Ｐゴシック" charset="0"/>
              </a:rPr>
              <a:t>Five DRAW HITLs planned through FY19 in preparation for integration with TBFM and culminating ARC HITL</a:t>
            </a:r>
          </a:p>
          <a:p>
            <a:pPr marL="1138238" lvl="3" indent="-230188" defTabSz="914400" eaLnBrk="0" fontAlgn="base" hangingPunct="0">
              <a:spcBef>
                <a:spcPts val="300"/>
              </a:spcBef>
              <a:spcAft>
                <a:spcPct val="0"/>
              </a:spcAft>
              <a:buFont typeface="Lucida Grande"/>
              <a:buChar char="-"/>
            </a:pPr>
            <a:r>
              <a:rPr lang="en-US" sz="1400" dirty="0" smtClean="0">
                <a:solidFill>
                  <a:srgbClr val="000000"/>
                </a:solidFill>
                <a:latin typeface="Arial Narrow" charset="0"/>
                <a:ea typeface="ＭＳ Ｐゴシック" charset="0"/>
                <a:cs typeface="ＭＳ Ｐゴシック" charset="0"/>
              </a:rPr>
              <a:t>Two RTT tech transfers scheduled – Q2FY18 and Q2FY20</a:t>
            </a:r>
            <a:endParaRPr lang="en-US" sz="1400" dirty="0">
              <a:solidFill>
                <a:srgbClr val="000000"/>
              </a:solidFill>
              <a:latin typeface="Arial Narrow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 bwMode="auto">
          <a:xfrm>
            <a:off x="1149350" y="131763"/>
            <a:ext cx="8434388" cy="66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/>
        </p:spPr>
        <p:txBody>
          <a:bodyPr anchor="ctr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 Narrow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 Narrow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 Narrow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 Narrow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 Narrow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 Narrow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 Narrow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defTabSz="914400">
              <a:defRPr/>
            </a:pPr>
            <a:r>
              <a:rPr lang="en-US" sz="3200" kern="0" dirty="0" smtClean="0">
                <a:solidFill>
                  <a:srgbClr val="000000"/>
                </a:solidFill>
                <a:latin typeface="Arial Narrow"/>
              </a:rPr>
              <a:t>ATD-3 – Technical Highlights</a:t>
            </a:r>
            <a:endParaRPr lang="en-US" sz="3200" kern="0" dirty="0">
              <a:solidFill>
                <a:srgbClr val="000000"/>
              </a:solidFill>
              <a:latin typeface="Arial Narrow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1425" y="1974533"/>
            <a:ext cx="2743200" cy="42005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96671" y="5705551"/>
            <a:ext cx="1765189" cy="107624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24331" y="3105803"/>
            <a:ext cx="1646289" cy="11105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1895199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ChangeArrowheads="1"/>
          </p:cNvSpPr>
          <p:nvPr/>
        </p:nvSpPr>
        <p:spPr bwMode="auto">
          <a:xfrm>
            <a:off x="79375" y="1125538"/>
            <a:ext cx="8985250" cy="54707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b="1" dirty="0" smtClean="0">
                <a:solidFill>
                  <a:srgbClr val="000000"/>
                </a:solidFill>
                <a:latin typeface="Arial Narrow" charset="0"/>
                <a:ea typeface="ＭＳ Ｐゴシック" charset="0"/>
                <a:cs typeface="ＭＳ Ｐゴシック" charset="0"/>
              </a:rPr>
              <a:t>Airline SAA collaborations </a:t>
            </a:r>
            <a:r>
              <a:rPr lang="en-US" sz="1600" b="1" dirty="0">
                <a:solidFill>
                  <a:srgbClr val="000000"/>
                </a:solidFill>
                <a:latin typeface="Arial Narrow" charset="0"/>
                <a:ea typeface="ＭＳ Ｐゴシック" charset="0"/>
                <a:cs typeface="ＭＳ Ｐゴシック" charset="0"/>
              </a:rPr>
              <a:t>continue toward initiating operational trials in FY17</a:t>
            </a:r>
          </a:p>
          <a:p>
            <a:pPr lvl="1" defTabSz="914400" eaLnBrk="0" fontAlgn="base" hangingPunct="0">
              <a:spcBef>
                <a:spcPts val="300"/>
              </a:spcBef>
              <a:spcAft>
                <a:spcPct val="0"/>
              </a:spcAft>
            </a:pPr>
            <a:endParaRPr lang="en-US" sz="1600" u="sng" dirty="0" smtClean="0">
              <a:solidFill>
                <a:srgbClr val="000000"/>
              </a:solidFill>
              <a:latin typeface="Arial Narrow" charset="0"/>
              <a:ea typeface="ＭＳ Ｐゴシック" charset="0"/>
              <a:cs typeface="ＭＳ Ｐゴシック" charset="0"/>
            </a:endParaRPr>
          </a:p>
          <a:p>
            <a:pPr marL="625475" lvl="1" indent="-168275" defTabSz="914400" eaLnBrk="0" fontAlgn="base" hangingPunct="0">
              <a:spcBef>
                <a:spcPts val="300"/>
              </a:spcBef>
              <a:spcAft>
                <a:spcPct val="0"/>
              </a:spcAft>
              <a:buFont typeface="Arial" charset="0"/>
              <a:buChar char="•"/>
            </a:pPr>
            <a:r>
              <a:rPr lang="en-US" sz="1600" u="sng" dirty="0" smtClean="0">
                <a:solidFill>
                  <a:srgbClr val="000000"/>
                </a:solidFill>
                <a:latin typeface="Arial Narrow" charset="0"/>
                <a:ea typeface="ＭＳ Ｐゴシック" charset="0"/>
                <a:cs typeface="ＭＳ Ｐゴシック" charset="0"/>
              </a:rPr>
              <a:t>Alaska </a:t>
            </a:r>
            <a:r>
              <a:rPr lang="en-US" sz="1600" u="sng" dirty="0">
                <a:solidFill>
                  <a:srgbClr val="000000"/>
                </a:solidFill>
                <a:latin typeface="Arial Narrow" charset="0"/>
                <a:ea typeface="ＭＳ Ｐゴシック" charset="0"/>
                <a:cs typeface="ＭＳ Ｐゴシック" charset="0"/>
              </a:rPr>
              <a:t>Airlines</a:t>
            </a:r>
          </a:p>
          <a:p>
            <a:pPr marL="1143000" lvl="2" indent="-225425" defTabSz="914400" eaLnBrk="0" fontAlgn="base" hangingPunct="0">
              <a:spcBef>
                <a:spcPts val="300"/>
              </a:spcBef>
              <a:spcAft>
                <a:spcPct val="0"/>
              </a:spcAft>
              <a:buFont typeface="Lucida Grande" charset="0"/>
              <a:buChar char="-"/>
            </a:pPr>
            <a:r>
              <a:rPr lang="en-US" sz="1400" dirty="0">
                <a:solidFill>
                  <a:srgbClr val="000000"/>
                </a:solidFill>
                <a:latin typeface="Arial Narrow" charset="0"/>
                <a:ea typeface="ＭＳ Ｐゴシック" charset="0"/>
                <a:cs typeface="ＭＳ Ｐゴシック" charset="0"/>
              </a:rPr>
              <a:t>Data agreement with Boeing to receive 737NG performance data for TASAR trials</a:t>
            </a:r>
          </a:p>
          <a:p>
            <a:pPr marL="1143000" lvl="2" indent="-225425" defTabSz="914400" eaLnBrk="0" fontAlgn="base" hangingPunct="0">
              <a:spcBef>
                <a:spcPts val="300"/>
              </a:spcBef>
              <a:spcAft>
                <a:spcPct val="0"/>
              </a:spcAft>
              <a:buFont typeface="Lucida Grande" charset="0"/>
              <a:buChar char="-"/>
            </a:pPr>
            <a:r>
              <a:rPr lang="en-US" sz="1400" dirty="0">
                <a:solidFill>
                  <a:srgbClr val="000000"/>
                </a:solidFill>
                <a:latin typeface="Arial Narrow" charset="0"/>
                <a:ea typeface="ＭＳ Ｐゴシック" charset="0"/>
                <a:cs typeface="ＭＳ Ｐゴシック" charset="0"/>
              </a:rPr>
              <a:t>UTAS activity underway to achieve EFB wiring certifications needed for Alaska implementation</a:t>
            </a:r>
          </a:p>
          <a:p>
            <a:pPr marL="1143000" lvl="2" indent="-225425" defTabSz="914400" eaLnBrk="0" fontAlgn="base" hangingPunct="0">
              <a:spcBef>
                <a:spcPts val="300"/>
              </a:spcBef>
              <a:spcAft>
                <a:spcPct val="0"/>
              </a:spcAft>
              <a:buFont typeface="Lucida Grande" charset="0"/>
              <a:buChar char="-"/>
            </a:pPr>
            <a:r>
              <a:rPr lang="en-US" sz="1400" dirty="0">
                <a:solidFill>
                  <a:srgbClr val="000000"/>
                </a:solidFill>
                <a:latin typeface="Arial Narrow" charset="0"/>
                <a:ea typeface="ＭＳ Ｐゴシック" charset="0"/>
                <a:cs typeface="ＭＳ Ｐゴシック" charset="0"/>
              </a:rPr>
              <a:t>Procurements in progress to acquire weather data feeds from WSI</a:t>
            </a:r>
          </a:p>
          <a:p>
            <a:pPr marL="625475" lvl="1" indent="-168275" defTabSz="914400" eaLnBrk="0" fontAlgn="base" hangingPunct="0">
              <a:spcBef>
                <a:spcPts val="300"/>
              </a:spcBef>
              <a:spcAft>
                <a:spcPct val="0"/>
              </a:spcAft>
              <a:buFont typeface="Arial" charset="0"/>
              <a:buChar char="•"/>
            </a:pPr>
            <a:endParaRPr lang="en-US" sz="1600" u="sng" dirty="0" smtClean="0">
              <a:solidFill>
                <a:srgbClr val="000000"/>
              </a:solidFill>
              <a:latin typeface="Arial Narrow" charset="0"/>
              <a:ea typeface="ＭＳ Ｐゴシック" charset="0"/>
              <a:cs typeface="ＭＳ Ｐゴシック" charset="0"/>
            </a:endParaRPr>
          </a:p>
          <a:p>
            <a:pPr marL="625475" lvl="1" indent="-168275" defTabSz="914400" eaLnBrk="0" fontAlgn="base" hangingPunct="0">
              <a:spcBef>
                <a:spcPts val="300"/>
              </a:spcBef>
              <a:spcAft>
                <a:spcPct val="0"/>
              </a:spcAft>
              <a:buFont typeface="Arial" charset="0"/>
              <a:buChar char="•"/>
            </a:pPr>
            <a:r>
              <a:rPr lang="en-US" sz="1600" u="sng" dirty="0" smtClean="0">
                <a:solidFill>
                  <a:srgbClr val="000000"/>
                </a:solidFill>
                <a:latin typeface="Arial Narrow" charset="0"/>
                <a:ea typeface="ＭＳ Ｐゴシック" charset="0"/>
                <a:cs typeface="ＭＳ Ｐゴシック" charset="0"/>
              </a:rPr>
              <a:t>Virgin America</a:t>
            </a:r>
            <a:endParaRPr lang="en-US" sz="1600" dirty="0">
              <a:solidFill>
                <a:srgbClr val="000000"/>
              </a:solidFill>
              <a:latin typeface="Arial Narrow" charset="0"/>
              <a:ea typeface="ＭＳ Ｐゴシック" charset="0"/>
              <a:cs typeface="ＭＳ Ｐゴシック" charset="0"/>
            </a:endParaRPr>
          </a:p>
          <a:p>
            <a:pPr marL="1143000" lvl="2" indent="-225425" defTabSz="914400" eaLnBrk="0" fontAlgn="base" hangingPunct="0">
              <a:spcBef>
                <a:spcPts val="300"/>
              </a:spcBef>
              <a:spcAft>
                <a:spcPct val="0"/>
              </a:spcAft>
              <a:buFont typeface="Lucida Grande" charset="0"/>
              <a:buChar char="-"/>
            </a:pPr>
            <a:r>
              <a:rPr lang="en-US" sz="1400" dirty="0">
                <a:solidFill>
                  <a:srgbClr val="000000"/>
                </a:solidFill>
                <a:latin typeface="Arial Narrow" charset="0"/>
                <a:ea typeface="ＭＳ Ｐゴシック" charset="0"/>
                <a:cs typeface="ＭＳ Ｐゴシック" charset="0"/>
              </a:rPr>
              <a:t>Kickoff meeting </a:t>
            </a:r>
            <a:r>
              <a:rPr lang="en-US" sz="1400" dirty="0" smtClean="0">
                <a:solidFill>
                  <a:srgbClr val="000000"/>
                </a:solidFill>
                <a:latin typeface="Arial Narrow" charset="0"/>
                <a:ea typeface="ＭＳ Ｐゴシック" charset="0"/>
                <a:cs typeface="ＭＳ Ｐゴシック" charset="0"/>
              </a:rPr>
              <a:t>held, June 9</a:t>
            </a:r>
            <a:r>
              <a:rPr lang="en-US" sz="1400" baseline="30000" dirty="0" smtClean="0">
                <a:solidFill>
                  <a:srgbClr val="000000"/>
                </a:solidFill>
                <a:latin typeface="Arial Narrow" charset="0"/>
                <a:ea typeface="ＭＳ Ｐゴシック" charset="0"/>
                <a:cs typeface="ＭＳ Ｐゴシック" charset="0"/>
              </a:rPr>
              <a:t>th</a:t>
            </a:r>
            <a:r>
              <a:rPr lang="en-US" sz="1400" dirty="0" smtClean="0">
                <a:solidFill>
                  <a:srgbClr val="000000"/>
                </a:solidFill>
                <a:latin typeface="Arial Narrow" charset="0"/>
                <a:ea typeface="ＭＳ Ｐゴシック" charset="0"/>
                <a:cs typeface="ＭＳ Ｐゴシック" charset="0"/>
              </a:rPr>
              <a:t>, </a:t>
            </a:r>
            <a:r>
              <a:rPr lang="en-US" sz="1400" dirty="0">
                <a:solidFill>
                  <a:srgbClr val="000000"/>
                </a:solidFill>
                <a:latin typeface="Arial Narrow" charset="0"/>
                <a:ea typeface="ＭＳ Ｐゴシック" charset="0"/>
                <a:cs typeface="ＭＳ Ｐゴシック" charset="0"/>
              </a:rPr>
              <a:t>to organize upcoming activities to integrate TASAR into a Virgin America aircraft for operational trials as part of the NASA/Virgin America Space Act Agreement.  </a:t>
            </a:r>
          </a:p>
          <a:p>
            <a:pPr marL="1143000" lvl="2" indent="-225425" defTabSz="914400" eaLnBrk="0" fontAlgn="base" hangingPunct="0">
              <a:spcBef>
                <a:spcPts val="300"/>
              </a:spcBef>
              <a:spcAft>
                <a:spcPct val="0"/>
              </a:spcAft>
              <a:buFont typeface="Lucida Grande" charset="0"/>
              <a:buChar char="-"/>
            </a:pPr>
            <a:r>
              <a:rPr lang="en-US" sz="1400" dirty="0">
                <a:solidFill>
                  <a:srgbClr val="000000"/>
                </a:solidFill>
                <a:latin typeface="Arial Narrow" charset="0"/>
                <a:ea typeface="ＭＳ Ｐゴシック" charset="0"/>
                <a:cs typeface="ＭＳ Ｐゴシック" charset="0"/>
              </a:rPr>
              <a:t>Attendees included NASA, Virgin America (Flight Ops, Flight Tech Engineering, FOQA, Dispatch and Training), Engility Corp., Astronautics (EFB provider), Honeywell (ADS-B and wx radar provider), ViaSat (potential internet connectivity provider), Schneider Electric (Wx data provided)</a:t>
            </a:r>
            <a:endParaRPr lang="en-US" sz="1600" dirty="0">
              <a:solidFill>
                <a:srgbClr val="000000"/>
              </a:solidFill>
              <a:latin typeface="Arial Narrow" charset="0"/>
              <a:ea typeface="ＭＳ Ｐゴシック" charset="0"/>
              <a:cs typeface="ＭＳ Ｐゴシック" charset="0"/>
            </a:endParaRPr>
          </a:p>
          <a:p>
            <a:pPr marL="625475" lvl="1" indent="-168275" defTabSz="914400" eaLnBrk="0" fontAlgn="base" hangingPunct="0">
              <a:spcBef>
                <a:spcPts val="300"/>
              </a:spcBef>
              <a:spcAft>
                <a:spcPct val="0"/>
              </a:spcAft>
              <a:buFont typeface="Arial" charset="0"/>
              <a:buChar char="•"/>
            </a:pPr>
            <a:endParaRPr lang="en-US" sz="1600" dirty="0" smtClean="0">
              <a:solidFill>
                <a:srgbClr val="000000"/>
              </a:solidFill>
              <a:latin typeface="Arial Narrow" charset="0"/>
              <a:ea typeface="ＭＳ Ｐゴシック" charset="0"/>
              <a:cs typeface="ＭＳ Ｐゴシック" charset="0"/>
            </a:endParaRPr>
          </a:p>
          <a:p>
            <a:pPr marL="625475" lvl="1" indent="-168275" defTabSz="914400" eaLnBrk="0" fontAlgn="base" hangingPunct="0">
              <a:spcBef>
                <a:spcPts val="300"/>
              </a:spcBef>
              <a:spcAft>
                <a:spcPct val="0"/>
              </a:spcAft>
              <a:buFont typeface="Arial" charset="0"/>
              <a:buChar char="•"/>
            </a:pPr>
            <a:r>
              <a:rPr lang="en-US" sz="1600" dirty="0" smtClean="0">
                <a:solidFill>
                  <a:srgbClr val="000000"/>
                </a:solidFill>
                <a:latin typeface="Arial Narrow" charset="0"/>
                <a:ea typeface="ＭＳ Ｐゴシック" charset="0"/>
                <a:cs typeface="ＭＳ Ｐゴシック" charset="0"/>
              </a:rPr>
              <a:t>TASAR </a:t>
            </a:r>
            <a:r>
              <a:rPr lang="en-US" sz="1600" dirty="0">
                <a:solidFill>
                  <a:srgbClr val="000000"/>
                </a:solidFill>
                <a:latin typeface="Arial Narrow" charset="0"/>
                <a:ea typeface="ＭＳ Ｐゴシック" charset="0"/>
                <a:cs typeface="ＭＳ Ｐゴシック" charset="0"/>
              </a:rPr>
              <a:t>and Potential ATD-3 Collaboration with American Airlines</a:t>
            </a:r>
          </a:p>
          <a:p>
            <a:pPr marL="1143000" lvl="2" indent="-225425" defTabSz="914400" eaLnBrk="0" fontAlgn="base" hangingPunct="0">
              <a:spcBef>
                <a:spcPts val="300"/>
              </a:spcBef>
              <a:spcAft>
                <a:spcPct val="0"/>
              </a:spcAft>
              <a:buFont typeface="Lucida Grande" charset="0"/>
              <a:buChar char="-"/>
            </a:pPr>
            <a:r>
              <a:rPr lang="en-US" sz="1400" dirty="0">
                <a:solidFill>
                  <a:srgbClr val="000000"/>
                </a:solidFill>
                <a:latin typeface="Arial Narrow" charset="0"/>
                <a:ea typeface="ＭＳ Ｐゴシック" charset="0"/>
                <a:cs typeface="ＭＳ Ｐゴシック" charset="0"/>
              </a:rPr>
              <a:t>American Airlines asked for an update on the TASAR project and to discuss options for future collaboration.  ATD3 objectives of air/ground integration were discussed as an area of potential common interest.  A follow-up meeting at AAL </a:t>
            </a:r>
            <a:r>
              <a:rPr lang="en-US" sz="1400" dirty="0" smtClean="0">
                <a:solidFill>
                  <a:srgbClr val="000000"/>
                </a:solidFill>
                <a:latin typeface="Arial Narrow" charset="0"/>
                <a:ea typeface="ＭＳ Ｐゴシック" charset="0"/>
                <a:cs typeface="ＭＳ Ｐゴシック" charset="0"/>
              </a:rPr>
              <a:t>is currently scheduled for August 31st.</a:t>
            </a:r>
          </a:p>
          <a:p>
            <a:pPr marL="917575" lvl="2" defTabSz="914400" eaLnBrk="0" fontAlgn="base" hangingPunct="0">
              <a:spcBef>
                <a:spcPts val="300"/>
              </a:spcBef>
              <a:spcAft>
                <a:spcPct val="0"/>
              </a:spcAft>
            </a:pPr>
            <a:endParaRPr lang="en-US" sz="1400" dirty="0">
              <a:solidFill>
                <a:srgbClr val="000000"/>
              </a:solidFill>
              <a:latin typeface="Arial Narrow" charset="0"/>
              <a:ea typeface="ＭＳ Ｐゴシック" charset="0"/>
              <a:cs typeface="ＭＳ Ｐゴシック" charset="0"/>
            </a:endParaRPr>
          </a:p>
          <a:p>
            <a:pPr marL="450850" algn="ctr" defTabSz="914400" eaLnBrk="0" fontAlgn="base" hangingPunct="0">
              <a:spcBef>
                <a:spcPts val="300"/>
              </a:spcBef>
              <a:spcAft>
                <a:spcPct val="0"/>
              </a:spcAft>
            </a:pPr>
            <a:endParaRPr lang="en-US" sz="1600" b="1" dirty="0" smtClean="0">
              <a:solidFill>
                <a:srgbClr val="000000"/>
              </a:solidFill>
              <a:latin typeface="Arial Narrow" charset="0"/>
              <a:ea typeface="ＭＳ Ｐゴシック" charset="0"/>
              <a:cs typeface="ＭＳ Ｐゴシック" charset="0"/>
            </a:endParaRPr>
          </a:p>
          <a:p>
            <a:pPr marL="450850" algn="ctr" defTabSz="914400" eaLnBrk="0" fontAlgn="base" hangingPunct="0">
              <a:spcBef>
                <a:spcPts val="300"/>
              </a:spcBef>
              <a:spcAft>
                <a:spcPct val="0"/>
              </a:spcAft>
            </a:pPr>
            <a:r>
              <a:rPr lang="en-US" sz="1600" b="1" dirty="0" smtClean="0">
                <a:solidFill>
                  <a:srgbClr val="000000"/>
                </a:solidFill>
                <a:latin typeface="Arial Narrow" charset="0"/>
                <a:ea typeface="ＭＳ Ｐゴシック" charset="0"/>
                <a:cs typeface="ＭＳ Ｐゴシック" charset="0"/>
              </a:rPr>
              <a:t>Traffic </a:t>
            </a:r>
            <a:r>
              <a:rPr lang="en-US" sz="1600" b="1" dirty="0">
                <a:solidFill>
                  <a:srgbClr val="000000"/>
                </a:solidFill>
                <a:latin typeface="Arial Narrow" charset="0"/>
                <a:ea typeface="ＭＳ Ｐゴシック" charset="0"/>
                <a:cs typeface="ＭＳ Ｐゴシック" charset="0"/>
              </a:rPr>
              <a:t>Aware Planner (TAP) </a:t>
            </a:r>
            <a:r>
              <a:rPr lang="en-US" sz="1600" b="1" dirty="0" smtClean="0">
                <a:solidFill>
                  <a:srgbClr val="000000"/>
                </a:solidFill>
                <a:latin typeface="Arial Narrow" charset="0"/>
                <a:ea typeface="ＭＳ Ｐゴシック" charset="0"/>
                <a:cs typeface="ＭＳ Ｐゴシック" charset="0"/>
              </a:rPr>
              <a:t>Awarded 2016 </a:t>
            </a:r>
            <a:r>
              <a:rPr lang="en-US" sz="1600" b="1" dirty="0">
                <a:solidFill>
                  <a:srgbClr val="000000"/>
                </a:solidFill>
                <a:latin typeface="Arial Narrow" charset="0"/>
                <a:ea typeface="ＭＳ Ｐゴシック" charset="0"/>
                <a:cs typeface="ＭＳ Ｐゴシック" charset="0"/>
              </a:rPr>
              <a:t>NASA Software of the Year </a:t>
            </a:r>
            <a:r>
              <a:rPr lang="en-US" sz="1600" b="1" dirty="0" smtClean="0">
                <a:solidFill>
                  <a:srgbClr val="000000"/>
                </a:solidFill>
                <a:latin typeface="Arial Narrow" charset="0"/>
                <a:ea typeface="ＭＳ Ｐゴシック" charset="0"/>
                <a:cs typeface="ＭＳ Ｐゴシック" charset="0"/>
              </a:rPr>
              <a:t>Award</a:t>
            </a:r>
            <a:endParaRPr lang="en-US" sz="1600" b="1" dirty="0">
              <a:solidFill>
                <a:srgbClr val="000000"/>
              </a:solidFill>
              <a:latin typeface="Arial Narrow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 bwMode="auto">
          <a:xfrm>
            <a:off x="1149350" y="131763"/>
            <a:ext cx="8434388" cy="66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/>
        </p:spPr>
        <p:txBody>
          <a:bodyPr anchor="ctr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 Narrow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 Narrow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 Narrow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 Narrow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 Narrow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 Narrow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 Narrow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defTabSz="914400">
              <a:defRPr/>
            </a:pPr>
            <a:r>
              <a:rPr lang="en-US" sz="3200" kern="0" dirty="0" smtClean="0">
                <a:solidFill>
                  <a:srgbClr val="000000"/>
                </a:solidFill>
                <a:latin typeface="Arial Narrow"/>
              </a:rPr>
              <a:t>ATD-3 Technical Highlights (cont’d)</a:t>
            </a:r>
            <a:endParaRPr lang="en-US" sz="3200" kern="0" dirty="0">
              <a:solidFill>
                <a:srgbClr val="000000"/>
              </a:solidFill>
              <a:latin typeface="Arial Narrow"/>
            </a:endParaRPr>
          </a:p>
        </p:txBody>
      </p:sp>
      <p:pic>
        <p:nvPicPr>
          <p:cNvPr id="5" name="Picture 4" descr="Cover photo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729054" y="1842673"/>
            <a:ext cx="1018707" cy="76403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8" descr="C:\Documents and Settings\dwing\My Documents\Downloads\VirginAmericaInFlight1-HIRES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930"/>
          <a:stretch/>
        </p:blipFill>
        <p:spPr bwMode="auto">
          <a:xfrm>
            <a:off x="7873833" y="4152606"/>
            <a:ext cx="1178727" cy="739434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1425" y="5494052"/>
            <a:ext cx="2743200" cy="4200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9529417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ChangeArrowheads="1"/>
          </p:cNvSpPr>
          <p:nvPr/>
        </p:nvSpPr>
        <p:spPr bwMode="auto">
          <a:xfrm>
            <a:off x="79375" y="1095298"/>
            <a:ext cx="8985250" cy="45166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3175" eaLnBrk="0" fontAlgn="base" hangingPunct="0">
              <a:spcBef>
                <a:spcPts val="300"/>
              </a:spcBef>
              <a:spcAft>
                <a:spcPct val="0"/>
              </a:spcAft>
            </a:pPr>
            <a:r>
              <a:rPr lang="en-US" sz="2000" dirty="0" smtClean="0">
                <a:solidFill>
                  <a:srgbClr val="000000"/>
                </a:solidFill>
                <a:latin typeface="Arial Narrow" charset="0"/>
                <a:ea typeface="ＭＳ Ｐゴシック" charset="0"/>
                <a:cs typeface="ＭＳ Ｐゴシック" charset="0"/>
              </a:rPr>
              <a:t>Government</a:t>
            </a:r>
          </a:p>
          <a:p>
            <a:pPr marL="228600" indent="-225425" eaLnBrk="0" fontAlgn="base" hangingPunct="0">
              <a:spcBef>
                <a:spcPts val="300"/>
              </a:spcBef>
              <a:spcAft>
                <a:spcPct val="0"/>
              </a:spcAft>
              <a:buFont typeface="Lucida Grande" charset="0"/>
              <a:buChar char="-"/>
            </a:pPr>
            <a:r>
              <a:rPr lang="en-US" sz="2000" dirty="0" smtClean="0">
                <a:solidFill>
                  <a:srgbClr val="000000"/>
                </a:solidFill>
                <a:latin typeface="Arial Narrow" charset="0"/>
                <a:ea typeface="ＭＳ Ｐゴシック" charset="0"/>
                <a:cs typeface="ＭＳ Ｐゴシック" charset="0"/>
              </a:rPr>
              <a:t>NASA/FAA ATFM Research Transition Team (RTT)</a:t>
            </a:r>
          </a:p>
          <a:p>
            <a:pPr marL="685800" lvl="1" indent="-225425" eaLnBrk="0" fontAlgn="base" hangingPunct="0">
              <a:spcBef>
                <a:spcPts val="300"/>
              </a:spcBef>
              <a:spcAft>
                <a:spcPct val="0"/>
              </a:spcAft>
              <a:buFont typeface="Lucida Grande" charset="0"/>
              <a:buChar char="-"/>
            </a:pPr>
            <a:r>
              <a:rPr lang="en-US" sz="2000" dirty="0" smtClean="0">
                <a:solidFill>
                  <a:srgbClr val="000000"/>
                </a:solidFill>
                <a:latin typeface="Arial Narrow" charset="0"/>
                <a:ea typeface="ＭＳ Ｐゴシック" charset="0"/>
                <a:cs typeface="ＭＳ Ｐゴシック" charset="0"/>
              </a:rPr>
              <a:t>RTT Plan developed, should be signed off by July 31</a:t>
            </a:r>
          </a:p>
          <a:p>
            <a:pPr marL="685800" lvl="1" indent="-225425" eaLnBrk="0" fontAlgn="base" hangingPunct="0">
              <a:spcBef>
                <a:spcPts val="300"/>
              </a:spcBef>
              <a:spcAft>
                <a:spcPct val="0"/>
              </a:spcAft>
              <a:buFont typeface="Lucida Grande" charset="0"/>
              <a:buChar char="-"/>
            </a:pPr>
            <a:r>
              <a:rPr lang="en-US" sz="2000" dirty="0" smtClean="0">
                <a:solidFill>
                  <a:srgbClr val="000000"/>
                </a:solidFill>
                <a:latin typeface="Arial Narrow" charset="0"/>
                <a:ea typeface="ＭＳ Ｐゴシック" charset="0"/>
                <a:cs typeface="ＭＳ Ｐゴシック" charset="0"/>
              </a:rPr>
              <a:t>ATD-3 NASA/FAA TIM held January 2016</a:t>
            </a:r>
          </a:p>
          <a:p>
            <a:pPr marL="685800" lvl="1" indent="-225425" eaLnBrk="0" fontAlgn="base" hangingPunct="0">
              <a:spcBef>
                <a:spcPts val="300"/>
              </a:spcBef>
              <a:spcAft>
                <a:spcPct val="0"/>
              </a:spcAft>
              <a:buFont typeface="Lucida Grande" charset="0"/>
              <a:buChar char="-"/>
            </a:pPr>
            <a:r>
              <a:rPr lang="en-US" sz="2000" dirty="0" smtClean="0">
                <a:solidFill>
                  <a:srgbClr val="000000"/>
                </a:solidFill>
                <a:latin typeface="Arial Narrow" charset="0"/>
                <a:ea typeface="ＭＳ Ｐゴシック" charset="0"/>
                <a:cs typeface="ＭＳ Ｐゴシック" charset="0"/>
              </a:rPr>
              <a:t>JPMP draft underway, estimate October completion and sign-off</a:t>
            </a:r>
          </a:p>
          <a:p>
            <a:pPr marL="685800" lvl="1" indent="-225425" eaLnBrk="0" fontAlgn="base" hangingPunct="0">
              <a:spcBef>
                <a:spcPts val="300"/>
              </a:spcBef>
              <a:spcAft>
                <a:spcPct val="0"/>
              </a:spcAft>
              <a:buFont typeface="Lucida Grande" charset="0"/>
              <a:buChar char="-"/>
            </a:pPr>
            <a:r>
              <a:rPr lang="en-US" sz="2000" dirty="0" smtClean="0">
                <a:solidFill>
                  <a:srgbClr val="000000"/>
                </a:solidFill>
                <a:latin typeface="Arial Narrow" charset="0"/>
                <a:ea typeface="ＭＳ Ｐゴシック" charset="0"/>
                <a:cs typeface="ＭＳ Ｐゴシック" charset="0"/>
              </a:rPr>
              <a:t>DWR first tech transfer under RTT - July/August 2016</a:t>
            </a:r>
          </a:p>
          <a:p>
            <a:pPr marL="228600" indent="-225425" eaLnBrk="0" fontAlgn="base" hangingPunct="0">
              <a:spcBef>
                <a:spcPts val="300"/>
              </a:spcBef>
              <a:spcAft>
                <a:spcPct val="0"/>
              </a:spcAft>
              <a:buFont typeface="Lucida Grande" charset="0"/>
              <a:buChar char="-"/>
            </a:pPr>
            <a:r>
              <a:rPr lang="en-US" sz="2000" dirty="0" smtClean="0">
                <a:solidFill>
                  <a:srgbClr val="000000"/>
                </a:solidFill>
                <a:latin typeface="Arial Narrow" charset="0"/>
                <a:ea typeface="ＭＳ Ｐゴシック" charset="0"/>
                <a:cs typeface="ＭＳ Ｐゴシック" charset="0"/>
              </a:rPr>
              <a:t>Participation in MITRE SFMA Mini-HITL #5 – June 21-23, 2016</a:t>
            </a:r>
          </a:p>
          <a:p>
            <a:pPr marL="228600" indent="-225425" eaLnBrk="0" fontAlgn="base" hangingPunct="0">
              <a:spcBef>
                <a:spcPts val="300"/>
              </a:spcBef>
              <a:spcAft>
                <a:spcPct val="0"/>
              </a:spcAft>
              <a:buFont typeface="Lucida Grande" charset="0"/>
              <a:buChar char="-"/>
            </a:pPr>
            <a:r>
              <a:rPr lang="en-US" sz="2000" dirty="0" smtClean="0">
                <a:solidFill>
                  <a:srgbClr val="000000"/>
                </a:solidFill>
                <a:latin typeface="Arial Narrow" charset="0"/>
                <a:ea typeface="ＭＳ Ｐゴシック" charset="0"/>
                <a:cs typeface="ＭＳ Ｐゴシック" charset="0"/>
              </a:rPr>
              <a:t>FAA/NASA TASAR/SWIM Integration meeting February 2016</a:t>
            </a:r>
          </a:p>
          <a:p>
            <a:pPr marL="228600" indent="-225425" eaLnBrk="0" fontAlgn="base" hangingPunct="0">
              <a:spcBef>
                <a:spcPts val="300"/>
              </a:spcBef>
              <a:spcAft>
                <a:spcPct val="0"/>
              </a:spcAft>
              <a:buFont typeface="Lucida Grande" charset="0"/>
              <a:buChar char="-"/>
            </a:pPr>
            <a:endParaRPr lang="en-US" sz="2000" dirty="0" smtClean="0">
              <a:solidFill>
                <a:srgbClr val="000000"/>
              </a:solidFill>
              <a:latin typeface="Arial Narrow" charset="0"/>
              <a:ea typeface="ＭＳ Ｐゴシック" charset="0"/>
              <a:cs typeface="ＭＳ Ｐゴシック" charset="0"/>
            </a:endParaRPr>
          </a:p>
          <a:p>
            <a:pPr marL="3175" eaLnBrk="0" fontAlgn="base" hangingPunct="0">
              <a:spcBef>
                <a:spcPts val="300"/>
              </a:spcBef>
              <a:spcAft>
                <a:spcPct val="0"/>
              </a:spcAft>
            </a:pPr>
            <a:r>
              <a:rPr lang="en-US" sz="2000" dirty="0" smtClean="0">
                <a:solidFill>
                  <a:srgbClr val="000000"/>
                </a:solidFill>
                <a:latin typeface="Arial Narrow" charset="0"/>
                <a:ea typeface="ＭＳ Ｐゴシック" charset="0"/>
                <a:cs typeface="ＭＳ Ｐゴシック" charset="0"/>
              </a:rPr>
              <a:t>Industry/Operators</a:t>
            </a:r>
          </a:p>
          <a:p>
            <a:pPr marL="228600" indent="-225425" eaLnBrk="0" fontAlgn="base" hangingPunct="0">
              <a:spcBef>
                <a:spcPts val="300"/>
              </a:spcBef>
              <a:spcAft>
                <a:spcPct val="0"/>
              </a:spcAft>
              <a:buFont typeface="Lucida Grande" charset="0"/>
              <a:buChar char="-"/>
            </a:pPr>
            <a:r>
              <a:rPr lang="en-US" sz="2000" dirty="0" smtClean="0">
                <a:solidFill>
                  <a:srgbClr val="000000"/>
                </a:solidFill>
                <a:latin typeface="Arial Narrow" charset="0"/>
                <a:ea typeface="ＭＳ Ｐゴシック" charset="0"/>
                <a:cs typeface="ＭＳ Ｐゴシック" charset="0"/>
              </a:rPr>
              <a:t>Under SAA with American, installing NASCENT tool in IOC July/Aug 2016</a:t>
            </a:r>
          </a:p>
          <a:p>
            <a:pPr marL="228600" indent="-225425" eaLnBrk="0" fontAlgn="base" hangingPunct="0">
              <a:spcBef>
                <a:spcPts val="300"/>
              </a:spcBef>
              <a:spcAft>
                <a:spcPct val="0"/>
              </a:spcAft>
              <a:buFont typeface="Lucida Grande" charset="0"/>
              <a:buChar char="-"/>
            </a:pPr>
            <a:r>
              <a:rPr lang="en-US" sz="2000" dirty="0" smtClean="0">
                <a:solidFill>
                  <a:srgbClr val="000000"/>
                </a:solidFill>
                <a:latin typeface="Arial Narrow" charset="0"/>
                <a:ea typeface="ＭＳ Ｐゴシック" charset="0"/>
                <a:cs typeface="ＭＳ Ｐゴシック" charset="0"/>
              </a:rPr>
              <a:t>Under SAA with Alaska Airlines and Virgin America, installing TASAR on aircraft for data collection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 bwMode="auto">
          <a:xfrm>
            <a:off x="1149350" y="131763"/>
            <a:ext cx="8434388" cy="66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/>
        </p:spPr>
        <p:txBody>
          <a:bodyPr anchor="ctr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 Narrow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 Narrow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 Narrow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 Narrow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 Narrow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 Narrow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 Narrow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defTabSz="914400">
              <a:defRPr/>
            </a:pPr>
            <a:r>
              <a:rPr lang="en-US" sz="3200" kern="0" dirty="0" smtClean="0">
                <a:solidFill>
                  <a:srgbClr val="000000"/>
                </a:solidFill>
                <a:latin typeface="Arial Narrow"/>
              </a:rPr>
              <a:t>ATD-3 Partnerships</a:t>
            </a:r>
            <a:endParaRPr lang="en-US" sz="3200" kern="0" dirty="0">
              <a:solidFill>
                <a:srgbClr val="000000"/>
              </a:solidFill>
              <a:latin typeface="Arial Narrow"/>
            </a:endParaRPr>
          </a:p>
        </p:txBody>
      </p:sp>
    </p:spTree>
    <p:extLst>
      <p:ext uri="{BB962C8B-B14F-4D97-AF65-F5344CB8AC3E}">
        <p14:creationId xmlns:p14="http://schemas.microsoft.com/office/powerpoint/2010/main" val="2162553153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>
          <a:xfrm>
            <a:off x="2017971" y="100013"/>
            <a:ext cx="6870700" cy="769937"/>
          </a:xfrm>
        </p:spPr>
        <p:txBody>
          <a:bodyPr/>
          <a:lstStyle/>
          <a:p>
            <a:pPr>
              <a:defRPr/>
            </a:pPr>
            <a:r>
              <a:rPr lang="en-US" sz="2589" dirty="0" smtClean="0">
                <a:solidFill>
                  <a:srgbClr val="000000"/>
                </a:solidFill>
                <a:ea typeface="+mj-ea"/>
                <a:cs typeface="+mj-cs"/>
              </a:rPr>
              <a:t>Key Upcoming Events</a:t>
            </a:r>
            <a:endParaRPr lang="en-US" sz="2589" dirty="0">
              <a:solidFill>
                <a:srgbClr val="000000"/>
              </a:solidFill>
              <a:ea typeface="+mj-ea"/>
              <a:cs typeface="+mj-cs"/>
            </a:endParaRPr>
          </a:p>
        </p:txBody>
      </p:sp>
      <p:sp>
        <p:nvSpPr>
          <p:cNvPr id="25603" name="Slide Number Placeholder 3"/>
          <p:cNvSpPr>
            <a:spLocks noGrp="1"/>
          </p:cNvSpPr>
          <p:nvPr>
            <p:ph type="sldNum" sz="quarter" idx="12"/>
          </p:nvPr>
        </p:nvSpPr>
        <p:spPr bwMode="auto">
          <a:xfrm>
            <a:off x="6923088" y="6502400"/>
            <a:ext cx="2057400" cy="22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 fontScale="62500" lnSpcReduction="20000"/>
          </a:bodyPr>
          <a:lstStyle>
            <a:lvl1pPr>
              <a:defRPr sz="3200">
                <a:solidFill>
                  <a:schemeClr val="tx1"/>
                </a:solidFill>
                <a:latin typeface="Arial Narrow" charset="0"/>
                <a:ea typeface="ＭＳ Ｐゴシック" charset="0"/>
                <a:cs typeface="ＭＳ Ｐゴシック" charset="0"/>
              </a:defRPr>
            </a:lvl1pPr>
            <a:lvl2pPr>
              <a:defRPr sz="2800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9pPr>
          </a:lstStyle>
          <a:p>
            <a:pPr algn="r" defTabSz="914400" eaLnBrk="0" fontAlgn="base" hangingPunct="0">
              <a:spcBef>
                <a:spcPct val="0"/>
              </a:spcBef>
              <a:spcAft>
                <a:spcPct val="0"/>
              </a:spcAft>
            </a:pPr>
            <a:fld id="{7B268E11-D90E-0148-9881-3441602A021B}" type="slidenum">
              <a:rPr lang="en-US" sz="1800">
                <a:solidFill>
                  <a:srgbClr val="000000"/>
                </a:solidFill>
              </a:rPr>
              <a:pPr algn="r"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t>23</a:t>
            </a:fld>
            <a:endParaRPr lang="en-US" sz="1800" dirty="0">
              <a:solidFill>
                <a:srgbClr val="000000"/>
              </a:solidFill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02232051"/>
              </p:ext>
            </p:extLst>
          </p:nvPr>
        </p:nvGraphicFramePr>
        <p:xfrm>
          <a:off x="206375" y="1243013"/>
          <a:ext cx="8489950" cy="2419964"/>
        </p:xfrm>
        <a:graphic>
          <a:graphicData uri="http://schemas.openxmlformats.org/drawingml/2006/table">
            <a:tbl>
              <a:tblPr/>
              <a:tblGrid>
                <a:gridCol w="1625600"/>
                <a:gridCol w="6864350"/>
              </a:tblGrid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/>
                        <a:ea typeface="ＭＳ Ｐゴシック" charset="0"/>
                        <a:cs typeface="Arial"/>
                      </a:endParaRPr>
                    </a:p>
                  </a:txBody>
                  <a:tcPr marL="91427" marR="91427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/>
                        <a:ea typeface="ＭＳ Ｐゴシック" charset="0"/>
                        <a:cs typeface="Arial"/>
                      </a:endParaRPr>
                    </a:p>
                  </a:txBody>
                  <a:tcPr marL="91427" marR="91427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3813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ea typeface="ＭＳ Ｐゴシック" charset="0"/>
                          <a:cs typeface="Arial"/>
                        </a:rPr>
                        <a:t>July 21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/>
                        <a:ea typeface="ＭＳ Ｐゴシック" charset="0"/>
                        <a:cs typeface="Arial"/>
                      </a:endParaRPr>
                    </a:p>
                  </a:txBody>
                  <a:tcPr marL="91429" marR="91429" marT="45727" marB="4572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ea typeface="ＭＳ Ｐゴシック" charset="0"/>
                          <a:cs typeface="Arial"/>
                        </a:rPr>
                        <a:t>FAA Quarterly Meeting @ ARC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/>
                        <a:ea typeface="ＭＳ Ｐゴシック" charset="0"/>
                        <a:cs typeface="Arial"/>
                      </a:endParaRPr>
                    </a:p>
                  </a:txBody>
                  <a:tcPr marL="91429" marR="91429" marT="45727" marB="4572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  <a:tr h="3813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/>
                          <a:ea typeface="ＭＳ Ｐゴシック" charset="0"/>
                          <a:cs typeface="Arial"/>
                        </a:rPr>
                        <a:t>August 15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/>
                        <a:ea typeface="ＭＳ Ｐゴシック" charset="0"/>
                        <a:cs typeface="Arial"/>
                      </a:endParaRPr>
                    </a:p>
                  </a:txBody>
                  <a:tcPr marL="91427" marR="91427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/>
                          <a:ea typeface="ＭＳ Ｐゴシック" charset="0"/>
                          <a:cs typeface="Arial"/>
                        </a:rPr>
                        <a:t>Tech Transfer of DWR to FAA via ATFM RTT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/>
                        <a:ea typeface="ＭＳ Ｐゴシック" charset="0"/>
                        <a:cs typeface="Arial"/>
                      </a:endParaRPr>
                    </a:p>
                  </a:txBody>
                  <a:tcPr marL="91427" marR="91427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ea typeface="ＭＳ Ｐゴシック" charset="0"/>
                          <a:cs typeface="Arial"/>
                        </a:rPr>
                        <a:t>August 10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/>
                        <a:ea typeface="ＭＳ Ｐゴシック" charset="0"/>
                        <a:cs typeface="Arial"/>
                      </a:endParaRPr>
                    </a:p>
                  </a:txBody>
                  <a:tcPr marL="91439" marR="91439" marT="45716" marB="4571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ea typeface="ＭＳ Ｐゴシック" charset="0"/>
                          <a:cs typeface="Arial"/>
                        </a:rPr>
                        <a:t>DRAW Workshop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/>
                        <a:ea typeface="ＭＳ Ｐゴシック" charset="0"/>
                        <a:cs typeface="Arial"/>
                      </a:endParaRPr>
                    </a:p>
                  </a:txBody>
                  <a:tcPr marL="91439" marR="91439" marT="45716" marB="4571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ea typeface="ＭＳ Ｐゴシック" charset="0"/>
                          <a:cs typeface="Arial"/>
                        </a:rPr>
                        <a:t>October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/>
                        <a:ea typeface="ＭＳ Ｐゴシック" charset="0"/>
                        <a:cs typeface="Arial"/>
                      </a:endParaRPr>
                    </a:p>
                  </a:txBody>
                  <a:tcPr marL="91429" marR="91429" marT="45727" marB="4572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ea typeface="ＭＳ Ｐゴシック" charset="0"/>
                          <a:cs typeface="Arial"/>
                        </a:rPr>
                        <a:t>MFCR SME Evaluation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/>
                        <a:ea typeface="ＭＳ Ｐゴシック" charset="0"/>
                        <a:cs typeface="Arial"/>
                      </a:endParaRPr>
                    </a:p>
                  </a:txBody>
                  <a:tcPr marL="91429" marR="91429" marT="45727" marB="4572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/>
                          <a:ea typeface="ＭＳ Ｐゴシック" charset="0"/>
                          <a:cs typeface="Arial"/>
                        </a:rPr>
                        <a:t>January 2017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/>
                        <a:ea typeface="ＭＳ Ｐゴシック" charset="0"/>
                        <a:cs typeface="Arial"/>
                      </a:endParaRPr>
                    </a:p>
                  </a:txBody>
                  <a:tcPr marL="91427" marR="91427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/>
                          <a:ea typeface="ＭＳ Ｐゴシック" charset="0"/>
                          <a:cs typeface="Arial"/>
                        </a:rPr>
                        <a:t>MFCR HITL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/>
                        <a:ea typeface="ＭＳ Ｐゴシック" charset="0"/>
                        <a:cs typeface="Arial"/>
                      </a:endParaRPr>
                    </a:p>
                  </a:txBody>
                  <a:tcPr marL="91427" marR="91427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ea typeface="ＭＳ Ｐゴシック" charset="0"/>
                          <a:cs typeface="Arial"/>
                        </a:rPr>
                        <a:t>Oct-Dec, 2016</a:t>
                      </a:r>
                    </a:p>
                  </a:txBody>
                  <a:tcPr marL="91439" marR="91439" marT="45716" marB="4571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ea typeface="ＭＳ Ｐゴシック" charset="0"/>
                          <a:cs typeface="Arial"/>
                        </a:rPr>
                        <a:t>TC3 - Anticipated initial TASAR deployment on Alaska Airlines aircraft</a:t>
                      </a:r>
                    </a:p>
                  </a:txBody>
                  <a:tcPr marL="91439" marR="91439" marT="45716" marB="4571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303236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 bwMode="auto"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4320" y="0"/>
            <a:ext cx="8229600" cy="914400"/>
          </a:xfrm>
        </p:spPr>
        <p:txBody>
          <a:bodyPr/>
          <a:lstStyle/>
          <a:p>
            <a:r>
              <a:rPr lang="en-US" sz="2800" dirty="0" smtClean="0"/>
              <a:t>Summary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4876800"/>
          </a:xfrm>
        </p:spPr>
        <p:txBody>
          <a:bodyPr>
            <a:noAutofit/>
          </a:bodyPr>
          <a:lstStyle/>
          <a:p>
            <a:r>
              <a:rPr lang="en-US" dirty="0"/>
              <a:t>ATD-2 </a:t>
            </a:r>
            <a:r>
              <a:rPr lang="en-US" dirty="0" smtClean="0"/>
              <a:t>heavy engagement Stakeholders</a:t>
            </a:r>
          </a:p>
          <a:p>
            <a:pPr lvl="1"/>
            <a:r>
              <a:rPr lang="en-US" dirty="0" smtClean="0"/>
              <a:t>FAA orgs involved in weekly RTT </a:t>
            </a:r>
            <a:r>
              <a:rPr lang="en-US" dirty="0" err="1" smtClean="0"/>
              <a:t>telecons</a:t>
            </a:r>
            <a:endParaRPr lang="en-US" dirty="0" smtClean="0"/>
          </a:p>
          <a:p>
            <a:pPr lvl="1"/>
            <a:r>
              <a:rPr lang="en-US" dirty="0" smtClean="0"/>
              <a:t>Industry Partners active in shadow evaluations</a:t>
            </a:r>
            <a:endParaRPr lang="en-US" dirty="0"/>
          </a:p>
          <a:p>
            <a:pPr marL="0" indent="0">
              <a:buNone/>
            </a:pPr>
            <a:endParaRPr lang="en-US" dirty="0"/>
          </a:p>
          <a:p>
            <a:r>
              <a:rPr lang="en-US" dirty="0" smtClean="0"/>
              <a:t>ATD-3 engaged with Stakeholders</a:t>
            </a:r>
          </a:p>
          <a:p>
            <a:pPr lvl="1"/>
            <a:r>
              <a:rPr lang="en-US" dirty="0" smtClean="0"/>
              <a:t>FAA orgs involved in bi weekly RTT </a:t>
            </a:r>
            <a:r>
              <a:rPr lang="en-US" dirty="0" err="1" smtClean="0"/>
              <a:t>telecons</a:t>
            </a:r>
            <a:r>
              <a:rPr lang="en-US" dirty="0" smtClean="0"/>
              <a:t> </a:t>
            </a:r>
          </a:p>
          <a:p>
            <a:pPr lvl="1"/>
            <a:r>
              <a:rPr lang="en-US" dirty="0" smtClean="0"/>
              <a:t>FAA orgs also active in TIMs for input and refined definition</a:t>
            </a:r>
          </a:p>
          <a:p>
            <a:pPr lvl="1"/>
            <a:r>
              <a:rPr lang="en-US" dirty="0" smtClean="0"/>
              <a:t>Industry collaborating through Space Act Agreements for multiply flight and ground activities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393F251-C5DF-C44A-B1C6-A675597FFAB7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24</a:t>
            </a:fld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6426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 bwMode="auto"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4320" y="0"/>
            <a:ext cx="8229600" cy="914400"/>
          </a:xfrm>
        </p:spPr>
        <p:txBody>
          <a:bodyPr/>
          <a:lstStyle/>
          <a:p>
            <a:r>
              <a:rPr lang="en-US" sz="2800" dirty="0"/>
              <a:t>Outline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4876800"/>
          </a:xfrm>
        </p:spPr>
        <p:txBody>
          <a:bodyPr>
            <a:noAutofit/>
          </a:bodyPr>
          <a:lstStyle/>
          <a:p>
            <a:r>
              <a:rPr lang="en-US" b="1" dirty="0"/>
              <a:t>ATD-2 Overview</a:t>
            </a:r>
          </a:p>
          <a:p>
            <a:pPr marL="0" indent="0">
              <a:buNone/>
            </a:pPr>
            <a:endParaRPr lang="en-US" dirty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ATD-3 Overview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393F251-C5DF-C44A-B1C6-A675597FFAB7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3</a:t>
            </a:fld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2391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/>
          <p:cNvCxnSpPr/>
          <p:nvPr/>
        </p:nvCxnSpPr>
        <p:spPr bwMode="auto"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Journey Thus Far</a:t>
            </a:r>
          </a:p>
        </p:txBody>
      </p:sp>
      <p:sp>
        <p:nvSpPr>
          <p:cNvPr id="11" name="Content Placeholder 2"/>
          <p:cNvSpPr txBox="1">
            <a:spLocks/>
          </p:cNvSpPr>
          <p:nvPr/>
        </p:nvSpPr>
        <p:spPr>
          <a:xfrm>
            <a:off x="293464" y="960438"/>
            <a:ext cx="8839199" cy="5778762"/>
          </a:xfrm>
          <a:prstGeom prst="rect">
            <a:avLst/>
          </a:prstGeom>
          <a:solidFill>
            <a:schemeClr val="bg1">
              <a:alpha val="80000"/>
            </a:schemeClr>
          </a:solidFill>
        </p:spPr>
        <p:txBody>
          <a:bodyPr>
            <a:normAutofit lnSpcReduction="10000"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ＭＳ Ｐゴシック" charset="-128"/>
                <a:cs typeface="ＭＳ Ｐゴシック" charset="-128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ＭＳ Ｐゴシック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ＭＳ Ｐゴシック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9pPr>
          </a:lstStyle>
          <a:p>
            <a:pPr marL="1143000" indent="-1143000">
              <a:spcAft>
                <a:spcPts val="600"/>
              </a:spcAft>
              <a:buNone/>
            </a:pPr>
            <a:r>
              <a:rPr lang="en-US" sz="1600" kern="0" dirty="0"/>
              <a:t>Early 2014	NASA begins ATD-2 planning for IADS Traffic Management for the </a:t>
            </a:r>
            <a:r>
              <a:rPr lang="en-US" sz="1600" kern="0" dirty="0" err="1"/>
              <a:t>Metroplex</a:t>
            </a:r>
            <a:r>
              <a:rPr lang="en-US" sz="1600" kern="0" dirty="0"/>
              <a:t> to improve </a:t>
            </a:r>
            <a:r>
              <a:rPr lang="en-US" sz="1600" b="1" i="1" kern="0" dirty="0"/>
              <a:t>predictability</a:t>
            </a:r>
            <a:r>
              <a:rPr lang="en-US" sz="1600" kern="0" dirty="0"/>
              <a:t> and </a:t>
            </a:r>
            <a:r>
              <a:rPr lang="en-US" sz="1600" b="1" i="1" kern="0" dirty="0"/>
              <a:t>efficiency</a:t>
            </a:r>
            <a:r>
              <a:rPr lang="en-US" sz="1600" kern="0" dirty="0"/>
              <a:t> while maintaining or improving </a:t>
            </a:r>
            <a:r>
              <a:rPr lang="en-US" sz="1600" b="1" i="1" kern="0" dirty="0"/>
              <a:t>throughput</a:t>
            </a:r>
            <a:r>
              <a:rPr lang="en-US" sz="1600" kern="0" dirty="0"/>
              <a:t> </a:t>
            </a:r>
          </a:p>
          <a:p>
            <a:pPr marL="1143000" indent="-1143000">
              <a:spcAft>
                <a:spcPts val="600"/>
              </a:spcAft>
              <a:buNone/>
            </a:pPr>
            <a:r>
              <a:rPr lang="en-US" sz="1600" kern="0" dirty="0"/>
              <a:t>Oct 17	FAA and NAC</a:t>
            </a:r>
            <a:r>
              <a:rPr lang="en-US" sz="1600" kern="0" baseline="30000" dirty="0"/>
              <a:t>†</a:t>
            </a:r>
            <a:r>
              <a:rPr lang="en-US" sz="1600" kern="0" dirty="0"/>
              <a:t> deliver “NextGen Priorities Joint Implementation Plan” to Congress</a:t>
            </a:r>
          </a:p>
          <a:p>
            <a:pPr marL="1143000" indent="-1143000">
              <a:spcAft>
                <a:spcPts val="600"/>
              </a:spcAft>
              <a:buNone/>
            </a:pPr>
            <a:r>
              <a:rPr lang="en-US" sz="1600" kern="0" dirty="0"/>
              <a:t>Oct – Mar	FAA and NASA explore collaboration as ATD-2 undergoes formulation</a:t>
            </a:r>
          </a:p>
          <a:p>
            <a:pPr marL="1143000" indent="-1143000">
              <a:spcAft>
                <a:spcPts val="600"/>
              </a:spcAft>
              <a:buNone/>
            </a:pPr>
            <a:r>
              <a:rPr lang="en-US" sz="1600" kern="0" dirty="0"/>
              <a:t>Mar 31	FAA informs NAC</a:t>
            </a:r>
            <a:r>
              <a:rPr lang="en-US" sz="1600" kern="0" baseline="30000" dirty="0"/>
              <a:t>†</a:t>
            </a:r>
            <a:r>
              <a:rPr lang="en-US" sz="1600" kern="0" dirty="0"/>
              <a:t> of intent to collaborate with NASA on ATD-2 </a:t>
            </a:r>
            <a:r>
              <a:rPr lang="en-US" sz="1600" b="1" i="1" kern="0" dirty="0"/>
              <a:t>to evaluate the integration of departure metering that reflects the FAA’s Surface CDM ConOps</a:t>
            </a:r>
          </a:p>
          <a:p>
            <a:pPr marL="1143000" indent="-1143000">
              <a:spcAft>
                <a:spcPts val="600"/>
              </a:spcAft>
              <a:buNone/>
            </a:pPr>
            <a:r>
              <a:rPr lang="en-US" sz="1600" kern="0" dirty="0"/>
              <a:t>April	NASA and FAA jointly assess sites for ATD-2 demonstration</a:t>
            </a:r>
          </a:p>
          <a:p>
            <a:pPr marL="1143000" indent="-1143000">
              <a:spcAft>
                <a:spcPts val="600"/>
              </a:spcAft>
              <a:buNone/>
            </a:pPr>
            <a:r>
              <a:rPr lang="en-US" sz="1600" kern="0" dirty="0"/>
              <a:t>May 12	FAA announces Charlotte Douglas International Airport (CLT) as ATD-2 demonstration site</a:t>
            </a:r>
          </a:p>
          <a:p>
            <a:pPr marL="1143000" indent="-1143000">
              <a:spcAft>
                <a:spcPts val="600"/>
              </a:spcAft>
              <a:buNone/>
            </a:pPr>
            <a:r>
              <a:rPr lang="en-US" sz="1600" kern="0" dirty="0"/>
              <a:t>May 22	Kickoff for FAA-to-NASA Surface CDM tech transfer</a:t>
            </a:r>
          </a:p>
          <a:p>
            <a:pPr marL="1143000" indent="-1143000">
              <a:spcAft>
                <a:spcPts val="600"/>
              </a:spcAft>
              <a:buNone/>
            </a:pPr>
            <a:r>
              <a:rPr lang="en-US" sz="1600" kern="0" dirty="0"/>
              <a:t>Jun 22	FAA/NASA executive deep dive at NTX</a:t>
            </a:r>
          </a:p>
          <a:p>
            <a:pPr marL="1143000" indent="-1143000">
              <a:spcAft>
                <a:spcPts val="600"/>
              </a:spcAft>
              <a:buNone/>
            </a:pPr>
            <a:r>
              <a:rPr lang="en-US" sz="1600" kern="0" dirty="0"/>
              <a:t>Jul 16 	VIP Kickoff at CLT</a:t>
            </a:r>
          </a:p>
          <a:p>
            <a:pPr marL="1143000" indent="-1143000">
              <a:spcAft>
                <a:spcPts val="600"/>
              </a:spcAft>
              <a:buNone/>
            </a:pPr>
            <a:r>
              <a:rPr lang="en-US" sz="1600" kern="0" dirty="0"/>
              <a:t>Jul 29	FAA/NASA executive deep dive at ARC	</a:t>
            </a:r>
          </a:p>
          <a:p>
            <a:pPr marL="1143000" indent="-1143000">
              <a:spcAft>
                <a:spcPts val="600"/>
              </a:spcAft>
              <a:buNone/>
            </a:pPr>
            <a:r>
              <a:rPr lang="en-US" sz="1600" kern="0" dirty="0"/>
              <a:t>Aug 18-19	Stakeholder summit at CLT</a:t>
            </a:r>
          </a:p>
          <a:p>
            <a:pPr marL="1143000" indent="-1143000">
              <a:spcAft>
                <a:spcPts val="600"/>
              </a:spcAft>
              <a:buNone/>
            </a:pPr>
            <a:r>
              <a:rPr lang="en-US" sz="1600" kern="0" dirty="0"/>
              <a:t>Sep 16-17	Stakeholder deep dive at NTX</a:t>
            </a:r>
          </a:p>
          <a:p>
            <a:pPr marL="1143000" indent="-1143000">
              <a:spcAft>
                <a:spcPts val="600"/>
              </a:spcAft>
              <a:buNone/>
            </a:pPr>
            <a:r>
              <a:rPr lang="en-US" sz="1600" kern="0" dirty="0"/>
              <a:t>Sep 21-15	Initial ATD-2 airspace HITL</a:t>
            </a:r>
          </a:p>
          <a:p>
            <a:pPr marL="1200150" indent="-1200150">
              <a:spcAft>
                <a:spcPts val="600"/>
              </a:spcAft>
              <a:buNone/>
            </a:pPr>
            <a:endParaRPr lang="en-US" sz="1600" kern="0" dirty="0"/>
          </a:p>
        </p:txBody>
      </p:sp>
      <p:grpSp>
        <p:nvGrpSpPr>
          <p:cNvPr id="12" name="Group 11"/>
          <p:cNvGrpSpPr/>
          <p:nvPr/>
        </p:nvGrpSpPr>
        <p:grpSpPr>
          <a:xfrm>
            <a:off x="5611881" y="4793645"/>
            <a:ext cx="3303519" cy="1187488"/>
            <a:chOff x="5607994" y="3185446"/>
            <a:chExt cx="3303519" cy="1187488"/>
          </a:xfrm>
        </p:grpSpPr>
        <p:sp>
          <p:nvSpPr>
            <p:cNvPr id="13" name="Rounded Rectangle 12"/>
            <p:cNvSpPr/>
            <p:nvPr/>
          </p:nvSpPr>
          <p:spPr bwMode="auto">
            <a:xfrm>
              <a:off x="5607994" y="3185446"/>
              <a:ext cx="3303519" cy="1187488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45720" bIns="45720" numCol="1" rtlCol="0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25000"/>
                </a:spcAft>
                <a:tabLst>
                  <a:tab pos="341313" algn="l"/>
                </a:tabLst>
              </a:pPr>
              <a:r>
                <a:rPr lang="en-US" sz="1100" b="1" dirty="0">
                  <a:latin typeface="Arial" charset="0"/>
                </a:rPr>
                <a:t>FAA/NASA Collaboration Notes</a:t>
              </a:r>
            </a:p>
            <a:p>
              <a:pPr fontAlgn="base">
                <a:spcBef>
                  <a:spcPct val="0"/>
                </a:spcBef>
                <a:spcAft>
                  <a:spcPct val="25000"/>
                </a:spcAft>
                <a:tabLst>
                  <a:tab pos="738188" algn="l"/>
                </a:tabLst>
              </a:pPr>
              <a:r>
                <a:rPr lang="en-US" sz="1100" dirty="0">
                  <a:latin typeface="Arial" charset="0"/>
                </a:rPr>
                <a:t>     †	FAA NextGen Advisory Committee</a:t>
              </a:r>
            </a:p>
            <a:p>
              <a:pPr fontAlgn="base">
                <a:spcBef>
                  <a:spcPct val="0"/>
                </a:spcBef>
                <a:spcAft>
                  <a:spcPct val="25000"/>
                </a:spcAft>
                <a:tabLst>
                  <a:tab pos="738188" algn="l"/>
                </a:tabLst>
              </a:pPr>
              <a:r>
                <a:rPr lang="en-US" sz="1100" dirty="0">
                  <a:latin typeface="Arial" charset="0"/>
                </a:rPr>
                <a:t>	FAA AA for NextGen (ANG-1) events</a:t>
              </a:r>
            </a:p>
            <a:p>
              <a:pPr fontAlgn="base">
                <a:spcBef>
                  <a:spcPct val="0"/>
                </a:spcBef>
                <a:spcAft>
                  <a:spcPct val="25000"/>
                </a:spcAft>
                <a:tabLst>
                  <a:tab pos="738188" algn="l"/>
                </a:tabLst>
              </a:pPr>
              <a:r>
                <a:rPr lang="en-US" sz="1100" dirty="0">
                  <a:latin typeface="Arial" charset="0"/>
                </a:rPr>
                <a:t>Sep 2016	ATD-2 system installation at CLT</a:t>
              </a:r>
            </a:p>
            <a:p>
              <a:pPr fontAlgn="base">
                <a:spcBef>
                  <a:spcPct val="0"/>
                </a:spcBef>
                <a:spcAft>
                  <a:spcPct val="25000"/>
                </a:spcAft>
                <a:tabLst>
                  <a:tab pos="738188" algn="l"/>
                </a:tabLst>
              </a:pPr>
              <a:r>
                <a:rPr lang="en-US" sz="1100" dirty="0">
                  <a:latin typeface="Arial" charset="0"/>
                </a:rPr>
                <a:t>Sep 2017	ATD-2 demonstration commences</a:t>
              </a:r>
            </a:p>
          </p:txBody>
        </p:sp>
        <p:sp>
          <p:nvSpPr>
            <p:cNvPr id="14" name="5-Point Star 13"/>
            <p:cNvSpPr/>
            <p:nvPr/>
          </p:nvSpPr>
          <p:spPr bwMode="auto">
            <a:xfrm>
              <a:off x="5888154" y="3687750"/>
              <a:ext cx="182880" cy="182880"/>
            </a:xfrm>
            <a:prstGeom prst="star5">
              <a:avLst/>
            </a:prstGeom>
            <a:solidFill>
              <a:srgbClr val="FFC000"/>
            </a:solidFill>
            <a:ln w="12700" cap="flat" cmpd="sng" algn="ctr">
              <a:solidFill>
                <a:srgbClr val="00206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4572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25000"/>
                </a:spcAft>
                <a:buClrTx/>
                <a:buSzTx/>
                <a:buFontTx/>
                <a:buNone/>
                <a:tabLst/>
              </a:pPr>
              <a:endParaRPr kumimoji="0" lang="en-US" sz="9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11335" y="2116459"/>
            <a:ext cx="9116515" cy="153888"/>
            <a:chOff x="11335" y="2116459"/>
            <a:chExt cx="9116515" cy="153888"/>
          </a:xfrm>
        </p:grpSpPr>
        <p:sp>
          <p:nvSpPr>
            <p:cNvPr id="4" name="TextBox 3"/>
            <p:cNvSpPr txBox="1"/>
            <p:nvPr/>
          </p:nvSpPr>
          <p:spPr>
            <a:xfrm>
              <a:off x="8845721" y="2116459"/>
              <a:ext cx="282129" cy="153888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sz="1000" dirty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2015</a:t>
              </a:r>
            </a:p>
          </p:txBody>
        </p:sp>
        <p:cxnSp>
          <p:nvCxnSpPr>
            <p:cNvPr id="5" name="Straight Connector 4"/>
            <p:cNvCxnSpPr/>
            <p:nvPr/>
          </p:nvCxnSpPr>
          <p:spPr bwMode="auto">
            <a:xfrm>
              <a:off x="11335" y="2193403"/>
              <a:ext cx="8629745" cy="0"/>
            </a:xfrm>
            <a:prstGeom prst="line">
              <a:avLst/>
            </a:prstGeom>
            <a:ln>
              <a:solidFill>
                <a:srgbClr val="0070C0"/>
              </a:solidFill>
              <a:prstDash val="dash"/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5" name="5-Point Star 14"/>
          <p:cNvSpPr/>
          <p:nvPr/>
        </p:nvSpPr>
        <p:spPr bwMode="auto">
          <a:xfrm>
            <a:off x="2266" y="1544642"/>
            <a:ext cx="182880" cy="182880"/>
          </a:xfrm>
          <a:prstGeom prst="star5">
            <a:avLst/>
          </a:prstGeom>
          <a:solidFill>
            <a:srgbClr val="FFC000"/>
          </a:solidFill>
          <a:ln w="12700" cap="flat" cmpd="sng" algn="ctr">
            <a:solidFill>
              <a:srgbClr val="00206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4572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25000"/>
              </a:spcAft>
              <a:buClrTx/>
              <a:buSzTx/>
              <a:buFontTx/>
              <a:buNone/>
              <a:tabLst/>
            </a:pPr>
            <a:endParaRPr kumimoji="0" lang="en-US" sz="9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6" name="5-Point Star 15"/>
          <p:cNvSpPr/>
          <p:nvPr/>
        </p:nvSpPr>
        <p:spPr bwMode="auto">
          <a:xfrm>
            <a:off x="2266" y="2270347"/>
            <a:ext cx="182880" cy="182880"/>
          </a:xfrm>
          <a:prstGeom prst="star5">
            <a:avLst/>
          </a:prstGeom>
          <a:solidFill>
            <a:srgbClr val="FFC000"/>
          </a:solidFill>
          <a:ln w="12700" cap="flat" cmpd="sng" algn="ctr">
            <a:solidFill>
              <a:srgbClr val="00206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4572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25000"/>
              </a:spcAft>
              <a:buClrTx/>
              <a:buSzTx/>
              <a:buFontTx/>
              <a:buNone/>
              <a:tabLst/>
            </a:pPr>
            <a:endParaRPr kumimoji="0" lang="en-US" sz="9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7" name="5-Point Star 16"/>
          <p:cNvSpPr/>
          <p:nvPr/>
        </p:nvSpPr>
        <p:spPr bwMode="auto">
          <a:xfrm>
            <a:off x="2266" y="3389259"/>
            <a:ext cx="182880" cy="182880"/>
          </a:xfrm>
          <a:prstGeom prst="star5">
            <a:avLst/>
          </a:prstGeom>
          <a:solidFill>
            <a:srgbClr val="FFC000"/>
          </a:solidFill>
          <a:ln w="12700" cap="flat" cmpd="sng" algn="ctr">
            <a:solidFill>
              <a:srgbClr val="00206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4572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25000"/>
              </a:spcAft>
              <a:buClrTx/>
              <a:buSzTx/>
              <a:buFontTx/>
              <a:buNone/>
              <a:tabLst/>
            </a:pPr>
            <a:endParaRPr kumimoji="0" lang="en-US" sz="9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3" name="5-Point Star 22"/>
          <p:cNvSpPr/>
          <p:nvPr/>
        </p:nvSpPr>
        <p:spPr bwMode="auto">
          <a:xfrm>
            <a:off x="2266" y="4295366"/>
            <a:ext cx="182880" cy="182880"/>
          </a:xfrm>
          <a:prstGeom prst="star5">
            <a:avLst/>
          </a:prstGeom>
          <a:solidFill>
            <a:srgbClr val="FFC000"/>
          </a:solidFill>
          <a:ln w="12700" cap="flat" cmpd="sng" algn="ctr">
            <a:solidFill>
              <a:srgbClr val="00206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4572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25000"/>
              </a:spcAft>
              <a:buClrTx/>
              <a:buSzTx/>
              <a:buFontTx/>
              <a:buNone/>
              <a:tabLst/>
            </a:pPr>
            <a:endParaRPr kumimoji="0" lang="en-US" sz="9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5" name="5-Point Star 24"/>
          <p:cNvSpPr/>
          <p:nvPr/>
        </p:nvSpPr>
        <p:spPr bwMode="auto">
          <a:xfrm>
            <a:off x="2266" y="4613114"/>
            <a:ext cx="182880" cy="182880"/>
          </a:xfrm>
          <a:prstGeom prst="star5">
            <a:avLst/>
          </a:prstGeom>
          <a:solidFill>
            <a:srgbClr val="FFC000"/>
          </a:solidFill>
          <a:ln w="12700" cap="flat" cmpd="sng" algn="ctr">
            <a:solidFill>
              <a:srgbClr val="00206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4572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25000"/>
              </a:spcAft>
              <a:buClrTx/>
              <a:buSzTx/>
              <a:buFontTx/>
              <a:buNone/>
              <a:tabLst/>
            </a:pPr>
            <a:endParaRPr kumimoji="0" lang="en-US" sz="9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6" name="5-Point Star 25"/>
          <p:cNvSpPr/>
          <p:nvPr/>
        </p:nvSpPr>
        <p:spPr bwMode="auto">
          <a:xfrm>
            <a:off x="2266" y="4956602"/>
            <a:ext cx="182880" cy="182880"/>
          </a:xfrm>
          <a:prstGeom prst="star5">
            <a:avLst/>
          </a:prstGeom>
          <a:solidFill>
            <a:srgbClr val="FFC000"/>
          </a:solidFill>
          <a:ln w="12700" cap="flat" cmpd="sng" algn="ctr">
            <a:solidFill>
              <a:srgbClr val="00206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4572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25000"/>
              </a:spcAft>
              <a:buClrTx/>
              <a:buSzTx/>
              <a:buFontTx/>
              <a:buNone/>
              <a:tabLst/>
            </a:pPr>
            <a:endParaRPr kumimoji="0" lang="en-US" sz="9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7" name="5-Point Star 26"/>
          <p:cNvSpPr/>
          <p:nvPr/>
        </p:nvSpPr>
        <p:spPr bwMode="auto">
          <a:xfrm>
            <a:off x="2266" y="5322838"/>
            <a:ext cx="182880" cy="182880"/>
          </a:xfrm>
          <a:prstGeom prst="star5">
            <a:avLst/>
          </a:prstGeom>
          <a:solidFill>
            <a:srgbClr val="FFC000"/>
          </a:solidFill>
          <a:ln w="12700" cap="flat" cmpd="sng" algn="ctr">
            <a:solidFill>
              <a:srgbClr val="00206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4572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25000"/>
              </a:spcAft>
              <a:buClrTx/>
              <a:buSzTx/>
              <a:buFontTx/>
              <a:buNone/>
              <a:tabLst/>
            </a:pPr>
            <a:endParaRPr kumimoji="0" lang="en-US" sz="9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4204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/>
          <p:cNvCxnSpPr/>
          <p:nvPr/>
        </p:nvCxnSpPr>
        <p:spPr bwMode="auto"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Journey Thus Far (cont.)</a:t>
            </a:r>
          </a:p>
        </p:txBody>
      </p:sp>
      <p:sp>
        <p:nvSpPr>
          <p:cNvPr id="11" name="Content Placeholder 2"/>
          <p:cNvSpPr txBox="1">
            <a:spLocks/>
          </p:cNvSpPr>
          <p:nvPr/>
        </p:nvSpPr>
        <p:spPr>
          <a:xfrm>
            <a:off x="152401" y="986682"/>
            <a:ext cx="7482839" cy="5650091"/>
          </a:xfrm>
          <a:prstGeom prst="rect">
            <a:avLst/>
          </a:prstGeom>
          <a:solidFill>
            <a:schemeClr val="bg1">
              <a:alpha val="80000"/>
            </a:schemeClr>
          </a:solidFill>
        </p:spPr>
        <p:txBody>
          <a:bodyPr>
            <a:normAutofit fontScale="92500" lnSpcReduction="10000"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ＭＳ Ｐゴシック" charset="-128"/>
                <a:cs typeface="ＭＳ Ｐゴシック" charset="-128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ＭＳ Ｐゴシック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ＭＳ Ｐゴシック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9pPr>
          </a:lstStyle>
          <a:p>
            <a:pPr marL="1143000" indent="-1143000">
              <a:spcAft>
                <a:spcPts val="600"/>
              </a:spcAft>
              <a:buNone/>
            </a:pPr>
            <a:r>
              <a:rPr lang="en-US" sz="1600" kern="0" dirty="0"/>
              <a:t>Oct 15	Initial engagement with Surface CDM Team</a:t>
            </a:r>
          </a:p>
          <a:p>
            <a:pPr marL="1143000" indent="-1143000">
              <a:spcAft>
                <a:spcPts val="600"/>
              </a:spcAft>
              <a:buNone/>
            </a:pPr>
            <a:r>
              <a:rPr lang="en-US" sz="1600" kern="0" dirty="0"/>
              <a:t>Nov 17	ATD-2 Formulation Review before FAA/NASA Independent Review Board</a:t>
            </a:r>
          </a:p>
          <a:p>
            <a:pPr marL="1143000" indent="-1143000">
              <a:spcAft>
                <a:spcPts val="600"/>
              </a:spcAft>
              <a:buNone/>
            </a:pPr>
            <a:r>
              <a:rPr lang="en-US" sz="1600" kern="0" dirty="0"/>
              <a:t>Dec 2-3	ZDC site visit informs ATD-2 strategy for TBFM/IDAC components</a:t>
            </a:r>
          </a:p>
          <a:p>
            <a:pPr marL="1143000" indent="-1143000">
              <a:spcAft>
                <a:spcPts val="600"/>
              </a:spcAft>
              <a:buNone/>
            </a:pPr>
            <a:r>
              <a:rPr lang="en-US" sz="1600" kern="0" dirty="0"/>
              <a:t>Dec 9	IADS RTT plan for ATD-2 signed by NASA and FAA</a:t>
            </a:r>
          </a:p>
          <a:p>
            <a:pPr marL="1143000" indent="-1143000">
              <a:spcAft>
                <a:spcPts val="600"/>
              </a:spcAft>
              <a:buNone/>
            </a:pPr>
            <a:r>
              <a:rPr lang="en-US" sz="1600" kern="0" dirty="0"/>
              <a:t>Jan 13	ATD-2 plans briefed to industry</a:t>
            </a:r>
          </a:p>
          <a:p>
            <a:pPr marL="1143000" indent="-1143000">
              <a:spcAft>
                <a:spcPts val="600"/>
              </a:spcAft>
              <a:buNone/>
            </a:pPr>
            <a:r>
              <a:rPr lang="en-US" sz="1600" kern="0" dirty="0"/>
              <a:t>Feb 8-9	ATD-2 plans briefed to NIWG Surface Team and CDM Stakeholders Group (CSG)</a:t>
            </a:r>
          </a:p>
          <a:p>
            <a:pPr marL="1143000" indent="-1143000">
              <a:spcAft>
                <a:spcPts val="600"/>
              </a:spcAft>
              <a:buNone/>
            </a:pPr>
            <a:r>
              <a:rPr lang="en-US" sz="1600" kern="0" dirty="0"/>
              <a:t>Apr 18-20	NASA and AAL (lead carrier) engage with stakeholders at CDM spring meeting</a:t>
            </a:r>
          </a:p>
          <a:p>
            <a:pPr marL="1143000" indent="-1143000">
              <a:spcAft>
                <a:spcPts val="600"/>
              </a:spcAft>
              <a:buNone/>
            </a:pPr>
            <a:r>
              <a:rPr lang="en-US" sz="1600" kern="0" dirty="0"/>
              <a:t>Apr 25	NASA presents revised strategy for TBFM/IDAC components to FAA/AJM-22</a:t>
            </a:r>
          </a:p>
          <a:p>
            <a:pPr marL="1143000" indent="-1143000">
              <a:spcAft>
                <a:spcPts val="600"/>
              </a:spcAft>
              <a:buNone/>
            </a:pPr>
            <a:r>
              <a:rPr lang="en-US" sz="1600" kern="0" dirty="0"/>
              <a:t>Apr 25-29	Initial ATD-2 surface HITL</a:t>
            </a:r>
          </a:p>
          <a:p>
            <a:pPr marL="1143000" indent="-1143000">
              <a:spcAft>
                <a:spcPts val="600"/>
              </a:spcAft>
              <a:buNone/>
            </a:pPr>
            <a:r>
              <a:rPr lang="en-US" sz="1600" kern="0" dirty="0"/>
              <a:t>May 3-4	ATD-2 plans vetted with Field Demonstration Partners</a:t>
            </a:r>
          </a:p>
          <a:p>
            <a:pPr marL="1143000" indent="-1143000">
              <a:spcAft>
                <a:spcPts val="600"/>
              </a:spcAft>
              <a:buNone/>
            </a:pPr>
            <a:r>
              <a:rPr lang="en-US" sz="1600" kern="0" dirty="0"/>
              <a:t>Jun 16	NASA and FAA meet to discuss of TBFM/IDAC collaboration</a:t>
            </a:r>
          </a:p>
          <a:p>
            <a:pPr marL="1143000" indent="-1143000">
              <a:spcAft>
                <a:spcPts val="600"/>
              </a:spcAft>
              <a:buNone/>
            </a:pPr>
            <a:r>
              <a:rPr lang="en-US" sz="1600" kern="0" dirty="0"/>
              <a:t>Jun 24	CLT Lab VIP ribbon cutting with DOT Secretary and NASA Administrator</a:t>
            </a:r>
          </a:p>
          <a:p>
            <a:pPr marL="1143000" indent="-1143000">
              <a:spcAft>
                <a:spcPts val="600"/>
              </a:spcAft>
              <a:buNone/>
            </a:pPr>
            <a:r>
              <a:rPr lang="en-US" sz="1600" kern="0" dirty="0"/>
              <a:t>Jun 28	ATD-2 MOPs and </a:t>
            </a:r>
            <a:r>
              <a:rPr lang="en-US" sz="1600" kern="0" dirty="0" err="1"/>
              <a:t>ConUse</a:t>
            </a:r>
            <a:r>
              <a:rPr lang="en-US" sz="1600" kern="0" dirty="0"/>
              <a:t> briefed to Surface CDM Team</a:t>
            </a:r>
          </a:p>
          <a:p>
            <a:pPr marL="1143000" indent="-1143000">
              <a:spcAft>
                <a:spcPts val="600"/>
              </a:spcAft>
              <a:buNone/>
            </a:pPr>
            <a:r>
              <a:rPr lang="en-US" sz="1600" kern="0" dirty="0"/>
              <a:t>Jul 12-14	Initial shadow evaluation session with CLT ATCT personnel at CLT Lab</a:t>
            </a:r>
          </a:p>
          <a:p>
            <a:pPr marL="1143000" indent="-1143000">
              <a:spcAft>
                <a:spcPts val="600"/>
              </a:spcAft>
              <a:buNone/>
            </a:pPr>
            <a:endParaRPr lang="en-US" sz="1600" kern="0" dirty="0"/>
          </a:p>
          <a:p>
            <a:pPr marL="1200150" indent="-1200150">
              <a:spcAft>
                <a:spcPts val="600"/>
              </a:spcAft>
              <a:buNone/>
            </a:pPr>
            <a:endParaRPr lang="en-US" sz="1600" kern="0" dirty="0"/>
          </a:p>
          <a:p>
            <a:pPr marL="1200150" indent="-1200150">
              <a:spcAft>
                <a:spcPts val="600"/>
              </a:spcAft>
              <a:buNone/>
            </a:pPr>
            <a:endParaRPr lang="en-US" sz="1600" kern="0" dirty="0"/>
          </a:p>
        </p:txBody>
      </p:sp>
      <p:grpSp>
        <p:nvGrpSpPr>
          <p:cNvPr id="8" name="Group 7"/>
          <p:cNvGrpSpPr/>
          <p:nvPr/>
        </p:nvGrpSpPr>
        <p:grpSpPr>
          <a:xfrm>
            <a:off x="17860" y="2371680"/>
            <a:ext cx="9116515" cy="153888"/>
            <a:chOff x="11335" y="2116459"/>
            <a:chExt cx="9116515" cy="153888"/>
          </a:xfrm>
        </p:grpSpPr>
        <p:sp>
          <p:nvSpPr>
            <p:cNvPr id="10" name="TextBox 9"/>
            <p:cNvSpPr txBox="1"/>
            <p:nvPr/>
          </p:nvSpPr>
          <p:spPr>
            <a:xfrm>
              <a:off x="8845721" y="2116459"/>
              <a:ext cx="282129" cy="153888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sz="1000" dirty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2016</a:t>
              </a:r>
            </a:p>
          </p:txBody>
        </p:sp>
        <p:cxnSp>
          <p:nvCxnSpPr>
            <p:cNvPr id="12" name="Straight Connector 11"/>
            <p:cNvCxnSpPr/>
            <p:nvPr/>
          </p:nvCxnSpPr>
          <p:spPr bwMode="auto">
            <a:xfrm>
              <a:off x="11335" y="2193403"/>
              <a:ext cx="8629745" cy="0"/>
            </a:xfrm>
            <a:prstGeom prst="line">
              <a:avLst/>
            </a:prstGeom>
            <a:ln>
              <a:solidFill>
                <a:srgbClr val="0070C0"/>
              </a:solidFill>
              <a:prstDash val="dash"/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9" name="5-Point Star 18"/>
          <p:cNvSpPr/>
          <p:nvPr/>
        </p:nvSpPr>
        <p:spPr bwMode="auto">
          <a:xfrm>
            <a:off x="2266" y="5440680"/>
            <a:ext cx="182880" cy="182880"/>
          </a:xfrm>
          <a:prstGeom prst="star5">
            <a:avLst/>
          </a:prstGeom>
          <a:solidFill>
            <a:srgbClr val="FFC000"/>
          </a:solidFill>
          <a:ln w="12700" cap="flat" cmpd="sng" algn="ctr">
            <a:solidFill>
              <a:srgbClr val="00206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4572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25000"/>
              </a:spcAft>
              <a:buClrTx/>
              <a:buSzTx/>
              <a:buFontTx/>
              <a:buNone/>
              <a:tabLst/>
            </a:pPr>
            <a:endParaRPr kumimoji="0" lang="en-US" sz="9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00409" y="4023360"/>
            <a:ext cx="1844531" cy="139087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66901" y="112657"/>
            <a:ext cx="1826409" cy="1368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4541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98" name="Straight Connector 297"/>
          <p:cNvCxnSpPr/>
          <p:nvPr/>
        </p:nvCxnSpPr>
        <p:spPr bwMode="auto"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4" name="Picture 3" descr="background_v1.jpg"/>
          <p:cNvPicPr>
            <a:picLocks noChangeAspect="1"/>
          </p:cNvPicPr>
          <p:nvPr/>
        </p:nvPicPr>
        <p:blipFill>
          <a:blip r:embed="rId3" cstate="print">
            <a:lum bright="48000" contrast="-65000"/>
          </a:blip>
          <a:stretch>
            <a:fillRect/>
          </a:stretch>
        </p:blipFill>
        <p:spPr>
          <a:xfrm>
            <a:off x="-1" y="-26894"/>
            <a:ext cx="9144000" cy="6884894"/>
          </a:xfrm>
          <a:prstGeom prst="rect">
            <a:avLst/>
          </a:prstGeom>
        </p:spPr>
      </p:pic>
      <p:sp>
        <p:nvSpPr>
          <p:cNvPr id="5" name="Flowchart: Magnetic Disk 8"/>
          <p:cNvSpPr/>
          <p:nvPr/>
        </p:nvSpPr>
        <p:spPr>
          <a:xfrm>
            <a:off x="109728" y="3119588"/>
            <a:ext cx="5486400" cy="3657600"/>
          </a:xfrm>
          <a:prstGeom prst="flowChartMagneticDisk">
            <a:avLst/>
          </a:prstGeom>
          <a:solidFill>
            <a:srgbClr val="FFC000">
              <a:alpha val="15000"/>
            </a:srgb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 fontAlgn="base">
              <a:spcBef>
                <a:spcPct val="0"/>
              </a:spcBef>
              <a:spcAft>
                <a:spcPct val="25000"/>
              </a:spcAft>
            </a:pPr>
            <a:endParaRPr lang="en-US" sz="900" b="1">
              <a:solidFill>
                <a:prstClr val="white"/>
              </a:solidFill>
            </a:endParaRPr>
          </a:p>
        </p:txBody>
      </p:sp>
      <p:grpSp>
        <p:nvGrpSpPr>
          <p:cNvPr id="14" name="Group 20"/>
          <p:cNvGrpSpPr/>
          <p:nvPr/>
        </p:nvGrpSpPr>
        <p:grpSpPr>
          <a:xfrm>
            <a:off x="530016" y="5413998"/>
            <a:ext cx="914400" cy="505234"/>
            <a:chOff x="423617" y="5548017"/>
            <a:chExt cx="914400" cy="505234"/>
          </a:xfrm>
        </p:grpSpPr>
        <p:grpSp>
          <p:nvGrpSpPr>
            <p:cNvPr id="21" name="Group 21"/>
            <p:cNvGrpSpPr/>
            <p:nvPr/>
          </p:nvGrpSpPr>
          <p:grpSpPr>
            <a:xfrm>
              <a:off x="423617" y="5888329"/>
              <a:ext cx="914400" cy="164922"/>
              <a:chOff x="494588" y="5235608"/>
              <a:chExt cx="914400" cy="164922"/>
            </a:xfrm>
          </p:grpSpPr>
          <p:cxnSp>
            <p:nvCxnSpPr>
              <p:cNvPr id="26" name="Straight Connector 25"/>
              <p:cNvCxnSpPr/>
              <p:nvPr/>
            </p:nvCxnSpPr>
            <p:spPr>
              <a:xfrm rot="20400000" flipV="1">
                <a:off x="494588" y="5235608"/>
                <a:ext cx="914400" cy="0"/>
              </a:xfrm>
              <a:prstGeom prst="line">
                <a:avLst/>
              </a:prstGeom>
              <a:ln w="38100"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Straight Connector 26"/>
              <p:cNvCxnSpPr/>
              <p:nvPr/>
            </p:nvCxnSpPr>
            <p:spPr>
              <a:xfrm rot="1200000" flipV="1">
                <a:off x="530039" y="5400530"/>
                <a:ext cx="731520" cy="0"/>
              </a:xfrm>
              <a:prstGeom prst="line">
                <a:avLst/>
              </a:prstGeom>
              <a:ln w="38100"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2" name="Group 22"/>
            <p:cNvGrpSpPr>
              <a:grpSpLocks noChangeAspect="1"/>
            </p:cNvGrpSpPr>
            <p:nvPr/>
          </p:nvGrpSpPr>
          <p:grpSpPr>
            <a:xfrm>
              <a:off x="592830" y="5548017"/>
              <a:ext cx="175418" cy="274320"/>
              <a:chOff x="7086600" y="2466616"/>
              <a:chExt cx="274320" cy="428984"/>
            </a:xfrm>
          </p:grpSpPr>
          <p:sp>
            <p:nvSpPr>
              <p:cNvPr id="24" name="Isosceles Triangle 23"/>
              <p:cNvSpPr/>
              <p:nvPr/>
            </p:nvSpPr>
            <p:spPr>
              <a:xfrm flipV="1">
                <a:off x="7086600" y="2466616"/>
                <a:ext cx="274320" cy="182880"/>
              </a:xfrm>
              <a:prstGeom prst="triangle">
                <a:avLst/>
              </a:prstGeom>
              <a:solidFill>
                <a:schemeClr val="bg1">
                  <a:lumMod val="50000"/>
                </a:schemeClr>
              </a:solidFill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400" fontAlgn="base">
                  <a:spcBef>
                    <a:spcPct val="0"/>
                  </a:spcBef>
                  <a:spcAft>
                    <a:spcPct val="25000"/>
                  </a:spcAft>
                </a:pPr>
                <a:endParaRPr lang="en-US" sz="900" b="1">
                  <a:solidFill>
                    <a:prstClr val="white"/>
                  </a:solidFill>
                </a:endParaRPr>
              </a:p>
            </p:txBody>
          </p:sp>
          <p:cxnSp>
            <p:nvCxnSpPr>
              <p:cNvPr id="25" name="Straight Connector 24"/>
              <p:cNvCxnSpPr/>
              <p:nvPr/>
            </p:nvCxnSpPr>
            <p:spPr>
              <a:xfrm>
                <a:off x="7223760" y="2621280"/>
                <a:ext cx="0" cy="274320"/>
              </a:xfrm>
              <a:prstGeom prst="line">
                <a:avLst/>
              </a:prstGeom>
              <a:ln w="38100"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23" name="Group 27"/>
          <p:cNvGrpSpPr/>
          <p:nvPr/>
        </p:nvGrpSpPr>
        <p:grpSpPr>
          <a:xfrm>
            <a:off x="1494839" y="4501511"/>
            <a:ext cx="914400" cy="505234"/>
            <a:chOff x="423617" y="5548017"/>
            <a:chExt cx="914400" cy="505234"/>
          </a:xfrm>
        </p:grpSpPr>
        <p:grpSp>
          <p:nvGrpSpPr>
            <p:cNvPr id="28" name="Group 28"/>
            <p:cNvGrpSpPr/>
            <p:nvPr/>
          </p:nvGrpSpPr>
          <p:grpSpPr>
            <a:xfrm>
              <a:off x="423617" y="5888329"/>
              <a:ext cx="914400" cy="164922"/>
              <a:chOff x="494588" y="5235608"/>
              <a:chExt cx="914400" cy="164922"/>
            </a:xfrm>
          </p:grpSpPr>
          <p:cxnSp>
            <p:nvCxnSpPr>
              <p:cNvPr id="33" name="Straight Connector 32"/>
              <p:cNvCxnSpPr/>
              <p:nvPr/>
            </p:nvCxnSpPr>
            <p:spPr>
              <a:xfrm rot="20400000" flipV="1">
                <a:off x="494588" y="5235608"/>
                <a:ext cx="914400" cy="0"/>
              </a:xfrm>
              <a:prstGeom prst="line">
                <a:avLst/>
              </a:prstGeom>
              <a:ln w="38100"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Straight Connector 33"/>
              <p:cNvCxnSpPr/>
              <p:nvPr/>
            </p:nvCxnSpPr>
            <p:spPr>
              <a:xfrm rot="1200000" flipV="1">
                <a:off x="530039" y="5400530"/>
                <a:ext cx="731520" cy="0"/>
              </a:xfrm>
              <a:prstGeom prst="line">
                <a:avLst/>
              </a:prstGeom>
              <a:ln w="38100"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9" name="Group 29"/>
            <p:cNvGrpSpPr>
              <a:grpSpLocks noChangeAspect="1"/>
            </p:cNvGrpSpPr>
            <p:nvPr/>
          </p:nvGrpSpPr>
          <p:grpSpPr>
            <a:xfrm>
              <a:off x="592830" y="5548017"/>
              <a:ext cx="175418" cy="274320"/>
              <a:chOff x="7086600" y="2466616"/>
              <a:chExt cx="274320" cy="428984"/>
            </a:xfrm>
          </p:grpSpPr>
          <p:sp>
            <p:nvSpPr>
              <p:cNvPr id="31" name="Isosceles Triangle 30"/>
              <p:cNvSpPr/>
              <p:nvPr/>
            </p:nvSpPr>
            <p:spPr>
              <a:xfrm flipV="1">
                <a:off x="7086600" y="2466616"/>
                <a:ext cx="274320" cy="182880"/>
              </a:xfrm>
              <a:prstGeom prst="triangle">
                <a:avLst/>
              </a:prstGeom>
              <a:solidFill>
                <a:schemeClr val="bg1">
                  <a:lumMod val="50000"/>
                </a:schemeClr>
              </a:solidFill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400" fontAlgn="base">
                  <a:spcBef>
                    <a:spcPct val="0"/>
                  </a:spcBef>
                  <a:spcAft>
                    <a:spcPct val="25000"/>
                  </a:spcAft>
                </a:pPr>
                <a:endParaRPr lang="en-US" sz="900" b="1">
                  <a:solidFill>
                    <a:prstClr val="white"/>
                  </a:solidFill>
                </a:endParaRPr>
              </a:p>
            </p:txBody>
          </p:sp>
          <p:cxnSp>
            <p:nvCxnSpPr>
              <p:cNvPr id="32" name="Straight Connector 31"/>
              <p:cNvCxnSpPr/>
              <p:nvPr/>
            </p:nvCxnSpPr>
            <p:spPr>
              <a:xfrm>
                <a:off x="7223760" y="2621280"/>
                <a:ext cx="0" cy="274320"/>
              </a:xfrm>
              <a:prstGeom prst="line">
                <a:avLst/>
              </a:prstGeom>
              <a:ln w="38100"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44" name="Freeform 43"/>
          <p:cNvSpPr/>
          <p:nvPr/>
        </p:nvSpPr>
        <p:spPr>
          <a:xfrm>
            <a:off x="3946358" y="1235242"/>
            <a:ext cx="3433010" cy="3898232"/>
          </a:xfrm>
          <a:custGeom>
            <a:avLst/>
            <a:gdLst>
              <a:gd name="connsiteX0" fmla="*/ 0 w 3433010"/>
              <a:gd name="connsiteY0" fmla="*/ 3898232 h 3898232"/>
              <a:gd name="connsiteX1" fmla="*/ 770021 w 3433010"/>
              <a:gd name="connsiteY1" fmla="*/ 3545305 h 3898232"/>
              <a:gd name="connsiteX2" fmla="*/ 721895 w 3433010"/>
              <a:gd name="connsiteY2" fmla="*/ 2887579 h 3898232"/>
              <a:gd name="connsiteX3" fmla="*/ 224589 w 3433010"/>
              <a:gd name="connsiteY3" fmla="*/ 2534653 h 3898232"/>
              <a:gd name="connsiteX4" fmla="*/ 465221 w 3433010"/>
              <a:gd name="connsiteY4" fmla="*/ 1957137 h 3898232"/>
              <a:gd name="connsiteX5" fmla="*/ 1716505 w 3433010"/>
              <a:gd name="connsiteY5" fmla="*/ 946484 h 3898232"/>
              <a:gd name="connsiteX6" fmla="*/ 3433010 w 3433010"/>
              <a:gd name="connsiteY6" fmla="*/ 0 h 38982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433010" h="3898232">
                <a:moveTo>
                  <a:pt x="0" y="3898232"/>
                </a:moveTo>
                <a:cubicBezTo>
                  <a:pt x="324852" y="3805989"/>
                  <a:pt x="649705" y="3713747"/>
                  <a:pt x="770021" y="3545305"/>
                </a:cubicBezTo>
                <a:cubicBezTo>
                  <a:pt x="890337" y="3376863"/>
                  <a:pt x="812800" y="3056021"/>
                  <a:pt x="721895" y="2887579"/>
                </a:cubicBezTo>
                <a:cubicBezTo>
                  <a:pt x="630990" y="2719137"/>
                  <a:pt x="267368" y="2689727"/>
                  <a:pt x="224589" y="2534653"/>
                </a:cubicBezTo>
                <a:cubicBezTo>
                  <a:pt x="181810" y="2379579"/>
                  <a:pt x="216568" y="2221832"/>
                  <a:pt x="465221" y="1957137"/>
                </a:cubicBezTo>
                <a:cubicBezTo>
                  <a:pt x="713874" y="1692442"/>
                  <a:pt x="1221874" y="1272673"/>
                  <a:pt x="1716505" y="946484"/>
                </a:cubicBezTo>
                <a:cubicBezTo>
                  <a:pt x="2211137" y="620294"/>
                  <a:pt x="2822073" y="310147"/>
                  <a:pt x="3433010" y="0"/>
                </a:cubicBezTo>
              </a:path>
            </a:pathLst>
          </a:custGeom>
          <a:noFill/>
          <a:ln w="19050">
            <a:solidFill>
              <a:srgbClr val="3366FF"/>
            </a:solidFill>
            <a:tailEnd type="stealth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 fontAlgn="base">
              <a:spcBef>
                <a:spcPct val="0"/>
              </a:spcBef>
              <a:spcAft>
                <a:spcPct val="25000"/>
              </a:spcAft>
            </a:pPr>
            <a:endParaRPr lang="en-US" sz="900" b="1">
              <a:solidFill>
                <a:prstClr val="white"/>
              </a:solidFill>
            </a:endParaRPr>
          </a:p>
        </p:txBody>
      </p:sp>
      <p:sp>
        <p:nvSpPr>
          <p:cNvPr id="408" name="Freeform 407"/>
          <p:cNvSpPr/>
          <p:nvPr/>
        </p:nvSpPr>
        <p:spPr bwMode="auto">
          <a:xfrm>
            <a:off x="1972383" y="1262023"/>
            <a:ext cx="5221905" cy="3838969"/>
          </a:xfrm>
          <a:custGeom>
            <a:avLst/>
            <a:gdLst>
              <a:gd name="connsiteX0" fmla="*/ 0 w 5221905"/>
              <a:gd name="connsiteY0" fmla="*/ 3838969 h 3838969"/>
              <a:gd name="connsiteX1" fmla="*/ 1239353 w 5221905"/>
              <a:gd name="connsiteY1" fmla="*/ 3279749 h 3838969"/>
              <a:gd name="connsiteX2" fmla="*/ 1934599 w 5221905"/>
              <a:gd name="connsiteY2" fmla="*/ 2471147 h 3838969"/>
              <a:gd name="connsiteX3" fmla="*/ 2418248 w 5221905"/>
              <a:gd name="connsiteY3" fmla="*/ 1904370 h 3838969"/>
              <a:gd name="connsiteX4" fmla="*/ 3748285 w 5221905"/>
              <a:gd name="connsiteY4" fmla="*/ 816159 h 3838969"/>
              <a:gd name="connsiteX5" fmla="*/ 5221905 w 5221905"/>
              <a:gd name="connsiteY5" fmla="*/ 0 h 38389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221905" h="3838969">
                <a:moveTo>
                  <a:pt x="0" y="3838969"/>
                </a:moveTo>
                <a:cubicBezTo>
                  <a:pt x="458460" y="3673344"/>
                  <a:pt x="916920" y="3507719"/>
                  <a:pt x="1239353" y="3279749"/>
                </a:cubicBezTo>
                <a:cubicBezTo>
                  <a:pt x="1561786" y="3051779"/>
                  <a:pt x="1934599" y="2471147"/>
                  <a:pt x="1934599" y="2471147"/>
                </a:cubicBezTo>
                <a:cubicBezTo>
                  <a:pt x="2131081" y="2241917"/>
                  <a:pt x="2115967" y="2180201"/>
                  <a:pt x="2418248" y="1904370"/>
                </a:cubicBezTo>
                <a:cubicBezTo>
                  <a:pt x="2720529" y="1628539"/>
                  <a:pt x="3281009" y="1133554"/>
                  <a:pt x="3748285" y="816159"/>
                </a:cubicBezTo>
                <a:cubicBezTo>
                  <a:pt x="4215561" y="498764"/>
                  <a:pt x="4718733" y="249382"/>
                  <a:pt x="5221905" y="0"/>
                </a:cubicBezTo>
              </a:path>
            </a:pathLst>
          </a:custGeom>
          <a:noFill/>
          <a:ln w="19050" cap="flat" cmpd="sng" algn="ctr">
            <a:solidFill>
              <a:srgbClr val="0070C0"/>
            </a:solidFill>
            <a:prstDash val="solid"/>
            <a:round/>
            <a:headEnd type="none" w="med" len="med"/>
            <a:tailEnd type="stealth" w="lg" len="lg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Freeform 42"/>
          <p:cNvSpPr/>
          <p:nvPr/>
        </p:nvSpPr>
        <p:spPr>
          <a:xfrm>
            <a:off x="2454442" y="994611"/>
            <a:ext cx="5181600" cy="3609473"/>
          </a:xfrm>
          <a:custGeom>
            <a:avLst/>
            <a:gdLst>
              <a:gd name="connsiteX0" fmla="*/ 0 w 5181600"/>
              <a:gd name="connsiteY0" fmla="*/ 3609473 h 3609473"/>
              <a:gd name="connsiteX1" fmla="*/ 834190 w 5181600"/>
              <a:gd name="connsiteY1" fmla="*/ 3272589 h 3609473"/>
              <a:gd name="connsiteX2" fmla="*/ 1796716 w 5181600"/>
              <a:gd name="connsiteY2" fmla="*/ 2245894 h 3609473"/>
              <a:gd name="connsiteX3" fmla="*/ 3192379 w 5181600"/>
              <a:gd name="connsiteY3" fmla="*/ 1058778 h 3609473"/>
              <a:gd name="connsiteX4" fmla="*/ 5181600 w 5181600"/>
              <a:gd name="connsiteY4" fmla="*/ 0 h 36094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181600" h="3609473">
                <a:moveTo>
                  <a:pt x="0" y="3609473"/>
                </a:moveTo>
                <a:cubicBezTo>
                  <a:pt x="267368" y="3554662"/>
                  <a:pt x="534737" y="3499852"/>
                  <a:pt x="834190" y="3272589"/>
                </a:cubicBezTo>
                <a:cubicBezTo>
                  <a:pt x="1133643" y="3045326"/>
                  <a:pt x="1403685" y="2614862"/>
                  <a:pt x="1796716" y="2245894"/>
                </a:cubicBezTo>
                <a:cubicBezTo>
                  <a:pt x="2189748" y="1876925"/>
                  <a:pt x="2628232" y="1433094"/>
                  <a:pt x="3192379" y="1058778"/>
                </a:cubicBezTo>
                <a:cubicBezTo>
                  <a:pt x="3756526" y="684462"/>
                  <a:pt x="4469063" y="342231"/>
                  <a:pt x="5181600" y="0"/>
                </a:cubicBezTo>
              </a:path>
            </a:pathLst>
          </a:custGeom>
          <a:noFill/>
          <a:ln w="19050">
            <a:solidFill>
              <a:srgbClr val="3366FF"/>
            </a:solidFill>
            <a:tailEnd type="stealth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 fontAlgn="base">
              <a:spcBef>
                <a:spcPct val="0"/>
              </a:spcBef>
              <a:spcAft>
                <a:spcPct val="25000"/>
              </a:spcAft>
            </a:pPr>
            <a:endParaRPr lang="en-US" sz="900" b="1">
              <a:solidFill>
                <a:prstClr val="white"/>
              </a:solidFill>
            </a:endParaRPr>
          </a:p>
        </p:txBody>
      </p:sp>
      <p:sp>
        <p:nvSpPr>
          <p:cNvPr id="42" name="Freeform 41"/>
          <p:cNvSpPr/>
          <p:nvPr/>
        </p:nvSpPr>
        <p:spPr bwMode="auto">
          <a:xfrm>
            <a:off x="2539286" y="1269580"/>
            <a:ext cx="2321148" cy="3884311"/>
          </a:xfrm>
          <a:custGeom>
            <a:avLst/>
            <a:gdLst>
              <a:gd name="connsiteX0" fmla="*/ 1420595 w 2321148"/>
              <a:gd name="connsiteY0" fmla="*/ 3884311 h 3884311"/>
              <a:gd name="connsiteX1" fmla="*/ 2274539 w 2321148"/>
              <a:gd name="connsiteY1" fmla="*/ 3498903 h 3884311"/>
              <a:gd name="connsiteX2" fmla="*/ 166129 w 2321148"/>
              <a:gd name="connsiteY2" fmla="*/ 2901898 h 3884311"/>
              <a:gd name="connsiteX3" fmla="*/ 324826 w 2321148"/>
              <a:gd name="connsiteY3" fmla="*/ 1828800 h 3884311"/>
              <a:gd name="connsiteX4" fmla="*/ 1836231 w 2321148"/>
              <a:gd name="connsiteY4" fmla="*/ 967299 h 3884311"/>
              <a:gd name="connsiteX5" fmla="*/ 1775775 w 2321148"/>
              <a:gd name="connsiteY5" fmla="*/ 272053 h 3884311"/>
              <a:gd name="connsiteX6" fmla="*/ 808476 w 2321148"/>
              <a:gd name="connsiteY6" fmla="*/ 0 h 38843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321148" h="3884311">
                <a:moveTo>
                  <a:pt x="1420595" y="3884311"/>
                </a:moveTo>
                <a:cubicBezTo>
                  <a:pt x="1952106" y="3773474"/>
                  <a:pt x="2483617" y="3662638"/>
                  <a:pt x="2274539" y="3498903"/>
                </a:cubicBezTo>
                <a:cubicBezTo>
                  <a:pt x="2065461" y="3335168"/>
                  <a:pt x="491081" y="3180248"/>
                  <a:pt x="166129" y="2901898"/>
                </a:cubicBezTo>
                <a:cubicBezTo>
                  <a:pt x="-158823" y="2623547"/>
                  <a:pt x="46476" y="2151233"/>
                  <a:pt x="324826" y="1828800"/>
                </a:cubicBezTo>
                <a:cubicBezTo>
                  <a:pt x="603176" y="1506367"/>
                  <a:pt x="1594406" y="1226757"/>
                  <a:pt x="1836231" y="967299"/>
                </a:cubicBezTo>
                <a:cubicBezTo>
                  <a:pt x="2078056" y="707841"/>
                  <a:pt x="1947067" y="433269"/>
                  <a:pt x="1775775" y="272053"/>
                </a:cubicBezTo>
                <a:cubicBezTo>
                  <a:pt x="1604483" y="110837"/>
                  <a:pt x="1206479" y="55418"/>
                  <a:pt x="808476" y="0"/>
                </a:cubicBezTo>
              </a:path>
            </a:pathLst>
          </a:custGeom>
          <a:noFill/>
          <a:ln w="19050" cap="flat" cmpd="sng" algn="ctr">
            <a:solidFill>
              <a:srgbClr val="0070C0"/>
            </a:solidFill>
            <a:prstDash val="solid"/>
            <a:round/>
            <a:headEnd type="none" w="med" len="med"/>
            <a:tailEnd type="stealth" w="lg" len="lg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9" name="Freeform 408"/>
          <p:cNvSpPr/>
          <p:nvPr/>
        </p:nvSpPr>
        <p:spPr bwMode="auto">
          <a:xfrm>
            <a:off x="26482" y="1406769"/>
            <a:ext cx="2787056" cy="4699163"/>
          </a:xfrm>
          <a:custGeom>
            <a:avLst/>
            <a:gdLst>
              <a:gd name="connsiteX0" fmla="*/ 369172 w 2787056"/>
              <a:gd name="connsiteY0" fmla="*/ 0 h 4699163"/>
              <a:gd name="connsiteX1" fmla="*/ 114195 w 2787056"/>
              <a:gd name="connsiteY1" fmla="*/ 149469 h 4699163"/>
              <a:gd name="connsiteX2" fmla="*/ 1995749 w 2787056"/>
              <a:gd name="connsiteY2" fmla="*/ 641839 h 4699163"/>
              <a:gd name="connsiteX3" fmla="*/ 2022126 w 2787056"/>
              <a:gd name="connsiteY3" fmla="*/ 1608993 h 4699163"/>
              <a:gd name="connsiteX4" fmla="*/ 808787 w 2787056"/>
              <a:gd name="connsiteY4" fmla="*/ 2523393 h 4699163"/>
              <a:gd name="connsiteX5" fmla="*/ 870333 w 2787056"/>
              <a:gd name="connsiteY5" fmla="*/ 3569677 h 4699163"/>
              <a:gd name="connsiteX6" fmla="*/ 1529756 w 2787056"/>
              <a:gd name="connsiteY6" fmla="*/ 4624754 h 4699163"/>
              <a:gd name="connsiteX7" fmla="*/ 2787056 w 2787056"/>
              <a:gd name="connsiteY7" fmla="*/ 4528039 h 46991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787056" h="4699163">
                <a:moveTo>
                  <a:pt x="369172" y="0"/>
                </a:moveTo>
                <a:cubicBezTo>
                  <a:pt x="106135" y="21248"/>
                  <a:pt x="-156901" y="42496"/>
                  <a:pt x="114195" y="149469"/>
                </a:cubicBezTo>
                <a:cubicBezTo>
                  <a:pt x="385291" y="256442"/>
                  <a:pt x="1677761" y="398585"/>
                  <a:pt x="1995749" y="641839"/>
                </a:cubicBezTo>
                <a:cubicBezTo>
                  <a:pt x="2313737" y="885093"/>
                  <a:pt x="2219953" y="1295401"/>
                  <a:pt x="2022126" y="1608993"/>
                </a:cubicBezTo>
                <a:cubicBezTo>
                  <a:pt x="1824299" y="1922585"/>
                  <a:pt x="1000753" y="2196612"/>
                  <a:pt x="808787" y="2523393"/>
                </a:cubicBezTo>
                <a:cubicBezTo>
                  <a:pt x="616822" y="2850174"/>
                  <a:pt x="750172" y="3219450"/>
                  <a:pt x="870333" y="3569677"/>
                </a:cubicBezTo>
                <a:cubicBezTo>
                  <a:pt x="990495" y="3919904"/>
                  <a:pt x="1210302" y="4465027"/>
                  <a:pt x="1529756" y="4624754"/>
                </a:cubicBezTo>
                <a:cubicBezTo>
                  <a:pt x="1849210" y="4784481"/>
                  <a:pt x="2318133" y="4656260"/>
                  <a:pt x="2787056" y="4528039"/>
                </a:cubicBezTo>
              </a:path>
            </a:pathLst>
          </a:cu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stealth" w="lg" len="lg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lowchart: Magnetic Disk 180"/>
          <p:cNvSpPr/>
          <p:nvPr/>
        </p:nvSpPr>
        <p:spPr>
          <a:xfrm>
            <a:off x="6598920" y="3810000"/>
            <a:ext cx="2468880" cy="1645920"/>
          </a:xfrm>
          <a:prstGeom prst="flowChartMagneticDisk">
            <a:avLst/>
          </a:prstGeom>
          <a:solidFill>
            <a:srgbClr val="FFFF00">
              <a:alpha val="15000"/>
            </a:srgb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 fontAlgn="base">
              <a:spcBef>
                <a:spcPct val="0"/>
              </a:spcBef>
              <a:spcAft>
                <a:spcPct val="25000"/>
              </a:spcAft>
            </a:pPr>
            <a:endParaRPr lang="en-US" sz="900" b="1">
              <a:solidFill>
                <a:prstClr val="white"/>
              </a:solidFill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3815381" y="1288487"/>
            <a:ext cx="5328619" cy="890918"/>
          </a:xfrm>
          <a:prstGeom prst="line">
            <a:avLst/>
          </a:prstGeom>
          <a:ln w="28575">
            <a:solidFill>
              <a:schemeClr val="bg1">
                <a:lumMod val="6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 flipV="1">
            <a:off x="-2" y="1299252"/>
            <a:ext cx="3815383" cy="434694"/>
          </a:xfrm>
          <a:prstGeom prst="line">
            <a:avLst/>
          </a:prstGeom>
          <a:ln w="28575">
            <a:solidFill>
              <a:schemeClr val="bg1">
                <a:lumMod val="6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 rot="21240000">
            <a:off x="1813889" y="1522539"/>
            <a:ext cx="1130118" cy="1692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defTabSz="914400"/>
            <a:r>
              <a:rPr lang="en-US" sz="1100" b="1" dirty="0">
                <a:solidFill>
                  <a:prstClr val="white">
                    <a:lumMod val="65000"/>
                  </a:prstClr>
                </a:solidFill>
                <a:latin typeface="Arial" pitchFamily="34" charset="0"/>
                <a:cs typeface="Arial" pitchFamily="34" charset="0"/>
              </a:rPr>
              <a:t>Center boundary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424132" y="2533205"/>
            <a:ext cx="1057982" cy="1692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defTabSz="914400"/>
            <a:r>
              <a:rPr lang="en-US" sz="1100" b="1" dirty="0">
                <a:solidFill>
                  <a:prstClr val="white">
                    <a:lumMod val="65000"/>
                  </a:prstClr>
                </a:solidFill>
                <a:latin typeface="Arial" pitchFamily="34" charset="0"/>
                <a:cs typeface="Arial" pitchFamily="34" charset="0"/>
              </a:rPr>
              <a:t>Center airspace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138477" y="3893951"/>
            <a:ext cx="1197444" cy="1692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defTabSz="914400"/>
            <a:r>
              <a:rPr lang="en-US" sz="1100" b="1" dirty="0">
                <a:solidFill>
                  <a:prstClr val="white">
                    <a:lumMod val="65000"/>
                  </a:prstClr>
                </a:solidFill>
                <a:latin typeface="Arial" pitchFamily="34" charset="0"/>
                <a:cs typeface="Arial" pitchFamily="34" charset="0"/>
              </a:rPr>
              <a:t>Terminal airspace</a:t>
            </a:r>
          </a:p>
        </p:txBody>
      </p:sp>
      <p:grpSp>
        <p:nvGrpSpPr>
          <p:cNvPr id="3" name="Group 11"/>
          <p:cNvGrpSpPr/>
          <p:nvPr/>
        </p:nvGrpSpPr>
        <p:grpSpPr>
          <a:xfrm>
            <a:off x="2676230" y="4909583"/>
            <a:ext cx="1618354" cy="673800"/>
            <a:chOff x="3194879" y="5039473"/>
            <a:chExt cx="1618354" cy="673800"/>
          </a:xfrm>
        </p:grpSpPr>
        <p:grpSp>
          <p:nvGrpSpPr>
            <p:cNvPr id="12" name="Group 12"/>
            <p:cNvGrpSpPr/>
            <p:nvPr/>
          </p:nvGrpSpPr>
          <p:grpSpPr>
            <a:xfrm>
              <a:off x="3194879" y="5548017"/>
              <a:ext cx="1618354" cy="165256"/>
              <a:chOff x="3194879" y="5548017"/>
              <a:chExt cx="1618354" cy="165256"/>
            </a:xfrm>
          </p:grpSpPr>
          <p:cxnSp>
            <p:nvCxnSpPr>
              <p:cNvPr id="17" name="Straight Connector 16"/>
              <p:cNvCxnSpPr/>
              <p:nvPr/>
            </p:nvCxnSpPr>
            <p:spPr>
              <a:xfrm rot="-1200000" flipV="1">
                <a:off x="3533073" y="5713272"/>
                <a:ext cx="1280160" cy="0"/>
              </a:xfrm>
              <a:prstGeom prst="line">
                <a:avLst/>
              </a:prstGeom>
              <a:ln w="38100"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Straight Connector 17"/>
              <p:cNvCxnSpPr/>
              <p:nvPr/>
            </p:nvCxnSpPr>
            <p:spPr>
              <a:xfrm rot="-1200000" flipV="1">
                <a:off x="3194879" y="5548352"/>
                <a:ext cx="1280160" cy="0"/>
              </a:xfrm>
              <a:prstGeom prst="line">
                <a:avLst/>
              </a:prstGeom>
              <a:ln w="38100"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Straight Connector 18"/>
              <p:cNvCxnSpPr/>
              <p:nvPr/>
            </p:nvCxnSpPr>
            <p:spPr>
              <a:xfrm rot="1200000" flipV="1">
                <a:off x="3281089" y="5713273"/>
                <a:ext cx="1097280" cy="0"/>
              </a:xfrm>
              <a:prstGeom prst="line">
                <a:avLst/>
              </a:prstGeom>
              <a:ln w="38100"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Straight Connector 19"/>
              <p:cNvCxnSpPr/>
              <p:nvPr/>
            </p:nvCxnSpPr>
            <p:spPr>
              <a:xfrm rot="1200000" flipV="1">
                <a:off x="3624513" y="5548017"/>
                <a:ext cx="1097280" cy="0"/>
              </a:xfrm>
              <a:prstGeom prst="line">
                <a:avLst/>
              </a:prstGeom>
              <a:ln w="38100"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3" name="Group 13"/>
            <p:cNvGrpSpPr>
              <a:grpSpLocks noChangeAspect="1"/>
            </p:cNvGrpSpPr>
            <p:nvPr/>
          </p:nvGrpSpPr>
          <p:grpSpPr>
            <a:xfrm>
              <a:off x="3916347" y="5039473"/>
              <a:ext cx="175418" cy="274320"/>
              <a:chOff x="7086600" y="2466616"/>
              <a:chExt cx="274320" cy="428984"/>
            </a:xfrm>
          </p:grpSpPr>
          <p:sp>
            <p:nvSpPr>
              <p:cNvPr id="15" name="Isosceles Triangle 14"/>
              <p:cNvSpPr/>
              <p:nvPr/>
            </p:nvSpPr>
            <p:spPr>
              <a:xfrm flipV="1">
                <a:off x="7086600" y="2466616"/>
                <a:ext cx="274320" cy="182880"/>
              </a:xfrm>
              <a:prstGeom prst="triangle">
                <a:avLst/>
              </a:prstGeom>
              <a:solidFill>
                <a:schemeClr val="bg1">
                  <a:lumMod val="50000"/>
                </a:schemeClr>
              </a:solidFill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400" fontAlgn="base">
                  <a:spcBef>
                    <a:spcPct val="0"/>
                  </a:spcBef>
                  <a:spcAft>
                    <a:spcPct val="25000"/>
                  </a:spcAft>
                </a:pPr>
                <a:endParaRPr lang="en-US" sz="900" b="1">
                  <a:solidFill>
                    <a:prstClr val="white"/>
                  </a:solidFill>
                </a:endParaRPr>
              </a:p>
            </p:txBody>
          </p:sp>
          <p:cxnSp>
            <p:nvCxnSpPr>
              <p:cNvPr id="16" name="Straight Connector 15"/>
              <p:cNvCxnSpPr/>
              <p:nvPr/>
            </p:nvCxnSpPr>
            <p:spPr>
              <a:xfrm>
                <a:off x="7223760" y="2621280"/>
                <a:ext cx="0" cy="274320"/>
              </a:xfrm>
              <a:prstGeom prst="line">
                <a:avLst/>
              </a:prstGeom>
              <a:ln w="38100"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30" name="Group 34"/>
          <p:cNvGrpSpPr/>
          <p:nvPr/>
        </p:nvGrpSpPr>
        <p:grpSpPr>
          <a:xfrm>
            <a:off x="7696201" y="4655226"/>
            <a:ext cx="914400" cy="505234"/>
            <a:chOff x="423617" y="5548017"/>
            <a:chExt cx="914400" cy="505234"/>
          </a:xfrm>
        </p:grpSpPr>
        <p:grpSp>
          <p:nvGrpSpPr>
            <p:cNvPr id="35" name="Group 35"/>
            <p:cNvGrpSpPr/>
            <p:nvPr/>
          </p:nvGrpSpPr>
          <p:grpSpPr>
            <a:xfrm>
              <a:off x="423617" y="5888329"/>
              <a:ext cx="914400" cy="164922"/>
              <a:chOff x="494588" y="5235608"/>
              <a:chExt cx="914400" cy="164922"/>
            </a:xfrm>
          </p:grpSpPr>
          <p:cxnSp>
            <p:nvCxnSpPr>
              <p:cNvPr id="40" name="Straight Connector 39"/>
              <p:cNvCxnSpPr/>
              <p:nvPr/>
            </p:nvCxnSpPr>
            <p:spPr>
              <a:xfrm rot="20400000" flipV="1">
                <a:off x="494588" y="5235608"/>
                <a:ext cx="914400" cy="0"/>
              </a:xfrm>
              <a:prstGeom prst="line">
                <a:avLst/>
              </a:prstGeom>
              <a:ln w="38100"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" name="Straight Connector 40"/>
              <p:cNvCxnSpPr/>
              <p:nvPr/>
            </p:nvCxnSpPr>
            <p:spPr>
              <a:xfrm rot="1200000" flipV="1">
                <a:off x="530039" y="5400530"/>
                <a:ext cx="731520" cy="0"/>
              </a:xfrm>
              <a:prstGeom prst="line">
                <a:avLst/>
              </a:prstGeom>
              <a:ln w="38100"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6" name="Group 36"/>
            <p:cNvGrpSpPr>
              <a:grpSpLocks noChangeAspect="1"/>
            </p:cNvGrpSpPr>
            <p:nvPr/>
          </p:nvGrpSpPr>
          <p:grpSpPr>
            <a:xfrm>
              <a:off x="592830" y="5548017"/>
              <a:ext cx="175418" cy="274320"/>
              <a:chOff x="7086600" y="2466616"/>
              <a:chExt cx="274320" cy="428984"/>
            </a:xfrm>
          </p:grpSpPr>
          <p:sp>
            <p:nvSpPr>
              <p:cNvPr id="38" name="Isosceles Triangle 37"/>
              <p:cNvSpPr/>
              <p:nvPr/>
            </p:nvSpPr>
            <p:spPr>
              <a:xfrm flipV="1">
                <a:off x="7086600" y="2466616"/>
                <a:ext cx="274320" cy="182880"/>
              </a:xfrm>
              <a:prstGeom prst="triangle">
                <a:avLst/>
              </a:prstGeom>
              <a:solidFill>
                <a:schemeClr val="bg1">
                  <a:lumMod val="50000"/>
                </a:schemeClr>
              </a:solidFill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400" fontAlgn="base">
                  <a:spcBef>
                    <a:spcPct val="0"/>
                  </a:spcBef>
                  <a:spcAft>
                    <a:spcPct val="25000"/>
                  </a:spcAft>
                </a:pPr>
                <a:endParaRPr lang="en-US" sz="900" b="1">
                  <a:solidFill>
                    <a:prstClr val="white"/>
                  </a:solidFill>
                </a:endParaRPr>
              </a:p>
            </p:txBody>
          </p:sp>
          <p:cxnSp>
            <p:nvCxnSpPr>
              <p:cNvPr id="39" name="Straight Connector 38"/>
              <p:cNvCxnSpPr/>
              <p:nvPr/>
            </p:nvCxnSpPr>
            <p:spPr>
              <a:xfrm>
                <a:off x="7223760" y="2621280"/>
                <a:ext cx="0" cy="274320"/>
              </a:xfrm>
              <a:prstGeom prst="line">
                <a:avLst/>
              </a:prstGeom>
              <a:ln w="38100"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46" name="Oval 45"/>
          <p:cNvSpPr>
            <a:spLocks noChangeAspect="1"/>
          </p:cNvSpPr>
          <p:nvPr/>
        </p:nvSpPr>
        <p:spPr bwMode="auto">
          <a:xfrm>
            <a:off x="6233729" y="1618741"/>
            <a:ext cx="243840" cy="182880"/>
          </a:xfrm>
          <a:prstGeom prst="ellipse">
            <a:avLst/>
          </a:prstGeom>
          <a:solidFill>
            <a:srgbClr val="0070C0"/>
          </a:solidFill>
          <a:ln w="19050" algn="ctr">
            <a:solidFill>
              <a:schemeClr val="tx1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none" rtlCol="0" anchor="ctr"/>
          <a:lstStyle/>
          <a:p>
            <a:pPr algn="ctr" defTabSz="914400"/>
            <a:endParaRPr lang="en-US" dirty="0" err="1">
              <a:solidFill>
                <a:prstClr val="black"/>
              </a:solidFill>
            </a:endParaRPr>
          </a:p>
        </p:txBody>
      </p:sp>
      <p:cxnSp>
        <p:nvCxnSpPr>
          <p:cNvPr id="49" name="Straight Connector 48"/>
          <p:cNvCxnSpPr/>
          <p:nvPr/>
        </p:nvCxnSpPr>
        <p:spPr>
          <a:xfrm>
            <a:off x="2704371" y="5696236"/>
            <a:ext cx="950133" cy="387502"/>
          </a:xfrm>
          <a:prstGeom prst="line">
            <a:avLst/>
          </a:prstGeom>
          <a:ln w="25400">
            <a:solidFill>
              <a:schemeClr val="bg1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7" name="Group 49"/>
          <p:cNvGrpSpPr>
            <a:grpSpLocks noChangeAspect="1"/>
          </p:cNvGrpSpPr>
          <p:nvPr/>
        </p:nvGrpSpPr>
        <p:grpSpPr>
          <a:xfrm rot="20710234">
            <a:off x="4883843" y="2056288"/>
            <a:ext cx="787108" cy="365760"/>
            <a:chOff x="3240295" y="190498"/>
            <a:chExt cx="1550988" cy="720724"/>
          </a:xfrm>
        </p:grpSpPr>
        <p:sp>
          <p:nvSpPr>
            <p:cNvPr id="51" name="Freeform 119"/>
            <p:cNvSpPr>
              <a:spLocks/>
            </p:cNvSpPr>
            <p:nvPr/>
          </p:nvSpPr>
          <p:spPr bwMode="auto">
            <a:xfrm>
              <a:off x="3240295" y="190499"/>
              <a:ext cx="1550988" cy="720723"/>
            </a:xfrm>
            <a:custGeom>
              <a:avLst/>
              <a:gdLst/>
              <a:ahLst/>
              <a:cxnLst>
                <a:cxn ang="0">
                  <a:pos x="1831" y="103"/>
                </a:cxn>
                <a:cxn ang="0">
                  <a:pos x="1913" y="151"/>
                </a:cxn>
                <a:cxn ang="0">
                  <a:pos x="1947" y="164"/>
                </a:cxn>
                <a:cxn ang="0">
                  <a:pos x="1950" y="193"/>
                </a:cxn>
                <a:cxn ang="0">
                  <a:pos x="1902" y="242"/>
                </a:cxn>
                <a:cxn ang="0">
                  <a:pos x="1830" y="283"/>
                </a:cxn>
                <a:cxn ang="0">
                  <a:pos x="1753" y="313"/>
                </a:cxn>
                <a:cxn ang="0">
                  <a:pos x="1671" y="336"/>
                </a:cxn>
                <a:cxn ang="0">
                  <a:pos x="1588" y="358"/>
                </a:cxn>
                <a:cxn ang="0">
                  <a:pos x="1534" y="405"/>
                </a:cxn>
                <a:cxn ang="0">
                  <a:pos x="1626" y="501"/>
                </a:cxn>
                <a:cxn ang="0">
                  <a:pos x="1675" y="535"/>
                </a:cxn>
                <a:cxn ang="0">
                  <a:pos x="1671" y="595"/>
                </a:cxn>
                <a:cxn ang="0">
                  <a:pos x="1545" y="613"/>
                </a:cxn>
                <a:cxn ang="0">
                  <a:pos x="1542" y="693"/>
                </a:cxn>
                <a:cxn ang="0">
                  <a:pos x="1652" y="694"/>
                </a:cxn>
                <a:cxn ang="0">
                  <a:pos x="1670" y="757"/>
                </a:cxn>
                <a:cxn ang="0">
                  <a:pos x="1570" y="789"/>
                </a:cxn>
                <a:cxn ang="0">
                  <a:pos x="1484" y="883"/>
                </a:cxn>
                <a:cxn ang="0">
                  <a:pos x="1466" y="892"/>
                </a:cxn>
                <a:cxn ang="0">
                  <a:pos x="1418" y="901"/>
                </a:cxn>
                <a:cxn ang="0">
                  <a:pos x="1337" y="836"/>
                </a:cxn>
                <a:cxn ang="0">
                  <a:pos x="1098" y="493"/>
                </a:cxn>
                <a:cxn ang="0">
                  <a:pos x="716" y="564"/>
                </a:cxn>
                <a:cxn ang="0">
                  <a:pos x="685" y="568"/>
                </a:cxn>
                <a:cxn ang="0">
                  <a:pos x="640" y="576"/>
                </a:cxn>
                <a:cxn ang="0">
                  <a:pos x="577" y="584"/>
                </a:cxn>
                <a:cxn ang="0">
                  <a:pos x="490" y="587"/>
                </a:cxn>
                <a:cxn ang="0">
                  <a:pos x="376" y="583"/>
                </a:cxn>
                <a:cxn ang="0">
                  <a:pos x="336" y="698"/>
                </a:cxn>
                <a:cxn ang="0">
                  <a:pos x="177" y="593"/>
                </a:cxn>
                <a:cxn ang="0">
                  <a:pos x="0" y="450"/>
                </a:cxn>
                <a:cxn ang="0">
                  <a:pos x="129" y="196"/>
                </a:cxn>
                <a:cxn ang="0">
                  <a:pos x="221" y="135"/>
                </a:cxn>
                <a:cxn ang="0">
                  <a:pos x="368" y="338"/>
                </a:cxn>
                <a:cxn ang="0">
                  <a:pos x="409" y="382"/>
                </a:cxn>
                <a:cxn ang="0">
                  <a:pos x="452" y="418"/>
                </a:cxn>
                <a:cxn ang="0">
                  <a:pos x="999" y="284"/>
                </a:cxn>
                <a:cxn ang="0">
                  <a:pos x="425" y="0"/>
                </a:cxn>
                <a:cxn ang="0">
                  <a:pos x="851" y="53"/>
                </a:cxn>
                <a:cxn ang="0">
                  <a:pos x="939" y="44"/>
                </a:cxn>
                <a:cxn ang="0">
                  <a:pos x="954" y="101"/>
                </a:cxn>
                <a:cxn ang="0">
                  <a:pos x="1148" y="100"/>
                </a:cxn>
                <a:cxn ang="0">
                  <a:pos x="1231" y="105"/>
                </a:cxn>
                <a:cxn ang="0">
                  <a:pos x="1251" y="121"/>
                </a:cxn>
                <a:cxn ang="0">
                  <a:pos x="1254" y="154"/>
                </a:cxn>
                <a:cxn ang="0">
                  <a:pos x="1461" y="148"/>
                </a:cxn>
              </a:cxnLst>
              <a:rect l="0" t="0" r="r" b="b"/>
              <a:pathLst>
                <a:path w="1952" h="906">
                  <a:moveTo>
                    <a:pt x="1683" y="98"/>
                  </a:moveTo>
                  <a:lnTo>
                    <a:pt x="1782" y="93"/>
                  </a:lnTo>
                  <a:lnTo>
                    <a:pt x="1831" y="103"/>
                  </a:lnTo>
                  <a:lnTo>
                    <a:pt x="1881" y="135"/>
                  </a:lnTo>
                  <a:lnTo>
                    <a:pt x="1896" y="152"/>
                  </a:lnTo>
                  <a:lnTo>
                    <a:pt x="1913" y="151"/>
                  </a:lnTo>
                  <a:lnTo>
                    <a:pt x="1927" y="153"/>
                  </a:lnTo>
                  <a:lnTo>
                    <a:pt x="1939" y="158"/>
                  </a:lnTo>
                  <a:lnTo>
                    <a:pt x="1947" y="164"/>
                  </a:lnTo>
                  <a:lnTo>
                    <a:pt x="1951" y="173"/>
                  </a:lnTo>
                  <a:lnTo>
                    <a:pt x="1952" y="183"/>
                  </a:lnTo>
                  <a:lnTo>
                    <a:pt x="1950" y="193"/>
                  </a:lnTo>
                  <a:lnTo>
                    <a:pt x="1944" y="206"/>
                  </a:lnTo>
                  <a:lnTo>
                    <a:pt x="1924" y="226"/>
                  </a:lnTo>
                  <a:lnTo>
                    <a:pt x="1902" y="242"/>
                  </a:lnTo>
                  <a:lnTo>
                    <a:pt x="1879" y="258"/>
                  </a:lnTo>
                  <a:lnTo>
                    <a:pt x="1856" y="272"/>
                  </a:lnTo>
                  <a:lnTo>
                    <a:pt x="1830" y="283"/>
                  </a:lnTo>
                  <a:lnTo>
                    <a:pt x="1805" y="295"/>
                  </a:lnTo>
                  <a:lnTo>
                    <a:pt x="1780" y="304"/>
                  </a:lnTo>
                  <a:lnTo>
                    <a:pt x="1753" y="313"/>
                  </a:lnTo>
                  <a:lnTo>
                    <a:pt x="1726" y="321"/>
                  </a:lnTo>
                  <a:lnTo>
                    <a:pt x="1699" y="329"/>
                  </a:lnTo>
                  <a:lnTo>
                    <a:pt x="1671" y="336"/>
                  </a:lnTo>
                  <a:lnTo>
                    <a:pt x="1644" y="343"/>
                  </a:lnTo>
                  <a:lnTo>
                    <a:pt x="1616" y="350"/>
                  </a:lnTo>
                  <a:lnTo>
                    <a:pt x="1588" y="358"/>
                  </a:lnTo>
                  <a:lnTo>
                    <a:pt x="1561" y="365"/>
                  </a:lnTo>
                  <a:lnTo>
                    <a:pt x="1534" y="373"/>
                  </a:lnTo>
                  <a:lnTo>
                    <a:pt x="1534" y="405"/>
                  </a:lnTo>
                  <a:lnTo>
                    <a:pt x="1523" y="499"/>
                  </a:lnTo>
                  <a:lnTo>
                    <a:pt x="1557" y="518"/>
                  </a:lnTo>
                  <a:lnTo>
                    <a:pt x="1626" y="501"/>
                  </a:lnTo>
                  <a:lnTo>
                    <a:pt x="1645" y="501"/>
                  </a:lnTo>
                  <a:lnTo>
                    <a:pt x="1660" y="519"/>
                  </a:lnTo>
                  <a:lnTo>
                    <a:pt x="1675" y="535"/>
                  </a:lnTo>
                  <a:lnTo>
                    <a:pt x="1682" y="558"/>
                  </a:lnTo>
                  <a:lnTo>
                    <a:pt x="1679" y="580"/>
                  </a:lnTo>
                  <a:lnTo>
                    <a:pt x="1671" y="595"/>
                  </a:lnTo>
                  <a:lnTo>
                    <a:pt x="1611" y="608"/>
                  </a:lnTo>
                  <a:lnTo>
                    <a:pt x="1587" y="608"/>
                  </a:lnTo>
                  <a:lnTo>
                    <a:pt x="1545" y="613"/>
                  </a:lnTo>
                  <a:lnTo>
                    <a:pt x="1515" y="611"/>
                  </a:lnTo>
                  <a:lnTo>
                    <a:pt x="1509" y="667"/>
                  </a:lnTo>
                  <a:lnTo>
                    <a:pt x="1542" y="693"/>
                  </a:lnTo>
                  <a:lnTo>
                    <a:pt x="1622" y="678"/>
                  </a:lnTo>
                  <a:lnTo>
                    <a:pt x="1634" y="695"/>
                  </a:lnTo>
                  <a:lnTo>
                    <a:pt x="1652" y="694"/>
                  </a:lnTo>
                  <a:lnTo>
                    <a:pt x="1663" y="712"/>
                  </a:lnTo>
                  <a:lnTo>
                    <a:pt x="1670" y="733"/>
                  </a:lnTo>
                  <a:lnTo>
                    <a:pt x="1670" y="757"/>
                  </a:lnTo>
                  <a:lnTo>
                    <a:pt x="1662" y="780"/>
                  </a:lnTo>
                  <a:lnTo>
                    <a:pt x="1590" y="790"/>
                  </a:lnTo>
                  <a:lnTo>
                    <a:pt x="1570" y="789"/>
                  </a:lnTo>
                  <a:lnTo>
                    <a:pt x="1526" y="795"/>
                  </a:lnTo>
                  <a:lnTo>
                    <a:pt x="1494" y="795"/>
                  </a:lnTo>
                  <a:lnTo>
                    <a:pt x="1484" y="883"/>
                  </a:lnTo>
                  <a:lnTo>
                    <a:pt x="1481" y="887"/>
                  </a:lnTo>
                  <a:lnTo>
                    <a:pt x="1476" y="889"/>
                  </a:lnTo>
                  <a:lnTo>
                    <a:pt x="1466" y="892"/>
                  </a:lnTo>
                  <a:lnTo>
                    <a:pt x="1452" y="895"/>
                  </a:lnTo>
                  <a:lnTo>
                    <a:pt x="1436" y="897"/>
                  </a:lnTo>
                  <a:lnTo>
                    <a:pt x="1418" y="901"/>
                  </a:lnTo>
                  <a:lnTo>
                    <a:pt x="1396" y="903"/>
                  </a:lnTo>
                  <a:lnTo>
                    <a:pt x="1372" y="906"/>
                  </a:lnTo>
                  <a:lnTo>
                    <a:pt x="1337" y="836"/>
                  </a:lnTo>
                  <a:lnTo>
                    <a:pt x="1198" y="525"/>
                  </a:lnTo>
                  <a:lnTo>
                    <a:pt x="1160" y="493"/>
                  </a:lnTo>
                  <a:lnTo>
                    <a:pt x="1098" y="493"/>
                  </a:lnTo>
                  <a:lnTo>
                    <a:pt x="884" y="531"/>
                  </a:lnTo>
                  <a:lnTo>
                    <a:pt x="724" y="564"/>
                  </a:lnTo>
                  <a:lnTo>
                    <a:pt x="716" y="564"/>
                  </a:lnTo>
                  <a:lnTo>
                    <a:pt x="707" y="564"/>
                  </a:lnTo>
                  <a:lnTo>
                    <a:pt x="697" y="566"/>
                  </a:lnTo>
                  <a:lnTo>
                    <a:pt x="685" y="568"/>
                  </a:lnTo>
                  <a:lnTo>
                    <a:pt x="671" y="570"/>
                  </a:lnTo>
                  <a:lnTo>
                    <a:pt x="658" y="573"/>
                  </a:lnTo>
                  <a:lnTo>
                    <a:pt x="640" y="576"/>
                  </a:lnTo>
                  <a:lnTo>
                    <a:pt x="622" y="578"/>
                  </a:lnTo>
                  <a:lnTo>
                    <a:pt x="601" y="581"/>
                  </a:lnTo>
                  <a:lnTo>
                    <a:pt x="577" y="584"/>
                  </a:lnTo>
                  <a:lnTo>
                    <a:pt x="552" y="585"/>
                  </a:lnTo>
                  <a:lnTo>
                    <a:pt x="523" y="586"/>
                  </a:lnTo>
                  <a:lnTo>
                    <a:pt x="490" y="587"/>
                  </a:lnTo>
                  <a:lnTo>
                    <a:pt x="456" y="586"/>
                  </a:lnTo>
                  <a:lnTo>
                    <a:pt x="418" y="585"/>
                  </a:lnTo>
                  <a:lnTo>
                    <a:pt x="376" y="583"/>
                  </a:lnTo>
                  <a:lnTo>
                    <a:pt x="361" y="584"/>
                  </a:lnTo>
                  <a:lnTo>
                    <a:pt x="346" y="676"/>
                  </a:lnTo>
                  <a:lnTo>
                    <a:pt x="336" y="698"/>
                  </a:lnTo>
                  <a:lnTo>
                    <a:pt x="236" y="712"/>
                  </a:lnTo>
                  <a:lnTo>
                    <a:pt x="193" y="599"/>
                  </a:lnTo>
                  <a:lnTo>
                    <a:pt x="177" y="593"/>
                  </a:lnTo>
                  <a:lnTo>
                    <a:pt x="163" y="571"/>
                  </a:lnTo>
                  <a:lnTo>
                    <a:pt x="163" y="533"/>
                  </a:lnTo>
                  <a:lnTo>
                    <a:pt x="0" y="450"/>
                  </a:lnTo>
                  <a:lnTo>
                    <a:pt x="75" y="422"/>
                  </a:lnTo>
                  <a:lnTo>
                    <a:pt x="193" y="450"/>
                  </a:lnTo>
                  <a:lnTo>
                    <a:pt x="129" y="196"/>
                  </a:lnTo>
                  <a:lnTo>
                    <a:pt x="60" y="196"/>
                  </a:lnTo>
                  <a:lnTo>
                    <a:pt x="85" y="158"/>
                  </a:lnTo>
                  <a:lnTo>
                    <a:pt x="221" y="135"/>
                  </a:lnTo>
                  <a:lnTo>
                    <a:pt x="242" y="163"/>
                  </a:lnTo>
                  <a:lnTo>
                    <a:pt x="356" y="322"/>
                  </a:lnTo>
                  <a:lnTo>
                    <a:pt x="368" y="338"/>
                  </a:lnTo>
                  <a:lnTo>
                    <a:pt x="382" y="353"/>
                  </a:lnTo>
                  <a:lnTo>
                    <a:pt x="395" y="368"/>
                  </a:lnTo>
                  <a:lnTo>
                    <a:pt x="409" y="382"/>
                  </a:lnTo>
                  <a:lnTo>
                    <a:pt x="424" y="395"/>
                  </a:lnTo>
                  <a:lnTo>
                    <a:pt x="437" y="408"/>
                  </a:lnTo>
                  <a:lnTo>
                    <a:pt x="452" y="418"/>
                  </a:lnTo>
                  <a:lnTo>
                    <a:pt x="469" y="427"/>
                  </a:lnTo>
                  <a:lnTo>
                    <a:pt x="515" y="414"/>
                  </a:lnTo>
                  <a:lnTo>
                    <a:pt x="999" y="284"/>
                  </a:lnTo>
                  <a:lnTo>
                    <a:pt x="979" y="269"/>
                  </a:lnTo>
                  <a:lnTo>
                    <a:pt x="325" y="37"/>
                  </a:lnTo>
                  <a:lnTo>
                    <a:pt x="425" y="0"/>
                  </a:lnTo>
                  <a:lnTo>
                    <a:pt x="552" y="30"/>
                  </a:lnTo>
                  <a:lnTo>
                    <a:pt x="765" y="63"/>
                  </a:lnTo>
                  <a:lnTo>
                    <a:pt x="851" y="53"/>
                  </a:lnTo>
                  <a:lnTo>
                    <a:pt x="860" y="35"/>
                  </a:lnTo>
                  <a:lnTo>
                    <a:pt x="923" y="31"/>
                  </a:lnTo>
                  <a:lnTo>
                    <a:pt x="939" y="44"/>
                  </a:lnTo>
                  <a:lnTo>
                    <a:pt x="948" y="61"/>
                  </a:lnTo>
                  <a:lnTo>
                    <a:pt x="952" y="79"/>
                  </a:lnTo>
                  <a:lnTo>
                    <a:pt x="954" y="101"/>
                  </a:lnTo>
                  <a:lnTo>
                    <a:pt x="1106" y="132"/>
                  </a:lnTo>
                  <a:lnTo>
                    <a:pt x="1139" y="115"/>
                  </a:lnTo>
                  <a:lnTo>
                    <a:pt x="1148" y="100"/>
                  </a:lnTo>
                  <a:lnTo>
                    <a:pt x="1208" y="95"/>
                  </a:lnTo>
                  <a:lnTo>
                    <a:pt x="1221" y="100"/>
                  </a:lnTo>
                  <a:lnTo>
                    <a:pt x="1231" y="105"/>
                  </a:lnTo>
                  <a:lnTo>
                    <a:pt x="1240" y="109"/>
                  </a:lnTo>
                  <a:lnTo>
                    <a:pt x="1246" y="115"/>
                  </a:lnTo>
                  <a:lnTo>
                    <a:pt x="1251" y="121"/>
                  </a:lnTo>
                  <a:lnTo>
                    <a:pt x="1254" y="130"/>
                  </a:lnTo>
                  <a:lnTo>
                    <a:pt x="1254" y="140"/>
                  </a:lnTo>
                  <a:lnTo>
                    <a:pt x="1254" y="154"/>
                  </a:lnTo>
                  <a:lnTo>
                    <a:pt x="1253" y="166"/>
                  </a:lnTo>
                  <a:lnTo>
                    <a:pt x="1328" y="179"/>
                  </a:lnTo>
                  <a:lnTo>
                    <a:pt x="1461" y="148"/>
                  </a:lnTo>
                  <a:lnTo>
                    <a:pt x="1622" y="102"/>
                  </a:lnTo>
                  <a:lnTo>
                    <a:pt x="1683" y="98"/>
                  </a:lnTo>
                  <a:close/>
                </a:path>
              </a:pathLst>
            </a:custGeom>
            <a:solidFill>
              <a:srgbClr val="2D476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2" name="Freeform 120"/>
            <p:cNvSpPr>
              <a:spLocks/>
            </p:cNvSpPr>
            <p:nvPr/>
          </p:nvSpPr>
          <p:spPr bwMode="auto">
            <a:xfrm>
              <a:off x="3387933" y="258763"/>
              <a:ext cx="1363664" cy="393698"/>
            </a:xfrm>
            <a:custGeom>
              <a:avLst/>
              <a:gdLst/>
              <a:ahLst/>
              <a:cxnLst>
                <a:cxn ang="0">
                  <a:pos x="1392" y="20"/>
                </a:cxn>
                <a:cxn ang="0">
                  <a:pos x="1413" y="16"/>
                </a:cxn>
                <a:cxn ang="0">
                  <a:pos x="1432" y="13"/>
                </a:cxn>
                <a:cxn ang="0">
                  <a:pos x="1453" y="10"/>
                </a:cxn>
                <a:cxn ang="0">
                  <a:pos x="1473" y="7"/>
                </a:cxn>
                <a:cxn ang="0">
                  <a:pos x="1492" y="5"/>
                </a:cxn>
                <a:cxn ang="0">
                  <a:pos x="1512" y="2"/>
                </a:cxn>
                <a:cxn ang="0">
                  <a:pos x="1531" y="1"/>
                </a:cxn>
                <a:cxn ang="0">
                  <a:pos x="1550" y="0"/>
                </a:cxn>
                <a:cxn ang="0">
                  <a:pos x="1568" y="0"/>
                </a:cxn>
                <a:cxn ang="0">
                  <a:pos x="1585" y="1"/>
                </a:cxn>
                <a:cxn ang="0">
                  <a:pos x="1603" y="3"/>
                </a:cxn>
                <a:cxn ang="0">
                  <a:pos x="1619" y="7"/>
                </a:cxn>
                <a:cxn ang="0">
                  <a:pos x="1635" y="13"/>
                </a:cxn>
                <a:cxn ang="0">
                  <a:pos x="1650" y="18"/>
                </a:cxn>
                <a:cxn ang="0">
                  <a:pos x="1664" y="26"/>
                </a:cxn>
                <a:cxn ang="0">
                  <a:pos x="1678" y="37"/>
                </a:cxn>
                <a:cxn ang="0">
                  <a:pos x="1685" y="51"/>
                </a:cxn>
                <a:cxn ang="0">
                  <a:pos x="1678" y="82"/>
                </a:cxn>
                <a:cxn ang="0">
                  <a:pos x="1687" y="106"/>
                </a:cxn>
                <a:cxn ang="0">
                  <a:pos x="1703" y="62"/>
                </a:cxn>
                <a:cxn ang="0">
                  <a:pos x="1713" y="78"/>
                </a:cxn>
                <a:cxn ang="0">
                  <a:pos x="1718" y="86"/>
                </a:cxn>
                <a:cxn ang="0">
                  <a:pos x="1718" y="96"/>
                </a:cxn>
                <a:cxn ang="0">
                  <a:pos x="1716" y="104"/>
                </a:cxn>
                <a:cxn ang="0">
                  <a:pos x="1711" y="112"/>
                </a:cxn>
                <a:cxn ang="0">
                  <a:pos x="1682" y="123"/>
                </a:cxn>
                <a:cxn ang="0">
                  <a:pos x="1652" y="135"/>
                </a:cxn>
                <a:cxn ang="0">
                  <a:pos x="1622" y="145"/>
                </a:cxn>
                <a:cxn ang="0">
                  <a:pos x="1592" y="154"/>
                </a:cxn>
                <a:cxn ang="0">
                  <a:pos x="1561" y="164"/>
                </a:cxn>
                <a:cxn ang="0">
                  <a:pos x="1530" y="173"/>
                </a:cxn>
                <a:cxn ang="0">
                  <a:pos x="1498" y="180"/>
                </a:cxn>
                <a:cxn ang="0">
                  <a:pos x="1467" y="188"/>
                </a:cxn>
                <a:cxn ang="0">
                  <a:pos x="1435" y="195"/>
                </a:cxn>
                <a:cxn ang="0">
                  <a:pos x="1403" y="202"/>
                </a:cxn>
                <a:cxn ang="0">
                  <a:pos x="1371" y="208"/>
                </a:cxn>
                <a:cxn ang="0">
                  <a:pos x="1340" y="215"/>
                </a:cxn>
                <a:cxn ang="0">
                  <a:pos x="1308" y="221"/>
                </a:cxn>
                <a:cxn ang="0">
                  <a:pos x="1277" y="228"/>
                </a:cxn>
                <a:cxn ang="0">
                  <a:pos x="1246" y="235"/>
                </a:cxn>
                <a:cxn ang="0">
                  <a:pos x="1214" y="242"/>
                </a:cxn>
                <a:cxn ang="0">
                  <a:pos x="488" y="414"/>
                </a:cxn>
                <a:cxn ang="0">
                  <a:pos x="297" y="460"/>
                </a:cxn>
                <a:cxn ang="0">
                  <a:pos x="186" y="480"/>
                </a:cxn>
                <a:cxn ang="0">
                  <a:pos x="183" y="453"/>
                </a:cxn>
                <a:cxn ang="0">
                  <a:pos x="87" y="463"/>
                </a:cxn>
                <a:cxn ang="0">
                  <a:pos x="0" y="495"/>
                </a:cxn>
                <a:cxn ang="0">
                  <a:pos x="0" y="456"/>
                </a:cxn>
                <a:cxn ang="0">
                  <a:pos x="201" y="402"/>
                </a:cxn>
                <a:cxn ang="0">
                  <a:pos x="342" y="363"/>
                </a:cxn>
                <a:cxn ang="0">
                  <a:pos x="327" y="348"/>
                </a:cxn>
                <a:cxn ang="0">
                  <a:pos x="291" y="357"/>
                </a:cxn>
                <a:cxn ang="0">
                  <a:pos x="288" y="341"/>
                </a:cxn>
                <a:cxn ang="0">
                  <a:pos x="355" y="320"/>
                </a:cxn>
                <a:cxn ang="0">
                  <a:pos x="1121" y="93"/>
                </a:cxn>
                <a:cxn ang="0">
                  <a:pos x="1392" y="20"/>
                </a:cxn>
              </a:cxnLst>
              <a:rect l="0" t="0" r="r" b="b"/>
              <a:pathLst>
                <a:path w="1718" h="495">
                  <a:moveTo>
                    <a:pt x="1392" y="20"/>
                  </a:moveTo>
                  <a:lnTo>
                    <a:pt x="1413" y="16"/>
                  </a:lnTo>
                  <a:lnTo>
                    <a:pt x="1432" y="13"/>
                  </a:lnTo>
                  <a:lnTo>
                    <a:pt x="1453" y="10"/>
                  </a:lnTo>
                  <a:lnTo>
                    <a:pt x="1473" y="7"/>
                  </a:lnTo>
                  <a:lnTo>
                    <a:pt x="1492" y="5"/>
                  </a:lnTo>
                  <a:lnTo>
                    <a:pt x="1512" y="2"/>
                  </a:lnTo>
                  <a:lnTo>
                    <a:pt x="1531" y="1"/>
                  </a:lnTo>
                  <a:lnTo>
                    <a:pt x="1550" y="0"/>
                  </a:lnTo>
                  <a:lnTo>
                    <a:pt x="1568" y="0"/>
                  </a:lnTo>
                  <a:lnTo>
                    <a:pt x="1585" y="1"/>
                  </a:lnTo>
                  <a:lnTo>
                    <a:pt x="1603" y="3"/>
                  </a:lnTo>
                  <a:lnTo>
                    <a:pt x="1619" y="7"/>
                  </a:lnTo>
                  <a:lnTo>
                    <a:pt x="1635" y="13"/>
                  </a:lnTo>
                  <a:lnTo>
                    <a:pt x="1650" y="18"/>
                  </a:lnTo>
                  <a:lnTo>
                    <a:pt x="1664" y="26"/>
                  </a:lnTo>
                  <a:lnTo>
                    <a:pt x="1678" y="37"/>
                  </a:lnTo>
                  <a:lnTo>
                    <a:pt x="1685" y="51"/>
                  </a:lnTo>
                  <a:lnTo>
                    <a:pt x="1678" y="82"/>
                  </a:lnTo>
                  <a:lnTo>
                    <a:pt x="1687" y="106"/>
                  </a:lnTo>
                  <a:lnTo>
                    <a:pt x="1703" y="62"/>
                  </a:lnTo>
                  <a:lnTo>
                    <a:pt x="1713" y="78"/>
                  </a:lnTo>
                  <a:lnTo>
                    <a:pt x="1718" y="86"/>
                  </a:lnTo>
                  <a:lnTo>
                    <a:pt x="1718" y="96"/>
                  </a:lnTo>
                  <a:lnTo>
                    <a:pt x="1716" y="104"/>
                  </a:lnTo>
                  <a:lnTo>
                    <a:pt x="1711" y="112"/>
                  </a:lnTo>
                  <a:lnTo>
                    <a:pt x="1682" y="123"/>
                  </a:lnTo>
                  <a:lnTo>
                    <a:pt x="1652" y="135"/>
                  </a:lnTo>
                  <a:lnTo>
                    <a:pt x="1622" y="145"/>
                  </a:lnTo>
                  <a:lnTo>
                    <a:pt x="1592" y="154"/>
                  </a:lnTo>
                  <a:lnTo>
                    <a:pt x="1561" y="164"/>
                  </a:lnTo>
                  <a:lnTo>
                    <a:pt x="1530" y="173"/>
                  </a:lnTo>
                  <a:lnTo>
                    <a:pt x="1498" y="180"/>
                  </a:lnTo>
                  <a:lnTo>
                    <a:pt x="1467" y="188"/>
                  </a:lnTo>
                  <a:lnTo>
                    <a:pt x="1435" y="195"/>
                  </a:lnTo>
                  <a:lnTo>
                    <a:pt x="1403" y="202"/>
                  </a:lnTo>
                  <a:lnTo>
                    <a:pt x="1371" y="208"/>
                  </a:lnTo>
                  <a:lnTo>
                    <a:pt x="1340" y="215"/>
                  </a:lnTo>
                  <a:lnTo>
                    <a:pt x="1308" y="221"/>
                  </a:lnTo>
                  <a:lnTo>
                    <a:pt x="1277" y="228"/>
                  </a:lnTo>
                  <a:lnTo>
                    <a:pt x="1246" y="235"/>
                  </a:lnTo>
                  <a:lnTo>
                    <a:pt x="1214" y="242"/>
                  </a:lnTo>
                  <a:lnTo>
                    <a:pt x="488" y="414"/>
                  </a:lnTo>
                  <a:lnTo>
                    <a:pt x="297" y="460"/>
                  </a:lnTo>
                  <a:lnTo>
                    <a:pt x="186" y="480"/>
                  </a:lnTo>
                  <a:lnTo>
                    <a:pt x="183" y="453"/>
                  </a:lnTo>
                  <a:lnTo>
                    <a:pt x="87" y="463"/>
                  </a:lnTo>
                  <a:lnTo>
                    <a:pt x="0" y="495"/>
                  </a:lnTo>
                  <a:lnTo>
                    <a:pt x="0" y="456"/>
                  </a:lnTo>
                  <a:lnTo>
                    <a:pt x="201" y="402"/>
                  </a:lnTo>
                  <a:lnTo>
                    <a:pt x="342" y="363"/>
                  </a:lnTo>
                  <a:lnTo>
                    <a:pt x="327" y="348"/>
                  </a:lnTo>
                  <a:lnTo>
                    <a:pt x="291" y="357"/>
                  </a:lnTo>
                  <a:lnTo>
                    <a:pt x="288" y="341"/>
                  </a:lnTo>
                  <a:lnTo>
                    <a:pt x="355" y="320"/>
                  </a:lnTo>
                  <a:lnTo>
                    <a:pt x="1121" y="93"/>
                  </a:lnTo>
                  <a:lnTo>
                    <a:pt x="1392" y="20"/>
                  </a:lnTo>
                  <a:close/>
                </a:path>
              </a:pathLst>
            </a:custGeom>
            <a:solidFill>
              <a:srgbClr val="B5BAC4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3" name="Freeform 121"/>
            <p:cNvSpPr>
              <a:spLocks/>
            </p:cNvSpPr>
            <p:nvPr/>
          </p:nvSpPr>
          <p:spPr bwMode="auto">
            <a:xfrm>
              <a:off x="3530807" y="339723"/>
              <a:ext cx="1225550" cy="300037"/>
            </a:xfrm>
            <a:custGeom>
              <a:avLst/>
              <a:gdLst/>
              <a:ahLst/>
              <a:cxnLst>
                <a:cxn ang="0">
                  <a:pos x="1480" y="26"/>
                </a:cxn>
                <a:cxn ang="0">
                  <a:pos x="1129" y="114"/>
                </a:cxn>
                <a:cxn ang="0">
                  <a:pos x="1070" y="126"/>
                </a:cxn>
                <a:cxn ang="0">
                  <a:pos x="1011" y="140"/>
                </a:cxn>
                <a:cxn ang="0">
                  <a:pos x="953" y="154"/>
                </a:cxn>
                <a:cxn ang="0">
                  <a:pos x="894" y="168"/>
                </a:cxn>
                <a:cxn ang="0">
                  <a:pos x="836" y="182"/>
                </a:cxn>
                <a:cxn ang="0">
                  <a:pos x="778" y="195"/>
                </a:cxn>
                <a:cxn ang="0">
                  <a:pos x="720" y="209"/>
                </a:cxn>
                <a:cxn ang="0">
                  <a:pos x="657" y="224"/>
                </a:cxn>
                <a:cxn ang="0">
                  <a:pos x="578" y="243"/>
                </a:cxn>
                <a:cxn ang="0">
                  <a:pos x="490" y="262"/>
                </a:cxn>
                <a:cxn ang="0">
                  <a:pos x="395" y="283"/>
                </a:cxn>
                <a:cxn ang="0">
                  <a:pos x="297" y="305"/>
                </a:cxn>
                <a:cxn ang="0">
                  <a:pos x="203" y="324"/>
                </a:cxn>
                <a:cxn ang="0">
                  <a:pos x="113" y="344"/>
                </a:cxn>
                <a:cxn ang="0">
                  <a:pos x="34" y="360"/>
                </a:cxn>
                <a:cxn ang="0">
                  <a:pos x="2" y="374"/>
                </a:cxn>
                <a:cxn ang="0">
                  <a:pos x="39" y="377"/>
                </a:cxn>
                <a:cxn ang="0">
                  <a:pos x="109" y="370"/>
                </a:cxn>
                <a:cxn ang="0">
                  <a:pos x="204" y="355"/>
                </a:cxn>
                <a:cxn ang="0">
                  <a:pos x="313" y="334"/>
                </a:cxn>
                <a:cxn ang="0">
                  <a:pos x="427" y="311"/>
                </a:cxn>
                <a:cxn ang="0">
                  <a:pos x="537" y="286"/>
                </a:cxn>
                <a:cxn ang="0">
                  <a:pos x="632" y="263"/>
                </a:cxn>
                <a:cxn ang="0">
                  <a:pos x="702" y="245"/>
                </a:cxn>
                <a:cxn ang="0">
                  <a:pos x="761" y="226"/>
                </a:cxn>
                <a:cxn ang="0">
                  <a:pos x="820" y="210"/>
                </a:cxn>
                <a:cxn ang="0">
                  <a:pos x="880" y="195"/>
                </a:cxn>
                <a:cxn ang="0">
                  <a:pos x="938" y="182"/>
                </a:cxn>
                <a:cxn ang="0">
                  <a:pos x="994" y="169"/>
                </a:cxn>
                <a:cxn ang="0">
                  <a:pos x="1049" y="158"/>
                </a:cxn>
                <a:cxn ang="0">
                  <a:pos x="1104" y="150"/>
                </a:cxn>
                <a:cxn ang="0">
                  <a:pos x="1185" y="131"/>
                </a:cxn>
                <a:cxn ang="0">
                  <a:pos x="1235" y="118"/>
                </a:cxn>
                <a:cxn ang="0">
                  <a:pos x="1286" y="109"/>
                </a:cxn>
                <a:cxn ang="0">
                  <a:pos x="1335" y="100"/>
                </a:cxn>
                <a:cxn ang="0">
                  <a:pos x="1384" y="89"/>
                </a:cxn>
                <a:cxn ang="0">
                  <a:pos x="1431" y="79"/>
                </a:cxn>
                <a:cxn ang="0">
                  <a:pos x="1473" y="64"/>
                </a:cxn>
                <a:cxn ang="0">
                  <a:pos x="1511" y="44"/>
                </a:cxn>
                <a:cxn ang="0">
                  <a:pos x="1544" y="20"/>
                </a:cxn>
              </a:cxnLst>
              <a:rect l="0" t="0" r="r" b="b"/>
              <a:pathLst>
                <a:path w="1544" h="377">
                  <a:moveTo>
                    <a:pt x="1541" y="0"/>
                  </a:moveTo>
                  <a:lnTo>
                    <a:pt x="1480" y="26"/>
                  </a:lnTo>
                  <a:lnTo>
                    <a:pt x="1158" y="108"/>
                  </a:lnTo>
                  <a:lnTo>
                    <a:pt x="1129" y="114"/>
                  </a:lnTo>
                  <a:lnTo>
                    <a:pt x="1099" y="120"/>
                  </a:lnTo>
                  <a:lnTo>
                    <a:pt x="1070" y="126"/>
                  </a:lnTo>
                  <a:lnTo>
                    <a:pt x="1040" y="133"/>
                  </a:lnTo>
                  <a:lnTo>
                    <a:pt x="1011" y="140"/>
                  </a:lnTo>
                  <a:lnTo>
                    <a:pt x="983" y="147"/>
                  </a:lnTo>
                  <a:lnTo>
                    <a:pt x="953" y="154"/>
                  </a:lnTo>
                  <a:lnTo>
                    <a:pt x="924" y="160"/>
                  </a:lnTo>
                  <a:lnTo>
                    <a:pt x="894" y="168"/>
                  </a:lnTo>
                  <a:lnTo>
                    <a:pt x="865" y="175"/>
                  </a:lnTo>
                  <a:lnTo>
                    <a:pt x="836" y="182"/>
                  </a:lnTo>
                  <a:lnTo>
                    <a:pt x="806" y="188"/>
                  </a:lnTo>
                  <a:lnTo>
                    <a:pt x="778" y="195"/>
                  </a:lnTo>
                  <a:lnTo>
                    <a:pt x="749" y="202"/>
                  </a:lnTo>
                  <a:lnTo>
                    <a:pt x="720" y="209"/>
                  </a:lnTo>
                  <a:lnTo>
                    <a:pt x="691" y="216"/>
                  </a:lnTo>
                  <a:lnTo>
                    <a:pt x="657" y="224"/>
                  </a:lnTo>
                  <a:lnTo>
                    <a:pt x="620" y="232"/>
                  </a:lnTo>
                  <a:lnTo>
                    <a:pt x="578" y="243"/>
                  </a:lnTo>
                  <a:lnTo>
                    <a:pt x="534" y="252"/>
                  </a:lnTo>
                  <a:lnTo>
                    <a:pt x="490" y="262"/>
                  </a:lnTo>
                  <a:lnTo>
                    <a:pt x="442" y="273"/>
                  </a:lnTo>
                  <a:lnTo>
                    <a:pt x="395" y="283"/>
                  </a:lnTo>
                  <a:lnTo>
                    <a:pt x="346" y="293"/>
                  </a:lnTo>
                  <a:lnTo>
                    <a:pt x="297" y="305"/>
                  </a:lnTo>
                  <a:lnTo>
                    <a:pt x="249" y="315"/>
                  </a:lnTo>
                  <a:lnTo>
                    <a:pt x="203" y="324"/>
                  </a:lnTo>
                  <a:lnTo>
                    <a:pt x="157" y="335"/>
                  </a:lnTo>
                  <a:lnTo>
                    <a:pt x="113" y="344"/>
                  </a:lnTo>
                  <a:lnTo>
                    <a:pt x="72" y="352"/>
                  </a:lnTo>
                  <a:lnTo>
                    <a:pt x="34" y="360"/>
                  </a:lnTo>
                  <a:lnTo>
                    <a:pt x="0" y="367"/>
                  </a:lnTo>
                  <a:lnTo>
                    <a:pt x="2" y="374"/>
                  </a:lnTo>
                  <a:lnTo>
                    <a:pt x="16" y="377"/>
                  </a:lnTo>
                  <a:lnTo>
                    <a:pt x="39" y="377"/>
                  </a:lnTo>
                  <a:lnTo>
                    <a:pt x="70" y="375"/>
                  </a:lnTo>
                  <a:lnTo>
                    <a:pt x="109" y="370"/>
                  </a:lnTo>
                  <a:lnTo>
                    <a:pt x="154" y="364"/>
                  </a:lnTo>
                  <a:lnTo>
                    <a:pt x="204" y="355"/>
                  </a:lnTo>
                  <a:lnTo>
                    <a:pt x="258" y="345"/>
                  </a:lnTo>
                  <a:lnTo>
                    <a:pt x="313" y="334"/>
                  </a:lnTo>
                  <a:lnTo>
                    <a:pt x="371" y="322"/>
                  </a:lnTo>
                  <a:lnTo>
                    <a:pt x="427" y="311"/>
                  </a:lnTo>
                  <a:lnTo>
                    <a:pt x="484" y="298"/>
                  </a:lnTo>
                  <a:lnTo>
                    <a:pt x="537" y="286"/>
                  </a:lnTo>
                  <a:lnTo>
                    <a:pt x="587" y="275"/>
                  </a:lnTo>
                  <a:lnTo>
                    <a:pt x="632" y="263"/>
                  </a:lnTo>
                  <a:lnTo>
                    <a:pt x="672" y="254"/>
                  </a:lnTo>
                  <a:lnTo>
                    <a:pt x="702" y="245"/>
                  </a:lnTo>
                  <a:lnTo>
                    <a:pt x="731" y="236"/>
                  </a:lnTo>
                  <a:lnTo>
                    <a:pt x="761" y="226"/>
                  </a:lnTo>
                  <a:lnTo>
                    <a:pt x="791" y="218"/>
                  </a:lnTo>
                  <a:lnTo>
                    <a:pt x="820" y="210"/>
                  </a:lnTo>
                  <a:lnTo>
                    <a:pt x="850" y="202"/>
                  </a:lnTo>
                  <a:lnTo>
                    <a:pt x="880" y="195"/>
                  </a:lnTo>
                  <a:lnTo>
                    <a:pt x="909" y="188"/>
                  </a:lnTo>
                  <a:lnTo>
                    <a:pt x="938" y="182"/>
                  </a:lnTo>
                  <a:lnTo>
                    <a:pt x="966" y="175"/>
                  </a:lnTo>
                  <a:lnTo>
                    <a:pt x="994" y="169"/>
                  </a:lnTo>
                  <a:lnTo>
                    <a:pt x="1023" y="164"/>
                  </a:lnTo>
                  <a:lnTo>
                    <a:pt x="1049" y="158"/>
                  </a:lnTo>
                  <a:lnTo>
                    <a:pt x="1077" y="154"/>
                  </a:lnTo>
                  <a:lnTo>
                    <a:pt x="1104" y="150"/>
                  </a:lnTo>
                  <a:lnTo>
                    <a:pt x="1129" y="147"/>
                  </a:lnTo>
                  <a:lnTo>
                    <a:pt x="1185" y="131"/>
                  </a:lnTo>
                  <a:lnTo>
                    <a:pt x="1210" y="124"/>
                  </a:lnTo>
                  <a:lnTo>
                    <a:pt x="1235" y="118"/>
                  </a:lnTo>
                  <a:lnTo>
                    <a:pt x="1260" y="114"/>
                  </a:lnTo>
                  <a:lnTo>
                    <a:pt x="1286" y="109"/>
                  </a:lnTo>
                  <a:lnTo>
                    <a:pt x="1311" y="104"/>
                  </a:lnTo>
                  <a:lnTo>
                    <a:pt x="1335" y="100"/>
                  </a:lnTo>
                  <a:lnTo>
                    <a:pt x="1359" y="95"/>
                  </a:lnTo>
                  <a:lnTo>
                    <a:pt x="1384" y="89"/>
                  </a:lnTo>
                  <a:lnTo>
                    <a:pt x="1408" y="85"/>
                  </a:lnTo>
                  <a:lnTo>
                    <a:pt x="1431" y="79"/>
                  </a:lnTo>
                  <a:lnTo>
                    <a:pt x="1452" y="72"/>
                  </a:lnTo>
                  <a:lnTo>
                    <a:pt x="1473" y="64"/>
                  </a:lnTo>
                  <a:lnTo>
                    <a:pt x="1493" y="55"/>
                  </a:lnTo>
                  <a:lnTo>
                    <a:pt x="1511" y="44"/>
                  </a:lnTo>
                  <a:lnTo>
                    <a:pt x="1529" y="33"/>
                  </a:lnTo>
                  <a:lnTo>
                    <a:pt x="1544" y="20"/>
                  </a:lnTo>
                  <a:lnTo>
                    <a:pt x="1541" y="0"/>
                  </a:lnTo>
                  <a:close/>
                </a:path>
              </a:pathLst>
            </a:custGeom>
            <a:solidFill>
              <a:srgbClr val="DD3D28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4" name="Freeform 122"/>
            <p:cNvSpPr>
              <a:spLocks/>
            </p:cNvSpPr>
            <p:nvPr/>
          </p:nvSpPr>
          <p:spPr bwMode="auto">
            <a:xfrm>
              <a:off x="4094371" y="488949"/>
              <a:ext cx="358775" cy="414335"/>
            </a:xfrm>
            <a:custGeom>
              <a:avLst/>
              <a:gdLst/>
              <a:ahLst/>
              <a:cxnLst>
                <a:cxn ang="0">
                  <a:pos x="450" y="1"/>
                </a:cxn>
                <a:cxn ang="0">
                  <a:pos x="417" y="0"/>
                </a:cxn>
                <a:cxn ang="0">
                  <a:pos x="385" y="0"/>
                </a:cxn>
                <a:cxn ang="0">
                  <a:pos x="355" y="1"/>
                </a:cxn>
                <a:cxn ang="0">
                  <a:pos x="326" y="4"/>
                </a:cxn>
                <a:cxn ang="0">
                  <a:pos x="298" y="6"/>
                </a:cxn>
                <a:cxn ang="0">
                  <a:pos x="270" y="10"/>
                </a:cxn>
                <a:cxn ang="0">
                  <a:pos x="245" y="16"/>
                </a:cxn>
                <a:cxn ang="0">
                  <a:pos x="219" y="22"/>
                </a:cxn>
                <a:cxn ang="0">
                  <a:pos x="193" y="30"/>
                </a:cxn>
                <a:cxn ang="0">
                  <a:pos x="168" y="38"/>
                </a:cxn>
                <a:cxn ang="0">
                  <a:pos x="141" y="47"/>
                </a:cxn>
                <a:cxn ang="0">
                  <a:pos x="115" y="58"/>
                </a:cxn>
                <a:cxn ang="0">
                  <a:pos x="88" y="69"/>
                </a:cxn>
                <a:cxn ang="0">
                  <a:pos x="60" y="82"/>
                </a:cxn>
                <a:cxn ang="0">
                  <a:pos x="31" y="95"/>
                </a:cxn>
                <a:cxn ang="0">
                  <a:pos x="0" y="110"/>
                </a:cxn>
                <a:cxn ang="0">
                  <a:pos x="85" y="116"/>
                </a:cxn>
                <a:cxn ang="0">
                  <a:pos x="124" y="156"/>
                </a:cxn>
                <a:cxn ang="0">
                  <a:pos x="181" y="139"/>
                </a:cxn>
                <a:cxn ang="0">
                  <a:pos x="287" y="376"/>
                </a:cxn>
                <a:cxn ang="0">
                  <a:pos x="243" y="392"/>
                </a:cxn>
                <a:cxn ang="0">
                  <a:pos x="299" y="523"/>
                </a:cxn>
                <a:cxn ang="0">
                  <a:pos x="378" y="494"/>
                </a:cxn>
                <a:cxn ang="0">
                  <a:pos x="404" y="499"/>
                </a:cxn>
                <a:cxn ang="0">
                  <a:pos x="450" y="1"/>
                </a:cxn>
              </a:cxnLst>
              <a:rect l="0" t="0" r="r" b="b"/>
              <a:pathLst>
                <a:path w="450" h="523">
                  <a:moveTo>
                    <a:pt x="450" y="1"/>
                  </a:moveTo>
                  <a:lnTo>
                    <a:pt x="417" y="0"/>
                  </a:lnTo>
                  <a:lnTo>
                    <a:pt x="385" y="0"/>
                  </a:lnTo>
                  <a:lnTo>
                    <a:pt x="355" y="1"/>
                  </a:lnTo>
                  <a:lnTo>
                    <a:pt x="326" y="4"/>
                  </a:lnTo>
                  <a:lnTo>
                    <a:pt x="298" y="6"/>
                  </a:lnTo>
                  <a:lnTo>
                    <a:pt x="270" y="10"/>
                  </a:lnTo>
                  <a:lnTo>
                    <a:pt x="245" y="16"/>
                  </a:lnTo>
                  <a:lnTo>
                    <a:pt x="219" y="22"/>
                  </a:lnTo>
                  <a:lnTo>
                    <a:pt x="193" y="30"/>
                  </a:lnTo>
                  <a:lnTo>
                    <a:pt x="168" y="38"/>
                  </a:lnTo>
                  <a:lnTo>
                    <a:pt x="141" y="47"/>
                  </a:lnTo>
                  <a:lnTo>
                    <a:pt x="115" y="58"/>
                  </a:lnTo>
                  <a:lnTo>
                    <a:pt x="88" y="69"/>
                  </a:lnTo>
                  <a:lnTo>
                    <a:pt x="60" y="82"/>
                  </a:lnTo>
                  <a:lnTo>
                    <a:pt x="31" y="95"/>
                  </a:lnTo>
                  <a:lnTo>
                    <a:pt x="0" y="110"/>
                  </a:lnTo>
                  <a:lnTo>
                    <a:pt x="85" y="116"/>
                  </a:lnTo>
                  <a:lnTo>
                    <a:pt x="124" y="156"/>
                  </a:lnTo>
                  <a:lnTo>
                    <a:pt x="181" y="139"/>
                  </a:lnTo>
                  <a:lnTo>
                    <a:pt x="287" y="376"/>
                  </a:lnTo>
                  <a:lnTo>
                    <a:pt x="243" y="392"/>
                  </a:lnTo>
                  <a:lnTo>
                    <a:pt x="299" y="523"/>
                  </a:lnTo>
                  <a:lnTo>
                    <a:pt x="378" y="494"/>
                  </a:lnTo>
                  <a:lnTo>
                    <a:pt x="404" y="499"/>
                  </a:lnTo>
                  <a:lnTo>
                    <a:pt x="450" y="1"/>
                  </a:lnTo>
                  <a:close/>
                </a:path>
              </a:pathLst>
            </a:custGeom>
            <a:solidFill>
              <a:srgbClr val="B5BAC4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5" name="Freeform 123"/>
            <p:cNvSpPr>
              <a:spLocks/>
            </p:cNvSpPr>
            <p:nvPr/>
          </p:nvSpPr>
          <p:spPr bwMode="auto">
            <a:xfrm>
              <a:off x="3502234" y="190498"/>
              <a:ext cx="793750" cy="214313"/>
            </a:xfrm>
            <a:custGeom>
              <a:avLst/>
              <a:gdLst/>
              <a:ahLst/>
              <a:cxnLst>
                <a:cxn ang="0">
                  <a:pos x="1000" y="174"/>
                </a:cxn>
                <a:cxn ang="0">
                  <a:pos x="121" y="0"/>
                </a:cxn>
                <a:cxn ang="0">
                  <a:pos x="79" y="0"/>
                </a:cxn>
                <a:cxn ang="0">
                  <a:pos x="24" y="11"/>
                </a:cxn>
                <a:cxn ang="0">
                  <a:pos x="0" y="35"/>
                </a:cxn>
                <a:cxn ang="0">
                  <a:pos x="106" y="61"/>
                </a:cxn>
                <a:cxn ang="0">
                  <a:pos x="149" y="49"/>
                </a:cxn>
                <a:cxn ang="0">
                  <a:pos x="607" y="171"/>
                </a:cxn>
                <a:cxn ang="0">
                  <a:pos x="547" y="213"/>
                </a:cxn>
                <a:cxn ang="0">
                  <a:pos x="679" y="268"/>
                </a:cxn>
                <a:cxn ang="0">
                  <a:pos x="865" y="213"/>
                </a:cxn>
                <a:cxn ang="0">
                  <a:pos x="1000" y="174"/>
                </a:cxn>
              </a:cxnLst>
              <a:rect l="0" t="0" r="r" b="b"/>
              <a:pathLst>
                <a:path w="1000" h="268">
                  <a:moveTo>
                    <a:pt x="1000" y="174"/>
                  </a:moveTo>
                  <a:lnTo>
                    <a:pt x="121" y="0"/>
                  </a:lnTo>
                  <a:lnTo>
                    <a:pt x="79" y="0"/>
                  </a:lnTo>
                  <a:lnTo>
                    <a:pt x="24" y="11"/>
                  </a:lnTo>
                  <a:lnTo>
                    <a:pt x="0" y="35"/>
                  </a:lnTo>
                  <a:lnTo>
                    <a:pt x="106" y="61"/>
                  </a:lnTo>
                  <a:lnTo>
                    <a:pt x="149" y="49"/>
                  </a:lnTo>
                  <a:lnTo>
                    <a:pt x="607" y="171"/>
                  </a:lnTo>
                  <a:lnTo>
                    <a:pt x="547" y="213"/>
                  </a:lnTo>
                  <a:lnTo>
                    <a:pt x="679" y="268"/>
                  </a:lnTo>
                  <a:lnTo>
                    <a:pt x="865" y="213"/>
                  </a:lnTo>
                  <a:lnTo>
                    <a:pt x="1000" y="174"/>
                  </a:lnTo>
                  <a:close/>
                </a:path>
              </a:pathLst>
            </a:custGeom>
            <a:solidFill>
              <a:srgbClr val="B5BAC4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6" name="Freeform 124"/>
            <p:cNvSpPr>
              <a:spLocks/>
            </p:cNvSpPr>
            <p:nvPr/>
          </p:nvSpPr>
          <p:spPr bwMode="auto">
            <a:xfrm>
              <a:off x="4395995" y="568323"/>
              <a:ext cx="157163" cy="60324"/>
            </a:xfrm>
            <a:custGeom>
              <a:avLst/>
              <a:gdLst/>
              <a:ahLst/>
              <a:cxnLst>
                <a:cxn ang="0">
                  <a:pos x="57" y="10"/>
                </a:cxn>
                <a:cxn ang="0">
                  <a:pos x="0" y="0"/>
                </a:cxn>
                <a:cxn ang="0">
                  <a:pos x="14" y="9"/>
                </a:cxn>
                <a:cxn ang="0">
                  <a:pos x="56" y="22"/>
                </a:cxn>
                <a:cxn ang="0">
                  <a:pos x="68" y="36"/>
                </a:cxn>
                <a:cxn ang="0">
                  <a:pos x="63" y="77"/>
                </a:cxn>
                <a:cxn ang="0">
                  <a:pos x="79" y="70"/>
                </a:cxn>
                <a:cxn ang="0">
                  <a:pos x="121" y="63"/>
                </a:cxn>
                <a:cxn ang="0">
                  <a:pos x="129" y="56"/>
                </a:cxn>
                <a:cxn ang="0">
                  <a:pos x="198" y="42"/>
                </a:cxn>
                <a:cxn ang="0">
                  <a:pos x="186" y="28"/>
                </a:cxn>
                <a:cxn ang="0">
                  <a:pos x="173" y="26"/>
                </a:cxn>
                <a:cxn ang="0">
                  <a:pos x="102" y="40"/>
                </a:cxn>
                <a:cxn ang="0">
                  <a:pos x="57" y="10"/>
                </a:cxn>
              </a:cxnLst>
              <a:rect l="0" t="0" r="r" b="b"/>
              <a:pathLst>
                <a:path w="198" h="77">
                  <a:moveTo>
                    <a:pt x="57" y="10"/>
                  </a:moveTo>
                  <a:lnTo>
                    <a:pt x="0" y="0"/>
                  </a:lnTo>
                  <a:lnTo>
                    <a:pt x="14" y="9"/>
                  </a:lnTo>
                  <a:lnTo>
                    <a:pt x="56" y="22"/>
                  </a:lnTo>
                  <a:lnTo>
                    <a:pt x="68" y="36"/>
                  </a:lnTo>
                  <a:lnTo>
                    <a:pt x="63" y="77"/>
                  </a:lnTo>
                  <a:lnTo>
                    <a:pt x="79" y="70"/>
                  </a:lnTo>
                  <a:lnTo>
                    <a:pt x="121" y="63"/>
                  </a:lnTo>
                  <a:lnTo>
                    <a:pt x="129" y="56"/>
                  </a:lnTo>
                  <a:lnTo>
                    <a:pt x="198" y="42"/>
                  </a:lnTo>
                  <a:lnTo>
                    <a:pt x="186" y="28"/>
                  </a:lnTo>
                  <a:lnTo>
                    <a:pt x="173" y="26"/>
                  </a:lnTo>
                  <a:lnTo>
                    <a:pt x="102" y="40"/>
                  </a:lnTo>
                  <a:lnTo>
                    <a:pt x="57" y="10"/>
                  </a:lnTo>
                  <a:close/>
                </a:path>
              </a:pathLst>
            </a:custGeom>
            <a:solidFill>
              <a:srgbClr val="B5BAC4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7" name="Freeform 125"/>
            <p:cNvSpPr>
              <a:spLocks/>
            </p:cNvSpPr>
            <p:nvPr/>
          </p:nvSpPr>
          <p:spPr bwMode="auto">
            <a:xfrm>
              <a:off x="4376945" y="708022"/>
              <a:ext cx="166688" cy="60324"/>
            </a:xfrm>
            <a:custGeom>
              <a:avLst/>
              <a:gdLst/>
              <a:ahLst/>
              <a:cxnLst>
                <a:cxn ang="0">
                  <a:pos x="64" y="5"/>
                </a:cxn>
                <a:cxn ang="0">
                  <a:pos x="0" y="0"/>
                </a:cxn>
                <a:cxn ang="0">
                  <a:pos x="16" y="8"/>
                </a:cxn>
                <a:cxn ang="0">
                  <a:pos x="59" y="24"/>
                </a:cxn>
                <a:cxn ang="0">
                  <a:pos x="80" y="40"/>
                </a:cxn>
                <a:cxn ang="0">
                  <a:pos x="76" y="77"/>
                </a:cxn>
                <a:cxn ang="0">
                  <a:pos x="85" y="71"/>
                </a:cxn>
                <a:cxn ang="0">
                  <a:pos x="127" y="64"/>
                </a:cxn>
                <a:cxn ang="0">
                  <a:pos x="136" y="57"/>
                </a:cxn>
                <a:cxn ang="0">
                  <a:pos x="209" y="42"/>
                </a:cxn>
                <a:cxn ang="0">
                  <a:pos x="198" y="28"/>
                </a:cxn>
                <a:cxn ang="0">
                  <a:pos x="183" y="26"/>
                </a:cxn>
                <a:cxn ang="0">
                  <a:pos x="108" y="41"/>
                </a:cxn>
                <a:cxn ang="0">
                  <a:pos x="64" y="5"/>
                </a:cxn>
              </a:cxnLst>
              <a:rect l="0" t="0" r="r" b="b"/>
              <a:pathLst>
                <a:path w="209" h="77">
                  <a:moveTo>
                    <a:pt x="64" y="5"/>
                  </a:moveTo>
                  <a:lnTo>
                    <a:pt x="0" y="0"/>
                  </a:lnTo>
                  <a:lnTo>
                    <a:pt x="16" y="8"/>
                  </a:lnTo>
                  <a:lnTo>
                    <a:pt x="59" y="24"/>
                  </a:lnTo>
                  <a:lnTo>
                    <a:pt x="80" y="40"/>
                  </a:lnTo>
                  <a:lnTo>
                    <a:pt x="76" y="77"/>
                  </a:lnTo>
                  <a:lnTo>
                    <a:pt x="85" y="71"/>
                  </a:lnTo>
                  <a:lnTo>
                    <a:pt x="127" y="64"/>
                  </a:lnTo>
                  <a:lnTo>
                    <a:pt x="136" y="57"/>
                  </a:lnTo>
                  <a:lnTo>
                    <a:pt x="209" y="42"/>
                  </a:lnTo>
                  <a:lnTo>
                    <a:pt x="198" y="28"/>
                  </a:lnTo>
                  <a:lnTo>
                    <a:pt x="183" y="26"/>
                  </a:lnTo>
                  <a:lnTo>
                    <a:pt x="108" y="41"/>
                  </a:lnTo>
                  <a:lnTo>
                    <a:pt x="64" y="5"/>
                  </a:lnTo>
                  <a:close/>
                </a:path>
              </a:pathLst>
            </a:custGeom>
            <a:solidFill>
              <a:srgbClr val="B5BAC4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8" name="Freeform 126"/>
            <p:cNvSpPr>
              <a:spLocks/>
            </p:cNvSpPr>
            <p:nvPr/>
          </p:nvSpPr>
          <p:spPr bwMode="auto">
            <a:xfrm>
              <a:off x="4500770" y="604835"/>
              <a:ext cx="74612" cy="65089"/>
            </a:xfrm>
            <a:custGeom>
              <a:avLst/>
              <a:gdLst/>
              <a:ahLst/>
              <a:cxnLst>
                <a:cxn ang="0">
                  <a:pos x="77" y="0"/>
                </a:cxn>
                <a:cxn ang="0">
                  <a:pos x="0" y="16"/>
                </a:cxn>
                <a:cxn ang="0">
                  <a:pos x="15" y="33"/>
                </a:cxn>
                <a:cxn ang="0">
                  <a:pos x="21" y="49"/>
                </a:cxn>
                <a:cxn ang="0">
                  <a:pos x="21" y="65"/>
                </a:cxn>
                <a:cxn ang="0">
                  <a:pos x="18" y="81"/>
                </a:cxn>
                <a:cxn ang="0">
                  <a:pos x="87" y="68"/>
                </a:cxn>
                <a:cxn ang="0">
                  <a:pos x="94" y="47"/>
                </a:cxn>
                <a:cxn ang="0">
                  <a:pos x="95" y="32"/>
                </a:cxn>
                <a:cxn ang="0">
                  <a:pos x="89" y="18"/>
                </a:cxn>
                <a:cxn ang="0">
                  <a:pos x="77" y="0"/>
                </a:cxn>
              </a:cxnLst>
              <a:rect l="0" t="0" r="r" b="b"/>
              <a:pathLst>
                <a:path w="95" h="81">
                  <a:moveTo>
                    <a:pt x="77" y="0"/>
                  </a:moveTo>
                  <a:lnTo>
                    <a:pt x="0" y="16"/>
                  </a:lnTo>
                  <a:lnTo>
                    <a:pt x="15" y="33"/>
                  </a:lnTo>
                  <a:lnTo>
                    <a:pt x="21" y="49"/>
                  </a:lnTo>
                  <a:lnTo>
                    <a:pt x="21" y="65"/>
                  </a:lnTo>
                  <a:lnTo>
                    <a:pt x="18" y="81"/>
                  </a:lnTo>
                  <a:lnTo>
                    <a:pt x="87" y="68"/>
                  </a:lnTo>
                  <a:lnTo>
                    <a:pt x="94" y="47"/>
                  </a:lnTo>
                  <a:lnTo>
                    <a:pt x="95" y="32"/>
                  </a:lnTo>
                  <a:lnTo>
                    <a:pt x="89" y="18"/>
                  </a:lnTo>
                  <a:lnTo>
                    <a:pt x="77" y="0"/>
                  </a:lnTo>
                  <a:close/>
                </a:path>
              </a:pathLst>
            </a:custGeom>
            <a:solidFill>
              <a:srgbClr val="596868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9" name="Freeform 127"/>
            <p:cNvSpPr>
              <a:spLocks/>
            </p:cNvSpPr>
            <p:nvPr/>
          </p:nvSpPr>
          <p:spPr bwMode="auto">
            <a:xfrm>
              <a:off x="4486483" y="746122"/>
              <a:ext cx="79375" cy="68262"/>
            </a:xfrm>
            <a:custGeom>
              <a:avLst/>
              <a:gdLst/>
              <a:ahLst/>
              <a:cxnLst>
                <a:cxn ang="0">
                  <a:pos x="83" y="0"/>
                </a:cxn>
                <a:cxn ang="0">
                  <a:pos x="0" y="17"/>
                </a:cxn>
                <a:cxn ang="0">
                  <a:pos x="16" y="34"/>
                </a:cxn>
                <a:cxn ang="0">
                  <a:pos x="23" y="51"/>
                </a:cxn>
                <a:cxn ang="0">
                  <a:pos x="23" y="68"/>
                </a:cxn>
                <a:cxn ang="0">
                  <a:pos x="20" y="85"/>
                </a:cxn>
                <a:cxn ang="0">
                  <a:pos x="91" y="70"/>
                </a:cxn>
                <a:cxn ang="0">
                  <a:pos x="98" y="48"/>
                </a:cxn>
                <a:cxn ang="0">
                  <a:pos x="99" y="32"/>
                </a:cxn>
                <a:cxn ang="0">
                  <a:pos x="94" y="17"/>
                </a:cxn>
                <a:cxn ang="0">
                  <a:pos x="83" y="0"/>
                </a:cxn>
              </a:cxnLst>
              <a:rect l="0" t="0" r="r" b="b"/>
              <a:pathLst>
                <a:path w="99" h="85">
                  <a:moveTo>
                    <a:pt x="83" y="0"/>
                  </a:moveTo>
                  <a:lnTo>
                    <a:pt x="0" y="17"/>
                  </a:lnTo>
                  <a:lnTo>
                    <a:pt x="16" y="34"/>
                  </a:lnTo>
                  <a:lnTo>
                    <a:pt x="23" y="51"/>
                  </a:lnTo>
                  <a:lnTo>
                    <a:pt x="23" y="68"/>
                  </a:lnTo>
                  <a:lnTo>
                    <a:pt x="20" y="85"/>
                  </a:lnTo>
                  <a:lnTo>
                    <a:pt x="91" y="70"/>
                  </a:lnTo>
                  <a:lnTo>
                    <a:pt x="98" y="48"/>
                  </a:lnTo>
                  <a:lnTo>
                    <a:pt x="99" y="32"/>
                  </a:lnTo>
                  <a:lnTo>
                    <a:pt x="94" y="17"/>
                  </a:lnTo>
                  <a:lnTo>
                    <a:pt x="83" y="0"/>
                  </a:lnTo>
                  <a:close/>
                </a:path>
              </a:pathLst>
            </a:custGeom>
            <a:solidFill>
              <a:srgbClr val="596868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0" name="Freeform 128"/>
            <p:cNvSpPr>
              <a:spLocks/>
            </p:cNvSpPr>
            <p:nvPr/>
          </p:nvSpPr>
          <p:spPr bwMode="auto">
            <a:xfrm>
              <a:off x="4507120" y="609597"/>
              <a:ext cx="66676" cy="55563"/>
            </a:xfrm>
            <a:custGeom>
              <a:avLst/>
              <a:gdLst/>
              <a:ahLst/>
              <a:cxnLst>
                <a:cxn ang="0">
                  <a:pos x="71" y="0"/>
                </a:cxn>
                <a:cxn ang="0">
                  <a:pos x="0" y="15"/>
                </a:cxn>
                <a:cxn ang="0">
                  <a:pos x="10" y="28"/>
                </a:cxn>
                <a:cxn ang="0">
                  <a:pos x="12" y="39"/>
                </a:cxn>
                <a:cxn ang="0">
                  <a:pos x="12" y="53"/>
                </a:cxn>
                <a:cxn ang="0">
                  <a:pos x="11" y="69"/>
                </a:cxn>
                <a:cxn ang="0">
                  <a:pos x="81" y="54"/>
                </a:cxn>
                <a:cxn ang="0">
                  <a:pos x="84" y="36"/>
                </a:cxn>
                <a:cxn ang="0">
                  <a:pos x="83" y="22"/>
                </a:cxn>
                <a:cxn ang="0">
                  <a:pos x="79" y="11"/>
                </a:cxn>
                <a:cxn ang="0">
                  <a:pos x="71" y="0"/>
                </a:cxn>
              </a:cxnLst>
              <a:rect l="0" t="0" r="r" b="b"/>
              <a:pathLst>
                <a:path w="84" h="69">
                  <a:moveTo>
                    <a:pt x="71" y="0"/>
                  </a:moveTo>
                  <a:lnTo>
                    <a:pt x="0" y="15"/>
                  </a:lnTo>
                  <a:lnTo>
                    <a:pt x="10" y="28"/>
                  </a:lnTo>
                  <a:lnTo>
                    <a:pt x="12" y="39"/>
                  </a:lnTo>
                  <a:lnTo>
                    <a:pt x="12" y="53"/>
                  </a:lnTo>
                  <a:lnTo>
                    <a:pt x="11" y="69"/>
                  </a:lnTo>
                  <a:lnTo>
                    <a:pt x="81" y="54"/>
                  </a:lnTo>
                  <a:lnTo>
                    <a:pt x="84" y="36"/>
                  </a:lnTo>
                  <a:lnTo>
                    <a:pt x="83" y="22"/>
                  </a:lnTo>
                  <a:lnTo>
                    <a:pt x="79" y="11"/>
                  </a:lnTo>
                  <a:lnTo>
                    <a:pt x="71" y="0"/>
                  </a:lnTo>
                  <a:close/>
                </a:path>
              </a:pathLst>
            </a:custGeom>
            <a:solidFill>
              <a:srgbClr val="A0A5A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1" name="Freeform 129"/>
            <p:cNvSpPr>
              <a:spLocks/>
            </p:cNvSpPr>
            <p:nvPr/>
          </p:nvSpPr>
          <p:spPr bwMode="auto">
            <a:xfrm>
              <a:off x="4494421" y="750884"/>
              <a:ext cx="69850" cy="57150"/>
            </a:xfrm>
            <a:custGeom>
              <a:avLst/>
              <a:gdLst/>
              <a:ahLst/>
              <a:cxnLst>
                <a:cxn ang="0">
                  <a:pos x="74" y="0"/>
                </a:cxn>
                <a:cxn ang="0">
                  <a:pos x="0" y="14"/>
                </a:cxn>
                <a:cxn ang="0">
                  <a:pos x="11" y="27"/>
                </a:cxn>
                <a:cxn ang="0">
                  <a:pos x="14" y="40"/>
                </a:cxn>
                <a:cxn ang="0">
                  <a:pos x="14" y="54"/>
                </a:cxn>
                <a:cxn ang="0">
                  <a:pos x="13" y="71"/>
                </a:cxn>
                <a:cxn ang="0">
                  <a:pos x="85" y="55"/>
                </a:cxn>
                <a:cxn ang="0">
                  <a:pos x="89" y="37"/>
                </a:cxn>
                <a:cxn ang="0">
                  <a:pos x="88" y="22"/>
                </a:cxn>
                <a:cxn ang="0">
                  <a:pos x="82" y="9"/>
                </a:cxn>
                <a:cxn ang="0">
                  <a:pos x="74" y="0"/>
                </a:cxn>
              </a:cxnLst>
              <a:rect l="0" t="0" r="r" b="b"/>
              <a:pathLst>
                <a:path w="89" h="71">
                  <a:moveTo>
                    <a:pt x="74" y="0"/>
                  </a:moveTo>
                  <a:lnTo>
                    <a:pt x="0" y="14"/>
                  </a:lnTo>
                  <a:lnTo>
                    <a:pt x="11" y="27"/>
                  </a:lnTo>
                  <a:lnTo>
                    <a:pt x="14" y="40"/>
                  </a:lnTo>
                  <a:lnTo>
                    <a:pt x="14" y="54"/>
                  </a:lnTo>
                  <a:lnTo>
                    <a:pt x="13" y="71"/>
                  </a:lnTo>
                  <a:lnTo>
                    <a:pt x="85" y="55"/>
                  </a:lnTo>
                  <a:lnTo>
                    <a:pt x="89" y="37"/>
                  </a:lnTo>
                  <a:lnTo>
                    <a:pt x="88" y="22"/>
                  </a:lnTo>
                  <a:lnTo>
                    <a:pt x="82" y="9"/>
                  </a:lnTo>
                  <a:lnTo>
                    <a:pt x="74" y="0"/>
                  </a:lnTo>
                  <a:close/>
                </a:path>
              </a:pathLst>
            </a:custGeom>
            <a:solidFill>
              <a:srgbClr val="A0A5A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2" name="Freeform 130"/>
            <p:cNvSpPr>
              <a:spLocks/>
            </p:cNvSpPr>
            <p:nvPr/>
          </p:nvSpPr>
          <p:spPr bwMode="auto">
            <a:xfrm>
              <a:off x="4513471" y="617535"/>
              <a:ext cx="60324" cy="41275"/>
            </a:xfrm>
            <a:custGeom>
              <a:avLst/>
              <a:gdLst/>
              <a:ahLst/>
              <a:cxnLst>
                <a:cxn ang="0">
                  <a:pos x="71" y="0"/>
                </a:cxn>
                <a:cxn ang="0">
                  <a:pos x="0" y="14"/>
                </a:cxn>
                <a:cxn ang="0">
                  <a:pos x="4" y="25"/>
                </a:cxn>
                <a:cxn ang="0">
                  <a:pos x="5" y="50"/>
                </a:cxn>
                <a:cxn ang="0">
                  <a:pos x="76" y="34"/>
                </a:cxn>
                <a:cxn ang="0">
                  <a:pos x="76" y="17"/>
                </a:cxn>
                <a:cxn ang="0">
                  <a:pos x="71" y="0"/>
                </a:cxn>
              </a:cxnLst>
              <a:rect l="0" t="0" r="r" b="b"/>
              <a:pathLst>
                <a:path w="76" h="50">
                  <a:moveTo>
                    <a:pt x="71" y="0"/>
                  </a:moveTo>
                  <a:lnTo>
                    <a:pt x="0" y="14"/>
                  </a:lnTo>
                  <a:lnTo>
                    <a:pt x="4" y="25"/>
                  </a:lnTo>
                  <a:lnTo>
                    <a:pt x="5" y="50"/>
                  </a:lnTo>
                  <a:lnTo>
                    <a:pt x="76" y="34"/>
                  </a:lnTo>
                  <a:lnTo>
                    <a:pt x="76" y="17"/>
                  </a:lnTo>
                  <a:lnTo>
                    <a:pt x="71" y="0"/>
                  </a:lnTo>
                  <a:close/>
                </a:path>
              </a:pathLst>
            </a:custGeom>
            <a:solidFill>
              <a:srgbClr val="B5BAC4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3" name="Freeform 131"/>
            <p:cNvSpPr>
              <a:spLocks/>
            </p:cNvSpPr>
            <p:nvPr/>
          </p:nvSpPr>
          <p:spPr bwMode="auto">
            <a:xfrm>
              <a:off x="4502358" y="760410"/>
              <a:ext cx="61913" cy="41275"/>
            </a:xfrm>
            <a:custGeom>
              <a:avLst/>
              <a:gdLst/>
              <a:ahLst/>
              <a:cxnLst>
                <a:cxn ang="0">
                  <a:pos x="73" y="0"/>
                </a:cxn>
                <a:cxn ang="0">
                  <a:pos x="0" y="13"/>
                </a:cxn>
                <a:cxn ang="0">
                  <a:pos x="5" y="26"/>
                </a:cxn>
                <a:cxn ang="0">
                  <a:pos x="6" y="52"/>
                </a:cxn>
                <a:cxn ang="0">
                  <a:pos x="80" y="35"/>
                </a:cxn>
                <a:cxn ang="0">
                  <a:pos x="80" y="16"/>
                </a:cxn>
                <a:cxn ang="0">
                  <a:pos x="73" y="0"/>
                </a:cxn>
              </a:cxnLst>
              <a:rect l="0" t="0" r="r" b="b"/>
              <a:pathLst>
                <a:path w="80" h="52">
                  <a:moveTo>
                    <a:pt x="73" y="0"/>
                  </a:moveTo>
                  <a:lnTo>
                    <a:pt x="0" y="13"/>
                  </a:lnTo>
                  <a:lnTo>
                    <a:pt x="5" y="26"/>
                  </a:lnTo>
                  <a:lnTo>
                    <a:pt x="6" y="52"/>
                  </a:lnTo>
                  <a:lnTo>
                    <a:pt x="80" y="35"/>
                  </a:lnTo>
                  <a:lnTo>
                    <a:pt x="80" y="16"/>
                  </a:lnTo>
                  <a:lnTo>
                    <a:pt x="73" y="0"/>
                  </a:lnTo>
                  <a:close/>
                </a:path>
              </a:pathLst>
            </a:custGeom>
            <a:solidFill>
              <a:srgbClr val="B5BAC4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4" name="Freeform 132"/>
            <p:cNvSpPr>
              <a:spLocks/>
            </p:cNvSpPr>
            <p:nvPr/>
          </p:nvSpPr>
          <p:spPr bwMode="auto">
            <a:xfrm>
              <a:off x="4516645" y="622297"/>
              <a:ext cx="57150" cy="25400"/>
            </a:xfrm>
            <a:custGeom>
              <a:avLst/>
              <a:gdLst/>
              <a:ahLst/>
              <a:cxnLst>
                <a:cxn ang="0">
                  <a:pos x="53" y="4"/>
                </a:cxn>
                <a:cxn ang="0">
                  <a:pos x="0" y="17"/>
                </a:cxn>
                <a:cxn ang="0">
                  <a:pos x="2" y="32"/>
                </a:cxn>
                <a:cxn ang="0">
                  <a:pos x="72" y="14"/>
                </a:cxn>
                <a:cxn ang="0">
                  <a:pos x="70" y="0"/>
                </a:cxn>
                <a:cxn ang="0">
                  <a:pos x="53" y="4"/>
                </a:cxn>
              </a:cxnLst>
              <a:rect l="0" t="0" r="r" b="b"/>
              <a:pathLst>
                <a:path w="72" h="32">
                  <a:moveTo>
                    <a:pt x="53" y="4"/>
                  </a:moveTo>
                  <a:lnTo>
                    <a:pt x="0" y="17"/>
                  </a:lnTo>
                  <a:lnTo>
                    <a:pt x="2" y="32"/>
                  </a:lnTo>
                  <a:lnTo>
                    <a:pt x="72" y="14"/>
                  </a:lnTo>
                  <a:lnTo>
                    <a:pt x="70" y="0"/>
                  </a:lnTo>
                  <a:lnTo>
                    <a:pt x="53" y="4"/>
                  </a:lnTo>
                  <a:close/>
                </a:path>
              </a:pathLst>
            </a:custGeom>
            <a:solidFill>
              <a:srgbClr val="DBDBE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5" name="Freeform 133"/>
            <p:cNvSpPr>
              <a:spLocks/>
            </p:cNvSpPr>
            <p:nvPr/>
          </p:nvSpPr>
          <p:spPr bwMode="auto">
            <a:xfrm>
              <a:off x="4505534" y="761997"/>
              <a:ext cx="58737" cy="26987"/>
            </a:xfrm>
            <a:custGeom>
              <a:avLst/>
              <a:gdLst/>
              <a:ahLst/>
              <a:cxnLst>
                <a:cxn ang="0">
                  <a:pos x="54" y="4"/>
                </a:cxn>
                <a:cxn ang="0">
                  <a:pos x="0" y="17"/>
                </a:cxn>
                <a:cxn ang="0">
                  <a:pos x="2" y="33"/>
                </a:cxn>
                <a:cxn ang="0">
                  <a:pos x="75" y="15"/>
                </a:cxn>
                <a:cxn ang="0">
                  <a:pos x="71" y="0"/>
                </a:cxn>
                <a:cxn ang="0">
                  <a:pos x="54" y="4"/>
                </a:cxn>
              </a:cxnLst>
              <a:rect l="0" t="0" r="r" b="b"/>
              <a:pathLst>
                <a:path w="75" h="33">
                  <a:moveTo>
                    <a:pt x="54" y="4"/>
                  </a:moveTo>
                  <a:lnTo>
                    <a:pt x="0" y="17"/>
                  </a:lnTo>
                  <a:lnTo>
                    <a:pt x="2" y="33"/>
                  </a:lnTo>
                  <a:lnTo>
                    <a:pt x="75" y="15"/>
                  </a:lnTo>
                  <a:lnTo>
                    <a:pt x="71" y="0"/>
                  </a:lnTo>
                  <a:lnTo>
                    <a:pt x="54" y="4"/>
                  </a:lnTo>
                  <a:close/>
                </a:path>
              </a:pathLst>
            </a:custGeom>
            <a:solidFill>
              <a:srgbClr val="DBDBE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6" name="Freeform 134"/>
            <p:cNvSpPr>
              <a:spLocks/>
            </p:cNvSpPr>
            <p:nvPr/>
          </p:nvSpPr>
          <p:spPr bwMode="auto">
            <a:xfrm>
              <a:off x="4462671" y="622297"/>
              <a:ext cx="47625" cy="50801"/>
            </a:xfrm>
            <a:custGeom>
              <a:avLst/>
              <a:gdLst/>
              <a:ahLst/>
              <a:cxnLst>
                <a:cxn ang="0">
                  <a:pos x="45" y="0"/>
                </a:cxn>
                <a:cxn ang="0">
                  <a:pos x="56" y="17"/>
                </a:cxn>
                <a:cxn ang="0">
                  <a:pos x="60" y="32"/>
                </a:cxn>
                <a:cxn ang="0">
                  <a:pos x="60" y="45"/>
                </a:cxn>
                <a:cxn ang="0">
                  <a:pos x="57" y="57"/>
                </a:cxn>
                <a:cxn ang="0">
                  <a:pos x="9" y="65"/>
                </a:cxn>
                <a:cxn ang="0">
                  <a:pos x="9" y="50"/>
                </a:cxn>
                <a:cxn ang="0">
                  <a:pos x="8" y="36"/>
                </a:cxn>
                <a:cxn ang="0">
                  <a:pos x="4" y="23"/>
                </a:cxn>
                <a:cxn ang="0">
                  <a:pos x="0" y="9"/>
                </a:cxn>
                <a:cxn ang="0">
                  <a:pos x="45" y="0"/>
                </a:cxn>
              </a:cxnLst>
              <a:rect l="0" t="0" r="r" b="b"/>
              <a:pathLst>
                <a:path w="60" h="65">
                  <a:moveTo>
                    <a:pt x="45" y="0"/>
                  </a:moveTo>
                  <a:lnTo>
                    <a:pt x="56" y="17"/>
                  </a:lnTo>
                  <a:lnTo>
                    <a:pt x="60" y="32"/>
                  </a:lnTo>
                  <a:lnTo>
                    <a:pt x="60" y="45"/>
                  </a:lnTo>
                  <a:lnTo>
                    <a:pt x="57" y="57"/>
                  </a:lnTo>
                  <a:lnTo>
                    <a:pt x="9" y="65"/>
                  </a:lnTo>
                  <a:lnTo>
                    <a:pt x="9" y="50"/>
                  </a:lnTo>
                  <a:lnTo>
                    <a:pt x="8" y="36"/>
                  </a:lnTo>
                  <a:lnTo>
                    <a:pt x="4" y="23"/>
                  </a:lnTo>
                  <a:lnTo>
                    <a:pt x="0" y="9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rgbClr val="596868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7" name="Freeform 135"/>
            <p:cNvSpPr>
              <a:spLocks/>
            </p:cNvSpPr>
            <p:nvPr/>
          </p:nvSpPr>
          <p:spPr bwMode="auto">
            <a:xfrm>
              <a:off x="4489174" y="711474"/>
              <a:ext cx="49214" cy="55563"/>
            </a:xfrm>
            <a:custGeom>
              <a:avLst/>
              <a:gdLst/>
              <a:ahLst/>
              <a:cxnLst>
                <a:cxn ang="0">
                  <a:pos x="48" y="0"/>
                </a:cxn>
                <a:cxn ang="0">
                  <a:pos x="59" y="17"/>
                </a:cxn>
                <a:cxn ang="0">
                  <a:pos x="64" y="33"/>
                </a:cxn>
                <a:cxn ang="0">
                  <a:pos x="63" y="48"/>
                </a:cxn>
                <a:cxn ang="0">
                  <a:pos x="60" y="60"/>
                </a:cxn>
                <a:cxn ang="0">
                  <a:pos x="10" y="69"/>
                </a:cxn>
                <a:cxn ang="0">
                  <a:pos x="10" y="53"/>
                </a:cxn>
                <a:cxn ang="0">
                  <a:pos x="8" y="39"/>
                </a:cxn>
                <a:cxn ang="0">
                  <a:pos x="5" y="25"/>
                </a:cxn>
                <a:cxn ang="0">
                  <a:pos x="0" y="9"/>
                </a:cxn>
                <a:cxn ang="0">
                  <a:pos x="48" y="0"/>
                </a:cxn>
              </a:cxnLst>
              <a:rect l="0" t="0" r="r" b="b"/>
              <a:pathLst>
                <a:path w="64" h="69">
                  <a:moveTo>
                    <a:pt x="48" y="0"/>
                  </a:moveTo>
                  <a:lnTo>
                    <a:pt x="59" y="17"/>
                  </a:lnTo>
                  <a:lnTo>
                    <a:pt x="64" y="33"/>
                  </a:lnTo>
                  <a:lnTo>
                    <a:pt x="63" y="48"/>
                  </a:lnTo>
                  <a:lnTo>
                    <a:pt x="60" y="60"/>
                  </a:lnTo>
                  <a:lnTo>
                    <a:pt x="10" y="69"/>
                  </a:lnTo>
                  <a:lnTo>
                    <a:pt x="10" y="53"/>
                  </a:lnTo>
                  <a:lnTo>
                    <a:pt x="8" y="39"/>
                  </a:lnTo>
                  <a:lnTo>
                    <a:pt x="5" y="25"/>
                  </a:lnTo>
                  <a:lnTo>
                    <a:pt x="0" y="9"/>
                  </a:lnTo>
                  <a:lnTo>
                    <a:pt x="48" y="0"/>
                  </a:lnTo>
                  <a:close/>
                </a:path>
              </a:pathLst>
            </a:custGeom>
            <a:solidFill>
              <a:srgbClr val="596868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8" name="Freeform 136"/>
            <p:cNvSpPr>
              <a:spLocks/>
            </p:cNvSpPr>
            <p:nvPr/>
          </p:nvSpPr>
          <p:spPr bwMode="auto">
            <a:xfrm>
              <a:off x="4467434" y="630236"/>
              <a:ext cx="41275" cy="38100"/>
            </a:xfrm>
            <a:custGeom>
              <a:avLst/>
              <a:gdLst/>
              <a:ahLst/>
              <a:cxnLst>
                <a:cxn ang="0">
                  <a:pos x="47" y="0"/>
                </a:cxn>
                <a:cxn ang="0">
                  <a:pos x="0" y="8"/>
                </a:cxn>
                <a:cxn ang="0">
                  <a:pos x="2" y="16"/>
                </a:cxn>
                <a:cxn ang="0">
                  <a:pos x="2" y="24"/>
                </a:cxn>
                <a:cxn ang="0">
                  <a:pos x="3" y="34"/>
                </a:cxn>
                <a:cxn ang="0">
                  <a:pos x="3" y="47"/>
                </a:cxn>
                <a:cxn ang="0">
                  <a:pos x="53" y="38"/>
                </a:cxn>
                <a:cxn ang="0">
                  <a:pos x="53" y="27"/>
                </a:cxn>
                <a:cxn ang="0">
                  <a:pos x="53" y="18"/>
                </a:cxn>
                <a:cxn ang="0">
                  <a:pos x="50" y="9"/>
                </a:cxn>
                <a:cxn ang="0">
                  <a:pos x="47" y="0"/>
                </a:cxn>
              </a:cxnLst>
              <a:rect l="0" t="0" r="r" b="b"/>
              <a:pathLst>
                <a:path w="53" h="47">
                  <a:moveTo>
                    <a:pt x="47" y="0"/>
                  </a:moveTo>
                  <a:lnTo>
                    <a:pt x="0" y="8"/>
                  </a:lnTo>
                  <a:lnTo>
                    <a:pt x="2" y="16"/>
                  </a:lnTo>
                  <a:lnTo>
                    <a:pt x="2" y="24"/>
                  </a:lnTo>
                  <a:lnTo>
                    <a:pt x="3" y="34"/>
                  </a:lnTo>
                  <a:lnTo>
                    <a:pt x="3" y="47"/>
                  </a:lnTo>
                  <a:lnTo>
                    <a:pt x="53" y="38"/>
                  </a:lnTo>
                  <a:lnTo>
                    <a:pt x="53" y="27"/>
                  </a:lnTo>
                  <a:lnTo>
                    <a:pt x="53" y="18"/>
                  </a:lnTo>
                  <a:lnTo>
                    <a:pt x="50" y="9"/>
                  </a:lnTo>
                  <a:lnTo>
                    <a:pt x="47" y="0"/>
                  </a:lnTo>
                  <a:close/>
                </a:path>
              </a:pathLst>
            </a:custGeom>
            <a:solidFill>
              <a:srgbClr val="A0A5A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9" name="Freeform 137"/>
            <p:cNvSpPr>
              <a:spLocks/>
            </p:cNvSpPr>
            <p:nvPr/>
          </p:nvSpPr>
          <p:spPr bwMode="auto">
            <a:xfrm>
              <a:off x="4453146" y="771523"/>
              <a:ext cx="44449" cy="39688"/>
            </a:xfrm>
            <a:custGeom>
              <a:avLst/>
              <a:gdLst/>
              <a:ahLst/>
              <a:cxnLst>
                <a:cxn ang="0">
                  <a:pos x="50" y="0"/>
                </a:cxn>
                <a:cxn ang="0">
                  <a:pos x="0" y="9"/>
                </a:cxn>
                <a:cxn ang="0">
                  <a:pos x="2" y="17"/>
                </a:cxn>
                <a:cxn ang="0">
                  <a:pos x="2" y="27"/>
                </a:cxn>
                <a:cxn ang="0">
                  <a:pos x="4" y="37"/>
                </a:cxn>
                <a:cxn ang="0">
                  <a:pos x="4" y="51"/>
                </a:cxn>
                <a:cxn ang="0">
                  <a:pos x="57" y="41"/>
                </a:cxn>
                <a:cxn ang="0">
                  <a:pos x="57" y="30"/>
                </a:cxn>
                <a:cxn ang="0">
                  <a:pos x="57" y="20"/>
                </a:cxn>
                <a:cxn ang="0">
                  <a:pos x="54" y="9"/>
                </a:cxn>
                <a:cxn ang="0">
                  <a:pos x="50" y="0"/>
                </a:cxn>
              </a:cxnLst>
              <a:rect l="0" t="0" r="r" b="b"/>
              <a:pathLst>
                <a:path w="57" h="51">
                  <a:moveTo>
                    <a:pt x="50" y="0"/>
                  </a:moveTo>
                  <a:lnTo>
                    <a:pt x="0" y="9"/>
                  </a:lnTo>
                  <a:lnTo>
                    <a:pt x="2" y="17"/>
                  </a:lnTo>
                  <a:lnTo>
                    <a:pt x="2" y="27"/>
                  </a:lnTo>
                  <a:lnTo>
                    <a:pt x="4" y="37"/>
                  </a:lnTo>
                  <a:lnTo>
                    <a:pt x="4" y="51"/>
                  </a:lnTo>
                  <a:lnTo>
                    <a:pt x="57" y="41"/>
                  </a:lnTo>
                  <a:lnTo>
                    <a:pt x="57" y="30"/>
                  </a:lnTo>
                  <a:lnTo>
                    <a:pt x="57" y="20"/>
                  </a:lnTo>
                  <a:lnTo>
                    <a:pt x="54" y="9"/>
                  </a:lnTo>
                  <a:lnTo>
                    <a:pt x="50" y="0"/>
                  </a:lnTo>
                  <a:close/>
                </a:path>
              </a:pathLst>
            </a:custGeom>
            <a:solidFill>
              <a:srgbClr val="A0A5A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0" name="Freeform 138"/>
            <p:cNvSpPr>
              <a:spLocks/>
            </p:cNvSpPr>
            <p:nvPr/>
          </p:nvSpPr>
          <p:spPr bwMode="auto">
            <a:xfrm>
              <a:off x="4469021" y="636585"/>
              <a:ext cx="41275" cy="26987"/>
            </a:xfrm>
            <a:custGeom>
              <a:avLst/>
              <a:gdLst/>
              <a:ahLst/>
              <a:cxnLst>
                <a:cxn ang="0">
                  <a:pos x="48" y="0"/>
                </a:cxn>
                <a:cxn ang="0">
                  <a:pos x="0" y="10"/>
                </a:cxn>
                <a:cxn ang="0">
                  <a:pos x="2" y="23"/>
                </a:cxn>
                <a:cxn ang="0">
                  <a:pos x="2" y="34"/>
                </a:cxn>
                <a:cxn ang="0">
                  <a:pos x="52" y="24"/>
                </a:cxn>
                <a:cxn ang="0">
                  <a:pos x="52" y="14"/>
                </a:cxn>
                <a:cxn ang="0">
                  <a:pos x="48" y="0"/>
                </a:cxn>
              </a:cxnLst>
              <a:rect l="0" t="0" r="r" b="b"/>
              <a:pathLst>
                <a:path w="52" h="34">
                  <a:moveTo>
                    <a:pt x="48" y="0"/>
                  </a:moveTo>
                  <a:lnTo>
                    <a:pt x="0" y="10"/>
                  </a:lnTo>
                  <a:lnTo>
                    <a:pt x="2" y="23"/>
                  </a:lnTo>
                  <a:lnTo>
                    <a:pt x="2" y="34"/>
                  </a:lnTo>
                  <a:lnTo>
                    <a:pt x="52" y="24"/>
                  </a:lnTo>
                  <a:lnTo>
                    <a:pt x="52" y="14"/>
                  </a:lnTo>
                  <a:lnTo>
                    <a:pt x="48" y="0"/>
                  </a:lnTo>
                  <a:close/>
                </a:path>
              </a:pathLst>
            </a:custGeom>
            <a:solidFill>
              <a:srgbClr val="B5BAC4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1" name="Freeform 139"/>
            <p:cNvSpPr>
              <a:spLocks/>
            </p:cNvSpPr>
            <p:nvPr/>
          </p:nvSpPr>
          <p:spPr bwMode="auto">
            <a:xfrm>
              <a:off x="4454733" y="777871"/>
              <a:ext cx="42862" cy="30163"/>
            </a:xfrm>
            <a:custGeom>
              <a:avLst/>
              <a:gdLst/>
              <a:ahLst/>
              <a:cxnLst>
                <a:cxn ang="0">
                  <a:pos x="51" y="0"/>
                </a:cxn>
                <a:cxn ang="0">
                  <a:pos x="0" y="9"/>
                </a:cxn>
                <a:cxn ang="0">
                  <a:pos x="3" y="23"/>
                </a:cxn>
                <a:cxn ang="0">
                  <a:pos x="3" y="37"/>
                </a:cxn>
                <a:cxn ang="0">
                  <a:pos x="55" y="24"/>
                </a:cxn>
                <a:cxn ang="0">
                  <a:pos x="56" y="14"/>
                </a:cxn>
                <a:cxn ang="0">
                  <a:pos x="51" y="0"/>
                </a:cxn>
              </a:cxnLst>
              <a:rect l="0" t="0" r="r" b="b"/>
              <a:pathLst>
                <a:path w="56" h="37">
                  <a:moveTo>
                    <a:pt x="51" y="0"/>
                  </a:moveTo>
                  <a:lnTo>
                    <a:pt x="0" y="9"/>
                  </a:lnTo>
                  <a:lnTo>
                    <a:pt x="3" y="23"/>
                  </a:lnTo>
                  <a:lnTo>
                    <a:pt x="3" y="37"/>
                  </a:lnTo>
                  <a:lnTo>
                    <a:pt x="55" y="24"/>
                  </a:lnTo>
                  <a:lnTo>
                    <a:pt x="56" y="14"/>
                  </a:lnTo>
                  <a:lnTo>
                    <a:pt x="51" y="0"/>
                  </a:lnTo>
                  <a:close/>
                </a:path>
              </a:pathLst>
            </a:custGeom>
            <a:solidFill>
              <a:srgbClr val="B5BAC4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2" name="Freeform 140"/>
            <p:cNvSpPr>
              <a:spLocks/>
            </p:cNvSpPr>
            <p:nvPr/>
          </p:nvSpPr>
          <p:spPr bwMode="auto">
            <a:xfrm>
              <a:off x="4472196" y="642936"/>
              <a:ext cx="38100" cy="14288"/>
            </a:xfrm>
            <a:custGeom>
              <a:avLst/>
              <a:gdLst/>
              <a:ahLst/>
              <a:cxnLst>
                <a:cxn ang="0">
                  <a:pos x="48" y="0"/>
                </a:cxn>
                <a:cxn ang="0">
                  <a:pos x="0" y="9"/>
                </a:cxn>
                <a:cxn ang="0">
                  <a:pos x="0" y="18"/>
                </a:cxn>
                <a:cxn ang="0">
                  <a:pos x="49" y="10"/>
                </a:cxn>
                <a:cxn ang="0">
                  <a:pos x="48" y="0"/>
                </a:cxn>
              </a:cxnLst>
              <a:rect l="0" t="0" r="r" b="b"/>
              <a:pathLst>
                <a:path w="49" h="18">
                  <a:moveTo>
                    <a:pt x="48" y="0"/>
                  </a:moveTo>
                  <a:lnTo>
                    <a:pt x="0" y="9"/>
                  </a:lnTo>
                  <a:lnTo>
                    <a:pt x="0" y="18"/>
                  </a:lnTo>
                  <a:lnTo>
                    <a:pt x="49" y="10"/>
                  </a:lnTo>
                  <a:lnTo>
                    <a:pt x="48" y="0"/>
                  </a:lnTo>
                  <a:close/>
                </a:path>
              </a:pathLst>
            </a:custGeom>
            <a:solidFill>
              <a:srgbClr val="DBDBE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3" name="Freeform 141"/>
            <p:cNvSpPr>
              <a:spLocks/>
            </p:cNvSpPr>
            <p:nvPr/>
          </p:nvSpPr>
          <p:spPr bwMode="auto">
            <a:xfrm>
              <a:off x="4456321" y="784222"/>
              <a:ext cx="41275" cy="15875"/>
            </a:xfrm>
            <a:custGeom>
              <a:avLst/>
              <a:gdLst/>
              <a:ahLst/>
              <a:cxnLst>
                <a:cxn ang="0">
                  <a:pos x="49" y="0"/>
                </a:cxn>
                <a:cxn ang="0">
                  <a:pos x="0" y="11"/>
                </a:cxn>
                <a:cxn ang="0">
                  <a:pos x="0" y="21"/>
                </a:cxn>
                <a:cxn ang="0">
                  <a:pos x="51" y="13"/>
                </a:cxn>
                <a:cxn ang="0">
                  <a:pos x="49" y="0"/>
                </a:cxn>
              </a:cxnLst>
              <a:rect l="0" t="0" r="r" b="b"/>
              <a:pathLst>
                <a:path w="51" h="21">
                  <a:moveTo>
                    <a:pt x="49" y="0"/>
                  </a:moveTo>
                  <a:lnTo>
                    <a:pt x="0" y="11"/>
                  </a:lnTo>
                  <a:lnTo>
                    <a:pt x="0" y="21"/>
                  </a:lnTo>
                  <a:lnTo>
                    <a:pt x="51" y="13"/>
                  </a:lnTo>
                  <a:lnTo>
                    <a:pt x="49" y="0"/>
                  </a:lnTo>
                  <a:close/>
                </a:path>
              </a:pathLst>
            </a:custGeom>
            <a:solidFill>
              <a:srgbClr val="DBDBE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4" name="Freeform 142"/>
            <p:cNvSpPr>
              <a:spLocks/>
            </p:cNvSpPr>
            <p:nvPr/>
          </p:nvSpPr>
          <p:spPr bwMode="auto">
            <a:xfrm>
              <a:off x="3375234" y="311150"/>
              <a:ext cx="271464" cy="280986"/>
            </a:xfrm>
            <a:custGeom>
              <a:avLst/>
              <a:gdLst/>
              <a:ahLst/>
              <a:cxnLst>
                <a:cxn ang="0">
                  <a:pos x="60" y="0"/>
                </a:cxn>
                <a:cxn ang="0">
                  <a:pos x="129" y="103"/>
                </a:cxn>
                <a:cxn ang="0">
                  <a:pos x="243" y="231"/>
                </a:cxn>
                <a:cxn ang="0">
                  <a:pos x="290" y="274"/>
                </a:cxn>
                <a:cxn ang="0">
                  <a:pos x="342" y="291"/>
                </a:cxn>
                <a:cxn ang="0">
                  <a:pos x="93" y="354"/>
                </a:cxn>
                <a:cxn ang="0">
                  <a:pos x="0" y="19"/>
                </a:cxn>
                <a:cxn ang="0">
                  <a:pos x="60" y="0"/>
                </a:cxn>
              </a:cxnLst>
              <a:rect l="0" t="0" r="r" b="b"/>
              <a:pathLst>
                <a:path w="342" h="354">
                  <a:moveTo>
                    <a:pt x="60" y="0"/>
                  </a:moveTo>
                  <a:lnTo>
                    <a:pt x="129" y="103"/>
                  </a:lnTo>
                  <a:lnTo>
                    <a:pt x="243" y="231"/>
                  </a:lnTo>
                  <a:lnTo>
                    <a:pt x="290" y="274"/>
                  </a:lnTo>
                  <a:lnTo>
                    <a:pt x="342" y="291"/>
                  </a:lnTo>
                  <a:lnTo>
                    <a:pt x="93" y="354"/>
                  </a:lnTo>
                  <a:lnTo>
                    <a:pt x="0" y="19"/>
                  </a:lnTo>
                  <a:lnTo>
                    <a:pt x="60" y="0"/>
                  </a:lnTo>
                  <a:close/>
                </a:path>
              </a:pathLst>
            </a:custGeom>
            <a:solidFill>
              <a:srgbClr val="005B7A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5" name="Freeform 143"/>
            <p:cNvSpPr>
              <a:spLocks/>
            </p:cNvSpPr>
            <p:nvPr/>
          </p:nvSpPr>
          <p:spPr bwMode="auto">
            <a:xfrm>
              <a:off x="3343483" y="330198"/>
              <a:ext cx="93663" cy="268287"/>
            </a:xfrm>
            <a:custGeom>
              <a:avLst/>
              <a:gdLst/>
              <a:ahLst/>
              <a:cxnLst>
                <a:cxn ang="0">
                  <a:pos x="117" y="329"/>
                </a:cxn>
                <a:cxn ang="0">
                  <a:pos x="80" y="337"/>
                </a:cxn>
                <a:cxn ang="0">
                  <a:pos x="0" y="8"/>
                </a:cxn>
                <a:cxn ang="0">
                  <a:pos x="32" y="0"/>
                </a:cxn>
                <a:cxn ang="0">
                  <a:pos x="117" y="329"/>
                </a:cxn>
              </a:cxnLst>
              <a:rect l="0" t="0" r="r" b="b"/>
              <a:pathLst>
                <a:path w="117" h="337">
                  <a:moveTo>
                    <a:pt x="117" y="329"/>
                  </a:moveTo>
                  <a:lnTo>
                    <a:pt x="80" y="337"/>
                  </a:lnTo>
                  <a:lnTo>
                    <a:pt x="0" y="8"/>
                  </a:lnTo>
                  <a:lnTo>
                    <a:pt x="32" y="0"/>
                  </a:lnTo>
                  <a:lnTo>
                    <a:pt x="117" y="329"/>
                  </a:lnTo>
                  <a:close/>
                </a:path>
              </a:pathLst>
            </a:custGeom>
            <a:solidFill>
              <a:srgbClr val="D30C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6" name="Freeform 144"/>
            <p:cNvSpPr>
              <a:spLocks/>
            </p:cNvSpPr>
            <p:nvPr/>
          </p:nvSpPr>
          <p:spPr bwMode="auto">
            <a:xfrm>
              <a:off x="3375232" y="428624"/>
              <a:ext cx="104775" cy="55563"/>
            </a:xfrm>
            <a:custGeom>
              <a:avLst/>
              <a:gdLst/>
              <a:ahLst/>
              <a:cxnLst>
                <a:cxn ang="0">
                  <a:pos x="113" y="0"/>
                </a:cxn>
                <a:cxn ang="0">
                  <a:pos x="0" y="38"/>
                </a:cxn>
                <a:cxn ang="0">
                  <a:pos x="8" y="71"/>
                </a:cxn>
                <a:cxn ang="0">
                  <a:pos x="131" y="22"/>
                </a:cxn>
                <a:cxn ang="0">
                  <a:pos x="113" y="0"/>
                </a:cxn>
              </a:cxnLst>
              <a:rect l="0" t="0" r="r" b="b"/>
              <a:pathLst>
                <a:path w="131" h="71">
                  <a:moveTo>
                    <a:pt x="113" y="0"/>
                  </a:moveTo>
                  <a:lnTo>
                    <a:pt x="0" y="38"/>
                  </a:lnTo>
                  <a:lnTo>
                    <a:pt x="8" y="71"/>
                  </a:lnTo>
                  <a:lnTo>
                    <a:pt x="131" y="22"/>
                  </a:lnTo>
                  <a:lnTo>
                    <a:pt x="113" y="0"/>
                  </a:lnTo>
                  <a:close/>
                </a:path>
              </a:pathLst>
            </a:custGeom>
            <a:solidFill>
              <a:srgbClr val="00163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7" name="Freeform 145"/>
            <p:cNvSpPr>
              <a:spLocks/>
            </p:cNvSpPr>
            <p:nvPr/>
          </p:nvSpPr>
          <p:spPr bwMode="auto">
            <a:xfrm>
              <a:off x="3240295" y="527047"/>
              <a:ext cx="153987" cy="52388"/>
            </a:xfrm>
            <a:custGeom>
              <a:avLst/>
              <a:gdLst/>
              <a:ahLst/>
              <a:cxnLst>
                <a:cxn ang="0">
                  <a:pos x="184" y="28"/>
                </a:cxn>
                <a:cxn ang="0">
                  <a:pos x="71" y="0"/>
                </a:cxn>
                <a:cxn ang="0">
                  <a:pos x="0" y="28"/>
                </a:cxn>
                <a:cxn ang="0">
                  <a:pos x="84" y="64"/>
                </a:cxn>
                <a:cxn ang="0">
                  <a:pos x="193" y="37"/>
                </a:cxn>
                <a:cxn ang="0">
                  <a:pos x="184" y="28"/>
                </a:cxn>
              </a:cxnLst>
              <a:rect l="0" t="0" r="r" b="b"/>
              <a:pathLst>
                <a:path w="193" h="64">
                  <a:moveTo>
                    <a:pt x="184" y="28"/>
                  </a:moveTo>
                  <a:lnTo>
                    <a:pt x="71" y="0"/>
                  </a:lnTo>
                  <a:lnTo>
                    <a:pt x="0" y="28"/>
                  </a:lnTo>
                  <a:lnTo>
                    <a:pt x="84" y="64"/>
                  </a:lnTo>
                  <a:lnTo>
                    <a:pt x="193" y="37"/>
                  </a:lnTo>
                  <a:lnTo>
                    <a:pt x="184" y="28"/>
                  </a:lnTo>
                  <a:close/>
                </a:path>
              </a:pathLst>
            </a:custGeom>
            <a:solidFill>
              <a:srgbClr val="A0A5A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8" name="Freeform 146"/>
            <p:cNvSpPr>
              <a:spLocks/>
            </p:cNvSpPr>
            <p:nvPr/>
          </p:nvSpPr>
          <p:spPr bwMode="auto">
            <a:xfrm>
              <a:off x="3792746" y="290511"/>
              <a:ext cx="169862" cy="65089"/>
            </a:xfrm>
            <a:custGeom>
              <a:avLst/>
              <a:gdLst/>
              <a:ahLst/>
              <a:cxnLst>
                <a:cxn ang="0">
                  <a:pos x="213" y="52"/>
                </a:cxn>
                <a:cxn ang="0">
                  <a:pos x="172" y="82"/>
                </a:cxn>
                <a:cxn ang="0">
                  <a:pos x="0" y="22"/>
                </a:cxn>
                <a:cxn ang="0">
                  <a:pos x="40" y="0"/>
                </a:cxn>
                <a:cxn ang="0">
                  <a:pos x="213" y="52"/>
                </a:cxn>
              </a:cxnLst>
              <a:rect l="0" t="0" r="r" b="b"/>
              <a:pathLst>
                <a:path w="213" h="82">
                  <a:moveTo>
                    <a:pt x="213" y="52"/>
                  </a:moveTo>
                  <a:lnTo>
                    <a:pt x="172" y="82"/>
                  </a:lnTo>
                  <a:lnTo>
                    <a:pt x="0" y="22"/>
                  </a:lnTo>
                  <a:lnTo>
                    <a:pt x="40" y="0"/>
                  </a:lnTo>
                  <a:lnTo>
                    <a:pt x="213" y="52"/>
                  </a:lnTo>
                  <a:close/>
                </a:path>
              </a:pathLst>
            </a:custGeom>
            <a:solidFill>
              <a:srgbClr val="B5BAC4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9" name="Freeform 147"/>
            <p:cNvSpPr>
              <a:spLocks/>
            </p:cNvSpPr>
            <p:nvPr/>
          </p:nvSpPr>
          <p:spPr bwMode="auto">
            <a:xfrm>
              <a:off x="3602246" y="241298"/>
              <a:ext cx="209551" cy="61913"/>
            </a:xfrm>
            <a:custGeom>
              <a:avLst/>
              <a:gdLst/>
              <a:ahLst/>
              <a:cxnLst>
                <a:cxn ang="0">
                  <a:pos x="264" y="59"/>
                </a:cxn>
                <a:cxn ang="0">
                  <a:pos x="214" y="77"/>
                </a:cxn>
                <a:cxn ang="0">
                  <a:pos x="0" y="10"/>
                </a:cxn>
                <a:cxn ang="0">
                  <a:pos x="37" y="0"/>
                </a:cxn>
                <a:cxn ang="0">
                  <a:pos x="264" y="59"/>
                </a:cxn>
              </a:cxnLst>
              <a:rect l="0" t="0" r="r" b="b"/>
              <a:pathLst>
                <a:path w="264" h="77">
                  <a:moveTo>
                    <a:pt x="264" y="59"/>
                  </a:moveTo>
                  <a:lnTo>
                    <a:pt x="214" y="77"/>
                  </a:lnTo>
                  <a:lnTo>
                    <a:pt x="0" y="10"/>
                  </a:lnTo>
                  <a:lnTo>
                    <a:pt x="37" y="0"/>
                  </a:lnTo>
                  <a:lnTo>
                    <a:pt x="264" y="59"/>
                  </a:lnTo>
                  <a:close/>
                </a:path>
              </a:pathLst>
            </a:custGeom>
            <a:solidFill>
              <a:srgbClr val="B5BAC4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0" name="Freeform 148"/>
            <p:cNvSpPr>
              <a:spLocks/>
            </p:cNvSpPr>
            <p:nvPr/>
          </p:nvSpPr>
          <p:spPr bwMode="auto">
            <a:xfrm>
              <a:off x="4200734" y="608011"/>
              <a:ext cx="60324" cy="85724"/>
            </a:xfrm>
            <a:custGeom>
              <a:avLst/>
              <a:gdLst/>
              <a:ahLst/>
              <a:cxnLst>
                <a:cxn ang="0">
                  <a:pos x="41" y="0"/>
                </a:cxn>
                <a:cxn ang="0">
                  <a:pos x="0" y="16"/>
                </a:cxn>
                <a:cxn ang="0">
                  <a:pos x="39" y="108"/>
                </a:cxn>
                <a:cxn ang="0">
                  <a:pos x="77" y="86"/>
                </a:cxn>
                <a:cxn ang="0">
                  <a:pos x="41" y="0"/>
                </a:cxn>
              </a:cxnLst>
              <a:rect l="0" t="0" r="r" b="b"/>
              <a:pathLst>
                <a:path w="77" h="108">
                  <a:moveTo>
                    <a:pt x="41" y="0"/>
                  </a:moveTo>
                  <a:lnTo>
                    <a:pt x="0" y="16"/>
                  </a:lnTo>
                  <a:lnTo>
                    <a:pt x="39" y="108"/>
                  </a:lnTo>
                  <a:lnTo>
                    <a:pt x="77" y="86"/>
                  </a:lnTo>
                  <a:lnTo>
                    <a:pt x="41" y="0"/>
                  </a:lnTo>
                  <a:close/>
                </a:path>
              </a:pathLst>
            </a:custGeom>
            <a:solidFill>
              <a:srgbClr val="B5BAC4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1" name="Freeform 149"/>
            <p:cNvSpPr>
              <a:spLocks/>
            </p:cNvSpPr>
            <p:nvPr/>
          </p:nvSpPr>
          <p:spPr bwMode="auto">
            <a:xfrm>
              <a:off x="4240420" y="684209"/>
              <a:ext cx="73025" cy="107949"/>
            </a:xfrm>
            <a:custGeom>
              <a:avLst/>
              <a:gdLst/>
              <a:ahLst/>
              <a:cxnLst>
                <a:cxn ang="0">
                  <a:pos x="33" y="0"/>
                </a:cxn>
                <a:cxn ang="0">
                  <a:pos x="0" y="19"/>
                </a:cxn>
                <a:cxn ang="0">
                  <a:pos x="54" y="137"/>
                </a:cxn>
                <a:cxn ang="0">
                  <a:pos x="92" y="121"/>
                </a:cxn>
                <a:cxn ang="0">
                  <a:pos x="33" y="0"/>
                </a:cxn>
              </a:cxnLst>
              <a:rect l="0" t="0" r="r" b="b"/>
              <a:pathLst>
                <a:path w="92" h="137">
                  <a:moveTo>
                    <a:pt x="33" y="0"/>
                  </a:moveTo>
                  <a:lnTo>
                    <a:pt x="0" y="19"/>
                  </a:lnTo>
                  <a:lnTo>
                    <a:pt x="54" y="137"/>
                  </a:lnTo>
                  <a:lnTo>
                    <a:pt x="92" y="121"/>
                  </a:lnTo>
                  <a:lnTo>
                    <a:pt x="33" y="0"/>
                  </a:lnTo>
                  <a:close/>
                </a:path>
              </a:pathLst>
            </a:custGeom>
            <a:solidFill>
              <a:srgbClr val="B5BAC4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2" name="Freeform 150"/>
            <p:cNvSpPr>
              <a:spLocks/>
            </p:cNvSpPr>
            <p:nvPr/>
          </p:nvSpPr>
          <p:spPr bwMode="auto">
            <a:xfrm>
              <a:off x="4124534" y="377823"/>
              <a:ext cx="20638" cy="23813"/>
            </a:xfrm>
            <a:custGeom>
              <a:avLst/>
              <a:gdLst/>
              <a:ahLst/>
              <a:cxnLst>
                <a:cxn ang="0">
                  <a:pos x="26" y="22"/>
                </a:cxn>
                <a:cxn ang="0">
                  <a:pos x="15" y="11"/>
                </a:cxn>
                <a:cxn ang="0">
                  <a:pos x="0" y="0"/>
                </a:cxn>
                <a:cxn ang="0">
                  <a:pos x="15" y="30"/>
                </a:cxn>
                <a:cxn ang="0">
                  <a:pos x="26" y="22"/>
                </a:cxn>
              </a:cxnLst>
              <a:rect l="0" t="0" r="r" b="b"/>
              <a:pathLst>
                <a:path w="26" h="30">
                  <a:moveTo>
                    <a:pt x="26" y="22"/>
                  </a:moveTo>
                  <a:lnTo>
                    <a:pt x="15" y="11"/>
                  </a:lnTo>
                  <a:lnTo>
                    <a:pt x="0" y="0"/>
                  </a:lnTo>
                  <a:lnTo>
                    <a:pt x="15" y="30"/>
                  </a:lnTo>
                  <a:lnTo>
                    <a:pt x="26" y="22"/>
                  </a:lnTo>
                  <a:close/>
                </a:path>
              </a:pathLst>
            </a:custGeom>
            <a:solidFill>
              <a:srgbClr val="004756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3" name="Freeform 151"/>
            <p:cNvSpPr>
              <a:spLocks/>
            </p:cNvSpPr>
            <p:nvPr/>
          </p:nvSpPr>
          <p:spPr bwMode="auto">
            <a:xfrm>
              <a:off x="4645234" y="347661"/>
              <a:ext cx="11112" cy="17464"/>
            </a:xfrm>
            <a:custGeom>
              <a:avLst/>
              <a:gdLst/>
              <a:ahLst/>
              <a:cxnLst>
                <a:cxn ang="0">
                  <a:pos x="7" y="0"/>
                </a:cxn>
                <a:cxn ang="0">
                  <a:pos x="5" y="1"/>
                </a:cxn>
                <a:cxn ang="0">
                  <a:pos x="3" y="3"/>
                </a:cxn>
                <a:cxn ang="0">
                  <a:pos x="1" y="7"/>
                </a:cxn>
                <a:cxn ang="0">
                  <a:pos x="0" y="11"/>
                </a:cxn>
                <a:cxn ang="0">
                  <a:pos x="1" y="16"/>
                </a:cxn>
                <a:cxn ang="0">
                  <a:pos x="3" y="19"/>
                </a:cxn>
                <a:cxn ang="0">
                  <a:pos x="5" y="22"/>
                </a:cxn>
                <a:cxn ang="0">
                  <a:pos x="7" y="23"/>
                </a:cxn>
                <a:cxn ang="0">
                  <a:pos x="9" y="22"/>
                </a:cxn>
                <a:cxn ang="0">
                  <a:pos x="12" y="19"/>
                </a:cxn>
                <a:cxn ang="0">
                  <a:pos x="13" y="16"/>
                </a:cxn>
                <a:cxn ang="0">
                  <a:pos x="14" y="11"/>
                </a:cxn>
                <a:cxn ang="0">
                  <a:pos x="13" y="7"/>
                </a:cxn>
                <a:cxn ang="0">
                  <a:pos x="12" y="3"/>
                </a:cxn>
                <a:cxn ang="0">
                  <a:pos x="9" y="1"/>
                </a:cxn>
                <a:cxn ang="0">
                  <a:pos x="7" y="0"/>
                </a:cxn>
              </a:cxnLst>
              <a:rect l="0" t="0" r="r" b="b"/>
              <a:pathLst>
                <a:path w="14" h="23">
                  <a:moveTo>
                    <a:pt x="7" y="0"/>
                  </a:moveTo>
                  <a:lnTo>
                    <a:pt x="5" y="1"/>
                  </a:lnTo>
                  <a:lnTo>
                    <a:pt x="3" y="3"/>
                  </a:lnTo>
                  <a:lnTo>
                    <a:pt x="1" y="7"/>
                  </a:lnTo>
                  <a:lnTo>
                    <a:pt x="0" y="11"/>
                  </a:lnTo>
                  <a:lnTo>
                    <a:pt x="1" y="16"/>
                  </a:lnTo>
                  <a:lnTo>
                    <a:pt x="3" y="19"/>
                  </a:lnTo>
                  <a:lnTo>
                    <a:pt x="5" y="22"/>
                  </a:lnTo>
                  <a:lnTo>
                    <a:pt x="7" y="23"/>
                  </a:lnTo>
                  <a:lnTo>
                    <a:pt x="9" y="22"/>
                  </a:lnTo>
                  <a:lnTo>
                    <a:pt x="12" y="19"/>
                  </a:lnTo>
                  <a:lnTo>
                    <a:pt x="13" y="16"/>
                  </a:lnTo>
                  <a:lnTo>
                    <a:pt x="14" y="11"/>
                  </a:lnTo>
                  <a:lnTo>
                    <a:pt x="13" y="7"/>
                  </a:lnTo>
                  <a:lnTo>
                    <a:pt x="12" y="3"/>
                  </a:lnTo>
                  <a:lnTo>
                    <a:pt x="9" y="1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004756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4" name="Freeform 152"/>
            <p:cNvSpPr>
              <a:spLocks/>
            </p:cNvSpPr>
            <p:nvPr/>
          </p:nvSpPr>
          <p:spPr bwMode="auto">
            <a:xfrm>
              <a:off x="4449970" y="398461"/>
              <a:ext cx="11112" cy="17464"/>
            </a:xfrm>
            <a:custGeom>
              <a:avLst/>
              <a:gdLst/>
              <a:ahLst/>
              <a:cxnLst>
                <a:cxn ang="0">
                  <a:pos x="7" y="0"/>
                </a:cxn>
                <a:cxn ang="0">
                  <a:pos x="4" y="1"/>
                </a:cxn>
                <a:cxn ang="0">
                  <a:pos x="2" y="3"/>
                </a:cxn>
                <a:cxn ang="0">
                  <a:pos x="1" y="6"/>
                </a:cxn>
                <a:cxn ang="0">
                  <a:pos x="0" y="11"/>
                </a:cxn>
                <a:cxn ang="0">
                  <a:pos x="1" y="15"/>
                </a:cxn>
                <a:cxn ang="0">
                  <a:pos x="2" y="19"/>
                </a:cxn>
                <a:cxn ang="0">
                  <a:pos x="4" y="21"/>
                </a:cxn>
                <a:cxn ang="0">
                  <a:pos x="7" y="22"/>
                </a:cxn>
                <a:cxn ang="0">
                  <a:pos x="9" y="21"/>
                </a:cxn>
                <a:cxn ang="0">
                  <a:pos x="11" y="19"/>
                </a:cxn>
                <a:cxn ang="0">
                  <a:pos x="12" y="16"/>
                </a:cxn>
                <a:cxn ang="0">
                  <a:pos x="14" y="12"/>
                </a:cxn>
                <a:cxn ang="0">
                  <a:pos x="12" y="7"/>
                </a:cxn>
                <a:cxn ang="0">
                  <a:pos x="11" y="4"/>
                </a:cxn>
                <a:cxn ang="0">
                  <a:pos x="9" y="1"/>
                </a:cxn>
                <a:cxn ang="0">
                  <a:pos x="7" y="0"/>
                </a:cxn>
              </a:cxnLst>
              <a:rect l="0" t="0" r="r" b="b"/>
              <a:pathLst>
                <a:path w="14" h="22">
                  <a:moveTo>
                    <a:pt x="7" y="0"/>
                  </a:moveTo>
                  <a:lnTo>
                    <a:pt x="4" y="1"/>
                  </a:lnTo>
                  <a:lnTo>
                    <a:pt x="2" y="3"/>
                  </a:lnTo>
                  <a:lnTo>
                    <a:pt x="1" y="6"/>
                  </a:lnTo>
                  <a:lnTo>
                    <a:pt x="0" y="11"/>
                  </a:lnTo>
                  <a:lnTo>
                    <a:pt x="1" y="15"/>
                  </a:lnTo>
                  <a:lnTo>
                    <a:pt x="2" y="19"/>
                  </a:lnTo>
                  <a:lnTo>
                    <a:pt x="4" y="21"/>
                  </a:lnTo>
                  <a:lnTo>
                    <a:pt x="7" y="22"/>
                  </a:lnTo>
                  <a:lnTo>
                    <a:pt x="9" y="21"/>
                  </a:lnTo>
                  <a:lnTo>
                    <a:pt x="11" y="19"/>
                  </a:lnTo>
                  <a:lnTo>
                    <a:pt x="12" y="16"/>
                  </a:lnTo>
                  <a:lnTo>
                    <a:pt x="14" y="12"/>
                  </a:lnTo>
                  <a:lnTo>
                    <a:pt x="12" y="7"/>
                  </a:lnTo>
                  <a:lnTo>
                    <a:pt x="11" y="4"/>
                  </a:lnTo>
                  <a:lnTo>
                    <a:pt x="9" y="1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004756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5" name="Freeform 153"/>
            <p:cNvSpPr>
              <a:spLocks/>
            </p:cNvSpPr>
            <p:nvPr/>
          </p:nvSpPr>
          <p:spPr bwMode="auto">
            <a:xfrm>
              <a:off x="4299160" y="434973"/>
              <a:ext cx="11112" cy="17464"/>
            </a:xfrm>
            <a:custGeom>
              <a:avLst/>
              <a:gdLst/>
              <a:ahLst/>
              <a:cxnLst>
                <a:cxn ang="0">
                  <a:pos x="6" y="0"/>
                </a:cxn>
                <a:cxn ang="0">
                  <a:pos x="3" y="1"/>
                </a:cxn>
                <a:cxn ang="0">
                  <a:pos x="1" y="4"/>
                </a:cxn>
                <a:cxn ang="0">
                  <a:pos x="0" y="6"/>
                </a:cxn>
                <a:cxn ang="0">
                  <a:pos x="0" y="11"/>
                </a:cxn>
                <a:cxn ang="0">
                  <a:pos x="0" y="15"/>
                </a:cxn>
                <a:cxn ang="0">
                  <a:pos x="1" y="19"/>
                </a:cxn>
                <a:cxn ang="0">
                  <a:pos x="3" y="22"/>
                </a:cxn>
                <a:cxn ang="0">
                  <a:pos x="6" y="23"/>
                </a:cxn>
                <a:cxn ang="0">
                  <a:pos x="9" y="22"/>
                </a:cxn>
                <a:cxn ang="0">
                  <a:pos x="11" y="20"/>
                </a:cxn>
                <a:cxn ang="0">
                  <a:pos x="12" y="16"/>
                </a:cxn>
                <a:cxn ang="0">
                  <a:pos x="12" y="12"/>
                </a:cxn>
                <a:cxn ang="0">
                  <a:pos x="12" y="7"/>
                </a:cxn>
                <a:cxn ang="0">
                  <a:pos x="11" y="4"/>
                </a:cxn>
                <a:cxn ang="0">
                  <a:pos x="9" y="1"/>
                </a:cxn>
                <a:cxn ang="0">
                  <a:pos x="6" y="0"/>
                </a:cxn>
              </a:cxnLst>
              <a:rect l="0" t="0" r="r" b="b"/>
              <a:pathLst>
                <a:path w="12" h="23">
                  <a:moveTo>
                    <a:pt x="6" y="0"/>
                  </a:moveTo>
                  <a:lnTo>
                    <a:pt x="3" y="1"/>
                  </a:lnTo>
                  <a:lnTo>
                    <a:pt x="1" y="4"/>
                  </a:lnTo>
                  <a:lnTo>
                    <a:pt x="0" y="6"/>
                  </a:lnTo>
                  <a:lnTo>
                    <a:pt x="0" y="11"/>
                  </a:lnTo>
                  <a:lnTo>
                    <a:pt x="0" y="15"/>
                  </a:lnTo>
                  <a:lnTo>
                    <a:pt x="1" y="19"/>
                  </a:lnTo>
                  <a:lnTo>
                    <a:pt x="3" y="22"/>
                  </a:lnTo>
                  <a:lnTo>
                    <a:pt x="6" y="23"/>
                  </a:lnTo>
                  <a:lnTo>
                    <a:pt x="9" y="22"/>
                  </a:lnTo>
                  <a:lnTo>
                    <a:pt x="11" y="20"/>
                  </a:lnTo>
                  <a:lnTo>
                    <a:pt x="12" y="16"/>
                  </a:lnTo>
                  <a:lnTo>
                    <a:pt x="12" y="12"/>
                  </a:lnTo>
                  <a:lnTo>
                    <a:pt x="12" y="7"/>
                  </a:lnTo>
                  <a:lnTo>
                    <a:pt x="11" y="4"/>
                  </a:lnTo>
                  <a:lnTo>
                    <a:pt x="9" y="1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4756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6" name="Freeform 154"/>
            <p:cNvSpPr>
              <a:spLocks/>
            </p:cNvSpPr>
            <p:nvPr/>
          </p:nvSpPr>
          <p:spPr bwMode="auto">
            <a:xfrm>
              <a:off x="4113421" y="479423"/>
              <a:ext cx="9525" cy="17464"/>
            </a:xfrm>
            <a:custGeom>
              <a:avLst/>
              <a:gdLst/>
              <a:ahLst/>
              <a:cxnLst>
                <a:cxn ang="0">
                  <a:pos x="7" y="0"/>
                </a:cxn>
                <a:cxn ang="0">
                  <a:pos x="4" y="1"/>
                </a:cxn>
                <a:cxn ang="0">
                  <a:pos x="2" y="3"/>
                </a:cxn>
                <a:cxn ang="0">
                  <a:pos x="1" y="6"/>
                </a:cxn>
                <a:cxn ang="0">
                  <a:pos x="0" y="10"/>
                </a:cxn>
                <a:cxn ang="0">
                  <a:pos x="1" y="15"/>
                </a:cxn>
                <a:cxn ang="0">
                  <a:pos x="2" y="18"/>
                </a:cxn>
                <a:cxn ang="0">
                  <a:pos x="4" y="20"/>
                </a:cxn>
                <a:cxn ang="0">
                  <a:pos x="7" y="22"/>
                </a:cxn>
                <a:cxn ang="0">
                  <a:pos x="9" y="20"/>
                </a:cxn>
                <a:cxn ang="0">
                  <a:pos x="11" y="18"/>
                </a:cxn>
                <a:cxn ang="0">
                  <a:pos x="12" y="16"/>
                </a:cxn>
                <a:cxn ang="0">
                  <a:pos x="12" y="11"/>
                </a:cxn>
                <a:cxn ang="0">
                  <a:pos x="12" y="7"/>
                </a:cxn>
                <a:cxn ang="0">
                  <a:pos x="11" y="3"/>
                </a:cxn>
                <a:cxn ang="0">
                  <a:pos x="9" y="1"/>
                </a:cxn>
                <a:cxn ang="0">
                  <a:pos x="7" y="0"/>
                </a:cxn>
              </a:cxnLst>
              <a:rect l="0" t="0" r="r" b="b"/>
              <a:pathLst>
                <a:path w="12" h="22">
                  <a:moveTo>
                    <a:pt x="7" y="0"/>
                  </a:moveTo>
                  <a:lnTo>
                    <a:pt x="4" y="1"/>
                  </a:lnTo>
                  <a:lnTo>
                    <a:pt x="2" y="3"/>
                  </a:lnTo>
                  <a:lnTo>
                    <a:pt x="1" y="6"/>
                  </a:lnTo>
                  <a:lnTo>
                    <a:pt x="0" y="10"/>
                  </a:lnTo>
                  <a:lnTo>
                    <a:pt x="1" y="15"/>
                  </a:lnTo>
                  <a:lnTo>
                    <a:pt x="2" y="18"/>
                  </a:lnTo>
                  <a:lnTo>
                    <a:pt x="4" y="20"/>
                  </a:lnTo>
                  <a:lnTo>
                    <a:pt x="7" y="22"/>
                  </a:lnTo>
                  <a:lnTo>
                    <a:pt x="9" y="20"/>
                  </a:lnTo>
                  <a:lnTo>
                    <a:pt x="11" y="18"/>
                  </a:lnTo>
                  <a:lnTo>
                    <a:pt x="12" y="16"/>
                  </a:lnTo>
                  <a:lnTo>
                    <a:pt x="12" y="11"/>
                  </a:lnTo>
                  <a:lnTo>
                    <a:pt x="12" y="7"/>
                  </a:lnTo>
                  <a:lnTo>
                    <a:pt x="11" y="3"/>
                  </a:lnTo>
                  <a:lnTo>
                    <a:pt x="9" y="1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004756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7" name="Freeform 155"/>
            <p:cNvSpPr>
              <a:spLocks/>
            </p:cNvSpPr>
            <p:nvPr/>
          </p:nvSpPr>
          <p:spPr bwMode="auto">
            <a:xfrm>
              <a:off x="3940384" y="519111"/>
              <a:ext cx="9525" cy="19051"/>
            </a:xfrm>
            <a:custGeom>
              <a:avLst/>
              <a:gdLst/>
              <a:ahLst/>
              <a:cxnLst>
                <a:cxn ang="0">
                  <a:pos x="6" y="0"/>
                </a:cxn>
                <a:cxn ang="0">
                  <a:pos x="3" y="1"/>
                </a:cxn>
                <a:cxn ang="0">
                  <a:pos x="1" y="4"/>
                </a:cxn>
                <a:cxn ang="0">
                  <a:pos x="0" y="7"/>
                </a:cxn>
                <a:cxn ang="0">
                  <a:pos x="0" y="12"/>
                </a:cxn>
                <a:cxn ang="0">
                  <a:pos x="0" y="16"/>
                </a:cxn>
                <a:cxn ang="0">
                  <a:pos x="1" y="20"/>
                </a:cxn>
                <a:cxn ang="0">
                  <a:pos x="3" y="22"/>
                </a:cxn>
                <a:cxn ang="0">
                  <a:pos x="6" y="23"/>
                </a:cxn>
                <a:cxn ang="0">
                  <a:pos x="8" y="22"/>
                </a:cxn>
                <a:cxn ang="0">
                  <a:pos x="10" y="20"/>
                </a:cxn>
                <a:cxn ang="0">
                  <a:pos x="12" y="16"/>
                </a:cxn>
                <a:cxn ang="0">
                  <a:pos x="13" y="12"/>
                </a:cxn>
                <a:cxn ang="0">
                  <a:pos x="12" y="7"/>
                </a:cxn>
                <a:cxn ang="0">
                  <a:pos x="10" y="4"/>
                </a:cxn>
                <a:cxn ang="0">
                  <a:pos x="8" y="1"/>
                </a:cxn>
                <a:cxn ang="0">
                  <a:pos x="6" y="0"/>
                </a:cxn>
              </a:cxnLst>
              <a:rect l="0" t="0" r="r" b="b"/>
              <a:pathLst>
                <a:path w="13" h="23">
                  <a:moveTo>
                    <a:pt x="6" y="0"/>
                  </a:moveTo>
                  <a:lnTo>
                    <a:pt x="3" y="1"/>
                  </a:lnTo>
                  <a:lnTo>
                    <a:pt x="1" y="4"/>
                  </a:lnTo>
                  <a:lnTo>
                    <a:pt x="0" y="7"/>
                  </a:lnTo>
                  <a:lnTo>
                    <a:pt x="0" y="12"/>
                  </a:lnTo>
                  <a:lnTo>
                    <a:pt x="0" y="16"/>
                  </a:lnTo>
                  <a:lnTo>
                    <a:pt x="1" y="20"/>
                  </a:lnTo>
                  <a:lnTo>
                    <a:pt x="3" y="22"/>
                  </a:lnTo>
                  <a:lnTo>
                    <a:pt x="6" y="23"/>
                  </a:lnTo>
                  <a:lnTo>
                    <a:pt x="8" y="22"/>
                  </a:lnTo>
                  <a:lnTo>
                    <a:pt x="10" y="20"/>
                  </a:lnTo>
                  <a:lnTo>
                    <a:pt x="12" y="16"/>
                  </a:lnTo>
                  <a:lnTo>
                    <a:pt x="13" y="12"/>
                  </a:lnTo>
                  <a:lnTo>
                    <a:pt x="12" y="7"/>
                  </a:lnTo>
                  <a:lnTo>
                    <a:pt x="10" y="4"/>
                  </a:lnTo>
                  <a:lnTo>
                    <a:pt x="8" y="1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4756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8" name="Freeform 156"/>
            <p:cNvSpPr>
              <a:spLocks/>
            </p:cNvSpPr>
            <p:nvPr/>
          </p:nvSpPr>
          <p:spPr bwMode="auto">
            <a:xfrm>
              <a:off x="4615072" y="358773"/>
              <a:ext cx="9525" cy="17464"/>
            </a:xfrm>
            <a:custGeom>
              <a:avLst/>
              <a:gdLst/>
              <a:ahLst/>
              <a:cxnLst>
                <a:cxn ang="0">
                  <a:pos x="7" y="0"/>
                </a:cxn>
                <a:cxn ang="0">
                  <a:pos x="4" y="1"/>
                </a:cxn>
                <a:cxn ang="0">
                  <a:pos x="2" y="3"/>
                </a:cxn>
                <a:cxn ang="0">
                  <a:pos x="0" y="6"/>
                </a:cxn>
                <a:cxn ang="0">
                  <a:pos x="0" y="11"/>
                </a:cxn>
                <a:cxn ang="0">
                  <a:pos x="0" y="16"/>
                </a:cxn>
                <a:cxn ang="0">
                  <a:pos x="2" y="19"/>
                </a:cxn>
                <a:cxn ang="0">
                  <a:pos x="4" y="21"/>
                </a:cxn>
                <a:cxn ang="0">
                  <a:pos x="7" y="23"/>
                </a:cxn>
                <a:cxn ang="0">
                  <a:pos x="9" y="21"/>
                </a:cxn>
                <a:cxn ang="0">
                  <a:pos x="12" y="19"/>
                </a:cxn>
                <a:cxn ang="0">
                  <a:pos x="13" y="16"/>
                </a:cxn>
                <a:cxn ang="0">
                  <a:pos x="13" y="11"/>
                </a:cxn>
                <a:cxn ang="0">
                  <a:pos x="13" y="6"/>
                </a:cxn>
                <a:cxn ang="0">
                  <a:pos x="12" y="3"/>
                </a:cxn>
                <a:cxn ang="0">
                  <a:pos x="9" y="1"/>
                </a:cxn>
                <a:cxn ang="0">
                  <a:pos x="7" y="0"/>
                </a:cxn>
              </a:cxnLst>
              <a:rect l="0" t="0" r="r" b="b"/>
              <a:pathLst>
                <a:path w="13" h="23">
                  <a:moveTo>
                    <a:pt x="7" y="0"/>
                  </a:moveTo>
                  <a:lnTo>
                    <a:pt x="4" y="1"/>
                  </a:lnTo>
                  <a:lnTo>
                    <a:pt x="2" y="3"/>
                  </a:lnTo>
                  <a:lnTo>
                    <a:pt x="0" y="6"/>
                  </a:lnTo>
                  <a:lnTo>
                    <a:pt x="0" y="11"/>
                  </a:lnTo>
                  <a:lnTo>
                    <a:pt x="0" y="16"/>
                  </a:lnTo>
                  <a:lnTo>
                    <a:pt x="2" y="19"/>
                  </a:lnTo>
                  <a:lnTo>
                    <a:pt x="4" y="21"/>
                  </a:lnTo>
                  <a:lnTo>
                    <a:pt x="7" y="23"/>
                  </a:lnTo>
                  <a:lnTo>
                    <a:pt x="9" y="21"/>
                  </a:lnTo>
                  <a:lnTo>
                    <a:pt x="12" y="19"/>
                  </a:lnTo>
                  <a:lnTo>
                    <a:pt x="13" y="16"/>
                  </a:lnTo>
                  <a:lnTo>
                    <a:pt x="13" y="11"/>
                  </a:lnTo>
                  <a:lnTo>
                    <a:pt x="13" y="6"/>
                  </a:lnTo>
                  <a:lnTo>
                    <a:pt x="12" y="3"/>
                  </a:lnTo>
                  <a:lnTo>
                    <a:pt x="9" y="1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004756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9" name="Freeform 157"/>
            <p:cNvSpPr>
              <a:spLocks/>
            </p:cNvSpPr>
            <p:nvPr/>
          </p:nvSpPr>
          <p:spPr bwMode="auto">
            <a:xfrm>
              <a:off x="4418221" y="406397"/>
              <a:ext cx="11112" cy="17464"/>
            </a:xfrm>
            <a:custGeom>
              <a:avLst/>
              <a:gdLst/>
              <a:ahLst/>
              <a:cxnLst>
                <a:cxn ang="0">
                  <a:pos x="6" y="0"/>
                </a:cxn>
                <a:cxn ang="0">
                  <a:pos x="3" y="2"/>
                </a:cxn>
                <a:cxn ang="0">
                  <a:pos x="2" y="4"/>
                </a:cxn>
                <a:cxn ang="0">
                  <a:pos x="0" y="7"/>
                </a:cxn>
                <a:cxn ang="0">
                  <a:pos x="0" y="12"/>
                </a:cxn>
                <a:cxn ang="0">
                  <a:pos x="0" y="17"/>
                </a:cxn>
                <a:cxn ang="0">
                  <a:pos x="2" y="20"/>
                </a:cxn>
                <a:cxn ang="0">
                  <a:pos x="3" y="22"/>
                </a:cxn>
                <a:cxn ang="0">
                  <a:pos x="6" y="23"/>
                </a:cxn>
                <a:cxn ang="0">
                  <a:pos x="9" y="23"/>
                </a:cxn>
                <a:cxn ang="0">
                  <a:pos x="11" y="21"/>
                </a:cxn>
                <a:cxn ang="0">
                  <a:pos x="12" y="18"/>
                </a:cxn>
                <a:cxn ang="0">
                  <a:pos x="12" y="13"/>
                </a:cxn>
                <a:cxn ang="0">
                  <a:pos x="12" y="9"/>
                </a:cxn>
                <a:cxn ang="0">
                  <a:pos x="11" y="5"/>
                </a:cxn>
                <a:cxn ang="0">
                  <a:pos x="9" y="2"/>
                </a:cxn>
                <a:cxn ang="0">
                  <a:pos x="6" y="0"/>
                </a:cxn>
              </a:cxnLst>
              <a:rect l="0" t="0" r="r" b="b"/>
              <a:pathLst>
                <a:path w="12" h="23">
                  <a:moveTo>
                    <a:pt x="6" y="0"/>
                  </a:moveTo>
                  <a:lnTo>
                    <a:pt x="3" y="2"/>
                  </a:lnTo>
                  <a:lnTo>
                    <a:pt x="2" y="4"/>
                  </a:lnTo>
                  <a:lnTo>
                    <a:pt x="0" y="7"/>
                  </a:lnTo>
                  <a:lnTo>
                    <a:pt x="0" y="12"/>
                  </a:lnTo>
                  <a:lnTo>
                    <a:pt x="0" y="17"/>
                  </a:lnTo>
                  <a:lnTo>
                    <a:pt x="2" y="20"/>
                  </a:lnTo>
                  <a:lnTo>
                    <a:pt x="3" y="22"/>
                  </a:lnTo>
                  <a:lnTo>
                    <a:pt x="6" y="23"/>
                  </a:lnTo>
                  <a:lnTo>
                    <a:pt x="9" y="23"/>
                  </a:lnTo>
                  <a:lnTo>
                    <a:pt x="11" y="21"/>
                  </a:lnTo>
                  <a:lnTo>
                    <a:pt x="12" y="18"/>
                  </a:lnTo>
                  <a:lnTo>
                    <a:pt x="12" y="13"/>
                  </a:lnTo>
                  <a:lnTo>
                    <a:pt x="12" y="9"/>
                  </a:lnTo>
                  <a:lnTo>
                    <a:pt x="11" y="5"/>
                  </a:lnTo>
                  <a:lnTo>
                    <a:pt x="9" y="2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4756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0" name="Freeform 158"/>
            <p:cNvSpPr>
              <a:spLocks/>
            </p:cNvSpPr>
            <p:nvPr/>
          </p:nvSpPr>
          <p:spPr bwMode="auto">
            <a:xfrm>
              <a:off x="4267408" y="442911"/>
              <a:ext cx="11112" cy="17464"/>
            </a:xfrm>
            <a:custGeom>
              <a:avLst/>
              <a:gdLst/>
              <a:ahLst/>
              <a:cxnLst>
                <a:cxn ang="0">
                  <a:pos x="7" y="0"/>
                </a:cxn>
                <a:cxn ang="0">
                  <a:pos x="5" y="1"/>
                </a:cxn>
                <a:cxn ang="0">
                  <a:pos x="3" y="3"/>
                </a:cxn>
                <a:cxn ang="0">
                  <a:pos x="2" y="6"/>
                </a:cxn>
                <a:cxn ang="0">
                  <a:pos x="0" y="11"/>
                </a:cxn>
                <a:cxn ang="0">
                  <a:pos x="2" y="16"/>
                </a:cxn>
                <a:cxn ang="0">
                  <a:pos x="3" y="19"/>
                </a:cxn>
                <a:cxn ang="0">
                  <a:pos x="5" y="21"/>
                </a:cxn>
                <a:cxn ang="0">
                  <a:pos x="7" y="23"/>
                </a:cxn>
                <a:cxn ang="0">
                  <a:pos x="10" y="21"/>
                </a:cxn>
                <a:cxn ang="0">
                  <a:pos x="12" y="19"/>
                </a:cxn>
                <a:cxn ang="0">
                  <a:pos x="13" y="17"/>
                </a:cxn>
                <a:cxn ang="0">
                  <a:pos x="14" y="12"/>
                </a:cxn>
                <a:cxn ang="0">
                  <a:pos x="13" y="8"/>
                </a:cxn>
                <a:cxn ang="0">
                  <a:pos x="12" y="3"/>
                </a:cxn>
                <a:cxn ang="0">
                  <a:pos x="10" y="1"/>
                </a:cxn>
                <a:cxn ang="0">
                  <a:pos x="7" y="0"/>
                </a:cxn>
              </a:cxnLst>
              <a:rect l="0" t="0" r="r" b="b"/>
              <a:pathLst>
                <a:path w="14" h="23">
                  <a:moveTo>
                    <a:pt x="7" y="0"/>
                  </a:moveTo>
                  <a:lnTo>
                    <a:pt x="5" y="1"/>
                  </a:lnTo>
                  <a:lnTo>
                    <a:pt x="3" y="3"/>
                  </a:lnTo>
                  <a:lnTo>
                    <a:pt x="2" y="6"/>
                  </a:lnTo>
                  <a:lnTo>
                    <a:pt x="0" y="11"/>
                  </a:lnTo>
                  <a:lnTo>
                    <a:pt x="2" y="16"/>
                  </a:lnTo>
                  <a:lnTo>
                    <a:pt x="3" y="19"/>
                  </a:lnTo>
                  <a:lnTo>
                    <a:pt x="5" y="21"/>
                  </a:lnTo>
                  <a:lnTo>
                    <a:pt x="7" y="23"/>
                  </a:lnTo>
                  <a:lnTo>
                    <a:pt x="10" y="21"/>
                  </a:lnTo>
                  <a:lnTo>
                    <a:pt x="12" y="19"/>
                  </a:lnTo>
                  <a:lnTo>
                    <a:pt x="13" y="17"/>
                  </a:lnTo>
                  <a:lnTo>
                    <a:pt x="14" y="12"/>
                  </a:lnTo>
                  <a:lnTo>
                    <a:pt x="13" y="8"/>
                  </a:lnTo>
                  <a:lnTo>
                    <a:pt x="12" y="3"/>
                  </a:lnTo>
                  <a:lnTo>
                    <a:pt x="10" y="1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004756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1" name="Freeform 159"/>
            <p:cNvSpPr>
              <a:spLocks/>
            </p:cNvSpPr>
            <p:nvPr/>
          </p:nvSpPr>
          <p:spPr bwMode="auto">
            <a:xfrm>
              <a:off x="4081672" y="488947"/>
              <a:ext cx="11112" cy="15875"/>
            </a:xfrm>
            <a:custGeom>
              <a:avLst/>
              <a:gdLst/>
              <a:ahLst/>
              <a:cxnLst>
                <a:cxn ang="0">
                  <a:pos x="7" y="0"/>
                </a:cxn>
                <a:cxn ang="0">
                  <a:pos x="4" y="1"/>
                </a:cxn>
                <a:cxn ang="0">
                  <a:pos x="2" y="2"/>
                </a:cxn>
                <a:cxn ang="0">
                  <a:pos x="1" y="6"/>
                </a:cxn>
                <a:cxn ang="0">
                  <a:pos x="0" y="10"/>
                </a:cxn>
                <a:cxn ang="0">
                  <a:pos x="1" y="15"/>
                </a:cxn>
                <a:cxn ang="0">
                  <a:pos x="2" y="19"/>
                </a:cxn>
                <a:cxn ang="0">
                  <a:pos x="4" y="21"/>
                </a:cxn>
                <a:cxn ang="0">
                  <a:pos x="7" y="22"/>
                </a:cxn>
                <a:cxn ang="0">
                  <a:pos x="9" y="21"/>
                </a:cxn>
                <a:cxn ang="0">
                  <a:pos x="11" y="19"/>
                </a:cxn>
                <a:cxn ang="0">
                  <a:pos x="12" y="16"/>
                </a:cxn>
                <a:cxn ang="0">
                  <a:pos x="13" y="12"/>
                </a:cxn>
                <a:cxn ang="0">
                  <a:pos x="12" y="7"/>
                </a:cxn>
                <a:cxn ang="0">
                  <a:pos x="11" y="4"/>
                </a:cxn>
                <a:cxn ang="0">
                  <a:pos x="9" y="1"/>
                </a:cxn>
                <a:cxn ang="0">
                  <a:pos x="7" y="0"/>
                </a:cxn>
              </a:cxnLst>
              <a:rect l="0" t="0" r="r" b="b"/>
              <a:pathLst>
                <a:path w="13" h="22">
                  <a:moveTo>
                    <a:pt x="7" y="0"/>
                  </a:moveTo>
                  <a:lnTo>
                    <a:pt x="4" y="1"/>
                  </a:lnTo>
                  <a:lnTo>
                    <a:pt x="2" y="2"/>
                  </a:lnTo>
                  <a:lnTo>
                    <a:pt x="1" y="6"/>
                  </a:lnTo>
                  <a:lnTo>
                    <a:pt x="0" y="10"/>
                  </a:lnTo>
                  <a:lnTo>
                    <a:pt x="1" y="15"/>
                  </a:lnTo>
                  <a:lnTo>
                    <a:pt x="2" y="19"/>
                  </a:lnTo>
                  <a:lnTo>
                    <a:pt x="4" y="21"/>
                  </a:lnTo>
                  <a:lnTo>
                    <a:pt x="7" y="22"/>
                  </a:lnTo>
                  <a:lnTo>
                    <a:pt x="9" y="21"/>
                  </a:lnTo>
                  <a:lnTo>
                    <a:pt x="11" y="19"/>
                  </a:lnTo>
                  <a:lnTo>
                    <a:pt x="12" y="16"/>
                  </a:lnTo>
                  <a:lnTo>
                    <a:pt x="13" y="12"/>
                  </a:lnTo>
                  <a:lnTo>
                    <a:pt x="12" y="7"/>
                  </a:lnTo>
                  <a:lnTo>
                    <a:pt x="11" y="4"/>
                  </a:lnTo>
                  <a:lnTo>
                    <a:pt x="9" y="1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004756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2" name="Freeform 160"/>
            <p:cNvSpPr>
              <a:spLocks/>
            </p:cNvSpPr>
            <p:nvPr/>
          </p:nvSpPr>
          <p:spPr bwMode="auto">
            <a:xfrm>
              <a:off x="3908633" y="527047"/>
              <a:ext cx="9525" cy="19051"/>
            </a:xfrm>
            <a:custGeom>
              <a:avLst/>
              <a:gdLst/>
              <a:ahLst/>
              <a:cxnLst>
                <a:cxn ang="0">
                  <a:pos x="7" y="0"/>
                </a:cxn>
                <a:cxn ang="0">
                  <a:pos x="4" y="1"/>
                </a:cxn>
                <a:cxn ang="0">
                  <a:pos x="2" y="3"/>
                </a:cxn>
                <a:cxn ang="0">
                  <a:pos x="1" y="7"/>
                </a:cxn>
                <a:cxn ang="0">
                  <a:pos x="0" y="11"/>
                </a:cxn>
                <a:cxn ang="0">
                  <a:pos x="1" y="16"/>
                </a:cxn>
                <a:cxn ang="0">
                  <a:pos x="2" y="19"/>
                </a:cxn>
                <a:cxn ang="0">
                  <a:pos x="4" y="22"/>
                </a:cxn>
                <a:cxn ang="0">
                  <a:pos x="7" y="23"/>
                </a:cxn>
                <a:cxn ang="0">
                  <a:pos x="9" y="23"/>
                </a:cxn>
                <a:cxn ang="0">
                  <a:pos x="11" y="20"/>
                </a:cxn>
                <a:cxn ang="0">
                  <a:pos x="12" y="17"/>
                </a:cxn>
                <a:cxn ang="0">
                  <a:pos x="12" y="12"/>
                </a:cxn>
                <a:cxn ang="0">
                  <a:pos x="12" y="8"/>
                </a:cxn>
                <a:cxn ang="0">
                  <a:pos x="11" y="4"/>
                </a:cxn>
                <a:cxn ang="0">
                  <a:pos x="9" y="1"/>
                </a:cxn>
                <a:cxn ang="0">
                  <a:pos x="7" y="0"/>
                </a:cxn>
              </a:cxnLst>
              <a:rect l="0" t="0" r="r" b="b"/>
              <a:pathLst>
                <a:path w="12" h="23">
                  <a:moveTo>
                    <a:pt x="7" y="0"/>
                  </a:moveTo>
                  <a:lnTo>
                    <a:pt x="4" y="1"/>
                  </a:lnTo>
                  <a:lnTo>
                    <a:pt x="2" y="3"/>
                  </a:lnTo>
                  <a:lnTo>
                    <a:pt x="1" y="7"/>
                  </a:lnTo>
                  <a:lnTo>
                    <a:pt x="0" y="11"/>
                  </a:lnTo>
                  <a:lnTo>
                    <a:pt x="1" y="16"/>
                  </a:lnTo>
                  <a:lnTo>
                    <a:pt x="2" y="19"/>
                  </a:lnTo>
                  <a:lnTo>
                    <a:pt x="4" y="22"/>
                  </a:lnTo>
                  <a:lnTo>
                    <a:pt x="7" y="23"/>
                  </a:lnTo>
                  <a:lnTo>
                    <a:pt x="9" y="23"/>
                  </a:lnTo>
                  <a:lnTo>
                    <a:pt x="11" y="20"/>
                  </a:lnTo>
                  <a:lnTo>
                    <a:pt x="12" y="17"/>
                  </a:lnTo>
                  <a:lnTo>
                    <a:pt x="12" y="12"/>
                  </a:lnTo>
                  <a:lnTo>
                    <a:pt x="12" y="8"/>
                  </a:lnTo>
                  <a:lnTo>
                    <a:pt x="11" y="4"/>
                  </a:lnTo>
                  <a:lnTo>
                    <a:pt x="9" y="1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004756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3" name="Freeform 161"/>
            <p:cNvSpPr>
              <a:spLocks/>
            </p:cNvSpPr>
            <p:nvPr/>
          </p:nvSpPr>
          <p:spPr bwMode="auto">
            <a:xfrm>
              <a:off x="4580147" y="368297"/>
              <a:ext cx="11112" cy="17464"/>
            </a:xfrm>
            <a:custGeom>
              <a:avLst/>
              <a:gdLst/>
              <a:ahLst/>
              <a:cxnLst>
                <a:cxn ang="0">
                  <a:pos x="7" y="0"/>
                </a:cxn>
                <a:cxn ang="0">
                  <a:pos x="5" y="1"/>
                </a:cxn>
                <a:cxn ang="0">
                  <a:pos x="3" y="4"/>
                </a:cxn>
                <a:cxn ang="0">
                  <a:pos x="2" y="7"/>
                </a:cxn>
                <a:cxn ang="0">
                  <a:pos x="0" y="12"/>
                </a:cxn>
                <a:cxn ang="0">
                  <a:pos x="2" y="16"/>
                </a:cxn>
                <a:cxn ang="0">
                  <a:pos x="3" y="20"/>
                </a:cxn>
                <a:cxn ang="0">
                  <a:pos x="5" y="22"/>
                </a:cxn>
                <a:cxn ang="0">
                  <a:pos x="7" y="23"/>
                </a:cxn>
                <a:cxn ang="0">
                  <a:pos x="10" y="22"/>
                </a:cxn>
                <a:cxn ang="0">
                  <a:pos x="12" y="20"/>
                </a:cxn>
                <a:cxn ang="0">
                  <a:pos x="13" y="16"/>
                </a:cxn>
                <a:cxn ang="0">
                  <a:pos x="13" y="12"/>
                </a:cxn>
                <a:cxn ang="0">
                  <a:pos x="13" y="7"/>
                </a:cxn>
                <a:cxn ang="0">
                  <a:pos x="12" y="4"/>
                </a:cxn>
                <a:cxn ang="0">
                  <a:pos x="10" y="1"/>
                </a:cxn>
                <a:cxn ang="0">
                  <a:pos x="7" y="0"/>
                </a:cxn>
              </a:cxnLst>
              <a:rect l="0" t="0" r="r" b="b"/>
              <a:pathLst>
                <a:path w="13" h="23">
                  <a:moveTo>
                    <a:pt x="7" y="0"/>
                  </a:moveTo>
                  <a:lnTo>
                    <a:pt x="5" y="1"/>
                  </a:lnTo>
                  <a:lnTo>
                    <a:pt x="3" y="4"/>
                  </a:lnTo>
                  <a:lnTo>
                    <a:pt x="2" y="7"/>
                  </a:lnTo>
                  <a:lnTo>
                    <a:pt x="0" y="12"/>
                  </a:lnTo>
                  <a:lnTo>
                    <a:pt x="2" y="16"/>
                  </a:lnTo>
                  <a:lnTo>
                    <a:pt x="3" y="20"/>
                  </a:lnTo>
                  <a:lnTo>
                    <a:pt x="5" y="22"/>
                  </a:lnTo>
                  <a:lnTo>
                    <a:pt x="7" y="23"/>
                  </a:lnTo>
                  <a:lnTo>
                    <a:pt x="10" y="22"/>
                  </a:lnTo>
                  <a:lnTo>
                    <a:pt x="12" y="20"/>
                  </a:lnTo>
                  <a:lnTo>
                    <a:pt x="13" y="16"/>
                  </a:lnTo>
                  <a:lnTo>
                    <a:pt x="13" y="12"/>
                  </a:lnTo>
                  <a:lnTo>
                    <a:pt x="13" y="7"/>
                  </a:lnTo>
                  <a:lnTo>
                    <a:pt x="12" y="4"/>
                  </a:lnTo>
                  <a:lnTo>
                    <a:pt x="10" y="1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004756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4" name="Freeform 162"/>
            <p:cNvSpPr>
              <a:spLocks/>
            </p:cNvSpPr>
            <p:nvPr/>
          </p:nvSpPr>
          <p:spPr bwMode="auto">
            <a:xfrm>
              <a:off x="4384884" y="412748"/>
              <a:ext cx="9525" cy="17464"/>
            </a:xfrm>
            <a:custGeom>
              <a:avLst/>
              <a:gdLst/>
              <a:ahLst/>
              <a:cxnLst>
                <a:cxn ang="0">
                  <a:pos x="7" y="0"/>
                </a:cxn>
                <a:cxn ang="0">
                  <a:pos x="5" y="1"/>
                </a:cxn>
                <a:cxn ang="0">
                  <a:pos x="2" y="3"/>
                </a:cxn>
                <a:cxn ang="0">
                  <a:pos x="1" y="6"/>
                </a:cxn>
                <a:cxn ang="0">
                  <a:pos x="0" y="11"/>
                </a:cxn>
                <a:cxn ang="0">
                  <a:pos x="1" y="16"/>
                </a:cxn>
                <a:cxn ang="0">
                  <a:pos x="2" y="19"/>
                </a:cxn>
                <a:cxn ang="0">
                  <a:pos x="5" y="21"/>
                </a:cxn>
                <a:cxn ang="0">
                  <a:pos x="7" y="23"/>
                </a:cxn>
                <a:cxn ang="0">
                  <a:pos x="9" y="21"/>
                </a:cxn>
                <a:cxn ang="0">
                  <a:pos x="11" y="19"/>
                </a:cxn>
                <a:cxn ang="0">
                  <a:pos x="13" y="17"/>
                </a:cxn>
                <a:cxn ang="0">
                  <a:pos x="13" y="12"/>
                </a:cxn>
                <a:cxn ang="0">
                  <a:pos x="13" y="8"/>
                </a:cxn>
                <a:cxn ang="0">
                  <a:pos x="11" y="4"/>
                </a:cxn>
                <a:cxn ang="0">
                  <a:pos x="9" y="1"/>
                </a:cxn>
                <a:cxn ang="0">
                  <a:pos x="7" y="0"/>
                </a:cxn>
              </a:cxnLst>
              <a:rect l="0" t="0" r="r" b="b"/>
              <a:pathLst>
                <a:path w="13" h="23">
                  <a:moveTo>
                    <a:pt x="7" y="0"/>
                  </a:moveTo>
                  <a:lnTo>
                    <a:pt x="5" y="1"/>
                  </a:lnTo>
                  <a:lnTo>
                    <a:pt x="2" y="3"/>
                  </a:lnTo>
                  <a:lnTo>
                    <a:pt x="1" y="6"/>
                  </a:lnTo>
                  <a:lnTo>
                    <a:pt x="0" y="11"/>
                  </a:lnTo>
                  <a:lnTo>
                    <a:pt x="1" y="16"/>
                  </a:lnTo>
                  <a:lnTo>
                    <a:pt x="2" y="19"/>
                  </a:lnTo>
                  <a:lnTo>
                    <a:pt x="5" y="21"/>
                  </a:lnTo>
                  <a:lnTo>
                    <a:pt x="7" y="23"/>
                  </a:lnTo>
                  <a:lnTo>
                    <a:pt x="9" y="21"/>
                  </a:lnTo>
                  <a:lnTo>
                    <a:pt x="11" y="19"/>
                  </a:lnTo>
                  <a:lnTo>
                    <a:pt x="13" y="17"/>
                  </a:lnTo>
                  <a:lnTo>
                    <a:pt x="13" y="12"/>
                  </a:lnTo>
                  <a:lnTo>
                    <a:pt x="13" y="8"/>
                  </a:lnTo>
                  <a:lnTo>
                    <a:pt x="11" y="4"/>
                  </a:lnTo>
                  <a:lnTo>
                    <a:pt x="9" y="1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004756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5" name="Freeform 163"/>
            <p:cNvSpPr>
              <a:spLocks/>
            </p:cNvSpPr>
            <p:nvPr/>
          </p:nvSpPr>
          <p:spPr bwMode="auto">
            <a:xfrm>
              <a:off x="4234071" y="449260"/>
              <a:ext cx="9525" cy="17464"/>
            </a:xfrm>
            <a:custGeom>
              <a:avLst/>
              <a:gdLst/>
              <a:ahLst/>
              <a:cxnLst>
                <a:cxn ang="0">
                  <a:pos x="6" y="0"/>
                </a:cxn>
                <a:cxn ang="0">
                  <a:pos x="3" y="1"/>
                </a:cxn>
                <a:cxn ang="0">
                  <a:pos x="2" y="3"/>
                </a:cxn>
                <a:cxn ang="0">
                  <a:pos x="1" y="5"/>
                </a:cxn>
                <a:cxn ang="0">
                  <a:pos x="0" y="10"/>
                </a:cxn>
                <a:cxn ang="0">
                  <a:pos x="1" y="15"/>
                </a:cxn>
                <a:cxn ang="0">
                  <a:pos x="2" y="19"/>
                </a:cxn>
                <a:cxn ang="0">
                  <a:pos x="3" y="21"/>
                </a:cxn>
                <a:cxn ang="0">
                  <a:pos x="6" y="23"/>
                </a:cxn>
                <a:cxn ang="0">
                  <a:pos x="8" y="21"/>
                </a:cxn>
                <a:cxn ang="0">
                  <a:pos x="10" y="19"/>
                </a:cxn>
                <a:cxn ang="0">
                  <a:pos x="11" y="16"/>
                </a:cxn>
                <a:cxn ang="0">
                  <a:pos x="13" y="11"/>
                </a:cxn>
                <a:cxn ang="0">
                  <a:pos x="11" y="6"/>
                </a:cxn>
                <a:cxn ang="0">
                  <a:pos x="10" y="3"/>
                </a:cxn>
                <a:cxn ang="0">
                  <a:pos x="8" y="1"/>
                </a:cxn>
                <a:cxn ang="0">
                  <a:pos x="6" y="0"/>
                </a:cxn>
              </a:cxnLst>
              <a:rect l="0" t="0" r="r" b="b"/>
              <a:pathLst>
                <a:path w="13" h="23">
                  <a:moveTo>
                    <a:pt x="6" y="0"/>
                  </a:moveTo>
                  <a:lnTo>
                    <a:pt x="3" y="1"/>
                  </a:lnTo>
                  <a:lnTo>
                    <a:pt x="2" y="3"/>
                  </a:lnTo>
                  <a:lnTo>
                    <a:pt x="1" y="5"/>
                  </a:lnTo>
                  <a:lnTo>
                    <a:pt x="0" y="10"/>
                  </a:lnTo>
                  <a:lnTo>
                    <a:pt x="1" y="15"/>
                  </a:lnTo>
                  <a:lnTo>
                    <a:pt x="2" y="19"/>
                  </a:lnTo>
                  <a:lnTo>
                    <a:pt x="3" y="21"/>
                  </a:lnTo>
                  <a:lnTo>
                    <a:pt x="6" y="23"/>
                  </a:lnTo>
                  <a:lnTo>
                    <a:pt x="8" y="21"/>
                  </a:lnTo>
                  <a:lnTo>
                    <a:pt x="10" y="19"/>
                  </a:lnTo>
                  <a:lnTo>
                    <a:pt x="11" y="16"/>
                  </a:lnTo>
                  <a:lnTo>
                    <a:pt x="13" y="11"/>
                  </a:lnTo>
                  <a:lnTo>
                    <a:pt x="11" y="6"/>
                  </a:lnTo>
                  <a:lnTo>
                    <a:pt x="10" y="3"/>
                  </a:lnTo>
                  <a:lnTo>
                    <a:pt x="8" y="1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4756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6" name="Freeform 164"/>
            <p:cNvSpPr>
              <a:spLocks/>
            </p:cNvSpPr>
            <p:nvPr/>
          </p:nvSpPr>
          <p:spPr bwMode="auto">
            <a:xfrm>
              <a:off x="4049922" y="493710"/>
              <a:ext cx="7938" cy="19051"/>
            </a:xfrm>
            <a:custGeom>
              <a:avLst/>
              <a:gdLst/>
              <a:ahLst/>
              <a:cxnLst>
                <a:cxn ang="0">
                  <a:pos x="6" y="0"/>
                </a:cxn>
                <a:cxn ang="0">
                  <a:pos x="4" y="1"/>
                </a:cxn>
                <a:cxn ang="0">
                  <a:pos x="1" y="3"/>
                </a:cxn>
                <a:cxn ang="0">
                  <a:pos x="0" y="7"/>
                </a:cxn>
                <a:cxn ang="0">
                  <a:pos x="0" y="12"/>
                </a:cxn>
                <a:cxn ang="0">
                  <a:pos x="0" y="16"/>
                </a:cxn>
                <a:cxn ang="0">
                  <a:pos x="1" y="20"/>
                </a:cxn>
                <a:cxn ang="0">
                  <a:pos x="4" y="22"/>
                </a:cxn>
                <a:cxn ang="0">
                  <a:pos x="6" y="23"/>
                </a:cxn>
                <a:cxn ang="0">
                  <a:pos x="8" y="22"/>
                </a:cxn>
                <a:cxn ang="0">
                  <a:pos x="11" y="20"/>
                </a:cxn>
                <a:cxn ang="0">
                  <a:pos x="12" y="17"/>
                </a:cxn>
                <a:cxn ang="0">
                  <a:pos x="12" y="13"/>
                </a:cxn>
                <a:cxn ang="0">
                  <a:pos x="12" y="8"/>
                </a:cxn>
                <a:cxn ang="0">
                  <a:pos x="11" y="3"/>
                </a:cxn>
                <a:cxn ang="0">
                  <a:pos x="8" y="1"/>
                </a:cxn>
                <a:cxn ang="0">
                  <a:pos x="6" y="0"/>
                </a:cxn>
              </a:cxnLst>
              <a:rect l="0" t="0" r="r" b="b"/>
              <a:pathLst>
                <a:path w="12" h="23">
                  <a:moveTo>
                    <a:pt x="6" y="0"/>
                  </a:moveTo>
                  <a:lnTo>
                    <a:pt x="4" y="1"/>
                  </a:lnTo>
                  <a:lnTo>
                    <a:pt x="1" y="3"/>
                  </a:lnTo>
                  <a:lnTo>
                    <a:pt x="0" y="7"/>
                  </a:lnTo>
                  <a:lnTo>
                    <a:pt x="0" y="12"/>
                  </a:lnTo>
                  <a:lnTo>
                    <a:pt x="0" y="16"/>
                  </a:lnTo>
                  <a:lnTo>
                    <a:pt x="1" y="20"/>
                  </a:lnTo>
                  <a:lnTo>
                    <a:pt x="4" y="22"/>
                  </a:lnTo>
                  <a:lnTo>
                    <a:pt x="6" y="23"/>
                  </a:lnTo>
                  <a:lnTo>
                    <a:pt x="8" y="22"/>
                  </a:lnTo>
                  <a:lnTo>
                    <a:pt x="11" y="20"/>
                  </a:lnTo>
                  <a:lnTo>
                    <a:pt x="12" y="17"/>
                  </a:lnTo>
                  <a:lnTo>
                    <a:pt x="12" y="13"/>
                  </a:lnTo>
                  <a:lnTo>
                    <a:pt x="12" y="8"/>
                  </a:lnTo>
                  <a:lnTo>
                    <a:pt x="11" y="3"/>
                  </a:lnTo>
                  <a:lnTo>
                    <a:pt x="8" y="1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4756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7" name="Freeform 165"/>
            <p:cNvSpPr>
              <a:spLocks/>
            </p:cNvSpPr>
            <p:nvPr/>
          </p:nvSpPr>
          <p:spPr bwMode="auto">
            <a:xfrm>
              <a:off x="3875296" y="533397"/>
              <a:ext cx="9525" cy="19051"/>
            </a:xfrm>
            <a:custGeom>
              <a:avLst/>
              <a:gdLst/>
              <a:ahLst/>
              <a:cxnLst>
                <a:cxn ang="0">
                  <a:pos x="6" y="0"/>
                </a:cxn>
                <a:cxn ang="0">
                  <a:pos x="4" y="1"/>
                </a:cxn>
                <a:cxn ang="0">
                  <a:pos x="1" y="3"/>
                </a:cxn>
                <a:cxn ang="0">
                  <a:pos x="0" y="7"/>
                </a:cxn>
                <a:cxn ang="0">
                  <a:pos x="0" y="11"/>
                </a:cxn>
                <a:cxn ang="0">
                  <a:pos x="0" y="16"/>
                </a:cxn>
                <a:cxn ang="0">
                  <a:pos x="1" y="19"/>
                </a:cxn>
                <a:cxn ang="0">
                  <a:pos x="4" y="22"/>
                </a:cxn>
                <a:cxn ang="0">
                  <a:pos x="6" y="23"/>
                </a:cxn>
                <a:cxn ang="0">
                  <a:pos x="8" y="22"/>
                </a:cxn>
                <a:cxn ang="0">
                  <a:pos x="10" y="19"/>
                </a:cxn>
                <a:cxn ang="0">
                  <a:pos x="12" y="17"/>
                </a:cxn>
                <a:cxn ang="0">
                  <a:pos x="13" y="12"/>
                </a:cxn>
                <a:cxn ang="0">
                  <a:pos x="12" y="8"/>
                </a:cxn>
                <a:cxn ang="0">
                  <a:pos x="10" y="3"/>
                </a:cxn>
                <a:cxn ang="0">
                  <a:pos x="8" y="1"/>
                </a:cxn>
                <a:cxn ang="0">
                  <a:pos x="6" y="0"/>
                </a:cxn>
              </a:cxnLst>
              <a:rect l="0" t="0" r="r" b="b"/>
              <a:pathLst>
                <a:path w="13" h="23">
                  <a:moveTo>
                    <a:pt x="6" y="0"/>
                  </a:moveTo>
                  <a:lnTo>
                    <a:pt x="4" y="1"/>
                  </a:lnTo>
                  <a:lnTo>
                    <a:pt x="1" y="3"/>
                  </a:lnTo>
                  <a:lnTo>
                    <a:pt x="0" y="7"/>
                  </a:lnTo>
                  <a:lnTo>
                    <a:pt x="0" y="11"/>
                  </a:lnTo>
                  <a:lnTo>
                    <a:pt x="0" y="16"/>
                  </a:lnTo>
                  <a:lnTo>
                    <a:pt x="1" y="19"/>
                  </a:lnTo>
                  <a:lnTo>
                    <a:pt x="4" y="22"/>
                  </a:lnTo>
                  <a:lnTo>
                    <a:pt x="6" y="23"/>
                  </a:lnTo>
                  <a:lnTo>
                    <a:pt x="8" y="22"/>
                  </a:lnTo>
                  <a:lnTo>
                    <a:pt x="10" y="19"/>
                  </a:lnTo>
                  <a:lnTo>
                    <a:pt x="12" y="17"/>
                  </a:lnTo>
                  <a:lnTo>
                    <a:pt x="13" y="12"/>
                  </a:lnTo>
                  <a:lnTo>
                    <a:pt x="12" y="8"/>
                  </a:lnTo>
                  <a:lnTo>
                    <a:pt x="10" y="3"/>
                  </a:lnTo>
                  <a:lnTo>
                    <a:pt x="8" y="1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4756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8" name="Freeform 166"/>
            <p:cNvSpPr>
              <a:spLocks/>
            </p:cNvSpPr>
            <p:nvPr/>
          </p:nvSpPr>
          <p:spPr bwMode="auto">
            <a:xfrm>
              <a:off x="4549983" y="376235"/>
              <a:ext cx="11112" cy="19051"/>
            </a:xfrm>
            <a:custGeom>
              <a:avLst/>
              <a:gdLst/>
              <a:ahLst/>
              <a:cxnLst>
                <a:cxn ang="0">
                  <a:pos x="6" y="0"/>
                </a:cxn>
                <a:cxn ang="0">
                  <a:pos x="4" y="1"/>
                </a:cxn>
                <a:cxn ang="0">
                  <a:pos x="2" y="3"/>
                </a:cxn>
                <a:cxn ang="0">
                  <a:pos x="0" y="6"/>
                </a:cxn>
                <a:cxn ang="0">
                  <a:pos x="0" y="11"/>
                </a:cxn>
                <a:cxn ang="0">
                  <a:pos x="0" y="16"/>
                </a:cxn>
                <a:cxn ang="0">
                  <a:pos x="2" y="19"/>
                </a:cxn>
                <a:cxn ang="0">
                  <a:pos x="4" y="21"/>
                </a:cxn>
                <a:cxn ang="0">
                  <a:pos x="6" y="23"/>
                </a:cxn>
                <a:cxn ang="0">
                  <a:pos x="10" y="21"/>
                </a:cxn>
                <a:cxn ang="0">
                  <a:pos x="12" y="19"/>
                </a:cxn>
                <a:cxn ang="0">
                  <a:pos x="13" y="16"/>
                </a:cxn>
                <a:cxn ang="0">
                  <a:pos x="13" y="11"/>
                </a:cxn>
                <a:cxn ang="0">
                  <a:pos x="13" y="6"/>
                </a:cxn>
                <a:cxn ang="0">
                  <a:pos x="12" y="3"/>
                </a:cxn>
                <a:cxn ang="0">
                  <a:pos x="10" y="1"/>
                </a:cxn>
                <a:cxn ang="0">
                  <a:pos x="6" y="0"/>
                </a:cxn>
              </a:cxnLst>
              <a:rect l="0" t="0" r="r" b="b"/>
              <a:pathLst>
                <a:path w="13" h="23">
                  <a:moveTo>
                    <a:pt x="6" y="0"/>
                  </a:moveTo>
                  <a:lnTo>
                    <a:pt x="4" y="1"/>
                  </a:lnTo>
                  <a:lnTo>
                    <a:pt x="2" y="3"/>
                  </a:lnTo>
                  <a:lnTo>
                    <a:pt x="0" y="6"/>
                  </a:lnTo>
                  <a:lnTo>
                    <a:pt x="0" y="11"/>
                  </a:lnTo>
                  <a:lnTo>
                    <a:pt x="0" y="16"/>
                  </a:lnTo>
                  <a:lnTo>
                    <a:pt x="2" y="19"/>
                  </a:lnTo>
                  <a:lnTo>
                    <a:pt x="4" y="21"/>
                  </a:lnTo>
                  <a:lnTo>
                    <a:pt x="6" y="23"/>
                  </a:lnTo>
                  <a:lnTo>
                    <a:pt x="10" y="21"/>
                  </a:lnTo>
                  <a:lnTo>
                    <a:pt x="12" y="19"/>
                  </a:lnTo>
                  <a:lnTo>
                    <a:pt x="13" y="16"/>
                  </a:lnTo>
                  <a:lnTo>
                    <a:pt x="13" y="11"/>
                  </a:lnTo>
                  <a:lnTo>
                    <a:pt x="13" y="6"/>
                  </a:lnTo>
                  <a:lnTo>
                    <a:pt x="12" y="3"/>
                  </a:lnTo>
                  <a:lnTo>
                    <a:pt x="10" y="1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4756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9" name="Freeform 167"/>
            <p:cNvSpPr>
              <a:spLocks/>
            </p:cNvSpPr>
            <p:nvPr/>
          </p:nvSpPr>
          <p:spPr bwMode="auto">
            <a:xfrm>
              <a:off x="4354721" y="419098"/>
              <a:ext cx="9525" cy="19051"/>
            </a:xfrm>
            <a:custGeom>
              <a:avLst/>
              <a:gdLst/>
              <a:ahLst/>
              <a:cxnLst>
                <a:cxn ang="0">
                  <a:pos x="6" y="0"/>
                </a:cxn>
                <a:cxn ang="0">
                  <a:pos x="3" y="1"/>
                </a:cxn>
                <a:cxn ang="0">
                  <a:pos x="1" y="3"/>
                </a:cxn>
                <a:cxn ang="0">
                  <a:pos x="0" y="7"/>
                </a:cxn>
                <a:cxn ang="0">
                  <a:pos x="0" y="11"/>
                </a:cxn>
                <a:cxn ang="0">
                  <a:pos x="0" y="16"/>
                </a:cxn>
                <a:cxn ang="0">
                  <a:pos x="1" y="19"/>
                </a:cxn>
                <a:cxn ang="0">
                  <a:pos x="3" y="22"/>
                </a:cxn>
                <a:cxn ang="0">
                  <a:pos x="6" y="23"/>
                </a:cxn>
                <a:cxn ang="0">
                  <a:pos x="9" y="22"/>
                </a:cxn>
                <a:cxn ang="0">
                  <a:pos x="11" y="19"/>
                </a:cxn>
                <a:cxn ang="0">
                  <a:pos x="13" y="17"/>
                </a:cxn>
                <a:cxn ang="0">
                  <a:pos x="13" y="12"/>
                </a:cxn>
                <a:cxn ang="0">
                  <a:pos x="13" y="8"/>
                </a:cxn>
                <a:cxn ang="0">
                  <a:pos x="11" y="3"/>
                </a:cxn>
                <a:cxn ang="0">
                  <a:pos x="9" y="1"/>
                </a:cxn>
                <a:cxn ang="0">
                  <a:pos x="6" y="0"/>
                </a:cxn>
              </a:cxnLst>
              <a:rect l="0" t="0" r="r" b="b"/>
              <a:pathLst>
                <a:path w="13" h="23">
                  <a:moveTo>
                    <a:pt x="6" y="0"/>
                  </a:moveTo>
                  <a:lnTo>
                    <a:pt x="3" y="1"/>
                  </a:lnTo>
                  <a:lnTo>
                    <a:pt x="1" y="3"/>
                  </a:lnTo>
                  <a:lnTo>
                    <a:pt x="0" y="7"/>
                  </a:lnTo>
                  <a:lnTo>
                    <a:pt x="0" y="11"/>
                  </a:lnTo>
                  <a:lnTo>
                    <a:pt x="0" y="16"/>
                  </a:lnTo>
                  <a:lnTo>
                    <a:pt x="1" y="19"/>
                  </a:lnTo>
                  <a:lnTo>
                    <a:pt x="3" y="22"/>
                  </a:lnTo>
                  <a:lnTo>
                    <a:pt x="6" y="23"/>
                  </a:lnTo>
                  <a:lnTo>
                    <a:pt x="9" y="22"/>
                  </a:lnTo>
                  <a:lnTo>
                    <a:pt x="11" y="19"/>
                  </a:lnTo>
                  <a:lnTo>
                    <a:pt x="13" y="17"/>
                  </a:lnTo>
                  <a:lnTo>
                    <a:pt x="13" y="12"/>
                  </a:lnTo>
                  <a:lnTo>
                    <a:pt x="13" y="8"/>
                  </a:lnTo>
                  <a:lnTo>
                    <a:pt x="11" y="3"/>
                  </a:lnTo>
                  <a:lnTo>
                    <a:pt x="9" y="1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4756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0" name="Freeform 168"/>
            <p:cNvSpPr>
              <a:spLocks/>
            </p:cNvSpPr>
            <p:nvPr/>
          </p:nvSpPr>
          <p:spPr bwMode="auto">
            <a:xfrm>
              <a:off x="4203908" y="455611"/>
              <a:ext cx="9525" cy="19051"/>
            </a:xfrm>
            <a:custGeom>
              <a:avLst/>
              <a:gdLst/>
              <a:ahLst/>
              <a:cxnLst>
                <a:cxn ang="0">
                  <a:pos x="7" y="0"/>
                </a:cxn>
                <a:cxn ang="0">
                  <a:pos x="4" y="1"/>
                </a:cxn>
                <a:cxn ang="0">
                  <a:pos x="2" y="3"/>
                </a:cxn>
                <a:cxn ang="0">
                  <a:pos x="1" y="6"/>
                </a:cxn>
                <a:cxn ang="0">
                  <a:pos x="0" y="10"/>
                </a:cxn>
                <a:cxn ang="0">
                  <a:pos x="1" y="15"/>
                </a:cxn>
                <a:cxn ang="0">
                  <a:pos x="2" y="19"/>
                </a:cxn>
                <a:cxn ang="0">
                  <a:pos x="4" y="22"/>
                </a:cxn>
                <a:cxn ang="0">
                  <a:pos x="7" y="23"/>
                </a:cxn>
                <a:cxn ang="0">
                  <a:pos x="9" y="22"/>
                </a:cxn>
                <a:cxn ang="0">
                  <a:pos x="11" y="19"/>
                </a:cxn>
                <a:cxn ang="0">
                  <a:pos x="13" y="16"/>
                </a:cxn>
                <a:cxn ang="0">
                  <a:pos x="13" y="11"/>
                </a:cxn>
                <a:cxn ang="0">
                  <a:pos x="13" y="7"/>
                </a:cxn>
                <a:cxn ang="0">
                  <a:pos x="11" y="3"/>
                </a:cxn>
                <a:cxn ang="0">
                  <a:pos x="9" y="1"/>
                </a:cxn>
                <a:cxn ang="0">
                  <a:pos x="7" y="0"/>
                </a:cxn>
              </a:cxnLst>
              <a:rect l="0" t="0" r="r" b="b"/>
              <a:pathLst>
                <a:path w="13" h="23">
                  <a:moveTo>
                    <a:pt x="7" y="0"/>
                  </a:moveTo>
                  <a:lnTo>
                    <a:pt x="4" y="1"/>
                  </a:lnTo>
                  <a:lnTo>
                    <a:pt x="2" y="3"/>
                  </a:lnTo>
                  <a:lnTo>
                    <a:pt x="1" y="6"/>
                  </a:lnTo>
                  <a:lnTo>
                    <a:pt x="0" y="10"/>
                  </a:lnTo>
                  <a:lnTo>
                    <a:pt x="1" y="15"/>
                  </a:lnTo>
                  <a:lnTo>
                    <a:pt x="2" y="19"/>
                  </a:lnTo>
                  <a:lnTo>
                    <a:pt x="4" y="22"/>
                  </a:lnTo>
                  <a:lnTo>
                    <a:pt x="7" y="23"/>
                  </a:lnTo>
                  <a:lnTo>
                    <a:pt x="9" y="22"/>
                  </a:lnTo>
                  <a:lnTo>
                    <a:pt x="11" y="19"/>
                  </a:lnTo>
                  <a:lnTo>
                    <a:pt x="13" y="16"/>
                  </a:lnTo>
                  <a:lnTo>
                    <a:pt x="13" y="11"/>
                  </a:lnTo>
                  <a:lnTo>
                    <a:pt x="13" y="7"/>
                  </a:lnTo>
                  <a:lnTo>
                    <a:pt x="11" y="3"/>
                  </a:lnTo>
                  <a:lnTo>
                    <a:pt x="9" y="1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004756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1" name="Freeform 169"/>
            <p:cNvSpPr>
              <a:spLocks/>
            </p:cNvSpPr>
            <p:nvPr/>
          </p:nvSpPr>
          <p:spPr bwMode="auto">
            <a:xfrm>
              <a:off x="4018171" y="501648"/>
              <a:ext cx="11112" cy="17464"/>
            </a:xfrm>
            <a:custGeom>
              <a:avLst/>
              <a:gdLst/>
              <a:ahLst/>
              <a:cxnLst>
                <a:cxn ang="0">
                  <a:pos x="7" y="0"/>
                </a:cxn>
                <a:cxn ang="0">
                  <a:pos x="5" y="1"/>
                </a:cxn>
                <a:cxn ang="0">
                  <a:pos x="2" y="4"/>
                </a:cxn>
                <a:cxn ang="0">
                  <a:pos x="1" y="7"/>
                </a:cxn>
                <a:cxn ang="0">
                  <a:pos x="0" y="12"/>
                </a:cxn>
                <a:cxn ang="0">
                  <a:pos x="1" y="16"/>
                </a:cxn>
                <a:cxn ang="0">
                  <a:pos x="2" y="20"/>
                </a:cxn>
                <a:cxn ang="0">
                  <a:pos x="5" y="22"/>
                </a:cxn>
                <a:cxn ang="0">
                  <a:pos x="7" y="23"/>
                </a:cxn>
                <a:cxn ang="0">
                  <a:pos x="9" y="22"/>
                </a:cxn>
                <a:cxn ang="0">
                  <a:pos x="11" y="20"/>
                </a:cxn>
                <a:cxn ang="0">
                  <a:pos x="13" y="16"/>
                </a:cxn>
                <a:cxn ang="0">
                  <a:pos x="14" y="12"/>
                </a:cxn>
                <a:cxn ang="0">
                  <a:pos x="13" y="7"/>
                </a:cxn>
                <a:cxn ang="0">
                  <a:pos x="11" y="4"/>
                </a:cxn>
                <a:cxn ang="0">
                  <a:pos x="9" y="1"/>
                </a:cxn>
                <a:cxn ang="0">
                  <a:pos x="7" y="0"/>
                </a:cxn>
              </a:cxnLst>
              <a:rect l="0" t="0" r="r" b="b"/>
              <a:pathLst>
                <a:path w="14" h="23">
                  <a:moveTo>
                    <a:pt x="7" y="0"/>
                  </a:moveTo>
                  <a:lnTo>
                    <a:pt x="5" y="1"/>
                  </a:lnTo>
                  <a:lnTo>
                    <a:pt x="2" y="4"/>
                  </a:lnTo>
                  <a:lnTo>
                    <a:pt x="1" y="7"/>
                  </a:lnTo>
                  <a:lnTo>
                    <a:pt x="0" y="12"/>
                  </a:lnTo>
                  <a:lnTo>
                    <a:pt x="1" y="16"/>
                  </a:lnTo>
                  <a:lnTo>
                    <a:pt x="2" y="20"/>
                  </a:lnTo>
                  <a:lnTo>
                    <a:pt x="5" y="22"/>
                  </a:lnTo>
                  <a:lnTo>
                    <a:pt x="7" y="23"/>
                  </a:lnTo>
                  <a:lnTo>
                    <a:pt x="9" y="22"/>
                  </a:lnTo>
                  <a:lnTo>
                    <a:pt x="11" y="20"/>
                  </a:lnTo>
                  <a:lnTo>
                    <a:pt x="13" y="16"/>
                  </a:lnTo>
                  <a:lnTo>
                    <a:pt x="14" y="12"/>
                  </a:lnTo>
                  <a:lnTo>
                    <a:pt x="13" y="7"/>
                  </a:lnTo>
                  <a:lnTo>
                    <a:pt x="11" y="4"/>
                  </a:lnTo>
                  <a:lnTo>
                    <a:pt x="9" y="1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004756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2" name="Freeform 170"/>
            <p:cNvSpPr>
              <a:spLocks/>
            </p:cNvSpPr>
            <p:nvPr/>
          </p:nvSpPr>
          <p:spPr bwMode="auto">
            <a:xfrm>
              <a:off x="3845134" y="541336"/>
              <a:ext cx="9525" cy="17464"/>
            </a:xfrm>
            <a:custGeom>
              <a:avLst/>
              <a:gdLst/>
              <a:ahLst/>
              <a:cxnLst>
                <a:cxn ang="0">
                  <a:pos x="7" y="0"/>
                </a:cxn>
                <a:cxn ang="0">
                  <a:pos x="4" y="1"/>
                </a:cxn>
                <a:cxn ang="0">
                  <a:pos x="2" y="3"/>
                </a:cxn>
                <a:cxn ang="0">
                  <a:pos x="0" y="7"/>
                </a:cxn>
                <a:cxn ang="0">
                  <a:pos x="0" y="11"/>
                </a:cxn>
                <a:cxn ang="0">
                  <a:pos x="0" y="16"/>
                </a:cxn>
                <a:cxn ang="0">
                  <a:pos x="2" y="20"/>
                </a:cxn>
                <a:cxn ang="0">
                  <a:pos x="4" y="22"/>
                </a:cxn>
                <a:cxn ang="0">
                  <a:pos x="7" y="23"/>
                </a:cxn>
                <a:cxn ang="0">
                  <a:pos x="9" y="22"/>
                </a:cxn>
                <a:cxn ang="0">
                  <a:pos x="12" y="20"/>
                </a:cxn>
                <a:cxn ang="0">
                  <a:pos x="13" y="17"/>
                </a:cxn>
                <a:cxn ang="0">
                  <a:pos x="13" y="13"/>
                </a:cxn>
                <a:cxn ang="0">
                  <a:pos x="13" y="8"/>
                </a:cxn>
                <a:cxn ang="0">
                  <a:pos x="12" y="3"/>
                </a:cxn>
                <a:cxn ang="0">
                  <a:pos x="9" y="1"/>
                </a:cxn>
                <a:cxn ang="0">
                  <a:pos x="7" y="0"/>
                </a:cxn>
              </a:cxnLst>
              <a:rect l="0" t="0" r="r" b="b"/>
              <a:pathLst>
                <a:path w="13" h="23">
                  <a:moveTo>
                    <a:pt x="7" y="0"/>
                  </a:moveTo>
                  <a:lnTo>
                    <a:pt x="4" y="1"/>
                  </a:lnTo>
                  <a:lnTo>
                    <a:pt x="2" y="3"/>
                  </a:lnTo>
                  <a:lnTo>
                    <a:pt x="0" y="7"/>
                  </a:lnTo>
                  <a:lnTo>
                    <a:pt x="0" y="11"/>
                  </a:lnTo>
                  <a:lnTo>
                    <a:pt x="0" y="16"/>
                  </a:lnTo>
                  <a:lnTo>
                    <a:pt x="2" y="20"/>
                  </a:lnTo>
                  <a:lnTo>
                    <a:pt x="4" y="22"/>
                  </a:lnTo>
                  <a:lnTo>
                    <a:pt x="7" y="23"/>
                  </a:lnTo>
                  <a:lnTo>
                    <a:pt x="9" y="22"/>
                  </a:lnTo>
                  <a:lnTo>
                    <a:pt x="12" y="20"/>
                  </a:lnTo>
                  <a:lnTo>
                    <a:pt x="13" y="17"/>
                  </a:lnTo>
                  <a:lnTo>
                    <a:pt x="13" y="13"/>
                  </a:lnTo>
                  <a:lnTo>
                    <a:pt x="13" y="8"/>
                  </a:lnTo>
                  <a:lnTo>
                    <a:pt x="12" y="3"/>
                  </a:lnTo>
                  <a:lnTo>
                    <a:pt x="9" y="1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004756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3" name="Freeform 171"/>
            <p:cNvSpPr>
              <a:spLocks/>
            </p:cNvSpPr>
            <p:nvPr/>
          </p:nvSpPr>
          <p:spPr bwMode="auto">
            <a:xfrm>
              <a:off x="4524584" y="387349"/>
              <a:ext cx="9525" cy="17464"/>
            </a:xfrm>
            <a:custGeom>
              <a:avLst/>
              <a:gdLst/>
              <a:ahLst/>
              <a:cxnLst>
                <a:cxn ang="0">
                  <a:pos x="6" y="0"/>
                </a:cxn>
                <a:cxn ang="0">
                  <a:pos x="4" y="1"/>
                </a:cxn>
                <a:cxn ang="0">
                  <a:pos x="1" y="4"/>
                </a:cxn>
                <a:cxn ang="0">
                  <a:pos x="0" y="7"/>
                </a:cxn>
                <a:cxn ang="0">
                  <a:pos x="0" y="12"/>
                </a:cxn>
                <a:cxn ang="0">
                  <a:pos x="0" y="15"/>
                </a:cxn>
                <a:cxn ang="0">
                  <a:pos x="1" y="19"/>
                </a:cxn>
                <a:cxn ang="0">
                  <a:pos x="4" y="21"/>
                </a:cxn>
                <a:cxn ang="0">
                  <a:pos x="6" y="22"/>
                </a:cxn>
                <a:cxn ang="0">
                  <a:pos x="8" y="21"/>
                </a:cxn>
                <a:cxn ang="0">
                  <a:pos x="10" y="19"/>
                </a:cxn>
                <a:cxn ang="0">
                  <a:pos x="12" y="15"/>
                </a:cxn>
                <a:cxn ang="0">
                  <a:pos x="13" y="12"/>
                </a:cxn>
                <a:cxn ang="0">
                  <a:pos x="12" y="7"/>
                </a:cxn>
                <a:cxn ang="0">
                  <a:pos x="10" y="4"/>
                </a:cxn>
                <a:cxn ang="0">
                  <a:pos x="8" y="1"/>
                </a:cxn>
                <a:cxn ang="0">
                  <a:pos x="6" y="0"/>
                </a:cxn>
              </a:cxnLst>
              <a:rect l="0" t="0" r="r" b="b"/>
              <a:pathLst>
                <a:path w="13" h="22">
                  <a:moveTo>
                    <a:pt x="6" y="0"/>
                  </a:moveTo>
                  <a:lnTo>
                    <a:pt x="4" y="1"/>
                  </a:lnTo>
                  <a:lnTo>
                    <a:pt x="1" y="4"/>
                  </a:lnTo>
                  <a:lnTo>
                    <a:pt x="0" y="7"/>
                  </a:lnTo>
                  <a:lnTo>
                    <a:pt x="0" y="12"/>
                  </a:lnTo>
                  <a:lnTo>
                    <a:pt x="0" y="15"/>
                  </a:lnTo>
                  <a:lnTo>
                    <a:pt x="1" y="19"/>
                  </a:lnTo>
                  <a:lnTo>
                    <a:pt x="4" y="21"/>
                  </a:lnTo>
                  <a:lnTo>
                    <a:pt x="6" y="22"/>
                  </a:lnTo>
                  <a:lnTo>
                    <a:pt x="8" y="21"/>
                  </a:lnTo>
                  <a:lnTo>
                    <a:pt x="10" y="19"/>
                  </a:lnTo>
                  <a:lnTo>
                    <a:pt x="12" y="15"/>
                  </a:lnTo>
                  <a:lnTo>
                    <a:pt x="13" y="12"/>
                  </a:lnTo>
                  <a:lnTo>
                    <a:pt x="12" y="7"/>
                  </a:lnTo>
                  <a:lnTo>
                    <a:pt x="10" y="4"/>
                  </a:lnTo>
                  <a:lnTo>
                    <a:pt x="8" y="1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4756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4" name="Freeform 172"/>
            <p:cNvSpPr>
              <a:spLocks/>
            </p:cNvSpPr>
            <p:nvPr/>
          </p:nvSpPr>
          <p:spPr bwMode="auto">
            <a:xfrm>
              <a:off x="4329320" y="427035"/>
              <a:ext cx="9525" cy="17464"/>
            </a:xfrm>
            <a:custGeom>
              <a:avLst/>
              <a:gdLst/>
              <a:ahLst/>
              <a:cxnLst>
                <a:cxn ang="0">
                  <a:pos x="4" y="0"/>
                </a:cxn>
                <a:cxn ang="0">
                  <a:pos x="2" y="1"/>
                </a:cxn>
                <a:cxn ang="0">
                  <a:pos x="1" y="3"/>
                </a:cxn>
                <a:cxn ang="0">
                  <a:pos x="0" y="7"/>
                </a:cxn>
                <a:cxn ang="0">
                  <a:pos x="0" y="11"/>
                </a:cxn>
                <a:cxn ang="0">
                  <a:pos x="0" y="16"/>
                </a:cxn>
                <a:cxn ang="0">
                  <a:pos x="1" y="20"/>
                </a:cxn>
                <a:cxn ang="0">
                  <a:pos x="2" y="22"/>
                </a:cxn>
                <a:cxn ang="0">
                  <a:pos x="4" y="23"/>
                </a:cxn>
                <a:cxn ang="0">
                  <a:pos x="7" y="23"/>
                </a:cxn>
                <a:cxn ang="0">
                  <a:pos x="9" y="21"/>
                </a:cxn>
                <a:cxn ang="0">
                  <a:pos x="10" y="17"/>
                </a:cxn>
                <a:cxn ang="0">
                  <a:pos x="11" y="13"/>
                </a:cxn>
                <a:cxn ang="0">
                  <a:pos x="10" y="8"/>
                </a:cxn>
                <a:cxn ang="0">
                  <a:pos x="9" y="5"/>
                </a:cxn>
                <a:cxn ang="0">
                  <a:pos x="7" y="1"/>
                </a:cxn>
                <a:cxn ang="0">
                  <a:pos x="4" y="0"/>
                </a:cxn>
              </a:cxnLst>
              <a:rect l="0" t="0" r="r" b="b"/>
              <a:pathLst>
                <a:path w="11" h="23">
                  <a:moveTo>
                    <a:pt x="4" y="0"/>
                  </a:moveTo>
                  <a:lnTo>
                    <a:pt x="2" y="1"/>
                  </a:lnTo>
                  <a:lnTo>
                    <a:pt x="1" y="3"/>
                  </a:lnTo>
                  <a:lnTo>
                    <a:pt x="0" y="7"/>
                  </a:lnTo>
                  <a:lnTo>
                    <a:pt x="0" y="11"/>
                  </a:lnTo>
                  <a:lnTo>
                    <a:pt x="0" y="16"/>
                  </a:lnTo>
                  <a:lnTo>
                    <a:pt x="1" y="20"/>
                  </a:lnTo>
                  <a:lnTo>
                    <a:pt x="2" y="22"/>
                  </a:lnTo>
                  <a:lnTo>
                    <a:pt x="4" y="23"/>
                  </a:lnTo>
                  <a:lnTo>
                    <a:pt x="7" y="23"/>
                  </a:lnTo>
                  <a:lnTo>
                    <a:pt x="9" y="21"/>
                  </a:lnTo>
                  <a:lnTo>
                    <a:pt x="10" y="17"/>
                  </a:lnTo>
                  <a:lnTo>
                    <a:pt x="11" y="13"/>
                  </a:lnTo>
                  <a:lnTo>
                    <a:pt x="10" y="8"/>
                  </a:lnTo>
                  <a:lnTo>
                    <a:pt x="9" y="5"/>
                  </a:lnTo>
                  <a:lnTo>
                    <a:pt x="7" y="1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4756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5" name="Freeform 173"/>
            <p:cNvSpPr>
              <a:spLocks/>
            </p:cNvSpPr>
            <p:nvPr/>
          </p:nvSpPr>
          <p:spPr bwMode="auto">
            <a:xfrm>
              <a:off x="4176920" y="463548"/>
              <a:ext cx="11112" cy="19051"/>
            </a:xfrm>
            <a:custGeom>
              <a:avLst/>
              <a:gdLst/>
              <a:ahLst/>
              <a:cxnLst>
                <a:cxn ang="0">
                  <a:pos x="7" y="0"/>
                </a:cxn>
                <a:cxn ang="0">
                  <a:pos x="5" y="1"/>
                </a:cxn>
                <a:cxn ang="0">
                  <a:pos x="3" y="3"/>
                </a:cxn>
                <a:cxn ang="0">
                  <a:pos x="2" y="7"/>
                </a:cxn>
                <a:cxn ang="0">
                  <a:pos x="0" y="12"/>
                </a:cxn>
                <a:cxn ang="0">
                  <a:pos x="2" y="16"/>
                </a:cxn>
                <a:cxn ang="0">
                  <a:pos x="3" y="20"/>
                </a:cxn>
                <a:cxn ang="0">
                  <a:pos x="5" y="22"/>
                </a:cxn>
                <a:cxn ang="0">
                  <a:pos x="7" y="23"/>
                </a:cxn>
                <a:cxn ang="0">
                  <a:pos x="10" y="22"/>
                </a:cxn>
                <a:cxn ang="0">
                  <a:pos x="12" y="20"/>
                </a:cxn>
                <a:cxn ang="0">
                  <a:pos x="13" y="17"/>
                </a:cxn>
                <a:cxn ang="0">
                  <a:pos x="13" y="13"/>
                </a:cxn>
                <a:cxn ang="0">
                  <a:pos x="13" y="8"/>
                </a:cxn>
                <a:cxn ang="0">
                  <a:pos x="12" y="3"/>
                </a:cxn>
                <a:cxn ang="0">
                  <a:pos x="10" y="1"/>
                </a:cxn>
                <a:cxn ang="0">
                  <a:pos x="7" y="0"/>
                </a:cxn>
              </a:cxnLst>
              <a:rect l="0" t="0" r="r" b="b"/>
              <a:pathLst>
                <a:path w="13" h="23">
                  <a:moveTo>
                    <a:pt x="7" y="0"/>
                  </a:moveTo>
                  <a:lnTo>
                    <a:pt x="5" y="1"/>
                  </a:lnTo>
                  <a:lnTo>
                    <a:pt x="3" y="3"/>
                  </a:lnTo>
                  <a:lnTo>
                    <a:pt x="2" y="7"/>
                  </a:lnTo>
                  <a:lnTo>
                    <a:pt x="0" y="12"/>
                  </a:lnTo>
                  <a:lnTo>
                    <a:pt x="2" y="16"/>
                  </a:lnTo>
                  <a:lnTo>
                    <a:pt x="3" y="20"/>
                  </a:lnTo>
                  <a:lnTo>
                    <a:pt x="5" y="22"/>
                  </a:lnTo>
                  <a:lnTo>
                    <a:pt x="7" y="23"/>
                  </a:lnTo>
                  <a:lnTo>
                    <a:pt x="10" y="22"/>
                  </a:lnTo>
                  <a:lnTo>
                    <a:pt x="12" y="20"/>
                  </a:lnTo>
                  <a:lnTo>
                    <a:pt x="13" y="17"/>
                  </a:lnTo>
                  <a:lnTo>
                    <a:pt x="13" y="13"/>
                  </a:lnTo>
                  <a:lnTo>
                    <a:pt x="13" y="8"/>
                  </a:lnTo>
                  <a:lnTo>
                    <a:pt x="12" y="3"/>
                  </a:lnTo>
                  <a:lnTo>
                    <a:pt x="10" y="1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004756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6" name="Freeform 174"/>
            <p:cNvSpPr>
              <a:spLocks/>
            </p:cNvSpPr>
            <p:nvPr/>
          </p:nvSpPr>
          <p:spPr bwMode="auto">
            <a:xfrm>
              <a:off x="3991184" y="507997"/>
              <a:ext cx="11112" cy="19051"/>
            </a:xfrm>
            <a:custGeom>
              <a:avLst/>
              <a:gdLst/>
              <a:ahLst/>
              <a:cxnLst>
                <a:cxn ang="0">
                  <a:pos x="6" y="0"/>
                </a:cxn>
                <a:cxn ang="0">
                  <a:pos x="4" y="2"/>
                </a:cxn>
                <a:cxn ang="0">
                  <a:pos x="2" y="4"/>
                </a:cxn>
                <a:cxn ang="0">
                  <a:pos x="1" y="7"/>
                </a:cxn>
                <a:cxn ang="0">
                  <a:pos x="0" y="12"/>
                </a:cxn>
                <a:cxn ang="0">
                  <a:pos x="1" y="17"/>
                </a:cxn>
                <a:cxn ang="0">
                  <a:pos x="2" y="20"/>
                </a:cxn>
                <a:cxn ang="0">
                  <a:pos x="4" y="22"/>
                </a:cxn>
                <a:cxn ang="0">
                  <a:pos x="6" y="23"/>
                </a:cxn>
                <a:cxn ang="0">
                  <a:pos x="9" y="22"/>
                </a:cxn>
                <a:cxn ang="0">
                  <a:pos x="11" y="20"/>
                </a:cxn>
                <a:cxn ang="0">
                  <a:pos x="12" y="18"/>
                </a:cxn>
                <a:cxn ang="0">
                  <a:pos x="12" y="13"/>
                </a:cxn>
                <a:cxn ang="0">
                  <a:pos x="12" y="9"/>
                </a:cxn>
                <a:cxn ang="0">
                  <a:pos x="11" y="5"/>
                </a:cxn>
                <a:cxn ang="0">
                  <a:pos x="9" y="2"/>
                </a:cxn>
                <a:cxn ang="0">
                  <a:pos x="6" y="0"/>
                </a:cxn>
              </a:cxnLst>
              <a:rect l="0" t="0" r="r" b="b"/>
              <a:pathLst>
                <a:path w="12" h="23">
                  <a:moveTo>
                    <a:pt x="6" y="0"/>
                  </a:moveTo>
                  <a:lnTo>
                    <a:pt x="4" y="2"/>
                  </a:lnTo>
                  <a:lnTo>
                    <a:pt x="2" y="4"/>
                  </a:lnTo>
                  <a:lnTo>
                    <a:pt x="1" y="7"/>
                  </a:lnTo>
                  <a:lnTo>
                    <a:pt x="0" y="12"/>
                  </a:lnTo>
                  <a:lnTo>
                    <a:pt x="1" y="17"/>
                  </a:lnTo>
                  <a:lnTo>
                    <a:pt x="2" y="20"/>
                  </a:lnTo>
                  <a:lnTo>
                    <a:pt x="4" y="22"/>
                  </a:lnTo>
                  <a:lnTo>
                    <a:pt x="6" y="23"/>
                  </a:lnTo>
                  <a:lnTo>
                    <a:pt x="9" y="22"/>
                  </a:lnTo>
                  <a:lnTo>
                    <a:pt x="11" y="20"/>
                  </a:lnTo>
                  <a:lnTo>
                    <a:pt x="12" y="18"/>
                  </a:lnTo>
                  <a:lnTo>
                    <a:pt x="12" y="13"/>
                  </a:lnTo>
                  <a:lnTo>
                    <a:pt x="12" y="9"/>
                  </a:lnTo>
                  <a:lnTo>
                    <a:pt x="11" y="5"/>
                  </a:lnTo>
                  <a:lnTo>
                    <a:pt x="9" y="2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4756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7" name="Freeform 175"/>
            <p:cNvSpPr>
              <a:spLocks/>
            </p:cNvSpPr>
            <p:nvPr/>
          </p:nvSpPr>
          <p:spPr bwMode="auto">
            <a:xfrm>
              <a:off x="3818146" y="549272"/>
              <a:ext cx="9525" cy="17464"/>
            </a:xfrm>
            <a:custGeom>
              <a:avLst/>
              <a:gdLst/>
              <a:ahLst/>
              <a:cxnLst>
                <a:cxn ang="0">
                  <a:pos x="7" y="0"/>
                </a:cxn>
                <a:cxn ang="0">
                  <a:pos x="3" y="1"/>
                </a:cxn>
                <a:cxn ang="0">
                  <a:pos x="2" y="4"/>
                </a:cxn>
                <a:cxn ang="0">
                  <a:pos x="0" y="7"/>
                </a:cxn>
                <a:cxn ang="0">
                  <a:pos x="0" y="12"/>
                </a:cxn>
                <a:cxn ang="0">
                  <a:pos x="0" y="16"/>
                </a:cxn>
                <a:cxn ang="0">
                  <a:pos x="2" y="20"/>
                </a:cxn>
                <a:cxn ang="0">
                  <a:pos x="3" y="22"/>
                </a:cxn>
                <a:cxn ang="0">
                  <a:pos x="7" y="23"/>
                </a:cxn>
                <a:cxn ang="0">
                  <a:pos x="9" y="23"/>
                </a:cxn>
                <a:cxn ang="0">
                  <a:pos x="11" y="21"/>
                </a:cxn>
                <a:cxn ang="0">
                  <a:pos x="12" y="17"/>
                </a:cxn>
                <a:cxn ang="0">
                  <a:pos x="12" y="13"/>
                </a:cxn>
                <a:cxn ang="0">
                  <a:pos x="12" y="8"/>
                </a:cxn>
                <a:cxn ang="0">
                  <a:pos x="11" y="5"/>
                </a:cxn>
                <a:cxn ang="0">
                  <a:pos x="9" y="1"/>
                </a:cxn>
                <a:cxn ang="0">
                  <a:pos x="7" y="0"/>
                </a:cxn>
              </a:cxnLst>
              <a:rect l="0" t="0" r="r" b="b"/>
              <a:pathLst>
                <a:path w="12" h="23">
                  <a:moveTo>
                    <a:pt x="7" y="0"/>
                  </a:moveTo>
                  <a:lnTo>
                    <a:pt x="3" y="1"/>
                  </a:lnTo>
                  <a:lnTo>
                    <a:pt x="2" y="4"/>
                  </a:lnTo>
                  <a:lnTo>
                    <a:pt x="0" y="7"/>
                  </a:lnTo>
                  <a:lnTo>
                    <a:pt x="0" y="12"/>
                  </a:lnTo>
                  <a:lnTo>
                    <a:pt x="0" y="16"/>
                  </a:lnTo>
                  <a:lnTo>
                    <a:pt x="2" y="20"/>
                  </a:lnTo>
                  <a:lnTo>
                    <a:pt x="3" y="22"/>
                  </a:lnTo>
                  <a:lnTo>
                    <a:pt x="7" y="23"/>
                  </a:lnTo>
                  <a:lnTo>
                    <a:pt x="9" y="23"/>
                  </a:lnTo>
                  <a:lnTo>
                    <a:pt x="11" y="21"/>
                  </a:lnTo>
                  <a:lnTo>
                    <a:pt x="12" y="17"/>
                  </a:lnTo>
                  <a:lnTo>
                    <a:pt x="12" y="13"/>
                  </a:lnTo>
                  <a:lnTo>
                    <a:pt x="12" y="8"/>
                  </a:lnTo>
                  <a:lnTo>
                    <a:pt x="11" y="5"/>
                  </a:lnTo>
                  <a:lnTo>
                    <a:pt x="9" y="1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004756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8" name="Freeform 176"/>
            <p:cNvSpPr>
              <a:spLocks/>
            </p:cNvSpPr>
            <p:nvPr/>
          </p:nvSpPr>
          <p:spPr bwMode="auto">
            <a:xfrm>
              <a:off x="4681746" y="315912"/>
              <a:ext cx="25400" cy="52388"/>
            </a:xfrm>
            <a:custGeom>
              <a:avLst/>
              <a:gdLst/>
              <a:ahLst/>
              <a:cxnLst>
                <a:cxn ang="0">
                  <a:pos x="17" y="0"/>
                </a:cxn>
                <a:cxn ang="0">
                  <a:pos x="26" y="15"/>
                </a:cxn>
                <a:cxn ang="0">
                  <a:pos x="30" y="25"/>
                </a:cxn>
                <a:cxn ang="0">
                  <a:pos x="31" y="36"/>
                </a:cxn>
                <a:cxn ang="0">
                  <a:pos x="32" y="54"/>
                </a:cxn>
                <a:cxn ang="0">
                  <a:pos x="11" y="64"/>
                </a:cxn>
                <a:cxn ang="0">
                  <a:pos x="9" y="50"/>
                </a:cxn>
                <a:cxn ang="0">
                  <a:pos x="8" y="39"/>
                </a:cxn>
                <a:cxn ang="0">
                  <a:pos x="5" y="27"/>
                </a:cxn>
                <a:cxn ang="0">
                  <a:pos x="0" y="13"/>
                </a:cxn>
                <a:cxn ang="0">
                  <a:pos x="17" y="0"/>
                </a:cxn>
              </a:cxnLst>
              <a:rect l="0" t="0" r="r" b="b"/>
              <a:pathLst>
                <a:path w="32" h="64">
                  <a:moveTo>
                    <a:pt x="17" y="0"/>
                  </a:moveTo>
                  <a:lnTo>
                    <a:pt x="26" y="15"/>
                  </a:lnTo>
                  <a:lnTo>
                    <a:pt x="30" y="25"/>
                  </a:lnTo>
                  <a:lnTo>
                    <a:pt x="31" y="36"/>
                  </a:lnTo>
                  <a:lnTo>
                    <a:pt x="32" y="54"/>
                  </a:lnTo>
                  <a:lnTo>
                    <a:pt x="11" y="64"/>
                  </a:lnTo>
                  <a:lnTo>
                    <a:pt x="9" y="50"/>
                  </a:lnTo>
                  <a:lnTo>
                    <a:pt x="8" y="39"/>
                  </a:lnTo>
                  <a:lnTo>
                    <a:pt x="5" y="27"/>
                  </a:lnTo>
                  <a:lnTo>
                    <a:pt x="0" y="13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2D476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9" name="Freeform 177"/>
            <p:cNvSpPr>
              <a:spLocks/>
            </p:cNvSpPr>
            <p:nvPr/>
          </p:nvSpPr>
          <p:spPr bwMode="auto">
            <a:xfrm>
              <a:off x="4446796" y="630235"/>
              <a:ext cx="19051" cy="42862"/>
            </a:xfrm>
            <a:custGeom>
              <a:avLst/>
              <a:gdLst/>
              <a:ahLst/>
              <a:cxnLst>
                <a:cxn ang="0">
                  <a:pos x="16" y="0"/>
                </a:cxn>
                <a:cxn ang="0">
                  <a:pos x="23" y="18"/>
                </a:cxn>
                <a:cxn ang="0">
                  <a:pos x="24" y="54"/>
                </a:cxn>
                <a:cxn ang="0">
                  <a:pos x="0" y="54"/>
                </a:cxn>
                <a:cxn ang="0">
                  <a:pos x="5" y="4"/>
                </a:cxn>
                <a:cxn ang="0">
                  <a:pos x="16" y="0"/>
                </a:cxn>
              </a:cxnLst>
              <a:rect l="0" t="0" r="r" b="b"/>
              <a:pathLst>
                <a:path w="24" h="54">
                  <a:moveTo>
                    <a:pt x="16" y="0"/>
                  </a:moveTo>
                  <a:lnTo>
                    <a:pt x="23" y="18"/>
                  </a:lnTo>
                  <a:lnTo>
                    <a:pt x="24" y="54"/>
                  </a:lnTo>
                  <a:lnTo>
                    <a:pt x="0" y="54"/>
                  </a:lnTo>
                  <a:lnTo>
                    <a:pt x="5" y="4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283A3A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0" name="Freeform 178"/>
            <p:cNvSpPr>
              <a:spLocks/>
            </p:cNvSpPr>
            <p:nvPr/>
          </p:nvSpPr>
          <p:spPr bwMode="auto">
            <a:xfrm>
              <a:off x="4429334" y="771522"/>
              <a:ext cx="20638" cy="44449"/>
            </a:xfrm>
            <a:custGeom>
              <a:avLst/>
              <a:gdLst/>
              <a:ahLst/>
              <a:cxnLst>
                <a:cxn ang="0">
                  <a:pos x="18" y="0"/>
                </a:cxn>
                <a:cxn ang="0">
                  <a:pos x="26" y="20"/>
                </a:cxn>
                <a:cxn ang="0">
                  <a:pos x="27" y="58"/>
                </a:cxn>
                <a:cxn ang="0">
                  <a:pos x="0" y="58"/>
                </a:cxn>
                <a:cxn ang="0">
                  <a:pos x="6" y="5"/>
                </a:cxn>
                <a:cxn ang="0">
                  <a:pos x="18" y="0"/>
                </a:cxn>
              </a:cxnLst>
              <a:rect l="0" t="0" r="r" b="b"/>
              <a:pathLst>
                <a:path w="27" h="58">
                  <a:moveTo>
                    <a:pt x="18" y="0"/>
                  </a:moveTo>
                  <a:lnTo>
                    <a:pt x="26" y="20"/>
                  </a:lnTo>
                  <a:lnTo>
                    <a:pt x="27" y="58"/>
                  </a:lnTo>
                  <a:lnTo>
                    <a:pt x="0" y="58"/>
                  </a:lnTo>
                  <a:lnTo>
                    <a:pt x="6" y="5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rgbClr val="283A3A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1" name="Freeform 179"/>
            <p:cNvSpPr>
              <a:spLocks/>
            </p:cNvSpPr>
            <p:nvPr/>
          </p:nvSpPr>
          <p:spPr bwMode="auto">
            <a:xfrm>
              <a:off x="4448384" y="636586"/>
              <a:ext cx="17464" cy="30163"/>
            </a:xfrm>
            <a:custGeom>
              <a:avLst/>
              <a:gdLst/>
              <a:ahLst/>
              <a:cxnLst>
                <a:cxn ang="0">
                  <a:pos x="17" y="0"/>
                </a:cxn>
                <a:cxn ang="0">
                  <a:pos x="3" y="3"/>
                </a:cxn>
                <a:cxn ang="0">
                  <a:pos x="0" y="39"/>
                </a:cxn>
                <a:cxn ang="0">
                  <a:pos x="23" y="39"/>
                </a:cxn>
                <a:cxn ang="0">
                  <a:pos x="23" y="22"/>
                </a:cxn>
                <a:cxn ang="0">
                  <a:pos x="17" y="0"/>
                </a:cxn>
              </a:cxnLst>
              <a:rect l="0" t="0" r="r" b="b"/>
              <a:pathLst>
                <a:path w="23" h="39">
                  <a:moveTo>
                    <a:pt x="17" y="0"/>
                  </a:moveTo>
                  <a:lnTo>
                    <a:pt x="3" y="3"/>
                  </a:lnTo>
                  <a:lnTo>
                    <a:pt x="0" y="39"/>
                  </a:lnTo>
                  <a:lnTo>
                    <a:pt x="23" y="39"/>
                  </a:lnTo>
                  <a:lnTo>
                    <a:pt x="23" y="22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4F5966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2" name="Freeform 180"/>
            <p:cNvSpPr>
              <a:spLocks/>
            </p:cNvSpPr>
            <p:nvPr/>
          </p:nvSpPr>
          <p:spPr bwMode="auto">
            <a:xfrm>
              <a:off x="4430921" y="777871"/>
              <a:ext cx="20638" cy="31750"/>
            </a:xfrm>
            <a:custGeom>
              <a:avLst/>
              <a:gdLst/>
              <a:ahLst/>
              <a:cxnLst>
                <a:cxn ang="0">
                  <a:pos x="18" y="0"/>
                </a:cxn>
                <a:cxn ang="0">
                  <a:pos x="3" y="5"/>
                </a:cxn>
                <a:cxn ang="0">
                  <a:pos x="0" y="42"/>
                </a:cxn>
                <a:cxn ang="0">
                  <a:pos x="25" y="42"/>
                </a:cxn>
                <a:cxn ang="0">
                  <a:pos x="25" y="23"/>
                </a:cxn>
                <a:cxn ang="0">
                  <a:pos x="18" y="0"/>
                </a:cxn>
              </a:cxnLst>
              <a:rect l="0" t="0" r="r" b="b"/>
              <a:pathLst>
                <a:path w="25" h="42">
                  <a:moveTo>
                    <a:pt x="18" y="0"/>
                  </a:moveTo>
                  <a:lnTo>
                    <a:pt x="3" y="5"/>
                  </a:lnTo>
                  <a:lnTo>
                    <a:pt x="0" y="42"/>
                  </a:lnTo>
                  <a:lnTo>
                    <a:pt x="25" y="42"/>
                  </a:lnTo>
                  <a:lnTo>
                    <a:pt x="25" y="23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rgbClr val="4F5966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3" name="Freeform 181"/>
            <p:cNvSpPr>
              <a:spLocks/>
            </p:cNvSpPr>
            <p:nvPr/>
          </p:nvSpPr>
          <p:spPr bwMode="auto">
            <a:xfrm>
              <a:off x="4448384" y="644522"/>
              <a:ext cx="17464" cy="12699"/>
            </a:xfrm>
            <a:custGeom>
              <a:avLst/>
              <a:gdLst/>
              <a:ahLst/>
              <a:cxnLst>
                <a:cxn ang="0">
                  <a:pos x="20" y="0"/>
                </a:cxn>
                <a:cxn ang="0">
                  <a:pos x="3" y="5"/>
                </a:cxn>
                <a:cxn ang="0">
                  <a:pos x="0" y="15"/>
                </a:cxn>
                <a:cxn ang="0">
                  <a:pos x="23" y="14"/>
                </a:cxn>
                <a:cxn ang="0">
                  <a:pos x="20" y="0"/>
                </a:cxn>
              </a:cxnLst>
              <a:rect l="0" t="0" r="r" b="b"/>
              <a:pathLst>
                <a:path w="23" h="15">
                  <a:moveTo>
                    <a:pt x="20" y="0"/>
                  </a:moveTo>
                  <a:lnTo>
                    <a:pt x="3" y="5"/>
                  </a:lnTo>
                  <a:lnTo>
                    <a:pt x="0" y="15"/>
                  </a:lnTo>
                  <a:lnTo>
                    <a:pt x="23" y="14"/>
                  </a:lnTo>
                  <a:lnTo>
                    <a:pt x="20" y="0"/>
                  </a:lnTo>
                  <a:close/>
                </a:path>
              </a:pathLst>
            </a:custGeom>
            <a:solidFill>
              <a:srgbClr val="6B7F93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4" name="Freeform 182"/>
            <p:cNvSpPr>
              <a:spLocks/>
            </p:cNvSpPr>
            <p:nvPr/>
          </p:nvSpPr>
          <p:spPr bwMode="auto">
            <a:xfrm>
              <a:off x="4432509" y="785810"/>
              <a:ext cx="19051" cy="12699"/>
            </a:xfrm>
            <a:custGeom>
              <a:avLst/>
              <a:gdLst/>
              <a:ahLst/>
              <a:cxnLst>
                <a:cxn ang="0">
                  <a:pos x="21" y="0"/>
                </a:cxn>
                <a:cxn ang="0">
                  <a:pos x="2" y="4"/>
                </a:cxn>
                <a:cxn ang="0">
                  <a:pos x="0" y="16"/>
                </a:cxn>
                <a:cxn ang="0">
                  <a:pos x="24" y="15"/>
                </a:cxn>
                <a:cxn ang="0">
                  <a:pos x="21" y="0"/>
                </a:cxn>
              </a:cxnLst>
              <a:rect l="0" t="0" r="r" b="b"/>
              <a:pathLst>
                <a:path w="24" h="16">
                  <a:moveTo>
                    <a:pt x="21" y="0"/>
                  </a:moveTo>
                  <a:lnTo>
                    <a:pt x="2" y="4"/>
                  </a:lnTo>
                  <a:lnTo>
                    <a:pt x="0" y="16"/>
                  </a:lnTo>
                  <a:lnTo>
                    <a:pt x="24" y="15"/>
                  </a:lnTo>
                  <a:lnTo>
                    <a:pt x="21" y="0"/>
                  </a:lnTo>
                  <a:close/>
                </a:path>
              </a:pathLst>
            </a:custGeom>
            <a:solidFill>
              <a:srgbClr val="6B7F93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5" name="Freeform 183"/>
            <p:cNvSpPr>
              <a:spLocks/>
            </p:cNvSpPr>
            <p:nvPr/>
          </p:nvSpPr>
          <p:spPr bwMode="auto">
            <a:xfrm>
              <a:off x="3527637" y="268288"/>
              <a:ext cx="1171575" cy="344486"/>
            </a:xfrm>
            <a:custGeom>
              <a:avLst/>
              <a:gdLst/>
              <a:ahLst/>
              <a:cxnLst>
                <a:cxn ang="0">
                  <a:pos x="1476" y="33"/>
                </a:cxn>
                <a:cxn ang="0">
                  <a:pos x="1458" y="12"/>
                </a:cxn>
                <a:cxn ang="0">
                  <a:pos x="1363" y="0"/>
                </a:cxn>
                <a:cxn ang="0">
                  <a:pos x="177" y="321"/>
                </a:cxn>
                <a:cxn ang="0">
                  <a:pos x="195" y="364"/>
                </a:cxn>
                <a:cxn ang="0">
                  <a:pos x="0" y="410"/>
                </a:cxn>
                <a:cxn ang="0">
                  <a:pos x="36" y="434"/>
                </a:cxn>
                <a:cxn ang="0">
                  <a:pos x="1352" y="115"/>
                </a:cxn>
                <a:cxn ang="0">
                  <a:pos x="1457" y="67"/>
                </a:cxn>
                <a:cxn ang="0">
                  <a:pos x="1476" y="33"/>
                </a:cxn>
              </a:cxnLst>
              <a:rect l="0" t="0" r="r" b="b"/>
              <a:pathLst>
                <a:path w="1476" h="434">
                  <a:moveTo>
                    <a:pt x="1476" y="33"/>
                  </a:moveTo>
                  <a:lnTo>
                    <a:pt x="1458" y="12"/>
                  </a:lnTo>
                  <a:lnTo>
                    <a:pt x="1363" y="0"/>
                  </a:lnTo>
                  <a:lnTo>
                    <a:pt x="177" y="321"/>
                  </a:lnTo>
                  <a:lnTo>
                    <a:pt x="195" y="364"/>
                  </a:lnTo>
                  <a:lnTo>
                    <a:pt x="0" y="410"/>
                  </a:lnTo>
                  <a:lnTo>
                    <a:pt x="36" y="434"/>
                  </a:lnTo>
                  <a:lnTo>
                    <a:pt x="1352" y="115"/>
                  </a:lnTo>
                  <a:lnTo>
                    <a:pt x="1457" y="67"/>
                  </a:lnTo>
                  <a:lnTo>
                    <a:pt x="1476" y="33"/>
                  </a:lnTo>
                  <a:close/>
                </a:path>
              </a:pathLst>
            </a:custGeom>
            <a:solidFill>
              <a:srgbClr val="DBDBE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6" name="Freeform 184"/>
            <p:cNvSpPr>
              <a:spLocks/>
            </p:cNvSpPr>
            <p:nvPr/>
          </p:nvSpPr>
          <p:spPr bwMode="auto">
            <a:xfrm>
              <a:off x="3816560" y="293686"/>
              <a:ext cx="819150" cy="211137"/>
            </a:xfrm>
            <a:custGeom>
              <a:avLst/>
              <a:gdLst/>
              <a:ahLst/>
              <a:cxnLst>
                <a:cxn ang="0">
                  <a:pos x="1034" y="0"/>
                </a:cxn>
                <a:cxn ang="0">
                  <a:pos x="981" y="0"/>
                </a:cxn>
                <a:cxn ang="0">
                  <a:pos x="0" y="266"/>
                </a:cxn>
                <a:cxn ang="0">
                  <a:pos x="681" y="107"/>
                </a:cxn>
                <a:cxn ang="0">
                  <a:pos x="998" y="23"/>
                </a:cxn>
                <a:cxn ang="0">
                  <a:pos x="1034" y="0"/>
                </a:cxn>
              </a:cxnLst>
              <a:rect l="0" t="0" r="r" b="b"/>
              <a:pathLst>
                <a:path w="1034" h="266">
                  <a:moveTo>
                    <a:pt x="1034" y="0"/>
                  </a:moveTo>
                  <a:lnTo>
                    <a:pt x="981" y="0"/>
                  </a:lnTo>
                  <a:lnTo>
                    <a:pt x="0" y="266"/>
                  </a:lnTo>
                  <a:lnTo>
                    <a:pt x="681" y="107"/>
                  </a:lnTo>
                  <a:lnTo>
                    <a:pt x="998" y="23"/>
                  </a:lnTo>
                  <a:lnTo>
                    <a:pt x="1034" y="0"/>
                  </a:lnTo>
                  <a:close/>
                </a:path>
              </a:pathLst>
            </a:custGeom>
            <a:solidFill>
              <a:srgbClr val="EAF4E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7" name="Freeform 186"/>
            <p:cNvSpPr>
              <a:spLocks/>
            </p:cNvSpPr>
            <p:nvPr/>
          </p:nvSpPr>
          <p:spPr bwMode="auto">
            <a:xfrm>
              <a:off x="4321382" y="496887"/>
              <a:ext cx="63500" cy="388938"/>
            </a:xfrm>
            <a:custGeom>
              <a:avLst/>
              <a:gdLst/>
              <a:ahLst/>
              <a:cxnLst>
                <a:cxn ang="0">
                  <a:pos x="81" y="5"/>
                </a:cxn>
                <a:cxn ang="0">
                  <a:pos x="81" y="490"/>
                </a:cxn>
                <a:cxn ang="0">
                  <a:pos x="58" y="472"/>
                </a:cxn>
                <a:cxn ang="0">
                  <a:pos x="0" y="0"/>
                </a:cxn>
                <a:cxn ang="0">
                  <a:pos x="81" y="5"/>
                </a:cxn>
              </a:cxnLst>
              <a:rect l="0" t="0" r="r" b="b"/>
              <a:pathLst>
                <a:path w="81" h="490">
                  <a:moveTo>
                    <a:pt x="81" y="5"/>
                  </a:moveTo>
                  <a:lnTo>
                    <a:pt x="81" y="490"/>
                  </a:lnTo>
                  <a:lnTo>
                    <a:pt x="58" y="472"/>
                  </a:lnTo>
                  <a:lnTo>
                    <a:pt x="0" y="0"/>
                  </a:lnTo>
                  <a:lnTo>
                    <a:pt x="81" y="5"/>
                  </a:lnTo>
                  <a:close/>
                </a:path>
              </a:pathLst>
            </a:custGeom>
            <a:solidFill>
              <a:srgbClr val="EAF4E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8" name="Freeform 187"/>
            <p:cNvSpPr>
              <a:spLocks/>
            </p:cNvSpPr>
            <p:nvPr/>
          </p:nvSpPr>
          <p:spPr bwMode="auto">
            <a:xfrm>
              <a:off x="4399169" y="576262"/>
              <a:ext cx="52388" cy="46038"/>
            </a:xfrm>
            <a:custGeom>
              <a:avLst/>
              <a:gdLst/>
              <a:ahLst/>
              <a:cxnLst>
                <a:cxn ang="0">
                  <a:pos x="58" y="37"/>
                </a:cxn>
                <a:cxn ang="0">
                  <a:pos x="51" y="19"/>
                </a:cxn>
                <a:cxn ang="0">
                  <a:pos x="0" y="0"/>
                </a:cxn>
                <a:cxn ang="0">
                  <a:pos x="16" y="0"/>
                </a:cxn>
                <a:cxn ang="0">
                  <a:pos x="60" y="16"/>
                </a:cxn>
                <a:cxn ang="0">
                  <a:pos x="67" y="24"/>
                </a:cxn>
                <a:cxn ang="0">
                  <a:pos x="60" y="57"/>
                </a:cxn>
                <a:cxn ang="0">
                  <a:pos x="58" y="37"/>
                </a:cxn>
              </a:cxnLst>
              <a:rect l="0" t="0" r="r" b="b"/>
              <a:pathLst>
                <a:path w="67" h="57">
                  <a:moveTo>
                    <a:pt x="58" y="37"/>
                  </a:moveTo>
                  <a:lnTo>
                    <a:pt x="51" y="19"/>
                  </a:lnTo>
                  <a:lnTo>
                    <a:pt x="0" y="0"/>
                  </a:lnTo>
                  <a:lnTo>
                    <a:pt x="16" y="0"/>
                  </a:lnTo>
                  <a:lnTo>
                    <a:pt x="60" y="16"/>
                  </a:lnTo>
                  <a:lnTo>
                    <a:pt x="67" y="24"/>
                  </a:lnTo>
                  <a:lnTo>
                    <a:pt x="60" y="57"/>
                  </a:lnTo>
                  <a:lnTo>
                    <a:pt x="58" y="37"/>
                  </a:lnTo>
                  <a:close/>
                </a:path>
              </a:pathLst>
            </a:custGeom>
            <a:solidFill>
              <a:srgbClr val="47516B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9" name="Freeform 188"/>
            <p:cNvSpPr>
              <a:spLocks/>
            </p:cNvSpPr>
            <p:nvPr/>
          </p:nvSpPr>
          <p:spPr bwMode="auto">
            <a:xfrm>
              <a:off x="4386470" y="709611"/>
              <a:ext cx="57150" cy="39688"/>
            </a:xfrm>
            <a:custGeom>
              <a:avLst/>
              <a:gdLst/>
              <a:ahLst/>
              <a:cxnLst>
                <a:cxn ang="0">
                  <a:pos x="72" y="39"/>
                </a:cxn>
                <a:cxn ang="0">
                  <a:pos x="35" y="9"/>
                </a:cxn>
                <a:cxn ang="0">
                  <a:pos x="0" y="0"/>
                </a:cxn>
                <a:cxn ang="0">
                  <a:pos x="35" y="16"/>
                </a:cxn>
                <a:cxn ang="0">
                  <a:pos x="61" y="49"/>
                </a:cxn>
                <a:cxn ang="0">
                  <a:pos x="64" y="48"/>
                </a:cxn>
                <a:cxn ang="0">
                  <a:pos x="68" y="45"/>
                </a:cxn>
                <a:cxn ang="0">
                  <a:pos x="72" y="41"/>
                </a:cxn>
                <a:cxn ang="0">
                  <a:pos x="72" y="39"/>
                </a:cxn>
              </a:cxnLst>
              <a:rect l="0" t="0" r="r" b="b"/>
              <a:pathLst>
                <a:path w="72" h="49">
                  <a:moveTo>
                    <a:pt x="72" y="39"/>
                  </a:moveTo>
                  <a:lnTo>
                    <a:pt x="35" y="9"/>
                  </a:lnTo>
                  <a:lnTo>
                    <a:pt x="0" y="0"/>
                  </a:lnTo>
                  <a:lnTo>
                    <a:pt x="35" y="16"/>
                  </a:lnTo>
                  <a:lnTo>
                    <a:pt x="61" y="49"/>
                  </a:lnTo>
                  <a:lnTo>
                    <a:pt x="64" y="48"/>
                  </a:lnTo>
                  <a:lnTo>
                    <a:pt x="68" y="45"/>
                  </a:lnTo>
                  <a:lnTo>
                    <a:pt x="72" y="41"/>
                  </a:lnTo>
                  <a:lnTo>
                    <a:pt x="72" y="39"/>
                  </a:lnTo>
                  <a:close/>
                </a:path>
              </a:pathLst>
            </a:custGeom>
            <a:solidFill>
              <a:srgbClr val="47516B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0" name="Freeform 189"/>
            <p:cNvSpPr>
              <a:spLocks/>
            </p:cNvSpPr>
            <p:nvPr/>
          </p:nvSpPr>
          <p:spPr bwMode="auto">
            <a:xfrm>
              <a:off x="4154696" y="266699"/>
              <a:ext cx="84138" cy="44449"/>
            </a:xfrm>
            <a:custGeom>
              <a:avLst/>
              <a:gdLst/>
              <a:ahLst/>
              <a:cxnLst>
                <a:cxn ang="0">
                  <a:pos x="105" y="57"/>
                </a:cxn>
                <a:cxn ang="0">
                  <a:pos x="105" y="39"/>
                </a:cxn>
                <a:cxn ang="0">
                  <a:pos x="92" y="13"/>
                </a:cxn>
                <a:cxn ang="0">
                  <a:pos x="72" y="0"/>
                </a:cxn>
                <a:cxn ang="0">
                  <a:pos x="0" y="7"/>
                </a:cxn>
                <a:cxn ang="0">
                  <a:pos x="14" y="19"/>
                </a:cxn>
                <a:cxn ang="0">
                  <a:pos x="14" y="42"/>
                </a:cxn>
                <a:cxn ang="0">
                  <a:pos x="105" y="57"/>
                </a:cxn>
              </a:cxnLst>
              <a:rect l="0" t="0" r="r" b="b"/>
              <a:pathLst>
                <a:path w="105" h="57">
                  <a:moveTo>
                    <a:pt x="105" y="57"/>
                  </a:moveTo>
                  <a:lnTo>
                    <a:pt x="105" y="39"/>
                  </a:lnTo>
                  <a:lnTo>
                    <a:pt x="92" y="13"/>
                  </a:lnTo>
                  <a:lnTo>
                    <a:pt x="72" y="0"/>
                  </a:lnTo>
                  <a:lnTo>
                    <a:pt x="0" y="7"/>
                  </a:lnTo>
                  <a:lnTo>
                    <a:pt x="14" y="19"/>
                  </a:lnTo>
                  <a:lnTo>
                    <a:pt x="14" y="42"/>
                  </a:lnTo>
                  <a:lnTo>
                    <a:pt x="105" y="57"/>
                  </a:lnTo>
                  <a:close/>
                </a:path>
              </a:pathLst>
            </a:custGeom>
            <a:solidFill>
              <a:srgbClr val="5E7287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1" name="Freeform 190"/>
            <p:cNvSpPr>
              <a:spLocks/>
            </p:cNvSpPr>
            <p:nvPr/>
          </p:nvSpPr>
          <p:spPr bwMode="auto">
            <a:xfrm>
              <a:off x="3924509" y="217488"/>
              <a:ext cx="74612" cy="39688"/>
            </a:xfrm>
            <a:custGeom>
              <a:avLst/>
              <a:gdLst/>
              <a:ahLst/>
              <a:cxnLst>
                <a:cxn ang="0">
                  <a:pos x="95" y="51"/>
                </a:cxn>
                <a:cxn ang="0">
                  <a:pos x="95" y="35"/>
                </a:cxn>
                <a:cxn ang="0">
                  <a:pos x="82" y="11"/>
                </a:cxn>
                <a:cxn ang="0">
                  <a:pos x="65" y="0"/>
                </a:cxn>
                <a:cxn ang="0">
                  <a:pos x="0" y="6"/>
                </a:cxn>
                <a:cxn ang="0">
                  <a:pos x="13" y="15"/>
                </a:cxn>
                <a:cxn ang="0">
                  <a:pos x="13" y="36"/>
                </a:cxn>
                <a:cxn ang="0">
                  <a:pos x="95" y="51"/>
                </a:cxn>
              </a:cxnLst>
              <a:rect l="0" t="0" r="r" b="b"/>
              <a:pathLst>
                <a:path w="95" h="51">
                  <a:moveTo>
                    <a:pt x="95" y="51"/>
                  </a:moveTo>
                  <a:lnTo>
                    <a:pt x="95" y="35"/>
                  </a:lnTo>
                  <a:lnTo>
                    <a:pt x="82" y="11"/>
                  </a:lnTo>
                  <a:lnTo>
                    <a:pt x="65" y="0"/>
                  </a:lnTo>
                  <a:lnTo>
                    <a:pt x="0" y="6"/>
                  </a:lnTo>
                  <a:lnTo>
                    <a:pt x="13" y="15"/>
                  </a:lnTo>
                  <a:lnTo>
                    <a:pt x="13" y="36"/>
                  </a:lnTo>
                  <a:lnTo>
                    <a:pt x="95" y="51"/>
                  </a:lnTo>
                  <a:close/>
                </a:path>
              </a:pathLst>
            </a:custGeom>
            <a:solidFill>
              <a:srgbClr val="5E7287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2" name="Freeform 191"/>
            <p:cNvSpPr>
              <a:spLocks/>
            </p:cNvSpPr>
            <p:nvPr/>
          </p:nvSpPr>
          <p:spPr bwMode="auto">
            <a:xfrm>
              <a:off x="4162634" y="274637"/>
              <a:ext cx="76199" cy="28574"/>
            </a:xfrm>
            <a:custGeom>
              <a:avLst/>
              <a:gdLst/>
              <a:ahLst/>
              <a:cxnLst>
                <a:cxn ang="0">
                  <a:pos x="77" y="0"/>
                </a:cxn>
                <a:cxn ang="0">
                  <a:pos x="0" y="5"/>
                </a:cxn>
                <a:cxn ang="0">
                  <a:pos x="5" y="15"/>
                </a:cxn>
                <a:cxn ang="0">
                  <a:pos x="7" y="31"/>
                </a:cxn>
                <a:cxn ang="0">
                  <a:pos x="44" y="35"/>
                </a:cxn>
                <a:cxn ang="0">
                  <a:pos x="96" y="32"/>
                </a:cxn>
                <a:cxn ang="0">
                  <a:pos x="93" y="19"/>
                </a:cxn>
                <a:cxn ang="0">
                  <a:pos x="90" y="16"/>
                </a:cxn>
                <a:cxn ang="0">
                  <a:pos x="84" y="9"/>
                </a:cxn>
                <a:cxn ang="0">
                  <a:pos x="78" y="3"/>
                </a:cxn>
                <a:cxn ang="0">
                  <a:pos x="77" y="0"/>
                </a:cxn>
              </a:cxnLst>
              <a:rect l="0" t="0" r="r" b="b"/>
              <a:pathLst>
                <a:path w="96" h="35">
                  <a:moveTo>
                    <a:pt x="77" y="0"/>
                  </a:moveTo>
                  <a:lnTo>
                    <a:pt x="0" y="5"/>
                  </a:lnTo>
                  <a:lnTo>
                    <a:pt x="5" y="15"/>
                  </a:lnTo>
                  <a:lnTo>
                    <a:pt x="7" y="31"/>
                  </a:lnTo>
                  <a:lnTo>
                    <a:pt x="44" y="35"/>
                  </a:lnTo>
                  <a:lnTo>
                    <a:pt x="96" y="32"/>
                  </a:lnTo>
                  <a:lnTo>
                    <a:pt x="93" y="19"/>
                  </a:lnTo>
                  <a:lnTo>
                    <a:pt x="90" y="16"/>
                  </a:lnTo>
                  <a:lnTo>
                    <a:pt x="84" y="9"/>
                  </a:lnTo>
                  <a:lnTo>
                    <a:pt x="78" y="3"/>
                  </a:lnTo>
                  <a:lnTo>
                    <a:pt x="77" y="0"/>
                  </a:lnTo>
                  <a:close/>
                </a:path>
              </a:pathLst>
            </a:custGeom>
            <a:solidFill>
              <a:srgbClr val="A0A5A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3" name="Freeform 192"/>
            <p:cNvSpPr>
              <a:spLocks/>
            </p:cNvSpPr>
            <p:nvPr/>
          </p:nvSpPr>
          <p:spPr bwMode="auto">
            <a:xfrm>
              <a:off x="3930858" y="225425"/>
              <a:ext cx="66676" cy="23813"/>
            </a:xfrm>
            <a:custGeom>
              <a:avLst/>
              <a:gdLst/>
              <a:ahLst/>
              <a:cxnLst>
                <a:cxn ang="0">
                  <a:pos x="69" y="0"/>
                </a:cxn>
                <a:cxn ang="0">
                  <a:pos x="0" y="5"/>
                </a:cxn>
                <a:cxn ang="0">
                  <a:pos x="5" y="13"/>
                </a:cxn>
                <a:cxn ang="0">
                  <a:pos x="7" y="27"/>
                </a:cxn>
                <a:cxn ang="0">
                  <a:pos x="41" y="31"/>
                </a:cxn>
                <a:cxn ang="0">
                  <a:pos x="86" y="29"/>
                </a:cxn>
                <a:cxn ang="0">
                  <a:pos x="83" y="18"/>
                </a:cxn>
                <a:cxn ang="0">
                  <a:pos x="81" y="15"/>
                </a:cxn>
                <a:cxn ang="0">
                  <a:pos x="75" y="8"/>
                </a:cxn>
                <a:cxn ang="0">
                  <a:pos x="69" y="3"/>
                </a:cxn>
                <a:cxn ang="0">
                  <a:pos x="69" y="0"/>
                </a:cxn>
              </a:cxnLst>
              <a:rect l="0" t="0" r="r" b="b"/>
              <a:pathLst>
                <a:path w="86" h="31">
                  <a:moveTo>
                    <a:pt x="69" y="0"/>
                  </a:moveTo>
                  <a:lnTo>
                    <a:pt x="0" y="5"/>
                  </a:lnTo>
                  <a:lnTo>
                    <a:pt x="5" y="13"/>
                  </a:lnTo>
                  <a:lnTo>
                    <a:pt x="7" y="27"/>
                  </a:lnTo>
                  <a:lnTo>
                    <a:pt x="41" y="31"/>
                  </a:lnTo>
                  <a:lnTo>
                    <a:pt x="86" y="29"/>
                  </a:lnTo>
                  <a:lnTo>
                    <a:pt x="83" y="18"/>
                  </a:lnTo>
                  <a:lnTo>
                    <a:pt x="81" y="15"/>
                  </a:lnTo>
                  <a:lnTo>
                    <a:pt x="75" y="8"/>
                  </a:lnTo>
                  <a:lnTo>
                    <a:pt x="69" y="3"/>
                  </a:lnTo>
                  <a:lnTo>
                    <a:pt x="69" y="0"/>
                  </a:lnTo>
                  <a:close/>
                </a:path>
              </a:pathLst>
            </a:custGeom>
            <a:solidFill>
              <a:srgbClr val="A0A5A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4" name="Freeform 193"/>
            <p:cNvSpPr>
              <a:spLocks/>
            </p:cNvSpPr>
            <p:nvPr/>
          </p:nvSpPr>
          <p:spPr bwMode="auto">
            <a:xfrm>
              <a:off x="4165808" y="280988"/>
              <a:ext cx="69850" cy="12699"/>
            </a:xfrm>
            <a:custGeom>
              <a:avLst/>
              <a:gdLst/>
              <a:ahLst/>
              <a:cxnLst>
                <a:cxn ang="0">
                  <a:pos x="84" y="0"/>
                </a:cxn>
                <a:cxn ang="0">
                  <a:pos x="0" y="7"/>
                </a:cxn>
                <a:cxn ang="0">
                  <a:pos x="8" y="17"/>
                </a:cxn>
                <a:cxn ang="0">
                  <a:pos x="85" y="13"/>
                </a:cxn>
                <a:cxn ang="0">
                  <a:pos x="86" y="11"/>
                </a:cxn>
                <a:cxn ang="0">
                  <a:pos x="87" y="7"/>
                </a:cxn>
                <a:cxn ang="0">
                  <a:pos x="87" y="2"/>
                </a:cxn>
                <a:cxn ang="0">
                  <a:pos x="84" y="0"/>
                </a:cxn>
              </a:cxnLst>
              <a:rect l="0" t="0" r="r" b="b"/>
              <a:pathLst>
                <a:path w="87" h="17">
                  <a:moveTo>
                    <a:pt x="84" y="0"/>
                  </a:moveTo>
                  <a:lnTo>
                    <a:pt x="0" y="7"/>
                  </a:lnTo>
                  <a:lnTo>
                    <a:pt x="8" y="17"/>
                  </a:lnTo>
                  <a:lnTo>
                    <a:pt x="85" y="13"/>
                  </a:lnTo>
                  <a:lnTo>
                    <a:pt x="86" y="11"/>
                  </a:lnTo>
                  <a:lnTo>
                    <a:pt x="87" y="7"/>
                  </a:lnTo>
                  <a:lnTo>
                    <a:pt x="87" y="2"/>
                  </a:lnTo>
                  <a:lnTo>
                    <a:pt x="84" y="0"/>
                  </a:lnTo>
                  <a:close/>
                </a:path>
              </a:pathLst>
            </a:custGeom>
            <a:solidFill>
              <a:srgbClr val="DBDBE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5" name="Freeform 194"/>
            <p:cNvSpPr>
              <a:spLocks/>
            </p:cNvSpPr>
            <p:nvPr/>
          </p:nvSpPr>
          <p:spPr bwMode="auto">
            <a:xfrm>
              <a:off x="3934033" y="230188"/>
              <a:ext cx="61913" cy="12699"/>
            </a:xfrm>
            <a:custGeom>
              <a:avLst/>
              <a:gdLst/>
              <a:ahLst/>
              <a:cxnLst>
                <a:cxn ang="0">
                  <a:pos x="74" y="0"/>
                </a:cxn>
                <a:cxn ang="0">
                  <a:pos x="0" y="7"/>
                </a:cxn>
                <a:cxn ang="0">
                  <a:pos x="7" y="16"/>
                </a:cxn>
                <a:cxn ang="0">
                  <a:pos x="76" y="13"/>
                </a:cxn>
                <a:cxn ang="0">
                  <a:pos x="77" y="10"/>
                </a:cxn>
                <a:cxn ang="0">
                  <a:pos x="77" y="6"/>
                </a:cxn>
                <a:cxn ang="0">
                  <a:pos x="77" y="2"/>
                </a:cxn>
                <a:cxn ang="0">
                  <a:pos x="74" y="0"/>
                </a:cxn>
              </a:cxnLst>
              <a:rect l="0" t="0" r="r" b="b"/>
              <a:pathLst>
                <a:path w="77" h="16">
                  <a:moveTo>
                    <a:pt x="74" y="0"/>
                  </a:moveTo>
                  <a:lnTo>
                    <a:pt x="0" y="7"/>
                  </a:lnTo>
                  <a:lnTo>
                    <a:pt x="7" y="16"/>
                  </a:lnTo>
                  <a:lnTo>
                    <a:pt x="76" y="13"/>
                  </a:lnTo>
                  <a:lnTo>
                    <a:pt x="77" y="10"/>
                  </a:lnTo>
                  <a:lnTo>
                    <a:pt x="77" y="6"/>
                  </a:lnTo>
                  <a:lnTo>
                    <a:pt x="77" y="2"/>
                  </a:lnTo>
                  <a:lnTo>
                    <a:pt x="74" y="0"/>
                  </a:lnTo>
                  <a:close/>
                </a:path>
              </a:pathLst>
            </a:custGeom>
            <a:solidFill>
              <a:srgbClr val="DBDBE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6" name="Freeform 195"/>
            <p:cNvSpPr>
              <a:spLocks/>
            </p:cNvSpPr>
            <p:nvPr/>
          </p:nvSpPr>
          <p:spPr bwMode="auto">
            <a:xfrm>
              <a:off x="3397458" y="617538"/>
              <a:ext cx="141288" cy="128589"/>
            </a:xfrm>
            <a:custGeom>
              <a:avLst/>
              <a:gdLst/>
              <a:ahLst/>
              <a:cxnLst>
                <a:cxn ang="0">
                  <a:pos x="174" y="1"/>
                </a:cxn>
                <a:cxn ang="0">
                  <a:pos x="147" y="0"/>
                </a:cxn>
                <a:cxn ang="0">
                  <a:pos x="124" y="0"/>
                </a:cxn>
                <a:cxn ang="0">
                  <a:pos x="102" y="1"/>
                </a:cxn>
                <a:cxn ang="0">
                  <a:pos x="83" y="3"/>
                </a:cxn>
                <a:cxn ang="0">
                  <a:pos x="63" y="8"/>
                </a:cxn>
                <a:cxn ang="0">
                  <a:pos x="43" y="15"/>
                </a:cxn>
                <a:cxn ang="0">
                  <a:pos x="23" y="23"/>
                </a:cxn>
                <a:cxn ang="0">
                  <a:pos x="0" y="35"/>
                </a:cxn>
                <a:cxn ang="0">
                  <a:pos x="35" y="162"/>
                </a:cxn>
                <a:cxn ang="0">
                  <a:pos x="48" y="158"/>
                </a:cxn>
                <a:cxn ang="0">
                  <a:pos x="62" y="157"/>
                </a:cxn>
                <a:cxn ang="0">
                  <a:pos x="75" y="155"/>
                </a:cxn>
                <a:cxn ang="0">
                  <a:pos x="87" y="154"/>
                </a:cxn>
                <a:cxn ang="0">
                  <a:pos x="100" y="154"/>
                </a:cxn>
                <a:cxn ang="0">
                  <a:pos x="113" y="154"/>
                </a:cxn>
                <a:cxn ang="0">
                  <a:pos x="126" y="154"/>
                </a:cxn>
                <a:cxn ang="0">
                  <a:pos x="140" y="154"/>
                </a:cxn>
                <a:cxn ang="0">
                  <a:pos x="156" y="111"/>
                </a:cxn>
                <a:cxn ang="0">
                  <a:pos x="178" y="28"/>
                </a:cxn>
                <a:cxn ang="0">
                  <a:pos x="174" y="1"/>
                </a:cxn>
              </a:cxnLst>
              <a:rect l="0" t="0" r="r" b="b"/>
              <a:pathLst>
                <a:path w="178" h="162">
                  <a:moveTo>
                    <a:pt x="174" y="1"/>
                  </a:moveTo>
                  <a:lnTo>
                    <a:pt x="147" y="0"/>
                  </a:lnTo>
                  <a:lnTo>
                    <a:pt x="124" y="0"/>
                  </a:lnTo>
                  <a:lnTo>
                    <a:pt x="102" y="1"/>
                  </a:lnTo>
                  <a:lnTo>
                    <a:pt x="83" y="3"/>
                  </a:lnTo>
                  <a:lnTo>
                    <a:pt x="63" y="8"/>
                  </a:lnTo>
                  <a:lnTo>
                    <a:pt x="43" y="15"/>
                  </a:lnTo>
                  <a:lnTo>
                    <a:pt x="23" y="23"/>
                  </a:lnTo>
                  <a:lnTo>
                    <a:pt x="0" y="35"/>
                  </a:lnTo>
                  <a:lnTo>
                    <a:pt x="35" y="162"/>
                  </a:lnTo>
                  <a:lnTo>
                    <a:pt x="48" y="158"/>
                  </a:lnTo>
                  <a:lnTo>
                    <a:pt x="62" y="157"/>
                  </a:lnTo>
                  <a:lnTo>
                    <a:pt x="75" y="155"/>
                  </a:lnTo>
                  <a:lnTo>
                    <a:pt x="87" y="154"/>
                  </a:lnTo>
                  <a:lnTo>
                    <a:pt x="100" y="154"/>
                  </a:lnTo>
                  <a:lnTo>
                    <a:pt x="113" y="154"/>
                  </a:lnTo>
                  <a:lnTo>
                    <a:pt x="126" y="154"/>
                  </a:lnTo>
                  <a:lnTo>
                    <a:pt x="140" y="154"/>
                  </a:lnTo>
                  <a:lnTo>
                    <a:pt x="156" y="111"/>
                  </a:lnTo>
                  <a:lnTo>
                    <a:pt x="178" y="28"/>
                  </a:lnTo>
                  <a:lnTo>
                    <a:pt x="174" y="1"/>
                  </a:lnTo>
                  <a:close/>
                </a:path>
              </a:pathLst>
            </a:custGeom>
            <a:solidFill>
              <a:srgbClr val="A0A5A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7" name="Freeform 196"/>
            <p:cNvSpPr>
              <a:spLocks/>
            </p:cNvSpPr>
            <p:nvPr/>
          </p:nvSpPr>
          <p:spPr bwMode="auto">
            <a:xfrm>
              <a:off x="3406985" y="615948"/>
              <a:ext cx="128589" cy="125413"/>
            </a:xfrm>
            <a:custGeom>
              <a:avLst/>
              <a:gdLst/>
              <a:ahLst/>
              <a:cxnLst>
                <a:cxn ang="0">
                  <a:pos x="163" y="3"/>
                </a:cxn>
                <a:cxn ang="0">
                  <a:pos x="112" y="0"/>
                </a:cxn>
                <a:cxn ang="0">
                  <a:pos x="46" y="11"/>
                </a:cxn>
                <a:cxn ang="0">
                  <a:pos x="0" y="35"/>
                </a:cxn>
                <a:cxn ang="0">
                  <a:pos x="46" y="158"/>
                </a:cxn>
                <a:cxn ang="0">
                  <a:pos x="105" y="156"/>
                </a:cxn>
                <a:cxn ang="0">
                  <a:pos x="163" y="3"/>
                </a:cxn>
              </a:cxnLst>
              <a:rect l="0" t="0" r="r" b="b"/>
              <a:pathLst>
                <a:path w="163" h="158">
                  <a:moveTo>
                    <a:pt x="163" y="3"/>
                  </a:moveTo>
                  <a:lnTo>
                    <a:pt x="112" y="0"/>
                  </a:lnTo>
                  <a:lnTo>
                    <a:pt x="46" y="11"/>
                  </a:lnTo>
                  <a:lnTo>
                    <a:pt x="0" y="35"/>
                  </a:lnTo>
                  <a:lnTo>
                    <a:pt x="46" y="158"/>
                  </a:lnTo>
                  <a:lnTo>
                    <a:pt x="105" y="156"/>
                  </a:lnTo>
                  <a:lnTo>
                    <a:pt x="163" y="3"/>
                  </a:lnTo>
                  <a:close/>
                </a:path>
              </a:pathLst>
            </a:custGeom>
            <a:solidFill>
              <a:srgbClr val="B5BAC4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8" name="Freeform 197"/>
            <p:cNvSpPr>
              <a:spLocks/>
            </p:cNvSpPr>
            <p:nvPr/>
          </p:nvSpPr>
          <p:spPr bwMode="auto">
            <a:xfrm>
              <a:off x="3424443" y="623888"/>
              <a:ext cx="74612" cy="112714"/>
            </a:xfrm>
            <a:custGeom>
              <a:avLst/>
              <a:gdLst/>
              <a:ahLst/>
              <a:cxnLst>
                <a:cxn ang="0">
                  <a:pos x="95" y="0"/>
                </a:cxn>
                <a:cxn ang="0">
                  <a:pos x="61" y="140"/>
                </a:cxn>
                <a:cxn ang="0">
                  <a:pos x="38" y="140"/>
                </a:cxn>
                <a:cxn ang="0">
                  <a:pos x="0" y="15"/>
                </a:cxn>
                <a:cxn ang="0">
                  <a:pos x="44" y="4"/>
                </a:cxn>
                <a:cxn ang="0">
                  <a:pos x="95" y="0"/>
                </a:cxn>
              </a:cxnLst>
              <a:rect l="0" t="0" r="r" b="b"/>
              <a:pathLst>
                <a:path w="95" h="140">
                  <a:moveTo>
                    <a:pt x="95" y="0"/>
                  </a:moveTo>
                  <a:lnTo>
                    <a:pt x="61" y="140"/>
                  </a:lnTo>
                  <a:lnTo>
                    <a:pt x="38" y="140"/>
                  </a:lnTo>
                  <a:lnTo>
                    <a:pt x="0" y="15"/>
                  </a:lnTo>
                  <a:lnTo>
                    <a:pt x="44" y="4"/>
                  </a:lnTo>
                  <a:lnTo>
                    <a:pt x="95" y="0"/>
                  </a:lnTo>
                  <a:close/>
                </a:path>
              </a:pathLst>
            </a:custGeom>
            <a:solidFill>
              <a:srgbClr val="DBDBE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9" name="Freeform 198"/>
            <p:cNvSpPr>
              <a:spLocks/>
            </p:cNvSpPr>
            <p:nvPr/>
          </p:nvSpPr>
          <p:spPr bwMode="auto">
            <a:xfrm>
              <a:off x="3535568" y="193675"/>
              <a:ext cx="701675" cy="180975"/>
            </a:xfrm>
            <a:custGeom>
              <a:avLst/>
              <a:gdLst/>
              <a:ahLst/>
              <a:cxnLst>
                <a:cxn ang="0">
                  <a:pos x="884" y="183"/>
                </a:cxn>
                <a:cxn ang="0">
                  <a:pos x="28" y="0"/>
                </a:cxn>
                <a:cxn ang="0">
                  <a:pos x="0" y="4"/>
                </a:cxn>
                <a:cxn ang="0">
                  <a:pos x="7" y="8"/>
                </a:cxn>
                <a:cxn ang="0">
                  <a:pos x="738" y="227"/>
                </a:cxn>
                <a:cxn ang="0">
                  <a:pos x="848" y="205"/>
                </a:cxn>
                <a:cxn ang="0">
                  <a:pos x="859" y="190"/>
                </a:cxn>
                <a:cxn ang="0">
                  <a:pos x="884" y="183"/>
                </a:cxn>
              </a:cxnLst>
              <a:rect l="0" t="0" r="r" b="b"/>
              <a:pathLst>
                <a:path w="884" h="227">
                  <a:moveTo>
                    <a:pt x="884" y="183"/>
                  </a:moveTo>
                  <a:lnTo>
                    <a:pt x="28" y="0"/>
                  </a:lnTo>
                  <a:lnTo>
                    <a:pt x="0" y="4"/>
                  </a:lnTo>
                  <a:lnTo>
                    <a:pt x="7" y="8"/>
                  </a:lnTo>
                  <a:lnTo>
                    <a:pt x="738" y="227"/>
                  </a:lnTo>
                  <a:lnTo>
                    <a:pt x="848" y="205"/>
                  </a:lnTo>
                  <a:lnTo>
                    <a:pt x="859" y="190"/>
                  </a:lnTo>
                  <a:lnTo>
                    <a:pt x="884" y="183"/>
                  </a:lnTo>
                  <a:close/>
                </a:path>
              </a:pathLst>
            </a:custGeom>
            <a:solidFill>
              <a:srgbClr val="DBDBE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0" name="Freeform 199"/>
            <p:cNvSpPr>
              <a:spLocks/>
            </p:cNvSpPr>
            <p:nvPr/>
          </p:nvSpPr>
          <p:spPr bwMode="auto">
            <a:xfrm>
              <a:off x="4472195" y="374650"/>
              <a:ext cx="34926" cy="42862"/>
            </a:xfrm>
            <a:custGeom>
              <a:avLst/>
              <a:gdLst/>
              <a:ahLst/>
              <a:cxnLst>
                <a:cxn ang="0">
                  <a:pos x="29" y="0"/>
                </a:cxn>
                <a:cxn ang="0">
                  <a:pos x="41" y="29"/>
                </a:cxn>
                <a:cxn ang="0">
                  <a:pos x="44" y="46"/>
                </a:cxn>
                <a:cxn ang="0">
                  <a:pos x="15" y="53"/>
                </a:cxn>
                <a:cxn ang="0">
                  <a:pos x="11" y="35"/>
                </a:cxn>
                <a:cxn ang="0">
                  <a:pos x="0" y="7"/>
                </a:cxn>
                <a:cxn ang="0">
                  <a:pos x="29" y="0"/>
                </a:cxn>
              </a:cxnLst>
              <a:rect l="0" t="0" r="r" b="b"/>
              <a:pathLst>
                <a:path w="44" h="53">
                  <a:moveTo>
                    <a:pt x="29" y="0"/>
                  </a:moveTo>
                  <a:lnTo>
                    <a:pt x="41" y="29"/>
                  </a:lnTo>
                  <a:lnTo>
                    <a:pt x="44" y="46"/>
                  </a:lnTo>
                  <a:lnTo>
                    <a:pt x="15" y="53"/>
                  </a:lnTo>
                  <a:lnTo>
                    <a:pt x="11" y="35"/>
                  </a:lnTo>
                  <a:lnTo>
                    <a:pt x="0" y="7"/>
                  </a:lnTo>
                  <a:lnTo>
                    <a:pt x="29" y="0"/>
                  </a:lnTo>
                  <a:close/>
                </a:path>
              </a:pathLst>
            </a:custGeom>
            <a:solidFill>
              <a:srgbClr val="2D476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1" name="Freeform 200"/>
            <p:cNvSpPr>
              <a:spLocks/>
            </p:cNvSpPr>
            <p:nvPr/>
          </p:nvSpPr>
          <p:spPr bwMode="auto">
            <a:xfrm>
              <a:off x="3527632" y="323850"/>
              <a:ext cx="1255713" cy="323850"/>
            </a:xfrm>
            <a:custGeom>
              <a:avLst/>
              <a:gdLst/>
              <a:ahLst/>
              <a:cxnLst>
                <a:cxn ang="0">
                  <a:pos x="26" y="396"/>
                </a:cxn>
                <a:cxn ang="0">
                  <a:pos x="286" y="350"/>
                </a:cxn>
                <a:cxn ang="0">
                  <a:pos x="682" y="265"/>
                </a:cxn>
                <a:cxn ang="0">
                  <a:pos x="1196" y="148"/>
                </a:cxn>
                <a:cxn ang="0">
                  <a:pos x="1466" y="73"/>
                </a:cxn>
                <a:cxn ang="0">
                  <a:pos x="1551" y="40"/>
                </a:cxn>
                <a:cxn ang="0">
                  <a:pos x="1544" y="0"/>
                </a:cxn>
                <a:cxn ang="0">
                  <a:pos x="1569" y="0"/>
                </a:cxn>
                <a:cxn ang="0">
                  <a:pos x="1583" y="22"/>
                </a:cxn>
                <a:cxn ang="0">
                  <a:pos x="1563" y="55"/>
                </a:cxn>
                <a:cxn ang="0">
                  <a:pos x="1500" y="94"/>
                </a:cxn>
                <a:cxn ang="0">
                  <a:pos x="1390" y="138"/>
                </a:cxn>
                <a:cxn ang="0">
                  <a:pos x="1178" y="196"/>
                </a:cxn>
                <a:cxn ang="0">
                  <a:pos x="1149" y="204"/>
                </a:cxn>
                <a:cxn ang="0">
                  <a:pos x="1103" y="204"/>
                </a:cxn>
                <a:cxn ang="0">
                  <a:pos x="1022" y="209"/>
                </a:cxn>
                <a:cxn ang="0">
                  <a:pos x="933" y="231"/>
                </a:cxn>
                <a:cxn ang="0">
                  <a:pos x="851" y="260"/>
                </a:cxn>
                <a:cxn ang="0">
                  <a:pos x="750" y="308"/>
                </a:cxn>
                <a:cxn ang="0">
                  <a:pos x="716" y="319"/>
                </a:cxn>
                <a:cxn ang="0">
                  <a:pos x="385" y="376"/>
                </a:cxn>
                <a:cxn ang="0">
                  <a:pos x="219" y="402"/>
                </a:cxn>
                <a:cxn ang="0">
                  <a:pos x="44" y="409"/>
                </a:cxn>
                <a:cxn ang="0">
                  <a:pos x="0" y="409"/>
                </a:cxn>
                <a:cxn ang="0">
                  <a:pos x="26" y="396"/>
                </a:cxn>
              </a:cxnLst>
              <a:rect l="0" t="0" r="r" b="b"/>
              <a:pathLst>
                <a:path w="1583" h="409">
                  <a:moveTo>
                    <a:pt x="26" y="396"/>
                  </a:moveTo>
                  <a:lnTo>
                    <a:pt x="286" y="350"/>
                  </a:lnTo>
                  <a:lnTo>
                    <a:pt x="682" y="265"/>
                  </a:lnTo>
                  <a:lnTo>
                    <a:pt x="1196" y="148"/>
                  </a:lnTo>
                  <a:lnTo>
                    <a:pt x="1466" y="73"/>
                  </a:lnTo>
                  <a:lnTo>
                    <a:pt x="1551" y="40"/>
                  </a:lnTo>
                  <a:lnTo>
                    <a:pt x="1544" y="0"/>
                  </a:lnTo>
                  <a:lnTo>
                    <a:pt x="1569" y="0"/>
                  </a:lnTo>
                  <a:lnTo>
                    <a:pt x="1583" y="22"/>
                  </a:lnTo>
                  <a:lnTo>
                    <a:pt x="1563" y="55"/>
                  </a:lnTo>
                  <a:lnTo>
                    <a:pt x="1500" y="94"/>
                  </a:lnTo>
                  <a:lnTo>
                    <a:pt x="1390" y="138"/>
                  </a:lnTo>
                  <a:lnTo>
                    <a:pt x="1178" y="196"/>
                  </a:lnTo>
                  <a:lnTo>
                    <a:pt x="1149" y="204"/>
                  </a:lnTo>
                  <a:lnTo>
                    <a:pt x="1103" y="204"/>
                  </a:lnTo>
                  <a:lnTo>
                    <a:pt x="1022" y="209"/>
                  </a:lnTo>
                  <a:lnTo>
                    <a:pt x="933" y="231"/>
                  </a:lnTo>
                  <a:lnTo>
                    <a:pt x="851" y="260"/>
                  </a:lnTo>
                  <a:lnTo>
                    <a:pt x="750" y="308"/>
                  </a:lnTo>
                  <a:lnTo>
                    <a:pt x="716" y="319"/>
                  </a:lnTo>
                  <a:lnTo>
                    <a:pt x="385" y="376"/>
                  </a:lnTo>
                  <a:lnTo>
                    <a:pt x="219" y="402"/>
                  </a:lnTo>
                  <a:lnTo>
                    <a:pt x="44" y="409"/>
                  </a:lnTo>
                  <a:lnTo>
                    <a:pt x="0" y="409"/>
                  </a:lnTo>
                  <a:lnTo>
                    <a:pt x="26" y="396"/>
                  </a:lnTo>
                  <a:close/>
                </a:path>
              </a:pathLst>
            </a:custGeom>
            <a:solidFill>
              <a:srgbClr val="758E87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50" name="Group 131"/>
          <p:cNvGrpSpPr>
            <a:grpSpLocks noChangeAspect="1"/>
          </p:cNvGrpSpPr>
          <p:nvPr/>
        </p:nvGrpSpPr>
        <p:grpSpPr>
          <a:xfrm rot="21025363">
            <a:off x="1153743" y="5184590"/>
            <a:ext cx="787108" cy="365760"/>
            <a:chOff x="3240295" y="190498"/>
            <a:chExt cx="1550988" cy="720724"/>
          </a:xfrm>
        </p:grpSpPr>
        <p:sp>
          <p:nvSpPr>
            <p:cNvPr id="133" name="Freeform 119"/>
            <p:cNvSpPr>
              <a:spLocks/>
            </p:cNvSpPr>
            <p:nvPr/>
          </p:nvSpPr>
          <p:spPr bwMode="auto">
            <a:xfrm>
              <a:off x="3240295" y="190499"/>
              <a:ext cx="1550988" cy="720723"/>
            </a:xfrm>
            <a:custGeom>
              <a:avLst/>
              <a:gdLst/>
              <a:ahLst/>
              <a:cxnLst>
                <a:cxn ang="0">
                  <a:pos x="1831" y="103"/>
                </a:cxn>
                <a:cxn ang="0">
                  <a:pos x="1913" y="151"/>
                </a:cxn>
                <a:cxn ang="0">
                  <a:pos x="1947" y="164"/>
                </a:cxn>
                <a:cxn ang="0">
                  <a:pos x="1950" y="193"/>
                </a:cxn>
                <a:cxn ang="0">
                  <a:pos x="1902" y="242"/>
                </a:cxn>
                <a:cxn ang="0">
                  <a:pos x="1830" y="283"/>
                </a:cxn>
                <a:cxn ang="0">
                  <a:pos x="1753" y="313"/>
                </a:cxn>
                <a:cxn ang="0">
                  <a:pos x="1671" y="336"/>
                </a:cxn>
                <a:cxn ang="0">
                  <a:pos x="1588" y="358"/>
                </a:cxn>
                <a:cxn ang="0">
                  <a:pos x="1534" y="405"/>
                </a:cxn>
                <a:cxn ang="0">
                  <a:pos x="1626" y="501"/>
                </a:cxn>
                <a:cxn ang="0">
                  <a:pos x="1675" y="535"/>
                </a:cxn>
                <a:cxn ang="0">
                  <a:pos x="1671" y="595"/>
                </a:cxn>
                <a:cxn ang="0">
                  <a:pos x="1545" y="613"/>
                </a:cxn>
                <a:cxn ang="0">
                  <a:pos x="1542" y="693"/>
                </a:cxn>
                <a:cxn ang="0">
                  <a:pos x="1652" y="694"/>
                </a:cxn>
                <a:cxn ang="0">
                  <a:pos x="1670" y="757"/>
                </a:cxn>
                <a:cxn ang="0">
                  <a:pos x="1570" y="789"/>
                </a:cxn>
                <a:cxn ang="0">
                  <a:pos x="1484" y="883"/>
                </a:cxn>
                <a:cxn ang="0">
                  <a:pos x="1466" y="892"/>
                </a:cxn>
                <a:cxn ang="0">
                  <a:pos x="1418" y="901"/>
                </a:cxn>
                <a:cxn ang="0">
                  <a:pos x="1337" y="836"/>
                </a:cxn>
                <a:cxn ang="0">
                  <a:pos x="1098" y="493"/>
                </a:cxn>
                <a:cxn ang="0">
                  <a:pos x="716" y="564"/>
                </a:cxn>
                <a:cxn ang="0">
                  <a:pos x="685" y="568"/>
                </a:cxn>
                <a:cxn ang="0">
                  <a:pos x="640" y="576"/>
                </a:cxn>
                <a:cxn ang="0">
                  <a:pos x="577" y="584"/>
                </a:cxn>
                <a:cxn ang="0">
                  <a:pos x="490" y="587"/>
                </a:cxn>
                <a:cxn ang="0">
                  <a:pos x="376" y="583"/>
                </a:cxn>
                <a:cxn ang="0">
                  <a:pos x="336" y="698"/>
                </a:cxn>
                <a:cxn ang="0">
                  <a:pos x="177" y="593"/>
                </a:cxn>
                <a:cxn ang="0">
                  <a:pos x="0" y="450"/>
                </a:cxn>
                <a:cxn ang="0">
                  <a:pos x="129" y="196"/>
                </a:cxn>
                <a:cxn ang="0">
                  <a:pos x="221" y="135"/>
                </a:cxn>
                <a:cxn ang="0">
                  <a:pos x="368" y="338"/>
                </a:cxn>
                <a:cxn ang="0">
                  <a:pos x="409" y="382"/>
                </a:cxn>
                <a:cxn ang="0">
                  <a:pos x="452" y="418"/>
                </a:cxn>
                <a:cxn ang="0">
                  <a:pos x="999" y="284"/>
                </a:cxn>
                <a:cxn ang="0">
                  <a:pos x="425" y="0"/>
                </a:cxn>
                <a:cxn ang="0">
                  <a:pos x="851" y="53"/>
                </a:cxn>
                <a:cxn ang="0">
                  <a:pos x="939" y="44"/>
                </a:cxn>
                <a:cxn ang="0">
                  <a:pos x="954" y="101"/>
                </a:cxn>
                <a:cxn ang="0">
                  <a:pos x="1148" y="100"/>
                </a:cxn>
                <a:cxn ang="0">
                  <a:pos x="1231" y="105"/>
                </a:cxn>
                <a:cxn ang="0">
                  <a:pos x="1251" y="121"/>
                </a:cxn>
                <a:cxn ang="0">
                  <a:pos x="1254" y="154"/>
                </a:cxn>
                <a:cxn ang="0">
                  <a:pos x="1461" y="148"/>
                </a:cxn>
              </a:cxnLst>
              <a:rect l="0" t="0" r="r" b="b"/>
              <a:pathLst>
                <a:path w="1952" h="906">
                  <a:moveTo>
                    <a:pt x="1683" y="98"/>
                  </a:moveTo>
                  <a:lnTo>
                    <a:pt x="1782" y="93"/>
                  </a:lnTo>
                  <a:lnTo>
                    <a:pt x="1831" y="103"/>
                  </a:lnTo>
                  <a:lnTo>
                    <a:pt x="1881" y="135"/>
                  </a:lnTo>
                  <a:lnTo>
                    <a:pt x="1896" y="152"/>
                  </a:lnTo>
                  <a:lnTo>
                    <a:pt x="1913" y="151"/>
                  </a:lnTo>
                  <a:lnTo>
                    <a:pt x="1927" y="153"/>
                  </a:lnTo>
                  <a:lnTo>
                    <a:pt x="1939" y="158"/>
                  </a:lnTo>
                  <a:lnTo>
                    <a:pt x="1947" y="164"/>
                  </a:lnTo>
                  <a:lnTo>
                    <a:pt x="1951" y="173"/>
                  </a:lnTo>
                  <a:lnTo>
                    <a:pt x="1952" y="183"/>
                  </a:lnTo>
                  <a:lnTo>
                    <a:pt x="1950" y="193"/>
                  </a:lnTo>
                  <a:lnTo>
                    <a:pt x="1944" y="206"/>
                  </a:lnTo>
                  <a:lnTo>
                    <a:pt x="1924" y="226"/>
                  </a:lnTo>
                  <a:lnTo>
                    <a:pt x="1902" y="242"/>
                  </a:lnTo>
                  <a:lnTo>
                    <a:pt x="1879" y="258"/>
                  </a:lnTo>
                  <a:lnTo>
                    <a:pt x="1856" y="272"/>
                  </a:lnTo>
                  <a:lnTo>
                    <a:pt x="1830" y="283"/>
                  </a:lnTo>
                  <a:lnTo>
                    <a:pt x="1805" y="295"/>
                  </a:lnTo>
                  <a:lnTo>
                    <a:pt x="1780" y="304"/>
                  </a:lnTo>
                  <a:lnTo>
                    <a:pt x="1753" y="313"/>
                  </a:lnTo>
                  <a:lnTo>
                    <a:pt x="1726" y="321"/>
                  </a:lnTo>
                  <a:lnTo>
                    <a:pt x="1699" y="329"/>
                  </a:lnTo>
                  <a:lnTo>
                    <a:pt x="1671" y="336"/>
                  </a:lnTo>
                  <a:lnTo>
                    <a:pt x="1644" y="343"/>
                  </a:lnTo>
                  <a:lnTo>
                    <a:pt x="1616" y="350"/>
                  </a:lnTo>
                  <a:lnTo>
                    <a:pt x="1588" y="358"/>
                  </a:lnTo>
                  <a:lnTo>
                    <a:pt x="1561" y="365"/>
                  </a:lnTo>
                  <a:lnTo>
                    <a:pt x="1534" y="373"/>
                  </a:lnTo>
                  <a:lnTo>
                    <a:pt x="1534" y="405"/>
                  </a:lnTo>
                  <a:lnTo>
                    <a:pt x="1523" y="499"/>
                  </a:lnTo>
                  <a:lnTo>
                    <a:pt x="1557" y="518"/>
                  </a:lnTo>
                  <a:lnTo>
                    <a:pt x="1626" y="501"/>
                  </a:lnTo>
                  <a:lnTo>
                    <a:pt x="1645" y="501"/>
                  </a:lnTo>
                  <a:lnTo>
                    <a:pt x="1660" y="519"/>
                  </a:lnTo>
                  <a:lnTo>
                    <a:pt x="1675" y="535"/>
                  </a:lnTo>
                  <a:lnTo>
                    <a:pt x="1682" y="558"/>
                  </a:lnTo>
                  <a:lnTo>
                    <a:pt x="1679" y="580"/>
                  </a:lnTo>
                  <a:lnTo>
                    <a:pt x="1671" y="595"/>
                  </a:lnTo>
                  <a:lnTo>
                    <a:pt x="1611" y="608"/>
                  </a:lnTo>
                  <a:lnTo>
                    <a:pt x="1587" y="608"/>
                  </a:lnTo>
                  <a:lnTo>
                    <a:pt x="1545" y="613"/>
                  </a:lnTo>
                  <a:lnTo>
                    <a:pt x="1515" y="611"/>
                  </a:lnTo>
                  <a:lnTo>
                    <a:pt x="1509" y="667"/>
                  </a:lnTo>
                  <a:lnTo>
                    <a:pt x="1542" y="693"/>
                  </a:lnTo>
                  <a:lnTo>
                    <a:pt x="1622" y="678"/>
                  </a:lnTo>
                  <a:lnTo>
                    <a:pt x="1634" y="695"/>
                  </a:lnTo>
                  <a:lnTo>
                    <a:pt x="1652" y="694"/>
                  </a:lnTo>
                  <a:lnTo>
                    <a:pt x="1663" y="712"/>
                  </a:lnTo>
                  <a:lnTo>
                    <a:pt x="1670" y="733"/>
                  </a:lnTo>
                  <a:lnTo>
                    <a:pt x="1670" y="757"/>
                  </a:lnTo>
                  <a:lnTo>
                    <a:pt x="1662" y="780"/>
                  </a:lnTo>
                  <a:lnTo>
                    <a:pt x="1590" y="790"/>
                  </a:lnTo>
                  <a:lnTo>
                    <a:pt x="1570" y="789"/>
                  </a:lnTo>
                  <a:lnTo>
                    <a:pt x="1526" y="795"/>
                  </a:lnTo>
                  <a:lnTo>
                    <a:pt x="1494" y="795"/>
                  </a:lnTo>
                  <a:lnTo>
                    <a:pt x="1484" y="883"/>
                  </a:lnTo>
                  <a:lnTo>
                    <a:pt x="1481" y="887"/>
                  </a:lnTo>
                  <a:lnTo>
                    <a:pt x="1476" y="889"/>
                  </a:lnTo>
                  <a:lnTo>
                    <a:pt x="1466" y="892"/>
                  </a:lnTo>
                  <a:lnTo>
                    <a:pt x="1452" y="895"/>
                  </a:lnTo>
                  <a:lnTo>
                    <a:pt x="1436" y="897"/>
                  </a:lnTo>
                  <a:lnTo>
                    <a:pt x="1418" y="901"/>
                  </a:lnTo>
                  <a:lnTo>
                    <a:pt x="1396" y="903"/>
                  </a:lnTo>
                  <a:lnTo>
                    <a:pt x="1372" y="906"/>
                  </a:lnTo>
                  <a:lnTo>
                    <a:pt x="1337" y="836"/>
                  </a:lnTo>
                  <a:lnTo>
                    <a:pt x="1198" y="525"/>
                  </a:lnTo>
                  <a:lnTo>
                    <a:pt x="1160" y="493"/>
                  </a:lnTo>
                  <a:lnTo>
                    <a:pt x="1098" y="493"/>
                  </a:lnTo>
                  <a:lnTo>
                    <a:pt x="884" y="531"/>
                  </a:lnTo>
                  <a:lnTo>
                    <a:pt x="724" y="564"/>
                  </a:lnTo>
                  <a:lnTo>
                    <a:pt x="716" y="564"/>
                  </a:lnTo>
                  <a:lnTo>
                    <a:pt x="707" y="564"/>
                  </a:lnTo>
                  <a:lnTo>
                    <a:pt x="697" y="566"/>
                  </a:lnTo>
                  <a:lnTo>
                    <a:pt x="685" y="568"/>
                  </a:lnTo>
                  <a:lnTo>
                    <a:pt x="671" y="570"/>
                  </a:lnTo>
                  <a:lnTo>
                    <a:pt x="658" y="573"/>
                  </a:lnTo>
                  <a:lnTo>
                    <a:pt x="640" y="576"/>
                  </a:lnTo>
                  <a:lnTo>
                    <a:pt x="622" y="578"/>
                  </a:lnTo>
                  <a:lnTo>
                    <a:pt x="601" y="581"/>
                  </a:lnTo>
                  <a:lnTo>
                    <a:pt x="577" y="584"/>
                  </a:lnTo>
                  <a:lnTo>
                    <a:pt x="552" y="585"/>
                  </a:lnTo>
                  <a:lnTo>
                    <a:pt x="523" y="586"/>
                  </a:lnTo>
                  <a:lnTo>
                    <a:pt x="490" y="587"/>
                  </a:lnTo>
                  <a:lnTo>
                    <a:pt x="456" y="586"/>
                  </a:lnTo>
                  <a:lnTo>
                    <a:pt x="418" y="585"/>
                  </a:lnTo>
                  <a:lnTo>
                    <a:pt x="376" y="583"/>
                  </a:lnTo>
                  <a:lnTo>
                    <a:pt x="361" y="584"/>
                  </a:lnTo>
                  <a:lnTo>
                    <a:pt x="346" y="676"/>
                  </a:lnTo>
                  <a:lnTo>
                    <a:pt x="336" y="698"/>
                  </a:lnTo>
                  <a:lnTo>
                    <a:pt x="236" y="712"/>
                  </a:lnTo>
                  <a:lnTo>
                    <a:pt x="193" y="599"/>
                  </a:lnTo>
                  <a:lnTo>
                    <a:pt x="177" y="593"/>
                  </a:lnTo>
                  <a:lnTo>
                    <a:pt x="163" y="571"/>
                  </a:lnTo>
                  <a:lnTo>
                    <a:pt x="163" y="533"/>
                  </a:lnTo>
                  <a:lnTo>
                    <a:pt x="0" y="450"/>
                  </a:lnTo>
                  <a:lnTo>
                    <a:pt x="75" y="422"/>
                  </a:lnTo>
                  <a:lnTo>
                    <a:pt x="193" y="450"/>
                  </a:lnTo>
                  <a:lnTo>
                    <a:pt x="129" y="196"/>
                  </a:lnTo>
                  <a:lnTo>
                    <a:pt x="60" y="196"/>
                  </a:lnTo>
                  <a:lnTo>
                    <a:pt x="85" y="158"/>
                  </a:lnTo>
                  <a:lnTo>
                    <a:pt x="221" y="135"/>
                  </a:lnTo>
                  <a:lnTo>
                    <a:pt x="242" y="163"/>
                  </a:lnTo>
                  <a:lnTo>
                    <a:pt x="356" y="322"/>
                  </a:lnTo>
                  <a:lnTo>
                    <a:pt x="368" y="338"/>
                  </a:lnTo>
                  <a:lnTo>
                    <a:pt x="382" y="353"/>
                  </a:lnTo>
                  <a:lnTo>
                    <a:pt x="395" y="368"/>
                  </a:lnTo>
                  <a:lnTo>
                    <a:pt x="409" y="382"/>
                  </a:lnTo>
                  <a:lnTo>
                    <a:pt x="424" y="395"/>
                  </a:lnTo>
                  <a:lnTo>
                    <a:pt x="437" y="408"/>
                  </a:lnTo>
                  <a:lnTo>
                    <a:pt x="452" y="418"/>
                  </a:lnTo>
                  <a:lnTo>
                    <a:pt x="469" y="427"/>
                  </a:lnTo>
                  <a:lnTo>
                    <a:pt x="515" y="414"/>
                  </a:lnTo>
                  <a:lnTo>
                    <a:pt x="999" y="284"/>
                  </a:lnTo>
                  <a:lnTo>
                    <a:pt x="979" y="269"/>
                  </a:lnTo>
                  <a:lnTo>
                    <a:pt x="325" y="37"/>
                  </a:lnTo>
                  <a:lnTo>
                    <a:pt x="425" y="0"/>
                  </a:lnTo>
                  <a:lnTo>
                    <a:pt x="552" y="30"/>
                  </a:lnTo>
                  <a:lnTo>
                    <a:pt x="765" y="63"/>
                  </a:lnTo>
                  <a:lnTo>
                    <a:pt x="851" y="53"/>
                  </a:lnTo>
                  <a:lnTo>
                    <a:pt x="860" y="35"/>
                  </a:lnTo>
                  <a:lnTo>
                    <a:pt x="923" y="31"/>
                  </a:lnTo>
                  <a:lnTo>
                    <a:pt x="939" y="44"/>
                  </a:lnTo>
                  <a:lnTo>
                    <a:pt x="948" y="61"/>
                  </a:lnTo>
                  <a:lnTo>
                    <a:pt x="952" y="79"/>
                  </a:lnTo>
                  <a:lnTo>
                    <a:pt x="954" y="101"/>
                  </a:lnTo>
                  <a:lnTo>
                    <a:pt x="1106" y="132"/>
                  </a:lnTo>
                  <a:lnTo>
                    <a:pt x="1139" y="115"/>
                  </a:lnTo>
                  <a:lnTo>
                    <a:pt x="1148" y="100"/>
                  </a:lnTo>
                  <a:lnTo>
                    <a:pt x="1208" y="95"/>
                  </a:lnTo>
                  <a:lnTo>
                    <a:pt x="1221" y="100"/>
                  </a:lnTo>
                  <a:lnTo>
                    <a:pt x="1231" y="105"/>
                  </a:lnTo>
                  <a:lnTo>
                    <a:pt x="1240" y="109"/>
                  </a:lnTo>
                  <a:lnTo>
                    <a:pt x="1246" y="115"/>
                  </a:lnTo>
                  <a:lnTo>
                    <a:pt x="1251" y="121"/>
                  </a:lnTo>
                  <a:lnTo>
                    <a:pt x="1254" y="130"/>
                  </a:lnTo>
                  <a:lnTo>
                    <a:pt x="1254" y="140"/>
                  </a:lnTo>
                  <a:lnTo>
                    <a:pt x="1254" y="154"/>
                  </a:lnTo>
                  <a:lnTo>
                    <a:pt x="1253" y="166"/>
                  </a:lnTo>
                  <a:lnTo>
                    <a:pt x="1328" y="179"/>
                  </a:lnTo>
                  <a:lnTo>
                    <a:pt x="1461" y="148"/>
                  </a:lnTo>
                  <a:lnTo>
                    <a:pt x="1622" y="102"/>
                  </a:lnTo>
                  <a:lnTo>
                    <a:pt x="1683" y="98"/>
                  </a:lnTo>
                  <a:close/>
                </a:path>
              </a:pathLst>
            </a:custGeom>
            <a:solidFill>
              <a:srgbClr val="2D476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4" name="Freeform 120"/>
            <p:cNvSpPr>
              <a:spLocks/>
            </p:cNvSpPr>
            <p:nvPr/>
          </p:nvSpPr>
          <p:spPr bwMode="auto">
            <a:xfrm>
              <a:off x="3387933" y="258763"/>
              <a:ext cx="1363664" cy="393698"/>
            </a:xfrm>
            <a:custGeom>
              <a:avLst/>
              <a:gdLst/>
              <a:ahLst/>
              <a:cxnLst>
                <a:cxn ang="0">
                  <a:pos x="1392" y="20"/>
                </a:cxn>
                <a:cxn ang="0">
                  <a:pos x="1413" y="16"/>
                </a:cxn>
                <a:cxn ang="0">
                  <a:pos x="1432" y="13"/>
                </a:cxn>
                <a:cxn ang="0">
                  <a:pos x="1453" y="10"/>
                </a:cxn>
                <a:cxn ang="0">
                  <a:pos x="1473" y="7"/>
                </a:cxn>
                <a:cxn ang="0">
                  <a:pos x="1492" y="5"/>
                </a:cxn>
                <a:cxn ang="0">
                  <a:pos x="1512" y="2"/>
                </a:cxn>
                <a:cxn ang="0">
                  <a:pos x="1531" y="1"/>
                </a:cxn>
                <a:cxn ang="0">
                  <a:pos x="1550" y="0"/>
                </a:cxn>
                <a:cxn ang="0">
                  <a:pos x="1568" y="0"/>
                </a:cxn>
                <a:cxn ang="0">
                  <a:pos x="1585" y="1"/>
                </a:cxn>
                <a:cxn ang="0">
                  <a:pos x="1603" y="3"/>
                </a:cxn>
                <a:cxn ang="0">
                  <a:pos x="1619" y="7"/>
                </a:cxn>
                <a:cxn ang="0">
                  <a:pos x="1635" y="13"/>
                </a:cxn>
                <a:cxn ang="0">
                  <a:pos x="1650" y="18"/>
                </a:cxn>
                <a:cxn ang="0">
                  <a:pos x="1664" y="26"/>
                </a:cxn>
                <a:cxn ang="0">
                  <a:pos x="1678" y="37"/>
                </a:cxn>
                <a:cxn ang="0">
                  <a:pos x="1685" y="51"/>
                </a:cxn>
                <a:cxn ang="0">
                  <a:pos x="1678" y="82"/>
                </a:cxn>
                <a:cxn ang="0">
                  <a:pos x="1687" y="106"/>
                </a:cxn>
                <a:cxn ang="0">
                  <a:pos x="1703" y="62"/>
                </a:cxn>
                <a:cxn ang="0">
                  <a:pos x="1713" y="78"/>
                </a:cxn>
                <a:cxn ang="0">
                  <a:pos x="1718" y="86"/>
                </a:cxn>
                <a:cxn ang="0">
                  <a:pos x="1718" y="96"/>
                </a:cxn>
                <a:cxn ang="0">
                  <a:pos x="1716" y="104"/>
                </a:cxn>
                <a:cxn ang="0">
                  <a:pos x="1711" y="112"/>
                </a:cxn>
                <a:cxn ang="0">
                  <a:pos x="1682" y="123"/>
                </a:cxn>
                <a:cxn ang="0">
                  <a:pos x="1652" y="135"/>
                </a:cxn>
                <a:cxn ang="0">
                  <a:pos x="1622" y="145"/>
                </a:cxn>
                <a:cxn ang="0">
                  <a:pos x="1592" y="154"/>
                </a:cxn>
                <a:cxn ang="0">
                  <a:pos x="1561" y="164"/>
                </a:cxn>
                <a:cxn ang="0">
                  <a:pos x="1530" y="173"/>
                </a:cxn>
                <a:cxn ang="0">
                  <a:pos x="1498" y="180"/>
                </a:cxn>
                <a:cxn ang="0">
                  <a:pos x="1467" y="188"/>
                </a:cxn>
                <a:cxn ang="0">
                  <a:pos x="1435" y="195"/>
                </a:cxn>
                <a:cxn ang="0">
                  <a:pos x="1403" y="202"/>
                </a:cxn>
                <a:cxn ang="0">
                  <a:pos x="1371" y="208"/>
                </a:cxn>
                <a:cxn ang="0">
                  <a:pos x="1340" y="215"/>
                </a:cxn>
                <a:cxn ang="0">
                  <a:pos x="1308" y="221"/>
                </a:cxn>
                <a:cxn ang="0">
                  <a:pos x="1277" y="228"/>
                </a:cxn>
                <a:cxn ang="0">
                  <a:pos x="1246" y="235"/>
                </a:cxn>
                <a:cxn ang="0">
                  <a:pos x="1214" y="242"/>
                </a:cxn>
                <a:cxn ang="0">
                  <a:pos x="488" y="414"/>
                </a:cxn>
                <a:cxn ang="0">
                  <a:pos x="297" y="460"/>
                </a:cxn>
                <a:cxn ang="0">
                  <a:pos x="186" y="480"/>
                </a:cxn>
                <a:cxn ang="0">
                  <a:pos x="183" y="453"/>
                </a:cxn>
                <a:cxn ang="0">
                  <a:pos x="87" y="463"/>
                </a:cxn>
                <a:cxn ang="0">
                  <a:pos x="0" y="495"/>
                </a:cxn>
                <a:cxn ang="0">
                  <a:pos x="0" y="456"/>
                </a:cxn>
                <a:cxn ang="0">
                  <a:pos x="201" y="402"/>
                </a:cxn>
                <a:cxn ang="0">
                  <a:pos x="342" y="363"/>
                </a:cxn>
                <a:cxn ang="0">
                  <a:pos x="327" y="348"/>
                </a:cxn>
                <a:cxn ang="0">
                  <a:pos x="291" y="357"/>
                </a:cxn>
                <a:cxn ang="0">
                  <a:pos x="288" y="341"/>
                </a:cxn>
                <a:cxn ang="0">
                  <a:pos x="355" y="320"/>
                </a:cxn>
                <a:cxn ang="0">
                  <a:pos x="1121" y="93"/>
                </a:cxn>
                <a:cxn ang="0">
                  <a:pos x="1392" y="20"/>
                </a:cxn>
              </a:cxnLst>
              <a:rect l="0" t="0" r="r" b="b"/>
              <a:pathLst>
                <a:path w="1718" h="495">
                  <a:moveTo>
                    <a:pt x="1392" y="20"/>
                  </a:moveTo>
                  <a:lnTo>
                    <a:pt x="1413" y="16"/>
                  </a:lnTo>
                  <a:lnTo>
                    <a:pt x="1432" y="13"/>
                  </a:lnTo>
                  <a:lnTo>
                    <a:pt x="1453" y="10"/>
                  </a:lnTo>
                  <a:lnTo>
                    <a:pt x="1473" y="7"/>
                  </a:lnTo>
                  <a:lnTo>
                    <a:pt x="1492" y="5"/>
                  </a:lnTo>
                  <a:lnTo>
                    <a:pt x="1512" y="2"/>
                  </a:lnTo>
                  <a:lnTo>
                    <a:pt x="1531" y="1"/>
                  </a:lnTo>
                  <a:lnTo>
                    <a:pt x="1550" y="0"/>
                  </a:lnTo>
                  <a:lnTo>
                    <a:pt x="1568" y="0"/>
                  </a:lnTo>
                  <a:lnTo>
                    <a:pt x="1585" y="1"/>
                  </a:lnTo>
                  <a:lnTo>
                    <a:pt x="1603" y="3"/>
                  </a:lnTo>
                  <a:lnTo>
                    <a:pt x="1619" y="7"/>
                  </a:lnTo>
                  <a:lnTo>
                    <a:pt x="1635" y="13"/>
                  </a:lnTo>
                  <a:lnTo>
                    <a:pt x="1650" y="18"/>
                  </a:lnTo>
                  <a:lnTo>
                    <a:pt x="1664" y="26"/>
                  </a:lnTo>
                  <a:lnTo>
                    <a:pt x="1678" y="37"/>
                  </a:lnTo>
                  <a:lnTo>
                    <a:pt x="1685" y="51"/>
                  </a:lnTo>
                  <a:lnTo>
                    <a:pt x="1678" y="82"/>
                  </a:lnTo>
                  <a:lnTo>
                    <a:pt x="1687" y="106"/>
                  </a:lnTo>
                  <a:lnTo>
                    <a:pt x="1703" y="62"/>
                  </a:lnTo>
                  <a:lnTo>
                    <a:pt x="1713" y="78"/>
                  </a:lnTo>
                  <a:lnTo>
                    <a:pt x="1718" y="86"/>
                  </a:lnTo>
                  <a:lnTo>
                    <a:pt x="1718" y="96"/>
                  </a:lnTo>
                  <a:lnTo>
                    <a:pt x="1716" y="104"/>
                  </a:lnTo>
                  <a:lnTo>
                    <a:pt x="1711" y="112"/>
                  </a:lnTo>
                  <a:lnTo>
                    <a:pt x="1682" y="123"/>
                  </a:lnTo>
                  <a:lnTo>
                    <a:pt x="1652" y="135"/>
                  </a:lnTo>
                  <a:lnTo>
                    <a:pt x="1622" y="145"/>
                  </a:lnTo>
                  <a:lnTo>
                    <a:pt x="1592" y="154"/>
                  </a:lnTo>
                  <a:lnTo>
                    <a:pt x="1561" y="164"/>
                  </a:lnTo>
                  <a:lnTo>
                    <a:pt x="1530" y="173"/>
                  </a:lnTo>
                  <a:lnTo>
                    <a:pt x="1498" y="180"/>
                  </a:lnTo>
                  <a:lnTo>
                    <a:pt x="1467" y="188"/>
                  </a:lnTo>
                  <a:lnTo>
                    <a:pt x="1435" y="195"/>
                  </a:lnTo>
                  <a:lnTo>
                    <a:pt x="1403" y="202"/>
                  </a:lnTo>
                  <a:lnTo>
                    <a:pt x="1371" y="208"/>
                  </a:lnTo>
                  <a:lnTo>
                    <a:pt x="1340" y="215"/>
                  </a:lnTo>
                  <a:lnTo>
                    <a:pt x="1308" y="221"/>
                  </a:lnTo>
                  <a:lnTo>
                    <a:pt x="1277" y="228"/>
                  </a:lnTo>
                  <a:lnTo>
                    <a:pt x="1246" y="235"/>
                  </a:lnTo>
                  <a:lnTo>
                    <a:pt x="1214" y="242"/>
                  </a:lnTo>
                  <a:lnTo>
                    <a:pt x="488" y="414"/>
                  </a:lnTo>
                  <a:lnTo>
                    <a:pt x="297" y="460"/>
                  </a:lnTo>
                  <a:lnTo>
                    <a:pt x="186" y="480"/>
                  </a:lnTo>
                  <a:lnTo>
                    <a:pt x="183" y="453"/>
                  </a:lnTo>
                  <a:lnTo>
                    <a:pt x="87" y="463"/>
                  </a:lnTo>
                  <a:lnTo>
                    <a:pt x="0" y="495"/>
                  </a:lnTo>
                  <a:lnTo>
                    <a:pt x="0" y="456"/>
                  </a:lnTo>
                  <a:lnTo>
                    <a:pt x="201" y="402"/>
                  </a:lnTo>
                  <a:lnTo>
                    <a:pt x="342" y="363"/>
                  </a:lnTo>
                  <a:lnTo>
                    <a:pt x="327" y="348"/>
                  </a:lnTo>
                  <a:lnTo>
                    <a:pt x="291" y="357"/>
                  </a:lnTo>
                  <a:lnTo>
                    <a:pt x="288" y="341"/>
                  </a:lnTo>
                  <a:lnTo>
                    <a:pt x="355" y="320"/>
                  </a:lnTo>
                  <a:lnTo>
                    <a:pt x="1121" y="93"/>
                  </a:lnTo>
                  <a:lnTo>
                    <a:pt x="1392" y="20"/>
                  </a:lnTo>
                  <a:close/>
                </a:path>
              </a:pathLst>
            </a:custGeom>
            <a:solidFill>
              <a:srgbClr val="B5BAC4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5" name="Freeform 121"/>
            <p:cNvSpPr>
              <a:spLocks/>
            </p:cNvSpPr>
            <p:nvPr/>
          </p:nvSpPr>
          <p:spPr bwMode="auto">
            <a:xfrm>
              <a:off x="3530807" y="339723"/>
              <a:ext cx="1225550" cy="300037"/>
            </a:xfrm>
            <a:custGeom>
              <a:avLst/>
              <a:gdLst/>
              <a:ahLst/>
              <a:cxnLst>
                <a:cxn ang="0">
                  <a:pos x="1480" y="26"/>
                </a:cxn>
                <a:cxn ang="0">
                  <a:pos x="1129" y="114"/>
                </a:cxn>
                <a:cxn ang="0">
                  <a:pos x="1070" y="126"/>
                </a:cxn>
                <a:cxn ang="0">
                  <a:pos x="1011" y="140"/>
                </a:cxn>
                <a:cxn ang="0">
                  <a:pos x="953" y="154"/>
                </a:cxn>
                <a:cxn ang="0">
                  <a:pos x="894" y="168"/>
                </a:cxn>
                <a:cxn ang="0">
                  <a:pos x="836" y="182"/>
                </a:cxn>
                <a:cxn ang="0">
                  <a:pos x="778" y="195"/>
                </a:cxn>
                <a:cxn ang="0">
                  <a:pos x="720" y="209"/>
                </a:cxn>
                <a:cxn ang="0">
                  <a:pos x="657" y="224"/>
                </a:cxn>
                <a:cxn ang="0">
                  <a:pos x="578" y="243"/>
                </a:cxn>
                <a:cxn ang="0">
                  <a:pos x="490" y="262"/>
                </a:cxn>
                <a:cxn ang="0">
                  <a:pos x="395" y="283"/>
                </a:cxn>
                <a:cxn ang="0">
                  <a:pos x="297" y="305"/>
                </a:cxn>
                <a:cxn ang="0">
                  <a:pos x="203" y="324"/>
                </a:cxn>
                <a:cxn ang="0">
                  <a:pos x="113" y="344"/>
                </a:cxn>
                <a:cxn ang="0">
                  <a:pos x="34" y="360"/>
                </a:cxn>
                <a:cxn ang="0">
                  <a:pos x="2" y="374"/>
                </a:cxn>
                <a:cxn ang="0">
                  <a:pos x="39" y="377"/>
                </a:cxn>
                <a:cxn ang="0">
                  <a:pos x="109" y="370"/>
                </a:cxn>
                <a:cxn ang="0">
                  <a:pos x="204" y="355"/>
                </a:cxn>
                <a:cxn ang="0">
                  <a:pos x="313" y="334"/>
                </a:cxn>
                <a:cxn ang="0">
                  <a:pos x="427" y="311"/>
                </a:cxn>
                <a:cxn ang="0">
                  <a:pos x="537" y="286"/>
                </a:cxn>
                <a:cxn ang="0">
                  <a:pos x="632" y="263"/>
                </a:cxn>
                <a:cxn ang="0">
                  <a:pos x="702" y="245"/>
                </a:cxn>
                <a:cxn ang="0">
                  <a:pos x="761" y="226"/>
                </a:cxn>
                <a:cxn ang="0">
                  <a:pos x="820" y="210"/>
                </a:cxn>
                <a:cxn ang="0">
                  <a:pos x="880" y="195"/>
                </a:cxn>
                <a:cxn ang="0">
                  <a:pos x="938" y="182"/>
                </a:cxn>
                <a:cxn ang="0">
                  <a:pos x="994" y="169"/>
                </a:cxn>
                <a:cxn ang="0">
                  <a:pos x="1049" y="158"/>
                </a:cxn>
                <a:cxn ang="0">
                  <a:pos x="1104" y="150"/>
                </a:cxn>
                <a:cxn ang="0">
                  <a:pos x="1185" y="131"/>
                </a:cxn>
                <a:cxn ang="0">
                  <a:pos x="1235" y="118"/>
                </a:cxn>
                <a:cxn ang="0">
                  <a:pos x="1286" y="109"/>
                </a:cxn>
                <a:cxn ang="0">
                  <a:pos x="1335" y="100"/>
                </a:cxn>
                <a:cxn ang="0">
                  <a:pos x="1384" y="89"/>
                </a:cxn>
                <a:cxn ang="0">
                  <a:pos x="1431" y="79"/>
                </a:cxn>
                <a:cxn ang="0">
                  <a:pos x="1473" y="64"/>
                </a:cxn>
                <a:cxn ang="0">
                  <a:pos x="1511" y="44"/>
                </a:cxn>
                <a:cxn ang="0">
                  <a:pos x="1544" y="20"/>
                </a:cxn>
              </a:cxnLst>
              <a:rect l="0" t="0" r="r" b="b"/>
              <a:pathLst>
                <a:path w="1544" h="377">
                  <a:moveTo>
                    <a:pt x="1541" y="0"/>
                  </a:moveTo>
                  <a:lnTo>
                    <a:pt x="1480" y="26"/>
                  </a:lnTo>
                  <a:lnTo>
                    <a:pt x="1158" y="108"/>
                  </a:lnTo>
                  <a:lnTo>
                    <a:pt x="1129" y="114"/>
                  </a:lnTo>
                  <a:lnTo>
                    <a:pt x="1099" y="120"/>
                  </a:lnTo>
                  <a:lnTo>
                    <a:pt x="1070" y="126"/>
                  </a:lnTo>
                  <a:lnTo>
                    <a:pt x="1040" y="133"/>
                  </a:lnTo>
                  <a:lnTo>
                    <a:pt x="1011" y="140"/>
                  </a:lnTo>
                  <a:lnTo>
                    <a:pt x="983" y="147"/>
                  </a:lnTo>
                  <a:lnTo>
                    <a:pt x="953" y="154"/>
                  </a:lnTo>
                  <a:lnTo>
                    <a:pt x="924" y="160"/>
                  </a:lnTo>
                  <a:lnTo>
                    <a:pt x="894" y="168"/>
                  </a:lnTo>
                  <a:lnTo>
                    <a:pt x="865" y="175"/>
                  </a:lnTo>
                  <a:lnTo>
                    <a:pt x="836" y="182"/>
                  </a:lnTo>
                  <a:lnTo>
                    <a:pt x="806" y="188"/>
                  </a:lnTo>
                  <a:lnTo>
                    <a:pt x="778" y="195"/>
                  </a:lnTo>
                  <a:lnTo>
                    <a:pt x="749" y="202"/>
                  </a:lnTo>
                  <a:lnTo>
                    <a:pt x="720" y="209"/>
                  </a:lnTo>
                  <a:lnTo>
                    <a:pt x="691" y="216"/>
                  </a:lnTo>
                  <a:lnTo>
                    <a:pt x="657" y="224"/>
                  </a:lnTo>
                  <a:lnTo>
                    <a:pt x="620" y="232"/>
                  </a:lnTo>
                  <a:lnTo>
                    <a:pt x="578" y="243"/>
                  </a:lnTo>
                  <a:lnTo>
                    <a:pt x="534" y="252"/>
                  </a:lnTo>
                  <a:lnTo>
                    <a:pt x="490" y="262"/>
                  </a:lnTo>
                  <a:lnTo>
                    <a:pt x="442" y="273"/>
                  </a:lnTo>
                  <a:lnTo>
                    <a:pt x="395" y="283"/>
                  </a:lnTo>
                  <a:lnTo>
                    <a:pt x="346" y="293"/>
                  </a:lnTo>
                  <a:lnTo>
                    <a:pt x="297" y="305"/>
                  </a:lnTo>
                  <a:lnTo>
                    <a:pt x="249" y="315"/>
                  </a:lnTo>
                  <a:lnTo>
                    <a:pt x="203" y="324"/>
                  </a:lnTo>
                  <a:lnTo>
                    <a:pt x="157" y="335"/>
                  </a:lnTo>
                  <a:lnTo>
                    <a:pt x="113" y="344"/>
                  </a:lnTo>
                  <a:lnTo>
                    <a:pt x="72" y="352"/>
                  </a:lnTo>
                  <a:lnTo>
                    <a:pt x="34" y="360"/>
                  </a:lnTo>
                  <a:lnTo>
                    <a:pt x="0" y="367"/>
                  </a:lnTo>
                  <a:lnTo>
                    <a:pt x="2" y="374"/>
                  </a:lnTo>
                  <a:lnTo>
                    <a:pt x="16" y="377"/>
                  </a:lnTo>
                  <a:lnTo>
                    <a:pt x="39" y="377"/>
                  </a:lnTo>
                  <a:lnTo>
                    <a:pt x="70" y="375"/>
                  </a:lnTo>
                  <a:lnTo>
                    <a:pt x="109" y="370"/>
                  </a:lnTo>
                  <a:lnTo>
                    <a:pt x="154" y="364"/>
                  </a:lnTo>
                  <a:lnTo>
                    <a:pt x="204" y="355"/>
                  </a:lnTo>
                  <a:lnTo>
                    <a:pt x="258" y="345"/>
                  </a:lnTo>
                  <a:lnTo>
                    <a:pt x="313" y="334"/>
                  </a:lnTo>
                  <a:lnTo>
                    <a:pt x="371" y="322"/>
                  </a:lnTo>
                  <a:lnTo>
                    <a:pt x="427" y="311"/>
                  </a:lnTo>
                  <a:lnTo>
                    <a:pt x="484" y="298"/>
                  </a:lnTo>
                  <a:lnTo>
                    <a:pt x="537" y="286"/>
                  </a:lnTo>
                  <a:lnTo>
                    <a:pt x="587" y="275"/>
                  </a:lnTo>
                  <a:lnTo>
                    <a:pt x="632" y="263"/>
                  </a:lnTo>
                  <a:lnTo>
                    <a:pt x="672" y="254"/>
                  </a:lnTo>
                  <a:lnTo>
                    <a:pt x="702" y="245"/>
                  </a:lnTo>
                  <a:lnTo>
                    <a:pt x="731" y="236"/>
                  </a:lnTo>
                  <a:lnTo>
                    <a:pt x="761" y="226"/>
                  </a:lnTo>
                  <a:lnTo>
                    <a:pt x="791" y="218"/>
                  </a:lnTo>
                  <a:lnTo>
                    <a:pt x="820" y="210"/>
                  </a:lnTo>
                  <a:lnTo>
                    <a:pt x="850" y="202"/>
                  </a:lnTo>
                  <a:lnTo>
                    <a:pt x="880" y="195"/>
                  </a:lnTo>
                  <a:lnTo>
                    <a:pt x="909" y="188"/>
                  </a:lnTo>
                  <a:lnTo>
                    <a:pt x="938" y="182"/>
                  </a:lnTo>
                  <a:lnTo>
                    <a:pt x="966" y="175"/>
                  </a:lnTo>
                  <a:lnTo>
                    <a:pt x="994" y="169"/>
                  </a:lnTo>
                  <a:lnTo>
                    <a:pt x="1023" y="164"/>
                  </a:lnTo>
                  <a:lnTo>
                    <a:pt x="1049" y="158"/>
                  </a:lnTo>
                  <a:lnTo>
                    <a:pt x="1077" y="154"/>
                  </a:lnTo>
                  <a:lnTo>
                    <a:pt x="1104" y="150"/>
                  </a:lnTo>
                  <a:lnTo>
                    <a:pt x="1129" y="147"/>
                  </a:lnTo>
                  <a:lnTo>
                    <a:pt x="1185" y="131"/>
                  </a:lnTo>
                  <a:lnTo>
                    <a:pt x="1210" y="124"/>
                  </a:lnTo>
                  <a:lnTo>
                    <a:pt x="1235" y="118"/>
                  </a:lnTo>
                  <a:lnTo>
                    <a:pt x="1260" y="114"/>
                  </a:lnTo>
                  <a:lnTo>
                    <a:pt x="1286" y="109"/>
                  </a:lnTo>
                  <a:lnTo>
                    <a:pt x="1311" y="104"/>
                  </a:lnTo>
                  <a:lnTo>
                    <a:pt x="1335" y="100"/>
                  </a:lnTo>
                  <a:lnTo>
                    <a:pt x="1359" y="95"/>
                  </a:lnTo>
                  <a:lnTo>
                    <a:pt x="1384" y="89"/>
                  </a:lnTo>
                  <a:lnTo>
                    <a:pt x="1408" y="85"/>
                  </a:lnTo>
                  <a:lnTo>
                    <a:pt x="1431" y="79"/>
                  </a:lnTo>
                  <a:lnTo>
                    <a:pt x="1452" y="72"/>
                  </a:lnTo>
                  <a:lnTo>
                    <a:pt x="1473" y="64"/>
                  </a:lnTo>
                  <a:lnTo>
                    <a:pt x="1493" y="55"/>
                  </a:lnTo>
                  <a:lnTo>
                    <a:pt x="1511" y="44"/>
                  </a:lnTo>
                  <a:lnTo>
                    <a:pt x="1529" y="33"/>
                  </a:lnTo>
                  <a:lnTo>
                    <a:pt x="1544" y="20"/>
                  </a:lnTo>
                  <a:lnTo>
                    <a:pt x="1541" y="0"/>
                  </a:lnTo>
                  <a:close/>
                </a:path>
              </a:pathLst>
            </a:custGeom>
            <a:solidFill>
              <a:srgbClr val="DD3D28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6" name="Freeform 122"/>
            <p:cNvSpPr>
              <a:spLocks/>
            </p:cNvSpPr>
            <p:nvPr/>
          </p:nvSpPr>
          <p:spPr bwMode="auto">
            <a:xfrm>
              <a:off x="4094371" y="488949"/>
              <a:ext cx="358775" cy="414335"/>
            </a:xfrm>
            <a:custGeom>
              <a:avLst/>
              <a:gdLst/>
              <a:ahLst/>
              <a:cxnLst>
                <a:cxn ang="0">
                  <a:pos x="450" y="1"/>
                </a:cxn>
                <a:cxn ang="0">
                  <a:pos x="417" y="0"/>
                </a:cxn>
                <a:cxn ang="0">
                  <a:pos x="385" y="0"/>
                </a:cxn>
                <a:cxn ang="0">
                  <a:pos x="355" y="1"/>
                </a:cxn>
                <a:cxn ang="0">
                  <a:pos x="326" y="4"/>
                </a:cxn>
                <a:cxn ang="0">
                  <a:pos x="298" y="6"/>
                </a:cxn>
                <a:cxn ang="0">
                  <a:pos x="270" y="10"/>
                </a:cxn>
                <a:cxn ang="0">
                  <a:pos x="245" y="16"/>
                </a:cxn>
                <a:cxn ang="0">
                  <a:pos x="219" y="22"/>
                </a:cxn>
                <a:cxn ang="0">
                  <a:pos x="193" y="30"/>
                </a:cxn>
                <a:cxn ang="0">
                  <a:pos x="168" y="38"/>
                </a:cxn>
                <a:cxn ang="0">
                  <a:pos x="141" y="47"/>
                </a:cxn>
                <a:cxn ang="0">
                  <a:pos x="115" y="58"/>
                </a:cxn>
                <a:cxn ang="0">
                  <a:pos x="88" y="69"/>
                </a:cxn>
                <a:cxn ang="0">
                  <a:pos x="60" y="82"/>
                </a:cxn>
                <a:cxn ang="0">
                  <a:pos x="31" y="95"/>
                </a:cxn>
                <a:cxn ang="0">
                  <a:pos x="0" y="110"/>
                </a:cxn>
                <a:cxn ang="0">
                  <a:pos x="85" y="116"/>
                </a:cxn>
                <a:cxn ang="0">
                  <a:pos x="124" y="156"/>
                </a:cxn>
                <a:cxn ang="0">
                  <a:pos x="181" y="139"/>
                </a:cxn>
                <a:cxn ang="0">
                  <a:pos x="287" y="376"/>
                </a:cxn>
                <a:cxn ang="0">
                  <a:pos x="243" y="392"/>
                </a:cxn>
                <a:cxn ang="0">
                  <a:pos x="299" y="523"/>
                </a:cxn>
                <a:cxn ang="0">
                  <a:pos x="378" y="494"/>
                </a:cxn>
                <a:cxn ang="0">
                  <a:pos x="404" y="499"/>
                </a:cxn>
                <a:cxn ang="0">
                  <a:pos x="450" y="1"/>
                </a:cxn>
              </a:cxnLst>
              <a:rect l="0" t="0" r="r" b="b"/>
              <a:pathLst>
                <a:path w="450" h="523">
                  <a:moveTo>
                    <a:pt x="450" y="1"/>
                  </a:moveTo>
                  <a:lnTo>
                    <a:pt x="417" y="0"/>
                  </a:lnTo>
                  <a:lnTo>
                    <a:pt x="385" y="0"/>
                  </a:lnTo>
                  <a:lnTo>
                    <a:pt x="355" y="1"/>
                  </a:lnTo>
                  <a:lnTo>
                    <a:pt x="326" y="4"/>
                  </a:lnTo>
                  <a:lnTo>
                    <a:pt x="298" y="6"/>
                  </a:lnTo>
                  <a:lnTo>
                    <a:pt x="270" y="10"/>
                  </a:lnTo>
                  <a:lnTo>
                    <a:pt x="245" y="16"/>
                  </a:lnTo>
                  <a:lnTo>
                    <a:pt x="219" y="22"/>
                  </a:lnTo>
                  <a:lnTo>
                    <a:pt x="193" y="30"/>
                  </a:lnTo>
                  <a:lnTo>
                    <a:pt x="168" y="38"/>
                  </a:lnTo>
                  <a:lnTo>
                    <a:pt x="141" y="47"/>
                  </a:lnTo>
                  <a:lnTo>
                    <a:pt x="115" y="58"/>
                  </a:lnTo>
                  <a:lnTo>
                    <a:pt x="88" y="69"/>
                  </a:lnTo>
                  <a:lnTo>
                    <a:pt x="60" y="82"/>
                  </a:lnTo>
                  <a:lnTo>
                    <a:pt x="31" y="95"/>
                  </a:lnTo>
                  <a:lnTo>
                    <a:pt x="0" y="110"/>
                  </a:lnTo>
                  <a:lnTo>
                    <a:pt x="85" y="116"/>
                  </a:lnTo>
                  <a:lnTo>
                    <a:pt x="124" y="156"/>
                  </a:lnTo>
                  <a:lnTo>
                    <a:pt x="181" y="139"/>
                  </a:lnTo>
                  <a:lnTo>
                    <a:pt x="287" y="376"/>
                  </a:lnTo>
                  <a:lnTo>
                    <a:pt x="243" y="392"/>
                  </a:lnTo>
                  <a:lnTo>
                    <a:pt x="299" y="523"/>
                  </a:lnTo>
                  <a:lnTo>
                    <a:pt x="378" y="494"/>
                  </a:lnTo>
                  <a:lnTo>
                    <a:pt x="404" y="499"/>
                  </a:lnTo>
                  <a:lnTo>
                    <a:pt x="450" y="1"/>
                  </a:lnTo>
                  <a:close/>
                </a:path>
              </a:pathLst>
            </a:custGeom>
            <a:solidFill>
              <a:srgbClr val="B5BAC4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7" name="Freeform 123"/>
            <p:cNvSpPr>
              <a:spLocks/>
            </p:cNvSpPr>
            <p:nvPr/>
          </p:nvSpPr>
          <p:spPr bwMode="auto">
            <a:xfrm>
              <a:off x="3502234" y="190498"/>
              <a:ext cx="793750" cy="214313"/>
            </a:xfrm>
            <a:custGeom>
              <a:avLst/>
              <a:gdLst/>
              <a:ahLst/>
              <a:cxnLst>
                <a:cxn ang="0">
                  <a:pos x="1000" y="174"/>
                </a:cxn>
                <a:cxn ang="0">
                  <a:pos x="121" y="0"/>
                </a:cxn>
                <a:cxn ang="0">
                  <a:pos x="79" y="0"/>
                </a:cxn>
                <a:cxn ang="0">
                  <a:pos x="24" y="11"/>
                </a:cxn>
                <a:cxn ang="0">
                  <a:pos x="0" y="35"/>
                </a:cxn>
                <a:cxn ang="0">
                  <a:pos x="106" y="61"/>
                </a:cxn>
                <a:cxn ang="0">
                  <a:pos x="149" y="49"/>
                </a:cxn>
                <a:cxn ang="0">
                  <a:pos x="607" y="171"/>
                </a:cxn>
                <a:cxn ang="0">
                  <a:pos x="547" y="213"/>
                </a:cxn>
                <a:cxn ang="0">
                  <a:pos x="679" y="268"/>
                </a:cxn>
                <a:cxn ang="0">
                  <a:pos x="865" y="213"/>
                </a:cxn>
                <a:cxn ang="0">
                  <a:pos x="1000" y="174"/>
                </a:cxn>
              </a:cxnLst>
              <a:rect l="0" t="0" r="r" b="b"/>
              <a:pathLst>
                <a:path w="1000" h="268">
                  <a:moveTo>
                    <a:pt x="1000" y="174"/>
                  </a:moveTo>
                  <a:lnTo>
                    <a:pt x="121" y="0"/>
                  </a:lnTo>
                  <a:lnTo>
                    <a:pt x="79" y="0"/>
                  </a:lnTo>
                  <a:lnTo>
                    <a:pt x="24" y="11"/>
                  </a:lnTo>
                  <a:lnTo>
                    <a:pt x="0" y="35"/>
                  </a:lnTo>
                  <a:lnTo>
                    <a:pt x="106" y="61"/>
                  </a:lnTo>
                  <a:lnTo>
                    <a:pt x="149" y="49"/>
                  </a:lnTo>
                  <a:lnTo>
                    <a:pt x="607" y="171"/>
                  </a:lnTo>
                  <a:lnTo>
                    <a:pt x="547" y="213"/>
                  </a:lnTo>
                  <a:lnTo>
                    <a:pt x="679" y="268"/>
                  </a:lnTo>
                  <a:lnTo>
                    <a:pt x="865" y="213"/>
                  </a:lnTo>
                  <a:lnTo>
                    <a:pt x="1000" y="174"/>
                  </a:lnTo>
                  <a:close/>
                </a:path>
              </a:pathLst>
            </a:custGeom>
            <a:solidFill>
              <a:srgbClr val="B5BAC4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8" name="Freeform 124"/>
            <p:cNvSpPr>
              <a:spLocks/>
            </p:cNvSpPr>
            <p:nvPr/>
          </p:nvSpPr>
          <p:spPr bwMode="auto">
            <a:xfrm>
              <a:off x="4395995" y="568323"/>
              <a:ext cx="157163" cy="60324"/>
            </a:xfrm>
            <a:custGeom>
              <a:avLst/>
              <a:gdLst/>
              <a:ahLst/>
              <a:cxnLst>
                <a:cxn ang="0">
                  <a:pos x="57" y="10"/>
                </a:cxn>
                <a:cxn ang="0">
                  <a:pos x="0" y="0"/>
                </a:cxn>
                <a:cxn ang="0">
                  <a:pos x="14" y="9"/>
                </a:cxn>
                <a:cxn ang="0">
                  <a:pos x="56" y="22"/>
                </a:cxn>
                <a:cxn ang="0">
                  <a:pos x="68" y="36"/>
                </a:cxn>
                <a:cxn ang="0">
                  <a:pos x="63" y="77"/>
                </a:cxn>
                <a:cxn ang="0">
                  <a:pos x="79" y="70"/>
                </a:cxn>
                <a:cxn ang="0">
                  <a:pos x="121" y="63"/>
                </a:cxn>
                <a:cxn ang="0">
                  <a:pos x="129" y="56"/>
                </a:cxn>
                <a:cxn ang="0">
                  <a:pos x="198" y="42"/>
                </a:cxn>
                <a:cxn ang="0">
                  <a:pos x="186" y="28"/>
                </a:cxn>
                <a:cxn ang="0">
                  <a:pos x="173" y="26"/>
                </a:cxn>
                <a:cxn ang="0">
                  <a:pos x="102" y="40"/>
                </a:cxn>
                <a:cxn ang="0">
                  <a:pos x="57" y="10"/>
                </a:cxn>
              </a:cxnLst>
              <a:rect l="0" t="0" r="r" b="b"/>
              <a:pathLst>
                <a:path w="198" h="77">
                  <a:moveTo>
                    <a:pt x="57" y="10"/>
                  </a:moveTo>
                  <a:lnTo>
                    <a:pt x="0" y="0"/>
                  </a:lnTo>
                  <a:lnTo>
                    <a:pt x="14" y="9"/>
                  </a:lnTo>
                  <a:lnTo>
                    <a:pt x="56" y="22"/>
                  </a:lnTo>
                  <a:lnTo>
                    <a:pt x="68" y="36"/>
                  </a:lnTo>
                  <a:lnTo>
                    <a:pt x="63" y="77"/>
                  </a:lnTo>
                  <a:lnTo>
                    <a:pt x="79" y="70"/>
                  </a:lnTo>
                  <a:lnTo>
                    <a:pt x="121" y="63"/>
                  </a:lnTo>
                  <a:lnTo>
                    <a:pt x="129" y="56"/>
                  </a:lnTo>
                  <a:lnTo>
                    <a:pt x="198" y="42"/>
                  </a:lnTo>
                  <a:lnTo>
                    <a:pt x="186" y="28"/>
                  </a:lnTo>
                  <a:lnTo>
                    <a:pt x="173" y="26"/>
                  </a:lnTo>
                  <a:lnTo>
                    <a:pt x="102" y="40"/>
                  </a:lnTo>
                  <a:lnTo>
                    <a:pt x="57" y="10"/>
                  </a:lnTo>
                  <a:close/>
                </a:path>
              </a:pathLst>
            </a:custGeom>
            <a:solidFill>
              <a:srgbClr val="B5BAC4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9" name="Freeform 125"/>
            <p:cNvSpPr>
              <a:spLocks/>
            </p:cNvSpPr>
            <p:nvPr/>
          </p:nvSpPr>
          <p:spPr bwMode="auto">
            <a:xfrm>
              <a:off x="4376945" y="708022"/>
              <a:ext cx="166688" cy="60324"/>
            </a:xfrm>
            <a:custGeom>
              <a:avLst/>
              <a:gdLst/>
              <a:ahLst/>
              <a:cxnLst>
                <a:cxn ang="0">
                  <a:pos x="64" y="5"/>
                </a:cxn>
                <a:cxn ang="0">
                  <a:pos x="0" y="0"/>
                </a:cxn>
                <a:cxn ang="0">
                  <a:pos x="16" y="8"/>
                </a:cxn>
                <a:cxn ang="0">
                  <a:pos x="59" y="24"/>
                </a:cxn>
                <a:cxn ang="0">
                  <a:pos x="80" y="40"/>
                </a:cxn>
                <a:cxn ang="0">
                  <a:pos x="76" y="77"/>
                </a:cxn>
                <a:cxn ang="0">
                  <a:pos x="85" y="71"/>
                </a:cxn>
                <a:cxn ang="0">
                  <a:pos x="127" y="64"/>
                </a:cxn>
                <a:cxn ang="0">
                  <a:pos x="136" y="57"/>
                </a:cxn>
                <a:cxn ang="0">
                  <a:pos x="209" y="42"/>
                </a:cxn>
                <a:cxn ang="0">
                  <a:pos x="198" y="28"/>
                </a:cxn>
                <a:cxn ang="0">
                  <a:pos x="183" y="26"/>
                </a:cxn>
                <a:cxn ang="0">
                  <a:pos x="108" y="41"/>
                </a:cxn>
                <a:cxn ang="0">
                  <a:pos x="64" y="5"/>
                </a:cxn>
              </a:cxnLst>
              <a:rect l="0" t="0" r="r" b="b"/>
              <a:pathLst>
                <a:path w="209" h="77">
                  <a:moveTo>
                    <a:pt x="64" y="5"/>
                  </a:moveTo>
                  <a:lnTo>
                    <a:pt x="0" y="0"/>
                  </a:lnTo>
                  <a:lnTo>
                    <a:pt x="16" y="8"/>
                  </a:lnTo>
                  <a:lnTo>
                    <a:pt x="59" y="24"/>
                  </a:lnTo>
                  <a:lnTo>
                    <a:pt x="80" y="40"/>
                  </a:lnTo>
                  <a:lnTo>
                    <a:pt x="76" y="77"/>
                  </a:lnTo>
                  <a:lnTo>
                    <a:pt x="85" y="71"/>
                  </a:lnTo>
                  <a:lnTo>
                    <a:pt x="127" y="64"/>
                  </a:lnTo>
                  <a:lnTo>
                    <a:pt x="136" y="57"/>
                  </a:lnTo>
                  <a:lnTo>
                    <a:pt x="209" y="42"/>
                  </a:lnTo>
                  <a:lnTo>
                    <a:pt x="198" y="28"/>
                  </a:lnTo>
                  <a:lnTo>
                    <a:pt x="183" y="26"/>
                  </a:lnTo>
                  <a:lnTo>
                    <a:pt x="108" y="41"/>
                  </a:lnTo>
                  <a:lnTo>
                    <a:pt x="64" y="5"/>
                  </a:lnTo>
                  <a:close/>
                </a:path>
              </a:pathLst>
            </a:custGeom>
            <a:solidFill>
              <a:srgbClr val="B5BAC4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40" name="Freeform 126"/>
            <p:cNvSpPr>
              <a:spLocks/>
            </p:cNvSpPr>
            <p:nvPr/>
          </p:nvSpPr>
          <p:spPr bwMode="auto">
            <a:xfrm>
              <a:off x="4500770" y="604835"/>
              <a:ext cx="74612" cy="65089"/>
            </a:xfrm>
            <a:custGeom>
              <a:avLst/>
              <a:gdLst/>
              <a:ahLst/>
              <a:cxnLst>
                <a:cxn ang="0">
                  <a:pos x="77" y="0"/>
                </a:cxn>
                <a:cxn ang="0">
                  <a:pos x="0" y="16"/>
                </a:cxn>
                <a:cxn ang="0">
                  <a:pos x="15" y="33"/>
                </a:cxn>
                <a:cxn ang="0">
                  <a:pos x="21" y="49"/>
                </a:cxn>
                <a:cxn ang="0">
                  <a:pos x="21" y="65"/>
                </a:cxn>
                <a:cxn ang="0">
                  <a:pos x="18" y="81"/>
                </a:cxn>
                <a:cxn ang="0">
                  <a:pos x="87" y="68"/>
                </a:cxn>
                <a:cxn ang="0">
                  <a:pos x="94" y="47"/>
                </a:cxn>
                <a:cxn ang="0">
                  <a:pos x="95" y="32"/>
                </a:cxn>
                <a:cxn ang="0">
                  <a:pos x="89" y="18"/>
                </a:cxn>
                <a:cxn ang="0">
                  <a:pos x="77" y="0"/>
                </a:cxn>
              </a:cxnLst>
              <a:rect l="0" t="0" r="r" b="b"/>
              <a:pathLst>
                <a:path w="95" h="81">
                  <a:moveTo>
                    <a:pt x="77" y="0"/>
                  </a:moveTo>
                  <a:lnTo>
                    <a:pt x="0" y="16"/>
                  </a:lnTo>
                  <a:lnTo>
                    <a:pt x="15" y="33"/>
                  </a:lnTo>
                  <a:lnTo>
                    <a:pt x="21" y="49"/>
                  </a:lnTo>
                  <a:lnTo>
                    <a:pt x="21" y="65"/>
                  </a:lnTo>
                  <a:lnTo>
                    <a:pt x="18" y="81"/>
                  </a:lnTo>
                  <a:lnTo>
                    <a:pt x="87" y="68"/>
                  </a:lnTo>
                  <a:lnTo>
                    <a:pt x="94" y="47"/>
                  </a:lnTo>
                  <a:lnTo>
                    <a:pt x="95" y="32"/>
                  </a:lnTo>
                  <a:lnTo>
                    <a:pt x="89" y="18"/>
                  </a:lnTo>
                  <a:lnTo>
                    <a:pt x="77" y="0"/>
                  </a:lnTo>
                  <a:close/>
                </a:path>
              </a:pathLst>
            </a:custGeom>
            <a:solidFill>
              <a:srgbClr val="596868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41" name="Freeform 127"/>
            <p:cNvSpPr>
              <a:spLocks/>
            </p:cNvSpPr>
            <p:nvPr/>
          </p:nvSpPr>
          <p:spPr bwMode="auto">
            <a:xfrm>
              <a:off x="4486483" y="746122"/>
              <a:ext cx="79375" cy="68262"/>
            </a:xfrm>
            <a:custGeom>
              <a:avLst/>
              <a:gdLst/>
              <a:ahLst/>
              <a:cxnLst>
                <a:cxn ang="0">
                  <a:pos x="83" y="0"/>
                </a:cxn>
                <a:cxn ang="0">
                  <a:pos x="0" y="17"/>
                </a:cxn>
                <a:cxn ang="0">
                  <a:pos x="16" y="34"/>
                </a:cxn>
                <a:cxn ang="0">
                  <a:pos x="23" y="51"/>
                </a:cxn>
                <a:cxn ang="0">
                  <a:pos x="23" y="68"/>
                </a:cxn>
                <a:cxn ang="0">
                  <a:pos x="20" y="85"/>
                </a:cxn>
                <a:cxn ang="0">
                  <a:pos x="91" y="70"/>
                </a:cxn>
                <a:cxn ang="0">
                  <a:pos x="98" y="48"/>
                </a:cxn>
                <a:cxn ang="0">
                  <a:pos x="99" y="32"/>
                </a:cxn>
                <a:cxn ang="0">
                  <a:pos x="94" y="17"/>
                </a:cxn>
                <a:cxn ang="0">
                  <a:pos x="83" y="0"/>
                </a:cxn>
              </a:cxnLst>
              <a:rect l="0" t="0" r="r" b="b"/>
              <a:pathLst>
                <a:path w="99" h="85">
                  <a:moveTo>
                    <a:pt x="83" y="0"/>
                  </a:moveTo>
                  <a:lnTo>
                    <a:pt x="0" y="17"/>
                  </a:lnTo>
                  <a:lnTo>
                    <a:pt x="16" y="34"/>
                  </a:lnTo>
                  <a:lnTo>
                    <a:pt x="23" y="51"/>
                  </a:lnTo>
                  <a:lnTo>
                    <a:pt x="23" y="68"/>
                  </a:lnTo>
                  <a:lnTo>
                    <a:pt x="20" y="85"/>
                  </a:lnTo>
                  <a:lnTo>
                    <a:pt x="91" y="70"/>
                  </a:lnTo>
                  <a:lnTo>
                    <a:pt x="98" y="48"/>
                  </a:lnTo>
                  <a:lnTo>
                    <a:pt x="99" y="32"/>
                  </a:lnTo>
                  <a:lnTo>
                    <a:pt x="94" y="17"/>
                  </a:lnTo>
                  <a:lnTo>
                    <a:pt x="83" y="0"/>
                  </a:lnTo>
                  <a:close/>
                </a:path>
              </a:pathLst>
            </a:custGeom>
            <a:solidFill>
              <a:srgbClr val="596868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42" name="Freeform 128"/>
            <p:cNvSpPr>
              <a:spLocks/>
            </p:cNvSpPr>
            <p:nvPr/>
          </p:nvSpPr>
          <p:spPr bwMode="auto">
            <a:xfrm>
              <a:off x="4507120" y="609597"/>
              <a:ext cx="66676" cy="55563"/>
            </a:xfrm>
            <a:custGeom>
              <a:avLst/>
              <a:gdLst/>
              <a:ahLst/>
              <a:cxnLst>
                <a:cxn ang="0">
                  <a:pos x="71" y="0"/>
                </a:cxn>
                <a:cxn ang="0">
                  <a:pos x="0" y="15"/>
                </a:cxn>
                <a:cxn ang="0">
                  <a:pos x="10" y="28"/>
                </a:cxn>
                <a:cxn ang="0">
                  <a:pos x="12" y="39"/>
                </a:cxn>
                <a:cxn ang="0">
                  <a:pos x="12" y="53"/>
                </a:cxn>
                <a:cxn ang="0">
                  <a:pos x="11" y="69"/>
                </a:cxn>
                <a:cxn ang="0">
                  <a:pos x="81" y="54"/>
                </a:cxn>
                <a:cxn ang="0">
                  <a:pos x="84" y="36"/>
                </a:cxn>
                <a:cxn ang="0">
                  <a:pos x="83" y="22"/>
                </a:cxn>
                <a:cxn ang="0">
                  <a:pos x="79" y="11"/>
                </a:cxn>
                <a:cxn ang="0">
                  <a:pos x="71" y="0"/>
                </a:cxn>
              </a:cxnLst>
              <a:rect l="0" t="0" r="r" b="b"/>
              <a:pathLst>
                <a:path w="84" h="69">
                  <a:moveTo>
                    <a:pt x="71" y="0"/>
                  </a:moveTo>
                  <a:lnTo>
                    <a:pt x="0" y="15"/>
                  </a:lnTo>
                  <a:lnTo>
                    <a:pt x="10" y="28"/>
                  </a:lnTo>
                  <a:lnTo>
                    <a:pt x="12" y="39"/>
                  </a:lnTo>
                  <a:lnTo>
                    <a:pt x="12" y="53"/>
                  </a:lnTo>
                  <a:lnTo>
                    <a:pt x="11" y="69"/>
                  </a:lnTo>
                  <a:lnTo>
                    <a:pt x="81" y="54"/>
                  </a:lnTo>
                  <a:lnTo>
                    <a:pt x="84" y="36"/>
                  </a:lnTo>
                  <a:lnTo>
                    <a:pt x="83" y="22"/>
                  </a:lnTo>
                  <a:lnTo>
                    <a:pt x="79" y="11"/>
                  </a:lnTo>
                  <a:lnTo>
                    <a:pt x="71" y="0"/>
                  </a:lnTo>
                  <a:close/>
                </a:path>
              </a:pathLst>
            </a:custGeom>
            <a:solidFill>
              <a:srgbClr val="A0A5A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43" name="Freeform 129"/>
            <p:cNvSpPr>
              <a:spLocks/>
            </p:cNvSpPr>
            <p:nvPr/>
          </p:nvSpPr>
          <p:spPr bwMode="auto">
            <a:xfrm>
              <a:off x="4494421" y="750884"/>
              <a:ext cx="69850" cy="57150"/>
            </a:xfrm>
            <a:custGeom>
              <a:avLst/>
              <a:gdLst/>
              <a:ahLst/>
              <a:cxnLst>
                <a:cxn ang="0">
                  <a:pos x="74" y="0"/>
                </a:cxn>
                <a:cxn ang="0">
                  <a:pos x="0" y="14"/>
                </a:cxn>
                <a:cxn ang="0">
                  <a:pos x="11" y="27"/>
                </a:cxn>
                <a:cxn ang="0">
                  <a:pos x="14" y="40"/>
                </a:cxn>
                <a:cxn ang="0">
                  <a:pos x="14" y="54"/>
                </a:cxn>
                <a:cxn ang="0">
                  <a:pos x="13" y="71"/>
                </a:cxn>
                <a:cxn ang="0">
                  <a:pos x="85" y="55"/>
                </a:cxn>
                <a:cxn ang="0">
                  <a:pos x="89" y="37"/>
                </a:cxn>
                <a:cxn ang="0">
                  <a:pos x="88" y="22"/>
                </a:cxn>
                <a:cxn ang="0">
                  <a:pos x="82" y="9"/>
                </a:cxn>
                <a:cxn ang="0">
                  <a:pos x="74" y="0"/>
                </a:cxn>
              </a:cxnLst>
              <a:rect l="0" t="0" r="r" b="b"/>
              <a:pathLst>
                <a:path w="89" h="71">
                  <a:moveTo>
                    <a:pt x="74" y="0"/>
                  </a:moveTo>
                  <a:lnTo>
                    <a:pt x="0" y="14"/>
                  </a:lnTo>
                  <a:lnTo>
                    <a:pt x="11" y="27"/>
                  </a:lnTo>
                  <a:lnTo>
                    <a:pt x="14" y="40"/>
                  </a:lnTo>
                  <a:lnTo>
                    <a:pt x="14" y="54"/>
                  </a:lnTo>
                  <a:lnTo>
                    <a:pt x="13" y="71"/>
                  </a:lnTo>
                  <a:lnTo>
                    <a:pt x="85" y="55"/>
                  </a:lnTo>
                  <a:lnTo>
                    <a:pt x="89" y="37"/>
                  </a:lnTo>
                  <a:lnTo>
                    <a:pt x="88" y="22"/>
                  </a:lnTo>
                  <a:lnTo>
                    <a:pt x="82" y="9"/>
                  </a:lnTo>
                  <a:lnTo>
                    <a:pt x="74" y="0"/>
                  </a:lnTo>
                  <a:close/>
                </a:path>
              </a:pathLst>
            </a:custGeom>
            <a:solidFill>
              <a:srgbClr val="A0A5A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44" name="Freeform 130"/>
            <p:cNvSpPr>
              <a:spLocks/>
            </p:cNvSpPr>
            <p:nvPr/>
          </p:nvSpPr>
          <p:spPr bwMode="auto">
            <a:xfrm>
              <a:off x="4513471" y="617535"/>
              <a:ext cx="60324" cy="41275"/>
            </a:xfrm>
            <a:custGeom>
              <a:avLst/>
              <a:gdLst/>
              <a:ahLst/>
              <a:cxnLst>
                <a:cxn ang="0">
                  <a:pos x="71" y="0"/>
                </a:cxn>
                <a:cxn ang="0">
                  <a:pos x="0" y="14"/>
                </a:cxn>
                <a:cxn ang="0">
                  <a:pos x="4" y="25"/>
                </a:cxn>
                <a:cxn ang="0">
                  <a:pos x="5" y="50"/>
                </a:cxn>
                <a:cxn ang="0">
                  <a:pos x="76" y="34"/>
                </a:cxn>
                <a:cxn ang="0">
                  <a:pos x="76" y="17"/>
                </a:cxn>
                <a:cxn ang="0">
                  <a:pos x="71" y="0"/>
                </a:cxn>
              </a:cxnLst>
              <a:rect l="0" t="0" r="r" b="b"/>
              <a:pathLst>
                <a:path w="76" h="50">
                  <a:moveTo>
                    <a:pt x="71" y="0"/>
                  </a:moveTo>
                  <a:lnTo>
                    <a:pt x="0" y="14"/>
                  </a:lnTo>
                  <a:lnTo>
                    <a:pt x="4" y="25"/>
                  </a:lnTo>
                  <a:lnTo>
                    <a:pt x="5" y="50"/>
                  </a:lnTo>
                  <a:lnTo>
                    <a:pt x="76" y="34"/>
                  </a:lnTo>
                  <a:lnTo>
                    <a:pt x="76" y="17"/>
                  </a:lnTo>
                  <a:lnTo>
                    <a:pt x="71" y="0"/>
                  </a:lnTo>
                  <a:close/>
                </a:path>
              </a:pathLst>
            </a:custGeom>
            <a:solidFill>
              <a:srgbClr val="B5BAC4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45" name="Freeform 131"/>
            <p:cNvSpPr>
              <a:spLocks/>
            </p:cNvSpPr>
            <p:nvPr/>
          </p:nvSpPr>
          <p:spPr bwMode="auto">
            <a:xfrm>
              <a:off x="4502358" y="760410"/>
              <a:ext cx="61913" cy="41275"/>
            </a:xfrm>
            <a:custGeom>
              <a:avLst/>
              <a:gdLst/>
              <a:ahLst/>
              <a:cxnLst>
                <a:cxn ang="0">
                  <a:pos x="73" y="0"/>
                </a:cxn>
                <a:cxn ang="0">
                  <a:pos x="0" y="13"/>
                </a:cxn>
                <a:cxn ang="0">
                  <a:pos x="5" y="26"/>
                </a:cxn>
                <a:cxn ang="0">
                  <a:pos x="6" y="52"/>
                </a:cxn>
                <a:cxn ang="0">
                  <a:pos x="80" y="35"/>
                </a:cxn>
                <a:cxn ang="0">
                  <a:pos x="80" y="16"/>
                </a:cxn>
                <a:cxn ang="0">
                  <a:pos x="73" y="0"/>
                </a:cxn>
              </a:cxnLst>
              <a:rect l="0" t="0" r="r" b="b"/>
              <a:pathLst>
                <a:path w="80" h="52">
                  <a:moveTo>
                    <a:pt x="73" y="0"/>
                  </a:moveTo>
                  <a:lnTo>
                    <a:pt x="0" y="13"/>
                  </a:lnTo>
                  <a:lnTo>
                    <a:pt x="5" y="26"/>
                  </a:lnTo>
                  <a:lnTo>
                    <a:pt x="6" y="52"/>
                  </a:lnTo>
                  <a:lnTo>
                    <a:pt x="80" y="35"/>
                  </a:lnTo>
                  <a:lnTo>
                    <a:pt x="80" y="16"/>
                  </a:lnTo>
                  <a:lnTo>
                    <a:pt x="73" y="0"/>
                  </a:lnTo>
                  <a:close/>
                </a:path>
              </a:pathLst>
            </a:custGeom>
            <a:solidFill>
              <a:srgbClr val="B5BAC4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46" name="Freeform 132"/>
            <p:cNvSpPr>
              <a:spLocks/>
            </p:cNvSpPr>
            <p:nvPr/>
          </p:nvSpPr>
          <p:spPr bwMode="auto">
            <a:xfrm>
              <a:off x="4516645" y="622297"/>
              <a:ext cx="57150" cy="25400"/>
            </a:xfrm>
            <a:custGeom>
              <a:avLst/>
              <a:gdLst/>
              <a:ahLst/>
              <a:cxnLst>
                <a:cxn ang="0">
                  <a:pos x="53" y="4"/>
                </a:cxn>
                <a:cxn ang="0">
                  <a:pos x="0" y="17"/>
                </a:cxn>
                <a:cxn ang="0">
                  <a:pos x="2" y="32"/>
                </a:cxn>
                <a:cxn ang="0">
                  <a:pos x="72" y="14"/>
                </a:cxn>
                <a:cxn ang="0">
                  <a:pos x="70" y="0"/>
                </a:cxn>
                <a:cxn ang="0">
                  <a:pos x="53" y="4"/>
                </a:cxn>
              </a:cxnLst>
              <a:rect l="0" t="0" r="r" b="b"/>
              <a:pathLst>
                <a:path w="72" h="32">
                  <a:moveTo>
                    <a:pt x="53" y="4"/>
                  </a:moveTo>
                  <a:lnTo>
                    <a:pt x="0" y="17"/>
                  </a:lnTo>
                  <a:lnTo>
                    <a:pt x="2" y="32"/>
                  </a:lnTo>
                  <a:lnTo>
                    <a:pt x="72" y="14"/>
                  </a:lnTo>
                  <a:lnTo>
                    <a:pt x="70" y="0"/>
                  </a:lnTo>
                  <a:lnTo>
                    <a:pt x="53" y="4"/>
                  </a:lnTo>
                  <a:close/>
                </a:path>
              </a:pathLst>
            </a:custGeom>
            <a:solidFill>
              <a:srgbClr val="DBDBE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47" name="Freeform 133"/>
            <p:cNvSpPr>
              <a:spLocks/>
            </p:cNvSpPr>
            <p:nvPr/>
          </p:nvSpPr>
          <p:spPr bwMode="auto">
            <a:xfrm>
              <a:off x="4505534" y="761997"/>
              <a:ext cx="58737" cy="26987"/>
            </a:xfrm>
            <a:custGeom>
              <a:avLst/>
              <a:gdLst/>
              <a:ahLst/>
              <a:cxnLst>
                <a:cxn ang="0">
                  <a:pos x="54" y="4"/>
                </a:cxn>
                <a:cxn ang="0">
                  <a:pos x="0" y="17"/>
                </a:cxn>
                <a:cxn ang="0">
                  <a:pos x="2" y="33"/>
                </a:cxn>
                <a:cxn ang="0">
                  <a:pos x="75" y="15"/>
                </a:cxn>
                <a:cxn ang="0">
                  <a:pos x="71" y="0"/>
                </a:cxn>
                <a:cxn ang="0">
                  <a:pos x="54" y="4"/>
                </a:cxn>
              </a:cxnLst>
              <a:rect l="0" t="0" r="r" b="b"/>
              <a:pathLst>
                <a:path w="75" h="33">
                  <a:moveTo>
                    <a:pt x="54" y="4"/>
                  </a:moveTo>
                  <a:lnTo>
                    <a:pt x="0" y="17"/>
                  </a:lnTo>
                  <a:lnTo>
                    <a:pt x="2" y="33"/>
                  </a:lnTo>
                  <a:lnTo>
                    <a:pt x="75" y="15"/>
                  </a:lnTo>
                  <a:lnTo>
                    <a:pt x="71" y="0"/>
                  </a:lnTo>
                  <a:lnTo>
                    <a:pt x="54" y="4"/>
                  </a:lnTo>
                  <a:close/>
                </a:path>
              </a:pathLst>
            </a:custGeom>
            <a:solidFill>
              <a:srgbClr val="DBDBE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48" name="Freeform 134"/>
            <p:cNvSpPr>
              <a:spLocks/>
            </p:cNvSpPr>
            <p:nvPr/>
          </p:nvSpPr>
          <p:spPr bwMode="auto">
            <a:xfrm>
              <a:off x="4462671" y="622297"/>
              <a:ext cx="47625" cy="50801"/>
            </a:xfrm>
            <a:custGeom>
              <a:avLst/>
              <a:gdLst/>
              <a:ahLst/>
              <a:cxnLst>
                <a:cxn ang="0">
                  <a:pos x="45" y="0"/>
                </a:cxn>
                <a:cxn ang="0">
                  <a:pos x="56" y="17"/>
                </a:cxn>
                <a:cxn ang="0">
                  <a:pos x="60" y="32"/>
                </a:cxn>
                <a:cxn ang="0">
                  <a:pos x="60" y="45"/>
                </a:cxn>
                <a:cxn ang="0">
                  <a:pos x="57" y="57"/>
                </a:cxn>
                <a:cxn ang="0">
                  <a:pos x="9" y="65"/>
                </a:cxn>
                <a:cxn ang="0">
                  <a:pos x="9" y="50"/>
                </a:cxn>
                <a:cxn ang="0">
                  <a:pos x="8" y="36"/>
                </a:cxn>
                <a:cxn ang="0">
                  <a:pos x="4" y="23"/>
                </a:cxn>
                <a:cxn ang="0">
                  <a:pos x="0" y="9"/>
                </a:cxn>
                <a:cxn ang="0">
                  <a:pos x="45" y="0"/>
                </a:cxn>
              </a:cxnLst>
              <a:rect l="0" t="0" r="r" b="b"/>
              <a:pathLst>
                <a:path w="60" h="65">
                  <a:moveTo>
                    <a:pt x="45" y="0"/>
                  </a:moveTo>
                  <a:lnTo>
                    <a:pt x="56" y="17"/>
                  </a:lnTo>
                  <a:lnTo>
                    <a:pt x="60" y="32"/>
                  </a:lnTo>
                  <a:lnTo>
                    <a:pt x="60" y="45"/>
                  </a:lnTo>
                  <a:lnTo>
                    <a:pt x="57" y="57"/>
                  </a:lnTo>
                  <a:lnTo>
                    <a:pt x="9" y="65"/>
                  </a:lnTo>
                  <a:lnTo>
                    <a:pt x="9" y="50"/>
                  </a:lnTo>
                  <a:lnTo>
                    <a:pt x="8" y="36"/>
                  </a:lnTo>
                  <a:lnTo>
                    <a:pt x="4" y="23"/>
                  </a:lnTo>
                  <a:lnTo>
                    <a:pt x="0" y="9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rgbClr val="596868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49" name="Freeform 135"/>
            <p:cNvSpPr>
              <a:spLocks/>
            </p:cNvSpPr>
            <p:nvPr/>
          </p:nvSpPr>
          <p:spPr bwMode="auto">
            <a:xfrm>
              <a:off x="4489174" y="711474"/>
              <a:ext cx="49214" cy="55563"/>
            </a:xfrm>
            <a:custGeom>
              <a:avLst/>
              <a:gdLst/>
              <a:ahLst/>
              <a:cxnLst>
                <a:cxn ang="0">
                  <a:pos x="48" y="0"/>
                </a:cxn>
                <a:cxn ang="0">
                  <a:pos x="59" y="17"/>
                </a:cxn>
                <a:cxn ang="0">
                  <a:pos x="64" y="33"/>
                </a:cxn>
                <a:cxn ang="0">
                  <a:pos x="63" y="48"/>
                </a:cxn>
                <a:cxn ang="0">
                  <a:pos x="60" y="60"/>
                </a:cxn>
                <a:cxn ang="0">
                  <a:pos x="10" y="69"/>
                </a:cxn>
                <a:cxn ang="0">
                  <a:pos x="10" y="53"/>
                </a:cxn>
                <a:cxn ang="0">
                  <a:pos x="8" y="39"/>
                </a:cxn>
                <a:cxn ang="0">
                  <a:pos x="5" y="25"/>
                </a:cxn>
                <a:cxn ang="0">
                  <a:pos x="0" y="9"/>
                </a:cxn>
                <a:cxn ang="0">
                  <a:pos x="48" y="0"/>
                </a:cxn>
              </a:cxnLst>
              <a:rect l="0" t="0" r="r" b="b"/>
              <a:pathLst>
                <a:path w="64" h="69">
                  <a:moveTo>
                    <a:pt x="48" y="0"/>
                  </a:moveTo>
                  <a:lnTo>
                    <a:pt x="59" y="17"/>
                  </a:lnTo>
                  <a:lnTo>
                    <a:pt x="64" y="33"/>
                  </a:lnTo>
                  <a:lnTo>
                    <a:pt x="63" y="48"/>
                  </a:lnTo>
                  <a:lnTo>
                    <a:pt x="60" y="60"/>
                  </a:lnTo>
                  <a:lnTo>
                    <a:pt x="10" y="69"/>
                  </a:lnTo>
                  <a:lnTo>
                    <a:pt x="10" y="53"/>
                  </a:lnTo>
                  <a:lnTo>
                    <a:pt x="8" y="39"/>
                  </a:lnTo>
                  <a:lnTo>
                    <a:pt x="5" y="25"/>
                  </a:lnTo>
                  <a:lnTo>
                    <a:pt x="0" y="9"/>
                  </a:lnTo>
                  <a:lnTo>
                    <a:pt x="48" y="0"/>
                  </a:lnTo>
                  <a:close/>
                </a:path>
              </a:pathLst>
            </a:custGeom>
            <a:solidFill>
              <a:srgbClr val="596868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50" name="Freeform 136"/>
            <p:cNvSpPr>
              <a:spLocks/>
            </p:cNvSpPr>
            <p:nvPr/>
          </p:nvSpPr>
          <p:spPr bwMode="auto">
            <a:xfrm>
              <a:off x="4467434" y="630236"/>
              <a:ext cx="41275" cy="38100"/>
            </a:xfrm>
            <a:custGeom>
              <a:avLst/>
              <a:gdLst/>
              <a:ahLst/>
              <a:cxnLst>
                <a:cxn ang="0">
                  <a:pos x="47" y="0"/>
                </a:cxn>
                <a:cxn ang="0">
                  <a:pos x="0" y="8"/>
                </a:cxn>
                <a:cxn ang="0">
                  <a:pos x="2" y="16"/>
                </a:cxn>
                <a:cxn ang="0">
                  <a:pos x="2" y="24"/>
                </a:cxn>
                <a:cxn ang="0">
                  <a:pos x="3" y="34"/>
                </a:cxn>
                <a:cxn ang="0">
                  <a:pos x="3" y="47"/>
                </a:cxn>
                <a:cxn ang="0">
                  <a:pos x="53" y="38"/>
                </a:cxn>
                <a:cxn ang="0">
                  <a:pos x="53" y="27"/>
                </a:cxn>
                <a:cxn ang="0">
                  <a:pos x="53" y="18"/>
                </a:cxn>
                <a:cxn ang="0">
                  <a:pos x="50" y="9"/>
                </a:cxn>
                <a:cxn ang="0">
                  <a:pos x="47" y="0"/>
                </a:cxn>
              </a:cxnLst>
              <a:rect l="0" t="0" r="r" b="b"/>
              <a:pathLst>
                <a:path w="53" h="47">
                  <a:moveTo>
                    <a:pt x="47" y="0"/>
                  </a:moveTo>
                  <a:lnTo>
                    <a:pt x="0" y="8"/>
                  </a:lnTo>
                  <a:lnTo>
                    <a:pt x="2" y="16"/>
                  </a:lnTo>
                  <a:lnTo>
                    <a:pt x="2" y="24"/>
                  </a:lnTo>
                  <a:lnTo>
                    <a:pt x="3" y="34"/>
                  </a:lnTo>
                  <a:lnTo>
                    <a:pt x="3" y="47"/>
                  </a:lnTo>
                  <a:lnTo>
                    <a:pt x="53" y="38"/>
                  </a:lnTo>
                  <a:lnTo>
                    <a:pt x="53" y="27"/>
                  </a:lnTo>
                  <a:lnTo>
                    <a:pt x="53" y="18"/>
                  </a:lnTo>
                  <a:lnTo>
                    <a:pt x="50" y="9"/>
                  </a:lnTo>
                  <a:lnTo>
                    <a:pt x="47" y="0"/>
                  </a:lnTo>
                  <a:close/>
                </a:path>
              </a:pathLst>
            </a:custGeom>
            <a:solidFill>
              <a:srgbClr val="A0A5A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51" name="Freeform 137"/>
            <p:cNvSpPr>
              <a:spLocks/>
            </p:cNvSpPr>
            <p:nvPr/>
          </p:nvSpPr>
          <p:spPr bwMode="auto">
            <a:xfrm>
              <a:off x="4453146" y="771523"/>
              <a:ext cx="44449" cy="39688"/>
            </a:xfrm>
            <a:custGeom>
              <a:avLst/>
              <a:gdLst/>
              <a:ahLst/>
              <a:cxnLst>
                <a:cxn ang="0">
                  <a:pos x="50" y="0"/>
                </a:cxn>
                <a:cxn ang="0">
                  <a:pos x="0" y="9"/>
                </a:cxn>
                <a:cxn ang="0">
                  <a:pos x="2" y="17"/>
                </a:cxn>
                <a:cxn ang="0">
                  <a:pos x="2" y="27"/>
                </a:cxn>
                <a:cxn ang="0">
                  <a:pos x="4" y="37"/>
                </a:cxn>
                <a:cxn ang="0">
                  <a:pos x="4" y="51"/>
                </a:cxn>
                <a:cxn ang="0">
                  <a:pos x="57" y="41"/>
                </a:cxn>
                <a:cxn ang="0">
                  <a:pos x="57" y="30"/>
                </a:cxn>
                <a:cxn ang="0">
                  <a:pos x="57" y="20"/>
                </a:cxn>
                <a:cxn ang="0">
                  <a:pos x="54" y="9"/>
                </a:cxn>
                <a:cxn ang="0">
                  <a:pos x="50" y="0"/>
                </a:cxn>
              </a:cxnLst>
              <a:rect l="0" t="0" r="r" b="b"/>
              <a:pathLst>
                <a:path w="57" h="51">
                  <a:moveTo>
                    <a:pt x="50" y="0"/>
                  </a:moveTo>
                  <a:lnTo>
                    <a:pt x="0" y="9"/>
                  </a:lnTo>
                  <a:lnTo>
                    <a:pt x="2" y="17"/>
                  </a:lnTo>
                  <a:lnTo>
                    <a:pt x="2" y="27"/>
                  </a:lnTo>
                  <a:lnTo>
                    <a:pt x="4" y="37"/>
                  </a:lnTo>
                  <a:lnTo>
                    <a:pt x="4" y="51"/>
                  </a:lnTo>
                  <a:lnTo>
                    <a:pt x="57" y="41"/>
                  </a:lnTo>
                  <a:lnTo>
                    <a:pt x="57" y="30"/>
                  </a:lnTo>
                  <a:lnTo>
                    <a:pt x="57" y="20"/>
                  </a:lnTo>
                  <a:lnTo>
                    <a:pt x="54" y="9"/>
                  </a:lnTo>
                  <a:lnTo>
                    <a:pt x="50" y="0"/>
                  </a:lnTo>
                  <a:close/>
                </a:path>
              </a:pathLst>
            </a:custGeom>
            <a:solidFill>
              <a:srgbClr val="A0A5A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52" name="Freeform 138"/>
            <p:cNvSpPr>
              <a:spLocks/>
            </p:cNvSpPr>
            <p:nvPr/>
          </p:nvSpPr>
          <p:spPr bwMode="auto">
            <a:xfrm>
              <a:off x="4469021" y="636585"/>
              <a:ext cx="41275" cy="26987"/>
            </a:xfrm>
            <a:custGeom>
              <a:avLst/>
              <a:gdLst/>
              <a:ahLst/>
              <a:cxnLst>
                <a:cxn ang="0">
                  <a:pos x="48" y="0"/>
                </a:cxn>
                <a:cxn ang="0">
                  <a:pos x="0" y="10"/>
                </a:cxn>
                <a:cxn ang="0">
                  <a:pos x="2" y="23"/>
                </a:cxn>
                <a:cxn ang="0">
                  <a:pos x="2" y="34"/>
                </a:cxn>
                <a:cxn ang="0">
                  <a:pos x="52" y="24"/>
                </a:cxn>
                <a:cxn ang="0">
                  <a:pos x="52" y="14"/>
                </a:cxn>
                <a:cxn ang="0">
                  <a:pos x="48" y="0"/>
                </a:cxn>
              </a:cxnLst>
              <a:rect l="0" t="0" r="r" b="b"/>
              <a:pathLst>
                <a:path w="52" h="34">
                  <a:moveTo>
                    <a:pt x="48" y="0"/>
                  </a:moveTo>
                  <a:lnTo>
                    <a:pt x="0" y="10"/>
                  </a:lnTo>
                  <a:lnTo>
                    <a:pt x="2" y="23"/>
                  </a:lnTo>
                  <a:lnTo>
                    <a:pt x="2" y="34"/>
                  </a:lnTo>
                  <a:lnTo>
                    <a:pt x="52" y="24"/>
                  </a:lnTo>
                  <a:lnTo>
                    <a:pt x="52" y="14"/>
                  </a:lnTo>
                  <a:lnTo>
                    <a:pt x="48" y="0"/>
                  </a:lnTo>
                  <a:close/>
                </a:path>
              </a:pathLst>
            </a:custGeom>
            <a:solidFill>
              <a:srgbClr val="B5BAC4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53" name="Freeform 139"/>
            <p:cNvSpPr>
              <a:spLocks/>
            </p:cNvSpPr>
            <p:nvPr/>
          </p:nvSpPr>
          <p:spPr bwMode="auto">
            <a:xfrm>
              <a:off x="4454733" y="777871"/>
              <a:ext cx="42862" cy="30163"/>
            </a:xfrm>
            <a:custGeom>
              <a:avLst/>
              <a:gdLst/>
              <a:ahLst/>
              <a:cxnLst>
                <a:cxn ang="0">
                  <a:pos x="51" y="0"/>
                </a:cxn>
                <a:cxn ang="0">
                  <a:pos x="0" y="9"/>
                </a:cxn>
                <a:cxn ang="0">
                  <a:pos x="3" y="23"/>
                </a:cxn>
                <a:cxn ang="0">
                  <a:pos x="3" y="37"/>
                </a:cxn>
                <a:cxn ang="0">
                  <a:pos x="55" y="24"/>
                </a:cxn>
                <a:cxn ang="0">
                  <a:pos x="56" y="14"/>
                </a:cxn>
                <a:cxn ang="0">
                  <a:pos x="51" y="0"/>
                </a:cxn>
              </a:cxnLst>
              <a:rect l="0" t="0" r="r" b="b"/>
              <a:pathLst>
                <a:path w="56" h="37">
                  <a:moveTo>
                    <a:pt x="51" y="0"/>
                  </a:moveTo>
                  <a:lnTo>
                    <a:pt x="0" y="9"/>
                  </a:lnTo>
                  <a:lnTo>
                    <a:pt x="3" y="23"/>
                  </a:lnTo>
                  <a:lnTo>
                    <a:pt x="3" y="37"/>
                  </a:lnTo>
                  <a:lnTo>
                    <a:pt x="55" y="24"/>
                  </a:lnTo>
                  <a:lnTo>
                    <a:pt x="56" y="14"/>
                  </a:lnTo>
                  <a:lnTo>
                    <a:pt x="51" y="0"/>
                  </a:lnTo>
                  <a:close/>
                </a:path>
              </a:pathLst>
            </a:custGeom>
            <a:solidFill>
              <a:srgbClr val="B5BAC4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54" name="Freeform 140"/>
            <p:cNvSpPr>
              <a:spLocks/>
            </p:cNvSpPr>
            <p:nvPr/>
          </p:nvSpPr>
          <p:spPr bwMode="auto">
            <a:xfrm>
              <a:off x="4472196" y="642936"/>
              <a:ext cx="38100" cy="14288"/>
            </a:xfrm>
            <a:custGeom>
              <a:avLst/>
              <a:gdLst/>
              <a:ahLst/>
              <a:cxnLst>
                <a:cxn ang="0">
                  <a:pos x="48" y="0"/>
                </a:cxn>
                <a:cxn ang="0">
                  <a:pos x="0" y="9"/>
                </a:cxn>
                <a:cxn ang="0">
                  <a:pos x="0" y="18"/>
                </a:cxn>
                <a:cxn ang="0">
                  <a:pos x="49" y="10"/>
                </a:cxn>
                <a:cxn ang="0">
                  <a:pos x="48" y="0"/>
                </a:cxn>
              </a:cxnLst>
              <a:rect l="0" t="0" r="r" b="b"/>
              <a:pathLst>
                <a:path w="49" h="18">
                  <a:moveTo>
                    <a:pt x="48" y="0"/>
                  </a:moveTo>
                  <a:lnTo>
                    <a:pt x="0" y="9"/>
                  </a:lnTo>
                  <a:lnTo>
                    <a:pt x="0" y="18"/>
                  </a:lnTo>
                  <a:lnTo>
                    <a:pt x="49" y="10"/>
                  </a:lnTo>
                  <a:lnTo>
                    <a:pt x="48" y="0"/>
                  </a:lnTo>
                  <a:close/>
                </a:path>
              </a:pathLst>
            </a:custGeom>
            <a:solidFill>
              <a:srgbClr val="DBDBE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55" name="Freeform 141"/>
            <p:cNvSpPr>
              <a:spLocks/>
            </p:cNvSpPr>
            <p:nvPr/>
          </p:nvSpPr>
          <p:spPr bwMode="auto">
            <a:xfrm>
              <a:off x="4456321" y="784222"/>
              <a:ext cx="41275" cy="15875"/>
            </a:xfrm>
            <a:custGeom>
              <a:avLst/>
              <a:gdLst/>
              <a:ahLst/>
              <a:cxnLst>
                <a:cxn ang="0">
                  <a:pos x="49" y="0"/>
                </a:cxn>
                <a:cxn ang="0">
                  <a:pos x="0" y="11"/>
                </a:cxn>
                <a:cxn ang="0">
                  <a:pos x="0" y="21"/>
                </a:cxn>
                <a:cxn ang="0">
                  <a:pos x="51" y="13"/>
                </a:cxn>
                <a:cxn ang="0">
                  <a:pos x="49" y="0"/>
                </a:cxn>
              </a:cxnLst>
              <a:rect l="0" t="0" r="r" b="b"/>
              <a:pathLst>
                <a:path w="51" h="21">
                  <a:moveTo>
                    <a:pt x="49" y="0"/>
                  </a:moveTo>
                  <a:lnTo>
                    <a:pt x="0" y="11"/>
                  </a:lnTo>
                  <a:lnTo>
                    <a:pt x="0" y="21"/>
                  </a:lnTo>
                  <a:lnTo>
                    <a:pt x="51" y="13"/>
                  </a:lnTo>
                  <a:lnTo>
                    <a:pt x="49" y="0"/>
                  </a:lnTo>
                  <a:close/>
                </a:path>
              </a:pathLst>
            </a:custGeom>
            <a:solidFill>
              <a:srgbClr val="DBDBE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56" name="Freeform 142"/>
            <p:cNvSpPr>
              <a:spLocks/>
            </p:cNvSpPr>
            <p:nvPr/>
          </p:nvSpPr>
          <p:spPr bwMode="auto">
            <a:xfrm>
              <a:off x="3375234" y="311150"/>
              <a:ext cx="271464" cy="280986"/>
            </a:xfrm>
            <a:custGeom>
              <a:avLst/>
              <a:gdLst/>
              <a:ahLst/>
              <a:cxnLst>
                <a:cxn ang="0">
                  <a:pos x="60" y="0"/>
                </a:cxn>
                <a:cxn ang="0">
                  <a:pos x="129" y="103"/>
                </a:cxn>
                <a:cxn ang="0">
                  <a:pos x="243" y="231"/>
                </a:cxn>
                <a:cxn ang="0">
                  <a:pos x="290" y="274"/>
                </a:cxn>
                <a:cxn ang="0">
                  <a:pos x="342" y="291"/>
                </a:cxn>
                <a:cxn ang="0">
                  <a:pos x="93" y="354"/>
                </a:cxn>
                <a:cxn ang="0">
                  <a:pos x="0" y="19"/>
                </a:cxn>
                <a:cxn ang="0">
                  <a:pos x="60" y="0"/>
                </a:cxn>
              </a:cxnLst>
              <a:rect l="0" t="0" r="r" b="b"/>
              <a:pathLst>
                <a:path w="342" h="354">
                  <a:moveTo>
                    <a:pt x="60" y="0"/>
                  </a:moveTo>
                  <a:lnTo>
                    <a:pt x="129" y="103"/>
                  </a:lnTo>
                  <a:lnTo>
                    <a:pt x="243" y="231"/>
                  </a:lnTo>
                  <a:lnTo>
                    <a:pt x="290" y="274"/>
                  </a:lnTo>
                  <a:lnTo>
                    <a:pt x="342" y="291"/>
                  </a:lnTo>
                  <a:lnTo>
                    <a:pt x="93" y="354"/>
                  </a:lnTo>
                  <a:lnTo>
                    <a:pt x="0" y="19"/>
                  </a:lnTo>
                  <a:lnTo>
                    <a:pt x="60" y="0"/>
                  </a:lnTo>
                  <a:close/>
                </a:path>
              </a:pathLst>
            </a:custGeom>
            <a:solidFill>
              <a:srgbClr val="005B7A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57" name="Freeform 143"/>
            <p:cNvSpPr>
              <a:spLocks/>
            </p:cNvSpPr>
            <p:nvPr/>
          </p:nvSpPr>
          <p:spPr bwMode="auto">
            <a:xfrm>
              <a:off x="3343483" y="330198"/>
              <a:ext cx="93663" cy="268287"/>
            </a:xfrm>
            <a:custGeom>
              <a:avLst/>
              <a:gdLst/>
              <a:ahLst/>
              <a:cxnLst>
                <a:cxn ang="0">
                  <a:pos x="117" y="329"/>
                </a:cxn>
                <a:cxn ang="0">
                  <a:pos x="80" y="337"/>
                </a:cxn>
                <a:cxn ang="0">
                  <a:pos x="0" y="8"/>
                </a:cxn>
                <a:cxn ang="0">
                  <a:pos x="32" y="0"/>
                </a:cxn>
                <a:cxn ang="0">
                  <a:pos x="117" y="329"/>
                </a:cxn>
              </a:cxnLst>
              <a:rect l="0" t="0" r="r" b="b"/>
              <a:pathLst>
                <a:path w="117" h="337">
                  <a:moveTo>
                    <a:pt x="117" y="329"/>
                  </a:moveTo>
                  <a:lnTo>
                    <a:pt x="80" y="337"/>
                  </a:lnTo>
                  <a:lnTo>
                    <a:pt x="0" y="8"/>
                  </a:lnTo>
                  <a:lnTo>
                    <a:pt x="32" y="0"/>
                  </a:lnTo>
                  <a:lnTo>
                    <a:pt x="117" y="329"/>
                  </a:lnTo>
                  <a:close/>
                </a:path>
              </a:pathLst>
            </a:custGeom>
            <a:solidFill>
              <a:srgbClr val="D30C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58" name="Freeform 144"/>
            <p:cNvSpPr>
              <a:spLocks/>
            </p:cNvSpPr>
            <p:nvPr/>
          </p:nvSpPr>
          <p:spPr bwMode="auto">
            <a:xfrm>
              <a:off x="3375232" y="428624"/>
              <a:ext cx="104775" cy="55563"/>
            </a:xfrm>
            <a:custGeom>
              <a:avLst/>
              <a:gdLst/>
              <a:ahLst/>
              <a:cxnLst>
                <a:cxn ang="0">
                  <a:pos x="113" y="0"/>
                </a:cxn>
                <a:cxn ang="0">
                  <a:pos x="0" y="38"/>
                </a:cxn>
                <a:cxn ang="0">
                  <a:pos x="8" y="71"/>
                </a:cxn>
                <a:cxn ang="0">
                  <a:pos x="131" y="22"/>
                </a:cxn>
                <a:cxn ang="0">
                  <a:pos x="113" y="0"/>
                </a:cxn>
              </a:cxnLst>
              <a:rect l="0" t="0" r="r" b="b"/>
              <a:pathLst>
                <a:path w="131" h="71">
                  <a:moveTo>
                    <a:pt x="113" y="0"/>
                  </a:moveTo>
                  <a:lnTo>
                    <a:pt x="0" y="38"/>
                  </a:lnTo>
                  <a:lnTo>
                    <a:pt x="8" y="71"/>
                  </a:lnTo>
                  <a:lnTo>
                    <a:pt x="131" y="22"/>
                  </a:lnTo>
                  <a:lnTo>
                    <a:pt x="113" y="0"/>
                  </a:lnTo>
                  <a:close/>
                </a:path>
              </a:pathLst>
            </a:custGeom>
            <a:solidFill>
              <a:srgbClr val="00163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59" name="Freeform 145"/>
            <p:cNvSpPr>
              <a:spLocks/>
            </p:cNvSpPr>
            <p:nvPr/>
          </p:nvSpPr>
          <p:spPr bwMode="auto">
            <a:xfrm>
              <a:off x="3240295" y="527047"/>
              <a:ext cx="153987" cy="52388"/>
            </a:xfrm>
            <a:custGeom>
              <a:avLst/>
              <a:gdLst/>
              <a:ahLst/>
              <a:cxnLst>
                <a:cxn ang="0">
                  <a:pos x="184" y="28"/>
                </a:cxn>
                <a:cxn ang="0">
                  <a:pos x="71" y="0"/>
                </a:cxn>
                <a:cxn ang="0">
                  <a:pos x="0" y="28"/>
                </a:cxn>
                <a:cxn ang="0">
                  <a:pos x="84" y="64"/>
                </a:cxn>
                <a:cxn ang="0">
                  <a:pos x="193" y="37"/>
                </a:cxn>
                <a:cxn ang="0">
                  <a:pos x="184" y="28"/>
                </a:cxn>
              </a:cxnLst>
              <a:rect l="0" t="0" r="r" b="b"/>
              <a:pathLst>
                <a:path w="193" h="64">
                  <a:moveTo>
                    <a:pt x="184" y="28"/>
                  </a:moveTo>
                  <a:lnTo>
                    <a:pt x="71" y="0"/>
                  </a:lnTo>
                  <a:lnTo>
                    <a:pt x="0" y="28"/>
                  </a:lnTo>
                  <a:lnTo>
                    <a:pt x="84" y="64"/>
                  </a:lnTo>
                  <a:lnTo>
                    <a:pt x="193" y="37"/>
                  </a:lnTo>
                  <a:lnTo>
                    <a:pt x="184" y="28"/>
                  </a:lnTo>
                  <a:close/>
                </a:path>
              </a:pathLst>
            </a:custGeom>
            <a:solidFill>
              <a:srgbClr val="A0A5A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60" name="Freeform 146"/>
            <p:cNvSpPr>
              <a:spLocks/>
            </p:cNvSpPr>
            <p:nvPr/>
          </p:nvSpPr>
          <p:spPr bwMode="auto">
            <a:xfrm>
              <a:off x="3792746" y="290511"/>
              <a:ext cx="169862" cy="65089"/>
            </a:xfrm>
            <a:custGeom>
              <a:avLst/>
              <a:gdLst/>
              <a:ahLst/>
              <a:cxnLst>
                <a:cxn ang="0">
                  <a:pos x="213" y="52"/>
                </a:cxn>
                <a:cxn ang="0">
                  <a:pos x="172" y="82"/>
                </a:cxn>
                <a:cxn ang="0">
                  <a:pos x="0" y="22"/>
                </a:cxn>
                <a:cxn ang="0">
                  <a:pos x="40" y="0"/>
                </a:cxn>
                <a:cxn ang="0">
                  <a:pos x="213" y="52"/>
                </a:cxn>
              </a:cxnLst>
              <a:rect l="0" t="0" r="r" b="b"/>
              <a:pathLst>
                <a:path w="213" h="82">
                  <a:moveTo>
                    <a:pt x="213" y="52"/>
                  </a:moveTo>
                  <a:lnTo>
                    <a:pt x="172" y="82"/>
                  </a:lnTo>
                  <a:lnTo>
                    <a:pt x="0" y="22"/>
                  </a:lnTo>
                  <a:lnTo>
                    <a:pt x="40" y="0"/>
                  </a:lnTo>
                  <a:lnTo>
                    <a:pt x="213" y="52"/>
                  </a:lnTo>
                  <a:close/>
                </a:path>
              </a:pathLst>
            </a:custGeom>
            <a:solidFill>
              <a:srgbClr val="B5BAC4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61" name="Freeform 147"/>
            <p:cNvSpPr>
              <a:spLocks/>
            </p:cNvSpPr>
            <p:nvPr/>
          </p:nvSpPr>
          <p:spPr bwMode="auto">
            <a:xfrm>
              <a:off x="3602246" y="241298"/>
              <a:ext cx="209551" cy="61913"/>
            </a:xfrm>
            <a:custGeom>
              <a:avLst/>
              <a:gdLst/>
              <a:ahLst/>
              <a:cxnLst>
                <a:cxn ang="0">
                  <a:pos x="264" y="59"/>
                </a:cxn>
                <a:cxn ang="0">
                  <a:pos x="214" y="77"/>
                </a:cxn>
                <a:cxn ang="0">
                  <a:pos x="0" y="10"/>
                </a:cxn>
                <a:cxn ang="0">
                  <a:pos x="37" y="0"/>
                </a:cxn>
                <a:cxn ang="0">
                  <a:pos x="264" y="59"/>
                </a:cxn>
              </a:cxnLst>
              <a:rect l="0" t="0" r="r" b="b"/>
              <a:pathLst>
                <a:path w="264" h="77">
                  <a:moveTo>
                    <a:pt x="264" y="59"/>
                  </a:moveTo>
                  <a:lnTo>
                    <a:pt x="214" y="77"/>
                  </a:lnTo>
                  <a:lnTo>
                    <a:pt x="0" y="10"/>
                  </a:lnTo>
                  <a:lnTo>
                    <a:pt x="37" y="0"/>
                  </a:lnTo>
                  <a:lnTo>
                    <a:pt x="264" y="59"/>
                  </a:lnTo>
                  <a:close/>
                </a:path>
              </a:pathLst>
            </a:custGeom>
            <a:solidFill>
              <a:srgbClr val="B5BAC4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62" name="Freeform 148"/>
            <p:cNvSpPr>
              <a:spLocks/>
            </p:cNvSpPr>
            <p:nvPr/>
          </p:nvSpPr>
          <p:spPr bwMode="auto">
            <a:xfrm>
              <a:off x="4200734" y="608011"/>
              <a:ext cx="60324" cy="85724"/>
            </a:xfrm>
            <a:custGeom>
              <a:avLst/>
              <a:gdLst/>
              <a:ahLst/>
              <a:cxnLst>
                <a:cxn ang="0">
                  <a:pos x="41" y="0"/>
                </a:cxn>
                <a:cxn ang="0">
                  <a:pos x="0" y="16"/>
                </a:cxn>
                <a:cxn ang="0">
                  <a:pos x="39" y="108"/>
                </a:cxn>
                <a:cxn ang="0">
                  <a:pos x="77" y="86"/>
                </a:cxn>
                <a:cxn ang="0">
                  <a:pos x="41" y="0"/>
                </a:cxn>
              </a:cxnLst>
              <a:rect l="0" t="0" r="r" b="b"/>
              <a:pathLst>
                <a:path w="77" h="108">
                  <a:moveTo>
                    <a:pt x="41" y="0"/>
                  </a:moveTo>
                  <a:lnTo>
                    <a:pt x="0" y="16"/>
                  </a:lnTo>
                  <a:lnTo>
                    <a:pt x="39" y="108"/>
                  </a:lnTo>
                  <a:lnTo>
                    <a:pt x="77" y="86"/>
                  </a:lnTo>
                  <a:lnTo>
                    <a:pt x="41" y="0"/>
                  </a:lnTo>
                  <a:close/>
                </a:path>
              </a:pathLst>
            </a:custGeom>
            <a:solidFill>
              <a:srgbClr val="B5BAC4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63" name="Freeform 149"/>
            <p:cNvSpPr>
              <a:spLocks/>
            </p:cNvSpPr>
            <p:nvPr/>
          </p:nvSpPr>
          <p:spPr bwMode="auto">
            <a:xfrm>
              <a:off x="4240420" y="684209"/>
              <a:ext cx="73025" cy="107949"/>
            </a:xfrm>
            <a:custGeom>
              <a:avLst/>
              <a:gdLst/>
              <a:ahLst/>
              <a:cxnLst>
                <a:cxn ang="0">
                  <a:pos x="33" y="0"/>
                </a:cxn>
                <a:cxn ang="0">
                  <a:pos x="0" y="19"/>
                </a:cxn>
                <a:cxn ang="0">
                  <a:pos x="54" y="137"/>
                </a:cxn>
                <a:cxn ang="0">
                  <a:pos x="92" y="121"/>
                </a:cxn>
                <a:cxn ang="0">
                  <a:pos x="33" y="0"/>
                </a:cxn>
              </a:cxnLst>
              <a:rect l="0" t="0" r="r" b="b"/>
              <a:pathLst>
                <a:path w="92" h="137">
                  <a:moveTo>
                    <a:pt x="33" y="0"/>
                  </a:moveTo>
                  <a:lnTo>
                    <a:pt x="0" y="19"/>
                  </a:lnTo>
                  <a:lnTo>
                    <a:pt x="54" y="137"/>
                  </a:lnTo>
                  <a:lnTo>
                    <a:pt x="92" y="121"/>
                  </a:lnTo>
                  <a:lnTo>
                    <a:pt x="33" y="0"/>
                  </a:lnTo>
                  <a:close/>
                </a:path>
              </a:pathLst>
            </a:custGeom>
            <a:solidFill>
              <a:srgbClr val="B5BAC4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64" name="Freeform 150"/>
            <p:cNvSpPr>
              <a:spLocks/>
            </p:cNvSpPr>
            <p:nvPr/>
          </p:nvSpPr>
          <p:spPr bwMode="auto">
            <a:xfrm>
              <a:off x="4124534" y="377823"/>
              <a:ext cx="20638" cy="23813"/>
            </a:xfrm>
            <a:custGeom>
              <a:avLst/>
              <a:gdLst/>
              <a:ahLst/>
              <a:cxnLst>
                <a:cxn ang="0">
                  <a:pos x="26" y="22"/>
                </a:cxn>
                <a:cxn ang="0">
                  <a:pos x="15" y="11"/>
                </a:cxn>
                <a:cxn ang="0">
                  <a:pos x="0" y="0"/>
                </a:cxn>
                <a:cxn ang="0">
                  <a:pos x="15" y="30"/>
                </a:cxn>
                <a:cxn ang="0">
                  <a:pos x="26" y="22"/>
                </a:cxn>
              </a:cxnLst>
              <a:rect l="0" t="0" r="r" b="b"/>
              <a:pathLst>
                <a:path w="26" h="30">
                  <a:moveTo>
                    <a:pt x="26" y="22"/>
                  </a:moveTo>
                  <a:lnTo>
                    <a:pt x="15" y="11"/>
                  </a:lnTo>
                  <a:lnTo>
                    <a:pt x="0" y="0"/>
                  </a:lnTo>
                  <a:lnTo>
                    <a:pt x="15" y="30"/>
                  </a:lnTo>
                  <a:lnTo>
                    <a:pt x="26" y="22"/>
                  </a:lnTo>
                  <a:close/>
                </a:path>
              </a:pathLst>
            </a:custGeom>
            <a:solidFill>
              <a:srgbClr val="004756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65" name="Freeform 151"/>
            <p:cNvSpPr>
              <a:spLocks/>
            </p:cNvSpPr>
            <p:nvPr/>
          </p:nvSpPr>
          <p:spPr bwMode="auto">
            <a:xfrm>
              <a:off x="4645234" y="347661"/>
              <a:ext cx="11112" cy="17464"/>
            </a:xfrm>
            <a:custGeom>
              <a:avLst/>
              <a:gdLst/>
              <a:ahLst/>
              <a:cxnLst>
                <a:cxn ang="0">
                  <a:pos x="7" y="0"/>
                </a:cxn>
                <a:cxn ang="0">
                  <a:pos x="5" y="1"/>
                </a:cxn>
                <a:cxn ang="0">
                  <a:pos x="3" y="3"/>
                </a:cxn>
                <a:cxn ang="0">
                  <a:pos x="1" y="7"/>
                </a:cxn>
                <a:cxn ang="0">
                  <a:pos x="0" y="11"/>
                </a:cxn>
                <a:cxn ang="0">
                  <a:pos x="1" y="16"/>
                </a:cxn>
                <a:cxn ang="0">
                  <a:pos x="3" y="19"/>
                </a:cxn>
                <a:cxn ang="0">
                  <a:pos x="5" y="22"/>
                </a:cxn>
                <a:cxn ang="0">
                  <a:pos x="7" y="23"/>
                </a:cxn>
                <a:cxn ang="0">
                  <a:pos x="9" y="22"/>
                </a:cxn>
                <a:cxn ang="0">
                  <a:pos x="12" y="19"/>
                </a:cxn>
                <a:cxn ang="0">
                  <a:pos x="13" y="16"/>
                </a:cxn>
                <a:cxn ang="0">
                  <a:pos x="14" y="11"/>
                </a:cxn>
                <a:cxn ang="0">
                  <a:pos x="13" y="7"/>
                </a:cxn>
                <a:cxn ang="0">
                  <a:pos x="12" y="3"/>
                </a:cxn>
                <a:cxn ang="0">
                  <a:pos x="9" y="1"/>
                </a:cxn>
                <a:cxn ang="0">
                  <a:pos x="7" y="0"/>
                </a:cxn>
              </a:cxnLst>
              <a:rect l="0" t="0" r="r" b="b"/>
              <a:pathLst>
                <a:path w="14" h="23">
                  <a:moveTo>
                    <a:pt x="7" y="0"/>
                  </a:moveTo>
                  <a:lnTo>
                    <a:pt x="5" y="1"/>
                  </a:lnTo>
                  <a:lnTo>
                    <a:pt x="3" y="3"/>
                  </a:lnTo>
                  <a:lnTo>
                    <a:pt x="1" y="7"/>
                  </a:lnTo>
                  <a:lnTo>
                    <a:pt x="0" y="11"/>
                  </a:lnTo>
                  <a:lnTo>
                    <a:pt x="1" y="16"/>
                  </a:lnTo>
                  <a:lnTo>
                    <a:pt x="3" y="19"/>
                  </a:lnTo>
                  <a:lnTo>
                    <a:pt x="5" y="22"/>
                  </a:lnTo>
                  <a:lnTo>
                    <a:pt x="7" y="23"/>
                  </a:lnTo>
                  <a:lnTo>
                    <a:pt x="9" y="22"/>
                  </a:lnTo>
                  <a:lnTo>
                    <a:pt x="12" y="19"/>
                  </a:lnTo>
                  <a:lnTo>
                    <a:pt x="13" y="16"/>
                  </a:lnTo>
                  <a:lnTo>
                    <a:pt x="14" y="11"/>
                  </a:lnTo>
                  <a:lnTo>
                    <a:pt x="13" y="7"/>
                  </a:lnTo>
                  <a:lnTo>
                    <a:pt x="12" y="3"/>
                  </a:lnTo>
                  <a:lnTo>
                    <a:pt x="9" y="1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004756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66" name="Freeform 152"/>
            <p:cNvSpPr>
              <a:spLocks/>
            </p:cNvSpPr>
            <p:nvPr/>
          </p:nvSpPr>
          <p:spPr bwMode="auto">
            <a:xfrm>
              <a:off x="4449970" y="398461"/>
              <a:ext cx="11112" cy="17464"/>
            </a:xfrm>
            <a:custGeom>
              <a:avLst/>
              <a:gdLst/>
              <a:ahLst/>
              <a:cxnLst>
                <a:cxn ang="0">
                  <a:pos x="7" y="0"/>
                </a:cxn>
                <a:cxn ang="0">
                  <a:pos x="4" y="1"/>
                </a:cxn>
                <a:cxn ang="0">
                  <a:pos x="2" y="3"/>
                </a:cxn>
                <a:cxn ang="0">
                  <a:pos x="1" y="6"/>
                </a:cxn>
                <a:cxn ang="0">
                  <a:pos x="0" y="11"/>
                </a:cxn>
                <a:cxn ang="0">
                  <a:pos x="1" y="15"/>
                </a:cxn>
                <a:cxn ang="0">
                  <a:pos x="2" y="19"/>
                </a:cxn>
                <a:cxn ang="0">
                  <a:pos x="4" y="21"/>
                </a:cxn>
                <a:cxn ang="0">
                  <a:pos x="7" y="22"/>
                </a:cxn>
                <a:cxn ang="0">
                  <a:pos x="9" y="21"/>
                </a:cxn>
                <a:cxn ang="0">
                  <a:pos x="11" y="19"/>
                </a:cxn>
                <a:cxn ang="0">
                  <a:pos x="12" y="16"/>
                </a:cxn>
                <a:cxn ang="0">
                  <a:pos x="14" y="12"/>
                </a:cxn>
                <a:cxn ang="0">
                  <a:pos x="12" y="7"/>
                </a:cxn>
                <a:cxn ang="0">
                  <a:pos x="11" y="4"/>
                </a:cxn>
                <a:cxn ang="0">
                  <a:pos x="9" y="1"/>
                </a:cxn>
                <a:cxn ang="0">
                  <a:pos x="7" y="0"/>
                </a:cxn>
              </a:cxnLst>
              <a:rect l="0" t="0" r="r" b="b"/>
              <a:pathLst>
                <a:path w="14" h="22">
                  <a:moveTo>
                    <a:pt x="7" y="0"/>
                  </a:moveTo>
                  <a:lnTo>
                    <a:pt x="4" y="1"/>
                  </a:lnTo>
                  <a:lnTo>
                    <a:pt x="2" y="3"/>
                  </a:lnTo>
                  <a:lnTo>
                    <a:pt x="1" y="6"/>
                  </a:lnTo>
                  <a:lnTo>
                    <a:pt x="0" y="11"/>
                  </a:lnTo>
                  <a:lnTo>
                    <a:pt x="1" y="15"/>
                  </a:lnTo>
                  <a:lnTo>
                    <a:pt x="2" y="19"/>
                  </a:lnTo>
                  <a:lnTo>
                    <a:pt x="4" y="21"/>
                  </a:lnTo>
                  <a:lnTo>
                    <a:pt x="7" y="22"/>
                  </a:lnTo>
                  <a:lnTo>
                    <a:pt x="9" y="21"/>
                  </a:lnTo>
                  <a:lnTo>
                    <a:pt x="11" y="19"/>
                  </a:lnTo>
                  <a:lnTo>
                    <a:pt x="12" y="16"/>
                  </a:lnTo>
                  <a:lnTo>
                    <a:pt x="14" y="12"/>
                  </a:lnTo>
                  <a:lnTo>
                    <a:pt x="12" y="7"/>
                  </a:lnTo>
                  <a:lnTo>
                    <a:pt x="11" y="4"/>
                  </a:lnTo>
                  <a:lnTo>
                    <a:pt x="9" y="1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004756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67" name="Freeform 153"/>
            <p:cNvSpPr>
              <a:spLocks/>
            </p:cNvSpPr>
            <p:nvPr/>
          </p:nvSpPr>
          <p:spPr bwMode="auto">
            <a:xfrm>
              <a:off x="4299160" y="434973"/>
              <a:ext cx="11112" cy="17464"/>
            </a:xfrm>
            <a:custGeom>
              <a:avLst/>
              <a:gdLst/>
              <a:ahLst/>
              <a:cxnLst>
                <a:cxn ang="0">
                  <a:pos x="6" y="0"/>
                </a:cxn>
                <a:cxn ang="0">
                  <a:pos x="3" y="1"/>
                </a:cxn>
                <a:cxn ang="0">
                  <a:pos x="1" y="4"/>
                </a:cxn>
                <a:cxn ang="0">
                  <a:pos x="0" y="6"/>
                </a:cxn>
                <a:cxn ang="0">
                  <a:pos x="0" y="11"/>
                </a:cxn>
                <a:cxn ang="0">
                  <a:pos x="0" y="15"/>
                </a:cxn>
                <a:cxn ang="0">
                  <a:pos x="1" y="19"/>
                </a:cxn>
                <a:cxn ang="0">
                  <a:pos x="3" y="22"/>
                </a:cxn>
                <a:cxn ang="0">
                  <a:pos x="6" y="23"/>
                </a:cxn>
                <a:cxn ang="0">
                  <a:pos x="9" y="22"/>
                </a:cxn>
                <a:cxn ang="0">
                  <a:pos x="11" y="20"/>
                </a:cxn>
                <a:cxn ang="0">
                  <a:pos x="12" y="16"/>
                </a:cxn>
                <a:cxn ang="0">
                  <a:pos x="12" y="12"/>
                </a:cxn>
                <a:cxn ang="0">
                  <a:pos x="12" y="7"/>
                </a:cxn>
                <a:cxn ang="0">
                  <a:pos x="11" y="4"/>
                </a:cxn>
                <a:cxn ang="0">
                  <a:pos x="9" y="1"/>
                </a:cxn>
                <a:cxn ang="0">
                  <a:pos x="6" y="0"/>
                </a:cxn>
              </a:cxnLst>
              <a:rect l="0" t="0" r="r" b="b"/>
              <a:pathLst>
                <a:path w="12" h="23">
                  <a:moveTo>
                    <a:pt x="6" y="0"/>
                  </a:moveTo>
                  <a:lnTo>
                    <a:pt x="3" y="1"/>
                  </a:lnTo>
                  <a:lnTo>
                    <a:pt x="1" y="4"/>
                  </a:lnTo>
                  <a:lnTo>
                    <a:pt x="0" y="6"/>
                  </a:lnTo>
                  <a:lnTo>
                    <a:pt x="0" y="11"/>
                  </a:lnTo>
                  <a:lnTo>
                    <a:pt x="0" y="15"/>
                  </a:lnTo>
                  <a:lnTo>
                    <a:pt x="1" y="19"/>
                  </a:lnTo>
                  <a:lnTo>
                    <a:pt x="3" y="22"/>
                  </a:lnTo>
                  <a:lnTo>
                    <a:pt x="6" y="23"/>
                  </a:lnTo>
                  <a:lnTo>
                    <a:pt x="9" y="22"/>
                  </a:lnTo>
                  <a:lnTo>
                    <a:pt x="11" y="20"/>
                  </a:lnTo>
                  <a:lnTo>
                    <a:pt x="12" y="16"/>
                  </a:lnTo>
                  <a:lnTo>
                    <a:pt x="12" y="12"/>
                  </a:lnTo>
                  <a:lnTo>
                    <a:pt x="12" y="7"/>
                  </a:lnTo>
                  <a:lnTo>
                    <a:pt x="11" y="4"/>
                  </a:lnTo>
                  <a:lnTo>
                    <a:pt x="9" y="1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4756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68" name="Freeform 154"/>
            <p:cNvSpPr>
              <a:spLocks/>
            </p:cNvSpPr>
            <p:nvPr/>
          </p:nvSpPr>
          <p:spPr bwMode="auto">
            <a:xfrm>
              <a:off x="4113421" y="479423"/>
              <a:ext cx="9525" cy="17464"/>
            </a:xfrm>
            <a:custGeom>
              <a:avLst/>
              <a:gdLst/>
              <a:ahLst/>
              <a:cxnLst>
                <a:cxn ang="0">
                  <a:pos x="7" y="0"/>
                </a:cxn>
                <a:cxn ang="0">
                  <a:pos x="4" y="1"/>
                </a:cxn>
                <a:cxn ang="0">
                  <a:pos x="2" y="3"/>
                </a:cxn>
                <a:cxn ang="0">
                  <a:pos x="1" y="6"/>
                </a:cxn>
                <a:cxn ang="0">
                  <a:pos x="0" y="10"/>
                </a:cxn>
                <a:cxn ang="0">
                  <a:pos x="1" y="15"/>
                </a:cxn>
                <a:cxn ang="0">
                  <a:pos x="2" y="18"/>
                </a:cxn>
                <a:cxn ang="0">
                  <a:pos x="4" y="20"/>
                </a:cxn>
                <a:cxn ang="0">
                  <a:pos x="7" y="22"/>
                </a:cxn>
                <a:cxn ang="0">
                  <a:pos x="9" y="20"/>
                </a:cxn>
                <a:cxn ang="0">
                  <a:pos x="11" y="18"/>
                </a:cxn>
                <a:cxn ang="0">
                  <a:pos x="12" y="16"/>
                </a:cxn>
                <a:cxn ang="0">
                  <a:pos x="12" y="11"/>
                </a:cxn>
                <a:cxn ang="0">
                  <a:pos x="12" y="7"/>
                </a:cxn>
                <a:cxn ang="0">
                  <a:pos x="11" y="3"/>
                </a:cxn>
                <a:cxn ang="0">
                  <a:pos x="9" y="1"/>
                </a:cxn>
                <a:cxn ang="0">
                  <a:pos x="7" y="0"/>
                </a:cxn>
              </a:cxnLst>
              <a:rect l="0" t="0" r="r" b="b"/>
              <a:pathLst>
                <a:path w="12" h="22">
                  <a:moveTo>
                    <a:pt x="7" y="0"/>
                  </a:moveTo>
                  <a:lnTo>
                    <a:pt x="4" y="1"/>
                  </a:lnTo>
                  <a:lnTo>
                    <a:pt x="2" y="3"/>
                  </a:lnTo>
                  <a:lnTo>
                    <a:pt x="1" y="6"/>
                  </a:lnTo>
                  <a:lnTo>
                    <a:pt x="0" y="10"/>
                  </a:lnTo>
                  <a:lnTo>
                    <a:pt x="1" y="15"/>
                  </a:lnTo>
                  <a:lnTo>
                    <a:pt x="2" y="18"/>
                  </a:lnTo>
                  <a:lnTo>
                    <a:pt x="4" y="20"/>
                  </a:lnTo>
                  <a:lnTo>
                    <a:pt x="7" y="22"/>
                  </a:lnTo>
                  <a:lnTo>
                    <a:pt x="9" y="20"/>
                  </a:lnTo>
                  <a:lnTo>
                    <a:pt x="11" y="18"/>
                  </a:lnTo>
                  <a:lnTo>
                    <a:pt x="12" y="16"/>
                  </a:lnTo>
                  <a:lnTo>
                    <a:pt x="12" y="11"/>
                  </a:lnTo>
                  <a:lnTo>
                    <a:pt x="12" y="7"/>
                  </a:lnTo>
                  <a:lnTo>
                    <a:pt x="11" y="3"/>
                  </a:lnTo>
                  <a:lnTo>
                    <a:pt x="9" y="1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004756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69" name="Freeform 155"/>
            <p:cNvSpPr>
              <a:spLocks/>
            </p:cNvSpPr>
            <p:nvPr/>
          </p:nvSpPr>
          <p:spPr bwMode="auto">
            <a:xfrm>
              <a:off x="3940384" y="519111"/>
              <a:ext cx="9525" cy="19051"/>
            </a:xfrm>
            <a:custGeom>
              <a:avLst/>
              <a:gdLst/>
              <a:ahLst/>
              <a:cxnLst>
                <a:cxn ang="0">
                  <a:pos x="6" y="0"/>
                </a:cxn>
                <a:cxn ang="0">
                  <a:pos x="3" y="1"/>
                </a:cxn>
                <a:cxn ang="0">
                  <a:pos x="1" y="4"/>
                </a:cxn>
                <a:cxn ang="0">
                  <a:pos x="0" y="7"/>
                </a:cxn>
                <a:cxn ang="0">
                  <a:pos x="0" y="12"/>
                </a:cxn>
                <a:cxn ang="0">
                  <a:pos x="0" y="16"/>
                </a:cxn>
                <a:cxn ang="0">
                  <a:pos x="1" y="20"/>
                </a:cxn>
                <a:cxn ang="0">
                  <a:pos x="3" y="22"/>
                </a:cxn>
                <a:cxn ang="0">
                  <a:pos x="6" y="23"/>
                </a:cxn>
                <a:cxn ang="0">
                  <a:pos x="8" y="22"/>
                </a:cxn>
                <a:cxn ang="0">
                  <a:pos x="10" y="20"/>
                </a:cxn>
                <a:cxn ang="0">
                  <a:pos x="12" y="16"/>
                </a:cxn>
                <a:cxn ang="0">
                  <a:pos x="13" y="12"/>
                </a:cxn>
                <a:cxn ang="0">
                  <a:pos x="12" y="7"/>
                </a:cxn>
                <a:cxn ang="0">
                  <a:pos x="10" y="4"/>
                </a:cxn>
                <a:cxn ang="0">
                  <a:pos x="8" y="1"/>
                </a:cxn>
                <a:cxn ang="0">
                  <a:pos x="6" y="0"/>
                </a:cxn>
              </a:cxnLst>
              <a:rect l="0" t="0" r="r" b="b"/>
              <a:pathLst>
                <a:path w="13" h="23">
                  <a:moveTo>
                    <a:pt x="6" y="0"/>
                  </a:moveTo>
                  <a:lnTo>
                    <a:pt x="3" y="1"/>
                  </a:lnTo>
                  <a:lnTo>
                    <a:pt x="1" y="4"/>
                  </a:lnTo>
                  <a:lnTo>
                    <a:pt x="0" y="7"/>
                  </a:lnTo>
                  <a:lnTo>
                    <a:pt x="0" y="12"/>
                  </a:lnTo>
                  <a:lnTo>
                    <a:pt x="0" y="16"/>
                  </a:lnTo>
                  <a:lnTo>
                    <a:pt x="1" y="20"/>
                  </a:lnTo>
                  <a:lnTo>
                    <a:pt x="3" y="22"/>
                  </a:lnTo>
                  <a:lnTo>
                    <a:pt x="6" y="23"/>
                  </a:lnTo>
                  <a:lnTo>
                    <a:pt x="8" y="22"/>
                  </a:lnTo>
                  <a:lnTo>
                    <a:pt x="10" y="20"/>
                  </a:lnTo>
                  <a:lnTo>
                    <a:pt x="12" y="16"/>
                  </a:lnTo>
                  <a:lnTo>
                    <a:pt x="13" y="12"/>
                  </a:lnTo>
                  <a:lnTo>
                    <a:pt x="12" y="7"/>
                  </a:lnTo>
                  <a:lnTo>
                    <a:pt x="10" y="4"/>
                  </a:lnTo>
                  <a:lnTo>
                    <a:pt x="8" y="1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4756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70" name="Freeform 156"/>
            <p:cNvSpPr>
              <a:spLocks/>
            </p:cNvSpPr>
            <p:nvPr/>
          </p:nvSpPr>
          <p:spPr bwMode="auto">
            <a:xfrm>
              <a:off x="4615072" y="358773"/>
              <a:ext cx="9525" cy="17464"/>
            </a:xfrm>
            <a:custGeom>
              <a:avLst/>
              <a:gdLst/>
              <a:ahLst/>
              <a:cxnLst>
                <a:cxn ang="0">
                  <a:pos x="7" y="0"/>
                </a:cxn>
                <a:cxn ang="0">
                  <a:pos x="4" y="1"/>
                </a:cxn>
                <a:cxn ang="0">
                  <a:pos x="2" y="3"/>
                </a:cxn>
                <a:cxn ang="0">
                  <a:pos x="0" y="6"/>
                </a:cxn>
                <a:cxn ang="0">
                  <a:pos x="0" y="11"/>
                </a:cxn>
                <a:cxn ang="0">
                  <a:pos x="0" y="16"/>
                </a:cxn>
                <a:cxn ang="0">
                  <a:pos x="2" y="19"/>
                </a:cxn>
                <a:cxn ang="0">
                  <a:pos x="4" y="21"/>
                </a:cxn>
                <a:cxn ang="0">
                  <a:pos x="7" y="23"/>
                </a:cxn>
                <a:cxn ang="0">
                  <a:pos x="9" y="21"/>
                </a:cxn>
                <a:cxn ang="0">
                  <a:pos x="12" y="19"/>
                </a:cxn>
                <a:cxn ang="0">
                  <a:pos x="13" y="16"/>
                </a:cxn>
                <a:cxn ang="0">
                  <a:pos x="13" y="11"/>
                </a:cxn>
                <a:cxn ang="0">
                  <a:pos x="13" y="6"/>
                </a:cxn>
                <a:cxn ang="0">
                  <a:pos x="12" y="3"/>
                </a:cxn>
                <a:cxn ang="0">
                  <a:pos x="9" y="1"/>
                </a:cxn>
                <a:cxn ang="0">
                  <a:pos x="7" y="0"/>
                </a:cxn>
              </a:cxnLst>
              <a:rect l="0" t="0" r="r" b="b"/>
              <a:pathLst>
                <a:path w="13" h="23">
                  <a:moveTo>
                    <a:pt x="7" y="0"/>
                  </a:moveTo>
                  <a:lnTo>
                    <a:pt x="4" y="1"/>
                  </a:lnTo>
                  <a:lnTo>
                    <a:pt x="2" y="3"/>
                  </a:lnTo>
                  <a:lnTo>
                    <a:pt x="0" y="6"/>
                  </a:lnTo>
                  <a:lnTo>
                    <a:pt x="0" y="11"/>
                  </a:lnTo>
                  <a:lnTo>
                    <a:pt x="0" y="16"/>
                  </a:lnTo>
                  <a:lnTo>
                    <a:pt x="2" y="19"/>
                  </a:lnTo>
                  <a:lnTo>
                    <a:pt x="4" y="21"/>
                  </a:lnTo>
                  <a:lnTo>
                    <a:pt x="7" y="23"/>
                  </a:lnTo>
                  <a:lnTo>
                    <a:pt x="9" y="21"/>
                  </a:lnTo>
                  <a:lnTo>
                    <a:pt x="12" y="19"/>
                  </a:lnTo>
                  <a:lnTo>
                    <a:pt x="13" y="16"/>
                  </a:lnTo>
                  <a:lnTo>
                    <a:pt x="13" y="11"/>
                  </a:lnTo>
                  <a:lnTo>
                    <a:pt x="13" y="6"/>
                  </a:lnTo>
                  <a:lnTo>
                    <a:pt x="12" y="3"/>
                  </a:lnTo>
                  <a:lnTo>
                    <a:pt x="9" y="1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004756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71" name="Freeform 157"/>
            <p:cNvSpPr>
              <a:spLocks/>
            </p:cNvSpPr>
            <p:nvPr/>
          </p:nvSpPr>
          <p:spPr bwMode="auto">
            <a:xfrm>
              <a:off x="4418221" y="406397"/>
              <a:ext cx="11112" cy="17464"/>
            </a:xfrm>
            <a:custGeom>
              <a:avLst/>
              <a:gdLst/>
              <a:ahLst/>
              <a:cxnLst>
                <a:cxn ang="0">
                  <a:pos x="6" y="0"/>
                </a:cxn>
                <a:cxn ang="0">
                  <a:pos x="3" y="2"/>
                </a:cxn>
                <a:cxn ang="0">
                  <a:pos x="2" y="4"/>
                </a:cxn>
                <a:cxn ang="0">
                  <a:pos x="0" y="7"/>
                </a:cxn>
                <a:cxn ang="0">
                  <a:pos x="0" y="12"/>
                </a:cxn>
                <a:cxn ang="0">
                  <a:pos x="0" y="17"/>
                </a:cxn>
                <a:cxn ang="0">
                  <a:pos x="2" y="20"/>
                </a:cxn>
                <a:cxn ang="0">
                  <a:pos x="3" y="22"/>
                </a:cxn>
                <a:cxn ang="0">
                  <a:pos x="6" y="23"/>
                </a:cxn>
                <a:cxn ang="0">
                  <a:pos x="9" y="23"/>
                </a:cxn>
                <a:cxn ang="0">
                  <a:pos x="11" y="21"/>
                </a:cxn>
                <a:cxn ang="0">
                  <a:pos x="12" y="18"/>
                </a:cxn>
                <a:cxn ang="0">
                  <a:pos x="12" y="13"/>
                </a:cxn>
                <a:cxn ang="0">
                  <a:pos x="12" y="9"/>
                </a:cxn>
                <a:cxn ang="0">
                  <a:pos x="11" y="5"/>
                </a:cxn>
                <a:cxn ang="0">
                  <a:pos x="9" y="2"/>
                </a:cxn>
                <a:cxn ang="0">
                  <a:pos x="6" y="0"/>
                </a:cxn>
              </a:cxnLst>
              <a:rect l="0" t="0" r="r" b="b"/>
              <a:pathLst>
                <a:path w="12" h="23">
                  <a:moveTo>
                    <a:pt x="6" y="0"/>
                  </a:moveTo>
                  <a:lnTo>
                    <a:pt x="3" y="2"/>
                  </a:lnTo>
                  <a:lnTo>
                    <a:pt x="2" y="4"/>
                  </a:lnTo>
                  <a:lnTo>
                    <a:pt x="0" y="7"/>
                  </a:lnTo>
                  <a:lnTo>
                    <a:pt x="0" y="12"/>
                  </a:lnTo>
                  <a:lnTo>
                    <a:pt x="0" y="17"/>
                  </a:lnTo>
                  <a:lnTo>
                    <a:pt x="2" y="20"/>
                  </a:lnTo>
                  <a:lnTo>
                    <a:pt x="3" y="22"/>
                  </a:lnTo>
                  <a:lnTo>
                    <a:pt x="6" y="23"/>
                  </a:lnTo>
                  <a:lnTo>
                    <a:pt x="9" y="23"/>
                  </a:lnTo>
                  <a:lnTo>
                    <a:pt x="11" y="21"/>
                  </a:lnTo>
                  <a:lnTo>
                    <a:pt x="12" y="18"/>
                  </a:lnTo>
                  <a:lnTo>
                    <a:pt x="12" y="13"/>
                  </a:lnTo>
                  <a:lnTo>
                    <a:pt x="12" y="9"/>
                  </a:lnTo>
                  <a:lnTo>
                    <a:pt x="11" y="5"/>
                  </a:lnTo>
                  <a:lnTo>
                    <a:pt x="9" y="2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4756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72" name="Freeform 158"/>
            <p:cNvSpPr>
              <a:spLocks/>
            </p:cNvSpPr>
            <p:nvPr/>
          </p:nvSpPr>
          <p:spPr bwMode="auto">
            <a:xfrm>
              <a:off x="4267408" y="442911"/>
              <a:ext cx="11112" cy="17464"/>
            </a:xfrm>
            <a:custGeom>
              <a:avLst/>
              <a:gdLst/>
              <a:ahLst/>
              <a:cxnLst>
                <a:cxn ang="0">
                  <a:pos x="7" y="0"/>
                </a:cxn>
                <a:cxn ang="0">
                  <a:pos x="5" y="1"/>
                </a:cxn>
                <a:cxn ang="0">
                  <a:pos x="3" y="3"/>
                </a:cxn>
                <a:cxn ang="0">
                  <a:pos x="2" y="6"/>
                </a:cxn>
                <a:cxn ang="0">
                  <a:pos x="0" y="11"/>
                </a:cxn>
                <a:cxn ang="0">
                  <a:pos x="2" y="16"/>
                </a:cxn>
                <a:cxn ang="0">
                  <a:pos x="3" y="19"/>
                </a:cxn>
                <a:cxn ang="0">
                  <a:pos x="5" y="21"/>
                </a:cxn>
                <a:cxn ang="0">
                  <a:pos x="7" y="23"/>
                </a:cxn>
                <a:cxn ang="0">
                  <a:pos x="10" y="21"/>
                </a:cxn>
                <a:cxn ang="0">
                  <a:pos x="12" y="19"/>
                </a:cxn>
                <a:cxn ang="0">
                  <a:pos x="13" y="17"/>
                </a:cxn>
                <a:cxn ang="0">
                  <a:pos x="14" y="12"/>
                </a:cxn>
                <a:cxn ang="0">
                  <a:pos x="13" y="8"/>
                </a:cxn>
                <a:cxn ang="0">
                  <a:pos x="12" y="3"/>
                </a:cxn>
                <a:cxn ang="0">
                  <a:pos x="10" y="1"/>
                </a:cxn>
                <a:cxn ang="0">
                  <a:pos x="7" y="0"/>
                </a:cxn>
              </a:cxnLst>
              <a:rect l="0" t="0" r="r" b="b"/>
              <a:pathLst>
                <a:path w="14" h="23">
                  <a:moveTo>
                    <a:pt x="7" y="0"/>
                  </a:moveTo>
                  <a:lnTo>
                    <a:pt x="5" y="1"/>
                  </a:lnTo>
                  <a:lnTo>
                    <a:pt x="3" y="3"/>
                  </a:lnTo>
                  <a:lnTo>
                    <a:pt x="2" y="6"/>
                  </a:lnTo>
                  <a:lnTo>
                    <a:pt x="0" y="11"/>
                  </a:lnTo>
                  <a:lnTo>
                    <a:pt x="2" y="16"/>
                  </a:lnTo>
                  <a:lnTo>
                    <a:pt x="3" y="19"/>
                  </a:lnTo>
                  <a:lnTo>
                    <a:pt x="5" y="21"/>
                  </a:lnTo>
                  <a:lnTo>
                    <a:pt x="7" y="23"/>
                  </a:lnTo>
                  <a:lnTo>
                    <a:pt x="10" y="21"/>
                  </a:lnTo>
                  <a:lnTo>
                    <a:pt x="12" y="19"/>
                  </a:lnTo>
                  <a:lnTo>
                    <a:pt x="13" y="17"/>
                  </a:lnTo>
                  <a:lnTo>
                    <a:pt x="14" y="12"/>
                  </a:lnTo>
                  <a:lnTo>
                    <a:pt x="13" y="8"/>
                  </a:lnTo>
                  <a:lnTo>
                    <a:pt x="12" y="3"/>
                  </a:lnTo>
                  <a:lnTo>
                    <a:pt x="10" y="1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004756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73" name="Freeform 159"/>
            <p:cNvSpPr>
              <a:spLocks/>
            </p:cNvSpPr>
            <p:nvPr/>
          </p:nvSpPr>
          <p:spPr bwMode="auto">
            <a:xfrm>
              <a:off x="4081672" y="488947"/>
              <a:ext cx="11112" cy="15875"/>
            </a:xfrm>
            <a:custGeom>
              <a:avLst/>
              <a:gdLst/>
              <a:ahLst/>
              <a:cxnLst>
                <a:cxn ang="0">
                  <a:pos x="7" y="0"/>
                </a:cxn>
                <a:cxn ang="0">
                  <a:pos x="4" y="1"/>
                </a:cxn>
                <a:cxn ang="0">
                  <a:pos x="2" y="2"/>
                </a:cxn>
                <a:cxn ang="0">
                  <a:pos x="1" y="6"/>
                </a:cxn>
                <a:cxn ang="0">
                  <a:pos x="0" y="10"/>
                </a:cxn>
                <a:cxn ang="0">
                  <a:pos x="1" y="15"/>
                </a:cxn>
                <a:cxn ang="0">
                  <a:pos x="2" y="19"/>
                </a:cxn>
                <a:cxn ang="0">
                  <a:pos x="4" y="21"/>
                </a:cxn>
                <a:cxn ang="0">
                  <a:pos x="7" y="22"/>
                </a:cxn>
                <a:cxn ang="0">
                  <a:pos x="9" y="21"/>
                </a:cxn>
                <a:cxn ang="0">
                  <a:pos x="11" y="19"/>
                </a:cxn>
                <a:cxn ang="0">
                  <a:pos x="12" y="16"/>
                </a:cxn>
                <a:cxn ang="0">
                  <a:pos x="13" y="12"/>
                </a:cxn>
                <a:cxn ang="0">
                  <a:pos x="12" y="7"/>
                </a:cxn>
                <a:cxn ang="0">
                  <a:pos x="11" y="4"/>
                </a:cxn>
                <a:cxn ang="0">
                  <a:pos x="9" y="1"/>
                </a:cxn>
                <a:cxn ang="0">
                  <a:pos x="7" y="0"/>
                </a:cxn>
              </a:cxnLst>
              <a:rect l="0" t="0" r="r" b="b"/>
              <a:pathLst>
                <a:path w="13" h="22">
                  <a:moveTo>
                    <a:pt x="7" y="0"/>
                  </a:moveTo>
                  <a:lnTo>
                    <a:pt x="4" y="1"/>
                  </a:lnTo>
                  <a:lnTo>
                    <a:pt x="2" y="2"/>
                  </a:lnTo>
                  <a:lnTo>
                    <a:pt x="1" y="6"/>
                  </a:lnTo>
                  <a:lnTo>
                    <a:pt x="0" y="10"/>
                  </a:lnTo>
                  <a:lnTo>
                    <a:pt x="1" y="15"/>
                  </a:lnTo>
                  <a:lnTo>
                    <a:pt x="2" y="19"/>
                  </a:lnTo>
                  <a:lnTo>
                    <a:pt x="4" y="21"/>
                  </a:lnTo>
                  <a:lnTo>
                    <a:pt x="7" y="22"/>
                  </a:lnTo>
                  <a:lnTo>
                    <a:pt x="9" y="21"/>
                  </a:lnTo>
                  <a:lnTo>
                    <a:pt x="11" y="19"/>
                  </a:lnTo>
                  <a:lnTo>
                    <a:pt x="12" y="16"/>
                  </a:lnTo>
                  <a:lnTo>
                    <a:pt x="13" y="12"/>
                  </a:lnTo>
                  <a:lnTo>
                    <a:pt x="12" y="7"/>
                  </a:lnTo>
                  <a:lnTo>
                    <a:pt x="11" y="4"/>
                  </a:lnTo>
                  <a:lnTo>
                    <a:pt x="9" y="1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004756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74" name="Freeform 160"/>
            <p:cNvSpPr>
              <a:spLocks/>
            </p:cNvSpPr>
            <p:nvPr/>
          </p:nvSpPr>
          <p:spPr bwMode="auto">
            <a:xfrm>
              <a:off x="3908633" y="527047"/>
              <a:ext cx="9525" cy="19051"/>
            </a:xfrm>
            <a:custGeom>
              <a:avLst/>
              <a:gdLst/>
              <a:ahLst/>
              <a:cxnLst>
                <a:cxn ang="0">
                  <a:pos x="7" y="0"/>
                </a:cxn>
                <a:cxn ang="0">
                  <a:pos x="4" y="1"/>
                </a:cxn>
                <a:cxn ang="0">
                  <a:pos x="2" y="3"/>
                </a:cxn>
                <a:cxn ang="0">
                  <a:pos x="1" y="7"/>
                </a:cxn>
                <a:cxn ang="0">
                  <a:pos x="0" y="11"/>
                </a:cxn>
                <a:cxn ang="0">
                  <a:pos x="1" y="16"/>
                </a:cxn>
                <a:cxn ang="0">
                  <a:pos x="2" y="19"/>
                </a:cxn>
                <a:cxn ang="0">
                  <a:pos x="4" y="22"/>
                </a:cxn>
                <a:cxn ang="0">
                  <a:pos x="7" y="23"/>
                </a:cxn>
                <a:cxn ang="0">
                  <a:pos x="9" y="23"/>
                </a:cxn>
                <a:cxn ang="0">
                  <a:pos x="11" y="20"/>
                </a:cxn>
                <a:cxn ang="0">
                  <a:pos x="12" y="17"/>
                </a:cxn>
                <a:cxn ang="0">
                  <a:pos x="12" y="12"/>
                </a:cxn>
                <a:cxn ang="0">
                  <a:pos x="12" y="8"/>
                </a:cxn>
                <a:cxn ang="0">
                  <a:pos x="11" y="4"/>
                </a:cxn>
                <a:cxn ang="0">
                  <a:pos x="9" y="1"/>
                </a:cxn>
                <a:cxn ang="0">
                  <a:pos x="7" y="0"/>
                </a:cxn>
              </a:cxnLst>
              <a:rect l="0" t="0" r="r" b="b"/>
              <a:pathLst>
                <a:path w="12" h="23">
                  <a:moveTo>
                    <a:pt x="7" y="0"/>
                  </a:moveTo>
                  <a:lnTo>
                    <a:pt x="4" y="1"/>
                  </a:lnTo>
                  <a:lnTo>
                    <a:pt x="2" y="3"/>
                  </a:lnTo>
                  <a:lnTo>
                    <a:pt x="1" y="7"/>
                  </a:lnTo>
                  <a:lnTo>
                    <a:pt x="0" y="11"/>
                  </a:lnTo>
                  <a:lnTo>
                    <a:pt x="1" y="16"/>
                  </a:lnTo>
                  <a:lnTo>
                    <a:pt x="2" y="19"/>
                  </a:lnTo>
                  <a:lnTo>
                    <a:pt x="4" y="22"/>
                  </a:lnTo>
                  <a:lnTo>
                    <a:pt x="7" y="23"/>
                  </a:lnTo>
                  <a:lnTo>
                    <a:pt x="9" y="23"/>
                  </a:lnTo>
                  <a:lnTo>
                    <a:pt x="11" y="20"/>
                  </a:lnTo>
                  <a:lnTo>
                    <a:pt x="12" y="17"/>
                  </a:lnTo>
                  <a:lnTo>
                    <a:pt x="12" y="12"/>
                  </a:lnTo>
                  <a:lnTo>
                    <a:pt x="12" y="8"/>
                  </a:lnTo>
                  <a:lnTo>
                    <a:pt x="11" y="4"/>
                  </a:lnTo>
                  <a:lnTo>
                    <a:pt x="9" y="1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004756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75" name="Freeform 161"/>
            <p:cNvSpPr>
              <a:spLocks/>
            </p:cNvSpPr>
            <p:nvPr/>
          </p:nvSpPr>
          <p:spPr bwMode="auto">
            <a:xfrm>
              <a:off x="4580147" y="368297"/>
              <a:ext cx="11112" cy="17464"/>
            </a:xfrm>
            <a:custGeom>
              <a:avLst/>
              <a:gdLst/>
              <a:ahLst/>
              <a:cxnLst>
                <a:cxn ang="0">
                  <a:pos x="7" y="0"/>
                </a:cxn>
                <a:cxn ang="0">
                  <a:pos x="5" y="1"/>
                </a:cxn>
                <a:cxn ang="0">
                  <a:pos x="3" y="4"/>
                </a:cxn>
                <a:cxn ang="0">
                  <a:pos x="2" y="7"/>
                </a:cxn>
                <a:cxn ang="0">
                  <a:pos x="0" y="12"/>
                </a:cxn>
                <a:cxn ang="0">
                  <a:pos x="2" y="16"/>
                </a:cxn>
                <a:cxn ang="0">
                  <a:pos x="3" y="20"/>
                </a:cxn>
                <a:cxn ang="0">
                  <a:pos x="5" y="22"/>
                </a:cxn>
                <a:cxn ang="0">
                  <a:pos x="7" y="23"/>
                </a:cxn>
                <a:cxn ang="0">
                  <a:pos x="10" y="22"/>
                </a:cxn>
                <a:cxn ang="0">
                  <a:pos x="12" y="20"/>
                </a:cxn>
                <a:cxn ang="0">
                  <a:pos x="13" y="16"/>
                </a:cxn>
                <a:cxn ang="0">
                  <a:pos x="13" y="12"/>
                </a:cxn>
                <a:cxn ang="0">
                  <a:pos x="13" y="7"/>
                </a:cxn>
                <a:cxn ang="0">
                  <a:pos x="12" y="4"/>
                </a:cxn>
                <a:cxn ang="0">
                  <a:pos x="10" y="1"/>
                </a:cxn>
                <a:cxn ang="0">
                  <a:pos x="7" y="0"/>
                </a:cxn>
              </a:cxnLst>
              <a:rect l="0" t="0" r="r" b="b"/>
              <a:pathLst>
                <a:path w="13" h="23">
                  <a:moveTo>
                    <a:pt x="7" y="0"/>
                  </a:moveTo>
                  <a:lnTo>
                    <a:pt x="5" y="1"/>
                  </a:lnTo>
                  <a:lnTo>
                    <a:pt x="3" y="4"/>
                  </a:lnTo>
                  <a:lnTo>
                    <a:pt x="2" y="7"/>
                  </a:lnTo>
                  <a:lnTo>
                    <a:pt x="0" y="12"/>
                  </a:lnTo>
                  <a:lnTo>
                    <a:pt x="2" y="16"/>
                  </a:lnTo>
                  <a:lnTo>
                    <a:pt x="3" y="20"/>
                  </a:lnTo>
                  <a:lnTo>
                    <a:pt x="5" y="22"/>
                  </a:lnTo>
                  <a:lnTo>
                    <a:pt x="7" y="23"/>
                  </a:lnTo>
                  <a:lnTo>
                    <a:pt x="10" y="22"/>
                  </a:lnTo>
                  <a:lnTo>
                    <a:pt x="12" y="20"/>
                  </a:lnTo>
                  <a:lnTo>
                    <a:pt x="13" y="16"/>
                  </a:lnTo>
                  <a:lnTo>
                    <a:pt x="13" y="12"/>
                  </a:lnTo>
                  <a:lnTo>
                    <a:pt x="13" y="7"/>
                  </a:lnTo>
                  <a:lnTo>
                    <a:pt x="12" y="4"/>
                  </a:lnTo>
                  <a:lnTo>
                    <a:pt x="10" y="1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004756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76" name="Freeform 162"/>
            <p:cNvSpPr>
              <a:spLocks/>
            </p:cNvSpPr>
            <p:nvPr/>
          </p:nvSpPr>
          <p:spPr bwMode="auto">
            <a:xfrm>
              <a:off x="4384884" y="412748"/>
              <a:ext cx="9525" cy="17464"/>
            </a:xfrm>
            <a:custGeom>
              <a:avLst/>
              <a:gdLst/>
              <a:ahLst/>
              <a:cxnLst>
                <a:cxn ang="0">
                  <a:pos x="7" y="0"/>
                </a:cxn>
                <a:cxn ang="0">
                  <a:pos x="5" y="1"/>
                </a:cxn>
                <a:cxn ang="0">
                  <a:pos x="2" y="3"/>
                </a:cxn>
                <a:cxn ang="0">
                  <a:pos x="1" y="6"/>
                </a:cxn>
                <a:cxn ang="0">
                  <a:pos x="0" y="11"/>
                </a:cxn>
                <a:cxn ang="0">
                  <a:pos x="1" y="16"/>
                </a:cxn>
                <a:cxn ang="0">
                  <a:pos x="2" y="19"/>
                </a:cxn>
                <a:cxn ang="0">
                  <a:pos x="5" y="21"/>
                </a:cxn>
                <a:cxn ang="0">
                  <a:pos x="7" y="23"/>
                </a:cxn>
                <a:cxn ang="0">
                  <a:pos x="9" y="21"/>
                </a:cxn>
                <a:cxn ang="0">
                  <a:pos x="11" y="19"/>
                </a:cxn>
                <a:cxn ang="0">
                  <a:pos x="13" y="17"/>
                </a:cxn>
                <a:cxn ang="0">
                  <a:pos x="13" y="12"/>
                </a:cxn>
                <a:cxn ang="0">
                  <a:pos x="13" y="8"/>
                </a:cxn>
                <a:cxn ang="0">
                  <a:pos x="11" y="4"/>
                </a:cxn>
                <a:cxn ang="0">
                  <a:pos x="9" y="1"/>
                </a:cxn>
                <a:cxn ang="0">
                  <a:pos x="7" y="0"/>
                </a:cxn>
              </a:cxnLst>
              <a:rect l="0" t="0" r="r" b="b"/>
              <a:pathLst>
                <a:path w="13" h="23">
                  <a:moveTo>
                    <a:pt x="7" y="0"/>
                  </a:moveTo>
                  <a:lnTo>
                    <a:pt x="5" y="1"/>
                  </a:lnTo>
                  <a:lnTo>
                    <a:pt x="2" y="3"/>
                  </a:lnTo>
                  <a:lnTo>
                    <a:pt x="1" y="6"/>
                  </a:lnTo>
                  <a:lnTo>
                    <a:pt x="0" y="11"/>
                  </a:lnTo>
                  <a:lnTo>
                    <a:pt x="1" y="16"/>
                  </a:lnTo>
                  <a:lnTo>
                    <a:pt x="2" y="19"/>
                  </a:lnTo>
                  <a:lnTo>
                    <a:pt x="5" y="21"/>
                  </a:lnTo>
                  <a:lnTo>
                    <a:pt x="7" y="23"/>
                  </a:lnTo>
                  <a:lnTo>
                    <a:pt x="9" y="21"/>
                  </a:lnTo>
                  <a:lnTo>
                    <a:pt x="11" y="19"/>
                  </a:lnTo>
                  <a:lnTo>
                    <a:pt x="13" y="17"/>
                  </a:lnTo>
                  <a:lnTo>
                    <a:pt x="13" y="12"/>
                  </a:lnTo>
                  <a:lnTo>
                    <a:pt x="13" y="8"/>
                  </a:lnTo>
                  <a:lnTo>
                    <a:pt x="11" y="4"/>
                  </a:lnTo>
                  <a:lnTo>
                    <a:pt x="9" y="1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004756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77" name="Freeform 163"/>
            <p:cNvSpPr>
              <a:spLocks/>
            </p:cNvSpPr>
            <p:nvPr/>
          </p:nvSpPr>
          <p:spPr bwMode="auto">
            <a:xfrm>
              <a:off x="4234071" y="449260"/>
              <a:ext cx="9525" cy="17464"/>
            </a:xfrm>
            <a:custGeom>
              <a:avLst/>
              <a:gdLst/>
              <a:ahLst/>
              <a:cxnLst>
                <a:cxn ang="0">
                  <a:pos x="6" y="0"/>
                </a:cxn>
                <a:cxn ang="0">
                  <a:pos x="3" y="1"/>
                </a:cxn>
                <a:cxn ang="0">
                  <a:pos x="2" y="3"/>
                </a:cxn>
                <a:cxn ang="0">
                  <a:pos x="1" y="5"/>
                </a:cxn>
                <a:cxn ang="0">
                  <a:pos x="0" y="10"/>
                </a:cxn>
                <a:cxn ang="0">
                  <a:pos x="1" y="15"/>
                </a:cxn>
                <a:cxn ang="0">
                  <a:pos x="2" y="19"/>
                </a:cxn>
                <a:cxn ang="0">
                  <a:pos x="3" y="21"/>
                </a:cxn>
                <a:cxn ang="0">
                  <a:pos x="6" y="23"/>
                </a:cxn>
                <a:cxn ang="0">
                  <a:pos x="8" y="21"/>
                </a:cxn>
                <a:cxn ang="0">
                  <a:pos x="10" y="19"/>
                </a:cxn>
                <a:cxn ang="0">
                  <a:pos x="11" y="16"/>
                </a:cxn>
                <a:cxn ang="0">
                  <a:pos x="13" y="11"/>
                </a:cxn>
                <a:cxn ang="0">
                  <a:pos x="11" y="6"/>
                </a:cxn>
                <a:cxn ang="0">
                  <a:pos x="10" y="3"/>
                </a:cxn>
                <a:cxn ang="0">
                  <a:pos x="8" y="1"/>
                </a:cxn>
                <a:cxn ang="0">
                  <a:pos x="6" y="0"/>
                </a:cxn>
              </a:cxnLst>
              <a:rect l="0" t="0" r="r" b="b"/>
              <a:pathLst>
                <a:path w="13" h="23">
                  <a:moveTo>
                    <a:pt x="6" y="0"/>
                  </a:moveTo>
                  <a:lnTo>
                    <a:pt x="3" y="1"/>
                  </a:lnTo>
                  <a:lnTo>
                    <a:pt x="2" y="3"/>
                  </a:lnTo>
                  <a:lnTo>
                    <a:pt x="1" y="5"/>
                  </a:lnTo>
                  <a:lnTo>
                    <a:pt x="0" y="10"/>
                  </a:lnTo>
                  <a:lnTo>
                    <a:pt x="1" y="15"/>
                  </a:lnTo>
                  <a:lnTo>
                    <a:pt x="2" y="19"/>
                  </a:lnTo>
                  <a:lnTo>
                    <a:pt x="3" y="21"/>
                  </a:lnTo>
                  <a:lnTo>
                    <a:pt x="6" y="23"/>
                  </a:lnTo>
                  <a:lnTo>
                    <a:pt x="8" y="21"/>
                  </a:lnTo>
                  <a:lnTo>
                    <a:pt x="10" y="19"/>
                  </a:lnTo>
                  <a:lnTo>
                    <a:pt x="11" y="16"/>
                  </a:lnTo>
                  <a:lnTo>
                    <a:pt x="13" y="11"/>
                  </a:lnTo>
                  <a:lnTo>
                    <a:pt x="11" y="6"/>
                  </a:lnTo>
                  <a:lnTo>
                    <a:pt x="10" y="3"/>
                  </a:lnTo>
                  <a:lnTo>
                    <a:pt x="8" y="1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4756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78" name="Freeform 164"/>
            <p:cNvSpPr>
              <a:spLocks/>
            </p:cNvSpPr>
            <p:nvPr/>
          </p:nvSpPr>
          <p:spPr bwMode="auto">
            <a:xfrm>
              <a:off x="4049922" y="493710"/>
              <a:ext cx="7938" cy="19051"/>
            </a:xfrm>
            <a:custGeom>
              <a:avLst/>
              <a:gdLst/>
              <a:ahLst/>
              <a:cxnLst>
                <a:cxn ang="0">
                  <a:pos x="6" y="0"/>
                </a:cxn>
                <a:cxn ang="0">
                  <a:pos x="4" y="1"/>
                </a:cxn>
                <a:cxn ang="0">
                  <a:pos x="1" y="3"/>
                </a:cxn>
                <a:cxn ang="0">
                  <a:pos x="0" y="7"/>
                </a:cxn>
                <a:cxn ang="0">
                  <a:pos x="0" y="12"/>
                </a:cxn>
                <a:cxn ang="0">
                  <a:pos x="0" y="16"/>
                </a:cxn>
                <a:cxn ang="0">
                  <a:pos x="1" y="20"/>
                </a:cxn>
                <a:cxn ang="0">
                  <a:pos x="4" y="22"/>
                </a:cxn>
                <a:cxn ang="0">
                  <a:pos x="6" y="23"/>
                </a:cxn>
                <a:cxn ang="0">
                  <a:pos x="8" y="22"/>
                </a:cxn>
                <a:cxn ang="0">
                  <a:pos x="11" y="20"/>
                </a:cxn>
                <a:cxn ang="0">
                  <a:pos x="12" y="17"/>
                </a:cxn>
                <a:cxn ang="0">
                  <a:pos x="12" y="13"/>
                </a:cxn>
                <a:cxn ang="0">
                  <a:pos x="12" y="8"/>
                </a:cxn>
                <a:cxn ang="0">
                  <a:pos x="11" y="3"/>
                </a:cxn>
                <a:cxn ang="0">
                  <a:pos x="8" y="1"/>
                </a:cxn>
                <a:cxn ang="0">
                  <a:pos x="6" y="0"/>
                </a:cxn>
              </a:cxnLst>
              <a:rect l="0" t="0" r="r" b="b"/>
              <a:pathLst>
                <a:path w="12" h="23">
                  <a:moveTo>
                    <a:pt x="6" y="0"/>
                  </a:moveTo>
                  <a:lnTo>
                    <a:pt x="4" y="1"/>
                  </a:lnTo>
                  <a:lnTo>
                    <a:pt x="1" y="3"/>
                  </a:lnTo>
                  <a:lnTo>
                    <a:pt x="0" y="7"/>
                  </a:lnTo>
                  <a:lnTo>
                    <a:pt x="0" y="12"/>
                  </a:lnTo>
                  <a:lnTo>
                    <a:pt x="0" y="16"/>
                  </a:lnTo>
                  <a:lnTo>
                    <a:pt x="1" y="20"/>
                  </a:lnTo>
                  <a:lnTo>
                    <a:pt x="4" y="22"/>
                  </a:lnTo>
                  <a:lnTo>
                    <a:pt x="6" y="23"/>
                  </a:lnTo>
                  <a:lnTo>
                    <a:pt x="8" y="22"/>
                  </a:lnTo>
                  <a:lnTo>
                    <a:pt x="11" y="20"/>
                  </a:lnTo>
                  <a:lnTo>
                    <a:pt x="12" y="17"/>
                  </a:lnTo>
                  <a:lnTo>
                    <a:pt x="12" y="13"/>
                  </a:lnTo>
                  <a:lnTo>
                    <a:pt x="12" y="8"/>
                  </a:lnTo>
                  <a:lnTo>
                    <a:pt x="11" y="3"/>
                  </a:lnTo>
                  <a:lnTo>
                    <a:pt x="8" y="1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4756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79" name="Freeform 165"/>
            <p:cNvSpPr>
              <a:spLocks/>
            </p:cNvSpPr>
            <p:nvPr/>
          </p:nvSpPr>
          <p:spPr bwMode="auto">
            <a:xfrm>
              <a:off x="3875296" y="533397"/>
              <a:ext cx="9525" cy="19051"/>
            </a:xfrm>
            <a:custGeom>
              <a:avLst/>
              <a:gdLst/>
              <a:ahLst/>
              <a:cxnLst>
                <a:cxn ang="0">
                  <a:pos x="6" y="0"/>
                </a:cxn>
                <a:cxn ang="0">
                  <a:pos x="4" y="1"/>
                </a:cxn>
                <a:cxn ang="0">
                  <a:pos x="1" y="3"/>
                </a:cxn>
                <a:cxn ang="0">
                  <a:pos x="0" y="7"/>
                </a:cxn>
                <a:cxn ang="0">
                  <a:pos x="0" y="11"/>
                </a:cxn>
                <a:cxn ang="0">
                  <a:pos x="0" y="16"/>
                </a:cxn>
                <a:cxn ang="0">
                  <a:pos x="1" y="19"/>
                </a:cxn>
                <a:cxn ang="0">
                  <a:pos x="4" y="22"/>
                </a:cxn>
                <a:cxn ang="0">
                  <a:pos x="6" y="23"/>
                </a:cxn>
                <a:cxn ang="0">
                  <a:pos x="8" y="22"/>
                </a:cxn>
                <a:cxn ang="0">
                  <a:pos x="10" y="19"/>
                </a:cxn>
                <a:cxn ang="0">
                  <a:pos x="12" y="17"/>
                </a:cxn>
                <a:cxn ang="0">
                  <a:pos x="13" y="12"/>
                </a:cxn>
                <a:cxn ang="0">
                  <a:pos x="12" y="8"/>
                </a:cxn>
                <a:cxn ang="0">
                  <a:pos x="10" y="3"/>
                </a:cxn>
                <a:cxn ang="0">
                  <a:pos x="8" y="1"/>
                </a:cxn>
                <a:cxn ang="0">
                  <a:pos x="6" y="0"/>
                </a:cxn>
              </a:cxnLst>
              <a:rect l="0" t="0" r="r" b="b"/>
              <a:pathLst>
                <a:path w="13" h="23">
                  <a:moveTo>
                    <a:pt x="6" y="0"/>
                  </a:moveTo>
                  <a:lnTo>
                    <a:pt x="4" y="1"/>
                  </a:lnTo>
                  <a:lnTo>
                    <a:pt x="1" y="3"/>
                  </a:lnTo>
                  <a:lnTo>
                    <a:pt x="0" y="7"/>
                  </a:lnTo>
                  <a:lnTo>
                    <a:pt x="0" y="11"/>
                  </a:lnTo>
                  <a:lnTo>
                    <a:pt x="0" y="16"/>
                  </a:lnTo>
                  <a:lnTo>
                    <a:pt x="1" y="19"/>
                  </a:lnTo>
                  <a:lnTo>
                    <a:pt x="4" y="22"/>
                  </a:lnTo>
                  <a:lnTo>
                    <a:pt x="6" y="23"/>
                  </a:lnTo>
                  <a:lnTo>
                    <a:pt x="8" y="22"/>
                  </a:lnTo>
                  <a:lnTo>
                    <a:pt x="10" y="19"/>
                  </a:lnTo>
                  <a:lnTo>
                    <a:pt x="12" y="17"/>
                  </a:lnTo>
                  <a:lnTo>
                    <a:pt x="13" y="12"/>
                  </a:lnTo>
                  <a:lnTo>
                    <a:pt x="12" y="8"/>
                  </a:lnTo>
                  <a:lnTo>
                    <a:pt x="10" y="3"/>
                  </a:lnTo>
                  <a:lnTo>
                    <a:pt x="8" y="1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4756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0" name="Freeform 166"/>
            <p:cNvSpPr>
              <a:spLocks/>
            </p:cNvSpPr>
            <p:nvPr/>
          </p:nvSpPr>
          <p:spPr bwMode="auto">
            <a:xfrm>
              <a:off x="4549983" y="376235"/>
              <a:ext cx="11112" cy="19051"/>
            </a:xfrm>
            <a:custGeom>
              <a:avLst/>
              <a:gdLst/>
              <a:ahLst/>
              <a:cxnLst>
                <a:cxn ang="0">
                  <a:pos x="6" y="0"/>
                </a:cxn>
                <a:cxn ang="0">
                  <a:pos x="4" y="1"/>
                </a:cxn>
                <a:cxn ang="0">
                  <a:pos x="2" y="3"/>
                </a:cxn>
                <a:cxn ang="0">
                  <a:pos x="0" y="6"/>
                </a:cxn>
                <a:cxn ang="0">
                  <a:pos x="0" y="11"/>
                </a:cxn>
                <a:cxn ang="0">
                  <a:pos x="0" y="16"/>
                </a:cxn>
                <a:cxn ang="0">
                  <a:pos x="2" y="19"/>
                </a:cxn>
                <a:cxn ang="0">
                  <a:pos x="4" y="21"/>
                </a:cxn>
                <a:cxn ang="0">
                  <a:pos x="6" y="23"/>
                </a:cxn>
                <a:cxn ang="0">
                  <a:pos x="10" y="21"/>
                </a:cxn>
                <a:cxn ang="0">
                  <a:pos x="12" y="19"/>
                </a:cxn>
                <a:cxn ang="0">
                  <a:pos x="13" y="16"/>
                </a:cxn>
                <a:cxn ang="0">
                  <a:pos x="13" y="11"/>
                </a:cxn>
                <a:cxn ang="0">
                  <a:pos x="13" y="6"/>
                </a:cxn>
                <a:cxn ang="0">
                  <a:pos x="12" y="3"/>
                </a:cxn>
                <a:cxn ang="0">
                  <a:pos x="10" y="1"/>
                </a:cxn>
                <a:cxn ang="0">
                  <a:pos x="6" y="0"/>
                </a:cxn>
              </a:cxnLst>
              <a:rect l="0" t="0" r="r" b="b"/>
              <a:pathLst>
                <a:path w="13" h="23">
                  <a:moveTo>
                    <a:pt x="6" y="0"/>
                  </a:moveTo>
                  <a:lnTo>
                    <a:pt x="4" y="1"/>
                  </a:lnTo>
                  <a:lnTo>
                    <a:pt x="2" y="3"/>
                  </a:lnTo>
                  <a:lnTo>
                    <a:pt x="0" y="6"/>
                  </a:lnTo>
                  <a:lnTo>
                    <a:pt x="0" y="11"/>
                  </a:lnTo>
                  <a:lnTo>
                    <a:pt x="0" y="16"/>
                  </a:lnTo>
                  <a:lnTo>
                    <a:pt x="2" y="19"/>
                  </a:lnTo>
                  <a:lnTo>
                    <a:pt x="4" y="21"/>
                  </a:lnTo>
                  <a:lnTo>
                    <a:pt x="6" y="23"/>
                  </a:lnTo>
                  <a:lnTo>
                    <a:pt x="10" y="21"/>
                  </a:lnTo>
                  <a:lnTo>
                    <a:pt x="12" y="19"/>
                  </a:lnTo>
                  <a:lnTo>
                    <a:pt x="13" y="16"/>
                  </a:lnTo>
                  <a:lnTo>
                    <a:pt x="13" y="11"/>
                  </a:lnTo>
                  <a:lnTo>
                    <a:pt x="13" y="6"/>
                  </a:lnTo>
                  <a:lnTo>
                    <a:pt x="12" y="3"/>
                  </a:lnTo>
                  <a:lnTo>
                    <a:pt x="10" y="1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4756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1" name="Freeform 167"/>
            <p:cNvSpPr>
              <a:spLocks/>
            </p:cNvSpPr>
            <p:nvPr/>
          </p:nvSpPr>
          <p:spPr bwMode="auto">
            <a:xfrm>
              <a:off x="4354721" y="419098"/>
              <a:ext cx="9525" cy="19051"/>
            </a:xfrm>
            <a:custGeom>
              <a:avLst/>
              <a:gdLst/>
              <a:ahLst/>
              <a:cxnLst>
                <a:cxn ang="0">
                  <a:pos x="6" y="0"/>
                </a:cxn>
                <a:cxn ang="0">
                  <a:pos x="3" y="1"/>
                </a:cxn>
                <a:cxn ang="0">
                  <a:pos x="1" y="3"/>
                </a:cxn>
                <a:cxn ang="0">
                  <a:pos x="0" y="7"/>
                </a:cxn>
                <a:cxn ang="0">
                  <a:pos x="0" y="11"/>
                </a:cxn>
                <a:cxn ang="0">
                  <a:pos x="0" y="16"/>
                </a:cxn>
                <a:cxn ang="0">
                  <a:pos x="1" y="19"/>
                </a:cxn>
                <a:cxn ang="0">
                  <a:pos x="3" y="22"/>
                </a:cxn>
                <a:cxn ang="0">
                  <a:pos x="6" y="23"/>
                </a:cxn>
                <a:cxn ang="0">
                  <a:pos x="9" y="22"/>
                </a:cxn>
                <a:cxn ang="0">
                  <a:pos x="11" y="19"/>
                </a:cxn>
                <a:cxn ang="0">
                  <a:pos x="13" y="17"/>
                </a:cxn>
                <a:cxn ang="0">
                  <a:pos x="13" y="12"/>
                </a:cxn>
                <a:cxn ang="0">
                  <a:pos x="13" y="8"/>
                </a:cxn>
                <a:cxn ang="0">
                  <a:pos x="11" y="3"/>
                </a:cxn>
                <a:cxn ang="0">
                  <a:pos x="9" y="1"/>
                </a:cxn>
                <a:cxn ang="0">
                  <a:pos x="6" y="0"/>
                </a:cxn>
              </a:cxnLst>
              <a:rect l="0" t="0" r="r" b="b"/>
              <a:pathLst>
                <a:path w="13" h="23">
                  <a:moveTo>
                    <a:pt x="6" y="0"/>
                  </a:moveTo>
                  <a:lnTo>
                    <a:pt x="3" y="1"/>
                  </a:lnTo>
                  <a:lnTo>
                    <a:pt x="1" y="3"/>
                  </a:lnTo>
                  <a:lnTo>
                    <a:pt x="0" y="7"/>
                  </a:lnTo>
                  <a:lnTo>
                    <a:pt x="0" y="11"/>
                  </a:lnTo>
                  <a:lnTo>
                    <a:pt x="0" y="16"/>
                  </a:lnTo>
                  <a:lnTo>
                    <a:pt x="1" y="19"/>
                  </a:lnTo>
                  <a:lnTo>
                    <a:pt x="3" y="22"/>
                  </a:lnTo>
                  <a:lnTo>
                    <a:pt x="6" y="23"/>
                  </a:lnTo>
                  <a:lnTo>
                    <a:pt x="9" y="22"/>
                  </a:lnTo>
                  <a:lnTo>
                    <a:pt x="11" y="19"/>
                  </a:lnTo>
                  <a:lnTo>
                    <a:pt x="13" y="17"/>
                  </a:lnTo>
                  <a:lnTo>
                    <a:pt x="13" y="12"/>
                  </a:lnTo>
                  <a:lnTo>
                    <a:pt x="13" y="8"/>
                  </a:lnTo>
                  <a:lnTo>
                    <a:pt x="11" y="3"/>
                  </a:lnTo>
                  <a:lnTo>
                    <a:pt x="9" y="1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4756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2" name="Freeform 168"/>
            <p:cNvSpPr>
              <a:spLocks/>
            </p:cNvSpPr>
            <p:nvPr/>
          </p:nvSpPr>
          <p:spPr bwMode="auto">
            <a:xfrm>
              <a:off x="4203908" y="455611"/>
              <a:ext cx="9525" cy="19051"/>
            </a:xfrm>
            <a:custGeom>
              <a:avLst/>
              <a:gdLst/>
              <a:ahLst/>
              <a:cxnLst>
                <a:cxn ang="0">
                  <a:pos x="7" y="0"/>
                </a:cxn>
                <a:cxn ang="0">
                  <a:pos x="4" y="1"/>
                </a:cxn>
                <a:cxn ang="0">
                  <a:pos x="2" y="3"/>
                </a:cxn>
                <a:cxn ang="0">
                  <a:pos x="1" y="6"/>
                </a:cxn>
                <a:cxn ang="0">
                  <a:pos x="0" y="10"/>
                </a:cxn>
                <a:cxn ang="0">
                  <a:pos x="1" y="15"/>
                </a:cxn>
                <a:cxn ang="0">
                  <a:pos x="2" y="19"/>
                </a:cxn>
                <a:cxn ang="0">
                  <a:pos x="4" y="22"/>
                </a:cxn>
                <a:cxn ang="0">
                  <a:pos x="7" y="23"/>
                </a:cxn>
                <a:cxn ang="0">
                  <a:pos x="9" y="22"/>
                </a:cxn>
                <a:cxn ang="0">
                  <a:pos x="11" y="19"/>
                </a:cxn>
                <a:cxn ang="0">
                  <a:pos x="13" y="16"/>
                </a:cxn>
                <a:cxn ang="0">
                  <a:pos x="13" y="11"/>
                </a:cxn>
                <a:cxn ang="0">
                  <a:pos x="13" y="7"/>
                </a:cxn>
                <a:cxn ang="0">
                  <a:pos x="11" y="3"/>
                </a:cxn>
                <a:cxn ang="0">
                  <a:pos x="9" y="1"/>
                </a:cxn>
                <a:cxn ang="0">
                  <a:pos x="7" y="0"/>
                </a:cxn>
              </a:cxnLst>
              <a:rect l="0" t="0" r="r" b="b"/>
              <a:pathLst>
                <a:path w="13" h="23">
                  <a:moveTo>
                    <a:pt x="7" y="0"/>
                  </a:moveTo>
                  <a:lnTo>
                    <a:pt x="4" y="1"/>
                  </a:lnTo>
                  <a:lnTo>
                    <a:pt x="2" y="3"/>
                  </a:lnTo>
                  <a:lnTo>
                    <a:pt x="1" y="6"/>
                  </a:lnTo>
                  <a:lnTo>
                    <a:pt x="0" y="10"/>
                  </a:lnTo>
                  <a:lnTo>
                    <a:pt x="1" y="15"/>
                  </a:lnTo>
                  <a:lnTo>
                    <a:pt x="2" y="19"/>
                  </a:lnTo>
                  <a:lnTo>
                    <a:pt x="4" y="22"/>
                  </a:lnTo>
                  <a:lnTo>
                    <a:pt x="7" y="23"/>
                  </a:lnTo>
                  <a:lnTo>
                    <a:pt x="9" y="22"/>
                  </a:lnTo>
                  <a:lnTo>
                    <a:pt x="11" y="19"/>
                  </a:lnTo>
                  <a:lnTo>
                    <a:pt x="13" y="16"/>
                  </a:lnTo>
                  <a:lnTo>
                    <a:pt x="13" y="11"/>
                  </a:lnTo>
                  <a:lnTo>
                    <a:pt x="13" y="7"/>
                  </a:lnTo>
                  <a:lnTo>
                    <a:pt x="11" y="3"/>
                  </a:lnTo>
                  <a:lnTo>
                    <a:pt x="9" y="1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004756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3" name="Freeform 169"/>
            <p:cNvSpPr>
              <a:spLocks/>
            </p:cNvSpPr>
            <p:nvPr/>
          </p:nvSpPr>
          <p:spPr bwMode="auto">
            <a:xfrm>
              <a:off x="4018171" y="501648"/>
              <a:ext cx="11112" cy="17464"/>
            </a:xfrm>
            <a:custGeom>
              <a:avLst/>
              <a:gdLst/>
              <a:ahLst/>
              <a:cxnLst>
                <a:cxn ang="0">
                  <a:pos x="7" y="0"/>
                </a:cxn>
                <a:cxn ang="0">
                  <a:pos x="5" y="1"/>
                </a:cxn>
                <a:cxn ang="0">
                  <a:pos x="2" y="4"/>
                </a:cxn>
                <a:cxn ang="0">
                  <a:pos x="1" y="7"/>
                </a:cxn>
                <a:cxn ang="0">
                  <a:pos x="0" y="12"/>
                </a:cxn>
                <a:cxn ang="0">
                  <a:pos x="1" y="16"/>
                </a:cxn>
                <a:cxn ang="0">
                  <a:pos x="2" y="20"/>
                </a:cxn>
                <a:cxn ang="0">
                  <a:pos x="5" y="22"/>
                </a:cxn>
                <a:cxn ang="0">
                  <a:pos x="7" y="23"/>
                </a:cxn>
                <a:cxn ang="0">
                  <a:pos x="9" y="22"/>
                </a:cxn>
                <a:cxn ang="0">
                  <a:pos x="11" y="20"/>
                </a:cxn>
                <a:cxn ang="0">
                  <a:pos x="13" y="16"/>
                </a:cxn>
                <a:cxn ang="0">
                  <a:pos x="14" y="12"/>
                </a:cxn>
                <a:cxn ang="0">
                  <a:pos x="13" y="7"/>
                </a:cxn>
                <a:cxn ang="0">
                  <a:pos x="11" y="4"/>
                </a:cxn>
                <a:cxn ang="0">
                  <a:pos x="9" y="1"/>
                </a:cxn>
                <a:cxn ang="0">
                  <a:pos x="7" y="0"/>
                </a:cxn>
              </a:cxnLst>
              <a:rect l="0" t="0" r="r" b="b"/>
              <a:pathLst>
                <a:path w="14" h="23">
                  <a:moveTo>
                    <a:pt x="7" y="0"/>
                  </a:moveTo>
                  <a:lnTo>
                    <a:pt x="5" y="1"/>
                  </a:lnTo>
                  <a:lnTo>
                    <a:pt x="2" y="4"/>
                  </a:lnTo>
                  <a:lnTo>
                    <a:pt x="1" y="7"/>
                  </a:lnTo>
                  <a:lnTo>
                    <a:pt x="0" y="12"/>
                  </a:lnTo>
                  <a:lnTo>
                    <a:pt x="1" y="16"/>
                  </a:lnTo>
                  <a:lnTo>
                    <a:pt x="2" y="20"/>
                  </a:lnTo>
                  <a:lnTo>
                    <a:pt x="5" y="22"/>
                  </a:lnTo>
                  <a:lnTo>
                    <a:pt x="7" y="23"/>
                  </a:lnTo>
                  <a:lnTo>
                    <a:pt x="9" y="22"/>
                  </a:lnTo>
                  <a:lnTo>
                    <a:pt x="11" y="20"/>
                  </a:lnTo>
                  <a:lnTo>
                    <a:pt x="13" y="16"/>
                  </a:lnTo>
                  <a:lnTo>
                    <a:pt x="14" y="12"/>
                  </a:lnTo>
                  <a:lnTo>
                    <a:pt x="13" y="7"/>
                  </a:lnTo>
                  <a:lnTo>
                    <a:pt x="11" y="4"/>
                  </a:lnTo>
                  <a:lnTo>
                    <a:pt x="9" y="1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004756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4" name="Freeform 170"/>
            <p:cNvSpPr>
              <a:spLocks/>
            </p:cNvSpPr>
            <p:nvPr/>
          </p:nvSpPr>
          <p:spPr bwMode="auto">
            <a:xfrm>
              <a:off x="3845134" y="541336"/>
              <a:ext cx="9525" cy="17464"/>
            </a:xfrm>
            <a:custGeom>
              <a:avLst/>
              <a:gdLst/>
              <a:ahLst/>
              <a:cxnLst>
                <a:cxn ang="0">
                  <a:pos x="7" y="0"/>
                </a:cxn>
                <a:cxn ang="0">
                  <a:pos x="4" y="1"/>
                </a:cxn>
                <a:cxn ang="0">
                  <a:pos x="2" y="3"/>
                </a:cxn>
                <a:cxn ang="0">
                  <a:pos x="0" y="7"/>
                </a:cxn>
                <a:cxn ang="0">
                  <a:pos x="0" y="11"/>
                </a:cxn>
                <a:cxn ang="0">
                  <a:pos x="0" y="16"/>
                </a:cxn>
                <a:cxn ang="0">
                  <a:pos x="2" y="20"/>
                </a:cxn>
                <a:cxn ang="0">
                  <a:pos x="4" y="22"/>
                </a:cxn>
                <a:cxn ang="0">
                  <a:pos x="7" y="23"/>
                </a:cxn>
                <a:cxn ang="0">
                  <a:pos x="9" y="22"/>
                </a:cxn>
                <a:cxn ang="0">
                  <a:pos x="12" y="20"/>
                </a:cxn>
                <a:cxn ang="0">
                  <a:pos x="13" y="17"/>
                </a:cxn>
                <a:cxn ang="0">
                  <a:pos x="13" y="13"/>
                </a:cxn>
                <a:cxn ang="0">
                  <a:pos x="13" y="8"/>
                </a:cxn>
                <a:cxn ang="0">
                  <a:pos x="12" y="3"/>
                </a:cxn>
                <a:cxn ang="0">
                  <a:pos x="9" y="1"/>
                </a:cxn>
                <a:cxn ang="0">
                  <a:pos x="7" y="0"/>
                </a:cxn>
              </a:cxnLst>
              <a:rect l="0" t="0" r="r" b="b"/>
              <a:pathLst>
                <a:path w="13" h="23">
                  <a:moveTo>
                    <a:pt x="7" y="0"/>
                  </a:moveTo>
                  <a:lnTo>
                    <a:pt x="4" y="1"/>
                  </a:lnTo>
                  <a:lnTo>
                    <a:pt x="2" y="3"/>
                  </a:lnTo>
                  <a:lnTo>
                    <a:pt x="0" y="7"/>
                  </a:lnTo>
                  <a:lnTo>
                    <a:pt x="0" y="11"/>
                  </a:lnTo>
                  <a:lnTo>
                    <a:pt x="0" y="16"/>
                  </a:lnTo>
                  <a:lnTo>
                    <a:pt x="2" y="20"/>
                  </a:lnTo>
                  <a:lnTo>
                    <a:pt x="4" y="22"/>
                  </a:lnTo>
                  <a:lnTo>
                    <a:pt x="7" y="23"/>
                  </a:lnTo>
                  <a:lnTo>
                    <a:pt x="9" y="22"/>
                  </a:lnTo>
                  <a:lnTo>
                    <a:pt x="12" y="20"/>
                  </a:lnTo>
                  <a:lnTo>
                    <a:pt x="13" y="17"/>
                  </a:lnTo>
                  <a:lnTo>
                    <a:pt x="13" y="13"/>
                  </a:lnTo>
                  <a:lnTo>
                    <a:pt x="13" y="8"/>
                  </a:lnTo>
                  <a:lnTo>
                    <a:pt x="12" y="3"/>
                  </a:lnTo>
                  <a:lnTo>
                    <a:pt x="9" y="1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004756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5" name="Freeform 171"/>
            <p:cNvSpPr>
              <a:spLocks/>
            </p:cNvSpPr>
            <p:nvPr/>
          </p:nvSpPr>
          <p:spPr bwMode="auto">
            <a:xfrm>
              <a:off x="4524584" y="387349"/>
              <a:ext cx="9525" cy="17464"/>
            </a:xfrm>
            <a:custGeom>
              <a:avLst/>
              <a:gdLst/>
              <a:ahLst/>
              <a:cxnLst>
                <a:cxn ang="0">
                  <a:pos x="6" y="0"/>
                </a:cxn>
                <a:cxn ang="0">
                  <a:pos x="4" y="1"/>
                </a:cxn>
                <a:cxn ang="0">
                  <a:pos x="1" y="4"/>
                </a:cxn>
                <a:cxn ang="0">
                  <a:pos x="0" y="7"/>
                </a:cxn>
                <a:cxn ang="0">
                  <a:pos x="0" y="12"/>
                </a:cxn>
                <a:cxn ang="0">
                  <a:pos x="0" y="15"/>
                </a:cxn>
                <a:cxn ang="0">
                  <a:pos x="1" y="19"/>
                </a:cxn>
                <a:cxn ang="0">
                  <a:pos x="4" y="21"/>
                </a:cxn>
                <a:cxn ang="0">
                  <a:pos x="6" y="22"/>
                </a:cxn>
                <a:cxn ang="0">
                  <a:pos x="8" y="21"/>
                </a:cxn>
                <a:cxn ang="0">
                  <a:pos x="10" y="19"/>
                </a:cxn>
                <a:cxn ang="0">
                  <a:pos x="12" y="15"/>
                </a:cxn>
                <a:cxn ang="0">
                  <a:pos x="13" y="12"/>
                </a:cxn>
                <a:cxn ang="0">
                  <a:pos x="12" y="7"/>
                </a:cxn>
                <a:cxn ang="0">
                  <a:pos x="10" y="4"/>
                </a:cxn>
                <a:cxn ang="0">
                  <a:pos x="8" y="1"/>
                </a:cxn>
                <a:cxn ang="0">
                  <a:pos x="6" y="0"/>
                </a:cxn>
              </a:cxnLst>
              <a:rect l="0" t="0" r="r" b="b"/>
              <a:pathLst>
                <a:path w="13" h="22">
                  <a:moveTo>
                    <a:pt x="6" y="0"/>
                  </a:moveTo>
                  <a:lnTo>
                    <a:pt x="4" y="1"/>
                  </a:lnTo>
                  <a:lnTo>
                    <a:pt x="1" y="4"/>
                  </a:lnTo>
                  <a:lnTo>
                    <a:pt x="0" y="7"/>
                  </a:lnTo>
                  <a:lnTo>
                    <a:pt x="0" y="12"/>
                  </a:lnTo>
                  <a:lnTo>
                    <a:pt x="0" y="15"/>
                  </a:lnTo>
                  <a:lnTo>
                    <a:pt x="1" y="19"/>
                  </a:lnTo>
                  <a:lnTo>
                    <a:pt x="4" y="21"/>
                  </a:lnTo>
                  <a:lnTo>
                    <a:pt x="6" y="22"/>
                  </a:lnTo>
                  <a:lnTo>
                    <a:pt x="8" y="21"/>
                  </a:lnTo>
                  <a:lnTo>
                    <a:pt x="10" y="19"/>
                  </a:lnTo>
                  <a:lnTo>
                    <a:pt x="12" y="15"/>
                  </a:lnTo>
                  <a:lnTo>
                    <a:pt x="13" y="12"/>
                  </a:lnTo>
                  <a:lnTo>
                    <a:pt x="12" y="7"/>
                  </a:lnTo>
                  <a:lnTo>
                    <a:pt x="10" y="4"/>
                  </a:lnTo>
                  <a:lnTo>
                    <a:pt x="8" y="1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4756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6" name="Freeform 172"/>
            <p:cNvSpPr>
              <a:spLocks/>
            </p:cNvSpPr>
            <p:nvPr/>
          </p:nvSpPr>
          <p:spPr bwMode="auto">
            <a:xfrm>
              <a:off x="4329320" y="427035"/>
              <a:ext cx="9525" cy="17464"/>
            </a:xfrm>
            <a:custGeom>
              <a:avLst/>
              <a:gdLst/>
              <a:ahLst/>
              <a:cxnLst>
                <a:cxn ang="0">
                  <a:pos x="4" y="0"/>
                </a:cxn>
                <a:cxn ang="0">
                  <a:pos x="2" y="1"/>
                </a:cxn>
                <a:cxn ang="0">
                  <a:pos x="1" y="3"/>
                </a:cxn>
                <a:cxn ang="0">
                  <a:pos x="0" y="7"/>
                </a:cxn>
                <a:cxn ang="0">
                  <a:pos x="0" y="11"/>
                </a:cxn>
                <a:cxn ang="0">
                  <a:pos x="0" y="16"/>
                </a:cxn>
                <a:cxn ang="0">
                  <a:pos x="1" y="20"/>
                </a:cxn>
                <a:cxn ang="0">
                  <a:pos x="2" y="22"/>
                </a:cxn>
                <a:cxn ang="0">
                  <a:pos x="4" y="23"/>
                </a:cxn>
                <a:cxn ang="0">
                  <a:pos x="7" y="23"/>
                </a:cxn>
                <a:cxn ang="0">
                  <a:pos x="9" y="21"/>
                </a:cxn>
                <a:cxn ang="0">
                  <a:pos x="10" y="17"/>
                </a:cxn>
                <a:cxn ang="0">
                  <a:pos x="11" y="13"/>
                </a:cxn>
                <a:cxn ang="0">
                  <a:pos x="10" y="8"/>
                </a:cxn>
                <a:cxn ang="0">
                  <a:pos x="9" y="5"/>
                </a:cxn>
                <a:cxn ang="0">
                  <a:pos x="7" y="1"/>
                </a:cxn>
                <a:cxn ang="0">
                  <a:pos x="4" y="0"/>
                </a:cxn>
              </a:cxnLst>
              <a:rect l="0" t="0" r="r" b="b"/>
              <a:pathLst>
                <a:path w="11" h="23">
                  <a:moveTo>
                    <a:pt x="4" y="0"/>
                  </a:moveTo>
                  <a:lnTo>
                    <a:pt x="2" y="1"/>
                  </a:lnTo>
                  <a:lnTo>
                    <a:pt x="1" y="3"/>
                  </a:lnTo>
                  <a:lnTo>
                    <a:pt x="0" y="7"/>
                  </a:lnTo>
                  <a:lnTo>
                    <a:pt x="0" y="11"/>
                  </a:lnTo>
                  <a:lnTo>
                    <a:pt x="0" y="16"/>
                  </a:lnTo>
                  <a:lnTo>
                    <a:pt x="1" y="20"/>
                  </a:lnTo>
                  <a:lnTo>
                    <a:pt x="2" y="22"/>
                  </a:lnTo>
                  <a:lnTo>
                    <a:pt x="4" y="23"/>
                  </a:lnTo>
                  <a:lnTo>
                    <a:pt x="7" y="23"/>
                  </a:lnTo>
                  <a:lnTo>
                    <a:pt x="9" y="21"/>
                  </a:lnTo>
                  <a:lnTo>
                    <a:pt x="10" y="17"/>
                  </a:lnTo>
                  <a:lnTo>
                    <a:pt x="11" y="13"/>
                  </a:lnTo>
                  <a:lnTo>
                    <a:pt x="10" y="8"/>
                  </a:lnTo>
                  <a:lnTo>
                    <a:pt x="9" y="5"/>
                  </a:lnTo>
                  <a:lnTo>
                    <a:pt x="7" y="1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4756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7" name="Freeform 173"/>
            <p:cNvSpPr>
              <a:spLocks/>
            </p:cNvSpPr>
            <p:nvPr/>
          </p:nvSpPr>
          <p:spPr bwMode="auto">
            <a:xfrm>
              <a:off x="4176920" y="463548"/>
              <a:ext cx="11112" cy="19051"/>
            </a:xfrm>
            <a:custGeom>
              <a:avLst/>
              <a:gdLst/>
              <a:ahLst/>
              <a:cxnLst>
                <a:cxn ang="0">
                  <a:pos x="7" y="0"/>
                </a:cxn>
                <a:cxn ang="0">
                  <a:pos x="5" y="1"/>
                </a:cxn>
                <a:cxn ang="0">
                  <a:pos x="3" y="3"/>
                </a:cxn>
                <a:cxn ang="0">
                  <a:pos x="2" y="7"/>
                </a:cxn>
                <a:cxn ang="0">
                  <a:pos x="0" y="12"/>
                </a:cxn>
                <a:cxn ang="0">
                  <a:pos x="2" y="16"/>
                </a:cxn>
                <a:cxn ang="0">
                  <a:pos x="3" y="20"/>
                </a:cxn>
                <a:cxn ang="0">
                  <a:pos x="5" y="22"/>
                </a:cxn>
                <a:cxn ang="0">
                  <a:pos x="7" y="23"/>
                </a:cxn>
                <a:cxn ang="0">
                  <a:pos x="10" y="22"/>
                </a:cxn>
                <a:cxn ang="0">
                  <a:pos x="12" y="20"/>
                </a:cxn>
                <a:cxn ang="0">
                  <a:pos x="13" y="17"/>
                </a:cxn>
                <a:cxn ang="0">
                  <a:pos x="13" y="13"/>
                </a:cxn>
                <a:cxn ang="0">
                  <a:pos x="13" y="8"/>
                </a:cxn>
                <a:cxn ang="0">
                  <a:pos x="12" y="3"/>
                </a:cxn>
                <a:cxn ang="0">
                  <a:pos x="10" y="1"/>
                </a:cxn>
                <a:cxn ang="0">
                  <a:pos x="7" y="0"/>
                </a:cxn>
              </a:cxnLst>
              <a:rect l="0" t="0" r="r" b="b"/>
              <a:pathLst>
                <a:path w="13" h="23">
                  <a:moveTo>
                    <a:pt x="7" y="0"/>
                  </a:moveTo>
                  <a:lnTo>
                    <a:pt x="5" y="1"/>
                  </a:lnTo>
                  <a:lnTo>
                    <a:pt x="3" y="3"/>
                  </a:lnTo>
                  <a:lnTo>
                    <a:pt x="2" y="7"/>
                  </a:lnTo>
                  <a:lnTo>
                    <a:pt x="0" y="12"/>
                  </a:lnTo>
                  <a:lnTo>
                    <a:pt x="2" y="16"/>
                  </a:lnTo>
                  <a:lnTo>
                    <a:pt x="3" y="20"/>
                  </a:lnTo>
                  <a:lnTo>
                    <a:pt x="5" y="22"/>
                  </a:lnTo>
                  <a:lnTo>
                    <a:pt x="7" y="23"/>
                  </a:lnTo>
                  <a:lnTo>
                    <a:pt x="10" y="22"/>
                  </a:lnTo>
                  <a:lnTo>
                    <a:pt x="12" y="20"/>
                  </a:lnTo>
                  <a:lnTo>
                    <a:pt x="13" y="17"/>
                  </a:lnTo>
                  <a:lnTo>
                    <a:pt x="13" y="13"/>
                  </a:lnTo>
                  <a:lnTo>
                    <a:pt x="13" y="8"/>
                  </a:lnTo>
                  <a:lnTo>
                    <a:pt x="12" y="3"/>
                  </a:lnTo>
                  <a:lnTo>
                    <a:pt x="10" y="1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004756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8" name="Freeform 174"/>
            <p:cNvSpPr>
              <a:spLocks/>
            </p:cNvSpPr>
            <p:nvPr/>
          </p:nvSpPr>
          <p:spPr bwMode="auto">
            <a:xfrm>
              <a:off x="3991184" y="507997"/>
              <a:ext cx="11112" cy="19051"/>
            </a:xfrm>
            <a:custGeom>
              <a:avLst/>
              <a:gdLst/>
              <a:ahLst/>
              <a:cxnLst>
                <a:cxn ang="0">
                  <a:pos x="6" y="0"/>
                </a:cxn>
                <a:cxn ang="0">
                  <a:pos x="4" y="2"/>
                </a:cxn>
                <a:cxn ang="0">
                  <a:pos x="2" y="4"/>
                </a:cxn>
                <a:cxn ang="0">
                  <a:pos x="1" y="7"/>
                </a:cxn>
                <a:cxn ang="0">
                  <a:pos x="0" y="12"/>
                </a:cxn>
                <a:cxn ang="0">
                  <a:pos x="1" y="17"/>
                </a:cxn>
                <a:cxn ang="0">
                  <a:pos x="2" y="20"/>
                </a:cxn>
                <a:cxn ang="0">
                  <a:pos x="4" y="22"/>
                </a:cxn>
                <a:cxn ang="0">
                  <a:pos x="6" y="23"/>
                </a:cxn>
                <a:cxn ang="0">
                  <a:pos x="9" y="22"/>
                </a:cxn>
                <a:cxn ang="0">
                  <a:pos x="11" y="20"/>
                </a:cxn>
                <a:cxn ang="0">
                  <a:pos x="12" y="18"/>
                </a:cxn>
                <a:cxn ang="0">
                  <a:pos x="12" y="13"/>
                </a:cxn>
                <a:cxn ang="0">
                  <a:pos x="12" y="9"/>
                </a:cxn>
                <a:cxn ang="0">
                  <a:pos x="11" y="5"/>
                </a:cxn>
                <a:cxn ang="0">
                  <a:pos x="9" y="2"/>
                </a:cxn>
                <a:cxn ang="0">
                  <a:pos x="6" y="0"/>
                </a:cxn>
              </a:cxnLst>
              <a:rect l="0" t="0" r="r" b="b"/>
              <a:pathLst>
                <a:path w="12" h="23">
                  <a:moveTo>
                    <a:pt x="6" y="0"/>
                  </a:moveTo>
                  <a:lnTo>
                    <a:pt x="4" y="2"/>
                  </a:lnTo>
                  <a:lnTo>
                    <a:pt x="2" y="4"/>
                  </a:lnTo>
                  <a:lnTo>
                    <a:pt x="1" y="7"/>
                  </a:lnTo>
                  <a:lnTo>
                    <a:pt x="0" y="12"/>
                  </a:lnTo>
                  <a:lnTo>
                    <a:pt x="1" y="17"/>
                  </a:lnTo>
                  <a:lnTo>
                    <a:pt x="2" y="20"/>
                  </a:lnTo>
                  <a:lnTo>
                    <a:pt x="4" y="22"/>
                  </a:lnTo>
                  <a:lnTo>
                    <a:pt x="6" y="23"/>
                  </a:lnTo>
                  <a:lnTo>
                    <a:pt x="9" y="22"/>
                  </a:lnTo>
                  <a:lnTo>
                    <a:pt x="11" y="20"/>
                  </a:lnTo>
                  <a:lnTo>
                    <a:pt x="12" y="18"/>
                  </a:lnTo>
                  <a:lnTo>
                    <a:pt x="12" y="13"/>
                  </a:lnTo>
                  <a:lnTo>
                    <a:pt x="12" y="9"/>
                  </a:lnTo>
                  <a:lnTo>
                    <a:pt x="11" y="5"/>
                  </a:lnTo>
                  <a:lnTo>
                    <a:pt x="9" y="2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4756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9" name="Freeform 175"/>
            <p:cNvSpPr>
              <a:spLocks/>
            </p:cNvSpPr>
            <p:nvPr/>
          </p:nvSpPr>
          <p:spPr bwMode="auto">
            <a:xfrm>
              <a:off x="3818146" y="549272"/>
              <a:ext cx="9525" cy="17464"/>
            </a:xfrm>
            <a:custGeom>
              <a:avLst/>
              <a:gdLst/>
              <a:ahLst/>
              <a:cxnLst>
                <a:cxn ang="0">
                  <a:pos x="7" y="0"/>
                </a:cxn>
                <a:cxn ang="0">
                  <a:pos x="3" y="1"/>
                </a:cxn>
                <a:cxn ang="0">
                  <a:pos x="2" y="4"/>
                </a:cxn>
                <a:cxn ang="0">
                  <a:pos x="0" y="7"/>
                </a:cxn>
                <a:cxn ang="0">
                  <a:pos x="0" y="12"/>
                </a:cxn>
                <a:cxn ang="0">
                  <a:pos x="0" y="16"/>
                </a:cxn>
                <a:cxn ang="0">
                  <a:pos x="2" y="20"/>
                </a:cxn>
                <a:cxn ang="0">
                  <a:pos x="3" y="22"/>
                </a:cxn>
                <a:cxn ang="0">
                  <a:pos x="7" y="23"/>
                </a:cxn>
                <a:cxn ang="0">
                  <a:pos x="9" y="23"/>
                </a:cxn>
                <a:cxn ang="0">
                  <a:pos x="11" y="21"/>
                </a:cxn>
                <a:cxn ang="0">
                  <a:pos x="12" y="17"/>
                </a:cxn>
                <a:cxn ang="0">
                  <a:pos x="12" y="13"/>
                </a:cxn>
                <a:cxn ang="0">
                  <a:pos x="12" y="8"/>
                </a:cxn>
                <a:cxn ang="0">
                  <a:pos x="11" y="5"/>
                </a:cxn>
                <a:cxn ang="0">
                  <a:pos x="9" y="1"/>
                </a:cxn>
                <a:cxn ang="0">
                  <a:pos x="7" y="0"/>
                </a:cxn>
              </a:cxnLst>
              <a:rect l="0" t="0" r="r" b="b"/>
              <a:pathLst>
                <a:path w="12" h="23">
                  <a:moveTo>
                    <a:pt x="7" y="0"/>
                  </a:moveTo>
                  <a:lnTo>
                    <a:pt x="3" y="1"/>
                  </a:lnTo>
                  <a:lnTo>
                    <a:pt x="2" y="4"/>
                  </a:lnTo>
                  <a:lnTo>
                    <a:pt x="0" y="7"/>
                  </a:lnTo>
                  <a:lnTo>
                    <a:pt x="0" y="12"/>
                  </a:lnTo>
                  <a:lnTo>
                    <a:pt x="0" y="16"/>
                  </a:lnTo>
                  <a:lnTo>
                    <a:pt x="2" y="20"/>
                  </a:lnTo>
                  <a:lnTo>
                    <a:pt x="3" y="22"/>
                  </a:lnTo>
                  <a:lnTo>
                    <a:pt x="7" y="23"/>
                  </a:lnTo>
                  <a:lnTo>
                    <a:pt x="9" y="23"/>
                  </a:lnTo>
                  <a:lnTo>
                    <a:pt x="11" y="21"/>
                  </a:lnTo>
                  <a:lnTo>
                    <a:pt x="12" y="17"/>
                  </a:lnTo>
                  <a:lnTo>
                    <a:pt x="12" y="13"/>
                  </a:lnTo>
                  <a:lnTo>
                    <a:pt x="12" y="8"/>
                  </a:lnTo>
                  <a:lnTo>
                    <a:pt x="11" y="5"/>
                  </a:lnTo>
                  <a:lnTo>
                    <a:pt x="9" y="1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004756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0" name="Freeform 176"/>
            <p:cNvSpPr>
              <a:spLocks/>
            </p:cNvSpPr>
            <p:nvPr/>
          </p:nvSpPr>
          <p:spPr bwMode="auto">
            <a:xfrm>
              <a:off x="4681746" y="315912"/>
              <a:ext cx="25400" cy="52388"/>
            </a:xfrm>
            <a:custGeom>
              <a:avLst/>
              <a:gdLst/>
              <a:ahLst/>
              <a:cxnLst>
                <a:cxn ang="0">
                  <a:pos x="17" y="0"/>
                </a:cxn>
                <a:cxn ang="0">
                  <a:pos x="26" y="15"/>
                </a:cxn>
                <a:cxn ang="0">
                  <a:pos x="30" y="25"/>
                </a:cxn>
                <a:cxn ang="0">
                  <a:pos x="31" y="36"/>
                </a:cxn>
                <a:cxn ang="0">
                  <a:pos x="32" y="54"/>
                </a:cxn>
                <a:cxn ang="0">
                  <a:pos x="11" y="64"/>
                </a:cxn>
                <a:cxn ang="0">
                  <a:pos x="9" y="50"/>
                </a:cxn>
                <a:cxn ang="0">
                  <a:pos x="8" y="39"/>
                </a:cxn>
                <a:cxn ang="0">
                  <a:pos x="5" y="27"/>
                </a:cxn>
                <a:cxn ang="0">
                  <a:pos x="0" y="13"/>
                </a:cxn>
                <a:cxn ang="0">
                  <a:pos x="17" y="0"/>
                </a:cxn>
              </a:cxnLst>
              <a:rect l="0" t="0" r="r" b="b"/>
              <a:pathLst>
                <a:path w="32" h="64">
                  <a:moveTo>
                    <a:pt x="17" y="0"/>
                  </a:moveTo>
                  <a:lnTo>
                    <a:pt x="26" y="15"/>
                  </a:lnTo>
                  <a:lnTo>
                    <a:pt x="30" y="25"/>
                  </a:lnTo>
                  <a:lnTo>
                    <a:pt x="31" y="36"/>
                  </a:lnTo>
                  <a:lnTo>
                    <a:pt x="32" y="54"/>
                  </a:lnTo>
                  <a:lnTo>
                    <a:pt x="11" y="64"/>
                  </a:lnTo>
                  <a:lnTo>
                    <a:pt x="9" y="50"/>
                  </a:lnTo>
                  <a:lnTo>
                    <a:pt x="8" y="39"/>
                  </a:lnTo>
                  <a:lnTo>
                    <a:pt x="5" y="27"/>
                  </a:lnTo>
                  <a:lnTo>
                    <a:pt x="0" y="13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2D476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1" name="Freeform 177"/>
            <p:cNvSpPr>
              <a:spLocks/>
            </p:cNvSpPr>
            <p:nvPr/>
          </p:nvSpPr>
          <p:spPr bwMode="auto">
            <a:xfrm>
              <a:off x="4446796" y="630235"/>
              <a:ext cx="19051" cy="42862"/>
            </a:xfrm>
            <a:custGeom>
              <a:avLst/>
              <a:gdLst/>
              <a:ahLst/>
              <a:cxnLst>
                <a:cxn ang="0">
                  <a:pos x="16" y="0"/>
                </a:cxn>
                <a:cxn ang="0">
                  <a:pos x="23" y="18"/>
                </a:cxn>
                <a:cxn ang="0">
                  <a:pos x="24" y="54"/>
                </a:cxn>
                <a:cxn ang="0">
                  <a:pos x="0" y="54"/>
                </a:cxn>
                <a:cxn ang="0">
                  <a:pos x="5" y="4"/>
                </a:cxn>
                <a:cxn ang="0">
                  <a:pos x="16" y="0"/>
                </a:cxn>
              </a:cxnLst>
              <a:rect l="0" t="0" r="r" b="b"/>
              <a:pathLst>
                <a:path w="24" h="54">
                  <a:moveTo>
                    <a:pt x="16" y="0"/>
                  </a:moveTo>
                  <a:lnTo>
                    <a:pt x="23" y="18"/>
                  </a:lnTo>
                  <a:lnTo>
                    <a:pt x="24" y="54"/>
                  </a:lnTo>
                  <a:lnTo>
                    <a:pt x="0" y="54"/>
                  </a:lnTo>
                  <a:lnTo>
                    <a:pt x="5" y="4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283A3A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2" name="Freeform 178"/>
            <p:cNvSpPr>
              <a:spLocks/>
            </p:cNvSpPr>
            <p:nvPr/>
          </p:nvSpPr>
          <p:spPr bwMode="auto">
            <a:xfrm>
              <a:off x="4429334" y="771522"/>
              <a:ext cx="20638" cy="44449"/>
            </a:xfrm>
            <a:custGeom>
              <a:avLst/>
              <a:gdLst/>
              <a:ahLst/>
              <a:cxnLst>
                <a:cxn ang="0">
                  <a:pos x="18" y="0"/>
                </a:cxn>
                <a:cxn ang="0">
                  <a:pos x="26" y="20"/>
                </a:cxn>
                <a:cxn ang="0">
                  <a:pos x="27" y="58"/>
                </a:cxn>
                <a:cxn ang="0">
                  <a:pos x="0" y="58"/>
                </a:cxn>
                <a:cxn ang="0">
                  <a:pos x="6" y="5"/>
                </a:cxn>
                <a:cxn ang="0">
                  <a:pos x="18" y="0"/>
                </a:cxn>
              </a:cxnLst>
              <a:rect l="0" t="0" r="r" b="b"/>
              <a:pathLst>
                <a:path w="27" h="58">
                  <a:moveTo>
                    <a:pt x="18" y="0"/>
                  </a:moveTo>
                  <a:lnTo>
                    <a:pt x="26" y="20"/>
                  </a:lnTo>
                  <a:lnTo>
                    <a:pt x="27" y="58"/>
                  </a:lnTo>
                  <a:lnTo>
                    <a:pt x="0" y="58"/>
                  </a:lnTo>
                  <a:lnTo>
                    <a:pt x="6" y="5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rgbClr val="283A3A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3" name="Freeform 179"/>
            <p:cNvSpPr>
              <a:spLocks/>
            </p:cNvSpPr>
            <p:nvPr/>
          </p:nvSpPr>
          <p:spPr bwMode="auto">
            <a:xfrm>
              <a:off x="4448384" y="636586"/>
              <a:ext cx="17464" cy="30163"/>
            </a:xfrm>
            <a:custGeom>
              <a:avLst/>
              <a:gdLst/>
              <a:ahLst/>
              <a:cxnLst>
                <a:cxn ang="0">
                  <a:pos x="17" y="0"/>
                </a:cxn>
                <a:cxn ang="0">
                  <a:pos x="3" y="3"/>
                </a:cxn>
                <a:cxn ang="0">
                  <a:pos x="0" y="39"/>
                </a:cxn>
                <a:cxn ang="0">
                  <a:pos x="23" y="39"/>
                </a:cxn>
                <a:cxn ang="0">
                  <a:pos x="23" y="22"/>
                </a:cxn>
                <a:cxn ang="0">
                  <a:pos x="17" y="0"/>
                </a:cxn>
              </a:cxnLst>
              <a:rect l="0" t="0" r="r" b="b"/>
              <a:pathLst>
                <a:path w="23" h="39">
                  <a:moveTo>
                    <a:pt x="17" y="0"/>
                  </a:moveTo>
                  <a:lnTo>
                    <a:pt x="3" y="3"/>
                  </a:lnTo>
                  <a:lnTo>
                    <a:pt x="0" y="39"/>
                  </a:lnTo>
                  <a:lnTo>
                    <a:pt x="23" y="39"/>
                  </a:lnTo>
                  <a:lnTo>
                    <a:pt x="23" y="22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4F5966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4" name="Freeform 180"/>
            <p:cNvSpPr>
              <a:spLocks/>
            </p:cNvSpPr>
            <p:nvPr/>
          </p:nvSpPr>
          <p:spPr bwMode="auto">
            <a:xfrm>
              <a:off x="4430921" y="777871"/>
              <a:ext cx="20638" cy="31750"/>
            </a:xfrm>
            <a:custGeom>
              <a:avLst/>
              <a:gdLst/>
              <a:ahLst/>
              <a:cxnLst>
                <a:cxn ang="0">
                  <a:pos x="18" y="0"/>
                </a:cxn>
                <a:cxn ang="0">
                  <a:pos x="3" y="5"/>
                </a:cxn>
                <a:cxn ang="0">
                  <a:pos x="0" y="42"/>
                </a:cxn>
                <a:cxn ang="0">
                  <a:pos x="25" y="42"/>
                </a:cxn>
                <a:cxn ang="0">
                  <a:pos x="25" y="23"/>
                </a:cxn>
                <a:cxn ang="0">
                  <a:pos x="18" y="0"/>
                </a:cxn>
              </a:cxnLst>
              <a:rect l="0" t="0" r="r" b="b"/>
              <a:pathLst>
                <a:path w="25" h="42">
                  <a:moveTo>
                    <a:pt x="18" y="0"/>
                  </a:moveTo>
                  <a:lnTo>
                    <a:pt x="3" y="5"/>
                  </a:lnTo>
                  <a:lnTo>
                    <a:pt x="0" y="42"/>
                  </a:lnTo>
                  <a:lnTo>
                    <a:pt x="25" y="42"/>
                  </a:lnTo>
                  <a:lnTo>
                    <a:pt x="25" y="23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rgbClr val="4F5966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5" name="Freeform 181"/>
            <p:cNvSpPr>
              <a:spLocks/>
            </p:cNvSpPr>
            <p:nvPr/>
          </p:nvSpPr>
          <p:spPr bwMode="auto">
            <a:xfrm>
              <a:off x="4448384" y="644522"/>
              <a:ext cx="17464" cy="12699"/>
            </a:xfrm>
            <a:custGeom>
              <a:avLst/>
              <a:gdLst/>
              <a:ahLst/>
              <a:cxnLst>
                <a:cxn ang="0">
                  <a:pos x="20" y="0"/>
                </a:cxn>
                <a:cxn ang="0">
                  <a:pos x="3" y="5"/>
                </a:cxn>
                <a:cxn ang="0">
                  <a:pos x="0" y="15"/>
                </a:cxn>
                <a:cxn ang="0">
                  <a:pos x="23" y="14"/>
                </a:cxn>
                <a:cxn ang="0">
                  <a:pos x="20" y="0"/>
                </a:cxn>
              </a:cxnLst>
              <a:rect l="0" t="0" r="r" b="b"/>
              <a:pathLst>
                <a:path w="23" h="15">
                  <a:moveTo>
                    <a:pt x="20" y="0"/>
                  </a:moveTo>
                  <a:lnTo>
                    <a:pt x="3" y="5"/>
                  </a:lnTo>
                  <a:lnTo>
                    <a:pt x="0" y="15"/>
                  </a:lnTo>
                  <a:lnTo>
                    <a:pt x="23" y="14"/>
                  </a:lnTo>
                  <a:lnTo>
                    <a:pt x="20" y="0"/>
                  </a:lnTo>
                  <a:close/>
                </a:path>
              </a:pathLst>
            </a:custGeom>
            <a:solidFill>
              <a:srgbClr val="6B7F93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6" name="Freeform 182"/>
            <p:cNvSpPr>
              <a:spLocks/>
            </p:cNvSpPr>
            <p:nvPr/>
          </p:nvSpPr>
          <p:spPr bwMode="auto">
            <a:xfrm>
              <a:off x="4432509" y="785810"/>
              <a:ext cx="19051" cy="12699"/>
            </a:xfrm>
            <a:custGeom>
              <a:avLst/>
              <a:gdLst/>
              <a:ahLst/>
              <a:cxnLst>
                <a:cxn ang="0">
                  <a:pos x="21" y="0"/>
                </a:cxn>
                <a:cxn ang="0">
                  <a:pos x="2" y="4"/>
                </a:cxn>
                <a:cxn ang="0">
                  <a:pos x="0" y="16"/>
                </a:cxn>
                <a:cxn ang="0">
                  <a:pos x="24" y="15"/>
                </a:cxn>
                <a:cxn ang="0">
                  <a:pos x="21" y="0"/>
                </a:cxn>
              </a:cxnLst>
              <a:rect l="0" t="0" r="r" b="b"/>
              <a:pathLst>
                <a:path w="24" h="16">
                  <a:moveTo>
                    <a:pt x="21" y="0"/>
                  </a:moveTo>
                  <a:lnTo>
                    <a:pt x="2" y="4"/>
                  </a:lnTo>
                  <a:lnTo>
                    <a:pt x="0" y="16"/>
                  </a:lnTo>
                  <a:lnTo>
                    <a:pt x="24" y="15"/>
                  </a:lnTo>
                  <a:lnTo>
                    <a:pt x="21" y="0"/>
                  </a:lnTo>
                  <a:close/>
                </a:path>
              </a:pathLst>
            </a:custGeom>
            <a:solidFill>
              <a:srgbClr val="6B7F93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7" name="Freeform 183"/>
            <p:cNvSpPr>
              <a:spLocks/>
            </p:cNvSpPr>
            <p:nvPr/>
          </p:nvSpPr>
          <p:spPr bwMode="auto">
            <a:xfrm>
              <a:off x="3527637" y="268288"/>
              <a:ext cx="1171575" cy="344486"/>
            </a:xfrm>
            <a:custGeom>
              <a:avLst/>
              <a:gdLst/>
              <a:ahLst/>
              <a:cxnLst>
                <a:cxn ang="0">
                  <a:pos x="1476" y="33"/>
                </a:cxn>
                <a:cxn ang="0">
                  <a:pos x="1458" y="12"/>
                </a:cxn>
                <a:cxn ang="0">
                  <a:pos x="1363" y="0"/>
                </a:cxn>
                <a:cxn ang="0">
                  <a:pos x="177" y="321"/>
                </a:cxn>
                <a:cxn ang="0">
                  <a:pos x="195" y="364"/>
                </a:cxn>
                <a:cxn ang="0">
                  <a:pos x="0" y="410"/>
                </a:cxn>
                <a:cxn ang="0">
                  <a:pos x="36" y="434"/>
                </a:cxn>
                <a:cxn ang="0">
                  <a:pos x="1352" y="115"/>
                </a:cxn>
                <a:cxn ang="0">
                  <a:pos x="1457" y="67"/>
                </a:cxn>
                <a:cxn ang="0">
                  <a:pos x="1476" y="33"/>
                </a:cxn>
              </a:cxnLst>
              <a:rect l="0" t="0" r="r" b="b"/>
              <a:pathLst>
                <a:path w="1476" h="434">
                  <a:moveTo>
                    <a:pt x="1476" y="33"/>
                  </a:moveTo>
                  <a:lnTo>
                    <a:pt x="1458" y="12"/>
                  </a:lnTo>
                  <a:lnTo>
                    <a:pt x="1363" y="0"/>
                  </a:lnTo>
                  <a:lnTo>
                    <a:pt x="177" y="321"/>
                  </a:lnTo>
                  <a:lnTo>
                    <a:pt x="195" y="364"/>
                  </a:lnTo>
                  <a:lnTo>
                    <a:pt x="0" y="410"/>
                  </a:lnTo>
                  <a:lnTo>
                    <a:pt x="36" y="434"/>
                  </a:lnTo>
                  <a:lnTo>
                    <a:pt x="1352" y="115"/>
                  </a:lnTo>
                  <a:lnTo>
                    <a:pt x="1457" y="67"/>
                  </a:lnTo>
                  <a:lnTo>
                    <a:pt x="1476" y="33"/>
                  </a:lnTo>
                  <a:close/>
                </a:path>
              </a:pathLst>
            </a:custGeom>
            <a:solidFill>
              <a:srgbClr val="DBDBE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8" name="Freeform 184"/>
            <p:cNvSpPr>
              <a:spLocks/>
            </p:cNvSpPr>
            <p:nvPr/>
          </p:nvSpPr>
          <p:spPr bwMode="auto">
            <a:xfrm>
              <a:off x="3816560" y="293686"/>
              <a:ext cx="819150" cy="211137"/>
            </a:xfrm>
            <a:custGeom>
              <a:avLst/>
              <a:gdLst/>
              <a:ahLst/>
              <a:cxnLst>
                <a:cxn ang="0">
                  <a:pos x="1034" y="0"/>
                </a:cxn>
                <a:cxn ang="0">
                  <a:pos x="981" y="0"/>
                </a:cxn>
                <a:cxn ang="0">
                  <a:pos x="0" y="266"/>
                </a:cxn>
                <a:cxn ang="0">
                  <a:pos x="681" y="107"/>
                </a:cxn>
                <a:cxn ang="0">
                  <a:pos x="998" y="23"/>
                </a:cxn>
                <a:cxn ang="0">
                  <a:pos x="1034" y="0"/>
                </a:cxn>
              </a:cxnLst>
              <a:rect l="0" t="0" r="r" b="b"/>
              <a:pathLst>
                <a:path w="1034" h="266">
                  <a:moveTo>
                    <a:pt x="1034" y="0"/>
                  </a:moveTo>
                  <a:lnTo>
                    <a:pt x="981" y="0"/>
                  </a:lnTo>
                  <a:lnTo>
                    <a:pt x="0" y="266"/>
                  </a:lnTo>
                  <a:lnTo>
                    <a:pt x="681" y="107"/>
                  </a:lnTo>
                  <a:lnTo>
                    <a:pt x="998" y="23"/>
                  </a:lnTo>
                  <a:lnTo>
                    <a:pt x="1034" y="0"/>
                  </a:lnTo>
                  <a:close/>
                </a:path>
              </a:pathLst>
            </a:custGeom>
            <a:solidFill>
              <a:srgbClr val="EAF4E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9" name="Freeform 186"/>
            <p:cNvSpPr>
              <a:spLocks/>
            </p:cNvSpPr>
            <p:nvPr/>
          </p:nvSpPr>
          <p:spPr bwMode="auto">
            <a:xfrm>
              <a:off x="4321382" y="496887"/>
              <a:ext cx="63500" cy="388938"/>
            </a:xfrm>
            <a:custGeom>
              <a:avLst/>
              <a:gdLst/>
              <a:ahLst/>
              <a:cxnLst>
                <a:cxn ang="0">
                  <a:pos x="81" y="5"/>
                </a:cxn>
                <a:cxn ang="0">
                  <a:pos x="81" y="490"/>
                </a:cxn>
                <a:cxn ang="0">
                  <a:pos x="58" y="472"/>
                </a:cxn>
                <a:cxn ang="0">
                  <a:pos x="0" y="0"/>
                </a:cxn>
                <a:cxn ang="0">
                  <a:pos x="81" y="5"/>
                </a:cxn>
              </a:cxnLst>
              <a:rect l="0" t="0" r="r" b="b"/>
              <a:pathLst>
                <a:path w="81" h="490">
                  <a:moveTo>
                    <a:pt x="81" y="5"/>
                  </a:moveTo>
                  <a:lnTo>
                    <a:pt x="81" y="490"/>
                  </a:lnTo>
                  <a:lnTo>
                    <a:pt x="58" y="472"/>
                  </a:lnTo>
                  <a:lnTo>
                    <a:pt x="0" y="0"/>
                  </a:lnTo>
                  <a:lnTo>
                    <a:pt x="81" y="5"/>
                  </a:lnTo>
                  <a:close/>
                </a:path>
              </a:pathLst>
            </a:custGeom>
            <a:solidFill>
              <a:srgbClr val="EAF4E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00" name="Freeform 187"/>
            <p:cNvSpPr>
              <a:spLocks/>
            </p:cNvSpPr>
            <p:nvPr/>
          </p:nvSpPr>
          <p:spPr bwMode="auto">
            <a:xfrm>
              <a:off x="4399169" y="576262"/>
              <a:ext cx="52388" cy="46038"/>
            </a:xfrm>
            <a:custGeom>
              <a:avLst/>
              <a:gdLst/>
              <a:ahLst/>
              <a:cxnLst>
                <a:cxn ang="0">
                  <a:pos x="58" y="37"/>
                </a:cxn>
                <a:cxn ang="0">
                  <a:pos x="51" y="19"/>
                </a:cxn>
                <a:cxn ang="0">
                  <a:pos x="0" y="0"/>
                </a:cxn>
                <a:cxn ang="0">
                  <a:pos x="16" y="0"/>
                </a:cxn>
                <a:cxn ang="0">
                  <a:pos x="60" y="16"/>
                </a:cxn>
                <a:cxn ang="0">
                  <a:pos x="67" y="24"/>
                </a:cxn>
                <a:cxn ang="0">
                  <a:pos x="60" y="57"/>
                </a:cxn>
                <a:cxn ang="0">
                  <a:pos x="58" y="37"/>
                </a:cxn>
              </a:cxnLst>
              <a:rect l="0" t="0" r="r" b="b"/>
              <a:pathLst>
                <a:path w="67" h="57">
                  <a:moveTo>
                    <a:pt x="58" y="37"/>
                  </a:moveTo>
                  <a:lnTo>
                    <a:pt x="51" y="19"/>
                  </a:lnTo>
                  <a:lnTo>
                    <a:pt x="0" y="0"/>
                  </a:lnTo>
                  <a:lnTo>
                    <a:pt x="16" y="0"/>
                  </a:lnTo>
                  <a:lnTo>
                    <a:pt x="60" y="16"/>
                  </a:lnTo>
                  <a:lnTo>
                    <a:pt x="67" y="24"/>
                  </a:lnTo>
                  <a:lnTo>
                    <a:pt x="60" y="57"/>
                  </a:lnTo>
                  <a:lnTo>
                    <a:pt x="58" y="37"/>
                  </a:lnTo>
                  <a:close/>
                </a:path>
              </a:pathLst>
            </a:custGeom>
            <a:solidFill>
              <a:srgbClr val="47516B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01" name="Freeform 188"/>
            <p:cNvSpPr>
              <a:spLocks/>
            </p:cNvSpPr>
            <p:nvPr/>
          </p:nvSpPr>
          <p:spPr bwMode="auto">
            <a:xfrm>
              <a:off x="4386470" y="709611"/>
              <a:ext cx="57150" cy="39688"/>
            </a:xfrm>
            <a:custGeom>
              <a:avLst/>
              <a:gdLst/>
              <a:ahLst/>
              <a:cxnLst>
                <a:cxn ang="0">
                  <a:pos x="72" y="39"/>
                </a:cxn>
                <a:cxn ang="0">
                  <a:pos x="35" y="9"/>
                </a:cxn>
                <a:cxn ang="0">
                  <a:pos x="0" y="0"/>
                </a:cxn>
                <a:cxn ang="0">
                  <a:pos x="35" y="16"/>
                </a:cxn>
                <a:cxn ang="0">
                  <a:pos x="61" y="49"/>
                </a:cxn>
                <a:cxn ang="0">
                  <a:pos x="64" y="48"/>
                </a:cxn>
                <a:cxn ang="0">
                  <a:pos x="68" y="45"/>
                </a:cxn>
                <a:cxn ang="0">
                  <a:pos x="72" y="41"/>
                </a:cxn>
                <a:cxn ang="0">
                  <a:pos x="72" y="39"/>
                </a:cxn>
              </a:cxnLst>
              <a:rect l="0" t="0" r="r" b="b"/>
              <a:pathLst>
                <a:path w="72" h="49">
                  <a:moveTo>
                    <a:pt x="72" y="39"/>
                  </a:moveTo>
                  <a:lnTo>
                    <a:pt x="35" y="9"/>
                  </a:lnTo>
                  <a:lnTo>
                    <a:pt x="0" y="0"/>
                  </a:lnTo>
                  <a:lnTo>
                    <a:pt x="35" y="16"/>
                  </a:lnTo>
                  <a:lnTo>
                    <a:pt x="61" y="49"/>
                  </a:lnTo>
                  <a:lnTo>
                    <a:pt x="64" y="48"/>
                  </a:lnTo>
                  <a:lnTo>
                    <a:pt x="68" y="45"/>
                  </a:lnTo>
                  <a:lnTo>
                    <a:pt x="72" y="41"/>
                  </a:lnTo>
                  <a:lnTo>
                    <a:pt x="72" y="39"/>
                  </a:lnTo>
                  <a:close/>
                </a:path>
              </a:pathLst>
            </a:custGeom>
            <a:solidFill>
              <a:srgbClr val="47516B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02" name="Freeform 189"/>
            <p:cNvSpPr>
              <a:spLocks/>
            </p:cNvSpPr>
            <p:nvPr/>
          </p:nvSpPr>
          <p:spPr bwMode="auto">
            <a:xfrm>
              <a:off x="4154696" y="266699"/>
              <a:ext cx="84138" cy="44449"/>
            </a:xfrm>
            <a:custGeom>
              <a:avLst/>
              <a:gdLst/>
              <a:ahLst/>
              <a:cxnLst>
                <a:cxn ang="0">
                  <a:pos x="105" y="57"/>
                </a:cxn>
                <a:cxn ang="0">
                  <a:pos x="105" y="39"/>
                </a:cxn>
                <a:cxn ang="0">
                  <a:pos x="92" y="13"/>
                </a:cxn>
                <a:cxn ang="0">
                  <a:pos x="72" y="0"/>
                </a:cxn>
                <a:cxn ang="0">
                  <a:pos x="0" y="7"/>
                </a:cxn>
                <a:cxn ang="0">
                  <a:pos x="14" y="19"/>
                </a:cxn>
                <a:cxn ang="0">
                  <a:pos x="14" y="42"/>
                </a:cxn>
                <a:cxn ang="0">
                  <a:pos x="105" y="57"/>
                </a:cxn>
              </a:cxnLst>
              <a:rect l="0" t="0" r="r" b="b"/>
              <a:pathLst>
                <a:path w="105" h="57">
                  <a:moveTo>
                    <a:pt x="105" y="57"/>
                  </a:moveTo>
                  <a:lnTo>
                    <a:pt x="105" y="39"/>
                  </a:lnTo>
                  <a:lnTo>
                    <a:pt x="92" y="13"/>
                  </a:lnTo>
                  <a:lnTo>
                    <a:pt x="72" y="0"/>
                  </a:lnTo>
                  <a:lnTo>
                    <a:pt x="0" y="7"/>
                  </a:lnTo>
                  <a:lnTo>
                    <a:pt x="14" y="19"/>
                  </a:lnTo>
                  <a:lnTo>
                    <a:pt x="14" y="42"/>
                  </a:lnTo>
                  <a:lnTo>
                    <a:pt x="105" y="57"/>
                  </a:lnTo>
                  <a:close/>
                </a:path>
              </a:pathLst>
            </a:custGeom>
            <a:solidFill>
              <a:srgbClr val="5E7287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03" name="Freeform 190"/>
            <p:cNvSpPr>
              <a:spLocks/>
            </p:cNvSpPr>
            <p:nvPr/>
          </p:nvSpPr>
          <p:spPr bwMode="auto">
            <a:xfrm>
              <a:off x="3924509" y="217488"/>
              <a:ext cx="74612" cy="39688"/>
            </a:xfrm>
            <a:custGeom>
              <a:avLst/>
              <a:gdLst/>
              <a:ahLst/>
              <a:cxnLst>
                <a:cxn ang="0">
                  <a:pos x="95" y="51"/>
                </a:cxn>
                <a:cxn ang="0">
                  <a:pos x="95" y="35"/>
                </a:cxn>
                <a:cxn ang="0">
                  <a:pos x="82" y="11"/>
                </a:cxn>
                <a:cxn ang="0">
                  <a:pos x="65" y="0"/>
                </a:cxn>
                <a:cxn ang="0">
                  <a:pos x="0" y="6"/>
                </a:cxn>
                <a:cxn ang="0">
                  <a:pos x="13" y="15"/>
                </a:cxn>
                <a:cxn ang="0">
                  <a:pos x="13" y="36"/>
                </a:cxn>
                <a:cxn ang="0">
                  <a:pos x="95" y="51"/>
                </a:cxn>
              </a:cxnLst>
              <a:rect l="0" t="0" r="r" b="b"/>
              <a:pathLst>
                <a:path w="95" h="51">
                  <a:moveTo>
                    <a:pt x="95" y="51"/>
                  </a:moveTo>
                  <a:lnTo>
                    <a:pt x="95" y="35"/>
                  </a:lnTo>
                  <a:lnTo>
                    <a:pt x="82" y="11"/>
                  </a:lnTo>
                  <a:lnTo>
                    <a:pt x="65" y="0"/>
                  </a:lnTo>
                  <a:lnTo>
                    <a:pt x="0" y="6"/>
                  </a:lnTo>
                  <a:lnTo>
                    <a:pt x="13" y="15"/>
                  </a:lnTo>
                  <a:lnTo>
                    <a:pt x="13" y="36"/>
                  </a:lnTo>
                  <a:lnTo>
                    <a:pt x="95" y="51"/>
                  </a:lnTo>
                  <a:close/>
                </a:path>
              </a:pathLst>
            </a:custGeom>
            <a:solidFill>
              <a:srgbClr val="5E7287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04" name="Freeform 191"/>
            <p:cNvSpPr>
              <a:spLocks/>
            </p:cNvSpPr>
            <p:nvPr/>
          </p:nvSpPr>
          <p:spPr bwMode="auto">
            <a:xfrm>
              <a:off x="4162634" y="274637"/>
              <a:ext cx="76199" cy="28574"/>
            </a:xfrm>
            <a:custGeom>
              <a:avLst/>
              <a:gdLst/>
              <a:ahLst/>
              <a:cxnLst>
                <a:cxn ang="0">
                  <a:pos x="77" y="0"/>
                </a:cxn>
                <a:cxn ang="0">
                  <a:pos x="0" y="5"/>
                </a:cxn>
                <a:cxn ang="0">
                  <a:pos x="5" y="15"/>
                </a:cxn>
                <a:cxn ang="0">
                  <a:pos x="7" y="31"/>
                </a:cxn>
                <a:cxn ang="0">
                  <a:pos x="44" y="35"/>
                </a:cxn>
                <a:cxn ang="0">
                  <a:pos x="96" y="32"/>
                </a:cxn>
                <a:cxn ang="0">
                  <a:pos x="93" y="19"/>
                </a:cxn>
                <a:cxn ang="0">
                  <a:pos x="90" y="16"/>
                </a:cxn>
                <a:cxn ang="0">
                  <a:pos x="84" y="9"/>
                </a:cxn>
                <a:cxn ang="0">
                  <a:pos x="78" y="3"/>
                </a:cxn>
                <a:cxn ang="0">
                  <a:pos x="77" y="0"/>
                </a:cxn>
              </a:cxnLst>
              <a:rect l="0" t="0" r="r" b="b"/>
              <a:pathLst>
                <a:path w="96" h="35">
                  <a:moveTo>
                    <a:pt x="77" y="0"/>
                  </a:moveTo>
                  <a:lnTo>
                    <a:pt x="0" y="5"/>
                  </a:lnTo>
                  <a:lnTo>
                    <a:pt x="5" y="15"/>
                  </a:lnTo>
                  <a:lnTo>
                    <a:pt x="7" y="31"/>
                  </a:lnTo>
                  <a:lnTo>
                    <a:pt x="44" y="35"/>
                  </a:lnTo>
                  <a:lnTo>
                    <a:pt x="96" y="32"/>
                  </a:lnTo>
                  <a:lnTo>
                    <a:pt x="93" y="19"/>
                  </a:lnTo>
                  <a:lnTo>
                    <a:pt x="90" y="16"/>
                  </a:lnTo>
                  <a:lnTo>
                    <a:pt x="84" y="9"/>
                  </a:lnTo>
                  <a:lnTo>
                    <a:pt x="78" y="3"/>
                  </a:lnTo>
                  <a:lnTo>
                    <a:pt x="77" y="0"/>
                  </a:lnTo>
                  <a:close/>
                </a:path>
              </a:pathLst>
            </a:custGeom>
            <a:solidFill>
              <a:srgbClr val="A0A5A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05" name="Freeform 192"/>
            <p:cNvSpPr>
              <a:spLocks/>
            </p:cNvSpPr>
            <p:nvPr/>
          </p:nvSpPr>
          <p:spPr bwMode="auto">
            <a:xfrm>
              <a:off x="3930858" y="225425"/>
              <a:ext cx="66676" cy="23813"/>
            </a:xfrm>
            <a:custGeom>
              <a:avLst/>
              <a:gdLst/>
              <a:ahLst/>
              <a:cxnLst>
                <a:cxn ang="0">
                  <a:pos x="69" y="0"/>
                </a:cxn>
                <a:cxn ang="0">
                  <a:pos x="0" y="5"/>
                </a:cxn>
                <a:cxn ang="0">
                  <a:pos x="5" y="13"/>
                </a:cxn>
                <a:cxn ang="0">
                  <a:pos x="7" y="27"/>
                </a:cxn>
                <a:cxn ang="0">
                  <a:pos x="41" y="31"/>
                </a:cxn>
                <a:cxn ang="0">
                  <a:pos x="86" y="29"/>
                </a:cxn>
                <a:cxn ang="0">
                  <a:pos x="83" y="18"/>
                </a:cxn>
                <a:cxn ang="0">
                  <a:pos x="81" y="15"/>
                </a:cxn>
                <a:cxn ang="0">
                  <a:pos x="75" y="8"/>
                </a:cxn>
                <a:cxn ang="0">
                  <a:pos x="69" y="3"/>
                </a:cxn>
                <a:cxn ang="0">
                  <a:pos x="69" y="0"/>
                </a:cxn>
              </a:cxnLst>
              <a:rect l="0" t="0" r="r" b="b"/>
              <a:pathLst>
                <a:path w="86" h="31">
                  <a:moveTo>
                    <a:pt x="69" y="0"/>
                  </a:moveTo>
                  <a:lnTo>
                    <a:pt x="0" y="5"/>
                  </a:lnTo>
                  <a:lnTo>
                    <a:pt x="5" y="13"/>
                  </a:lnTo>
                  <a:lnTo>
                    <a:pt x="7" y="27"/>
                  </a:lnTo>
                  <a:lnTo>
                    <a:pt x="41" y="31"/>
                  </a:lnTo>
                  <a:lnTo>
                    <a:pt x="86" y="29"/>
                  </a:lnTo>
                  <a:lnTo>
                    <a:pt x="83" y="18"/>
                  </a:lnTo>
                  <a:lnTo>
                    <a:pt x="81" y="15"/>
                  </a:lnTo>
                  <a:lnTo>
                    <a:pt x="75" y="8"/>
                  </a:lnTo>
                  <a:lnTo>
                    <a:pt x="69" y="3"/>
                  </a:lnTo>
                  <a:lnTo>
                    <a:pt x="69" y="0"/>
                  </a:lnTo>
                  <a:close/>
                </a:path>
              </a:pathLst>
            </a:custGeom>
            <a:solidFill>
              <a:srgbClr val="A0A5A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06" name="Freeform 193"/>
            <p:cNvSpPr>
              <a:spLocks/>
            </p:cNvSpPr>
            <p:nvPr/>
          </p:nvSpPr>
          <p:spPr bwMode="auto">
            <a:xfrm>
              <a:off x="4165808" y="280988"/>
              <a:ext cx="69850" cy="12699"/>
            </a:xfrm>
            <a:custGeom>
              <a:avLst/>
              <a:gdLst/>
              <a:ahLst/>
              <a:cxnLst>
                <a:cxn ang="0">
                  <a:pos x="84" y="0"/>
                </a:cxn>
                <a:cxn ang="0">
                  <a:pos x="0" y="7"/>
                </a:cxn>
                <a:cxn ang="0">
                  <a:pos x="8" y="17"/>
                </a:cxn>
                <a:cxn ang="0">
                  <a:pos x="85" y="13"/>
                </a:cxn>
                <a:cxn ang="0">
                  <a:pos x="86" y="11"/>
                </a:cxn>
                <a:cxn ang="0">
                  <a:pos x="87" y="7"/>
                </a:cxn>
                <a:cxn ang="0">
                  <a:pos x="87" y="2"/>
                </a:cxn>
                <a:cxn ang="0">
                  <a:pos x="84" y="0"/>
                </a:cxn>
              </a:cxnLst>
              <a:rect l="0" t="0" r="r" b="b"/>
              <a:pathLst>
                <a:path w="87" h="17">
                  <a:moveTo>
                    <a:pt x="84" y="0"/>
                  </a:moveTo>
                  <a:lnTo>
                    <a:pt x="0" y="7"/>
                  </a:lnTo>
                  <a:lnTo>
                    <a:pt x="8" y="17"/>
                  </a:lnTo>
                  <a:lnTo>
                    <a:pt x="85" y="13"/>
                  </a:lnTo>
                  <a:lnTo>
                    <a:pt x="86" y="11"/>
                  </a:lnTo>
                  <a:lnTo>
                    <a:pt x="87" y="7"/>
                  </a:lnTo>
                  <a:lnTo>
                    <a:pt x="87" y="2"/>
                  </a:lnTo>
                  <a:lnTo>
                    <a:pt x="84" y="0"/>
                  </a:lnTo>
                  <a:close/>
                </a:path>
              </a:pathLst>
            </a:custGeom>
            <a:solidFill>
              <a:srgbClr val="DBDBE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07" name="Freeform 194"/>
            <p:cNvSpPr>
              <a:spLocks/>
            </p:cNvSpPr>
            <p:nvPr/>
          </p:nvSpPr>
          <p:spPr bwMode="auto">
            <a:xfrm>
              <a:off x="3934033" y="230188"/>
              <a:ext cx="61913" cy="12699"/>
            </a:xfrm>
            <a:custGeom>
              <a:avLst/>
              <a:gdLst/>
              <a:ahLst/>
              <a:cxnLst>
                <a:cxn ang="0">
                  <a:pos x="74" y="0"/>
                </a:cxn>
                <a:cxn ang="0">
                  <a:pos x="0" y="7"/>
                </a:cxn>
                <a:cxn ang="0">
                  <a:pos x="7" y="16"/>
                </a:cxn>
                <a:cxn ang="0">
                  <a:pos x="76" y="13"/>
                </a:cxn>
                <a:cxn ang="0">
                  <a:pos x="77" y="10"/>
                </a:cxn>
                <a:cxn ang="0">
                  <a:pos x="77" y="6"/>
                </a:cxn>
                <a:cxn ang="0">
                  <a:pos x="77" y="2"/>
                </a:cxn>
                <a:cxn ang="0">
                  <a:pos x="74" y="0"/>
                </a:cxn>
              </a:cxnLst>
              <a:rect l="0" t="0" r="r" b="b"/>
              <a:pathLst>
                <a:path w="77" h="16">
                  <a:moveTo>
                    <a:pt x="74" y="0"/>
                  </a:moveTo>
                  <a:lnTo>
                    <a:pt x="0" y="7"/>
                  </a:lnTo>
                  <a:lnTo>
                    <a:pt x="7" y="16"/>
                  </a:lnTo>
                  <a:lnTo>
                    <a:pt x="76" y="13"/>
                  </a:lnTo>
                  <a:lnTo>
                    <a:pt x="77" y="10"/>
                  </a:lnTo>
                  <a:lnTo>
                    <a:pt x="77" y="6"/>
                  </a:lnTo>
                  <a:lnTo>
                    <a:pt x="77" y="2"/>
                  </a:lnTo>
                  <a:lnTo>
                    <a:pt x="74" y="0"/>
                  </a:lnTo>
                  <a:close/>
                </a:path>
              </a:pathLst>
            </a:custGeom>
            <a:solidFill>
              <a:srgbClr val="DBDBE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08" name="Freeform 195"/>
            <p:cNvSpPr>
              <a:spLocks/>
            </p:cNvSpPr>
            <p:nvPr/>
          </p:nvSpPr>
          <p:spPr bwMode="auto">
            <a:xfrm>
              <a:off x="3397458" y="617538"/>
              <a:ext cx="141288" cy="128589"/>
            </a:xfrm>
            <a:custGeom>
              <a:avLst/>
              <a:gdLst/>
              <a:ahLst/>
              <a:cxnLst>
                <a:cxn ang="0">
                  <a:pos x="174" y="1"/>
                </a:cxn>
                <a:cxn ang="0">
                  <a:pos x="147" y="0"/>
                </a:cxn>
                <a:cxn ang="0">
                  <a:pos x="124" y="0"/>
                </a:cxn>
                <a:cxn ang="0">
                  <a:pos x="102" y="1"/>
                </a:cxn>
                <a:cxn ang="0">
                  <a:pos x="83" y="3"/>
                </a:cxn>
                <a:cxn ang="0">
                  <a:pos x="63" y="8"/>
                </a:cxn>
                <a:cxn ang="0">
                  <a:pos x="43" y="15"/>
                </a:cxn>
                <a:cxn ang="0">
                  <a:pos x="23" y="23"/>
                </a:cxn>
                <a:cxn ang="0">
                  <a:pos x="0" y="35"/>
                </a:cxn>
                <a:cxn ang="0">
                  <a:pos x="35" y="162"/>
                </a:cxn>
                <a:cxn ang="0">
                  <a:pos x="48" y="158"/>
                </a:cxn>
                <a:cxn ang="0">
                  <a:pos x="62" y="157"/>
                </a:cxn>
                <a:cxn ang="0">
                  <a:pos x="75" y="155"/>
                </a:cxn>
                <a:cxn ang="0">
                  <a:pos x="87" y="154"/>
                </a:cxn>
                <a:cxn ang="0">
                  <a:pos x="100" y="154"/>
                </a:cxn>
                <a:cxn ang="0">
                  <a:pos x="113" y="154"/>
                </a:cxn>
                <a:cxn ang="0">
                  <a:pos x="126" y="154"/>
                </a:cxn>
                <a:cxn ang="0">
                  <a:pos x="140" y="154"/>
                </a:cxn>
                <a:cxn ang="0">
                  <a:pos x="156" y="111"/>
                </a:cxn>
                <a:cxn ang="0">
                  <a:pos x="178" y="28"/>
                </a:cxn>
                <a:cxn ang="0">
                  <a:pos x="174" y="1"/>
                </a:cxn>
              </a:cxnLst>
              <a:rect l="0" t="0" r="r" b="b"/>
              <a:pathLst>
                <a:path w="178" h="162">
                  <a:moveTo>
                    <a:pt x="174" y="1"/>
                  </a:moveTo>
                  <a:lnTo>
                    <a:pt x="147" y="0"/>
                  </a:lnTo>
                  <a:lnTo>
                    <a:pt x="124" y="0"/>
                  </a:lnTo>
                  <a:lnTo>
                    <a:pt x="102" y="1"/>
                  </a:lnTo>
                  <a:lnTo>
                    <a:pt x="83" y="3"/>
                  </a:lnTo>
                  <a:lnTo>
                    <a:pt x="63" y="8"/>
                  </a:lnTo>
                  <a:lnTo>
                    <a:pt x="43" y="15"/>
                  </a:lnTo>
                  <a:lnTo>
                    <a:pt x="23" y="23"/>
                  </a:lnTo>
                  <a:lnTo>
                    <a:pt x="0" y="35"/>
                  </a:lnTo>
                  <a:lnTo>
                    <a:pt x="35" y="162"/>
                  </a:lnTo>
                  <a:lnTo>
                    <a:pt x="48" y="158"/>
                  </a:lnTo>
                  <a:lnTo>
                    <a:pt x="62" y="157"/>
                  </a:lnTo>
                  <a:lnTo>
                    <a:pt x="75" y="155"/>
                  </a:lnTo>
                  <a:lnTo>
                    <a:pt x="87" y="154"/>
                  </a:lnTo>
                  <a:lnTo>
                    <a:pt x="100" y="154"/>
                  </a:lnTo>
                  <a:lnTo>
                    <a:pt x="113" y="154"/>
                  </a:lnTo>
                  <a:lnTo>
                    <a:pt x="126" y="154"/>
                  </a:lnTo>
                  <a:lnTo>
                    <a:pt x="140" y="154"/>
                  </a:lnTo>
                  <a:lnTo>
                    <a:pt x="156" y="111"/>
                  </a:lnTo>
                  <a:lnTo>
                    <a:pt x="178" y="28"/>
                  </a:lnTo>
                  <a:lnTo>
                    <a:pt x="174" y="1"/>
                  </a:lnTo>
                  <a:close/>
                </a:path>
              </a:pathLst>
            </a:custGeom>
            <a:solidFill>
              <a:srgbClr val="A0A5A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09" name="Freeform 196"/>
            <p:cNvSpPr>
              <a:spLocks/>
            </p:cNvSpPr>
            <p:nvPr/>
          </p:nvSpPr>
          <p:spPr bwMode="auto">
            <a:xfrm>
              <a:off x="3406985" y="615948"/>
              <a:ext cx="128589" cy="125413"/>
            </a:xfrm>
            <a:custGeom>
              <a:avLst/>
              <a:gdLst/>
              <a:ahLst/>
              <a:cxnLst>
                <a:cxn ang="0">
                  <a:pos x="163" y="3"/>
                </a:cxn>
                <a:cxn ang="0">
                  <a:pos x="112" y="0"/>
                </a:cxn>
                <a:cxn ang="0">
                  <a:pos x="46" y="11"/>
                </a:cxn>
                <a:cxn ang="0">
                  <a:pos x="0" y="35"/>
                </a:cxn>
                <a:cxn ang="0">
                  <a:pos x="46" y="158"/>
                </a:cxn>
                <a:cxn ang="0">
                  <a:pos x="105" y="156"/>
                </a:cxn>
                <a:cxn ang="0">
                  <a:pos x="163" y="3"/>
                </a:cxn>
              </a:cxnLst>
              <a:rect l="0" t="0" r="r" b="b"/>
              <a:pathLst>
                <a:path w="163" h="158">
                  <a:moveTo>
                    <a:pt x="163" y="3"/>
                  </a:moveTo>
                  <a:lnTo>
                    <a:pt x="112" y="0"/>
                  </a:lnTo>
                  <a:lnTo>
                    <a:pt x="46" y="11"/>
                  </a:lnTo>
                  <a:lnTo>
                    <a:pt x="0" y="35"/>
                  </a:lnTo>
                  <a:lnTo>
                    <a:pt x="46" y="158"/>
                  </a:lnTo>
                  <a:lnTo>
                    <a:pt x="105" y="156"/>
                  </a:lnTo>
                  <a:lnTo>
                    <a:pt x="163" y="3"/>
                  </a:lnTo>
                  <a:close/>
                </a:path>
              </a:pathLst>
            </a:custGeom>
            <a:solidFill>
              <a:srgbClr val="B5BAC4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10" name="Freeform 197"/>
            <p:cNvSpPr>
              <a:spLocks/>
            </p:cNvSpPr>
            <p:nvPr/>
          </p:nvSpPr>
          <p:spPr bwMode="auto">
            <a:xfrm>
              <a:off x="3424443" y="623888"/>
              <a:ext cx="74612" cy="112714"/>
            </a:xfrm>
            <a:custGeom>
              <a:avLst/>
              <a:gdLst/>
              <a:ahLst/>
              <a:cxnLst>
                <a:cxn ang="0">
                  <a:pos x="95" y="0"/>
                </a:cxn>
                <a:cxn ang="0">
                  <a:pos x="61" y="140"/>
                </a:cxn>
                <a:cxn ang="0">
                  <a:pos x="38" y="140"/>
                </a:cxn>
                <a:cxn ang="0">
                  <a:pos x="0" y="15"/>
                </a:cxn>
                <a:cxn ang="0">
                  <a:pos x="44" y="4"/>
                </a:cxn>
                <a:cxn ang="0">
                  <a:pos x="95" y="0"/>
                </a:cxn>
              </a:cxnLst>
              <a:rect l="0" t="0" r="r" b="b"/>
              <a:pathLst>
                <a:path w="95" h="140">
                  <a:moveTo>
                    <a:pt x="95" y="0"/>
                  </a:moveTo>
                  <a:lnTo>
                    <a:pt x="61" y="140"/>
                  </a:lnTo>
                  <a:lnTo>
                    <a:pt x="38" y="140"/>
                  </a:lnTo>
                  <a:lnTo>
                    <a:pt x="0" y="15"/>
                  </a:lnTo>
                  <a:lnTo>
                    <a:pt x="44" y="4"/>
                  </a:lnTo>
                  <a:lnTo>
                    <a:pt x="95" y="0"/>
                  </a:lnTo>
                  <a:close/>
                </a:path>
              </a:pathLst>
            </a:custGeom>
            <a:solidFill>
              <a:srgbClr val="DBDBE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11" name="Freeform 198"/>
            <p:cNvSpPr>
              <a:spLocks/>
            </p:cNvSpPr>
            <p:nvPr/>
          </p:nvSpPr>
          <p:spPr bwMode="auto">
            <a:xfrm>
              <a:off x="3535568" y="193675"/>
              <a:ext cx="701675" cy="180975"/>
            </a:xfrm>
            <a:custGeom>
              <a:avLst/>
              <a:gdLst/>
              <a:ahLst/>
              <a:cxnLst>
                <a:cxn ang="0">
                  <a:pos x="884" y="183"/>
                </a:cxn>
                <a:cxn ang="0">
                  <a:pos x="28" y="0"/>
                </a:cxn>
                <a:cxn ang="0">
                  <a:pos x="0" y="4"/>
                </a:cxn>
                <a:cxn ang="0">
                  <a:pos x="7" y="8"/>
                </a:cxn>
                <a:cxn ang="0">
                  <a:pos x="738" y="227"/>
                </a:cxn>
                <a:cxn ang="0">
                  <a:pos x="848" y="205"/>
                </a:cxn>
                <a:cxn ang="0">
                  <a:pos x="859" y="190"/>
                </a:cxn>
                <a:cxn ang="0">
                  <a:pos x="884" y="183"/>
                </a:cxn>
              </a:cxnLst>
              <a:rect l="0" t="0" r="r" b="b"/>
              <a:pathLst>
                <a:path w="884" h="227">
                  <a:moveTo>
                    <a:pt x="884" y="183"/>
                  </a:moveTo>
                  <a:lnTo>
                    <a:pt x="28" y="0"/>
                  </a:lnTo>
                  <a:lnTo>
                    <a:pt x="0" y="4"/>
                  </a:lnTo>
                  <a:lnTo>
                    <a:pt x="7" y="8"/>
                  </a:lnTo>
                  <a:lnTo>
                    <a:pt x="738" y="227"/>
                  </a:lnTo>
                  <a:lnTo>
                    <a:pt x="848" y="205"/>
                  </a:lnTo>
                  <a:lnTo>
                    <a:pt x="859" y="190"/>
                  </a:lnTo>
                  <a:lnTo>
                    <a:pt x="884" y="183"/>
                  </a:lnTo>
                  <a:close/>
                </a:path>
              </a:pathLst>
            </a:custGeom>
            <a:solidFill>
              <a:srgbClr val="DBDBE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12" name="Freeform 199"/>
            <p:cNvSpPr>
              <a:spLocks/>
            </p:cNvSpPr>
            <p:nvPr/>
          </p:nvSpPr>
          <p:spPr bwMode="auto">
            <a:xfrm>
              <a:off x="4472195" y="374650"/>
              <a:ext cx="34926" cy="42862"/>
            </a:xfrm>
            <a:custGeom>
              <a:avLst/>
              <a:gdLst/>
              <a:ahLst/>
              <a:cxnLst>
                <a:cxn ang="0">
                  <a:pos x="29" y="0"/>
                </a:cxn>
                <a:cxn ang="0">
                  <a:pos x="41" y="29"/>
                </a:cxn>
                <a:cxn ang="0">
                  <a:pos x="44" y="46"/>
                </a:cxn>
                <a:cxn ang="0">
                  <a:pos x="15" y="53"/>
                </a:cxn>
                <a:cxn ang="0">
                  <a:pos x="11" y="35"/>
                </a:cxn>
                <a:cxn ang="0">
                  <a:pos x="0" y="7"/>
                </a:cxn>
                <a:cxn ang="0">
                  <a:pos x="29" y="0"/>
                </a:cxn>
              </a:cxnLst>
              <a:rect l="0" t="0" r="r" b="b"/>
              <a:pathLst>
                <a:path w="44" h="53">
                  <a:moveTo>
                    <a:pt x="29" y="0"/>
                  </a:moveTo>
                  <a:lnTo>
                    <a:pt x="41" y="29"/>
                  </a:lnTo>
                  <a:lnTo>
                    <a:pt x="44" y="46"/>
                  </a:lnTo>
                  <a:lnTo>
                    <a:pt x="15" y="53"/>
                  </a:lnTo>
                  <a:lnTo>
                    <a:pt x="11" y="35"/>
                  </a:lnTo>
                  <a:lnTo>
                    <a:pt x="0" y="7"/>
                  </a:lnTo>
                  <a:lnTo>
                    <a:pt x="29" y="0"/>
                  </a:lnTo>
                  <a:close/>
                </a:path>
              </a:pathLst>
            </a:custGeom>
            <a:solidFill>
              <a:srgbClr val="2D476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13" name="Freeform 200"/>
            <p:cNvSpPr>
              <a:spLocks/>
            </p:cNvSpPr>
            <p:nvPr/>
          </p:nvSpPr>
          <p:spPr bwMode="auto">
            <a:xfrm>
              <a:off x="3527632" y="323850"/>
              <a:ext cx="1255713" cy="323850"/>
            </a:xfrm>
            <a:custGeom>
              <a:avLst/>
              <a:gdLst/>
              <a:ahLst/>
              <a:cxnLst>
                <a:cxn ang="0">
                  <a:pos x="26" y="396"/>
                </a:cxn>
                <a:cxn ang="0">
                  <a:pos x="286" y="350"/>
                </a:cxn>
                <a:cxn ang="0">
                  <a:pos x="682" y="265"/>
                </a:cxn>
                <a:cxn ang="0">
                  <a:pos x="1196" y="148"/>
                </a:cxn>
                <a:cxn ang="0">
                  <a:pos x="1466" y="73"/>
                </a:cxn>
                <a:cxn ang="0">
                  <a:pos x="1551" y="40"/>
                </a:cxn>
                <a:cxn ang="0">
                  <a:pos x="1544" y="0"/>
                </a:cxn>
                <a:cxn ang="0">
                  <a:pos x="1569" y="0"/>
                </a:cxn>
                <a:cxn ang="0">
                  <a:pos x="1583" y="22"/>
                </a:cxn>
                <a:cxn ang="0">
                  <a:pos x="1563" y="55"/>
                </a:cxn>
                <a:cxn ang="0">
                  <a:pos x="1500" y="94"/>
                </a:cxn>
                <a:cxn ang="0">
                  <a:pos x="1390" y="138"/>
                </a:cxn>
                <a:cxn ang="0">
                  <a:pos x="1178" y="196"/>
                </a:cxn>
                <a:cxn ang="0">
                  <a:pos x="1149" y="204"/>
                </a:cxn>
                <a:cxn ang="0">
                  <a:pos x="1103" y="204"/>
                </a:cxn>
                <a:cxn ang="0">
                  <a:pos x="1022" y="209"/>
                </a:cxn>
                <a:cxn ang="0">
                  <a:pos x="933" y="231"/>
                </a:cxn>
                <a:cxn ang="0">
                  <a:pos x="851" y="260"/>
                </a:cxn>
                <a:cxn ang="0">
                  <a:pos x="750" y="308"/>
                </a:cxn>
                <a:cxn ang="0">
                  <a:pos x="716" y="319"/>
                </a:cxn>
                <a:cxn ang="0">
                  <a:pos x="385" y="376"/>
                </a:cxn>
                <a:cxn ang="0">
                  <a:pos x="219" y="402"/>
                </a:cxn>
                <a:cxn ang="0">
                  <a:pos x="44" y="409"/>
                </a:cxn>
                <a:cxn ang="0">
                  <a:pos x="0" y="409"/>
                </a:cxn>
                <a:cxn ang="0">
                  <a:pos x="26" y="396"/>
                </a:cxn>
              </a:cxnLst>
              <a:rect l="0" t="0" r="r" b="b"/>
              <a:pathLst>
                <a:path w="1583" h="409">
                  <a:moveTo>
                    <a:pt x="26" y="396"/>
                  </a:moveTo>
                  <a:lnTo>
                    <a:pt x="286" y="350"/>
                  </a:lnTo>
                  <a:lnTo>
                    <a:pt x="682" y="265"/>
                  </a:lnTo>
                  <a:lnTo>
                    <a:pt x="1196" y="148"/>
                  </a:lnTo>
                  <a:lnTo>
                    <a:pt x="1466" y="73"/>
                  </a:lnTo>
                  <a:lnTo>
                    <a:pt x="1551" y="40"/>
                  </a:lnTo>
                  <a:lnTo>
                    <a:pt x="1544" y="0"/>
                  </a:lnTo>
                  <a:lnTo>
                    <a:pt x="1569" y="0"/>
                  </a:lnTo>
                  <a:lnTo>
                    <a:pt x="1583" y="22"/>
                  </a:lnTo>
                  <a:lnTo>
                    <a:pt x="1563" y="55"/>
                  </a:lnTo>
                  <a:lnTo>
                    <a:pt x="1500" y="94"/>
                  </a:lnTo>
                  <a:lnTo>
                    <a:pt x="1390" y="138"/>
                  </a:lnTo>
                  <a:lnTo>
                    <a:pt x="1178" y="196"/>
                  </a:lnTo>
                  <a:lnTo>
                    <a:pt x="1149" y="204"/>
                  </a:lnTo>
                  <a:lnTo>
                    <a:pt x="1103" y="204"/>
                  </a:lnTo>
                  <a:lnTo>
                    <a:pt x="1022" y="209"/>
                  </a:lnTo>
                  <a:lnTo>
                    <a:pt x="933" y="231"/>
                  </a:lnTo>
                  <a:lnTo>
                    <a:pt x="851" y="260"/>
                  </a:lnTo>
                  <a:lnTo>
                    <a:pt x="750" y="308"/>
                  </a:lnTo>
                  <a:lnTo>
                    <a:pt x="716" y="319"/>
                  </a:lnTo>
                  <a:lnTo>
                    <a:pt x="385" y="376"/>
                  </a:lnTo>
                  <a:lnTo>
                    <a:pt x="219" y="402"/>
                  </a:lnTo>
                  <a:lnTo>
                    <a:pt x="44" y="409"/>
                  </a:lnTo>
                  <a:lnTo>
                    <a:pt x="0" y="409"/>
                  </a:lnTo>
                  <a:lnTo>
                    <a:pt x="26" y="396"/>
                  </a:lnTo>
                  <a:close/>
                </a:path>
              </a:pathLst>
            </a:custGeom>
            <a:solidFill>
              <a:srgbClr val="758E87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lang="en-US">
                <a:solidFill>
                  <a:prstClr val="black"/>
                </a:solidFill>
              </a:endParaRPr>
            </a:p>
          </p:txBody>
        </p:sp>
      </p:grpSp>
      <p:pic>
        <p:nvPicPr>
          <p:cNvPr id="297" name="Picture 296" descr="Airport Terminal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flipH="1">
            <a:off x="3402046" y="5861153"/>
            <a:ext cx="1053689" cy="521649"/>
          </a:xfrm>
          <a:prstGeom prst="rect">
            <a:avLst/>
          </a:prstGeom>
        </p:spPr>
      </p:pic>
      <p:sp>
        <p:nvSpPr>
          <p:cNvPr id="381" name="Oval 380"/>
          <p:cNvSpPr>
            <a:spLocks noChangeAspect="1"/>
          </p:cNvSpPr>
          <p:nvPr/>
        </p:nvSpPr>
        <p:spPr bwMode="auto">
          <a:xfrm>
            <a:off x="2603419" y="5583643"/>
            <a:ext cx="243840" cy="182880"/>
          </a:xfrm>
          <a:prstGeom prst="ellipse">
            <a:avLst/>
          </a:prstGeom>
          <a:solidFill>
            <a:srgbClr val="FFFF00"/>
          </a:solidFill>
          <a:ln w="19050" algn="ctr">
            <a:solidFill>
              <a:schemeClr val="tx1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none" rtlCol="0" anchor="ctr"/>
          <a:lstStyle/>
          <a:p>
            <a:pPr algn="ctr" defTabSz="914400"/>
            <a:endParaRPr lang="en-US" dirty="0" err="1">
              <a:solidFill>
                <a:prstClr val="black"/>
              </a:solidFill>
            </a:endParaRPr>
          </a:p>
        </p:txBody>
      </p:sp>
      <p:sp>
        <p:nvSpPr>
          <p:cNvPr id="382" name="Oval 381"/>
          <p:cNvSpPr>
            <a:spLocks noChangeAspect="1"/>
          </p:cNvSpPr>
          <p:nvPr/>
        </p:nvSpPr>
        <p:spPr bwMode="auto">
          <a:xfrm>
            <a:off x="3278655" y="5900858"/>
            <a:ext cx="243840" cy="182880"/>
          </a:xfrm>
          <a:prstGeom prst="ellipse">
            <a:avLst/>
          </a:prstGeom>
          <a:solidFill>
            <a:srgbClr val="FFFF00"/>
          </a:solidFill>
          <a:ln w="19050" algn="ctr">
            <a:solidFill>
              <a:schemeClr val="tx1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none" rtlCol="0" anchor="ctr"/>
          <a:lstStyle/>
          <a:p>
            <a:pPr algn="ctr" defTabSz="914400"/>
            <a:endParaRPr lang="en-US" dirty="0" err="1">
              <a:solidFill>
                <a:prstClr val="black"/>
              </a:solidFill>
            </a:endParaRPr>
          </a:p>
        </p:txBody>
      </p:sp>
      <p:sp>
        <p:nvSpPr>
          <p:cNvPr id="385" name="TextBox 384"/>
          <p:cNvSpPr txBox="1"/>
          <p:nvPr/>
        </p:nvSpPr>
        <p:spPr>
          <a:xfrm>
            <a:off x="4361094" y="5461908"/>
            <a:ext cx="963405" cy="33855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defTabSz="914400"/>
            <a:r>
              <a:rPr lang="en-US" sz="1100" b="1" dirty="0">
                <a:solidFill>
                  <a:prstClr val="white">
                    <a:lumMod val="50000"/>
                  </a:prstClr>
                </a:solidFill>
                <a:latin typeface="Arial" pitchFamily="34" charset="0"/>
                <a:cs typeface="Arial" pitchFamily="34" charset="0"/>
              </a:rPr>
              <a:t>Well-equipped</a:t>
            </a:r>
          </a:p>
          <a:p>
            <a:pPr defTabSz="914400"/>
            <a:r>
              <a:rPr lang="en-US" sz="1100" b="1" dirty="0">
                <a:solidFill>
                  <a:prstClr val="white">
                    <a:lumMod val="50000"/>
                  </a:prstClr>
                </a:solidFill>
                <a:latin typeface="Arial" pitchFamily="34" charset="0"/>
                <a:cs typeface="Arial" pitchFamily="34" charset="0"/>
              </a:rPr>
              <a:t>airport</a:t>
            </a:r>
          </a:p>
        </p:txBody>
      </p:sp>
      <p:sp>
        <p:nvSpPr>
          <p:cNvPr id="391" name="Oval 390"/>
          <p:cNvSpPr>
            <a:spLocks noChangeAspect="1"/>
          </p:cNvSpPr>
          <p:nvPr/>
        </p:nvSpPr>
        <p:spPr bwMode="auto">
          <a:xfrm>
            <a:off x="829306" y="5675083"/>
            <a:ext cx="243838" cy="182878"/>
          </a:xfrm>
          <a:prstGeom prst="ellipse">
            <a:avLst/>
          </a:prstGeom>
          <a:gradFill flip="none" rotWithShape="1">
            <a:gsLst>
              <a:gs pos="58000">
                <a:srgbClr val="0070C0"/>
              </a:gs>
              <a:gs pos="100000">
                <a:srgbClr val="3366FF"/>
              </a:gs>
              <a:gs pos="39000">
                <a:srgbClr val="FFFF00"/>
              </a:gs>
            </a:gsLst>
            <a:lin ang="0" scaled="1"/>
            <a:tileRect/>
          </a:gradFill>
          <a:ln w="19050" algn="ctr">
            <a:solidFill>
              <a:schemeClr val="tx1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none" rtlCol="0" anchor="ctr"/>
          <a:lstStyle/>
          <a:p>
            <a:pPr algn="ctr" defTabSz="914400"/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392" name="Oval 391"/>
          <p:cNvSpPr>
            <a:spLocks noChangeAspect="1"/>
          </p:cNvSpPr>
          <p:nvPr/>
        </p:nvSpPr>
        <p:spPr bwMode="auto">
          <a:xfrm>
            <a:off x="1799519" y="4761445"/>
            <a:ext cx="243838" cy="182878"/>
          </a:xfrm>
          <a:prstGeom prst="ellipse">
            <a:avLst/>
          </a:prstGeom>
          <a:gradFill flip="none" rotWithShape="1">
            <a:gsLst>
              <a:gs pos="58000">
                <a:srgbClr val="0070C0"/>
              </a:gs>
              <a:gs pos="100000">
                <a:srgbClr val="3366FF"/>
              </a:gs>
              <a:gs pos="39000">
                <a:srgbClr val="FFFF00"/>
              </a:gs>
            </a:gsLst>
            <a:lin ang="0" scaled="1"/>
            <a:tileRect/>
          </a:gradFill>
          <a:ln w="19050" algn="ctr">
            <a:solidFill>
              <a:schemeClr val="tx1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none" rtlCol="0" anchor="ctr"/>
          <a:lstStyle/>
          <a:p>
            <a:pPr algn="ctr" defTabSz="914400"/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393" name="Oval 392"/>
          <p:cNvSpPr>
            <a:spLocks noChangeAspect="1"/>
          </p:cNvSpPr>
          <p:nvPr/>
        </p:nvSpPr>
        <p:spPr bwMode="auto">
          <a:xfrm>
            <a:off x="2928187" y="5420366"/>
            <a:ext cx="243838" cy="182878"/>
          </a:xfrm>
          <a:prstGeom prst="ellipse">
            <a:avLst/>
          </a:prstGeom>
          <a:gradFill flip="none" rotWithShape="1">
            <a:gsLst>
              <a:gs pos="58000">
                <a:srgbClr val="0070C0"/>
              </a:gs>
              <a:gs pos="100000">
                <a:srgbClr val="3366FF"/>
              </a:gs>
              <a:gs pos="39000">
                <a:srgbClr val="FFFF00"/>
              </a:gs>
            </a:gsLst>
            <a:lin ang="0" scaled="1"/>
            <a:tileRect/>
          </a:gradFill>
          <a:ln w="19050" algn="ctr">
            <a:solidFill>
              <a:schemeClr val="tx1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none" rtlCol="0" anchor="ctr"/>
          <a:lstStyle/>
          <a:p>
            <a:pPr algn="ctr" defTabSz="914400"/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394" name="TextBox 393"/>
          <p:cNvSpPr txBox="1"/>
          <p:nvPr/>
        </p:nvSpPr>
        <p:spPr>
          <a:xfrm>
            <a:off x="3664595" y="5788243"/>
            <a:ext cx="275717" cy="1538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 defTabSz="914400" fontAlgn="base">
              <a:spcBef>
                <a:spcPct val="0"/>
              </a:spcBef>
              <a:spcAft>
                <a:spcPct val="25000"/>
              </a:spcAft>
            </a:pPr>
            <a:r>
              <a:rPr lang="en-US" sz="1000" dirty="0">
                <a:solidFill>
                  <a:prstClr val="black">
                    <a:lumMod val="65000"/>
                    <a:lumOff val="35000"/>
                  </a:prstClr>
                </a:solidFill>
                <a:latin typeface="Arial" pitchFamily="-108" charset="0"/>
              </a:rPr>
              <a:t>Gate</a:t>
            </a:r>
          </a:p>
        </p:txBody>
      </p:sp>
      <p:sp>
        <p:nvSpPr>
          <p:cNvPr id="395" name="TextBox 394"/>
          <p:cNvSpPr txBox="1"/>
          <p:nvPr/>
        </p:nvSpPr>
        <p:spPr>
          <a:xfrm>
            <a:off x="3274162" y="5722330"/>
            <a:ext cx="261290" cy="1538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 defTabSz="914400" fontAlgn="base">
              <a:spcBef>
                <a:spcPct val="0"/>
              </a:spcBef>
              <a:spcAft>
                <a:spcPct val="25000"/>
              </a:spcAft>
            </a:pPr>
            <a:r>
              <a:rPr lang="en-US" sz="1000" dirty="0">
                <a:solidFill>
                  <a:prstClr val="black">
                    <a:lumMod val="65000"/>
                    <a:lumOff val="35000"/>
                  </a:prstClr>
                </a:solidFill>
                <a:latin typeface="Arial" pitchFamily="-108" charset="0"/>
              </a:rPr>
              <a:t>Spot</a:t>
            </a:r>
          </a:p>
        </p:txBody>
      </p:sp>
      <p:sp>
        <p:nvSpPr>
          <p:cNvPr id="396" name="TextBox 395"/>
          <p:cNvSpPr txBox="1"/>
          <p:nvPr/>
        </p:nvSpPr>
        <p:spPr>
          <a:xfrm>
            <a:off x="2912107" y="5238683"/>
            <a:ext cx="256480" cy="1538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 defTabSz="914400" fontAlgn="base">
              <a:spcBef>
                <a:spcPct val="0"/>
              </a:spcBef>
              <a:spcAft>
                <a:spcPct val="25000"/>
              </a:spcAft>
            </a:pPr>
            <a:r>
              <a:rPr lang="en-US" sz="1000" dirty="0">
                <a:solidFill>
                  <a:prstClr val="black">
                    <a:lumMod val="65000"/>
                    <a:lumOff val="35000"/>
                  </a:prstClr>
                </a:solidFill>
                <a:latin typeface="Arial" pitchFamily="-108" charset="0"/>
              </a:rPr>
              <a:t>OFF</a:t>
            </a:r>
          </a:p>
        </p:txBody>
      </p:sp>
      <p:sp>
        <p:nvSpPr>
          <p:cNvPr id="397" name="TextBox 396"/>
          <p:cNvSpPr txBox="1"/>
          <p:nvPr/>
        </p:nvSpPr>
        <p:spPr>
          <a:xfrm>
            <a:off x="2441879" y="5402237"/>
            <a:ext cx="381515" cy="1538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 defTabSz="914400" fontAlgn="base">
              <a:spcBef>
                <a:spcPct val="0"/>
              </a:spcBef>
              <a:spcAft>
                <a:spcPct val="25000"/>
              </a:spcAft>
            </a:pPr>
            <a:r>
              <a:rPr lang="en-US" sz="1000" dirty="0">
                <a:solidFill>
                  <a:prstClr val="black">
                    <a:lumMod val="65000"/>
                    <a:lumOff val="35000"/>
                  </a:prstClr>
                </a:solidFill>
                <a:latin typeface="Arial" pitchFamily="-108" charset="0"/>
              </a:rPr>
              <a:t>Queue</a:t>
            </a:r>
          </a:p>
        </p:txBody>
      </p:sp>
      <p:sp>
        <p:nvSpPr>
          <p:cNvPr id="398" name="TextBox 397"/>
          <p:cNvSpPr txBox="1"/>
          <p:nvPr/>
        </p:nvSpPr>
        <p:spPr>
          <a:xfrm>
            <a:off x="1795845" y="4598320"/>
            <a:ext cx="256480" cy="1538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 defTabSz="914400" fontAlgn="base">
              <a:spcBef>
                <a:spcPct val="0"/>
              </a:spcBef>
              <a:spcAft>
                <a:spcPct val="25000"/>
              </a:spcAft>
            </a:pPr>
            <a:r>
              <a:rPr lang="en-US" sz="1000" dirty="0">
                <a:solidFill>
                  <a:prstClr val="black">
                    <a:lumMod val="65000"/>
                    <a:lumOff val="35000"/>
                  </a:prstClr>
                </a:solidFill>
                <a:latin typeface="Arial" pitchFamily="-108" charset="0"/>
              </a:rPr>
              <a:t>OFF</a:t>
            </a:r>
          </a:p>
        </p:txBody>
      </p:sp>
      <p:sp>
        <p:nvSpPr>
          <p:cNvPr id="399" name="TextBox 398"/>
          <p:cNvSpPr txBox="1"/>
          <p:nvPr/>
        </p:nvSpPr>
        <p:spPr>
          <a:xfrm>
            <a:off x="837355" y="5494405"/>
            <a:ext cx="256480" cy="1538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 defTabSz="914400" fontAlgn="base">
              <a:spcBef>
                <a:spcPct val="0"/>
              </a:spcBef>
              <a:spcAft>
                <a:spcPct val="25000"/>
              </a:spcAft>
            </a:pPr>
            <a:r>
              <a:rPr lang="en-US" sz="1000" dirty="0">
                <a:solidFill>
                  <a:prstClr val="black">
                    <a:lumMod val="65000"/>
                    <a:lumOff val="35000"/>
                  </a:prstClr>
                </a:solidFill>
                <a:latin typeface="Arial" pitchFamily="-108" charset="0"/>
              </a:rPr>
              <a:t>OFF</a:t>
            </a:r>
          </a:p>
        </p:txBody>
      </p:sp>
      <p:sp>
        <p:nvSpPr>
          <p:cNvPr id="400" name="Oval 399"/>
          <p:cNvSpPr>
            <a:spLocks noChangeAspect="1"/>
          </p:cNvSpPr>
          <p:nvPr/>
        </p:nvSpPr>
        <p:spPr bwMode="auto">
          <a:xfrm>
            <a:off x="3664795" y="5957086"/>
            <a:ext cx="243840" cy="182880"/>
          </a:xfrm>
          <a:prstGeom prst="ellipse">
            <a:avLst/>
          </a:prstGeom>
          <a:solidFill>
            <a:srgbClr val="FFFF00"/>
          </a:solidFill>
          <a:ln w="19050" algn="ctr">
            <a:solidFill>
              <a:schemeClr val="tx1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none" rtlCol="0" anchor="ctr"/>
          <a:lstStyle/>
          <a:p>
            <a:pPr algn="ctr" defTabSz="914400"/>
            <a:endParaRPr lang="en-US" dirty="0" err="1">
              <a:solidFill>
                <a:prstClr val="black"/>
              </a:solidFill>
            </a:endParaRPr>
          </a:p>
        </p:txBody>
      </p:sp>
      <p:pic>
        <p:nvPicPr>
          <p:cNvPr id="401" name="Picture 3" descr="C:\Users\shawn\AppData\Local\Microsoft\Windows\Temporary Internet Files\Content.IE5\MAE6DES5\MC900330227[1].wm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3626911">
            <a:off x="7432506" y="103435"/>
            <a:ext cx="1068309" cy="14244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02" name="Oval 401"/>
          <p:cNvSpPr>
            <a:spLocks noChangeAspect="1"/>
          </p:cNvSpPr>
          <p:nvPr/>
        </p:nvSpPr>
        <p:spPr bwMode="auto">
          <a:xfrm>
            <a:off x="4991051" y="4008157"/>
            <a:ext cx="243840" cy="182880"/>
          </a:xfrm>
          <a:prstGeom prst="ellipse">
            <a:avLst/>
          </a:prstGeom>
          <a:solidFill>
            <a:srgbClr val="0070C0"/>
          </a:solidFill>
          <a:ln w="19050" algn="ctr">
            <a:solidFill>
              <a:srgbClr val="0019B7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none" rtlCol="0" anchor="ctr"/>
          <a:lstStyle/>
          <a:p>
            <a:pPr algn="ctr" defTabSz="914400"/>
            <a:endParaRPr lang="en-US" dirty="0" err="1">
              <a:solidFill>
                <a:prstClr val="black"/>
              </a:solidFill>
            </a:endParaRPr>
          </a:p>
        </p:txBody>
      </p:sp>
      <p:sp>
        <p:nvSpPr>
          <p:cNvPr id="403" name="&quot;No&quot; Symbol 402"/>
          <p:cNvSpPr>
            <a:spLocks noChangeAspect="1"/>
          </p:cNvSpPr>
          <p:nvPr/>
        </p:nvSpPr>
        <p:spPr>
          <a:xfrm>
            <a:off x="4830723" y="3823787"/>
            <a:ext cx="548640" cy="548640"/>
          </a:xfrm>
          <a:prstGeom prst="noSmoking">
            <a:avLst/>
          </a:prstGeom>
          <a:solidFill>
            <a:srgbClr val="FF0000"/>
          </a:solidFill>
          <a:ln w="31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 fontAlgn="base">
              <a:spcBef>
                <a:spcPct val="0"/>
              </a:spcBef>
              <a:spcAft>
                <a:spcPct val="25000"/>
              </a:spcAft>
            </a:pPr>
            <a:endParaRPr lang="en-US" sz="900" b="1">
              <a:solidFill>
                <a:prstClr val="black"/>
              </a:solidFill>
            </a:endParaRPr>
          </a:p>
        </p:txBody>
      </p:sp>
      <p:pic>
        <p:nvPicPr>
          <p:cNvPr id="404" name="Picture 5" descr="C:\Users\day\Pictures\Screenshots\cloudv2.pn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19" t="28139" r="15740" b="17993"/>
          <a:stretch/>
        </p:blipFill>
        <p:spPr bwMode="auto">
          <a:xfrm>
            <a:off x="5261909" y="3673048"/>
            <a:ext cx="1051702" cy="822960"/>
          </a:xfrm>
          <a:prstGeom prst="rect">
            <a:avLst/>
          </a:prstGeom>
          <a:noFill/>
          <a:extLst/>
        </p:spPr>
      </p:pic>
      <p:sp>
        <p:nvSpPr>
          <p:cNvPr id="405" name="TextBox 404"/>
          <p:cNvSpPr txBox="1"/>
          <p:nvPr/>
        </p:nvSpPr>
        <p:spPr>
          <a:xfrm>
            <a:off x="2627118" y="1996846"/>
            <a:ext cx="1016370" cy="33855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defTabSz="914400"/>
            <a:r>
              <a:rPr lang="en-US" sz="1100" b="1" dirty="0">
                <a:solidFill>
                  <a:prstClr val="white">
                    <a:lumMod val="65000"/>
                  </a:prstClr>
                </a:solidFill>
                <a:latin typeface="Arial" pitchFamily="34" charset="0"/>
                <a:cs typeface="Arial" pitchFamily="34" charset="0"/>
              </a:rPr>
              <a:t>Departure meter points </a:t>
            </a:r>
          </a:p>
        </p:txBody>
      </p:sp>
      <p:cxnSp>
        <p:nvCxnSpPr>
          <p:cNvPr id="406" name="Straight Arrow Connector 405"/>
          <p:cNvCxnSpPr/>
          <p:nvPr/>
        </p:nvCxnSpPr>
        <p:spPr>
          <a:xfrm flipH="1">
            <a:off x="3095714" y="1501959"/>
            <a:ext cx="327727" cy="458605"/>
          </a:xfrm>
          <a:prstGeom prst="straightConnector1">
            <a:avLst/>
          </a:prstGeom>
          <a:ln w="12700" cmpd="sng">
            <a:solidFill>
              <a:schemeClr val="tx1">
                <a:lumMod val="50000"/>
                <a:lumOff val="50000"/>
              </a:schemeClr>
            </a:solidFill>
            <a:headEnd type="triangl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1" name="Straight Arrow Connector 410"/>
          <p:cNvCxnSpPr/>
          <p:nvPr/>
        </p:nvCxnSpPr>
        <p:spPr>
          <a:xfrm flipH="1" flipV="1">
            <a:off x="2883785" y="2362654"/>
            <a:ext cx="10304" cy="541696"/>
          </a:xfrm>
          <a:prstGeom prst="straightConnector1">
            <a:avLst/>
          </a:prstGeom>
          <a:ln w="12700" cmpd="sng">
            <a:solidFill>
              <a:schemeClr val="tx1">
                <a:lumMod val="50000"/>
                <a:lumOff val="50000"/>
              </a:schemeClr>
            </a:solidFill>
            <a:headEnd type="triangl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3" name="Straight Arrow Connector 412"/>
          <p:cNvCxnSpPr/>
          <p:nvPr/>
        </p:nvCxnSpPr>
        <p:spPr>
          <a:xfrm flipV="1">
            <a:off x="4726204" y="2665822"/>
            <a:ext cx="1145824" cy="346700"/>
          </a:xfrm>
          <a:prstGeom prst="straightConnector1">
            <a:avLst/>
          </a:prstGeom>
          <a:ln w="12700" cmpd="sng">
            <a:solidFill>
              <a:schemeClr val="tx1">
                <a:lumMod val="50000"/>
                <a:lumOff val="50000"/>
              </a:schemeClr>
            </a:solidFill>
            <a:headEnd type="triangl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16" name="TextBox 415"/>
          <p:cNvSpPr txBox="1"/>
          <p:nvPr/>
        </p:nvSpPr>
        <p:spPr>
          <a:xfrm>
            <a:off x="649166" y="2611512"/>
            <a:ext cx="817471" cy="33855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defTabSz="914400"/>
            <a:r>
              <a:rPr lang="en-US" sz="1100" b="1" dirty="0">
                <a:solidFill>
                  <a:prstClr val="white">
                    <a:lumMod val="65000"/>
                  </a:prstClr>
                </a:solidFill>
                <a:latin typeface="Arial" pitchFamily="34" charset="0"/>
                <a:cs typeface="Arial" pitchFamily="34" charset="0"/>
              </a:rPr>
              <a:t>Arrival meter point </a:t>
            </a:r>
          </a:p>
        </p:txBody>
      </p:sp>
      <p:cxnSp>
        <p:nvCxnSpPr>
          <p:cNvPr id="417" name="Straight Arrow Connector 416"/>
          <p:cNvCxnSpPr/>
          <p:nvPr/>
        </p:nvCxnSpPr>
        <p:spPr>
          <a:xfrm rot="10800000">
            <a:off x="1450118" y="2767340"/>
            <a:ext cx="363013" cy="276554"/>
          </a:xfrm>
          <a:prstGeom prst="straightConnector1">
            <a:avLst/>
          </a:prstGeom>
          <a:ln w="12700" cmpd="sng">
            <a:solidFill>
              <a:schemeClr val="tx1">
                <a:lumMod val="50000"/>
                <a:lumOff val="50000"/>
              </a:schemeClr>
            </a:solidFill>
            <a:headEnd type="triangl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18" name="TextBox 417"/>
          <p:cNvSpPr txBox="1"/>
          <p:nvPr/>
        </p:nvSpPr>
        <p:spPr>
          <a:xfrm>
            <a:off x="7384970" y="3313340"/>
            <a:ext cx="768524" cy="33855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defTabSz="914400"/>
            <a:r>
              <a:rPr lang="en-US" sz="1100" b="1" dirty="0">
                <a:solidFill>
                  <a:prstClr val="white">
                    <a:lumMod val="65000"/>
                  </a:prstClr>
                </a:solidFill>
                <a:latin typeface="Arial" pitchFamily="34" charset="0"/>
                <a:cs typeface="Arial" pitchFamily="34" charset="0"/>
              </a:rPr>
              <a:t>Arrival meter point</a:t>
            </a:r>
          </a:p>
        </p:txBody>
      </p:sp>
      <p:cxnSp>
        <p:nvCxnSpPr>
          <p:cNvPr id="419" name="Straight Arrow Connector 418"/>
          <p:cNvCxnSpPr/>
          <p:nvPr/>
        </p:nvCxnSpPr>
        <p:spPr>
          <a:xfrm flipV="1">
            <a:off x="6945656" y="3532477"/>
            <a:ext cx="323653" cy="231238"/>
          </a:xfrm>
          <a:prstGeom prst="straightConnector1">
            <a:avLst/>
          </a:prstGeom>
          <a:ln w="12700" cmpd="sng">
            <a:solidFill>
              <a:schemeClr val="tx1">
                <a:lumMod val="50000"/>
                <a:lumOff val="50000"/>
              </a:schemeClr>
            </a:solidFill>
            <a:headEnd type="triangl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21" name="TextBox 420"/>
          <p:cNvSpPr txBox="1"/>
          <p:nvPr/>
        </p:nvSpPr>
        <p:spPr>
          <a:xfrm>
            <a:off x="5631871" y="598563"/>
            <a:ext cx="1190656" cy="50783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defTabSz="914400"/>
            <a:r>
              <a:rPr lang="en-US" sz="1100" b="1" dirty="0">
                <a:solidFill>
                  <a:prstClr val="white">
                    <a:lumMod val="65000"/>
                  </a:prstClr>
                </a:solidFill>
                <a:latin typeface="Arial" pitchFamily="34" charset="0"/>
                <a:cs typeface="Arial" pitchFamily="34" charset="0"/>
              </a:rPr>
              <a:t>Downstream demand/capacity imbalance</a:t>
            </a:r>
          </a:p>
        </p:txBody>
      </p:sp>
      <p:cxnSp>
        <p:nvCxnSpPr>
          <p:cNvPr id="422" name="Straight Arrow Connector 421"/>
          <p:cNvCxnSpPr>
            <a:endCxn id="421" idx="3"/>
          </p:cNvCxnSpPr>
          <p:nvPr/>
        </p:nvCxnSpPr>
        <p:spPr>
          <a:xfrm flipH="1" flipV="1">
            <a:off x="6822527" y="852479"/>
            <a:ext cx="497590" cy="67891"/>
          </a:xfrm>
          <a:prstGeom prst="straightConnector1">
            <a:avLst/>
          </a:prstGeom>
          <a:ln w="12700" cmpd="sng">
            <a:solidFill>
              <a:schemeClr val="tx1">
                <a:lumMod val="50000"/>
                <a:lumOff val="50000"/>
              </a:schemeClr>
            </a:solidFill>
            <a:headEnd type="triangl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27" name="TextBox 426"/>
          <p:cNvSpPr txBox="1"/>
          <p:nvPr/>
        </p:nvSpPr>
        <p:spPr>
          <a:xfrm>
            <a:off x="5946030" y="2446847"/>
            <a:ext cx="946736" cy="33855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defTabSz="914400"/>
            <a:r>
              <a:rPr lang="en-US" sz="1100" b="1" dirty="0">
                <a:solidFill>
                  <a:prstClr val="white">
                    <a:lumMod val="65000"/>
                  </a:prstClr>
                </a:solidFill>
                <a:latin typeface="Arial" pitchFamily="34" charset="0"/>
                <a:cs typeface="Arial" pitchFamily="34" charset="0"/>
              </a:rPr>
              <a:t>Departure meter points </a:t>
            </a:r>
          </a:p>
        </p:txBody>
      </p:sp>
      <p:cxnSp>
        <p:nvCxnSpPr>
          <p:cNvPr id="428" name="Straight Arrow Connector 427"/>
          <p:cNvCxnSpPr/>
          <p:nvPr/>
        </p:nvCxnSpPr>
        <p:spPr>
          <a:xfrm flipH="1">
            <a:off x="6324530" y="1897424"/>
            <a:ext cx="43210" cy="535463"/>
          </a:xfrm>
          <a:prstGeom prst="straightConnector1">
            <a:avLst/>
          </a:prstGeom>
          <a:ln w="12700" cmpd="sng">
            <a:solidFill>
              <a:schemeClr val="tx1">
                <a:lumMod val="50000"/>
                <a:lumOff val="50000"/>
              </a:schemeClr>
            </a:solidFill>
            <a:headEnd type="triangl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14" name="Title 8"/>
          <p:cNvSpPr txBox="1">
            <a:spLocks/>
          </p:cNvSpPr>
          <p:nvPr/>
        </p:nvSpPr>
        <p:spPr>
          <a:xfrm>
            <a:off x="390906" y="0"/>
            <a:ext cx="8362188" cy="564834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2800" b="1" kern="1200">
                <a:solidFill>
                  <a:srgbClr val="003264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US" dirty="0"/>
              <a:t>Operational Environment for the ATD-2 Concept</a:t>
            </a:r>
          </a:p>
        </p:txBody>
      </p:sp>
      <p:pic>
        <p:nvPicPr>
          <p:cNvPr id="390" name="Picture 38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34118" y="1706135"/>
            <a:ext cx="911881" cy="365760"/>
          </a:xfrm>
          <a:prstGeom prst="rect">
            <a:avLst/>
          </a:prstGeom>
        </p:spPr>
      </p:pic>
      <p:sp>
        <p:nvSpPr>
          <p:cNvPr id="389" name="Oval 388"/>
          <p:cNvSpPr>
            <a:spLocks noChangeAspect="1"/>
          </p:cNvSpPr>
          <p:nvPr/>
        </p:nvSpPr>
        <p:spPr bwMode="auto">
          <a:xfrm>
            <a:off x="1787860" y="3072133"/>
            <a:ext cx="243840" cy="182880"/>
          </a:xfrm>
          <a:prstGeom prst="ellipse">
            <a:avLst/>
          </a:prstGeom>
          <a:solidFill>
            <a:srgbClr val="FF0000"/>
          </a:solidFill>
          <a:ln w="19050" algn="ctr">
            <a:solidFill>
              <a:schemeClr val="tx1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none" rtlCol="0" anchor="ctr"/>
          <a:lstStyle/>
          <a:p>
            <a:pPr algn="ctr" defTabSz="914400"/>
            <a:endParaRPr lang="en-US" dirty="0" err="1">
              <a:solidFill>
                <a:prstClr val="black"/>
              </a:solidFill>
            </a:endParaRPr>
          </a:p>
        </p:txBody>
      </p:sp>
      <p:pic>
        <p:nvPicPr>
          <p:cNvPr id="423" name="Picture 422" descr="sideview6003060_noWheels_wTransparency.png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18523" y="968238"/>
            <a:ext cx="822960" cy="246525"/>
          </a:xfrm>
          <a:prstGeom prst="rect">
            <a:avLst/>
          </a:prstGeom>
        </p:spPr>
      </p:pic>
      <p:pic>
        <p:nvPicPr>
          <p:cNvPr id="424" name="Picture 423" descr="sideview6003060_noWheels_wTransparency.png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830968" y="959446"/>
            <a:ext cx="822960" cy="246525"/>
          </a:xfrm>
          <a:prstGeom prst="rect">
            <a:avLst/>
          </a:prstGeom>
        </p:spPr>
      </p:pic>
      <p:pic>
        <p:nvPicPr>
          <p:cNvPr id="425" name="Picture 424" descr="sideview6003060_noWheels_wTransparency.png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578241" y="972459"/>
            <a:ext cx="822960" cy="246525"/>
          </a:xfrm>
          <a:prstGeom prst="rect">
            <a:avLst/>
          </a:prstGeom>
        </p:spPr>
      </p:pic>
      <p:sp>
        <p:nvSpPr>
          <p:cNvPr id="47" name="Oval 46"/>
          <p:cNvSpPr>
            <a:spLocks noChangeAspect="1"/>
          </p:cNvSpPr>
          <p:nvPr/>
        </p:nvSpPr>
        <p:spPr bwMode="auto">
          <a:xfrm>
            <a:off x="3523052" y="1235370"/>
            <a:ext cx="243840" cy="182880"/>
          </a:xfrm>
          <a:prstGeom prst="ellipse">
            <a:avLst/>
          </a:prstGeom>
          <a:solidFill>
            <a:srgbClr val="0070C0"/>
          </a:solidFill>
          <a:ln w="19050" algn="ctr">
            <a:solidFill>
              <a:schemeClr val="tx1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none" rtlCol="0" anchor="ctr"/>
          <a:lstStyle/>
          <a:p>
            <a:pPr algn="ctr" defTabSz="914400"/>
            <a:endParaRPr lang="en-US" dirty="0" err="1">
              <a:solidFill>
                <a:prstClr val="black"/>
              </a:solidFill>
            </a:endParaRPr>
          </a:p>
        </p:txBody>
      </p:sp>
      <p:grpSp>
        <p:nvGrpSpPr>
          <p:cNvPr id="214" name="Group 297"/>
          <p:cNvGrpSpPr>
            <a:grpSpLocks noChangeAspect="1"/>
          </p:cNvGrpSpPr>
          <p:nvPr/>
        </p:nvGrpSpPr>
        <p:grpSpPr>
          <a:xfrm rot="997217" flipH="1">
            <a:off x="2579853" y="3830610"/>
            <a:ext cx="787108" cy="365760"/>
            <a:chOff x="3240295" y="190498"/>
            <a:chExt cx="1550988" cy="720724"/>
          </a:xfrm>
        </p:grpSpPr>
        <p:sp>
          <p:nvSpPr>
            <p:cNvPr id="299" name="Freeform 119"/>
            <p:cNvSpPr>
              <a:spLocks/>
            </p:cNvSpPr>
            <p:nvPr/>
          </p:nvSpPr>
          <p:spPr bwMode="auto">
            <a:xfrm>
              <a:off x="3240295" y="190499"/>
              <a:ext cx="1550988" cy="720723"/>
            </a:xfrm>
            <a:custGeom>
              <a:avLst/>
              <a:gdLst/>
              <a:ahLst/>
              <a:cxnLst>
                <a:cxn ang="0">
                  <a:pos x="1831" y="103"/>
                </a:cxn>
                <a:cxn ang="0">
                  <a:pos x="1913" y="151"/>
                </a:cxn>
                <a:cxn ang="0">
                  <a:pos x="1947" y="164"/>
                </a:cxn>
                <a:cxn ang="0">
                  <a:pos x="1950" y="193"/>
                </a:cxn>
                <a:cxn ang="0">
                  <a:pos x="1902" y="242"/>
                </a:cxn>
                <a:cxn ang="0">
                  <a:pos x="1830" y="283"/>
                </a:cxn>
                <a:cxn ang="0">
                  <a:pos x="1753" y="313"/>
                </a:cxn>
                <a:cxn ang="0">
                  <a:pos x="1671" y="336"/>
                </a:cxn>
                <a:cxn ang="0">
                  <a:pos x="1588" y="358"/>
                </a:cxn>
                <a:cxn ang="0">
                  <a:pos x="1534" y="405"/>
                </a:cxn>
                <a:cxn ang="0">
                  <a:pos x="1626" y="501"/>
                </a:cxn>
                <a:cxn ang="0">
                  <a:pos x="1675" y="535"/>
                </a:cxn>
                <a:cxn ang="0">
                  <a:pos x="1671" y="595"/>
                </a:cxn>
                <a:cxn ang="0">
                  <a:pos x="1545" y="613"/>
                </a:cxn>
                <a:cxn ang="0">
                  <a:pos x="1542" y="693"/>
                </a:cxn>
                <a:cxn ang="0">
                  <a:pos x="1652" y="694"/>
                </a:cxn>
                <a:cxn ang="0">
                  <a:pos x="1670" y="757"/>
                </a:cxn>
                <a:cxn ang="0">
                  <a:pos x="1570" y="789"/>
                </a:cxn>
                <a:cxn ang="0">
                  <a:pos x="1484" y="883"/>
                </a:cxn>
                <a:cxn ang="0">
                  <a:pos x="1466" y="892"/>
                </a:cxn>
                <a:cxn ang="0">
                  <a:pos x="1418" y="901"/>
                </a:cxn>
                <a:cxn ang="0">
                  <a:pos x="1337" y="836"/>
                </a:cxn>
                <a:cxn ang="0">
                  <a:pos x="1098" y="493"/>
                </a:cxn>
                <a:cxn ang="0">
                  <a:pos x="716" y="564"/>
                </a:cxn>
                <a:cxn ang="0">
                  <a:pos x="685" y="568"/>
                </a:cxn>
                <a:cxn ang="0">
                  <a:pos x="640" y="576"/>
                </a:cxn>
                <a:cxn ang="0">
                  <a:pos x="577" y="584"/>
                </a:cxn>
                <a:cxn ang="0">
                  <a:pos x="490" y="587"/>
                </a:cxn>
                <a:cxn ang="0">
                  <a:pos x="376" y="583"/>
                </a:cxn>
                <a:cxn ang="0">
                  <a:pos x="336" y="698"/>
                </a:cxn>
                <a:cxn ang="0">
                  <a:pos x="177" y="593"/>
                </a:cxn>
                <a:cxn ang="0">
                  <a:pos x="0" y="450"/>
                </a:cxn>
                <a:cxn ang="0">
                  <a:pos x="129" y="196"/>
                </a:cxn>
                <a:cxn ang="0">
                  <a:pos x="221" y="135"/>
                </a:cxn>
                <a:cxn ang="0">
                  <a:pos x="368" y="338"/>
                </a:cxn>
                <a:cxn ang="0">
                  <a:pos x="409" y="382"/>
                </a:cxn>
                <a:cxn ang="0">
                  <a:pos x="452" y="418"/>
                </a:cxn>
                <a:cxn ang="0">
                  <a:pos x="999" y="284"/>
                </a:cxn>
                <a:cxn ang="0">
                  <a:pos x="425" y="0"/>
                </a:cxn>
                <a:cxn ang="0">
                  <a:pos x="851" y="53"/>
                </a:cxn>
                <a:cxn ang="0">
                  <a:pos x="939" y="44"/>
                </a:cxn>
                <a:cxn ang="0">
                  <a:pos x="954" y="101"/>
                </a:cxn>
                <a:cxn ang="0">
                  <a:pos x="1148" y="100"/>
                </a:cxn>
                <a:cxn ang="0">
                  <a:pos x="1231" y="105"/>
                </a:cxn>
                <a:cxn ang="0">
                  <a:pos x="1251" y="121"/>
                </a:cxn>
                <a:cxn ang="0">
                  <a:pos x="1254" y="154"/>
                </a:cxn>
                <a:cxn ang="0">
                  <a:pos x="1461" y="148"/>
                </a:cxn>
              </a:cxnLst>
              <a:rect l="0" t="0" r="r" b="b"/>
              <a:pathLst>
                <a:path w="1952" h="906">
                  <a:moveTo>
                    <a:pt x="1683" y="98"/>
                  </a:moveTo>
                  <a:lnTo>
                    <a:pt x="1782" y="93"/>
                  </a:lnTo>
                  <a:lnTo>
                    <a:pt x="1831" y="103"/>
                  </a:lnTo>
                  <a:lnTo>
                    <a:pt x="1881" y="135"/>
                  </a:lnTo>
                  <a:lnTo>
                    <a:pt x="1896" y="152"/>
                  </a:lnTo>
                  <a:lnTo>
                    <a:pt x="1913" y="151"/>
                  </a:lnTo>
                  <a:lnTo>
                    <a:pt x="1927" y="153"/>
                  </a:lnTo>
                  <a:lnTo>
                    <a:pt x="1939" y="158"/>
                  </a:lnTo>
                  <a:lnTo>
                    <a:pt x="1947" y="164"/>
                  </a:lnTo>
                  <a:lnTo>
                    <a:pt x="1951" y="173"/>
                  </a:lnTo>
                  <a:lnTo>
                    <a:pt x="1952" y="183"/>
                  </a:lnTo>
                  <a:lnTo>
                    <a:pt x="1950" y="193"/>
                  </a:lnTo>
                  <a:lnTo>
                    <a:pt x="1944" y="206"/>
                  </a:lnTo>
                  <a:lnTo>
                    <a:pt x="1924" y="226"/>
                  </a:lnTo>
                  <a:lnTo>
                    <a:pt x="1902" y="242"/>
                  </a:lnTo>
                  <a:lnTo>
                    <a:pt x="1879" y="258"/>
                  </a:lnTo>
                  <a:lnTo>
                    <a:pt x="1856" y="272"/>
                  </a:lnTo>
                  <a:lnTo>
                    <a:pt x="1830" y="283"/>
                  </a:lnTo>
                  <a:lnTo>
                    <a:pt x="1805" y="295"/>
                  </a:lnTo>
                  <a:lnTo>
                    <a:pt x="1780" y="304"/>
                  </a:lnTo>
                  <a:lnTo>
                    <a:pt x="1753" y="313"/>
                  </a:lnTo>
                  <a:lnTo>
                    <a:pt x="1726" y="321"/>
                  </a:lnTo>
                  <a:lnTo>
                    <a:pt x="1699" y="329"/>
                  </a:lnTo>
                  <a:lnTo>
                    <a:pt x="1671" y="336"/>
                  </a:lnTo>
                  <a:lnTo>
                    <a:pt x="1644" y="343"/>
                  </a:lnTo>
                  <a:lnTo>
                    <a:pt x="1616" y="350"/>
                  </a:lnTo>
                  <a:lnTo>
                    <a:pt x="1588" y="358"/>
                  </a:lnTo>
                  <a:lnTo>
                    <a:pt x="1561" y="365"/>
                  </a:lnTo>
                  <a:lnTo>
                    <a:pt x="1534" y="373"/>
                  </a:lnTo>
                  <a:lnTo>
                    <a:pt x="1534" y="405"/>
                  </a:lnTo>
                  <a:lnTo>
                    <a:pt x="1523" y="499"/>
                  </a:lnTo>
                  <a:lnTo>
                    <a:pt x="1557" y="518"/>
                  </a:lnTo>
                  <a:lnTo>
                    <a:pt x="1626" y="501"/>
                  </a:lnTo>
                  <a:lnTo>
                    <a:pt x="1645" y="501"/>
                  </a:lnTo>
                  <a:lnTo>
                    <a:pt x="1660" y="519"/>
                  </a:lnTo>
                  <a:lnTo>
                    <a:pt x="1675" y="535"/>
                  </a:lnTo>
                  <a:lnTo>
                    <a:pt x="1682" y="558"/>
                  </a:lnTo>
                  <a:lnTo>
                    <a:pt x="1679" y="580"/>
                  </a:lnTo>
                  <a:lnTo>
                    <a:pt x="1671" y="595"/>
                  </a:lnTo>
                  <a:lnTo>
                    <a:pt x="1611" y="608"/>
                  </a:lnTo>
                  <a:lnTo>
                    <a:pt x="1587" y="608"/>
                  </a:lnTo>
                  <a:lnTo>
                    <a:pt x="1545" y="613"/>
                  </a:lnTo>
                  <a:lnTo>
                    <a:pt x="1515" y="611"/>
                  </a:lnTo>
                  <a:lnTo>
                    <a:pt x="1509" y="667"/>
                  </a:lnTo>
                  <a:lnTo>
                    <a:pt x="1542" y="693"/>
                  </a:lnTo>
                  <a:lnTo>
                    <a:pt x="1622" y="678"/>
                  </a:lnTo>
                  <a:lnTo>
                    <a:pt x="1634" y="695"/>
                  </a:lnTo>
                  <a:lnTo>
                    <a:pt x="1652" y="694"/>
                  </a:lnTo>
                  <a:lnTo>
                    <a:pt x="1663" y="712"/>
                  </a:lnTo>
                  <a:lnTo>
                    <a:pt x="1670" y="733"/>
                  </a:lnTo>
                  <a:lnTo>
                    <a:pt x="1670" y="757"/>
                  </a:lnTo>
                  <a:lnTo>
                    <a:pt x="1662" y="780"/>
                  </a:lnTo>
                  <a:lnTo>
                    <a:pt x="1590" y="790"/>
                  </a:lnTo>
                  <a:lnTo>
                    <a:pt x="1570" y="789"/>
                  </a:lnTo>
                  <a:lnTo>
                    <a:pt x="1526" y="795"/>
                  </a:lnTo>
                  <a:lnTo>
                    <a:pt x="1494" y="795"/>
                  </a:lnTo>
                  <a:lnTo>
                    <a:pt x="1484" y="883"/>
                  </a:lnTo>
                  <a:lnTo>
                    <a:pt x="1481" y="887"/>
                  </a:lnTo>
                  <a:lnTo>
                    <a:pt x="1476" y="889"/>
                  </a:lnTo>
                  <a:lnTo>
                    <a:pt x="1466" y="892"/>
                  </a:lnTo>
                  <a:lnTo>
                    <a:pt x="1452" y="895"/>
                  </a:lnTo>
                  <a:lnTo>
                    <a:pt x="1436" y="897"/>
                  </a:lnTo>
                  <a:lnTo>
                    <a:pt x="1418" y="901"/>
                  </a:lnTo>
                  <a:lnTo>
                    <a:pt x="1396" y="903"/>
                  </a:lnTo>
                  <a:lnTo>
                    <a:pt x="1372" y="906"/>
                  </a:lnTo>
                  <a:lnTo>
                    <a:pt x="1337" y="836"/>
                  </a:lnTo>
                  <a:lnTo>
                    <a:pt x="1198" y="525"/>
                  </a:lnTo>
                  <a:lnTo>
                    <a:pt x="1160" y="493"/>
                  </a:lnTo>
                  <a:lnTo>
                    <a:pt x="1098" y="493"/>
                  </a:lnTo>
                  <a:lnTo>
                    <a:pt x="884" y="531"/>
                  </a:lnTo>
                  <a:lnTo>
                    <a:pt x="724" y="564"/>
                  </a:lnTo>
                  <a:lnTo>
                    <a:pt x="716" y="564"/>
                  </a:lnTo>
                  <a:lnTo>
                    <a:pt x="707" y="564"/>
                  </a:lnTo>
                  <a:lnTo>
                    <a:pt x="697" y="566"/>
                  </a:lnTo>
                  <a:lnTo>
                    <a:pt x="685" y="568"/>
                  </a:lnTo>
                  <a:lnTo>
                    <a:pt x="671" y="570"/>
                  </a:lnTo>
                  <a:lnTo>
                    <a:pt x="658" y="573"/>
                  </a:lnTo>
                  <a:lnTo>
                    <a:pt x="640" y="576"/>
                  </a:lnTo>
                  <a:lnTo>
                    <a:pt x="622" y="578"/>
                  </a:lnTo>
                  <a:lnTo>
                    <a:pt x="601" y="581"/>
                  </a:lnTo>
                  <a:lnTo>
                    <a:pt x="577" y="584"/>
                  </a:lnTo>
                  <a:lnTo>
                    <a:pt x="552" y="585"/>
                  </a:lnTo>
                  <a:lnTo>
                    <a:pt x="523" y="586"/>
                  </a:lnTo>
                  <a:lnTo>
                    <a:pt x="490" y="587"/>
                  </a:lnTo>
                  <a:lnTo>
                    <a:pt x="456" y="586"/>
                  </a:lnTo>
                  <a:lnTo>
                    <a:pt x="418" y="585"/>
                  </a:lnTo>
                  <a:lnTo>
                    <a:pt x="376" y="583"/>
                  </a:lnTo>
                  <a:lnTo>
                    <a:pt x="361" y="584"/>
                  </a:lnTo>
                  <a:lnTo>
                    <a:pt x="346" y="676"/>
                  </a:lnTo>
                  <a:lnTo>
                    <a:pt x="336" y="698"/>
                  </a:lnTo>
                  <a:lnTo>
                    <a:pt x="236" y="712"/>
                  </a:lnTo>
                  <a:lnTo>
                    <a:pt x="193" y="599"/>
                  </a:lnTo>
                  <a:lnTo>
                    <a:pt x="177" y="593"/>
                  </a:lnTo>
                  <a:lnTo>
                    <a:pt x="163" y="571"/>
                  </a:lnTo>
                  <a:lnTo>
                    <a:pt x="163" y="533"/>
                  </a:lnTo>
                  <a:lnTo>
                    <a:pt x="0" y="450"/>
                  </a:lnTo>
                  <a:lnTo>
                    <a:pt x="75" y="422"/>
                  </a:lnTo>
                  <a:lnTo>
                    <a:pt x="193" y="450"/>
                  </a:lnTo>
                  <a:lnTo>
                    <a:pt x="129" y="196"/>
                  </a:lnTo>
                  <a:lnTo>
                    <a:pt x="60" y="196"/>
                  </a:lnTo>
                  <a:lnTo>
                    <a:pt x="85" y="158"/>
                  </a:lnTo>
                  <a:lnTo>
                    <a:pt x="221" y="135"/>
                  </a:lnTo>
                  <a:lnTo>
                    <a:pt x="242" y="163"/>
                  </a:lnTo>
                  <a:lnTo>
                    <a:pt x="356" y="322"/>
                  </a:lnTo>
                  <a:lnTo>
                    <a:pt x="368" y="338"/>
                  </a:lnTo>
                  <a:lnTo>
                    <a:pt x="382" y="353"/>
                  </a:lnTo>
                  <a:lnTo>
                    <a:pt x="395" y="368"/>
                  </a:lnTo>
                  <a:lnTo>
                    <a:pt x="409" y="382"/>
                  </a:lnTo>
                  <a:lnTo>
                    <a:pt x="424" y="395"/>
                  </a:lnTo>
                  <a:lnTo>
                    <a:pt x="437" y="408"/>
                  </a:lnTo>
                  <a:lnTo>
                    <a:pt x="452" y="418"/>
                  </a:lnTo>
                  <a:lnTo>
                    <a:pt x="469" y="427"/>
                  </a:lnTo>
                  <a:lnTo>
                    <a:pt x="515" y="414"/>
                  </a:lnTo>
                  <a:lnTo>
                    <a:pt x="999" y="284"/>
                  </a:lnTo>
                  <a:lnTo>
                    <a:pt x="979" y="269"/>
                  </a:lnTo>
                  <a:lnTo>
                    <a:pt x="325" y="37"/>
                  </a:lnTo>
                  <a:lnTo>
                    <a:pt x="425" y="0"/>
                  </a:lnTo>
                  <a:lnTo>
                    <a:pt x="552" y="30"/>
                  </a:lnTo>
                  <a:lnTo>
                    <a:pt x="765" y="63"/>
                  </a:lnTo>
                  <a:lnTo>
                    <a:pt x="851" y="53"/>
                  </a:lnTo>
                  <a:lnTo>
                    <a:pt x="860" y="35"/>
                  </a:lnTo>
                  <a:lnTo>
                    <a:pt x="923" y="31"/>
                  </a:lnTo>
                  <a:lnTo>
                    <a:pt x="939" y="44"/>
                  </a:lnTo>
                  <a:lnTo>
                    <a:pt x="948" y="61"/>
                  </a:lnTo>
                  <a:lnTo>
                    <a:pt x="952" y="79"/>
                  </a:lnTo>
                  <a:lnTo>
                    <a:pt x="954" y="101"/>
                  </a:lnTo>
                  <a:lnTo>
                    <a:pt x="1106" y="132"/>
                  </a:lnTo>
                  <a:lnTo>
                    <a:pt x="1139" y="115"/>
                  </a:lnTo>
                  <a:lnTo>
                    <a:pt x="1148" y="100"/>
                  </a:lnTo>
                  <a:lnTo>
                    <a:pt x="1208" y="95"/>
                  </a:lnTo>
                  <a:lnTo>
                    <a:pt x="1221" y="100"/>
                  </a:lnTo>
                  <a:lnTo>
                    <a:pt x="1231" y="105"/>
                  </a:lnTo>
                  <a:lnTo>
                    <a:pt x="1240" y="109"/>
                  </a:lnTo>
                  <a:lnTo>
                    <a:pt x="1246" y="115"/>
                  </a:lnTo>
                  <a:lnTo>
                    <a:pt x="1251" y="121"/>
                  </a:lnTo>
                  <a:lnTo>
                    <a:pt x="1254" y="130"/>
                  </a:lnTo>
                  <a:lnTo>
                    <a:pt x="1254" y="140"/>
                  </a:lnTo>
                  <a:lnTo>
                    <a:pt x="1254" y="154"/>
                  </a:lnTo>
                  <a:lnTo>
                    <a:pt x="1253" y="166"/>
                  </a:lnTo>
                  <a:lnTo>
                    <a:pt x="1328" y="179"/>
                  </a:lnTo>
                  <a:lnTo>
                    <a:pt x="1461" y="148"/>
                  </a:lnTo>
                  <a:lnTo>
                    <a:pt x="1622" y="102"/>
                  </a:lnTo>
                  <a:lnTo>
                    <a:pt x="1683" y="98"/>
                  </a:lnTo>
                  <a:close/>
                </a:path>
              </a:pathLst>
            </a:custGeom>
            <a:solidFill>
              <a:srgbClr val="2D476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00" name="Freeform 120"/>
            <p:cNvSpPr>
              <a:spLocks/>
            </p:cNvSpPr>
            <p:nvPr/>
          </p:nvSpPr>
          <p:spPr bwMode="auto">
            <a:xfrm>
              <a:off x="3387933" y="258763"/>
              <a:ext cx="1363664" cy="393698"/>
            </a:xfrm>
            <a:custGeom>
              <a:avLst/>
              <a:gdLst/>
              <a:ahLst/>
              <a:cxnLst>
                <a:cxn ang="0">
                  <a:pos x="1392" y="20"/>
                </a:cxn>
                <a:cxn ang="0">
                  <a:pos x="1413" y="16"/>
                </a:cxn>
                <a:cxn ang="0">
                  <a:pos x="1432" y="13"/>
                </a:cxn>
                <a:cxn ang="0">
                  <a:pos x="1453" y="10"/>
                </a:cxn>
                <a:cxn ang="0">
                  <a:pos x="1473" y="7"/>
                </a:cxn>
                <a:cxn ang="0">
                  <a:pos x="1492" y="5"/>
                </a:cxn>
                <a:cxn ang="0">
                  <a:pos x="1512" y="2"/>
                </a:cxn>
                <a:cxn ang="0">
                  <a:pos x="1531" y="1"/>
                </a:cxn>
                <a:cxn ang="0">
                  <a:pos x="1550" y="0"/>
                </a:cxn>
                <a:cxn ang="0">
                  <a:pos x="1568" y="0"/>
                </a:cxn>
                <a:cxn ang="0">
                  <a:pos x="1585" y="1"/>
                </a:cxn>
                <a:cxn ang="0">
                  <a:pos x="1603" y="3"/>
                </a:cxn>
                <a:cxn ang="0">
                  <a:pos x="1619" y="7"/>
                </a:cxn>
                <a:cxn ang="0">
                  <a:pos x="1635" y="13"/>
                </a:cxn>
                <a:cxn ang="0">
                  <a:pos x="1650" y="18"/>
                </a:cxn>
                <a:cxn ang="0">
                  <a:pos x="1664" y="26"/>
                </a:cxn>
                <a:cxn ang="0">
                  <a:pos x="1678" y="37"/>
                </a:cxn>
                <a:cxn ang="0">
                  <a:pos x="1685" y="51"/>
                </a:cxn>
                <a:cxn ang="0">
                  <a:pos x="1678" y="82"/>
                </a:cxn>
                <a:cxn ang="0">
                  <a:pos x="1687" y="106"/>
                </a:cxn>
                <a:cxn ang="0">
                  <a:pos x="1703" y="62"/>
                </a:cxn>
                <a:cxn ang="0">
                  <a:pos x="1713" y="78"/>
                </a:cxn>
                <a:cxn ang="0">
                  <a:pos x="1718" y="86"/>
                </a:cxn>
                <a:cxn ang="0">
                  <a:pos x="1718" y="96"/>
                </a:cxn>
                <a:cxn ang="0">
                  <a:pos x="1716" y="104"/>
                </a:cxn>
                <a:cxn ang="0">
                  <a:pos x="1711" y="112"/>
                </a:cxn>
                <a:cxn ang="0">
                  <a:pos x="1682" y="123"/>
                </a:cxn>
                <a:cxn ang="0">
                  <a:pos x="1652" y="135"/>
                </a:cxn>
                <a:cxn ang="0">
                  <a:pos x="1622" y="145"/>
                </a:cxn>
                <a:cxn ang="0">
                  <a:pos x="1592" y="154"/>
                </a:cxn>
                <a:cxn ang="0">
                  <a:pos x="1561" y="164"/>
                </a:cxn>
                <a:cxn ang="0">
                  <a:pos x="1530" y="173"/>
                </a:cxn>
                <a:cxn ang="0">
                  <a:pos x="1498" y="180"/>
                </a:cxn>
                <a:cxn ang="0">
                  <a:pos x="1467" y="188"/>
                </a:cxn>
                <a:cxn ang="0">
                  <a:pos x="1435" y="195"/>
                </a:cxn>
                <a:cxn ang="0">
                  <a:pos x="1403" y="202"/>
                </a:cxn>
                <a:cxn ang="0">
                  <a:pos x="1371" y="208"/>
                </a:cxn>
                <a:cxn ang="0">
                  <a:pos x="1340" y="215"/>
                </a:cxn>
                <a:cxn ang="0">
                  <a:pos x="1308" y="221"/>
                </a:cxn>
                <a:cxn ang="0">
                  <a:pos x="1277" y="228"/>
                </a:cxn>
                <a:cxn ang="0">
                  <a:pos x="1246" y="235"/>
                </a:cxn>
                <a:cxn ang="0">
                  <a:pos x="1214" y="242"/>
                </a:cxn>
                <a:cxn ang="0">
                  <a:pos x="488" y="414"/>
                </a:cxn>
                <a:cxn ang="0">
                  <a:pos x="297" y="460"/>
                </a:cxn>
                <a:cxn ang="0">
                  <a:pos x="186" y="480"/>
                </a:cxn>
                <a:cxn ang="0">
                  <a:pos x="183" y="453"/>
                </a:cxn>
                <a:cxn ang="0">
                  <a:pos x="87" y="463"/>
                </a:cxn>
                <a:cxn ang="0">
                  <a:pos x="0" y="495"/>
                </a:cxn>
                <a:cxn ang="0">
                  <a:pos x="0" y="456"/>
                </a:cxn>
                <a:cxn ang="0">
                  <a:pos x="201" y="402"/>
                </a:cxn>
                <a:cxn ang="0">
                  <a:pos x="342" y="363"/>
                </a:cxn>
                <a:cxn ang="0">
                  <a:pos x="327" y="348"/>
                </a:cxn>
                <a:cxn ang="0">
                  <a:pos x="291" y="357"/>
                </a:cxn>
                <a:cxn ang="0">
                  <a:pos x="288" y="341"/>
                </a:cxn>
                <a:cxn ang="0">
                  <a:pos x="355" y="320"/>
                </a:cxn>
                <a:cxn ang="0">
                  <a:pos x="1121" y="93"/>
                </a:cxn>
                <a:cxn ang="0">
                  <a:pos x="1392" y="20"/>
                </a:cxn>
              </a:cxnLst>
              <a:rect l="0" t="0" r="r" b="b"/>
              <a:pathLst>
                <a:path w="1718" h="495">
                  <a:moveTo>
                    <a:pt x="1392" y="20"/>
                  </a:moveTo>
                  <a:lnTo>
                    <a:pt x="1413" y="16"/>
                  </a:lnTo>
                  <a:lnTo>
                    <a:pt x="1432" y="13"/>
                  </a:lnTo>
                  <a:lnTo>
                    <a:pt x="1453" y="10"/>
                  </a:lnTo>
                  <a:lnTo>
                    <a:pt x="1473" y="7"/>
                  </a:lnTo>
                  <a:lnTo>
                    <a:pt x="1492" y="5"/>
                  </a:lnTo>
                  <a:lnTo>
                    <a:pt x="1512" y="2"/>
                  </a:lnTo>
                  <a:lnTo>
                    <a:pt x="1531" y="1"/>
                  </a:lnTo>
                  <a:lnTo>
                    <a:pt x="1550" y="0"/>
                  </a:lnTo>
                  <a:lnTo>
                    <a:pt x="1568" y="0"/>
                  </a:lnTo>
                  <a:lnTo>
                    <a:pt x="1585" y="1"/>
                  </a:lnTo>
                  <a:lnTo>
                    <a:pt x="1603" y="3"/>
                  </a:lnTo>
                  <a:lnTo>
                    <a:pt x="1619" y="7"/>
                  </a:lnTo>
                  <a:lnTo>
                    <a:pt x="1635" y="13"/>
                  </a:lnTo>
                  <a:lnTo>
                    <a:pt x="1650" y="18"/>
                  </a:lnTo>
                  <a:lnTo>
                    <a:pt x="1664" y="26"/>
                  </a:lnTo>
                  <a:lnTo>
                    <a:pt x="1678" y="37"/>
                  </a:lnTo>
                  <a:lnTo>
                    <a:pt x="1685" y="51"/>
                  </a:lnTo>
                  <a:lnTo>
                    <a:pt x="1678" y="82"/>
                  </a:lnTo>
                  <a:lnTo>
                    <a:pt x="1687" y="106"/>
                  </a:lnTo>
                  <a:lnTo>
                    <a:pt x="1703" y="62"/>
                  </a:lnTo>
                  <a:lnTo>
                    <a:pt x="1713" y="78"/>
                  </a:lnTo>
                  <a:lnTo>
                    <a:pt x="1718" y="86"/>
                  </a:lnTo>
                  <a:lnTo>
                    <a:pt x="1718" y="96"/>
                  </a:lnTo>
                  <a:lnTo>
                    <a:pt x="1716" y="104"/>
                  </a:lnTo>
                  <a:lnTo>
                    <a:pt x="1711" y="112"/>
                  </a:lnTo>
                  <a:lnTo>
                    <a:pt x="1682" y="123"/>
                  </a:lnTo>
                  <a:lnTo>
                    <a:pt x="1652" y="135"/>
                  </a:lnTo>
                  <a:lnTo>
                    <a:pt x="1622" y="145"/>
                  </a:lnTo>
                  <a:lnTo>
                    <a:pt x="1592" y="154"/>
                  </a:lnTo>
                  <a:lnTo>
                    <a:pt x="1561" y="164"/>
                  </a:lnTo>
                  <a:lnTo>
                    <a:pt x="1530" y="173"/>
                  </a:lnTo>
                  <a:lnTo>
                    <a:pt x="1498" y="180"/>
                  </a:lnTo>
                  <a:lnTo>
                    <a:pt x="1467" y="188"/>
                  </a:lnTo>
                  <a:lnTo>
                    <a:pt x="1435" y="195"/>
                  </a:lnTo>
                  <a:lnTo>
                    <a:pt x="1403" y="202"/>
                  </a:lnTo>
                  <a:lnTo>
                    <a:pt x="1371" y="208"/>
                  </a:lnTo>
                  <a:lnTo>
                    <a:pt x="1340" y="215"/>
                  </a:lnTo>
                  <a:lnTo>
                    <a:pt x="1308" y="221"/>
                  </a:lnTo>
                  <a:lnTo>
                    <a:pt x="1277" y="228"/>
                  </a:lnTo>
                  <a:lnTo>
                    <a:pt x="1246" y="235"/>
                  </a:lnTo>
                  <a:lnTo>
                    <a:pt x="1214" y="242"/>
                  </a:lnTo>
                  <a:lnTo>
                    <a:pt x="488" y="414"/>
                  </a:lnTo>
                  <a:lnTo>
                    <a:pt x="297" y="460"/>
                  </a:lnTo>
                  <a:lnTo>
                    <a:pt x="186" y="480"/>
                  </a:lnTo>
                  <a:lnTo>
                    <a:pt x="183" y="453"/>
                  </a:lnTo>
                  <a:lnTo>
                    <a:pt x="87" y="463"/>
                  </a:lnTo>
                  <a:lnTo>
                    <a:pt x="0" y="495"/>
                  </a:lnTo>
                  <a:lnTo>
                    <a:pt x="0" y="456"/>
                  </a:lnTo>
                  <a:lnTo>
                    <a:pt x="201" y="402"/>
                  </a:lnTo>
                  <a:lnTo>
                    <a:pt x="342" y="363"/>
                  </a:lnTo>
                  <a:lnTo>
                    <a:pt x="327" y="348"/>
                  </a:lnTo>
                  <a:lnTo>
                    <a:pt x="291" y="357"/>
                  </a:lnTo>
                  <a:lnTo>
                    <a:pt x="288" y="341"/>
                  </a:lnTo>
                  <a:lnTo>
                    <a:pt x="355" y="320"/>
                  </a:lnTo>
                  <a:lnTo>
                    <a:pt x="1121" y="93"/>
                  </a:lnTo>
                  <a:lnTo>
                    <a:pt x="1392" y="20"/>
                  </a:lnTo>
                  <a:close/>
                </a:path>
              </a:pathLst>
            </a:custGeom>
            <a:solidFill>
              <a:srgbClr val="B5BAC4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01" name="Freeform 121"/>
            <p:cNvSpPr>
              <a:spLocks/>
            </p:cNvSpPr>
            <p:nvPr/>
          </p:nvSpPr>
          <p:spPr bwMode="auto">
            <a:xfrm>
              <a:off x="3530807" y="339723"/>
              <a:ext cx="1225550" cy="300037"/>
            </a:xfrm>
            <a:custGeom>
              <a:avLst/>
              <a:gdLst/>
              <a:ahLst/>
              <a:cxnLst>
                <a:cxn ang="0">
                  <a:pos x="1480" y="26"/>
                </a:cxn>
                <a:cxn ang="0">
                  <a:pos x="1129" y="114"/>
                </a:cxn>
                <a:cxn ang="0">
                  <a:pos x="1070" y="126"/>
                </a:cxn>
                <a:cxn ang="0">
                  <a:pos x="1011" y="140"/>
                </a:cxn>
                <a:cxn ang="0">
                  <a:pos x="953" y="154"/>
                </a:cxn>
                <a:cxn ang="0">
                  <a:pos x="894" y="168"/>
                </a:cxn>
                <a:cxn ang="0">
                  <a:pos x="836" y="182"/>
                </a:cxn>
                <a:cxn ang="0">
                  <a:pos x="778" y="195"/>
                </a:cxn>
                <a:cxn ang="0">
                  <a:pos x="720" y="209"/>
                </a:cxn>
                <a:cxn ang="0">
                  <a:pos x="657" y="224"/>
                </a:cxn>
                <a:cxn ang="0">
                  <a:pos x="578" y="243"/>
                </a:cxn>
                <a:cxn ang="0">
                  <a:pos x="490" y="262"/>
                </a:cxn>
                <a:cxn ang="0">
                  <a:pos x="395" y="283"/>
                </a:cxn>
                <a:cxn ang="0">
                  <a:pos x="297" y="305"/>
                </a:cxn>
                <a:cxn ang="0">
                  <a:pos x="203" y="324"/>
                </a:cxn>
                <a:cxn ang="0">
                  <a:pos x="113" y="344"/>
                </a:cxn>
                <a:cxn ang="0">
                  <a:pos x="34" y="360"/>
                </a:cxn>
                <a:cxn ang="0">
                  <a:pos x="2" y="374"/>
                </a:cxn>
                <a:cxn ang="0">
                  <a:pos x="39" y="377"/>
                </a:cxn>
                <a:cxn ang="0">
                  <a:pos x="109" y="370"/>
                </a:cxn>
                <a:cxn ang="0">
                  <a:pos x="204" y="355"/>
                </a:cxn>
                <a:cxn ang="0">
                  <a:pos x="313" y="334"/>
                </a:cxn>
                <a:cxn ang="0">
                  <a:pos x="427" y="311"/>
                </a:cxn>
                <a:cxn ang="0">
                  <a:pos x="537" y="286"/>
                </a:cxn>
                <a:cxn ang="0">
                  <a:pos x="632" y="263"/>
                </a:cxn>
                <a:cxn ang="0">
                  <a:pos x="702" y="245"/>
                </a:cxn>
                <a:cxn ang="0">
                  <a:pos x="761" y="226"/>
                </a:cxn>
                <a:cxn ang="0">
                  <a:pos x="820" y="210"/>
                </a:cxn>
                <a:cxn ang="0">
                  <a:pos x="880" y="195"/>
                </a:cxn>
                <a:cxn ang="0">
                  <a:pos x="938" y="182"/>
                </a:cxn>
                <a:cxn ang="0">
                  <a:pos x="994" y="169"/>
                </a:cxn>
                <a:cxn ang="0">
                  <a:pos x="1049" y="158"/>
                </a:cxn>
                <a:cxn ang="0">
                  <a:pos x="1104" y="150"/>
                </a:cxn>
                <a:cxn ang="0">
                  <a:pos x="1185" y="131"/>
                </a:cxn>
                <a:cxn ang="0">
                  <a:pos x="1235" y="118"/>
                </a:cxn>
                <a:cxn ang="0">
                  <a:pos x="1286" y="109"/>
                </a:cxn>
                <a:cxn ang="0">
                  <a:pos x="1335" y="100"/>
                </a:cxn>
                <a:cxn ang="0">
                  <a:pos x="1384" y="89"/>
                </a:cxn>
                <a:cxn ang="0">
                  <a:pos x="1431" y="79"/>
                </a:cxn>
                <a:cxn ang="0">
                  <a:pos x="1473" y="64"/>
                </a:cxn>
                <a:cxn ang="0">
                  <a:pos x="1511" y="44"/>
                </a:cxn>
                <a:cxn ang="0">
                  <a:pos x="1544" y="20"/>
                </a:cxn>
              </a:cxnLst>
              <a:rect l="0" t="0" r="r" b="b"/>
              <a:pathLst>
                <a:path w="1544" h="377">
                  <a:moveTo>
                    <a:pt x="1541" y="0"/>
                  </a:moveTo>
                  <a:lnTo>
                    <a:pt x="1480" y="26"/>
                  </a:lnTo>
                  <a:lnTo>
                    <a:pt x="1158" y="108"/>
                  </a:lnTo>
                  <a:lnTo>
                    <a:pt x="1129" y="114"/>
                  </a:lnTo>
                  <a:lnTo>
                    <a:pt x="1099" y="120"/>
                  </a:lnTo>
                  <a:lnTo>
                    <a:pt x="1070" y="126"/>
                  </a:lnTo>
                  <a:lnTo>
                    <a:pt x="1040" y="133"/>
                  </a:lnTo>
                  <a:lnTo>
                    <a:pt x="1011" y="140"/>
                  </a:lnTo>
                  <a:lnTo>
                    <a:pt x="983" y="147"/>
                  </a:lnTo>
                  <a:lnTo>
                    <a:pt x="953" y="154"/>
                  </a:lnTo>
                  <a:lnTo>
                    <a:pt x="924" y="160"/>
                  </a:lnTo>
                  <a:lnTo>
                    <a:pt x="894" y="168"/>
                  </a:lnTo>
                  <a:lnTo>
                    <a:pt x="865" y="175"/>
                  </a:lnTo>
                  <a:lnTo>
                    <a:pt x="836" y="182"/>
                  </a:lnTo>
                  <a:lnTo>
                    <a:pt x="806" y="188"/>
                  </a:lnTo>
                  <a:lnTo>
                    <a:pt x="778" y="195"/>
                  </a:lnTo>
                  <a:lnTo>
                    <a:pt x="749" y="202"/>
                  </a:lnTo>
                  <a:lnTo>
                    <a:pt x="720" y="209"/>
                  </a:lnTo>
                  <a:lnTo>
                    <a:pt x="691" y="216"/>
                  </a:lnTo>
                  <a:lnTo>
                    <a:pt x="657" y="224"/>
                  </a:lnTo>
                  <a:lnTo>
                    <a:pt x="620" y="232"/>
                  </a:lnTo>
                  <a:lnTo>
                    <a:pt x="578" y="243"/>
                  </a:lnTo>
                  <a:lnTo>
                    <a:pt x="534" y="252"/>
                  </a:lnTo>
                  <a:lnTo>
                    <a:pt x="490" y="262"/>
                  </a:lnTo>
                  <a:lnTo>
                    <a:pt x="442" y="273"/>
                  </a:lnTo>
                  <a:lnTo>
                    <a:pt x="395" y="283"/>
                  </a:lnTo>
                  <a:lnTo>
                    <a:pt x="346" y="293"/>
                  </a:lnTo>
                  <a:lnTo>
                    <a:pt x="297" y="305"/>
                  </a:lnTo>
                  <a:lnTo>
                    <a:pt x="249" y="315"/>
                  </a:lnTo>
                  <a:lnTo>
                    <a:pt x="203" y="324"/>
                  </a:lnTo>
                  <a:lnTo>
                    <a:pt x="157" y="335"/>
                  </a:lnTo>
                  <a:lnTo>
                    <a:pt x="113" y="344"/>
                  </a:lnTo>
                  <a:lnTo>
                    <a:pt x="72" y="352"/>
                  </a:lnTo>
                  <a:lnTo>
                    <a:pt x="34" y="360"/>
                  </a:lnTo>
                  <a:lnTo>
                    <a:pt x="0" y="367"/>
                  </a:lnTo>
                  <a:lnTo>
                    <a:pt x="2" y="374"/>
                  </a:lnTo>
                  <a:lnTo>
                    <a:pt x="16" y="377"/>
                  </a:lnTo>
                  <a:lnTo>
                    <a:pt x="39" y="377"/>
                  </a:lnTo>
                  <a:lnTo>
                    <a:pt x="70" y="375"/>
                  </a:lnTo>
                  <a:lnTo>
                    <a:pt x="109" y="370"/>
                  </a:lnTo>
                  <a:lnTo>
                    <a:pt x="154" y="364"/>
                  </a:lnTo>
                  <a:lnTo>
                    <a:pt x="204" y="355"/>
                  </a:lnTo>
                  <a:lnTo>
                    <a:pt x="258" y="345"/>
                  </a:lnTo>
                  <a:lnTo>
                    <a:pt x="313" y="334"/>
                  </a:lnTo>
                  <a:lnTo>
                    <a:pt x="371" y="322"/>
                  </a:lnTo>
                  <a:lnTo>
                    <a:pt x="427" y="311"/>
                  </a:lnTo>
                  <a:lnTo>
                    <a:pt x="484" y="298"/>
                  </a:lnTo>
                  <a:lnTo>
                    <a:pt x="537" y="286"/>
                  </a:lnTo>
                  <a:lnTo>
                    <a:pt x="587" y="275"/>
                  </a:lnTo>
                  <a:lnTo>
                    <a:pt x="632" y="263"/>
                  </a:lnTo>
                  <a:lnTo>
                    <a:pt x="672" y="254"/>
                  </a:lnTo>
                  <a:lnTo>
                    <a:pt x="702" y="245"/>
                  </a:lnTo>
                  <a:lnTo>
                    <a:pt x="731" y="236"/>
                  </a:lnTo>
                  <a:lnTo>
                    <a:pt x="761" y="226"/>
                  </a:lnTo>
                  <a:lnTo>
                    <a:pt x="791" y="218"/>
                  </a:lnTo>
                  <a:lnTo>
                    <a:pt x="820" y="210"/>
                  </a:lnTo>
                  <a:lnTo>
                    <a:pt x="850" y="202"/>
                  </a:lnTo>
                  <a:lnTo>
                    <a:pt x="880" y="195"/>
                  </a:lnTo>
                  <a:lnTo>
                    <a:pt x="909" y="188"/>
                  </a:lnTo>
                  <a:lnTo>
                    <a:pt x="938" y="182"/>
                  </a:lnTo>
                  <a:lnTo>
                    <a:pt x="966" y="175"/>
                  </a:lnTo>
                  <a:lnTo>
                    <a:pt x="994" y="169"/>
                  </a:lnTo>
                  <a:lnTo>
                    <a:pt x="1023" y="164"/>
                  </a:lnTo>
                  <a:lnTo>
                    <a:pt x="1049" y="158"/>
                  </a:lnTo>
                  <a:lnTo>
                    <a:pt x="1077" y="154"/>
                  </a:lnTo>
                  <a:lnTo>
                    <a:pt x="1104" y="150"/>
                  </a:lnTo>
                  <a:lnTo>
                    <a:pt x="1129" y="147"/>
                  </a:lnTo>
                  <a:lnTo>
                    <a:pt x="1185" y="131"/>
                  </a:lnTo>
                  <a:lnTo>
                    <a:pt x="1210" y="124"/>
                  </a:lnTo>
                  <a:lnTo>
                    <a:pt x="1235" y="118"/>
                  </a:lnTo>
                  <a:lnTo>
                    <a:pt x="1260" y="114"/>
                  </a:lnTo>
                  <a:lnTo>
                    <a:pt x="1286" y="109"/>
                  </a:lnTo>
                  <a:lnTo>
                    <a:pt x="1311" y="104"/>
                  </a:lnTo>
                  <a:lnTo>
                    <a:pt x="1335" y="100"/>
                  </a:lnTo>
                  <a:lnTo>
                    <a:pt x="1359" y="95"/>
                  </a:lnTo>
                  <a:lnTo>
                    <a:pt x="1384" y="89"/>
                  </a:lnTo>
                  <a:lnTo>
                    <a:pt x="1408" y="85"/>
                  </a:lnTo>
                  <a:lnTo>
                    <a:pt x="1431" y="79"/>
                  </a:lnTo>
                  <a:lnTo>
                    <a:pt x="1452" y="72"/>
                  </a:lnTo>
                  <a:lnTo>
                    <a:pt x="1473" y="64"/>
                  </a:lnTo>
                  <a:lnTo>
                    <a:pt x="1493" y="55"/>
                  </a:lnTo>
                  <a:lnTo>
                    <a:pt x="1511" y="44"/>
                  </a:lnTo>
                  <a:lnTo>
                    <a:pt x="1529" y="33"/>
                  </a:lnTo>
                  <a:lnTo>
                    <a:pt x="1544" y="20"/>
                  </a:lnTo>
                  <a:lnTo>
                    <a:pt x="1541" y="0"/>
                  </a:lnTo>
                  <a:close/>
                </a:path>
              </a:pathLst>
            </a:custGeom>
            <a:solidFill>
              <a:srgbClr val="DD3D28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02" name="Freeform 122"/>
            <p:cNvSpPr>
              <a:spLocks/>
            </p:cNvSpPr>
            <p:nvPr/>
          </p:nvSpPr>
          <p:spPr bwMode="auto">
            <a:xfrm>
              <a:off x="4094371" y="488949"/>
              <a:ext cx="358775" cy="414335"/>
            </a:xfrm>
            <a:custGeom>
              <a:avLst/>
              <a:gdLst/>
              <a:ahLst/>
              <a:cxnLst>
                <a:cxn ang="0">
                  <a:pos x="450" y="1"/>
                </a:cxn>
                <a:cxn ang="0">
                  <a:pos x="417" y="0"/>
                </a:cxn>
                <a:cxn ang="0">
                  <a:pos x="385" y="0"/>
                </a:cxn>
                <a:cxn ang="0">
                  <a:pos x="355" y="1"/>
                </a:cxn>
                <a:cxn ang="0">
                  <a:pos x="326" y="4"/>
                </a:cxn>
                <a:cxn ang="0">
                  <a:pos x="298" y="6"/>
                </a:cxn>
                <a:cxn ang="0">
                  <a:pos x="270" y="10"/>
                </a:cxn>
                <a:cxn ang="0">
                  <a:pos x="245" y="16"/>
                </a:cxn>
                <a:cxn ang="0">
                  <a:pos x="219" y="22"/>
                </a:cxn>
                <a:cxn ang="0">
                  <a:pos x="193" y="30"/>
                </a:cxn>
                <a:cxn ang="0">
                  <a:pos x="168" y="38"/>
                </a:cxn>
                <a:cxn ang="0">
                  <a:pos x="141" y="47"/>
                </a:cxn>
                <a:cxn ang="0">
                  <a:pos x="115" y="58"/>
                </a:cxn>
                <a:cxn ang="0">
                  <a:pos x="88" y="69"/>
                </a:cxn>
                <a:cxn ang="0">
                  <a:pos x="60" y="82"/>
                </a:cxn>
                <a:cxn ang="0">
                  <a:pos x="31" y="95"/>
                </a:cxn>
                <a:cxn ang="0">
                  <a:pos x="0" y="110"/>
                </a:cxn>
                <a:cxn ang="0">
                  <a:pos x="85" y="116"/>
                </a:cxn>
                <a:cxn ang="0">
                  <a:pos x="124" y="156"/>
                </a:cxn>
                <a:cxn ang="0">
                  <a:pos x="181" y="139"/>
                </a:cxn>
                <a:cxn ang="0">
                  <a:pos x="287" y="376"/>
                </a:cxn>
                <a:cxn ang="0">
                  <a:pos x="243" y="392"/>
                </a:cxn>
                <a:cxn ang="0">
                  <a:pos x="299" y="523"/>
                </a:cxn>
                <a:cxn ang="0">
                  <a:pos x="378" y="494"/>
                </a:cxn>
                <a:cxn ang="0">
                  <a:pos x="404" y="499"/>
                </a:cxn>
                <a:cxn ang="0">
                  <a:pos x="450" y="1"/>
                </a:cxn>
              </a:cxnLst>
              <a:rect l="0" t="0" r="r" b="b"/>
              <a:pathLst>
                <a:path w="450" h="523">
                  <a:moveTo>
                    <a:pt x="450" y="1"/>
                  </a:moveTo>
                  <a:lnTo>
                    <a:pt x="417" y="0"/>
                  </a:lnTo>
                  <a:lnTo>
                    <a:pt x="385" y="0"/>
                  </a:lnTo>
                  <a:lnTo>
                    <a:pt x="355" y="1"/>
                  </a:lnTo>
                  <a:lnTo>
                    <a:pt x="326" y="4"/>
                  </a:lnTo>
                  <a:lnTo>
                    <a:pt x="298" y="6"/>
                  </a:lnTo>
                  <a:lnTo>
                    <a:pt x="270" y="10"/>
                  </a:lnTo>
                  <a:lnTo>
                    <a:pt x="245" y="16"/>
                  </a:lnTo>
                  <a:lnTo>
                    <a:pt x="219" y="22"/>
                  </a:lnTo>
                  <a:lnTo>
                    <a:pt x="193" y="30"/>
                  </a:lnTo>
                  <a:lnTo>
                    <a:pt x="168" y="38"/>
                  </a:lnTo>
                  <a:lnTo>
                    <a:pt x="141" y="47"/>
                  </a:lnTo>
                  <a:lnTo>
                    <a:pt x="115" y="58"/>
                  </a:lnTo>
                  <a:lnTo>
                    <a:pt x="88" y="69"/>
                  </a:lnTo>
                  <a:lnTo>
                    <a:pt x="60" y="82"/>
                  </a:lnTo>
                  <a:lnTo>
                    <a:pt x="31" y="95"/>
                  </a:lnTo>
                  <a:lnTo>
                    <a:pt x="0" y="110"/>
                  </a:lnTo>
                  <a:lnTo>
                    <a:pt x="85" y="116"/>
                  </a:lnTo>
                  <a:lnTo>
                    <a:pt x="124" y="156"/>
                  </a:lnTo>
                  <a:lnTo>
                    <a:pt x="181" y="139"/>
                  </a:lnTo>
                  <a:lnTo>
                    <a:pt x="287" y="376"/>
                  </a:lnTo>
                  <a:lnTo>
                    <a:pt x="243" y="392"/>
                  </a:lnTo>
                  <a:lnTo>
                    <a:pt x="299" y="523"/>
                  </a:lnTo>
                  <a:lnTo>
                    <a:pt x="378" y="494"/>
                  </a:lnTo>
                  <a:lnTo>
                    <a:pt x="404" y="499"/>
                  </a:lnTo>
                  <a:lnTo>
                    <a:pt x="450" y="1"/>
                  </a:lnTo>
                  <a:close/>
                </a:path>
              </a:pathLst>
            </a:custGeom>
            <a:solidFill>
              <a:srgbClr val="B5BAC4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03" name="Freeform 123"/>
            <p:cNvSpPr>
              <a:spLocks/>
            </p:cNvSpPr>
            <p:nvPr/>
          </p:nvSpPr>
          <p:spPr bwMode="auto">
            <a:xfrm>
              <a:off x="3502234" y="190498"/>
              <a:ext cx="793750" cy="214313"/>
            </a:xfrm>
            <a:custGeom>
              <a:avLst/>
              <a:gdLst/>
              <a:ahLst/>
              <a:cxnLst>
                <a:cxn ang="0">
                  <a:pos x="1000" y="174"/>
                </a:cxn>
                <a:cxn ang="0">
                  <a:pos x="121" y="0"/>
                </a:cxn>
                <a:cxn ang="0">
                  <a:pos x="79" y="0"/>
                </a:cxn>
                <a:cxn ang="0">
                  <a:pos x="24" y="11"/>
                </a:cxn>
                <a:cxn ang="0">
                  <a:pos x="0" y="35"/>
                </a:cxn>
                <a:cxn ang="0">
                  <a:pos x="106" y="61"/>
                </a:cxn>
                <a:cxn ang="0">
                  <a:pos x="149" y="49"/>
                </a:cxn>
                <a:cxn ang="0">
                  <a:pos x="607" y="171"/>
                </a:cxn>
                <a:cxn ang="0">
                  <a:pos x="547" y="213"/>
                </a:cxn>
                <a:cxn ang="0">
                  <a:pos x="679" y="268"/>
                </a:cxn>
                <a:cxn ang="0">
                  <a:pos x="865" y="213"/>
                </a:cxn>
                <a:cxn ang="0">
                  <a:pos x="1000" y="174"/>
                </a:cxn>
              </a:cxnLst>
              <a:rect l="0" t="0" r="r" b="b"/>
              <a:pathLst>
                <a:path w="1000" h="268">
                  <a:moveTo>
                    <a:pt x="1000" y="174"/>
                  </a:moveTo>
                  <a:lnTo>
                    <a:pt x="121" y="0"/>
                  </a:lnTo>
                  <a:lnTo>
                    <a:pt x="79" y="0"/>
                  </a:lnTo>
                  <a:lnTo>
                    <a:pt x="24" y="11"/>
                  </a:lnTo>
                  <a:lnTo>
                    <a:pt x="0" y="35"/>
                  </a:lnTo>
                  <a:lnTo>
                    <a:pt x="106" y="61"/>
                  </a:lnTo>
                  <a:lnTo>
                    <a:pt x="149" y="49"/>
                  </a:lnTo>
                  <a:lnTo>
                    <a:pt x="607" y="171"/>
                  </a:lnTo>
                  <a:lnTo>
                    <a:pt x="547" y="213"/>
                  </a:lnTo>
                  <a:lnTo>
                    <a:pt x="679" y="268"/>
                  </a:lnTo>
                  <a:lnTo>
                    <a:pt x="865" y="213"/>
                  </a:lnTo>
                  <a:lnTo>
                    <a:pt x="1000" y="174"/>
                  </a:lnTo>
                  <a:close/>
                </a:path>
              </a:pathLst>
            </a:custGeom>
            <a:solidFill>
              <a:srgbClr val="B5BAC4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04" name="Freeform 124"/>
            <p:cNvSpPr>
              <a:spLocks/>
            </p:cNvSpPr>
            <p:nvPr/>
          </p:nvSpPr>
          <p:spPr bwMode="auto">
            <a:xfrm>
              <a:off x="4395995" y="568323"/>
              <a:ext cx="157163" cy="60324"/>
            </a:xfrm>
            <a:custGeom>
              <a:avLst/>
              <a:gdLst/>
              <a:ahLst/>
              <a:cxnLst>
                <a:cxn ang="0">
                  <a:pos x="57" y="10"/>
                </a:cxn>
                <a:cxn ang="0">
                  <a:pos x="0" y="0"/>
                </a:cxn>
                <a:cxn ang="0">
                  <a:pos x="14" y="9"/>
                </a:cxn>
                <a:cxn ang="0">
                  <a:pos x="56" y="22"/>
                </a:cxn>
                <a:cxn ang="0">
                  <a:pos x="68" y="36"/>
                </a:cxn>
                <a:cxn ang="0">
                  <a:pos x="63" y="77"/>
                </a:cxn>
                <a:cxn ang="0">
                  <a:pos x="79" y="70"/>
                </a:cxn>
                <a:cxn ang="0">
                  <a:pos x="121" y="63"/>
                </a:cxn>
                <a:cxn ang="0">
                  <a:pos x="129" y="56"/>
                </a:cxn>
                <a:cxn ang="0">
                  <a:pos x="198" y="42"/>
                </a:cxn>
                <a:cxn ang="0">
                  <a:pos x="186" y="28"/>
                </a:cxn>
                <a:cxn ang="0">
                  <a:pos x="173" y="26"/>
                </a:cxn>
                <a:cxn ang="0">
                  <a:pos x="102" y="40"/>
                </a:cxn>
                <a:cxn ang="0">
                  <a:pos x="57" y="10"/>
                </a:cxn>
              </a:cxnLst>
              <a:rect l="0" t="0" r="r" b="b"/>
              <a:pathLst>
                <a:path w="198" h="77">
                  <a:moveTo>
                    <a:pt x="57" y="10"/>
                  </a:moveTo>
                  <a:lnTo>
                    <a:pt x="0" y="0"/>
                  </a:lnTo>
                  <a:lnTo>
                    <a:pt x="14" y="9"/>
                  </a:lnTo>
                  <a:lnTo>
                    <a:pt x="56" y="22"/>
                  </a:lnTo>
                  <a:lnTo>
                    <a:pt x="68" y="36"/>
                  </a:lnTo>
                  <a:lnTo>
                    <a:pt x="63" y="77"/>
                  </a:lnTo>
                  <a:lnTo>
                    <a:pt x="79" y="70"/>
                  </a:lnTo>
                  <a:lnTo>
                    <a:pt x="121" y="63"/>
                  </a:lnTo>
                  <a:lnTo>
                    <a:pt x="129" y="56"/>
                  </a:lnTo>
                  <a:lnTo>
                    <a:pt x="198" y="42"/>
                  </a:lnTo>
                  <a:lnTo>
                    <a:pt x="186" y="28"/>
                  </a:lnTo>
                  <a:lnTo>
                    <a:pt x="173" y="26"/>
                  </a:lnTo>
                  <a:lnTo>
                    <a:pt x="102" y="40"/>
                  </a:lnTo>
                  <a:lnTo>
                    <a:pt x="57" y="10"/>
                  </a:lnTo>
                  <a:close/>
                </a:path>
              </a:pathLst>
            </a:custGeom>
            <a:solidFill>
              <a:srgbClr val="B5BAC4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05" name="Freeform 125"/>
            <p:cNvSpPr>
              <a:spLocks/>
            </p:cNvSpPr>
            <p:nvPr/>
          </p:nvSpPr>
          <p:spPr bwMode="auto">
            <a:xfrm>
              <a:off x="4376945" y="708022"/>
              <a:ext cx="166688" cy="60324"/>
            </a:xfrm>
            <a:custGeom>
              <a:avLst/>
              <a:gdLst/>
              <a:ahLst/>
              <a:cxnLst>
                <a:cxn ang="0">
                  <a:pos x="64" y="5"/>
                </a:cxn>
                <a:cxn ang="0">
                  <a:pos x="0" y="0"/>
                </a:cxn>
                <a:cxn ang="0">
                  <a:pos x="16" y="8"/>
                </a:cxn>
                <a:cxn ang="0">
                  <a:pos x="59" y="24"/>
                </a:cxn>
                <a:cxn ang="0">
                  <a:pos x="80" y="40"/>
                </a:cxn>
                <a:cxn ang="0">
                  <a:pos x="76" y="77"/>
                </a:cxn>
                <a:cxn ang="0">
                  <a:pos x="85" y="71"/>
                </a:cxn>
                <a:cxn ang="0">
                  <a:pos x="127" y="64"/>
                </a:cxn>
                <a:cxn ang="0">
                  <a:pos x="136" y="57"/>
                </a:cxn>
                <a:cxn ang="0">
                  <a:pos x="209" y="42"/>
                </a:cxn>
                <a:cxn ang="0">
                  <a:pos x="198" y="28"/>
                </a:cxn>
                <a:cxn ang="0">
                  <a:pos x="183" y="26"/>
                </a:cxn>
                <a:cxn ang="0">
                  <a:pos x="108" y="41"/>
                </a:cxn>
                <a:cxn ang="0">
                  <a:pos x="64" y="5"/>
                </a:cxn>
              </a:cxnLst>
              <a:rect l="0" t="0" r="r" b="b"/>
              <a:pathLst>
                <a:path w="209" h="77">
                  <a:moveTo>
                    <a:pt x="64" y="5"/>
                  </a:moveTo>
                  <a:lnTo>
                    <a:pt x="0" y="0"/>
                  </a:lnTo>
                  <a:lnTo>
                    <a:pt x="16" y="8"/>
                  </a:lnTo>
                  <a:lnTo>
                    <a:pt x="59" y="24"/>
                  </a:lnTo>
                  <a:lnTo>
                    <a:pt x="80" y="40"/>
                  </a:lnTo>
                  <a:lnTo>
                    <a:pt x="76" y="77"/>
                  </a:lnTo>
                  <a:lnTo>
                    <a:pt x="85" y="71"/>
                  </a:lnTo>
                  <a:lnTo>
                    <a:pt x="127" y="64"/>
                  </a:lnTo>
                  <a:lnTo>
                    <a:pt x="136" y="57"/>
                  </a:lnTo>
                  <a:lnTo>
                    <a:pt x="209" y="42"/>
                  </a:lnTo>
                  <a:lnTo>
                    <a:pt x="198" y="28"/>
                  </a:lnTo>
                  <a:lnTo>
                    <a:pt x="183" y="26"/>
                  </a:lnTo>
                  <a:lnTo>
                    <a:pt x="108" y="41"/>
                  </a:lnTo>
                  <a:lnTo>
                    <a:pt x="64" y="5"/>
                  </a:lnTo>
                  <a:close/>
                </a:path>
              </a:pathLst>
            </a:custGeom>
            <a:solidFill>
              <a:srgbClr val="B5BAC4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06" name="Freeform 126"/>
            <p:cNvSpPr>
              <a:spLocks/>
            </p:cNvSpPr>
            <p:nvPr/>
          </p:nvSpPr>
          <p:spPr bwMode="auto">
            <a:xfrm>
              <a:off x="4500770" y="604835"/>
              <a:ext cx="74612" cy="65089"/>
            </a:xfrm>
            <a:custGeom>
              <a:avLst/>
              <a:gdLst/>
              <a:ahLst/>
              <a:cxnLst>
                <a:cxn ang="0">
                  <a:pos x="77" y="0"/>
                </a:cxn>
                <a:cxn ang="0">
                  <a:pos x="0" y="16"/>
                </a:cxn>
                <a:cxn ang="0">
                  <a:pos x="15" y="33"/>
                </a:cxn>
                <a:cxn ang="0">
                  <a:pos x="21" y="49"/>
                </a:cxn>
                <a:cxn ang="0">
                  <a:pos x="21" y="65"/>
                </a:cxn>
                <a:cxn ang="0">
                  <a:pos x="18" y="81"/>
                </a:cxn>
                <a:cxn ang="0">
                  <a:pos x="87" y="68"/>
                </a:cxn>
                <a:cxn ang="0">
                  <a:pos x="94" y="47"/>
                </a:cxn>
                <a:cxn ang="0">
                  <a:pos x="95" y="32"/>
                </a:cxn>
                <a:cxn ang="0">
                  <a:pos x="89" y="18"/>
                </a:cxn>
                <a:cxn ang="0">
                  <a:pos x="77" y="0"/>
                </a:cxn>
              </a:cxnLst>
              <a:rect l="0" t="0" r="r" b="b"/>
              <a:pathLst>
                <a:path w="95" h="81">
                  <a:moveTo>
                    <a:pt x="77" y="0"/>
                  </a:moveTo>
                  <a:lnTo>
                    <a:pt x="0" y="16"/>
                  </a:lnTo>
                  <a:lnTo>
                    <a:pt x="15" y="33"/>
                  </a:lnTo>
                  <a:lnTo>
                    <a:pt x="21" y="49"/>
                  </a:lnTo>
                  <a:lnTo>
                    <a:pt x="21" y="65"/>
                  </a:lnTo>
                  <a:lnTo>
                    <a:pt x="18" y="81"/>
                  </a:lnTo>
                  <a:lnTo>
                    <a:pt x="87" y="68"/>
                  </a:lnTo>
                  <a:lnTo>
                    <a:pt x="94" y="47"/>
                  </a:lnTo>
                  <a:lnTo>
                    <a:pt x="95" y="32"/>
                  </a:lnTo>
                  <a:lnTo>
                    <a:pt x="89" y="18"/>
                  </a:lnTo>
                  <a:lnTo>
                    <a:pt x="77" y="0"/>
                  </a:lnTo>
                  <a:close/>
                </a:path>
              </a:pathLst>
            </a:custGeom>
            <a:solidFill>
              <a:srgbClr val="596868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07" name="Freeform 127"/>
            <p:cNvSpPr>
              <a:spLocks/>
            </p:cNvSpPr>
            <p:nvPr/>
          </p:nvSpPr>
          <p:spPr bwMode="auto">
            <a:xfrm>
              <a:off x="4486483" y="746122"/>
              <a:ext cx="79375" cy="68262"/>
            </a:xfrm>
            <a:custGeom>
              <a:avLst/>
              <a:gdLst/>
              <a:ahLst/>
              <a:cxnLst>
                <a:cxn ang="0">
                  <a:pos x="83" y="0"/>
                </a:cxn>
                <a:cxn ang="0">
                  <a:pos x="0" y="17"/>
                </a:cxn>
                <a:cxn ang="0">
                  <a:pos x="16" y="34"/>
                </a:cxn>
                <a:cxn ang="0">
                  <a:pos x="23" y="51"/>
                </a:cxn>
                <a:cxn ang="0">
                  <a:pos x="23" y="68"/>
                </a:cxn>
                <a:cxn ang="0">
                  <a:pos x="20" y="85"/>
                </a:cxn>
                <a:cxn ang="0">
                  <a:pos x="91" y="70"/>
                </a:cxn>
                <a:cxn ang="0">
                  <a:pos x="98" y="48"/>
                </a:cxn>
                <a:cxn ang="0">
                  <a:pos x="99" y="32"/>
                </a:cxn>
                <a:cxn ang="0">
                  <a:pos x="94" y="17"/>
                </a:cxn>
                <a:cxn ang="0">
                  <a:pos x="83" y="0"/>
                </a:cxn>
              </a:cxnLst>
              <a:rect l="0" t="0" r="r" b="b"/>
              <a:pathLst>
                <a:path w="99" h="85">
                  <a:moveTo>
                    <a:pt x="83" y="0"/>
                  </a:moveTo>
                  <a:lnTo>
                    <a:pt x="0" y="17"/>
                  </a:lnTo>
                  <a:lnTo>
                    <a:pt x="16" y="34"/>
                  </a:lnTo>
                  <a:lnTo>
                    <a:pt x="23" y="51"/>
                  </a:lnTo>
                  <a:lnTo>
                    <a:pt x="23" y="68"/>
                  </a:lnTo>
                  <a:lnTo>
                    <a:pt x="20" y="85"/>
                  </a:lnTo>
                  <a:lnTo>
                    <a:pt x="91" y="70"/>
                  </a:lnTo>
                  <a:lnTo>
                    <a:pt x="98" y="48"/>
                  </a:lnTo>
                  <a:lnTo>
                    <a:pt x="99" y="32"/>
                  </a:lnTo>
                  <a:lnTo>
                    <a:pt x="94" y="17"/>
                  </a:lnTo>
                  <a:lnTo>
                    <a:pt x="83" y="0"/>
                  </a:lnTo>
                  <a:close/>
                </a:path>
              </a:pathLst>
            </a:custGeom>
            <a:solidFill>
              <a:srgbClr val="596868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08" name="Freeform 128"/>
            <p:cNvSpPr>
              <a:spLocks/>
            </p:cNvSpPr>
            <p:nvPr/>
          </p:nvSpPr>
          <p:spPr bwMode="auto">
            <a:xfrm>
              <a:off x="4507120" y="609597"/>
              <a:ext cx="66676" cy="55563"/>
            </a:xfrm>
            <a:custGeom>
              <a:avLst/>
              <a:gdLst/>
              <a:ahLst/>
              <a:cxnLst>
                <a:cxn ang="0">
                  <a:pos x="71" y="0"/>
                </a:cxn>
                <a:cxn ang="0">
                  <a:pos x="0" y="15"/>
                </a:cxn>
                <a:cxn ang="0">
                  <a:pos x="10" y="28"/>
                </a:cxn>
                <a:cxn ang="0">
                  <a:pos x="12" y="39"/>
                </a:cxn>
                <a:cxn ang="0">
                  <a:pos x="12" y="53"/>
                </a:cxn>
                <a:cxn ang="0">
                  <a:pos x="11" y="69"/>
                </a:cxn>
                <a:cxn ang="0">
                  <a:pos x="81" y="54"/>
                </a:cxn>
                <a:cxn ang="0">
                  <a:pos x="84" y="36"/>
                </a:cxn>
                <a:cxn ang="0">
                  <a:pos x="83" y="22"/>
                </a:cxn>
                <a:cxn ang="0">
                  <a:pos x="79" y="11"/>
                </a:cxn>
                <a:cxn ang="0">
                  <a:pos x="71" y="0"/>
                </a:cxn>
              </a:cxnLst>
              <a:rect l="0" t="0" r="r" b="b"/>
              <a:pathLst>
                <a:path w="84" h="69">
                  <a:moveTo>
                    <a:pt x="71" y="0"/>
                  </a:moveTo>
                  <a:lnTo>
                    <a:pt x="0" y="15"/>
                  </a:lnTo>
                  <a:lnTo>
                    <a:pt x="10" y="28"/>
                  </a:lnTo>
                  <a:lnTo>
                    <a:pt x="12" y="39"/>
                  </a:lnTo>
                  <a:lnTo>
                    <a:pt x="12" y="53"/>
                  </a:lnTo>
                  <a:lnTo>
                    <a:pt x="11" y="69"/>
                  </a:lnTo>
                  <a:lnTo>
                    <a:pt x="81" y="54"/>
                  </a:lnTo>
                  <a:lnTo>
                    <a:pt x="84" y="36"/>
                  </a:lnTo>
                  <a:lnTo>
                    <a:pt x="83" y="22"/>
                  </a:lnTo>
                  <a:lnTo>
                    <a:pt x="79" y="11"/>
                  </a:lnTo>
                  <a:lnTo>
                    <a:pt x="71" y="0"/>
                  </a:lnTo>
                  <a:close/>
                </a:path>
              </a:pathLst>
            </a:custGeom>
            <a:solidFill>
              <a:srgbClr val="A0A5A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09" name="Freeform 129"/>
            <p:cNvSpPr>
              <a:spLocks/>
            </p:cNvSpPr>
            <p:nvPr/>
          </p:nvSpPr>
          <p:spPr bwMode="auto">
            <a:xfrm>
              <a:off x="4494421" y="750884"/>
              <a:ext cx="69850" cy="57150"/>
            </a:xfrm>
            <a:custGeom>
              <a:avLst/>
              <a:gdLst/>
              <a:ahLst/>
              <a:cxnLst>
                <a:cxn ang="0">
                  <a:pos x="74" y="0"/>
                </a:cxn>
                <a:cxn ang="0">
                  <a:pos x="0" y="14"/>
                </a:cxn>
                <a:cxn ang="0">
                  <a:pos x="11" y="27"/>
                </a:cxn>
                <a:cxn ang="0">
                  <a:pos x="14" y="40"/>
                </a:cxn>
                <a:cxn ang="0">
                  <a:pos x="14" y="54"/>
                </a:cxn>
                <a:cxn ang="0">
                  <a:pos x="13" y="71"/>
                </a:cxn>
                <a:cxn ang="0">
                  <a:pos x="85" y="55"/>
                </a:cxn>
                <a:cxn ang="0">
                  <a:pos x="89" y="37"/>
                </a:cxn>
                <a:cxn ang="0">
                  <a:pos x="88" y="22"/>
                </a:cxn>
                <a:cxn ang="0">
                  <a:pos x="82" y="9"/>
                </a:cxn>
                <a:cxn ang="0">
                  <a:pos x="74" y="0"/>
                </a:cxn>
              </a:cxnLst>
              <a:rect l="0" t="0" r="r" b="b"/>
              <a:pathLst>
                <a:path w="89" h="71">
                  <a:moveTo>
                    <a:pt x="74" y="0"/>
                  </a:moveTo>
                  <a:lnTo>
                    <a:pt x="0" y="14"/>
                  </a:lnTo>
                  <a:lnTo>
                    <a:pt x="11" y="27"/>
                  </a:lnTo>
                  <a:lnTo>
                    <a:pt x="14" y="40"/>
                  </a:lnTo>
                  <a:lnTo>
                    <a:pt x="14" y="54"/>
                  </a:lnTo>
                  <a:lnTo>
                    <a:pt x="13" y="71"/>
                  </a:lnTo>
                  <a:lnTo>
                    <a:pt x="85" y="55"/>
                  </a:lnTo>
                  <a:lnTo>
                    <a:pt x="89" y="37"/>
                  </a:lnTo>
                  <a:lnTo>
                    <a:pt x="88" y="22"/>
                  </a:lnTo>
                  <a:lnTo>
                    <a:pt x="82" y="9"/>
                  </a:lnTo>
                  <a:lnTo>
                    <a:pt x="74" y="0"/>
                  </a:lnTo>
                  <a:close/>
                </a:path>
              </a:pathLst>
            </a:custGeom>
            <a:solidFill>
              <a:srgbClr val="A0A5A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10" name="Freeform 130"/>
            <p:cNvSpPr>
              <a:spLocks/>
            </p:cNvSpPr>
            <p:nvPr/>
          </p:nvSpPr>
          <p:spPr bwMode="auto">
            <a:xfrm>
              <a:off x="4513471" y="617535"/>
              <a:ext cx="60324" cy="41275"/>
            </a:xfrm>
            <a:custGeom>
              <a:avLst/>
              <a:gdLst/>
              <a:ahLst/>
              <a:cxnLst>
                <a:cxn ang="0">
                  <a:pos x="71" y="0"/>
                </a:cxn>
                <a:cxn ang="0">
                  <a:pos x="0" y="14"/>
                </a:cxn>
                <a:cxn ang="0">
                  <a:pos x="4" y="25"/>
                </a:cxn>
                <a:cxn ang="0">
                  <a:pos x="5" y="50"/>
                </a:cxn>
                <a:cxn ang="0">
                  <a:pos x="76" y="34"/>
                </a:cxn>
                <a:cxn ang="0">
                  <a:pos x="76" y="17"/>
                </a:cxn>
                <a:cxn ang="0">
                  <a:pos x="71" y="0"/>
                </a:cxn>
              </a:cxnLst>
              <a:rect l="0" t="0" r="r" b="b"/>
              <a:pathLst>
                <a:path w="76" h="50">
                  <a:moveTo>
                    <a:pt x="71" y="0"/>
                  </a:moveTo>
                  <a:lnTo>
                    <a:pt x="0" y="14"/>
                  </a:lnTo>
                  <a:lnTo>
                    <a:pt x="4" y="25"/>
                  </a:lnTo>
                  <a:lnTo>
                    <a:pt x="5" y="50"/>
                  </a:lnTo>
                  <a:lnTo>
                    <a:pt x="76" y="34"/>
                  </a:lnTo>
                  <a:lnTo>
                    <a:pt x="76" y="17"/>
                  </a:lnTo>
                  <a:lnTo>
                    <a:pt x="71" y="0"/>
                  </a:lnTo>
                  <a:close/>
                </a:path>
              </a:pathLst>
            </a:custGeom>
            <a:solidFill>
              <a:srgbClr val="B5BAC4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11" name="Freeform 131"/>
            <p:cNvSpPr>
              <a:spLocks/>
            </p:cNvSpPr>
            <p:nvPr/>
          </p:nvSpPr>
          <p:spPr bwMode="auto">
            <a:xfrm>
              <a:off x="4502358" y="760410"/>
              <a:ext cx="61913" cy="41275"/>
            </a:xfrm>
            <a:custGeom>
              <a:avLst/>
              <a:gdLst/>
              <a:ahLst/>
              <a:cxnLst>
                <a:cxn ang="0">
                  <a:pos x="73" y="0"/>
                </a:cxn>
                <a:cxn ang="0">
                  <a:pos x="0" y="13"/>
                </a:cxn>
                <a:cxn ang="0">
                  <a:pos x="5" y="26"/>
                </a:cxn>
                <a:cxn ang="0">
                  <a:pos x="6" y="52"/>
                </a:cxn>
                <a:cxn ang="0">
                  <a:pos x="80" y="35"/>
                </a:cxn>
                <a:cxn ang="0">
                  <a:pos x="80" y="16"/>
                </a:cxn>
                <a:cxn ang="0">
                  <a:pos x="73" y="0"/>
                </a:cxn>
              </a:cxnLst>
              <a:rect l="0" t="0" r="r" b="b"/>
              <a:pathLst>
                <a:path w="80" h="52">
                  <a:moveTo>
                    <a:pt x="73" y="0"/>
                  </a:moveTo>
                  <a:lnTo>
                    <a:pt x="0" y="13"/>
                  </a:lnTo>
                  <a:lnTo>
                    <a:pt x="5" y="26"/>
                  </a:lnTo>
                  <a:lnTo>
                    <a:pt x="6" y="52"/>
                  </a:lnTo>
                  <a:lnTo>
                    <a:pt x="80" y="35"/>
                  </a:lnTo>
                  <a:lnTo>
                    <a:pt x="80" y="16"/>
                  </a:lnTo>
                  <a:lnTo>
                    <a:pt x="73" y="0"/>
                  </a:lnTo>
                  <a:close/>
                </a:path>
              </a:pathLst>
            </a:custGeom>
            <a:solidFill>
              <a:srgbClr val="B5BAC4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12" name="Freeform 132"/>
            <p:cNvSpPr>
              <a:spLocks/>
            </p:cNvSpPr>
            <p:nvPr/>
          </p:nvSpPr>
          <p:spPr bwMode="auto">
            <a:xfrm>
              <a:off x="4516645" y="622297"/>
              <a:ext cx="57150" cy="25400"/>
            </a:xfrm>
            <a:custGeom>
              <a:avLst/>
              <a:gdLst/>
              <a:ahLst/>
              <a:cxnLst>
                <a:cxn ang="0">
                  <a:pos x="53" y="4"/>
                </a:cxn>
                <a:cxn ang="0">
                  <a:pos x="0" y="17"/>
                </a:cxn>
                <a:cxn ang="0">
                  <a:pos x="2" y="32"/>
                </a:cxn>
                <a:cxn ang="0">
                  <a:pos x="72" y="14"/>
                </a:cxn>
                <a:cxn ang="0">
                  <a:pos x="70" y="0"/>
                </a:cxn>
                <a:cxn ang="0">
                  <a:pos x="53" y="4"/>
                </a:cxn>
              </a:cxnLst>
              <a:rect l="0" t="0" r="r" b="b"/>
              <a:pathLst>
                <a:path w="72" h="32">
                  <a:moveTo>
                    <a:pt x="53" y="4"/>
                  </a:moveTo>
                  <a:lnTo>
                    <a:pt x="0" y="17"/>
                  </a:lnTo>
                  <a:lnTo>
                    <a:pt x="2" y="32"/>
                  </a:lnTo>
                  <a:lnTo>
                    <a:pt x="72" y="14"/>
                  </a:lnTo>
                  <a:lnTo>
                    <a:pt x="70" y="0"/>
                  </a:lnTo>
                  <a:lnTo>
                    <a:pt x="53" y="4"/>
                  </a:lnTo>
                  <a:close/>
                </a:path>
              </a:pathLst>
            </a:custGeom>
            <a:solidFill>
              <a:srgbClr val="DBDBE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13" name="Freeform 133"/>
            <p:cNvSpPr>
              <a:spLocks/>
            </p:cNvSpPr>
            <p:nvPr/>
          </p:nvSpPr>
          <p:spPr bwMode="auto">
            <a:xfrm>
              <a:off x="4505534" y="761997"/>
              <a:ext cx="58737" cy="26987"/>
            </a:xfrm>
            <a:custGeom>
              <a:avLst/>
              <a:gdLst/>
              <a:ahLst/>
              <a:cxnLst>
                <a:cxn ang="0">
                  <a:pos x="54" y="4"/>
                </a:cxn>
                <a:cxn ang="0">
                  <a:pos x="0" y="17"/>
                </a:cxn>
                <a:cxn ang="0">
                  <a:pos x="2" y="33"/>
                </a:cxn>
                <a:cxn ang="0">
                  <a:pos x="75" y="15"/>
                </a:cxn>
                <a:cxn ang="0">
                  <a:pos x="71" y="0"/>
                </a:cxn>
                <a:cxn ang="0">
                  <a:pos x="54" y="4"/>
                </a:cxn>
              </a:cxnLst>
              <a:rect l="0" t="0" r="r" b="b"/>
              <a:pathLst>
                <a:path w="75" h="33">
                  <a:moveTo>
                    <a:pt x="54" y="4"/>
                  </a:moveTo>
                  <a:lnTo>
                    <a:pt x="0" y="17"/>
                  </a:lnTo>
                  <a:lnTo>
                    <a:pt x="2" y="33"/>
                  </a:lnTo>
                  <a:lnTo>
                    <a:pt x="75" y="15"/>
                  </a:lnTo>
                  <a:lnTo>
                    <a:pt x="71" y="0"/>
                  </a:lnTo>
                  <a:lnTo>
                    <a:pt x="54" y="4"/>
                  </a:lnTo>
                  <a:close/>
                </a:path>
              </a:pathLst>
            </a:custGeom>
            <a:solidFill>
              <a:srgbClr val="DBDBE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14" name="Freeform 134"/>
            <p:cNvSpPr>
              <a:spLocks/>
            </p:cNvSpPr>
            <p:nvPr/>
          </p:nvSpPr>
          <p:spPr bwMode="auto">
            <a:xfrm>
              <a:off x="4462671" y="622297"/>
              <a:ext cx="47625" cy="50801"/>
            </a:xfrm>
            <a:custGeom>
              <a:avLst/>
              <a:gdLst/>
              <a:ahLst/>
              <a:cxnLst>
                <a:cxn ang="0">
                  <a:pos x="45" y="0"/>
                </a:cxn>
                <a:cxn ang="0">
                  <a:pos x="56" y="17"/>
                </a:cxn>
                <a:cxn ang="0">
                  <a:pos x="60" y="32"/>
                </a:cxn>
                <a:cxn ang="0">
                  <a:pos x="60" y="45"/>
                </a:cxn>
                <a:cxn ang="0">
                  <a:pos x="57" y="57"/>
                </a:cxn>
                <a:cxn ang="0">
                  <a:pos x="9" y="65"/>
                </a:cxn>
                <a:cxn ang="0">
                  <a:pos x="9" y="50"/>
                </a:cxn>
                <a:cxn ang="0">
                  <a:pos x="8" y="36"/>
                </a:cxn>
                <a:cxn ang="0">
                  <a:pos x="4" y="23"/>
                </a:cxn>
                <a:cxn ang="0">
                  <a:pos x="0" y="9"/>
                </a:cxn>
                <a:cxn ang="0">
                  <a:pos x="45" y="0"/>
                </a:cxn>
              </a:cxnLst>
              <a:rect l="0" t="0" r="r" b="b"/>
              <a:pathLst>
                <a:path w="60" h="65">
                  <a:moveTo>
                    <a:pt x="45" y="0"/>
                  </a:moveTo>
                  <a:lnTo>
                    <a:pt x="56" y="17"/>
                  </a:lnTo>
                  <a:lnTo>
                    <a:pt x="60" y="32"/>
                  </a:lnTo>
                  <a:lnTo>
                    <a:pt x="60" y="45"/>
                  </a:lnTo>
                  <a:lnTo>
                    <a:pt x="57" y="57"/>
                  </a:lnTo>
                  <a:lnTo>
                    <a:pt x="9" y="65"/>
                  </a:lnTo>
                  <a:lnTo>
                    <a:pt x="9" y="50"/>
                  </a:lnTo>
                  <a:lnTo>
                    <a:pt x="8" y="36"/>
                  </a:lnTo>
                  <a:lnTo>
                    <a:pt x="4" y="23"/>
                  </a:lnTo>
                  <a:lnTo>
                    <a:pt x="0" y="9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rgbClr val="596868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15" name="Freeform 135"/>
            <p:cNvSpPr>
              <a:spLocks/>
            </p:cNvSpPr>
            <p:nvPr/>
          </p:nvSpPr>
          <p:spPr bwMode="auto">
            <a:xfrm>
              <a:off x="4489174" y="711474"/>
              <a:ext cx="49214" cy="55563"/>
            </a:xfrm>
            <a:custGeom>
              <a:avLst/>
              <a:gdLst/>
              <a:ahLst/>
              <a:cxnLst>
                <a:cxn ang="0">
                  <a:pos x="48" y="0"/>
                </a:cxn>
                <a:cxn ang="0">
                  <a:pos x="59" y="17"/>
                </a:cxn>
                <a:cxn ang="0">
                  <a:pos x="64" y="33"/>
                </a:cxn>
                <a:cxn ang="0">
                  <a:pos x="63" y="48"/>
                </a:cxn>
                <a:cxn ang="0">
                  <a:pos x="60" y="60"/>
                </a:cxn>
                <a:cxn ang="0">
                  <a:pos x="10" y="69"/>
                </a:cxn>
                <a:cxn ang="0">
                  <a:pos x="10" y="53"/>
                </a:cxn>
                <a:cxn ang="0">
                  <a:pos x="8" y="39"/>
                </a:cxn>
                <a:cxn ang="0">
                  <a:pos x="5" y="25"/>
                </a:cxn>
                <a:cxn ang="0">
                  <a:pos x="0" y="9"/>
                </a:cxn>
                <a:cxn ang="0">
                  <a:pos x="48" y="0"/>
                </a:cxn>
              </a:cxnLst>
              <a:rect l="0" t="0" r="r" b="b"/>
              <a:pathLst>
                <a:path w="64" h="69">
                  <a:moveTo>
                    <a:pt x="48" y="0"/>
                  </a:moveTo>
                  <a:lnTo>
                    <a:pt x="59" y="17"/>
                  </a:lnTo>
                  <a:lnTo>
                    <a:pt x="64" y="33"/>
                  </a:lnTo>
                  <a:lnTo>
                    <a:pt x="63" y="48"/>
                  </a:lnTo>
                  <a:lnTo>
                    <a:pt x="60" y="60"/>
                  </a:lnTo>
                  <a:lnTo>
                    <a:pt x="10" y="69"/>
                  </a:lnTo>
                  <a:lnTo>
                    <a:pt x="10" y="53"/>
                  </a:lnTo>
                  <a:lnTo>
                    <a:pt x="8" y="39"/>
                  </a:lnTo>
                  <a:lnTo>
                    <a:pt x="5" y="25"/>
                  </a:lnTo>
                  <a:lnTo>
                    <a:pt x="0" y="9"/>
                  </a:lnTo>
                  <a:lnTo>
                    <a:pt x="48" y="0"/>
                  </a:lnTo>
                  <a:close/>
                </a:path>
              </a:pathLst>
            </a:custGeom>
            <a:solidFill>
              <a:srgbClr val="596868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16" name="Freeform 136"/>
            <p:cNvSpPr>
              <a:spLocks/>
            </p:cNvSpPr>
            <p:nvPr/>
          </p:nvSpPr>
          <p:spPr bwMode="auto">
            <a:xfrm>
              <a:off x="4467434" y="630236"/>
              <a:ext cx="41275" cy="38100"/>
            </a:xfrm>
            <a:custGeom>
              <a:avLst/>
              <a:gdLst/>
              <a:ahLst/>
              <a:cxnLst>
                <a:cxn ang="0">
                  <a:pos x="47" y="0"/>
                </a:cxn>
                <a:cxn ang="0">
                  <a:pos x="0" y="8"/>
                </a:cxn>
                <a:cxn ang="0">
                  <a:pos x="2" y="16"/>
                </a:cxn>
                <a:cxn ang="0">
                  <a:pos x="2" y="24"/>
                </a:cxn>
                <a:cxn ang="0">
                  <a:pos x="3" y="34"/>
                </a:cxn>
                <a:cxn ang="0">
                  <a:pos x="3" y="47"/>
                </a:cxn>
                <a:cxn ang="0">
                  <a:pos x="53" y="38"/>
                </a:cxn>
                <a:cxn ang="0">
                  <a:pos x="53" y="27"/>
                </a:cxn>
                <a:cxn ang="0">
                  <a:pos x="53" y="18"/>
                </a:cxn>
                <a:cxn ang="0">
                  <a:pos x="50" y="9"/>
                </a:cxn>
                <a:cxn ang="0">
                  <a:pos x="47" y="0"/>
                </a:cxn>
              </a:cxnLst>
              <a:rect l="0" t="0" r="r" b="b"/>
              <a:pathLst>
                <a:path w="53" h="47">
                  <a:moveTo>
                    <a:pt x="47" y="0"/>
                  </a:moveTo>
                  <a:lnTo>
                    <a:pt x="0" y="8"/>
                  </a:lnTo>
                  <a:lnTo>
                    <a:pt x="2" y="16"/>
                  </a:lnTo>
                  <a:lnTo>
                    <a:pt x="2" y="24"/>
                  </a:lnTo>
                  <a:lnTo>
                    <a:pt x="3" y="34"/>
                  </a:lnTo>
                  <a:lnTo>
                    <a:pt x="3" y="47"/>
                  </a:lnTo>
                  <a:lnTo>
                    <a:pt x="53" y="38"/>
                  </a:lnTo>
                  <a:lnTo>
                    <a:pt x="53" y="27"/>
                  </a:lnTo>
                  <a:lnTo>
                    <a:pt x="53" y="18"/>
                  </a:lnTo>
                  <a:lnTo>
                    <a:pt x="50" y="9"/>
                  </a:lnTo>
                  <a:lnTo>
                    <a:pt x="47" y="0"/>
                  </a:lnTo>
                  <a:close/>
                </a:path>
              </a:pathLst>
            </a:custGeom>
            <a:solidFill>
              <a:srgbClr val="A0A5A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17" name="Freeform 137"/>
            <p:cNvSpPr>
              <a:spLocks/>
            </p:cNvSpPr>
            <p:nvPr/>
          </p:nvSpPr>
          <p:spPr bwMode="auto">
            <a:xfrm>
              <a:off x="4453146" y="771523"/>
              <a:ext cx="44449" cy="39688"/>
            </a:xfrm>
            <a:custGeom>
              <a:avLst/>
              <a:gdLst/>
              <a:ahLst/>
              <a:cxnLst>
                <a:cxn ang="0">
                  <a:pos x="50" y="0"/>
                </a:cxn>
                <a:cxn ang="0">
                  <a:pos x="0" y="9"/>
                </a:cxn>
                <a:cxn ang="0">
                  <a:pos x="2" y="17"/>
                </a:cxn>
                <a:cxn ang="0">
                  <a:pos x="2" y="27"/>
                </a:cxn>
                <a:cxn ang="0">
                  <a:pos x="4" y="37"/>
                </a:cxn>
                <a:cxn ang="0">
                  <a:pos x="4" y="51"/>
                </a:cxn>
                <a:cxn ang="0">
                  <a:pos x="57" y="41"/>
                </a:cxn>
                <a:cxn ang="0">
                  <a:pos x="57" y="30"/>
                </a:cxn>
                <a:cxn ang="0">
                  <a:pos x="57" y="20"/>
                </a:cxn>
                <a:cxn ang="0">
                  <a:pos x="54" y="9"/>
                </a:cxn>
                <a:cxn ang="0">
                  <a:pos x="50" y="0"/>
                </a:cxn>
              </a:cxnLst>
              <a:rect l="0" t="0" r="r" b="b"/>
              <a:pathLst>
                <a:path w="57" h="51">
                  <a:moveTo>
                    <a:pt x="50" y="0"/>
                  </a:moveTo>
                  <a:lnTo>
                    <a:pt x="0" y="9"/>
                  </a:lnTo>
                  <a:lnTo>
                    <a:pt x="2" y="17"/>
                  </a:lnTo>
                  <a:lnTo>
                    <a:pt x="2" y="27"/>
                  </a:lnTo>
                  <a:lnTo>
                    <a:pt x="4" y="37"/>
                  </a:lnTo>
                  <a:lnTo>
                    <a:pt x="4" y="51"/>
                  </a:lnTo>
                  <a:lnTo>
                    <a:pt x="57" y="41"/>
                  </a:lnTo>
                  <a:lnTo>
                    <a:pt x="57" y="30"/>
                  </a:lnTo>
                  <a:lnTo>
                    <a:pt x="57" y="20"/>
                  </a:lnTo>
                  <a:lnTo>
                    <a:pt x="54" y="9"/>
                  </a:lnTo>
                  <a:lnTo>
                    <a:pt x="50" y="0"/>
                  </a:lnTo>
                  <a:close/>
                </a:path>
              </a:pathLst>
            </a:custGeom>
            <a:solidFill>
              <a:srgbClr val="A0A5A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18" name="Freeform 138"/>
            <p:cNvSpPr>
              <a:spLocks/>
            </p:cNvSpPr>
            <p:nvPr/>
          </p:nvSpPr>
          <p:spPr bwMode="auto">
            <a:xfrm>
              <a:off x="4469021" y="636585"/>
              <a:ext cx="41275" cy="26987"/>
            </a:xfrm>
            <a:custGeom>
              <a:avLst/>
              <a:gdLst/>
              <a:ahLst/>
              <a:cxnLst>
                <a:cxn ang="0">
                  <a:pos x="48" y="0"/>
                </a:cxn>
                <a:cxn ang="0">
                  <a:pos x="0" y="10"/>
                </a:cxn>
                <a:cxn ang="0">
                  <a:pos x="2" y="23"/>
                </a:cxn>
                <a:cxn ang="0">
                  <a:pos x="2" y="34"/>
                </a:cxn>
                <a:cxn ang="0">
                  <a:pos x="52" y="24"/>
                </a:cxn>
                <a:cxn ang="0">
                  <a:pos x="52" y="14"/>
                </a:cxn>
                <a:cxn ang="0">
                  <a:pos x="48" y="0"/>
                </a:cxn>
              </a:cxnLst>
              <a:rect l="0" t="0" r="r" b="b"/>
              <a:pathLst>
                <a:path w="52" h="34">
                  <a:moveTo>
                    <a:pt x="48" y="0"/>
                  </a:moveTo>
                  <a:lnTo>
                    <a:pt x="0" y="10"/>
                  </a:lnTo>
                  <a:lnTo>
                    <a:pt x="2" y="23"/>
                  </a:lnTo>
                  <a:lnTo>
                    <a:pt x="2" y="34"/>
                  </a:lnTo>
                  <a:lnTo>
                    <a:pt x="52" y="24"/>
                  </a:lnTo>
                  <a:lnTo>
                    <a:pt x="52" y="14"/>
                  </a:lnTo>
                  <a:lnTo>
                    <a:pt x="48" y="0"/>
                  </a:lnTo>
                  <a:close/>
                </a:path>
              </a:pathLst>
            </a:custGeom>
            <a:solidFill>
              <a:srgbClr val="B5BAC4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19" name="Freeform 139"/>
            <p:cNvSpPr>
              <a:spLocks/>
            </p:cNvSpPr>
            <p:nvPr/>
          </p:nvSpPr>
          <p:spPr bwMode="auto">
            <a:xfrm>
              <a:off x="4454733" y="777871"/>
              <a:ext cx="42862" cy="30163"/>
            </a:xfrm>
            <a:custGeom>
              <a:avLst/>
              <a:gdLst/>
              <a:ahLst/>
              <a:cxnLst>
                <a:cxn ang="0">
                  <a:pos x="51" y="0"/>
                </a:cxn>
                <a:cxn ang="0">
                  <a:pos x="0" y="9"/>
                </a:cxn>
                <a:cxn ang="0">
                  <a:pos x="3" y="23"/>
                </a:cxn>
                <a:cxn ang="0">
                  <a:pos x="3" y="37"/>
                </a:cxn>
                <a:cxn ang="0">
                  <a:pos x="55" y="24"/>
                </a:cxn>
                <a:cxn ang="0">
                  <a:pos x="56" y="14"/>
                </a:cxn>
                <a:cxn ang="0">
                  <a:pos x="51" y="0"/>
                </a:cxn>
              </a:cxnLst>
              <a:rect l="0" t="0" r="r" b="b"/>
              <a:pathLst>
                <a:path w="56" h="37">
                  <a:moveTo>
                    <a:pt x="51" y="0"/>
                  </a:moveTo>
                  <a:lnTo>
                    <a:pt x="0" y="9"/>
                  </a:lnTo>
                  <a:lnTo>
                    <a:pt x="3" y="23"/>
                  </a:lnTo>
                  <a:lnTo>
                    <a:pt x="3" y="37"/>
                  </a:lnTo>
                  <a:lnTo>
                    <a:pt x="55" y="24"/>
                  </a:lnTo>
                  <a:lnTo>
                    <a:pt x="56" y="14"/>
                  </a:lnTo>
                  <a:lnTo>
                    <a:pt x="51" y="0"/>
                  </a:lnTo>
                  <a:close/>
                </a:path>
              </a:pathLst>
            </a:custGeom>
            <a:solidFill>
              <a:srgbClr val="B5BAC4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20" name="Freeform 140"/>
            <p:cNvSpPr>
              <a:spLocks/>
            </p:cNvSpPr>
            <p:nvPr/>
          </p:nvSpPr>
          <p:spPr bwMode="auto">
            <a:xfrm>
              <a:off x="4472196" y="642936"/>
              <a:ext cx="38100" cy="14288"/>
            </a:xfrm>
            <a:custGeom>
              <a:avLst/>
              <a:gdLst/>
              <a:ahLst/>
              <a:cxnLst>
                <a:cxn ang="0">
                  <a:pos x="48" y="0"/>
                </a:cxn>
                <a:cxn ang="0">
                  <a:pos x="0" y="9"/>
                </a:cxn>
                <a:cxn ang="0">
                  <a:pos x="0" y="18"/>
                </a:cxn>
                <a:cxn ang="0">
                  <a:pos x="49" y="10"/>
                </a:cxn>
                <a:cxn ang="0">
                  <a:pos x="48" y="0"/>
                </a:cxn>
              </a:cxnLst>
              <a:rect l="0" t="0" r="r" b="b"/>
              <a:pathLst>
                <a:path w="49" h="18">
                  <a:moveTo>
                    <a:pt x="48" y="0"/>
                  </a:moveTo>
                  <a:lnTo>
                    <a:pt x="0" y="9"/>
                  </a:lnTo>
                  <a:lnTo>
                    <a:pt x="0" y="18"/>
                  </a:lnTo>
                  <a:lnTo>
                    <a:pt x="49" y="10"/>
                  </a:lnTo>
                  <a:lnTo>
                    <a:pt x="48" y="0"/>
                  </a:lnTo>
                  <a:close/>
                </a:path>
              </a:pathLst>
            </a:custGeom>
            <a:solidFill>
              <a:srgbClr val="DBDBE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21" name="Freeform 141"/>
            <p:cNvSpPr>
              <a:spLocks/>
            </p:cNvSpPr>
            <p:nvPr/>
          </p:nvSpPr>
          <p:spPr bwMode="auto">
            <a:xfrm>
              <a:off x="4456321" y="784222"/>
              <a:ext cx="41275" cy="15875"/>
            </a:xfrm>
            <a:custGeom>
              <a:avLst/>
              <a:gdLst/>
              <a:ahLst/>
              <a:cxnLst>
                <a:cxn ang="0">
                  <a:pos x="49" y="0"/>
                </a:cxn>
                <a:cxn ang="0">
                  <a:pos x="0" y="11"/>
                </a:cxn>
                <a:cxn ang="0">
                  <a:pos x="0" y="21"/>
                </a:cxn>
                <a:cxn ang="0">
                  <a:pos x="51" y="13"/>
                </a:cxn>
                <a:cxn ang="0">
                  <a:pos x="49" y="0"/>
                </a:cxn>
              </a:cxnLst>
              <a:rect l="0" t="0" r="r" b="b"/>
              <a:pathLst>
                <a:path w="51" h="21">
                  <a:moveTo>
                    <a:pt x="49" y="0"/>
                  </a:moveTo>
                  <a:lnTo>
                    <a:pt x="0" y="11"/>
                  </a:lnTo>
                  <a:lnTo>
                    <a:pt x="0" y="21"/>
                  </a:lnTo>
                  <a:lnTo>
                    <a:pt x="51" y="13"/>
                  </a:lnTo>
                  <a:lnTo>
                    <a:pt x="49" y="0"/>
                  </a:lnTo>
                  <a:close/>
                </a:path>
              </a:pathLst>
            </a:custGeom>
            <a:solidFill>
              <a:srgbClr val="DBDBE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22" name="Freeform 142"/>
            <p:cNvSpPr>
              <a:spLocks/>
            </p:cNvSpPr>
            <p:nvPr/>
          </p:nvSpPr>
          <p:spPr bwMode="auto">
            <a:xfrm>
              <a:off x="3375234" y="311150"/>
              <a:ext cx="271464" cy="280986"/>
            </a:xfrm>
            <a:custGeom>
              <a:avLst/>
              <a:gdLst/>
              <a:ahLst/>
              <a:cxnLst>
                <a:cxn ang="0">
                  <a:pos x="60" y="0"/>
                </a:cxn>
                <a:cxn ang="0">
                  <a:pos x="129" y="103"/>
                </a:cxn>
                <a:cxn ang="0">
                  <a:pos x="243" y="231"/>
                </a:cxn>
                <a:cxn ang="0">
                  <a:pos x="290" y="274"/>
                </a:cxn>
                <a:cxn ang="0">
                  <a:pos x="342" y="291"/>
                </a:cxn>
                <a:cxn ang="0">
                  <a:pos x="93" y="354"/>
                </a:cxn>
                <a:cxn ang="0">
                  <a:pos x="0" y="19"/>
                </a:cxn>
                <a:cxn ang="0">
                  <a:pos x="60" y="0"/>
                </a:cxn>
              </a:cxnLst>
              <a:rect l="0" t="0" r="r" b="b"/>
              <a:pathLst>
                <a:path w="342" h="354">
                  <a:moveTo>
                    <a:pt x="60" y="0"/>
                  </a:moveTo>
                  <a:lnTo>
                    <a:pt x="129" y="103"/>
                  </a:lnTo>
                  <a:lnTo>
                    <a:pt x="243" y="231"/>
                  </a:lnTo>
                  <a:lnTo>
                    <a:pt x="290" y="274"/>
                  </a:lnTo>
                  <a:lnTo>
                    <a:pt x="342" y="291"/>
                  </a:lnTo>
                  <a:lnTo>
                    <a:pt x="93" y="354"/>
                  </a:lnTo>
                  <a:lnTo>
                    <a:pt x="0" y="19"/>
                  </a:lnTo>
                  <a:lnTo>
                    <a:pt x="60" y="0"/>
                  </a:lnTo>
                  <a:close/>
                </a:path>
              </a:pathLst>
            </a:custGeom>
            <a:solidFill>
              <a:srgbClr val="005B7A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23" name="Freeform 143"/>
            <p:cNvSpPr>
              <a:spLocks/>
            </p:cNvSpPr>
            <p:nvPr/>
          </p:nvSpPr>
          <p:spPr bwMode="auto">
            <a:xfrm>
              <a:off x="3343483" y="330198"/>
              <a:ext cx="93663" cy="268287"/>
            </a:xfrm>
            <a:custGeom>
              <a:avLst/>
              <a:gdLst/>
              <a:ahLst/>
              <a:cxnLst>
                <a:cxn ang="0">
                  <a:pos x="117" y="329"/>
                </a:cxn>
                <a:cxn ang="0">
                  <a:pos x="80" y="337"/>
                </a:cxn>
                <a:cxn ang="0">
                  <a:pos x="0" y="8"/>
                </a:cxn>
                <a:cxn ang="0">
                  <a:pos x="32" y="0"/>
                </a:cxn>
                <a:cxn ang="0">
                  <a:pos x="117" y="329"/>
                </a:cxn>
              </a:cxnLst>
              <a:rect l="0" t="0" r="r" b="b"/>
              <a:pathLst>
                <a:path w="117" h="337">
                  <a:moveTo>
                    <a:pt x="117" y="329"/>
                  </a:moveTo>
                  <a:lnTo>
                    <a:pt x="80" y="337"/>
                  </a:lnTo>
                  <a:lnTo>
                    <a:pt x="0" y="8"/>
                  </a:lnTo>
                  <a:lnTo>
                    <a:pt x="32" y="0"/>
                  </a:lnTo>
                  <a:lnTo>
                    <a:pt x="117" y="329"/>
                  </a:lnTo>
                  <a:close/>
                </a:path>
              </a:pathLst>
            </a:custGeom>
            <a:solidFill>
              <a:srgbClr val="D30C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24" name="Freeform 144"/>
            <p:cNvSpPr>
              <a:spLocks/>
            </p:cNvSpPr>
            <p:nvPr/>
          </p:nvSpPr>
          <p:spPr bwMode="auto">
            <a:xfrm>
              <a:off x="3375232" y="428624"/>
              <a:ext cx="104775" cy="55563"/>
            </a:xfrm>
            <a:custGeom>
              <a:avLst/>
              <a:gdLst/>
              <a:ahLst/>
              <a:cxnLst>
                <a:cxn ang="0">
                  <a:pos x="113" y="0"/>
                </a:cxn>
                <a:cxn ang="0">
                  <a:pos x="0" y="38"/>
                </a:cxn>
                <a:cxn ang="0">
                  <a:pos x="8" y="71"/>
                </a:cxn>
                <a:cxn ang="0">
                  <a:pos x="131" y="22"/>
                </a:cxn>
                <a:cxn ang="0">
                  <a:pos x="113" y="0"/>
                </a:cxn>
              </a:cxnLst>
              <a:rect l="0" t="0" r="r" b="b"/>
              <a:pathLst>
                <a:path w="131" h="71">
                  <a:moveTo>
                    <a:pt x="113" y="0"/>
                  </a:moveTo>
                  <a:lnTo>
                    <a:pt x="0" y="38"/>
                  </a:lnTo>
                  <a:lnTo>
                    <a:pt x="8" y="71"/>
                  </a:lnTo>
                  <a:lnTo>
                    <a:pt x="131" y="22"/>
                  </a:lnTo>
                  <a:lnTo>
                    <a:pt x="113" y="0"/>
                  </a:lnTo>
                  <a:close/>
                </a:path>
              </a:pathLst>
            </a:custGeom>
            <a:solidFill>
              <a:srgbClr val="00163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25" name="Freeform 145"/>
            <p:cNvSpPr>
              <a:spLocks/>
            </p:cNvSpPr>
            <p:nvPr/>
          </p:nvSpPr>
          <p:spPr bwMode="auto">
            <a:xfrm>
              <a:off x="3240295" y="527047"/>
              <a:ext cx="153987" cy="52388"/>
            </a:xfrm>
            <a:custGeom>
              <a:avLst/>
              <a:gdLst/>
              <a:ahLst/>
              <a:cxnLst>
                <a:cxn ang="0">
                  <a:pos x="184" y="28"/>
                </a:cxn>
                <a:cxn ang="0">
                  <a:pos x="71" y="0"/>
                </a:cxn>
                <a:cxn ang="0">
                  <a:pos x="0" y="28"/>
                </a:cxn>
                <a:cxn ang="0">
                  <a:pos x="84" y="64"/>
                </a:cxn>
                <a:cxn ang="0">
                  <a:pos x="193" y="37"/>
                </a:cxn>
                <a:cxn ang="0">
                  <a:pos x="184" y="28"/>
                </a:cxn>
              </a:cxnLst>
              <a:rect l="0" t="0" r="r" b="b"/>
              <a:pathLst>
                <a:path w="193" h="64">
                  <a:moveTo>
                    <a:pt x="184" y="28"/>
                  </a:moveTo>
                  <a:lnTo>
                    <a:pt x="71" y="0"/>
                  </a:lnTo>
                  <a:lnTo>
                    <a:pt x="0" y="28"/>
                  </a:lnTo>
                  <a:lnTo>
                    <a:pt x="84" y="64"/>
                  </a:lnTo>
                  <a:lnTo>
                    <a:pt x="193" y="37"/>
                  </a:lnTo>
                  <a:lnTo>
                    <a:pt x="184" y="28"/>
                  </a:lnTo>
                  <a:close/>
                </a:path>
              </a:pathLst>
            </a:custGeom>
            <a:solidFill>
              <a:srgbClr val="A0A5A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26" name="Freeform 146"/>
            <p:cNvSpPr>
              <a:spLocks/>
            </p:cNvSpPr>
            <p:nvPr/>
          </p:nvSpPr>
          <p:spPr bwMode="auto">
            <a:xfrm>
              <a:off x="3792746" y="290511"/>
              <a:ext cx="169862" cy="65089"/>
            </a:xfrm>
            <a:custGeom>
              <a:avLst/>
              <a:gdLst/>
              <a:ahLst/>
              <a:cxnLst>
                <a:cxn ang="0">
                  <a:pos x="213" y="52"/>
                </a:cxn>
                <a:cxn ang="0">
                  <a:pos x="172" y="82"/>
                </a:cxn>
                <a:cxn ang="0">
                  <a:pos x="0" y="22"/>
                </a:cxn>
                <a:cxn ang="0">
                  <a:pos x="40" y="0"/>
                </a:cxn>
                <a:cxn ang="0">
                  <a:pos x="213" y="52"/>
                </a:cxn>
              </a:cxnLst>
              <a:rect l="0" t="0" r="r" b="b"/>
              <a:pathLst>
                <a:path w="213" h="82">
                  <a:moveTo>
                    <a:pt x="213" y="52"/>
                  </a:moveTo>
                  <a:lnTo>
                    <a:pt x="172" y="82"/>
                  </a:lnTo>
                  <a:lnTo>
                    <a:pt x="0" y="22"/>
                  </a:lnTo>
                  <a:lnTo>
                    <a:pt x="40" y="0"/>
                  </a:lnTo>
                  <a:lnTo>
                    <a:pt x="213" y="52"/>
                  </a:lnTo>
                  <a:close/>
                </a:path>
              </a:pathLst>
            </a:custGeom>
            <a:solidFill>
              <a:srgbClr val="B5BAC4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27" name="Freeform 147"/>
            <p:cNvSpPr>
              <a:spLocks/>
            </p:cNvSpPr>
            <p:nvPr/>
          </p:nvSpPr>
          <p:spPr bwMode="auto">
            <a:xfrm>
              <a:off x="3602246" y="241298"/>
              <a:ext cx="209551" cy="61913"/>
            </a:xfrm>
            <a:custGeom>
              <a:avLst/>
              <a:gdLst/>
              <a:ahLst/>
              <a:cxnLst>
                <a:cxn ang="0">
                  <a:pos x="264" y="59"/>
                </a:cxn>
                <a:cxn ang="0">
                  <a:pos x="214" y="77"/>
                </a:cxn>
                <a:cxn ang="0">
                  <a:pos x="0" y="10"/>
                </a:cxn>
                <a:cxn ang="0">
                  <a:pos x="37" y="0"/>
                </a:cxn>
                <a:cxn ang="0">
                  <a:pos x="264" y="59"/>
                </a:cxn>
              </a:cxnLst>
              <a:rect l="0" t="0" r="r" b="b"/>
              <a:pathLst>
                <a:path w="264" h="77">
                  <a:moveTo>
                    <a:pt x="264" y="59"/>
                  </a:moveTo>
                  <a:lnTo>
                    <a:pt x="214" y="77"/>
                  </a:lnTo>
                  <a:lnTo>
                    <a:pt x="0" y="10"/>
                  </a:lnTo>
                  <a:lnTo>
                    <a:pt x="37" y="0"/>
                  </a:lnTo>
                  <a:lnTo>
                    <a:pt x="264" y="59"/>
                  </a:lnTo>
                  <a:close/>
                </a:path>
              </a:pathLst>
            </a:custGeom>
            <a:solidFill>
              <a:srgbClr val="B5BAC4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28" name="Freeform 148"/>
            <p:cNvSpPr>
              <a:spLocks/>
            </p:cNvSpPr>
            <p:nvPr/>
          </p:nvSpPr>
          <p:spPr bwMode="auto">
            <a:xfrm>
              <a:off x="4200734" y="608011"/>
              <a:ext cx="60324" cy="85724"/>
            </a:xfrm>
            <a:custGeom>
              <a:avLst/>
              <a:gdLst/>
              <a:ahLst/>
              <a:cxnLst>
                <a:cxn ang="0">
                  <a:pos x="41" y="0"/>
                </a:cxn>
                <a:cxn ang="0">
                  <a:pos x="0" y="16"/>
                </a:cxn>
                <a:cxn ang="0">
                  <a:pos x="39" y="108"/>
                </a:cxn>
                <a:cxn ang="0">
                  <a:pos x="77" y="86"/>
                </a:cxn>
                <a:cxn ang="0">
                  <a:pos x="41" y="0"/>
                </a:cxn>
              </a:cxnLst>
              <a:rect l="0" t="0" r="r" b="b"/>
              <a:pathLst>
                <a:path w="77" h="108">
                  <a:moveTo>
                    <a:pt x="41" y="0"/>
                  </a:moveTo>
                  <a:lnTo>
                    <a:pt x="0" y="16"/>
                  </a:lnTo>
                  <a:lnTo>
                    <a:pt x="39" y="108"/>
                  </a:lnTo>
                  <a:lnTo>
                    <a:pt x="77" y="86"/>
                  </a:lnTo>
                  <a:lnTo>
                    <a:pt x="41" y="0"/>
                  </a:lnTo>
                  <a:close/>
                </a:path>
              </a:pathLst>
            </a:custGeom>
            <a:solidFill>
              <a:srgbClr val="B5BAC4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29" name="Freeform 149"/>
            <p:cNvSpPr>
              <a:spLocks/>
            </p:cNvSpPr>
            <p:nvPr/>
          </p:nvSpPr>
          <p:spPr bwMode="auto">
            <a:xfrm>
              <a:off x="4240420" y="684209"/>
              <a:ext cx="73025" cy="107949"/>
            </a:xfrm>
            <a:custGeom>
              <a:avLst/>
              <a:gdLst/>
              <a:ahLst/>
              <a:cxnLst>
                <a:cxn ang="0">
                  <a:pos x="33" y="0"/>
                </a:cxn>
                <a:cxn ang="0">
                  <a:pos x="0" y="19"/>
                </a:cxn>
                <a:cxn ang="0">
                  <a:pos x="54" y="137"/>
                </a:cxn>
                <a:cxn ang="0">
                  <a:pos x="92" y="121"/>
                </a:cxn>
                <a:cxn ang="0">
                  <a:pos x="33" y="0"/>
                </a:cxn>
              </a:cxnLst>
              <a:rect l="0" t="0" r="r" b="b"/>
              <a:pathLst>
                <a:path w="92" h="137">
                  <a:moveTo>
                    <a:pt x="33" y="0"/>
                  </a:moveTo>
                  <a:lnTo>
                    <a:pt x="0" y="19"/>
                  </a:lnTo>
                  <a:lnTo>
                    <a:pt x="54" y="137"/>
                  </a:lnTo>
                  <a:lnTo>
                    <a:pt x="92" y="121"/>
                  </a:lnTo>
                  <a:lnTo>
                    <a:pt x="33" y="0"/>
                  </a:lnTo>
                  <a:close/>
                </a:path>
              </a:pathLst>
            </a:custGeom>
            <a:solidFill>
              <a:srgbClr val="B5BAC4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30" name="Freeform 150"/>
            <p:cNvSpPr>
              <a:spLocks/>
            </p:cNvSpPr>
            <p:nvPr/>
          </p:nvSpPr>
          <p:spPr bwMode="auto">
            <a:xfrm>
              <a:off x="4124534" y="377823"/>
              <a:ext cx="20638" cy="23813"/>
            </a:xfrm>
            <a:custGeom>
              <a:avLst/>
              <a:gdLst/>
              <a:ahLst/>
              <a:cxnLst>
                <a:cxn ang="0">
                  <a:pos x="26" y="22"/>
                </a:cxn>
                <a:cxn ang="0">
                  <a:pos x="15" y="11"/>
                </a:cxn>
                <a:cxn ang="0">
                  <a:pos x="0" y="0"/>
                </a:cxn>
                <a:cxn ang="0">
                  <a:pos x="15" y="30"/>
                </a:cxn>
                <a:cxn ang="0">
                  <a:pos x="26" y="22"/>
                </a:cxn>
              </a:cxnLst>
              <a:rect l="0" t="0" r="r" b="b"/>
              <a:pathLst>
                <a:path w="26" h="30">
                  <a:moveTo>
                    <a:pt x="26" y="22"/>
                  </a:moveTo>
                  <a:lnTo>
                    <a:pt x="15" y="11"/>
                  </a:lnTo>
                  <a:lnTo>
                    <a:pt x="0" y="0"/>
                  </a:lnTo>
                  <a:lnTo>
                    <a:pt x="15" y="30"/>
                  </a:lnTo>
                  <a:lnTo>
                    <a:pt x="26" y="22"/>
                  </a:lnTo>
                  <a:close/>
                </a:path>
              </a:pathLst>
            </a:custGeom>
            <a:solidFill>
              <a:srgbClr val="004756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31" name="Freeform 151"/>
            <p:cNvSpPr>
              <a:spLocks/>
            </p:cNvSpPr>
            <p:nvPr/>
          </p:nvSpPr>
          <p:spPr bwMode="auto">
            <a:xfrm>
              <a:off x="4645234" y="347661"/>
              <a:ext cx="11112" cy="17464"/>
            </a:xfrm>
            <a:custGeom>
              <a:avLst/>
              <a:gdLst/>
              <a:ahLst/>
              <a:cxnLst>
                <a:cxn ang="0">
                  <a:pos x="7" y="0"/>
                </a:cxn>
                <a:cxn ang="0">
                  <a:pos x="5" y="1"/>
                </a:cxn>
                <a:cxn ang="0">
                  <a:pos x="3" y="3"/>
                </a:cxn>
                <a:cxn ang="0">
                  <a:pos x="1" y="7"/>
                </a:cxn>
                <a:cxn ang="0">
                  <a:pos x="0" y="11"/>
                </a:cxn>
                <a:cxn ang="0">
                  <a:pos x="1" y="16"/>
                </a:cxn>
                <a:cxn ang="0">
                  <a:pos x="3" y="19"/>
                </a:cxn>
                <a:cxn ang="0">
                  <a:pos x="5" y="22"/>
                </a:cxn>
                <a:cxn ang="0">
                  <a:pos x="7" y="23"/>
                </a:cxn>
                <a:cxn ang="0">
                  <a:pos x="9" y="22"/>
                </a:cxn>
                <a:cxn ang="0">
                  <a:pos x="12" y="19"/>
                </a:cxn>
                <a:cxn ang="0">
                  <a:pos x="13" y="16"/>
                </a:cxn>
                <a:cxn ang="0">
                  <a:pos x="14" y="11"/>
                </a:cxn>
                <a:cxn ang="0">
                  <a:pos x="13" y="7"/>
                </a:cxn>
                <a:cxn ang="0">
                  <a:pos x="12" y="3"/>
                </a:cxn>
                <a:cxn ang="0">
                  <a:pos x="9" y="1"/>
                </a:cxn>
                <a:cxn ang="0">
                  <a:pos x="7" y="0"/>
                </a:cxn>
              </a:cxnLst>
              <a:rect l="0" t="0" r="r" b="b"/>
              <a:pathLst>
                <a:path w="14" h="23">
                  <a:moveTo>
                    <a:pt x="7" y="0"/>
                  </a:moveTo>
                  <a:lnTo>
                    <a:pt x="5" y="1"/>
                  </a:lnTo>
                  <a:lnTo>
                    <a:pt x="3" y="3"/>
                  </a:lnTo>
                  <a:lnTo>
                    <a:pt x="1" y="7"/>
                  </a:lnTo>
                  <a:lnTo>
                    <a:pt x="0" y="11"/>
                  </a:lnTo>
                  <a:lnTo>
                    <a:pt x="1" y="16"/>
                  </a:lnTo>
                  <a:lnTo>
                    <a:pt x="3" y="19"/>
                  </a:lnTo>
                  <a:lnTo>
                    <a:pt x="5" y="22"/>
                  </a:lnTo>
                  <a:lnTo>
                    <a:pt x="7" y="23"/>
                  </a:lnTo>
                  <a:lnTo>
                    <a:pt x="9" y="22"/>
                  </a:lnTo>
                  <a:lnTo>
                    <a:pt x="12" y="19"/>
                  </a:lnTo>
                  <a:lnTo>
                    <a:pt x="13" y="16"/>
                  </a:lnTo>
                  <a:lnTo>
                    <a:pt x="14" y="11"/>
                  </a:lnTo>
                  <a:lnTo>
                    <a:pt x="13" y="7"/>
                  </a:lnTo>
                  <a:lnTo>
                    <a:pt x="12" y="3"/>
                  </a:lnTo>
                  <a:lnTo>
                    <a:pt x="9" y="1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004756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32" name="Freeform 152"/>
            <p:cNvSpPr>
              <a:spLocks/>
            </p:cNvSpPr>
            <p:nvPr/>
          </p:nvSpPr>
          <p:spPr bwMode="auto">
            <a:xfrm>
              <a:off x="4449970" y="398461"/>
              <a:ext cx="11112" cy="17464"/>
            </a:xfrm>
            <a:custGeom>
              <a:avLst/>
              <a:gdLst/>
              <a:ahLst/>
              <a:cxnLst>
                <a:cxn ang="0">
                  <a:pos x="7" y="0"/>
                </a:cxn>
                <a:cxn ang="0">
                  <a:pos x="4" y="1"/>
                </a:cxn>
                <a:cxn ang="0">
                  <a:pos x="2" y="3"/>
                </a:cxn>
                <a:cxn ang="0">
                  <a:pos x="1" y="6"/>
                </a:cxn>
                <a:cxn ang="0">
                  <a:pos x="0" y="11"/>
                </a:cxn>
                <a:cxn ang="0">
                  <a:pos x="1" y="15"/>
                </a:cxn>
                <a:cxn ang="0">
                  <a:pos x="2" y="19"/>
                </a:cxn>
                <a:cxn ang="0">
                  <a:pos x="4" y="21"/>
                </a:cxn>
                <a:cxn ang="0">
                  <a:pos x="7" y="22"/>
                </a:cxn>
                <a:cxn ang="0">
                  <a:pos x="9" y="21"/>
                </a:cxn>
                <a:cxn ang="0">
                  <a:pos x="11" y="19"/>
                </a:cxn>
                <a:cxn ang="0">
                  <a:pos x="12" y="16"/>
                </a:cxn>
                <a:cxn ang="0">
                  <a:pos x="14" y="12"/>
                </a:cxn>
                <a:cxn ang="0">
                  <a:pos x="12" y="7"/>
                </a:cxn>
                <a:cxn ang="0">
                  <a:pos x="11" y="4"/>
                </a:cxn>
                <a:cxn ang="0">
                  <a:pos x="9" y="1"/>
                </a:cxn>
                <a:cxn ang="0">
                  <a:pos x="7" y="0"/>
                </a:cxn>
              </a:cxnLst>
              <a:rect l="0" t="0" r="r" b="b"/>
              <a:pathLst>
                <a:path w="14" h="22">
                  <a:moveTo>
                    <a:pt x="7" y="0"/>
                  </a:moveTo>
                  <a:lnTo>
                    <a:pt x="4" y="1"/>
                  </a:lnTo>
                  <a:lnTo>
                    <a:pt x="2" y="3"/>
                  </a:lnTo>
                  <a:lnTo>
                    <a:pt x="1" y="6"/>
                  </a:lnTo>
                  <a:lnTo>
                    <a:pt x="0" y="11"/>
                  </a:lnTo>
                  <a:lnTo>
                    <a:pt x="1" y="15"/>
                  </a:lnTo>
                  <a:lnTo>
                    <a:pt x="2" y="19"/>
                  </a:lnTo>
                  <a:lnTo>
                    <a:pt x="4" y="21"/>
                  </a:lnTo>
                  <a:lnTo>
                    <a:pt x="7" y="22"/>
                  </a:lnTo>
                  <a:lnTo>
                    <a:pt x="9" y="21"/>
                  </a:lnTo>
                  <a:lnTo>
                    <a:pt x="11" y="19"/>
                  </a:lnTo>
                  <a:lnTo>
                    <a:pt x="12" y="16"/>
                  </a:lnTo>
                  <a:lnTo>
                    <a:pt x="14" y="12"/>
                  </a:lnTo>
                  <a:lnTo>
                    <a:pt x="12" y="7"/>
                  </a:lnTo>
                  <a:lnTo>
                    <a:pt x="11" y="4"/>
                  </a:lnTo>
                  <a:lnTo>
                    <a:pt x="9" y="1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004756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33" name="Freeform 153"/>
            <p:cNvSpPr>
              <a:spLocks/>
            </p:cNvSpPr>
            <p:nvPr/>
          </p:nvSpPr>
          <p:spPr bwMode="auto">
            <a:xfrm>
              <a:off x="4299160" y="434973"/>
              <a:ext cx="11112" cy="17464"/>
            </a:xfrm>
            <a:custGeom>
              <a:avLst/>
              <a:gdLst/>
              <a:ahLst/>
              <a:cxnLst>
                <a:cxn ang="0">
                  <a:pos x="6" y="0"/>
                </a:cxn>
                <a:cxn ang="0">
                  <a:pos x="3" y="1"/>
                </a:cxn>
                <a:cxn ang="0">
                  <a:pos x="1" y="4"/>
                </a:cxn>
                <a:cxn ang="0">
                  <a:pos x="0" y="6"/>
                </a:cxn>
                <a:cxn ang="0">
                  <a:pos x="0" y="11"/>
                </a:cxn>
                <a:cxn ang="0">
                  <a:pos x="0" y="15"/>
                </a:cxn>
                <a:cxn ang="0">
                  <a:pos x="1" y="19"/>
                </a:cxn>
                <a:cxn ang="0">
                  <a:pos x="3" y="22"/>
                </a:cxn>
                <a:cxn ang="0">
                  <a:pos x="6" y="23"/>
                </a:cxn>
                <a:cxn ang="0">
                  <a:pos x="9" y="22"/>
                </a:cxn>
                <a:cxn ang="0">
                  <a:pos x="11" y="20"/>
                </a:cxn>
                <a:cxn ang="0">
                  <a:pos x="12" y="16"/>
                </a:cxn>
                <a:cxn ang="0">
                  <a:pos x="12" y="12"/>
                </a:cxn>
                <a:cxn ang="0">
                  <a:pos x="12" y="7"/>
                </a:cxn>
                <a:cxn ang="0">
                  <a:pos x="11" y="4"/>
                </a:cxn>
                <a:cxn ang="0">
                  <a:pos x="9" y="1"/>
                </a:cxn>
                <a:cxn ang="0">
                  <a:pos x="6" y="0"/>
                </a:cxn>
              </a:cxnLst>
              <a:rect l="0" t="0" r="r" b="b"/>
              <a:pathLst>
                <a:path w="12" h="23">
                  <a:moveTo>
                    <a:pt x="6" y="0"/>
                  </a:moveTo>
                  <a:lnTo>
                    <a:pt x="3" y="1"/>
                  </a:lnTo>
                  <a:lnTo>
                    <a:pt x="1" y="4"/>
                  </a:lnTo>
                  <a:lnTo>
                    <a:pt x="0" y="6"/>
                  </a:lnTo>
                  <a:lnTo>
                    <a:pt x="0" y="11"/>
                  </a:lnTo>
                  <a:lnTo>
                    <a:pt x="0" y="15"/>
                  </a:lnTo>
                  <a:lnTo>
                    <a:pt x="1" y="19"/>
                  </a:lnTo>
                  <a:lnTo>
                    <a:pt x="3" y="22"/>
                  </a:lnTo>
                  <a:lnTo>
                    <a:pt x="6" y="23"/>
                  </a:lnTo>
                  <a:lnTo>
                    <a:pt x="9" y="22"/>
                  </a:lnTo>
                  <a:lnTo>
                    <a:pt x="11" y="20"/>
                  </a:lnTo>
                  <a:lnTo>
                    <a:pt x="12" y="16"/>
                  </a:lnTo>
                  <a:lnTo>
                    <a:pt x="12" y="12"/>
                  </a:lnTo>
                  <a:lnTo>
                    <a:pt x="12" y="7"/>
                  </a:lnTo>
                  <a:lnTo>
                    <a:pt x="11" y="4"/>
                  </a:lnTo>
                  <a:lnTo>
                    <a:pt x="9" y="1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4756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34" name="Freeform 154"/>
            <p:cNvSpPr>
              <a:spLocks/>
            </p:cNvSpPr>
            <p:nvPr/>
          </p:nvSpPr>
          <p:spPr bwMode="auto">
            <a:xfrm>
              <a:off x="4113421" y="479423"/>
              <a:ext cx="9525" cy="17464"/>
            </a:xfrm>
            <a:custGeom>
              <a:avLst/>
              <a:gdLst/>
              <a:ahLst/>
              <a:cxnLst>
                <a:cxn ang="0">
                  <a:pos x="7" y="0"/>
                </a:cxn>
                <a:cxn ang="0">
                  <a:pos x="4" y="1"/>
                </a:cxn>
                <a:cxn ang="0">
                  <a:pos x="2" y="3"/>
                </a:cxn>
                <a:cxn ang="0">
                  <a:pos x="1" y="6"/>
                </a:cxn>
                <a:cxn ang="0">
                  <a:pos x="0" y="10"/>
                </a:cxn>
                <a:cxn ang="0">
                  <a:pos x="1" y="15"/>
                </a:cxn>
                <a:cxn ang="0">
                  <a:pos x="2" y="18"/>
                </a:cxn>
                <a:cxn ang="0">
                  <a:pos x="4" y="20"/>
                </a:cxn>
                <a:cxn ang="0">
                  <a:pos x="7" y="22"/>
                </a:cxn>
                <a:cxn ang="0">
                  <a:pos x="9" y="20"/>
                </a:cxn>
                <a:cxn ang="0">
                  <a:pos x="11" y="18"/>
                </a:cxn>
                <a:cxn ang="0">
                  <a:pos x="12" y="16"/>
                </a:cxn>
                <a:cxn ang="0">
                  <a:pos x="12" y="11"/>
                </a:cxn>
                <a:cxn ang="0">
                  <a:pos x="12" y="7"/>
                </a:cxn>
                <a:cxn ang="0">
                  <a:pos x="11" y="3"/>
                </a:cxn>
                <a:cxn ang="0">
                  <a:pos x="9" y="1"/>
                </a:cxn>
                <a:cxn ang="0">
                  <a:pos x="7" y="0"/>
                </a:cxn>
              </a:cxnLst>
              <a:rect l="0" t="0" r="r" b="b"/>
              <a:pathLst>
                <a:path w="12" h="22">
                  <a:moveTo>
                    <a:pt x="7" y="0"/>
                  </a:moveTo>
                  <a:lnTo>
                    <a:pt x="4" y="1"/>
                  </a:lnTo>
                  <a:lnTo>
                    <a:pt x="2" y="3"/>
                  </a:lnTo>
                  <a:lnTo>
                    <a:pt x="1" y="6"/>
                  </a:lnTo>
                  <a:lnTo>
                    <a:pt x="0" y="10"/>
                  </a:lnTo>
                  <a:lnTo>
                    <a:pt x="1" y="15"/>
                  </a:lnTo>
                  <a:lnTo>
                    <a:pt x="2" y="18"/>
                  </a:lnTo>
                  <a:lnTo>
                    <a:pt x="4" y="20"/>
                  </a:lnTo>
                  <a:lnTo>
                    <a:pt x="7" y="22"/>
                  </a:lnTo>
                  <a:lnTo>
                    <a:pt x="9" y="20"/>
                  </a:lnTo>
                  <a:lnTo>
                    <a:pt x="11" y="18"/>
                  </a:lnTo>
                  <a:lnTo>
                    <a:pt x="12" y="16"/>
                  </a:lnTo>
                  <a:lnTo>
                    <a:pt x="12" y="11"/>
                  </a:lnTo>
                  <a:lnTo>
                    <a:pt x="12" y="7"/>
                  </a:lnTo>
                  <a:lnTo>
                    <a:pt x="11" y="3"/>
                  </a:lnTo>
                  <a:lnTo>
                    <a:pt x="9" y="1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004756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35" name="Freeform 155"/>
            <p:cNvSpPr>
              <a:spLocks/>
            </p:cNvSpPr>
            <p:nvPr/>
          </p:nvSpPr>
          <p:spPr bwMode="auto">
            <a:xfrm>
              <a:off x="3940384" y="519111"/>
              <a:ext cx="9525" cy="19051"/>
            </a:xfrm>
            <a:custGeom>
              <a:avLst/>
              <a:gdLst/>
              <a:ahLst/>
              <a:cxnLst>
                <a:cxn ang="0">
                  <a:pos x="6" y="0"/>
                </a:cxn>
                <a:cxn ang="0">
                  <a:pos x="3" y="1"/>
                </a:cxn>
                <a:cxn ang="0">
                  <a:pos x="1" y="4"/>
                </a:cxn>
                <a:cxn ang="0">
                  <a:pos x="0" y="7"/>
                </a:cxn>
                <a:cxn ang="0">
                  <a:pos x="0" y="12"/>
                </a:cxn>
                <a:cxn ang="0">
                  <a:pos x="0" y="16"/>
                </a:cxn>
                <a:cxn ang="0">
                  <a:pos x="1" y="20"/>
                </a:cxn>
                <a:cxn ang="0">
                  <a:pos x="3" y="22"/>
                </a:cxn>
                <a:cxn ang="0">
                  <a:pos x="6" y="23"/>
                </a:cxn>
                <a:cxn ang="0">
                  <a:pos x="8" y="22"/>
                </a:cxn>
                <a:cxn ang="0">
                  <a:pos x="10" y="20"/>
                </a:cxn>
                <a:cxn ang="0">
                  <a:pos x="12" y="16"/>
                </a:cxn>
                <a:cxn ang="0">
                  <a:pos x="13" y="12"/>
                </a:cxn>
                <a:cxn ang="0">
                  <a:pos x="12" y="7"/>
                </a:cxn>
                <a:cxn ang="0">
                  <a:pos x="10" y="4"/>
                </a:cxn>
                <a:cxn ang="0">
                  <a:pos x="8" y="1"/>
                </a:cxn>
                <a:cxn ang="0">
                  <a:pos x="6" y="0"/>
                </a:cxn>
              </a:cxnLst>
              <a:rect l="0" t="0" r="r" b="b"/>
              <a:pathLst>
                <a:path w="13" h="23">
                  <a:moveTo>
                    <a:pt x="6" y="0"/>
                  </a:moveTo>
                  <a:lnTo>
                    <a:pt x="3" y="1"/>
                  </a:lnTo>
                  <a:lnTo>
                    <a:pt x="1" y="4"/>
                  </a:lnTo>
                  <a:lnTo>
                    <a:pt x="0" y="7"/>
                  </a:lnTo>
                  <a:lnTo>
                    <a:pt x="0" y="12"/>
                  </a:lnTo>
                  <a:lnTo>
                    <a:pt x="0" y="16"/>
                  </a:lnTo>
                  <a:lnTo>
                    <a:pt x="1" y="20"/>
                  </a:lnTo>
                  <a:lnTo>
                    <a:pt x="3" y="22"/>
                  </a:lnTo>
                  <a:lnTo>
                    <a:pt x="6" y="23"/>
                  </a:lnTo>
                  <a:lnTo>
                    <a:pt x="8" y="22"/>
                  </a:lnTo>
                  <a:lnTo>
                    <a:pt x="10" y="20"/>
                  </a:lnTo>
                  <a:lnTo>
                    <a:pt x="12" y="16"/>
                  </a:lnTo>
                  <a:lnTo>
                    <a:pt x="13" y="12"/>
                  </a:lnTo>
                  <a:lnTo>
                    <a:pt x="12" y="7"/>
                  </a:lnTo>
                  <a:lnTo>
                    <a:pt x="10" y="4"/>
                  </a:lnTo>
                  <a:lnTo>
                    <a:pt x="8" y="1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4756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36" name="Freeform 156"/>
            <p:cNvSpPr>
              <a:spLocks/>
            </p:cNvSpPr>
            <p:nvPr/>
          </p:nvSpPr>
          <p:spPr bwMode="auto">
            <a:xfrm>
              <a:off x="4615072" y="358773"/>
              <a:ext cx="9525" cy="17464"/>
            </a:xfrm>
            <a:custGeom>
              <a:avLst/>
              <a:gdLst/>
              <a:ahLst/>
              <a:cxnLst>
                <a:cxn ang="0">
                  <a:pos x="7" y="0"/>
                </a:cxn>
                <a:cxn ang="0">
                  <a:pos x="4" y="1"/>
                </a:cxn>
                <a:cxn ang="0">
                  <a:pos x="2" y="3"/>
                </a:cxn>
                <a:cxn ang="0">
                  <a:pos x="0" y="6"/>
                </a:cxn>
                <a:cxn ang="0">
                  <a:pos x="0" y="11"/>
                </a:cxn>
                <a:cxn ang="0">
                  <a:pos x="0" y="16"/>
                </a:cxn>
                <a:cxn ang="0">
                  <a:pos x="2" y="19"/>
                </a:cxn>
                <a:cxn ang="0">
                  <a:pos x="4" y="21"/>
                </a:cxn>
                <a:cxn ang="0">
                  <a:pos x="7" y="23"/>
                </a:cxn>
                <a:cxn ang="0">
                  <a:pos x="9" y="21"/>
                </a:cxn>
                <a:cxn ang="0">
                  <a:pos x="12" y="19"/>
                </a:cxn>
                <a:cxn ang="0">
                  <a:pos x="13" y="16"/>
                </a:cxn>
                <a:cxn ang="0">
                  <a:pos x="13" y="11"/>
                </a:cxn>
                <a:cxn ang="0">
                  <a:pos x="13" y="6"/>
                </a:cxn>
                <a:cxn ang="0">
                  <a:pos x="12" y="3"/>
                </a:cxn>
                <a:cxn ang="0">
                  <a:pos x="9" y="1"/>
                </a:cxn>
                <a:cxn ang="0">
                  <a:pos x="7" y="0"/>
                </a:cxn>
              </a:cxnLst>
              <a:rect l="0" t="0" r="r" b="b"/>
              <a:pathLst>
                <a:path w="13" h="23">
                  <a:moveTo>
                    <a:pt x="7" y="0"/>
                  </a:moveTo>
                  <a:lnTo>
                    <a:pt x="4" y="1"/>
                  </a:lnTo>
                  <a:lnTo>
                    <a:pt x="2" y="3"/>
                  </a:lnTo>
                  <a:lnTo>
                    <a:pt x="0" y="6"/>
                  </a:lnTo>
                  <a:lnTo>
                    <a:pt x="0" y="11"/>
                  </a:lnTo>
                  <a:lnTo>
                    <a:pt x="0" y="16"/>
                  </a:lnTo>
                  <a:lnTo>
                    <a:pt x="2" y="19"/>
                  </a:lnTo>
                  <a:lnTo>
                    <a:pt x="4" y="21"/>
                  </a:lnTo>
                  <a:lnTo>
                    <a:pt x="7" y="23"/>
                  </a:lnTo>
                  <a:lnTo>
                    <a:pt x="9" y="21"/>
                  </a:lnTo>
                  <a:lnTo>
                    <a:pt x="12" y="19"/>
                  </a:lnTo>
                  <a:lnTo>
                    <a:pt x="13" y="16"/>
                  </a:lnTo>
                  <a:lnTo>
                    <a:pt x="13" y="11"/>
                  </a:lnTo>
                  <a:lnTo>
                    <a:pt x="13" y="6"/>
                  </a:lnTo>
                  <a:lnTo>
                    <a:pt x="12" y="3"/>
                  </a:lnTo>
                  <a:lnTo>
                    <a:pt x="9" y="1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004756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37" name="Freeform 157"/>
            <p:cNvSpPr>
              <a:spLocks/>
            </p:cNvSpPr>
            <p:nvPr/>
          </p:nvSpPr>
          <p:spPr bwMode="auto">
            <a:xfrm>
              <a:off x="4418221" y="406397"/>
              <a:ext cx="11112" cy="17464"/>
            </a:xfrm>
            <a:custGeom>
              <a:avLst/>
              <a:gdLst/>
              <a:ahLst/>
              <a:cxnLst>
                <a:cxn ang="0">
                  <a:pos x="6" y="0"/>
                </a:cxn>
                <a:cxn ang="0">
                  <a:pos x="3" y="2"/>
                </a:cxn>
                <a:cxn ang="0">
                  <a:pos x="2" y="4"/>
                </a:cxn>
                <a:cxn ang="0">
                  <a:pos x="0" y="7"/>
                </a:cxn>
                <a:cxn ang="0">
                  <a:pos x="0" y="12"/>
                </a:cxn>
                <a:cxn ang="0">
                  <a:pos x="0" y="17"/>
                </a:cxn>
                <a:cxn ang="0">
                  <a:pos x="2" y="20"/>
                </a:cxn>
                <a:cxn ang="0">
                  <a:pos x="3" y="22"/>
                </a:cxn>
                <a:cxn ang="0">
                  <a:pos x="6" y="23"/>
                </a:cxn>
                <a:cxn ang="0">
                  <a:pos x="9" y="23"/>
                </a:cxn>
                <a:cxn ang="0">
                  <a:pos x="11" y="21"/>
                </a:cxn>
                <a:cxn ang="0">
                  <a:pos x="12" y="18"/>
                </a:cxn>
                <a:cxn ang="0">
                  <a:pos x="12" y="13"/>
                </a:cxn>
                <a:cxn ang="0">
                  <a:pos x="12" y="9"/>
                </a:cxn>
                <a:cxn ang="0">
                  <a:pos x="11" y="5"/>
                </a:cxn>
                <a:cxn ang="0">
                  <a:pos x="9" y="2"/>
                </a:cxn>
                <a:cxn ang="0">
                  <a:pos x="6" y="0"/>
                </a:cxn>
              </a:cxnLst>
              <a:rect l="0" t="0" r="r" b="b"/>
              <a:pathLst>
                <a:path w="12" h="23">
                  <a:moveTo>
                    <a:pt x="6" y="0"/>
                  </a:moveTo>
                  <a:lnTo>
                    <a:pt x="3" y="2"/>
                  </a:lnTo>
                  <a:lnTo>
                    <a:pt x="2" y="4"/>
                  </a:lnTo>
                  <a:lnTo>
                    <a:pt x="0" y="7"/>
                  </a:lnTo>
                  <a:lnTo>
                    <a:pt x="0" y="12"/>
                  </a:lnTo>
                  <a:lnTo>
                    <a:pt x="0" y="17"/>
                  </a:lnTo>
                  <a:lnTo>
                    <a:pt x="2" y="20"/>
                  </a:lnTo>
                  <a:lnTo>
                    <a:pt x="3" y="22"/>
                  </a:lnTo>
                  <a:lnTo>
                    <a:pt x="6" y="23"/>
                  </a:lnTo>
                  <a:lnTo>
                    <a:pt x="9" y="23"/>
                  </a:lnTo>
                  <a:lnTo>
                    <a:pt x="11" y="21"/>
                  </a:lnTo>
                  <a:lnTo>
                    <a:pt x="12" y="18"/>
                  </a:lnTo>
                  <a:lnTo>
                    <a:pt x="12" y="13"/>
                  </a:lnTo>
                  <a:lnTo>
                    <a:pt x="12" y="9"/>
                  </a:lnTo>
                  <a:lnTo>
                    <a:pt x="11" y="5"/>
                  </a:lnTo>
                  <a:lnTo>
                    <a:pt x="9" y="2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4756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38" name="Freeform 158"/>
            <p:cNvSpPr>
              <a:spLocks/>
            </p:cNvSpPr>
            <p:nvPr/>
          </p:nvSpPr>
          <p:spPr bwMode="auto">
            <a:xfrm>
              <a:off x="4267408" y="442911"/>
              <a:ext cx="11112" cy="17464"/>
            </a:xfrm>
            <a:custGeom>
              <a:avLst/>
              <a:gdLst/>
              <a:ahLst/>
              <a:cxnLst>
                <a:cxn ang="0">
                  <a:pos x="7" y="0"/>
                </a:cxn>
                <a:cxn ang="0">
                  <a:pos x="5" y="1"/>
                </a:cxn>
                <a:cxn ang="0">
                  <a:pos x="3" y="3"/>
                </a:cxn>
                <a:cxn ang="0">
                  <a:pos x="2" y="6"/>
                </a:cxn>
                <a:cxn ang="0">
                  <a:pos x="0" y="11"/>
                </a:cxn>
                <a:cxn ang="0">
                  <a:pos x="2" y="16"/>
                </a:cxn>
                <a:cxn ang="0">
                  <a:pos x="3" y="19"/>
                </a:cxn>
                <a:cxn ang="0">
                  <a:pos x="5" y="21"/>
                </a:cxn>
                <a:cxn ang="0">
                  <a:pos x="7" y="23"/>
                </a:cxn>
                <a:cxn ang="0">
                  <a:pos x="10" y="21"/>
                </a:cxn>
                <a:cxn ang="0">
                  <a:pos x="12" y="19"/>
                </a:cxn>
                <a:cxn ang="0">
                  <a:pos x="13" y="17"/>
                </a:cxn>
                <a:cxn ang="0">
                  <a:pos x="14" y="12"/>
                </a:cxn>
                <a:cxn ang="0">
                  <a:pos x="13" y="8"/>
                </a:cxn>
                <a:cxn ang="0">
                  <a:pos x="12" y="3"/>
                </a:cxn>
                <a:cxn ang="0">
                  <a:pos x="10" y="1"/>
                </a:cxn>
                <a:cxn ang="0">
                  <a:pos x="7" y="0"/>
                </a:cxn>
              </a:cxnLst>
              <a:rect l="0" t="0" r="r" b="b"/>
              <a:pathLst>
                <a:path w="14" h="23">
                  <a:moveTo>
                    <a:pt x="7" y="0"/>
                  </a:moveTo>
                  <a:lnTo>
                    <a:pt x="5" y="1"/>
                  </a:lnTo>
                  <a:lnTo>
                    <a:pt x="3" y="3"/>
                  </a:lnTo>
                  <a:lnTo>
                    <a:pt x="2" y="6"/>
                  </a:lnTo>
                  <a:lnTo>
                    <a:pt x="0" y="11"/>
                  </a:lnTo>
                  <a:lnTo>
                    <a:pt x="2" y="16"/>
                  </a:lnTo>
                  <a:lnTo>
                    <a:pt x="3" y="19"/>
                  </a:lnTo>
                  <a:lnTo>
                    <a:pt x="5" y="21"/>
                  </a:lnTo>
                  <a:lnTo>
                    <a:pt x="7" y="23"/>
                  </a:lnTo>
                  <a:lnTo>
                    <a:pt x="10" y="21"/>
                  </a:lnTo>
                  <a:lnTo>
                    <a:pt x="12" y="19"/>
                  </a:lnTo>
                  <a:lnTo>
                    <a:pt x="13" y="17"/>
                  </a:lnTo>
                  <a:lnTo>
                    <a:pt x="14" y="12"/>
                  </a:lnTo>
                  <a:lnTo>
                    <a:pt x="13" y="8"/>
                  </a:lnTo>
                  <a:lnTo>
                    <a:pt x="12" y="3"/>
                  </a:lnTo>
                  <a:lnTo>
                    <a:pt x="10" y="1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004756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39" name="Freeform 159"/>
            <p:cNvSpPr>
              <a:spLocks/>
            </p:cNvSpPr>
            <p:nvPr/>
          </p:nvSpPr>
          <p:spPr bwMode="auto">
            <a:xfrm>
              <a:off x="4081672" y="488947"/>
              <a:ext cx="11112" cy="15875"/>
            </a:xfrm>
            <a:custGeom>
              <a:avLst/>
              <a:gdLst/>
              <a:ahLst/>
              <a:cxnLst>
                <a:cxn ang="0">
                  <a:pos x="7" y="0"/>
                </a:cxn>
                <a:cxn ang="0">
                  <a:pos x="4" y="1"/>
                </a:cxn>
                <a:cxn ang="0">
                  <a:pos x="2" y="2"/>
                </a:cxn>
                <a:cxn ang="0">
                  <a:pos x="1" y="6"/>
                </a:cxn>
                <a:cxn ang="0">
                  <a:pos x="0" y="10"/>
                </a:cxn>
                <a:cxn ang="0">
                  <a:pos x="1" y="15"/>
                </a:cxn>
                <a:cxn ang="0">
                  <a:pos x="2" y="19"/>
                </a:cxn>
                <a:cxn ang="0">
                  <a:pos x="4" y="21"/>
                </a:cxn>
                <a:cxn ang="0">
                  <a:pos x="7" y="22"/>
                </a:cxn>
                <a:cxn ang="0">
                  <a:pos x="9" y="21"/>
                </a:cxn>
                <a:cxn ang="0">
                  <a:pos x="11" y="19"/>
                </a:cxn>
                <a:cxn ang="0">
                  <a:pos x="12" y="16"/>
                </a:cxn>
                <a:cxn ang="0">
                  <a:pos x="13" y="12"/>
                </a:cxn>
                <a:cxn ang="0">
                  <a:pos x="12" y="7"/>
                </a:cxn>
                <a:cxn ang="0">
                  <a:pos x="11" y="4"/>
                </a:cxn>
                <a:cxn ang="0">
                  <a:pos x="9" y="1"/>
                </a:cxn>
                <a:cxn ang="0">
                  <a:pos x="7" y="0"/>
                </a:cxn>
              </a:cxnLst>
              <a:rect l="0" t="0" r="r" b="b"/>
              <a:pathLst>
                <a:path w="13" h="22">
                  <a:moveTo>
                    <a:pt x="7" y="0"/>
                  </a:moveTo>
                  <a:lnTo>
                    <a:pt x="4" y="1"/>
                  </a:lnTo>
                  <a:lnTo>
                    <a:pt x="2" y="2"/>
                  </a:lnTo>
                  <a:lnTo>
                    <a:pt x="1" y="6"/>
                  </a:lnTo>
                  <a:lnTo>
                    <a:pt x="0" y="10"/>
                  </a:lnTo>
                  <a:lnTo>
                    <a:pt x="1" y="15"/>
                  </a:lnTo>
                  <a:lnTo>
                    <a:pt x="2" y="19"/>
                  </a:lnTo>
                  <a:lnTo>
                    <a:pt x="4" y="21"/>
                  </a:lnTo>
                  <a:lnTo>
                    <a:pt x="7" y="22"/>
                  </a:lnTo>
                  <a:lnTo>
                    <a:pt x="9" y="21"/>
                  </a:lnTo>
                  <a:lnTo>
                    <a:pt x="11" y="19"/>
                  </a:lnTo>
                  <a:lnTo>
                    <a:pt x="12" y="16"/>
                  </a:lnTo>
                  <a:lnTo>
                    <a:pt x="13" y="12"/>
                  </a:lnTo>
                  <a:lnTo>
                    <a:pt x="12" y="7"/>
                  </a:lnTo>
                  <a:lnTo>
                    <a:pt x="11" y="4"/>
                  </a:lnTo>
                  <a:lnTo>
                    <a:pt x="9" y="1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004756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40" name="Freeform 160"/>
            <p:cNvSpPr>
              <a:spLocks/>
            </p:cNvSpPr>
            <p:nvPr/>
          </p:nvSpPr>
          <p:spPr bwMode="auto">
            <a:xfrm>
              <a:off x="3908633" y="527047"/>
              <a:ext cx="9525" cy="19051"/>
            </a:xfrm>
            <a:custGeom>
              <a:avLst/>
              <a:gdLst/>
              <a:ahLst/>
              <a:cxnLst>
                <a:cxn ang="0">
                  <a:pos x="7" y="0"/>
                </a:cxn>
                <a:cxn ang="0">
                  <a:pos x="4" y="1"/>
                </a:cxn>
                <a:cxn ang="0">
                  <a:pos x="2" y="3"/>
                </a:cxn>
                <a:cxn ang="0">
                  <a:pos x="1" y="7"/>
                </a:cxn>
                <a:cxn ang="0">
                  <a:pos x="0" y="11"/>
                </a:cxn>
                <a:cxn ang="0">
                  <a:pos x="1" y="16"/>
                </a:cxn>
                <a:cxn ang="0">
                  <a:pos x="2" y="19"/>
                </a:cxn>
                <a:cxn ang="0">
                  <a:pos x="4" y="22"/>
                </a:cxn>
                <a:cxn ang="0">
                  <a:pos x="7" y="23"/>
                </a:cxn>
                <a:cxn ang="0">
                  <a:pos x="9" y="23"/>
                </a:cxn>
                <a:cxn ang="0">
                  <a:pos x="11" y="20"/>
                </a:cxn>
                <a:cxn ang="0">
                  <a:pos x="12" y="17"/>
                </a:cxn>
                <a:cxn ang="0">
                  <a:pos x="12" y="12"/>
                </a:cxn>
                <a:cxn ang="0">
                  <a:pos x="12" y="8"/>
                </a:cxn>
                <a:cxn ang="0">
                  <a:pos x="11" y="4"/>
                </a:cxn>
                <a:cxn ang="0">
                  <a:pos x="9" y="1"/>
                </a:cxn>
                <a:cxn ang="0">
                  <a:pos x="7" y="0"/>
                </a:cxn>
              </a:cxnLst>
              <a:rect l="0" t="0" r="r" b="b"/>
              <a:pathLst>
                <a:path w="12" h="23">
                  <a:moveTo>
                    <a:pt x="7" y="0"/>
                  </a:moveTo>
                  <a:lnTo>
                    <a:pt x="4" y="1"/>
                  </a:lnTo>
                  <a:lnTo>
                    <a:pt x="2" y="3"/>
                  </a:lnTo>
                  <a:lnTo>
                    <a:pt x="1" y="7"/>
                  </a:lnTo>
                  <a:lnTo>
                    <a:pt x="0" y="11"/>
                  </a:lnTo>
                  <a:lnTo>
                    <a:pt x="1" y="16"/>
                  </a:lnTo>
                  <a:lnTo>
                    <a:pt x="2" y="19"/>
                  </a:lnTo>
                  <a:lnTo>
                    <a:pt x="4" y="22"/>
                  </a:lnTo>
                  <a:lnTo>
                    <a:pt x="7" y="23"/>
                  </a:lnTo>
                  <a:lnTo>
                    <a:pt x="9" y="23"/>
                  </a:lnTo>
                  <a:lnTo>
                    <a:pt x="11" y="20"/>
                  </a:lnTo>
                  <a:lnTo>
                    <a:pt x="12" y="17"/>
                  </a:lnTo>
                  <a:lnTo>
                    <a:pt x="12" y="12"/>
                  </a:lnTo>
                  <a:lnTo>
                    <a:pt x="12" y="8"/>
                  </a:lnTo>
                  <a:lnTo>
                    <a:pt x="11" y="4"/>
                  </a:lnTo>
                  <a:lnTo>
                    <a:pt x="9" y="1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004756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41" name="Freeform 161"/>
            <p:cNvSpPr>
              <a:spLocks/>
            </p:cNvSpPr>
            <p:nvPr/>
          </p:nvSpPr>
          <p:spPr bwMode="auto">
            <a:xfrm>
              <a:off x="4580147" y="368297"/>
              <a:ext cx="11112" cy="17464"/>
            </a:xfrm>
            <a:custGeom>
              <a:avLst/>
              <a:gdLst/>
              <a:ahLst/>
              <a:cxnLst>
                <a:cxn ang="0">
                  <a:pos x="7" y="0"/>
                </a:cxn>
                <a:cxn ang="0">
                  <a:pos x="5" y="1"/>
                </a:cxn>
                <a:cxn ang="0">
                  <a:pos x="3" y="4"/>
                </a:cxn>
                <a:cxn ang="0">
                  <a:pos x="2" y="7"/>
                </a:cxn>
                <a:cxn ang="0">
                  <a:pos x="0" y="12"/>
                </a:cxn>
                <a:cxn ang="0">
                  <a:pos x="2" y="16"/>
                </a:cxn>
                <a:cxn ang="0">
                  <a:pos x="3" y="20"/>
                </a:cxn>
                <a:cxn ang="0">
                  <a:pos x="5" y="22"/>
                </a:cxn>
                <a:cxn ang="0">
                  <a:pos x="7" y="23"/>
                </a:cxn>
                <a:cxn ang="0">
                  <a:pos x="10" y="22"/>
                </a:cxn>
                <a:cxn ang="0">
                  <a:pos x="12" y="20"/>
                </a:cxn>
                <a:cxn ang="0">
                  <a:pos x="13" y="16"/>
                </a:cxn>
                <a:cxn ang="0">
                  <a:pos x="13" y="12"/>
                </a:cxn>
                <a:cxn ang="0">
                  <a:pos x="13" y="7"/>
                </a:cxn>
                <a:cxn ang="0">
                  <a:pos x="12" y="4"/>
                </a:cxn>
                <a:cxn ang="0">
                  <a:pos x="10" y="1"/>
                </a:cxn>
                <a:cxn ang="0">
                  <a:pos x="7" y="0"/>
                </a:cxn>
              </a:cxnLst>
              <a:rect l="0" t="0" r="r" b="b"/>
              <a:pathLst>
                <a:path w="13" h="23">
                  <a:moveTo>
                    <a:pt x="7" y="0"/>
                  </a:moveTo>
                  <a:lnTo>
                    <a:pt x="5" y="1"/>
                  </a:lnTo>
                  <a:lnTo>
                    <a:pt x="3" y="4"/>
                  </a:lnTo>
                  <a:lnTo>
                    <a:pt x="2" y="7"/>
                  </a:lnTo>
                  <a:lnTo>
                    <a:pt x="0" y="12"/>
                  </a:lnTo>
                  <a:lnTo>
                    <a:pt x="2" y="16"/>
                  </a:lnTo>
                  <a:lnTo>
                    <a:pt x="3" y="20"/>
                  </a:lnTo>
                  <a:lnTo>
                    <a:pt x="5" y="22"/>
                  </a:lnTo>
                  <a:lnTo>
                    <a:pt x="7" y="23"/>
                  </a:lnTo>
                  <a:lnTo>
                    <a:pt x="10" y="22"/>
                  </a:lnTo>
                  <a:lnTo>
                    <a:pt x="12" y="20"/>
                  </a:lnTo>
                  <a:lnTo>
                    <a:pt x="13" y="16"/>
                  </a:lnTo>
                  <a:lnTo>
                    <a:pt x="13" y="12"/>
                  </a:lnTo>
                  <a:lnTo>
                    <a:pt x="13" y="7"/>
                  </a:lnTo>
                  <a:lnTo>
                    <a:pt x="12" y="4"/>
                  </a:lnTo>
                  <a:lnTo>
                    <a:pt x="10" y="1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004756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42" name="Freeform 162"/>
            <p:cNvSpPr>
              <a:spLocks/>
            </p:cNvSpPr>
            <p:nvPr/>
          </p:nvSpPr>
          <p:spPr bwMode="auto">
            <a:xfrm>
              <a:off x="4384884" y="412748"/>
              <a:ext cx="9525" cy="17464"/>
            </a:xfrm>
            <a:custGeom>
              <a:avLst/>
              <a:gdLst/>
              <a:ahLst/>
              <a:cxnLst>
                <a:cxn ang="0">
                  <a:pos x="7" y="0"/>
                </a:cxn>
                <a:cxn ang="0">
                  <a:pos x="5" y="1"/>
                </a:cxn>
                <a:cxn ang="0">
                  <a:pos x="2" y="3"/>
                </a:cxn>
                <a:cxn ang="0">
                  <a:pos x="1" y="6"/>
                </a:cxn>
                <a:cxn ang="0">
                  <a:pos x="0" y="11"/>
                </a:cxn>
                <a:cxn ang="0">
                  <a:pos x="1" y="16"/>
                </a:cxn>
                <a:cxn ang="0">
                  <a:pos x="2" y="19"/>
                </a:cxn>
                <a:cxn ang="0">
                  <a:pos x="5" y="21"/>
                </a:cxn>
                <a:cxn ang="0">
                  <a:pos x="7" y="23"/>
                </a:cxn>
                <a:cxn ang="0">
                  <a:pos x="9" y="21"/>
                </a:cxn>
                <a:cxn ang="0">
                  <a:pos x="11" y="19"/>
                </a:cxn>
                <a:cxn ang="0">
                  <a:pos x="13" y="17"/>
                </a:cxn>
                <a:cxn ang="0">
                  <a:pos x="13" y="12"/>
                </a:cxn>
                <a:cxn ang="0">
                  <a:pos x="13" y="8"/>
                </a:cxn>
                <a:cxn ang="0">
                  <a:pos x="11" y="4"/>
                </a:cxn>
                <a:cxn ang="0">
                  <a:pos x="9" y="1"/>
                </a:cxn>
                <a:cxn ang="0">
                  <a:pos x="7" y="0"/>
                </a:cxn>
              </a:cxnLst>
              <a:rect l="0" t="0" r="r" b="b"/>
              <a:pathLst>
                <a:path w="13" h="23">
                  <a:moveTo>
                    <a:pt x="7" y="0"/>
                  </a:moveTo>
                  <a:lnTo>
                    <a:pt x="5" y="1"/>
                  </a:lnTo>
                  <a:lnTo>
                    <a:pt x="2" y="3"/>
                  </a:lnTo>
                  <a:lnTo>
                    <a:pt x="1" y="6"/>
                  </a:lnTo>
                  <a:lnTo>
                    <a:pt x="0" y="11"/>
                  </a:lnTo>
                  <a:lnTo>
                    <a:pt x="1" y="16"/>
                  </a:lnTo>
                  <a:lnTo>
                    <a:pt x="2" y="19"/>
                  </a:lnTo>
                  <a:lnTo>
                    <a:pt x="5" y="21"/>
                  </a:lnTo>
                  <a:lnTo>
                    <a:pt x="7" y="23"/>
                  </a:lnTo>
                  <a:lnTo>
                    <a:pt x="9" y="21"/>
                  </a:lnTo>
                  <a:lnTo>
                    <a:pt x="11" y="19"/>
                  </a:lnTo>
                  <a:lnTo>
                    <a:pt x="13" y="17"/>
                  </a:lnTo>
                  <a:lnTo>
                    <a:pt x="13" y="12"/>
                  </a:lnTo>
                  <a:lnTo>
                    <a:pt x="13" y="8"/>
                  </a:lnTo>
                  <a:lnTo>
                    <a:pt x="11" y="4"/>
                  </a:lnTo>
                  <a:lnTo>
                    <a:pt x="9" y="1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004756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43" name="Freeform 163"/>
            <p:cNvSpPr>
              <a:spLocks/>
            </p:cNvSpPr>
            <p:nvPr/>
          </p:nvSpPr>
          <p:spPr bwMode="auto">
            <a:xfrm>
              <a:off x="4234071" y="449260"/>
              <a:ext cx="9525" cy="17464"/>
            </a:xfrm>
            <a:custGeom>
              <a:avLst/>
              <a:gdLst/>
              <a:ahLst/>
              <a:cxnLst>
                <a:cxn ang="0">
                  <a:pos x="6" y="0"/>
                </a:cxn>
                <a:cxn ang="0">
                  <a:pos x="3" y="1"/>
                </a:cxn>
                <a:cxn ang="0">
                  <a:pos x="2" y="3"/>
                </a:cxn>
                <a:cxn ang="0">
                  <a:pos x="1" y="5"/>
                </a:cxn>
                <a:cxn ang="0">
                  <a:pos x="0" y="10"/>
                </a:cxn>
                <a:cxn ang="0">
                  <a:pos x="1" y="15"/>
                </a:cxn>
                <a:cxn ang="0">
                  <a:pos x="2" y="19"/>
                </a:cxn>
                <a:cxn ang="0">
                  <a:pos x="3" y="21"/>
                </a:cxn>
                <a:cxn ang="0">
                  <a:pos x="6" y="23"/>
                </a:cxn>
                <a:cxn ang="0">
                  <a:pos x="8" y="21"/>
                </a:cxn>
                <a:cxn ang="0">
                  <a:pos x="10" y="19"/>
                </a:cxn>
                <a:cxn ang="0">
                  <a:pos x="11" y="16"/>
                </a:cxn>
                <a:cxn ang="0">
                  <a:pos x="13" y="11"/>
                </a:cxn>
                <a:cxn ang="0">
                  <a:pos x="11" y="6"/>
                </a:cxn>
                <a:cxn ang="0">
                  <a:pos x="10" y="3"/>
                </a:cxn>
                <a:cxn ang="0">
                  <a:pos x="8" y="1"/>
                </a:cxn>
                <a:cxn ang="0">
                  <a:pos x="6" y="0"/>
                </a:cxn>
              </a:cxnLst>
              <a:rect l="0" t="0" r="r" b="b"/>
              <a:pathLst>
                <a:path w="13" h="23">
                  <a:moveTo>
                    <a:pt x="6" y="0"/>
                  </a:moveTo>
                  <a:lnTo>
                    <a:pt x="3" y="1"/>
                  </a:lnTo>
                  <a:lnTo>
                    <a:pt x="2" y="3"/>
                  </a:lnTo>
                  <a:lnTo>
                    <a:pt x="1" y="5"/>
                  </a:lnTo>
                  <a:lnTo>
                    <a:pt x="0" y="10"/>
                  </a:lnTo>
                  <a:lnTo>
                    <a:pt x="1" y="15"/>
                  </a:lnTo>
                  <a:lnTo>
                    <a:pt x="2" y="19"/>
                  </a:lnTo>
                  <a:lnTo>
                    <a:pt x="3" y="21"/>
                  </a:lnTo>
                  <a:lnTo>
                    <a:pt x="6" y="23"/>
                  </a:lnTo>
                  <a:lnTo>
                    <a:pt x="8" y="21"/>
                  </a:lnTo>
                  <a:lnTo>
                    <a:pt x="10" y="19"/>
                  </a:lnTo>
                  <a:lnTo>
                    <a:pt x="11" y="16"/>
                  </a:lnTo>
                  <a:lnTo>
                    <a:pt x="13" y="11"/>
                  </a:lnTo>
                  <a:lnTo>
                    <a:pt x="11" y="6"/>
                  </a:lnTo>
                  <a:lnTo>
                    <a:pt x="10" y="3"/>
                  </a:lnTo>
                  <a:lnTo>
                    <a:pt x="8" y="1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4756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44" name="Freeform 164"/>
            <p:cNvSpPr>
              <a:spLocks/>
            </p:cNvSpPr>
            <p:nvPr/>
          </p:nvSpPr>
          <p:spPr bwMode="auto">
            <a:xfrm>
              <a:off x="4049922" y="493710"/>
              <a:ext cx="7938" cy="19051"/>
            </a:xfrm>
            <a:custGeom>
              <a:avLst/>
              <a:gdLst/>
              <a:ahLst/>
              <a:cxnLst>
                <a:cxn ang="0">
                  <a:pos x="6" y="0"/>
                </a:cxn>
                <a:cxn ang="0">
                  <a:pos x="4" y="1"/>
                </a:cxn>
                <a:cxn ang="0">
                  <a:pos x="1" y="3"/>
                </a:cxn>
                <a:cxn ang="0">
                  <a:pos x="0" y="7"/>
                </a:cxn>
                <a:cxn ang="0">
                  <a:pos x="0" y="12"/>
                </a:cxn>
                <a:cxn ang="0">
                  <a:pos x="0" y="16"/>
                </a:cxn>
                <a:cxn ang="0">
                  <a:pos x="1" y="20"/>
                </a:cxn>
                <a:cxn ang="0">
                  <a:pos x="4" y="22"/>
                </a:cxn>
                <a:cxn ang="0">
                  <a:pos x="6" y="23"/>
                </a:cxn>
                <a:cxn ang="0">
                  <a:pos x="8" y="22"/>
                </a:cxn>
                <a:cxn ang="0">
                  <a:pos x="11" y="20"/>
                </a:cxn>
                <a:cxn ang="0">
                  <a:pos x="12" y="17"/>
                </a:cxn>
                <a:cxn ang="0">
                  <a:pos x="12" y="13"/>
                </a:cxn>
                <a:cxn ang="0">
                  <a:pos x="12" y="8"/>
                </a:cxn>
                <a:cxn ang="0">
                  <a:pos x="11" y="3"/>
                </a:cxn>
                <a:cxn ang="0">
                  <a:pos x="8" y="1"/>
                </a:cxn>
                <a:cxn ang="0">
                  <a:pos x="6" y="0"/>
                </a:cxn>
              </a:cxnLst>
              <a:rect l="0" t="0" r="r" b="b"/>
              <a:pathLst>
                <a:path w="12" h="23">
                  <a:moveTo>
                    <a:pt x="6" y="0"/>
                  </a:moveTo>
                  <a:lnTo>
                    <a:pt x="4" y="1"/>
                  </a:lnTo>
                  <a:lnTo>
                    <a:pt x="1" y="3"/>
                  </a:lnTo>
                  <a:lnTo>
                    <a:pt x="0" y="7"/>
                  </a:lnTo>
                  <a:lnTo>
                    <a:pt x="0" y="12"/>
                  </a:lnTo>
                  <a:lnTo>
                    <a:pt x="0" y="16"/>
                  </a:lnTo>
                  <a:lnTo>
                    <a:pt x="1" y="20"/>
                  </a:lnTo>
                  <a:lnTo>
                    <a:pt x="4" y="22"/>
                  </a:lnTo>
                  <a:lnTo>
                    <a:pt x="6" y="23"/>
                  </a:lnTo>
                  <a:lnTo>
                    <a:pt x="8" y="22"/>
                  </a:lnTo>
                  <a:lnTo>
                    <a:pt x="11" y="20"/>
                  </a:lnTo>
                  <a:lnTo>
                    <a:pt x="12" y="17"/>
                  </a:lnTo>
                  <a:lnTo>
                    <a:pt x="12" y="13"/>
                  </a:lnTo>
                  <a:lnTo>
                    <a:pt x="12" y="8"/>
                  </a:lnTo>
                  <a:lnTo>
                    <a:pt x="11" y="3"/>
                  </a:lnTo>
                  <a:lnTo>
                    <a:pt x="8" y="1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4756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45" name="Freeform 165"/>
            <p:cNvSpPr>
              <a:spLocks/>
            </p:cNvSpPr>
            <p:nvPr/>
          </p:nvSpPr>
          <p:spPr bwMode="auto">
            <a:xfrm>
              <a:off x="3875296" y="533397"/>
              <a:ext cx="9525" cy="19051"/>
            </a:xfrm>
            <a:custGeom>
              <a:avLst/>
              <a:gdLst/>
              <a:ahLst/>
              <a:cxnLst>
                <a:cxn ang="0">
                  <a:pos x="6" y="0"/>
                </a:cxn>
                <a:cxn ang="0">
                  <a:pos x="4" y="1"/>
                </a:cxn>
                <a:cxn ang="0">
                  <a:pos x="1" y="3"/>
                </a:cxn>
                <a:cxn ang="0">
                  <a:pos x="0" y="7"/>
                </a:cxn>
                <a:cxn ang="0">
                  <a:pos x="0" y="11"/>
                </a:cxn>
                <a:cxn ang="0">
                  <a:pos x="0" y="16"/>
                </a:cxn>
                <a:cxn ang="0">
                  <a:pos x="1" y="19"/>
                </a:cxn>
                <a:cxn ang="0">
                  <a:pos x="4" y="22"/>
                </a:cxn>
                <a:cxn ang="0">
                  <a:pos x="6" y="23"/>
                </a:cxn>
                <a:cxn ang="0">
                  <a:pos x="8" y="22"/>
                </a:cxn>
                <a:cxn ang="0">
                  <a:pos x="10" y="19"/>
                </a:cxn>
                <a:cxn ang="0">
                  <a:pos x="12" y="17"/>
                </a:cxn>
                <a:cxn ang="0">
                  <a:pos x="13" y="12"/>
                </a:cxn>
                <a:cxn ang="0">
                  <a:pos x="12" y="8"/>
                </a:cxn>
                <a:cxn ang="0">
                  <a:pos x="10" y="3"/>
                </a:cxn>
                <a:cxn ang="0">
                  <a:pos x="8" y="1"/>
                </a:cxn>
                <a:cxn ang="0">
                  <a:pos x="6" y="0"/>
                </a:cxn>
              </a:cxnLst>
              <a:rect l="0" t="0" r="r" b="b"/>
              <a:pathLst>
                <a:path w="13" h="23">
                  <a:moveTo>
                    <a:pt x="6" y="0"/>
                  </a:moveTo>
                  <a:lnTo>
                    <a:pt x="4" y="1"/>
                  </a:lnTo>
                  <a:lnTo>
                    <a:pt x="1" y="3"/>
                  </a:lnTo>
                  <a:lnTo>
                    <a:pt x="0" y="7"/>
                  </a:lnTo>
                  <a:lnTo>
                    <a:pt x="0" y="11"/>
                  </a:lnTo>
                  <a:lnTo>
                    <a:pt x="0" y="16"/>
                  </a:lnTo>
                  <a:lnTo>
                    <a:pt x="1" y="19"/>
                  </a:lnTo>
                  <a:lnTo>
                    <a:pt x="4" y="22"/>
                  </a:lnTo>
                  <a:lnTo>
                    <a:pt x="6" y="23"/>
                  </a:lnTo>
                  <a:lnTo>
                    <a:pt x="8" y="22"/>
                  </a:lnTo>
                  <a:lnTo>
                    <a:pt x="10" y="19"/>
                  </a:lnTo>
                  <a:lnTo>
                    <a:pt x="12" y="17"/>
                  </a:lnTo>
                  <a:lnTo>
                    <a:pt x="13" y="12"/>
                  </a:lnTo>
                  <a:lnTo>
                    <a:pt x="12" y="8"/>
                  </a:lnTo>
                  <a:lnTo>
                    <a:pt x="10" y="3"/>
                  </a:lnTo>
                  <a:lnTo>
                    <a:pt x="8" y="1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4756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46" name="Freeform 166"/>
            <p:cNvSpPr>
              <a:spLocks/>
            </p:cNvSpPr>
            <p:nvPr/>
          </p:nvSpPr>
          <p:spPr bwMode="auto">
            <a:xfrm>
              <a:off x="4549983" y="376235"/>
              <a:ext cx="11112" cy="19051"/>
            </a:xfrm>
            <a:custGeom>
              <a:avLst/>
              <a:gdLst/>
              <a:ahLst/>
              <a:cxnLst>
                <a:cxn ang="0">
                  <a:pos x="6" y="0"/>
                </a:cxn>
                <a:cxn ang="0">
                  <a:pos x="4" y="1"/>
                </a:cxn>
                <a:cxn ang="0">
                  <a:pos x="2" y="3"/>
                </a:cxn>
                <a:cxn ang="0">
                  <a:pos x="0" y="6"/>
                </a:cxn>
                <a:cxn ang="0">
                  <a:pos x="0" y="11"/>
                </a:cxn>
                <a:cxn ang="0">
                  <a:pos x="0" y="16"/>
                </a:cxn>
                <a:cxn ang="0">
                  <a:pos x="2" y="19"/>
                </a:cxn>
                <a:cxn ang="0">
                  <a:pos x="4" y="21"/>
                </a:cxn>
                <a:cxn ang="0">
                  <a:pos x="6" y="23"/>
                </a:cxn>
                <a:cxn ang="0">
                  <a:pos x="10" y="21"/>
                </a:cxn>
                <a:cxn ang="0">
                  <a:pos x="12" y="19"/>
                </a:cxn>
                <a:cxn ang="0">
                  <a:pos x="13" y="16"/>
                </a:cxn>
                <a:cxn ang="0">
                  <a:pos x="13" y="11"/>
                </a:cxn>
                <a:cxn ang="0">
                  <a:pos x="13" y="6"/>
                </a:cxn>
                <a:cxn ang="0">
                  <a:pos x="12" y="3"/>
                </a:cxn>
                <a:cxn ang="0">
                  <a:pos x="10" y="1"/>
                </a:cxn>
                <a:cxn ang="0">
                  <a:pos x="6" y="0"/>
                </a:cxn>
              </a:cxnLst>
              <a:rect l="0" t="0" r="r" b="b"/>
              <a:pathLst>
                <a:path w="13" h="23">
                  <a:moveTo>
                    <a:pt x="6" y="0"/>
                  </a:moveTo>
                  <a:lnTo>
                    <a:pt x="4" y="1"/>
                  </a:lnTo>
                  <a:lnTo>
                    <a:pt x="2" y="3"/>
                  </a:lnTo>
                  <a:lnTo>
                    <a:pt x="0" y="6"/>
                  </a:lnTo>
                  <a:lnTo>
                    <a:pt x="0" y="11"/>
                  </a:lnTo>
                  <a:lnTo>
                    <a:pt x="0" y="16"/>
                  </a:lnTo>
                  <a:lnTo>
                    <a:pt x="2" y="19"/>
                  </a:lnTo>
                  <a:lnTo>
                    <a:pt x="4" y="21"/>
                  </a:lnTo>
                  <a:lnTo>
                    <a:pt x="6" y="23"/>
                  </a:lnTo>
                  <a:lnTo>
                    <a:pt x="10" y="21"/>
                  </a:lnTo>
                  <a:lnTo>
                    <a:pt x="12" y="19"/>
                  </a:lnTo>
                  <a:lnTo>
                    <a:pt x="13" y="16"/>
                  </a:lnTo>
                  <a:lnTo>
                    <a:pt x="13" y="11"/>
                  </a:lnTo>
                  <a:lnTo>
                    <a:pt x="13" y="6"/>
                  </a:lnTo>
                  <a:lnTo>
                    <a:pt x="12" y="3"/>
                  </a:lnTo>
                  <a:lnTo>
                    <a:pt x="10" y="1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4756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47" name="Freeform 167"/>
            <p:cNvSpPr>
              <a:spLocks/>
            </p:cNvSpPr>
            <p:nvPr/>
          </p:nvSpPr>
          <p:spPr bwMode="auto">
            <a:xfrm>
              <a:off x="4354721" y="419098"/>
              <a:ext cx="9525" cy="19051"/>
            </a:xfrm>
            <a:custGeom>
              <a:avLst/>
              <a:gdLst/>
              <a:ahLst/>
              <a:cxnLst>
                <a:cxn ang="0">
                  <a:pos x="6" y="0"/>
                </a:cxn>
                <a:cxn ang="0">
                  <a:pos x="3" y="1"/>
                </a:cxn>
                <a:cxn ang="0">
                  <a:pos x="1" y="3"/>
                </a:cxn>
                <a:cxn ang="0">
                  <a:pos x="0" y="7"/>
                </a:cxn>
                <a:cxn ang="0">
                  <a:pos x="0" y="11"/>
                </a:cxn>
                <a:cxn ang="0">
                  <a:pos x="0" y="16"/>
                </a:cxn>
                <a:cxn ang="0">
                  <a:pos x="1" y="19"/>
                </a:cxn>
                <a:cxn ang="0">
                  <a:pos x="3" y="22"/>
                </a:cxn>
                <a:cxn ang="0">
                  <a:pos x="6" y="23"/>
                </a:cxn>
                <a:cxn ang="0">
                  <a:pos x="9" y="22"/>
                </a:cxn>
                <a:cxn ang="0">
                  <a:pos x="11" y="19"/>
                </a:cxn>
                <a:cxn ang="0">
                  <a:pos x="13" y="17"/>
                </a:cxn>
                <a:cxn ang="0">
                  <a:pos x="13" y="12"/>
                </a:cxn>
                <a:cxn ang="0">
                  <a:pos x="13" y="8"/>
                </a:cxn>
                <a:cxn ang="0">
                  <a:pos x="11" y="3"/>
                </a:cxn>
                <a:cxn ang="0">
                  <a:pos x="9" y="1"/>
                </a:cxn>
                <a:cxn ang="0">
                  <a:pos x="6" y="0"/>
                </a:cxn>
              </a:cxnLst>
              <a:rect l="0" t="0" r="r" b="b"/>
              <a:pathLst>
                <a:path w="13" h="23">
                  <a:moveTo>
                    <a:pt x="6" y="0"/>
                  </a:moveTo>
                  <a:lnTo>
                    <a:pt x="3" y="1"/>
                  </a:lnTo>
                  <a:lnTo>
                    <a:pt x="1" y="3"/>
                  </a:lnTo>
                  <a:lnTo>
                    <a:pt x="0" y="7"/>
                  </a:lnTo>
                  <a:lnTo>
                    <a:pt x="0" y="11"/>
                  </a:lnTo>
                  <a:lnTo>
                    <a:pt x="0" y="16"/>
                  </a:lnTo>
                  <a:lnTo>
                    <a:pt x="1" y="19"/>
                  </a:lnTo>
                  <a:lnTo>
                    <a:pt x="3" y="22"/>
                  </a:lnTo>
                  <a:lnTo>
                    <a:pt x="6" y="23"/>
                  </a:lnTo>
                  <a:lnTo>
                    <a:pt x="9" y="22"/>
                  </a:lnTo>
                  <a:lnTo>
                    <a:pt x="11" y="19"/>
                  </a:lnTo>
                  <a:lnTo>
                    <a:pt x="13" y="17"/>
                  </a:lnTo>
                  <a:lnTo>
                    <a:pt x="13" y="12"/>
                  </a:lnTo>
                  <a:lnTo>
                    <a:pt x="13" y="8"/>
                  </a:lnTo>
                  <a:lnTo>
                    <a:pt x="11" y="3"/>
                  </a:lnTo>
                  <a:lnTo>
                    <a:pt x="9" y="1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4756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48" name="Freeform 168"/>
            <p:cNvSpPr>
              <a:spLocks/>
            </p:cNvSpPr>
            <p:nvPr/>
          </p:nvSpPr>
          <p:spPr bwMode="auto">
            <a:xfrm>
              <a:off x="4203908" y="455611"/>
              <a:ext cx="9525" cy="19051"/>
            </a:xfrm>
            <a:custGeom>
              <a:avLst/>
              <a:gdLst/>
              <a:ahLst/>
              <a:cxnLst>
                <a:cxn ang="0">
                  <a:pos x="7" y="0"/>
                </a:cxn>
                <a:cxn ang="0">
                  <a:pos x="4" y="1"/>
                </a:cxn>
                <a:cxn ang="0">
                  <a:pos x="2" y="3"/>
                </a:cxn>
                <a:cxn ang="0">
                  <a:pos x="1" y="6"/>
                </a:cxn>
                <a:cxn ang="0">
                  <a:pos x="0" y="10"/>
                </a:cxn>
                <a:cxn ang="0">
                  <a:pos x="1" y="15"/>
                </a:cxn>
                <a:cxn ang="0">
                  <a:pos x="2" y="19"/>
                </a:cxn>
                <a:cxn ang="0">
                  <a:pos x="4" y="22"/>
                </a:cxn>
                <a:cxn ang="0">
                  <a:pos x="7" y="23"/>
                </a:cxn>
                <a:cxn ang="0">
                  <a:pos x="9" y="22"/>
                </a:cxn>
                <a:cxn ang="0">
                  <a:pos x="11" y="19"/>
                </a:cxn>
                <a:cxn ang="0">
                  <a:pos x="13" y="16"/>
                </a:cxn>
                <a:cxn ang="0">
                  <a:pos x="13" y="11"/>
                </a:cxn>
                <a:cxn ang="0">
                  <a:pos x="13" y="7"/>
                </a:cxn>
                <a:cxn ang="0">
                  <a:pos x="11" y="3"/>
                </a:cxn>
                <a:cxn ang="0">
                  <a:pos x="9" y="1"/>
                </a:cxn>
                <a:cxn ang="0">
                  <a:pos x="7" y="0"/>
                </a:cxn>
              </a:cxnLst>
              <a:rect l="0" t="0" r="r" b="b"/>
              <a:pathLst>
                <a:path w="13" h="23">
                  <a:moveTo>
                    <a:pt x="7" y="0"/>
                  </a:moveTo>
                  <a:lnTo>
                    <a:pt x="4" y="1"/>
                  </a:lnTo>
                  <a:lnTo>
                    <a:pt x="2" y="3"/>
                  </a:lnTo>
                  <a:lnTo>
                    <a:pt x="1" y="6"/>
                  </a:lnTo>
                  <a:lnTo>
                    <a:pt x="0" y="10"/>
                  </a:lnTo>
                  <a:lnTo>
                    <a:pt x="1" y="15"/>
                  </a:lnTo>
                  <a:lnTo>
                    <a:pt x="2" y="19"/>
                  </a:lnTo>
                  <a:lnTo>
                    <a:pt x="4" y="22"/>
                  </a:lnTo>
                  <a:lnTo>
                    <a:pt x="7" y="23"/>
                  </a:lnTo>
                  <a:lnTo>
                    <a:pt x="9" y="22"/>
                  </a:lnTo>
                  <a:lnTo>
                    <a:pt x="11" y="19"/>
                  </a:lnTo>
                  <a:lnTo>
                    <a:pt x="13" y="16"/>
                  </a:lnTo>
                  <a:lnTo>
                    <a:pt x="13" y="11"/>
                  </a:lnTo>
                  <a:lnTo>
                    <a:pt x="13" y="7"/>
                  </a:lnTo>
                  <a:lnTo>
                    <a:pt x="11" y="3"/>
                  </a:lnTo>
                  <a:lnTo>
                    <a:pt x="9" y="1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004756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49" name="Freeform 169"/>
            <p:cNvSpPr>
              <a:spLocks/>
            </p:cNvSpPr>
            <p:nvPr/>
          </p:nvSpPr>
          <p:spPr bwMode="auto">
            <a:xfrm>
              <a:off x="4018171" y="501648"/>
              <a:ext cx="11112" cy="17464"/>
            </a:xfrm>
            <a:custGeom>
              <a:avLst/>
              <a:gdLst/>
              <a:ahLst/>
              <a:cxnLst>
                <a:cxn ang="0">
                  <a:pos x="7" y="0"/>
                </a:cxn>
                <a:cxn ang="0">
                  <a:pos x="5" y="1"/>
                </a:cxn>
                <a:cxn ang="0">
                  <a:pos x="2" y="4"/>
                </a:cxn>
                <a:cxn ang="0">
                  <a:pos x="1" y="7"/>
                </a:cxn>
                <a:cxn ang="0">
                  <a:pos x="0" y="12"/>
                </a:cxn>
                <a:cxn ang="0">
                  <a:pos x="1" y="16"/>
                </a:cxn>
                <a:cxn ang="0">
                  <a:pos x="2" y="20"/>
                </a:cxn>
                <a:cxn ang="0">
                  <a:pos x="5" y="22"/>
                </a:cxn>
                <a:cxn ang="0">
                  <a:pos x="7" y="23"/>
                </a:cxn>
                <a:cxn ang="0">
                  <a:pos x="9" y="22"/>
                </a:cxn>
                <a:cxn ang="0">
                  <a:pos x="11" y="20"/>
                </a:cxn>
                <a:cxn ang="0">
                  <a:pos x="13" y="16"/>
                </a:cxn>
                <a:cxn ang="0">
                  <a:pos x="14" y="12"/>
                </a:cxn>
                <a:cxn ang="0">
                  <a:pos x="13" y="7"/>
                </a:cxn>
                <a:cxn ang="0">
                  <a:pos x="11" y="4"/>
                </a:cxn>
                <a:cxn ang="0">
                  <a:pos x="9" y="1"/>
                </a:cxn>
                <a:cxn ang="0">
                  <a:pos x="7" y="0"/>
                </a:cxn>
              </a:cxnLst>
              <a:rect l="0" t="0" r="r" b="b"/>
              <a:pathLst>
                <a:path w="14" h="23">
                  <a:moveTo>
                    <a:pt x="7" y="0"/>
                  </a:moveTo>
                  <a:lnTo>
                    <a:pt x="5" y="1"/>
                  </a:lnTo>
                  <a:lnTo>
                    <a:pt x="2" y="4"/>
                  </a:lnTo>
                  <a:lnTo>
                    <a:pt x="1" y="7"/>
                  </a:lnTo>
                  <a:lnTo>
                    <a:pt x="0" y="12"/>
                  </a:lnTo>
                  <a:lnTo>
                    <a:pt x="1" y="16"/>
                  </a:lnTo>
                  <a:lnTo>
                    <a:pt x="2" y="20"/>
                  </a:lnTo>
                  <a:lnTo>
                    <a:pt x="5" y="22"/>
                  </a:lnTo>
                  <a:lnTo>
                    <a:pt x="7" y="23"/>
                  </a:lnTo>
                  <a:lnTo>
                    <a:pt x="9" y="22"/>
                  </a:lnTo>
                  <a:lnTo>
                    <a:pt x="11" y="20"/>
                  </a:lnTo>
                  <a:lnTo>
                    <a:pt x="13" y="16"/>
                  </a:lnTo>
                  <a:lnTo>
                    <a:pt x="14" y="12"/>
                  </a:lnTo>
                  <a:lnTo>
                    <a:pt x="13" y="7"/>
                  </a:lnTo>
                  <a:lnTo>
                    <a:pt x="11" y="4"/>
                  </a:lnTo>
                  <a:lnTo>
                    <a:pt x="9" y="1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004756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50" name="Freeform 170"/>
            <p:cNvSpPr>
              <a:spLocks/>
            </p:cNvSpPr>
            <p:nvPr/>
          </p:nvSpPr>
          <p:spPr bwMode="auto">
            <a:xfrm>
              <a:off x="3845134" y="541336"/>
              <a:ext cx="9525" cy="17464"/>
            </a:xfrm>
            <a:custGeom>
              <a:avLst/>
              <a:gdLst/>
              <a:ahLst/>
              <a:cxnLst>
                <a:cxn ang="0">
                  <a:pos x="7" y="0"/>
                </a:cxn>
                <a:cxn ang="0">
                  <a:pos x="4" y="1"/>
                </a:cxn>
                <a:cxn ang="0">
                  <a:pos x="2" y="3"/>
                </a:cxn>
                <a:cxn ang="0">
                  <a:pos x="0" y="7"/>
                </a:cxn>
                <a:cxn ang="0">
                  <a:pos x="0" y="11"/>
                </a:cxn>
                <a:cxn ang="0">
                  <a:pos x="0" y="16"/>
                </a:cxn>
                <a:cxn ang="0">
                  <a:pos x="2" y="20"/>
                </a:cxn>
                <a:cxn ang="0">
                  <a:pos x="4" y="22"/>
                </a:cxn>
                <a:cxn ang="0">
                  <a:pos x="7" y="23"/>
                </a:cxn>
                <a:cxn ang="0">
                  <a:pos x="9" y="22"/>
                </a:cxn>
                <a:cxn ang="0">
                  <a:pos x="12" y="20"/>
                </a:cxn>
                <a:cxn ang="0">
                  <a:pos x="13" y="17"/>
                </a:cxn>
                <a:cxn ang="0">
                  <a:pos x="13" y="13"/>
                </a:cxn>
                <a:cxn ang="0">
                  <a:pos x="13" y="8"/>
                </a:cxn>
                <a:cxn ang="0">
                  <a:pos x="12" y="3"/>
                </a:cxn>
                <a:cxn ang="0">
                  <a:pos x="9" y="1"/>
                </a:cxn>
                <a:cxn ang="0">
                  <a:pos x="7" y="0"/>
                </a:cxn>
              </a:cxnLst>
              <a:rect l="0" t="0" r="r" b="b"/>
              <a:pathLst>
                <a:path w="13" h="23">
                  <a:moveTo>
                    <a:pt x="7" y="0"/>
                  </a:moveTo>
                  <a:lnTo>
                    <a:pt x="4" y="1"/>
                  </a:lnTo>
                  <a:lnTo>
                    <a:pt x="2" y="3"/>
                  </a:lnTo>
                  <a:lnTo>
                    <a:pt x="0" y="7"/>
                  </a:lnTo>
                  <a:lnTo>
                    <a:pt x="0" y="11"/>
                  </a:lnTo>
                  <a:lnTo>
                    <a:pt x="0" y="16"/>
                  </a:lnTo>
                  <a:lnTo>
                    <a:pt x="2" y="20"/>
                  </a:lnTo>
                  <a:lnTo>
                    <a:pt x="4" y="22"/>
                  </a:lnTo>
                  <a:lnTo>
                    <a:pt x="7" y="23"/>
                  </a:lnTo>
                  <a:lnTo>
                    <a:pt x="9" y="22"/>
                  </a:lnTo>
                  <a:lnTo>
                    <a:pt x="12" y="20"/>
                  </a:lnTo>
                  <a:lnTo>
                    <a:pt x="13" y="17"/>
                  </a:lnTo>
                  <a:lnTo>
                    <a:pt x="13" y="13"/>
                  </a:lnTo>
                  <a:lnTo>
                    <a:pt x="13" y="8"/>
                  </a:lnTo>
                  <a:lnTo>
                    <a:pt x="12" y="3"/>
                  </a:lnTo>
                  <a:lnTo>
                    <a:pt x="9" y="1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004756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51" name="Freeform 171"/>
            <p:cNvSpPr>
              <a:spLocks/>
            </p:cNvSpPr>
            <p:nvPr/>
          </p:nvSpPr>
          <p:spPr bwMode="auto">
            <a:xfrm>
              <a:off x="4524584" y="387349"/>
              <a:ext cx="9525" cy="17464"/>
            </a:xfrm>
            <a:custGeom>
              <a:avLst/>
              <a:gdLst/>
              <a:ahLst/>
              <a:cxnLst>
                <a:cxn ang="0">
                  <a:pos x="6" y="0"/>
                </a:cxn>
                <a:cxn ang="0">
                  <a:pos x="4" y="1"/>
                </a:cxn>
                <a:cxn ang="0">
                  <a:pos x="1" y="4"/>
                </a:cxn>
                <a:cxn ang="0">
                  <a:pos x="0" y="7"/>
                </a:cxn>
                <a:cxn ang="0">
                  <a:pos x="0" y="12"/>
                </a:cxn>
                <a:cxn ang="0">
                  <a:pos x="0" y="15"/>
                </a:cxn>
                <a:cxn ang="0">
                  <a:pos x="1" y="19"/>
                </a:cxn>
                <a:cxn ang="0">
                  <a:pos x="4" y="21"/>
                </a:cxn>
                <a:cxn ang="0">
                  <a:pos x="6" y="22"/>
                </a:cxn>
                <a:cxn ang="0">
                  <a:pos x="8" y="21"/>
                </a:cxn>
                <a:cxn ang="0">
                  <a:pos x="10" y="19"/>
                </a:cxn>
                <a:cxn ang="0">
                  <a:pos x="12" y="15"/>
                </a:cxn>
                <a:cxn ang="0">
                  <a:pos x="13" y="12"/>
                </a:cxn>
                <a:cxn ang="0">
                  <a:pos x="12" y="7"/>
                </a:cxn>
                <a:cxn ang="0">
                  <a:pos x="10" y="4"/>
                </a:cxn>
                <a:cxn ang="0">
                  <a:pos x="8" y="1"/>
                </a:cxn>
                <a:cxn ang="0">
                  <a:pos x="6" y="0"/>
                </a:cxn>
              </a:cxnLst>
              <a:rect l="0" t="0" r="r" b="b"/>
              <a:pathLst>
                <a:path w="13" h="22">
                  <a:moveTo>
                    <a:pt x="6" y="0"/>
                  </a:moveTo>
                  <a:lnTo>
                    <a:pt x="4" y="1"/>
                  </a:lnTo>
                  <a:lnTo>
                    <a:pt x="1" y="4"/>
                  </a:lnTo>
                  <a:lnTo>
                    <a:pt x="0" y="7"/>
                  </a:lnTo>
                  <a:lnTo>
                    <a:pt x="0" y="12"/>
                  </a:lnTo>
                  <a:lnTo>
                    <a:pt x="0" y="15"/>
                  </a:lnTo>
                  <a:lnTo>
                    <a:pt x="1" y="19"/>
                  </a:lnTo>
                  <a:lnTo>
                    <a:pt x="4" y="21"/>
                  </a:lnTo>
                  <a:lnTo>
                    <a:pt x="6" y="22"/>
                  </a:lnTo>
                  <a:lnTo>
                    <a:pt x="8" y="21"/>
                  </a:lnTo>
                  <a:lnTo>
                    <a:pt x="10" y="19"/>
                  </a:lnTo>
                  <a:lnTo>
                    <a:pt x="12" y="15"/>
                  </a:lnTo>
                  <a:lnTo>
                    <a:pt x="13" y="12"/>
                  </a:lnTo>
                  <a:lnTo>
                    <a:pt x="12" y="7"/>
                  </a:lnTo>
                  <a:lnTo>
                    <a:pt x="10" y="4"/>
                  </a:lnTo>
                  <a:lnTo>
                    <a:pt x="8" y="1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4756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52" name="Freeform 172"/>
            <p:cNvSpPr>
              <a:spLocks/>
            </p:cNvSpPr>
            <p:nvPr/>
          </p:nvSpPr>
          <p:spPr bwMode="auto">
            <a:xfrm>
              <a:off x="4329320" y="427035"/>
              <a:ext cx="9525" cy="17464"/>
            </a:xfrm>
            <a:custGeom>
              <a:avLst/>
              <a:gdLst/>
              <a:ahLst/>
              <a:cxnLst>
                <a:cxn ang="0">
                  <a:pos x="4" y="0"/>
                </a:cxn>
                <a:cxn ang="0">
                  <a:pos x="2" y="1"/>
                </a:cxn>
                <a:cxn ang="0">
                  <a:pos x="1" y="3"/>
                </a:cxn>
                <a:cxn ang="0">
                  <a:pos x="0" y="7"/>
                </a:cxn>
                <a:cxn ang="0">
                  <a:pos x="0" y="11"/>
                </a:cxn>
                <a:cxn ang="0">
                  <a:pos x="0" y="16"/>
                </a:cxn>
                <a:cxn ang="0">
                  <a:pos x="1" y="20"/>
                </a:cxn>
                <a:cxn ang="0">
                  <a:pos x="2" y="22"/>
                </a:cxn>
                <a:cxn ang="0">
                  <a:pos x="4" y="23"/>
                </a:cxn>
                <a:cxn ang="0">
                  <a:pos x="7" y="23"/>
                </a:cxn>
                <a:cxn ang="0">
                  <a:pos x="9" y="21"/>
                </a:cxn>
                <a:cxn ang="0">
                  <a:pos x="10" y="17"/>
                </a:cxn>
                <a:cxn ang="0">
                  <a:pos x="11" y="13"/>
                </a:cxn>
                <a:cxn ang="0">
                  <a:pos x="10" y="8"/>
                </a:cxn>
                <a:cxn ang="0">
                  <a:pos x="9" y="5"/>
                </a:cxn>
                <a:cxn ang="0">
                  <a:pos x="7" y="1"/>
                </a:cxn>
                <a:cxn ang="0">
                  <a:pos x="4" y="0"/>
                </a:cxn>
              </a:cxnLst>
              <a:rect l="0" t="0" r="r" b="b"/>
              <a:pathLst>
                <a:path w="11" h="23">
                  <a:moveTo>
                    <a:pt x="4" y="0"/>
                  </a:moveTo>
                  <a:lnTo>
                    <a:pt x="2" y="1"/>
                  </a:lnTo>
                  <a:lnTo>
                    <a:pt x="1" y="3"/>
                  </a:lnTo>
                  <a:lnTo>
                    <a:pt x="0" y="7"/>
                  </a:lnTo>
                  <a:lnTo>
                    <a:pt x="0" y="11"/>
                  </a:lnTo>
                  <a:lnTo>
                    <a:pt x="0" y="16"/>
                  </a:lnTo>
                  <a:lnTo>
                    <a:pt x="1" y="20"/>
                  </a:lnTo>
                  <a:lnTo>
                    <a:pt x="2" y="22"/>
                  </a:lnTo>
                  <a:lnTo>
                    <a:pt x="4" y="23"/>
                  </a:lnTo>
                  <a:lnTo>
                    <a:pt x="7" y="23"/>
                  </a:lnTo>
                  <a:lnTo>
                    <a:pt x="9" y="21"/>
                  </a:lnTo>
                  <a:lnTo>
                    <a:pt x="10" y="17"/>
                  </a:lnTo>
                  <a:lnTo>
                    <a:pt x="11" y="13"/>
                  </a:lnTo>
                  <a:lnTo>
                    <a:pt x="10" y="8"/>
                  </a:lnTo>
                  <a:lnTo>
                    <a:pt x="9" y="5"/>
                  </a:lnTo>
                  <a:lnTo>
                    <a:pt x="7" y="1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4756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53" name="Freeform 173"/>
            <p:cNvSpPr>
              <a:spLocks/>
            </p:cNvSpPr>
            <p:nvPr/>
          </p:nvSpPr>
          <p:spPr bwMode="auto">
            <a:xfrm>
              <a:off x="4176920" y="463548"/>
              <a:ext cx="11112" cy="19051"/>
            </a:xfrm>
            <a:custGeom>
              <a:avLst/>
              <a:gdLst/>
              <a:ahLst/>
              <a:cxnLst>
                <a:cxn ang="0">
                  <a:pos x="7" y="0"/>
                </a:cxn>
                <a:cxn ang="0">
                  <a:pos x="5" y="1"/>
                </a:cxn>
                <a:cxn ang="0">
                  <a:pos x="3" y="3"/>
                </a:cxn>
                <a:cxn ang="0">
                  <a:pos x="2" y="7"/>
                </a:cxn>
                <a:cxn ang="0">
                  <a:pos x="0" y="12"/>
                </a:cxn>
                <a:cxn ang="0">
                  <a:pos x="2" y="16"/>
                </a:cxn>
                <a:cxn ang="0">
                  <a:pos x="3" y="20"/>
                </a:cxn>
                <a:cxn ang="0">
                  <a:pos x="5" y="22"/>
                </a:cxn>
                <a:cxn ang="0">
                  <a:pos x="7" y="23"/>
                </a:cxn>
                <a:cxn ang="0">
                  <a:pos x="10" y="22"/>
                </a:cxn>
                <a:cxn ang="0">
                  <a:pos x="12" y="20"/>
                </a:cxn>
                <a:cxn ang="0">
                  <a:pos x="13" y="17"/>
                </a:cxn>
                <a:cxn ang="0">
                  <a:pos x="13" y="13"/>
                </a:cxn>
                <a:cxn ang="0">
                  <a:pos x="13" y="8"/>
                </a:cxn>
                <a:cxn ang="0">
                  <a:pos x="12" y="3"/>
                </a:cxn>
                <a:cxn ang="0">
                  <a:pos x="10" y="1"/>
                </a:cxn>
                <a:cxn ang="0">
                  <a:pos x="7" y="0"/>
                </a:cxn>
              </a:cxnLst>
              <a:rect l="0" t="0" r="r" b="b"/>
              <a:pathLst>
                <a:path w="13" h="23">
                  <a:moveTo>
                    <a:pt x="7" y="0"/>
                  </a:moveTo>
                  <a:lnTo>
                    <a:pt x="5" y="1"/>
                  </a:lnTo>
                  <a:lnTo>
                    <a:pt x="3" y="3"/>
                  </a:lnTo>
                  <a:lnTo>
                    <a:pt x="2" y="7"/>
                  </a:lnTo>
                  <a:lnTo>
                    <a:pt x="0" y="12"/>
                  </a:lnTo>
                  <a:lnTo>
                    <a:pt x="2" y="16"/>
                  </a:lnTo>
                  <a:lnTo>
                    <a:pt x="3" y="20"/>
                  </a:lnTo>
                  <a:lnTo>
                    <a:pt x="5" y="22"/>
                  </a:lnTo>
                  <a:lnTo>
                    <a:pt x="7" y="23"/>
                  </a:lnTo>
                  <a:lnTo>
                    <a:pt x="10" y="22"/>
                  </a:lnTo>
                  <a:lnTo>
                    <a:pt x="12" y="20"/>
                  </a:lnTo>
                  <a:lnTo>
                    <a:pt x="13" y="17"/>
                  </a:lnTo>
                  <a:lnTo>
                    <a:pt x="13" y="13"/>
                  </a:lnTo>
                  <a:lnTo>
                    <a:pt x="13" y="8"/>
                  </a:lnTo>
                  <a:lnTo>
                    <a:pt x="12" y="3"/>
                  </a:lnTo>
                  <a:lnTo>
                    <a:pt x="10" y="1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004756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54" name="Freeform 174"/>
            <p:cNvSpPr>
              <a:spLocks/>
            </p:cNvSpPr>
            <p:nvPr/>
          </p:nvSpPr>
          <p:spPr bwMode="auto">
            <a:xfrm>
              <a:off x="3991184" y="507997"/>
              <a:ext cx="11112" cy="19051"/>
            </a:xfrm>
            <a:custGeom>
              <a:avLst/>
              <a:gdLst/>
              <a:ahLst/>
              <a:cxnLst>
                <a:cxn ang="0">
                  <a:pos x="6" y="0"/>
                </a:cxn>
                <a:cxn ang="0">
                  <a:pos x="4" y="2"/>
                </a:cxn>
                <a:cxn ang="0">
                  <a:pos x="2" y="4"/>
                </a:cxn>
                <a:cxn ang="0">
                  <a:pos x="1" y="7"/>
                </a:cxn>
                <a:cxn ang="0">
                  <a:pos x="0" y="12"/>
                </a:cxn>
                <a:cxn ang="0">
                  <a:pos x="1" y="17"/>
                </a:cxn>
                <a:cxn ang="0">
                  <a:pos x="2" y="20"/>
                </a:cxn>
                <a:cxn ang="0">
                  <a:pos x="4" y="22"/>
                </a:cxn>
                <a:cxn ang="0">
                  <a:pos x="6" y="23"/>
                </a:cxn>
                <a:cxn ang="0">
                  <a:pos x="9" y="22"/>
                </a:cxn>
                <a:cxn ang="0">
                  <a:pos x="11" y="20"/>
                </a:cxn>
                <a:cxn ang="0">
                  <a:pos x="12" y="18"/>
                </a:cxn>
                <a:cxn ang="0">
                  <a:pos x="12" y="13"/>
                </a:cxn>
                <a:cxn ang="0">
                  <a:pos x="12" y="9"/>
                </a:cxn>
                <a:cxn ang="0">
                  <a:pos x="11" y="5"/>
                </a:cxn>
                <a:cxn ang="0">
                  <a:pos x="9" y="2"/>
                </a:cxn>
                <a:cxn ang="0">
                  <a:pos x="6" y="0"/>
                </a:cxn>
              </a:cxnLst>
              <a:rect l="0" t="0" r="r" b="b"/>
              <a:pathLst>
                <a:path w="12" h="23">
                  <a:moveTo>
                    <a:pt x="6" y="0"/>
                  </a:moveTo>
                  <a:lnTo>
                    <a:pt x="4" y="2"/>
                  </a:lnTo>
                  <a:lnTo>
                    <a:pt x="2" y="4"/>
                  </a:lnTo>
                  <a:lnTo>
                    <a:pt x="1" y="7"/>
                  </a:lnTo>
                  <a:lnTo>
                    <a:pt x="0" y="12"/>
                  </a:lnTo>
                  <a:lnTo>
                    <a:pt x="1" y="17"/>
                  </a:lnTo>
                  <a:lnTo>
                    <a:pt x="2" y="20"/>
                  </a:lnTo>
                  <a:lnTo>
                    <a:pt x="4" y="22"/>
                  </a:lnTo>
                  <a:lnTo>
                    <a:pt x="6" y="23"/>
                  </a:lnTo>
                  <a:lnTo>
                    <a:pt x="9" y="22"/>
                  </a:lnTo>
                  <a:lnTo>
                    <a:pt x="11" y="20"/>
                  </a:lnTo>
                  <a:lnTo>
                    <a:pt x="12" y="18"/>
                  </a:lnTo>
                  <a:lnTo>
                    <a:pt x="12" y="13"/>
                  </a:lnTo>
                  <a:lnTo>
                    <a:pt x="12" y="9"/>
                  </a:lnTo>
                  <a:lnTo>
                    <a:pt x="11" y="5"/>
                  </a:lnTo>
                  <a:lnTo>
                    <a:pt x="9" y="2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4756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55" name="Freeform 175"/>
            <p:cNvSpPr>
              <a:spLocks/>
            </p:cNvSpPr>
            <p:nvPr/>
          </p:nvSpPr>
          <p:spPr bwMode="auto">
            <a:xfrm>
              <a:off x="3818146" y="549272"/>
              <a:ext cx="9525" cy="17464"/>
            </a:xfrm>
            <a:custGeom>
              <a:avLst/>
              <a:gdLst/>
              <a:ahLst/>
              <a:cxnLst>
                <a:cxn ang="0">
                  <a:pos x="7" y="0"/>
                </a:cxn>
                <a:cxn ang="0">
                  <a:pos x="3" y="1"/>
                </a:cxn>
                <a:cxn ang="0">
                  <a:pos x="2" y="4"/>
                </a:cxn>
                <a:cxn ang="0">
                  <a:pos x="0" y="7"/>
                </a:cxn>
                <a:cxn ang="0">
                  <a:pos x="0" y="12"/>
                </a:cxn>
                <a:cxn ang="0">
                  <a:pos x="0" y="16"/>
                </a:cxn>
                <a:cxn ang="0">
                  <a:pos x="2" y="20"/>
                </a:cxn>
                <a:cxn ang="0">
                  <a:pos x="3" y="22"/>
                </a:cxn>
                <a:cxn ang="0">
                  <a:pos x="7" y="23"/>
                </a:cxn>
                <a:cxn ang="0">
                  <a:pos x="9" y="23"/>
                </a:cxn>
                <a:cxn ang="0">
                  <a:pos x="11" y="21"/>
                </a:cxn>
                <a:cxn ang="0">
                  <a:pos x="12" y="17"/>
                </a:cxn>
                <a:cxn ang="0">
                  <a:pos x="12" y="13"/>
                </a:cxn>
                <a:cxn ang="0">
                  <a:pos x="12" y="8"/>
                </a:cxn>
                <a:cxn ang="0">
                  <a:pos x="11" y="5"/>
                </a:cxn>
                <a:cxn ang="0">
                  <a:pos x="9" y="1"/>
                </a:cxn>
                <a:cxn ang="0">
                  <a:pos x="7" y="0"/>
                </a:cxn>
              </a:cxnLst>
              <a:rect l="0" t="0" r="r" b="b"/>
              <a:pathLst>
                <a:path w="12" h="23">
                  <a:moveTo>
                    <a:pt x="7" y="0"/>
                  </a:moveTo>
                  <a:lnTo>
                    <a:pt x="3" y="1"/>
                  </a:lnTo>
                  <a:lnTo>
                    <a:pt x="2" y="4"/>
                  </a:lnTo>
                  <a:lnTo>
                    <a:pt x="0" y="7"/>
                  </a:lnTo>
                  <a:lnTo>
                    <a:pt x="0" y="12"/>
                  </a:lnTo>
                  <a:lnTo>
                    <a:pt x="0" y="16"/>
                  </a:lnTo>
                  <a:lnTo>
                    <a:pt x="2" y="20"/>
                  </a:lnTo>
                  <a:lnTo>
                    <a:pt x="3" y="22"/>
                  </a:lnTo>
                  <a:lnTo>
                    <a:pt x="7" y="23"/>
                  </a:lnTo>
                  <a:lnTo>
                    <a:pt x="9" y="23"/>
                  </a:lnTo>
                  <a:lnTo>
                    <a:pt x="11" y="21"/>
                  </a:lnTo>
                  <a:lnTo>
                    <a:pt x="12" y="17"/>
                  </a:lnTo>
                  <a:lnTo>
                    <a:pt x="12" y="13"/>
                  </a:lnTo>
                  <a:lnTo>
                    <a:pt x="12" y="8"/>
                  </a:lnTo>
                  <a:lnTo>
                    <a:pt x="11" y="5"/>
                  </a:lnTo>
                  <a:lnTo>
                    <a:pt x="9" y="1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004756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56" name="Freeform 176"/>
            <p:cNvSpPr>
              <a:spLocks/>
            </p:cNvSpPr>
            <p:nvPr/>
          </p:nvSpPr>
          <p:spPr bwMode="auto">
            <a:xfrm>
              <a:off x="4681746" y="315912"/>
              <a:ext cx="25400" cy="52388"/>
            </a:xfrm>
            <a:custGeom>
              <a:avLst/>
              <a:gdLst/>
              <a:ahLst/>
              <a:cxnLst>
                <a:cxn ang="0">
                  <a:pos x="17" y="0"/>
                </a:cxn>
                <a:cxn ang="0">
                  <a:pos x="26" y="15"/>
                </a:cxn>
                <a:cxn ang="0">
                  <a:pos x="30" y="25"/>
                </a:cxn>
                <a:cxn ang="0">
                  <a:pos x="31" y="36"/>
                </a:cxn>
                <a:cxn ang="0">
                  <a:pos x="32" y="54"/>
                </a:cxn>
                <a:cxn ang="0">
                  <a:pos x="11" y="64"/>
                </a:cxn>
                <a:cxn ang="0">
                  <a:pos x="9" y="50"/>
                </a:cxn>
                <a:cxn ang="0">
                  <a:pos x="8" y="39"/>
                </a:cxn>
                <a:cxn ang="0">
                  <a:pos x="5" y="27"/>
                </a:cxn>
                <a:cxn ang="0">
                  <a:pos x="0" y="13"/>
                </a:cxn>
                <a:cxn ang="0">
                  <a:pos x="17" y="0"/>
                </a:cxn>
              </a:cxnLst>
              <a:rect l="0" t="0" r="r" b="b"/>
              <a:pathLst>
                <a:path w="32" h="64">
                  <a:moveTo>
                    <a:pt x="17" y="0"/>
                  </a:moveTo>
                  <a:lnTo>
                    <a:pt x="26" y="15"/>
                  </a:lnTo>
                  <a:lnTo>
                    <a:pt x="30" y="25"/>
                  </a:lnTo>
                  <a:lnTo>
                    <a:pt x="31" y="36"/>
                  </a:lnTo>
                  <a:lnTo>
                    <a:pt x="32" y="54"/>
                  </a:lnTo>
                  <a:lnTo>
                    <a:pt x="11" y="64"/>
                  </a:lnTo>
                  <a:lnTo>
                    <a:pt x="9" y="50"/>
                  </a:lnTo>
                  <a:lnTo>
                    <a:pt x="8" y="39"/>
                  </a:lnTo>
                  <a:lnTo>
                    <a:pt x="5" y="27"/>
                  </a:lnTo>
                  <a:lnTo>
                    <a:pt x="0" y="13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2D476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57" name="Freeform 177"/>
            <p:cNvSpPr>
              <a:spLocks/>
            </p:cNvSpPr>
            <p:nvPr/>
          </p:nvSpPr>
          <p:spPr bwMode="auto">
            <a:xfrm>
              <a:off x="4446796" y="630235"/>
              <a:ext cx="19051" cy="42862"/>
            </a:xfrm>
            <a:custGeom>
              <a:avLst/>
              <a:gdLst/>
              <a:ahLst/>
              <a:cxnLst>
                <a:cxn ang="0">
                  <a:pos x="16" y="0"/>
                </a:cxn>
                <a:cxn ang="0">
                  <a:pos x="23" y="18"/>
                </a:cxn>
                <a:cxn ang="0">
                  <a:pos x="24" y="54"/>
                </a:cxn>
                <a:cxn ang="0">
                  <a:pos x="0" y="54"/>
                </a:cxn>
                <a:cxn ang="0">
                  <a:pos x="5" y="4"/>
                </a:cxn>
                <a:cxn ang="0">
                  <a:pos x="16" y="0"/>
                </a:cxn>
              </a:cxnLst>
              <a:rect l="0" t="0" r="r" b="b"/>
              <a:pathLst>
                <a:path w="24" h="54">
                  <a:moveTo>
                    <a:pt x="16" y="0"/>
                  </a:moveTo>
                  <a:lnTo>
                    <a:pt x="23" y="18"/>
                  </a:lnTo>
                  <a:lnTo>
                    <a:pt x="24" y="54"/>
                  </a:lnTo>
                  <a:lnTo>
                    <a:pt x="0" y="54"/>
                  </a:lnTo>
                  <a:lnTo>
                    <a:pt x="5" y="4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283A3A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58" name="Freeform 178"/>
            <p:cNvSpPr>
              <a:spLocks/>
            </p:cNvSpPr>
            <p:nvPr/>
          </p:nvSpPr>
          <p:spPr bwMode="auto">
            <a:xfrm>
              <a:off x="4429334" y="771522"/>
              <a:ext cx="20638" cy="44449"/>
            </a:xfrm>
            <a:custGeom>
              <a:avLst/>
              <a:gdLst/>
              <a:ahLst/>
              <a:cxnLst>
                <a:cxn ang="0">
                  <a:pos x="18" y="0"/>
                </a:cxn>
                <a:cxn ang="0">
                  <a:pos x="26" y="20"/>
                </a:cxn>
                <a:cxn ang="0">
                  <a:pos x="27" y="58"/>
                </a:cxn>
                <a:cxn ang="0">
                  <a:pos x="0" y="58"/>
                </a:cxn>
                <a:cxn ang="0">
                  <a:pos x="6" y="5"/>
                </a:cxn>
                <a:cxn ang="0">
                  <a:pos x="18" y="0"/>
                </a:cxn>
              </a:cxnLst>
              <a:rect l="0" t="0" r="r" b="b"/>
              <a:pathLst>
                <a:path w="27" h="58">
                  <a:moveTo>
                    <a:pt x="18" y="0"/>
                  </a:moveTo>
                  <a:lnTo>
                    <a:pt x="26" y="20"/>
                  </a:lnTo>
                  <a:lnTo>
                    <a:pt x="27" y="58"/>
                  </a:lnTo>
                  <a:lnTo>
                    <a:pt x="0" y="58"/>
                  </a:lnTo>
                  <a:lnTo>
                    <a:pt x="6" y="5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rgbClr val="283A3A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59" name="Freeform 179"/>
            <p:cNvSpPr>
              <a:spLocks/>
            </p:cNvSpPr>
            <p:nvPr/>
          </p:nvSpPr>
          <p:spPr bwMode="auto">
            <a:xfrm>
              <a:off x="4448384" y="636586"/>
              <a:ext cx="17464" cy="30163"/>
            </a:xfrm>
            <a:custGeom>
              <a:avLst/>
              <a:gdLst/>
              <a:ahLst/>
              <a:cxnLst>
                <a:cxn ang="0">
                  <a:pos x="17" y="0"/>
                </a:cxn>
                <a:cxn ang="0">
                  <a:pos x="3" y="3"/>
                </a:cxn>
                <a:cxn ang="0">
                  <a:pos x="0" y="39"/>
                </a:cxn>
                <a:cxn ang="0">
                  <a:pos x="23" y="39"/>
                </a:cxn>
                <a:cxn ang="0">
                  <a:pos x="23" y="22"/>
                </a:cxn>
                <a:cxn ang="0">
                  <a:pos x="17" y="0"/>
                </a:cxn>
              </a:cxnLst>
              <a:rect l="0" t="0" r="r" b="b"/>
              <a:pathLst>
                <a:path w="23" h="39">
                  <a:moveTo>
                    <a:pt x="17" y="0"/>
                  </a:moveTo>
                  <a:lnTo>
                    <a:pt x="3" y="3"/>
                  </a:lnTo>
                  <a:lnTo>
                    <a:pt x="0" y="39"/>
                  </a:lnTo>
                  <a:lnTo>
                    <a:pt x="23" y="39"/>
                  </a:lnTo>
                  <a:lnTo>
                    <a:pt x="23" y="22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4F5966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60" name="Freeform 180"/>
            <p:cNvSpPr>
              <a:spLocks/>
            </p:cNvSpPr>
            <p:nvPr/>
          </p:nvSpPr>
          <p:spPr bwMode="auto">
            <a:xfrm>
              <a:off x="4430921" y="777871"/>
              <a:ext cx="20638" cy="31750"/>
            </a:xfrm>
            <a:custGeom>
              <a:avLst/>
              <a:gdLst/>
              <a:ahLst/>
              <a:cxnLst>
                <a:cxn ang="0">
                  <a:pos x="18" y="0"/>
                </a:cxn>
                <a:cxn ang="0">
                  <a:pos x="3" y="5"/>
                </a:cxn>
                <a:cxn ang="0">
                  <a:pos x="0" y="42"/>
                </a:cxn>
                <a:cxn ang="0">
                  <a:pos x="25" y="42"/>
                </a:cxn>
                <a:cxn ang="0">
                  <a:pos x="25" y="23"/>
                </a:cxn>
                <a:cxn ang="0">
                  <a:pos x="18" y="0"/>
                </a:cxn>
              </a:cxnLst>
              <a:rect l="0" t="0" r="r" b="b"/>
              <a:pathLst>
                <a:path w="25" h="42">
                  <a:moveTo>
                    <a:pt x="18" y="0"/>
                  </a:moveTo>
                  <a:lnTo>
                    <a:pt x="3" y="5"/>
                  </a:lnTo>
                  <a:lnTo>
                    <a:pt x="0" y="42"/>
                  </a:lnTo>
                  <a:lnTo>
                    <a:pt x="25" y="42"/>
                  </a:lnTo>
                  <a:lnTo>
                    <a:pt x="25" y="23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rgbClr val="4F5966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61" name="Freeform 181"/>
            <p:cNvSpPr>
              <a:spLocks/>
            </p:cNvSpPr>
            <p:nvPr/>
          </p:nvSpPr>
          <p:spPr bwMode="auto">
            <a:xfrm>
              <a:off x="4448384" y="644522"/>
              <a:ext cx="17464" cy="12699"/>
            </a:xfrm>
            <a:custGeom>
              <a:avLst/>
              <a:gdLst/>
              <a:ahLst/>
              <a:cxnLst>
                <a:cxn ang="0">
                  <a:pos x="20" y="0"/>
                </a:cxn>
                <a:cxn ang="0">
                  <a:pos x="3" y="5"/>
                </a:cxn>
                <a:cxn ang="0">
                  <a:pos x="0" y="15"/>
                </a:cxn>
                <a:cxn ang="0">
                  <a:pos x="23" y="14"/>
                </a:cxn>
                <a:cxn ang="0">
                  <a:pos x="20" y="0"/>
                </a:cxn>
              </a:cxnLst>
              <a:rect l="0" t="0" r="r" b="b"/>
              <a:pathLst>
                <a:path w="23" h="15">
                  <a:moveTo>
                    <a:pt x="20" y="0"/>
                  </a:moveTo>
                  <a:lnTo>
                    <a:pt x="3" y="5"/>
                  </a:lnTo>
                  <a:lnTo>
                    <a:pt x="0" y="15"/>
                  </a:lnTo>
                  <a:lnTo>
                    <a:pt x="23" y="14"/>
                  </a:lnTo>
                  <a:lnTo>
                    <a:pt x="20" y="0"/>
                  </a:lnTo>
                  <a:close/>
                </a:path>
              </a:pathLst>
            </a:custGeom>
            <a:solidFill>
              <a:srgbClr val="6B7F93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62" name="Freeform 182"/>
            <p:cNvSpPr>
              <a:spLocks/>
            </p:cNvSpPr>
            <p:nvPr/>
          </p:nvSpPr>
          <p:spPr bwMode="auto">
            <a:xfrm>
              <a:off x="4432509" y="785810"/>
              <a:ext cx="19051" cy="12699"/>
            </a:xfrm>
            <a:custGeom>
              <a:avLst/>
              <a:gdLst/>
              <a:ahLst/>
              <a:cxnLst>
                <a:cxn ang="0">
                  <a:pos x="21" y="0"/>
                </a:cxn>
                <a:cxn ang="0">
                  <a:pos x="2" y="4"/>
                </a:cxn>
                <a:cxn ang="0">
                  <a:pos x="0" y="16"/>
                </a:cxn>
                <a:cxn ang="0">
                  <a:pos x="24" y="15"/>
                </a:cxn>
                <a:cxn ang="0">
                  <a:pos x="21" y="0"/>
                </a:cxn>
              </a:cxnLst>
              <a:rect l="0" t="0" r="r" b="b"/>
              <a:pathLst>
                <a:path w="24" h="16">
                  <a:moveTo>
                    <a:pt x="21" y="0"/>
                  </a:moveTo>
                  <a:lnTo>
                    <a:pt x="2" y="4"/>
                  </a:lnTo>
                  <a:lnTo>
                    <a:pt x="0" y="16"/>
                  </a:lnTo>
                  <a:lnTo>
                    <a:pt x="24" y="15"/>
                  </a:lnTo>
                  <a:lnTo>
                    <a:pt x="21" y="0"/>
                  </a:lnTo>
                  <a:close/>
                </a:path>
              </a:pathLst>
            </a:custGeom>
            <a:solidFill>
              <a:srgbClr val="6B7F93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63" name="Freeform 183"/>
            <p:cNvSpPr>
              <a:spLocks/>
            </p:cNvSpPr>
            <p:nvPr/>
          </p:nvSpPr>
          <p:spPr bwMode="auto">
            <a:xfrm>
              <a:off x="3527637" y="268288"/>
              <a:ext cx="1171575" cy="344486"/>
            </a:xfrm>
            <a:custGeom>
              <a:avLst/>
              <a:gdLst/>
              <a:ahLst/>
              <a:cxnLst>
                <a:cxn ang="0">
                  <a:pos x="1476" y="33"/>
                </a:cxn>
                <a:cxn ang="0">
                  <a:pos x="1458" y="12"/>
                </a:cxn>
                <a:cxn ang="0">
                  <a:pos x="1363" y="0"/>
                </a:cxn>
                <a:cxn ang="0">
                  <a:pos x="177" y="321"/>
                </a:cxn>
                <a:cxn ang="0">
                  <a:pos x="195" y="364"/>
                </a:cxn>
                <a:cxn ang="0">
                  <a:pos x="0" y="410"/>
                </a:cxn>
                <a:cxn ang="0">
                  <a:pos x="36" y="434"/>
                </a:cxn>
                <a:cxn ang="0">
                  <a:pos x="1352" y="115"/>
                </a:cxn>
                <a:cxn ang="0">
                  <a:pos x="1457" y="67"/>
                </a:cxn>
                <a:cxn ang="0">
                  <a:pos x="1476" y="33"/>
                </a:cxn>
              </a:cxnLst>
              <a:rect l="0" t="0" r="r" b="b"/>
              <a:pathLst>
                <a:path w="1476" h="434">
                  <a:moveTo>
                    <a:pt x="1476" y="33"/>
                  </a:moveTo>
                  <a:lnTo>
                    <a:pt x="1458" y="12"/>
                  </a:lnTo>
                  <a:lnTo>
                    <a:pt x="1363" y="0"/>
                  </a:lnTo>
                  <a:lnTo>
                    <a:pt x="177" y="321"/>
                  </a:lnTo>
                  <a:lnTo>
                    <a:pt x="195" y="364"/>
                  </a:lnTo>
                  <a:lnTo>
                    <a:pt x="0" y="410"/>
                  </a:lnTo>
                  <a:lnTo>
                    <a:pt x="36" y="434"/>
                  </a:lnTo>
                  <a:lnTo>
                    <a:pt x="1352" y="115"/>
                  </a:lnTo>
                  <a:lnTo>
                    <a:pt x="1457" y="67"/>
                  </a:lnTo>
                  <a:lnTo>
                    <a:pt x="1476" y="33"/>
                  </a:lnTo>
                  <a:close/>
                </a:path>
              </a:pathLst>
            </a:custGeom>
            <a:solidFill>
              <a:srgbClr val="DBDBE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64" name="Freeform 184"/>
            <p:cNvSpPr>
              <a:spLocks/>
            </p:cNvSpPr>
            <p:nvPr/>
          </p:nvSpPr>
          <p:spPr bwMode="auto">
            <a:xfrm>
              <a:off x="3816560" y="293686"/>
              <a:ext cx="819150" cy="211137"/>
            </a:xfrm>
            <a:custGeom>
              <a:avLst/>
              <a:gdLst/>
              <a:ahLst/>
              <a:cxnLst>
                <a:cxn ang="0">
                  <a:pos x="1034" y="0"/>
                </a:cxn>
                <a:cxn ang="0">
                  <a:pos x="981" y="0"/>
                </a:cxn>
                <a:cxn ang="0">
                  <a:pos x="0" y="266"/>
                </a:cxn>
                <a:cxn ang="0">
                  <a:pos x="681" y="107"/>
                </a:cxn>
                <a:cxn ang="0">
                  <a:pos x="998" y="23"/>
                </a:cxn>
                <a:cxn ang="0">
                  <a:pos x="1034" y="0"/>
                </a:cxn>
              </a:cxnLst>
              <a:rect l="0" t="0" r="r" b="b"/>
              <a:pathLst>
                <a:path w="1034" h="266">
                  <a:moveTo>
                    <a:pt x="1034" y="0"/>
                  </a:moveTo>
                  <a:lnTo>
                    <a:pt x="981" y="0"/>
                  </a:lnTo>
                  <a:lnTo>
                    <a:pt x="0" y="266"/>
                  </a:lnTo>
                  <a:lnTo>
                    <a:pt x="681" y="107"/>
                  </a:lnTo>
                  <a:lnTo>
                    <a:pt x="998" y="23"/>
                  </a:lnTo>
                  <a:lnTo>
                    <a:pt x="1034" y="0"/>
                  </a:lnTo>
                  <a:close/>
                </a:path>
              </a:pathLst>
            </a:custGeom>
            <a:solidFill>
              <a:srgbClr val="EAF4E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65" name="Freeform 186"/>
            <p:cNvSpPr>
              <a:spLocks/>
            </p:cNvSpPr>
            <p:nvPr/>
          </p:nvSpPr>
          <p:spPr bwMode="auto">
            <a:xfrm>
              <a:off x="4321382" y="496887"/>
              <a:ext cx="63500" cy="388938"/>
            </a:xfrm>
            <a:custGeom>
              <a:avLst/>
              <a:gdLst/>
              <a:ahLst/>
              <a:cxnLst>
                <a:cxn ang="0">
                  <a:pos x="81" y="5"/>
                </a:cxn>
                <a:cxn ang="0">
                  <a:pos x="81" y="490"/>
                </a:cxn>
                <a:cxn ang="0">
                  <a:pos x="58" y="472"/>
                </a:cxn>
                <a:cxn ang="0">
                  <a:pos x="0" y="0"/>
                </a:cxn>
                <a:cxn ang="0">
                  <a:pos x="81" y="5"/>
                </a:cxn>
              </a:cxnLst>
              <a:rect l="0" t="0" r="r" b="b"/>
              <a:pathLst>
                <a:path w="81" h="490">
                  <a:moveTo>
                    <a:pt x="81" y="5"/>
                  </a:moveTo>
                  <a:lnTo>
                    <a:pt x="81" y="490"/>
                  </a:lnTo>
                  <a:lnTo>
                    <a:pt x="58" y="472"/>
                  </a:lnTo>
                  <a:lnTo>
                    <a:pt x="0" y="0"/>
                  </a:lnTo>
                  <a:lnTo>
                    <a:pt x="81" y="5"/>
                  </a:lnTo>
                  <a:close/>
                </a:path>
              </a:pathLst>
            </a:custGeom>
            <a:solidFill>
              <a:srgbClr val="EAF4E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66" name="Freeform 187"/>
            <p:cNvSpPr>
              <a:spLocks/>
            </p:cNvSpPr>
            <p:nvPr/>
          </p:nvSpPr>
          <p:spPr bwMode="auto">
            <a:xfrm>
              <a:off x="4399169" y="576262"/>
              <a:ext cx="52388" cy="46038"/>
            </a:xfrm>
            <a:custGeom>
              <a:avLst/>
              <a:gdLst/>
              <a:ahLst/>
              <a:cxnLst>
                <a:cxn ang="0">
                  <a:pos x="58" y="37"/>
                </a:cxn>
                <a:cxn ang="0">
                  <a:pos x="51" y="19"/>
                </a:cxn>
                <a:cxn ang="0">
                  <a:pos x="0" y="0"/>
                </a:cxn>
                <a:cxn ang="0">
                  <a:pos x="16" y="0"/>
                </a:cxn>
                <a:cxn ang="0">
                  <a:pos x="60" y="16"/>
                </a:cxn>
                <a:cxn ang="0">
                  <a:pos x="67" y="24"/>
                </a:cxn>
                <a:cxn ang="0">
                  <a:pos x="60" y="57"/>
                </a:cxn>
                <a:cxn ang="0">
                  <a:pos x="58" y="37"/>
                </a:cxn>
              </a:cxnLst>
              <a:rect l="0" t="0" r="r" b="b"/>
              <a:pathLst>
                <a:path w="67" h="57">
                  <a:moveTo>
                    <a:pt x="58" y="37"/>
                  </a:moveTo>
                  <a:lnTo>
                    <a:pt x="51" y="19"/>
                  </a:lnTo>
                  <a:lnTo>
                    <a:pt x="0" y="0"/>
                  </a:lnTo>
                  <a:lnTo>
                    <a:pt x="16" y="0"/>
                  </a:lnTo>
                  <a:lnTo>
                    <a:pt x="60" y="16"/>
                  </a:lnTo>
                  <a:lnTo>
                    <a:pt x="67" y="24"/>
                  </a:lnTo>
                  <a:lnTo>
                    <a:pt x="60" y="57"/>
                  </a:lnTo>
                  <a:lnTo>
                    <a:pt x="58" y="37"/>
                  </a:lnTo>
                  <a:close/>
                </a:path>
              </a:pathLst>
            </a:custGeom>
            <a:solidFill>
              <a:srgbClr val="47516B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67" name="Freeform 188"/>
            <p:cNvSpPr>
              <a:spLocks/>
            </p:cNvSpPr>
            <p:nvPr/>
          </p:nvSpPr>
          <p:spPr bwMode="auto">
            <a:xfrm>
              <a:off x="4386470" y="709611"/>
              <a:ext cx="57150" cy="39688"/>
            </a:xfrm>
            <a:custGeom>
              <a:avLst/>
              <a:gdLst/>
              <a:ahLst/>
              <a:cxnLst>
                <a:cxn ang="0">
                  <a:pos x="72" y="39"/>
                </a:cxn>
                <a:cxn ang="0">
                  <a:pos x="35" y="9"/>
                </a:cxn>
                <a:cxn ang="0">
                  <a:pos x="0" y="0"/>
                </a:cxn>
                <a:cxn ang="0">
                  <a:pos x="35" y="16"/>
                </a:cxn>
                <a:cxn ang="0">
                  <a:pos x="61" y="49"/>
                </a:cxn>
                <a:cxn ang="0">
                  <a:pos x="64" y="48"/>
                </a:cxn>
                <a:cxn ang="0">
                  <a:pos x="68" y="45"/>
                </a:cxn>
                <a:cxn ang="0">
                  <a:pos x="72" y="41"/>
                </a:cxn>
                <a:cxn ang="0">
                  <a:pos x="72" y="39"/>
                </a:cxn>
              </a:cxnLst>
              <a:rect l="0" t="0" r="r" b="b"/>
              <a:pathLst>
                <a:path w="72" h="49">
                  <a:moveTo>
                    <a:pt x="72" y="39"/>
                  </a:moveTo>
                  <a:lnTo>
                    <a:pt x="35" y="9"/>
                  </a:lnTo>
                  <a:lnTo>
                    <a:pt x="0" y="0"/>
                  </a:lnTo>
                  <a:lnTo>
                    <a:pt x="35" y="16"/>
                  </a:lnTo>
                  <a:lnTo>
                    <a:pt x="61" y="49"/>
                  </a:lnTo>
                  <a:lnTo>
                    <a:pt x="64" y="48"/>
                  </a:lnTo>
                  <a:lnTo>
                    <a:pt x="68" y="45"/>
                  </a:lnTo>
                  <a:lnTo>
                    <a:pt x="72" y="41"/>
                  </a:lnTo>
                  <a:lnTo>
                    <a:pt x="72" y="39"/>
                  </a:lnTo>
                  <a:close/>
                </a:path>
              </a:pathLst>
            </a:custGeom>
            <a:solidFill>
              <a:srgbClr val="47516B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68" name="Freeform 189"/>
            <p:cNvSpPr>
              <a:spLocks/>
            </p:cNvSpPr>
            <p:nvPr/>
          </p:nvSpPr>
          <p:spPr bwMode="auto">
            <a:xfrm>
              <a:off x="4154696" y="266699"/>
              <a:ext cx="84138" cy="44449"/>
            </a:xfrm>
            <a:custGeom>
              <a:avLst/>
              <a:gdLst/>
              <a:ahLst/>
              <a:cxnLst>
                <a:cxn ang="0">
                  <a:pos x="105" y="57"/>
                </a:cxn>
                <a:cxn ang="0">
                  <a:pos x="105" y="39"/>
                </a:cxn>
                <a:cxn ang="0">
                  <a:pos x="92" y="13"/>
                </a:cxn>
                <a:cxn ang="0">
                  <a:pos x="72" y="0"/>
                </a:cxn>
                <a:cxn ang="0">
                  <a:pos x="0" y="7"/>
                </a:cxn>
                <a:cxn ang="0">
                  <a:pos x="14" y="19"/>
                </a:cxn>
                <a:cxn ang="0">
                  <a:pos x="14" y="42"/>
                </a:cxn>
                <a:cxn ang="0">
                  <a:pos x="105" y="57"/>
                </a:cxn>
              </a:cxnLst>
              <a:rect l="0" t="0" r="r" b="b"/>
              <a:pathLst>
                <a:path w="105" h="57">
                  <a:moveTo>
                    <a:pt x="105" y="57"/>
                  </a:moveTo>
                  <a:lnTo>
                    <a:pt x="105" y="39"/>
                  </a:lnTo>
                  <a:lnTo>
                    <a:pt x="92" y="13"/>
                  </a:lnTo>
                  <a:lnTo>
                    <a:pt x="72" y="0"/>
                  </a:lnTo>
                  <a:lnTo>
                    <a:pt x="0" y="7"/>
                  </a:lnTo>
                  <a:lnTo>
                    <a:pt x="14" y="19"/>
                  </a:lnTo>
                  <a:lnTo>
                    <a:pt x="14" y="42"/>
                  </a:lnTo>
                  <a:lnTo>
                    <a:pt x="105" y="57"/>
                  </a:lnTo>
                  <a:close/>
                </a:path>
              </a:pathLst>
            </a:custGeom>
            <a:solidFill>
              <a:srgbClr val="5E7287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69" name="Freeform 190"/>
            <p:cNvSpPr>
              <a:spLocks/>
            </p:cNvSpPr>
            <p:nvPr/>
          </p:nvSpPr>
          <p:spPr bwMode="auto">
            <a:xfrm>
              <a:off x="3924509" y="217488"/>
              <a:ext cx="74612" cy="39688"/>
            </a:xfrm>
            <a:custGeom>
              <a:avLst/>
              <a:gdLst/>
              <a:ahLst/>
              <a:cxnLst>
                <a:cxn ang="0">
                  <a:pos x="95" y="51"/>
                </a:cxn>
                <a:cxn ang="0">
                  <a:pos x="95" y="35"/>
                </a:cxn>
                <a:cxn ang="0">
                  <a:pos x="82" y="11"/>
                </a:cxn>
                <a:cxn ang="0">
                  <a:pos x="65" y="0"/>
                </a:cxn>
                <a:cxn ang="0">
                  <a:pos x="0" y="6"/>
                </a:cxn>
                <a:cxn ang="0">
                  <a:pos x="13" y="15"/>
                </a:cxn>
                <a:cxn ang="0">
                  <a:pos x="13" y="36"/>
                </a:cxn>
                <a:cxn ang="0">
                  <a:pos x="95" y="51"/>
                </a:cxn>
              </a:cxnLst>
              <a:rect l="0" t="0" r="r" b="b"/>
              <a:pathLst>
                <a:path w="95" h="51">
                  <a:moveTo>
                    <a:pt x="95" y="51"/>
                  </a:moveTo>
                  <a:lnTo>
                    <a:pt x="95" y="35"/>
                  </a:lnTo>
                  <a:lnTo>
                    <a:pt x="82" y="11"/>
                  </a:lnTo>
                  <a:lnTo>
                    <a:pt x="65" y="0"/>
                  </a:lnTo>
                  <a:lnTo>
                    <a:pt x="0" y="6"/>
                  </a:lnTo>
                  <a:lnTo>
                    <a:pt x="13" y="15"/>
                  </a:lnTo>
                  <a:lnTo>
                    <a:pt x="13" y="36"/>
                  </a:lnTo>
                  <a:lnTo>
                    <a:pt x="95" y="51"/>
                  </a:lnTo>
                  <a:close/>
                </a:path>
              </a:pathLst>
            </a:custGeom>
            <a:solidFill>
              <a:srgbClr val="5E7287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70" name="Freeform 191"/>
            <p:cNvSpPr>
              <a:spLocks/>
            </p:cNvSpPr>
            <p:nvPr/>
          </p:nvSpPr>
          <p:spPr bwMode="auto">
            <a:xfrm>
              <a:off x="4162634" y="274637"/>
              <a:ext cx="76199" cy="28574"/>
            </a:xfrm>
            <a:custGeom>
              <a:avLst/>
              <a:gdLst/>
              <a:ahLst/>
              <a:cxnLst>
                <a:cxn ang="0">
                  <a:pos x="77" y="0"/>
                </a:cxn>
                <a:cxn ang="0">
                  <a:pos x="0" y="5"/>
                </a:cxn>
                <a:cxn ang="0">
                  <a:pos x="5" y="15"/>
                </a:cxn>
                <a:cxn ang="0">
                  <a:pos x="7" y="31"/>
                </a:cxn>
                <a:cxn ang="0">
                  <a:pos x="44" y="35"/>
                </a:cxn>
                <a:cxn ang="0">
                  <a:pos x="96" y="32"/>
                </a:cxn>
                <a:cxn ang="0">
                  <a:pos x="93" y="19"/>
                </a:cxn>
                <a:cxn ang="0">
                  <a:pos x="90" y="16"/>
                </a:cxn>
                <a:cxn ang="0">
                  <a:pos x="84" y="9"/>
                </a:cxn>
                <a:cxn ang="0">
                  <a:pos x="78" y="3"/>
                </a:cxn>
                <a:cxn ang="0">
                  <a:pos x="77" y="0"/>
                </a:cxn>
              </a:cxnLst>
              <a:rect l="0" t="0" r="r" b="b"/>
              <a:pathLst>
                <a:path w="96" h="35">
                  <a:moveTo>
                    <a:pt x="77" y="0"/>
                  </a:moveTo>
                  <a:lnTo>
                    <a:pt x="0" y="5"/>
                  </a:lnTo>
                  <a:lnTo>
                    <a:pt x="5" y="15"/>
                  </a:lnTo>
                  <a:lnTo>
                    <a:pt x="7" y="31"/>
                  </a:lnTo>
                  <a:lnTo>
                    <a:pt x="44" y="35"/>
                  </a:lnTo>
                  <a:lnTo>
                    <a:pt x="96" y="32"/>
                  </a:lnTo>
                  <a:lnTo>
                    <a:pt x="93" y="19"/>
                  </a:lnTo>
                  <a:lnTo>
                    <a:pt x="90" y="16"/>
                  </a:lnTo>
                  <a:lnTo>
                    <a:pt x="84" y="9"/>
                  </a:lnTo>
                  <a:lnTo>
                    <a:pt x="78" y="3"/>
                  </a:lnTo>
                  <a:lnTo>
                    <a:pt x="77" y="0"/>
                  </a:lnTo>
                  <a:close/>
                </a:path>
              </a:pathLst>
            </a:custGeom>
            <a:solidFill>
              <a:srgbClr val="A0A5A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71" name="Freeform 192"/>
            <p:cNvSpPr>
              <a:spLocks/>
            </p:cNvSpPr>
            <p:nvPr/>
          </p:nvSpPr>
          <p:spPr bwMode="auto">
            <a:xfrm>
              <a:off x="3930858" y="225425"/>
              <a:ext cx="66676" cy="23813"/>
            </a:xfrm>
            <a:custGeom>
              <a:avLst/>
              <a:gdLst/>
              <a:ahLst/>
              <a:cxnLst>
                <a:cxn ang="0">
                  <a:pos x="69" y="0"/>
                </a:cxn>
                <a:cxn ang="0">
                  <a:pos x="0" y="5"/>
                </a:cxn>
                <a:cxn ang="0">
                  <a:pos x="5" y="13"/>
                </a:cxn>
                <a:cxn ang="0">
                  <a:pos x="7" y="27"/>
                </a:cxn>
                <a:cxn ang="0">
                  <a:pos x="41" y="31"/>
                </a:cxn>
                <a:cxn ang="0">
                  <a:pos x="86" y="29"/>
                </a:cxn>
                <a:cxn ang="0">
                  <a:pos x="83" y="18"/>
                </a:cxn>
                <a:cxn ang="0">
                  <a:pos x="81" y="15"/>
                </a:cxn>
                <a:cxn ang="0">
                  <a:pos x="75" y="8"/>
                </a:cxn>
                <a:cxn ang="0">
                  <a:pos x="69" y="3"/>
                </a:cxn>
                <a:cxn ang="0">
                  <a:pos x="69" y="0"/>
                </a:cxn>
              </a:cxnLst>
              <a:rect l="0" t="0" r="r" b="b"/>
              <a:pathLst>
                <a:path w="86" h="31">
                  <a:moveTo>
                    <a:pt x="69" y="0"/>
                  </a:moveTo>
                  <a:lnTo>
                    <a:pt x="0" y="5"/>
                  </a:lnTo>
                  <a:lnTo>
                    <a:pt x="5" y="13"/>
                  </a:lnTo>
                  <a:lnTo>
                    <a:pt x="7" y="27"/>
                  </a:lnTo>
                  <a:lnTo>
                    <a:pt x="41" y="31"/>
                  </a:lnTo>
                  <a:lnTo>
                    <a:pt x="86" y="29"/>
                  </a:lnTo>
                  <a:lnTo>
                    <a:pt x="83" y="18"/>
                  </a:lnTo>
                  <a:lnTo>
                    <a:pt x="81" y="15"/>
                  </a:lnTo>
                  <a:lnTo>
                    <a:pt x="75" y="8"/>
                  </a:lnTo>
                  <a:lnTo>
                    <a:pt x="69" y="3"/>
                  </a:lnTo>
                  <a:lnTo>
                    <a:pt x="69" y="0"/>
                  </a:lnTo>
                  <a:close/>
                </a:path>
              </a:pathLst>
            </a:custGeom>
            <a:solidFill>
              <a:srgbClr val="A0A5A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72" name="Freeform 193"/>
            <p:cNvSpPr>
              <a:spLocks/>
            </p:cNvSpPr>
            <p:nvPr/>
          </p:nvSpPr>
          <p:spPr bwMode="auto">
            <a:xfrm>
              <a:off x="4165808" y="280988"/>
              <a:ext cx="69850" cy="12699"/>
            </a:xfrm>
            <a:custGeom>
              <a:avLst/>
              <a:gdLst/>
              <a:ahLst/>
              <a:cxnLst>
                <a:cxn ang="0">
                  <a:pos x="84" y="0"/>
                </a:cxn>
                <a:cxn ang="0">
                  <a:pos x="0" y="7"/>
                </a:cxn>
                <a:cxn ang="0">
                  <a:pos x="8" y="17"/>
                </a:cxn>
                <a:cxn ang="0">
                  <a:pos x="85" y="13"/>
                </a:cxn>
                <a:cxn ang="0">
                  <a:pos x="86" y="11"/>
                </a:cxn>
                <a:cxn ang="0">
                  <a:pos x="87" y="7"/>
                </a:cxn>
                <a:cxn ang="0">
                  <a:pos x="87" y="2"/>
                </a:cxn>
                <a:cxn ang="0">
                  <a:pos x="84" y="0"/>
                </a:cxn>
              </a:cxnLst>
              <a:rect l="0" t="0" r="r" b="b"/>
              <a:pathLst>
                <a:path w="87" h="17">
                  <a:moveTo>
                    <a:pt x="84" y="0"/>
                  </a:moveTo>
                  <a:lnTo>
                    <a:pt x="0" y="7"/>
                  </a:lnTo>
                  <a:lnTo>
                    <a:pt x="8" y="17"/>
                  </a:lnTo>
                  <a:lnTo>
                    <a:pt x="85" y="13"/>
                  </a:lnTo>
                  <a:lnTo>
                    <a:pt x="86" y="11"/>
                  </a:lnTo>
                  <a:lnTo>
                    <a:pt x="87" y="7"/>
                  </a:lnTo>
                  <a:lnTo>
                    <a:pt x="87" y="2"/>
                  </a:lnTo>
                  <a:lnTo>
                    <a:pt x="84" y="0"/>
                  </a:lnTo>
                  <a:close/>
                </a:path>
              </a:pathLst>
            </a:custGeom>
            <a:solidFill>
              <a:srgbClr val="DBDBE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73" name="Freeform 194"/>
            <p:cNvSpPr>
              <a:spLocks/>
            </p:cNvSpPr>
            <p:nvPr/>
          </p:nvSpPr>
          <p:spPr bwMode="auto">
            <a:xfrm>
              <a:off x="3934033" y="230188"/>
              <a:ext cx="61913" cy="12699"/>
            </a:xfrm>
            <a:custGeom>
              <a:avLst/>
              <a:gdLst/>
              <a:ahLst/>
              <a:cxnLst>
                <a:cxn ang="0">
                  <a:pos x="74" y="0"/>
                </a:cxn>
                <a:cxn ang="0">
                  <a:pos x="0" y="7"/>
                </a:cxn>
                <a:cxn ang="0">
                  <a:pos x="7" y="16"/>
                </a:cxn>
                <a:cxn ang="0">
                  <a:pos x="76" y="13"/>
                </a:cxn>
                <a:cxn ang="0">
                  <a:pos x="77" y="10"/>
                </a:cxn>
                <a:cxn ang="0">
                  <a:pos x="77" y="6"/>
                </a:cxn>
                <a:cxn ang="0">
                  <a:pos x="77" y="2"/>
                </a:cxn>
                <a:cxn ang="0">
                  <a:pos x="74" y="0"/>
                </a:cxn>
              </a:cxnLst>
              <a:rect l="0" t="0" r="r" b="b"/>
              <a:pathLst>
                <a:path w="77" h="16">
                  <a:moveTo>
                    <a:pt x="74" y="0"/>
                  </a:moveTo>
                  <a:lnTo>
                    <a:pt x="0" y="7"/>
                  </a:lnTo>
                  <a:lnTo>
                    <a:pt x="7" y="16"/>
                  </a:lnTo>
                  <a:lnTo>
                    <a:pt x="76" y="13"/>
                  </a:lnTo>
                  <a:lnTo>
                    <a:pt x="77" y="10"/>
                  </a:lnTo>
                  <a:lnTo>
                    <a:pt x="77" y="6"/>
                  </a:lnTo>
                  <a:lnTo>
                    <a:pt x="77" y="2"/>
                  </a:lnTo>
                  <a:lnTo>
                    <a:pt x="74" y="0"/>
                  </a:lnTo>
                  <a:close/>
                </a:path>
              </a:pathLst>
            </a:custGeom>
            <a:solidFill>
              <a:srgbClr val="DBDBE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74" name="Freeform 195"/>
            <p:cNvSpPr>
              <a:spLocks/>
            </p:cNvSpPr>
            <p:nvPr/>
          </p:nvSpPr>
          <p:spPr bwMode="auto">
            <a:xfrm>
              <a:off x="3397458" y="617538"/>
              <a:ext cx="141288" cy="128589"/>
            </a:xfrm>
            <a:custGeom>
              <a:avLst/>
              <a:gdLst/>
              <a:ahLst/>
              <a:cxnLst>
                <a:cxn ang="0">
                  <a:pos x="174" y="1"/>
                </a:cxn>
                <a:cxn ang="0">
                  <a:pos x="147" y="0"/>
                </a:cxn>
                <a:cxn ang="0">
                  <a:pos x="124" y="0"/>
                </a:cxn>
                <a:cxn ang="0">
                  <a:pos x="102" y="1"/>
                </a:cxn>
                <a:cxn ang="0">
                  <a:pos x="83" y="3"/>
                </a:cxn>
                <a:cxn ang="0">
                  <a:pos x="63" y="8"/>
                </a:cxn>
                <a:cxn ang="0">
                  <a:pos x="43" y="15"/>
                </a:cxn>
                <a:cxn ang="0">
                  <a:pos x="23" y="23"/>
                </a:cxn>
                <a:cxn ang="0">
                  <a:pos x="0" y="35"/>
                </a:cxn>
                <a:cxn ang="0">
                  <a:pos x="35" y="162"/>
                </a:cxn>
                <a:cxn ang="0">
                  <a:pos x="48" y="158"/>
                </a:cxn>
                <a:cxn ang="0">
                  <a:pos x="62" y="157"/>
                </a:cxn>
                <a:cxn ang="0">
                  <a:pos x="75" y="155"/>
                </a:cxn>
                <a:cxn ang="0">
                  <a:pos x="87" y="154"/>
                </a:cxn>
                <a:cxn ang="0">
                  <a:pos x="100" y="154"/>
                </a:cxn>
                <a:cxn ang="0">
                  <a:pos x="113" y="154"/>
                </a:cxn>
                <a:cxn ang="0">
                  <a:pos x="126" y="154"/>
                </a:cxn>
                <a:cxn ang="0">
                  <a:pos x="140" y="154"/>
                </a:cxn>
                <a:cxn ang="0">
                  <a:pos x="156" y="111"/>
                </a:cxn>
                <a:cxn ang="0">
                  <a:pos x="178" y="28"/>
                </a:cxn>
                <a:cxn ang="0">
                  <a:pos x="174" y="1"/>
                </a:cxn>
              </a:cxnLst>
              <a:rect l="0" t="0" r="r" b="b"/>
              <a:pathLst>
                <a:path w="178" h="162">
                  <a:moveTo>
                    <a:pt x="174" y="1"/>
                  </a:moveTo>
                  <a:lnTo>
                    <a:pt x="147" y="0"/>
                  </a:lnTo>
                  <a:lnTo>
                    <a:pt x="124" y="0"/>
                  </a:lnTo>
                  <a:lnTo>
                    <a:pt x="102" y="1"/>
                  </a:lnTo>
                  <a:lnTo>
                    <a:pt x="83" y="3"/>
                  </a:lnTo>
                  <a:lnTo>
                    <a:pt x="63" y="8"/>
                  </a:lnTo>
                  <a:lnTo>
                    <a:pt x="43" y="15"/>
                  </a:lnTo>
                  <a:lnTo>
                    <a:pt x="23" y="23"/>
                  </a:lnTo>
                  <a:lnTo>
                    <a:pt x="0" y="35"/>
                  </a:lnTo>
                  <a:lnTo>
                    <a:pt x="35" y="162"/>
                  </a:lnTo>
                  <a:lnTo>
                    <a:pt x="48" y="158"/>
                  </a:lnTo>
                  <a:lnTo>
                    <a:pt x="62" y="157"/>
                  </a:lnTo>
                  <a:lnTo>
                    <a:pt x="75" y="155"/>
                  </a:lnTo>
                  <a:lnTo>
                    <a:pt x="87" y="154"/>
                  </a:lnTo>
                  <a:lnTo>
                    <a:pt x="100" y="154"/>
                  </a:lnTo>
                  <a:lnTo>
                    <a:pt x="113" y="154"/>
                  </a:lnTo>
                  <a:lnTo>
                    <a:pt x="126" y="154"/>
                  </a:lnTo>
                  <a:lnTo>
                    <a:pt x="140" y="154"/>
                  </a:lnTo>
                  <a:lnTo>
                    <a:pt x="156" y="111"/>
                  </a:lnTo>
                  <a:lnTo>
                    <a:pt x="178" y="28"/>
                  </a:lnTo>
                  <a:lnTo>
                    <a:pt x="174" y="1"/>
                  </a:lnTo>
                  <a:close/>
                </a:path>
              </a:pathLst>
            </a:custGeom>
            <a:solidFill>
              <a:srgbClr val="A0A5A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75" name="Freeform 196"/>
            <p:cNvSpPr>
              <a:spLocks/>
            </p:cNvSpPr>
            <p:nvPr/>
          </p:nvSpPr>
          <p:spPr bwMode="auto">
            <a:xfrm>
              <a:off x="3406985" y="615948"/>
              <a:ext cx="128589" cy="125413"/>
            </a:xfrm>
            <a:custGeom>
              <a:avLst/>
              <a:gdLst/>
              <a:ahLst/>
              <a:cxnLst>
                <a:cxn ang="0">
                  <a:pos x="163" y="3"/>
                </a:cxn>
                <a:cxn ang="0">
                  <a:pos x="112" y="0"/>
                </a:cxn>
                <a:cxn ang="0">
                  <a:pos x="46" y="11"/>
                </a:cxn>
                <a:cxn ang="0">
                  <a:pos x="0" y="35"/>
                </a:cxn>
                <a:cxn ang="0">
                  <a:pos x="46" y="158"/>
                </a:cxn>
                <a:cxn ang="0">
                  <a:pos x="105" y="156"/>
                </a:cxn>
                <a:cxn ang="0">
                  <a:pos x="163" y="3"/>
                </a:cxn>
              </a:cxnLst>
              <a:rect l="0" t="0" r="r" b="b"/>
              <a:pathLst>
                <a:path w="163" h="158">
                  <a:moveTo>
                    <a:pt x="163" y="3"/>
                  </a:moveTo>
                  <a:lnTo>
                    <a:pt x="112" y="0"/>
                  </a:lnTo>
                  <a:lnTo>
                    <a:pt x="46" y="11"/>
                  </a:lnTo>
                  <a:lnTo>
                    <a:pt x="0" y="35"/>
                  </a:lnTo>
                  <a:lnTo>
                    <a:pt x="46" y="158"/>
                  </a:lnTo>
                  <a:lnTo>
                    <a:pt x="105" y="156"/>
                  </a:lnTo>
                  <a:lnTo>
                    <a:pt x="163" y="3"/>
                  </a:lnTo>
                  <a:close/>
                </a:path>
              </a:pathLst>
            </a:custGeom>
            <a:solidFill>
              <a:srgbClr val="B5BAC4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76" name="Freeform 197"/>
            <p:cNvSpPr>
              <a:spLocks/>
            </p:cNvSpPr>
            <p:nvPr/>
          </p:nvSpPr>
          <p:spPr bwMode="auto">
            <a:xfrm>
              <a:off x="3424443" y="623888"/>
              <a:ext cx="74612" cy="112714"/>
            </a:xfrm>
            <a:custGeom>
              <a:avLst/>
              <a:gdLst/>
              <a:ahLst/>
              <a:cxnLst>
                <a:cxn ang="0">
                  <a:pos x="95" y="0"/>
                </a:cxn>
                <a:cxn ang="0">
                  <a:pos x="61" y="140"/>
                </a:cxn>
                <a:cxn ang="0">
                  <a:pos x="38" y="140"/>
                </a:cxn>
                <a:cxn ang="0">
                  <a:pos x="0" y="15"/>
                </a:cxn>
                <a:cxn ang="0">
                  <a:pos x="44" y="4"/>
                </a:cxn>
                <a:cxn ang="0">
                  <a:pos x="95" y="0"/>
                </a:cxn>
              </a:cxnLst>
              <a:rect l="0" t="0" r="r" b="b"/>
              <a:pathLst>
                <a:path w="95" h="140">
                  <a:moveTo>
                    <a:pt x="95" y="0"/>
                  </a:moveTo>
                  <a:lnTo>
                    <a:pt x="61" y="140"/>
                  </a:lnTo>
                  <a:lnTo>
                    <a:pt x="38" y="140"/>
                  </a:lnTo>
                  <a:lnTo>
                    <a:pt x="0" y="15"/>
                  </a:lnTo>
                  <a:lnTo>
                    <a:pt x="44" y="4"/>
                  </a:lnTo>
                  <a:lnTo>
                    <a:pt x="95" y="0"/>
                  </a:lnTo>
                  <a:close/>
                </a:path>
              </a:pathLst>
            </a:custGeom>
            <a:solidFill>
              <a:srgbClr val="DBDBE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77" name="Freeform 198"/>
            <p:cNvSpPr>
              <a:spLocks/>
            </p:cNvSpPr>
            <p:nvPr/>
          </p:nvSpPr>
          <p:spPr bwMode="auto">
            <a:xfrm>
              <a:off x="3535568" y="193675"/>
              <a:ext cx="701675" cy="180975"/>
            </a:xfrm>
            <a:custGeom>
              <a:avLst/>
              <a:gdLst/>
              <a:ahLst/>
              <a:cxnLst>
                <a:cxn ang="0">
                  <a:pos x="884" y="183"/>
                </a:cxn>
                <a:cxn ang="0">
                  <a:pos x="28" y="0"/>
                </a:cxn>
                <a:cxn ang="0">
                  <a:pos x="0" y="4"/>
                </a:cxn>
                <a:cxn ang="0">
                  <a:pos x="7" y="8"/>
                </a:cxn>
                <a:cxn ang="0">
                  <a:pos x="738" y="227"/>
                </a:cxn>
                <a:cxn ang="0">
                  <a:pos x="848" y="205"/>
                </a:cxn>
                <a:cxn ang="0">
                  <a:pos x="859" y="190"/>
                </a:cxn>
                <a:cxn ang="0">
                  <a:pos x="884" y="183"/>
                </a:cxn>
              </a:cxnLst>
              <a:rect l="0" t="0" r="r" b="b"/>
              <a:pathLst>
                <a:path w="884" h="227">
                  <a:moveTo>
                    <a:pt x="884" y="183"/>
                  </a:moveTo>
                  <a:lnTo>
                    <a:pt x="28" y="0"/>
                  </a:lnTo>
                  <a:lnTo>
                    <a:pt x="0" y="4"/>
                  </a:lnTo>
                  <a:lnTo>
                    <a:pt x="7" y="8"/>
                  </a:lnTo>
                  <a:lnTo>
                    <a:pt x="738" y="227"/>
                  </a:lnTo>
                  <a:lnTo>
                    <a:pt x="848" y="205"/>
                  </a:lnTo>
                  <a:lnTo>
                    <a:pt x="859" y="190"/>
                  </a:lnTo>
                  <a:lnTo>
                    <a:pt x="884" y="183"/>
                  </a:lnTo>
                  <a:close/>
                </a:path>
              </a:pathLst>
            </a:custGeom>
            <a:solidFill>
              <a:srgbClr val="DBDBE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78" name="Freeform 199"/>
            <p:cNvSpPr>
              <a:spLocks/>
            </p:cNvSpPr>
            <p:nvPr/>
          </p:nvSpPr>
          <p:spPr bwMode="auto">
            <a:xfrm>
              <a:off x="4472195" y="374650"/>
              <a:ext cx="34926" cy="42862"/>
            </a:xfrm>
            <a:custGeom>
              <a:avLst/>
              <a:gdLst/>
              <a:ahLst/>
              <a:cxnLst>
                <a:cxn ang="0">
                  <a:pos x="29" y="0"/>
                </a:cxn>
                <a:cxn ang="0">
                  <a:pos x="41" y="29"/>
                </a:cxn>
                <a:cxn ang="0">
                  <a:pos x="44" y="46"/>
                </a:cxn>
                <a:cxn ang="0">
                  <a:pos x="15" y="53"/>
                </a:cxn>
                <a:cxn ang="0">
                  <a:pos x="11" y="35"/>
                </a:cxn>
                <a:cxn ang="0">
                  <a:pos x="0" y="7"/>
                </a:cxn>
                <a:cxn ang="0">
                  <a:pos x="29" y="0"/>
                </a:cxn>
              </a:cxnLst>
              <a:rect l="0" t="0" r="r" b="b"/>
              <a:pathLst>
                <a:path w="44" h="53">
                  <a:moveTo>
                    <a:pt x="29" y="0"/>
                  </a:moveTo>
                  <a:lnTo>
                    <a:pt x="41" y="29"/>
                  </a:lnTo>
                  <a:lnTo>
                    <a:pt x="44" y="46"/>
                  </a:lnTo>
                  <a:lnTo>
                    <a:pt x="15" y="53"/>
                  </a:lnTo>
                  <a:lnTo>
                    <a:pt x="11" y="35"/>
                  </a:lnTo>
                  <a:lnTo>
                    <a:pt x="0" y="7"/>
                  </a:lnTo>
                  <a:lnTo>
                    <a:pt x="29" y="0"/>
                  </a:lnTo>
                  <a:close/>
                </a:path>
              </a:pathLst>
            </a:custGeom>
            <a:solidFill>
              <a:srgbClr val="2D476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79" name="Freeform 200"/>
            <p:cNvSpPr>
              <a:spLocks/>
            </p:cNvSpPr>
            <p:nvPr/>
          </p:nvSpPr>
          <p:spPr bwMode="auto">
            <a:xfrm>
              <a:off x="3527632" y="323850"/>
              <a:ext cx="1255713" cy="323850"/>
            </a:xfrm>
            <a:custGeom>
              <a:avLst/>
              <a:gdLst/>
              <a:ahLst/>
              <a:cxnLst>
                <a:cxn ang="0">
                  <a:pos x="26" y="396"/>
                </a:cxn>
                <a:cxn ang="0">
                  <a:pos x="286" y="350"/>
                </a:cxn>
                <a:cxn ang="0">
                  <a:pos x="682" y="265"/>
                </a:cxn>
                <a:cxn ang="0">
                  <a:pos x="1196" y="148"/>
                </a:cxn>
                <a:cxn ang="0">
                  <a:pos x="1466" y="73"/>
                </a:cxn>
                <a:cxn ang="0">
                  <a:pos x="1551" y="40"/>
                </a:cxn>
                <a:cxn ang="0">
                  <a:pos x="1544" y="0"/>
                </a:cxn>
                <a:cxn ang="0">
                  <a:pos x="1569" y="0"/>
                </a:cxn>
                <a:cxn ang="0">
                  <a:pos x="1583" y="22"/>
                </a:cxn>
                <a:cxn ang="0">
                  <a:pos x="1563" y="55"/>
                </a:cxn>
                <a:cxn ang="0">
                  <a:pos x="1500" y="94"/>
                </a:cxn>
                <a:cxn ang="0">
                  <a:pos x="1390" y="138"/>
                </a:cxn>
                <a:cxn ang="0">
                  <a:pos x="1178" y="196"/>
                </a:cxn>
                <a:cxn ang="0">
                  <a:pos x="1149" y="204"/>
                </a:cxn>
                <a:cxn ang="0">
                  <a:pos x="1103" y="204"/>
                </a:cxn>
                <a:cxn ang="0">
                  <a:pos x="1022" y="209"/>
                </a:cxn>
                <a:cxn ang="0">
                  <a:pos x="933" y="231"/>
                </a:cxn>
                <a:cxn ang="0">
                  <a:pos x="851" y="260"/>
                </a:cxn>
                <a:cxn ang="0">
                  <a:pos x="750" y="308"/>
                </a:cxn>
                <a:cxn ang="0">
                  <a:pos x="716" y="319"/>
                </a:cxn>
                <a:cxn ang="0">
                  <a:pos x="385" y="376"/>
                </a:cxn>
                <a:cxn ang="0">
                  <a:pos x="219" y="402"/>
                </a:cxn>
                <a:cxn ang="0">
                  <a:pos x="44" y="409"/>
                </a:cxn>
                <a:cxn ang="0">
                  <a:pos x="0" y="409"/>
                </a:cxn>
                <a:cxn ang="0">
                  <a:pos x="26" y="396"/>
                </a:cxn>
              </a:cxnLst>
              <a:rect l="0" t="0" r="r" b="b"/>
              <a:pathLst>
                <a:path w="1583" h="409">
                  <a:moveTo>
                    <a:pt x="26" y="396"/>
                  </a:moveTo>
                  <a:lnTo>
                    <a:pt x="286" y="350"/>
                  </a:lnTo>
                  <a:lnTo>
                    <a:pt x="682" y="265"/>
                  </a:lnTo>
                  <a:lnTo>
                    <a:pt x="1196" y="148"/>
                  </a:lnTo>
                  <a:lnTo>
                    <a:pt x="1466" y="73"/>
                  </a:lnTo>
                  <a:lnTo>
                    <a:pt x="1551" y="40"/>
                  </a:lnTo>
                  <a:lnTo>
                    <a:pt x="1544" y="0"/>
                  </a:lnTo>
                  <a:lnTo>
                    <a:pt x="1569" y="0"/>
                  </a:lnTo>
                  <a:lnTo>
                    <a:pt x="1583" y="22"/>
                  </a:lnTo>
                  <a:lnTo>
                    <a:pt x="1563" y="55"/>
                  </a:lnTo>
                  <a:lnTo>
                    <a:pt x="1500" y="94"/>
                  </a:lnTo>
                  <a:lnTo>
                    <a:pt x="1390" y="138"/>
                  </a:lnTo>
                  <a:lnTo>
                    <a:pt x="1178" y="196"/>
                  </a:lnTo>
                  <a:lnTo>
                    <a:pt x="1149" y="204"/>
                  </a:lnTo>
                  <a:lnTo>
                    <a:pt x="1103" y="204"/>
                  </a:lnTo>
                  <a:lnTo>
                    <a:pt x="1022" y="209"/>
                  </a:lnTo>
                  <a:lnTo>
                    <a:pt x="933" y="231"/>
                  </a:lnTo>
                  <a:lnTo>
                    <a:pt x="851" y="260"/>
                  </a:lnTo>
                  <a:lnTo>
                    <a:pt x="750" y="308"/>
                  </a:lnTo>
                  <a:lnTo>
                    <a:pt x="716" y="319"/>
                  </a:lnTo>
                  <a:lnTo>
                    <a:pt x="385" y="376"/>
                  </a:lnTo>
                  <a:lnTo>
                    <a:pt x="219" y="402"/>
                  </a:lnTo>
                  <a:lnTo>
                    <a:pt x="44" y="409"/>
                  </a:lnTo>
                  <a:lnTo>
                    <a:pt x="0" y="409"/>
                  </a:lnTo>
                  <a:lnTo>
                    <a:pt x="26" y="396"/>
                  </a:lnTo>
                  <a:close/>
                </a:path>
              </a:pathLst>
            </a:custGeom>
            <a:solidFill>
              <a:srgbClr val="758E87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383" name="Oval 382"/>
          <p:cNvSpPr>
            <a:spLocks noChangeAspect="1"/>
          </p:cNvSpPr>
          <p:nvPr/>
        </p:nvSpPr>
        <p:spPr bwMode="auto">
          <a:xfrm>
            <a:off x="2738580" y="3043894"/>
            <a:ext cx="243840" cy="182880"/>
          </a:xfrm>
          <a:prstGeom prst="ellipse">
            <a:avLst/>
          </a:prstGeom>
          <a:solidFill>
            <a:srgbClr val="0070C0"/>
          </a:solidFill>
          <a:ln w="19050" algn="ctr">
            <a:solidFill>
              <a:schemeClr val="tx1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none" rtlCol="0" anchor="ctr"/>
          <a:lstStyle/>
          <a:p>
            <a:pPr algn="ctr" defTabSz="914400"/>
            <a:endParaRPr lang="en-US" dirty="0" err="1">
              <a:solidFill>
                <a:prstClr val="black"/>
              </a:solidFill>
            </a:endParaRPr>
          </a:p>
        </p:txBody>
      </p:sp>
      <p:sp>
        <p:nvSpPr>
          <p:cNvPr id="384" name="TextBox 383"/>
          <p:cNvSpPr txBox="1"/>
          <p:nvPr/>
        </p:nvSpPr>
        <p:spPr>
          <a:xfrm>
            <a:off x="383428" y="4820618"/>
            <a:ext cx="997068" cy="33855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defTabSz="914400"/>
            <a:r>
              <a:rPr lang="en-US" sz="1100" b="1" dirty="0">
                <a:solidFill>
                  <a:prstClr val="white">
                    <a:lumMod val="50000"/>
                  </a:prstClr>
                </a:solidFill>
                <a:latin typeface="Arial" pitchFamily="34" charset="0"/>
                <a:cs typeface="Arial" pitchFamily="34" charset="0"/>
              </a:rPr>
              <a:t>Less-equipped</a:t>
            </a:r>
          </a:p>
          <a:p>
            <a:pPr defTabSz="914400"/>
            <a:r>
              <a:rPr lang="en-US" sz="1100" b="1" dirty="0">
                <a:solidFill>
                  <a:prstClr val="white">
                    <a:lumMod val="50000"/>
                  </a:prstClr>
                </a:solidFill>
                <a:latin typeface="Arial" pitchFamily="34" charset="0"/>
                <a:cs typeface="Arial" pitchFamily="34" charset="0"/>
              </a:rPr>
              <a:t>airports</a:t>
            </a:r>
          </a:p>
        </p:txBody>
      </p:sp>
      <p:sp>
        <p:nvSpPr>
          <p:cNvPr id="445" name="TextBox 444"/>
          <p:cNvSpPr txBox="1"/>
          <p:nvPr/>
        </p:nvSpPr>
        <p:spPr>
          <a:xfrm>
            <a:off x="7354519" y="3970322"/>
            <a:ext cx="1197444" cy="1692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defTabSz="914400"/>
            <a:r>
              <a:rPr lang="en-US" sz="1100" b="1" dirty="0">
                <a:solidFill>
                  <a:prstClr val="white">
                    <a:lumMod val="65000"/>
                  </a:prstClr>
                </a:solidFill>
                <a:latin typeface="Arial" pitchFamily="34" charset="0"/>
                <a:cs typeface="Arial" pitchFamily="34" charset="0"/>
              </a:rPr>
              <a:t>Terminal airspace</a:t>
            </a:r>
          </a:p>
        </p:txBody>
      </p:sp>
      <p:sp>
        <p:nvSpPr>
          <p:cNvPr id="446" name="TextBox 445"/>
          <p:cNvSpPr txBox="1"/>
          <p:nvPr/>
        </p:nvSpPr>
        <p:spPr>
          <a:xfrm>
            <a:off x="3037484" y="745218"/>
            <a:ext cx="1216690" cy="33855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defTabSz="914400"/>
            <a:r>
              <a:rPr lang="en-US" sz="1100" b="1" dirty="0">
                <a:solidFill>
                  <a:prstClr val="white">
                    <a:lumMod val="65000"/>
                  </a:prstClr>
                </a:solidFill>
                <a:latin typeface="Arial" pitchFamily="34" charset="0"/>
                <a:cs typeface="Arial" pitchFamily="34" charset="0"/>
              </a:rPr>
              <a:t>Overhead stream insertion</a:t>
            </a:r>
          </a:p>
        </p:txBody>
      </p:sp>
      <p:sp>
        <p:nvSpPr>
          <p:cNvPr id="457" name="TextBox 456"/>
          <p:cNvSpPr txBox="1"/>
          <p:nvPr/>
        </p:nvSpPr>
        <p:spPr>
          <a:xfrm>
            <a:off x="2599450" y="6150229"/>
            <a:ext cx="689053" cy="33855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defTabSz="914400"/>
            <a:r>
              <a:rPr lang="en-US" sz="1100" b="1" dirty="0">
                <a:solidFill>
                  <a:prstClr val="white">
                    <a:lumMod val="50000"/>
                  </a:prstClr>
                </a:solidFill>
                <a:latin typeface="Arial" pitchFamily="34" charset="0"/>
                <a:cs typeface="Arial" pitchFamily="34" charset="0"/>
              </a:rPr>
              <a:t>Departure Metering</a:t>
            </a:r>
          </a:p>
        </p:txBody>
      </p:sp>
      <p:sp>
        <p:nvSpPr>
          <p:cNvPr id="388" name="Freeform 387"/>
          <p:cNvSpPr/>
          <p:nvPr/>
        </p:nvSpPr>
        <p:spPr bwMode="auto">
          <a:xfrm>
            <a:off x="3929653" y="3145298"/>
            <a:ext cx="3430889" cy="1985922"/>
          </a:xfrm>
          <a:custGeom>
            <a:avLst/>
            <a:gdLst>
              <a:gd name="connsiteX0" fmla="*/ 0 w 3430889"/>
              <a:gd name="connsiteY0" fmla="*/ 1985922 h 1985922"/>
              <a:gd name="connsiteX1" fmla="*/ 725474 w 3430889"/>
              <a:gd name="connsiteY1" fmla="*/ 1660970 h 1985922"/>
              <a:gd name="connsiteX2" fmla="*/ 770816 w 3430889"/>
              <a:gd name="connsiteY2" fmla="*/ 1109307 h 1985922"/>
              <a:gd name="connsiteX3" fmla="*/ 105798 w 3430889"/>
              <a:gd name="connsiteY3" fmla="*/ 587872 h 1985922"/>
              <a:gd name="connsiteX4" fmla="*/ 234268 w 3430889"/>
              <a:gd name="connsiteY4" fmla="*/ 134451 h 1985922"/>
              <a:gd name="connsiteX5" fmla="*/ 1027755 w 3430889"/>
              <a:gd name="connsiteY5" fmla="*/ 21095 h 1985922"/>
              <a:gd name="connsiteX6" fmla="*/ 2546717 w 3430889"/>
              <a:gd name="connsiteY6" fmla="*/ 497188 h 1985922"/>
              <a:gd name="connsiteX7" fmla="*/ 2954797 w 3430889"/>
              <a:gd name="connsiteY7" fmla="*/ 852368 h 1985922"/>
              <a:gd name="connsiteX8" fmla="*/ 2841441 w 3430889"/>
              <a:gd name="connsiteY8" fmla="*/ 1479601 h 1985922"/>
              <a:gd name="connsiteX9" fmla="*/ 3053038 w 3430889"/>
              <a:gd name="connsiteY9" fmla="*/ 1812110 h 1985922"/>
              <a:gd name="connsiteX10" fmla="*/ 3430889 w 3430889"/>
              <a:gd name="connsiteY10" fmla="*/ 1955694 h 19859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430889" h="1985922">
                <a:moveTo>
                  <a:pt x="0" y="1985922"/>
                </a:moveTo>
                <a:cubicBezTo>
                  <a:pt x="298502" y="1896497"/>
                  <a:pt x="597005" y="1807072"/>
                  <a:pt x="725474" y="1660970"/>
                </a:cubicBezTo>
                <a:cubicBezTo>
                  <a:pt x="853943" y="1514868"/>
                  <a:pt x="874095" y="1288157"/>
                  <a:pt x="770816" y="1109307"/>
                </a:cubicBezTo>
                <a:cubicBezTo>
                  <a:pt x="667537" y="930457"/>
                  <a:pt x="195223" y="750348"/>
                  <a:pt x="105798" y="587872"/>
                </a:cubicBezTo>
                <a:cubicBezTo>
                  <a:pt x="16373" y="425396"/>
                  <a:pt x="80609" y="228914"/>
                  <a:pt x="234268" y="134451"/>
                </a:cubicBezTo>
                <a:cubicBezTo>
                  <a:pt x="387927" y="39988"/>
                  <a:pt x="642347" y="-39361"/>
                  <a:pt x="1027755" y="21095"/>
                </a:cubicBezTo>
                <a:cubicBezTo>
                  <a:pt x="1413163" y="81551"/>
                  <a:pt x="2225543" y="358642"/>
                  <a:pt x="2546717" y="497188"/>
                </a:cubicBezTo>
                <a:cubicBezTo>
                  <a:pt x="2867891" y="635733"/>
                  <a:pt x="2905676" y="688632"/>
                  <a:pt x="2954797" y="852368"/>
                </a:cubicBezTo>
                <a:cubicBezTo>
                  <a:pt x="3003918" y="1016104"/>
                  <a:pt x="2825067" y="1319644"/>
                  <a:pt x="2841441" y="1479601"/>
                </a:cubicBezTo>
                <a:cubicBezTo>
                  <a:pt x="2857815" y="1639558"/>
                  <a:pt x="2954797" y="1732761"/>
                  <a:pt x="3053038" y="1812110"/>
                </a:cubicBezTo>
                <a:cubicBezTo>
                  <a:pt x="3151279" y="1891459"/>
                  <a:pt x="3291084" y="1923576"/>
                  <a:pt x="3430889" y="1955694"/>
                </a:cubicBezTo>
              </a:path>
            </a:pathLst>
          </a:custGeom>
          <a:noFill/>
          <a:ln w="19050" cap="flat" cmpd="sng" algn="ctr">
            <a:solidFill>
              <a:srgbClr val="0070C0"/>
            </a:solidFill>
            <a:prstDash val="solid"/>
            <a:round/>
            <a:headEnd type="none" w="med" len="med"/>
            <a:tailEnd type="stealth" w="lg" len="lg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32" name="Group 213"/>
          <p:cNvGrpSpPr>
            <a:grpSpLocks noChangeAspect="1"/>
          </p:cNvGrpSpPr>
          <p:nvPr/>
        </p:nvGrpSpPr>
        <p:grpSpPr>
          <a:xfrm rot="21025363">
            <a:off x="3698682" y="4775538"/>
            <a:ext cx="787108" cy="365760"/>
            <a:chOff x="3240295" y="190498"/>
            <a:chExt cx="1550988" cy="720724"/>
          </a:xfrm>
        </p:grpSpPr>
        <p:sp>
          <p:nvSpPr>
            <p:cNvPr id="215" name="Freeform 119"/>
            <p:cNvSpPr>
              <a:spLocks/>
            </p:cNvSpPr>
            <p:nvPr/>
          </p:nvSpPr>
          <p:spPr bwMode="auto">
            <a:xfrm>
              <a:off x="3240295" y="190499"/>
              <a:ext cx="1550988" cy="720723"/>
            </a:xfrm>
            <a:custGeom>
              <a:avLst/>
              <a:gdLst/>
              <a:ahLst/>
              <a:cxnLst>
                <a:cxn ang="0">
                  <a:pos x="1831" y="103"/>
                </a:cxn>
                <a:cxn ang="0">
                  <a:pos x="1913" y="151"/>
                </a:cxn>
                <a:cxn ang="0">
                  <a:pos x="1947" y="164"/>
                </a:cxn>
                <a:cxn ang="0">
                  <a:pos x="1950" y="193"/>
                </a:cxn>
                <a:cxn ang="0">
                  <a:pos x="1902" y="242"/>
                </a:cxn>
                <a:cxn ang="0">
                  <a:pos x="1830" y="283"/>
                </a:cxn>
                <a:cxn ang="0">
                  <a:pos x="1753" y="313"/>
                </a:cxn>
                <a:cxn ang="0">
                  <a:pos x="1671" y="336"/>
                </a:cxn>
                <a:cxn ang="0">
                  <a:pos x="1588" y="358"/>
                </a:cxn>
                <a:cxn ang="0">
                  <a:pos x="1534" y="405"/>
                </a:cxn>
                <a:cxn ang="0">
                  <a:pos x="1626" y="501"/>
                </a:cxn>
                <a:cxn ang="0">
                  <a:pos x="1675" y="535"/>
                </a:cxn>
                <a:cxn ang="0">
                  <a:pos x="1671" y="595"/>
                </a:cxn>
                <a:cxn ang="0">
                  <a:pos x="1545" y="613"/>
                </a:cxn>
                <a:cxn ang="0">
                  <a:pos x="1542" y="693"/>
                </a:cxn>
                <a:cxn ang="0">
                  <a:pos x="1652" y="694"/>
                </a:cxn>
                <a:cxn ang="0">
                  <a:pos x="1670" y="757"/>
                </a:cxn>
                <a:cxn ang="0">
                  <a:pos x="1570" y="789"/>
                </a:cxn>
                <a:cxn ang="0">
                  <a:pos x="1484" y="883"/>
                </a:cxn>
                <a:cxn ang="0">
                  <a:pos x="1466" y="892"/>
                </a:cxn>
                <a:cxn ang="0">
                  <a:pos x="1418" y="901"/>
                </a:cxn>
                <a:cxn ang="0">
                  <a:pos x="1337" y="836"/>
                </a:cxn>
                <a:cxn ang="0">
                  <a:pos x="1098" y="493"/>
                </a:cxn>
                <a:cxn ang="0">
                  <a:pos x="716" y="564"/>
                </a:cxn>
                <a:cxn ang="0">
                  <a:pos x="685" y="568"/>
                </a:cxn>
                <a:cxn ang="0">
                  <a:pos x="640" y="576"/>
                </a:cxn>
                <a:cxn ang="0">
                  <a:pos x="577" y="584"/>
                </a:cxn>
                <a:cxn ang="0">
                  <a:pos x="490" y="587"/>
                </a:cxn>
                <a:cxn ang="0">
                  <a:pos x="376" y="583"/>
                </a:cxn>
                <a:cxn ang="0">
                  <a:pos x="336" y="698"/>
                </a:cxn>
                <a:cxn ang="0">
                  <a:pos x="177" y="593"/>
                </a:cxn>
                <a:cxn ang="0">
                  <a:pos x="0" y="450"/>
                </a:cxn>
                <a:cxn ang="0">
                  <a:pos x="129" y="196"/>
                </a:cxn>
                <a:cxn ang="0">
                  <a:pos x="221" y="135"/>
                </a:cxn>
                <a:cxn ang="0">
                  <a:pos x="368" y="338"/>
                </a:cxn>
                <a:cxn ang="0">
                  <a:pos x="409" y="382"/>
                </a:cxn>
                <a:cxn ang="0">
                  <a:pos x="452" y="418"/>
                </a:cxn>
                <a:cxn ang="0">
                  <a:pos x="999" y="284"/>
                </a:cxn>
                <a:cxn ang="0">
                  <a:pos x="425" y="0"/>
                </a:cxn>
                <a:cxn ang="0">
                  <a:pos x="851" y="53"/>
                </a:cxn>
                <a:cxn ang="0">
                  <a:pos x="939" y="44"/>
                </a:cxn>
                <a:cxn ang="0">
                  <a:pos x="954" y="101"/>
                </a:cxn>
                <a:cxn ang="0">
                  <a:pos x="1148" y="100"/>
                </a:cxn>
                <a:cxn ang="0">
                  <a:pos x="1231" y="105"/>
                </a:cxn>
                <a:cxn ang="0">
                  <a:pos x="1251" y="121"/>
                </a:cxn>
                <a:cxn ang="0">
                  <a:pos x="1254" y="154"/>
                </a:cxn>
                <a:cxn ang="0">
                  <a:pos x="1461" y="148"/>
                </a:cxn>
              </a:cxnLst>
              <a:rect l="0" t="0" r="r" b="b"/>
              <a:pathLst>
                <a:path w="1952" h="906">
                  <a:moveTo>
                    <a:pt x="1683" y="98"/>
                  </a:moveTo>
                  <a:lnTo>
                    <a:pt x="1782" y="93"/>
                  </a:lnTo>
                  <a:lnTo>
                    <a:pt x="1831" y="103"/>
                  </a:lnTo>
                  <a:lnTo>
                    <a:pt x="1881" y="135"/>
                  </a:lnTo>
                  <a:lnTo>
                    <a:pt x="1896" y="152"/>
                  </a:lnTo>
                  <a:lnTo>
                    <a:pt x="1913" y="151"/>
                  </a:lnTo>
                  <a:lnTo>
                    <a:pt x="1927" y="153"/>
                  </a:lnTo>
                  <a:lnTo>
                    <a:pt x="1939" y="158"/>
                  </a:lnTo>
                  <a:lnTo>
                    <a:pt x="1947" y="164"/>
                  </a:lnTo>
                  <a:lnTo>
                    <a:pt x="1951" y="173"/>
                  </a:lnTo>
                  <a:lnTo>
                    <a:pt x="1952" y="183"/>
                  </a:lnTo>
                  <a:lnTo>
                    <a:pt x="1950" y="193"/>
                  </a:lnTo>
                  <a:lnTo>
                    <a:pt x="1944" y="206"/>
                  </a:lnTo>
                  <a:lnTo>
                    <a:pt x="1924" y="226"/>
                  </a:lnTo>
                  <a:lnTo>
                    <a:pt x="1902" y="242"/>
                  </a:lnTo>
                  <a:lnTo>
                    <a:pt x="1879" y="258"/>
                  </a:lnTo>
                  <a:lnTo>
                    <a:pt x="1856" y="272"/>
                  </a:lnTo>
                  <a:lnTo>
                    <a:pt x="1830" y="283"/>
                  </a:lnTo>
                  <a:lnTo>
                    <a:pt x="1805" y="295"/>
                  </a:lnTo>
                  <a:lnTo>
                    <a:pt x="1780" y="304"/>
                  </a:lnTo>
                  <a:lnTo>
                    <a:pt x="1753" y="313"/>
                  </a:lnTo>
                  <a:lnTo>
                    <a:pt x="1726" y="321"/>
                  </a:lnTo>
                  <a:lnTo>
                    <a:pt x="1699" y="329"/>
                  </a:lnTo>
                  <a:lnTo>
                    <a:pt x="1671" y="336"/>
                  </a:lnTo>
                  <a:lnTo>
                    <a:pt x="1644" y="343"/>
                  </a:lnTo>
                  <a:lnTo>
                    <a:pt x="1616" y="350"/>
                  </a:lnTo>
                  <a:lnTo>
                    <a:pt x="1588" y="358"/>
                  </a:lnTo>
                  <a:lnTo>
                    <a:pt x="1561" y="365"/>
                  </a:lnTo>
                  <a:lnTo>
                    <a:pt x="1534" y="373"/>
                  </a:lnTo>
                  <a:lnTo>
                    <a:pt x="1534" y="405"/>
                  </a:lnTo>
                  <a:lnTo>
                    <a:pt x="1523" y="499"/>
                  </a:lnTo>
                  <a:lnTo>
                    <a:pt x="1557" y="518"/>
                  </a:lnTo>
                  <a:lnTo>
                    <a:pt x="1626" y="501"/>
                  </a:lnTo>
                  <a:lnTo>
                    <a:pt x="1645" y="501"/>
                  </a:lnTo>
                  <a:lnTo>
                    <a:pt x="1660" y="519"/>
                  </a:lnTo>
                  <a:lnTo>
                    <a:pt x="1675" y="535"/>
                  </a:lnTo>
                  <a:lnTo>
                    <a:pt x="1682" y="558"/>
                  </a:lnTo>
                  <a:lnTo>
                    <a:pt x="1679" y="580"/>
                  </a:lnTo>
                  <a:lnTo>
                    <a:pt x="1671" y="595"/>
                  </a:lnTo>
                  <a:lnTo>
                    <a:pt x="1611" y="608"/>
                  </a:lnTo>
                  <a:lnTo>
                    <a:pt x="1587" y="608"/>
                  </a:lnTo>
                  <a:lnTo>
                    <a:pt x="1545" y="613"/>
                  </a:lnTo>
                  <a:lnTo>
                    <a:pt x="1515" y="611"/>
                  </a:lnTo>
                  <a:lnTo>
                    <a:pt x="1509" y="667"/>
                  </a:lnTo>
                  <a:lnTo>
                    <a:pt x="1542" y="693"/>
                  </a:lnTo>
                  <a:lnTo>
                    <a:pt x="1622" y="678"/>
                  </a:lnTo>
                  <a:lnTo>
                    <a:pt x="1634" y="695"/>
                  </a:lnTo>
                  <a:lnTo>
                    <a:pt x="1652" y="694"/>
                  </a:lnTo>
                  <a:lnTo>
                    <a:pt x="1663" y="712"/>
                  </a:lnTo>
                  <a:lnTo>
                    <a:pt x="1670" y="733"/>
                  </a:lnTo>
                  <a:lnTo>
                    <a:pt x="1670" y="757"/>
                  </a:lnTo>
                  <a:lnTo>
                    <a:pt x="1662" y="780"/>
                  </a:lnTo>
                  <a:lnTo>
                    <a:pt x="1590" y="790"/>
                  </a:lnTo>
                  <a:lnTo>
                    <a:pt x="1570" y="789"/>
                  </a:lnTo>
                  <a:lnTo>
                    <a:pt x="1526" y="795"/>
                  </a:lnTo>
                  <a:lnTo>
                    <a:pt x="1494" y="795"/>
                  </a:lnTo>
                  <a:lnTo>
                    <a:pt x="1484" y="883"/>
                  </a:lnTo>
                  <a:lnTo>
                    <a:pt x="1481" y="887"/>
                  </a:lnTo>
                  <a:lnTo>
                    <a:pt x="1476" y="889"/>
                  </a:lnTo>
                  <a:lnTo>
                    <a:pt x="1466" y="892"/>
                  </a:lnTo>
                  <a:lnTo>
                    <a:pt x="1452" y="895"/>
                  </a:lnTo>
                  <a:lnTo>
                    <a:pt x="1436" y="897"/>
                  </a:lnTo>
                  <a:lnTo>
                    <a:pt x="1418" y="901"/>
                  </a:lnTo>
                  <a:lnTo>
                    <a:pt x="1396" y="903"/>
                  </a:lnTo>
                  <a:lnTo>
                    <a:pt x="1372" y="906"/>
                  </a:lnTo>
                  <a:lnTo>
                    <a:pt x="1337" y="836"/>
                  </a:lnTo>
                  <a:lnTo>
                    <a:pt x="1198" y="525"/>
                  </a:lnTo>
                  <a:lnTo>
                    <a:pt x="1160" y="493"/>
                  </a:lnTo>
                  <a:lnTo>
                    <a:pt x="1098" y="493"/>
                  </a:lnTo>
                  <a:lnTo>
                    <a:pt x="884" y="531"/>
                  </a:lnTo>
                  <a:lnTo>
                    <a:pt x="724" y="564"/>
                  </a:lnTo>
                  <a:lnTo>
                    <a:pt x="716" y="564"/>
                  </a:lnTo>
                  <a:lnTo>
                    <a:pt x="707" y="564"/>
                  </a:lnTo>
                  <a:lnTo>
                    <a:pt x="697" y="566"/>
                  </a:lnTo>
                  <a:lnTo>
                    <a:pt x="685" y="568"/>
                  </a:lnTo>
                  <a:lnTo>
                    <a:pt x="671" y="570"/>
                  </a:lnTo>
                  <a:lnTo>
                    <a:pt x="658" y="573"/>
                  </a:lnTo>
                  <a:lnTo>
                    <a:pt x="640" y="576"/>
                  </a:lnTo>
                  <a:lnTo>
                    <a:pt x="622" y="578"/>
                  </a:lnTo>
                  <a:lnTo>
                    <a:pt x="601" y="581"/>
                  </a:lnTo>
                  <a:lnTo>
                    <a:pt x="577" y="584"/>
                  </a:lnTo>
                  <a:lnTo>
                    <a:pt x="552" y="585"/>
                  </a:lnTo>
                  <a:lnTo>
                    <a:pt x="523" y="586"/>
                  </a:lnTo>
                  <a:lnTo>
                    <a:pt x="490" y="587"/>
                  </a:lnTo>
                  <a:lnTo>
                    <a:pt x="456" y="586"/>
                  </a:lnTo>
                  <a:lnTo>
                    <a:pt x="418" y="585"/>
                  </a:lnTo>
                  <a:lnTo>
                    <a:pt x="376" y="583"/>
                  </a:lnTo>
                  <a:lnTo>
                    <a:pt x="361" y="584"/>
                  </a:lnTo>
                  <a:lnTo>
                    <a:pt x="346" y="676"/>
                  </a:lnTo>
                  <a:lnTo>
                    <a:pt x="336" y="698"/>
                  </a:lnTo>
                  <a:lnTo>
                    <a:pt x="236" y="712"/>
                  </a:lnTo>
                  <a:lnTo>
                    <a:pt x="193" y="599"/>
                  </a:lnTo>
                  <a:lnTo>
                    <a:pt x="177" y="593"/>
                  </a:lnTo>
                  <a:lnTo>
                    <a:pt x="163" y="571"/>
                  </a:lnTo>
                  <a:lnTo>
                    <a:pt x="163" y="533"/>
                  </a:lnTo>
                  <a:lnTo>
                    <a:pt x="0" y="450"/>
                  </a:lnTo>
                  <a:lnTo>
                    <a:pt x="75" y="422"/>
                  </a:lnTo>
                  <a:lnTo>
                    <a:pt x="193" y="450"/>
                  </a:lnTo>
                  <a:lnTo>
                    <a:pt x="129" y="196"/>
                  </a:lnTo>
                  <a:lnTo>
                    <a:pt x="60" y="196"/>
                  </a:lnTo>
                  <a:lnTo>
                    <a:pt x="85" y="158"/>
                  </a:lnTo>
                  <a:lnTo>
                    <a:pt x="221" y="135"/>
                  </a:lnTo>
                  <a:lnTo>
                    <a:pt x="242" y="163"/>
                  </a:lnTo>
                  <a:lnTo>
                    <a:pt x="356" y="322"/>
                  </a:lnTo>
                  <a:lnTo>
                    <a:pt x="368" y="338"/>
                  </a:lnTo>
                  <a:lnTo>
                    <a:pt x="382" y="353"/>
                  </a:lnTo>
                  <a:lnTo>
                    <a:pt x="395" y="368"/>
                  </a:lnTo>
                  <a:lnTo>
                    <a:pt x="409" y="382"/>
                  </a:lnTo>
                  <a:lnTo>
                    <a:pt x="424" y="395"/>
                  </a:lnTo>
                  <a:lnTo>
                    <a:pt x="437" y="408"/>
                  </a:lnTo>
                  <a:lnTo>
                    <a:pt x="452" y="418"/>
                  </a:lnTo>
                  <a:lnTo>
                    <a:pt x="469" y="427"/>
                  </a:lnTo>
                  <a:lnTo>
                    <a:pt x="515" y="414"/>
                  </a:lnTo>
                  <a:lnTo>
                    <a:pt x="999" y="284"/>
                  </a:lnTo>
                  <a:lnTo>
                    <a:pt x="979" y="269"/>
                  </a:lnTo>
                  <a:lnTo>
                    <a:pt x="325" y="37"/>
                  </a:lnTo>
                  <a:lnTo>
                    <a:pt x="425" y="0"/>
                  </a:lnTo>
                  <a:lnTo>
                    <a:pt x="552" y="30"/>
                  </a:lnTo>
                  <a:lnTo>
                    <a:pt x="765" y="63"/>
                  </a:lnTo>
                  <a:lnTo>
                    <a:pt x="851" y="53"/>
                  </a:lnTo>
                  <a:lnTo>
                    <a:pt x="860" y="35"/>
                  </a:lnTo>
                  <a:lnTo>
                    <a:pt x="923" y="31"/>
                  </a:lnTo>
                  <a:lnTo>
                    <a:pt x="939" y="44"/>
                  </a:lnTo>
                  <a:lnTo>
                    <a:pt x="948" y="61"/>
                  </a:lnTo>
                  <a:lnTo>
                    <a:pt x="952" y="79"/>
                  </a:lnTo>
                  <a:lnTo>
                    <a:pt x="954" y="101"/>
                  </a:lnTo>
                  <a:lnTo>
                    <a:pt x="1106" y="132"/>
                  </a:lnTo>
                  <a:lnTo>
                    <a:pt x="1139" y="115"/>
                  </a:lnTo>
                  <a:lnTo>
                    <a:pt x="1148" y="100"/>
                  </a:lnTo>
                  <a:lnTo>
                    <a:pt x="1208" y="95"/>
                  </a:lnTo>
                  <a:lnTo>
                    <a:pt x="1221" y="100"/>
                  </a:lnTo>
                  <a:lnTo>
                    <a:pt x="1231" y="105"/>
                  </a:lnTo>
                  <a:lnTo>
                    <a:pt x="1240" y="109"/>
                  </a:lnTo>
                  <a:lnTo>
                    <a:pt x="1246" y="115"/>
                  </a:lnTo>
                  <a:lnTo>
                    <a:pt x="1251" y="121"/>
                  </a:lnTo>
                  <a:lnTo>
                    <a:pt x="1254" y="130"/>
                  </a:lnTo>
                  <a:lnTo>
                    <a:pt x="1254" y="140"/>
                  </a:lnTo>
                  <a:lnTo>
                    <a:pt x="1254" y="154"/>
                  </a:lnTo>
                  <a:lnTo>
                    <a:pt x="1253" y="166"/>
                  </a:lnTo>
                  <a:lnTo>
                    <a:pt x="1328" y="179"/>
                  </a:lnTo>
                  <a:lnTo>
                    <a:pt x="1461" y="148"/>
                  </a:lnTo>
                  <a:lnTo>
                    <a:pt x="1622" y="102"/>
                  </a:lnTo>
                  <a:lnTo>
                    <a:pt x="1683" y="98"/>
                  </a:lnTo>
                  <a:close/>
                </a:path>
              </a:pathLst>
            </a:custGeom>
            <a:solidFill>
              <a:srgbClr val="2D476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16" name="Freeform 120"/>
            <p:cNvSpPr>
              <a:spLocks/>
            </p:cNvSpPr>
            <p:nvPr/>
          </p:nvSpPr>
          <p:spPr bwMode="auto">
            <a:xfrm>
              <a:off x="3387933" y="258763"/>
              <a:ext cx="1363664" cy="393698"/>
            </a:xfrm>
            <a:custGeom>
              <a:avLst/>
              <a:gdLst/>
              <a:ahLst/>
              <a:cxnLst>
                <a:cxn ang="0">
                  <a:pos x="1392" y="20"/>
                </a:cxn>
                <a:cxn ang="0">
                  <a:pos x="1413" y="16"/>
                </a:cxn>
                <a:cxn ang="0">
                  <a:pos x="1432" y="13"/>
                </a:cxn>
                <a:cxn ang="0">
                  <a:pos x="1453" y="10"/>
                </a:cxn>
                <a:cxn ang="0">
                  <a:pos x="1473" y="7"/>
                </a:cxn>
                <a:cxn ang="0">
                  <a:pos x="1492" y="5"/>
                </a:cxn>
                <a:cxn ang="0">
                  <a:pos x="1512" y="2"/>
                </a:cxn>
                <a:cxn ang="0">
                  <a:pos x="1531" y="1"/>
                </a:cxn>
                <a:cxn ang="0">
                  <a:pos x="1550" y="0"/>
                </a:cxn>
                <a:cxn ang="0">
                  <a:pos x="1568" y="0"/>
                </a:cxn>
                <a:cxn ang="0">
                  <a:pos x="1585" y="1"/>
                </a:cxn>
                <a:cxn ang="0">
                  <a:pos x="1603" y="3"/>
                </a:cxn>
                <a:cxn ang="0">
                  <a:pos x="1619" y="7"/>
                </a:cxn>
                <a:cxn ang="0">
                  <a:pos x="1635" y="13"/>
                </a:cxn>
                <a:cxn ang="0">
                  <a:pos x="1650" y="18"/>
                </a:cxn>
                <a:cxn ang="0">
                  <a:pos x="1664" y="26"/>
                </a:cxn>
                <a:cxn ang="0">
                  <a:pos x="1678" y="37"/>
                </a:cxn>
                <a:cxn ang="0">
                  <a:pos x="1685" y="51"/>
                </a:cxn>
                <a:cxn ang="0">
                  <a:pos x="1678" y="82"/>
                </a:cxn>
                <a:cxn ang="0">
                  <a:pos x="1687" y="106"/>
                </a:cxn>
                <a:cxn ang="0">
                  <a:pos x="1703" y="62"/>
                </a:cxn>
                <a:cxn ang="0">
                  <a:pos x="1713" y="78"/>
                </a:cxn>
                <a:cxn ang="0">
                  <a:pos x="1718" y="86"/>
                </a:cxn>
                <a:cxn ang="0">
                  <a:pos x="1718" y="96"/>
                </a:cxn>
                <a:cxn ang="0">
                  <a:pos x="1716" y="104"/>
                </a:cxn>
                <a:cxn ang="0">
                  <a:pos x="1711" y="112"/>
                </a:cxn>
                <a:cxn ang="0">
                  <a:pos x="1682" y="123"/>
                </a:cxn>
                <a:cxn ang="0">
                  <a:pos x="1652" y="135"/>
                </a:cxn>
                <a:cxn ang="0">
                  <a:pos x="1622" y="145"/>
                </a:cxn>
                <a:cxn ang="0">
                  <a:pos x="1592" y="154"/>
                </a:cxn>
                <a:cxn ang="0">
                  <a:pos x="1561" y="164"/>
                </a:cxn>
                <a:cxn ang="0">
                  <a:pos x="1530" y="173"/>
                </a:cxn>
                <a:cxn ang="0">
                  <a:pos x="1498" y="180"/>
                </a:cxn>
                <a:cxn ang="0">
                  <a:pos x="1467" y="188"/>
                </a:cxn>
                <a:cxn ang="0">
                  <a:pos x="1435" y="195"/>
                </a:cxn>
                <a:cxn ang="0">
                  <a:pos x="1403" y="202"/>
                </a:cxn>
                <a:cxn ang="0">
                  <a:pos x="1371" y="208"/>
                </a:cxn>
                <a:cxn ang="0">
                  <a:pos x="1340" y="215"/>
                </a:cxn>
                <a:cxn ang="0">
                  <a:pos x="1308" y="221"/>
                </a:cxn>
                <a:cxn ang="0">
                  <a:pos x="1277" y="228"/>
                </a:cxn>
                <a:cxn ang="0">
                  <a:pos x="1246" y="235"/>
                </a:cxn>
                <a:cxn ang="0">
                  <a:pos x="1214" y="242"/>
                </a:cxn>
                <a:cxn ang="0">
                  <a:pos x="488" y="414"/>
                </a:cxn>
                <a:cxn ang="0">
                  <a:pos x="297" y="460"/>
                </a:cxn>
                <a:cxn ang="0">
                  <a:pos x="186" y="480"/>
                </a:cxn>
                <a:cxn ang="0">
                  <a:pos x="183" y="453"/>
                </a:cxn>
                <a:cxn ang="0">
                  <a:pos x="87" y="463"/>
                </a:cxn>
                <a:cxn ang="0">
                  <a:pos x="0" y="495"/>
                </a:cxn>
                <a:cxn ang="0">
                  <a:pos x="0" y="456"/>
                </a:cxn>
                <a:cxn ang="0">
                  <a:pos x="201" y="402"/>
                </a:cxn>
                <a:cxn ang="0">
                  <a:pos x="342" y="363"/>
                </a:cxn>
                <a:cxn ang="0">
                  <a:pos x="327" y="348"/>
                </a:cxn>
                <a:cxn ang="0">
                  <a:pos x="291" y="357"/>
                </a:cxn>
                <a:cxn ang="0">
                  <a:pos x="288" y="341"/>
                </a:cxn>
                <a:cxn ang="0">
                  <a:pos x="355" y="320"/>
                </a:cxn>
                <a:cxn ang="0">
                  <a:pos x="1121" y="93"/>
                </a:cxn>
                <a:cxn ang="0">
                  <a:pos x="1392" y="20"/>
                </a:cxn>
              </a:cxnLst>
              <a:rect l="0" t="0" r="r" b="b"/>
              <a:pathLst>
                <a:path w="1718" h="495">
                  <a:moveTo>
                    <a:pt x="1392" y="20"/>
                  </a:moveTo>
                  <a:lnTo>
                    <a:pt x="1413" y="16"/>
                  </a:lnTo>
                  <a:lnTo>
                    <a:pt x="1432" y="13"/>
                  </a:lnTo>
                  <a:lnTo>
                    <a:pt x="1453" y="10"/>
                  </a:lnTo>
                  <a:lnTo>
                    <a:pt x="1473" y="7"/>
                  </a:lnTo>
                  <a:lnTo>
                    <a:pt x="1492" y="5"/>
                  </a:lnTo>
                  <a:lnTo>
                    <a:pt x="1512" y="2"/>
                  </a:lnTo>
                  <a:lnTo>
                    <a:pt x="1531" y="1"/>
                  </a:lnTo>
                  <a:lnTo>
                    <a:pt x="1550" y="0"/>
                  </a:lnTo>
                  <a:lnTo>
                    <a:pt x="1568" y="0"/>
                  </a:lnTo>
                  <a:lnTo>
                    <a:pt x="1585" y="1"/>
                  </a:lnTo>
                  <a:lnTo>
                    <a:pt x="1603" y="3"/>
                  </a:lnTo>
                  <a:lnTo>
                    <a:pt x="1619" y="7"/>
                  </a:lnTo>
                  <a:lnTo>
                    <a:pt x="1635" y="13"/>
                  </a:lnTo>
                  <a:lnTo>
                    <a:pt x="1650" y="18"/>
                  </a:lnTo>
                  <a:lnTo>
                    <a:pt x="1664" y="26"/>
                  </a:lnTo>
                  <a:lnTo>
                    <a:pt x="1678" y="37"/>
                  </a:lnTo>
                  <a:lnTo>
                    <a:pt x="1685" y="51"/>
                  </a:lnTo>
                  <a:lnTo>
                    <a:pt x="1678" y="82"/>
                  </a:lnTo>
                  <a:lnTo>
                    <a:pt x="1687" y="106"/>
                  </a:lnTo>
                  <a:lnTo>
                    <a:pt x="1703" y="62"/>
                  </a:lnTo>
                  <a:lnTo>
                    <a:pt x="1713" y="78"/>
                  </a:lnTo>
                  <a:lnTo>
                    <a:pt x="1718" y="86"/>
                  </a:lnTo>
                  <a:lnTo>
                    <a:pt x="1718" y="96"/>
                  </a:lnTo>
                  <a:lnTo>
                    <a:pt x="1716" y="104"/>
                  </a:lnTo>
                  <a:lnTo>
                    <a:pt x="1711" y="112"/>
                  </a:lnTo>
                  <a:lnTo>
                    <a:pt x="1682" y="123"/>
                  </a:lnTo>
                  <a:lnTo>
                    <a:pt x="1652" y="135"/>
                  </a:lnTo>
                  <a:lnTo>
                    <a:pt x="1622" y="145"/>
                  </a:lnTo>
                  <a:lnTo>
                    <a:pt x="1592" y="154"/>
                  </a:lnTo>
                  <a:lnTo>
                    <a:pt x="1561" y="164"/>
                  </a:lnTo>
                  <a:lnTo>
                    <a:pt x="1530" y="173"/>
                  </a:lnTo>
                  <a:lnTo>
                    <a:pt x="1498" y="180"/>
                  </a:lnTo>
                  <a:lnTo>
                    <a:pt x="1467" y="188"/>
                  </a:lnTo>
                  <a:lnTo>
                    <a:pt x="1435" y="195"/>
                  </a:lnTo>
                  <a:lnTo>
                    <a:pt x="1403" y="202"/>
                  </a:lnTo>
                  <a:lnTo>
                    <a:pt x="1371" y="208"/>
                  </a:lnTo>
                  <a:lnTo>
                    <a:pt x="1340" y="215"/>
                  </a:lnTo>
                  <a:lnTo>
                    <a:pt x="1308" y="221"/>
                  </a:lnTo>
                  <a:lnTo>
                    <a:pt x="1277" y="228"/>
                  </a:lnTo>
                  <a:lnTo>
                    <a:pt x="1246" y="235"/>
                  </a:lnTo>
                  <a:lnTo>
                    <a:pt x="1214" y="242"/>
                  </a:lnTo>
                  <a:lnTo>
                    <a:pt x="488" y="414"/>
                  </a:lnTo>
                  <a:lnTo>
                    <a:pt x="297" y="460"/>
                  </a:lnTo>
                  <a:lnTo>
                    <a:pt x="186" y="480"/>
                  </a:lnTo>
                  <a:lnTo>
                    <a:pt x="183" y="453"/>
                  </a:lnTo>
                  <a:lnTo>
                    <a:pt x="87" y="463"/>
                  </a:lnTo>
                  <a:lnTo>
                    <a:pt x="0" y="495"/>
                  </a:lnTo>
                  <a:lnTo>
                    <a:pt x="0" y="456"/>
                  </a:lnTo>
                  <a:lnTo>
                    <a:pt x="201" y="402"/>
                  </a:lnTo>
                  <a:lnTo>
                    <a:pt x="342" y="363"/>
                  </a:lnTo>
                  <a:lnTo>
                    <a:pt x="327" y="348"/>
                  </a:lnTo>
                  <a:lnTo>
                    <a:pt x="291" y="357"/>
                  </a:lnTo>
                  <a:lnTo>
                    <a:pt x="288" y="341"/>
                  </a:lnTo>
                  <a:lnTo>
                    <a:pt x="355" y="320"/>
                  </a:lnTo>
                  <a:lnTo>
                    <a:pt x="1121" y="93"/>
                  </a:lnTo>
                  <a:lnTo>
                    <a:pt x="1392" y="20"/>
                  </a:lnTo>
                  <a:close/>
                </a:path>
              </a:pathLst>
            </a:custGeom>
            <a:solidFill>
              <a:srgbClr val="B5BAC4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17" name="Freeform 121"/>
            <p:cNvSpPr>
              <a:spLocks/>
            </p:cNvSpPr>
            <p:nvPr/>
          </p:nvSpPr>
          <p:spPr bwMode="auto">
            <a:xfrm>
              <a:off x="3530807" y="339723"/>
              <a:ext cx="1225550" cy="300037"/>
            </a:xfrm>
            <a:custGeom>
              <a:avLst/>
              <a:gdLst/>
              <a:ahLst/>
              <a:cxnLst>
                <a:cxn ang="0">
                  <a:pos x="1480" y="26"/>
                </a:cxn>
                <a:cxn ang="0">
                  <a:pos x="1129" y="114"/>
                </a:cxn>
                <a:cxn ang="0">
                  <a:pos x="1070" y="126"/>
                </a:cxn>
                <a:cxn ang="0">
                  <a:pos x="1011" y="140"/>
                </a:cxn>
                <a:cxn ang="0">
                  <a:pos x="953" y="154"/>
                </a:cxn>
                <a:cxn ang="0">
                  <a:pos x="894" y="168"/>
                </a:cxn>
                <a:cxn ang="0">
                  <a:pos x="836" y="182"/>
                </a:cxn>
                <a:cxn ang="0">
                  <a:pos x="778" y="195"/>
                </a:cxn>
                <a:cxn ang="0">
                  <a:pos x="720" y="209"/>
                </a:cxn>
                <a:cxn ang="0">
                  <a:pos x="657" y="224"/>
                </a:cxn>
                <a:cxn ang="0">
                  <a:pos x="578" y="243"/>
                </a:cxn>
                <a:cxn ang="0">
                  <a:pos x="490" y="262"/>
                </a:cxn>
                <a:cxn ang="0">
                  <a:pos x="395" y="283"/>
                </a:cxn>
                <a:cxn ang="0">
                  <a:pos x="297" y="305"/>
                </a:cxn>
                <a:cxn ang="0">
                  <a:pos x="203" y="324"/>
                </a:cxn>
                <a:cxn ang="0">
                  <a:pos x="113" y="344"/>
                </a:cxn>
                <a:cxn ang="0">
                  <a:pos x="34" y="360"/>
                </a:cxn>
                <a:cxn ang="0">
                  <a:pos x="2" y="374"/>
                </a:cxn>
                <a:cxn ang="0">
                  <a:pos x="39" y="377"/>
                </a:cxn>
                <a:cxn ang="0">
                  <a:pos x="109" y="370"/>
                </a:cxn>
                <a:cxn ang="0">
                  <a:pos x="204" y="355"/>
                </a:cxn>
                <a:cxn ang="0">
                  <a:pos x="313" y="334"/>
                </a:cxn>
                <a:cxn ang="0">
                  <a:pos x="427" y="311"/>
                </a:cxn>
                <a:cxn ang="0">
                  <a:pos x="537" y="286"/>
                </a:cxn>
                <a:cxn ang="0">
                  <a:pos x="632" y="263"/>
                </a:cxn>
                <a:cxn ang="0">
                  <a:pos x="702" y="245"/>
                </a:cxn>
                <a:cxn ang="0">
                  <a:pos x="761" y="226"/>
                </a:cxn>
                <a:cxn ang="0">
                  <a:pos x="820" y="210"/>
                </a:cxn>
                <a:cxn ang="0">
                  <a:pos x="880" y="195"/>
                </a:cxn>
                <a:cxn ang="0">
                  <a:pos x="938" y="182"/>
                </a:cxn>
                <a:cxn ang="0">
                  <a:pos x="994" y="169"/>
                </a:cxn>
                <a:cxn ang="0">
                  <a:pos x="1049" y="158"/>
                </a:cxn>
                <a:cxn ang="0">
                  <a:pos x="1104" y="150"/>
                </a:cxn>
                <a:cxn ang="0">
                  <a:pos x="1185" y="131"/>
                </a:cxn>
                <a:cxn ang="0">
                  <a:pos x="1235" y="118"/>
                </a:cxn>
                <a:cxn ang="0">
                  <a:pos x="1286" y="109"/>
                </a:cxn>
                <a:cxn ang="0">
                  <a:pos x="1335" y="100"/>
                </a:cxn>
                <a:cxn ang="0">
                  <a:pos x="1384" y="89"/>
                </a:cxn>
                <a:cxn ang="0">
                  <a:pos x="1431" y="79"/>
                </a:cxn>
                <a:cxn ang="0">
                  <a:pos x="1473" y="64"/>
                </a:cxn>
                <a:cxn ang="0">
                  <a:pos x="1511" y="44"/>
                </a:cxn>
                <a:cxn ang="0">
                  <a:pos x="1544" y="20"/>
                </a:cxn>
              </a:cxnLst>
              <a:rect l="0" t="0" r="r" b="b"/>
              <a:pathLst>
                <a:path w="1544" h="377">
                  <a:moveTo>
                    <a:pt x="1541" y="0"/>
                  </a:moveTo>
                  <a:lnTo>
                    <a:pt x="1480" y="26"/>
                  </a:lnTo>
                  <a:lnTo>
                    <a:pt x="1158" y="108"/>
                  </a:lnTo>
                  <a:lnTo>
                    <a:pt x="1129" y="114"/>
                  </a:lnTo>
                  <a:lnTo>
                    <a:pt x="1099" y="120"/>
                  </a:lnTo>
                  <a:lnTo>
                    <a:pt x="1070" y="126"/>
                  </a:lnTo>
                  <a:lnTo>
                    <a:pt x="1040" y="133"/>
                  </a:lnTo>
                  <a:lnTo>
                    <a:pt x="1011" y="140"/>
                  </a:lnTo>
                  <a:lnTo>
                    <a:pt x="983" y="147"/>
                  </a:lnTo>
                  <a:lnTo>
                    <a:pt x="953" y="154"/>
                  </a:lnTo>
                  <a:lnTo>
                    <a:pt x="924" y="160"/>
                  </a:lnTo>
                  <a:lnTo>
                    <a:pt x="894" y="168"/>
                  </a:lnTo>
                  <a:lnTo>
                    <a:pt x="865" y="175"/>
                  </a:lnTo>
                  <a:lnTo>
                    <a:pt x="836" y="182"/>
                  </a:lnTo>
                  <a:lnTo>
                    <a:pt x="806" y="188"/>
                  </a:lnTo>
                  <a:lnTo>
                    <a:pt x="778" y="195"/>
                  </a:lnTo>
                  <a:lnTo>
                    <a:pt x="749" y="202"/>
                  </a:lnTo>
                  <a:lnTo>
                    <a:pt x="720" y="209"/>
                  </a:lnTo>
                  <a:lnTo>
                    <a:pt x="691" y="216"/>
                  </a:lnTo>
                  <a:lnTo>
                    <a:pt x="657" y="224"/>
                  </a:lnTo>
                  <a:lnTo>
                    <a:pt x="620" y="232"/>
                  </a:lnTo>
                  <a:lnTo>
                    <a:pt x="578" y="243"/>
                  </a:lnTo>
                  <a:lnTo>
                    <a:pt x="534" y="252"/>
                  </a:lnTo>
                  <a:lnTo>
                    <a:pt x="490" y="262"/>
                  </a:lnTo>
                  <a:lnTo>
                    <a:pt x="442" y="273"/>
                  </a:lnTo>
                  <a:lnTo>
                    <a:pt x="395" y="283"/>
                  </a:lnTo>
                  <a:lnTo>
                    <a:pt x="346" y="293"/>
                  </a:lnTo>
                  <a:lnTo>
                    <a:pt x="297" y="305"/>
                  </a:lnTo>
                  <a:lnTo>
                    <a:pt x="249" y="315"/>
                  </a:lnTo>
                  <a:lnTo>
                    <a:pt x="203" y="324"/>
                  </a:lnTo>
                  <a:lnTo>
                    <a:pt x="157" y="335"/>
                  </a:lnTo>
                  <a:lnTo>
                    <a:pt x="113" y="344"/>
                  </a:lnTo>
                  <a:lnTo>
                    <a:pt x="72" y="352"/>
                  </a:lnTo>
                  <a:lnTo>
                    <a:pt x="34" y="360"/>
                  </a:lnTo>
                  <a:lnTo>
                    <a:pt x="0" y="367"/>
                  </a:lnTo>
                  <a:lnTo>
                    <a:pt x="2" y="374"/>
                  </a:lnTo>
                  <a:lnTo>
                    <a:pt x="16" y="377"/>
                  </a:lnTo>
                  <a:lnTo>
                    <a:pt x="39" y="377"/>
                  </a:lnTo>
                  <a:lnTo>
                    <a:pt x="70" y="375"/>
                  </a:lnTo>
                  <a:lnTo>
                    <a:pt x="109" y="370"/>
                  </a:lnTo>
                  <a:lnTo>
                    <a:pt x="154" y="364"/>
                  </a:lnTo>
                  <a:lnTo>
                    <a:pt x="204" y="355"/>
                  </a:lnTo>
                  <a:lnTo>
                    <a:pt x="258" y="345"/>
                  </a:lnTo>
                  <a:lnTo>
                    <a:pt x="313" y="334"/>
                  </a:lnTo>
                  <a:lnTo>
                    <a:pt x="371" y="322"/>
                  </a:lnTo>
                  <a:lnTo>
                    <a:pt x="427" y="311"/>
                  </a:lnTo>
                  <a:lnTo>
                    <a:pt x="484" y="298"/>
                  </a:lnTo>
                  <a:lnTo>
                    <a:pt x="537" y="286"/>
                  </a:lnTo>
                  <a:lnTo>
                    <a:pt x="587" y="275"/>
                  </a:lnTo>
                  <a:lnTo>
                    <a:pt x="632" y="263"/>
                  </a:lnTo>
                  <a:lnTo>
                    <a:pt x="672" y="254"/>
                  </a:lnTo>
                  <a:lnTo>
                    <a:pt x="702" y="245"/>
                  </a:lnTo>
                  <a:lnTo>
                    <a:pt x="731" y="236"/>
                  </a:lnTo>
                  <a:lnTo>
                    <a:pt x="761" y="226"/>
                  </a:lnTo>
                  <a:lnTo>
                    <a:pt x="791" y="218"/>
                  </a:lnTo>
                  <a:lnTo>
                    <a:pt x="820" y="210"/>
                  </a:lnTo>
                  <a:lnTo>
                    <a:pt x="850" y="202"/>
                  </a:lnTo>
                  <a:lnTo>
                    <a:pt x="880" y="195"/>
                  </a:lnTo>
                  <a:lnTo>
                    <a:pt x="909" y="188"/>
                  </a:lnTo>
                  <a:lnTo>
                    <a:pt x="938" y="182"/>
                  </a:lnTo>
                  <a:lnTo>
                    <a:pt x="966" y="175"/>
                  </a:lnTo>
                  <a:lnTo>
                    <a:pt x="994" y="169"/>
                  </a:lnTo>
                  <a:lnTo>
                    <a:pt x="1023" y="164"/>
                  </a:lnTo>
                  <a:lnTo>
                    <a:pt x="1049" y="158"/>
                  </a:lnTo>
                  <a:lnTo>
                    <a:pt x="1077" y="154"/>
                  </a:lnTo>
                  <a:lnTo>
                    <a:pt x="1104" y="150"/>
                  </a:lnTo>
                  <a:lnTo>
                    <a:pt x="1129" y="147"/>
                  </a:lnTo>
                  <a:lnTo>
                    <a:pt x="1185" y="131"/>
                  </a:lnTo>
                  <a:lnTo>
                    <a:pt x="1210" y="124"/>
                  </a:lnTo>
                  <a:lnTo>
                    <a:pt x="1235" y="118"/>
                  </a:lnTo>
                  <a:lnTo>
                    <a:pt x="1260" y="114"/>
                  </a:lnTo>
                  <a:lnTo>
                    <a:pt x="1286" y="109"/>
                  </a:lnTo>
                  <a:lnTo>
                    <a:pt x="1311" y="104"/>
                  </a:lnTo>
                  <a:lnTo>
                    <a:pt x="1335" y="100"/>
                  </a:lnTo>
                  <a:lnTo>
                    <a:pt x="1359" y="95"/>
                  </a:lnTo>
                  <a:lnTo>
                    <a:pt x="1384" y="89"/>
                  </a:lnTo>
                  <a:lnTo>
                    <a:pt x="1408" y="85"/>
                  </a:lnTo>
                  <a:lnTo>
                    <a:pt x="1431" y="79"/>
                  </a:lnTo>
                  <a:lnTo>
                    <a:pt x="1452" y="72"/>
                  </a:lnTo>
                  <a:lnTo>
                    <a:pt x="1473" y="64"/>
                  </a:lnTo>
                  <a:lnTo>
                    <a:pt x="1493" y="55"/>
                  </a:lnTo>
                  <a:lnTo>
                    <a:pt x="1511" y="44"/>
                  </a:lnTo>
                  <a:lnTo>
                    <a:pt x="1529" y="33"/>
                  </a:lnTo>
                  <a:lnTo>
                    <a:pt x="1544" y="20"/>
                  </a:lnTo>
                  <a:lnTo>
                    <a:pt x="1541" y="0"/>
                  </a:lnTo>
                  <a:close/>
                </a:path>
              </a:pathLst>
            </a:custGeom>
            <a:solidFill>
              <a:srgbClr val="DD3D28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18" name="Freeform 122"/>
            <p:cNvSpPr>
              <a:spLocks/>
            </p:cNvSpPr>
            <p:nvPr/>
          </p:nvSpPr>
          <p:spPr bwMode="auto">
            <a:xfrm>
              <a:off x="4094371" y="488949"/>
              <a:ext cx="358775" cy="414335"/>
            </a:xfrm>
            <a:custGeom>
              <a:avLst/>
              <a:gdLst/>
              <a:ahLst/>
              <a:cxnLst>
                <a:cxn ang="0">
                  <a:pos x="450" y="1"/>
                </a:cxn>
                <a:cxn ang="0">
                  <a:pos x="417" y="0"/>
                </a:cxn>
                <a:cxn ang="0">
                  <a:pos x="385" y="0"/>
                </a:cxn>
                <a:cxn ang="0">
                  <a:pos x="355" y="1"/>
                </a:cxn>
                <a:cxn ang="0">
                  <a:pos x="326" y="4"/>
                </a:cxn>
                <a:cxn ang="0">
                  <a:pos x="298" y="6"/>
                </a:cxn>
                <a:cxn ang="0">
                  <a:pos x="270" y="10"/>
                </a:cxn>
                <a:cxn ang="0">
                  <a:pos x="245" y="16"/>
                </a:cxn>
                <a:cxn ang="0">
                  <a:pos x="219" y="22"/>
                </a:cxn>
                <a:cxn ang="0">
                  <a:pos x="193" y="30"/>
                </a:cxn>
                <a:cxn ang="0">
                  <a:pos x="168" y="38"/>
                </a:cxn>
                <a:cxn ang="0">
                  <a:pos x="141" y="47"/>
                </a:cxn>
                <a:cxn ang="0">
                  <a:pos x="115" y="58"/>
                </a:cxn>
                <a:cxn ang="0">
                  <a:pos x="88" y="69"/>
                </a:cxn>
                <a:cxn ang="0">
                  <a:pos x="60" y="82"/>
                </a:cxn>
                <a:cxn ang="0">
                  <a:pos x="31" y="95"/>
                </a:cxn>
                <a:cxn ang="0">
                  <a:pos x="0" y="110"/>
                </a:cxn>
                <a:cxn ang="0">
                  <a:pos x="85" y="116"/>
                </a:cxn>
                <a:cxn ang="0">
                  <a:pos x="124" y="156"/>
                </a:cxn>
                <a:cxn ang="0">
                  <a:pos x="181" y="139"/>
                </a:cxn>
                <a:cxn ang="0">
                  <a:pos x="287" y="376"/>
                </a:cxn>
                <a:cxn ang="0">
                  <a:pos x="243" y="392"/>
                </a:cxn>
                <a:cxn ang="0">
                  <a:pos x="299" y="523"/>
                </a:cxn>
                <a:cxn ang="0">
                  <a:pos x="378" y="494"/>
                </a:cxn>
                <a:cxn ang="0">
                  <a:pos x="404" y="499"/>
                </a:cxn>
                <a:cxn ang="0">
                  <a:pos x="450" y="1"/>
                </a:cxn>
              </a:cxnLst>
              <a:rect l="0" t="0" r="r" b="b"/>
              <a:pathLst>
                <a:path w="450" h="523">
                  <a:moveTo>
                    <a:pt x="450" y="1"/>
                  </a:moveTo>
                  <a:lnTo>
                    <a:pt x="417" y="0"/>
                  </a:lnTo>
                  <a:lnTo>
                    <a:pt x="385" y="0"/>
                  </a:lnTo>
                  <a:lnTo>
                    <a:pt x="355" y="1"/>
                  </a:lnTo>
                  <a:lnTo>
                    <a:pt x="326" y="4"/>
                  </a:lnTo>
                  <a:lnTo>
                    <a:pt x="298" y="6"/>
                  </a:lnTo>
                  <a:lnTo>
                    <a:pt x="270" y="10"/>
                  </a:lnTo>
                  <a:lnTo>
                    <a:pt x="245" y="16"/>
                  </a:lnTo>
                  <a:lnTo>
                    <a:pt x="219" y="22"/>
                  </a:lnTo>
                  <a:lnTo>
                    <a:pt x="193" y="30"/>
                  </a:lnTo>
                  <a:lnTo>
                    <a:pt x="168" y="38"/>
                  </a:lnTo>
                  <a:lnTo>
                    <a:pt x="141" y="47"/>
                  </a:lnTo>
                  <a:lnTo>
                    <a:pt x="115" y="58"/>
                  </a:lnTo>
                  <a:lnTo>
                    <a:pt x="88" y="69"/>
                  </a:lnTo>
                  <a:lnTo>
                    <a:pt x="60" y="82"/>
                  </a:lnTo>
                  <a:lnTo>
                    <a:pt x="31" y="95"/>
                  </a:lnTo>
                  <a:lnTo>
                    <a:pt x="0" y="110"/>
                  </a:lnTo>
                  <a:lnTo>
                    <a:pt x="85" y="116"/>
                  </a:lnTo>
                  <a:lnTo>
                    <a:pt x="124" y="156"/>
                  </a:lnTo>
                  <a:lnTo>
                    <a:pt x="181" y="139"/>
                  </a:lnTo>
                  <a:lnTo>
                    <a:pt x="287" y="376"/>
                  </a:lnTo>
                  <a:lnTo>
                    <a:pt x="243" y="392"/>
                  </a:lnTo>
                  <a:lnTo>
                    <a:pt x="299" y="523"/>
                  </a:lnTo>
                  <a:lnTo>
                    <a:pt x="378" y="494"/>
                  </a:lnTo>
                  <a:lnTo>
                    <a:pt x="404" y="499"/>
                  </a:lnTo>
                  <a:lnTo>
                    <a:pt x="450" y="1"/>
                  </a:lnTo>
                  <a:close/>
                </a:path>
              </a:pathLst>
            </a:custGeom>
            <a:solidFill>
              <a:srgbClr val="B5BAC4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19" name="Freeform 123"/>
            <p:cNvSpPr>
              <a:spLocks/>
            </p:cNvSpPr>
            <p:nvPr/>
          </p:nvSpPr>
          <p:spPr bwMode="auto">
            <a:xfrm>
              <a:off x="3502234" y="190498"/>
              <a:ext cx="793750" cy="214313"/>
            </a:xfrm>
            <a:custGeom>
              <a:avLst/>
              <a:gdLst/>
              <a:ahLst/>
              <a:cxnLst>
                <a:cxn ang="0">
                  <a:pos x="1000" y="174"/>
                </a:cxn>
                <a:cxn ang="0">
                  <a:pos x="121" y="0"/>
                </a:cxn>
                <a:cxn ang="0">
                  <a:pos x="79" y="0"/>
                </a:cxn>
                <a:cxn ang="0">
                  <a:pos x="24" y="11"/>
                </a:cxn>
                <a:cxn ang="0">
                  <a:pos x="0" y="35"/>
                </a:cxn>
                <a:cxn ang="0">
                  <a:pos x="106" y="61"/>
                </a:cxn>
                <a:cxn ang="0">
                  <a:pos x="149" y="49"/>
                </a:cxn>
                <a:cxn ang="0">
                  <a:pos x="607" y="171"/>
                </a:cxn>
                <a:cxn ang="0">
                  <a:pos x="547" y="213"/>
                </a:cxn>
                <a:cxn ang="0">
                  <a:pos x="679" y="268"/>
                </a:cxn>
                <a:cxn ang="0">
                  <a:pos x="865" y="213"/>
                </a:cxn>
                <a:cxn ang="0">
                  <a:pos x="1000" y="174"/>
                </a:cxn>
              </a:cxnLst>
              <a:rect l="0" t="0" r="r" b="b"/>
              <a:pathLst>
                <a:path w="1000" h="268">
                  <a:moveTo>
                    <a:pt x="1000" y="174"/>
                  </a:moveTo>
                  <a:lnTo>
                    <a:pt x="121" y="0"/>
                  </a:lnTo>
                  <a:lnTo>
                    <a:pt x="79" y="0"/>
                  </a:lnTo>
                  <a:lnTo>
                    <a:pt x="24" y="11"/>
                  </a:lnTo>
                  <a:lnTo>
                    <a:pt x="0" y="35"/>
                  </a:lnTo>
                  <a:lnTo>
                    <a:pt x="106" y="61"/>
                  </a:lnTo>
                  <a:lnTo>
                    <a:pt x="149" y="49"/>
                  </a:lnTo>
                  <a:lnTo>
                    <a:pt x="607" y="171"/>
                  </a:lnTo>
                  <a:lnTo>
                    <a:pt x="547" y="213"/>
                  </a:lnTo>
                  <a:lnTo>
                    <a:pt x="679" y="268"/>
                  </a:lnTo>
                  <a:lnTo>
                    <a:pt x="865" y="213"/>
                  </a:lnTo>
                  <a:lnTo>
                    <a:pt x="1000" y="174"/>
                  </a:lnTo>
                  <a:close/>
                </a:path>
              </a:pathLst>
            </a:custGeom>
            <a:solidFill>
              <a:srgbClr val="B5BAC4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20" name="Freeform 124"/>
            <p:cNvSpPr>
              <a:spLocks/>
            </p:cNvSpPr>
            <p:nvPr/>
          </p:nvSpPr>
          <p:spPr bwMode="auto">
            <a:xfrm>
              <a:off x="4395995" y="568323"/>
              <a:ext cx="157163" cy="60324"/>
            </a:xfrm>
            <a:custGeom>
              <a:avLst/>
              <a:gdLst/>
              <a:ahLst/>
              <a:cxnLst>
                <a:cxn ang="0">
                  <a:pos x="57" y="10"/>
                </a:cxn>
                <a:cxn ang="0">
                  <a:pos x="0" y="0"/>
                </a:cxn>
                <a:cxn ang="0">
                  <a:pos x="14" y="9"/>
                </a:cxn>
                <a:cxn ang="0">
                  <a:pos x="56" y="22"/>
                </a:cxn>
                <a:cxn ang="0">
                  <a:pos x="68" y="36"/>
                </a:cxn>
                <a:cxn ang="0">
                  <a:pos x="63" y="77"/>
                </a:cxn>
                <a:cxn ang="0">
                  <a:pos x="79" y="70"/>
                </a:cxn>
                <a:cxn ang="0">
                  <a:pos x="121" y="63"/>
                </a:cxn>
                <a:cxn ang="0">
                  <a:pos x="129" y="56"/>
                </a:cxn>
                <a:cxn ang="0">
                  <a:pos x="198" y="42"/>
                </a:cxn>
                <a:cxn ang="0">
                  <a:pos x="186" y="28"/>
                </a:cxn>
                <a:cxn ang="0">
                  <a:pos x="173" y="26"/>
                </a:cxn>
                <a:cxn ang="0">
                  <a:pos x="102" y="40"/>
                </a:cxn>
                <a:cxn ang="0">
                  <a:pos x="57" y="10"/>
                </a:cxn>
              </a:cxnLst>
              <a:rect l="0" t="0" r="r" b="b"/>
              <a:pathLst>
                <a:path w="198" h="77">
                  <a:moveTo>
                    <a:pt x="57" y="10"/>
                  </a:moveTo>
                  <a:lnTo>
                    <a:pt x="0" y="0"/>
                  </a:lnTo>
                  <a:lnTo>
                    <a:pt x="14" y="9"/>
                  </a:lnTo>
                  <a:lnTo>
                    <a:pt x="56" y="22"/>
                  </a:lnTo>
                  <a:lnTo>
                    <a:pt x="68" y="36"/>
                  </a:lnTo>
                  <a:lnTo>
                    <a:pt x="63" y="77"/>
                  </a:lnTo>
                  <a:lnTo>
                    <a:pt x="79" y="70"/>
                  </a:lnTo>
                  <a:lnTo>
                    <a:pt x="121" y="63"/>
                  </a:lnTo>
                  <a:lnTo>
                    <a:pt x="129" y="56"/>
                  </a:lnTo>
                  <a:lnTo>
                    <a:pt x="198" y="42"/>
                  </a:lnTo>
                  <a:lnTo>
                    <a:pt x="186" y="28"/>
                  </a:lnTo>
                  <a:lnTo>
                    <a:pt x="173" y="26"/>
                  </a:lnTo>
                  <a:lnTo>
                    <a:pt x="102" y="40"/>
                  </a:lnTo>
                  <a:lnTo>
                    <a:pt x="57" y="10"/>
                  </a:lnTo>
                  <a:close/>
                </a:path>
              </a:pathLst>
            </a:custGeom>
            <a:solidFill>
              <a:srgbClr val="B5BAC4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21" name="Freeform 125"/>
            <p:cNvSpPr>
              <a:spLocks/>
            </p:cNvSpPr>
            <p:nvPr/>
          </p:nvSpPr>
          <p:spPr bwMode="auto">
            <a:xfrm>
              <a:off x="4376945" y="708022"/>
              <a:ext cx="166688" cy="60324"/>
            </a:xfrm>
            <a:custGeom>
              <a:avLst/>
              <a:gdLst/>
              <a:ahLst/>
              <a:cxnLst>
                <a:cxn ang="0">
                  <a:pos x="64" y="5"/>
                </a:cxn>
                <a:cxn ang="0">
                  <a:pos x="0" y="0"/>
                </a:cxn>
                <a:cxn ang="0">
                  <a:pos x="16" y="8"/>
                </a:cxn>
                <a:cxn ang="0">
                  <a:pos x="59" y="24"/>
                </a:cxn>
                <a:cxn ang="0">
                  <a:pos x="80" y="40"/>
                </a:cxn>
                <a:cxn ang="0">
                  <a:pos x="76" y="77"/>
                </a:cxn>
                <a:cxn ang="0">
                  <a:pos x="85" y="71"/>
                </a:cxn>
                <a:cxn ang="0">
                  <a:pos x="127" y="64"/>
                </a:cxn>
                <a:cxn ang="0">
                  <a:pos x="136" y="57"/>
                </a:cxn>
                <a:cxn ang="0">
                  <a:pos x="209" y="42"/>
                </a:cxn>
                <a:cxn ang="0">
                  <a:pos x="198" y="28"/>
                </a:cxn>
                <a:cxn ang="0">
                  <a:pos x="183" y="26"/>
                </a:cxn>
                <a:cxn ang="0">
                  <a:pos x="108" y="41"/>
                </a:cxn>
                <a:cxn ang="0">
                  <a:pos x="64" y="5"/>
                </a:cxn>
              </a:cxnLst>
              <a:rect l="0" t="0" r="r" b="b"/>
              <a:pathLst>
                <a:path w="209" h="77">
                  <a:moveTo>
                    <a:pt x="64" y="5"/>
                  </a:moveTo>
                  <a:lnTo>
                    <a:pt x="0" y="0"/>
                  </a:lnTo>
                  <a:lnTo>
                    <a:pt x="16" y="8"/>
                  </a:lnTo>
                  <a:lnTo>
                    <a:pt x="59" y="24"/>
                  </a:lnTo>
                  <a:lnTo>
                    <a:pt x="80" y="40"/>
                  </a:lnTo>
                  <a:lnTo>
                    <a:pt x="76" y="77"/>
                  </a:lnTo>
                  <a:lnTo>
                    <a:pt x="85" y="71"/>
                  </a:lnTo>
                  <a:lnTo>
                    <a:pt x="127" y="64"/>
                  </a:lnTo>
                  <a:lnTo>
                    <a:pt x="136" y="57"/>
                  </a:lnTo>
                  <a:lnTo>
                    <a:pt x="209" y="42"/>
                  </a:lnTo>
                  <a:lnTo>
                    <a:pt x="198" y="28"/>
                  </a:lnTo>
                  <a:lnTo>
                    <a:pt x="183" y="26"/>
                  </a:lnTo>
                  <a:lnTo>
                    <a:pt x="108" y="41"/>
                  </a:lnTo>
                  <a:lnTo>
                    <a:pt x="64" y="5"/>
                  </a:lnTo>
                  <a:close/>
                </a:path>
              </a:pathLst>
            </a:custGeom>
            <a:solidFill>
              <a:srgbClr val="B5BAC4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22" name="Freeform 126"/>
            <p:cNvSpPr>
              <a:spLocks/>
            </p:cNvSpPr>
            <p:nvPr/>
          </p:nvSpPr>
          <p:spPr bwMode="auto">
            <a:xfrm>
              <a:off x="4500770" y="604835"/>
              <a:ext cx="74612" cy="65089"/>
            </a:xfrm>
            <a:custGeom>
              <a:avLst/>
              <a:gdLst/>
              <a:ahLst/>
              <a:cxnLst>
                <a:cxn ang="0">
                  <a:pos x="77" y="0"/>
                </a:cxn>
                <a:cxn ang="0">
                  <a:pos x="0" y="16"/>
                </a:cxn>
                <a:cxn ang="0">
                  <a:pos x="15" y="33"/>
                </a:cxn>
                <a:cxn ang="0">
                  <a:pos x="21" y="49"/>
                </a:cxn>
                <a:cxn ang="0">
                  <a:pos x="21" y="65"/>
                </a:cxn>
                <a:cxn ang="0">
                  <a:pos x="18" y="81"/>
                </a:cxn>
                <a:cxn ang="0">
                  <a:pos x="87" y="68"/>
                </a:cxn>
                <a:cxn ang="0">
                  <a:pos x="94" y="47"/>
                </a:cxn>
                <a:cxn ang="0">
                  <a:pos x="95" y="32"/>
                </a:cxn>
                <a:cxn ang="0">
                  <a:pos x="89" y="18"/>
                </a:cxn>
                <a:cxn ang="0">
                  <a:pos x="77" y="0"/>
                </a:cxn>
              </a:cxnLst>
              <a:rect l="0" t="0" r="r" b="b"/>
              <a:pathLst>
                <a:path w="95" h="81">
                  <a:moveTo>
                    <a:pt x="77" y="0"/>
                  </a:moveTo>
                  <a:lnTo>
                    <a:pt x="0" y="16"/>
                  </a:lnTo>
                  <a:lnTo>
                    <a:pt x="15" y="33"/>
                  </a:lnTo>
                  <a:lnTo>
                    <a:pt x="21" y="49"/>
                  </a:lnTo>
                  <a:lnTo>
                    <a:pt x="21" y="65"/>
                  </a:lnTo>
                  <a:lnTo>
                    <a:pt x="18" y="81"/>
                  </a:lnTo>
                  <a:lnTo>
                    <a:pt x="87" y="68"/>
                  </a:lnTo>
                  <a:lnTo>
                    <a:pt x="94" y="47"/>
                  </a:lnTo>
                  <a:lnTo>
                    <a:pt x="95" y="32"/>
                  </a:lnTo>
                  <a:lnTo>
                    <a:pt x="89" y="18"/>
                  </a:lnTo>
                  <a:lnTo>
                    <a:pt x="77" y="0"/>
                  </a:lnTo>
                  <a:close/>
                </a:path>
              </a:pathLst>
            </a:custGeom>
            <a:solidFill>
              <a:srgbClr val="596868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23" name="Freeform 127"/>
            <p:cNvSpPr>
              <a:spLocks/>
            </p:cNvSpPr>
            <p:nvPr/>
          </p:nvSpPr>
          <p:spPr bwMode="auto">
            <a:xfrm>
              <a:off x="4486483" y="746122"/>
              <a:ext cx="79375" cy="68262"/>
            </a:xfrm>
            <a:custGeom>
              <a:avLst/>
              <a:gdLst/>
              <a:ahLst/>
              <a:cxnLst>
                <a:cxn ang="0">
                  <a:pos x="83" y="0"/>
                </a:cxn>
                <a:cxn ang="0">
                  <a:pos x="0" y="17"/>
                </a:cxn>
                <a:cxn ang="0">
                  <a:pos x="16" y="34"/>
                </a:cxn>
                <a:cxn ang="0">
                  <a:pos x="23" y="51"/>
                </a:cxn>
                <a:cxn ang="0">
                  <a:pos x="23" y="68"/>
                </a:cxn>
                <a:cxn ang="0">
                  <a:pos x="20" y="85"/>
                </a:cxn>
                <a:cxn ang="0">
                  <a:pos x="91" y="70"/>
                </a:cxn>
                <a:cxn ang="0">
                  <a:pos x="98" y="48"/>
                </a:cxn>
                <a:cxn ang="0">
                  <a:pos x="99" y="32"/>
                </a:cxn>
                <a:cxn ang="0">
                  <a:pos x="94" y="17"/>
                </a:cxn>
                <a:cxn ang="0">
                  <a:pos x="83" y="0"/>
                </a:cxn>
              </a:cxnLst>
              <a:rect l="0" t="0" r="r" b="b"/>
              <a:pathLst>
                <a:path w="99" h="85">
                  <a:moveTo>
                    <a:pt x="83" y="0"/>
                  </a:moveTo>
                  <a:lnTo>
                    <a:pt x="0" y="17"/>
                  </a:lnTo>
                  <a:lnTo>
                    <a:pt x="16" y="34"/>
                  </a:lnTo>
                  <a:lnTo>
                    <a:pt x="23" y="51"/>
                  </a:lnTo>
                  <a:lnTo>
                    <a:pt x="23" y="68"/>
                  </a:lnTo>
                  <a:lnTo>
                    <a:pt x="20" y="85"/>
                  </a:lnTo>
                  <a:lnTo>
                    <a:pt x="91" y="70"/>
                  </a:lnTo>
                  <a:lnTo>
                    <a:pt x="98" y="48"/>
                  </a:lnTo>
                  <a:lnTo>
                    <a:pt x="99" y="32"/>
                  </a:lnTo>
                  <a:lnTo>
                    <a:pt x="94" y="17"/>
                  </a:lnTo>
                  <a:lnTo>
                    <a:pt x="83" y="0"/>
                  </a:lnTo>
                  <a:close/>
                </a:path>
              </a:pathLst>
            </a:custGeom>
            <a:solidFill>
              <a:srgbClr val="596868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24" name="Freeform 128"/>
            <p:cNvSpPr>
              <a:spLocks/>
            </p:cNvSpPr>
            <p:nvPr/>
          </p:nvSpPr>
          <p:spPr bwMode="auto">
            <a:xfrm>
              <a:off x="4507120" y="609597"/>
              <a:ext cx="66676" cy="55563"/>
            </a:xfrm>
            <a:custGeom>
              <a:avLst/>
              <a:gdLst/>
              <a:ahLst/>
              <a:cxnLst>
                <a:cxn ang="0">
                  <a:pos x="71" y="0"/>
                </a:cxn>
                <a:cxn ang="0">
                  <a:pos x="0" y="15"/>
                </a:cxn>
                <a:cxn ang="0">
                  <a:pos x="10" y="28"/>
                </a:cxn>
                <a:cxn ang="0">
                  <a:pos x="12" y="39"/>
                </a:cxn>
                <a:cxn ang="0">
                  <a:pos x="12" y="53"/>
                </a:cxn>
                <a:cxn ang="0">
                  <a:pos x="11" y="69"/>
                </a:cxn>
                <a:cxn ang="0">
                  <a:pos x="81" y="54"/>
                </a:cxn>
                <a:cxn ang="0">
                  <a:pos x="84" y="36"/>
                </a:cxn>
                <a:cxn ang="0">
                  <a:pos x="83" y="22"/>
                </a:cxn>
                <a:cxn ang="0">
                  <a:pos x="79" y="11"/>
                </a:cxn>
                <a:cxn ang="0">
                  <a:pos x="71" y="0"/>
                </a:cxn>
              </a:cxnLst>
              <a:rect l="0" t="0" r="r" b="b"/>
              <a:pathLst>
                <a:path w="84" h="69">
                  <a:moveTo>
                    <a:pt x="71" y="0"/>
                  </a:moveTo>
                  <a:lnTo>
                    <a:pt x="0" y="15"/>
                  </a:lnTo>
                  <a:lnTo>
                    <a:pt x="10" y="28"/>
                  </a:lnTo>
                  <a:lnTo>
                    <a:pt x="12" y="39"/>
                  </a:lnTo>
                  <a:lnTo>
                    <a:pt x="12" y="53"/>
                  </a:lnTo>
                  <a:lnTo>
                    <a:pt x="11" y="69"/>
                  </a:lnTo>
                  <a:lnTo>
                    <a:pt x="81" y="54"/>
                  </a:lnTo>
                  <a:lnTo>
                    <a:pt x="84" y="36"/>
                  </a:lnTo>
                  <a:lnTo>
                    <a:pt x="83" y="22"/>
                  </a:lnTo>
                  <a:lnTo>
                    <a:pt x="79" y="11"/>
                  </a:lnTo>
                  <a:lnTo>
                    <a:pt x="71" y="0"/>
                  </a:lnTo>
                  <a:close/>
                </a:path>
              </a:pathLst>
            </a:custGeom>
            <a:solidFill>
              <a:srgbClr val="A0A5A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25" name="Freeform 129"/>
            <p:cNvSpPr>
              <a:spLocks/>
            </p:cNvSpPr>
            <p:nvPr/>
          </p:nvSpPr>
          <p:spPr bwMode="auto">
            <a:xfrm>
              <a:off x="4494421" y="750884"/>
              <a:ext cx="69850" cy="57150"/>
            </a:xfrm>
            <a:custGeom>
              <a:avLst/>
              <a:gdLst/>
              <a:ahLst/>
              <a:cxnLst>
                <a:cxn ang="0">
                  <a:pos x="74" y="0"/>
                </a:cxn>
                <a:cxn ang="0">
                  <a:pos x="0" y="14"/>
                </a:cxn>
                <a:cxn ang="0">
                  <a:pos x="11" y="27"/>
                </a:cxn>
                <a:cxn ang="0">
                  <a:pos x="14" y="40"/>
                </a:cxn>
                <a:cxn ang="0">
                  <a:pos x="14" y="54"/>
                </a:cxn>
                <a:cxn ang="0">
                  <a:pos x="13" y="71"/>
                </a:cxn>
                <a:cxn ang="0">
                  <a:pos x="85" y="55"/>
                </a:cxn>
                <a:cxn ang="0">
                  <a:pos x="89" y="37"/>
                </a:cxn>
                <a:cxn ang="0">
                  <a:pos x="88" y="22"/>
                </a:cxn>
                <a:cxn ang="0">
                  <a:pos x="82" y="9"/>
                </a:cxn>
                <a:cxn ang="0">
                  <a:pos x="74" y="0"/>
                </a:cxn>
              </a:cxnLst>
              <a:rect l="0" t="0" r="r" b="b"/>
              <a:pathLst>
                <a:path w="89" h="71">
                  <a:moveTo>
                    <a:pt x="74" y="0"/>
                  </a:moveTo>
                  <a:lnTo>
                    <a:pt x="0" y="14"/>
                  </a:lnTo>
                  <a:lnTo>
                    <a:pt x="11" y="27"/>
                  </a:lnTo>
                  <a:lnTo>
                    <a:pt x="14" y="40"/>
                  </a:lnTo>
                  <a:lnTo>
                    <a:pt x="14" y="54"/>
                  </a:lnTo>
                  <a:lnTo>
                    <a:pt x="13" y="71"/>
                  </a:lnTo>
                  <a:lnTo>
                    <a:pt x="85" y="55"/>
                  </a:lnTo>
                  <a:lnTo>
                    <a:pt x="89" y="37"/>
                  </a:lnTo>
                  <a:lnTo>
                    <a:pt x="88" y="22"/>
                  </a:lnTo>
                  <a:lnTo>
                    <a:pt x="82" y="9"/>
                  </a:lnTo>
                  <a:lnTo>
                    <a:pt x="74" y="0"/>
                  </a:lnTo>
                  <a:close/>
                </a:path>
              </a:pathLst>
            </a:custGeom>
            <a:solidFill>
              <a:srgbClr val="A0A5A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26" name="Freeform 130"/>
            <p:cNvSpPr>
              <a:spLocks/>
            </p:cNvSpPr>
            <p:nvPr/>
          </p:nvSpPr>
          <p:spPr bwMode="auto">
            <a:xfrm>
              <a:off x="4513471" y="617535"/>
              <a:ext cx="60324" cy="41275"/>
            </a:xfrm>
            <a:custGeom>
              <a:avLst/>
              <a:gdLst/>
              <a:ahLst/>
              <a:cxnLst>
                <a:cxn ang="0">
                  <a:pos x="71" y="0"/>
                </a:cxn>
                <a:cxn ang="0">
                  <a:pos x="0" y="14"/>
                </a:cxn>
                <a:cxn ang="0">
                  <a:pos x="4" y="25"/>
                </a:cxn>
                <a:cxn ang="0">
                  <a:pos x="5" y="50"/>
                </a:cxn>
                <a:cxn ang="0">
                  <a:pos x="76" y="34"/>
                </a:cxn>
                <a:cxn ang="0">
                  <a:pos x="76" y="17"/>
                </a:cxn>
                <a:cxn ang="0">
                  <a:pos x="71" y="0"/>
                </a:cxn>
              </a:cxnLst>
              <a:rect l="0" t="0" r="r" b="b"/>
              <a:pathLst>
                <a:path w="76" h="50">
                  <a:moveTo>
                    <a:pt x="71" y="0"/>
                  </a:moveTo>
                  <a:lnTo>
                    <a:pt x="0" y="14"/>
                  </a:lnTo>
                  <a:lnTo>
                    <a:pt x="4" y="25"/>
                  </a:lnTo>
                  <a:lnTo>
                    <a:pt x="5" y="50"/>
                  </a:lnTo>
                  <a:lnTo>
                    <a:pt x="76" y="34"/>
                  </a:lnTo>
                  <a:lnTo>
                    <a:pt x="76" y="17"/>
                  </a:lnTo>
                  <a:lnTo>
                    <a:pt x="71" y="0"/>
                  </a:lnTo>
                  <a:close/>
                </a:path>
              </a:pathLst>
            </a:custGeom>
            <a:solidFill>
              <a:srgbClr val="B5BAC4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27" name="Freeform 131"/>
            <p:cNvSpPr>
              <a:spLocks/>
            </p:cNvSpPr>
            <p:nvPr/>
          </p:nvSpPr>
          <p:spPr bwMode="auto">
            <a:xfrm>
              <a:off x="4502358" y="760410"/>
              <a:ext cx="61913" cy="41275"/>
            </a:xfrm>
            <a:custGeom>
              <a:avLst/>
              <a:gdLst/>
              <a:ahLst/>
              <a:cxnLst>
                <a:cxn ang="0">
                  <a:pos x="73" y="0"/>
                </a:cxn>
                <a:cxn ang="0">
                  <a:pos x="0" y="13"/>
                </a:cxn>
                <a:cxn ang="0">
                  <a:pos x="5" y="26"/>
                </a:cxn>
                <a:cxn ang="0">
                  <a:pos x="6" y="52"/>
                </a:cxn>
                <a:cxn ang="0">
                  <a:pos x="80" y="35"/>
                </a:cxn>
                <a:cxn ang="0">
                  <a:pos x="80" y="16"/>
                </a:cxn>
                <a:cxn ang="0">
                  <a:pos x="73" y="0"/>
                </a:cxn>
              </a:cxnLst>
              <a:rect l="0" t="0" r="r" b="b"/>
              <a:pathLst>
                <a:path w="80" h="52">
                  <a:moveTo>
                    <a:pt x="73" y="0"/>
                  </a:moveTo>
                  <a:lnTo>
                    <a:pt x="0" y="13"/>
                  </a:lnTo>
                  <a:lnTo>
                    <a:pt x="5" y="26"/>
                  </a:lnTo>
                  <a:lnTo>
                    <a:pt x="6" y="52"/>
                  </a:lnTo>
                  <a:lnTo>
                    <a:pt x="80" y="35"/>
                  </a:lnTo>
                  <a:lnTo>
                    <a:pt x="80" y="16"/>
                  </a:lnTo>
                  <a:lnTo>
                    <a:pt x="73" y="0"/>
                  </a:lnTo>
                  <a:close/>
                </a:path>
              </a:pathLst>
            </a:custGeom>
            <a:solidFill>
              <a:srgbClr val="B5BAC4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28" name="Freeform 132"/>
            <p:cNvSpPr>
              <a:spLocks/>
            </p:cNvSpPr>
            <p:nvPr/>
          </p:nvSpPr>
          <p:spPr bwMode="auto">
            <a:xfrm>
              <a:off x="4516645" y="622297"/>
              <a:ext cx="57150" cy="25400"/>
            </a:xfrm>
            <a:custGeom>
              <a:avLst/>
              <a:gdLst/>
              <a:ahLst/>
              <a:cxnLst>
                <a:cxn ang="0">
                  <a:pos x="53" y="4"/>
                </a:cxn>
                <a:cxn ang="0">
                  <a:pos x="0" y="17"/>
                </a:cxn>
                <a:cxn ang="0">
                  <a:pos x="2" y="32"/>
                </a:cxn>
                <a:cxn ang="0">
                  <a:pos x="72" y="14"/>
                </a:cxn>
                <a:cxn ang="0">
                  <a:pos x="70" y="0"/>
                </a:cxn>
                <a:cxn ang="0">
                  <a:pos x="53" y="4"/>
                </a:cxn>
              </a:cxnLst>
              <a:rect l="0" t="0" r="r" b="b"/>
              <a:pathLst>
                <a:path w="72" h="32">
                  <a:moveTo>
                    <a:pt x="53" y="4"/>
                  </a:moveTo>
                  <a:lnTo>
                    <a:pt x="0" y="17"/>
                  </a:lnTo>
                  <a:lnTo>
                    <a:pt x="2" y="32"/>
                  </a:lnTo>
                  <a:lnTo>
                    <a:pt x="72" y="14"/>
                  </a:lnTo>
                  <a:lnTo>
                    <a:pt x="70" y="0"/>
                  </a:lnTo>
                  <a:lnTo>
                    <a:pt x="53" y="4"/>
                  </a:lnTo>
                  <a:close/>
                </a:path>
              </a:pathLst>
            </a:custGeom>
            <a:solidFill>
              <a:srgbClr val="DBDBE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29" name="Freeform 133"/>
            <p:cNvSpPr>
              <a:spLocks/>
            </p:cNvSpPr>
            <p:nvPr/>
          </p:nvSpPr>
          <p:spPr bwMode="auto">
            <a:xfrm>
              <a:off x="4505534" y="761997"/>
              <a:ext cx="58737" cy="26987"/>
            </a:xfrm>
            <a:custGeom>
              <a:avLst/>
              <a:gdLst/>
              <a:ahLst/>
              <a:cxnLst>
                <a:cxn ang="0">
                  <a:pos x="54" y="4"/>
                </a:cxn>
                <a:cxn ang="0">
                  <a:pos x="0" y="17"/>
                </a:cxn>
                <a:cxn ang="0">
                  <a:pos x="2" y="33"/>
                </a:cxn>
                <a:cxn ang="0">
                  <a:pos x="75" y="15"/>
                </a:cxn>
                <a:cxn ang="0">
                  <a:pos x="71" y="0"/>
                </a:cxn>
                <a:cxn ang="0">
                  <a:pos x="54" y="4"/>
                </a:cxn>
              </a:cxnLst>
              <a:rect l="0" t="0" r="r" b="b"/>
              <a:pathLst>
                <a:path w="75" h="33">
                  <a:moveTo>
                    <a:pt x="54" y="4"/>
                  </a:moveTo>
                  <a:lnTo>
                    <a:pt x="0" y="17"/>
                  </a:lnTo>
                  <a:lnTo>
                    <a:pt x="2" y="33"/>
                  </a:lnTo>
                  <a:lnTo>
                    <a:pt x="75" y="15"/>
                  </a:lnTo>
                  <a:lnTo>
                    <a:pt x="71" y="0"/>
                  </a:lnTo>
                  <a:lnTo>
                    <a:pt x="54" y="4"/>
                  </a:lnTo>
                  <a:close/>
                </a:path>
              </a:pathLst>
            </a:custGeom>
            <a:solidFill>
              <a:srgbClr val="DBDBE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30" name="Freeform 134"/>
            <p:cNvSpPr>
              <a:spLocks/>
            </p:cNvSpPr>
            <p:nvPr/>
          </p:nvSpPr>
          <p:spPr bwMode="auto">
            <a:xfrm>
              <a:off x="4462671" y="622297"/>
              <a:ext cx="47625" cy="50801"/>
            </a:xfrm>
            <a:custGeom>
              <a:avLst/>
              <a:gdLst/>
              <a:ahLst/>
              <a:cxnLst>
                <a:cxn ang="0">
                  <a:pos x="45" y="0"/>
                </a:cxn>
                <a:cxn ang="0">
                  <a:pos x="56" y="17"/>
                </a:cxn>
                <a:cxn ang="0">
                  <a:pos x="60" y="32"/>
                </a:cxn>
                <a:cxn ang="0">
                  <a:pos x="60" y="45"/>
                </a:cxn>
                <a:cxn ang="0">
                  <a:pos x="57" y="57"/>
                </a:cxn>
                <a:cxn ang="0">
                  <a:pos x="9" y="65"/>
                </a:cxn>
                <a:cxn ang="0">
                  <a:pos x="9" y="50"/>
                </a:cxn>
                <a:cxn ang="0">
                  <a:pos x="8" y="36"/>
                </a:cxn>
                <a:cxn ang="0">
                  <a:pos x="4" y="23"/>
                </a:cxn>
                <a:cxn ang="0">
                  <a:pos x="0" y="9"/>
                </a:cxn>
                <a:cxn ang="0">
                  <a:pos x="45" y="0"/>
                </a:cxn>
              </a:cxnLst>
              <a:rect l="0" t="0" r="r" b="b"/>
              <a:pathLst>
                <a:path w="60" h="65">
                  <a:moveTo>
                    <a:pt x="45" y="0"/>
                  </a:moveTo>
                  <a:lnTo>
                    <a:pt x="56" y="17"/>
                  </a:lnTo>
                  <a:lnTo>
                    <a:pt x="60" y="32"/>
                  </a:lnTo>
                  <a:lnTo>
                    <a:pt x="60" y="45"/>
                  </a:lnTo>
                  <a:lnTo>
                    <a:pt x="57" y="57"/>
                  </a:lnTo>
                  <a:lnTo>
                    <a:pt x="9" y="65"/>
                  </a:lnTo>
                  <a:lnTo>
                    <a:pt x="9" y="50"/>
                  </a:lnTo>
                  <a:lnTo>
                    <a:pt x="8" y="36"/>
                  </a:lnTo>
                  <a:lnTo>
                    <a:pt x="4" y="23"/>
                  </a:lnTo>
                  <a:lnTo>
                    <a:pt x="0" y="9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rgbClr val="596868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31" name="Freeform 135"/>
            <p:cNvSpPr>
              <a:spLocks/>
            </p:cNvSpPr>
            <p:nvPr/>
          </p:nvSpPr>
          <p:spPr bwMode="auto">
            <a:xfrm>
              <a:off x="4489174" y="711474"/>
              <a:ext cx="49214" cy="55563"/>
            </a:xfrm>
            <a:custGeom>
              <a:avLst/>
              <a:gdLst/>
              <a:ahLst/>
              <a:cxnLst>
                <a:cxn ang="0">
                  <a:pos x="48" y="0"/>
                </a:cxn>
                <a:cxn ang="0">
                  <a:pos x="59" y="17"/>
                </a:cxn>
                <a:cxn ang="0">
                  <a:pos x="64" y="33"/>
                </a:cxn>
                <a:cxn ang="0">
                  <a:pos x="63" y="48"/>
                </a:cxn>
                <a:cxn ang="0">
                  <a:pos x="60" y="60"/>
                </a:cxn>
                <a:cxn ang="0">
                  <a:pos x="10" y="69"/>
                </a:cxn>
                <a:cxn ang="0">
                  <a:pos x="10" y="53"/>
                </a:cxn>
                <a:cxn ang="0">
                  <a:pos x="8" y="39"/>
                </a:cxn>
                <a:cxn ang="0">
                  <a:pos x="5" y="25"/>
                </a:cxn>
                <a:cxn ang="0">
                  <a:pos x="0" y="9"/>
                </a:cxn>
                <a:cxn ang="0">
                  <a:pos x="48" y="0"/>
                </a:cxn>
              </a:cxnLst>
              <a:rect l="0" t="0" r="r" b="b"/>
              <a:pathLst>
                <a:path w="64" h="69">
                  <a:moveTo>
                    <a:pt x="48" y="0"/>
                  </a:moveTo>
                  <a:lnTo>
                    <a:pt x="59" y="17"/>
                  </a:lnTo>
                  <a:lnTo>
                    <a:pt x="64" y="33"/>
                  </a:lnTo>
                  <a:lnTo>
                    <a:pt x="63" y="48"/>
                  </a:lnTo>
                  <a:lnTo>
                    <a:pt x="60" y="60"/>
                  </a:lnTo>
                  <a:lnTo>
                    <a:pt x="10" y="69"/>
                  </a:lnTo>
                  <a:lnTo>
                    <a:pt x="10" y="53"/>
                  </a:lnTo>
                  <a:lnTo>
                    <a:pt x="8" y="39"/>
                  </a:lnTo>
                  <a:lnTo>
                    <a:pt x="5" y="25"/>
                  </a:lnTo>
                  <a:lnTo>
                    <a:pt x="0" y="9"/>
                  </a:lnTo>
                  <a:lnTo>
                    <a:pt x="48" y="0"/>
                  </a:lnTo>
                  <a:close/>
                </a:path>
              </a:pathLst>
            </a:custGeom>
            <a:solidFill>
              <a:srgbClr val="596868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32" name="Freeform 136"/>
            <p:cNvSpPr>
              <a:spLocks/>
            </p:cNvSpPr>
            <p:nvPr/>
          </p:nvSpPr>
          <p:spPr bwMode="auto">
            <a:xfrm>
              <a:off x="4467434" y="630236"/>
              <a:ext cx="41275" cy="38100"/>
            </a:xfrm>
            <a:custGeom>
              <a:avLst/>
              <a:gdLst/>
              <a:ahLst/>
              <a:cxnLst>
                <a:cxn ang="0">
                  <a:pos x="47" y="0"/>
                </a:cxn>
                <a:cxn ang="0">
                  <a:pos x="0" y="8"/>
                </a:cxn>
                <a:cxn ang="0">
                  <a:pos x="2" y="16"/>
                </a:cxn>
                <a:cxn ang="0">
                  <a:pos x="2" y="24"/>
                </a:cxn>
                <a:cxn ang="0">
                  <a:pos x="3" y="34"/>
                </a:cxn>
                <a:cxn ang="0">
                  <a:pos x="3" y="47"/>
                </a:cxn>
                <a:cxn ang="0">
                  <a:pos x="53" y="38"/>
                </a:cxn>
                <a:cxn ang="0">
                  <a:pos x="53" y="27"/>
                </a:cxn>
                <a:cxn ang="0">
                  <a:pos x="53" y="18"/>
                </a:cxn>
                <a:cxn ang="0">
                  <a:pos x="50" y="9"/>
                </a:cxn>
                <a:cxn ang="0">
                  <a:pos x="47" y="0"/>
                </a:cxn>
              </a:cxnLst>
              <a:rect l="0" t="0" r="r" b="b"/>
              <a:pathLst>
                <a:path w="53" h="47">
                  <a:moveTo>
                    <a:pt x="47" y="0"/>
                  </a:moveTo>
                  <a:lnTo>
                    <a:pt x="0" y="8"/>
                  </a:lnTo>
                  <a:lnTo>
                    <a:pt x="2" y="16"/>
                  </a:lnTo>
                  <a:lnTo>
                    <a:pt x="2" y="24"/>
                  </a:lnTo>
                  <a:lnTo>
                    <a:pt x="3" y="34"/>
                  </a:lnTo>
                  <a:lnTo>
                    <a:pt x="3" y="47"/>
                  </a:lnTo>
                  <a:lnTo>
                    <a:pt x="53" y="38"/>
                  </a:lnTo>
                  <a:lnTo>
                    <a:pt x="53" y="27"/>
                  </a:lnTo>
                  <a:lnTo>
                    <a:pt x="53" y="18"/>
                  </a:lnTo>
                  <a:lnTo>
                    <a:pt x="50" y="9"/>
                  </a:lnTo>
                  <a:lnTo>
                    <a:pt x="47" y="0"/>
                  </a:lnTo>
                  <a:close/>
                </a:path>
              </a:pathLst>
            </a:custGeom>
            <a:solidFill>
              <a:srgbClr val="A0A5A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33" name="Freeform 137"/>
            <p:cNvSpPr>
              <a:spLocks/>
            </p:cNvSpPr>
            <p:nvPr/>
          </p:nvSpPr>
          <p:spPr bwMode="auto">
            <a:xfrm>
              <a:off x="4453146" y="771523"/>
              <a:ext cx="44449" cy="39688"/>
            </a:xfrm>
            <a:custGeom>
              <a:avLst/>
              <a:gdLst/>
              <a:ahLst/>
              <a:cxnLst>
                <a:cxn ang="0">
                  <a:pos x="50" y="0"/>
                </a:cxn>
                <a:cxn ang="0">
                  <a:pos x="0" y="9"/>
                </a:cxn>
                <a:cxn ang="0">
                  <a:pos x="2" y="17"/>
                </a:cxn>
                <a:cxn ang="0">
                  <a:pos x="2" y="27"/>
                </a:cxn>
                <a:cxn ang="0">
                  <a:pos x="4" y="37"/>
                </a:cxn>
                <a:cxn ang="0">
                  <a:pos x="4" y="51"/>
                </a:cxn>
                <a:cxn ang="0">
                  <a:pos x="57" y="41"/>
                </a:cxn>
                <a:cxn ang="0">
                  <a:pos x="57" y="30"/>
                </a:cxn>
                <a:cxn ang="0">
                  <a:pos x="57" y="20"/>
                </a:cxn>
                <a:cxn ang="0">
                  <a:pos x="54" y="9"/>
                </a:cxn>
                <a:cxn ang="0">
                  <a:pos x="50" y="0"/>
                </a:cxn>
              </a:cxnLst>
              <a:rect l="0" t="0" r="r" b="b"/>
              <a:pathLst>
                <a:path w="57" h="51">
                  <a:moveTo>
                    <a:pt x="50" y="0"/>
                  </a:moveTo>
                  <a:lnTo>
                    <a:pt x="0" y="9"/>
                  </a:lnTo>
                  <a:lnTo>
                    <a:pt x="2" y="17"/>
                  </a:lnTo>
                  <a:lnTo>
                    <a:pt x="2" y="27"/>
                  </a:lnTo>
                  <a:lnTo>
                    <a:pt x="4" y="37"/>
                  </a:lnTo>
                  <a:lnTo>
                    <a:pt x="4" y="51"/>
                  </a:lnTo>
                  <a:lnTo>
                    <a:pt x="57" y="41"/>
                  </a:lnTo>
                  <a:lnTo>
                    <a:pt x="57" y="30"/>
                  </a:lnTo>
                  <a:lnTo>
                    <a:pt x="57" y="20"/>
                  </a:lnTo>
                  <a:lnTo>
                    <a:pt x="54" y="9"/>
                  </a:lnTo>
                  <a:lnTo>
                    <a:pt x="50" y="0"/>
                  </a:lnTo>
                  <a:close/>
                </a:path>
              </a:pathLst>
            </a:custGeom>
            <a:solidFill>
              <a:srgbClr val="A0A5A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34" name="Freeform 138"/>
            <p:cNvSpPr>
              <a:spLocks/>
            </p:cNvSpPr>
            <p:nvPr/>
          </p:nvSpPr>
          <p:spPr bwMode="auto">
            <a:xfrm>
              <a:off x="4469021" y="636585"/>
              <a:ext cx="41275" cy="26987"/>
            </a:xfrm>
            <a:custGeom>
              <a:avLst/>
              <a:gdLst/>
              <a:ahLst/>
              <a:cxnLst>
                <a:cxn ang="0">
                  <a:pos x="48" y="0"/>
                </a:cxn>
                <a:cxn ang="0">
                  <a:pos x="0" y="10"/>
                </a:cxn>
                <a:cxn ang="0">
                  <a:pos x="2" y="23"/>
                </a:cxn>
                <a:cxn ang="0">
                  <a:pos x="2" y="34"/>
                </a:cxn>
                <a:cxn ang="0">
                  <a:pos x="52" y="24"/>
                </a:cxn>
                <a:cxn ang="0">
                  <a:pos x="52" y="14"/>
                </a:cxn>
                <a:cxn ang="0">
                  <a:pos x="48" y="0"/>
                </a:cxn>
              </a:cxnLst>
              <a:rect l="0" t="0" r="r" b="b"/>
              <a:pathLst>
                <a:path w="52" h="34">
                  <a:moveTo>
                    <a:pt x="48" y="0"/>
                  </a:moveTo>
                  <a:lnTo>
                    <a:pt x="0" y="10"/>
                  </a:lnTo>
                  <a:lnTo>
                    <a:pt x="2" y="23"/>
                  </a:lnTo>
                  <a:lnTo>
                    <a:pt x="2" y="34"/>
                  </a:lnTo>
                  <a:lnTo>
                    <a:pt x="52" y="24"/>
                  </a:lnTo>
                  <a:lnTo>
                    <a:pt x="52" y="14"/>
                  </a:lnTo>
                  <a:lnTo>
                    <a:pt x="48" y="0"/>
                  </a:lnTo>
                  <a:close/>
                </a:path>
              </a:pathLst>
            </a:custGeom>
            <a:solidFill>
              <a:srgbClr val="B5BAC4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35" name="Freeform 139"/>
            <p:cNvSpPr>
              <a:spLocks/>
            </p:cNvSpPr>
            <p:nvPr/>
          </p:nvSpPr>
          <p:spPr bwMode="auto">
            <a:xfrm>
              <a:off x="4454733" y="777871"/>
              <a:ext cx="42862" cy="30163"/>
            </a:xfrm>
            <a:custGeom>
              <a:avLst/>
              <a:gdLst/>
              <a:ahLst/>
              <a:cxnLst>
                <a:cxn ang="0">
                  <a:pos x="51" y="0"/>
                </a:cxn>
                <a:cxn ang="0">
                  <a:pos x="0" y="9"/>
                </a:cxn>
                <a:cxn ang="0">
                  <a:pos x="3" y="23"/>
                </a:cxn>
                <a:cxn ang="0">
                  <a:pos x="3" y="37"/>
                </a:cxn>
                <a:cxn ang="0">
                  <a:pos x="55" y="24"/>
                </a:cxn>
                <a:cxn ang="0">
                  <a:pos x="56" y="14"/>
                </a:cxn>
                <a:cxn ang="0">
                  <a:pos x="51" y="0"/>
                </a:cxn>
              </a:cxnLst>
              <a:rect l="0" t="0" r="r" b="b"/>
              <a:pathLst>
                <a:path w="56" h="37">
                  <a:moveTo>
                    <a:pt x="51" y="0"/>
                  </a:moveTo>
                  <a:lnTo>
                    <a:pt x="0" y="9"/>
                  </a:lnTo>
                  <a:lnTo>
                    <a:pt x="3" y="23"/>
                  </a:lnTo>
                  <a:lnTo>
                    <a:pt x="3" y="37"/>
                  </a:lnTo>
                  <a:lnTo>
                    <a:pt x="55" y="24"/>
                  </a:lnTo>
                  <a:lnTo>
                    <a:pt x="56" y="14"/>
                  </a:lnTo>
                  <a:lnTo>
                    <a:pt x="51" y="0"/>
                  </a:lnTo>
                  <a:close/>
                </a:path>
              </a:pathLst>
            </a:custGeom>
            <a:solidFill>
              <a:srgbClr val="B5BAC4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36" name="Freeform 140"/>
            <p:cNvSpPr>
              <a:spLocks/>
            </p:cNvSpPr>
            <p:nvPr/>
          </p:nvSpPr>
          <p:spPr bwMode="auto">
            <a:xfrm>
              <a:off x="4472196" y="642936"/>
              <a:ext cx="38100" cy="14288"/>
            </a:xfrm>
            <a:custGeom>
              <a:avLst/>
              <a:gdLst/>
              <a:ahLst/>
              <a:cxnLst>
                <a:cxn ang="0">
                  <a:pos x="48" y="0"/>
                </a:cxn>
                <a:cxn ang="0">
                  <a:pos x="0" y="9"/>
                </a:cxn>
                <a:cxn ang="0">
                  <a:pos x="0" y="18"/>
                </a:cxn>
                <a:cxn ang="0">
                  <a:pos x="49" y="10"/>
                </a:cxn>
                <a:cxn ang="0">
                  <a:pos x="48" y="0"/>
                </a:cxn>
              </a:cxnLst>
              <a:rect l="0" t="0" r="r" b="b"/>
              <a:pathLst>
                <a:path w="49" h="18">
                  <a:moveTo>
                    <a:pt x="48" y="0"/>
                  </a:moveTo>
                  <a:lnTo>
                    <a:pt x="0" y="9"/>
                  </a:lnTo>
                  <a:lnTo>
                    <a:pt x="0" y="18"/>
                  </a:lnTo>
                  <a:lnTo>
                    <a:pt x="49" y="10"/>
                  </a:lnTo>
                  <a:lnTo>
                    <a:pt x="48" y="0"/>
                  </a:lnTo>
                  <a:close/>
                </a:path>
              </a:pathLst>
            </a:custGeom>
            <a:solidFill>
              <a:srgbClr val="DBDBE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37" name="Freeform 141"/>
            <p:cNvSpPr>
              <a:spLocks/>
            </p:cNvSpPr>
            <p:nvPr/>
          </p:nvSpPr>
          <p:spPr bwMode="auto">
            <a:xfrm>
              <a:off x="4456321" y="784222"/>
              <a:ext cx="41275" cy="15875"/>
            </a:xfrm>
            <a:custGeom>
              <a:avLst/>
              <a:gdLst/>
              <a:ahLst/>
              <a:cxnLst>
                <a:cxn ang="0">
                  <a:pos x="49" y="0"/>
                </a:cxn>
                <a:cxn ang="0">
                  <a:pos x="0" y="11"/>
                </a:cxn>
                <a:cxn ang="0">
                  <a:pos x="0" y="21"/>
                </a:cxn>
                <a:cxn ang="0">
                  <a:pos x="51" y="13"/>
                </a:cxn>
                <a:cxn ang="0">
                  <a:pos x="49" y="0"/>
                </a:cxn>
              </a:cxnLst>
              <a:rect l="0" t="0" r="r" b="b"/>
              <a:pathLst>
                <a:path w="51" h="21">
                  <a:moveTo>
                    <a:pt x="49" y="0"/>
                  </a:moveTo>
                  <a:lnTo>
                    <a:pt x="0" y="11"/>
                  </a:lnTo>
                  <a:lnTo>
                    <a:pt x="0" y="21"/>
                  </a:lnTo>
                  <a:lnTo>
                    <a:pt x="51" y="13"/>
                  </a:lnTo>
                  <a:lnTo>
                    <a:pt x="49" y="0"/>
                  </a:lnTo>
                  <a:close/>
                </a:path>
              </a:pathLst>
            </a:custGeom>
            <a:solidFill>
              <a:srgbClr val="DBDBE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38" name="Freeform 142"/>
            <p:cNvSpPr>
              <a:spLocks/>
            </p:cNvSpPr>
            <p:nvPr/>
          </p:nvSpPr>
          <p:spPr bwMode="auto">
            <a:xfrm>
              <a:off x="3375234" y="311150"/>
              <a:ext cx="271464" cy="280986"/>
            </a:xfrm>
            <a:custGeom>
              <a:avLst/>
              <a:gdLst/>
              <a:ahLst/>
              <a:cxnLst>
                <a:cxn ang="0">
                  <a:pos x="60" y="0"/>
                </a:cxn>
                <a:cxn ang="0">
                  <a:pos x="129" y="103"/>
                </a:cxn>
                <a:cxn ang="0">
                  <a:pos x="243" y="231"/>
                </a:cxn>
                <a:cxn ang="0">
                  <a:pos x="290" y="274"/>
                </a:cxn>
                <a:cxn ang="0">
                  <a:pos x="342" y="291"/>
                </a:cxn>
                <a:cxn ang="0">
                  <a:pos x="93" y="354"/>
                </a:cxn>
                <a:cxn ang="0">
                  <a:pos x="0" y="19"/>
                </a:cxn>
                <a:cxn ang="0">
                  <a:pos x="60" y="0"/>
                </a:cxn>
              </a:cxnLst>
              <a:rect l="0" t="0" r="r" b="b"/>
              <a:pathLst>
                <a:path w="342" h="354">
                  <a:moveTo>
                    <a:pt x="60" y="0"/>
                  </a:moveTo>
                  <a:lnTo>
                    <a:pt x="129" y="103"/>
                  </a:lnTo>
                  <a:lnTo>
                    <a:pt x="243" y="231"/>
                  </a:lnTo>
                  <a:lnTo>
                    <a:pt x="290" y="274"/>
                  </a:lnTo>
                  <a:lnTo>
                    <a:pt x="342" y="291"/>
                  </a:lnTo>
                  <a:lnTo>
                    <a:pt x="93" y="354"/>
                  </a:lnTo>
                  <a:lnTo>
                    <a:pt x="0" y="19"/>
                  </a:lnTo>
                  <a:lnTo>
                    <a:pt x="60" y="0"/>
                  </a:lnTo>
                  <a:close/>
                </a:path>
              </a:pathLst>
            </a:custGeom>
            <a:solidFill>
              <a:srgbClr val="005B7A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39" name="Freeform 143"/>
            <p:cNvSpPr>
              <a:spLocks/>
            </p:cNvSpPr>
            <p:nvPr/>
          </p:nvSpPr>
          <p:spPr bwMode="auto">
            <a:xfrm>
              <a:off x="3343483" y="330198"/>
              <a:ext cx="93663" cy="268287"/>
            </a:xfrm>
            <a:custGeom>
              <a:avLst/>
              <a:gdLst/>
              <a:ahLst/>
              <a:cxnLst>
                <a:cxn ang="0">
                  <a:pos x="117" y="329"/>
                </a:cxn>
                <a:cxn ang="0">
                  <a:pos x="80" y="337"/>
                </a:cxn>
                <a:cxn ang="0">
                  <a:pos x="0" y="8"/>
                </a:cxn>
                <a:cxn ang="0">
                  <a:pos x="32" y="0"/>
                </a:cxn>
                <a:cxn ang="0">
                  <a:pos x="117" y="329"/>
                </a:cxn>
              </a:cxnLst>
              <a:rect l="0" t="0" r="r" b="b"/>
              <a:pathLst>
                <a:path w="117" h="337">
                  <a:moveTo>
                    <a:pt x="117" y="329"/>
                  </a:moveTo>
                  <a:lnTo>
                    <a:pt x="80" y="337"/>
                  </a:lnTo>
                  <a:lnTo>
                    <a:pt x="0" y="8"/>
                  </a:lnTo>
                  <a:lnTo>
                    <a:pt x="32" y="0"/>
                  </a:lnTo>
                  <a:lnTo>
                    <a:pt x="117" y="329"/>
                  </a:lnTo>
                  <a:close/>
                </a:path>
              </a:pathLst>
            </a:custGeom>
            <a:solidFill>
              <a:srgbClr val="D30C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40" name="Freeform 144"/>
            <p:cNvSpPr>
              <a:spLocks/>
            </p:cNvSpPr>
            <p:nvPr/>
          </p:nvSpPr>
          <p:spPr bwMode="auto">
            <a:xfrm>
              <a:off x="3375232" y="428624"/>
              <a:ext cx="104775" cy="55563"/>
            </a:xfrm>
            <a:custGeom>
              <a:avLst/>
              <a:gdLst/>
              <a:ahLst/>
              <a:cxnLst>
                <a:cxn ang="0">
                  <a:pos x="113" y="0"/>
                </a:cxn>
                <a:cxn ang="0">
                  <a:pos x="0" y="38"/>
                </a:cxn>
                <a:cxn ang="0">
                  <a:pos x="8" y="71"/>
                </a:cxn>
                <a:cxn ang="0">
                  <a:pos x="131" y="22"/>
                </a:cxn>
                <a:cxn ang="0">
                  <a:pos x="113" y="0"/>
                </a:cxn>
              </a:cxnLst>
              <a:rect l="0" t="0" r="r" b="b"/>
              <a:pathLst>
                <a:path w="131" h="71">
                  <a:moveTo>
                    <a:pt x="113" y="0"/>
                  </a:moveTo>
                  <a:lnTo>
                    <a:pt x="0" y="38"/>
                  </a:lnTo>
                  <a:lnTo>
                    <a:pt x="8" y="71"/>
                  </a:lnTo>
                  <a:lnTo>
                    <a:pt x="131" y="22"/>
                  </a:lnTo>
                  <a:lnTo>
                    <a:pt x="113" y="0"/>
                  </a:lnTo>
                  <a:close/>
                </a:path>
              </a:pathLst>
            </a:custGeom>
            <a:solidFill>
              <a:srgbClr val="00163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41" name="Freeform 145"/>
            <p:cNvSpPr>
              <a:spLocks/>
            </p:cNvSpPr>
            <p:nvPr/>
          </p:nvSpPr>
          <p:spPr bwMode="auto">
            <a:xfrm>
              <a:off x="3240295" y="527047"/>
              <a:ext cx="153987" cy="52388"/>
            </a:xfrm>
            <a:custGeom>
              <a:avLst/>
              <a:gdLst/>
              <a:ahLst/>
              <a:cxnLst>
                <a:cxn ang="0">
                  <a:pos x="184" y="28"/>
                </a:cxn>
                <a:cxn ang="0">
                  <a:pos x="71" y="0"/>
                </a:cxn>
                <a:cxn ang="0">
                  <a:pos x="0" y="28"/>
                </a:cxn>
                <a:cxn ang="0">
                  <a:pos x="84" y="64"/>
                </a:cxn>
                <a:cxn ang="0">
                  <a:pos x="193" y="37"/>
                </a:cxn>
                <a:cxn ang="0">
                  <a:pos x="184" y="28"/>
                </a:cxn>
              </a:cxnLst>
              <a:rect l="0" t="0" r="r" b="b"/>
              <a:pathLst>
                <a:path w="193" h="64">
                  <a:moveTo>
                    <a:pt x="184" y="28"/>
                  </a:moveTo>
                  <a:lnTo>
                    <a:pt x="71" y="0"/>
                  </a:lnTo>
                  <a:lnTo>
                    <a:pt x="0" y="28"/>
                  </a:lnTo>
                  <a:lnTo>
                    <a:pt x="84" y="64"/>
                  </a:lnTo>
                  <a:lnTo>
                    <a:pt x="193" y="37"/>
                  </a:lnTo>
                  <a:lnTo>
                    <a:pt x="184" y="28"/>
                  </a:lnTo>
                  <a:close/>
                </a:path>
              </a:pathLst>
            </a:custGeom>
            <a:solidFill>
              <a:srgbClr val="A0A5A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42" name="Freeform 146"/>
            <p:cNvSpPr>
              <a:spLocks/>
            </p:cNvSpPr>
            <p:nvPr/>
          </p:nvSpPr>
          <p:spPr bwMode="auto">
            <a:xfrm>
              <a:off x="3792746" y="290511"/>
              <a:ext cx="169862" cy="65089"/>
            </a:xfrm>
            <a:custGeom>
              <a:avLst/>
              <a:gdLst/>
              <a:ahLst/>
              <a:cxnLst>
                <a:cxn ang="0">
                  <a:pos x="213" y="52"/>
                </a:cxn>
                <a:cxn ang="0">
                  <a:pos x="172" y="82"/>
                </a:cxn>
                <a:cxn ang="0">
                  <a:pos x="0" y="22"/>
                </a:cxn>
                <a:cxn ang="0">
                  <a:pos x="40" y="0"/>
                </a:cxn>
                <a:cxn ang="0">
                  <a:pos x="213" y="52"/>
                </a:cxn>
              </a:cxnLst>
              <a:rect l="0" t="0" r="r" b="b"/>
              <a:pathLst>
                <a:path w="213" h="82">
                  <a:moveTo>
                    <a:pt x="213" y="52"/>
                  </a:moveTo>
                  <a:lnTo>
                    <a:pt x="172" y="82"/>
                  </a:lnTo>
                  <a:lnTo>
                    <a:pt x="0" y="22"/>
                  </a:lnTo>
                  <a:lnTo>
                    <a:pt x="40" y="0"/>
                  </a:lnTo>
                  <a:lnTo>
                    <a:pt x="213" y="52"/>
                  </a:lnTo>
                  <a:close/>
                </a:path>
              </a:pathLst>
            </a:custGeom>
            <a:solidFill>
              <a:srgbClr val="B5BAC4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43" name="Freeform 147"/>
            <p:cNvSpPr>
              <a:spLocks/>
            </p:cNvSpPr>
            <p:nvPr/>
          </p:nvSpPr>
          <p:spPr bwMode="auto">
            <a:xfrm>
              <a:off x="3602246" y="241298"/>
              <a:ext cx="209551" cy="61913"/>
            </a:xfrm>
            <a:custGeom>
              <a:avLst/>
              <a:gdLst/>
              <a:ahLst/>
              <a:cxnLst>
                <a:cxn ang="0">
                  <a:pos x="264" y="59"/>
                </a:cxn>
                <a:cxn ang="0">
                  <a:pos x="214" y="77"/>
                </a:cxn>
                <a:cxn ang="0">
                  <a:pos x="0" y="10"/>
                </a:cxn>
                <a:cxn ang="0">
                  <a:pos x="37" y="0"/>
                </a:cxn>
                <a:cxn ang="0">
                  <a:pos x="264" y="59"/>
                </a:cxn>
              </a:cxnLst>
              <a:rect l="0" t="0" r="r" b="b"/>
              <a:pathLst>
                <a:path w="264" h="77">
                  <a:moveTo>
                    <a:pt x="264" y="59"/>
                  </a:moveTo>
                  <a:lnTo>
                    <a:pt x="214" y="77"/>
                  </a:lnTo>
                  <a:lnTo>
                    <a:pt x="0" y="10"/>
                  </a:lnTo>
                  <a:lnTo>
                    <a:pt x="37" y="0"/>
                  </a:lnTo>
                  <a:lnTo>
                    <a:pt x="264" y="59"/>
                  </a:lnTo>
                  <a:close/>
                </a:path>
              </a:pathLst>
            </a:custGeom>
            <a:solidFill>
              <a:srgbClr val="B5BAC4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44" name="Freeform 148"/>
            <p:cNvSpPr>
              <a:spLocks/>
            </p:cNvSpPr>
            <p:nvPr/>
          </p:nvSpPr>
          <p:spPr bwMode="auto">
            <a:xfrm>
              <a:off x="4200734" y="608011"/>
              <a:ext cx="60324" cy="85724"/>
            </a:xfrm>
            <a:custGeom>
              <a:avLst/>
              <a:gdLst/>
              <a:ahLst/>
              <a:cxnLst>
                <a:cxn ang="0">
                  <a:pos x="41" y="0"/>
                </a:cxn>
                <a:cxn ang="0">
                  <a:pos x="0" y="16"/>
                </a:cxn>
                <a:cxn ang="0">
                  <a:pos x="39" y="108"/>
                </a:cxn>
                <a:cxn ang="0">
                  <a:pos x="77" y="86"/>
                </a:cxn>
                <a:cxn ang="0">
                  <a:pos x="41" y="0"/>
                </a:cxn>
              </a:cxnLst>
              <a:rect l="0" t="0" r="r" b="b"/>
              <a:pathLst>
                <a:path w="77" h="108">
                  <a:moveTo>
                    <a:pt x="41" y="0"/>
                  </a:moveTo>
                  <a:lnTo>
                    <a:pt x="0" y="16"/>
                  </a:lnTo>
                  <a:lnTo>
                    <a:pt x="39" y="108"/>
                  </a:lnTo>
                  <a:lnTo>
                    <a:pt x="77" y="86"/>
                  </a:lnTo>
                  <a:lnTo>
                    <a:pt x="41" y="0"/>
                  </a:lnTo>
                  <a:close/>
                </a:path>
              </a:pathLst>
            </a:custGeom>
            <a:solidFill>
              <a:srgbClr val="B5BAC4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45" name="Freeform 149"/>
            <p:cNvSpPr>
              <a:spLocks/>
            </p:cNvSpPr>
            <p:nvPr/>
          </p:nvSpPr>
          <p:spPr bwMode="auto">
            <a:xfrm>
              <a:off x="4240420" y="684209"/>
              <a:ext cx="73025" cy="107949"/>
            </a:xfrm>
            <a:custGeom>
              <a:avLst/>
              <a:gdLst/>
              <a:ahLst/>
              <a:cxnLst>
                <a:cxn ang="0">
                  <a:pos x="33" y="0"/>
                </a:cxn>
                <a:cxn ang="0">
                  <a:pos x="0" y="19"/>
                </a:cxn>
                <a:cxn ang="0">
                  <a:pos x="54" y="137"/>
                </a:cxn>
                <a:cxn ang="0">
                  <a:pos x="92" y="121"/>
                </a:cxn>
                <a:cxn ang="0">
                  <a:pos x="33" y="0"/>
                </a:cxn>
              </a:cxnLst>
              <a:rect l="0" t="0" r="r" b="b"/>
              <a:pathLst>
                <a:path w="92" h="137">
                  <a:moveTo>
                    <a:pt x="33" y="0"/>
                  </a:moveTo>
                  <a:lnTo>
                    <a:pt x="0" y="19"/>
                  </a:lnTo>
                  <a:lnTo>
                    <a:pt x="54" y="137"/>
                  </a:lnTo>
                  <a:lnTo>
                    <a:pt x="92" y="121"/>
                  </a:lnTo>
                  <a:lnTo>
                    <a:pt x="33" y="0"/>
                  </a:lnTo>
                  <a:close/>
                </a:path>
              </a:pathLst>
            </a:custGeom>
            <a:solidFill>
              <a:srgbClr val="B5BAC4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46" name="Freeform 150"/>
            <p:cNvSpPr>
              <a:spLocks/>
            </p:cNvSpPr>
            <p:nvPr/>
          </p:nvSpPr>
          <p:spPr bwMode="auto">
            <a:xfrm>
              <a:off x="4124534" y="377823"/>
              <a:ext cx="20638" cy="23813"/>
            </a:xfrm>
            <a:custGeom>
              <a:avLst/>
              <a:gdLst/>
              <a:ahLst/>
              <a:cxnLst>
                <a:cxn ang="0">
                  <a:pos x="26" y="22"/>
                </a:cxn>
                <a:cxn ang="0">
                  <a:pos x="15" y="11"/>
                </a:cxn>
                <a:cxn ang="0">
                  <a:pos x="0" y="0"/>
                </a:cxn>
                <a:cxn ang="0">
                  <a:pos x="15" y="30"/>
                </a:cxn>
                <a:cxn ang="0">
                  <a:pos x="26" y="22"/>
                </a:cxn>
              </a:cxnLst>
              <a:rect l="0" t="0" r="r" b="b"/>
              <a:pathLst>
                <a:path w="26" h="30">
                  <a:moveTo>
                    <a:pt x="26" y="22"/>
                  </a:moveTo>
                  <a:lnTo>
                    <a:pt x="15" y="11"/>
                  </a:lnTo>
                  <a:lnTo>
                    <a:pt x="0" y="0"/>
                  </a:lnTo>
                  <a:lnTo>
                    <a:pt x="15" y="30"/>
                  </a:lnTo>
                  <a:lnTo>
                    <a:pt x="26" y="22"/>
                  </a:lnTo>
                  <a:close/>
                </a:path>
              </a:pathLst>
            </a:custGeom>
            <a:solidFill>
              <a:srgbClr val="004756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47" name="Freeform 151"/>
            <p:cNvSpPr>
              <a:spLocks/>
            </p:cNvSpPr>
            <p:nvPr/>
          </p:nvSpPr>
          <p:spPr bwMode="auto">
            <a:xfrm>
              <a:off x="4645234" y="347661"/>
              <a:ext cx="11112" cy="17464"/>
            </a:xfrm>
            <a:custGeom>
              <a:avLst/>
              <a:gdLst/>
              <a:ahLst/>
              <a:cxnLst>
                <a:cxn ang="0">
                  <a:pos x="7" y="0"/>
                </a:cxn>
                <a:cxn ang="0">
                  <a:pos x="5" y="1"/>
                </a:cxn>
                <a:cxn ang="0">
                  <a:pos x="3" y="3"/>
                </a:cxn>
                <a:cxn ang="0">
                  <a:pos x="1" y="7"/>
                </a:cxn>
                <a:cxn ang="0">
                  <a:pos x="0" y="11"/>
                </a:cxn>
                <a:cxn ang="0">
                  <a:pos x="1" y="16"/>
                </a:cxn>
                <a:cxn ang="0">
                  <a:pos x="3" y="19"/>
                </a:cxn>
                <a:cxn ang="0">
                  <a:pos x="5" y="22"/>
                </a:cxn>
                <a:cxn ang="0">
                  <a:pos x="7" y="23"/>
                </a:cxn>
                <a:cxn ang="0">
                  <a:pos x="9" y="22"/>
                </a:cxn>
                <a:cxn ang="0">
                  <a:pos x="12" y="19"/>
                </a:cxn>
                <a:cxn ang="0">
                  <a:pos x="13" y="16"/>
                </a:cxn>
                <a:cxn ang="0">
                  <a:pos x="14" y="11"/>
                </a:cxn>
                <a:cxn ang="0">
                  <a:pos x="13" y="7"/>
                </a:cxn>
                <a:cxn ang="0">
                  <a:pos x="12" y="3"/>
                </a:cxn>
                <a:cxn ang="0">
                  <a:pos x="9" y="1"/>
                </a:cxn>
                <a:cxn ang="0">
                  <a:pos x="7" y="0"/>
                </a:cxn>
              </a:cxnLst>
              <a:rect l="0" t="0" r="r" b="b"/>
              <a:pathLst>
                <a:path w="14" h="23">
                  <a:moveTo>
                    <a:pt x="7" y="0"/>
                  </a:moveTo>
                  <a:lnTo>
                    <a:pt x="5" y="1"/>
                  </a:lnTo>
                  <a:lnTo>
                    <a:pt x="3" y="3"/>
                  </a:lnTo>
                  <a:lnTo>
                    <a:pt x="1" y="7"/>
                  </a:lnTo>
                  <a:lnTo>
                    <a:pt x="0" y="11"/>
                  </a:lnTo>
                  <a:lnTo>
                    <a:pt x="1" y="16"/>
                  </a:lnTo>
                  <a:lnTo>
                    <a:pt x="3" y="19"/>
                  </a:lnTo>
                  <a:lnTo>
                    <a:pt x="5" y="22"/>
                  </a:lnTo>
                  <a:lnTo>
                    <a:pt x="7" y="23"/>
                  </a:lnTo>
                  <a:lnTo>
                    <a:pt x="9" y="22"/>
                  </a:lnTo>
                  <a:lnTo>
                    <a:pt x="12" y="19"/>
                  </a:lnTo>
                  <a:lnTo>
                    <a:pt x="13" y="16"/>
                  </a:lnTo>
                  <a:lnTo>
                    <a:pt x="14" y="11"/>
                  </a:lnTo>
                  <a:lnTo>
                    <a:pt x="13" y="7"/>
                  </a:lnTo>
                  <a:lnTo>
                    <a:pt x="12" y="3"/>
                  </a:lnTo>
                  <a:lnTo>
                    <a:pt x="9" y="1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004756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48" name="Freeform 152"/>
            <p:cNvSpPr>
              <a:spLocks/>
            </p:cNvSpPr>
            <p:nvPr/>
          </p:nvSpPr>
          <p:spPr bwMode="auto">
            <a:xfrm>
              <a:off x="4449970" y="398461"/>
              <a:ext cx="11112" cy="17464"/>
            </a:xfrm>
            <a:custGeom>
              <a:avLst/>
              <a:gdLst/>
              <a:ahLst/>
              <a:cxnLst>
                <a:cxn ang="0">
                  <a:pos x="7" y="0"/>
                </a:cxn>
                <a:cxn ang="0">
                  <a:pos x="4" y="1"/>
                </a:cxn>
                <a:cxn ang="0">
                  <a:pos x="2" y="3"/>
                </a:cxn>
                <a:cxn ang="0">
                  <a:pos x="1" y="6"/>
                </a:cxn>
                <a:cxn ang="0">
                  <a:pos x="0" y="11"/>
                </a:cxn>
                <a:cxn ang="0">
                  <a:pos x="1" y="15"/>
                </a:cxn>
                <a:cxn ang="0">
                  <a:pos x="2" y="19"/>
                </a:cxn>
                <a:cxn ang="0">
                  <a:pos x="4" y="21"/>
                </a:cxn>
                <a:cxn ang="0">
                  <a:pos x="7" y="22"/>
                </a:cxn>
                <a:cxn ang="0">
                  <a:pos x="9" y="21"/>
                </a:cxn>
                <a:cxn ang="0">
                  <a:pos x="11" y="19"/>
                </a:cxn>
                <a:cxn ang="0">
                  <a:pos x="12" y="16"/>
                </a:cxn>
                <a:cxn ang="0">
                  <a:pos x="14" y="12"/>
                </a:cxn>
                <a:cxn ang="0">
                  <a:pos x="12" y="7"/>
                </a:cxn>
                <a:cxn ang="0">
                  <a:pos x="11" y="4"/>
                </a:cxn>
                <a:cxn ang="0">
                  <a:pos x="9" y="1"/>
                </a:cxn>
                <a:cxn ang="0">
                  <a:pos x="7" y="0"/>
                </a:cxn>
              </a:cxnLst>
              <a:rect l="0" t="0" r="r" b="b"/>
              <a:pathLst>
                <a:path w="14" h="22">
                  <a:moveTo>
                    <a:pt x="7" y="0"/>
                  </a:moveTo>
                  <a:lnTo>
                    <a:pt x="4" y="1"/>
                  </a:lnTo>
                  <a:lnTo>
                    <a:pt x="2" y="3"/>
                  </a:lnTo>
                  <a:lnTo>
                    <a:pt x="1" y="6"/>
                  </a:lnTo>
                  <a:lnTo>
                    <a:pt x="0" y="11"/>
                  </a:lnTo>
                  <a:lnTo>
                    <a:pt x="1" y="15"/>
                  </a:lnTo>
                  <a:lnTo>
                    <a:pt x="2" y="19"/>
                  </a:lnTo>
                  <a:lnTo>
                    <a:pt x="4" y="21"/>
                  </a:lnTo>
                  <a:lnTo>
                    <a:pt x="7" y="22"/>
                  </a:lnTo>
                  <a:lnTo>
                    <a:pt x="9" y="21"/>
                  </a:lnTo>
                  <a:lnTo>
                    <a:pt x="11" y="19"/>
                  </a:lnTo>
                  <a:lnTo>
                    <a:pt x="12" y="16"/>
                  </a:lnTo>
                  <a:lnTo>
                    <a:pt x="14" y="12"/>
                  </a:lnTo>
                  <a:lnTo>
                    <a:pt x="12" y="7"/>
                  </a:lnTo>
                  <a:lnTo>
                    <a:pt x="11" y="4"/>
                  </a:lnTo>
                  <a:lnTo>
                    <a:pt x="9" y="1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004756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49" name="Freeform 153"/>
            <p:cNvSpPr>
              <a:spLocks/>
            </p:cNvSpPr>
            <p:nvPr/>
          </p:nvSpPr>
          <p:spPr bwMode="auto">
            <a:xfrm>
              <a:off x="4299160" y="434973"/>
              <a:ext cx="11112" cy="17464"/>
            </a:xfrm>
            <a:custGeom>
              <a:avLst/>
              <a:gdLst/>
              <a:ahLst/>
              <a:cxnLst>
                <a:cxn ang="0">
                  <a:pos x="6" y="0"/>
                </a:cxn>
                <a:cxn ang="0">
                  <a:pos x="3" y="1"/>
                </a:cxn>
                <a:cxn ang="0">
                  <a:pos x="1" y="4"/>
                </a:cxn>
                <a:cxn ang="0">
                  <a:pos x="0" y="6"/>
                </a:cxn>
                <a:cxn ang="0">
                  <a:pos x="0" y="11"/>
                </a:cxn>
                <a:cxn ang="0">
                  <a:pos x="0" y="15"/>
                </a:cxn>
                <a:cxn ang="0">
                  <a:pos x="1" y="19"/>
                </a:cxn>
                <a:cxn ang="0">
                  <a:pos x="3" y="22"/>
                </a:cxn>
                <a:cxn ang="0">
                  <a:pos x="6" y="23"/>
                </a:cxn>
                <a:cxn ang="0">
                  <a:pos x="9" y="22"/>
                </a:cxn>
                <a:cxn ang="0">
                  <a:pos x="11" y="20"/>
                </a:cxn>
                <a:cxn ang="0">
                  <a:pos x="12" y="16"/>
                </a:cxn>
                <a:cxn ang="0">
                  <a:pos x="12" y="12"/>
                </a:cxn>
                <a:cxn ang="0">
                  <a:pos x="12" y="7"/>
                </a:cxn>
                <a:cxn ang="0">
                  <a:pos x="11" y="4"/>
                </a:cxn>
                <a:cxn ang="0">
                  <a:pos x="9" y="1"/>
                </a:cxn>
                <a:cxn ang="0">
                  <a:pos x="6" y="0"/>
                </a:cxn>
              </a:cxnLst>
              <a:rect l="0" t="0" r="r" b="b"/>
              <a:pathLst>
                <a:path w="12" h="23">
                  <a:moveTo>
                    <a:pt x="6" y="0"/>
                  </a:moveTo>
                  <a:lnTo>
                    <a:pt x="3" y="1"/>
                  </a:lnTo>
                  <a:lnTo>
                    <a:pt x="1" y="4"/>
                  </a:lnTo>
                  <a:lnTo>
                    <a:pt x="0" y="6"/>
                  </a:lnTo>
                  <a:lnTo>
                    <a:pt x="0" y="11"/>
                  </a:lnTo>
                  <a:lnTo>
                    <a:pt x="0" y="15"/>
                  </a:lnTo>
                  <a:lnTo>
                    <a:pt x="1" y="19"/>
                  </a:lnTo>
                  <a:lnTo>
                    <a:pt x="3" y="22"/>
                  </a:lnTo>
                  <a:lnTo>
                    <a:pt x="6" y="23"/>
                  </a:lnTo>
                  <a:lnTo>
                    <a:pt x="9" y="22"/>
                  </a:lnTo>
                  <a:lnTo>
                    <a:pt x="11" y="20"/>
                  </a:lnTo>
                  <a:lnTo>
                    <a:pt x="12" y="16"/>
                  </a:lnTo>
                  <a:lnTo>
                    <a:pt x="12" y="12"/>
                  </a:lnTo>
                  <a:lnTo>
                    <a:pt x="12" y="7"/>
                  </a:lnTo>
                  <a:lnTo>
                    <a:pt x="11" y="4"/>
                  </a:lnTo>
                  <a:lnTo>
                    <a:pt x="9" y="1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4756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50" name="Freeform 154"/>
            <p:cNvSpPr>
              <a:spLocks/>
            </p:cNvSpPr>
            <p:nvPr/>
          </p:nvSpPr>
          <p:spPr bwMode="auto">
            <a:xfrm>
              <a:off x="4113421" y="479423"/>
              <a:ext cx="9525" cy="17464"/>
            </a:xfrm>
            <a:custGeom>
              <a:avLst/>
              <a:gdLst/>
              <a:ahLst/>
              <a:cxnLst>
                <a:cxn ang="0">
                  <a:pos x="7" y="0"/>
                </a:cxn>
                <a:cxn ang="0">
                  <a:pos x="4" y="1"/>
                </a:cxn>
                <a:cxn ang="0">
                  <a:pos x="2" y="3"/>
                </a:cxn>
                <a:cxn ang="0">
                  <a:pos x="1" y="6"/>
                </a:cxn>
                <a:cxn ang="0">
                  <a:pos x="0" y="10"/>
                </a:cxn>
                <a:cxn ang="0">
                  <a:pos x="1" y="15"/>
                </a:cxn>
                <a:cxn ang="0">
                  <a:pos x="2" y="18"/>
                </a:cxn>
                <a:cxn ang="0">
                  <a:pos x="4" y="20"/>
                </a:cxn>
                <a:cxn ang="0">
                  <a:pos x="7" y="22"/>
                </a:cxn>
                <a:cxn ang="0">
                  <a:pos x="9" y="20"/>
                </a:cxn>
                <a:cxn ang="0">
                  <a:pos x="11" y="18"/>
                </a:cxn>
                <a:cxn ang="0">
                  <a:pos x="12" y="16"/>
                </a:cxn>
                <a:cxn ang="0">
                  <a:pos x="12" y="11"/>
                </a:cxn>
                <a:cxn ang="0">
                  <a:pos x="12" y="7"/>
                </a:cxn>
                <a:cxn ang="0">
                  <a:pos x="11" y="3"/>
                </a:cxn>
                <a:cxn ang="0">
                  <a:pos x="9" y="1"/>
                </a:cxn>
                <a:cxn ang="0">
                  <a:pos x="7" y="0"/>
                </a:cxn>
              </a:cxnLst>
              <a:rect l="0" t="0" r="r" b="b"/>
              <a:pathLst>
                <a:path w="12" h="22">
                  <a:moveTo>
                    <a:pt x="7" y="0"/>
                  </a:moveTo>
                  <a:lnTo>
                    <a:pt x="4" y="1"/>
                  </a:lnTo>
                  <a:lnTo>
                    <a:pt x="2" y="3"/>
                  </a:lnTo>
                  <a:lnTo>
                    <a:pt x="1" y="6"/>
                  </a:lnTo>
                  <a:lnTo>
                    <a:pt x="0" y="10"/>
                  </a:lnTo>
                  <a:lnTo>
                    <a:pt x="1" y="15"/>
                  </a:lnTo>
                  <a:lnTo>
                    <a:pt x="2" y="18"/>
                  </a:lnTo>
                  <a:lnTo>
                    <a:pt x="4" y="20"/>
                  </a:lnTo>
                  <a:lnTo>
                    <a:pt x="7" y="22"/>
                  </a:lnTo>
                  <a:lnTo>
                    <a:pt x="9" y="20"/>
                  </a:lnTo>
                  <a:lnTo>
                    <a:pt x="11" y="18"/>
                  </a:lnTo>
                  <a:lnTo>
                    <a:pt x="12" y="16"/>
                  </a:lnTo>
                  <a:lnTo>
                    <a:pt x="12" y="11"/>
                  </a:lnTo>
                  <a:lnTo>
                    <a:pt x="12" y="7"/>
                  </a:lnTo>
                  <a:lnTo>
                    <a:pt x="11" y="3"/>
                  </a:lnTo>
                  <a:lnTo>
                    <a:pt x="9" y="1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004756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51" name="Freeform 155"/>
            <p:cNvSpPr>
              <a:spLocks/>
            </p:cNvSpPr>
            <p:nvPr/>
          </p:nvSpPr>
          <p:spPr bwMode="auto">
            <a:xfrm>
              <a:off x="3940384" y="519111"/>
              <a:ext cx="9525" cy="19051"/>
            </a:xfrm>
            <a:custGeom>
              <a:avLst/>
              <a:gdLst/>
              <a:ahLst/>
              <a:cxnLst>
                <a:cxn ang="0">
                  <a:pos x="6" y="0"/>
                </a:cxn>
                <a:cxn ang="0">
                  <a:pos x="3" y="1"/>
                </a:cxn>
                <a:cxn ang="0">
                  <a:pos x="1" y="4"/>
                </a:cxn>
                <a:cxn ang="0">
                  <a:pos x="0" y="7"/>
                </a:cxn>
                <a:cxn ang="0">
                  <a:pos x="0" y="12"/>
                </a:cxn>
                <a:cxn ang="0">
                  <a:pos x="0" y="16"/>
                </a:cxn>
                <a:cxn ang="0">
                  <a:pos x="1" y="20"/>
                </a:cxn>
                <a:cxn ang="0">
                  <a:pos x="3" y="22"/>
                </a:cxn>
                <a:cxn ang="0">
                  <a:pos x="6" y="23"/>
                </a:cxn>
                <a:cxn ang="0">
                  <a:pos x="8" y="22"/>
                </a:cxn>
                <a:cxn ang="0">
                  <a:pos x="10" y="20"/>
                </a:cxn>
                <a:cxn ang="0">
                  <a:pos x="12" y="16"/>
                </a:cxn>
                <a:cxn ang="0">
                  <a:pos x="13" y="12"/>
                </a:cxn>
                <a:cxn ang="0">
                  <a:pos x="12" y="7"/>
                </a:cxn>
                <a:cxn ang="0">
                  <a:pos x="10" y="4"/>
                </a:cxn>
                <a:cxn ang="0">
                  <a:pos x="8" y="1"/>
                </a:cxn>
                <a:cxn ang="0">
                  <a:pos x="6" y="0"/>
                </a:cxn>
              </a:cxnLst>
              <a:rect l="0" t="0" r="r" b="b"/>
              <a:pathLst>
                <a:path w="13" h="23">
                  <a:moveTo>
                    <a:pt x="6" y="0"/>
                  </a:moveTo>
                  <a:lnTo>
                    <a:pt x="3" y="1"/>
                  </a:lnTo>
                  <a:lnTo>
                    <a:pt x="1" y="4"/>
                  </a:lnTo>
                  <a:lnTo>
                    <a:pt x="0" y="7"/>
                  </a:lnTo>
                  <a:lnTo>
                    <a:pt x="0" y="12"/>
                  </a:lnTo>
                  <a:lnTo>
                    <a:pt x="0" y="16"/>
                  </a:lnTo>
                  <a:lnTo>
                    <a:pt x="1" y="20"/>
                  </a:lnTo>
                  <a:lnTo>
                    <a:pt x="3" y="22"/>
                  </a:lnTo>
                  <a:lnTo>
                    <a:pt x="6" y="23"/>
                  </a:lnTo>
                  <a:lnTo>
                    <a:pt x="8" y="22"/>
                  </a:lnTo>
                  <a:lnTo>
                    <a:pt x="10" y="20"/>
                  </a:lnTo>
                  <a:lnTo>
                    <a:pt x="12" y="16"/>
                  </a:lnTo>
                  <a:lnTo>
                    <a:pt x="13" y="12"/>
                  </a:lnTo>
                  <a:lnTo>
                    <a:pt x="12" y="7"/>
                  </a:lnTo>
                  <a:lnTo>
                    <a:pt x="10" y="4"/>
                  </a:lnTo>
                  <a:lnTo>
                    <a:pt x="8" y="1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4756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52" name="Freeform 156"/>
            <p:cNvSpPr>
              <a:spLocks/>
            </p:cNvSpPr>
            <p:nvPr/>
          </p:nvSpPr>
          <p:spPr bwMode="auto">
            <a:xfrm>
              <a:off x="4615072" y="358773"/>
              <a:ext cx="9525" cy="17464"/>
            </a:xfrm>
            <a:custGeom>
              <a:avLst/>
              <a:gdLst/>
              <a:ahLst/>
              <a:cxnLst>
                <a:cxn ang="0">
                  <a:pos x="7" y="0"/>
                </a:cxn>
                <a:cxn ang="0">
                  <a:pos x="4" y="1"/>
                </a:cxn>
                <a:cxn ang="0">
                  <a:pos x="2" y="3"/>
                </a:cxn>
                <a:cxn ang="0">
                  <a:pos x="0" y="6"/>
                </a:cxn>
                <a:cxn ang="0">
                  <a:pos x="0" y="11"/>
                </a:cxn>
                <a:cxn ang="0">
                  <a:pos x="0" y="16"/>
                </a:cxn>
                <a:cxn ang="0">
                  <a:pos x="2" y="19"/>
                </a:cxn>
                <a:cxn ang="0">
                  <a:pos x="4" y="21"/>
                </a:cxn>
                <a:cxn ang="0">
                  <a:pos x="7" y="23"/>
                </a:cxn>
                <a:cxn ang="0">
                  <a:pos x="9" y="21"/>
                </a:cxn>
                <a:cxn ang="0">
                  <a:pos x="12" y="19"/>
                </a:cxn>
                <a:cxn ang="0">
                  <a:pos x="13" y="16"/>
                </a:cxn>
                <a:cxn ang="0">
                  <a:pos x="13" y="11"/>
                </a:cxn>
                <a:cxn ang="0">
                  <a:pos x="13" y="6"/>
                </a:cxn>
                <a:cxn ang="0">
                  <a:pos x="12" y="3"/>
                </a:cxn>
                <a:cxn ang="0">
                  <a:pos x="9" y="1"/>
                </a:cxn>
                <a:cxn ang="0">
                  <a:pos x="7" y="0"/>
                </a:cxn>
              </a:cxnLst>
              <a:rect l="0" t="0" r="r" b="b"/>
              <a:pathLst>
                <a:path w="13" h="23">
                  <a:moveTo>
                    <a:pt x="7" y="0"/>
                  </a:moveTo>
                  <a:lnTo>
                    <a:pt x="4" y="1"/>
                  </a:lnTo>
                  <a:lnTo>
                    <a:pt x="2" y="3"/>
                  </a:lnTo>
                  <a:lnTo>
                    <a:pt x="0" y="6"/>
                  </a:lnTo>
                  <a:lnTo>
                    <a:pt x="0" y="11"/>
                  </a:lnTo>
                  <a:lnTo>
                    <a:pt x="0" y="16"/>
                  </a:lnTo>
                  <a:lnTo>
                    <a:pt x="2" y="19"/>
                  </a:lnTo>
                  <a:lnTo>
                    <a:pt x="4" y="21"/>
                  </a:lnTo>
                  <a:lnTo>
                    <a:pt x="7" y="23"/>
                  </a:lnTo>
                  <a:lnTo>
                    <a:pt x="9" y="21"/>
                  </a:lnTo>
                  <a:lnTo>
                    <a:pt x="12" y="19"/>
                  </a:lnTo>
                  <a:lnTo>
                    <a:pt x="13" y="16"/>
                  </a:lnTo>
                  <a:lnTo>
                    <a:pt x="13" y="11"/>
                  </a:lnTo>
                  <a:lnTo>
                    <a:pt x="13" y="6"/>
                  </a:lnTo>
                  <a:lnTo>
                    <a:pt x="12" y="3"/>
                  </a:lnTo>
                  <a:lnTo>
                    <a:pt x="9" y="1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004756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53" name="Freeform 157"/>
            <p:cNvSpPr>
              <a:spLocks/>
            </p:cNvSpPr>
            <p:nvPr/>
          </p:nvSpPr>
          <p:spPr bwMode="auto">
            <a:xfrm>
              <a:off x="4418221" y="406397"/>
              <a:ext cx="11112" cy="17464"/>
            </a:xfrm>
            <a:custGeom>
              <a:avLst/>
              <a:gdLst/>
              <a:ahLst/>
              <a:cxnLst>
                <a:cxn ang="0">
                  <a:pos x="6" y="0"/>
                </a:cxn>
                <a:cxn ang="0">
                  <a:pos x="3" y="2"/>
                </a:cxn>
                <a:cxn ang="0">
                  <a:pos x="2" y="4"/>
                </a:cxn>
                <a:cxn ang="0">
                  <a:pos x="0" y="7"/>
                </a:cxn>
                <a:cxn ang="0">
                  <a:pos x="0" y="12"/>
                </a:cxn>
                <a:cxn ang="0">
                  <a:pos x="0" y="17"/>
                </a:cxn>
                <a:cxn ang="0">
                  <a:pos x="2" y="20"/>
                </a:cxn>
                <a:cxn ang="0">
                  <a:pos x="3" y="22"/>
                </a:cxn>
                <a:cxn ang="0">
                  <a:pos x="6" y="23"/>
                </a:cxn>
                <a:cxn ang="0">
                  <a:pos x="9" y="23"/>
                </a:cxn>
                <a:cxn ang="0">
                  <a:pos x="11" y="21"/>
                </a:cxn>
                <a:cxn ang="0">
                  <a:pos x="12" y="18"/>
                </a:cxn>
                <a:cxn ang="0">
                  <a:pos x="12" y="13"/>
                </a:cxn>
                <a:cxn ang="0">
                  <a:pos x="12" y="9"/>
                </a:cxn>
                <a:cxn ang="0">
                  <a:pos x="11" y="5"/>
                </a:cxn>
                <a:cxn ang="0">
                  <a:pos x="9" y="2"/>
                </a:cxn>
                <a:cxn ang="0">
                  <a:pos x="6" y="0"/>
                </a:cxn>
              </a:cxnLst>
              <a:rect l="0" t="0" r="r" b="b"/>
              <a:pathLst>
                <a:path w="12" h="23">
                  <a:moveTo>
                    <a:pt x="6" y="0"/>
                  </a:moveTo>
                  <a:lnTo>
                    <a:pt x="3" y="2"/>
                  </a:lnTo>
                  <a:lnTo>
                    <a:pt x="2" y="4"/>
                  </a:lnTo>
                  <a:lnTo>
                    <a:pt x="0" y="7"/>
                  </a:lnTo>
                  <a:lnTo>
                    <a:pt x="0" y="12"/>
                  </a:lnTo>
                  <a:lnTo>
                    <a:pt x="0" y="17"/>
                  </a:lnTo>
                  <a:lnTo>
                    <a:pt x="2" y="20"/>
                  </a:lnTo>
                  <a:lnTo>
                    <a:pt x="3" y="22"/>
                  </a:lnTo>
                  <a:lnTo>
                    <a:pt x="6" y="23"/>
                  </a:lnTo>
                  <a:lnTo>
                    <a:pt x="9" y="23"/>
                  </a:lnTo>
                  <a:lnTo>
                    <a:pt x="11" y="21"/>
                  </a:lnTo>
                  <a:lnTo>
                    <a:pt x="12" y="18"/>
                  </a:lnTo>
                  <a:lnTo>
                    <a:pt x="12" y="13"/>
                  </a:lnTo>
                  <a:lnTo>
                    <a:pt x="12" y="9"/>
                  </a:lnTo>
                  <a:lnTo>
                    <a:pt x="11" y="5"/>
                  </a:lnTo>
                  <a:lnTo>
                    <a:pt x="9" y="2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4756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54" name="Freeform 158"/>
            <p:cNvSpPr>
              <a:spLocks/>
            </p:cNvSpPr>
            <p:nvPr/>
          </p:nvSpPr>
          <p:spPr bwMode="auto">
            <a:xfrm>
              <a:off x="4267408" y="442911"/>
              <a:ext cx="11112" cy="17464"/>
            </a:xfrm>
            <a:custGeom>
              <a:avLst/>
              <a:gdLst/>
              <a:ahLst/>
              <a:cxnLst>
                <a:cxn ang="0">
                  <a:pos x="7" y="0"/>
                </a:cxn>
                <a:cxn ang="0">
                  <a:pos x="5" y="1"/>
                </a:cxn>
                <a:cxn ang="0">
                  <a:pos x="3" y="3"/>
                </a:cxn>
                <a:cxn ang="0">
                  <a:pos x="2" y="6"/>
                </a:cxn>
                <a:cxn ang="0">
                  <a:pos x="0" y="11"/>
                </a:cxn>
                <a:cxn ang="0">
                  <a:pos x="2" y="16"/>
                </a:cxn>
                <a:cxn ang="0">
                  <a:pos x="3" y="19"/>
                </a:cxn>
                <a:cxn ang="0">
                  <a:pos x="5" y="21"/>
                </a:cxn>
                <a:cxn ang="0">
                  <a:pos x="7" y="23"/>
                </a:cxn>
                <a:cxn ang="0">
                  <a:pos x="10" y="21"/>
                </a:cxn>
                <a:cxn ang="0">
                  <a:pos x="12" y="19"/>
                </a:cxn>
                <a:cxn ang="0">
                  <a:pos x="13" y="17"/>
                </a:cxn>
                <a:cxn ang="0">
                  <a:pos x="14" y="12"/>
                </a:cxn>
                <a:cxn ang="0">
                  <a:pos x="13" y="8"/>
                </a:cxn>
                <a:cxn ang="0">
                  <a:pos x="12" y="3"/>
                </a:cxn>
                <a:cxn ang="0">
                  <a:pos x="10" y="1"/>
                </a:cxn>
                <a:cxn ang="0">
                  <a:pos x="7" y="0"/>
                </a:cxn>
              </a:cxnLst>
              <a:rect l="0" t="0" r="r" b="b"/>
              <a:pathLst>
                <a:path w="14" h="23">
                  <a:moveTo>
                    <a:pt x="7" y="0"/>
                  </a:moveTo>
                  <a:lnTo>
                    <a:pt x="5" y="1"/>
                  </a:lnTo>
                  <a:lnTo>
                    <a:pt x="3" y="3"/>
                  </a:lnTo>
                  <a:lnTo>
                    <a:pt x="2" y="6"/>
                  </a:lnTo>
                  <a:lnTo>
                    <a:pt x="0" y="11"/>
                  </a:lnTo>
                  <a:lnTo>
                    <a:pt x="2" y="16"/>
                  </a:lnTo>
                  <a:lnTo>
                    <a:pt x="3" y="19"/>
                  </a:lnTo>
                  <a:lnTo>
                    <a:pt x="5" y="21"/>
                  </a:lnTo>
                  <a:lnTo>
                    <a:pt x="7" y="23"/>
                  </a:lnTo>
                  <a:lnTo>
                    <a:pt x="10" y="21"/>
                  </a:lnTo>
                  <a:lnTo>
                    <a:pt x="12" y="19"/>
                  </a:lnTo>
                  <a:lnTo>
                    <a:pt x="13" y="17"/>
                  </a:lnTo>
                  <a:lnTo>
                    <a:pt x="14" y="12"/>
                  </a:lnTo>
                  <a:lnTo>
                    <a:pt x="13" y="8"/>
                  </a:lnTo>
                  <a:lnTo>
                    <a:pt x="12" y="3"/>
                  </a:lnTo>
                  <a:lnTo>
                    <a:pt x="10" y="1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004756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55" name="Freeform 159"/>
            <p:cNvSpPr>
              <a:spLocks/>
            </p:cNvSpPr>
            <p:nvPr/>
          </p:nvSpPr>
          <p:spPr bwMode="auto">
            <a:xfrm>
              <a:off x="4081672" y="488947"/>
              <a:ext cx="11112" cy="15875"/>
            </a:xfrm>
            <a:custGeom>
              <a:avLst/>
              <a:gdLst/>
              <a:ahLst/>
              <a:cxnLst>
                <a:cxn ang="0">
                  <a:pos x="7" y="0"/>
                </a:cxn>
                <a:cxn ang="0">
                  <a:pos x="4" y="1"/>
                </a:cxn>
                <a:cxn ang="0">
                  <a:pos x="2" y="2"/>
                </a:cxn>
                <a:cxn ang="0">
                  <a:pos x="1" y="6"/>
                </a:cxn>
                <a:cxn ang="0">
                  <a:pos x="0" y="10"/>
                </a:cxn>
                <a:cxn ang="0">
                  <a:pos x="1" y="15"/>
                </a:cxn>
                <a:cxn ang="0">
                  <a:pos x="2" y="19"/>
                </a:cxn>
                <a:cxn ang="0">
                  <a:pos x="4" y="21"/>
                </a:cxn>
                <a:cxn ang="0">
                  <a:pos x="7" y="22"/>
                </a:cxn>
                <a:cxn ang="0">
                  <a:pos x="9" y="21"/>
                </a:cxn>
                <a:cxn ang="0">
                  <a:pos x="11" y="19"/>
                </a:cxn>
                <a:cxn ang="0">
                  <a:pos x="12" y="16"/>
                </a:cxn>
                <a:cxn ang="0">
                  <a:pos x="13" y="12"/>
                </a:cxn>
                <a:cxn ang="0">
                  <a:pos x="12" y="7"/>
                </a:cxn>
                <a:cxn ang="0">
                  <a:pos x="11" y="4"/>
                </a:cxn>
                <a:cxn ang="0">
                  <a:pos x="9" y="1"/>
                </a:cxn>
                <a:cxn ang="0">
                  <a:pos x="7" y="0"/>
                </a:cxn>
              </a:cxnLst>
              <a:rect l="0" t="0" r="r" b="b"/>
              <a:pathLst>
                <a:path w="13" h="22">
                  <a:moveTo>
                    <a:pt x="7" y="0"/>
                  </a:moveTo>
                  <a:lnTo>
                    <a:pt x="4" y="1"/>
                  </a:lnTo>
                  <a:lnTo>
                    <a:pt x="2" y="2"/>
                  </a:lnTo>
                  <a:lnTo>
                    <a:pt x="1" y="6"/>
                  </a:lnTo>
                  <a:lnTo>
                    <a:pt x="0" y="10"/>
                  </a:lnTo>
                  <a:lnTo>
                    <a:pt x="1" y="15"/>
                  </a:lnTo>
                  <a:lnTo>
                    <a:pt x="2" y="19"/>
                  </a:lnTo>
                  <a:lnTo>
                    <a:pt x="4" y="21"/>
                  </a:lnTo>
                  <a:lnTo>
                    <a:pt x="7" y="22"/>
                  </a:lnTo>
                  <a:lnTo>
                    <a:pt x="9" y="21"/>
                  </a:lnTo>
                  <a:lnTo>
                    <a:pt x="11" y="19"/>
                  </a:lnTo>
                  <a:lnTo>
                    <a:pt x="12" y="16"/>
                  </a:lnTo>
                  <a:lnTo>
                    <a:pt x="13" y="12"/>
                  </a:lnTo>
                  <a:lnTo>
                    <a:pt x="12" y="7"/>
                  </a:lnTo>
                  <a:lnTo>
                    <a:pt x="11" y="4"/>
                  </a:lnTo>
                  <a:lnTo>
                    <a:pt x="9" y="1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004756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56" name="Freeform 160"/>
            <p:cNvSpPr>
              <a:spLocks/>
            </p:cNvSpPr>
            <p:nvPr/>
          </p:nvSpPr>
          <p:spPr bwMode="auto">
            <a:xfrm>
              <a:off x="3908633" y="527047"/>
              <a:ext cx="9525" cy="19051"/>
            </a:xfrm>
            <a:custGeom>
              <a:avLst/>
              <a:gdLst/>
              <a:ahLst/>
              <a:cxnLst>
                <a:cxn ang="0">
                  <a:pos x="7" y="0"/>
                </a:cxn>
                <a:cxn ang="0">
                  <a:pos x="4" y="1"/>
                </a:cxn>
                <a:cxn ang="0">
                  <a:pos x="2" y="3"/>
                </a:cxn>
                <a:cxn ang="0">
                  <a:pos x="1" y="7"/>
                </a:cxn>
                <a:cxn ang="0">
                  <a:pos x="0" y="11"/>
                </a:cxn>
                <a:cxn ang="0">
                  <a:pos x="1" y="16"/>
                </a:cxn>
                <a:cxn ang="0">
                  <a:pos x="2" y="19"/>
                </a:cxn>
                <a:cxn ang="0">
                  <a:pos x="4" y="22"/>
                </a:cxn>
                <a:cxn ang="0">
                  <a:pos x="7" y="23"/>
                </a:cxn>
                <a:cxn ang="0">
                  <a:pos x="9" y="23"/>
                </a:cxn>
                <a:cxn ang="0">
                  <a:pos x="11" y="20"/>
                </a:cxn>
                <a:cxn ang="0">
                  <a:pos x="12" y="17"/>
                </a:cxn>
                <a:cxn ang="0">
                  <a:pos x="12" y="12"/>
                </a:cxn>
                <a:cxn ang="0">
                  <a:pos x="12" y="8"/>
                </a:cxn>
                <a:cxn ang="0">
                  <a:pos x="11" y="4"/>
                </a:cxn>
                <a:cxn ang="0">
                  <a:pos x="9" y="1"/>
                </a:cxn>
                <a:cxn ang="0">
                  <a:pos x="7" y="0"/>
                </a:cxn>
              </a:cxnLst>
              <a:rect l="0" t="0" r="r" b="b"/>
              <a:pathLst>
                <a:path w="12" h="23">
                  <a:moveTo>
                    <a:pt x="7" y="0"/>
                  </a:moveTo>
                  <a:lnTo>
                    <a:pt x="4" y="1"/>
                  </a:lnTo>
                  <a:lnTo>
                    <a:pt x="2" y="3"/>
                  </a:lnTo>
                  <a:lnTo>
                    <a:pt x="1" y="7"/>
                  </a:lnTo>
                  <a:lnTo>
                    <a:pt x="0" y="11"/>
                  </a:lnTo>
                  <a:lnTo>
                    <a:pt x="1" y="16"/>
                  </a:lnTo>
                  <a:lnTo>
                    <a:pt x="2" y="19"/>
                  </a:lnTo>
                  <a:lnTo>
                    <a:pt x="4" y="22"/>
                  </a:lnTo>
                  <a:lnTo>
                    <a:pt x="7" y="23"/>
                  </a:lnTo>
                  <a:lnTo>
                    <a:pt x="9" y="23"/>
                  </a:lnTo>
                  <a:lnTo>
                    <a:pt x="11" y="20"/>
                  </a:lnTo>
                  <a:lnTo>
                    <a:pt x="12" y="17"/>
                  </a:lnTo>
                  <a:lnTo>
                    <a:pt x="12" y="12"/>
                  </a:lnTo>
                  <a:lnTo>
                    <a:pt x="12" y="8"/>
                  </a:lnTo>
                  <a:lnTo>
                    <a:pt x="11" y="4"/>
                  </a:lnTo>
                  <a:lnTo>
                    <a:pt x="9" y="1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004756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57" name="Freeform 161"/>
            <p:cNvSpPr>
              <a:spLocks/>
            </p:cNvSpPr>
            <p:nvPr/>
          </p:nvSpPr>
          <p:spPr bwMode="auto">
            <a:xfrm>
              <a:off x="4580147" y="368297"/>
              <a:ext cx="11112" cy="17464"/>
            </a:xfrm>
            <a:custGeom>
              <a:avLst/>
              <a:gdLst/>
              <a:ahLst/>
              <a:cxnLst>
                <a:cxn ang="0">
                  <a:pos x="7" y="0"/>
                </a:cxn>
                <a:cxn ang="0">
                  <a:pos x="5" y="1"/>
                </a:cxn>
                <a:cxn ang="0">
                  <a:pos x="3" y="4"/>
                </a:cxn>
                <a:cxn ang="0">
                  <a:pos x="2" y="7"/>
                </a:cxn>
                <a:cxn ang="0">
                  <a:pos x="0" y="12"/>
                </a:cxn>
                <a:cxn ang="0">
                  <a:pos x="2" y="16"/>
                </a:cxn>
                <a:cxn ang="0">
                  <a:pos x="3" y="20"/>
                </a:cxn>
                <a:cxn ang="0">
                  <a:pos x="5" y="22"/>
                </a:cxn>
                <a:cxn ang="0">
                  <a:pos x="7" y="23"/>
                </a:cxn>
                <a:cxn ang="0">
                  <a:pos x="10" y="22"/>
                </a:cxn>
                <a:cxn ang="0">
                  <a:pos x="12" y="20"/>
                </a:cxn>
                <a:cxn ang="0">
                  <a:pos x="13" y="16"/>
                </a:cxn>
                <a:cxn ang="0">
                  <a:pos x="13" y="12"/>
                </a:cxn>
                <a:cxn ang="0">
                  <a:pos x="13" y="7"/>
                </a:cxn>
                <a:cxn ang="0">
                  <a:pos x="12" y="4"/>
                </a:cxn>
                <a:cxn ang="0">
                  <a:pos x="10" y="1"/>
                </a:cxn>
                <a:cxn ang="0">
                  <a:pos x="7" y="0"/>
                </a:cxn>
              </a:cxnLst>
              <a:rect l="0" t="0" r="r" b="b"/>
              <a:pathLst>
                <a:path w="13" h="23">
                  <a:moveTo>
                    <a:pt x="7" y="0"/>
                  </a:moveTo>
                  <a:lnTo>
                    <a:pt x="5" y="1"/>
                  </a:lnTo>
                  <a:lnTo>
                    <a:pt x="3" y="4"/>
                  </a:lnTo>
                  <a:lnTo>
                    <a:pt x="2" y="7"/>
                  </a:lnTo>
                  <a:lnTo>
                    <a:pt x="0" y="12"/>
                  </a:lnTo>
                  <a:lnTo>
                    <a:pt x="2" y="16"/>
                  </a:lnTo>
                  <a:lnTo>
                    <a:pt x="3" y="20"/>
                  </a:lnTo>
                  <a:lnTo>
                    <a:pt x="5" y="22"/>
                  </a:lnTo>
                  <a:lnTo>
                    <a:pt x="7" y="23"/>
                  </a:lnTo>
                  <a:lnTo>
                    <a:pt x="10" y="22"/>
                  </a:lnTo>
                  <a:lnTo>
                    <a:pt x="12" y="20"/>
                  </a:lnTo>
                  <a:lnTo>
                    <a:pt x="13" y="16"/>
                  </a:lnTo>
                  <a:lnTo>
                    <a:pt x="13" y="12"/>
                  </a:lnTo>
                  <a:lnTo>
                    <a:pt x="13" y="7"/>
                  </a:lnTo>
                  <a:lnTo>
                    <a:pt x="12" y="4"/>
                  </a:lnTo>
                  <a:lnTo>
                    <a:pt x="10" y="1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004756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58" name="Freeform 162"/>
            <p:cNvSpPr>
              <a:spLocks/>
            </p:cNvSpPr>
            <p:nvPr/>
          </p:nvSpPr>
          <p:spPr bwMode="auto">
            <a:xfrm>
              <a:off x="4384884" y="412748"/>
              <a:ext cx="9525" cy="17464"/>
            </a:xfrm>
            <a:custGeom>
              <a:avLst/>
              <a:gdLst/>
              <a:ahLst/>
              <a:cxnLst>
                <a:cxn ang="0">
                  <a:pos x="7" y="0"/>
                </a:cxn>
                <a:cxn ang="0">
                  <a:pos x="5" y="1"/>
                </a:cxn>
                <a:cxn ang="0">
                  <a:pos x="2" y="3"/>
                </a:cxn>
                <a:cxn ang="0">
                  <a:pos x="1" y="6"/>
                </a:cxn>
                <a:cxn ang="0">
                  <a:pos x="0" y="11"/>
                </a:cxn>
                <a:cxn ang="0">
                  <a:pos x="1" y="16"/>
                </a:cxn>
                <a:cxn ang="0">
                  <a:pos x="2" y="19"/>
                </a:cxn>
                <a:cxn ang="0">
                  <a:pos x="5" y="21"/>
                </a:cxn>
                <a:cxn ang="0">
                  <a:pos x="7" y="23"/>
                </a:cxn>
                <a:cxn ang="0">
                  <a:pos x="9" y="21"/>
                </a:cxn>
                <a:cxn ang="0">
                  <a:pos x="11" y="19"/>
                </a:cxn>
                <a:cxn ang="0">
                  <a:pos x="13" y="17"/>
                </a:cxn>
                <a:cxn ang="0">
                  <a:pos x="13" y="12"/>
                </a:cxn>
                <a:cxn ang="0">
                  <a:pos x="13" y="8"/>
                </a:cxn>
                <a:cxn ang="0">
                  <a:pos x="11" y="4"/>
                </a:cxn>
                <a:cxn ang="0">
                  <a:pos x="9" y="1"/>
                </a:cxn>
                <a:cxn ang="0">
                  <a:pos x="7" y="0"/>
                </a:cxn>
              </a:cxnLst>
              <a:rect l="0" t="0" r="r" b="b"/>
              <a:pathLst>
                <a:path w="13" h="23">
                  <a:moveTo>
                    <a:pt x="7" y="0"/>
                  </a:moveTo>
                  <a:lnTo>
                    <a:pt x="5" y="1"/>
                  </a:lnTo>
                  <a:lnTo>
                    <a:pt x="2" y="3"/>
                  </a:lnTo>
                  <a:lnTo>
                    <a:pt x="1" y="6"/>
                  </a:lnTo>
                  <a:lnTo>
                    <a:pt x="0" y="11"/>
                  </a:lnTo>
                  <a:lnTo>
                    <a:pt x="1" y="16"/>
                  </a:lnTo>
                  <a:lnTo>
                    <a:pt x="2" y="19"/>
                  </a:lnTo>
                  <a:lnTo>
                    <a:pt x="5" y="21"/>
                  </a:lnTo>
                  <a:lnTo>
                    <a:pt x="7" y="23"/>
                  </a:lnTo>
                  <a:lnTo>
                    <a:pt x="9" y="21"/>
                  </a:lnTo>
                  <a:lnTo>
                    <a:pt x="11" y="19"/>
                  </a:lnTo>
                  <a:lnTo>
                    <a:pt x="13" y="17"/>
                  </a:lnTo>
                  <a:lnTo>
                    <a:pt x="13" y="12"/>
                  </a:lnTo>
                  <a:lnTo>
                    <a:pt x="13" y="8"/>
                  </a:lnTo>
                  <a:lnTo>
                    <a:pt x="11" y="4"/>
                  </a:lnTo>
                  <a:lnTo>
                    <a:pt x="9" y="1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004756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59" name="Freeform 163"/>
            <p:cNvSpPr>
              <a:spLocks/>
            </p:cNvSpPr>
            <p:nvPr/>
          </p:nvSpPr>
          <p:spPr bwMode="auto">
            <a:xfrm>
              <a:off x="4234071" y="449260"/>
              <a:ext cx="9525" cy="17464"/>
            </a:xfrm>
            <a:custGeom>
              <a:avLst/>
              <a:gdLst/>
              <a:ahLst/>
              <a:cxnLst>
                <a:cxn ang="0">
                  <a:pos x="6" y="0"/>
                </a:cxn>
                <a:cxn ang="0">
                  <a:pos x="3" y="1"/>
                </a:cxn>
                <a:cxn ang="0">
                  <a:pos x="2" y="3"/>
                </a:cxn>
                <a:cxn ang="0">
                  <a:pos x="1" y="5"/>
                </a:cxn>
                <a:cxn ang="0">
                  <a:pos x="0" y="10"/>
                </a:cxn>
                <a:cxn ang="0">
                  <a:pos x="1" y="15"/>
                </a:cxn>
                <a:cxn ang="0">
                  <a:pos x="2" y="19"/>
                </a:cxn>
                <a:cxn ang="0">
                  <a:pos x="3" y="21"/>
                </a:cxn>
                <a:cxn ang="0">
                  <a:pos x="6" y="23"/>
                </a:cxn>
                <a:cxn ang="0">
                  <a:pos x="8" y="21"/>
                </a:cxn>
                <a:cxn ang="0">
                  <a:pos x="10" y="19"/>
                </a:cxn>
                <a:cxn ang="0">
                  <a:pos x="11" y="16"/>
                </a:cxn>
                <a:cxn ang="0">
                  <a:pos x="13" y="11"/>
                </a:cxn>
                <a:cxn ang="0">
                  <a:pos x="11" y="6"/>
                </a:cxn>
                <a:cxn ang="0">
                  <a:pos x="10" y="3"/>
                </a:cxn>
                <a:cxn ang="0">
                  <a:pos x="8" y="1"/>
                </a:cxn>
                <a:cxn ang="0">
                  <a:pos x="6" y="0"/>
                </a:cxn>
              </a:cxnLst>
              <a:rect l="0" t="0" r="r" b="b"/>
              <a:pathLst>
                <a:path w="13" h="23">
                  <a:moveTo>
                    <a:pt x="6" y="0"/>
                  </a:moveTo>
                  <a:lnTo>
                    <a:pt x="3" y="1"/>
                  </a:lnTo>
                  <a:lnTo>
                    <a:pt x="2" y="3"/>
                  </a:lnTo>
                  <a:lnTo>
                    <a:pt x="1" y="5"/>
                  </a:lnTo>
                  <a:lnTo>
                    <a:pt x="0" y="10"/>
                  </a:lnTo>
                  <a:lnTo>
                    <a:pt x="1" y="15"/>
                  </a:lnTo>
                  <a:lnTo>
                    <a:pt x="2" y="19"/>
                  </a:lnTo>
                  <a:lnTo>
                    <a:pt x="3" y="21"/>
                  </a:lnTo>
                  <a:lnTo>
                    <a:pt x="6" y="23"/>
                  </a:lnTo>
                  <a:lnTo>
                    <a:pt x="8" y="21"/>
                  </a:lnTo>
                  <a:lnTo>
                    <a:pt x="10" y="19"/>
                  </a:lnTo>
                  <a:lnTo>
                    <a:pt x="11" y="16"/>
                  </a:lnTo>
                  <a:lnTo>
                    <a:pt x="13" y="11"/>
                  </a:lnTo>
                  <a:lnTo>
                    <a:pt x="11" y="6"/>
                  </a:lnTo>
                  <a:lnTo>
                    <a:pt x="10" y="3"/>
                  </a:lnTo>
                  <a:lnTo>
                    <a:pt x="8" y="1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4756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60" name="Freeform 164"/>
            <p:cNvSpPr>
              <a:spLocks/>
            </p:cNvSpPr>
            <p:nvPr/>
          </p:nvSpPr>
          <p:spPr bwMode="auto">
            <a:xfrm>
              <a:off x="4049922" y="493710"/>
              <a:ext cx="7938" cy="19051"/>
            </a:xfrm>
            <a:custGeom>
              <a:avLst/>
              <a:gdLst/>
              <a:ahLst/>
              <a:cxnLst>
                <a:cxn ang="0">
                  <a:pos x="6" y="0"/>
                </a:cxn>
                <a:cxn ang="0">
                  <a:pos x="4" y="1"/>
                </a:cxn>
                <a:cxn ang="0">
                  <a:pos x="1" y="3"/>
                </a:cxn>
                <a:cxn ang="0">
                  <a:pos x="0" y="7"/>
                </a:cxn>
                <a:cxn ang="0">
                  <a:pos x="0" y="12"/>
                </a:cxn>
                <a:cxn ang="0">
                  <a:pos x="0" y="16"/>
                </a:cxn>
                <a:cxn ang="0">
                  <a:pos x="1" y="20"/>
                </a:cxn>
                <a:cxn ang="0">
                  <a:pos x="4" y="22"/>
                </a:cxn>
                <a:cxn ang="0">
                  <a:pos x="6" y="23"/>
                </a:cxn>
                <a:cxn ang="0">
                  <a:pos x="8" y="22"/>
                </a:cxn>
                <a:cxn ang="0">
                  <a:pos x="11" y="20"/>
                </a:cxn>
                <a:cxn ang="0">
                  <a:pos x="12" y="17"/>
                </a:cxn>
                <a:cxn ang="0">
                  <a:pos x="12" y="13"/>
                </a:cxn>
                <a:cxn ang="0">
                  <a:pos x="12" y="8"/>
                </a:cxn>
                <a:cxn ang="0">
                  <a:pos x="11" y="3"/>
                </a:cxn>
                <a:cxn ang="0">
                  <a:pos x="8" y="1"/>
                </a:cxn>
                <a:cxn ang="0">
                  <a:pos x="6" y="0"/>
                </a:cxn>
              </a:cxnLst>
              <a:rect l="0" t="0" r="r" b="b"/>
              <a:pathLst>
                <a:path w="12" h="23">
                  <a:moveTo>
                    <a:pt x="6" y="0"/>
                  </a:moveTo>
                  <a:lnTo>
                    <a:pt x="4" y="1"/>
                  </a:lnTo>
                  <a:lnTo>
                    <a:pt x="1" y="3"/>
                  </a:lnTo>
                  <a:lnTo>
                    <a:pt x="0" y="7"/>
                  </a:lnTo>
                  <a:lnTo>
                    <a:pt x="0" y="12"/>
                  </a:lnTo>
                  <a:lnTo>
                    <a:pt x="0" y="16"/>
                  </a:lnTo>
                  <a:lnTo>
                    <a:pt x="1" y="20"/>
                  </a:lnTo>
                  <a:lnTo>
                    <a:pt x="4" y="22"/>
                  </a:lnTo>
                  <a:lnTo>
                    <a:pt x="6" y="23"/>
                  </a:lnTo>
                  <a:lnTo>
                    <a:pt x="8" y="22"/>
                  </a:lnTo>
                  <a:lnTo>
                    <a:pt x="11" y="20"/>
                  </a:lnTo>
                  <a:lnTo>
                    <a:pt x="12" y="17"/>
                  </a:lnTo>
                  <a:lnTo>
                    <a:pt x="12" y="13"/>
                  </a:lnTo>
                  <a:lnTo>
                    <a:pt x="12" y="8"/>
                  </a:lnTo>
                  <a:lnTo>
                    <a:pt x="11" y="3"/>
                  </a:lnTo>
                  <a:lnTo>
                    <a:pt x="8" y="1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4756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61" name="Freeform 165"/>
            <p:cNvSpPr>
              <a:spLocks/>
            </p:cNvSpPr>
            <p:nvPr/>
          </p:nvSpPr>
          <p:spPr bwMode="auto">
            <a:xfrm>
              <a:off x="3875296" y="533397"/>
              <a:ext cx="9525" cy="19051"/>
            </a:xfrm>
            <a:custGeom>
              <a:avLst/>
              <a:gdLst/>
              <a:ahLst/>
              <a:cxnLst>
                <a:cxn ang="0">
                  <a:pos x="6" y="0"/>
                </a:cxn>
                <a:cxn ang="0">
                  <a:pos x="4" y="1"/>
                </a:cxn>
                <a:cxn ang="0">
                  <a:pos x="1" y="3"/>
                </a:cxn>
                <a:cxn ang="0">
                  <a:pos x="0" y="7"/>
                </a:cxn>
                <a:cxn ang="0">
                  <a:pos x="0" y="11"/>
                </a:cxn>
                <a:cxn ang="0">
                  <a:pos x="0" y="16"/>
                </a:cxn>
                <a:cxn ang="0">
                  <a:pos x="1" y="19"/>
                </a:cxn>
                <a:cxn ang="0">
                  <a:pos x="4" y="22"/>
                </a:cxn>
                <a:cxn ang="0">
                  <a:pos x="6" y="23"/>
                </a:cxn>
                <a:cxn ang="0">
                  <a:pos x="8" y="22"/>
                </a:cxn>
                <a:cxn ang="0">
                  <a:pos x="10" y="19"/>
                </a:cxn>
                <a:cxn ang="0">
                  <a:pos x="12" y="17"/>
                </a:cxn>
                <a:cxn ang="0">
                  <a:pos x="13" y="12"/>
                </a:cxn>
                <a:cxn ang="0">
                  <a:pos x="12" y="8"/>
                </a:cxn>
                <a:cxn ang="0">
                  <a:pos x="10" y="3"/>
                </a:cxn>
                <a:cxn ang="0">
                  <a:pos x="8" y="1"/>
                </a:cxn>
                <a:cxn ang="0">
                  <a:pos x="6" y="0"/>
                </a:cxn>
              </a:cxnLst>
              <a:rect l="0" t="0" r="r" b="b"/>
              <a:pathLst>
                <a:path w="13" h="23">
                  <a:moveTo>
                    <a:pt x="6" y="0"/>
                  </a:moveTo>
                  <a:lnTo>
                    <a:pt x="4" y="1"/>
                  </a:lnTo>
                  <a:lnTo>
                    <a:pt x="1" y="3"/>
                  </a:lnTo>
                  <a:lnTo>
                    <a:pt x="0" y="7"/>
                  </a:lnTo>
                  <a:lnTo>
                    <a:pt x="0" y="11"/>
                  </a:lnTo>
                  <a:lnTo>
                    <a:pt x="0" y="16"/>
                  </a:lnTo>
                  <a:lnTo>
                    <a:pt x="1" y="19"/>
                  </a:lnTo>
                  <a:lnTo>
                    <a:pt x="4" y="22"/>
                  </a:lnTo>
                  <a:lnTo>
                    <a:pt x="6" y="23"/>
                  </a:lnTo>
                  <a:lnTo>
                    <a:pt x="8" y="22"/>
                  </a:lnTo>
                  <a:lnTo>
                    <a:pt x="10" y="19"/>
                  </a:lnTo>
                  <a:lnTo>
                    <a:pt x="12" y="17"/>
                  </a:lnTo>
                  <a:lnTo>
                    <a:pt x="13" y="12"/>
                  </a:lnTo>
                  <a:lnTo>
                    <a:pt x="12" y="8"/>
                  </a:lnTo>
                  <a:lnTo>
                    <a:pt x="10" y="3"/>
                  </a:lnTo>
                  <a:lnTo>
                    <a:pt x="8" y="1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4756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62" name="Freeform 166"/>
            <p:cNvSpPr>
              <a:spLocks/>
            </p:cNvSpPr>
            <p:nvPr/>
          </p:nvSpPr>
          <p:spPr bwMode="auto">
            <a:xfrm>
              <a:off x="4549983" y="376235"/>
              <a:ext cx="11112" cy="19051"/>
            </a:xfrm>
            <a:custGeom>
              <a:avLst/>
              <a:gdLst/>
              <a:ahLst/>
              <a:cxnLst>
                <a:cxn ang="0">
                  <a:pos x="6" y="0"/>
                </a:cxn>
                <a:cxn ang="0">
                  <a:pos x="4" y="1"/>
                </a:cxn>
                <a:cxn ang="0">
                  <a:pos x="2" y="3"/>
                </a:cxn>
                <a:cxn ang="0">
                  <a:pos x="0" y="6"/>
                </a:cxn>
                <a:cxn ang="0">
                  <a:pos x="0" y="11"/>
                </a:cxn>
                <a:cxn ang="0">
                  <a:pos x="0" y="16"/>
                </a:cxn>
                <a:cxn ang="0">
                  <a:pos x="2" y="19"/>
                </a:cxn>
                <a:cxn ang="0">
                  <a:pos x="4" y="21"/>
                </a:cxn>
                <a:cxn ang="0">
                  <a:pos x="6" y="23"/>
                </a:cxn>
                <a:cxn ang="0">
                  <a:pos x="10" y="21"/>
                </a:cxn>
                <a:cxn ang="0">
                  <a:pos x="12" y="19"/>
                </a:cxn>
                <a:cxn ang="0">
                  <a:pos x="13" y="16"/>
                </a:cxn>
                <a:cxn ang="0">
                  <a:pos x="13" y="11"/>
                </a:cxn>
                <a:cxn ang="0">
                  <a:pos x="13" y="6"/>
                </a:cxn>
                <a:cxn ang="0">
                  <a:pos x="12" y="3"/>
                </a:cxn>
                <a:cxn ang="0">
                  <a:pos x="10" y="1"/>
                </a:cxn>
                <a:cxn ang="0">
                  <a:pos x="6" y="0"/>
                </a:cxn>
              </a:cxnLst>
              <a:rect l="0" t="0" r="r" b="b"/>
              <a:pathLst>
                <a:path w="13" h="23">
                  <a:moveTo>
                    <a:pt x="6" y="0"/>
                  </a:moveTo>
                  <a:lnTo>
                    <a:pt x="4" y="1"/>
                  </a:lnTo>
                  <a:lnTo>
                    <a:pt x="2" y="3"/>
                  </a:lnTo>
                  <a:lnTo>
                    <a:pt x="0" y="6"/>
                  </a:lnTo>
                  <a:lnTo>
                    <a:pt x="0" y="11"/>
                  </a:lnTo>
                  <a:lnTo>
                    <a:pt x="0" y="16"/>
                  </a:lnTo>
                  <a:lnTo>
                    <a:pt x="2" y="19"/>
                  </a:lnTo>
                  <a:lnTo>
                    <a:pt x="4" y="21"/>
                  </a:lnTo>
                  <a:lnTo>
                    <a:pt x="6" y="23"/>
                  </a:lnTo>
                  <a:lnTo>
                    <a:pt x="10" y="21"/>
                  </a:lnTo>
                  <a:lnTo>
                    <a:pt x="12" y="19"/>
                  </a:lnTo>
                  <a:lnTo>
                    <a:pt x="13" y="16"/>
                  </a:lnTo>
                  <a:lnTo>
                    <a:pt x="13" y="11"/>
                  </a:lnTo>
                  <a:lnTo>
                    <a:pt x="13" y="6"/>
                  </a:lnTo>
                  <a:lnTo>
                    <a:pt x="12" y="3"/>
                  </a:lnTo>
                  <a:lnTo>
                    <a:pt x="10" y="1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4756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63" name="Freeform 167"/>
            <p:cNvSpPr>
              <a:spLocks/>
            </p:cNvSpPr>
            <p:nvPr/>
          </p:nvSpPr>
          <p:spPr bwMode="auto">
            <a:xfrm>
              <a:off x="4354721" y="419098"/>
              <a:ext cx="9525" cy="19051"/>
            </a:xfrm>
            <a:custGeom>
              <a:avLst/>
              <a:gdLst/>
              <a:ahLst/>
              <a:cxnLst>
                <a:cxn ang="0">
                  <a:pos x="6" y="0"/>
                </a:cxn>
                <a:cxn ang="0">
                  <a:pos x="3" y="1"/>
                </a:cxn>
                <a:cxn ang="0">
                  <a:pos x="1" y="3"/>
                </a:cxn>
                <a:cxn ang="0">
                  <a:pos x="0" y="7"/>
                </a:cxn>
                <a:cxn ang="0">
                  <a:pos x="0" y="11"/>
                </a:cxn>
                <a:cxn ang="0">
                  <a:pos x="0" y="16"/>
                </a:cxn>
                <a:cxn ang="0">
                  <a:pos x="1" y="19"/>
                </a:cxn>
                <a:cxn ang="0">
                  <a:pos x="3" y="22"/>
                </a:cxn>
                <a:cxn ang="0">
                  <a:pos x="6" y="23"/>
                </a:cxn>
                <a:cxn ang="0">
                  <a:pos x="9" y="22"/>
                </a:cxn>
                <a:cxn ang="0">
                  <a:pos x="11" y="19"/>
                </a:cxn>
                <a:cxn ang="0">
                  <a:pos x="13" y="17"/>
                </a:cxn>
                <a:cxn ang="0">
                  <a:pos x="13" y="12"/>
                </a:cxn>
                <a:cxn ang="0">
                  <a:pos x="13" y="8"/>
                </a:cxn>
                <a:cxn ang="0">
                  <a:pos x="11" y="3"/>
                </a:cxn>
                <a:cxn ang="0">
                  <a:pos x="9" y="1"/>
                </a:cxn>
                <a:cxn ang="0">
                  <a:pos x="6" y="0"/>
                </a:cxn>
              </a:cxnLst>
              <a:rect l="0" t="0" r="r" b="b"/>
              <a:pathLst>
                <a:path w="13" h="23">
                  <a:moveTo>
                    <a:pt x="6" y="0"/>
                  </a:moveTo>
                  <a:lnTo>
                    <a:pt x="3" y="1"/>
                  </a:lnTo>
                  <a:lnTo>
                    <a:pt x="1" y="3"/>
                  </a:lnTo>
                  <a:lnTo>
                    <a:pt x="0" y="7"/>
                  </a:lnTo>
                  <a:lnTo>
                    <a:pt x="0" y="11"/>
                  </a:lnTo>
                  <a:lnTo>
                    <a:pt x="0" y="16"/>
                  </a:lnTo>
                  <a:lnTo>
                    <a:pt x="1" y="19"/>
                  </a:lnTo>
                  <a:lnTo>
                    <a:pt x="3" y="22"/>
                  </a:lnTo>
                  <a:lnTo>
                    <a:pt x="6" y="23"/>
                  </a:lnTo>
                  <a:lnTo>
                    <a:pt x="9" y="22"/>
                  </a:lnTo>
                  <a:lnTo>
                    <a:pt x="11" y="19"/>
                  </a:lnTo>
                  <a:lnTo>
                    <a:pt x="13" y="17"/>
                  </a:lnTo>
                  <a:lnTo>
                    <a:pt x="13" y="12"/>
                  </a:lnTo>
                  <a:lnTo>
                    <a:pt x="13" y="8"/>
                  </a:lnTo>
                  <a:lnTo>
                    <a:pt x="11" y="3"/>
                  </a:lnTo>
                  <a:lnTo>
                    <a:pt x="9" y="1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4756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64" name="Freeform 168"/>
            <p:cNvSpPr>
              <a:spLocks/>
            </p:cNvSpPr>
            <p:nvPr/>
          </p:nvSpPr>
          <p:spPr bwMode="auto">
            <a:xfrm>
              <a:off x="4203908" y="455611"/>
              <a:ext cx="9525" cy="19051"/>
            </a:xfrm>
            <a:custGeom>
              <a:avLst/>
              <a:gdLst/>
              <a:ahLst/>
              <a:cxnLst>
                <a:cxn ang="0">
                  <a:pos x="7" y="0"/>
                </a:cxn>
                <a:cxn ang="0">
                  <a:pos x="4" y="1"/>
                </a:cxn>
                <a:cxn ang="0">
                  <a:pos x="2" y="3"/>
                </a:cxn>
                <a:cxn ang="0">
                  <a:pos x="1" y="6"/>
                </a:cxn>
                <a:cxn ang="0">
                  <a:pos x="0" y="10"/>
                </a:cxn>
                <a:cxn ang="0">
                  <a:pos x="1" y="15"/>
                </a:cxn>
                <a:cxn ang="0">
                  <a:pos x="2" y="19"/>
                </a:cxn>
                <a:cxn ang="0">
                  <a:pos x="4" y="22"/>
                </a:cxn>
                <a:cxn ang="0">
                  <a:pos x="7" y="23"/>
                </a:cxn>
                <a:cxn ang="0">
                  <a:pos x="9" y="22"/>
                </a:cxn>
                <a:cxn ang="0">
                  <a:pos x="11" y="19"/>
                </a:cxn>
                <a:cxn ang="0">
                  <a:pos x="13" y="16"/>
                </a:cxn>
                <a:cxn ang="0">
                  <a:pos x="13" y="11"/>
                </a:cxn>
                <a:cxn ang="0">
                  <a:pos x="13" y="7"/>
                </a:cxn>
                <a:cxn ang="0">
                  <a:pos x="11" y="3"/>
                </a:cxn>
                <a:cxn ang="0">
                  <a:pos x="9" y="1"/>
                </a:cxn>
                <a:cxn ang="0">
                  <a:pos x="7" y="0"/>
                </a:cxn>
              </a:cxnLst>
              <a:rect l="0" t="0" r="r" b="b"/>
              <a:pathLst>
                <a:path w="13" h="23">
                  <a:moveTo>
                    <a:pt x="7" y="0"/>
                  </a:moveTo>
                  <a:lnTo>
                    <a:pt x="4" y="1"/>
                  </a:lnTo>
                  <a:lnTo>
                    <a:pt x="2" y="3"/>
                  </a:lnTo>
                  <a:lnTo>
                    <a:pt x="1" y="6"/>
                  </a:lnTo>
                  <a:lnTo>
                    <a:pt x="0" y="10"/>
                  </a:lnTo>
                  <a:lnTo>
                    <a:pt x="1" y="15"/>
                  </a:lnTo>
                  <a:lnTo>
                    <a:pt x="2" y="19"/>
                  </a:lnTo>
                  <a:lnTo>
                    <a:pt x="4" y="22"/>
                  </a:lnTo>
                  <a:lnTo>
                    <a:pt x="7" y="23"/>
                  </a:lnTo>
                  <a:lnTo>
                    <a:pt x="9" y="22"/>
                  </a:lnTo>
                  <a:lnTo>
                    <a:pt x="11" y="19"/>
                  </a:lnTo>
                  <a:lnTo>
                    <a:pt x="13" y="16"/>
                  </a:lnTo>
                  <a:lnTo>
                    <a:pt x="13" y="11"/>
                  </a:lnTo>
                  <a:lnTo>
                    <a:pt x="13" y="7"/>
                  </a:lnTo>
                  <a:lnTo>
                    <a:pt x="11" y="3"/>
                  </a:lnTo>
                  <a:lnTo>
                    <a:pt x="9" y="1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004756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65" name="Freeform 169"/>
            <p:cNvSpPr>
              <a:spLocks/>
            </p:cNvSpPr>
            <p:nvPr/>
          </p:nvSpPr>
          <p:spPr bwMode="auto">
            <a:xfrm>
              <a:off x="4018171" y="501648"/>
              <a:ext cx="11112" cy="17464"/>
            </a:xfrm>
            <a:custGeom>
              <a:avLst/>
              <a:gdLst/>
              <a:ahLst/>
              <a:cxnLst>
                <a:cxn ang="0">
                  <a:pos x="7" y="0"/>
                </a:cxn>
                <a:cxn ang="0">
                  <a:pos x="5" y="1"/>
                </a:cxn>
                <a:cxn ang="0">
                  <a:pos x="2" y="4"/>
                </a:cxn>
                <a:cxn ang="0">
                  <a:pos x="1" y="7"/>
                </a:cxn>
                <a:cxn ang="0">
                  <a:pos x="0" y="12"/>
                </a:cxn>
                <a:cxn ang="0">
                  <a:pos x="1" y="16"/>
                </a:cxn>
                <a:cxn ang="0">
                  <a:pos x="2" y="20"/>
                </a:cxn>
                <a:cxn ang="0">
                  <a:pos x="5" y="22"/>
                </a:cxn>
                <a:cxn ang="0">
                  <a:pos x="7" y="23"/>
                </a:cxn>
                <a:cxn ang="0">
                  <a:pos x="9" y="22"/>
                </a:cxn>
                <a:cxn ang="0">
                  <a:pos x="11" y="20"/>
                </a:cxn>
                <a:cxn ang="0">
                  <a:pos x="13" y="16"/>
                </a:cxn>
                <a:cxn ang="0">
                  <a:pos x="14" y="12"/>
                </a:cxn>
                <a:cxn ang="0">
                  <a:pos x="13" y="7"/>
                </a:cxn>
                <a:cxn ang="0">
                  <a:pos x="11" y="4"/>
                </a:cxn>
                <a:cxn ang="0">
                  <a:pos x="9" y="1"/>
                </a:cxn>
                <a:cxn ang="0">
                  <a:pos x="7" y="0"/>
                </a:cxn>
              </a:cxnLst>
              <a:rect l="0" t="0" r="r" b="b"/>
              <a:pathLst>
                <a:path w="14" h="23">
                  <a:moveTo>
                    <a:pt x="7" y="0"/>
                  </a:moveTo>
                  <a:lnTo>
                    <a:pt x="5" y="1"/>
                  </a:lnTo>
                  <a:lnTo>
                    <a:pt x="2" y="4"/>
                  </a:lnTo>
                  <a:lnTo>
                    <a:pt x="1" y="7"/>
                  </a:lnTo>
                  <a:lnTo>
                    <a:pt x="0" y="12"/>
                  </a:lnTo>
                  <a:lnTo>
                    <a:pt x="1" y="16"/>
                  </a:lnTo>
                  <a:lnTo>
                    <a:pt x="2" y="20"/>
                  </a:lnTo>
                  <a:lnTo>
                    <a:pt x="5" y="22"/>
                  </a:lnTo>
                  <a:lnTo>
                    <a:pt x="7" y="23"/>
                  </a:lnTo>
                  <a:lnTo>
                    <a:pt x="9" y="22"/>
                  </a:lnTo>
                  <a:lnTo>
                    <a:pt x="11" y="20"/>
                  </a:lnTo>
                  <a:lnTo>
                    <a:pt x="13" y="16"/>
                  </a:lnTo>
                  <a:lnTo>
                    <a:pt x="14" y="12"/>
                  </a:lnTo>
                  <a:lnTo>
                    <a:pt x="13" y="7"/>
                  </a:lnTo>
                  <a:lnTo>
                    <a:pt x="11" y="4"/>
                  </a:lnTo>
                  <a:lnTo>
                    <a:pt x="9" y="1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004756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66" name="Freeform 170"/>
            <p:cNvSpPr>
              <a:spLocks/>
            </p:cNvSpPr>
            <p:nvPr/>
          </p:nvSpPr>
          <p:spPr bwMode="auto">
            <a:xfrm>
              <a:off x="3845134" y="541336"/>
              <a:ext cx="9525" cy="17464"/>
            </a:xfrm>
            <a:custGeom>
              <a:avLst/>
              <a:gdLst/>
              <a:ahLst/>
              <a:cxnLst>
                <a:cxn ang="0">
                  <a:pos x="7" y="0"/>
                </a:cxn>
                <a:cxn ang="0">
                  <a:pos x="4" y="1"/>
                </a:cxn>
                <a:cxn ang="0">
                  <a:pos x="2" y="3"/>
                </a:cxn>
                <a:cxn ang="0">
                  <a:pos x="0" y="7"/>
                </a:cxn>
                <a:cxn ang="0">
                  <a:pos x="0" y="11"/>
                </a:cxn>
                <a:cxn ang="0">
                  <a:pos x="0" y="16"/>
                </a:cxn>
                <a:cxn ang="0">
                  <a:pos x="2" y="20"/>
                </a:cxn>
                <a:cxn ang="0">
                  <a:pos x="4" y="22"/>
                </a:cxn>
                <a:cxn ang="0">
                  <a:pos x="7" y="23"/>
                </a:cxn>
                <a:cxn ang="0">
                  <a:pos x="9" y="22"/>
                </a:cxn>
                <a:cxn ang="0">
                  <a:pos x="12" y="20"/>
                </a:cxn>
                <a:cxn ang="0">
                  <a:pos x="13" y="17"/>
                </a:cxn>
                <a:cxn ang="0">
                  <a:pos x="13" y="13"/>
                </a:cxn>
                <a:cxn ang="0">
                  <a:pos x="13" y="8"/>
                </a:cxn>
                <a:cxn ang="0">
                  <a:pos x="12" y="3"/>
                </a:cxn>
                <a:cxn ang="0">
                  <a:pos x="9" y="1"/>
                </a:cxn>
                <a:cxn ang="0">
                  <a:pos x="7" y="0"/>
                </a:cxn>
              </a:cxnLst>
              <a:rect l="0" t="0" r="r" b="b"/>
              <a:pathLst>
                <a:path w="13" h="23">
                  <a:moveTo>
                    <a:pt x="7" y="0"/>
                  </a:moveTo>
                  <a:lnTo>
                    <a:pt x="4" y="1"/>
                  </a:lnTo>
                  <a:lnTo>
                    <a:pt x="2" y="3"/>
                  </a:lnTo>
                  <a:lnTo>
                    <a:pt x="0" y="7"/>
                  </a:lnTo>
                  <a:lnTo>
                    <a:pt x="0" y="11"/>
                  </a:lnTo>
                  <a:lnTo>
                    <a:pt x="0" y="16"/>
                  </a:lnTo>
                  <a:lnTo>
                    <a:pt x="2" y="20"/>
                  </a:lnTo>
                  <a:lnTo>
                    <a:pt x="4" y="22"/>
                  </a:lnTo>
                  <a:lnTo>
                    <a:pt x="7" y="23"/>
                  </a:lnTo>
                  <a:lnTo>
                    <a:pt x="9" y="22"/>
                  </a:lnTo>
                  <a:lnTo>
                    <a:pt x="12" y="20"/>
                  </a:lnTo>
                  <a:lnTo>
                    <a:pt x="13" y="17"/>
                  </a:lnTo>
                  <a:lnTo>
                    <a:pt x="13" y="13"/>
                  </a:lnTo>
                  <a:lnTo>
                    <a:pt x="13" y="8"/>
                  </a:lnTo>
                  <a:lnTo>
                    <a:pt x="12" y="3"/>
                  </a:lnTo>
                  <a:lnTo>
                    <a:pt x="9" y="1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004756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67" name="Freeform 171"/>
            <p:cNvSpPr>
              <a:spLocks/>
            </p:cNvSpPr>
            <p:nvPr/>
          </p:nvSpPr>
          <p:spPr bwMode="auto">
            <a:xfrm>
              <a:off x="4524584" y="387349"/>
              <a:ext cx="9525" cy="17464"/>
            </a:xfrm>
            <a:custGeom>
              <a:avLst/>
              <a:gdLst/>
              <a:ahLst/>
              <a:cxnLst>
                <a:cxn ang="0">
                  <a:pos x="6" y="0"/>
                </a:cxn>
                <a:cxn ang="0">
                  <a:pos x="4" y="1"/>
                </a:cxn>
                <a:cxn ang="0">
                  <a:pos x="1" y="4"/>
                </a:cxn>
                <a:cxn ang="0">
                  <a:pos x="0" y="7"/>
                </a:cxn>
                <a:cxn ang="0">
                  <a:pos x="0" y="12"/>
                </a:cxn>
                <a:cxn ang="0">
                  <a:pos x="0" y="15"/>
                </a:cxn>
                <a:cxn ang="0">
                  <a:pos x="1" y="19"/>
                </a:cxn>
                <a:cxn ang="0">
                  <a:pos x="4" y="21"/>
                </a:cxn>
                <a:cxn ang="0">
                  <a:pos x="6" y="22"/>
                </a:cxn>
                <a:cxn ang="0">
                  <a:pos x="8" y="21"/>
                </a:cxn>
                <a:cxn ang="0">
                  <a:pos x="10" y="19"/>
                </a:cxn>
                <a:cxn ang="0">
                  <a:pos x="12" y="15"/>
                </a:cxn>
                <a:cxn ang="0">
                  <a:pos x="13" y="12"/>
                </a:cxn>
                <a:cxn ang="0">
                  <a:pos x="12" y="7"/>
                </a:cxn>
                <a:cxn ang="0">
                  <a:pos x="10" y="4"/>
                </a:cxn>
                <a:cxn ang="0">
                  <a:pos x="8" y="1"/>
                </a:cxn>
                <a:cxn ang="0">
                  <a:pos x="6" y="0"/>
                </a:cxn>
              </a:cxnLst>
              <a:rect l="0" t="0" r="r" b="b"/>
              <a:pathLst>
                <a:path w="13" h="22">
                  <a:moveTo>
                    <a:pt x="6" y="0"/>
                  </a:moveTo>
                  <a:lnTo>
                    <a:pt x="4" y="1"/>
                  </a:lnTo>
                  <a:lnTo>
                    <a:pt x="1" y="4"/>
                  </a:lnTo>
                  <a:lnTo>
                    <a:pt x="0" y="7"/>
                  </a:lnTo>
                  <a:lnTo>
                    <a:pt x="0" y="12"/>
                  </a:lnTo>
                  <a:lnTo>
                    <a:pt x="0" y="15"/>
                  </a:lnTo>
                  <a:lnTo>
                    <a:pt x="1" y="19"/>
                  </a:lnTo>
                  <a:lnTo>
                    <a:pt x="4" y="21"/>
                  </a:lnTo>
                  <a:lnTo>
                    <a:pt x="6" y="22"/>
                  </a:lnTo>
                  <a:lnTo>
                    <a:pt x="8" y="21"/>
                  </a:lnTo>
                  <a:lnTo>
                    <a:pt x="10" y="19"/>
                  </a:lnTo>
                  <a:lnTo>
                    <a:pt x="12" y="15"/>
                  </a:lnTo>
                  <a:lnTo>
                    <a:pt x="13" y="12"/>
                  </a:lnTo>
                  <a:lnTo>
                    <a:pt x="12" y="7"/>
                  </a:lnTo>
                  <a:lnTo>
                    <a:pt x="10" y="4"/>
                  </a:lnTo>
                  <a:lnTo>
                    <a:pt x="8" y="1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4756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68" name="Freeform 172"/>
            <p:cNvSpPr>
              <a:spLocks/>
            </p:cNvSpPr>
            <p:nvPr/>
          </p:nvSpPr>
          <p:spPr bwMode="auto">
            <a:xfrm>
              <a:off x="4329320" y="427035"/>
              <a:ext cx="9525" cy="17464"/>
            </a:xfrm>
            <a:custGeom>
              <a:avLst/>
              <a:gdLst/>
              <a:ahLst/>
              <a:cxnLst>
                <a:cxn ang="0">
                  <a:pos x="4" y="0"/>
                </a:cxn>
                <a:cxn ang="0">
                  <a:pos x="2" y="1"/>
                </a:cxn>
                <a:cxn ang="0">
                  <a:pos x="1" y="3"/>
                </a:cxn>
                <a:cxn ang="0">
                  <a:pos x="0" y="7"/>
                </a:cxn>
                <a:cxn ang="0">
                  <a:pos x="0" y="11"/>
                </a:cxn>
                <a:cxn ang="0">
                  <a:pos x="0" y="16"/>
                </a:cxn>
                <a:cxn ang="0">
                  <a:pos x="1" y="20"/>
                </a:cxn>
                <a:cxn ang="0">
                  <a:pos x="2" y="22"/>
                </a:cxn>
                <a:cxn ang="0">
                  <a:pos x="4" y="23"/>
                </a:cxn>
                <a:cxn ang="0">
                  <a:pos x="7" y="23"/>
                </a:cxn>
                <a:cxn ang="0">
                  <a:pos x="9" y="21"/>
                </a:cxn>
                <a:cxn ang="0">
                  <a:pos x="10" y="17"/>
                </a:cxn>
                <a:cxn ang="0">
                  <a:pos x="11" y="13"/>
                </a:cxn>
                <a:cxn ang="0">
                  <a:pos x="10" y="8"/>
                </a:cxn>
                <a:cxn ang="0">
                  <a:pos x="9" y="5"/>
                </a:cxn>
                <a:cxn ang="0">
                  <a:pos x="7" y="1"/>
                </a:cxn>
                <a:cxn ang="0">
                  <a:pos x="4" y="0"/>
                </a:cxn>
              </a:cxnLst>
              <a:rect l="0" t="0" r="r" b="b"/>
              <a:pathLst>
                <a:path w="11" h="23">
                  <a:moveTo>
                    <a:pt x="4" y="0"/>
                  </a:moveTo>
                  <a:lnTo>
                    <a:pt x="2" y="1"/>
                  </a:lnTo>
                  <a:lnTo>
                    <a:pt x="1" y="3"/>
                  </a:lnTo>
                  <a:lnTo>
                    <a:pt x="0" y="7"/>
                  </a:lnTo>
                  <a:lnTo>
                    <a:pt x="0" y="11"/>
                  </a:lnTo>
                  <a:lnTo>
                    <a:pt x="0" y="16"/>
                  </a:lnTo>
                  <a:lnTo>
                    <a:pt x="1" y="20"/>
                  </a:lnTo>
                  <a:lnTo>
                    <a:pt x="2" y="22"/>
                  </a:lnTo>
                  <a:lnTo>
                    <a:pt x="4" y="23"/>
                  </a:lnTo>
                  <a:lnTo>
                    <a:pt x="7" y="23"/>
                  </a:lnTo>
                  <a:lnTo>
                    <a:pt x="9" y="21"/>
                  </a:lnTo>
                  <a:lnTo>
                    <a:pt x="10" y="17"/>
                  </a:lnTo>
                  <a:lnTo>
                    <a:pt x="11" y="13"/>
                  </a:lnTo>
                  <a:lnTo>
                    <a:pt x="10" y="8"/>
                  </a:lnTo>
                  <a:lnTo>
                    <a:pt x="9" y="5"/>
                  </a:lnTo>
                  <a:lnTo>
                    <a:pt x="7" y="1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4756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69" name="Freeform 173"/>
            <p:cNvSpPr>
              <a:spLocks/>
            </p:cNvSpPr>
            <p:nvPr/>
          </p:nvSpPr>
          <p:spPr bwMode="auto">
            <a:xfrm>
              <a:off x="4176920" y="463548"/>
              <a:ext cx="11112" cy="19051"/>
            </a:xfrm>
            <a:custGeom>
              <a:avLst/>
              <a:gdLst/>
              <a:ahLst/>
              <a:cxnLst>
                <a:cxn ang="0">
                  <a:pos x="7" y="0"/>
                </a:cxn>
                <a:cxn ang="0">
                  <a:pos x="5" y="1"/>
                </a:cxn>
                <a:cxn ang="0">
                  <a:pos x="3" y="3"/>
                </a:cxn>
                <a:cxn ang="0">
                  <a:pos x="2" y="7"/>
                </a:cxn>
                <a:cxn ang="0">
                  <a:pos x="0" y="12"/>
                </a:cxn>
                <a:cxn ang="0">
                  <a:pos x="2" y="16"/>
                </a:cxn>
                <a:cxn ang="0">
                  <a:pos x="3" y="20"/>
                </a:cxn>
                <a:cxn ang="0">
                  <a:pos x="5" y="22"/>
                </a:cxn>
                <a:cxn ang="0">
                  <a:pos x="7" y="23"/>
                </a:cxn>
                <a:cxn ang="0">
                  <a:pos x="10" y="22"/>
                </a:cxn>
                <a:cxn ang="0">
                  <a:pos x="12" y="20"/>
                </a:cxn>
                <a:cxn ang="0">
                  <a:pos x="13" y="17"/>
                </a:cxn>
                <a:cxn ang="0">
                  <a:pos x="13" y="13"/>
                </a:cxn>
                <a:cxn ang="0">
                  <a:pos x="13" y="8"/>
                </a:cxn>
                <a:cxn ang="0">
                  <a:pos x="12" y="3"/>
                </a:cxn>
                <a:cxn ang="0">
                  <a:pos x="10" y="1"/>
                </a:cxn>
                <a:cxn ang="0">
                  <a:pos x="7" y="0"/>
                </a:cxn>
              </a:cxnLst>
              <a:rect l="0" t="0" r="r" b="b"/>
              <a:pathLst>
                <a:path w="13" h="23">
                  <a:moveTo>
                    <a:pt x="7" y="0"/>
                  </a:moveTo>
                  <a:lnTo>
                    <a:pt x="5" y="1"/>
                  </a:lnTo>
                  <a:lnTo>
                    <a:pt x="3" y="3"/>
                  </a:lnTo>
                  <a:lnTo>
                    <a:pt x="2" y="7"/>
                  </a:lnTo>
                  <a:lnTo>
                    <a:pt x="0" y="12"/>
                  </a:lnTo>
                  <a:lnTo>
                    <a:pt x="2" y="16"/>
                  </a:lnTo>
                  <a:lnTo>
                    <a:pt x="3" y="20"/>
                  </a:lnTo>
                  <a:lnTo>
                    <a:pt x="5" y="22"/>
                  </a:lnTo>
                  <a:lnTo>
                    <a:pt x="7" y="23"/>
                  </a:lnTo>
                  <a:lnTo>
                    <a:pt x="10" y="22"/>
                  </a:lnTo>
                  <a:lnTo>
                    <a:pt x="12" y="20"/>
                  </a:lnTo>
                  <a:lnTo>
                    <a:pt x="13" y="17"/>
                  </a:lnTo>
                  <a:lnTo>
                    <a:pt x="13" y="13"/>
                  </a:lnTo>
                  <a:lnTo>
                    <a:pt x="13" y="8"/>
                  </a:lnTo>
                  <a:lnTo>
                    <a:pt x="12" y="3"/>
                  </a:lnTo>
                  <a:lnTo>
                    <a:pt x="10" y="1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004756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70" name="Freeform 174"/>
            <p:cNvSpPr>
              <a:spLocks/>
            </p:cNvSpPr>
            <p:nvPr/>
          </p:nvSpPr>
          <p:spPr bwMode="auto">
            <a:xfrm>
              <a:off x="3991184" y="507997"/>
              <a:ext cx="11112" cy="19051"/>
            </a:xfrm>
            <a:custGeom>
              <a:avLst/>
              <a:gdLst/>
              <a:ahLst/>
              <a:cxnLst>
                <a:cxn ang="0">
                  <a:pos x="6" y="0"/>
                </a:cxn>
                <a:cxn ang="0">
                  <a:pos x="4" y="2"/>
                </a:cxn>
                <a:cxn ang="0">
                  <a:pos x="2" y="4"/>
                </a:cxn>
                <a:cxn ang="0">
                  <a:pos x="1" y="7"/>
                </a:cxn>
                <a:cxn ang="0">
                  <a:pos x="0" y="12"/>
                </a:cxn>
                <a:cxn ang="0">
                  <a:pos x="1" y="17"/>
                </a:cxn>
                <a:cxn ang="0">
                  <a:pos x="2" y="20"/>
                </a:cxn>
                <a:cxn ang="0">
                  <a:pos x="4" y="22"/>
                </a:cxn>
                <a:cxn ang="0">
                  <a:pos x="6" y="23"/>
                </a:cxn>
                <a:cxn ang="0">
                  <a:pos x="9" y="22"/>
                </a:cxn>
                <a:cxn ang="0">
                  <a:pos x="11" y="20"/>
                </a:cxn>
                <a:cxn ang="0">
                  <a:pos x="12" y="18"/>
                </a:cxn>
                <a:cxn ang="0">
                  <a:pos x="12" y="13"/>
                </a:cxn>
                <a:cxn ang="0">
                  <a:pos x="12" y="9"/>
                </a:cxn>
                <a:cxn ang="0">
                  <a:pos x="11" y="5"/>
                </a:cxn>
                <a:cxn ang="0">
                  <a:pos x="9" y="2"/>
                </a:cxn>
                <a:cxn ang="0">
                  <a:pos x="6" y="0"/>
                </a:cxn>
              </a:cxnLst>
              <a:rect l="0" t="0" r="r" b="b"/>
              <a:pathLst>
                <a:path w="12" h="23">
                  <a:moveTo>
                    <a:pt x="6" y="0"/>
                  </a:moveTo>
                  <a:lnTo>
                    <a:pt x="4" y="2"/>
                  </a:lnTo>
                  <a:lnTo>
                    <a:pt x="2" y="4"/>
                  </a:lnTo>
                  <a:lnTo>
                    <a:pt x="1" y="7"/>
                  </a:lnTo>
                  <a:lnTo>
                    <a:pt x="0" y="12"/>
                  </a:lnTo>
                  <a:lnTo>
                    <a:pt x="1" y="17"/>
                  </a:lnTo>
                  <a:lnTo>
                    <a:pt x="2" y="20"/>
                  </a:lnTo>
                  <a:lnTo>
                    <a:pt x="4" y="22"/>
                  </a:lnTo>
                  <a:lnTo>
                    <a:pt x="6" y="23"/>
                  </a:lnTo>
                  <a:lnTo>
                    <a:pt x="9" y="22"/>
                  </a:lnTo>
                  <a:lnTo>
                    <a:pt x="11" y="20"/>
                  </a:lnTo>
                  <a:lnTo>
                    <a:pt x="12" y="18"/>
                  </a:lnTo>
                  <a:lnTo>
                    <a:pt x="12" y="13"/>
                  </a:lnTo>
                  <a:lnTo>
                    <a:pt x="12" y="9"/>
                  </a:lnTo>
                  <a:lnTo>
                    <a:pt x="11" y="5"/>
                  </a:lnTo>
                  <a:lnTo>
                    <a:pt x="9" y="2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4756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71" name="Freeform 175"/>
            <p:cNvSpPr>
              <a:spLocks/>
            </p:cNvSpPr>
            <p:nvPr/>
          </p:nvSpPr>
          <p:spPr bwMode="auto">
            <a:xfrm>
              <a:off x="3818146" y="549272"/>
              <a:ext cx="9525" cy="17464"/>
            </a:xfrm>
            <a:custGeom>
              <a:avLst/>
              <a:gdLst/>
              <a:ahLst/>
              <a:cxnLst>
                <a:cxn ang="0">
                  <a:pos x="7" y="0"/>
                </a:cxn>
                <a:cxn ang="0">
                  <a:pos x="3" y="1"/>
                </a:cxn>
                <a:cxn ang="0">
                  <a:pos x="2" y="4"/>
                </a:cxn>
                <a:cxn ang="0">
                  <a:pos x="0" y="7"/>
                </a:cxn>
                <a:cxn ang="0">
                  <a:pos x="0" y="12"/>
                </a:cxn>
                <a:cxn ang="0">
                  <a:pos x="0" y="16"/>
                </a:cxn>
                <a:cxn ang="0">
                  <a:pos x="2" y="20"/>
                </a:cxn>
                <a:cxn ang="0">
                  <a:pos x="3" y="22"/>
                </a:cxn>
                <a:cxn ang="0">
                  <a:pos x="7" y="23"/>
                </a:cxn>
                <a:cxn ang="0">
                  <a:pos x="9" y="23"/>
                </a:cxn>
                <a:cxn ang="0">
                  <a:pos x="11" y="21"/>
                </a:cxn>
                <a:cxn ang="0">
                  <a:pos x="12" y="17"/>
                </a:cxn>
                <a:cxn ang="0">
                  <a:pos x="12" y="13"/>
                </a:cxn>
                <a:cxn ang="0">
                  <a:pos x="12" y="8"/>
                </a:cxn>
                <a:cxn ang="0">
                  <a:pos x="11" y="5"/>
                </a:cxn>
                <a:cxn ang="0">
                  <a:pos x="9" y="1"/>
                </a:cxn>
                <a:cxn ang="0">
                  <a:pos x="7" y="0"/>
                </a:cxn>
              </a:cxnLst>
              <a:rect l="0" t="0" r="r" b="b"/>
              <a:pathLst>
                <a:path w="12" h="23">
                  <a:moveTo>
                    <a:pt x="7" y="0"/>
                  </a:moveTo>
                  <a:lnTo>
                    <a:pt x="3" y="1"/>
                  </a:lnTo>
                  <a:lnTo>
                    <a:pt x="2" y="4"/>
                  </a:lnTo>
                  <a:lnTo>
                    <a:pt x="0" y="7"/>
                  </a:lnTo>
                  <a:lnTo>
                    <a:pt x="0" y="12"/>
                  </a:lnTo>
                  <a:lnTo>
                    <a:pt x="0" y="16"/>
                  </a:lnTo>
                  <a:lnTo>
                    <a:pt x="2" y="20"/>
                  </a:lnTo>
                  <a:lnTo>
                    <a:pt x="3" y="22"/>
                  </a:lnTo>
                  <a:lnTo>
                    <a:pt x="7" y="23"/>
                  </a:lnTo>
                  <a:lnTo>
                    <a:pt x="9" y="23"/>
                  </a:lnTo>
                  <a:lnTo>
                    <a:pt x="11" y="21"/>
                  </a:lnTo>
                  <a:lnTo>
                    <a:pt x="12" y="17"/>
                  </a:lnTo>
                  <a:lnTo>
                    <a:pt x="12" y="13"/>
                  </a:lnTo>
                  <a:lnTo>
                    <a:pt x="12" y="8"/>
                  </a:lnTo>
                  <a:lnTo>
                    <a:pt x="11" y="5"/>
                  </a:lnTo>
                  <a:lnTo>
                    <a:pt x="9" y="1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004756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72" name="Freeform 176"/>
            <p:cNvSpPr>
              <a:spLocks/>
            </p:cNvSpPr>
            <p:nvPr/>
          </p:nvSpPr>
          <p:spPr bwMode="auto">
            <a:xfrm>
              <a:off x="4681746" y="315912"/>
              <a:ext cx="25400" cy="52388"/>
            </a:xfrm>
            <a:custGeom>
              <a:avLst/>
              <a:gdLst/>
              <a:ahLst/>
              <a:cxnLst>
                <a:cxn ang="0">
                  <a:pos x="17" y="0"/>
                </a:cxn>
                <a:cxn ang="0">
                  <a:pos x="26" y="15"/>
                </a:cxn>
                <a:cxn ang="0">
                  <a:pos x="30" y="25"/>
                </a:cxn>
                <a:cxn ang="0">
                  <a:pos x="31" y="36"/>
                </a:cxn>
                <a:cxn ang="0">
                  <a:pos x="32" y="54"/>
                </a:cxn>
                <a:cxn ang="0">
                  <a:pos x="11" y="64"/>
                </a:cxn>
                <a:cxn ang="0">
                  <a:pos x="9" y="50"/>
                </a:cxn>
                <a:cxn ang="0">
                  <a:pos x="8" y="39"/>
                </a:cxn>
                <a:cxn ang="0">
                  <a:pos x="5" y="27"/>
                </a:cxn>
                <a:cxn ang="0">
                  <a:pos x="0" y="13"/>
                </a:cxn>
                <a:cxn ang="0">
                  <a:pos x="17" y="0"/>
                </a:cxn>
              </a:cxnLst>
              <a:rect l="0" t="0" r="r" b="b"/>
              <a:pathLst>
                <a:path w="32" h="64">
                  <a:moveTo>
                    <a:pt x="17" y="0"/>
                  </a:moveTo>
                  <a:lnTo>
                    <a:pt x="26" y="15"/>
                  </a:lnTo>
                  <a:lnTo>
                    <a:pt x="30" y="25"/>
                  </a:lnTo>
                  <a:lnTo>
                    <a:pt x="31" y="36"/>
                  </a:lnTo>
                  <a:lnTo>
                    <a:pt x="32" y="54"/>
                  </a:lnTo>
                  <a:lnTo>
                    <a:pt x="11" y="64"/>
                  </a:lnTo>
                  <a:lnTo>
                    <a:pt x="9" y="50"/>
                  </a:lnTo>
                  <a:lnTo>
                    <a:pt x="8" y="39"/>
                  </a:lnTo>
                  <a:lnTo>
                    <a:pt x="5" y="27"/>
                  </a:lnTo>
                  <a:lnTo>
                    <a:pt x="0" y="13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2D476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73" name="Freeform 177"/>
            <p:cNvSpPr>
              <a:spLocks/>
            </p:cNvSpPr>
            <p:nvPr/>
          </p:nvSpPr>
          <p:spPr bwMode="auto">
            <a:xfrm>
              <a:off x="4446796" y="630235"/>
              <a:ext cx="19051" cy="42862"/>
            </a:xfrm>
            <a:custGeom>
              <a:avLst/>
              <a:gdLst/>
              <a:ahLst/>
              <a:cxnLst>
                <a:cxn ang="0">
                  <a:pos x="16" y="0"/>
                </a:cxn>
                <a:cxn ang="0">
                  <a:pos x="23" y="18"/>
                </a:cxn>
                <a:cxn ang="0">
                  <a:pos x="24" y="54"/>
                </a:cxn>
                <a:cxn ang="0">
                  <a:pos x="0" y="54"/>
                </a:cxn>
                <a:cxn ang="0">
                  <a:pos x="5" y="4"/>
                </a:cxn>
                <a:cxn ang="0">
                  <a:pos x="16" y="0"/>
                </a:cxn>
              </a:cxnLst>
              <a:rect l="0" t="0" r="r" b="b"/>
              <a:pathLst>
                <a:path w="24" h="54">
                  <a:moveTo>
                    <a:pt x="16" y="0"/>
                  </a:moveTo>
                  <a:lnTo>
                    <a:pt x="23" y="18"/>
                  </a:lnTo>
                  <a:lnTo>
                    <a:pt x="24" y="54"/>
                  </a:lnTo>
                  <a:lnTo>
                    <a:pt x="0" y="54"/>
                  </a:lnTo>
                  <a:lnTo>
                    <a:pt x="5" y="4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283A3A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74" name="Freeform 178"/>
            <p:cNvSpPr>
              <a:spLocks/>
            </p:cNvSpPr>
            <p:nvPr/>
          </p:nvSpPr>
          <p:spPr bwMode="auto">
            <a:xfrm>
              <a:off x="4429334" y="771522"/>
              <a:ext cx="20638" cy="44449"/>
            </a:xfrm>
            <a:custGeom>
              <a:avLst/>
              <a:gdLst/>
              <a:ahLst/>
              <a:cxnLst>
                <a:cxn ang="0">
                  <a:pos x="18" y="0"/>
                </a:cxn>
                <a:cxn ang="0">
                  <a:pos x="26" y="20"/>
                </a:cxn>
                <a:cxn ang="0">
                  <a:pos x="27" y="58"/>
                </a:cxn>
                <a:cxn ang="0">
                  <a:pos x="0" y="58"/>
                </a:cxn>
                <a:cxn ang="0">
                  <a:pos x="6" y="5"/>
                </a:cxn>
                <a:cxn ang="0">
                  <a:pos x="18" y="0"/>
                </a:cxn>
              </a:cxnLst>
              <a:rect l="0" t="0" r="r" b="b"/>
              <a:pathLst>
                <a:path w="27" h="58">
                  <a:moveTo>
                    <a:pt x="18" y="0"/>
                  </a:moveTo>
                  <a:lnTo>
                    <a:pt x="26" y="20"/>
                  </a:lnTo>
                  <a:lnTo>
                    <a:pt x="27" y="58"/>
                  </a:lnTo>
                  <a:lnTo>
                    <a:pt x="0" y="58"/>
                  </a:lnTo>
                  <a:lnTo>
                    <a:pt x="6" y="5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rgbClr val="283A3A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75" name="Freeform 179"/>
            <p:cNvSpPr>
              <a:spLocks/>
            </p:cNvSpPr>
            <p:nvPr/>
          </p:nvSpPr>
          <p:spPr bwMode="auto">
            <a:xfrm>
              <a:off x="4448384" y="636586"/>
              <a:ext cx="17464" cy="30163"/>
            </a:xfrm>
            <a:custGeom>
              <a:avLst/>
              <a:gdLst/>
              <a:ahLst/>
              <a:cxnLst>
                <a:cxn ang="0">
                  <a:pos x="17" y="0"/>
                </a:cxn>
                <a:cxn ang="0">
                  <a:pos x="3" y="3"/>
                </a:cxn>
                <a:cxn ang="0">
                  <a:pos x="0" y="39"/>
                </a:cxn>
                <a:cxn ang="0">
                  <a:pos x="23" y="39"/>
                </a:cxn>
                <a:cxn ang="0">
                  <a:pos x="23" y="22"/>
                </a:cxn>
                <a:cxn ang="0">
                  <a:pos x="17" y="0"/>
                </a:cxn>
              </a:cxnLst>
              <a:rect l="0" t="0" r="r" b="b"/>
              <a:pathLst>
                <a:path w="23" h="39">
                  <a:moveTo>
                    <a:pt x="17" y="0"/>
                  </a:moveTo>
                  <a:lnTo>
                    <a:pt x="3" y="3"/>
                  </a:lnTo>
                  <a:lnTo>
                    <a:pt x="0" y="39"/>
                  </a:lnTo>
                  <a:lnTo>
                    <a:pt x="23" y="39"/>
                  </a:lnTo>
                  <a:lnTo>
                    <a:pt x="23" y="22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4F5966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76" name="Freeform 180"/>
            <p:cNvSpPr>
              <a:spLocks/>
            </p:cNvSpPr>
            <p:nvPr/>
          </p:nvSpPr>
          <p:spPr bwMode="auto">
            <a:xfrm>
              <a:off x="4430921" y="777871"/>
              <a:ext cx="20638" cy="31750"/>
            </a:xfrm>
            <a:custGeom>
              <a:avLst/>
              <a:gdLst/>
              <a:ahLst/>
              <a:cxnLst>
                <a:cxn ang="0">
                  <a:pos x="18" y="0"/>
                </a:cxn>
                <a:cxn ang="0">
                  <a:pos x="3" y="5"/>
                </a:cxn>
                <a:cxn ang="0">
                  <a:pos x="0" y="42"/>
                </a:cxn>
                <a:cxn ang="0">
                  <a:pos x="25" y="42"/>
                </a:cxn>
                <a:cxn ang="0">
                  <a:pos x="25" y="23"/>
                </a:cxn>
                <a:cxn ang="0">
                  <a:pos x="18" y="0"/>
                </a:cxn>
              </a:cxnLst>
              <a:rect l="0" t="0" r="r" b="b"/>
              <a:pathLst>
                <a:path w="25" h="42">
                  <a:moveTo>
                    <a:pt x="18" y="0"/>
                  </a:moveTo>
                  <a:lnTo>
                    <a:pt x="3" y="5"/>
                  </a:lnTo>
                  <a:lnTo>
                    <a:pt x="0" y="42"/>
                  </a:lnTo>
                  <a:lnTo>
                    <a:pt x="25" y="42"/>
                  </a:lnTo>
                  <a:lnTo>
                    <a:pt x="25" y="23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rgbClr val="4F5966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77" name="Freeform 181"/>
            <p:cNvSpPr>
              <a:spLocks/>
            </p:cNvSpPr>
            <p:nvPr/>
          </p:nvSpPr>
          <p:spPr bwMode="auto">
            <a:xfrm>
              <a:off x="4448384" y="644522"/>
              <a:ext cx="17464" cy="12699"/>
            </a:xfrm>
            <a:custGeom>
              <a:avLst/>
              <a:gdLst/>
              <a:ahLst/>
              <a:cxnLst>
                <a:cxn ang="0">
                  <a:pos x="20" y="0"/>
                </a:cxn>
                <a:cxn ang="0">
                  <a:pos x="3" y="5"/>
                </a:cxn>
                <a:cxn ang="0">
                  <a:pos x="0" y="15"/>
                </a:cxn>
                <a:cxn ang="0">
                  <a:pos x="23" y="14"/>
                </a:cxn>
                <a:cxn ang="0">
                  <a:pos x="20" y="0"/>
                </a:cxn>
              </a:cxnLst>
              <a:rect l="0" t="0" r="r" b="b"/>
              <a:pathLst>
                <a:path w="23" h="15">
                  <a:moveTo>
                    <a:pt x="20" y="0"/>
                  </a:moveTo>
                  <a:lnTo>
                    <a:pt x="3" y="5"/>
                  </a:lnTo>
                  <a:lnTo>
                    <a:pt x="0" y="15"/>
                  </a:lnTo>
                  <a:lnTo>
                    <a:pt x="23" y="14"/>
                  </a:lnTo>
                  <a:lnTo>
                    <a:pt x="20" y="0"/>
                  </a:lnTo>
                  <a:close/>
                </a:path>
              </a:pathLst>
            </a:custGeom>
            <a:solidFill>
              <a:srgbClr val="6B7F93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78" name="Freeform 182"/>
            <p:cNvSpPr>
              <a:spLocks/>
            </p:cNvSpPr>
            <p:nvPr/>
          </p:nvSpPr>
          <p:spPr bwMode="auto">
            <a:xfrm>
              <a:off x="4432509" y="785810"/>
              <a:ext cx="19051" cy="12699"/>
            </a:xfrm>
            <a:custGeom>
              <a:avLst/>
              <a:gdLst/>
              <a:ahLst/>
              <a:cxnLst>
                <a:cxn ang="0">
                  <a:pos x="21" y="0"/>
                </a:cxn>
                <a:cxn ang="0">
                  <a:pos x="2" y="4"/>
                </a:cxn>
                <a:cxn ang="0">
                  <a:pos x="0" y="16"/>
                </a:cxn>
                <a:cxn ang="0">
                  <a:pos x="24" y="15"/>
                </a:cxn>
                <a:cxn ang="0">
                  <a:pos x="21" y="0"/>
                </a:cxn>
              </a:cxnLst>
              <a:rect l="0" t="0" r="r" b="b"/>
              <a:pathLst>
                <a:path w="24" h="16">
                  <a:moveTo>
                    <a:pt x="21" y="0"/>
                  </a:moveTo>
                  <a:lnTo>
                    <a:pt x="2" y="4"/>
                  </a:lnTo>
                  <a:lnTo>
                    <a:pt x="0" y="16"/>
                  </a:lnTo>
                  <a:lnTo>
                    <a:pt x="24" y="15"/>
                  </a:lnTo>
                  <a:lnTo>
                    <a:pt x="21" y="0"/>
                  </a:lnTo>
                  <a:close/>
                </a:path>
              </a:pathLst>
            </a:custGeom>
            <a:solidFill>
              <a:srgbClr val="6B7F93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79" name="Freeform 183"/>
            <p:cNvSpPr>
              <a:spLocks/>
            </p:cNvSpPr>
            <p:nvPr/>
          </p:nvSpPr>
          <p:spPr bwMode="auto">
            <a:xfrm>
              <a:off x="3527637" y="268288"/>
              <a:ext cx="1171575" cy="344486"/>
            </a:xfrm>
            <a:custGeom>
              <a:avLst/>
              <a:gdLst/>
              <a:ahLst/>
              <a:cxnLst>
                <a:cxn ang="0">
                  <a:pos x="1476" y="33"/>
                </a:cxn>
                <a:cxn ang="0">
                  <a:pos x="1458" y="12"/>
                </a:cxn>
                <a:cxn ang="0">
                  <a:pos x="1363" y="0"/>
                </a:cxn>
                <a:cxn ang="0">
                  <a:pos x="177" y="321"/>
                </a:cxn>
                <a:cxn ang="0">
                  <a:pos x="195" y="364"/>
                </a:cxn>
                <a:cxn ang="0">
                  <a:pos x="0" y="410"/>
                </a:cxn>
                <a:cxn ang="0">
                  <a:pos x="36" y="434"/>
                </a:cxn>
                <a:cxn ang="0">
                  <a:pos x="1352" y="115"/>
                </a:cxn>
                <a:cxn ang="0">
                  <a:pos x="1457" y="67"/>
                </a:cxn>
                <a:cxn ang="0">
                  <a:pos x="1476" y="33"/>
                </a:cxn>
              </a:cxnLst>
              <a:rect l="0" t="0" r="r" b="b"/>
              <a:pathLst>
                <a:path w="1476" h="434">
                  <a:moveTo>
                    <a:pt x="1476" y="33"/>
                  </a:moveTo>
                  <a:lnTo>
                    <a:pt x="1458" y="12"/>
                  </a:lnTo>
                  <a:lnTo>
                    <a:pt x="1363" y="0"/>
                  </a:lnTo>
                  <a:lnTo>
                    <a:pt x="177" y="321"/>
                  </a:lnTo>
                  <a:lnTo>
                    <a:pt x="195" y="364"/>
                  </a:lnTo>
                  <a:lnTo>
                    <a:pt x="0" y="410"/>
                  </a:lnTo>
                  <a:lnTo>
                    <a:pt x="36" y="434"/>
                  </a:lnTo>
                  <a:lnTo>
                    <a:pt x="1352" y="115"/>
                  </a:lnTo>
                  <a:lnTo>
                    <a:pt x="1457" y="67"/>
                  </a:lnTo>
                  <a:lnTo>
                    <a:pt x="1476" y="33"/>
                  </a:lnTo>
                  <a:close/>
                </a:path>
              </a:pathLst>
            </a:custGeom>
            <a:solidFill>
              <a:srgbClr val="DBDBE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80" name="Freeform 184"/>
            <p:cNvSpPr>
              <a:spLocks/>
            </p:cNvSpPr>
            <p:nvPr/>
          </p:nvSpPr>
          <p:spPr bwMode="auto">
            <a:xfrm>
              <a:off x="3816560" y="293686"/>
              <a:ext cx="819150" cy="211137"/>
            </a:xfrm>
            <a:custGeom>
              <a:avLst/>
              <a:gdLst/>
              <a:ahLst/>
              <a:cxnLst>
                <a:cxn ang="0">
                  <a:pos x="1034" y="0"/>
                </a:cxn>
                <a:cxn ang="0">
                  <a:pos x="981" y="0"/>
                </a:cxn>
                <a:cxn ang="0">
                  <a:pos x="0" y="266"/>
                </a:cxn>
                <a:cxn ang="0">
                  <a:pos x="681" y="107"/>
                </a:cxn>
                <a:cxn ang="0">
                  <a:pos x="998" y="23"/>
                </a:cxn>
                <a:cxn ang="0">
                  <a:pos x="1034" y="0"/>
                </a:cxn>
              </a:cxnLst>
              <a:rect l="0" t="0" r="r" b="b"/>
              <a:pathLst>
                <a:path w="1034" h="266">
                  <a:moveTo>
                    <a:pt x="1034" y="0"/>
                  </a:moveTo>
                  <a:lnTo>
                    <a:pt x="981" y="0"/>
                  </a:lnTo>
                  <a:lnTo>
                    <a:pt x="0" y="266"/>
                  </a:lnTo>
                  <a:lnTo>
                    <a:pt x="681" y="107"/>
                  </a:lnTo>
                  <a:lnTo>
                    <a:pt x="998" y="23"/>
                  </a:lnTo>
                  <a:lnTo>
                    <a:pt x="1034" y="0"/>
                  </a:lnTo>
                  <a:close/>
                </a:path>
              </a:pathLst>
            </a:custGeom>
            <a:solidFill>
              <a:srgbClr val="EAF4E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81" name="Freeform 186"/>
            <p:cNvSpPr>
              <a:spLocks/>
            </p:cNvSpPr>
            <p:nvPr/>
          </p:nvSpPr>
          <p:spPr bwMode="auto">
            <a:xfrm>
              <a:off x="4321382" y="496887"/>
              <a:ext cx="63500" cy="388938"/>
            </a:xfrm>
            <a:custGeom>
              <a:avLst/>
              <a:gdLst/>
              <a:ahLst/>
              <a:cxnLst>
                <a:cxn ang="0">
                  <a:pos x="81" y="5"/>
                </a:cxn>
                <a:cxn ang="0">
                  <a:pos x="81" y="490"/>
                </a:cxn>
                <a:cxn ang="0">
                  <a:pos x="58" y="472"/>
                </a:cxn>
                <a:cxn ang="0">
                  <a:pos x="0" y="0"/>
                </a:cxn>
                <a:cxn ang="0">
                  <a:pos x="81" y="5"/>
                </a:cxn>
              </a:cxnLst>
              <a:rect l="0" t="0" r="r" b="b"/>
              <a:pathLst>
                <a:path w="81" h="490">
                  <a:moveTo>
                    <a:pt x="81" y="5"/>
                  </a:moveTo>
                  <a:lnTo>
                    <a:pt x="81" y="490"/>
                  </a:lnTo>
                  <a:lnTo>
                    <a:pt x="58" y="472"/>
                  </a:lnTo>
                  <a:lnTo>
                    <a:pt x="0" y="0"/>
                  </a:lnTo>
                  <a:lnTo>
                    <a:pt x="81" y="5"/>
                  </a:lnTo>
                  <a:close/>
                </a:path>
              </a:pathLst>
            </a:custGeom>
            <a:solidFill>
              <a:srgbClr val="EAF4E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82" name="Freeform 187"/>
            <p:cNvSpPr>
              <a:spLocks/>
            </p:cNvSpPr>
            <p:nvPr/>
          </p:nvSpPr>
          <p:spPr bwMode="auto">
            <a:xfrm>
              <a:off x="4399169" y="576262"/>
              <a:ext cx="52388" cy="46038"/>
            </a:xfrm>
            <a:custGeom>
              <a:avLst/>
              <a:gdLst/>
              <a:ahLst/>
              <a:cxnLst>
                <a:cxn ang="0">
                  <a:pos x="58" y="37"/>
                </a:cxn>
                <a:cxn ang="0">
                  <a:pos x="51" y="19"/>
                </a:cxn>
                <a:cxn ang="0">
                  <a:pos x="0" y="0"/>
                </a:cxn>
                <a:cxn ang="0">
                  <a:pos x="16" y="0"/>
                </a:cxn>
                <a:cxn ang="0">
                  <a:pos x="60" y="16"/>
                </a:cxn>
                <a:cxn ang="0">
                  <a:pos x="67" y="24"/>
                </a:cxn>
                <a:cxn ang="0">
                  <a:pos x="60" y="57"/>
                </a:cxn>
                <a:cxn ang="0">
                  <a:pos x="58" y="37"/>
                </a:cxn>
              </a:cxnLst>
              <a:rect l="0" t="0" r="r" b="b"/>
              <a:pathLst>
                <a:path w="67" h="57">
                  <a:moveTo>
                    <a:pt x="58" y="37"/>
                  </a:moveTo>
                  <a:lnTo>
                    <a:pt x="51" y="19"/>
                  </a:lnTo>
                  <a:lnTo>
                    <a:pt x="0" y="0"/>
                  </a:lnTo>
                  <a:lnTo>
                    <a:pt x="16" y="0"/>
                  </a:lnTo>
                  <a:lnTo>
                    <a:pt x="60" y="16"/>
                  </a:lnTo>
                  <a:lnTo>
                    <a:pt x="67" y="24"/>
                  </a:lnTo>
                  <a:lnTo>
                    <a:pt x="60" y="57"/>
                  </a:lnTo>
                  <a:lnTo>
                    <a:pt x="58" y="37"/>
                  </a:lnTo>
                  <a:close/>
                </a:path>
              </a:pathLst>
            </a:custGeom>
            <a:solidFill>
              <a:srgbClr val="47516B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83" name="Freeform 188"/>
            <p:cNvSpPr>
              <a:spLocks/>
            </p:cNvSpPr>
            <p:nvPr/>
          </p:nvSpPr>
          <p:spPr bwMode="auto">
            <a:xfrm>
              <a:off x="4386470" y="709611"/>
              <a:ext cx="57150" cy="39688"/>
            </a:xfrm>
            <a:custGeom>
              <a:avLst/>
              <a:gdLst/>
              <a:ahLst/>
              <a:cxnLst>
                <a:cxn ang="0">
                  <a:pos x="72" y="39"/>
                </a:cxn>
                <a:cxn ang="0">
                  <a:pos x="35" y="9"/>
                </a:cxn>
                <a:cxn ang="0">
                  <a:pos x="0" y="0"/>
                </a:cxn>
                <a:cxn ang="0">
                  <a:pos x="35" y="16"/>
                </a:cxn>
                <a:cxn ang="0">
                  <a:pos x="61" y="49"/>
                </a:cxn>
                <a:cxn ang="0">
                  <a:pos x="64" y="48"/>
                </a:cxn>
                <a:cxn ang="0">
                  <a:pos x="68" y="45"/>
                </a:cxn>
                <a:cxn ang="0">
                  <a:pos x="72" y="41"/>
                </a:cxn>
                <a:cxn ang="0">
                  <a:pos x="72" y="39"/>
                </a:cxn>
              </a:cxnLst>
              <a:rect l="0" t="0" r="r" b="b"/>
              <a:pathLst>
                <a:path w="72" h="49">
                  <a:moveTo>
                    <a:pt x="72" y="39"/>
                  </a:moveTo>
                  <a:lnTo>
                    <a:pt x="35" y="9"/>
                  </a:lnTo>
                  <a:lnTo>
                    <a:pt x="0" y="0"/>
                  </a:lnTo>
                  <a:lnTo>
                    <a:pt x="35" y="16"/>
                  </a:lnTo>
                  <a:lnTo>
                    <a:pt x="61" y="49"/>
                  </a:lnTo>
                  <a:lnTo>
                    <a:pt x="64" y="48"/>
                  </a:lnTo>
                  <a:lnTo>
                    <a:pt x="68" y="45"/>
                  </a:lnTo>
                  <a:lnTo>
                    <a:pt x="72" y="41"/>
                  </a:lnTo>
                  <a:lnTo>
                    <a:pt x="72" y="39"/>
                  </a:lnTo>
                  <a:close/>
                </a:path>
              </a:pathLst>
            </a:custGeom>
            <a:solidFill>
              <a:srgbClr val="47516B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84" name="Freeform 189"/>
            <p:cNvSpPr>
              <a:spLocks/>
            </p:cNvSpPr>
            <p:nvPr/>
          </p:nvSpPr>
          <p:spPr bwMode="auto">
            <a:xfrm>
              <a:off x="4154696" y="266699"/>
              <a:ext cx="84138" cy="44449"/>
            </a:xfrm>
            <a:custGeom>
              <a:avLst/>
              <a:gdLst/>
              <a:ahLst/>
              <a:cxnLst>
                <a:cxn ang="0">
                  <a:pos x="105" y="57"/>
                </a:cxn>
                <a:cxn ang="0">
                  <a:pos x="105" y="39"/>
                </a:cxn>
                <a:cxn ang="0">
                  <a:pos x="92" y="13"/>
                </a:cxn>
                <a:cxn ang="0">
                  <a:pos x="72" y="0"/>
                </a:cxn>
                <a:cxn ang="0">
                  <a:pos x="0" y="7"/>
                </a:cxn>
                <a:cxn ang="0">
                  <a:pos x="14" y="19"/>
                </a:cxn>
                <a:cxn ang="0">
                  <a:pos x="14" y="42"/>
                </a:cxn>
                <a:cxn ang="0">
                  <a:pos x="105" y="57"/>
                </a:cxn>
              </a:cxnLst>
              <a:rect l="0" t="0" r="r" b="b"/>
              <a:pathLst>
                <a:path w="105" h="57">
                  <a:moveTo>
                    <a:pt x="105" y="57"/>
                  </a:moveTo>
                  <a:lnTo>
                    <a:pt x="105" y="39"/>
                  </a:lnTo>
                  <a:lnTo>
                    <a:pt x="92" y="13"/>
                  </a:lnTo>
                  <a:lnTo>
                    <a:pt x="72" y="0"/>
                  </a:lnTo>
                  <a:lnTo>
                    <a:pt x="0" y="7"/>
                  </a:lnTo>
                  <a:lnTo>
                    <a:pt x="14" y="19"/>
                  </a:lnTo>
                  <a:lnTo>
                    <a:pt x="14" y="42"/>
                  </a:lnTo>
                  <a:lnTo>
                    <a:pt x="105" y="57"/>
                  </a:lnTo>
                  <a:close/>
                </a:path>
              </a:pathLst>
            </a:custGeom>
            <a:solidFill>
              <a:srgbClr val="5E7287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85" name="Freeform 190"/>
            <p:cNvSpPr>
              <a:spLocks/>
            </p:cNvSpPr>
            <p:nvPr/>
          </p:nvSpPr>
          <p:spPr bwMode="auto">
            <a:xfrm>
              <a:off x="3924509" y="217488"/>
              <a:ext cx="74612" cy="39688"/>
            </a:xfrm>
            <a:custGeom>
              <a:avLst/>
              <a:gdLst/>
              <a:ahLst/>
              <a:cxnLst>
                <a:cxn ang="0">
                  <a:pos x="95" y="51"/>
                </a:cxn>
                <a:cxn ang="0">
                  <a:pos x="95" y="35"/>
                </a:cxn>
                <a:cxn ang="0">
                  <a:pos x="82" y="11"/>
                </a:cxn>
                <a:cxn ang="0">
                  <a:pos x="65" y="0"/>
                </a:cxn>
                <a:cxn ang="0">
                  <a:pos x="0" y="6"/>
                </a:cxn>
                <a:cxn ang="0">
                  <a:pos x="13" y="15"/>
                </a:cxn>
                <a:cxn ang="0">
                  <a:pos x="13" y="36"/>
                </a:cxn>
                <a:cxn ang="0">
                  <a:pos x="95" y="51"/>
                </a:cxn>
              </a:cxnLst>
              <a:rect l="0" t="0" r="r" b="b"/>
              <a:pathLst>
                <a:path w="95" h="51">
                  <a:moveTo>
                    <a:pt x="95" y="51"/>
                  </a:moveTo>
                  <a:lnTo>
                    <a:pt x="95" y="35"/>
                  </a:lnTo>
                  <a:lnTo>
                    <a:pt x="82" y="11"/>
                  </a:lnTo>
                  <a:lnTo>
                    <a:pt x="65" y="0"/>
                  </a:lnTo>
                  <a:lnTo>
                    <a:pt x="0" y="6"/>
                  </a:lnTo>
                  <a:lnTo>
                    <a:pt x="13" y="15"/>
                  </a:lnTo>
                  <a:lnTo>
                    <a:pt x="13" y="36"/>
                  </a:lnTo>
                  <a:lnTo>
                    <a:pt x="95" y="51"/>
                  </a:lnTo>
                  <a:close/>
                </a:path>
              </a:pathLst>
            </a:custGeom>
            <a:solidFill>
              <a:srgbClr val="5E7287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86" name="Freeform 191"/>
            <p:cNvSpPr>
              <a:spLocks/>
            </p:cNvSpPr>
            <p:nvPr/>
          </p:nvSpPr>
          <p:spPr bwMode="auto">
            <a:xfrm>
              <a:off x="4162634" y="274637"/>
              <a:ext cx="76199" cy="28574"/>
            </a:xfrm>
            <a:custGeom>
              <a:avLst/>
              <a:gdLst/>
              <a:ahLst/>
              <a:cxnLst>
                <a:cxn ang="0">
                  <a:pos x="77" y="0"/>
                </a:cxn>
                <a:cxn ang="0">
                  <a:pos x="0" y="5"/>
                </a:cxn>
                <a:cxn ang="0">
                  <a:pos x="5" y="15"/>
                </a:cxn>
                <a:cxn ang="0">
                  <a:pos x="7" y="31"/>
                </a:cxn>
                <a:cxn ang="0">
                  <a:pos x="44" y="35"/>
                </a:cxn>
                <a:cxn ang="0">
                  <a:pos x="96" y="32"/>
                </a:cxn>
                <a:cxn ang="0">
                  <a:pos x="93" y="19"/>
                </a:cxn>
                <a:cxn ang="0">
                  <a:pos x="90" y="16"/>
                </a:cxn>
                <a:cxn ang="0">
                  <a:pos x="84" y="9"/>
                </a:cxn>
                <a:cxn ang="0">
                  <a:pos x="78" y="3"/>
                </a:cxn>
                <a:cxn ang="0">
                  <a:pos x="77" y="0"/>
                </a:cxn>
              </a:cxnLst>
              <a:rect l="0" t="0" r="r" b="b"/>
              <a:pathLst>
                <a:path w="96" h="35">
                  <a:moveTo>
                    <a:pt x="77" y="0"/>
                  </a:moveTo>
                  <a:lnTo>
                    <a:pt x="0" y="5"/>
                  </a:lnTo>
                  <a:lnTo>
                    <a:pt x="5" y="15"/>
                  </a:lnTo>
                  <a:lnTo>
                    <a:pt x="7" y="31"/>
                  </a:lnTo>
                  <a:lnTo>
                    <a:pt x="44" y="35"/>
                  </a:lnTo>
                  <a:lnTo>
                    <a:pt x="96" y="32"/>
                  </a:lnTo>
                  <a:lnTo>
                    <a:pt x="93" y="19"/>
                  </a:lnTo>
                  <a:lnTo>
                    <a:pt x="90" y="16"/>
                  </a:lnTo>
                  <a:lnTo>
                    <a:pt x="84" y="9"/>
                  </a:lnTo>
                  <a:lnTo>
                    <a:pt x="78" y="3"/>
                  </a:lnTo>
                  <a:lnTo>
                    <a:pt x="77" y="0"/>
                  </a:lnTo>
                  <a:close/>
                </a:path>
              </a:pathLst>
            </a:custGeom>
            <a:solidFill>
              <a:srgbClr val="A0A5A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87" name="Freeform 192"/>
            <p:cNvSpPr>
              <a:spLocks/>
            </p:cNvSpPr>
            <p:nvPr/>
          </p:nvSpPr>
          <p:spPr bwMode="auto">
            <a:xfrm>
              <a:off x="3930858" y="225425"/>
              <a:ext cx="66676" cy="23813"/>
            </a:xfrm>
            <a:custGeom>
              <a:avLst/>
              <a:gdLst/>
              <a:ahLst/>
              <a:cxnLst>
                <a:cxn ang="0">
                  <a:pos x="69" y="0"/>
                </a:cxn>
                <a:cxn ang="0">
                  <a:pos x="0" y="5"/>
                </a:cxn>
                <a:cxn ang="0">
                  <a:pos x="5" y="13"/>
                </a:cxn>
                <a:cxn ang="0">
                  <a:pos x="7" y="27"/>
                </a:cxn>
                <a:cxn ang="0">
                  <a:pos x="41" y="31"/>
                </a:cxn>
                <a:cxn ang="0">
                  <a:pos x="86" y="29"/>
                </a:cxn>
                <a:cxn ang="0">
                  <a:pos x="83" y="18"/>
                </a:cxn>
                <a:cxn ang="0">
                  <a:pos x="81" y="15"/>
                </a:cxn>
                <a:cxn ang="0">
                  <a:pos x="75" y="8"/>
                </a:cxn>
                <a:cxn ang="0">
                  <a:pos x="69" y="3"/>
                </a:cxn>
                <a:cxn ang="0">
                  <a:pos x="69" y="0"/>
                </a:cxn>
              </a:cxnLst>
              <a:rect l="0" t="0" r="r" b="b"/>
              <a:pathLst>
                <a:path w="86" h="31">
                  <a:moveTo>
                    <a:pt x="69" y="0"/>
                  </a:moveTo>
                  <a:lnTo>
                    <a:pt x="0" y="5"/>
                  </a:lnTo>
                  <a:lnTo>
                    <a:pt x="5" y="13"/>
                  </a:lnTo>
                  <a:lnTo>
                    <a:pt x="7" y="27"/>
                  </a:lnTo>
                  <a:lnTo>
                    <a:pt x="41" y="31"/>
                  </a:lnTo>
                  <a:lnTo>
                    <a:pt x="86" y="29"/>
                  </a:lnTo>
                  <a:lnTo>
                    <a:pt x="83" y="18"/>
                  </a:lnTo>
                  <a:lnTo>
                    <a:pt x="81" y="15"/>
                  </a:lnTo>
                  <a:lnTo>
                    <a:pt x="75" y="8"/>
                  </a:lnTo>
                  <a:lnTo>
                    <a:pt x="69" y="3"/>
                  </a:lnTo>
                  <a:lnTo>
                    <a:pt x="69" y="0"/>
                  </a:lnTo>
                  <a:close/>
                </a:path>
              </a:pathLst>
            </a:custGeom>
            <a:solidFill>
              <a:srgbClr val="A0A5A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88" name="Freeform 193"/>
            <p:cNvSpPr>
              <a:spLocks/>
            </p:cNvSpPr>
            <p:nvPr/>
          </p:nvSpPr>
          <p:spPr bwMode="auto">
            <a:xfrm>
              <a:off x="4165808" y="280988"/>
              <a:ext cx="69850" cy="12699"/>
            </a:xfrm>
            <a:custGeom>
              <a:avLst/>
              <a:gdLst/>
              <a:ahLst/>
              <a:cxnLst>
                <a:cxn ang="0">
                  <a:pos x="84" y="0"/>
                </a:cxn>
                <a:cxn ang="0">
                  <a:pos x="0" y="7"/>
                </a:cxn>
                <a:cxn ang="0">
                  <a:pos x="8" y="17"/>
                </a:cxn>
                <a:cxn ang="0">
                  <a:pos x="85" y="13"/>
                </a:cxn>
                <a:cxn ang="0">
                  <a:pos x="86" y="11"/>
                </a:cxn>
                <a:cxn ang="0">
                  <a:pos x="87" y="7"/>
                </a:cxn>
                <a:cxn ang="0">
                  <a:pos x="87" y="2"/>
                </a:cxn>
                <a:cxn ang="0">
                  <a:pos x="84" y="0"/>
                </a:cxn>
              </a:cxnLst>
              <a:rect l="0" t="0" r="r" b="b"/>
              <a:pathLst>
                <a:path w="87" h="17">
                  <a:moveTo>
                    <a:pt x="84" y="0"/>
                  </a:moveTo>
                  <a:lnTo>
                    <a:pt x="0" y="7"/>
                  </a:lnTo>
                  <a:lnTo>
                    <a:pt x="8" y="17"/>
                  </a:lnTo>
                  <a:lnTo>
                    <a:pt x="85" y="13"/>
                  </a:lnTo>
                  <a:lnTo>
                    <a:pt x="86" y="11"/>
                  </a:lnTo>
                  <a:lnTo>
                    <a:pt x="87" y="7"/>
                  </a:lnTo>
                  <a:lnTo>
                    <a:pt x="87" y="2"/>
                  </a:lnTo>
                  <a:lnTo>
                    <a:pt x="84" y="0"/>
                  </a:lnTo>
                  <a:close/>
                </a:path>
              </a:pathLst>
            </a:custGeom>
            <a:solidFill>
              <a:srgbClr val="DBDBE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89" name="Freeform 194"/>
            <p:cNvSpPr>
              <a:spLocks/>
            </p:cNvSpPr>
            <p:nvPr/>
          </p:nvSpPr>
          <p:spPr bwMode="auto">
            <a:xfrm>
              <a:off x="3934033" y="230188"/>
              <a:ext cx="61913" cy="12699"/>
            </a:xfrm>
            <a:custGeom>
              <a:avLst/>
              <a:gdLst/>
              <a:ahLst/>
              <a:cxnLst>
                <a:cxn ang="0">
                  <a:pos x="74" y="0"/>
                </a:cxn>
                <a:cxn ang="0">
                  <a:pos x="0" y="7"/>
                </a:cxn>
                <a:cxn ang="0">
                  <a:pos x="7" y="16"/>
                </a:cxn>
                <a:cxn ang="0">
                  <a:pos x="76" y="13"/>
                </a:cxn>
                <a:cxn ang="0">
                  <a:pos x="77" y="10"/>
                </a:cxn>
                <a:cxn ang="0">
                  <a:pos x="77" y="6"/>
                </a:cxn>
                <a:cxn ang="0">
                  <a:pos x="77" y="2"/>
                </a:cxn>
                <a:cxn ang="0">
                  <a:pos x="74" y="0"/>
                </a:cxn>
              </a:cxnLst>
              <a:rect l="0" t="0" r="r" b="b"/>
              <a:pathLst>
                <a:path w="77" h="16">
                  <a:moveTo>
                    <a:pt x="74" y="0"/>
                  </a:moveTo>
                  <a:lnTo>
                    <a:pt x="0" y="7"/>
                  </a:lnTo>
                  <a:lnTo>
                    <a:pt x="7" y="16"/>
                  </a:lnTo>
                  <a:lnTo>
                    <a:pt x="76" y="13"/>
                  </a:lnTo>
                  <a:lnTo>
                    <a:pt x="77" y="10"/>
                  </a:lnTo>
                  <a:lnTo>
                    <a:pt x="77" y="6"/>
                  </a:lnTo>
                  <a:lnTo>
                    <a:pt x="77" y="2"/>
                  </a:lnTo>
                  <a:lnTo>
                    <a:pt x="74" y="0"/>
                  </a:lnTo>
                  <a:close/>
                </a:path>
              </a:pathLst>
            </a:custGeom>
            <a:solidFill>
              <a:srgbClr val="DBDBE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90" name="Freeform 195"/>
            <p:cNvSpPr>
              <a:spLocks/>
            </p:cNvSpPr>
            <p:nvPr/>
          </p:nvSpPr>
          <p:spPr bwMode="auto">
            <a:xfrm>
              <a:off x="3397458" y="617538"/>
              <a:ext cx="141288" cy="128589"/>
            </a:xfrm>
            <a:custGeom>
              <a:avLst/>
              <a:gdLst/>
              <a:ahLst/>
              <a:cxnLst>
                <a:cxn ang="0">
                  <a:pos x="174" y="1"/>
                </a:cxn>
                <a:cxn ang="0">
                  <a:pos x="147" y="0"/>
                </a:cxn>
                <a:cxn ang="0">
                  <a:pos x="124" y="0"/>
                </a:cxn>
                <a:cxn ang="0">
                  <a:pos x="102" y="1"/>
                </a:cxn>
                <a:cxn ang="0">
                  <a:pos x="83" y="3"/>
                </a:cxn>
                <a:cxn ang="0">
                  <a:pos x="63" y="8"/>
                </a:cxn>
                <a:cxn ang="0">
                  <a:pos x="43" y="15"/>
                </a:cxn>
                <a:cxn ang="0">
                  <a:pos x="23" y="23"/>
                </a:cxn>
                <a:cxn ang="0">
                  <a:pos x="0" y="35"/>
                </a:cxn>
                <a:cxn ang="0">
                  <a:pos x="35" y="162"/>
                </a:cxn>
                <a:cxn ang="0">
                  <a:pos x="48" y="158"/>
                </a:cxn>
                <a:cxn ang="0">
                  <a:pos x="62" y="157"/>
                </a:cxn>
                <a:cxn ang="0">
                  <a:pos x="75" y="155"/>
                </a:cxn>
                <a:cxn ang="0">
                  <a:pos x="87" y="154"/>
                </a:cxn>
                <a:cxn ang="0">
                  <a:pos x="100" y="154"/>
                </a:cxn>
                <a:cxn ang="0">
                  <a:pos x="113" y="154"/>
                </a:cxn>
                <a:cxn ang="0">
                  <a:pos x="126" y="154"/>
                </a:cxn>
                <a:cxn ang="0">
                  <a:pos x="140" y="154"/>
                </a:cxn>
                <a:cxn ang="0">
                  <a:pos x="156" y="111"/>
                </a:cxn>
                <a:cxn ang="0">
                  <a:pos x="178" y="28"/>
                </a:cxn>
                <a:cxn ang="0">
                  <a:pos x="174" y="1"/>
                </a:cxn>
              </a:cxnLst>
              <a:rect l="0" t="0" r="r" b="b"/>
              <a:pathLst>
                <a:path w="178" h="162">
                  <a:moveTo>
                    <a:pt x="174" y="1"/>
                  </a:moveTo>
                  <a:lnTo>
                    <a:pt x="147" y="0"/>
                  </a:lnTo>
                  <a:lnTo>
                    <a:pt x="124" y="0"/>
                  </a:lnTo>
                  <a:lnTo>
                    <a:pt x="102" y="1"/>
                  </a:lnTo>
                  <a:lnTo>
                    <a:pt x="83" y="3"/>
                  </a:lnTo>
                  <a:lnTo>
                    <a:pt x="63" y="8"/>
                  </a:lnTo>
                  <a:lnTo>
                    <a:pt x="43" y="15"/>
                  </a:lnTo>
                  <a:lnTo>
                    <a:pt x="23" y="23"/>
                  </a:lnTo>
                  <a:lnTo>
                    <a:pt x="0" y="35"/>
                  </a:lnTo>
                  <a:lnTo>
                    <a:pt x="35" y="162"/>
                  </a:lnTo>
                  <a:lnTo>
                    <a:pt x="48" y="158"/>
                  </a:lnTo>
                  <a:lnTo>
                    <a:pt x="62" y="157"/>
                  </a:lnTo>
                  <a:lnTo>
                    <a:pt x="75" y="155"/>
                  </a:lnTo>
                  <a:lnTo>
                    <a:pt x="87" y="154"/>
                  </a:lnTo>
                  <a:lnTo>
                    <a:pt x="100" y="154"/>
                  </a:lnTo>
                  <a:lnTo>
                    <a:pt x="113" y="154"/>
                  </a:lnTo>
                  <a:lnTo>
                    <a:pt x="126" y="154"/>
                  </a:lnTo>
                  <a:lnTo>
                    <a:pt x="140" y="154"/>
                  </a:lnTo>
                  <a:lnTo>
                    <a:pt x="156" y="111"/>
                  </a:lnTo>
                  <a:lnTo>
                    <a:pt x="178" y="28"/>
                  </a:lnTo>
                  <a:lnTo>
                    <a:pt x="174" y="1"/>
                  </a:lnTo>
                  <a:close/>
                </a:path>
              </a:pathLst>
            </a:custGeom>
            <a:solidFill>
              <a:srgbClr val="A0A5A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91" name="Freeform 196"/>
            <p:cNvSpPr>
              <a:spLocks/>
            </p:cNvSpPr>
            <p:nvPr/>
          </p:nvSpPr>
          <p:spPr bwMode="auto">
            <a:xfrm>
              <a:off x="3406985" y="615948"/>
              <a:ext cx="128589" cy="125413"/>
            </a:xfrm>
            <a:custGeom>
              <a:avLst/>
              <a:gdLst/>
              <a:ahLst/>
              <a:cxnLst>
                <a:cxn ang="0">
                  <a:pos x="163" y="3"/>
                </a:cxn>
                <a:cxn ang="0">
                  <a:pos x="112" y="0"/>
                </a:cxn>
                <a:cxn ang="0">
                  <a:pos x="46" y="11"/>
                </a:cxn>
                <a:cxn ang="0">
                  <a:pos x="0" y="35"/>
                </a:cxn>
                <a:cxn ang="0">
                  <a:pos x="46" y="158"/>
                </a:cxn>
                <a:cxn ang="0">
                  <a:pos x="105" y="156"/>
                </a:cxn>
                <a:cxn ang="0">
                  <a:pos x="163" y="3"/>
                </a:cxn>
              </a:cxnLst>
              <a:rect l="0" t="0" r="r" b="b"/>
              <a:pathLst>
                <a:path w="163" h="158">
                  <a:moveTo>
                    <a:pt x="163" y="3"/>
                  </a:moveTo>
                  <a:lnTo>
                    <a:pt x="112" y="0"/>
                  </a:lnTo>
                  <a:lnTo>
                    <a:pt x="46" y="11"/>
                  </a:lnTo>
                  <a:lnTo>
                    <a:pt x="0" y="35"/>
                  </a:lnTo>
                  <a:lnTo>
                    <a:pt x="46" y="158"/>
                  </a:lnTo>
                  <a:lnTo>
                    <a:pt x="105" y="156"/>
                  </a:lnTo>
                  <a:lnTo>
                    <a:pt x="163" y="3"/>
                  </a:lnTo>
                  <a:close/>
                </a:path>
              </a:pathLst>
            </a:custGeom>
            <a:solidFill>
              <a:srgbClr val="B5BAC4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92" name="Freeform 197"/>
            <p:cNvSpPr>
              <a:spLocks/>
            </p:cNvSpPr>
            <p:nvPr/>
          </p:nvSpPr>
          <p:spPr bwMode="auto">
            <a:xfrm>
              <a:off x="3424443" y="623888"/>
              <a:ext cx="74612" cy="112714"/>
            </a:xfrm>
            <a:custGeom>
              <a:avLst/>
              <a:gdLst/>
              <a:ahLst/>
              <a:cxnLst>
                <a:cxn ang="0">
                  <a:pos x="95" y="0"/>
                </a:cxn>
                <a:cxn ang="0">
                  <a:pos x="61" y="140"/>
                </a:cxn>
                <a:cxn ang="0">
                  <a:pos x="38" y="140"/>
                </a:cxn>
                <a:cxn ang="0">
                  <a:pos x="0" y="15"/>
                </a:cxn>
                <a:cxn ang="0">
                  <a:pos x="44" y="4"/>
                </a:cxn>
                <a:cxn ang="0">
                  <a:pos x="95" y="0"/>
                </a:cxn>
              </a:cxnLst>
              <a:rect l="0" t="0" r="r" b="b"/>
              <a:pathLst>
                <a:path w="95" h="140">
                  <a:moveTo>
                    <a:pt x="95" y="0"/>
                  </a:moveTo>
                  <a:lnTo>
                    <a:pt x="61" y="140"/>
                  </a:lnTo>
                  <a:lnTo>
                    <a:pt x="38" y="140"/>
                  </a:lnTo>
                  <a:lnTo>
                    <a:pt x="0" y="15"/>
                  </a:lnTo>
                  <a:lnTo>
                    <a:pt x="44" y="4"/>
                  </a:lnTo>
                  <a:lnTo>
                    <a:pt x="95" y="0"/>
                  </a:lnTo>
                  <a:close/>
                </a:path>
              </a:pathLst>
            </a:custGeom>
            <a:solidFill>
              <a:srgbClr val="DBDBE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93" name="Freeform 198"/>
            <p:cNvSpPr>
              <a:spLocks/>
            </p:cNvSpPr>
            <p:nvPr/>
          </p:nvSpPr>
          <p:spPr bwMode="auto">
            <a:xfrm>
              <a:off x="3535568" y="193675"/>
              <a:ext cx="701675" cy="180975"/>
            </a:xfrm>
            <a:custGeom>
              <a:avLst/>
              <a:gdLst/>
              <a:ahLst/>
              <a:cxnLst>
                <a:cxn ang="0">
                  <a:pos x="884" y="183"/>
                </a:cxn>
                <a:cxn ang="0">
                  <a:pos x="28" y="0"/>
                </a:cxn>
                <a:cxn ang="0">
                  <a:pos x="0" y="4"/>
                </a:cxn>
                <a:cxn ang="0">
                  <a:pos x="7" y="8"/>
                </a:cxn>
                <a:cxn ang="0">
                  <a:pos x="738" y="227"/>
                </a:cxn>
                <a:cxn ang="0">
                  <a:pos x="848" y="205"/>
                </a:cxn>
                <a:cxn ang="0">
                  <a:pos x="859" y="190"/>
                </a:cxn>
                <a:cxn ang="0">
                  <a:pos x="884" y="183"/>
                </a:cxn>
              </a:cxnLst>
              <a:rect l="0" t="0" r="r" b="b"/>
              <a:pathLst>
                <a:path w="884" h="227">
                  <a:moveTo>
                    <a:pt x="884" y="183"/>
                  </a:moveTo>
                  <a:lnTo>
                    <a:pt x="28" y="0"/>
                  </a:lnTo>
                  <a:lnTo>
                    <a:pt x="0" y="4"/>
                  </a:lnTo>
                  <a:lnTo>
                    <a:pt x="7" y="8"/>
                  </a:lnTo>
                  <a:lnTo>
                    <a:pt x="738" y="227"/>
                  </a:lnTo>
                  <a:lnTo>
                    <a:pt x="848" y="205"/>
                  </a:lnTo>
                  <a:lnTo>
                    <a:pt x="859" y="190"/>
                  </a:lnTo>
                  <a:lnTo>
                    <a:pt x="884" y="183"/>
                  </a:lnTo>
                  <a:close/>
                </a:path>
              </a:pathLst>
            </a:custGeom>
            <a:solidFill>
              <a:srgbClr val="DBDBE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94" name="Freeform 199"/>
            <p:cNvSpPr>
              <a:spLocks/>
            </p:cNvSpPr>
            <p:nvPr/>
          </p:nvSpPr>
          <p:spPr bwMode="auto">
            <a:xfrm>
              <a:off x="4472195" y="374650"/>
              <a:ext cx="34926" cy="42862"/>
            </a:xfrm>
            <a:custGeom>
              <a:avLst/>
              <a:gdLst/>
              <a:ahLst/>
              <a:cxnLst>
                <a:cxn ang="0">
                  <a:pos x="29" y="0"/>
                </a:cxn>
                <a:cxn ang="0">
                  <a:pos x="41" y="29"/>
                </a:cxn>
                <a:cxn ang="0">
                  <a:pos x="44" y="46"/>
                </a:cxn>
                <a:cxn ang="0">
                  <a:pos x="15" y="53"/>
                </a:cxn>
                <a:cxn ang="0">
                  <a:pos x="11" y="35"/>
                </a:cxn>
                <a:cxn ang="0">
                  <a:pos x="0" y="7"/>
                </a:cxn>
                <a:cxn ang="0">
                  <a:pos x="29" y="0"/>
                </a:cxn>
              </a:cxnLst>
              <a:rect l="0" t="0" r="r" b="b"/>
              <a:pathLst>
                <a:path w="44" h="53">
                  <a:moveTo>
                    <a:pt x="29" y="0"/>
                  </a:moveTo>
                  <a:lnTo>
                    <a:pt x="41" y="29"/>
                  </a:lnTo>
                  <a:lnTo>
                    <a:pt x="44" y="46"/>
                  </a:lnTo>
                  <a:lnTo>
                    <a:pt x="15" y="53"/>
                  </a:lnTo>
                  <a:lnTo>
                    <a:pt x="11" y="35"/>
                  </a:lnTo>
                  <a:lnTo>
                    <a:pt x="0" y="7"/>
                  </a:lnTo>
                  <a:lnTo>
                    <a:pt x="29" y="0"/>
                  </a:lnTo>
                  <a:close/>
                </a:path>
              </a:pathLst>
            </a:custGeom>
            <a:solidFill>
              <a:srgbClr val="2D476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95" name="Freeform 200"/>
            <p:cNvSpPr>
              <a:spLocks/>
            </p:cNvSpPr>
            <p:nvPr/>
          </p:nvSpPr>
          <p:spPr bwMode="auto">
            <a:xfrm>
              <a:off x="3527632" y="323850"/>
              <a:ext cx="1255713" cy="323850"/>
            </a:xfrm>
            <a:custGeom>
              <a:avLst/>
              <a:gdLst/>
              <a:ahLst/>
              <a:cxnLst>
                <a:cxn ang="0">
                  <a:pos x="26" y="396"/>
                </a:cxn>
                <a:cxn ang="0">
                  <a:pos x="286" y="350"/>
                </a:cxn>
                <a:cxn ang="0">
                  <a:pos x="682" y="265"/>
                </a:cxn>
                <a:cxn ang="0">
                  <a:pos x="1196" y="148"/>
                </a:cxn>
                <a:cxn ang="0">
                  <a:pos x="1466" y="73"/>
                </a:cxn>
                <a:cxn ang="0">
                  <a:pos x="1551" y="40"/>
                </a:cxn>
                <a:cxn ang="0">
                  <a:pos x="1544" y="0"/>
                </a:cxn>
                <a:cxn ang="0">
                  <a:pos x="1569" y="0"/>
                </a:cxn>
                <a:cxn ang="0">
                  <a:pos x="1583" y="22"/>
                </a:cxn>
                <a:cxn ang="0">
                  <a:pos x="1563" y="55"/>
                </a:cxn>
                <a:cxn ang="0">
                  <a:pos x="1500" y="94"/>
                </a:cxn>
                <a:cxn ang="0">
                  <a:pos x="1390" y="138"/>
                </a:cxn>
                <a:cxn ang="0">
                  <a:pos x="1178" y="196"/>
                </a:cxn>
                <a:cxn ang="0">
                  <a:pos x="1149" y="204"/>
                </a:cxn>
                <a:cxn ang="0">
                  <a:pos x="1103" y="204"/>
                </a:cxn>
                <a:cxn ang="0">
                  <a:pos x="1022" y="209"/>
                </a:cxn>
                <a:cxn ang="0">
                  <a:pos x="933" y="231"/>
                </a:cxn>
                <a:cxn ang="0">
                  <a:pos x="851" y="260"/>
                </a:cxn>
                <a:cxn ang="0">
                  <a:pos x="750" y="308"/>
                </a:cxn>
                <a:cxn ang="0">
                  <a:pos x="716" y="319"/>
                </a:cxn>
                <a:cxn ang="0">
                  <a:pos x="385" y="376"/>
                </a:cxn>
                <a:cxn ang="0">
                  <a:pos x="219" y="402"/>
                </a:cxn>
                <a:cxn ang="0">
                  <a:pos x="44" y="409"/>
                </a:cxn>
                <a:cxn ang="0">
                  <a:pos x="0" y="409"/>
                </a:cxn>
                <a:cxn ang="0">
                  <a:pos x="26" y="396"/>
                </a:cxn>
              </a:cxnLst>
              <a:rect l="0" t="0" r="r" b="b"/>
              <a:pathLst>
                <a:path w="1583" h="409">
                  <a:moveTo>
                    <a:pt x="26" y="396"/>
                  </a:moveTo>
                  <a:lnTo>
                    <a:pt x="286" y="350"/>
                  </a:lnTo>
                  <a:lnTo>
                    <a:pt x="682" y="265"/>
                  </a:lnTo>
                  <a:lnTo>
                    <a:pt x="1196" y="148"/>
                  </a:lnTo>
                  <a:lnTo>
                    <a:pt x="1466" y="73"/>
                  </a:lnTo>
                  <a:lnTo>
                    <a:pt x="1551" y="40"/>
                  </a:lnTo>
                  <a:lnTo>
                    <a:pt x="1544" y="0"/>
                  </a:lnTo>
                  <a:lnTo>
                    <a:pt x="1569" y="0"/>
                  </a:lnTo>
                  <a:lnTo>
                    <a:pt x="1583" y="22"/>
                  </a:lnTo>
                  <a:lnTo>
                    <a:pt x="1563" y="55"/>
                  </a:lnTo>
                  <a:lnTo>
                    <a:pt x="1500" y="94"/>
                  </a:lnTo>
                  <a:lnTo>
                    <a:pt x="1390" y="138"/>
                  </a:lnTo>
                  <a:lnTo>
                    <a:pt x="1178" y="196"/>
                  </a:lnTo>
                  <a:lnTo>
                    <a:pt x="1149" y="204"/>
                  </a:lnTo>
                  <a:lnTo>
                    <a:pt x="1103" y="204"/>
                  </a:lnTo>
                  <a:lnTo>
                    <a:pt x="1022" y="209"/>
                  </a:lnTo>
                  <a:lnTo>
                    <a:pt x="933" y="231"/>
                  </a:lnTo>
                  <a:lnTo>
                    <a:pt x="851" y="260"/>
                  </a:lnTo>
                  <a:lnTo>
                    <a:pt x="750" y="308"/>
                  </a:lnTo>
                  <a:lnTo>
                    <a:pt x="716" y="319"/>
                  </a:lnTo>
                  <a:lnTo>
                    <a:pt x="385" y="376"/>
                  </a:lnTo>
                  <a:lnTo>
                    <a:pt x="219" y="402"/>
                  </a:lnTo>
                  <a:lnTo>
                    <a:pt x="44" y="409"/>
                  </a:lnTo>
                  <a:lnTo>
                    <a:pt x="0" y="409"/>
                  </a:lnTo>
                  <a:lnTo>
                    <a:pt x="26" y="396"/>
                  </a:lnTo>
                  <a:close/>
                </a:path>
              </a:pathLst>
            </a:custGeom>
            <a:solidFill>
              <a:srgbClr val="758E87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lang="en-US">
                <a:solidFill>
                  <a:prstClr val="black"/>
                </a:solidFill>
              </a:endParaRPr>
            </a:p>
          </p:txBody>
        </p:sp>
      </p:grpSp>
      <p:pic>
        <p:nvPicPr>
          <p:cNvPr id="296" name="Picture 29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610131" y="3101642"/>
            <a:ext cx="911881" cy="365760"/>
          </a:xfrm>
          <a:prstGeom prst="rect">
            <a:avLst/>
          </a:prstGeom>
        </p:spPr>
      </p:pic>
      <p:sp>
        <p:nvSpPr>
          <p:cNvPr id="380" name="Oval 379"/>
          <p:cNvSpPr>
            <a:spLocks noChangeAspect="1"/>
          </p:cNvSpPr>
          <p:nvPr/>
        </p:nvSpPr>
        <p:spPr bwMode="auto">
          <a:xfrm>
            <a:off x="6732046" y="3826411"/>
            <a:ext cx="243840" cy="182880"/>
          </a:xfrm>
          <a:prstGeom prst="ellipse">
            <a:avLst/>
          </a:prstGeom>
          <a:solidFill>
            <a:srgbClr val="FF0000"/>
          </a:solidFill>
          <a:ln w="19050" algn="ctr">
            <a:solidFill>
              <a:schemeClr val="tx1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none" rtlCol="0" anchor="ctr"/>
          <a:lstStyle/>
          <a:p>
            <a:pPr algn="ctr" defTabSz="914400"/>
            <a:endParaRPr lang="en-US" dirty="0" err="1">
              <a:solidFill>
                <a:prstClr val="black"/>
              </a:solidFill>
            </a:endParaRPr>
          </a:p>
        </p:txBody>
      </p:sp>
      <p:sp>
        <p:nvSpPr>
          <p:cNvPr id="48" name="Oval 47"/>
          <p:cNvSpPr>
            <a:spLocks noChangeAspect="1"/>
          </p:cNvSpPr>
          <p:nvPr/>
        </p:nvSpPr>
        <p:spPr bwMode="auto">
          <a:xfrm>
            <a:off x="4214651" y="3135824"/>
            <a:ext cx="243840" cy="182880"/>
          </a:xfrm>
          <a:prstGeom prst="ellipse">
            <a:avLst/>
          </a:prstGeom>
          <a:solidFill>
            <a:srgbClr val="0070C0"/>
          </a:solidFill>
          <a:ln w="19050" algn="ctr">
            <a:solidFill>
              <a:schemeClr val="tx1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none" rtlCol="0" anchor="ctr"/>
          <a:lstStyle/>
          <a:p>
            <a:pPr algn="ctr" defTabSz="914400"/>
            <a:endParaRPr lang="en-US" dirty="0" err="1">
              <a:solidFill>
                <a:prstClr val="black"/>
              </a:solidFill>
            </a:endParaRPr>
          </a:p>
        </p:txBody>
      </p:sp>
      <p:sp>
        <p:nvSpPr>
          <p:cNvPr id="386" name="Slide Number Placeholder 38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5ABD299-5AAF-5E40-8D6A-0EB5D790A2C8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6</a:t>
            </a:fld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06195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 animBg="1"/>
      <p:bldP spid="408" grpId="0" animBg="1"/>
      <p:bldP spid="43" grpId="0" animBg="1"/>
      <p:bldP spid="42" grpId="0" animBg="1"/>
      <p:bldP spid="409" grpId="0" animBg="1"/>
      <p:bldP spid="46" grpId="0" animBg="1"/>
      <p:bldP spid="381" grpId="0" animBg="1"/>
      <p:bldP spid="382" grpId="0" animBg="1"/>
      <p:bldP spid="391" grpId="0" animBg="1"/>
      <p:bldP spid="392" grpId="0" animBg="1"/>
      <p:bldP spid="393" grpId="0" animBg="1"/>
      <p:bldP spid="394" grpId="0"/>
      <p:bldP spid="395" grpId="0"/>
      <p:bldP spid="396" grpId="0"/>
      <p:bldP spid="397" grpId="0"/>
      <p:bldP spid="398" grpId="0"/>
      <p:bldP spid="399" grpId="0"/>
      <p:bldP spid="400" grpId="0" animBg="1"/>
      <p:bldP spid="402" grpId="0" animBg="1"/>
      <p:bldP spid="403" grpId="0" animBg="1"/>
      <p:bldP spid="405" grpId="0"/>
      <p:bldP spid="416" grpId="0"/>
      <p:bldP spid="418" grpId="0"/>
      <p:bldP spid="421" grpId="0"/>
      <p:bldP spid="427" grpId="0"/>
      <p:bldP spid="389" grpId="0" animBg="1"/>
      <p:bldP spid="47" grpId="0" animBg="1"/>
      <p:bldP spid="383" grpId="0" animBg="1"/>
      <p:bldP spid="446" grpId="0"/>
      <p:bldP spid="388" grpId="0" animBg="1"/>
      <p:bldP spid="380" grpId="0" animBg="1"/>
      <p:bldP spid="4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 bwMode="auto"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/>
              <a:t>ATD-2 Goal, Objectives and Outcomes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143000"/>
            <a:ext cx="8229600" cy="4576763"/>
          </a:xfrm>
        </p:spPr>
        <p:txBody>
          <a:bodyPr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r>
              <a:rPr lang="en-US" sz="1600" b="1" dirty="0"/>
              <a:t>GOAL</a:t>
            </a:r>
            <a:r>
              <a:rPr lang="en-US" sz="1400" dirty="0"/>
              <a:t>   ATD-2 will improve the predictability and the operational efficiency of the air traffic system in </a:t>
            </a:r>
            <a:r>
              <a:rPr lang="en-US" sz="1400" dirty="0" err="1"/>
              <a:t>metroplex</a:t>
            </a:r>
            <a:r>
              <a:rPr lang="en-US" sz="1400" dirty="0"/>
              <a:t> environments through the enhancement, development and integration of the nation’s most advanced and sophisticated arrival, departure and surface prediction, scheduling and management systems.</a:t>
            </a:r>
            <a:endParaRPr lang="en-US" sz="1400" dirty="0">
              <a:solidFill>
                <a:srgbClr val="000000"/>
              </a:solidFill>
            </a:endParaRPr>
          </a:p>
          <a:p>
            <a:pPr marL="341313" indent="-227013">
              <a:spcBef>
                <a:spcPts val="0"/>
              </a:spcBef>
            </a:pPr>
            <a:r>
              <a:rPr lang="en-US" sz="1400" b="1" dirty="0">
                <a:solidFill>
                  <a:srgbClr val="000000"/>
                </a:solidFill>
              </a:rPr>
              <a:t>Predictability</a:t>
            </a:r>
            <a:r>
              <a:rPr lang="en-US" sz="1400" dirty="0">
                <a:solidFill>
                  <a:srgbClr val="000000"/>
                </a:solidFill>
              </a:rPr>
              <a:t>: Reduce the variability of aircraft movement times</a:t>
            </a:r>
          </a:p>
          <a:p>
            <a:pPr marL="341313" indent="-227013">
              <a:spcBef>
                <a:spcPts val="0"/>
              </a:spcBef>
            </a:pPr>
            <a:r>
              <a:rPr lang="en-US" sz="1400" b="1" dirty="0">
                <a:solidFill>
                  <a:srgbClr val="000000"/>
                </a:solidFill>
              </a:rPr>
              <a:t>Efficiency</a:t>
            </a:r>
            <a:r>
              <a:rPr lang="en-US" sz="1400" dirty="0">
                <a:solidFill>
                  <a:srgbClr val="000000"/>
                </a:solidFill>
              </a:rPr>
              <a:t>: Manage and schedule operations to reduce aircraft movement times and fuel burn by leveraging enhanced predictability</a:t>
            </a:r>
          </a:p>
          <a:p>
            <a:pPr marL="341313" indent="-227013">
              <a:spcBef>
                <a:spcPts val="0"/>
              </a:spcBef>
            </a:pPr>
            <a:r>
              <a:rPr lang="en-US" sz="1400" b="1" dirty="0">
                <a:solidFill>
                  <a:srgbClr val="000000"/>
                </a:solidFill>
              </a:rPr>
              <a:t>Throughput</a:t>
            </a:r>
            <a:r>
              <a:rPr lang="en-US" sz="1400" dirty="0">
                <a:solidFill>
                  <a:srgbClr val="000000"/>
                </a:solidFill>
              </a:rPr>
              <a:t>: Maintain or improve </a:t>
            </a:r>
            <a:r>
              <a:rPr lang="en-US" sz="1400" dirty="0" err="1">
                <a:solidFill>
                  <a:srgbClr val="000000"/>
                </a:solidFill>
              </a:rPr>
              <a:t>metroplex</a:t>
            </a:r>
            <a:r>
              <a:rPr lang="en-US" sz="1400" dirty="0">
                <a:solidFill>
                  <a:srgbClr val="000000"/>
                </a:solidFill>
              </a:rPr>
              <a:t> airspace throughput</a:t>
            </a:r>
          </a:p>
          <a:p>
            <a:pPr>
              <a:spcBef>
                <a:spcPts val="0"/>
              </a:spcBef>
            </a:pPr>
            <a:endParaRPr lang="en-US" sz="1400" dirty="0">
              <a:solidFill>
                <a:srgbClr val="000000"/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1600" b="1" dirty="0"/>
              <a:t>OBJECTIVES</a:t>
            </a:r>
            <a:endParaRPr lang="en-US" sz="1400" dirty="0"/>
          </a:p>
          <a:p>
            <a:pPr marL="341313" indent="-227013">
              <a:spcBef>
                <a:spcPts val="0"/>
              </a:spcBef>
            </a:pPr>
            <a:r>
              <a:rPr lang="en-US" sz="1400" dirty="0"/>
              <a:t>Demonstrate improved aircraft arrival, departure and surface movement predictability and efficiency by integrating evolving collaborative decision-making capabilities with state-of-the-art air traffic management scheduling technologies.</a:t>
            </a:r>
          </a:p>
          <a:p>
            <a:pPr marL="341313" indent="-227013">
              <a:spcBef>
                <a:spcPts val="0"/>
              </a:spcBef>
            </a:pPr>
            <a:r>
              <a:rPr lang="en-US" sz="1400" dirty="0"/>
              <a:t>Enable effective use of collaborative decision making by demonstrating efficiency gains through enhanced two-way sharing of prediction and scheduling information.</a:t>
            </a:r>
          </a:p>
          <a:p>
            <a:pPr marL="341313" indent="-227013">
              <a:spcBef>
                <a:spcPts val="0"/>
              </a:spcBef>
            </a:pPr>
            <a:r>
              <a:rPr lang="en-US" sz="1400" dirty="0"/>
              <a:t>Demonstrate Integrated Arrival/Departure/Surface (IADS) traffic management for </a:t>
            </a:r>
            <a:r>
              <a:rPr lang="en-US" sz="1400" dirty="0" err="1"/>
              <a:t>metroplex</a:t>
            </a:r>
            <a:r>
              <a:rPr lang="en-US" sz="1400" dirty="0"/>
              <a:t> environments.</a:t>
            </a:r>
          </a:p>
          <a:p>
            <a:pPr>
              <a:spcBef>
                <a:spcPts val="0"/>
              </a:spcBef>
            </a:pPr>
            <a:endParaRPr lang="en-US" sz="1400" dirty="0"/>
          </a:p>
          <a:p>
            <a:pPr marL="0" indent="0">
              <a:spcBef>
                <a:spcPts val="0"/>
              </a:spcBef>
              <a:buNone/>
            </a:pPr>
            <a:r>
              <a:rPr lang="en-US" sz="1600" b="1" dirty="0"/>
              <a:t>OUTCOMES</a:t>
            </a:r>
            <a:endParaRPr lang="en-US" sz="1400" dirty="0"/>
          </a:p>
          <a:p>
            <a:pPr marL="341313" indent="-227013">
              <a:spcBef>
                <a:spcPts val="0"/>
              </a:spcBef>
            </a:pPr>
            <a:r>
              <a:rPr lang="en-US" sz="1400" dirty="0"/>
              <a:t>Demonstrate the ATD-2 technologies in an operationally relevant environment</a:t>
            </a:r>
          </a:p>
          <a:p>
            <a:pPr marL="341313" indent="-227013">
              <a:spcBef>
                <a:spcPts val="0"/>
              </a:spcBef>
            </a:pPr>
            <a:r>
              <a:rPr lang="en-US" sz="1400" dirty="0"/>
              <a:t>Quantify the benefits, performance, acceptability, and limitations of the ATD-2 technology</a:t>
            </a:r>
          </a:p>
          <a:p>
            <a:pPr marL="341313" indent="-227013">
              <a:spcBef>
                <a:spcPts val="0"/>
              </a:spcBef>
            </a:pPr>
            <a:r>
              <a:rPr lang="en-US" sz="1400" dirty="0"/>
              <a:t>Transfer an integrated set of technology to the FAA and airlines, airports, and suppliers.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393F251-C5DF-C44A-B1C6-A675597FFAB7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7</a:t>
            </a:fld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1173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 bwMode="auto"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3" name="Straight Arrow Connector 72"/>
          <p:cNvCxnSpPr/>
          <p:nvPr/>
        </p:nvCxnSpPr>
        <p:spPr bwMode="auto">
          <a:xfrm flipV="1">
            <a:off x="7372797" y="3392368"/>
            <a:ext cx="461440" cy="1311882"/>
          </a:xfrm>
          <a:prstGeom prst="straightConnector1">
            <a:avLst/>
          </a:prstGeom>
          <a:ln w="50800">
            <a:solidFill>
              <a:srgbClr val="FFC000"/>
            </a:solidFill>
            <a:headEnd type="none" w="med" len="med"/>
            <a:tailEnd type="arrow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102" name="Group 101"/>
          <p:cNvGrpSpPr/>
          <p:nvPr/>
        </p:nvGrpSpPr>
        <p:grpSpPr>
          <a:xfrm>
            <a:off x="374971" y="1032347"/>
            <a:ext cx="8697510" cy="5551333"/>
            <a:chOff x="374971" y="1032347"/>
            <a:chExt cx="8697510" cy="5551333"/>
          </a:xfrm>
        </p:grpSpPr>
        <p:sp>
          <p:nvSpPr>
            <p:cNvPr id="16" name="TextBox 15"/>
            <p:cNvSpPr txBox="1"/>
            <p:nvPr/>
          </p:nvSpPr>
          <p:spPr>
            <a:xfrm>
              <a:off x="374971" y="1050925"/>
              <a:ext cx="69762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2010</a:t>
              </a: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1509182" y="1050925"/>
              <a:ext cx="68050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2011</a:t>
              </a: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2562882" y="1050925"/>
              <a:ext cx="69762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2012</a:t>
              </a: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3686678" y="1050925"/>
              <a:ext cx="69762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2013</a:t>
              </a: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4757498" y="1050925"/>
              <a:ext cx="69762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2014</a:t>
              </a: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5905087" y="1050925"/>
              <a:ext cx="69762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2015</a:t>
              </a: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6990672" y="1050925"/>
              <a:ext cx="69762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2016</a:t>
              </a: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8063349" y="1032347"/>
              <a:ext cx="69762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2017</a:t>
              </a:r>
            </a:p>
          </p:txBody>
        </p:sp>
        <p:grpSp>
          <p:nvGrpSpPr>
            <p:cNvPr id="24" name="Group 23"/>
            <p:cNvGrpSpPr/>
            <p:nvPr/>
          </p:nvGrpSpPr>
          <p:grpSpPr>
            <a:xfrm>
              <a:off x="1280160" y="1097280"/>
              <a:ext cx="6583680" cy="5486400"/>
              <a:chOff x="1280160" y="1097280"/>
              <a:chExt cx="6583680" cy="5486400"/>
            </a:xfrm>
          </p:grpSpPr>
          <p:cxnSp>
            <p:nvCxnSpPr>
              <p:cNvPr id="25" name="Straight Connector 24"/>
              <p:cNvCxnSpPr/>
              <p:nvPr/>
            </p:nvCxnSpPr>
            <p:spPr bwMode="auto">
              <a:xfrm>
                <a:off x="2377440" y="1097280"/>
                <a:ext cx="0" cy="548640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6" name="Straight Connector 25"/>
              <p:cNvCxnSpPr/>
              <p:nvPr/>
            </p:nvCxnSpPr>
            <p:spPr bwMode="auto">
              <a:xfrm>
                <a:off x="3474720" y="1097280"/>
                <a:ext cx="0" cy="548640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7" name="Straight Connector 26"/>
              <p:cNvCxnSpPr/>
              <p:nvPr/>
            </p:nvCxnSpPr>
            <p:spPr bwMode="auto">
              <a:xfrm>
                <a:off x="4572000" y="1097280"/>
                <a:ext cx="0" cy="548640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8" name="Straight Connector 27"/>
              <p:cNvCxnSpPr/>
              <p:nvPr/>
            </p:nvCxnSpPr>
            <p:spPr bwMode="auto">
              <a:xfrm>
                <a:off x="1280160" y="1097280"/>
                <a:ext cx="0" cy="548640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28"/>
              <p:cNvCxnSpPr/>
              <p:nvPr/>
            </p:nvCxnSpPr>
            <p:spPr bwMode="auto">
              <a:xfrm>
                <a:off x="5669280" y="1097280"/>
                <a:ext cx="0" cy="548640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0" name="Straight Connector 29"/>
              <p:cNvCxnSpPr/>
              <p:nvPr/>
            </p:nvCxnSpPr>
            <p:spPr bwMode="auto">
              <a:xfrm>
                <a:off x="6766560" y="1097280"/>
                <a:ext cx="0" cy="548640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1" name="Straight Connector 30"/>
              <p:cNvCxnSpPr/>
              <p:nvPr/>
            </p:nvCxnSpPr>
            <p:spPr bwMode="auto">
              <a:xfrm>
                <a:off x="7863840" y="1097280"/>
                <a:ext cx="0" cy="548640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56" name="TextBox 55"/>
            <p:cNvSpPr txBox="1"/>
            <p:nvPr/>
          </p:nvSpPr>
          <p:spPr>
            <a:xfrm>
              <a:off x="6602714" y="1568484"/>
              <a:ext cx="2469767" cy="1107996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i="1" dirty="0"/>
                <a:t>Chart focuses on buildup to initial 2017 demo.  ATD-2 continues through 2020</a:t>
              </a:r>
            </a:p>
          </p:txBody>
        </p:sp>
      </p:grpSp>
      <p:cxnSp>
        <p:nvCxnSpPr>
          <p:cNvPr id="15" name="Straight Arrow Connector 14"/>
          <p:cNvCxnSpPr/>
          <p:nvPr/>
        </p:nvCxnSpPr>
        <p:spPr bwMode="auto">
          <a:xfrm flipV="1">
            <a:off x="160826" y="2653105"/>
            <a:ext cx="214145" cy="2787556"/>
          </a:xfrm>
          <a:prstGeom prst="straightConnector1">
            <a:avLst/>
          </a:prstGeom>
          <a:ln w="50800">
            <a:solidFill>
              <a:srgbClr val="FFC000"/>
            </a:solidFill>
            <a:headEnd type="none" w="med" len="med"/>
            <a:tailEnd type="arrow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Contributing Technologies</a:t>
            </a:r>
          </a:p>
        </p:txBody>
      </p:sp>
      <p:sp>
        <p:nvSpPr>
          <p:cNvPr id="47" name="Slide Number Placeholder 4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041C27B-0510-904A-AA05-898D3E578CA3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8</a:t>
            </a:fld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cxnSp>
        <p:nvCxnSpPr>
          <p:cNvPr id="5" name="Straight Arrow Connector 4"/>
          <p:cNvCxnSpPr/>
          <p:nvPr/>
        </p:nvCxnSpPr>
        <p:spPr bwMode="auto">
          <a:xfrm flipV="1">
            <a:off x="6461592" y="3380542"/>
            <a:ext cx="202614" cy="581010"/>
          </a:xfrm>
          <a:prstGeom prst="straightConnector1">
            <a:avLst/>
          </a:prstGeom>
          <a:ln w="50800">
            <a:solidFill>
              <a:srgbClr val="FFC000"/>
            </a:solidFill>
            <a:headEnd type="none" w="med" len="med"/>
            <a:tailEnd type="arrow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>
            <a:endCxn id="32" idx="1"/>
          </p:cNvCxnSpPr>
          <p:nvPr/>
        </p:nvCxnSpPr>
        <p:spPr bwMode="auto">
          <a:xfrm flipV="1">
            <a:off x="4027778" y="3247857"/>
            <a:ext cx="546776" cy="745528"/>
          </a:xfrm>
          <a:prstGeom prst="straightConnector1">
            <a:avLst/>
          </a:prstGeom>
          <a:ln w="50800">
            <a:solidFill>
              <a:srgbClr val="FFC000"/>
            </a:solidFill>
            <a:headEnd type="none" w="med" len="med"/>
            <a:tailEnd type="arrow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 bwMode="auto">
          <a:xfrm>
            <a:off x="4023044" y="2515944"/>
            <a:ext cx="497228" cy="2083983"/>
          </a:xfrm>
          <a:prstGeom prst="straightConnector1">
            <a:avLst/>
          </a:prstGeom>
          <a:ln w="50800">
            <a:solidFill>
              <a:srgbClr val="FFC000"/>
            </a:solidFill>
            <a:headEnd type="none" w="med" len="med"/>
            <a:tailEnd type="arrow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 bwMode="auto">
          <a:xfrm>
            <a:off x="4010300" y="2509170"/>
            <a:ext cx="367626" cy="2825923"/>
          </a:xfrm>
          <a:prstGeom prst="straightConnector1">
            <a:avLst/>
          </a:prstGeom>
          <a:ln w="50800">
            <a:solidFill>
              <a:srgbClr val="FFC000"/>
            </a:solidFill>
            <a:headEnd type="none" w="med" len="med"/>
            <a:tailEnd type="arrow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 bwMode="auto">
          <a:xfrm>
            <a:off x="6227677" y="1783098"/>
            <a:ext cx="166101" cy="1327231"/>
          </a:xfrm>
          <a:prstGeom prst="straightConnector1">
            <a:avLst/>
          </a:prstGeom>
          <a:ln w="50800">
            <a:solidFill>
              <a:srgbClr val="FFC000"/>
            </a:solidFill>
            <a:headEnd type="none" w="med" len="med"/>
            <a:tailEnd type="arrow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 bwMode="auto">
          <a:xfrm>
            <a:off x="5643878" y="2506326"/>
            <a:ext cx="108472" cy="608976"/>
          </a:xfrm>
          <a:prstGeom prst="straightConnector1">
            <a:avLst/>
          </a:prstGeom>
          <a:ln w="50800">
            <a:solidFill>
              <a:srgbClr val="FFC000"/>
            </a:solidFill>
            <a:headEnd type="none" w="med" len="med"/>
            <a:tailEnd type="arrow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 bwMode="auto">
          <a:xfrm flipV="1">
            <a:off x="5965024" y="3380542"/>
            <a:ext cx="437472" cy="1353042"/>
          </a:xfrm>
          <a:prstGeom prst="straightConnector1">
            <a:avLst/>
          </a:prstGeom>
          <a:ln w="50800">
            <a:solidFill>
              <a:srgbClr val="FFC000"/>
            </a:solidFill>
            <a:headEnd type="none" w="med" len="med"/>
            <a:tailEnd type="arrow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 bwMode="auto">
          <a:xfrm flipV="1">
            <a:off x="6485541" y="3380542"/>
            <a:ext cx="523490" cy="2060120"/>
          </a:xfrm>
          <a:prstGeom prst="straightConnector1">
            <a:avLst/>
          </a:prstGeom>
          <a:ln w="50800">
            <a:solidFill>
              <a:srgbClr val="FFC000"/>
            </a:solidFill>
            <a:headEnd type="none" w="med" len="med"/>
            <a:tailEnd type="arrow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 bwMode="auto">
          <a:xfrm flipV="1">
            <a:off x="7208539" y="3392368"/>
            <a:ext cx="243811" cy="2779800"/>
          </a:xfrm>
          <a:prstGeom prst="straightConnector1">
            <a:avLst/>
          </a:prstGeom>
          <a:ln w="50800">
            <a:solidFill>
              <a:srgbClr val="FFC000"/>
            </a:solidFill>
            <a:headEnd type="none" w="med" len="med"/>
            <a:tailEnd type="arrow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104" name="Group 103"/>
          <p:cNvGrpSpPr/>
          <p:nvPr/>
        </p:nvGrpSpPr>
        <p:grpSpPr>
          <a:xfrm>
            <a:off x="1" y="2240287"/>
            <a:ext cx="5806438" cy="548640"/>
            <a:chOff x="1" y="2240287"/>
            <a:chExt cx="5806438" cy="548640"/>
          </a:xfrm>
        </p:grpSpPr>
        <p:sp>
          <p:nvSpPr>
            <p:cNvPr id="38" name="Right Arrow 37"/>
            <p:cNvSpPr/>
            <p:nvPr/>
          </p:nvSpPr>
          <p:spPr bwMode="auto">
            <a:xfrm>
              <a:off x="1" y="2240287"/>
              <a:ext cx="4023044" cy="548640"/>
            </a:xfrm>
            <a:prstGeom prst="rightArrow">
              <a:avLst/>
            </a:prstGeom>
            <a:solidFill>
              <a:schemeClr val="bg1">
                <a:lumMod val="9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4572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25000"/>
                </a:spcAft>
                <a:buClrTx/>
                <a:buSzTx/>
                <a:buFontTx/>
                <a:buNone/>
                <a:tabLst/>
              </a:pPr>
              <a:r>
                <a:rPr lang="en-US" sz="1600" b="1" dirty="0">
                  <a:latin typeface="Arial" charset="0"/>
                </a:rPr>
                <a:t>     PDRC</a:t>
              </a:r>
              <a:endParaRPr kumimoji="0" lang="en-US" sz="1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39" name="Right Arrow 38"/>
            <p:cNvSpPr/>
            <p:nvPr/>
          </p:nvSpPr>
          <p:spPr bwMode="auto">
            <a:xfrm>
              <a:off x="4106115" y="2240287"/>
              <a:ext cx="1563165" cy="548640"/>
            </a:xfrm>
            <a:prstGeom prst="rightArrow">
              <a:avLst/>
            </a:prstGeom>
            <a:solidFill>
              <a:schemeClr val="bg1">
                <a:lumMod val="9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4572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25000"/>
                </a:spcAft>
                <a:buClrTx/>
                <a:buSzTx/>
                <a:buFontTx/>
                <a:buNone/>
                <a:tabLst/>
              </a:pPr>
              <a:r>
                <a:rPr lang="en-US" sz="1600" b="1" dirty="0">
                  <a:latin typeface="Arial" charset="0"/>
                </a:rPr>
                <a:t>PDRC++</a:t>
              </a:r>
              <a:endParaRPr kumimoji="0" lang="en-US" sz="1600" b="1" i="0" u="none" strike="noStrike" cap="none" normalizeH="0" baseline="0" dirty="0">
                <a:ln>
                  <a:noFill/>
                </a:ln>
                <a:effectLst/>
                <a:latin typeface="Arial" charset="0"/>
              </a:endParaRPr>
            </a:p>
          </p:txBody>
        </p:sp>
        <p:sp>
          <p:nvSpPr>
            <p:cNvPr id="40" name="Oval 39"/>
            <p:cNvSpPr>
              <a:spLocks noChangeAspect="1"/>
            </p:cNvSpPr>
            <p:nvPr/>
          </p:nvSpPr>
          <p:spPr bwMode="auto">
            <a:xfrm>
              <a:off x="3886201" y="2378784"/>
              <a:ext cx="274320" cy="274320"/>
            </a:xfrm>
            <a:prstGeom prst="ellipse">
              <a:avLst/>
            </a:prstGeom>
            <a:solidFill>
              <a:srgbClr val="FFC000"/>
            </a:solidFill>
            <a:ln w="222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4572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25000"/>
                </a:spcAft>
                <a:buClrTx/>
                <a:buSzTx/>
                <a:buFontTx/>
                <a:buNone/>
                <a:tabLst/>
              </a:pPr>
              <a:endParaRPr kumimoji="0" lang="en-US" sz="9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41" name="Rectangle 40"/>
            <p:cNvSpPr/>
            <p:nvPr/>
          </p:nvSpPr>
          <p:spPr bwMode="auto">
            <a:xfrm rot="2700000">
              <a:off x="5532119" y="2372010"/>
              <a:ext cx="274320" cy="274320"/>
            </a:xfrm>
            <a:prstGeom prst="rect">
              <a:avLst/>
            </a:prstGeom>
            <a:solidFill>
              <a:srgbClr val="FFC000"/>
            </a:solidFill>
            <a:ln w="222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4572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25000"/>
                </a:spcAft>
                <a:buClrTx/>
                <a:buSzTx/>
                <a:buFontTx/>
                <a:buNone/>
                <a:tabLst/>
              </a:pPr>
              <a:endParaRPr kumimoji="0" lang="en-US" sz="9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grpSp>
        <p:nvGrpSpPr>
          <p:cNvPr id="103" name="Group 102"/>
          <p:cNvGrpSpPr/>
          <p:nvPr/>
        </p:nvGrpSpPr>
        <p:grpSpPr>
          <a:xfrm>
            <a:off x="0" y="1508781"/>
            <a:ext cx="6354763" cy="556314"/>
            <a:chOff x="0" y="1508781"/>
            <a:chExt cx="6354763" cy="556314"/>
          </a:xfrm>
        </p:grpSpPr>
        <p:sp>
          <p:nvSpPr>
            <p:cNvPr id="43" name="Right Arrow 42"/>
            <p:cNvSpPr/>
            <p:nvPr/>
          </p:nvSpPr>
          <p:spPr bwMode="auto">
            <a:xfrm>
              <a:off x="0" y="1508781"/>
              <a:ext cx="2925763" cy="548640"/>
            </a:xfrm>
            <a:prstGeom prst="rightArrow">
              <a:avLst/>
            </a:prstGeom>
            <a:solidFill>
              <a:schemeClr val="bg1">
                <a:lumMod val="9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4572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25000"/>
                </a:spcAft>
                <a:buClrTx/>
                <a:buSzTx/>
                <a:buFontTx/>
                <a:buNone/>
                <a:tabLst/>
              </a:pPr>
              <a:r>
                <a:rPr lang="en-US" sz="1600" b="1" dirty="0">
                  <a:latin typeface="Arial" charset="0"/>
                </a:rPr>
                <a:t>     SARDA ATC Tower</a:t>
              </a:r>
              <a:endParaRPr kumimoji="0" lang="en-US" sz="1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44" name="Right Arrow 43"/>
            <p:cNvSpPr/>
            <p:nvPr/>
          </p:nvSpPr>
          <p:spPr bwMode="auto">
            <a:xfrm>
              <a:off x="2925762" y="1516455"/>
              <a:ext cx="3292475" cy="548640"/>
            </a:xfrm>
            <a:prstGeom prst="rightArrow">
              <a:avLst/>
            </a:prstGeom>
            <a:solidFill>
              <a:schemeClr val="bg1">
                <a:lumMod val="9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4572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25000"/>
                </a:spcAft>
                <a:buClrTx/>
                <a:buSzTx/>
                <a:buFontTx/>
                <a:buNone/>
                <a:tabLst/>
              </a:pPr>
              <a:r>
                <a:rPr lang="en-US" sz="1600" b="1" dirty="0">
                  <a:latin typeface="Arial" charset="0"/>
                </a:rPr>
                <a:t>SARDA Ramp Tower</a:t>
              </a:r>
              <a:endParaRPr kumimoji="0" lang="en-US" sz="1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45" name="Oval 44"/>
            <p:cNvSpPr>
              <a:spLocks noChangeAspect="1"/>
            </p:cNvSpPr>
            <p:nvPr/>
          </p:nvSpPr>
          <p:spPr bwMode="auto">
            <a:xfrm>
              <a:off x="2788921" y="1669965"/>
              <a:ext cx="274320" cy="274320"/>
            </a:xfrm>
            <a:prstGeom prst="ellipse">
              <a:avLst/>
            </a:prstGeom>
            <a:solidFill>
              <a:srgbClr val="FFC000"/>
            </a:solidFill>
            <a:ln w="222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4572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25000"/>
                </a:spcAft>
                <a:buClrTx/>
                <a:buSzTx/>
                <a:buFontTx/>
                <a:buNone/>
                <a:tabLst/>
              </a:pPr>
              <a:endParaRPr kumimoji="0" lang="en-US" sz="9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46" name="Rectangle 45"/>
            <p:cNvSpPr/>
            <p:nvPr/>
          </p:nvSpPr>
          <p:spPr bwMode="auto">
            <a:xfrm rot="2700000">
              <a:off x="6080443" y="1666198"/>
              <a:ext cx="274320" cy="274320"/>
            </a:xfrm>
            <a:prstGeom prst="rect">
              <a:avLst/>
            </a:prstGeom>
            <a:solidFill>
              <a:srgbClr val="FFC000"/>
            </a:solidFill>
            <a:ln w="222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4572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25000"/>
                </a:spcAft>
                <a:buClrTx/>
                <a:buSzTx/>
                <a:buFontTx/>
                <a:buNone/>
                <a:tabLst/>
              </a:pPr>
              <a:endParaRPr kumimoji="0" lang="en-US" sz="9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grpSp>
        <p:nvGrpSpPr>
          <p:cNvPr id="101" name="Group 100"/>
          <p:cNvGrpSpPr/>
          <p:nvPr/>
        </p:nvGrpSpPr>
        <p:grpSpPr>
          <a:xfrm>
            <a:off x="-1" y="5897847"/>
            <a:ext cx="9143999" cy="548640"/>
            <a:chOff x="-1" y="5897847"/>
            <a:chExt cx="9143999" cy="548640"/>
          </a:xfrm>
        </p:grpSpPr>
        <p:sp>
          <p:nvSpPr>
            <p:cNvPr id="42" name="Right Arrow 41"/>
            <p:cNvSpPr/>
            <p:nvPr/>
          </p:nvSpPr>
          <p:spPr bwMode="auto">
            <a:xfrm>
              <a:off x="-1" y="5897847"/>
              <a:ext cx="9143999" cy="548640"/>
            </a:xfrm>
            <a:prstGeom prst="rightArrow">
              <a:avLst/>
            </a:prstGeom>
            <a:solidFill>
              <a:schemeClr val="bg1">
                <a:lumMod val="5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4572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25000"/>
                </a:spcAft>
                <a:buClrTx/>
                <a:buSzTx/>
                <a:buFontTx/>
                <a:buNone/>
                <a:tabLst/>
              </a:pPr>
              <a:r>
                <a:rPr lang="en-US" sz="1600" b="1" dirty="0">
                  <a:solidFill>
                    <a:schemeClr val="bg1"/>
                  </a:solidFill>
                  <a:latin typeface="Arial" charset="0"/>
                </a:rPr>
                <a:t>     TFMS</a:t>
              </a:r>
              <a:endParaRPr kumimoji="0" lang="en-US" sz="16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endParaRPr>
            </a:p>
          </p:txBody>
        </p:sp>
        <p:sp>
          <p:nvSpPr>
            <p:cNvPr id="53" name="Oval 52"/>
            <p:cNvSpPr>
              <a:spLocks noChangeAspect="1"/>
            </p:cNvSpPr>
            <p:nvPr/>
          </p:nvSpPr>
          <p:spPr bwMode="auto">
            <a:xfrm>
              <a:off x="7085965" y="6035007"/>
              <a:ext cx="274320" cy="274320"/>
            </a:xfrm>
            <a:prstGeom prst="ellipse">
              <a:avLst/>
            </a:prstGeom>
            <a:solidFill>
              <a:srgbClr val="FFC000"/>
            </a:solidFill>
            <a:ln w="222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4572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25000"/>
                </a:spcAft>
                <a:buClrTx/>
                <a:buSzTx/>
                <a:buFontTx/>
                <a:buNone/>
                <a:tabLst/>
              </a:pPr>
              <a:endParaRPr kumimoji="0" lang="en-US" sz="9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54" name="TextBox 53"/>
            <p:cNvSpPr txBox="1"/>
            <p:nvPr/>
          </p:nvSpPr>
          <p:spPr>
            <a:xfrm>
              <a:off x="5848324" y="6049056"/>
              <a:ext cx="1162227" cy="24622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sz="16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Release 13</a:t>
              </a:r>
            </a:p>
          </p:txBody>
        </p:sp>
      </p:grpSp>
      <p:grpSp>
        <p:nvGrpSpPr>
          <p:cNvPr id="105" name="Group 104"/>
          <p:cNvGrpSpPr/>
          <p:nvPr/>
        </p:nvGrpSpPr>
        <p:grpSpPr>
          <a:xfrm>
            <a:off x="0" y="3703311"/>
            <a:ext cx="9144000" cy="553113"/>
            <a:chOff x="0" y="3703311"/>
            <a:chExt cx="9144000" cy="553113"/>
          </a:xfrm>
        </p:grpSpPr>
        <p:sp>
          <p:nvSpPr>
            <p:cNvPr id="33" name="Right Arrow 32"/>
            <p:cNvSpPr/>
            <p:nvPr/>
          </p:nvSpPr>
          <p:spPr bwMode="auto">
            <a:xfrm>
              <a:off x="0" y="3707784"/>
              <a:ext cx="4023044" cy="548640"/>
            </a:xfrm>
            <a:prstGeom prst="rightArrow">
              <a:avLst/>
            </a:prstGeom>
            <a:solidFill>
              <a:schemeClr val="bg1">
                <a:lumMod val="9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4572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25000"/>
                </a:spcAft>
                <a:buClrTx/>
                <a:buSzTx/>
                <a:buFontTx/>
                <a:buNone/>
                <a:tabLst/>
              </a:pPr>
              <a:r>
                <a:rPr lang="en-US" sz="1600" b="1" dirty="0">
                  <a:latin typeface="Arial" charset="0"/>
                </a:rPr>
                <a:t>     Surface CDM ConOps</a:t>
              </a:r>
              <a:endParaRPr kumimoji="0" lang="en-US" sz="1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35" name="Right Arrow 34"/>
            <p:cNvSpPr/>
            <p:nvPr/>
          </p:nvSpPr>
          <p:spPr bwMode="auto">
            <a:xfrm>
              <a:off x="4023044" y="3703311"/>
              <a:ext cx="5120956" cy="548640"/>
            </a:xfrm>
            <a:prstGeom prst="rightArrow">
              <a:avLst/>
            </a:prstGeom>
            <a:solidFill>
              <a:schemeClr val="bg1">
                <a:lumMod val="9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4572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25000"/>
                </a:spcAft>
                <a:buClrTx/>
                <a:buSzTx/>
                <a:buFontTx/>
                <a:buNone/>
                <a:tabLst/>
              </a:pPr>
              <a:r>
                <a:rPr lang="en-US" sz="1600" b="1" dirty="0">
                  <a:latin typeface="Arial" charset="0"/>
                </a:rPr>
                <a:t>       Surface CDM P3</a:t>
              </a:r>
              <a:endParaRPr kumimoji="0" lang="en-US" sz="1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36" name="Oval 35"/>
            <p:cNvSpPr>
              <a:spLocks noChangeAspect="1"/>
            </p:cNvSpPr>
            <p:nvPr/>
          </p:nvSpPr>
          <p:spPr bwMode="auto">
            <a:xfrm>
              <a:off x="3886200" y="3847039"/>
              <a:ext cx="274320" cy="274320"/>
            </a:xfrm>
            <a:prstGeom prst="ellipse">
              <a:avLst/>
            </a:prstGeom>
            <a:solidFill>
              <a:srgbClr val="FFC000"/>
            </a:solidFill>
            <a:ln w="222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4572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25000"/>
                </a:spcAft>
                <a:buClrTx/>
                <a:buSzTx/>
                <a:buFontTx/>
                <a:buNone/>
                <a:tabLst/>
              </a:pPr>
              <a:endParaRPr kumimoji="0" lang="en-US" sz="9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57" name="Oval 56"/>
            <p:cNvSpPr>
              <a:spLocks noChangeAspect="1"/>
            </p:cNvSpPr>
            <p:nvPr/>
          </p:nvSpPr>
          <p:spPr bwMode="auto">
            <a:xfrm>
              <a:off x="6315613" y="3840471"/>
              <a:ext cx="274320" cy="274320"/>
            </a:xfrm>
            <a:prstGeom prst="ellipse">
              <a:avLst/>
            </a:prstGeom>
            <a:solidFill>
              <a:srgbClr val="FFC000"/>
            </a:solidFill>
            <a:ln w="222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4572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25000"/>
                </a:spcAft>
                <a:buClrTx/>
                <a:buSzTx/>
                <a:buFontTx/>
                <a:buNone/>
                <a:tabLst/>
              </a:pPr>
              <a:endParaRPr kumimoji="0" lang="en-US" sz="9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grpSp>
        <p:nvGrpSpPr>
          <p:cNvPr id="100" name="Group 99"/>
          <p:cNvGrpSpPr/>
          <p:nvPr/>
        </p:nvGrpSpPr>
        <p:grpSpPr>
          <a:xfrm>
            <a:off x="-2" y="5166341"/>
            <a:ext cx="9143999" cy="548640"/>
            <a:chOff x="-2" y="5166341"/>
            <a:chExt cx="9143999" cy="548640"/>
          </a:xfrm>
        </p:grpSpPr>
        <p:sp>
          <p:nvSpPr>
            <p:cNvPr id="37" name="Right Arrow 36"/>
            <p:cNvSpPr/>
            <p:nvPr/>
          </p:nvSpPr>
          <p:spPr bwMode="auto">
            <a:xfrm>
              <a:off x="-2" y="5166341"/>
              <a:ext cx="9143999" cy="548640"/>
            </a:xfrm>
            <a:prstGeom prst="rightArrow">
              <a:avLst/>
            </a:prstGeom>
            <a:solidFill>
              <a:schemeClr val="bg1">
                <a:lumMod val="5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4572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25000"/>
                </a:spcAft>
                <a:buClrTx/>
                <a:buSzTx/>
                <a:buFontTx/>
                <a:buNone/>
                <a:tabLst/>
              </a:pPr>
              <a:r>
                <a:rPr lang="en-US" sz="1600" b="1" dirty="0">
                  <a:solidFill>
                    <a:schemeClr val="bg1"/>
                  </a:solidFill>
                  <a:latin typeface="Arial" charset="0"/>
                </a:rPr>
                <a:t>     TBFM</a:t>
              </a:r>
              <a:endParaRPr kumimoji="0" lang="en-US" sz="16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endParaRPr>
            </a:p>
          </p:txBody>
        </p:sp>
        <p:sp>
          <p:nvSpPr>
            <p:cNvPr id="51" name="Oval 50"/>
            <p:cNvSpPr>
              <a:spLocks noChangeAspect="1"/>
            </p:cNvSpPr>
            <p:nvPr/>
          </p:nvSpPr>
          <p:spPr bwMode="auto">
            <a:xfrm>
              <a:off x="6355080" y="5306994"/>
              <a:ext cx="274320" cy="274320"/>
            </a:xfrm>
            <a:prstGeom prst="ellipse">
              <a:avLst/>
            </a:prstGeom>
            <a:solidFill>
              <a:srgbClr val="FFC000"/>
            </a:solidFill>
            <a:ln w="222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4572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25000"/>
                </a:spcAft>
                <a:buClrTx/>
                <a:buSzTx/>
                <a:buFontTx/>
                <a:buNone/>
                <a:tabLst/>
              </a:pPr>
              <a:endParaRPr kumimoji="0" lang="en-US" sz="9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52" name="TextBox 51"/>
            <p:cNvSpPr txBox="1"/>
            <p:nvPr/>
          </p:nvSpPr>
          <p:spPr>
            <a:xfrm>
              <a:off x="5644188" y="5335093"/>
              <a:ext cx="731512" cy="24622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sz="16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IDAC</a:t>
              </a:r>
            </a:p>
          </p:txBody>
        </p:sp>
        <p:sp>
          <p:nvSpPr>
            <p:cNvPr id="59" name="Oval 58"/>
            <p:cNvSpPr>
              <a:spLocks noChangeAspect="1"/>
            </p:cNvSpPr>
            <p:nvPr/>
          </p:nvSpPr>
          <p:spPr bwMode="auto">
            <a:xfrm>
              <a:off x="16148" y="5311104"/>
              <a:ext cx="274320" cy="274320"/>
            </a:xfrm>
            <a:prstGeom prst="ellipse">
              <a:avLst/>
            </a:prstGeom>
            <a:solidFill>
              <a:srgbClr val="FFC000"/>
            </a:solidFill>
            <a:ln w="222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4572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25000"/>
                </a:spcAft>
                <a:buClrTx/>
                <a:buSzTx/>
                <a:buFontTx/>
                <a:buNone/>
                <a:tabLst/>
              </a:pPr>
              <a:endParaRPr kumimoji="0" lang="en-US" sz="9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grpSp>
        <p:nvGrpSpPr>
          <p:cNvPr id="106" name="Group 105"/>
          <p:cNvGrpSpPr/>
          <p:nvPr/>
        </p:nvGrpSpPr>
        <p:grpSpPr>
          <a:xfrm>
            <a:off x="4574554" y="2973537"/>
            <a:ext cx="4572000" cy="548640"/>
            <a:chOff x="4574554" y="2973537"/>
            <a:chExt cx="4572000" cy="548640"/>
          </a:xfrm>
        </p:grpSpPr>
        <p:sp>
          <p:nvSpPr>
            <p:cNvPr id="32" name="Right Arrow 31"/>
            <p:cNvSpPr/>
            <p:nvPr/>
          </p:nvSpPr>
          <p:spPr bwMode="auto">
            <a:xfrm>
              <a:off x="4574554" y="2973537"/>
              <a:ext cx="4572000" cy="548640"/>
            </a:xfrm>
            <a:prstGeom prst="rightArrow">
              <a:avLst/>
            </a:prstGeom>
            <a:solidFill>
              <a:srgbClr val="0070C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4572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25000"/>
                </a:spcAft>
                <a:buClrTx/>
                <a:buSzTx/>
                <a:buFontTx/>
                <a:buNone/>
                <a:tabLst/>
              </a:pPr>
              <a:r>
                <a:rPr lang="en-US" sz="1600" b="1" dirty="0">
                  <a:solidFill>
                    <a:schemeClr val="bg1"/>
                  </a:solidFill>
                  <a:latin typeface="Arial" charset="0"/>
                </a:rPr>
                <a:t>ATD-2</a:t>
              </a:r>
              <a:endParaRPr kumimoji="0" lang="en-US" sz="16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endParaRPr>
            </a:p>
          </p:txBody>
        </p:sp>
        <p:sp>
          <p:nvSpPr>
            <p:cNvPr id="91" name="5-Point Star 90"/>
            <p:cNvSpPr/>
            <p:nvPr/>
          </p:nvSpPr>
          <p:spPr bwMode="auto">
            <a:xfrm>
              <a:off x="7515247" y="3096933"/>
              <a:ext cx="274320" cy="274320"/>
            </a:xfrm>
            <a:prstGeom prst="star5">
              <a:avLst/>
            </a:prstGeom>
            <a:solidFill>
              <a:srgbClr val="FFC000"/>
            </a:solidFill>
            <a:ln w="12700" cap="flat" cmpd="sng" algn="ctr">
              <a:solidFill>
                <a:srgbClr val="00206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4572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25000"/>
                </a:spcAft>
                <a:buClrTx/>
                <a:buSzTx/>
                <a:buFontTx/>
                <a:buNone/>
                <a:tabLst/>
              </a:pPr>
              <a:endParaRPr kumimoji="0" lang="en-US" sz="9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92" name="5-Point Star 91"/>
            <p:cNvSpPr/>
            <p:nvPr/>
          </p:nvSpPr>
          <p:spPr bwMode="auto">
            <a:xfrm>
              <a:off x="8570642" y="3108956"/>
              <a:ext cx="274320" cy="274320"/>
            </a:xfrm>
            <a:prstGeom prst="star5">
              <a:avLst/>
            </a:prstGeom>
            <a:solidFill>
              <a:srgbClr val="FFC000"/>
            </a:solidFill>
            <a:ln w="12700" cap="flat" cmpd="sng" algn="ctr">
              <a:solidFill>
                <a:srgbClr val="00206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4572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25000"/>
                </a:spcAft>
                <a:buClrTx/>
                <a:buSzTx/>
                <a:buFontTx/>
                <a:buNone/>
                <a:tabLst/>
              </a:pPr>
              <a:endParaRPr kumimoji="0" lang="en-US" sz="9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grpSp>
        <p:nvGrpSpPr>
          <p:cNvPr id="98" name="Group 97"/>
          <p:cNvGrpSpPr/>
          <p:nvPr/>
        </p:nvGrpSpPr>
        <p:grpSpPr>
          <a:xfrm>
            <a:off x="1122318" y="6418268"/>
            <a:ext cx="3944054" cy="261610"/>
            <a:chOff x="813444" y="6438460"/>
            <a:chExt cx="3944054" cy="261610"/>
          </a:xfrm>
        </p:grpSpPr>
        <p:sp>
          <p:nvSpPr>
            <p:cNvPr id="95" name="Rectangle 94"/>
            <p:cNvSpPr/>
            <p:nvPr/>
          </p:nvSpPr>
          <p:spPr bwMode="auto">
            <a:xfrm>
              <a:off x="813444" y="6438460"/>
              <a:ext cx="1097280" cy="261610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4572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25000"/>
                </a:spcAft>
                <a:buClrTx/>
                <a:buSzTx/>
                <a:buFontTx/>
                <a:buNone/>
                <a:tabLst/>
              </a:pPr>
              <a:r>
                <a:rPr kumimoji="0" lang="en-US" sz="11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" charset="0"/>
                </a:rPr>
                <a:t>FAA DSS</a:t>
              </a:r>
            </a:p>
          </p:txBody>
        </p:sp>
        <p:sp>
          <p:nvSpPr>
            <p:cNvPr id="96" name="Rectangle 95"/>
            <p:cNvSpPr/>
            <p:nvPr/>
          </p:nvSpPr>
          <p:spPr bwMode="auto">
            <a:xfrm>
              <a:off x="2236831" y="6438460"/>
              <a:ext cx="1097280" cy="26161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4572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25000"/>
                </a:spcAft>
                <a:buClrTx/>
                <a:buSzTx/>
                <a:buFontTx/>
                <a:buNone/>
                <a:tabLst/>
              </a:pPr>
              <a:r>
                <a:rPr kumimoji="0" lang="en-US" sz="1100" b="1" i="0" u="none" strike="noStrike" cap="none" normalizeH="0" baseline="0" dirty="0">
                  <a:ln>
                    <a:noFill/>
                  </a:ln>
                  <a:effectLst/>
                  <a:latin typeface="Arial" charset="0"/>
                </a:rPr>
                <a:t>R&amp;D</a:t>
              </a:r>
            </a:p>
          </p:txBody>
        </p:sp>
        <p:sp>
          <p:nvSpPr>
            <p:cNvPr id="97" name="Rectangle 96"/>
            <p:cNvSpPr/>
            <p:nvPr/>
          </p:nvSpPr>
          <p:spPr bwMode="auto">
            <a:xfrm>
              <a:off x="3660218" y="6438460"/>
              <a:ext cx="1097280" cy="261610"/>
            </a:xfrm>
            <a:prstGeom prst="rect">
              <a:avLst/>
            </a:prstGeom>
            <a:solidFill>
              <a:srgbClr val="FFC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4572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25000"/>
                </a:spcAft>
                <a:buClrTx/>
                <a:buSzTx/>
                <a:buFontTx/>
                <a:buNone/>
                <a:tabLst/>
              </a:pPr>
              <a:r>
                <a:rPr lang="en-US" sz="1100" b="1" dirty="0">
                  <a:latin typeface="Arial" charset="0"/>
                </a:rPr>
                <a:t>Tech Transfer</a:t>
              </a:r>
              <a:endParaRPr kumimoji="0" lang="en-US" sz="1100" b="1" i="0" u="none" strike="noStrike" cap="none" normalizeH="0" baseline="0" dirty="0">
                <a:ln>
                  <a:noFill/>
                </a:ln>
                <a:effectLst/>
                <a:latin typeface="Arial" charset="0"/>
              </a:endParaRPr>
            </a:p>
          </p:txBody>
        </p:sp>
      </p:grpSp>
      <p:grpSp>
        <p:nvGrpSpPr>
          <p:cNvPr id="58" name="Group 57"/>
          <p:cNvGrpSpPr/>
          <p:nvPr/>
        </p:nvGrpSpPr>
        <p:grpSpPr>
          <a:xfrm>
            <a:off x="0" y="4434823"/>
            <a:ext cx="9143999" cy="548640"/>
            <a:chOff x="0" y="4434823"/>
            <a:chExt cx="9143999" cy="548640"/>
          </a:xfrm>
        </p:grpSpPr>
        <p:sp>
          <p:nvSpPr>
            <p:cNvPr id="34" name="Right Arrow 33"/>
            <p:cNvSpPr/>
            <p:nvPr/>
          </p:nvSpPr>
          <p:spPr bwMode="auto">
            <a:xfrm>
              <a:off x="0" y="4434823"/>
              <a:ext cx="9143999" cy="548640"/>
            </a:xfrm>
            <a:prstGeom prst="rightArrow">
              <a:avLst/>
            </a:prstGeom>
            <a:solidFill>
              <a:schemeClr val="bg1">
                <a:lumMod val="5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4572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25000"/>
                </a:spcAft>
                <a:buClrTx/>
                <a:buSzTx/>
                <a:buFontTx/>
                <a:buNone/>
                <a:tabLst/>
              </a:pPr>
              <a:r>
                <a:rPr lang="en-US" sz="1600" b="1" dirty="0">
                  <a:solidFill>
                    <a:schemeClr val="bg1"/>
                  </a:solidFill>
                  <a:latin typeface="Arial" charset="0"/>
                </a:rPr>
                <a:t>     TFDM pre-acquisition and early implementation</a:t>
              </a:r>
              <a:endParaRPr kumimoji="0" lang="en-US" sz="16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endParaRPr>
            </a:p>
          </p:txBody>
        </p:sp>
        <p:sp>
          <p:nvSpPr>
            <p:cNvPr id="48" name="Oval 47"/>
            <p:cNvSpPr>
              <a:spLocks noChangeAspect="1"/>
            </p:cNvSpPr>
            <p:nvPr/>
          </p:nvSpPr>
          <p:spPr bwMode="auto">
            <a:xfrm>
              <a:off x="5833127" y="4571983"/>
              <a:ext cx="274320" cy="274320"/>
            </a:xfrm>
            <a:prstGeom prst="ellipse">
              <a:avLst/>
            </a:prstGeom>
            <a:solidFill>
              <a:srgbClr val="FFC000"/>
            </a:solidFill>
            <a:ln w="222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4572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25000"/>
                </a:spcAft>
                <a:buClrTx/>
                <a:buSzTx/>
                <a:buFontTx/>
                <a:buNone/>
                <a:tabLst/>
              </a:pPr>
              <a:endParaRPr kumimoji="0" lang="en-US" sz="9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55" name="TextBox 54"/>
            <p:cNvSpPr txBox="1"/>
            <p:nvPr/>
          </p:nvSpPr>
          <p:spPr>
            <a:xfrm>
              <a:off x="6731390" y="4586033"/>
              <a:ext cx="490532" cy="24622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sz="16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EFD</a:t>
              </a:r>
            </a:p>
          </p:txBody>
        </p:sp>
        <p:sp>
          <p:nvSpPr>
            <p:cNvPr id="70" name="TextBox 69"/>
            <p:cNvSpPr txBox="1"/>
            <p:nvPr/>
          </p:nvSpPr>
          <p:spPr>
            <a:xfrm>
              <a:off x="7584756" y="4586033"/>
              <a:ext cx="1192555" cy="24622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sz="16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acquisition</a:t>
              </a:r>
            </a:p>
          </p:txBody>
        </p:sp>
        <p:sp>
          <p:nvSpPr>
            <p:cNvPr id="71" name="Oval 70"/>
            <p:cNvSpPr>
              <a:spLocks noChangeAspect="1"/>
            </p:cNvSpPr>
            <p:nvPr/>
          </p:nvSpPr>
          <p:spPr bwMode="auto">
            <a:xfrm>
              <a:off x="7235637" y="4571983"/>
              <a:ext cx="274320" cy="274320"/>
            </a:xfrm>
            <a:prstGeom prst="ellipse">
              <a:avLst/>
            </a:prstGeom>
            <a:solidFill>
              <a:srgbClr val="FFC000"/>
            </a:solidFill>
            <a:ln w="222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4572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25000"/>
                </a:spcAft>
                <a:buClrTx/>
                <a:buSzTx/>
                <a:buFontTx/>
                <a:buNone/>
                <a:tabLst/>
              </a:pPr>
              <a:endParaRPr kumimoji="0" lang="en-US" sz="9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72" name="TextBox 71"/>
            <p:cNvSpPr txBox="1"/>
            <p:nvPr/>
          </p:nvSpPr>
          <p:spPr>
            <a:xfrm>
              <a:off x="5364297" y="4586033"/>
              <a:ext cx="475057" cy="24622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sz="16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RFP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8156689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6" name="Straight Connector 35"/>
          <p:cNvCxnSpPr/>
          <p:nvPr/>
        </p:nvCxnSpPr>
        <p:spPr bwMode="auto"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ATD-2 Overview</a:t>
            </a:r>
            <a:br>
              <a:rPr lang="en-US" dirty="0"/>
            </a:br>
            <a:r>
              <a:rPr lang="en-US" dirty="0"/>
              <a:t>Operational Concept Graphic (OV-1)</a:t>
            </a:r>
          </a:p>
        </p:txBody>
      </p:sp>
      <p:sp>
        <p:nvSpPr>
          <p:cNvPr id="39" name="Slide Number Placeholder 3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041C27B-0510-904A-AA05-898D3E578CA3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9</a:t>
            </a:fld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4600" y="952500"/>
            <a:ext cx="4114800" cy="2893218"/>
          </a:xfrm>
          <a:prstGeom prst="rect">
            <a:avLst/>
          </a:prstGeom>
        </p:spPr>
      </p:pic>
      <p:grpSp>
        <p:nvGrpSpPr>
          <p:cNvPr id="19" name="Group 18"/>
          <p:cNvGrpSpPr/>
          <p:nvPr/>
        </p:nvGrpSpPr>
        <p:grpSpPr>
          <a:xfrm>
            <a:off x="6858000" y="961529"/>
            <a:ext cx="2247900" cy="5744069"/>
            <a:chOff x="6858000" y="961529"/>
            <a:chExt cx="2247900" cy="5744069"/>
          </a:xfrm>
        </p:grpSpPr>
        <p:sp>
          <p:nvSpPr>
            <p:cNvPr id="42" name="Rounded Rectangle 41"/>
            <p:cNvSpPr/>
            <p:nvPr/>
          </p:nvSpPr>
          <p:spPr bwMode="auto">
            <a:xfrm>
              <a:off x="6858000" y="961529"/>
              <a:ext cx="2247900" cy="5744069"/>
            </a:xfrm>
            <a:prstGeom prst="roundRect">
              <a:avLst/>
            </a:prstGeom>
            <a:solidFill>
              <a:srgbClr val="CCEC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4572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25000"/>
                </a:spcAft>
                <a:buClrTx/>
                <a:buSzTx/>
                <a:buFontTx/>
                <a:buNone/>
                <a:tabLst/>
              </a:pPr>
              <a:endParaRPr kumimoji="0" lang="en-US" sz="9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7201092" y="6508439"/>
              <a:ext cx="1508426" cy="184666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/>
              <a:r>
                <a:rPr lang="en-US" sz="1200" i="1" dirty="0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Airspace Components</a:t>
              </a:r>
            </a:p>
          </p:txBody>
        </p:sp>
        <p:grpSp>
          <p:nvGrpSpPr>
            <p:cNvPr id="17" name="Group 16"/>
            <p:cNvGrpSpPr/>
            <p:nvPr/>
          </p:nvGrpSpPr>
          <p:grpSpPr>
            <a:xfrm>
              <a:off x="7333439" y="2713256"/>
              <a:ext cx="1297021" cy="731520"/>
              <a:chOff x="7456251" y="4632662"/>
              <a:chExt cx="1297021" cy="731520"/>
            </a:xfrm>
          </p:grpSpPr>
          <p:pic>
            <p:nvPicPr>
              <p:cNvPr id="6" name="Picture 5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456251" y="4632662"/>
                <a:ext cx="1297021" cy="731520"/>
              </a:xfrm>
              <a:prstGeom prst="rect">
                <a:avLst/>
              </a:prstGeom>
            </p:spPr>
          </p:pic>
          <p:sp>
            <p:nvSpPr>
              <p:cNvPr id="15" name="TextBox 14"/>
              <p:cNvSpPr txBox="1"/>
              <p:nvPr/>
            </p:nvSpPr>
            <p:spPr>
              <a:xfrm>
                <a:off x="7456251" y="5179516"/>
                <a:ext cx="677237" cy="184666"/>
              </a:xfrm>
              <a:prstGeom prst="rect">
                <a:avLst/>
              </a:prstGeom>
              <a:solidFill>
                <a:schemeClr val="tx1">
                  <a:alpha val="40000"/>
                </a:schemeClr>
              </a:solidFill>
            </p:spPr>
            <p:txBody>
              <a:bodyPr wrap="none" lIns="45720" tIns="0" rIns="45720" bIns="0" rtlCol="0">
                <a:spAutoFit/>
              </a:bodyPr>
              <a:lstStyle/>
              <a:p>
                <a:r>
                  <a:rPr lang="en-US" sz="1200" dirty="0">
                    <a:solidFill>
                      <a:schemeClr val="bg1"/>
                    </a:solidFill>
                    <a:latin typeface="Arial Black" panose="020B0A04020102020204" pitchFamily="34" charset="0"/>
                  </a:rPr>
                  <a:t>ARTCC</a:t>
                </a:r>
              </a:p>
            </p:txBody>
          </p:sp>
        </p:grpSp>
        <p:grpSp>
          <p:nvGrpSpPr>
            <p:cNvPr id="26" name="Group 25"/>
            <p:cNvGrpSpPr/>
            <p:nvPr/>
          </p:nvGrpSpPr>
          <p:grpSpPr>
            <a:xfrm>
              <a:off x="7315200" y="4613012"/>
              <a:ext cx="1297021" cy="731520"/>
              <a:chOff x="7456251" y="3489662"/>
              <a:chExt cx="1297021" cy="731520"/>
            </a:xfrm>
          </p:grpSpPr>
          <p:pic>
            <p:nvPicPr>
              <p:cNvPr id="33" name="Picture 32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456251" y="3489662"/>
                <a:ext cx="1297021" cy="731520"/>
              </a:xfrm>
              <a:prstGeom prst="rect">
                <a:avLst/>
              </a:prstGeom>
            </p:spPr>
          </p:pic>
          <p:sp>
            <p:nvSpPr>
              <p:cNvPr id="34" name="TextBox 33"/>
              <p:cNvSpPr txBox="1"/>
              <p:nvPr/>
            </p:nvSpPr>
            <p:spPr>
              <a:xfrm>
                <a:off x="7456251" y="4036516"/>
                <a:ext cx="817340" cy="184666"/>
              </a:xfrm>
              <a:prstGeom prst="rect">
                <a:avLst/>
              </a:prstGeom>
              <a:solidFill>
                <a:schemeClr val="tx1">
                  <a:alpha val="40000"/>
                </a:schemeClr>
              </a:solidFill>
            </p:spPr>
            <p:txBody>
              <a:bodyPr wrap="none" lIns="45720" tIns="0" rIns="45720" bIns="0" rtlCol="0">
                <a:spAutoFit/>
              </a:bodyPr>
              <a:lstStyle/>
              <a:p>
                <a:r>
                  <a:rPr lang="en-US" sz="1200" dirty="0">
                    <a:solidFill>
                      <a:schemeClr val="bg1"/>
                    </a:solidFill>
                    <a:latin typeface="Arial Black" panose="020B0A04020102020204" pitchFamily="34" charset="0"/>
                  </a:rPr>
                  <a:t>TRACON</a:t>
                </a:r>
              </a:p>
            </p:txBody>
          </p:sp>
        </p:grpSp>
        <p:sp>
          <p:nvSpPr>
            <p:cNvPr id="40" name="TextBox 39"/>
            <p:cNvSpPr txBox="1"/>
            <p:nvPr/>
          </p:nvSpPr>
          <p:spPr>
            <a:xfrm>
              <a:off x="6858000" y="3444776"/>
              <a:ext cx="2247900" cy="1107996"/>
            </a:xfrm>
            <a:prstGeom prst="rect">
              <a:avLst/>
            </a:prstGeom>
            <a:noFill/>
          </p:spPr>
          <p:txBody>
            <a:bodyPr wrap="square" lIns="45720" tIns="0" rIns="45720" bIns="0" rtlCol="0">
              <a:spAutoFit/>
            </a:bodyPr>
            <a:lstStyle/>
            <a:p>
              <a:pPr marL="114300" indent="-114300">
                <a:buFont typeface="Arial" panose="020B0604020202020204" pitchFamily="34" charset="0"/>
                <a:buChar char="•"/>
              </a:pPr>
              <a:r>
                <a:rPr lang="en-US" sz="1200" dirty="0">
                  <a:latin typeface="Arial" panose="020B0604020202020204" pitchFamily="34" charset="0"/>
                  <a:cs typeface="Arial" panose="020B0604020202020204" pitchFamily="34" charset="0"/>
                </a:rPr>
                <a:t>Integrate TBFM/IDAC with ATD-2 surface system</a:t>
              </a:r>
            </a:p>
            <a:p>
              <a:pPr marL="114300" indent="-114300">
                <a:buFont typeface="Arial" panose="020B0604020202020204" pitchFamily="34" charset="0"/>
                <a:buChar char="•"/>
              </a:pPr>
              <a:r>
                <a:rPr lang="en-US" sz="1200" dirty="0">
                  <a:latin typeface="Arial" panose="020B0604020202020204" pitchFamily="34" charset="0"/>
                  <a:cs typeface="Arial" panose="020B0604020202020204" pitchFamily="34" charset="0"/>
                </a:rPr>
                <a:t>Improve TBFM departure trajectory predictions</a:t>
              </a:r>
            </a:p>
            <a:p>
              <a:pPr marL="114300" indent="-114300">
                <a:buFont typeface="Arial" panose="020B0604020202020204" pitchFamily="34" charset="0"/>
                <a:buChar char="•"/>
              </a:pPr>
              <a:r>
                <a:rPr lang="en-US" sz="1200" dirty="0">
                  <a:latin typeface="Arial" panose="020B0604020202020204" pitchFamily="34" charset="0"/>
                  <a:cs typeface="Arial" panose="020B0604020202020204" pitchFamily="34" charset="0"/>
                </a:rPr>
                <a:t>Departures into overhead and metered arrival streams</a:t>
              </a:r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6858000" y="5352186"/>
              <a:ext cx="2247900" cy="1107996"/>
            </a:xfrm>
            <a:prstGeom prst="rect">
              <a:avLst/>
            </a:prstGeom>
            <a:noFill/>
          </p:spPr>
          <p:txBody>
            <a:bodyPr wrap="square" lIns="45720" tIns="0" rIns="45720" bIns="0" rtlCol="0">
              <a:spAutoFit/>
            </a:bodyPr>
            <a:lstStyle/>
            <a:p>
              <a:pPr marL="114300" indent="-114300">
                <a:buFont typeface="Arial" panose="020B0604020202020204" pitchFamily="34" charset="0"/>
                <a:buChar char="•"/>
              </a:pPr>
              <a:r>
                <a:rPr lang="en-US" sz="1200" dirty="0">
                  <a:latin typeface="Arial" panose="020B0604020202020204" pitchFamily="34" charset="0"/>
                  <a:cs typeface="Arial" panose="020B0604020202020204" pitchFamily="34" charset="0"/>
                </a:rPr>
                <a:t>Local TMIs and demand predictions for all airports</a:t>
              </a:r>
            </a:p>
            <a:p>
              <a:pPr marL="114300" indent="-114300">
                <a:buFont typeface="Arial" panose="020B0604020202020204" pitchFamily="34" charset="0"/>
                <a:buChar char="•"/>
              </a:pPr>
              <a:r>
                <a:rPr lang="en-US" sz="1200" dirty="0" err="1">
                  <a:latin typeface="Arial" panose="020B0604020202020204" pitchFamily="34" charset="0"/>
                  <a:cs typeface="Arial" panose="020B0604020202020204" pitchFamily="34" charset="0"/>
                </a:rPr>
                <a:t>Metroplex</a:t>
              </a:r>
              <a:r>
                <a:rPr lang="en-US" sz="1200" dirty="0">
                  <a:latin typeface="Arial" panose="020B0604020202020204" pitchFamily="34" charset="0"/>
                  <a:cs typeface="Arial" panose="020B0604020202020204" pitchFamily="34" charset="0"/>
                </a:rPr>
                <a:t> coordination and planning functions</a:t>
              </a:r>
            </a:p>
            <a:p>
              <a:pPr marL="114300" indent="-114300">
                <a:buFont typeface="Arial" panose="020B0604020202020204" pitchFamily="34" charset="0"/>
                <a:buChar char="•"/>
              </a:pPr>
              <a:r>
                <a:rPr lang="en-US" sz="1200" dirty="0">
                  <a:latin typeface="Arial" panose="020B0604020202020204" pitchFamily="34" charset="0"/>
                  <a:cs typeface="Arial" panose="020B0604020202020204" pitchFamily="34" charset="0"/>
                </a:rPr>
                <a:t>Explore departure controller advisory requirements</a:t>
              </a:r>
            </a:p>
          </p:txBody>
        </p:sp>
        <p:grpSp>
          <p:nvGrpSpPr>
            <p:cNvPr id="48" name="Group 47"/>
            <p:cNvGrpSpPr/>
            <p:nvPr/>
          </p:nvGrpSpPr>
          <p:grpSpPr>
            <a:xfrm>
              <a:off x="7313214" y="990600"/>
              <a:ext cx="1297021" cy="731520"/>
              <a:chOff x="7456251" y="2346662"/>
              <a:chExt cx="1297021" cy="731520"/>
            </a:xfrm>
          </p:grpSpPr>
          <p:pic>
            <p:nvPicPr>
              <p:cNvPr id="49" name="Picture 48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456251" y="2346662"/>
                <a:ext cx="1297021" cy="731520"/>
              </a:xfrm>
              <a:prstGeom prst="rect">
                <a:avLst/>
              </a:prstGeom>
            </p:spPr>
          </p:pic>
          <p:sp>
            <p:nvSpPr>
              <p:cNvPr id="50" name="TextBox 49"/>
              <p:cNvSpPr txBox="1"/>
              <p:nvPr/>
            </p:nvSpPr>
            <p:spPr>
              <a:xfrm>
                <a:off x="7456251" y="2893516"/>
                <a:ext cx="974177" cy="184666"/>
              </a:xfrm>
              <a:prstGeom prst="rect">
                <a:avLst/>
              </a:prstGeom>
              <a:solidFill>
                <a:schemeClr val="tx1">
                  <a:alpha val="40000"/>
                </a:schemeClr>
              </a:solidFill>
            </p:spPr>
            <p:txBody>
              <a:bodyPr wrap="none" lIns="45720" tIns="0" rIns="45720" bIns="0" rtlCol="0">
                <a:spAutoFit/>
              </a:bodyPr>
              <a:lstStyle/>
              <a:p>
                <a:r>
                  <a:rPr lang="en-US" sz="1200" dirty="0">
                    <a:solidFill>
                      <a:schemeClr val="bg1"/>
                    </a:solidFill>
                    <a:latin typeface="Arial Black" panose="020B0A04020102020204" pitchFamily="34" charset="0"/>
                  </a:rPr>
                  <a:t>ATCT TMU</a:t>
                </a:r>
              </a:p>
            </p:txBody>
          </p:sp>
        </p:grpSp>
        <p:sp>
          <p:nvSpPr>
            <p:cNvPr id="38" name="TextBox 37"/>
            <p:cNvSpPr txBox="1"/>
            <p:nvPr/>
          </p:nvSpPr>
          <p:spPr>
            <a:xfrm>
              <a:off x="6858000" y="1726550"/>
              <a:ext cx="2247900" cy="738664"/>
            </a:xfrm>
            <a:prstGeom prst="rect">
              <a:avLst/>
            </a:prstGeom>
            <a:noFill/>
          </p:spPr>
          <p:txBody>
            <a:bodyPr wrap="square" lIns="45720" tIns="0" rIns="45720" bIns="0" rtlCol="0">
              <a:spAutoFit/>
            </a:bodyPr>
            <a:lstStyle/>
            <a:p>
              <a:pPr marL="114300" indent="-114300">
                <a:buFont typeface="Arial" panose="020B0604020202020204" pitchFamily="34" charset="0"/>
                <a:buChar char="•"/>
              </a:pPr>
              <a:r>
                <a:rPr lang="en-US" sz="1200" dirty="0">
                  <a:latin typeface="Arial" panose="020B0604020202020204" pitchFamily="34" charset="0"/>
                  <a:cs typeface="Arial" panose="020B0604020202020204" pitchFamily="34" charset="0"/>
                </a:rPr>
                <a:t>Tactical departure scheduling builds on IDAC and PDRC</a:t>
              </a:r>
            </a:p>
            <a:p>
              <a:pPr marL="114300" indent="-114300">
                <a:buFont typeface="Arial" panose="020B0604020202020204" pitchFamily="34" charset="0"/>
                <a:buChar char="•"/>
              </a:pPr>
              <a:r>
                <a:rPr lang="en-US" sz="1200" dirty="0">
                  <a:latin typeface="Arial" panose="020B0604020202020204" pitchFamily="34" charset="0"/>
                  <a:cs typeface="Arial" panose="020B0604020202020204" pitchFamily="34" charset="0"/>
                </a:rPr>
                <a:t>Manage traffic to satisfy TMIs and departure metering</a:t>
              </a:r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38100" y="952500"/>
            <a:ext cx="2247901" cy="5753100"/>
            <a:chOff x="38100" y="952500"/>
            <a:chExt cx="2247901" cy="5753100"/>
          </a:xfrm>
        </p:grpSpPr>
        <p:sp>
          <p:nvSpPr>
            <p:cNvPr id="27" name="Rounded Rectangle 26"/>
            <p:cNvSpPr/>
            <p:nvPr/>
          </p:nvSpPr>
          <p:spPr bwMode="auto">
            <a:xfrm>
              <a:off x="38100" y="952500"/>
              <a:ext cx="2247900" cy="5753100"/>
            </a:xfrm>
            <a:prstGeom prst="roundRect">
              <a:avLst/>
            </a:prstGeom>
            <a:solidFill>
              <a:srgbClr val="CCFFCC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4572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25000"/>
                </a:spcAft>
                <a:buClrTx/>
                <a:buSzTx/>
                <a:buFontTx/>
                <a:buNone/>
                <a:tabLst/>
              </a:pPr>
              <a:endParaRPr kumimoji="0" lang="en-US" sz="9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441500" y="6513416"/>
              <a:ext cx="1441100" cy="184666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/>
              <a:r>
                <a:rPr lang="en-US" sz="1200" i="1" dirty="0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Surface Components</a:t>
              </a:r>
            </a:p>
          </p:txBody>
        </p:sp>
        <p:grpSp>
          <p:nvGrpSpPr>
            <p:cNvPr id="7" name="Group 6"/>
            <p:cNvGrpSpPr/>
            <p:nvPr/>
          </p:nvGrpSpPr>
          <p:grpSpPr>
            <a:xfrm>
              <a:off x="533400" y="2713256"/>
              <a:ext cx="1297859" cy="731520"/>
              <a:chOff x="228600" y="1203662"/>
              <a:chExt cx="1297859" cy="731520"/>
            </a:xfrm>
          </p:grpSpPr>
          <p:pic>
            <p:nvPicPr>
              <p:cNvPr id="4" name="Picture 3"/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28600" y="1203662"/>
                <a:ext cx="1297859" cy="731520"/>
              </a:xfrm>
              <a:prstGeom prst="rect">
                <a:avLst/>
              </a:prstGeom>
            </p:spPr>
          </p:pic>
          <p:sp>
            <p:nvSpPr>
              <p:cNvPr id="20" name="TextBox 19"/>
              <p:cNvSpPr txBox="1"/>
              <p:nvPr/>
            </p:nvSpPr>
            <p:spPr>
              <a:xfrm>
                <a:off x="228600" y="1750516"/>
                <a:ext cx="1242584" cy="184666"/>
              </a:xfrm>
              <a:prstGeom prst="rect">
                <a:avLst/>
              </a:prstGeom>
              <a:solidFill>
                <a:schemeClr val="tx1">
                  <a:alpha val="40000"/>
                </a:schemeClr>
              </a:solidFill>
            </p:spPr>
            <p:txBody>
              <a:bodyPr wrap="none" lIns="45720" tIns="0" rIns="45720" bIns="0" rtlCol="0">
                <a:spAutoFit/>
              </a:bodyPr>
              <a:lstStyle/>
              <a:p>
                <a:r>
                  <a:rPr lang="en-US" sz="1200" dirty="0">
                    <a:solidFill>
                      <a:schemeClr val="bg1"/>
                    </a:solidFill>
                    <a:latin typeface="Arial Black" panose="020B0A04020102020204" pitchFamily="34" charset="0"/>
                  </a:rPr>
                  <a:t>Ramp Control</a:t>
                </a:r>
              </a:p>
            </p:txBody>
          </p:sp>
        </p:grpSp>
        <p:grpSp>
          <p:nvGrpSpPr>
            <p:cNvPr id="21" name="Group 20"/>
            <p:cNvGrpSpPr/>
            <p:nvPr/>
          </p:nvGrpSpPr>
          <p:grpSpPr>
            <a:xfrm>
              <a:off x="533400" y="990600"/>
              <a:ext cx="1295036" cy="731520"/>
              <a:chOff x="7448469" y="1207122"/>
              <a:chExt cx="1295036" cy="731520"/>
            </a:xfrm>
          </p:grpSpPr>
          <p:pic>
            <p:nvPicPr>
              <p:cNvPr id="9" name="Picture 8"/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448469" y="1207122"/>
                <a:ext cx="1295036" cy="731520"/>
              </a:xfrm>
              <a:prstGeom prst="rect">
                <a:avLst/>
              </a:prstGeom>
            </p:spPr>
          </p:pic>
          <p:sp>
            <p:nvSpPr>
              <p:cNvPr id="22" name="TextBox 21"/>
              <p:cNvSpPr txBox="1"/>
              <p:nvPr/>
            </p:nvSpPr>
            <p:spPr>
              <a:xfrm>
                <a:off x="7448469" y="1753976"/>
                <a:ext cx="1209114" cy="184666"/>
              </a:xfrm>
              <a:prstGeom prst="rect">
                <a:avLst/>
              </a:prstGeom>
              <a:solidFill>
                <a:schemeClr val="tx1">
                  <a:alpha val="40000"/>
                </a:schemeClr>
              </a:solidFill>
            </p:spPr>
            <p:txBody>
              <a:bodyPr wrap="none" lIns="45720" tIns="0" rIns="45720" bIns="0" rtlCol="0">
                <a:spAutoFit/>
              </a:bodyPr>
              <a:lstStyle/>
              <a:p>
                <a:r>
                  <a:rPr lang="en-US" sz="1200" dirty="0">
                    <a:solidFill>
                      <a:schemeClr val="bg1"/>
                    </a:solidFill>
                    <a:latin typeface="Arial Black" panose="020B0A04020102020204" pitchFamily="34" charset="0"/>
                  </a:rPr>
                  <a:t>ATCT Control</a:t>
                </a:r>
              </a:p>
            </p:txBody>
          </p:sp>
        </p:grpSp>
        <p:sp>
          <p:nvSpPr>
            <p:cNvPr id="37" name="TextBox 36"/>
            <p:cNvSpPr txBox="1"/>
            <p:nvPr/>
          </p:nvSpPr>
          <p:spPr>
            <a:xfrm>
              <a:off x="38100" y="1729488"/>
              <a:ext cx="2238870" cy="923330"/>
            </a:xfrm>
            <a:prstGeom prst="rect">
              <a:avLst/>
            </a:prstGeom>
            <a:noFill/>
          </p:spPr>
          <p:txBody>
            <a:bodyPr wrap="square" lIns="45720" tIns="0" rIns="45720" bIns="0" rtlCol="0">
              <a:spAutoFit/>
            </a:bodyPr>
            <a:lstStyle/>
            <a:p>
              <a:pPr marL="114300" indent="-114300">
                <a:buFont typeface="Arial" panose="020B0604020202020204" pitchFamily="34" charset="0"/>
                <a:buChar char="•"/>
              </a:pPr>
              <a:r>
                <a:rPr lang="en-US" sz="1200" dirty="0">
                  <a:latin typeface="Arial" panose="020B0604020202020204" pitchFamily="34" charset="0"/>
                  <a:cs typeface="Arial" panose="020B0604020202020204" pitchFamily="34" charset="0"/>
                </a:rPr>
                <a:t>TFDM EFD is controller interface to ATD-2 scheduling and metering</a:t>
              </a:r>
            </a:p>
            <a:p>
              <a:pPr marL="114300" indent="-114300">
                <a:buFont typeface="Arial" panose="020B0604020202020204" pitchFamily="34" charset="0"/>
                <a:buChar char="•"/>
              </a:pPr>
              <a:r>
                <a:rPr lang="en-US" sz="1200" dirty="0">
                  <a:latin typeface="Arial" panose="020B0604020202020204" pitchFamily="34" charset="0"/>
                  <a:cs typeface="Arial" panose="020B0604020202020204" pitchFamily="34" charset="0"/>
                </a:rPr>
                <a:t>Better predictability improves TMI compliance</a:t>
              </a:r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57331" y="3444776"/>
              <a:ext cx="2219638" cy="1107996"/>
            </a:xfrm>
            <a:prstGeom prst="rect">
              <a:avLst/>
            </a:prstGeom>
            <a:noFill/>
          </p:spPr>
          <p:txBody>
            <a:bodyPr wrap="square" lIns="45720" tIns="0" rIns="45720" bIns="0" rtlCol="0">
              <a:spAutoFit/>
            </a:bodyPr>
            <a:lstStyle/>
            <a:p>
              <a:pPr marL="114300" indent="-114300">
                <a:buFont typeface="Arial" panose="020B0604020202020204" pitchFamily="34" charset="0"/>
                <a:buChar char="•"/>
              </a:pPr>
              <a:r>
                <a:rPr lang="en-US" sz="1200" dirty="0">
                  <a:latin typeface="Arial" panose="020B0604020202020204" pitchFamily="34" charset="0"/>
                  <a:cs typeface="Arial" panose="020B0604020202020204" pitchFamily="34" charset="0"/>
                </a:rPr>
                <a:t>Tactical pushback advisories build on SARDA research</a:t>
              </a:r>
            </a:p>
            <a:p>
              <a:pPr marL="114300" indent="-114300">
                <a:buFont typeface="Arial" panose="020B0604020202020204" pitchFamily="34" charset="0"/>
                <a:buChar char="•"/>
              </a:pPr>
              <a:r>
                <a:rPr lang="en-US" sz="1200" dirty="0">
                  <a:latin typeface="Arial" panose="020B0604020202020204" pitchFamily="34" charset="0"/>
                  <a:cs typeface="Arial" panose="020B0604020202020204" pitchFamily="34" charset="0"/>
                </a:rPr>
                <a:t>Manage ramp traffic and meet strategic TMATs</a:t>
              </a:r>
            </a:p>
            <a:p>
              <a:pPr marL="114300" indent="-114300">
                <a:buFont typeface="Arial" panose="020B0604020202020204" pitchFamily="34" charset="0"/>
                <a:buChar char="•"/>
              </a:pPr>
              <a:r>
                <a:rPr lang="en-US" sz="1200" dirty="0">
                  <a:latin typeface="Arial" panose="020B0604020202020204" pitchFamily="34" charset="0"/>
                  <a:cs typeface="Arial" panose="020B0604020202020204" pitchFamily="34" charset="0"/>
                </a:rPr>
                <a:t>Ramp and gate status and intent information</a:t>
              </a:r>
            </a:p>
          </p:txBody>
        </p:sp>
        <p:sp>
          <p:nvSpPr>
            <p:cNvPr id="52" name="TextBox 51"/>
            <p:cNvSpPr txBox="1"/>
            <p:nvPr/>
          </p:nvSpPr>
          <p:spPr>
            <a:xfrm>
              <a:off x="38101" y="5345180"/>
              <a:ext cx="2247900" cy="1107996"/>
            </a:xfrm>
            <a:prstGeom prst="rect">
              <a:avLst/>
            </a:prstGeom>
            <a:noFill/>
          </p:spPr>
          <p:txBody>
            <a:bodyPr wrap="square" lIns="45720" tIns="0" rIns="45720" bIns="0" rtlCol="0">
              <a:spAutoFit/>
            </a:bodyPr>
            <a:lstStyle/>
            <a:p>
              <a:pPr marL="114300" indent="-114300">
                <a:buFont typeface="Arial" panose="020B0604020202020204" pitchFamily="34" charset="0"/>
                <a:buChar char="•"/>
              </a:pPr>
              <a:r>
                <a:rPr lang="en-US" sz="1200" dirty="0">
                  <a:latin typeface="Arial" panose="020B0604020202020204" pitchFamily="34" charset="0"/>
                  <a:cs typeface="Arial" panose="020B0604020202020204" pitchFamily="34" charset="0"/>
                </a:rPr>
                <a:t>Builds on Surface CDM concept engineering effort</a:t>
              </a:r>
            </a:p>
            <a:p>
              <a:pPr marL="114300" indent="-114300">
                <a:buFont typeface="Arial" panose="020B0604020202020204" pitchFamily="34" charset="0"/>
                <a:buChar char="•"/>
              </a:pPr>
              <a:r>
                <a:rPr lang="en-US" sz="1200" dirty="0">
                  <a:latin typeface="Arial" panose="020B0604020202020204" pitchFamily="34" charset="0"/>
                  <a:cs typeface="Arial" panose="020B0604020202020204" pitchFamily="34" charset="0"/>
                </a:rPr>
                <a:t>Identify need to meter and compute ration-by-schedule strategic TMATs</a:t>
              </a:r>
            </a:p>
            <a:p>
              <a:pPr marL="114300" indent="-114300">
                <a:buFont typeface="Arial" panose="020B0604020202020204" pitchFamily="34" charset="0"/>
                <a:buChar char="•"/>
              </a:pPr>
              <a:r>
                <a:rPr lang="en-US" sz="1200" dirty="0">
                  <a:latin typeface="Arial" panose="020B0604020202020204" pitchFamily="34" charset="0"/>
                  <a:cs typeface="Arial" panose="020B0604020202020204" pitchFamily="34" charset="0"/>
                </a:rPr>
                <a:t>Accommodate airline priorities </a:t>
              </a:r>
            </a:p>
          </p:txBody>
        </p:sp>
        <p:grpSp>
          <p:nvGrpSpPr>
            <p:cNvPr id="13" name="Group 12"/>
            <p:cNvGrpSpPr/>
            <p:nvPr/>
          </p:nvGrpSpPr>
          <p:grpSpPr>
            <a:xfrm>
              <a:off x="526026" y="4613012"/>
              <a:ext cx="1302410" cy="731520"/>
              <a:chOff x="526026" y="4613012"/>
              <a:chExt cx="1302410" cy="731520"/>
            </a:xfrm>
          </p:grpSpPr>
          <p:pic>
            <p:nvPicPr>
              <p:cNvPr id="32" name="Picture 31"/>
              <p:cNvPicPr>
                <a:picLocks noChangeAspect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26026" y="4613012"/>
                <a:ext cx="1302410" cy="731520"/>
              </a:xfrm>
              <a:prstGeom prst="rect">
                <a:avLst/>
              </a:prstGeom>
            </p:spPr>
          </p:pic>
          <p:sp>
            <p:nvSpPr>
              <p:cNvPr id="51" name="TextBox 50"/>
              <p:cNvSpPr txBox="1"/>
              <p:nvPr/>
            </p:nvSpPr>
            <p:spPr>
              <a:xfrm>
                <a:off x="526026" y="4613012"/>
                <a:ext cx="1144154" cy="184666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lIns="45720" tIns="0" rIns="0" bIns="0" rtlCol="0">
                <a:spAutoFit/>
              </a:bodyPr>
              <a:lstStyle/>
              <a:p>
                <a:r>
                  <a:rPr lang="en-US" sz="1200" dirty="0">
                    <a:latin typeface="Arial Black" panose="020B0A04020102020204" pitchFamily="34" charset="0"/>
                  </a:rPr>
                  <a:t>Surface CDM</a:t>
                </a:r>
              </a:p>
            </p:txBody>
          </p:sp>
        </p:grpSp>
      </p:grpSp>
      <p:grpSp>
        <p:nvGrpSpPr>
          <p:cNvPr id="30" name="Group 29"/>
          <p:cNvGrpSpPr/>
          <p:nvPr/>
        </p:nvGrpSpPr>
        <p:grpSpPr>
          <a:xfrm>
            <a:off x="2391271" y="3976584"/>
            <a:ext cx="4352427" cy="2729015"/>
            <a:chOff x="2391271" y="3976584"/>
            <a:chExt cx="4352427" cy="2729015"/>
          </a:xfrm>
        </p:grpSpPr>
        <p:sp>
          <p:nvSpPr>
            <p:cNvPr id="5" name="Rounded Rectangle 4"/>
            <p:cNvSpPr/>
            <p:nvPr/>
          </p:nvSpPr>
          <p:spPr bwMode="auto">
            <a:xfrm>
              <a:off x="2391271" y="3976584"/>
              <a:ext cx="4352427" cy="2729015"/>
            </a:xfrm>
            <a:prstGeom prst="roundRect">
              <a:avLst/>
            </a:prstGeom>
            <a:solidFill>
              <a:srgbClr val="FFFFCC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4572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25000"/>
                </a:spcAft>
                <a:buClrTx/>
                <a:buSzTx/>
                <a:buFontTx/>
                <a:buNone/>
                <a:tabLst/>
              </a:pPr>
              <a:endParaRPr kumimoji="0" lang="en-US" sz="9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54" name="TextBox 53"/>
            <p:cNvSpPr txBox="1"/>
            <p:nvPr/>
          </p:nvSpPr>
          <p:spPr>
            <a:xfrm>
              <a:off x="2829027" y="6520932"/>
              <a:ext cx="3476914" cy="184666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/>
              <a:r>
                <a:rPr lang="en-US" sz="1200" i="1" dirty="0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External interfaces via SWIM and SWIM extensions</a:t>
              </a:r>
            </a:p>
          </p:txBody>
        </p:sp>
        <p:grpSp>
          <p:nvGrpSpPr>
            <p:cNvPr id="16" name="Group 15"/>
            <p:cNvGrpSpPr/>
            <p:nvPr/>
          </p:nvGrpSpPr>
          <p:grpSpPr>
            <a:xfrm>
              <a:off x="5041676" y="5410200"/>
              <a:ext cx="1300480" cy="731520"/>
              <a:chOff x="242989" y="4632662"/>
              <a:chExt cx="1300480" cy="731520"/>
            </a:xfrm>
          </p:grpSpPr>
          <p:pic>
            <p:nvPicPr>
              <p:cNvPr id="8" name="Picture 7"/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42989" y="4632662"/>
                <a:ext cx="1300480" cy="731520"/>
              </a:xfrm>
              <a:prstGeom prst="rect">
                <a:avLst/>
              </a:prstGeom>
            </p:spPr>
          </p:pic>
          <p:sp>
            <p:nvSpPr>
              <p:cNvPr id="24" name="TextBox 23"/>
              <p:cNvSpPr txBox="1"/>
              <p:nvPr/>
            </p:nvSpPr>
            <p:spPr>
              <a:xfrm>
                <a:off x="242989" y="5179516"/>
                <a:ext cx="1223092" cy="184666"/>
              </a:xfrm>
              <a:prstGeom prst="rect">
                <a:avLst/>
              </a:prstGeom>
              <a:solidFill>
                <a:schemeClr val="tx1">
                  <a:alpha val="40000"/>
                </a:schemeClr>
              </a:solidFill>
            </p:spPr>
            <p:txBody>
              <a:bodyPr wrap="none" lIns="45720" tIns="0" rIns="0" bIns="0" rtlCol="0">
                <a:spAutoFit/>
              </a:bodyPr>
              <a:lstStyle/>
              <a:p>
                <a:r>
                  <a:rPr lang="en-US" sz="1200" dirty="0">
                    <a:solidFill>
                      <a:schemeClr val="bg1"/>
                    </a:solidFill>
                    <a:latin typeface="Arial Black" panose="020B0A04020102020204" pitchFamily="34" charset="0"/>
                  </a:rPr>
                  <a:t>Industry Apps</a:t>
                </a:r>
              </a:p>
            </p:txBody>
          </p:sp>
        </p:grpSp>
        <p:grpSp>
          <p:nvGrpSpPr>
            <p:cNvPr id="11" name="Group 10"/>
            <p:cNvGrpSpPr/>
            <p:nvPr/>
          </p:nvGrpSpPr>
          <p:grpSpPr>
            <a:xfrm>
              <a:off x="5041676" y="4038600"/>
              <a:ext cx="1300480" cy="731520"/>
              <a:chOff x="5041676" y="4047277"/>
              <a:chExt cx="1300480" cy="731520"/>
            </a:xfrm>
          </p:grpSpPr>
          <p:pic>
            <p:nvPicPr>
              <p:cNvPr id="12" name="Picture 11"/>
              <p:cNvPicPr>
                <a:picLocks noChangeAspect="1"/>
              </p:cNvPicPr>
              <p:nvPr/>
            </p:nvPicPr>
            <p:blipFill>
              <a:blip r:embed="rId1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041676" y="4047277"/>
                <a:ext cx="1300480" cy="731520"/>
              </a:xfrm>
              <a:prstGeom prst="rect">
                <a:avLst/>
              </a:prstGeom>
            </p:spPr>
          </p:pic>
          <p:sp>
            <p:nvSpPr>
              <p:cNvPr id="25" name="TextBox 24"/>
              <p:cNvSpPr txBox="1"/>
              <p:nvPr/>
            </p:nvSpPr>
            <p:spPr>
              <a:xfrm>
                <a:off x="5041676" y="4594131"/>
                <a:ext cx="778611" cy="184666"/>
              </a:xfrm>
              <a:prstGeom prst="rect">
                <a:avLst/>
              </a:prstGeom>
              <a:solidFill>
                <a:schemeClr val="tx1">
                  <a:alpha val="40000"/>
                </a:schemeClr>
              </a:solidFill>
            </p:spPr>
            <p:txBody>
              <a:bodyPr wrap="none" lIns="45720" tIns="0" rIns="45720" bIns="0" rtlCol="0">
                <a:spAutoFit/>
              </a:bodyPr>
              <a:lstStyle/>
              <a:p>
                <a:r>
                  <a:rPr lang="en-US" sz="1200" dirty="0">
                    <a:solidFill>
                      <a:schemeClr val="bg1"/>
                    </a:solidFill>
                    <a:latin typeface="Arial Black" panose="020B0A04020102020204" pitchFamily="34" charset="0"/>
                  </a:rPr>
                  <a:t>ATCSCC</a:t>
                </a:r>
              </a:p>
            </p:txBody>
          </p:sp>
        </p:grpSp>
        <p:grpSp>
          <p:nvGrpSpPr>
            <p:cNvPr id="18" name="Group 17"/>
            <p:cNvGrpSpPr/>
            <p:nvPr/>
          </p:nvGrpSpPr>
          <p:grpSpPr>
            <a:xfrm>
              <a:off x="2819400" y="5403287"/>
              <a:ext cx="1297021" cy="731520"/>
              <a:chOff x="2286000" y="4628428"/>
              <a:chExt cx="1297021" cy="731520"/>
            </a:xfrm>
          </p:grpSpPr>
          <p:pic>
            <p:nvPicPr>
              <p:cNvPr id="10" name="Picture 9"/>
              <p:cNvPicPr>
                <a:picLocks noChangeAspect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286000" y="4628428"/>
                <a:ext cx="1297021" cy="731520"/>
              </a:xfrm>
              <a:prstGeom prst="rect">
                <a:avLst/>
              </a:prstGeom>
            </p:spPr>
          </p:pic>
          <p:sp>
            <p:nvSpPr>
              <p:cNvPr id="29" name="TextBox 28"/>
              <p:cNvSpPr txBox="1"/>
              <p:nvPr/>
            </p:nvSpPr>
            <p:spPr>
              <a:xfrm>
                <a:off x="2286000" y="5175282"/>
                <a:ext cx="1066702" cy="184666"/>
              </a:xfrm>
              <a:prstGeom prst="rect">
                <a:avLst/>
              </a:prstGeom>
              <a:solidFill>
                <a:schemeClr val="tx1">
                  <a:alpha val="40000"/>
                </a:schemeClr>
              </a:solidFill>
            </p:spPr>
            <p:txBody>
              <a:bodyPr wrap="none" lIns="45720" tIns="0" rIns="45720" bIns="0" rtlCol="0">
                <a:spAutoFit/>
              </a:bodyPr>
              <a:lstStyle/>
              <a:p>
                <a:r>
                  <a:rPr lang="en-US" sz="1200" dirty="0">
                    <a:solidFill>
                      <a:schemeClr val="bg1"/>
                    </a:solidFill>
                    <a:latin typeface="Arial Black" panose="020B0A04020102020204" pitchFamily="34" charset="0"/>
                  </a:rPr>
                  <a:t>Airport Ops</a:t>
                </a:r>
              </a:p>
            </p:txBody>
          </p:sp>
        </p:grpSp>
        <p:grpSp>
          <p:nvGrpSpPr>
            <p:cNvPr id="14" name="Group 13"/>
            <p:cNvGrpSpPr/>
            <p:nvPr/>
          </p:nvGrpSpPr>
          <p:grpSpPr>
            <a:xfrm>
              <a:off x="2814320" y="4044317"/>
              <a:ext cx="1300480" cy="731520"/>
              <a:chOff x="242989" y="3489662"/>
              <a:chExt cx="1300480" cy="731520"/>
            </a:xfrm>
          </p:grpSpPr>
          <p:pic>
            <p:nvPicPr>
              <p:cNvPr id="56" name="Picture 55"/>
              <p:cNvPicPr>
                <a:picLocks noChangeAspect="1"/>
              </p:cNvPicPr>
              <p:nvPr/>
            </p:nvPicPr>
            <p:blipFill>
              <a:blip r:embed="rId1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42989" y="3489662"/>
                <a:ext cx="1300480" cy="731520"/>
              </a:xfrm>
              <a:prstGeom prst="rect">
                <a:avLst/>
              </a:prstGeom>
            </p:spPr>
          </p:pic>
          <p:sp>
            <p:nvSpPr>
              <p:cNvPr id="57" name="TextBox 56"/>
              <p:cNvSpPr txBox="1"/>
              <p:nvPr/>
            </p:nvSpPr>
            <p:spPr>
              <a:xfrm>
                <a:off x="242989" y="4036516"/>
                <a:ext cx="1022396" cy="184666"/>
              </a:xfrm>
              <a:prstGeom prst="rect">
                <a:avLst/>
              </a:prstGeom>
              <a:solidFill>
                <a:schemeClr val="tx1">
                  <a:alpha val="40000"/>
                </a:schemeClr>
              </a:solidFill>
            </p:spPr>
            <p:txBody>
              <a:bodyPr wrap="none" lIns="45720" tIns="0" rIns="45720" bIns="0" rtlCol="0">
                <a:spAutoFit/>
              </a:bodyPr>
              <a:lstStyle/>
              <a:p>
                <a:r>
                  <a:rPr lang="en-US" sz="1200" dirty="0">
                    <a:solidFill>
                      <a:schemeClr val="bg1"/>
                    </a:solidFill>
                    <a:latin typeface="Arial Black" panose="020B0A04020102020204" pitchFamily="34" charset="0"/>
                  </a:rPr>
                  <a:t>Airline Ops</a:t>
                </a:r>
              </a:p>
            </p:txBody>
          </p:sp>
        </p:grpSp>
        <p:sp>
          <p:nvSpPr>
            <p:cNvPr id="53" name="TextBox 52"/>
            <p:cNvSpPr txBox="1"/>
            <p:nvPr/>
          </p:nvSpPr>
          <p:spPr>
            <a:xfrm>
              <a:off x="2391271" y="4802174"/>
              <a:ext cx="2180729" cy="553998"/>
            </a:xfrm>
            <a:prstGeom prst="rect">
              <a:avLst/>
            </a:prstGeom>
            <a:noFill/>
          </p:spPr>
          <p:txBody>
            <a:bodyPr wrap="square" lIns="45720" tIns="0" rIns="45720" bIns="0" rtlCol="0">
              <a:spAutoFit/>
            </a:bodyPr>
            <a:lstStyle/>
            <a:p>
              <a:pPr marL="114300" indent="-114300">
                <a:buFont typeface="Arial" panose="020B0604020202020204" pitchFamily="34" charset="0"/>
                <a:buChar char="•"/>
              </a:pPr>
              <a:r>
                <a:rPr lang="en-US" sz="1200" dirty="0">
                  <a:latin typeface="Arial" panose="020B0604020202020204" pitchFamily="34" charset="0"/>
                  <a:cs typeface="Arial" panose="020B0604020202020204" pitchFamily="34" charset="0"/>
                </a:rPr>
                <a:t>Earliest off block times</a:t>
              </a:r>
            </a:p>
            <a:p>
              <a:pPr marL="114300" indent="-114300">
                <a:buFont typeface="Arial" panose="020B0604020202020204" pitchFamily="34" charset="0"/>
                <a:buChar char="•"/>
              </a:pPr>
              <a:r>
                <a:rPr lang="en-US" sz="1200" dirty="0">
                  <a:latin typeface="Arial" panose="020B0604020202020204" pitchFamily="34" charset="0"/>
                  <a:cs typeface="Arial" panose="020B0604020202020204" pitchFamily="34" charset="0"/>
                </a:rPr>
                <a:t>Airline priorities via CDM</a:t>
              </a:r>
            </a:p>
            <a:p>
              <a:pPr marL="114300" indent="-114300">
                <a:buFont typeface="Arial" panose="020B0604020202020204" pitchFamily="34" charset="0"/>
                <a:buChar char="•"/>
              </a:pPr>
              <a:r>
                <a:rPr lang="en-US" sz="1200" dirty="0">
                  <a:latin typeface="Arial" panose="020B0604020202020204" pitchFamily="34" charset="0"/>
                  <a:cs typeface="Arial" panose="020B0604020202020204" pitchFamily="34" charset="0"/>
                </a:rPr>
                <a:t>Flight data</a:t>
              </a:r>
            </a:p>
          </p:txBody>
        </p:sp>
        <p:sp>
          <p:nvSpPr>
            <p:cNvPr id="55" name="TextBox 54"/>
            <p:cNvSpPr txBox="1"/>
            <p:nvPr/>
          </p:nvSpPr>
          <p:spPr>
            <a:xfrm>
              <a:off x="2400301" y="6134807"/>
              <a:ext cx="2171698" cy="369332"/>
            </a:xfrm>
            <a:prstGeom prst="rect">
              <a:avLst/>
            </a:prstGeom>
            <a:noFill/>
          </p:spPr>
          <p:txBody>
            <a:bodyPr wrap="square" lIns="45720" tIns="0" rIns="45720" bIns="0" rtlCol="0">
              <a:spAutoFit/>
            </a:bodyPr>
            <a:lstStyle/>
            <a:p>
              <a:pPr marL="114300" indent="-114300">
                <a:buFont typeface="Arial" panose="020B0604020202020204" pitchFamily="34" charset="0"/>
                <a:buChar char="•"/>
              </a:pPr>
              <a:r>
                <a:rPr lang="en-US" sz="1200" dirty="0">
                  <a:latin typeface="Arial" panose="020B0604020202020204" pitchFamily="34" charset="0"/>
                  <a:cs typeface="Arial" panose="020B0604020202020204" pitchFamily="34" charset="0"/>
                </a:rPr>
                <a:t>Airport conditions</a:t>
              </a:r>
            </a:p>
            <a:p>
              <a:pPr marL="114300" indent="-114300">
                <a:buFont typeface="Arial" panose="020B0604020202020204" pitchFamily="34" charset="0"/>
                <a:buChar char="•"/>
              </a:pPr>
              <a:r>
                <a:rPr lang="en-US" sz="1200" dirty="0">
                  <a:latin typeface="Arial" panose="020B0604020202020204" pitchFamily="34" charset="0"/>
                  <a:cs typeface="Arial" panose="020B0604020202020204" pitchFamily="34" charset="0"/>
                </a:rPr>
                <a:t>Additional flight operators</a:t>
              </a:r>
            </a:p>
          </p:txBody>
        </p:sp>
        <p:sp>
          <p:nvSpPr>
            <p:cNvPr id="58" name="TextBox 57"/>
            <p:cNvSpPr txBox="1"/>
            <p:nvPr/>
          </p:nvSpPr>
          <p:spPr>
            <a:xfrm>
              <a:off x="4581029" y="6141720"/>
              <a:ext cx="2162669" cy="369332"/>
            </a:xfrm>
            <a:prstGeom prst="rect">
              <a:avLst/>
            </a:prstGeom>
            <a:noFill/>
          </p:spPr>
          <p:txBody>
            <a:bodyPr wrap="square" lIns="45720" tIns="0" rIns="45720" bIns="0" rtlCol="0">
              <a:spAutoFit/>
            </a:bodyPr>
            <a:lstStyle/>
            <a:p>
              <a:pPr marL="114300" indent="-114300">
                <a:buFont typeface="Arial" panose="020B0604020202020204" pitchFamily="34" charset="0"/>
                <a:buChar char="•"/>
              </a:pPr>
              <a:r>
                <a:rPr lang="en-US" sz="1200" dirty="0">
                  <a:latin typeface="Arial" panose="020B0604020202020204" pitchFamily="34" charset="0"/>
                  <a:cs typeface="Arial" panose="020B0604020202020204" pitchFamily="34" charset="0"/>
                </a:rPr>
                <a:t>Information exchange with commercial applications</a:t>
              </a:r>
            </a:p>
          </p:txBody>
        </p:sp>
        <p:sp>
          <p:nvSpPr>
            <p:cNvPr id="59" name="TextBox 58"/>
            <p:cNvSpPr txBox="1"/>
            <p:nvPr/>
          </p:nvSpPr>
          <p:spPr>
            <a:xfrm>
              <a:off x="4581028" y="4772932"/>
              <a:ext cx="2162669" cy="553998"/>
            </a:xfrm>
            <a:prstGeom prst="rect">
              <a:avLst/>
            </a:prstGeom>
            <a:noFill/>
          </p:spPr>
          <p:txBody>
            <a:bodyPr wrap="square" lIns="45720" tIns="0" rIns="45720" bIns="0" rtlCol="0">
              <a:spAutoFit/>
            </a:bodyPr>
            <a:lstStyle/>
            <a:p>
              <a:pPr marL="114300" indent="-114300">
                <a:buFont typeface="Arial" panose="020B0604020202020204" pitchFamily="34" charset="0"/>
                <a:buChar char="•"/>
              </a:pPr>
              <a:r>
                <a:rPr lang="en-US" sz="1200" dirty="0">
                  <a:latin typeface="Arial" panose="020B0604020202020204" pitchFamily="34" charset="0"/>
                  <a:cs typeface="Arial" panose="020B0604020202020204" pitchFamily="34" charset="0"/>
                </a:rPr>
                <a:t>Strategic TMIs</a:t>
              </a:r>
            </a:p>
            <a:p>
              <a:pPr marL="114300" indent="-114300">
                <a:buFont typeface="Arial" panose="020B0604020202020204" pitchFamily="34" charset="0"/>
                <a:buChar char="•"/>
              </a:pPr>
              <a:r>
                <a:rPr lang="en-US" sz="1200" dirty="0">
                  <a:latin typeface="Arial" panose="020B0604020202020204" pitchFamily="34" charset="0"/>
                  <a:cs typeface="Arial" panose="020B0604020202020204" pitchFamily="34" charset="0"/>
                </a:rPr>
                <a:t>Surface delays</a:t>
              </a:r>
            </a:p>
            <a:p>
              <a:pPr marL="114300" indent="-114300">
                <a:buFont typeface="Arial" panose="020B0604020202020204" pitchFamily="34" charset="0"/>
                <a:buChar char="•"/>
              </a:pPr>
              <a:r>
                <a:rPr lang="en-US" sz="1200" dirty="0">
                  <a:latin typeface="Arial" panose="020B0604020202020204" pitchFamily="34" charset="0"/>
                  <a:cs typeface="Arial" panose="020B0604020202020204" pitchFamily="34" charset="0"/>
                </a:rPr>
                <a:t>Multi-center coordination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438115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3_Presentation Master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sential">
      <a:majorFont>
        <a:latin typeface="Arial Black"/>
        <a:ea typeface=""/>
        <a:cs typeface=""/>
        <a:font script="Jpan" typeface="ＭＳ Ｐゴシック"/>
        <a:font script="Hang" typeface="HY견고딕"/>
        <a:font script="Hans" typeface="微软雅黑"/>
        <a:font script="Hant" typeface="微軟正黑體"/>
        <a:font script="Arab" typeface="Tahoma"/>
        <a:font script="Hebr" typeface="Ta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Blank Presentatio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lank Presentation">
      <a:majorFont>
        <a:latin typeface="Helvetica"/>
        <a:ea typeface="ＭＳ Ｐゴシック"/>
        <a:cs typeface="ＭＳ Ｐゴシック"/>
      </a:majorFont>
      <a:minorFont>
        <a:latin typeface="Helvetica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0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 Black" pitchFamily="-108" charset="0"/>
            <a:ea typeface="ＭＳ Ｐゴシック" pitchFamily="-108" charset="-128"/>
            <a:cs typeface="ＭＳ Ｐゴシック" pitchFamily="-108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0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 Black" pitchFamily="-108" charset="0"/>
            <a:ea typeface="ＭＳ Ｐゴシック" pitchFamily="-108" charset="-128"/>
            <a:cs typeface="ＭＳ Ｐゴシック" pitchFamily="-108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DA7335E1805E44495268AE629753871" ma:contentTypeVersion="6" ma:contentTypeDescription="Create a new document." ma:contentTypeScope="" ma:versionID="bafd424518a3d855d9383cb3da8610d1">
  <xsd:schema xmlns:xsd="http://www.w3.org/2001/XMLSchema" xmlns:xs="http://www.w3.org/2001/XMLSchema" xmlns:p="http://schemas.microsoft.com/office/2006/metadata/properties" xmlns:ns2="a4c11e10-6fbc-43d3-ac72-3e5fce9ced22" targetNamespace="http://schemas.microsoft.com/office/2006/metadata/properties" ma:root="true" ma:fieldsID="c1e546dc03a8a1795afe111ee3498295" ns2:_="">
    <xsd:import namespace="a4c11e10-6fbc-43d3-ac72-3e5fce9ced2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4c11e10-6fbc-43d3-ac72-3e5fce9ced2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A478D6DC-4130-456E-B582-96FCF9EEAC56}">
  <ds:schemaRefs>
    <ds:schemaRef ds:uri="http://purl.org/dc/dcmitype/"/>
    <ds:schemaRef ds:uri="http://purl.org/dc/terms/"/>
    <ds:schemaRef ds:uri="http://schemas.openxmlformats.org/package/2006/metadata/core-properties"/>
    <ds:schemaRef ds:uri="http://schemas.microsoft.com/office/infopath/2007/PartnerControls"/>
    <ds:schemaRef ds:uri="http://schemas.microsoft.com/office/2006/documentManagement/types"/>
    <ds:schemaRef ds:uri="http://schemas.microsoft.com/office/2006/metadata/properties"/>
    <ds:schemaRef ds:uri="http://www.w3.org/XML/1998/namespace"/>
    <ds:schemaRef ds:uri="http://purl.org/dc/elements/1.1/"/>
  </ds:schemaRefs>
</ds:datastoreItem>
</file>

<file path=customXml/itemProps2.xml><?xml version="1.0" encoding="utf-8"?>
<ds:datastoreItem xmlns:ds="http://schemas.openxmlformats.org/officeDocument/2006/customXml" ds:itemID="{177E12F4-021C-4D14-B393-09AF44F3956D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F6938538-231D-4D57-9342-9E4AB4F8AB93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8464</TotalTime>
  <Words>2987</Words>
  <Application>Microsoft Office PowerPoint</Application>
  <PresentationFormat>On-screen Show (4:3)</PresentationFormat>
  <Paragraphs>525</Paragraphs>
  <Slides>24</Slides>
  <Notes>22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24</vt:i4>
      </vt:variant>
    </vt:vector>
  </HeadingPairs>
  <TitlesOfParts>
    <vt:vector size="26" baseType="lpstr">
      <vt:lpstr>3_Presentation Master</vt:lpstr>
      <vt:lpstr>1_Blank Presentation</vt:lpstr>
      <vt:lpstr>Airspace Operations and Safety Program (AOSP) Airspace Technology Demonstrations (ATD) Project </vt:lpstr>
      <vt:lpstr>ATD Domains</vt:lpstr>
      <vt:lpstr>Outline</vt:lpstr>
      <vt:lpstr>The Journey Thus Far</vt:lpstr>
      <vt:lpstr>The Journey Thus Far (cont.)</vt:lpstr>
      <vt:lpstr>PowerPoint Presentation</vt:lpstr>
      <vt:lpstr>ATD-2 Goal, Objectives and Outcomes</vt:lpstr>
      <vt:lpstr>Contributing Technologies</vt:lpstr>
      <vt:lpstr>ATD-2 Overview Operational Concept Graphic (OV-1)</vt:lpstr>
      <vt:lpstr>Field Demonstration Partners</vt:lpstr>
      <vt:lpstr>Stakeholder Engagement</vt:lpstr>
      <vt:lpstr>Technology Transfer Strategy</vt:lpstr>
      <vt:lpstr>IADS Research Transition Team</vt:lpstr>
      <vt:lpstr>Outline</vt:lpstr>
      <vt:lpstr>ATD-3 Integrated Concept</vt:lpstr>
      <vt:lpstr>Multi-Flight Common Route (MFCR) </vt:lpstr>
      <vt:lpstr>Traffic Aware Strategic Aircrew Request (TASAR)</vt:lpstr>
      <vt:lpstr>Dynamic Re-routes for Arrivals in Weather (DRAW)</vt:lpstr>
      <vt:lpstr>Optimized Route Capability (ORC)</vt:lpstr>
      <vt:lpstr>PowerPoint Presentation</vt:lpstr>
      <vt:lpstr>PowerPoint Presentation</vt:lpstr>
      <vt:lpstr>PowerPoint Presentation</vt:lpstr>
      <vt:lpstr>Key Upcoming Events</vt:lpstr>
      <vt:lpstr>Summary</vt:lpstr>
    </vt:vector>
  </TitlesOfParts>
  <Company>HPES ACES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Wang, Easter M. (ARC-AFH)[UNIV OF CALIFORNIA   SANTA CRUZ]</dc:creator>
  <cp:lastModifiedBy>Fitzpatrick, Kimberly CTR (FAA)</cp:lastModifiedBy>
  <cp:revision>791</cp:revision>
  <cp:lastPrinted>2016-04-25T17:26:48Z</cp:lastPrinted>
  <dcterms:created xsi:type="dcterms:W3CDTF">2015-04-14T17:55:52Z</dcterms:created>
  <dcterms:modified xsi:type="dcterms:W3CDTF">2016-08-10T17:47:59Z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0x0101009DA7335E1805E44495268AE629753871</vt:lpwstr>
  </property>
</Properties>
</file>