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42"/>
  </p:notesMasterIdLst>
  <p:handoutMasterIdLst>
    <p:handoutMasterId r:id="rId43"/>
  </p:handoutMasterIdLst>
  <p:sldIdLst>
    <p:sldId id="2012" r:id="rId5"/>
    <p:sldId id="1893" r:id="rId6"/>
    <p:sldId id="1994" r:id="rId7"/>
    <p:sldId id="1767" r:id="rId8"/>
    <p:sldId id="2017" r:id="rId9"/>
    <p:sldId id="2030" r:id="rId10"/>
    <p:sldId id="2018" r:id="rId11"/>
    <p:sldId id="2019" r:id="rId12"/>
    <p:sldId id="2007" r:id="rId13"/>
    <p:sldId id="2006" r:id="rId14"/>
    <p:sldId id="1992" r:id="rId15"/>
    <p:sldId id="1905" r:id="rId16"/>
    <p:sldId id="1835" r:id="rId17"/>
    <p:sldId id="1837" r:id="rId18"/>
    <p:sldId id="1993" r:id="rId19"/>
    <p:sldId id="1836" r:id="rId20"/>
    <p:sldId id="2022" r:id="rId21"/>
    <p:sldId id="2020" r:id="rId22"/>
    <p:sldId id="2000" r:id="rId23"/>
    <p:sldId id="2021" r:id="rId24"/>
    <p:sldId id="2026" r:id="rId25"/>
    <p:sldId id="2027" r:id="rId26"/>
    <p:sldId id="2028" r:id="rId27"/>
    <p:sldId id="2002" r:id="rId28"/>
    <p:sldId id="2032" r:id="rId29"/>
    <p:sldId id="2033" r:id="rId30"/>
    <p:sldId id="2029" r:id="rId31"/>
    <p:sldId id="2024" r:id="rId32"/>
    <p:sldId id="2025" r:id="rId33"/>
    <p:sldId id="2034" r:id="rId34"/>
    <p:sldId id="1914" r:id="rId35"/>
    <p:sldId id="2035" r:id="rId36"/>
    <p:sldId id="1913" r:id="rId37"/>
    <p:sldId id="2014" r:id="rId38"/>
    <p:sldId id="2016" r:id="rId39"/>
    <p:sldId id="2023" r:id="rId40"/>
    <p:sldId id="2031" r:id="rId4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D6C057AE-7DC0-497C-ABDE-0BA6EEDE2350}">
          <p14:sldIdLst>
            <p14:sldId id="2012"/>
          </p14:sldIdLst>
        </p14:section>
        <p14:section name="Overview" id="{635BFC9A-897C-401D-9C65-2A6F51ED91A6}">
          <p14:sldIdLst>
            <p14:sldId id="1893"/>
            <p14:sldId id="1994"/>
            <p14:sldId id="1767"/>
            <p14:sldId id="2017"/>
            <p14:sldId id="2030"/>
            <p14:sldId id="2018"/>
            <p14:sldId id="2019"/>
            <p14:sldId id="2007"/>
            <p14:sldId id="2006"/>
            <p14:sldId id="1992"/>
            <p14:sldId id="1905"/>
            <p14:sldId id="1835"/>
            <p14:sldId id="1837"/>
            <p14:sldId id="1993"/>
            <p14:sldId id="1836"/>
            <p14:sldId id="2022"/>
            <p14:sldId id="2020"/>
            <p14:sldId id="2000"/>
            <p14:sldId id="2021"/>
            <p14:sldId id="2026"/>
            <p14:sldId id="2027"/>
            <p14:sldId id="2028"/>
            <p14:sldId id="2002"/>
            <p14:sldId id="2032"/>
            <p14:sldId id="2033"/>
            <p14:sldId id="2029"/>
            <p14:sldId id="2024"/>
            <p14:sldId id="2025"/>
            <p14:sldId id="2034"/>
            <p14:sldId id="1914"/>
            <p14:sldId id="2035"/>
            <p14:sldId id="1913"/>
            <p14:sldId id="2014"/>
            <p14:sldId id="2016"/>
            <p14:sldId id="2023"/>
            <p14:sldId id="20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D5A5"/>
    <a:srgbClr val="DEC6A9"/>
    <a:srgbClr val="B38A2D"/>
    <a:srgbClr val="0A3D91"/>
    <a:srgbClr val="C60C30"/>
    <a:srgbClr val="003D78"/>
    <a:srgbClr val="003342"/>
    <a:srgbClr val="B49865"/>
    <a:srgbClr val="737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4" autoAdjust="0"/>
    <p:restoredTop sz="96320" autoAdjust="0"/>
  </p:normalViewPr>
  <p:slideViewPr>
    <p:cSldViewPr snapToGrid="0">
      <p:cViewPr>
        <p:scale>
          <a:sx n="75" d="100"/>
          <a:sy n="75" d="100"/>
        </p:scale>
        <p:origin x="-1170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9736"/>
    </p:cViewPr>
  </p:sorterViewPr>
  <p:notesViewPr>
    <p:cSldViewPr>
      <p:cViewPr varScale="1">
        <p:scale>
          <a:sx n="153" d="100"/>
          <a:sy n="153" d="100"/>
        </p:scale>
        <p:origin x="-2720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>
              <a:defRPr sz="1200"/>
            </a:lvl1pPr>
          </a:lstStyle>
          <a:p>
            <a:endParaRPr lang="en-US" sz="1400" dirty="0">
              <a:latin typeface="Teen" panose="020004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>
              <a:defRPr sz="1200"/>
            </a:lvl1pPr>
          </a:lstStyle>
          <a:p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>
              <a:defRPr sz="1200"/>
            </a:lvl1pPr>
          </a:lstStyle>
          <a:p>
            <a:fld id="{E405C12D-C957-4450-942A-A7BE1DD8AB10}" type="slidenum">
              <a:rPr lang="en-US" sz="1000">
                <a:latin typeface="Teen" panose="02000400000000000000" pitchFamily="2" charset="0"/>
              </a:rPr>
              <a:t>‹#›</a:t>
            </a:fld>
            <a:endParaRPr lang="en-US" sz="1000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8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>
              <a:defRPr sz="1200"/>
            </a:lvl1pPr>
          </a:lstStyle>
          <a:p>
            <a:fld id="{F111895D-F905-4626-9AAE-F149A62820CB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4" tIns="46472" rIns="92944" bIns="464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0"/>
            <a:ext cx="5588000" cy="4177665"/>
          </a:xfrm>
          <a:prstGeom prst="rect">
            <a:avLst/>
          </a:prstGeom>
        </p:spPr>
        <p:txBody>
          <a:bodyPr vert="horz" lIns="92944" tIns="46472" rIns="92944" bIns="464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4" cy="464185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>
              <a:defRPr sz="1200"/>
            </a:lvl1pPr>
          </a:lstStyle>
          <a:p>
            <a:fld id="{466427DE-07CF-4D78-8674-80AD577F7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4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6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Spraying/seeding</a:t>
            </a:r>
            <a:r>
              <a:rPr lang="en-US" baseline="0" dirty="0" smtClean="0"/>
              <a:t> appears to be missing (agriculture is a surveillance drone?).</a:t>
            </a:r>
          </a:p>
          <a:p>
            <a:r>
              <a:rPr lang="en-US" baseline="0" dirty="0" smtClean="0"/>
              <a:t>News-gathering should be mentioned if all of these others are mentioned.</a:t>
            </a:r>
            <a:br>
              <a:rPr lang="en-US" baseline="0" dirty="0" smtClean="0"/>
            </a:br>
            <a:r>
              <a:rPr lang="en-US" baseline="0" dirty="0" smtClean="0"/>
              <a:t>Combining this, rationalizing them, into some types of categories may be very helpful and should be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6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Flexibility where possible, and structure where necessary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Consider the needs of national security, safe airspace operations, economic opportunities, and emerging technologies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Risk-based approach based on population density, assets on the ground, density of operations, etc. 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Digital, virtual, dynamic, and as needed 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UTM services to manage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5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Allows requester to create and submit one or more trajectories </a:t>
            </a:r>
          </a:p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Shows all airspace constraints (dynamic and static geo-fences)</a:t>
            </a:r>
          </a:p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Supports connection to external subsystems (e.g., 3D maps, weather data, etc.) through standardized interface protocols</a:t>
            </a:r>
          </a:p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Assesses and advises for trajectory interference or constraint violations</a:t>
            </a:r>
          </a:p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Provides multiple trajectories for the same UAS with rank ordering to seek the best available trajectory in presence of other operations and constraints </a:t>
            </a:r>
          </a:p>
          <a:p>
            <a:pPr marL="349250" lvl="1" indent="-342900" defTabSz="9144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Tracks vehicle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2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Cloud-based architecture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UAS operations will be safer if a UTM system is available to support the functions associated with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Airspace management and geofencing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Weather and severe wind integration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Predict and manage congestion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Terrain and man-made objects database and avoidance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Maintain safe separation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Allow only authenticated operations</a:t>
            </a:r>
          </a:p>
          <a:p>
            <a:pPr lvl="1">
              <a:spcAft>
                <a:spcPts val="600"/>
              </a:spcAft>
            </a:pPr>
            <a:endParaRPr lang="en-US" sz="2400" dirty="0"/>
          </a:p>
          <a:p>
            <a:pPr marL="228539" indent="-228539">
              <a:spcBef>
                <a:spcPts val="600"/>
              </a:spcBef>
            </a:pPr>
            <a:r>
              <a:rPr lang="en-US" sz="1500" b="1" cap="small" dirty="0">
                <a:solidFill>
                  <a:schemeClr val="bg1"/>
                </a:solidFill>
              </a:rPr>
              <a:t>Analogy</a:t>
            </a:r>
            <a:r>
              <a:rPr lang="en-US" sz="1500" dirty="0">
                <a:solidFill>
                  <a:schemeClr val="bg1"/>
                </a:solidFill>
              </a:rPr>
              <a:t>:  Self-driving or person driving a car does not eliminate roads, traffic lights, and rules</a:t>
            </a:r>
          </a:p>
          <a:p>
            <a:pPr marL="228539" indent="-228539">
              <a:spcBef>
                <a:spcPts val="600"/>
              </a:spcBef>
              <a:spcAft>
                <a:spcPts val="600"/>
              </a:spcAft>
            </a:pPr>
            <a:r>
              <a:rPr lang="en-US" sz="1500" b="1" cap="small" dirty="0">
                <a:solidFill>
                  <a:schemeClr val="bg1"/>
                </a:solidFill>
              </a:rPr>
              <a:t>Missing: </a:t>
            </a:r>
            <a:r>
              <a:rPr lang="en-US" sz="1500" dirty="0">
                <a:solidFill>
                  <a:schemeClr val="bg1"/>
                </a:solidFill>
              </a:rPr>
              <a:t>Infrastructure to support operations at lower altitudes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6DF0-D72A-2E44-996C-BFC62816FC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48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3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Not</a:t>
            </a:r>
            <a:r>
              <a:rPr lang="en-US" sz="2600" baseline="0" dirty="0" smtClean="0"/>
              <a:t> every geographical area needs same UTM build -  can be tailored based on the needs of use case, density, etc.. 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Based upon four risk-based criteria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Density of people on the ground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Number of structures on the ground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Likelihood of manned operations in close proximity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Number of UAS operations in close proximity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Each build enables certain types of missions and provides certain services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Each build supports the missions and services of the previous build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Builds are intended to be developmental milestones, as well as, self-contained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" y="747"/>
            <a:ext cx="12239473" cy="6875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9" y="97971"/>
            <a:ext cx="6189135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2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National Aeronautics and Space Administration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927" y="160382"/>
            <a:ext cx="835104" cy="6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95961"/>
            <a:ext cx="10621819" cy="914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3600" b="1" cap="none" spc="0">
                <a:ln>
                  <a:solidFill>
                    <a:srgbClr val="0A3D91"/>
                  </a:solidFill>
                </a:ln>
                <a:solidFill>
                  <a:srgbClr val="0A3D91"/>
                </a:solidFill>
                <a:effectLst/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11379200" cy="5410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 marL="684213" indent="-342900">
              <a:defRPr sz="3000">
                <a:latin typeface="Arial"/>
                <a:cs typeface="Arial"/>
              </a:defRPr>
            </a:lvl2pPr>
            <a:lvl3pPr marL="1025525" indent="-341313">
              <a:buFont typeface="Courier New" panose="02070309020205020404" pitchFamily="49" charset="0"/>
              <a:buChar char="o"/>
              <a:defRPr sz="2800">
                <a:latin typeface="Arial"/>
                <a:cs typeface="Arial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350838"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368800" y="6613864"/>
            <a:ext cx="3860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675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"/>
            <a:ext cx="12192000" cy="1281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213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5" y="179609"/>
            <a:ext cx="10530609" cy="88923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3600" b="1" cap="none" spc="0">
                <a:ln>
                  <a:solidFill>
                    <a:srgbClr val="0A3D91"/>
                  </a:solidFill>
                </a:ln>
                <a:solidFill>
                  <a:srgbClr val="0A3D9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-Presentation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22349" y="779841"/>
            <a:ext cx="11788721" cy="0"/>
          </a:xfrm>
          <a:prstGeom prst="line">
            <a:avLst/>
          </a:prstGeom>
          <a:ln w="571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2031" y="159976"/>
            <a:ext cx="11725484" cy="446276"/>
          </a:xfrm>
        </p:spPr>
        <p:txBody>
          <a:bodyPr anchor="ctr" anchorCtr="0"/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83501" y="6594229"/>
            <a:ext cx="4569627" cy="3500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en-US" sz="1100" b="1" baseline="0" dirty="0" smtClean="0">
                <a:solidFill>
                  <a:srgbClr val="FF0000"/>
                </a:solidFill>
                <a:latin typeface="Arial"/>
                <a:cs typeface="Arial"/>
              </a:rPr>
              <a:t> NASA INTERNAL USE ONLY</a:t>
            </a:r>
            <a:endParaRPr lang="en-US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87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566400" cy="914400"/>
          </a:xfrm>
        </p:spPr>
        <p:txBody>
          <a:bodyPr>
            <a:normAutofit/>
          </a:bodyPr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3"/>
          <p:cNvPicPr preferRelativeResize="0"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92413" y="188642"/>
            <a:ext cx="95562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2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9609"/>
            <a:ext cx="10541000" cy="88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0079"/>
            <a:ext cx="3860800" cy="228600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0714"/>
            <a:ext cx="11277600" cy="506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709" y="241816"/>
            <a:ext cx="810491" cy="6606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237744" y="895604"/>
            <a:ext cx="10515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59000">
                  <a:srgbClr val="C60C30"/>
                </a:gs>
                <a:gs pos="0">
                  <a:srgbClr val="C60C3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853333" y="6620933"/>
            <a:ext cx="338667" cy="2201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A32A78-D941-9E43-ABFF-FD8CC5603B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none" spc="0">
          <a:ln>
            <a:solidFill>
              <a:srgbClr val="0A3D91"/>
            </a:solidFill>
          </a:ln>
          <a:solidFill>
            <a:srgbClr val="0A3D91"/>
          </a:solidFill>
          <a:effectLst/>
          <a:latin typeface="Arial Black" panose="020B0A04020102020204" pitchFamily="34" charset="0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84213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341313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33513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3952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3.wdp"/><Relationship Id="rId18" Type="http://schemas.openxmlformats.org/officeDocument/2006/relationships/image" Target="../media/image36.png"/><Relationship Id="rId26" Type="http://schemas.openxmlformats.org/officeDocument/2006/relationships/image" Target="../media/image42.png"/><Relationship Id="rId3" Type="http://schemas.openxmlformats.org/officeDocument/2006/relationships/image" Target="../media/image24.jpeg"/><Relationship Id="rId21" Type="http://schemas.microsoft.com/office/2007/relationships/hdphoto" Target="../media/hdphoto6.wdp"/><Relationship Id="rId34" Type="http://schemas.openxmlformats.org/officeDocument/2006/relationships/image" Target="../media/image49.jpe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11" Type="http://schemas.microsoft.com/office/2007/relationships/hdphoto" Target="../media/hdphoto2.wdp"/><Relationship Id="rId24" Type="http://schemas.openxmlformats.org/officeDocument/2006/relationships/image" Target="../media/image40.png"/><Relationship Id="rId32" Type="http://schemas.microsoft.com/office/2007/relationships/hdphoto" Target="../media/hdphoto7.wdp"/><Relationship Id="rId5" Type="http://schemas.openxmlformats.org/officeDocument/2006/relationships/image" Target="../media/image27.png"/><Relationship Id="rId15" Type="http://schemas.microsoft.com/office/2007/relationships/hdphoto" Target="../media/hdphoto4.wdp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31.jpeg"/><Relationship Id="rId19" Type="http://schemas.microsoft.com/office/2007/relationships/hdphoto" Target="../media/hdphoto5.wdp"/><Relationship Id="rId31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microsoft.com/office/2007/relationships/hdphoto" Target="../media/hdphoto1.wdp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50.png"/><Relationship Id="rId21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5" Type="http://schemas.openxmlformats.org/officeDocument/2006/relationships/image" Target="../media/image38.png"/><Relationship Id="rId10" Type="http://schemas.openxmlformats.org/officeDocument/2006/relationships/image" Target="../media/image53.png"/><Relationship Id="rId19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29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microsoft.com/office/2007/relationships/hdphoto" Target="../media/hdphoto10.wdp"/><Relationship Id="rId5" Type="http://schemas.openxmlformats.org/officeDocument/2006/relationships/image" Target="../media/image48.png"/><Relationship Id="rId15" Type="http://schemas.openxmlformats.org/officeDocument/2006/relationships/image" Target="../media/image59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microsoft.com/office/2007/relationships/hdphoto" Target="../media/hdphoto9.wdp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cet.org/updaily/socal_focus/history/la-as-subject/7th-and-broadwa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024" y="822256"/>
            <a:ext cx="11163869" cy="1982556"/>
          </a:xfrm>
        </p:spPr>
        <p:txBody>
          <a:bodyPr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Unmanned Aerial Systems Traffic Management (UTM)</a:t>
            </a:r>
            <a:b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Safely </a:t>
            </a:r>
            <a:r>
              <a:rPr lang="en-US" sz="32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Enabling </a:t>
            </a:r>
            <a:r>
              <a:rPr lang="en-US" sz="32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UAS Operations</a:t>
            </a:r>
            <a:br>
              <a:rPr lang="en-US" sz="32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in Low</a:t>
            </a:r>
            <a:r>
              <a:rPr lang="en-US" sz="32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-Altitude </a:t>
            </a:r>
            <a:r>
              <a:rPr lang="en-US" sz="32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Airspace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52335" y="1979772"/>
            <a:ext cx="8527597" cy="1718295"/>
          </a:xfr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NASA</a:t>
            </a:r>
          </a:p>
          <a:p>
            <a:pPr>
              <a:spcBef>
                <a:spcPts val="24"/>
              </a:spcBef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24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Moffett </a:t>
            </a:r>
            <a:r>
              <a:rPr lang="en-US" sz="2000" b="1" dirty="0">
                <a:solidFill>
                  <a:schemeClr val="bg1"/>
                </a:solidFill>
              </a:rPr>
              <a:t>Field, CA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Parimal.H.Kopardekar</a:t>
            </a:r>
            <a:r>
              <a:rPr lang="en-US" sz="2000" b="1" dirty="0">
                <a:solidFill>
                  <a:schemeClr val="bg1"/>
                </a:solidFill>
              </a:rPr>
              <a:t>@nasa.gov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179" y="5371648"/>
            <a:ext cx="4398175" cy="4401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37160" tIns="91440" bIns="18288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http://</a:t>
            </a:r>
            <a:r>
              <a:rPr lang="en-US" sz="1800" b="1" dirty="0" err="1" smtClean="0">
                <a:latin typeface="Arial"/>
                <a:cs typeface="Arial"/>
              </a:rPr>
              <a:t>www.utm</a:t>
            </a:r>
            <a:r>
              <a:rPr lang="en-US" b="1" dirty="0" err="1" smtClean="0">
                <a:latin typeface="Arial"/>
                <a:cs typeface="Arial"/>
              </a:rPr>
              <a:t>.arc.nasa.gov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-15699"/>
            <a:ext cx="10621819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Principles and Services for Safe Integration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Principles</a:t>
            </a:r>
          </a:p>
          <a:p>
            <a:pPr lvl="1"/>
            <a:r>
              <a:rPr lang="en-US" sz="1800" dirty="0" smtClean="0"/>
              <a:t>Authenticated users and UAS are allowed to operate in the airspace</a:t>
            </a:r>
          </a:p>
          <a:p>
            <a:pPr lvl="1"/>
            <a:r>
              <a:rPr lang="en-US" sz="1800" dirty="0" smtClean="0"/>
              <a:t>UAS stay clear of each other</a:t>
            </a:r>
          </a:p>
          <a:p>
            <a:pPr lvl="1"/>
            <a:r>
              <a:rPr lang="en-US" sz="1800" dirty="0" smtClean="0"/>
              <a:t>UAS and manned aircraft stay clear of each other</a:t>
            </a:r>
          </a:p>
          <a:p>
            <a:pPr lvl="1"/>
            <a:r>
              <a:rPr lang="en-US" sz="1800" dirty="0" smtClean="0"/>
              <a:t>UAS operator has complete awareness of airspace and other constraints and stay clear of them</a:t>
            </a:r>
          </a:p>
          <a:p>
            <a:pPr lvl="1"/>
            <a:r>
              <a:rPr lang="en-US" sz="1800" dirty="0" smtClean="0"/>
              <a:t>Public safety UAS have priority over other UAS </a:t>
            </a:r>
          </a:p>
          <a:p>
            <a:endParaRPr lang="en-US" sz="2000" dirty="0" smtClean="0"/>
          </a:p>
          <a:p>
            <a:r>
              <a:rPr lang="en-US" sz="2000" dirty="0" smtClean="0"/>
              <a:t>Key UAS related services</a:t>
            </a:r>
          </a:p>
          <a:p>
            <a:pPr lvl="1"/>
            <a:r>
              <a:rPr lang="en-US" sz="1800" dirty="0" smtClean="0"/>
              <a:t>Authentication</a:t>
            </a:r>
          </a:p>
          <a:p>
            <a:pPr lvl="1"/>
            <a:r>
              <a:rPr lang="en-US" sz="1800" dirty="0" smtClean="0"/>
              <a:t>Airspace configuration and static and dynamic geo-fence definitions</a:t>
            </a:r>
          </a:p>
          <a:p>
            <a:pPr lvl="1"/>
            <a:r>
              <a:rPr lang="en-US" sz="1800" dirty="0" smtClean="0"/>
              <a:t>Weather and wind prediction and sensing</a:t>
            </a:r>
          </a:p>
          <a:p>
            <a:pPr lvl="1"/>
            <a:r>
              <a:rPr lang="en-US" sz="1800" dirty="0" smtClean="0"/>
              <a:t>Conflict avoidance (e.g., airspace notification, V2V)</a:t>
            </a:r>
          </a:p>
          <a:p>
            <a:pPr lvl="1"/>
            <a:r>
              <a:rPr lang="en-US" sz="1800" dirty="0" smtClean="0"/>
              <a:t>Demand/capacity management</a:t>
            </a:r>
          </a:p>
          <a:p>
            <a:pPr lvl="1"/>
            <a:r>
              <a:rPr lang="en-US" sz="1800" dirty="0" smtClean="0"/>
              <a:t>Large-scale contingency management – GPS outage, cell outage, etc. </a:t>
            </a:r>
          </a:p>
          <a:p>
            <a:endParaRPr lang="en-US" sz="2000" dirty="0"/>
          </a:p>
          <a:p>
            <a:r>
              <a:rPr lang="en-US" sz="2000" smtClean="0"/>
              <a:t>Research platform </a:t>
            </a:r>
            <a:r>
              <a:rPr lang="en-US" sz="2000" dirty="0" smtClean="0"/>
              <a:t>is cloud-based</a:t>
            </a:r>
          </a:p>
          <a:p>
            <a:endParaRPr lang="en-US" sz="2000" dirty="0"/>
          </a:p>
          <a:p>
            <a:r>
              <a:rPr lang="en-US" sz="2000" dirty="0" smtClean="0"/>
              <a:t>UTM research identifies roles and responsibilities of operator, air navigation service provider, and UAS support service providers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867" y="1014043"/>
            <a:ext cx="5774271" cy="54206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37160" tIns="91440" bIns="182880" rtlCol="0">
            <a:noAutofit/>
          </a:bodyPr>
          <a:lstStyle/>
          <a:p>
            <a:r>
              <a:rPr lang="en-US" sz="2400" b="1" dirty="0"/>
              <a:t>UAS </a:t>
            </a:r>
            <a:r>
              <a:rPr lang="en-US" sz="2400" b="1" dirty="0" smtClean="0"/>
              <a:t>Operator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Work with Original equipment manufacturer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Communication</a:t>
            </a:r>
            <a:r>
              <a:rPr lang="en-US" sz="2000" dirty="0"/>
              <a:t>, </a:t>
            </a:r>
            <a:r>
              <a:rPr lang="en-US" sz="2000" dirty="0" smtClean="0"/>
              <a:t>Navigation, and </a:t>
            </a:r>
            <a:r>
              <a:rPr lang="en-US" sz="2000" dirty="0"/>
              <a:t>Surveillance (CNS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Register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Train/qualify to operate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Avoid other aircraft, terrain and obstacles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Respect airspace constraints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Avoid incompatible weather</a:t>
            </a:r>
          </a:p>
          <a:p>
            <a:endParaRPr lang="en-US" sz="2000" dirty="0"/>
          </a:p>
          <a:p>
            <a:r>
              <a:rPr lang="en-US" sz="2000" dirty="0"/>
              <a:t>Through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Performance-based regulation where practical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Limited categories of operator types, </a:t>
            </a:r>
            <a:r>
              <a:rPr lang="en-US" sz="2000" dirty="0" smtClean="0"/>
              <a:t>matched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to regulations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UAS Operator and ANSP/UTM Roles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97600" y="999068"/>
            <a:ext cx="5384800" cy="5486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Air </a:t>
            </a:r>
            <a:r>
              <a:rPr lang="en-US" sz="3100" b="1" dirty="0"/>
              <a:t>Navigation Service Provider </a:t>
            </a:r>
            <a:r>
              <a:rPr lang="en-US" sz="3100" b="1" dirty="0" smtClean="0"/>
              <a:t> (ANSP)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</a:t>
            </a:r>
            <a:r>
              <a:rPr lang="en-US" b="1" dirty="0" smtClean="0">
                <a:sym typeface="Wingdings"/>
              </a:rPr>
              <a:t>   </a:t>
            </a:r>
            <a:r>
              <a:rPr lang="en-US" sz="3100" b="1" i="1" dirty="0" smtClean="0"/>
              <a:t>UAS Traffic Management (</a:t>
            </a:r>
            <a:r>
              <a:rPr lang="en-US" sz="3100" b="1" i="1" dirty="0"/>
              <a:t>UTM)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Define </a:t>
            </a:r>
            <a:r>
              <a:rPr lang="en-US" sz="2600" dirty="0"/>
              <a:t>airspace constraints</a:t>
            </a:r>
          </a:p>
          <a:p>
            <a:r>
              <a:rPr lang="en-US" sz="2600" dirty="0"/>
              <a:t>Foster collaboration among UAS operators to </a:t>
            </a:r>
            <a:r>
              <a:rPr lang="en-US" sz="2600" dirty="0" err="1"/>
              <a:t>deconflict</a:t>
            </a:r>
            <a:r>
              <a:rPr lang="en-US" sz="2600" dirty="0"/>
              <a:t> their operations</a:t>
            </a:r>
          </a:p>
          <a:p>
            <a:r>
              <a:rPr lang="en-US" sz="2600" dirty="0"/>
              <a:t>Where demand warrants, provide air traffic control</a:t>
            </a:r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Through</a:t>
            </a:r>
          </a:p>
          <a:p>
            <a:r>
              <a:rPr lang="en-US" sz="2600" dirty="0"/>
              <a:t>Near real-time airspace control</a:t>
            </a:r>
          </a:p>
          <a:p>
            <a:r>
              <a:rPr lang="en-US" sz="2600" dirty="0"/>
              <a:t>Where it is needed, air traffic control integrated with manned aircraft traffic </a:t>
            </a:r>
            <a:r>
              <a:rPr lang="en-US" sz="2600" dirty="0" smtClean="0"/>
              <a:t>control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1" y="5789252"/>
            <a:ext cx="5772156" cy="7978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cs typeface="Arial"/>
              </a:rPr>
              <a:t>Third-party entities may provide support services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cs typeface="Arial"/>
              </a:rPr>
              <a:t>but are not separately categorized or regulated.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85" y="864578"/>
            <a:ext cx="3124200" cy="260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 Operator/UTM Functions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9392" y="1020926"/>
            <a:ext cx="6348063" cy="208203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/>
          <a:p>
            <a:pPr marL="0" indent="0">
              <a:buNone/>
            </a:pPr>
            <a:r>
              <a:rPr lang="en-US" sz="2600" b="1" cap="small" dirty="0" smtClean="0"/>
              <a:t>UTM: AIRSPACE </a:t>
            </a:r>
            <a:r>
              <a:rPr lang="en-US" sz="2600" b="1" cap="small" dirty="0"/>
              <a:t>Management </a:t>
            </a:r>
          </a:p>
          <a:p>
            <a:pPr marL="403225" indent="-234950"/>
            <a:r>
              <a:rPr lang="en-US" sz="2200" dirty="0" smtClean="0"/>
              <a:t>Notifications accessible to </a:t>
            </a:r>
            <a:r>
              <a:rPr lang="en-US" sz="2200" dirty="0"/>
              <a:t>UAS </a:t>
            </a:r>
            <a:r>
              <a:rPr lang="en-US" sz="2200" dirty="0" smtClean="0"/>
              <a:t>operators and public</a:t>
            </a:r>
          </a:p>
          <a:p>
            <a:pPr marL="403225" indent="-234950"/>
            <a:r>
              <a:rPr lang="en-US" sz="2200" dirty="0" smtClean="0"/>
              <a:t>Static (like TFR) and dynamic (like security or public health scenario)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392" y="3102967"/>
            <a:ext cx="6348063" cy="19369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cap="small" dirty="0" smtClean="0"/>
              <a:t>UAS Operator</a:t>
            </a:r>
            <a:endParaRPr lang="en-US" sz="2600" b="1" cap="small" dirty="0"/>
          </a:p>
          <a:p>
            <a:pPr marL="403225" indent="-236538"/>
            <a:r>
              <a:rPr lang="en-US" sz="2200" dirty="0" smtClean="0"/>
              <a:t>Broadcast identity (and possibly intent)</a:t>
            </a:r>
          </a:p>
          <a:p>
            <a:pPr marL="403225" indent="-236538"/>
            <a:r>
              <a:rPr lang="en-US" sz="2200" dirty="0" smtClean="0"/>
              <a:t>Operations accessible by all</a:t>
            </a:r>
            <a:endParaRPr lang="en-US" sz="2200" dirty="0"/>
          </a:p>
          <a:p>
            <a:pPr marL="403225" indent="-236538"/>
            <a:r>
              <a:rPr lang="en-US" sz="2200" dirty="0" smtClean="0"/>
              <a:t>No anonymous flying</a:t>
            </a:r>
            <a:endParaRPr lang="en-US" sz="2200" dirty="0"/>
          </a:p>
        </p:txBody>
      </p:sp>
      <p:pic>
        <p:nvPicPr>
          <p:cNvPr id="11" name="Picture 10" descr="IMG_00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141" y="2768487"/>
            <a:ext cx="2857339" cy="3809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4914489"/>
            <a:ext cx="3344152" cy="1769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59" y="4500691"/>
            <a:ext cx="3462384" cy="19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UAS Operator/UTM </a:t>
            </a:r>
            <a:r>
              <a:rPr lang="en-US" sz="3200" dirty="0"/>
              <a:t>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86" y="996185"/>
            <a:ext cx="7516731" cy="211954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91440" rIns="91440" bIns="45720" rtlCol="0">
            <a:noAutofit/>
          </a:bodyPr>
          <a:lstStyle/>
          <a:p>
            <a:pPr marL="58738" indent="0">
              <a:buNone/>
            </a:pPr>
            <a:r>
              <a:rPr lang="en-US" sz="2800" b="1" cap="small" dirty="0" smtClean="0"/>
              <a:t>UTM Example Airspace Management </a:t>
            </a:r>
          </a:p>
          <a:p>
            <a:pPr marL="688975" indent="-344488">
              <a:spcBef>
                <a:spcPts val="300"/>
              </a:spcBef>
            </a:pPr>
            <a:r>
              <a:rPr lang="en-US" sz="2400" dirty="0" smtClean="0"/>
              <a:t>Consider other traffic and underlying environment</a:t>
            </a:r>
          </a:p>
          <a:p>
            <a:pPr marL="688975" indent="-344488">
              <a:spcBef>
                <a:spcPts val="300"/>
              </a:spcBef>
            </a:pPr>
            <a:r>
              <a:rPr lang="en-US" sz="2400" dirty="0" smtClean="0"/>
              <a:t>Can be keep-out or keep-in requirement</a:t>
            </a:r>
          </a:p>
          <a:p>
            <a:pPr marL="688975" indent="-344488">
              <a:spcBef>
                <a:spcPts val="300"/>
              </a:spcBef>
            </a:pPr>
            <a:r>
              <a:rPr lang="en-US" sz="2400" dirty="0" smtClean="0"/>
              <a:t>May be static or dynamic (near-real time)</a:t>
            </a:r>
          </a:p>
          <a:p>
            <a:pPr marL="688975" indent="-344488">
              <a:spcBef>
                <a:spcPts val="300"/>
              </a:spcBef>
            </a:pPr>
            <a:endParaRPr lang="en-US" sz="2400" dirty="0" smtClean="0"/>
          </a:p>
        </p:txBody>
      </p:sp>
      <p:pic>
        <p:nvPicPr>
          <p:cNvPr id="5" name="Picture 4" descr="PK_Slide-airspac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118" y="1067073"/>
            <a:ext cx="3849440" cy="2556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K_Slide2-geofence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73" y="4291094"/>
            <a:ext cx="4822827" cy="25669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26" y="4332786"/>
            <a:ext cx="4720141" cy="25252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1660" y="3273067"/>
            <a:ext cx="7607674" cy="892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3pPr>
            <a:lvl4pPr marL="14335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cap="small" dirty="0" smtClean="0"/>
              <a:t>UAS Operator:</a:t>
            </a:r>
          </a:p>
          <a:p>
            <a:r>
              <a:rPr lang="en-US" sz="2000" dirty="0"/>
              <a:t>Operator can comply through </a:t>
            </a:r>
            <a:r>
              <a:rPr lang="en-US" sz="2000" dirty="0" err="1"/>
              <a:t>geofences</a:t>
            </a:r>
            <a:r>
              <a:rPr lang="en-US" sz="2000" dirty="0"/>
              <a:t> or operational control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97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UAS Operator/UTM Functions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9392" y="1020933"/>
            <a:ext cx="6348063" cy="319546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/>
          <a:p>
            <a:pPr marL="0" indent="0">
              <a:buNone/>
            </a:pPr>
            <a:r>
              <a:rPr lang="en-US" sz="2600" b="1" cap="small" dirty="0" smtClean="0"/>
              <a:t>UAS Operator: Traffic Avoidance</a:t>
            </a:r>
            <a:endParaRPr lang="en-US" sz="2600" b="1" cap="small" dirty="0"/>
          </a:p>
          <a:p>
            <a:pPr marL="403225" indent="-234950"/>
            <a:r>
              <a:rPr lang="en-US" sz="2200" dirty="0" smtClean="0"/>
              <a:t>Detect Sense And Avoid (DSAA) to manned aircraft predicated on right of way</a:t>
            </a:r>
          </a:p>
          <a:p>
            <a:pPr marL="403225" indent="-234950"/>
            <a:r>
              <a:rPr lang="en-US" sz="2200" dirty="0"/>
              <a:t>Status and intent </a:t>
            </a:r>
            <a:r>
              <a:rPr lang="en-US" sz="2200" dirty="0" smtClean="0"/>
              <a:t>exchange in accordance with standards</a:t>
            </a:r>
            <a:endParaRPr lang="en-US" sz="2200" dirty="0"/>
          </a:p>
          <a:p>
            <a:pPr marL="403225" indent="-234950"/>
            <a:r>
              <a:rPr lang="en-US" sz="2200" dirty="0" smtClean="0"/>
              <a:t>Collaborative decision making</a:t>
            </a:r>
          </a:p>
          <a:p>
            <a:pPr marL="403225" indent="-234950"/>
            <a:r>
              <a:rPr lang="en-US" sz="2200" dirty="0" smtClean="0"/>
              <a:t>Contingency planning and response (system outages, unreported weather, etc.)</a:t>
            </a:r>
            <a:endParaRPr lang="en-US" sz="2200" dirty="0"/>
          </a:p>
        </p:txBody>
      </p:sp>
      <p:pic>
        <p:nvPicPr>
          <p:cNvPr id="10" name="Picture 9" descr="a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92" y="1020945"/>
            <a:ext cx="4444181" cy="25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96716" y="4582125"/>
            <a:ext cx="6043263" cy="15992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small" dirty="0" smtClean="0"/>
              <a:t>UTM: Enable Collaborative Exchange</a:t>
            </a:r>
          </a:p>
          <a:p>
            <a:pPr marL="403225" indent="-284163"/>
            <a:r>
              <a:rPr lang="en-US" dirty="0" smtClean="0"/>
              <a:t>Standards for publish and access</a:t>
            </a:r>
          </a:p>
          <a:p>
            <a:pPr marL="406400" indent="-287338">
              <a:spcBef>
                <a:spcPts val="0"/>
              </a:spcBef>
            </a:pPr>
            <a:r>
              <a:rPr lang="en-US" sz="2200" dirty="0" smtClean="0"/>
              <a:t>If needed, provision of data repository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203" y="2791957"/>
            <a:ext cx="3888576" cy="214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506" y="4537303"/>
            <a:ext cx="4084991" cy="219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7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 Functions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6" y="1157919"/>
            <a:ext cx="6043263" cy="21455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small" dirty="0" smtClean="0"/>
              <a:t>Route Structure</a:t>
            </a:r>
          </a:p>
          <a:p>
            <a:pPr marL="403225" indent="-284163"/>
            <a:r>
              <a:rPr lang="en-US" dirty="0" smtClean="0"/>
              <a:t>Only where needed for safety or efficiency of flight</a:t>
            </a:r>
          </a:p>
          <a:p>
            <a:pPr marL="403225" indent="-284163"/>
            <a:r>
              <a:rPr lang="en-US" dirty="0" smtClean="0"/>
              <a:t>Procedural rules-of-road (corridors, altitudes,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949" y="3704746"/>
            <a:ext cx="6182963" cy="26960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cap="small" dirty="0" smtClean="0"/>
              <a:t>Air Traffic Control </a:t>
            </a:r>
            <a:endParaRPr lang="en-US" sz="2600" b="1" cap="small" dirty="0"/>
          </a:p>
          <a:p>
            <a:pPr marL="403225" indent="-236538"/>
            <a:r>
              <a:rPr lang="en-US" sz="2200" dirty="0" smtClean="0"/>
              <a:t>Integrated with manned air traffic control, where positive UAS control is required for safety or efficiency of flight</a:t>
            </a:r>
          </a:p>
          <a:p>
            <a:pPr marL="403225" indent="-236538"/>
            <a:r>
              <a:rPr lang="en-US" sz="2200" dirty="0" smtClean="0"/>
              <a:t>Static or dynamic application (e.g., ability to respond in crisis situation where sustained mixed operations are required)</a:t>
            </a:r>
            <a:endParaRPr lang="en-US" sz="2200" dirty="0"/>
          </a:p>
          <a:p>
            <a:pPr marL="403225" indent="-236538"/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82964" y="1959275"/>
            <a:ext cx="5526437" cy="21099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cap="small" dirty="0" smtClean="0"/>
              <a:t>Flow Control</a:t>
            </a:r>
            <a:endParaRPr lang="en-US" sz="2600" b="1" cap="small" dirty="0"/>
          </a:p>
          <a:p>
            <a:pPr marL="403225" indent="-236538"/>
            <a:r>
              <a:rPr lang="en-US" sz="2200" dirty="0" smtClean="0"/>
              <a:t>Only where needed for safety or efficiency of flight</a:t>
            </a:r>
          </a:p>
          <a:p>
            <a:pPr marL="403225" indent="-236538"/>
            <a:r>
              <a:rPr lang="en-US" sz="2200" dirty="0" smtClean="0"/>
              <a:t>Manage access into areas of operation, not particular operation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54800" y="4233335"/>
            <a:ext cx="5384800" cy="21336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i="1" dirty="0" smtClean="0"/>
              <a:t>Mantra 1: </a:t>
            </a:r>
            <a:br>
              <a:rPr lang="en-US" sz="2000" i="1" dirty="0" smtClean="0"/>
            </a:br>
            <a:r>
              <a:rPr lang="en-US" sz="2000" i="1" dirty="0" smtClean="0"/>
              <a:t>Flexibility </a:t>
            </a:r>
            <a:r>
              <a:rPr lang="en-US" sz="2000" i="1" dirty="0"/>
              <a:t>where </a:t>
            </a:r>
            <a:r>
              <a:rPr lang="en-US" sz="2000" i="1" dirty="0" smtClean="0"/>
              <a:t>possible</a:t>
            </a:r>
            <a:r>
              <a:rPr lang="en-US" sz="2000" i="1" dirty="0"/>
              <a:t> </a:t>
            </a:r>
            <a:r>
              <a:rPr lang="en-US" sz="2000" i="1" dirty="0" smtClean="0"/>
              <a:t>and structure </a:t>
            </a:r>
            <a:r>
              <a:rPr lang="en-US" sz="2000" i="1" dirty="0"/>
              <a:t>where needed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i="1" dirty="0" smtClean="0"/>
              <a:t>Mantra 2: </a:t>
            </a:r>
            <a:br>
              <a:rPr lang="en-US" sz="2000" i="1" dirty="0" smtClean="0"/>
            </a:br>
            <a:r>
              <a:rPr lang="en-US" sz="2000" i="1" dirty="0" smtClean="0"/>
              <a:t>Risk based- Geographical needs, application, and performance-based </a:t>
            </a:r>
            <a:r>
              <a:rPr lang="en-US" sz="2000" i="1" dirty="0"/>
              <a:t>airspace </a:t>
            </a:r>
            <a:r>
              <a:rPr lang="en-US" sz="2000" i="1" dirty="0" smtClean="0"/>
              <a:t>operations</a:t>
            </a:r>
            <a:endParaRPr lang="en-US" sz="2000" i="1" dirty="0"/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Supporting Functions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9391" y="1111446"/>
            <a:ext cx="5728076" cy="158095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82880" tIns="9144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cap="small" dirty="0"/>
              <a:t>Wind </a:t>
            </a:r>
            <a:r>
              <a:rPr lang="en-US" sz="2400" b="1" cap="small" dirty="0" smtClean="0"/>
              <a:t>&amp; Weather Integration</a:t>
            </a:r>
            <a:endParaRPr lang="en-US" sz="2400" b="1" cap="small" dirty="0"/>
          </a:p>
          <a:p>
            <a:pPr marL="403225" indent="-284163"/>
            <a:r>
              <a:rPr lang="en-US" sz="2200" dirty="0" smtClean="0"/>
              <a:t>Operator responsibility, may be provided by third party</a:t>
            </a:r>
          </a:p>
          <a:p>
            <a:pPr marL="403225" indent="-284163"/>
            <a:r>
              <a:rPr lang="en-US" sz="2200" dirty="0" smtClean="0"/>
              <a:t>Actual </a:t>
            </a:r>
            <a:r>
              <a:rPr lang="en-US" sz="2200" dirty="0"/>
              <a:t>and predicted </a:t>
            </a:r>
            <a:r>
              <a:rPr lang="en-US" sz="2200" dirty="0" smtClean="0"/>
              <a:t>winds/weather</a:t>
            </a:r>
          </a:p>
          <a:p>
            <a:pPr marL="403225" indent="-284163"/>
            <a:r>
              <a:rPr lang="en-US" sz="2200" dirty="0" smtClean="0"/>
              <a:t>No unique approval required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765" y="1111446"/>
            <a:ext cx="4924323" cy="1963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765" y="3554524"/>
            <a:ext cx="4924323" cy="3063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eman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1" y="3970005"/>
            <a:ext cx="5076340" cy="26476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9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</a:t>
            </a:r>
            <a:endParaRPr lang="en-US" dirty="0"/>
          </a:p>
        </p:txBody>
      </p:sp>
      <p:pic>
        <p:nvPicPr>
          <p:cNvPr id="6" name="Picture 5" descr="Screen Shot 2016-08-09 at 6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706966"/>
            <a:ext cx="89789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5" descr="dema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168" y="5422539"/>
            <a:ext cx="1321681" cy="6893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0" name="Straight Connector 179"/>
          <p:cNvCxnSpPr/>
          <p:nvPr/>
        </p:nvCxnSpPr>
        <p:spPr>
          <a:xfrm flipV="1">
            <a:off x="2912538" y="3420533"/>
            <a:ext cx="1998135" cy="16934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Rounded Rectangle 287"/>
          <p:cNvSpPr/>
          <p:nvPr/>
        </p:nvSpPr>
        <p:spPr>
          <a:xfrm>
            <a:off x="5317069" y="4861464"/>
            <a:ext cx="1354667" cy="1793343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 flipV="1">
            <a:off x="5977467" y="3200399"/>
            <a:ext cx="50800" cy="2760134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68" idx="1"/>
          </p:cNvCxnSpPr>
          <p:nvPr/>
        </p:nvCxnSpPr>
        <p:spPr>
          <a:xfrm flipV="1">
            <a:off x="6671738" y="2234616"/>
            <a:ext cx="3126249" cy="64405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4" name="Picture 23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EE9FA"/>
              </a:clrFrom>
              <a:clrTo>
                <a:srgbClr val="DEE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612" y="4906859"/>
            <a:ext cx="1067501" cy="8006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58267" y="2607742"/>
            <a:ext cx="2387304" cy="1463457"/>
          </a:xfrm>
          <a:prstGeom prst="roundRect">
            <a:avLst/>
          </a:prstGeom>
          <a:solidFill>
            <a:srgbClr val="FFD5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635" y="2627664"/>
            <a:ext cx="20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  <a:ea typeface="ＭＳ Ｐゴシック" charset="-128"/>
              </a:rPr>
              <a:t>UAS Traffic Management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ea typeface="ＭＳ Ｐゴシック" charset="-128"/>
              </a:rPr>
              <a:t>UTM</a:t>
            </a:r>
            <a:endParaRPr 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01751" y="1389321"/>
            <a:ext cx="810812" cy="63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7517" y="2532585"/>
            <a:ext cx="155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ＭＳ Ｐゴシック" charset="-128"/>
              </a:rPr>
            </a:b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 ATM API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3251" y="1783903"/>
            <a:ext cx="207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ＭＳ Ｐゴシック" charset="-128"/>
              </a:rPr>
            </a:b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DATA  API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0711" y="1721729"/>
            <a:ext cx="155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PUBLIC SAFETY API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6778" y="4195986"/>
            <a:ext cx="141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CNS  API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060541" y="2355710"/>
            <a:ext cx="542507" cy="386411"/>
            <a:chOff x="7262182" y="3259944"/>
            <a:chExt cx="406880" cy="386411"/>
          </a:xfrm>
        </p:grpSpPr>
        <p:sp>
          <p:nvSpPr>
            <p:cNvPr id="38" name="Oval 37"/>
            <p:cNvSpPr/>
            <p:nvPr/>
          </p:nvSpPr>
          <p:spPr>
            <a:xfrm>
              <a:off x="7262182" y="3259944"/>
              <a:ext cx="406880" cy="386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382" y="3302134"/>
              <a:ext cx="324916" cy="295739"/>
            </a:xfrm>
            <a:prstGeom prst="rect">
              <a:avLst/>
            </a:prstGeom>
          </p:spPr>
        </p:pic>
      </p:grpSp>
      <p:sp>
        <p:nvSpPr>
          <p:cNvPr id="68" name="Rounded Rectangle 67"/>
          <p:cNvSpPr/>
          <p:nvPr/>
        </p:nvSpPr>
        <p:spPr>
          <a:xfrm>
            <a:off x="9797987" y="1776832"/>
            <a:ext cx="2155895" cy="915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9741543" y="1920274"/>
            <a:ext cx="2155895" cy="282045"/>
            <a:chOff x="7294486" y="5080101"/>
            <a:chExt cx="1616921" cy="282045"/>
          </a:xfrm>
        </p:grpSpPr>
        <p:sp>
          <p:nvSpPr>
            <p:cNvPr id="69" name="Rectangle 68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94486" y="5080101"/>
              <a:ext cx="1616921" cy="28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Regulatory Agencies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820451" y="2261817"/>
            <a:ext cx="2028575" cy="282045"/>
            <a:chOff x="7336819" y="5080101"/>
            <a:chExt cx="1521431" cy="282045"/>
          </a:xfrm>
        </p:grpSpPr>
        <p:sp>
          <p:nvSpPr>
            <p:cNvPr id="73" name="Rectangle 72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36819" y="5080101"/>
              <a:ext cx="1521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Law Enforcement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pic>
        <p:nvPicPr>
          <p:cNvPr id="88" name="Picture 87" descr="image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707" y="4337771"/>
            <a:ext cx="795204" cy="63900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9402922" y="4949533"/>
            <a:ext cx="195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Hobbyists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941" y="4272250"/>
            <a:ext cx="1207065" cy="71518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0385924" y="4837754"/>
            <a:ext cx="19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General 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Public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06968" y="2277432"/>
            <a:ext cx="2923775" cy="2501879"/>
          </a:xfrm>
          <a:prstGeom prst="roundRect">
            <a:avLst/>
          </a:prstGeom>
          <a:solidFill>
            <a:srgbClr val="FFD5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06973" y="2505270"/>
            <a:ext cx="2891751" cy="461665"/>
            <a:chOff x="7336819" y="5080101"/>
            <a:chExt cx="1521431" cy="290657"/>
          </a:xfrm>
        </p:grpSpPr>
        <p:sp>
          <p:nvSpPr>
            <p:cNvPr id="111" name="Rectangle 110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36819" y="5080101"/>
              <a:ext cx="1521431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Air Traffic </a:t>
              </a:r>
            </a:p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Systems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8995" y="3047755"/>
            <a:ext cx="2891751" cy="461665"/>
            <a:chOff x="7336819" y="5080101"/>
            <a:chExt cx="1521431" cy="290657"/>
          </a:xfrm>
        </p:grpSpPr>
        <p:sp>
          <p:nvSpPr>
            <p:cNvPr id="109" name="Rectangle 108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36819" y="5080101"/>
              <a:ext cx="1521431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Traffic Management </a:t>
              </a:r>
            </a:p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Systems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38995" y="3578878"/>
            <a:ext cx="2891751" cy="461665"/>
            <a:chOff x="7336819" y="5080101"/>
            <a:chExt cx="1521431" cy="290657"/>
          </a:xfrm>
        </p:grpSpPr>
        <p:sp>
          <p:nvSpPr>
            <p:cNvPr id="107" name="Rectangle 106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36819" y="5080101"/>
              <a:ext cx="1521431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ATC System</a:t>
              </a:r>
            </a:p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 Command Center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6782" y="4122404"/>
            <a:ext cx="2891751" cy="461665"/>
            <a:chOff x="7336819" y="5080101"/>
            <a:chExt cx="1521431" cy="290657"/>
          </a:xfrm>
        </p:grpSpPr>
        <p:sp>
          <p:nvSpPr>
            <p:cNvPr id="105" name="Rectangle 104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36819" y="5080101"/>
              <a:ext cx="1521431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Airport</a:t>
              </a:r>
            </a:p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Tower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36" y="1522070"/>
            <a:ext cx="845301" cy="727132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-94073" y="1049223"/>
            <a:ext cx="19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Air Traffic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Controllers</a:t>
            </a:r>
          </a:p>
        </p:txBody>
      </p:sp>
      <p:pic>
        <p:nvPicPr>
          <p:cNvPr id="115" name="Picture 114" descr="images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92" y="1550878"/>
            <a:ext cx="654648" cy="85444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060201" y="1038697"/>
            <a:ext cx="19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Air Traffic 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Managers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760665" y="4187365"/>
            <a:ext cx="542507" cy="386411"/>
            <a:chOff x="7262182" y="3259944"/>
            <a:chExt cx="406880" cy="386411"/>
          </a:xfrm>
        </p:grpSpPr>
        <p:sp>
          <p:nvSpPr>
            <p:cNvPr id="121" name="Oval 120"/>
            <p:cNvSpPr/>
            <p:nvPr/>
          </p:nvSpPr>
          <p:spPr>
            <a:xfrm>
              <a:off x="7262182" y="3259944"/>
              <a:ext cx="406880" cy="386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382" y="3302134"/>
              <a:ext cx="324916" cy="295739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5769749" y="1791403"/>
            <a:ext cx="542507" cy="386411"/>
            <a:chOff x="7262182" y="3259944"/>
            <a:chExt cx="406880" cy="386411"/>
          </a:xfrm>
        </p:grpSpPr>
        <p:sp>
          <p:nvSpPr>
            <p:cNvPr id="132" name="Oval 131"/>
            <p:cNvSpPr/>
            <p:nvPr/>
          </p:nvSpPr>
          <p:spPr>
            <a:xfrm>
              <a:off x="7262182" y="3259944"/>
              <a:ext cx="406880" cy="386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382" y="3302134"/>
              <a:ext cx="324916" cy="295739"/>
            </a:xfrm>
            <a:prstGeom prst="rect">
              <a:avLst/>
            </a:prstGeom>
          </p:spPr>
        </p:pic>
      </p:grpSp>
      <p:cxnSp>
        <p:nvCxnSpPr>
          <p:cNvPr id="130" name="Straight Connector 129"/>
          <p:cNvCxnSpPr/>
          <p:nvPr/>
        </p:nvCxnSpPr>
        <p:spPr>
          <a:xfrm flipV="1">
            <a:off x="6011335" y="2228614"/>
            <a:ext cx="12736" cy="311386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2" idx="0"/>
          </p:cNvCxnSpPr>
          <p:nvPr/>
        </p:nvCxnSpPr>
        <p:spPr>
          <a:xfrm flipV="1">
            <a:off x="6041003" y="1418821"/>
            <a:ext cx="0" cy="372582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7582953" y="5753524"/>
            <a:ext cx="4388915" cy="78224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656339" y="6173608"/>
            <a:ext cx="2207988" cy="302851"/>
            <a:chOff x="8641629" y="5413184"/>
            <a:chExt cx="1655991" cy="302851"/>
          </a:xfrm>
        </p:grpSpPr>
        <p:sp>
          <p:nvSpPr>
            <p:cNvPr id="201" name="Rectangle 200"/>
            <p:cNvSpPr/>
            <p:nvPr/>
          </p:nvSpPr>
          <p:spPr>
            <a:xfrm>
              <a:off x="8760224" y="5441913"/>
              <a:ext cx="1482810" cy="2741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8641629" y="5413184"/>
              <a:ext cx="1655991" cy="276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Precision Agriculture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7814467" y="5842469"/>
            <a:ext cx="1944948" cy="280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9942189" y="5842469"/>
            <a:ext cx="1766535" cy="280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948622" y="6196358"/>
            <a:ext cx="1766535" cy="280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5561" y="5826203"/>
            <a:ext cx="159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ea typeface="ＭＳ Ｐゴシック" charset="-128"/>
              </a:rPr>
              <a:t>Public Safety</a:t>
            </a:r>
            <a:endParaRPr lang="en-US" sz="1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9772934" y="5826203"/>
            <a:ext cx="202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ea typeface="ＭＳ Ｐゴシック" charset="-128"/>
              </a:rPr>
              <a:t>Deliveries</a:t>
            </a:r>
            <a:endParaRPr lang="en-US" sz="1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963722" y="6202337"/>
            <a:ext cx="202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ea typeface="ＭＳ Ｐゴシック" charset="-128"/>
              </a:rPr>
              <a:t>Science Missions</a:t>
            </a:r>
            <a:endParaRPr lang="en-US" sz="1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02891" y="4777359"/>
            <a:ext cx="2074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ea typeface="ＭＳ Ｐゴシック" charset="-128"/>
              </a:rPr>
              <a:t>ATM Systems</a:t>
            </a: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718102" y="5044058"/>
            <a:ext cx="2535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UTM</a:t>
            </a:r>
            <a:b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 Clients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202280" y="1358616"/>
            <a:ext cx="310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ea typeface="ＭＳ Ｐゴシック" charset="-128"/>
              </a:rPr>
              <a:t>Data Service Providers</a:t>
            </a: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9799013" y="1314174"/>
            <a:ext cx="266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ea typeface="ＭＳ Ｐゴシック" charset="-128"/>
              </a:rPr>
              <a:t>Other Stakeholders</a:t>
            </a: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1620655" y="5488226"/>
            <a:ext cx="1826508" cy="1106928"/>
            <a:chOff x="7807945" y="3240990"/>
            <a:chExt cx="1265527" cy="852222"/>
          </a:xfrm>
          <a:solidFill>
            <a:srgbClr val="CCFFCC"/>
          </a:solidFill>
        </p:grpSpPr>
        <p:sp>
          <p:nvSpPr>
            <p:cNvPr id="208" name="Rounded Rectangle 207"/>
            <p:cNvSpPr/>
            <p:nvPr/>
          </p:nvSpPr>
          <p:spPr>
            <a:xfrm>
              <a:off x="8055702" y="3387973"/>
              <a:ext cx="1017770" cy="705239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7949295" y="3328152"/>
              <a:ext cx="1017770" cy="705239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7807945" y="3240990"/>
              <a:ext cx="1024128" cy="713232"/>
              <a:chOff x="506213" y="3265555"/>
              <a:chExt cx="1721565" cy="1140602"/>
            </a:xfrm>
            <a:grpFill/>
          </p:grpSpPr>
          <p:sp>
            <p:nvSpPr>
              <p:cNvPr id="211" name="Rounded Rectangle 210"/>
              <p:cNvSpPr/>
              <p:nvPr/>
            </p:nvSpPr>
            <p:spPr>
              <a:xfrm>
                <a:off x="506213" y="3265555"/>
                <a:ext cx="1721565" cy="1140602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65126" y="3411002"/>
                <a:ext cx="1412566" cy="8420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0" name="TextBox 219"/>
          <p:cNvSpPr txBox="1"/>
          <p:nvPr/>
        </p:nvSpPr>
        <p:spPr>
          <a:xfrm>
            <a:off x="1597892" y="5194618"/>
            <a:ext cx="868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ea typeface="ＭＳ Ｐゴシック" charset="-128"/>
              </a:rPr>
              <a:t>UAS</a:t>
            </a: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97" y="5632139"/>
            <a:ext cx="731587" cy="825041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3666006" y="4995699"/>
            <a:ext cx="146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UAS</a:t>
            </a: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endParaRPr lang="en-US" sz="1200" b="1" dirty="0" smtClean="0">
              <a:solidFill>
                <a:prstClr val="black"/>
              </a:solidFill>
              <a:ea typeface="ＭＳ Ｐゴシック" charset="-128"/>
            </a:endParaRP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Controllers</a:t>
            </a:r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3382416" y="6215330"/>
            <a:ext cx="2019317" cy="7920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8265605" y="5385936"/>
            <a:ext cx="279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ea typeface="ＭＳ Ｐゴシック" charset="-128"/>
              </a:rPr>
              <a:t>UAS Operations</a:t>
            </a: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77861" y="126091"/>
            <a:ext cx="7285817" cy="1244114"/>
            <a:chOff x="2008384" y="126091"/>
            <a:chExt cx="5464363" cy="1244114"/>
          </a:xfrm>
        </p:grpSpPr>
        <p:sp>
          <p:nvSpPr>
            <p:cNvPr id="149" name="Rounded Rectangle 148"/>
            <p:cNvSpPr/>
            <p:nvPr/>
          </p:nvSpPr>
          <p:spPr>
            <a:xfrm>
              <a:off x="2008384" y="126091"/>
              <a:ext cx="5464363" cy="12441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35509" y="271472"/>
              <a:ext cx="1196675" cy="277366"/>
              <a:chOff x="2135509" y="271472"/>
              <a:chExt cx="1196675" cy="277366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141091" y="271472"/>
                <a:ext cx="1162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Terrain Maps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600" b="95300" l="5400" r="9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011" y="585041"/>
              <a:ext cx="347472" cy="347472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2483" y="585041"/>
              <a:ext cx="347472" cy="347472"/>
            </a:xfrm>
            <a:prstGeom prst="rect">
              <a:avLst/>
            </a:prstGeom>
          </p:spPr>
        </p:pic>
        <p:grpSp>
          <p:nvGrpSpPr>
            <p:cNvPr id="162" name="Group 161"/>
            <p:cNvGrpSpPr/>
            <p:nvPr/>
          </p:nvGrpSpPr>
          <p:grpSpPr>
            <a:xfrm>
              <a:off x="2134395" y="611068"/>
              <a:ext cx="1196675" cy="277366"/>
              <a:chOff x="2135509" y="271472"/>
              <a:chExt cx="1196675" cy="27736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141091" y="271472"/>
                <a:ext cx="1162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Obstacle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2133311" y="957159"/>
              <a:ext cx="1196675" cy="277366"/>
              <a:chOff x="2135509" y="271472"/>
              <a:chExt cx="1196675" cy="277366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141091" y="271472"/>
                <a:ext cx="1162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Weather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638498" y="271472"/>
              <a:ext cx="1479272" cy="277366"/>
              <a:chOff x="2112392" y="271472"/>
              <a:chExt cx="1250987" cy="277366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112392" y="271472"/>
                <a:ext cx="1250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Public Safety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3401396" y="616484"/>
              <a:ext cx="1196675" cy="277366"/>
              <a:chOff x="2135509" y="271472"/>
              <a:chExt cx="1196675" cy="277366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141091" y="271472"/>
                <a:ext cx="1162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Airspace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3402514" y="960815"/>
              <a:ext cx="1196675" cy="277366"/>
              <a:chOff x="2135509" y="271472"/>
              <a:chExt cx="1196675" cy="277366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141091" y="271472"/>
                <a:ext cx="1162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NOTAM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6136117" y="271472"/>
              <a:ext cx="1271040" cy="277366"/>
              <a:chOff x="2135509" y="271472"/>
              <a:chExt cx="1196675" cy="277366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141090" y="271472"/>
                <a:ext cx="11910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Surveillance Data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3401396" y="271472"/>
              <a:ext cx="1210292" cy="277366"/>
              <a:chOff x="2135509" y="271472"/>
              <a:chExt cx="1196675" cy="277366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2141091" y="271472"/>
                <a:ext cx="11910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User Credentials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4617924" y="622858"/>
              <a:ext cx="1613215" cy="277366"/>
              <a:chOff x="2083659" y="271472"/>
              <a:chExt cx="1284280" cy="277366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135509" y="271472"/>
                <a:ext cx="1196675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2083659" y="271472"/>
                <a:ext cx="12842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Vehicle Registration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4626932" y="954799"/>
              <a:ext cx="1604208" cy="289756"/>
              <a:chOff x="2086686" y="259082"/>
              <a:chExt cx="1325811" cy="289756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2135509" y="271472"/>
                <a:ext cx="1230807" cy="2773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2086686" y="259082"/>
                <a:ext cx="13258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  <a:ea typeface="ＭＳ Ｐゴシック" charset="-128"/>
                  </a:rPr>
                  <a:t>Vehicle Performance</a:t>
                </a:r>
                <a:endParaRPr lang="en-US" sz="12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011" y="932513"/>
              <a:ext cx="342898" cy="3428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9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1363" y="932513"/>
              <a:ext cx="347472" cy="34747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011861" y="3151430"/>
            <a:ext cx="2007809" cy="825496"/>
            <a:chOff x="3949384" y="3793361"/>
            <a:chExt cx="1505857" cy="825496"/>
          </a:xfrm>
        </p:grpSpPr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3949384" y="3793361"/>
              <a:ext cx="1505857" cy="825496"/>
              <a:chOff x="290751" y="2647406"/>
              <a:chExt cx="2477044" cy="1357891"/>
            </a:xfrm>
          </p:grpSpPr>
          <p:sp>
            <p:nvSpPr>
              <p:cNvPr id="169" name="Rounded Rectangle 168"/>
              <p:cNvSpPr>
                <a:spLocks noChangeAspect="1"/>
              </p:cNvSpPr>
              <p:nvPr/>
            </p:nvSpPr>
            <p:spPr>
              <a:xfrm>
                <a:off x="290751" y="2647406"/>
                <a:ext cx="2477044" cy="1357891"/>
              </a:xfrm>
              <a:prstGeom prst="roundRect">
                <a:avLst/>
              </a:prstGeom>
              <a:solidFill>
                <a:schemeClr val="bg1">
                  <a:lumMod val="75000"/>
                  <a:alpha val="77000"/>
                </a:schemeClr>
              </a:solidFill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0" r="100000">
                            <a14:foregroundMark x1="69286" y1="11364" x2="69286" y2="11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887" y="2737001"/>
                <a:ext cx="600765" cy="566437"/>
              </a:xfrm>
              <a:prstGeom prst="rect">
                <a:avLst/>
              </a:prstGeom>
            </p:spPr>
          </p:pic>
          <p:grpSp>
            <p:nvGrpSpPr>
              <p:cNvPr id="173" name="Group 172"/>
              <p:cNvGrpSpPr/>
              <p:nvPr/>
            </p:nvGrpSpPr>
            <p:grpSpPr>
              <a:xfrm>
                <a:off x="1235748" y="2714778"/>
                <a:ext cx="664062" cy="565319"/>
                <a:chOff x="1462507" y="2681184"/>
                <a:chExt cx="664062" cy="565319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1462508" y="2714779"/>
                  <a:ext cx="664061" cy="531724"/>
                  <a:chOff x="4323724" y="5674188"/>
                  <a:chExt cx="664061" cy="531724"/>
                </a:xfrm>
              </p:grpSpPr>
              <p:pic>
                <p:nvPicPr>
                  <p:cNvPr id="237" name="Picture 236"/>
                  <p:cNvPicPr>
                    <a:picLocks noChangeAspect="1"/>
                  </p:cNvPicPr>
                  <p:nvPr/>
                </p:nvPicPr>
                <p:blipFill>
                  <a:blip r:embed="rId22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23724" y="5930996"/>
                    <a:ext cx="244561" cy="274916"/>
                  </a:xfrm>
                  <a:prstGeom prst="rect">
                    <a:avLst/>
                  </a:prstGeom>
                </p:spPr>
              </p:pic>
              <p:pic>
                <p:nvPicPr>
                  <p:cNvPr id="239" name="Picture 238"/>
                  <p:cNvPicPr>
                    <a:picLocks noChangeAspect="1"/>
                  </p:cNvPicPr>
                  <p:nvPr/>
                </p:nvPicPr>
                <p:blipFill>
                  <a:blip r:embed="rId2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4679034" y="5656146"/>
                    <a:ext cx="290710" cy="326793"/>
                  </a:xfrm>
                  <a:prstGeom prst="rect">
                    <a:avLst/>
                  </a:prstGeom>
                </p:spPr>
              </p:pic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2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8285" y="5919547"/>
                    <a:ext cx="281043" cy="2576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3" name="Freeform 232"/>
                <p:cNvSpPr/>
                <p:nvPr/>
              </p:nvSpPr>
              <p:spPr>
                <a:xfrm>
                  <a:off x="1462507" y="2715505"/>
                  <a:ext cx="122253" cy="229669"/>
                </a:xfrm>
                <a:custGeom>
                  <a:avLst/>
                  <a:gdLst>
                    <a:gd name="connsiteX0" fmla="*/ 189162 w 193062"/>
                    <a:gd name="connsiteY0" fmla="*/ 229669 h 229669"/>
                    <a:gd name="connsiteX1" fmla="*/ 189162 w 193062"/>
                    <a:gd name="connsiteY1" fmla="*/ 148609 h 229669"/>
                    <a:gd name="connsiteX2" fmla="*/ 148628 w 193062"/>
                    <a:gd name="connsiteY2" fmla="*/ 81059 h 229669"/>
                    <a:gd name="connsiteX3" fmla="*/ 40534 w 193062"/>
                    <a:gd name="connsiteY3" fmla="*/ 13510 h 229669"/>
                    <a:gd name="connsiteX4" fmla="*/ 0 w 193062"/>
                    <a:gd name="connsiteY4" fmla="*/ 0 h 22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62" h="229669">
                      <a:moveTo>
                        <a:pt x="189162" y="229669"/>
                      </a:moveTo>
                      <a:cubicBezTo>
                        <a:pt x="192540" y="201523"/>
                        <a:pt x="195918" y="173377"/>
                        <a:pt x="189162" y="148609"/>
                      </a:cubicBezTo>
                      <a:cubicBezTo>
                        <a:pt x="182406" y="123841"/>
                        <a:pt x="173399" y="103575"/>
                        <a:pt x="148628" y="81059"/>
                      </a:cubicBezTo>
                      <a:cubicBezTo>
                        <a:pt x="123857" y="58542"/>
                        <a:pt x="65305" y="27020"/>
                        <a:pt x="40534" y="13510"/>
                      </a:cubicBezTo>
                      <a:cubicBezTo>
                        <a:pt x="15763" y="0"/>
                        <a:pt x="0" y="0"/>
                        <a:pt x="0" y="0"/>
                      </a:cubicBezTo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 flipH="1" flipV="1">
                  <a:off x="1641359" y="2681184"/>
                  <a:ext cx="149973" cy="172601"/>
                </a:xfrm>
                <a:custGeom>
                  <a:avLst/>
                  <a:gdLst>
                    <a:gd name="connsiteX0" fmla="*/ 189162 w 193062"/>
                    <a:gd name="connsiteY0" fmla="*/ 229669 h 229669"/>
                    <a:gd name="connsiteX1" fmla="*/ 189162 w 193062"/>
                    <a:gd name="connsiteY1" fmla="*/ 148609 h 229669"/>
                    <a:gd name="connsiteX2" fmla="*/ 148628 w 193062"/>
                    <a:gd name="connsiteY2" fmla="*/ 81059 h 229669"/>
                    <a:gd name="connsiteX3" fmla="*/ 40534 w 193062"/>
                    <a:gd name="connsiteY3" fmla="*/ 13510 h 229669"/>
                    <a:gd name="connsiteX4" fmla="*/ 0 w 193062"/>
                    <a:gd name="connsiteY4" fmla="*/ 0 h 22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62" h="229669">
                      <a:moveTo>
                        <a:pt x="189162" y="229669"/>
                      </a:moveTo>
                      <a:cubicBezTo>
                        <a:pt x="192540" y="201523"/>
                        <a:pt x="195918" y="173377"/>
                        <a:pt x="189162" y="148609"/>
                      </a:cubicBezTo>
                      <a:cubicBezTo>
                        <a:pt x="182406" y="123841"/>
                        <a:pt x="173399" y="103575"/>
                        <a:pt x="148628" y="81059"/>
                      </a:cubicBezTo>
                      <a:cubicBezTo>
                        <a:pt x="123857" y="58542"/>
                        <a:pt x="65305" y="27020"/>
                        <a:pt x="40534" y="13510"/>
                      </a:cubicBezTo>
                      <a:cubicBezTo>
                        <a:pt x="15763" y="0"/>
                        <a:pt x="0" y="0"/>
                        <a:pt x="0" y="0"/>
                      </a:cubicBezTo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4861" y="2708833"/>
                <a:ext cx="614449" cy="614449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40652" y="3432524"/>
                <a:ext cx="539672" cy="539672"/>
              </a:xfrm>
              <a:prstGeom prst="rect">
                <a:avLst/>
              </a:prstGeom>
            </p:spPr>
          </p:pic>
          <p:grpSp>
            <p:nvGrpSpPr>
              <p:cNvPr id="176" name="Group 175"/>
              <p:cNvGrpSpPr/>
              <p:nvPr/>
            </p:nvGrpSpPr>
            <p:grpSpPr>
              <a:xfrm>
                <a:off x="1235748" y="3279127"/>
                <a:ext cx="695281" cy="695281"/>
                <a:chOff x="1225376" y="3229799"/>
                <a:chExt cx="695281" cy="695281"/>
              </a:xfrm>
            </p:grpSpPr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2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5376" y="3229799"/>
                  <a:ext cx="695281" cy="695281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2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8768" y="3323531"/>
                  <a:ext cx="281043" cy="25762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700" y="4202591"/>
              <a:ext cx="364876" cy="364876"/>
            </a:xfrm>
            <a:prstGeom prst="rect">
              <a:avLst/>
            </a:prstGeom>
          </p:spPr>
        </p:pic>
      </p:grpSp>
      <p:pic>
        <p:nvPicPr>
          <p:cNvPr id="250" name="Picture 249" descr="Decal_Setup_No_Logo.238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008">
            <a:off x="1808581" y="5793786"/>
            <a:ext cx="1040961" cy="452683"/>
          </a:xfrm>
          <a:prstGeom prst="rect">
            <a:avLst/>
          </a:prstGeom>
        </p:spPr>
      </p:pic>
      <p:cxnSp>
        <p:nvCxnSpPr>
          <p:cNvPr id="291" name="Straight Connector 290"/>
          <p:cNvCxnSpPr>
            <a:stCxn id="193" idx="1"/>
          </p:cNvCxnSpPr>
          <p:nvPr/>
        </p:nvCxnSpPr>
        <p:spPr>
          <a:xfrm flipH="1" flipV="1">
            <a:off x="6722533" y="6129875"/>
            <a:ext cx="860419" cy="14781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5443797" y="6062602"/>
            <a:ext cx="1160203" cy="422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srgbClr val="000000"/>
                </a:solidFill>
              </a:rPr>
              <a:t>UAS Control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3607073" y="3219310"/>
            <a:ext cx="542507" cy="386411"/>
            <a:chOff x="7262182" y="3259944"/>
            <a:chExt cx="406880" cy="386411"/>
          </a:xfrm>
        </p:grpSpPr>
        <p:sp>
          <p:nvSpPr>
            <p:cNvPr id="177" name="Oval 176"/>
            <p:cNvSpPr/>
            <p:nvPr/>
          </p:nvSpPr>
          <p:spPr>
            <a:xfrm>
              <a:off x="7262182" y="3259944"/>
              <a:ext cx="406880" cy="386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382" y="3302134"/>
              <a:ext cx="324916" cy="295739"/>
            </a:xfrm>
            <a:prstGeom prst="rect">
              <a:avLst/>
            </a:prstGeom>
          </p:spPr>
        </p:pic>
      </p:grpSp>
      <p:cxnSp>
        <p:nvCxnSpPr>
          <p:cNvPr id="218" name="Straight Connector 217"/>
          <p:cNvCxnSpPr>
            <a:endCxn id="219" idx="1"/>
          </p:cNvCxnSpPr>
          <p:nvPr/>
        </p:nvCxnSpPr>
        <p:spPr>
          <a:xfrm>
            <a:off x="7196673" y="3471335"/>
            <a:ext cx="2670105" cy="160455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9866778" y="3166539"/>
            <a:ext cx="2155895" cy="9305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9940041" y="3358204"/>
            <a:ext cx="2028575" cy="282045"/>
            <a:chOff x="7336819" y="5080101"/>
            <a:chExt cx="1521431" cy="282045"/>
          </a:xfrm>
        </p:grpSpPr>
        <p:sp>
          <p:nvSpPr>
            <p:cNvPr id="248" name="Rectangle 247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7336819" y="5080101"/>
              <a:ext cx="1521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Public Access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9945503" y="3700400"/>
            <a:ext cx="2028575" cy="282045"/>
            <a:chOff x="7336819" y="5080101"/>
            <a:chExt cx="1521431" cy="282045"/>
          </a:xfrm>
        </p:grpSpPr>
        <p:sp>
          <p:nvSpPr>
            <p:cNvPr id="252" name="Rectangle 251"/>
            <p:cNvSpPr/>
            <p:nvPr/>
          </p:nvSpPr>
          <p:spPr>
            <a:xfrm>
              <a:off x="7444912" y="5082045"/>
              <a:ext cx="1324901" cy="2801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336819" y="5080101"/>
              <a:ext cx="1521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Community Groups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7590046" y="2771596"/>
            <a:ext cx="155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PUBLIC ACCESS API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8043609" y="3388643"/>
            <a:ext cx="542507" cy="386411"/>
            <a:chOff x="7262182" y="3259944"/>
            <a:chExt cx="406880" cy="386411"/>
          </a:xfrm>
        </p:grpSpPr>
        <p:sp>
          <p:nvSpPr>
            <p:cNvPr id="256" name="Oval 255"/>
            <p:cNvSpPr/>
            <p:nvPr/>
          </p:nvSpPr>
          <p:spPr>
            <a:xfrm>
              <a:off x="7262182" y="3259944"/>
              <a:ext cx="406880" cy="386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382" y="3302134"/>
              <a:ext cx="324916" cy="295739"/>
            </a:xfrm>
            <a:prstGeom prst="rect">
              <a:avLst/>
            </a:prstGeom>
          </p:spPr>
        </p:pic>
      </p:grpSp>
      <p:grpSp>
        <p:nvGrpSpPr>
          <p:cNvPr id="151" name="Group 150"/>
          <p:cNvGrpSpPr/>
          <p:nvPr/>
        </p:nvGrpSpPr>
        <p:grpSpPr>
          <a:xfrm>
            <a:off x="7315201" y="4097875"/>
            <a:ext cx="2167467" cy="1083733"/>
            <a:chOff x="7655412" y="2672994"/>
            <a:chExt cx="1221156" cy="919143"/>
          </a:xfrm>
        </p:grpSpPr>
        <p:sp>
          <p:nvSpPr>
            <p:cNvPr id="152" name="Rounded Rectangle 151"/>
            <p:cNvSpPr/>
            <p:nvPr/>
          </p:nvSpPr>
          <p:spPr>
            <a:xfrm>
              <a:off x="7655412" y="2672994"/>
              <a:ext cx="1017770" cy="705239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7750944" y="2768532"/>
              <a:ext cx="1017770" cy="705239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7852440" y="2878905"/>
              <a:ext cx="1024128" cy="713232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55" name="Straight Connector 154"/>
          <p:cNvCxnSpPr/>
          <p:nvPr/>
        </p:nvCxnSpPr>
        <p:spPr>
          <a:xfrm flipV="1">
            <a:off x="8074505" y="3962954"/>
            <a:ext cx="169" cy="1033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722536" y="5063075"/>
            <a:ext cx="829733" cy="575733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4" idx="2"/>
          </p:cNvCxnSpPr>
          <p:nvPr/>
        </p:nvCxnSpPr>
        <p:spPr>
          <a:xfrm flipH="1">
            <a:off x="8551333" y="5181608"/>
            <a:ext cx="22456" cy="643467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>
            <a:off x="9110136" y="3843867"/>
            <a:ext cx="728133" cy="287866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7527527" y="4335297"/>
            <a:ext cx="231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  <a:ea typeface="ＭＳ Ｐゴシック" charset="-128"/>
              </a:rPr>
              <a:t>UAS Service Suppliers</a:t>
            </a:r>
            <a:endParaRPr 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cxnSp>
        <p:nvCxnSpPr>
          <p:cNvPr id="272" name="Straight Connector 271"/>
          <p:cNvCxnSpPr>
            <a:stCxn id="256" idx="4"/>
            <a:endCxn id="153" idx="0"/>
          </p:cNvCxnSpPr>
          <p:nvPr/>
        </p:nvCxnSpPr>
        <p:spPr>
          <a:xfrm>
            <a:off x="8314861" y="3775050"/>
            <a:ext cx="73139" cy="435465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121" idx="6"/>
            <a:endCxn id="152" idx="1"/>
          </p:cNvCxnSpPr>
          <p:nvPr/>
        </p:nvCxnSpPr>
        <p:spPr>
          <a:xfrm>
            <a:off x="6303172" y="4380571"/>
            <a:ext cx="1012029" cy="133067"/>
          </a:xfrm>
          <a:prstGeom prst="line">
            <a:avLst/>
          </a:prstGeom>
          <a:ln w="57150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6" name="Picture 235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22" y="4658940"/>
            <a:ext cx="556482" cy="417361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921" y="4663672"/>
            <a:ext cx="568217" cy="426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449" y="4671687"/>
            <a:ext cx="568217" cy="4261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2" name="Rounded Rectangle 241"/>
          <p:cNvSpPr/>
          <p:nvPr/>
        </p:nvSpPr>
        <p:spPr>
          <a:xfrm>
            <a:off x="0" y="5829377"/>
            <a:ext cx="1473200" cy="62069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UAS Operator function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19052" y="5089835"/>
            <a:ext cx="1352909" cy="627392"/>
          </a:xfrm>
          <a:prstGeom prst="roundRect">
            <a:avLst/>
          </a:prstGeom>
          <a:solidFill>
            <a:srgbClr val="FFD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ANSP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function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246" name="Picture 2" descr="C:\Users\tprevot\Documents\NASA\UTM\Briefing\UTM-Lab-Video-Wall_Ashley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58" y="3206519"/>
            <a:ext cx="1599328" cy="7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Callout 34"/>
          <p:cNvSpPr/>
          <p:nvPr/>
        </p:nvSpPr>
        <p:spPr>
          <a:xfrm rot="363997" flipH="1">
            <a:off x="37369" y="3905392"/>
            <a:ext cx="1586207" cy="1330471"/>
          </a:xfrm>
          <a:prstGeom prst="wedgeEllipseCallout">
            <a:avLst/>
          </a:prstGeom>
          <a:solidFill>
            <a:srgbClr val="0A3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6579872" y="238164"/>
            <a:ext cx="4705600" cy="2058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2713761" y="194289"/>
            <a:ext cx="3217428" cy="2340864"/>
          </a:xfrm>
          <a:prstGeom prst="roundRect">
            <a:avLst/>
          </a:prstGeom>
          <a:solidFill>
            <a:srgbClr val="0A3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operator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0" y="5221527"/>
            <a:ext cx="1303021" cy="146527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931896" y="3235825"/>
            <a:ext cx="3059659" cy="15203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6764" y="3418016"/>
            <a:ext cx="2510489" cy="1122409"/>
          </a:xfrm>
          <a:prstGeom prst="rect">
            <a:avLst/>
          </a:prstGeom>
          <a:solidFill>
            <a:srgbClr val="8EC18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608" y="3900016"/>
            <a:ext cx="620707" cy="4655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0175" y="3483711"/>
            <a:ext cx="2765795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UAS Support Services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387" y="3892001"/>
            <a:ext cx="633797" cy="475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647" y="3890198"/>
            <a:ext cx="633797" cy="4753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Rounded Rectangle 26"/>
          <p:cNvSpPr/>
          <p:nvPr/>
        </p:nvSpPr>
        <p:spPr>
          <a:xfrm>
            <a:off x="175967" y="1331193"/>
            <a:ext cx="2295420" cy="1140602"/>
          </a:xfrm>
          <a:prstGeom prst="roundRect">
            <a:avLst/>
          </a:prstGeom>
          <a:solidFill>
            <a:srgbClr val="FFD5A5"/>
          </a:solidFill>
          <a:ln>
            <a:solidFill>
              <a:srgbClr val="FFD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3708" y="1596826"/>
            <a:ext cx="1985022" cy="72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707" y="1650216"/>
            <a:ext cx="2074956" cy="646331"/>
          </a:xfrm>
          <a:prstGeom prst="rect">
            <a:avLst/>
          </a:prstGeom>
          <a:solidFill>
            <a:srgbClr val="FFD5A5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UTM Vehicles Registration</a:t>
            </a:r>
            <a:endParaRPr lang="en-US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7" name="Round Diagonal Corner Rectangle 66"/>
          <p:cNvSpPr/>
          <p:nvPr/>
        </p:nvSpPr>
        <p:spPr>
          <a:xfrm>
            <a:off x="603657" y="870663"/>
            <a:ext cx="2177175" cy="738485"/>
          </a:xfrm>
          <a:prstGeom prst="round2DiagRect">
            <a:avLst/>
          </a:prstGeom>
          <a:ln>
            <a:solidFill>
              <a:srgbClr val="0A3D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242" y="929586"/>
            <a:ext cx="827519" cy="6206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576" y="822170"/>
            <a:ext cx="135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Vehicle</a:t>
            </a:r>
          </a:p>
          <a:p>
            <a:r>
              <a:rPr lang="en-US" sz="1600" dirty="0" smtClean="0">
                <a:latin typeface="Arial"/>
                <a:cs typeface="Arial"/>
              </a:rPr>
              <a:t>Performance</a:t>
            </a:r>
          </a:p>
          <a:p>
            <a:r>
              <a:rPr lang="en-US" sz="1600" dirty="0" smtClean="0">
                <a:latin typeface="Arial"/>
                <a:cs typeface="Arial"/>
              </a:rPr>
              <a:t>Database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967" y="4106944"/>
            <a:ext cx="146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Schedule 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elivery to …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6" name="Picture 85" descr="Intersection_checking-0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13" y="254013"/>
            <a:ext cx="3100117" cy="2228890"/>
          </a:xfrm>
          <a:prstGeom prst="round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2882046" y="2504645"/>
            <a:ext cx="1453440" cy="606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/>
                <a:cs typeface="Arial"/>
              </a:rPr>
              <a:t>Check static constraints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88" name="Elbow Connector 87"/>
          <p:cNvCxnSpPr>
            <a:stCxn id="19" idx="1"/>
            <a:endCxn id="27" idx="2"/>
          </p:cNvCxnSpPr>
          <p:nvPr/>
        </p:nvCxnSpPr>
        <p:spPr>
          <a:xfrm rot="10800000">
            <a:off x="1323678" y="2471795"/>
            <a:ext cx="1608219" cy="1524208"/>
          </a:xfrm>
          <a:prstGeom prst="bentConnector2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6695494" y="322685"/>
            <a:ext cx="4494559" cy="17777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Picture 4" descr="helicopter_conflict-0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87" y="1476643"/>
            <a:ext cx="1670417" cy="623839"/>
          </a:xfrm>
          <a:prstGeom prst="roundRect">
            <a:avLst/>
          </a:prstGeom>
        </p:spPr>
      </p:pic>
      <p:pic>
        <p:nvPicPr>
          <p:cNvPr id="90" name="Picture 89" descr="weather-0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189" y="376495"/>
            <a:ext cx="1488841" cy="6817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1" name="Picture 90" descr="dynamic-0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376" y="1060833"/>
            <a:ext cx="818376" cy="7920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2" name="Round Diagonal Corner Rectangle 91"/>
          <p:cNvSpPr/>
          <p:nvPr/>
        </p:nvSpPr>
        <p:spPr>
          <a:xfrm>
            <a:off x="8605391" y="1185333"/>
            <a:ext cx="1607809" cy="822988"/>
          </a:xfrm>
          <a:prstGeom prst="round2DiagRect">
            <a:avLst/>
          </a:prstGeom>
          <a:solidFill>
            <a:srgbClr val="0A3D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Model-Based Trajectory Constraint Check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22495" y="322688"/>
            <a:ext cx="232694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Dynamic Constraint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Weather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Conflict Detection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Feasibility</a:t>
            </a:r>
          </a:p>
        </p:txBody>
      </p:sp>
      <p:cxnSp>
        <p:nvCxnSpPr>
          <p:cNvPr id="99" name="Elbow Connector 98"/>
          <p:cNvCxnSpPr/>
          <p:nvPr/>
        </p:nvCxnSpPr>
        <p:spPr>
          <a:xfrm rot="5400000">
            <a:off x="10032795" y="1200722"/>
            <a:ext cx="353128" cy="432059"/>
          </a:xfrm>
          <a:prstGeom prst="bentConnector3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7737584" y="4446124"/>
            <a:ext cx="3296505" cy="15478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946375" y="4716839"/>
            <a:ext cx="2978063" cy="1177976"/>
          </a:xfrm>
          <a:prstGeom prst="rect">
            <a:avLst/>
          </a:prstGeom>
          <a:solidFill>
            <a:srgbClr val="8EC18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911751" y="4777348"/>
            <a:ext cx="3207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Contingency Management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Geo-fence breach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Loss of C2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Emergency responder</a:t>
            </a:r>
            <a:endParaRPr lang="en-US"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818673" y="3746952"/>
            <a:ext cx="453899" cy="332321"/>
          </a:xfrm>
          <a:prstGeom prst="ellipse">
            <a:avLst/>
          </a:prstGeom>
          <a:solidFill>
            <a:srgbClr val="0A3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61972" y="371535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cxnSp>
        <p:nvCxnSpPr>
          <p:cNvPr id="48" name="Elbow Connector 47"/>
          <p:cNvCxnSpPr/>
          <p:nvPr/>
        </p:nvCxnSpPr>
        <p:spPr>
          <a:xfrm rot="5400000" flipH="1" flipV="1">
            <a:off x="4265700" y="2908475"/>
            <a:ext cx="739170" cy="12700"/>
          </a:xfrm>
          <a:prstGeom prst="bentConnector3">
            <a:avLst>
              <a:gd name="adj1" fmla="val 50000"/>
            </a:avLst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93" idx="1"/>
          </p:cNvCxnSpPr>
          <p:nvPr/>
        </p:nvCxnSpPr>
        <p:spPr>
          <a:xfrm rot="5400000" flipH="1" flipV="1">
            <a:off x="5224960" y="2005652"/>
            <a:ext cx="2093203" cy="616621"/>
          </a:xfrm>
          <a:prstGeom prst="bentConnector2">
            <a:avLst/>
          </a:prstGeom>
          <a:ln>
            <a:solidFill>
              <a:srgbClr val="0A3D9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391679" y="2853824"/>
            <a:ext cx="453899" cy="332321"/>
          </a:xfrm>
          <a:prstGeom prst="ellipse">
            <a:avLst/>
          </a:prstGeom>
          <a:solidFill>
            <a:srgbClr val="0A3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34979" y="282220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5721505" y="2807724"/>
            <a:ext cx="453899" cy="332321"/>
          </a:xfrm>
          <a:prstGeom prst="ellipse">
            <a:avLst/>
          </a:prstGeom>
          <a:solidFill>
            <a:srgbClr val="0A3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74667" y="27717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943348" y="2029903"/>
            <a:ext cx="1908739" cy="661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/>
                <a:cs typeface="Arial"/>
              </a:rPr>
              <a:t>Check dynamic constraints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535672" y="6149489"/>
            <a:ext cx="1264535" cy="606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/>
                <a:cs typeface="Arial"/>
              </a:rPr>
              <a:t>Operation completed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274" y="2771721"/>
            <a:ext cx="1754513" cy="802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Check if UVIN</a:t>
            </a:r>
          </a:p>
          <a:p>
            <a:r>
              <a:rPr lang="en-US" sz="1600" dirty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s registered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25" name="Straight Arrow Connector 24"/>
          <p:cNvCxnSpPr>
            <a:stCxn id="19" idx="3"/>
            <a:endCxn id="132" idx="5"/>
          </p:cNvCxnSpPr>
          <p:nvPr/>
        </p:nvCxnSpPr>
        <p:spPr>
          <a:xfrm>
            <a:off x="5991555" y="3996003"/>
            <a:ext cx="1128522" cy="597033"/>
          </a:xfrm>
          <a:prstGeom prst="straightConnector1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732650" y="4277782"/>
            <a:ext cx="453899" cy="369332"/>
            <a:chOff x="7677528" y="3469112"/>
            <a:chExt cx="453899" cy="369332"/>
          </a:xfrm>
        </p:grpSpPr>
        <p:sp>
          <p:nvSpPr>
            <p:cNvPr id="132" name="Oval 131"/>
            <p:cNvSpPr/>
            <p:nvPr/>
          </p:nvSpPr>
          <p:spPr>
            <a:xfrm>
              <a:off x="7677528" y="3500712"/>
              <a:ext cx="453899" cy="332321"/>
            </a:xfrm>
            <a:prstGeom prst="ellipse">
              <a:avLst/>
            </a:prstGeom>
            <a:solidFill>
              <a:srgbClr val="0A3D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20828" y="3469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2219352" y="6092091"/>
            <a:ext cx="3656157" cy="51311"/>
          </a:xfrm>
          <a:prstGeom prst="line">
            <a:avLst/>
          </a:prstGeom>
          <a:ln>
            <a:solidFill>
              <a:srgbClr val="0A3D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62693" y="4719509"/>
            <a:ext cx="25657" cy="1372562"/>
          </a:xfrm>
          <a:prstGeom prst="straightConnector1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323739" y="5074855"/>
            <a:ext cx="3821183" cy="756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Operator submits operation (waypoints; vehicle info; operator data)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963249" y="4354028"/>
            <a:ext cx="1567851" cy="1872209"/>
          </a:xfrm>
          <a:prstGeom prst="line">
            <a:avLst/>
          </a:prstGeom>
          <a:ln>
            <a:solidFill>
              <a:srgbClr val="0A3D9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2" idx="5"/>
          </p:cNvCxnSpPr>
          <p:nvPr/>
        </p:nvCxnSpPr>
        <p:spPr>
          <a:xfrm>
            <a:off x="7120077" y="4593036"/>
            <a:ext cx="565518" cy="240909"/>
          </a:xfrm>
          <a:prstGeom prst="straightConnector1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757143" y="5315957"/>
            <a:ext cx="453899" cy="369332"/>
            <a:chOff x="7542151" y="6077480"/>
            <a:chExt cx="453899" cy="369332"/>
          </a:xfrm>
        </p:grpSpPr>
        <p:sp>
          <p:nvSpPr>
            <p:cNvPr id="140" name="Oval 139"/>
            <p:cNvSpPr/>
            <p:nvPr/>
          </p:nvSpPr>
          <p:spPr>
            <a:xfrm>
              <a:off x="7542151" y="6109080"/>
              <a:ext cx="453899" cy="332321"/>
            </a:xfrm>
            <a:prstGeom prst="ellipse">
              <a:avLst/>
            </a:prstGeom>
            <a:solidFill>
              <a:srgbClr val="0A3D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585451" y="607748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04833" y="5937822"/>
            <a:ext cx="453899" cy="369332"/>
            <a:chOff x="2715815" y="5603528"/>
            <a:chExt cx="453899" cy="369332"/>
          </a:xfrm>
        </p:grpSpPr>
        <p:sp>
          <p:nvSpPr>
            <p:cNvPr id="41" name="Oval 40"/>
            <p:cNvSpPr/>
            <p:nvPr/>
          </p:nvSpPr>
          <p:spPr>
            <a:xfrm>
              <a:off x="2715815" y="5635128"/>
              <a:ext cx="453899" cy="332321"/>
            </a:xfrm>
            <a:prstGeom prst="ellipse">
              <a:avLst/>
            </a:prstGeom>
            <a:solidFill>
              <a:srgbClr val="0A3D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59115" y="560352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3736975" cy="661987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Information </a:t>
            </a:r>
            <a:br>
              <a:rPr lang="en-US" sz="2400" dirty="0" smtClean="0"/>
            </a:br>
            <a:r>
              <a:rPr lang="en-US" sz="2400" dirty="0" smtClean="0"/>
              <a:t>Flow</a:t>
            </a:r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002941" y="3527624"/>
            <a:ext cx="2213771" cy="32950"/>
          </a:xfrm>
          <a:prstGeom prst="straightConnector1">
            <a:avLst/>
          </a:prstGeom>
          <a:ln>
            <a:solidFill>
              <a:srgbClr val="0A3D9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186974" y="3374779"/>
            <a:ext cx="453899" cy="369332"/>
            <a:chOff x="7677528" y="3469112"/>
            <a:chExt cx="453899" cy="369332"/>
          </a:xfrm>
        </p:grpSpPr>
        <p:sp>
          <p:nvSpPr>
            <p:cNvPr id="68" name="Oval 67"/>
            <p:cNvSpPr/>
            <p:nvPr/>
          </p:nvSpPr>
          <p:spPr>
            <a:xfrm>
              <a:off x="7677528" y="3500712"/>
              <a:ext cx="453899" cy="332321"/>
            </a:xfrm>
            <a:prstGeom prst="ellipse">
              <a:avLst/>
            </a:prstGeom>
            <a:solidFill>
              <a:srgbClr val="0A3D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720828" y="3469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720176" y="3292277"/>
            <a:ext cx="1322027" cy="661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/>
                <a:cs typeface="Arial"/>
              </a:rPr>
              <a:t>Share information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8215642" y="2536544"/>
            <a:ext cx="3333793" cy="1463457"/>
          </a:xfrm>
          <a:prstGeom prst="roundRect">
            <a:avLst/>
          </a:prstGeom>
          <a:solidFill>
            <a:srgbClr val="FFD5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60190" y="2619573"/>
            <a:ext cx="364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UAS Traffic Management UTM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8870652" y="3087616"/>
            <a:ext cx="2007809" cy="825496"/>
            <a:chOff x="3949384" y="3793361"/>
            <a:chExt cx="1505857" cy="825496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949384" y="3793361"/>
              <a:ext cx="1505857" cy="825496"/>
              <a:chOff x="290751" y="2647406"/>
              <a:chExt cx="2477044" cy="1357891"/>
            </a:xfrm>
          </p:grpSpPr>
          <p:sp>
            <p:nvSpPr>
              <p:cNvPr id="102" name="Rounded Rectangle 101"/>
              <p:cNvSpPr>
                <a:spLocks noChangeAspect="1"/>
              </p:cNvSpPr>
              <p:nvPr/>
            </p:nvSpPr>
            <p:spPr>
              <a:xfrm>
                <a:off x="290751" y="2647406"/>
                <a:ext cx="2477044" cy="1357891"/>
              </a:xfrm>
              <a:prstGeom prst="roundRect">
                <a:avLst/>
              </a:prstGeom>
              <a:solidFill>
                <a:schemeClr val="bg1">
                  <a:lumMod val="75000"/>
                  <a:alpha val="77000"/>
                </a:schemeClr>
              </a:solidFill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>
                            <a14:foregroundMark x1="69286" y1="11364" x2="69286" y2="11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887" y="2737001"/>
                <a:ext cx="600765" cy="566437"/>
              </a:xfrm>
              <a:prstGeom prst="rect">
                <a:avLst/>
              </a:prstGeom>
            </p:spPr>
          </p:pic>
          <p:grpSp>
            <p:nvGrpSpPr>
              <p:cNvPr id="104" name="Group 103"/>
              <p:cNvGrpSpPr/>
              <p:nvPr/>
            </p:nvGrpSpPr>
            <p:grpSpPr>
              <a:xfrm>
                <a:off x="1235748" y="2714778"/>
                <a:ext cx="664062" cy="565319"/>
                <a:chOff x="1462507" y="2681184"/>
                <a:chExt cx="664062" cy="565319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1462508" y="2714779"/>
                  <a:ext cx="664061" cy="531724"/>
                  <a:chOff x="4323724" y="5674188"/>
                  <a:chExt cx="664061" cy="531724"/>
                </a:xfrm>
              </p:grpSpPr>
              <p:pic>
                <p:nvPicPr>
                  <p:cNvPr id="144" name="Picture 143"/>
                  <p:cNvPicPr>
                    <a:picLocks noChangeAspect="1"/>
                  </p:cNvPicPr>
                  <p:nvPr/>
                </p:nvPicPr>
                <p:blipFill>
                  <a:blip r:embed="rId15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23724" y="5930996"/>
                    <a:ext cx="244561" cy="274916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/>
                  <p:cNvPicPr>
                    <a:picLocks noChangeAspect="1"/>
                  </p:cNvPicPr>
                  <p:nvPr/>
                </p:nvPicPr>
                <p:blipFill>
                  <a:blip r:embed="rId16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4679034" y="5656146"/>
                    <a:ext cx="290710" cy="32679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8285" y="5919547"/>
                    <a:ext cx="281043" cy="2576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9" name="Freeform 138"/>
                <p:cNvSpPr/>
                <p:nvPr/>
              </p:nvSpPr>
              <p:spPr>
                <a:xfrm>
                  <a:off x="1462507" y="2715505"/>
                  <a:ext cx="122253" cy="229669"/>
                </a:xfrm>
                <a:custGeom>
                  <a:avLst/>
                  <a:gdLst>
                    <a:gd name="connsiteX0" fmla="*/ 189162 w 193062"/>
                    <a:gd name="connsiteY0" fmla="*/ 229669 h 229669"/>
                    <a:gd name="connsiteX1" fmla="*/ 189162 w 193062"/>
                    <a:gd name="connsiteY1" fmla="*/ 148609 h 229669"/>
                    <a:gd name="connsiteX2" fmla="*/ 148628 w 193062"/>
                    <a:gd name="connsiteY2" fmla="*/ 81059 h 229669"/>
                    <a:gd name="connsiteX3" fmla="*/ 40534 w 193062"/>
                    <a:gd name="connsiteY3" fmla="*/ 13510 h 229669"/>
                    <a:gd name="connsiteX4" fmla="*/ 0 w 193062"/>
                    <a:gd name="connsiteY4" fmla="*/ 0 h 22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62" h="229669">
                      <a:moveTo>
                        <a:pt x="189162" y="229669"/>
                      </a:moveTo>
                      <a:cubicBezTo>
                        <a:pt x="192540" y="201523"/>
                        <a:pt x="195918" y="173377"/>
                        <a:pt x="189162" y="148609"/>
                      </a:cubicBezTo>
                      <a:cubicBezTo>
                        <a:pt x="182406" y="123841"/>
                        <a:pt x="173399" y="103575"/>
                        <a:pt x="148628" y="81059"/>
                      </a:cubicBezTo>
                      <a:cubicBezTo>
                        <a:pt x="123857" y="58542"/>
                        <a:pt x="65305" y="27020"/>
                        <a:pt x="40534" y="13510"/>
                      </a:cubicBezTo>
                      <a:cubicBezTo>
                        <a:pt x="15763" y="0"/>
                        <a:pt x="0" y="0"/>
                        <a:pt x="0" y="0"/>
                      </a:cubicBezTo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flipH="1" flipV="1">
                  <a:off x="1641359" y="2681184"/>
                  <a:ext cx="149973" cy="172601"/>
                </a:xfrm>
                <a:custGeom>
                  <a:avLst/>
                  <a:gdLst>
                    <a:gd name="connsiteX0" fmla="*/ 189162 w 193062"/>
                    <a:gd name="connsiteY0" fmla="*/ 229669 h 229669"/>
                    <a:gd name="connsiteX1" fmla="*/ 189162 w 193062"/>
                    <a:gd name="connsiteY1" fmla="*/ 148609 h 229669"/>
                    <a:gd name="connsiteX2" fmla="*/ 148628 w 193062"/>
                    <a:gd name="connsiteY2" fmla="*/ 81059 h 229669"/>
                    <a:gd name="connsiteX3" fmla="*/ 40534 w 193062"/>
                    <a:gd name="connsiteY3" fmla="*/ 13510 h 229669"/>
                    <a:gd name="connsiteX4" fmla="*/ 0 w 193062"/>
                    <a:gd name="connsiteY4" fmla="*/ 0 h 22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62" h="229669">
                      <a:moveTo>
                        <a:pt x="189162" y="229669"/>
                      </a:moveTo>
                      <a:cubicBezTo>
                        <a:pt x="192540" y="201523"/>
                        <a:pt x="195918" y="173377"/>
                        <a:pt x="189162" y="148609"/>
                      </a:cubicBezTo>
                      <a:cubicBezTo>
                        <a:pt x="182406" y="123841"/>
                        <a:pt x="173399" y="103575"/>
                        <a:pt x="148628" y="81059"/>
                      </a:cubicBezTo>
                      <a:cubicBezTo>
                        <a:pt x="123857" y="58542"/>
                        <a:pt x="65305" y="27020"/>
                        <a:pt x="40534" y="13510"/>
                      </a:cubicBezTo>
                      <a:cubicBezTo>
                        <a:pt x="15763" y="0"/>
                        <a:pt x="0" y="0"/>
                        <a:pt x="0" y="0"/>
                      </a:cubicBezTo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4861" y="2708833"/>
                <a:ext cx="614449" cy="614449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40652" y="3432524"/>
                <a:ext cx="539672" cy="539672"/>
              </a:xfrm>
              <a:prstGeom prst="rect">
                <a:avLst/>
              </a:prstGeom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235748" y="3279127"/>
                <a:ext cx="695281" cy="695281"/>
                <a:chOff x="1225376" y="3229799"/>
                <a:chExt cx="695281" cy="695281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5376" y="3229799"/>
                  <a:ext cx="695281" cy="695281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8768" y="3323531"/>
                  <a:ext cx="281043" cy="25762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700" y="4202591"/>
              <a:ext cx="364876" cy="364876"/>
            </a:xfrm>
            <a:prstGeom prst="rect">
              <a:avLst/>
            </a:prstGeom>
          </p:spPr>
        </p:pic>
      </p:grpSp>
      <p:cxnSp>
        <p:nvCxnSpPr>
          <p:cNvPr id="148" name="Straight Connector 147"/>
          <p:cNvCxnSpPr/>
          <p:nvPr/>
        </p:nvCxnSpPr>
        <p:spPr>
          <a:xfrm>
            <a:off x="11813391" y="1040842"/>
            <a:ext cx="67688" cy="2365537"/>
          </a:xfrm>
          <a:prstGeom prst="line">
            <a:avLst/>
          </a:prstGeom>
          <a:ln>
            <a:solidFill>
              <a:srgbClr val="0A3D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1285477" y="1066208"/>
            <a:ext cx="527919" cy="0"/>
          </a:xfrm>
          <a:prstGeom prst="straightConnector1">
            <a:avLst/>
          </a:prstGeom>
          <a:ln>
            <a:solidFill>
              <a:srgbClr val="0A3D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9515739" y="4025845"/>
            <a:ext cx="13259" cy="387301"/>
          </a:xfrm>
          <a:prstGeom prst="line">
            <a:avLst/>
          </a:prstGeom>
          <a:ln>
            <a:solidFill>
              <a:srgbClr val="0A3D9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836957" y="6369968"/>
            <a:ext cx="2124509" cy="318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UAS Operator function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175676" y="6369968"/>
            <a:ext cx="1913318" cy="365176"/>
          </a:xfrm>
          <a:prstGeom prst="roundRect">
            <a:avLst/>
          </a:prstGeom>
          <a:solidFill>
            <a:srgbClr val="FFD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ANSP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function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1549435" y="3416833"/>
            <a:ext cx="331644" cy="1183"/>
          </a:xfrm>
          <a:prstGeom prst="straightConnector1">
            <a:avLst/>
          </a:prstGeom>
          <a:ln>
            <a:solidFill>
              <a:srgbClr val="0A3D9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90136"/>
            <a:ext cx="11842147" cy="91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Applications of Unmanned Aerial Systems  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39" y="1337741"/>
            <a:ext cx="2124807" cy="21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6-02-21 at 5.11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864"/>
            <a:ext cx="9319845" cy="5628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6873" y="1008780"/>
            <a:ext cx="182196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cs typeface="Arial"/>
              </a:rPr>
              <a:t>Cargo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068" y="3802478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57" y="4195383"/>
            <a:ext cx="2214689" cy="22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6157" y="3847400"/>
            <a:ext cx="2214689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Aerial Dispersal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5792" y="3802478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5568" y="1026658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8468" y="1026658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5568" y="3779667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8468" y="3779667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068" y="1026658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49832" y="992792"/>
            <a:ext cx="1984133" cy="457200"/>
          </a:xfrm>
          <a:prstGeom prst="rect">
            <a:avLst/>
          </a:prstGeom>
          <a:gradFill>
            <a:gsLst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Arial"/>
                <a:cs typeface="Arial"/>
              </a:rPr>
              <a:t>Aerial Instruments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6760" y="3009900"/>
            <a:ext cx="2099413" cy="5588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News Gathering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36157" y="5883382"/>
            <a:ext cx="2214689" cy="5588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cs typeface="Arial"/>
              </a:rPr>
              <a:t>Spraying/Seeding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13655"/>
            <a:ext cx="10621819" cy="91439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UTM Research Technical Capability Level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5513" y="1429344"/>
            <a:ext cx="5515923" cy="2709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u="sng" cap="small" dirty="0" smtClean="0">
                <a:solidFill>
                  <a:srgbClr val="800000"/>
                </a:solidFill>
              </a:rPr>
              <a:t>Capability 1</a:t>
            </a:r>
          </a:p>
          <a:p>
            <a:pPr marL="461963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Reservation of airspace volume</a:t>
            </a:r>
          </a:p>
          <a:p>
            <a:pPr marL="461963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Over </a:t>
            </a:r>
            <a:r>
              <a:rPr lang="en-US" sz="1800" dirty="0"/>
              <a:t>unpopulated land or water</a:t>
            </a:r>
          </a:p>
          <a:p>
            <a:pPr marL="461963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Minimal general aviation traffic in area</a:t>
            </a:r>
          </a:p>
          <a:p>
            <a:pPr marL="461963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Contingencies handled </a:t>
            </a:r>
            <a:r>
              <a:rPr lang="en-US" sz="1800" dirty="0" smtClean="0"/>
              <a:t>by </a:t>
            </a:r>
            <a:r>
              <a:rPr lang="en-US" sz="1800" dirty="0"/>
              <a:t>UAS pilot</a:t>
            </a:r>
          </a:p>
          <a:p>
            <a:pPr marL="461963" lvl="1" indent="-234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Enable agriculture, firefighting, infrastructure </a:t>
            </a:r>
            <a:r>
              <a:rPr lang="en-US" sz="1800" dirty="0" smtClean="0"/>
              <a:t>monitoring</a:t>
            </a:r>
            <a:endParaRPr lang="en-US" sz="1800" dirty="0"/>
          </a:p>
          <a:p>
            <a:endParaRPr lang="en-US" sz="2400" dirty="0"/>
          </a:p>
          <a:p>
            <a:endParaRPr lang="en-US" sz="2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48226" y="4325092"/>
            <a:ext cx="5525863" cy="24062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u="sng" cap="small" dirty="0" smtClean="0">
                <a:solidFill>
                  <a:srgbClr val="800000"/>
                </a:solidFill>
              </a:rPr>
              <a:t>Capability 2 </a:t>
            </a:r>
            <a:endParaRPr lang="en-US" b="1" u="sng" cap="small" dirty="0">
              <a:solidFill>
                <a:srgbClr val="800000"/>
              </a:solidFill>
            </a:endParaRPr>
          </a:p>
          <a:p>
            <a:pPr marL="461963" lvl="1" indent="-2873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800" b="0" dirty="0"/>
              <a:t>Beyond </a:t>
            </a:r>
            <a:r>
              <a:rPr lang="en-US" sz="1800" b="0" dirty="0" smtClean="0"/>
              <a:t>visual line</a:t>
            </a:r>
            <a:r>
              <a:rPr lang="en-US" sz="1800" b="0" dirty="0"/>
              <a:t>-of-</a:t>
            </a:r>
            <a:r>
              <a:rPr lang="en-US" sz="1800" b="0" dirty="0" smtClean="0"/>
              <a:t>sight</a:t>
            </a:r>
          </a:p>
          <a:p>
            <a:pPr marL="461963" lvl="1" indent="-2873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800" b="0" dirty="0" smtClean="0"/>
              <a:t>Tracking and low density operations</a:t>
            </a:r>
            <a:endParaRPr lang="en-US" sz="1800" b="0" dirty="0"/>
          </a:p>
          <a:p>
            <a:pPr marL="461963" lvl="1" indent="-2873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800" b="0" dirty="0"/>
              <a:t>Sparsely populated areas</a:t>
            </a:r>
          </a:p>
          <a:p>
            <a:pPr marL="461963" lvl="1" indent="-2873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800" b="0" dirty="0"/>
              <a:t>Procedures and “rules-of-the road</a:t>
            </a:r>
            <a:r>
              <a:rPr lang="en-US" sz="1800" b="0" dirty="0" smtClean="0"/>
              <a:t>”</a:t>
            </a:r>
          </a:p>
          <a:p>
            <a:pPr marL="461963" lvl="1" indent="-2873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800" b="0" dirty="0" smtClean="0"/>
              <a:t>Longer range applications</a:t>
            </a:r>
            <a:endParaRPr lang="en-US" sz="1800" b="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09285" y="4317992"/>
            <a:ext cx="5480079" cy="2422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u="sng" cap="small" dirty="0" smtClean="0">
                <a:solidFill>
                  <a:srgbClr val="800000"/>
                </a:solidFill>
              </a:rPr>
              <a:t>Capability 4</a:t>
            </a:r>
            <a:endParaRPr lang="en-US" b="1" u="sng" cap="small" dirty="0">
              <a:solidFill>
                <a:srgbClr val="800000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Beyond visual  line of</a:t>
            </a:r>
            <a:r>
              <a:rPr lang="en-US" sz="1800" b="0" dirty="0"/>
              <a:t> </a:t>
            </a:r>
            <a:r>
              <a:rPr lang="en-US" sz="1800" b="0" dirty="0" smtClean="0"/>
              <a:t>sight</a:t>
            </a:r>
            <a:endParaRPr lang="en-US" sz="1800" b="0" dirty="0"/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Urban </a:t>
            </a:r>
            <a:r>
              <a:rPr lang="en-US" sz="1800" b="0" dirty="0" smtClean="0">
                <a:solidFill>
                  <a:srgbClr val="000000"/>
                </a:solidFill>
              </a:rPr>
              <a:t>environments, higher density</a:t>
            </a:r>
            <a:endParaRPr lang="en-US" sz="1800" b="0" dirty="0">
              <a:solidFill>
                <a:srgbClr val="000000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Autonomous V2V, internet connected</a:t>
            </a:r>
            <a:endParaRPr lang="en-US" sz="1800" b="0" dirty="0"/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Large-scale </a:t>
            </a:r>
            <a:r>
              <a:rPr lang="en-US" sz="1800" b="0" dirty="0" smtClean="0"/>
              <a:t>contingencies mitigation</a:t>
            </a: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News gathering, deliveries, personal use</a:t>
            </a: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262405" y="966532"/>
            <a:ext cx="11213321" cy="3693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targeted to type of application, geographical area and uses risk-based approach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010760" y="1442308"/>
            <a:ext cx="5456477" cy="2708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u="sng" cap="small" dirty="0" smtClean="0">
                <a:solidFill>
                  <a:srgbClr val="800000"/>
                </a:solidFill>
              </a:rPr>
              <a:t>Capability 3</a:t>
            </a:r>
            <a:endParaRPr lang="en-US" b="1" u="sng" cap="small" dirty="0">
              <a:solidFill>
                <a:srgbClr val="800000"/>
              </a:solidFill>
            </a:endParaRPr>
          </a:p>
          <a:p>
            <a:pPr marL="461963" lvl="1" indent="-2349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Beyond visual </a:t>
            </a:r>
            <a:r>
              <a:rPr lang="en-US" sz="1800" b="0" dirty="0" smtClean="0"/>
              <a:t>line of sight</a:t>
            </a:r>
            <a:endParaRPr lang="en-US" sz="1800" b="0" dirty="0"/>
          </a:p>
          <a:p>
            <a:pPr marL="461963" lvl="1" indent="-2349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Over moderately populated land</a:t>
            </a:r>
          </a:p>
          <a:p>
            <a:pPr marL="461963" lvl="1" indent="-2349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Some interaction with manned aircraft</a:t>
            </a:r>
          </a:p>
          <a:p>
            <a:pPr marL="461963" lvl="1" indent="-2349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Tracking, V2V, V2UTM and internet connected</a:t>
            </a:r>
          </a:p>
          <a:p>
            <a:pPr marL="461963" lvl="1" indent="-2349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Public safety, limited package delivery</a:t>
            </a:r>
          </a:p>
        </p:txBody>
      </p:sp>
    </p:spTree>
    <p:extLst>
      <p:ext uri="{BB962C8B-B14F-4D97-AF65-F5344CB8AC3E}">
        <p14:creationId xmlns:p14="http://schemas.microsoft.com/office/powerpoint/2010/main" val="8841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7" y="118585"/>
            <a:ext cx="10894371" cy="914399"/>
          </a:xfrm>
        </p:spPr>
        <p:txBody>
          <a:bodyPr>
            <a:noAutofit/>
          </a:bodyPr>
          <a:lstStyle/>
          <a:p>
            <a:r>
              <a:rPr lang="en-US" sz="3200" dirty="0"/>
              <a:t>Notional UTM </a:t>
            </a:r>
            <a:r>
              <a:rPr lang="en-US" sz="3200" dirty="0" smtClean="0"/>
              <a:t>Airspace</a:t>
            </a:r>
            <a:endParaRPr lang="en-US" sz="3200" dirty="0"/>
          </a:p>
        </p:txBody>
      </p:sp>
      <p:pic>
        <p:nvPicPr>
          <p:cNvPr id="4" name="Picture 3" descr="Airspac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055" y="929099"/>
            <a:ext cx="6921229" cy="532079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5134" y="987922"/>
            <a:ext cx="413938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Multiple providers could offer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 UTM services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134" y="2706387"/>
            <a:ext cx="4139381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Tailoring operational services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geographical area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24" y="4885282"/>
            <a:ext cx="413938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performance could be different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58107" y="1222758"/>
            <a:ext cx="2295420" cy="1140602"/>
            <a:chOff x="4899473" y="3581400"/>
            <a:chExt cx="1721565" cy="1140602"/>
          </a:xfrm>
        </p:grpSpPr>
        <p:grpSp>
          <p:nvGrpSpPr>
            <p:cNvPr id="31" name="Group 30"/>
            <p:cNvGrpSpPr/>
            <p:nvPr/>
          </p:nvGrpSpPr>
          <p:grpSpPr>
            <a:xfrm>
              <a:off x="4899473" y="3581400"/>
              <a:ext cx="1721565" cy="1140602"/>
              <a:chOff x="4216751" y="2884983"/>
              <a:chExt cx="2404288" cy="183702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216751" y="2884983"/>
                <a:ext cx="2404288" cy="1837020"/>
              </a:xfrm>
              <a:prstGeom prst="roundRect">
                <a:avLst/>
              </a:prstGeom>
              <a:gradFill rotWithShape="1">
                <a:gsLst>
                  <a:gs pos="0">
                    <a:srgbClr val="629DD1">
                      <a:tint val="95000"/>
                      <a:shade val="70000"/>
                      <a:satMod val="150000"/>
                    </a:srgbClr>
                  </a:gs>
                  <a:gs pos="100000">
                    <a:srgbClr val="629DD1">
                      <a:tint val="100000"/>
                      <a:shade val="100000"/>
                      <a:satMod val="150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629DD1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8100" dist="25400" dir="6600000" sx="101000" sy="101000" rotWithShape="0">
                  <a:srgbClr val="000000">
                    <a:alpha val="7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438685" y="3119235"/>
                <a:ext cx="1972749" cy="1356188"/>
              </a:xfrm>
              <a:prstGeom prst="rect">
                <a:avLst/>
              </a:prstGeom>
              <a:solidFill>
                <a:srgbClr val="7F8FA9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5640" y="4114800"/>
              <a:ext cx="349250" cy="34925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982186" y="3756388"/>
              <a:ext cx="1556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UTM Services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824" y="4108787"/>
              <a:ext cx="356616" cy="35661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8900" y="4107434"/>
              <a:ext cx="356616" cy="35661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Potential Users of UTM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57" y="1781466"/>
            <a:ext cx="795204" cy="639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082" y="1976472"/>
            <a:ext cx="195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Hobbyists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26" y="3566452"/>
            <a:ext cx="1207065" cy="71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082" y="3707218"/>
            <a:ext cx="1958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General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Public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07" y="956567"/>
            <a:ext cx="845301" cy="727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082" y="1103306"/>
            <a:ext cx="1958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Air Traffic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Controllers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64" y="5083042"/>
            <a:ext cx="731587" cy="825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7306" y="5333354"/>
            <a:ext cx="14680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UAS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endParaRPr lang="en-US" sz="1600" b="1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Controllers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11" y="4307242"/>
            <a:ext cx="660493" cy="6604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2082" y="4516246"/>
            <a:ext cx="1958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UTM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Manager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9" y="2518234"/>
            <a:ext cx="838557" cy="950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008" y="2776633"/>
            <a:ext cx="1958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Manned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Aircraft Pilot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762271" y="-727062"/>
            <a:ext cx="5687589" cy="1908408"/>
            <a:chOff x="4277999" y="2634192"/>
            <a:chExt cx="4265692" cy="1908408"/>
          </a:xfrm>
        </p:grpSpPr>
        <p:grpSp>
          <p:nvGrpSpPr>
            <p:cNvPr id="25" name="Group 24"/>
            <p:cNvGrpSpPr/>
            <p:nvPr/>
          </p:nvGrpSpPr>
          <p:grpSpPr>
            <a:xfrm>
              <a:off x="6540895" y="4156189"/>
              <a:ext cx="406880" cy="386411"/>
              <a:chOff x="7262182" y="3259944"/>
              <a:chExt cx="406880" cy="38641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62182" y="3259944"/>
                <a:ext cx="406880" cy="386411"/>
              </a:xfrm>
              <a:prstGeom prst="ellipse">
                <a:avLst/>
              </a:prstGeom>
              <a:gradFill rotWithShape="1">
                <a:gsLst>
                  <a:gs pos="0">
                    <a:srgbClr val="629DD1">
                      <a:tint val="95000"/>
                      <a:shade val="70000"/>
                      <a:satMod val="150000"/>
                    </a:srgbClr>
                  </a:gs>
                  <a:gs pos="100000">
                    <a:srgbClr val="629DD1">
                      <a:tint val="100000"/>
                      <a:shade val="100000"/>
                      <a:satMod val="150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629DD1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8100" dist="25400" dir="6600000" sx="101000" sy="101000" rotWithShape="0">
                  <a:srgbClr val="000000">
                    <a:alpha val="7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6382" y="3302134"/>
                <a:ext cx="324916" cy="295739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/>
            <p:cNvCxnSpPr/>
            <p:nvPr/>
          </p:nvCxnSpPr>
          <p:spPr>
            <a:xfrm>
              <a:off x="4277999" y="4340003"/>
              <a:ext cx="2247512" cy="9392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27" name="Straight Connector 26"/>
            <p:cNvCxnSpPr>
              <a:endCxn id="36" idx="1"/>
            </p:cNvCxnSpPr>
            <p:nvPr/>
          </p:nvCxnSpPr>
          <p:spPr>
            <a:xfrm>
              <a:off x="6947775" y="2634192"/>
              <a:ext cx="1595916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67" name="Group 66"/>
          <p:cNvGrpSpPr/>
          <p:nvPr/>
        </p:nvGrpSpPr>
        <p:grpSpPr>
          <a:xfrm>
            <a:off x="2280764" y="4575200"/>
            <a:ext cx="1486560" cy="402711"/>
            <a:chOff x="2300111" y="4539283"/>
            <a:chExt cx="1114920" cy="40271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300111" y="4724517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960" y="4539283"/>
              <a:ext cx="411981" cy="402711"/>
            </a:xfrm>
            <a:prstGeom prst="rect">
              <a:avLst/>
            </a:prstGeom>
          </p:spPr>
        </p:pic>
      </p:grpSp>
      <p:cxnSp>
        <p:nvCxnSpPr>
          <p:cNvPr id="38" name="Straight Connector 37"/>
          <p:cNvCxnSpPr/>
          <p:nvPr/>
        </p:nvCxnSpPr>
        <p:spPr>
          <a:xfrm>
            <a:off x="3767323" y="1334139"/>
            <a:ext cx="3195" cy="4809119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81" name="Group 80"/>
          <p:cNvGrpSpPr/>
          <p:nvPr/>
        </p:nvGrpSpPr>
        <p:grpSpPr>
          <a:xfrm>
            <a:off x="2280764" y="1103305"/>
            <a:ext cx="1486560" cy="411480"/>
            <a:chOff x="2300111" y="1067389"/>
            <a:chExt cx="1114920" cy="41148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300111" y="1298222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860" y="1067389"/>
              <a:ext cx="411981" cy="411480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2267381" y="2826817"/>
            <a:ext cx="1486560" cy="411480"/>
            <a:chOff x="2290074" y="2790901"/>
            <a:chExt cx="1114920" cy="4114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290074" y="3004465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860" y="2790901"/>
              <a:ext cx="411981" cy="41148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2239297" y="1951880"/>
            <a:ext cx="1486560" cy="411480"/>
            <a:chOff x="2269011" y="1915964"/>
            <a:chExt cx="1114920" cy="41148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269011" y="2121704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860" y="1915964"/>
              <a:ext cx="411981" cy="41148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239297" y="3707217"/>
            <a:ext cx="1486560" cy="411480"/>
            <a:chOff x="2269011" y="3671301"/>
            <a:chExt cx="1114920" cy="41148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269011" y="3852450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860" y="3671301"/>
              <a:ext cx="411981" cy="411480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2239297" y="5371801"/>
            <a:ext cx="1486560" cy="411480"/>
            <a:chOff x="2269011" y="5335885"/>
            <a:chExt cx="1114920" cy="41148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269011" y="5541625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461" y="5335885"/>
              <a:ext cx="411480" cy="41148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950965" y="4544066"/>
            <a:ext cx="8113584" cy="646331"/>
          </a:xfrm>
          <a:prstGeom prst="rect">
            <a:avLst/>
          </a:prstGeom>
          <a:solidFill>
            <a:schemeClr val="bg2">
              <a:alpha val="35000"/>
            </a:scheme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Makes strategic decisions to ensure safety, efficiency and equity of the UTM Airspace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67381" y="5935681"/>
            <a:ext cx="1486560" cy="411480"/>
            <a:chOff x="2269011" y="5335885"/>
            <a:chExt cx="1114920" cy="41148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269011" y="5541625"/>
              <a:ext cx="1114920" cy="1836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461" y="5335885"/>
              <a:ext cx="411480" cy="411480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997548" y="5885497"/>
            <a:ext cx="14680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UAS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endParaRPr lang="en-US" sz="1600" b="1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Operators</a:t>
            </a:r>
          </a:p>
        </p:txBody>
      </p:sp>
      <p:pic>
        <p:nvPicPr>
          <p:cNvPr id="57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00" y="5944833"/>
            <a:ext cx="670547" cy="4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7321972" y="1335063"/>
            <a:ext cx="2127888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60" name="TextBox 59"/>
          <p:cNvSpPr txBox="1"/>
          <p:nvPr/>
        </p:nvSpPr>
        <p:spPr>
          <a:xfrm>
            <a:off x="3950965" y="5889518"/>
            <a:ext cx="8113584" cy="369332"/>
          </a:xfrm>
          <a:prstGeom prst="rect">
            <a:avLst/>
          </a:prstGeom>
          <a:solidFill>
            <a:srgbClr val="660066">
              <a:alpha val="35000"/>
            </a:srgb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Legal entity that requests access to UTM airspace and manages UAS operations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50965" y="5352948"/>
            <a:ext cx="8113584" cy="369332"/>
          </a:xfrm>
          <a:prstGeom prst="rect">
            <a:avLst/>
          </a:prstGeom>
          <a:solidFill>
            <a:srgbClr val="AF4601">
              <a:alpha val="72000"/>
            </a:srgb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Responsibly for the safe conduct of UAS vehicle(s)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50965" y="2801945"/>
            <a:ext cx="8113584" cy="369332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Reviews UAS operations prior to take off, maintains situation awareness for safety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0966" y="1683700"/>
            <a:ext cx="5170844" cy="369332"/>
          </a:xfrm>
          <a:prstGeom prst="rect">
            <a:avLst/>
          </a:prstGeom>
          <a:solidFill>
            <a:srgbClr val="F6C338">
              <a:alpha val="35000"/>
            </a:srgb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Can use UTM information services for safety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50965" y="3707218"/>
            <a:ext cx="8113584" cy="369332"/>
          </a:xfrm>
          <a:prstGeom prst="rect">
            <a:avLst/>
          </a:prstGeom>
          <a:solidFill>
            <a:srgbClr val="5E8BE5">
              <a:alpha val="35000"/>
            </a:srgbClr>
          </a:solidFill>
          <a:ln w="38100" cmpd="sng"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Can use UTM information services for safety, privacy, and security concerns</a:t>
            </a:r>
          </a:p>
        </p:txBody>
      </p:sp>
    </p:spTree>
    <p:extLst>
      <p:ext uri="{BB962C8B-B14F-4D97-AF65-F5344CB8AC3E}">
        <p14:creationId xmlns:p14="http://schemas.microsoft.com/office/powerpoint/2010/main" val="29246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 1 Demonstration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880" y="1466580"/>
            <a:ext cx="4556247" cy="2860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What:</a:t>
            </a:r>
            <a:r>
              <a:rPr lang="en-US" sz="2000" dirty="0"/>
              <a:t> Demonstrated concept for management of airspace in lower risk environments and multiple UAS </a:t>
            </a:r>
            <a:r>
              <a:rPr lang="en-US" sz="2000" dirty="0" smtClean="0"/>
              <a:t>operations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Where: </a:t>
            </a:r>
            <a:r>
              <a:rPr lang="en-US" sz="2000" dirty="0" smtClean="0"/>
              <a:t>Crows Landing, CA</a:t>
            </a:r>
          </a:p>
          <a:p>
            <a:pPr marL="0" indent="0">
              <a:buNone/>
            </a:pPr>
            <a:r>
              <a:rPr lang="en-US" sz="2000" b="1" dirty="0" smtClean="0"/>
              <a:t>Who:</a:t>
            </a:r>
            <a:r>
              <a:rPr lang="en-US" sz="2000" dirty="0" smtClean="0"/>
              <a:t> NASA and several flying, weather, surveillance partners</a:t>
            </a:r>
          </a:p>
          <a:p>
            <a:pPr marL="0" indent="0">
              <a:buNone/>
            </a:pPr>
            <a:r>
              <a:rPr lang="en-US" sz="2000" b="1" dirty="0" smtClean="0"/>
              <a:t>When:</a:t>
            </a:r>
            <a:r>
              <a:rPr lang="en-US" sz="2000" dirty="0" smtClean="0"/>
              <a:t> Aug 2015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04879" y="1183010"/>
            <a:ext cx="6935064" cy="3355676"/>
            <a:chOff x="5051918" y="1900263"/>
            <a:chExt cx="6935064" cy="33556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1918" y="1900263"/>
              <a:ext cx="6935064" cy="33556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44798" y="3809674"/>
              <a:ext cx="1034865" cy="493847"/>
            </a:xfrm>
            <a:prstGeom prst="rect">
              <a:avLst/>
            </a:prstGeom>
            <a:gradFill>
              <a:gsLst>
                <a:gs pos="4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37160" tIns="91440" bIns="182880" rtlCol="0">
              <a:no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latin typeface="Arial"/>
                  <a:cs typeface="Arial"/>
                </a:rPr>
                <a:t>GCS #1</a:t>
              </a:r>
              <a:endParaRPr lang="en-US" sz="1800" b="1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30321" y="2798007"/>
              <a:ext cx="1034865" cy="493847"/>
            </a:xfrm>
            <a:prstGeom prst="rect">
              <a:avLst/>
            </a:prstGeom>
            <a:gradFill>
              <a:gsLst>
                <a:gs pos="4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37160" tIns="91440" bIns="182880" rtlCol="0">
              <a:no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latin typeface="Arial"/>
                  <a:cs typeface="Arial"/>
                </a:rPr>
                <a:t>GCS #2</a:t>
              </a:r>
              <a:endParaRPr lang="en-US" sz="1800" b="1" dirty="0"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19725" y="2892072"/>
              <a:ext cx="753108" cy="493847"/>
            </a:xfrm>
            <a:prstGeom prst="rect">
              <a:avLst/>
            </a:prstGeom>
            <a:gradFill>
              <a:gsLst>
                <a:gs pos="4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37160" tIns="91440" bIns="182880" rtlCol="0">
              <a:no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latin typeface="Arial"/>
                  <a:cs typeface="Arial"/>
                </a:rPr>
                <a:t>UTM</a:t>
              </a:r>
              <a:endParaRPr lang="en-US" sz="1800" b="1" dirty="0">
                <a:latin typeface="Arial"/>
                <a:cs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6873" y="4773851"/>
            <a:ext cx="11501111" cy="517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Collected state data for operations, weather conditions, communications with UTM System, sound readings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6395" y="5443614"/>
            <a:ext cx="11501111" cy="517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Built foundation for future demonstrations with proposed increased capabilities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917" y="6080920"/>
            <a:ext cx="11501111" cy="517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Showed that operations that could represent many business cases are already enabled with the initial concept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05" y="8750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NASA UTM Simulation Capabilities</a:t>
            </a:r>
            <a:endParaRPr lang="en-US" sz="3100" dirty="0"/>
          </a:p>
        </p:txBody>
      </p:sp>
      <p:sp>
        <p:nvSpPr>
          <p:cNvPr id="36" name="Content Placeholder 4"/>
          <p:cNvSpPr>
            <a:spLocks noGrp="1"/>
          </p:cNvSpPr>
          <p:nvPr>
            <p:ph sz="half" idx="1"/>
          </p:nvPr>
        </p:nvSpPr>
        <p:spPr>
          <a:xfrm>
            <a:off x="357004" y="1083019"/>
            <a:ext cx="6322221" cy="5372443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Validation and Verification of UTM research prototype functions </a:t>
            </a:r>
          </a:p>
          <a:p>
            <a:pPr lvl="1"/>
            <a:r>
              <a:rPr lang="en-US" dirty="0" smtClean="0"/>
              <a:t>Develop, demonstrate, and evaluate advanced UTM services and operations</a:t>
            </a:r>
          </a:p>
          <a:p>
            <a:pPr lvl="1"/>
            <a:r>
              <a:rPr lang="en-US" dirty="0"/>
              <a:t>Develop tools and procedures to manage UTM ops</a:t>
            </a:r>
          </a:p>
          <a:p>
            <a:pPr lvl="1"/>
            <a:r>
              <a:rPr lang="en-US" dirty="0" smtClean="0"/>
              <a:t>Accelerate </a:t>
            </a:r>
            <a:r>
              <a:rPr lang="en-US" dirty="0"/>
              <a:t>and increase value of field </a:t>
            </a:r>
            <a:r>
              <a:rPr lang="en-US" dirty="0" smtClean="0"/>
              <a:t>tests and provide live virtual constructive (LVC) environments</a:t>
            </a:r>
          </a:p>
          <a:p>
            <a:pPr lvl="1"/>
            <a:r>
              <a:rPr lang="en-US" dirty="0" smtClean="0"/>
              <a:t>Simulate complex operations that cannot be done in the field (e.g. urban ops, 911 type scenarios)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05341" y="991650"/>
            <a:ext cx="1342899" cy="535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UTM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14455" y="1515412"/>
            <a:ext cx="1352380" cy="1775506"/>
            <a:chOff x="8008444" y="2798456"/>
            <a:chExt cx="1352380" cy="1775506"/>
          </a:xfrm>
        </p:grpSpPr>
        <p:cxnSp>
          <p:nvCxnSpPr>
            <p:cNvPr id="22" name="Straight Arrow Connector 21"/>
            <p:cNvCxnSpPr>
              <a:stCxn id="1029" idx="2"/>
              <a:endCxn id="6" idx="0"/>
            </p:cNvCxnSpPr>
            <p:nvPr/>
          </p:nvCxnSpPr>
          <p:spPr>
            <a:xfrm>
              <a:off x="8684664" y="3750879"/>
              <a:ext cx="4354" cy="23612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8064252" y="3987008"/>
              <a:ext cx="1249532" cy="58695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UAS Operator/ Controller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13" idx="3"/>
              <a:endCxn id="1029" idx="0"/>
            </p:cNvCxnSpPr>
            <p:nvPr/>
          </p:nvCxnSpPr>
          <p:spPr>
            <a:xfrm flipH="1">
              <a:off x="8684664" y="2798456"/>
              <a:ext cx="320645" cy="25695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8008444" y="3011225"/>
              <a:ext cx="1352380" cy="739654"/>
              <a:chOff x="8102504" y="3305087"/>
              <a:chExt cx="1752036" cy="93807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580" y="3361130"/>
                <a:ext cx="1751960" cy="88203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102504" y="3305087"/>
                <a:ext cx="1721564" cy="89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bg1"/>
                    </a:solidFill>
                  </a:rPr>
                  <a:t>Simulation Viewer</a:t>
                </a:r>
                <a:br>
                  <a:rPr lang="en-US" sz="1400" i="1" dirty="0" smtClean="0">
                    <a:solidFill>
                      <a:schemeClr val="bg1"/>
                    </a:solidFill>
                  </a:rPr>
                </a:br>
                <a:r>
                  <a:rPr lang="en-US" sz="1050" i="1" dirty="0" smtClean="0">
                    <a:solidFill>
                      <a:schemeClr val="bg1"/>
                    </a:solidFill>
                  </a:rPr>
                  <a:t>(e.g. </a:t>
                </a:r>
                <a:r>
                  <a:rPr lang="en-US" sz="1200" i="1" dirty="0" smtClean="0">
                    <a:solidFill>
                      <a:schemeClr val="bg1"/>
                    </a:solidFill>
                  </a:rPr>
                  <a:t>Google Earth)</a:t>
                </a:r>
                <a:endParaRPr lang="en-US" sz="1200" i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11043465" y="1769855"/>
            <a:ext cx="775255" cy="5216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UTM client</a:t>
            </a:r>
          </a:p>
        </p:txBody>
      </p:sp>
      <p:cxnSp>
        <p:nvCxnSpPr>
          <p:cNvPr id="35" name="Straight Arrow Connector 34"/>
          <p:cNvCxnSpPr>
            <a:stCxn id="34" idx="0"/>
            <a:endCxn id="13" idx="3"/>
          </p:cNvCxnSpPr>
          <p:nvPr/>
        </p:nvCxnSpPr>
        <p:spPr>
          <a:xfrm flipH="1" flipV="1">
            <a:off x="8911319" y="1515420"/>
            <a:ext cx="2519768" cy="2544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5400000">
            <a:off x="8660025" y="708697"/>
            <a:ext cx="502588" cy="111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UTM API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5632" y="4123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043460" y="3257047"/>
            <a:ext cx="892853" cy="305838"/>
            <a:chOff x="130458" y="3293061"/>
            <a:chExt cx="917874" cy="827383"/>
          </a:xfrm>
        </p:grpSpPr>
        <p:pic>
          <p:nvPicPr>
            <p:cNvPr id="42" name="Picture 2" descr="http://s3.amazonaws.com/3dr.production/1059/zoom/X8_Top.jpg?139319470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0458" y="3485444"/>
              <a:ext cx="917874" cy="4611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43"/>
            <p:cNvSpPr/>
            <p:nvPr/>
          </p:nvSpPr>
          <p:spPr bwMode="auto">
            <a:xfrm>
              <a:off x="130458" y="3293061"/>
              <a:ext cx="917873" cy="827383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1042449" y="2469707"/>
            <a:ext cx="776271" cy="5742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Ground Control Station</a:t>
            </a:r>
          </a:p>
        </p:txBody>
      </p:sp>
      <p:cxnSp>
        <p:nvCxnSpPr>
          <p:cNvPr id="48" name="Straight Arrow Connector 47"/>
          <p:cNvCxnSpPr>
            <a:stCxn id="46" idx="2"/>
            <a:endCxn id="44" idx="0"/>
          </p:cNvCxnSpPr>
          <p:nvPr/>
        </p:nvCxnSpPr>
        <p:spPr>
          <a:xfrm>
            <a:off x="11430581" y="3044000"/>
            <a:ext cx="59307" cy="21305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042405" y="1515420"/>
            <a:ext cx="1740975" cy="1786807"/>
            <a:chOff x="7619850" y="2787155"/>
            <a:chExt cx="1740974" cy="1786807"/>
          </a:xfrm>
        </p:grpSpPr>
        <p:cxnSp>
          <p:nvCxnSpPr>
            <p:cNvPr id="47" name="Straight Arrow Connector 46"/>
            <p:cNvCxnSpPr>
              <a:stCxn id="52" idx="2"/>
              <a:endCxn id="49" idx="0"/>
            </p:cNvCxnSpPr>
            <p:nvPr/>
          </p:nvCxnSpPr>
          <p:spPr>
            <a:xfrm>
              <a:off x="8684664" y="3750879"/>
              <a:ext cx="4354" cy="23612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8064252" y="3987008"/>
              <a:ext cx="1249532" cy="58695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UAS Operator/ Controller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endCxn id="52" idx="0"/>
            </p:cNvCxnSpPr>
            <p:nvPr/>
          </p:nvCxnSpPr>
          <p:spPr>
            <a:xfrm>
              <a:off x="7619850" y="2787155"/>
              <a:ext cx="1064814" cy="26825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8008444" y="3011225"/>
              <a:ext cx="1352380" cy="739654"/>
              <a:chOff x="8102504" y="3305087"/>
              <a:chExt cx="1752036" cy="938078"/>
            </a:xfrm>
          </p:grpSpPr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580" y="3361130"/>
                <a:ext cx="1751960" cy="88203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8102504" y="3305087"/>
                <a:ext cx="1721564" cy="89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bg1"/>
                    </a:solidFill>
                  </a:rPr>
                  <a:t>Simulation Viewer</a:t>
                </a:r>
                <a:br>
                  <a:rPr lang="en-US" sz="1400" i="1" dirty="0" smtClean="0">
                    <a:solidFill>
                      <a:schemeClr val="bg1"/>
                    </a:solidFill>
                  </a:rPr>
                </a:br>
                <a:r>
                  <a:rPr lang="en-US" sz="1050" i="1" dirty="0" smtClean="0">
                    <a:solidFill>
                      <a:schemeClr val="bg1"/>
                    </a:solidFill>
                  </a:rPr>
                  <a:t>(e.g. </a:t>
                </a:r>
                <a:r>
                  <a:rPr lang="en-US" sz="1200" i="1" dirty="0" smtClean="0">
                    <a:solidFill>
                      <a:schemeClr val="bg1"/>
                    </a:solidFill>
                  </a:rPr>
                  <a:t>Google Earth)</a:t>
                </a:r>
                <a:endParaRPr lang="en-US" sz="1200" i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54" name="Straight Arrow Connector 53"/>
          <p:cNvCxnSpPr>
            <a:stCxn id="34" idx="2"/>
            <a:endCxn id="46" idx="0"/>
          </p:cNvCxnSpPr>
          <p:nvPr/>
        </p:nvCxnSpPr>
        <p:spPr>
          <a:xfrm flipH="1">
            <a:off x="11430579" y="2291465"/>
            <a:ext cx="508" cy="17823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1"/>
            <a:endCxn id="13" idx="0"/>
          </p:cNvCxnSpPr>
          <p:nvPr/>
        </p:nvCxnSpPr>
        <p:spPr>
          <a:xfrm flipH="1">
            <a:off x="9466748" y="1259404"/>
            <a:ext cx="738592" cy="471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prevot\Documents\NASA\UTM\Briefing\UTM-Lab-Video-Wall_Ashley_Fais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21" y="3409966"/>
            <a:ext cx="4566947" cy="30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" y="179028"/>
            <a:ext cx="10249286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Safe UAS Integration Campaign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"/>
          <a:stretch/>
        </p:blipFill>
        <p:spPr>
          <a:xfrm>
            <a:off x="6864639" y="998637"/>
            <a:ext cx="5250324" cy="3027271"/>
          </a:xfr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394640" y="937423"/>
            <a:ext cx="6548027" cy="280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5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/>
              <a:t>What:</a:t>
            </a:r>
            <a:r>
              <a:rPr lang="en-US" sz="1800" dirty="0" smtClean="0"/>
              <a:t> Demonstrated management of geographically diverse operations, 4 vehicles from each site flown simultaneously under UTM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/>
              <a:t>Where: </a:t>
            </a:r>
            <a:r>
              <a:rPr lang="en-US" sz="1800" dirty="0" smtClean="0"/>
              <a:t>All 6 FAA UAS Test Sites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/>
              <a:t>Who:</a:t>
            </a:r>
            <a:r>
              <a:rPr lang="en-US" sz="1800" dirty="0" smtClean="0"/>
              <a:t> NASA, Test Sites, support contractors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/>
              <a:t>When:</a:t>
            </a:r>
            <a:r>
              <a:rPr lang="en-US" sz="1800" dirty="0" smtClean="0"/>
              <a:t> 19 April 2016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i="1" dirty="0" smtClean="0">
                <a:solidFill>
                  <a:srgbClr val="0000FF"/>
                </a:solidFill>
              </a:rPr>
              <a:t>24 </a:t>
            </a:r>
            <a:r>
              <a:rPr lang="en-US" sz="1800" b="1" i="1" dirty="0">
                <a:solidFill>
                  <a:srgbClr val="0000FF"/>
                </a:solidFill>
              </a:rPr>
              <a:t>live vehicles, over </a:t>
            </a:r>
            <a:r>
              <a:rPr lang="en-US" sz="1800" b="1" i="1" dirty="0" smtClean="0">
                <a:solidFill>
                  <a:srgbClr val="0000FF"/>
                </a:solidFill>
              </a:rPr>
              <a:t>100 live plus simulated </a:t>
            </a:r>
            <a:r>
              <a:rPr lang="en-US" sz="1800" b="1" i="1" dirty="0">
                <a:solidFill>
                  <a:srgbClr val="0000FF"/>
                </a:solidFill>
              </a:rPr>
              <a:t>flights </a:t>
            </a:r>
            <a:r>
              <a:rPr lang="en-US" sz="1800" b="1" i="1" dirty="0" smtClean="0">
                <a:solidFill>
                  <a:srgbClr val="0000FF"/>
                </a:solidFill>
              </a:rPr>
              <a:t>under UTM in </a:t>
            </a:r>
            <a:r>
              <a:rPr lang="en-US" sz="1800" b="1" i="1" dirty="0">
                <a:solidFill>
                  <a:srgbClr val="0000FF"/>
                </a:solidFill>
              </a:rPr>
              <a:t>one </a:t>
            </a:r>
            <a:r>
              <a:rPr lang="en-US" sz="1800" b="1" i="1" dirty="0" smtClean="0">
                <a:solidFill>
                  <a:srgbClr val="0000FF"/>
                </a:solidFill>
              </a:rPr>
              <a:t>hour –Highly successful </a:t>
            </a:r>
            <a:endParaRPr lang="en-US" sz="1800" b="1" i="1" dirty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6402" y="4441389"/>
            <a:ext cx="5279528" cy="827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Received positive feedback from the FAA Test Sites on the UTM concepts, technologies and operations</a:t>
            </a:r>
            <a:endParaRPr lang="en-US" dirty="0"/>
          </a:p>
        </p:txBody>
      </p:sp>
      <p:pic>
        <p:nvPicPr>
          <p:cNvPr id="2050" name="Picture 2" descr="C:\Users\tprevot\Documents\NASA\UTM\Briefing\UTM-Lab-Video-Wall_Ash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4" y="3784898"/>
            <a:ext cx="6277090" cy="29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73333" y="5596841"/>
            <a:ext cx="5232400" cy="939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API based model worked well – enabled operator flexibility, exchanged information, and maintained safe operations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UAS Integration National Campaign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3003719"/>
            <a:ext cx="12192000" cy="3905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982136"/>
            <a:ext cx="5300133" cy="203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National Campaign Statistics:</a:t>
            </a:r>
            <a:endParaRPr lang="en-US" b="1" dirty="0"/>
          </a:p>
          <a:p>
            <a:r>
              <a:rPr lang="pl-PL" dirty="0" smtClean="0"/>
              <a:t>4 </a:t>
            </a:r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vehicles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site</a:t>
            </a:r>
            <a:endParaRPr lang="en-US" dirty="0" smtClean="0"/>
          </a:p>
          <a:p>
            <a:r>
              <a:rPr lang="en-US" dirty="0" smtClean="0"/>
              <a:t>3 Hours</a:t>
            </a:r>
          </a:p>
          <a:p>
            <a:r>
              <a:rPr lang="en-US" dirty="0" smtClean="0"/>
              <a:t>102 </a:t>
            </a:r>
            <a:r>
              <a:rPr lang="en-US" dirty="0"/>
              <a:t>real, distinct </a:t>
            </a:r>
            <a:r>
              <a:rPr lang="en-US" dirty="0" smtClean="0"/>
              <a:t>flights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9200" y="948269"/>
            <a:ext cx="5300133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3pPr>
            <a:lvl4pPr marL="14335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67 </a:t>
            </a:r>
            <a:r>
              <a:rPr lang="en-US" sz="2400" dirty="0"/>
              <a:t>simulated operations </a:t>
            </a:r>
            <a:r>
              <a:rPr lang="en-US" sz="2400" dirty="0" smtClean="0"/>
              <a:t>injected</a:t>
            </a:r>
          </a:p>
          <a:p>
            <a:r>
              <a:rPr lang="en-US" sz="2400" dirty="0" smtClean="0"/>
              <a:t>About 31 hours of flight time</a:t>
            </a:r>
          </a:p>
          <a:p>
            <a:r>
              <a:rPr lang="pl-PL" sz="2400" dirty="0" smtClean="0"/>
              <a:t>281.8 </a:t>
            </a:r>
            <a:r>
              <a:rPr lang="pl-PL" sz="2400" dirty="0" err="1" smtClean="0"/>
              <a:t>nmi</a:t>
            </a:r>
            <a:r>
              <a:rPr lang="pl-PL" sz="2400" dirty="0" smtClean="0"/>
              <a:t> </a:t>
            </a:r>
            <a:r>
              <a:rPr lang="pl-PL" sz="2400" dirty="0" err="1" smtClean="0"/>
              <a:t>flown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574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 2 Demonstration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880" y="1466580"/>
            <a:ext cx="5791029" cy="2860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What:</a:t>
            </a:r>
            <a:r>
              <a:rPr lang="en-US" sz="2000" dirty="0"/>
              <a:t> </a:t>
            </a:r>
            <a:r>
              <a:rPr lang="en-US" sz="2000" dirty="0" smtClean="0"/>
              <a:t>Extension of TCL 1 to BVLOS. Will exercise handling of off-nominal scenarios, altitude stratification, initial </a:t>
            </a:r>
            <a:r>
              <a:rPr lang="en-US" sz="2000" dirty="0" err="1" smtClean="0"/>
              <a:t>wx</a:t>
            </a:r>
            <a:r>
              <a:rPr lang="en-US" sz="2000" dirty="0" smtClean="0"/>
              <a:t> integration, surveillance data, and other services.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Where: </a:t>
            </a:r>
            <a:r>
              <a:rPr lang="en-US" sz="2000" dirty="0" smtClean="0"/>
              <a:t>Likely Reno-Stead, NV</a:t>
            </a:r>
          </a:p>
          <a:p>
            <a:pPr marL="0" indent="0">
              <a:buNone/>
            </a:pPr>
            <a:r>
              <a:rPr lang="en-US" sz="2000" b="1" dirty="0" smtClean="0"/>
              <a:t>Who:</a:t>
            </a:r>
            <a:r>
              <a:rPr lang="en-US" sz="2000" dirty="0" smtClean="0"/>
              <a:t> NASA and several flying, weather, surveillance partners</a:t>
            </a:r>
          </a:p>
          <a:p>
            <a:pPr marL="0" indent="0">
              <a:buNone/>
            </a:pPr>
            <a:r>
              <a:rPr lang="en-US" sz="2000" b="1" dirty="0" smtClean="0"/>
              <a:t>When:</a:t>
            </a:r>
            <a:r>
              <a:rPr lang="en-US" sz="2000" dirty="0" smtClean="0"/>
              <a:t> Oct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873" y="4468135"/>
            <a:ext cx="5903433" cy="646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Demonstrate efficient airspace use through multi-segmented plans, altitude stratification, and other procedures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6395" y="5244182"/>
            <a:ext cx="5915671" cy="6462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Incorporate input from surveillance systems to share awareness with all stakeholders within UTM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917" y="5984950"/>
            <a:ext cx="5916149" cy="681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Fly BVLOS with multiple vehicles procedurally separated supported by data from the UTM System</a:t>
            </a:r>
            <a:endParaRPr lang="en-US" dirty="0"/>
          </a:p>
        </p:txBody>
      </p:sp>
      <p:pic>
        <p:nvPicPr>
          <p:cNvPr id="13" name="Picture 12" descr="reno_stead_s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586" y="975935"/>
            <a:ext cx="5211294" cy="5740966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232293" y="1164067"/>
            <a:ext cx="2857638" cy="2751431"/>
          </a:xfrm>
          <a:custGeom>
            <a:avLst/>
            <a:gdLst>
              <a:gd name="connsiteX0" fmla="*/ 152878 w 2857638"/>
              <a:gd name="connsiteY0" fmla="*/ 2739672 h 2751431"/>
              <a:gd name="connsiteX1" fmla="*/ 2857638 w 2857638"/>
              <a:gd name="connsiteY1" fmla="*/ 2751431 h 2751431"/>
              <a:gd name="connsiteX2" fmla="*/ 2810599 w 2857638"/>
              <a:gd name="connsiteY2" fmla="*/ 0 h 2751431"/>
              <a:gd name="connsiteX3" fmla="*/ 0 w 2857638"/>
              <a:gd name="connsiteY3" fmla="*/ 35275 h 2751431"/>
              <a:gd name="connsiteX4" fmla="*/ 152878 w 2857638"/>
              <a:gd name="connsiteY4" fmla="*/ 2739672 h 27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638" h="2751431">
                <a:moveTo>
                  <a:pt x="152878" y="2739672"/>
                </a:moveTo>
                <a:lnTo>
                  <a:pt x="2857638" y="2751431"/>
                </a:lnTo>
                <a:lnTo>
                  <a:pt x="2810599" y="0"/>
                </a:lnTo>
                <a:lnTo>
                  <a:pt x="0" y="35275"/>
                </a:lnTo>
                <a:lnTo>
                  <a:pt x="152878" y="2739672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26205" y="2716156"/>
            <a:ext cx="1975651" cy="39978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Arial"/>
                <a:cs typeface="Arial"/>
              </a:rPr>
              <a:t>TCL 2 Operation area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9952" y="6317120"/>
            <a:ext cx="1975651" cy="39978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37160" tIns="91440" bIns="18288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Arial"/>
                <a:cs typeface="Arial"/>
              </a:rPr>
              <a:t>Reno Stead Airport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4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NASA-FAA RTT and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NASA and FAA have established an RTT</a:t>
            </a:r>
          </a:p>
          <a:p>
            <a:r>
              <a:rPr lang="en-US" dirty="0" smtClean="0"/>
              <a:t>FAA extension language – NASA and FAA to work together on a plan and UTM pilot project</a:t>
            </a:r>
          </a:p>
          <a:p>
            <a:r>
              <a:rPr lang="en-US" dirty="0" smtClean="0"/>
              <a:t>Working groups</a:t>
            </a:r>
          </a:p>
          <a:p>
            <a:pPr lvl="1"/>
            <a:r>
              <a:rPr lang="en-US" dirty="0" smtClean="0"/>
              <a:t>Data definition</a:t>
            </a:r>
          </a:p>
          <a:p>
            <a:pPr lvl="1"/>
            <a:r>
              <a:rPr lang="en-US" dirty="0" smtClean="0"/>
              <a:t>Information architecture</a:t>
            </a:r>
          </a:p>
          <a:p>
            <a:pPr lvl="1"/>
            <a:r>
              <a:rPr lang="en-US" dirty="0" smtClean="0"/>
              <a:t>Concept of operations and use cases</a:t>
            </a:r>
          </a:p>
          <a:p>
            <a:pPr lvl="1"/>
            <a:r>
              <a:rPr lang="en-US" dirty="0" smtClean="0"/>
              <a:t>Communications and spectrum (with FCC and FAA)</a:t>
            </a:r>
          </a:p>
          <a:p>
            <a:pPr lvl="1"/>
            <a:r>
              <a:rPr lang="en-US" dirty="0" smtClean="0"/>
              <a:t>Weather (with NCAR, NOAA, and FAA)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Separation (sense and avoid and V2V)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Performance requirements 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254000"/>
            <a:ext cx="890693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528" y="195949"/>
            <a:ext cx="11159067" cy="914399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Stages of Traffic Management: Requirements are </a:t>
            </a:r>
            <a:r>
              <a:rPr lang="en-US" sz="2400" dirty="0"/>
              <a:t>D</a:t>
            </a:r>
            <a:r>
              <a:rPr lang="en-US" sz="2400" dirty="0" smtClean="0"/>
              <a:t>ifferent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84800" y="5945053"/>
            <a:ext cx="6807200" cy="6174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91440" bIns="182880" rtlCol="0">
            <a:noAutofit/>
          </a:bodyPr>
          <a:lstStyle/>
          <a:p>
            <a:pPr algn="ctr"/>
            <a:r>
              <a:rPr lang="en-US" sz="1200" dirty="0">
                <a:latin typeface="Arial"/>
                <a:cs typeface="Arial"/>
                <a:hlinkClick r:id="rId2"/>
              </a:rPr>
              <a:t>http://www.kcet.org/updaily/socal_focus/history/la-as-subject/7th-and-</a:t>
            </a:r>
            <a:r>
              <a:rPr lang="en-US" sz="1200" dirty="0" smtClean="0">
                <a:latin typeface="Arial"/>
                <a:cs typeface="Arial"/>
                <a:hlinkClick r:id="rId2"/>
              </a:rPr>
              <a:t>broadway.html</a:t>
            </a:r>
            <a:endParaRPr lang="en-US" sz="1200" dirty="0" smtClean="0">
              <a:latin typeface="Arial"/>
              <a:cs typeface="Arial"/>
            </a:endParaRPr>
          </a:p>
          <a:p>
            <a:pPr algn="ctr"/>
            <a:r>
              <a:rPr lang="en-US" sz="1200" dirty="0" smtClean="0"/>
              <a:t>1920, Photo </a:t>
            </a:r>
            <a:r>
              <a:rPr lang="en-US" sz="1200" dirty="0"/>
              <a:t>Collection, Los Angeles Public Library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85619" y="1313435"/>
            <a:ext cx="6887281" cy="4649276"/>
            <a:chOff x="188142" y="335535"/>
            <a:chExt cx="10086912" cy="57525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709" y="335535"/>
              <a:ext cx="9303345" cy="575256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88142" y="831035"/>
              <a:ext cx="799604" cy="141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Rotorua Tutanekai Stree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74" y="3784608"/>
            <a:ext cx="4257031" cy="2684589"/>
          </a:xfrm>
          <a:prstGeom prst="rect">
            <a:avLst/>
          </a:prstGeom>
        </p:spPr>
      </p:pic>
      <p:pic>
        <p:nvPicPr>
          <p:cNvPr id="12" name="Picture 11" descr="NPS1920scarondeeplyrutted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156715"/>
            <a:ext cx="4165600" cy="23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368"/>
              </a:spcBef>
              <a:spcAft>
                <a:spcPts val="600"/>
              </a:spcAft>
            </a:pPr>
            <a:r>
              <a:rPr lang="en-US" dirty="0" smtClean="0"/>
              <a:t>Supports: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Multiple UAS operations and FAA ATM interoperability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Exploring pathfinder use including security – verifying authorized/authenticated users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DOD use cases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MTR and SUA information exchange with UAS operator and vice-a-versa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Protecting key sites – UTM to verify authorized users in the airspace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DHS use cases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Border patrol operations planning, scheduling, and monitoring (Air Marine Operations Center)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Protection of VIP personnel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FAA Reauthorization Requirements (Section 2208- UTM and 2209 – dynamically restricting operations)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International interest: JAXA, S. Korea, France, UK, New Zealand, Australia, Sweden, Italy, Canada, and others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Global UTM Association is formed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2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61"/>
            <a:ext cx="10498668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NuSTAR: Performance Benchmarking for </a:t>
            </a:r>
            <a:r>
              <a:rPr lang="en-US" dirty="0" err="1" smtClean="0"/>
              <a:t>sUAS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47" y="957985"/>
            <a:ext cx="11758619" cy="56629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 smtClean="0"/>
              <a:t>Performance benchmarking: responsible, credible, collaborative (move towards self-certification)</a:t>
            </a:r>
          </a:p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 smtClean="0"/>
              <a:t>National UAS Standardized Testing and Rating (NuSTAR)</a:t>
            </a:r>
          </a:p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 smtClean="0"/>
              <a:t>Parallel: Underwriter’s Laboratory, Consumer Reports, JD Powers, Which?</a:t>
            </a:r>
          </a:p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 smtClean="0"/>
              <a:t>Credible test bed and scenarios</a:t>
            </a:r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 smtClean="0"/>
              <a:t>Drop tests </a:t>
            </a:r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 smtClean="0"/>
              <a:t>Urban, rural, atmospheric conditions (e.g., fog, smog, rain)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 smtClean="0"/>
              <a:t>Simulated pets</a:t>
            </a:r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 smtClean="0"/>
              <a:t>Failure modes</a:t>
            </a:r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/>
              <a:t>Sub-system level performance: engine/propulsion, networking, battery, sensor systems, software </a:t>
            </a:r>
            <a:r>
              <a:rPr lang="en-US" sz="1800" dirty="0" smtClean="0"/>
              <a:t>systems</a:t>
            </a:r>
          </a:p>
          <a:p>
            <a:pPr lvl="1">
              <a:lnSpc>
                <a:spcPct val="120000"/>
              </a:lnSpc>
              <a:spcBef>
                <a:spcPts val="456"/>
              </a:spcBef>
            </a:pPr>
            <a:r>
              <a:rPr lang="en-US" sz="1800" dirty="0" smtClean="0"/>
              <a:t>Cyber-security, GPS denied conditions, etc. </a:t>
            </a:r>
          </a:p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/>
              <a:t>Support UAS manufacturers, consumers, </a:t>
            </a:r>
            <a:r>
              <a:rPr lang="en-US" sz="1800" dirty="0" smtClean="0"/>
              <a:t>insurance </a:t>
            </a:r>
            <a:r>
              <a:rPr lang="en-US" sz="1800" dirty="0"/>
              <a:t>companies, and public at large through objective </a:t>
            </a:r>
            <a:r>
              <a:rPr lang="en-US" sz="1800" dirty="0" smtClean="0"/>
              <a:t>assessments for self-certification to meet FAA requirements 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1056"/>
              </a:spcBef>
            </a:pPr>
            <a:r>
              <a:rPr lang="en-US" sz="1800" dirty="0"/>
              <a:t>Forensics analysis: Re-creation of incidents and accidents</a:t>
            </a:r>
          </a:p>
          <a:p>
            <a:pPr marL="341313" lvl="1" indent="0">
              <a:lnSpc>
                <a:spcPct val="120000"/>
              </a:lnSpc>
              <a:spcBef>
                <a:spcPts val="456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234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NextGen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UTM is a small step towards safely enabling UAS operations</a:t>
            </a:r>
          </a:p>
          <a:p>
            <a:r>
              <a:rPr lang="en-US" dirty="0" smtClean="0"/>
              <a:t>Construct of operator, service supplier, and regulator is defining the infrastructure – allows to accelerate innovation and scalability</a:t>
            </a:r>
          </a:p>
          <a:p>
            <a:r>
              <a:rPr lang="en-US" dirty="0" smtClean="0"/>
              <a:t>Research:  Will the UTM kind of construct migrate to entire </a:t>
            </a:r>
            <a:r>
              <a:rPr lang="en-US" smtClean="0"/>
              <a:t>airspace operations?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83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27137"/>
            <a:ext cx="10621819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07" y="1362466"/>
            <a:ext cx="11421508" cy="497619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82880" tIns="91440" rIns="182880" bIns="45720" rtlCol="0">
            <a:noAutofit/>
          </a:bodyPr>
          <a:lstStyle/>
          <a:p>
            <a:pPr>
              <a:spcBef>
                <a:spcPts val="1400"/>
              </a:spcBef>
            </a:pPr>
            <a:r>
              <a:rPr lang="en-US" sz="2400" dirty="0" smtClean="0"/>
              <a:t>Research Transition Team with FAA, DHS, NOAA, DOI, and DoD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200+ industry and academia collaborators and increasing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Initial UTM Concept of Operations: Industry</a:t>
            </a:r>
            <a:r>
              <a:rPr lang="en-US" sz="2400" dirty="0"/>
              <a:t>, academia, and </a:t>
            </a:r>
            <a:r>
              <a:rPr lang="en-US" sz="2400" dirty="0" smtClean="0"/>
              <a:t>government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Technical Capability Level 1 with 12 partners completed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Technical Capability Level 2 in October 2016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National Campaign with FAA Test Sites successful completed on April 19 2016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UTM Weather Workshop in July 2016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Established several working groups to help develop the concept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International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27126"/>
            <a:ext cx="10621819" cy="914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 smtClean="0"/>
              <a:t>Balancing Multiple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3" y="1041525"/>
            <a:ext cx="11754555" cy="1251343"/>
          </a:xfr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/>
          </a:bodyPr>
          <a:lstStyle/>
          <a:p>
            <a:pPr marL="0" indent="0" algn="ctr">
              <a:lnSpc>
                <a:spcPct val="120000"/>
              </a:lnSpc>
              <a:spcBef>
                <a:spcPts val="2328"/>
              </a:spcBef>
              <a:buNone/>
            </a:pPr>
            <a:r>
              <a:rPr lang="en-US" b="1" cap="small" dirty="0" smtClean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and Regional Security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/>
              <a:t>Protecting key assets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973" y="2523526"/>
            <a:ext cx="11754555" cy="2332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328"/>
              </a:spcBef>
              <a:buNone/>
            </a:pPr>
            <a:r>
              <a:rPr lang="en-US" sz="3000" b="1" cap="small" dirty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 Airspace </a:t>
            </a:r>
            <a:r>
              <a:rPr lang="en-US" sz="3000" b="1" cap="small" dirty="0" smtClean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Integration</a:t>
            </a:r>
            <a:endParaRPr lang="en-US" sz="3000" b="1" cap="small" dirty="0">
              <a:solidFill>
                <a:srgbClr val="0A3D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/>
              <a:t>Mantra 1: Flexibility </a:t>
            </a:r>
            <a:r>
              <a:rPr lang="en-US" sz="2200" dirty="0"/>
              <a:t>where </a:t>
            </a:r>
            <a:r>
              <a:rPr lang="en-US" sz="2200" dirty="0" smtClean="0"/>
              <a:t>possible</a:t>
            </a:r>
            <a:r>
              <a:rPr lang="en-US" sz="2200" dirty="0"/>
              <a:t> </a:t>
            </a:r>
            <a:r>
              <a:rPr lang="en-US" sz="2200" dirty="0" smtClean="0"/>
              <a:t>and structure </a:t>
            </a:r>
            <a:r>
              <a:rPr lang="en-US" sz="2200" dirty="0"/>
              <a:t>where needed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/>
              <a:t>Mantra 2: Risk based- Geographical needs, application, and performance-based </a:t>
            </a:r>
            <a:r>
              <a:rPr lang="en-US" sz="2200" dirty="0"/>
              <a:t>airspace </a:t>
            </a:r>
            <a:r>
              <a:rPr lang="en-US" sz="2200" dirty="0" smtClean="0"/>
              <a:t>operations</a:t>
            </a:r>
            <a:endParaRPr lang="en-US" sz="2200" dirty="0"/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2549" y="5071133"/>
            <a:ext cx="11754555" cy="121204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256"/>
              </a:spcBef>
              <a:buNone/>
            </a:pPr>
            <a:r>
              <a:rPr lang="en-US" sz="3000" b="1" cap="small" dirty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Scalable Operations for Economic Growth</a:t>
            </a:r>
          </a:p>
          <a:p>
            <a:pPr marL="0" indent="0" algn="ctr">
              <a:buNone/>
            </a:pPr>
            <a:r>
              <a:rPr lang="en-US" sz="2000" dirty="0" smtClean="0"/>
              <a:t>Ever-increasing applications of UAS: Commercial, Agricultural, and Personal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69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Airspace Operations Performance </a:t>
            </a:r>
          </a:p>
          <a:p>
            <a:pPr lvl="1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Concept of operations</a:t>
            </a:r>
          </a:p>
          <a:p>
            <a:pPr lvl="1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Information architecture</a:t>
            </a:r>
          </a:p>
          <a:p>
            <a:pPr lvl="2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Data and information needs (e.g., constraints)</a:t>
            </a:r>
          </a:p>
          <a:p>
            <a:pPr lvl="2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Data exchanges among operators</a:t>
            </a:r>
          </a:p>
          <a:p>
            <a:pPr lvl="2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Data exchanges with ATM </a:t>
            </a:r>
          </a:p>
          <a:p>
            <a:pPr lvl="2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Interfaces</a:t>
            </a:r>
          </a:p>
          <a:p>
            <a:pPr lvl="1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Roles and responsibilities among UAS operator, UAS Service Suppliers (USS), and Regulator </a:t>
            </a:r>
          </a:p>
          <a:p>
            <a:pPr lvl="1">
              <a:spcBef>
                <a:spcPts val="1176"/>
              </a:spcBef>
              <a:spcAft>
                <a:spcPts val="600"/>
              </a:spcAft>
            </a:pPr>
            <a:r>
              <a:rPr lang="en-US" sz="2400" dirty="0" smtClean="0"/>
              <a:t>Performance requirements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UAS Traffic Management</a:t>
            </a:r>
            <a:br>
              <a:rPr lang="en-US" dirty="0" smtClean="0"/>
            </a:br>
            <a:r>
              <a:rPr lang="en-US" sz="2000" b="0" i="1" dirty="0" smtClean="0"/>
              <a:t>In close collaboration with the FAA, industry, and academia </a:t>
            </a:r>
            <a:endParaRPr lang="en-US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89000"/>
            <a:ext cx="11379200" cy="5410200"/>
          </a:xfrm>
        </p:spPr>
        <p:txBody>
          <a:bodyPr/>
          <a:lstStyle/>
          <a:p>
            <a:r>
              <a:rPr lang="en-US" sz="1800" dirty="0" smtClean="0"/>
              <a:t>2.6M commercial small UAS are expected by 2020: Need a way to manage beyond visual line of sight UAS operations in the low-altitude airspace</a:t>
            </a:r>
          </a:p>
          <a:p>
            <a:r>
              <a:rPr lang="en-US" sz="1800" dirty="0" smtClean="0"/>
              <a:t>UTM is an instantiation of air/ground integrated increasingly autonomous system – in lower and/or uncontrolled airspace </a:t>
            </a:r>
          </a:p>
          <a:p>
            <a:r>
              <a:rPr lang="en-US" sz="1800" dirty="0" smtClean="0"/>
              <a:t>Cloud-based, connected, federated system</a:t>
            </a:r>
          </a:p>
          <a:p>
            <a:pPr lvl="1"/>
            <a:r>
              <a:rPr lang="en-US" sz="1800" dirty="0" smtClean="0"/>
              <a:t>Flexibility where possible, structure where necessary</a:t>
            </a:r>
          </a:p>
          <a:p>
            <a:pPr lvl="1"/>
            <a:r>
              <a:rPr lang="en-US" sz="1800" dirty="0" smtClean="0"/>
              <a:t>Risk and performance based </a:t>
            </a:r>
          </a:p>
          <a:p>
            <a:r>
              <a:rPr lang="en-US" sz="1800" dirty="0" smtClean="0"/>
              <a:t>Defined roles/responsibilities: UAS operator, UAS support service supplier, and regulator (implications on who pays)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6-07-19 at 6.2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3784600"/>
            <a:ext cx="8890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0"/>
            <a:ext cx="10621819" cy="9143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Low-Altitude Unmanned </a:t>
            </a:r>
            <a:r>
              <a:rPr lang="en-US" sz="2800" dirty="0"/>
              <a:t>Aerial </a:t>
            </a:r>
            <a:r>
              <a:rPr lang="en-US" sz="2800" dirty="0" smtClean="0"/>
              <a:t>System Operations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52476" y="980110"/>
            <a:ext cx="10130737" cy="1387959"/>
          </a:xfrm>
          <a:prstGeom prst="rect">
            <a:avLst/>
          </a:prstGeom>
          <a:solidFill>
            <a:srgbClr val="5B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Goal:</a:t>
            </a:r>
            <a:r>
              <a:rPr lang="en-US" sz="1800" dirty="0" smtClean="0">
                <a:solidFill>
                  <a:schemeClr val="bg1"/>
                </a:solidFill>
              </a:rPr>
              <a:t> Ensure safe and efficient operations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083" y="1773924"/>
            <a:ext cx="10111496" cy="49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27126"/>
            <a:ext cx="10621819" cy="914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 smtClean="0"/>
              <a:t>Balancing Multiple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3" y="1041525"/>
            <a:ext cx="11754555" cy="1251343"/>
          </a:xfr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/>
          </a:bodyPr>
          <a:lstStyle/>
          <a:p>
            <a:pPr marL="0" indent="0" algn="ctr">
              <a:lnSpc>
                <a:spcPct val="120000"/>
              </a:lnSpc>
              <a:spcBef>
                <a:spcPts val="2328"/>
              </a:spcBef>
              <a:buNone/>
            </a:pPr>
            <a:r>
              <a:rPr lang="en-US" b="1" cap="small" dirty="0" smtClean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and Regional Security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/>
              <a:t>Protecting key assets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973" y="2523526"/>
            <a:ext cx="11754555" cy="2332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328"/>
              </a:spcBef>
              <a:buNone/>
            </a:pPr>
            <a:r>
              <a:rPr lang="en-US" sz="3000" b="1" cap="small" dirty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 Airspace </a:t>
            </a:r>
            <a:r>
              <a:rPr lang="en-US" sz="3000" b="1" cap="small" dirty="0" smtClean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Integration</a:t>
            </a:r>
            <a:endParaRPr lang="en-US" sz="3000" b="1" cap="small" dirty="0">
              <a:solidFill>
                <a:srgbClr val="0A3D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/>
              <a:t>Mantra 1: Flexibility </a:t>
            </a:r>
            <a:r>
              <a:rPr lang="en-US" sz="2200" dirty="0"/>
              <a:t>where </a:t>
            </a:r>
            <a:r>
              <a:rPr lang="en-US" sz="2200" dirty="0" smtClean="0"/>
              <a:t>possible</a:t>
            </a:r>
            <a:r>
              <a:rPr lang="en-US" sz="2200" dirty="0"/>
              <a:t> </a:t>
            </a:r>
            <a:r>
              <a:rPr lang="en-US" sz="2200" dirty="0" smtClean="0"/>
              <a:t>and structure </a:t>
            </a:r>
            <a:r>
              <a:rPr lang="en-US" sz="2200" dirty="0"/>
              <a:t>where needed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/>
              <a:t>Mantra 2: Risk based- Geographical needs, application, and performance-based </a:t>
            </a:r>
            <a:r>
              <a:rPr lang="en-US" sz="2200" dirty="0"/>
              <a:t>airspace </a:t>
            </a:r>
            <a:r>
              <a:rPr lang="en-US" sz="2200" dirty="0" smtClean="0"/>
              <a:t>operations</a:t>
            </a:r>
            <a:endParaRPr lang="en-US" sz="2200" dirty="0"/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2549" y="5071133"/>
            <a:ext cx="11754555" cy="121204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256"/>
              </a:spcBef>
              <a:buNone/>
            </a:pPr>
            <a:r>
              <a:rPr lang="en-US" sz="3000" b="1" cap="small" dirty="0">
                <a:solidFill>
                  <a:srgbClr val="0A3D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Scalable Operations for Economic Growth</a:t>
            </a:r>
          </a:p>
          <a:p>
            <a:pPr marL="0" indent="0" algn="ctr">
              <a:buNone/>
            </a:pPr>
            <a:r>
              <a:rPr lang="en-US" sz="2000" dirty="0" smtClean="0"/>
              <a:t>Ever-increasing applications of UAS: Commercial, Agricultural, and Personal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28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Altitude UAS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UAS forecast – 7M total, 2.6M commercial by 2020</a:t>
            </a:r>
          </a:p>
          <a:p>
            <a:r>
              <a:rPr lang="en-US" dirty="0"/>
              <a:t>Need a way to manage beyond visual line of sight UAS </a:t>
            </a:r>
            <a:endParaRPr lang="en-US" dirty="0" smtClean="0"/>
          </a:p>
          <a:p>
            <a:r>
              <a:rPr lang="en-US" dirty="0" smtClean="0"/>
              <a:t>Vehicles are autonomous and airspace integration is necessary</a:t>
            </a:r>
          </a:p>
          <a:p>
            <a:r>
              <a:rPr lang="en-US" dirty="0" smtClean="0"/>
              <a:t>Operators want flexibility for operations</a:t>
            </a:r>
          </a:p>
          <a:p>
            <a:r>
              <a:rPr lang="en-US" dirty="0" smtClean="0"/>
              <a:t>Regulators need a way to put structures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27119"/>
            <a:ext cx="10621819" cy="914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0" dirty="0" smtClean="0"/>
              <a:t>What is UAS Traffic Management (UTM)?</a:t>
            </a:r>
            <a:endParaRPr lang="en-US" sz="32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9038" y="955706"/>
            <a:ext cx="11821583" cy="24224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5888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Research Platform that </a:t>
            </a:r>
          </a:p>
          <a:p>
            <a:pPr marL="630238" indent="-514350">
              <a:spcBef>
                <a:spcPts val="0"/>
              </a:spcBef>
              <a:buAutoNum type="arabicParenBoth"/>
            </a:pPr>
            <a:r>
              <a:rPr lang="en-US" sz="1800" dirty="0" smtClean="0">
                <a:latin typeface="Arial"/>
                <a:cs typeface="Arial"/>
              </a:rPr>
              <a:t>Gives situational awareness of all airspace constraints and info about other operations to UAS operators, support service suppliers, and regulators</a:t>
            </a:r>
          </a:p>
          <a:p>
            <a:pPr marL="630238" indent="-514350">
              <a:spcBef>
                <a:spcPts val="0"/>
              </a:spcBef>
              <a:buAutoNum type="arabicParenBoth"/>
            </a:pPr>
            <a:r>
              <a:rPr lang="en-US" sz="1800" dirty="0" smtClean="0">
                <a:latin typeface="Arial"/>
                <a:cs typeface="Arial"/>
              </a:rPr>
              <a:t>Allows to exchange data among UAS operators as well as regulator</a:t>
            </a:r>
          </a:p>
          <a:p>
            <a:pPr marL="630238" indent="-514350">
              <a:spcBef>
                <a:spcPts val="0"/>
              </a:spcBef>
              <a:buAutoNum type="arabicParenBoth"/>
            </a:pPr>
            <a:r>
              <a:rPr lang="en-US" sz="1800" dirty="0" smtClean="0">
                <a:latin typeface="Arial"/>
                <a:cs typeface="Arial"/>
              </a:rPr>
              <a:t>Allows UAS operators 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submit flight plans to execute </a:t>
            </a:r>
            <a:r>
              <a:rPr lang="en-US" sz="1800" dirty="0" smtClean="0">
                <a:latin typeface="Arial"/>
                <a:cs typeface="Arial"/>
              </a:rPr>
              <a:t>a specific mission in low-altitude airspace, and</a:t>
            </a:r>
          </a:p>
          <a:p>
            <a:pPr marL="630238" indent="-514350">
              <a:spcBef>
                <a:spcPts val="0"/>
              </a:spcBef>
              <a:buAutoNum type="arabicParenBoth"/>
            </a:pPr>
            <a:r>
              <a:rPr lang="en-US" sz="1800" dirty="0">
                <a:latin typeface="Arial"/>
                <a:cs typeface="Arial"/>
              </a:rPr>
              <a:t>D</a:t>
            </a:r>
            <a:r>
              <a:rPr lang="en-US" sz="1800" dirty="0" smtClean="0">
                <a:latin typeface="Arial"/>
                <a:cs typeface="Arial"/>
              </a:rPr>
              <a:t>etermines how to safely enable such single or multiple UAS operations either within visual line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of sight or beyond visual line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of sight</a:t>
            </a:r>
          </a:p>
          <a:p>
            <a:pPr marL="630238" indent="-514350">
              <a:spcBef>
                <a:spcPts val="0"/>
              </a:spcBef>
              <a:buAutoNum type="arabicParenBoth"/>
            </a:pPr>
            <a:r>
              <a:rPr lang="en-US" sz="1800" dirty="0" smtClean="0">
                <a:latin typeface="Arial"/>
                <a:cs typeface="Arial"/>
              </a:rPr>
              <a:t>Integrates airspace and vehicle operations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3559175"/>
            <a:ext cx="7683500" cy="3095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5888" indent="0">
              <a:spcBef>
                <a:spcPts val="48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Product:</a:t>
            </a:r>
            <a:r>
              <a:rPr lang="en-US" sz="1800" dirty="0" smtClean="0">
                <a:latin typeface="Arial"/>
                <a:cs typeface="Arial"/>
              </a:rPr>
              <a:t> Validated airspace operations requirements: roles/responsibilities; federated, networked, and interoperable data exchange; information architecture; and air/ground integrated concept of operation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Airspace configuration (static and dynamic geo-fencing)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Weather and wind (actual and predicted)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Demand/capacity imbalance management 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3D maps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Track and locate (cell, ADS-B, satellite, </a:t>
            </a:r>
            <a:r>
              <a:rPr lang="en-US" sz="1800" dirty="0" err="1" smtClean="0">
                <a:latin typeface="Arial"/>
                <a:cs typeface="Arial"/>
              </a:rPr>
              <a:t>psudo-lites</a:t>
            </a:r>
            <a:r>
              <a:rPr lang="en-US" sz="1800" dirty="0">
                <a:latin typeface="Arial"/>
                <a:cs typeface="Arial"/>
              </a:rPr>
              <a:t>)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Conflict (V2V, sense and avoid) and hazard avoidance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Last and first 50 feet operation</a:t>
            </a:r>
          </a:p>
          <a:p>
            <a:pPr marL="401638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Contingency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998" y="3631635"/>
            <a:ext cx="4419600" cy="29111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30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2" y="0"/>
            <a:ext cx="11510445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Proposition of UTM</a:t>
            </a:r>
            <a:br>
              <a:rPr lang="en-US" dirty="0" smtClean="0"/>
            </a:br>
            <a:r>
              <a:rPr lang="en-US" sz="2200" dirty="0" smtClean="0"/>
              <a:t>(Agreed upon by stakeholders and FAA as discussed at OSTP panel)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/>
              <a:t>Unmanned vehicle operations coordination through agreed upon data/information exchanges about  each others operations and with FAA </a:t>
            </a:r>
            <a:r>
              <a:rPr lang="en-US" sz="2400" dirty="0" smtClean="0"/>
              <a:t>systems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Exceptions handling – entry into controlled airspace </a:t>
            </a:r>
            <a:endParaRPr lang="en-US" sz="2400" dirty="0"/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/>
              <a:t>Beyond Part 107 operations</a:t>
            </a:r>
            <a:r>
              <a:rPr lang="en-US" sz="2400" dirty="0" smtClean="0"/>
              <a:t>– 450 feet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/>
              <a:t>Beyond visual light of sight 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Manned and unmanned vehicle operations coordination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Higher </a:t>
            </a:r>
            <a:r>
              <a:rPr lang="en-US" sz="2400" dirty="0"/>
              <a:t>density </a:t>
            </a:r>
            <a:r>
              <a:rPr lang="en-US" sz="2400" dirty="0" smtClean="0"/>
              <a:t>operations </a:t>
            </a:r>
          </a:p>
          <a:p>
            <a:endParaRPr lang="en-US" dirty="0"/>
          </a:p>
          <a:p>
            <a:r>
              <a:rPr lang="en-US" sz="2400" dirty="0" smtClean="0"/>
              <a:t>Longer-term: Changing the paradigm of airspace operations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23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028"/>
            <a:ext cx="11349952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UTM Research Goals and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066799"/>
            <a:ext cx="11531599" cy="553720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000" dirty="0" smtClean="0"/>
              <a:t>Conduct research, development and testing to identify airspace operations requirements to enable large-scale visual and beyond visual line of sight UAS operations in the low-altitude airspace</a:t>
            </a:r>
          </a:p>
          <a:p>
            <a:pPr>
              <a:lnSpc>
                <a:spcPct val="110000"/>
              </a:lnSpc>
              <a:spcBef>
                <a:spcPts val="1824"/>
              </a:spcBef>
              <a:spcAft>
                <a:spcPts val="1200"/>
              </a:spcAft>
            </a:pPr>
            <a:r>
              <a:rPr lang="en-US" sz="4500" dirty="0" smtClean="0"/>
              <a:t>Use build-a-little-test-a-little strategy – remote areas to urban areas 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dirty="0" smtClean="0"/>
              <a:t>Low density: No traffic management required but understanding of airspace constraints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dirty="0" smtClean="0"/>
              <a:t>Cooperative traffic management – Understanding of airspace constraints and other operations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dirty="0" smtClean="0"/>
              <a:t>Manned and unmanned traffic management – Scalable and heterogeneous operations</a:t>
            </a:r>
          </a:p>
          <a:p>
            <a:pPr>
              <a:spcAft>
                <a:spcPts val="1200"/>
              </a:spcAft>
            </a:pPr>
            <a:r>
              <a:rPr lang="en-US" sz="4500" dirty="0" smtClean="0"/>
              <a:t>UTM construct consistent with FAA’s risk-based strategy</a:t>
            </a:r>
          </a:p>
          <a:p>
            <a:pPr>
              <a:spcAft>
                <a:spcPts val="1200"/>
              </a:spcAft>
            </a:pPr>
            <a:r>
              <a:rPr lang="en-US" sz="4500" dirty="0" smtClean="0"/>
              <a:t>UTM research platform is used for simulations and tests</a:t>
            </a:r>
          </a:p>
          <a:p>
            <a:pPr>
              <a:spcAft>
                <a:spcPts val="1200"/>
              </a:spcAft>
            </a:pPr>
            <a:r>
              <a:rPr lang="en-US" sz="4500" dirty="0" smtClean="0"/>
              <a:t>UTM offers path towards scalability </a:t>
            </a:r>
          </a:p>
        </p:txBody>
      </p:sp>
    </p:spTree>
    <p:extLst>
      <p:ext uri="{BB962C8B-B14F-4D97-AF65-F5344CB8AC3E}">
        <p14:creationId xmlns:p14="http://schemas.microsoft.com/office/powerpoint/2010/main" val="31263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40000">
              <a:schemeClr val="accent1">
                <a:lumMod val="40000"/>
                <a:lumOff val="60000"/>
              </a:schemeClr>
            </a:gs>
            <a:gs pos="60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/>
        </a:sp3d>
      </a:spPr>
      <a:bodyPr lIns="137160" tIns="91440" bIns="182880">
        <a:noAutofit/>
      </a:bodyPr>
      <a:lstStyle>
        <a:defPPr marL="0" indent="0">
          <a:spcBef>
            <a:spcPts val="0"/>
          </a:spcBef>
          <a:spcAft>
            <a:spcPts val="0"/>
          </a:spcAft>
          <a:buNone/>
          <a:defRPr sz="1800" b="1" dirty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741F8-9B57-4333-A3BB-24EBD810C0CC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10AE3A-798C-4A00-817E-8D839C4D9D26}"/>
</file>

<file path=customXml/itemProps3.xml><?xml version="1.0" encoding="utf-8"?>
<ds:datastoreItem xmlns:ds="http://schemas.openxmlformats.org/officeDocument/2006/customXml" ds:itemID="{49C8F088-F20B-4D16-927D-9F6CA33578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683978</TotalTime>
  <Words>2703</Words>
  <Application>Microsoft Office PowerPoint</Application>
  <PresentationFormat>Custom</PresentationFormat>
  <Paragraphs>484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Unmanned Aerial Systems Traffic Management (UTM)  Safely Enabling UAS Operations  in Low-Altitude Airspace  </vt:lpstr>
      <vt:lpstr>Applications of Unmanned Aerial Systems  </vt:lpstr>
      <vt:lpstr>Stages of Traffic Management: Requirements are Different</vt:lpstr>
      <vt:lpstr>Low-Altitude Unmanned Aerial System Operations</vt:lpstr>
      <vt:lpstr>Balancing Multiple Needs</vt:lpstr>
      <vt:lpstr>Low Altitude UAS operations</vt:lpstr>
      <vt:lpstr>What is UAS Traffic Management (UTM)?</vt:lpstr>
      <vt:lpstr>Value Proposition of UTM (Agreed upon by stakeholders and FAA as discussed at OSTP panel)</vt:lpstr>
      <vt:lpstr>UTM Research Goals and Characteristics </vt:lpstr>
      <vt:lpstr>Principles and Services for Safe Integration </vt:lpstr>
      <vt:lpstr>Defining UAS Operator and ANSP/UTM Roles</vt:lpstr>
      <vt:lpstr>UAS Operator/UTM Functions</vt:lpstr>
      <vt:lpstr>UAS Operator/UTM Functions </vt:lpstr>
      <vt:lpstr>UAS Operator/UTM Functions</vt:lpstr>
      <vt:lpstr>UTM Functions</vt:lpstr>
      <vt:lpstr>Supporting Functions</vt:lpstr>
      <vt:lpstr>Architecture </vt:lpstr>
      <vt:lpstr>PowerPoint Presentation</vt:lpstr>
      <vt:lpstr>Information  Flow</vt:lpstr>
      <vt:lpstr>UTM Research Technical Capability Level </vt:lpstr>
      <vt:lpstr>Notional UTM Airspace</vt:lpstr>
      <vt:lpstr>Potential Users of UTM</vt:lpstr>
      <vt:lpstr>TCL 1 Demonstration</vt:lpstr>
      <vt:lpstr>NASA UTM Simulation Capabilities</vt:lpstr>
      <vt:lpstr>National Safe UAS Integration Campaign</vt:lpstr>
      <vt:lpstr>Safe UAS Integration National Campaign</vt:lpstr>
      <vt:lpstr>TCL 2 Demonstration</vt:lpstr>
      <vt:lpstr>NASA-FAA RTT and Working Groups</vt:lpstr>
      <vt:lpstr>PowerPoint Presentation</vt:lpstr>
      <vt:lpstr>UTM</vt:lpstr>
      <vt:lpstr>NuSTAR: Performance Benchmarking for sUAS </vt:lpstr>
      <vt:lpstr>Beyond NextGen </vt:lpstr>
      <vt:lpstr>Summary</vt:lpstr>
      <vt:lpstr>Back UP</vt:lpstr>
      <vt:lpstr>Balancing Multiple Needs</vt:lpstr>
      <vt:lpstr>NASA Deliverables</vt:lpstr>
      <vt:lpstr>UAS Traffic Management In close collaboration with the FAA, industry, and academia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Nicola (ARC-AT)[WYLE LABS]</dc:creator>
  <cp:lastModifiedBy>Fitzpatrick, Kimberly CTR (FAA)</cp:lastModifiedBy>
  <cp:revision>2291</cp:revision>
  <cp:lastPrinted>2016-03-23T15:46:46Z</cp:lastPrinted>
  <dcterms:created xsi:type="dcterms:W3CDTF">2013-10-18T21:41:05Z</dcterms:created>
  <dcterms:modified xsi:type="dcterms:W3CDTF">2016-08-10T17:45:50Z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