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308" r:id="rId2"/>
    <p:sldId id="440" r:id="rId3"/>
    <p:sldId id="438" r:id="rId4"/>
    <p:sldId id="451" r:id="rId5"/>
    <p:sldId id="441" r:id="rId6"/>
    <p:sldId id="466" r:id="rId7"/>
    <p:sldId id="442" r:id="rId8"/>
    <p:sldId id="473" r:id="rId9"/>
    <p:sldId id="443" r:id="rId10"/>
    <p:sldId id="460" r:id="rId11"/>
    <p:sldId id="444" r:id="rId12"/>
    <p:sldId id="458" r:id="rId13"/>
    <p:sldId id="445" r:id="rId14"/>
    <p:sldId id="461" r:id="rId15"/>
    <p:sldId id="446" r:id="rId16"/>
    <p:sldId id="465" r:id="rId17"/>
    <p:sldId id="428" r:id="rId18"/>
    <p:sldId id="447" r:id="rId19"/>
    <p:sldId id="429" r:id="rId20"/>
    <p:sldId id="448" r:id="rId21"/>
    <p:sldId id="469" r:id="rId22"/>
    <p:sldId id="450" r:id="rId23"/>
    <p:sldId id="477" r:id="rId24"/>
    <p:sldId id="457" r:id="rId25"/>
    <p:sldId id="459" r:id="rId26"/>
    <p:sldId id="475" r:id="rId27"/>
    <p:sldId id="462" r:id="rId28"/>
    <p:sldId id="476" r:id="rId29"/>
    <p:sldId id="470" r:id="rId30"/>
    <p:sldId id="453" r:id="rId31"/>
    <p:sldId id="472" r:id="rId32"/>
    <p:sldId id="456" r:id="rId33"/>
    <p:sldId id="474" r:id="rId34"/>
    <p:sldId id="463" r:id="rId35"/>
    <p:sldId id="464" r:id="rId36"/>
    <p:sldId id="471" r:id="rId37"/>
    <p:sldId id="455" r:id="rId38"/>
    <p:sldId id="454" r:id="rId39"/>
    <p:sldId id="467" r:id="rId40"/>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33CC33"/>
    <a:srgbClr val="DDDDDD"/>
    <a:srgbClr val="B2B2B2"/>
    <a:srgbClr val="1D2F68"/>
    <a:srgbClr val="306AFF"/>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76" autoAdjust="0"/>
    <p:restoredTop sz="86978" autoAdjust="0"/>
  </p:normalViewPr>
  <p:slideViewPr>
    <p:cSldViewPr>
      <p:cViewPr>
        <p:scale>
          <a:sx n="80" d="100"/>
          <a:sy n="80" d="100"/>
        </p:scale>
        <p:origin x="-288" y="-1116"/>
      </p:cViewPr>
      <p:guideLst>
        <p:guide orient="horz" pos="81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01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hdr" sz="quarter"/>
          </p:nvPr>
        </p:nvSpPr>
        <p:spPr bwMode="auto">
          <a:xfrm>
            <a:off x="0" y="0"/>
            <a:ext cx="303784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pPr>
              <a:defRPr/>
            </a:pPr>
            <a:endParaRPr lang="en-US"/>
          </a:p>
        </p:txBody>
      </p:sp>
      <p:sp>
        <p:nvSpPr>
          <p:cNvPr id="335875" name="Rectangle 3"/>
          <p:cNvSpPr>
            <a:spLocks noGrp="1" noChangeArrowheads="1"/>
          </p:cNvSpPr>
          <p:nvPr>
            <p:ph type="dt" sz="quarter" idx="1"/>
          </p:nvPr>
        </p:nvSpPr>
        <p:spPr bwMode="auto">
          <a:xfrm>
            <a:off x="3970938" y="0"/>
            <a:ext cx="303784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pPr>
              <a:defRPr/>
            </a:pPr>
            <a:endParaRPr lang="en-US"/>
          </a:p>
        </p:txBody>
      </p:sp>
      <p:sp>
        <p:nvSpPr>
          <p:cNvPr id="335876" name="Rectangle 4"/>
          <p:cNvSpPr>
            <a:spLocks noGrp="1" noChangeArrowheads="1"/>
          </p:cNvSpPr>
          <p:nvPr>
            <p:ph type="ftr" sz="quarter" idx="2"/>
          </p:nvPr>
        </p:nvSpPr>
        <p:spPr bwMode="auto">
          <a:xfrm>
            <a:off x="0" y="8829675"/>
            <a:ext cx="303784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pPr>
              <a:defRPr/>
            </a:pPr>
            <a:endParaRPr lang="en-US"/>
          </a:p>
        </p:txBody>
      </p:sp>
      <p:sp>
        <p:nvSpPr>
          <p:cNvPr id="335877" name="Rectangle 5"/>
          <p:cNvSpPr>
            <a:spLocks noGrp="1" noChangeArrowheads="1"/>
          </p:cNvSpPr>
          <p:nvPr>
            <p:ph type="sldNum" sz="quarter" idx="3"/>
          </p:nvPr>
        </p:nvSpPr>
        <p:spPr bwMode="auto">
          <a:xfrm>
            <a:off x="3970938" y="8829675"/>
            <a:ext cx="303784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pPr>
              <a:defRPr/>
            </a:pPr>
            <a:fld id="{CC23F78B-3041-448A-82A9-833FE625A80E}" type="slidenum">
              <a:rPr lang="en-US"/>
              <a:pPr>
                <a:defRPr/>
              </a:pPr>
              <a:t>‹#›</a:t>
            </a:fld>
            <a:endParaRPr lang="en-US" dirty="0"/>
          </a:p>
        </p:txBody>
      </p:sp>
    </p:spTree>
    <p:extLst>
      <p:ext uri="{BB962C8B-B14F-4D97-AF65-F5344CB8AC3E}">
        <p14:creationId xmlns:p14="http://schemas.microsoft.com/office/powerpoint/2010/main" val="1271652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7840" cy="279400"/>
          </a:xfrm>
          <a:prstGeom prst="rect">
            <a:avLst/>
          </a:prstGeom>
          <a:noFill/>
          <a:ln>
            <a:noFill/>
          </a:ln>
          <a:effectLst/>
          <a:extLst/>
        </p:spPr>
        <p:txBody>
          <a:bodyPr vert="horz" wrap="square" lIns="93177" tIns="46589" rIns="93177" bIns="46589" numCol="1" anchor="t" anchorCtr="0" compatLnSpc="1">
            <a:prstTxWarp prst="textNoShape">
              <a:avLst/>
            </a:prstTxWarp>
            <a:spAutoFit/>
          </a:bodyPr>
          <a:lstStyle>
            <a:lvl1pPr defTabSz="931863">
              <a:defRPr sz="1200"/>
            </a:lvl1pPr>
          </a:lstStyle>
          <a:p>
            <a:pPr>
              <a:defRPr/>
            </a:pPr>
            <a:endParaRPr lang="en-US"/>
          </a:p>
        </p:txBody>
      </p:sp>
      <p:sp>
        <p:nvSpPr>
          <p:cNvPr id="54275" name="Rectangle 3"/>
          <p:cNvSpPr>
            <a:spLocks noGrp="1" noChangeArrowheads="1"/>
          </p:cNvSpPr>
          <p:nvPr>
            <p:ph type="dt" idx="1"/>
          </p:nvPr>
        </p:nvSpPr>
        <p:spPr bwMode="auto">
          <a:xfrm>
            <a:off x="3972560" y="0"/>
            <a:ext cx="3037840" cy="279400"/>
          </a:xfrm>
          <a:prstGeom prst="rect">
            <a:avLst/>
          </a:prstGeom>
          <a:noFill/>
          <a:ln>
            <a:noFill/>
          </a:ln>
          <a:effectLst/>
          <a:extLst/>
        </p:spPr>
        <p:txBody>
          <a:bodyPr vert="horz" wrap="square" lIns="93177" tIns="46589" rIns="93177" bIns="46589" numCol="1" anchor="t" anchorCtr="0" compatLnSpc="1">
            <a:prstTxWarp prst="textNoShape">
              <a:avLst/>
            </a:prstTxWarp>
            <a:spAutoFit/>
          </a:bodyPr>
          <a:lstStyle>
            <a:lvl1pPr algn="r" defTabSz="931863">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8" name="Rectangle 6"/>
          <p:cNvSpPr>
            <a:spLocks noGrp="1" noChangeArrowheads="1"/>
          </p:cNvSpPr>
          <p:nvPr>
            <p:ph type="ftr" sz="quarter" idx="4"/>
          </p:nvPr>
        </p:nvSpPr>
        <p:spPr bwMode="auto">
          <a:xfrm>
            <a:off x="0" y="9017000"/>
            <a:ext cx="3037840" cy="279400"/>
          </a:xfrm>
          <a:prstGeom prst="rect">
            <a:avLst/>
          </a:prstGeom>
          <a:noFill/>
          <a:ln>
            <a:noFill/>
          </a:ln>
          <a:effectLst/>
          <a:extLst/>
        </p:spPr>
        <p:txBody>
          <a:bodyPr vert="horz" wrap="square" lIns="93177" tIns="46589" rIns="93177" bIns="46589" numCol="1" anchor="b" anchorCtr="0" compatLnSpc="1">
            <a:prstTxWarp prst="textNoShape">
              <a:avLst/>
            </a:prstTxWarp>
            <a:spAutoFit/>
          </a:bodyPr>
          <a:lstStyle>
            <a:lvl1pPr defTabSz="931863">
              <a:defRPr sz="1200"/>
            </a:lvl1pPr>
          </a:lstStyle>
          <a:p>
            <a:pPr>
              <a:defRPr/>
            </a:pPr>
            <a:endParaRPr lang="en-US"/>
          </a:p>
        </p:txBody>
      </p:sp>
      <p:sp>
        <p:nvSpPr>
          <p:cNvPr id="54279" name="Rectangle 7"/>
          <p:cNvSpPr>
            <a:spLocks noGrp="1" noChangeArrowheads="1"/>
          </p:cNvSpPr>
          <p:nvPr>
            <p:ph type="sldNum" sz="quarter" idx="5"/>
          </p:nvPr>
        </p:nvSpPr>
        <p:spPr bwMode="auto">
          <a:xfrm>
            <a:off x="3972560" y="9017000"/>
            <a:ext cx="3037840" cy="279400"/>
          </a:xfrm>
          <a:prstGeom prst="rect">
            <a:avLst/>
          </a:prstGeom>
          <a:noFill/>
          <a:ln>
            <a:noFill/>
          </a:ln>
          <a:effectLst/>
          <a:extLst/>
        </p:spPr>
        <p:txBody>
          <a:bodyPr vert="horz" wrap="square" lIns="93177" tIns="46589" rIns="93177" bIns="46589" numCol="1" anchor="b" anchorCtr="0" compatLnSpc="1">
            <a:prstTxWarp prst="textNoShape">
              <a:avLst/>
            </a:prstTxWarp>
            <a:spAutoFit/>
          </a:bodyPr>
          <a:lstStyle>
            <a:lvl1pPr algn="r" defTabSz="931863">
              <a:defRPr sz="1200"/>
            </a:lvl1pPr>
          </a:lstStyle>
          <a:p>
            <a:pPr>
              <a:defRPr/>
            </a:pPr>
            <a:fld id="{ABCCE368-CCD3-48E4-B935-B6F4149E6FA1}" type="slidenum">
              <a:rPr lang="en-US"/>
              <a:pPr>
                <a:defRPr/>
              </a:pPr>
              <a:t>‹#›</a:t>
            </a:fld>
            <a:endParaRPr lang="en-US" dirty="0"/>
          </a:p>
        </p:txBody>
      </p:sp>
    </p:spTree>
    <p:extLst>
      <p:ext uri="{BB962C8B-B14F-4D97-AF65-F5344CB8AC3E}">
        <p14:creationId xmlns:p14="http://schemas.microsoft.com/office/powerpoint/2010/main" val="1850635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66F95CB7-0F52-48AD-B69B-791455C350FE}" type="slidenum">
              <a:rPr lang="en-US" altLang="en-US" sz="1200" smtClean="0"/>
              <a:pPr eaLnBrk="1" hangingPunct="1"/>
              <a:t>1</a:t>
            </a:fld>
            <a:endParaRPr lang="en-US" altLang="en-US"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bwMode="auto">
          <a:xfrm>
            <a:off x="934720" y="4416426"/>
            <a:ext cx="5140960" cy="31035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7AADBFE6-AF56-45E7-9966-516B319A8E52}" type="slidenum">
              <a:rPr lang="en-US" altLang="en-US" sz="1200" smtClean="0"/>
              <a:pPr eaLnBrk="1" hangingPunct="1"/>
              <a:t>3</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bwMode="auto">
          <a:xfrm>
            <a:off x="934720" y="4416425"/>
            <a:ext cx="514096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BA3BF723-3BF4-44BD-97DE-B3237855144B}" type="slidenum">
              <a:rPr lang="en-US" altLang="en-US" sz="1200" smtClean="0">
                <a:solidFill>
                  <a:srgbClr val="000000"/>
                </a:solidFill>
              </a:rPr>
              <a:pPr eaLnBrk="1" hangingPunct="1"/>
              <a:t>4</a:t>
            </a:fld>
            <a:endParaRPr lang="en-US" altLang="en-US" sz="1200"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bwMode="auto">
          <a:xfrm>
            <a:off x="934720" y="4416426"/>
            <a:ext cx="5140960" cy="2670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bwMode="auto">
          <a:xfrm>
            <a:off x="934720" y="4416425"/>
            <a:ext cx="5140960" cy="612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B4693DD1-8C18-4F50-B57B-EE49FEF98EF1}" type="slidenum">
              <a:rPr lang="en-US" altLang="en-US" sz="1200" smtClean="0"/>
              <a:pPr eaLnBrk="1" hangingPunct="1"/>
              <a:t>17</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bwMode="auto">
          <a:xfrm>
            <a:off x="934720" y="4416425"/>
            <a:ext cx="5140960" cy="612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B4693DD1-8C18-4F50-B57B-EE49FEF98EF1}" type="slidenum">
              <a:rPr lang="en-US" altLang="en-US" sz="1200" smtClean="0"/>
              <a:pPr eaLnBrk="1" hangingPunct="1"/>
              <a:t>18</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bwMode="auto">
          <a:xfrm>
            <a:off x="934720" y="4416425"/>
            <a:ext cx="5140960" cy="612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8E6B9D93-B779-4CBA-9DE1-1A31C540A70A}" type="slidenum">
              <a:rPr lang="en-US" altLang="en-US" sz="1200" smtClean="0"/>
              <a:pPr eaLnBrk="1" hangingPunct="1"/>
              <a:t>19</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dirty="0" smtClean="0">
                  <a:solidFill>
                    <a:schemeClr val="bg1"/>
                  </a:solidFill>
                </a:rPr>
                <a:t>Federal Aviation</a:t>
              </a:r>
            </a:p>
            <a:p>
              <a:pPr eaLnBrk="1" hangingPunct="1">
                <a:lnSpc>
                  <a:spcPct val="85000"/>
                </a:lnSpc>
                <a:spcBef>
                  <a:spcPct val="0"/>
                </a:spcBef>
                <a:buFontTx/>
                <a:buNone/>
                <a:defRPr/>
              </a:pPr>
              <a:r>
                <a:rPr lang="en-US" sz="1800" b="1" dirty="0"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92115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9"/>
          <p:cNvSpPr txBox="1">
            <a:spLocks noChangeArrowheads="1"/>
          </p:cNvSpPr>
          <p:nvPr userDrawn="1"/>
        </p:nvSpPr>
        <p:spPr bwMode="auto">
          <a:xfrm>
            <a:off x="350838" y="6223000"/>
            <a:ext cx="5059362" cy="476250"/>
          </a:xfrm>
          <a:prstGeom prst="rect">
            <a:avLst/>
          </a:prstGeom>
          <a:noFill/>
          <a:ln>
            <a:noFill/>
          </a:ln>
          <a:effectLst/>
          <a:extLst/>
        </p:spPr>
        <p:txBody>
          <a:bodyPr/>
          <a:lstStyle>
            <a:lvl1pPr>
              <a:defRPr/>
            </a:lvl1pPr>
          </a:lstStyle>
          <a:p>
            <a:pPr>
              <a:spcBef>
                <a:spcPct val="0"/>
              </a:spcBef>
              <a:buFontTx/>
              <a:buNone/>
              <a:defRPr/>
            </a:pPr>
            <a:r>
              <a:rPr lang="en-US" b="1" dirty="0" smtClean="0">
                <a:solidFill>
                  <a:schemeClr val="bg1"/>
                </a:solidFill>
                <a:latin typeface="Arial" pitchFamily="34" charset="0"/>
              </a:rPr>
              <a:t>ATC/TO Human Factors</a:t>
            </a:r>
            <a:endParaRPr lang="en-US" b="1" dirty="0">
              <a:solidFill>
                <a:schemeClr val="bg1"/>
              </a:solidFill>
              <a:latin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B155C174-9C3D-45C7-8D23-F7FF2C44B7A6}" type="slidenum">
              <a:rPr lang="en-US"/>
              <a:pPr>
                <a:defRPr/>
              </a:pPr>
              <a:t>‹#›</a:t>
            </a:fld>
            <a:endParaRPr lang="en-US" dirty="0"/>
          </a:p>
        </p:txBody>
      </p:sp>
    </p:spTree>
    <p:extLst>
      <p:ext uri="{BB962C8B-B14F-4D97-AF65-F5344CB8AC3E}">
        <p14:creationId xmlns:p14="http://schemas.microsoft.com/office/powerpoint/2010/main" val="3484007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defRPr/>
            </a:pPr>
            <a:endParaRPr lang="en-US" altLang="en-US" smtClean="0"/>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dirty="0" smtClean="0">
                  <a:solidFill>
                    <a:schemeClr val="bg1"/>
                  </a:solidFill>
                </a:rPr>
                <a:t>Federal Aviation</a:t>
              </a:r>
            </a:p>
            <a:p>
              <a:pPr eaLnBrk="1" hangingPunct="1">
                <a:lnSpc>
                  <a:spcPct val="85000"/>
                </a:lnSpc>
                <a:spcBef>
                  <a:spcPct val="0"/>
                </a:spcBef>
                <a:buFontTx/>
                <a:buNone/>
                <a:defRPr/>
              </a:pPr>
              <a:r>
                <a:rPr lang="en-US" sz="1200" b="1" dirty="0" smtClean="0">
                  <a:solidFill>
                    <a:schemeClr val="bg1"/>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defRPr>
            </a:lvl1pPr>
          </a:lstStyle>
          <a:p>
            <a:pPr>
              <a:defRPr/>
            </a:pPr>
            <a:fld id="{7DE2C51E-304E-46DD-B340-BBD7401E010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nwp.natca.net/nest.ph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f.fa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57200" y="1219200"/>
            <a:ext cx="4983163" cy="1395413"/>
          </a:xfrm>
        </p:spPr>
        <p:txBody>
          <a:bodyPr/>
          <a:lstStyle/>
          <a:p>
            <a:pPr algn="ctr" eaLnBrk="1" hangingPunct="1"/>
            <a:r>
              <a:rPr lang="en-US" altLang="en-US" smtClean="0"/>
              <a:t>REDAC / NAS Ops </a:t>
            </a:r>
            <a:br>
              <a:rPr lang="en-US" altLang="en-US" smtClean="0"/>
            </a:br>
            <a:r>
              <a:rPr lang="en-US" altLang="en-US" sz="3200" b="0" smtClean="0"/>
              <a:t/>
            </a:r>
            <a:br>
              <a:rPr lang="en-US" altLang="en-US" sz="3200" b="0" smtClean="0"/>
            </a:br>
            <a:endParaRPr lang="en-US" altLang="en-US" b="0" smtClean="0"/>
          </a:p>
        </p:txBody>
      </p:sp>
      <p:sp>
        <p:nvSpPr>
          <p:cNvPr id="6147" name="Text Box 4"/>
          <p:cNvSpPr txBox="1">
            <a:spLocks noChangeArrowheads="1"/>
          </p:cNvSpPr>
          <p:nvPr/>
        </p:nvSpPr>
        <p:spPr bwMode="auto">
          <a:xfrm>
            <a:off x="381000" y="5791200"/>
            <a:ext cx="4792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600" b="0" i="1" dirty="0" smtClean="0">
                <a:solidFill>
                  <a:srgbClr val="1D2F68"/>
                </a:solidFill>
              </a:rPr>
              <a:t>Dan Herschler, ANG-C1</a:t>
            </a:r>
            <a:endParaRPr lang="en-US" altLang="en-US" sz="1600" b="0" i="1" dirty="0">
              <a:solidFill>
                <a:srgbClr val="1D2F68"/>
              </a:solidFill>
            </a:endParaRPr>
          </a:p>
          <a:p>
            <a:pPr eaLnBrk="1" hangingPunct="1">
              <a:spcBef>
                <a:spcPct val="50000"/>
              </a:spcBef>
              <a:buFontTx/>
              <a:buNone/>
            </a:pPr>
            <a:r>
              <a:rPr lang="en-US" altLang="en-US" sz="1600" b="0" i="1" dirty="0">
                <a:solidFill>
                  <a:srgbClr val="1D2F68"/>
                </a:solidFill>
              </a:rPr>
              <a:t>March </a:t>
            </a:r>
            <a:r>
              <a:rPr lang="en-US" altLang="en-US" sz="1600" b="0" i="1" dirty="0" smtClean="0">
                <a:solidFill>
                  <a:srgbClr val="1D2F68"/>
                </a:solidFill>
              </a:rPr>
              <a:t>9, 2016</a:t>
            </a:r>
            <a:endParaRPr lang="en-US" altLang="en-US" sz="1600" b="0" i="1" dirty="0">
              <a:solidFill>
                <a:srgbClr val="1D2F68"/>
              </a:solidFill>
            </a:endParaRPr>
          </a:p>
        </p:txBody>
      </p:sp>
      <p:sp>
        <p:nvSpPr>
          <p:cNvPr id="6148" name="Text Box 5"/>
          <p:cNvSpPr txBox="1">
            <a:spLocks noChangeArrowheads="1"/>
          </p:cNvSpPr>
          <p:nvPr/>
        </p:nvSpPr>
        <p:spPr bwMode="auto">
          <a:xfrm>
            <a:off x="304800" y="4038600"/>
            <a:ext cx="53340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i="1" dirty="0" smtClean="0">
                <a:solidFill>
                  <a:schemeClr val="bg2"/>
                </a:solidFill>
              </a:rPr>
              <a:t>Air Traffic Control / Technical Operations Human Factors</a:t>
            </a:r>
            <a:endParaRPr lang="en-US" altLang="en-US" i="1" dirty="0">
              <a:solidFill>
                <a:schemeClr val="bg2"/>
              </a:solidFill>
            </a:endParaRPr>
          </a:p>
          <a:p>
            <a:pPr eaLnBrk="1" hangingPunct="1">
              <a:spcBef>
                <a:spcPct val="50000"/>
              </a:spcBef>
              <a:buFontTx/>
              <a:buNone/>
            </a:pPr>
            <a:r>
              <a:rPr lang="en-US" altLang="en-US" sz="2000" i="1" dirty="0">
                <a:solidFill>
                  <a:schemeClr val="bg2"/>
                </a:solidFill>
              </a:rPr>
              <a:t>BLI Number:  </a:t>
            </a:r>
            <a:r>
              <a:rPr lang="en-US" altLang="en-US" sz="2000" i="1" dirty="0" smtClean="0">
                <a:solidFill>
                  <a:schemeClr val="bg2"/>
                </a:solidFill>
              </a:rPr>
              <a:t>8BA000</a:t>
            </a:r>
            <a:r>
              <a:rPr lang="en-US" altLang="en-US" sz="2000" i="1" dirty="0">
                <a:solidFill>
                  <a:schemeClr val="bg2"/>
                </a:solidFill>
              </a:rPr>
              <a:t> </a:t>
            </a:r>
            <a:r>
              <a:rPr lang="en-US" altLang="en-US" sz="2000" i="1" dirty="0" smtClean="0">
                <a:solidFill>
                  <a:schemeClr val="bg2"/>
                </a:solidFill>
              </a:rPr>
              <a:t>(Core Program</a:t>
            </a:r>
            <a:r>
              <a:rPr lang="en-US" altLang="en-US" sz="2000" i="1" dirty="0">
                <a:solidFill>
                  <a:schemeClr val="bg2"/>
                </a:solidFill>
              </a:rPr>
              <a:t>)</a:t>
            </a:r>
          </a:p>
        </p:txBody>
      </p:sp>
      <p:sp>
        <p:nvSpPr>
          <p:cNvPr id="6149" name="Rectangle 2"/>
          <p:cNvSpPr txBox="1">
            <a:spLocks noChangeArrowheads="1"/>
          </p:cNvSpPr>
          <p:nvPr/>
        </p:nvSpPr>
        <p:spPr bwMode="auto">
          <a:xfrm>
            <a:off x="152400" y="2109788"/>
            <a:ext cx="533400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n-US" sz="3200" b="0" i="1" dirty="0">
                <a:solidFill>
                  <a:srgbClr val="1D2F68"/>
                </a:solidFill>
              </a:rPr>
              <a:t>Review of FY </a:t>
            </a:r>
            <a:r>
              <a:rPr lang="en-US" altLang="en-US" sz="3200" b="0" i="1" dirty="0" smtClean="0">
                <a:solidFill>
                  <a:srgbClr val="1D2F68"/>
                </a:solidFill>
              </a:rPr>
              <a:t>2018 </a:t>
            </a:r>
            <a:r>
              <a:rPr lang="en-US" altLang="en-US" sz="3200" b="0" i="1" dirty="0">
                <a:solidFill>
                  <a:srgbClr val="1D2F68"/>
                </a:solidFill>
              </a:rPr>
              <a:t>Proposed Portfolio</a:t>
            </a:r>
            <a:r>
              <a:rPr lang="en-US" altLang="en-US" sz="3200" b="0" dirty="0">
                <a:solidFill>
                  <a:srgbClr val="1D2F68"/>
                </a:solidFill>
              </a:rPr>
              <a:t/>
            </a:r>
            <a:br>
              <a:rPr lang="en-US" altLang="en-US" sz="3200" b="0" dirty="0">
                <a:solidFill>
                  <a:srgbClr val="1D2F68"/>
                </a:solidFill>
              </a:rPr>
            </a:br>
            <a:endParaRPr lang="en-US" altLang="en-US" sz="4000" b="0" dirty="0">
              <a:solidFill>
                <a:srgbClr val="1D2F6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10</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10</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Out Year Funding Requirements</a:t>
            </a:r>
            <a:r>
              <a:rPr lang="en-US" altLang="en-US" sz="1800" b="0" dirty="0"/>
              <a:t> </a:t>
            </a:r>
            <a:endParaRPr lang="en-US" altLang="en-US" sz="1800" dirty="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sp>
        <p:nvSpPr>
          <p:cNvPr id="15" name="Rectangle 128"/>
          <p:cNvSpPr>
            <a:spLocks noChangeArrowheads="1"/>
          </p:cNvSpPr>
          <p:nvPr/>
        </p:nvSpPr>
        <p:spPr bwMode="auto">
          <a:xfrm>
            <a:off x="0" y="1619250"/>
            <a:ext cx="4435475"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r>
              <a:rPr lang="en-US" altLang="en-US" sz="1200" b="0" dirty="0" smtClean="0">
                <a:ea typeface="ＭＳ Ｐゴシック" pitchFamily="-65" charset="-128"/>
              </a:rPr>
              <a:t>Assess </a:t>
            </a:r>
            <a:r>
              <a:rPr lang="en-US" altLang="en-US" sz="1200" b="0" dirty="0">
                <a:ea typeface="ＭＳ Ｐゴシック" pitchFamily="-65" charset="-128"/>
              </a:rPr>
              <a:t>a method for improving </a:t>
            </a:r>
            <a:r>
              <a:rPr lang="en-US" altLang="en-US" sz="1200" b="0" dirty="0" smtClean="0">
                <a:ea typeface="ＭＳ Ｐゴシック" pitchFamily="-65" charset="-128"/>
              </a:rPr>
              <a:t>air traffic controller training </a:t>
            </a:r>
            <a:r>
              <a:rPr lang="en-US" altLang="en-US" sz="1200" b="0" dirty="0">
                <a:ea typeface="ＭＳ Ｐゴシック" pitchFamily="-65" charset="-128"/>
              </a:rPr>
              <a:t>certification rates for roll out across the NAS</a:t>
            </a:r>
          </a:p>
          <a:p>
            <a:r>
              <a:rPr lang="en-US" altLang="en-US" sz="1200" b="0" dirty="0" smtClean="0">
                <a:ea typeface="ＭＳ Ｐゴシック" pitchFamily="-65" charset="-128"/>
              </a:rPr>
              <a:t>Sponsor</a:t>
            </a:r>
            <a:r>
              <a:rPr lang="en-US" altLang="en-US" sz="1200" b="0" dirty="0">
                <a:ea typeface="ＭＳ Ｐゴシック" pitchFamily="-65" charset="-128"/>
              </a:rPr>
              <a:t>: </a:t>
            </a:r>
            <a:r>
              <a:rPr lang="en-US" altLang="en-US" sz="1200" b="0" dirty="0" err="1" smtClean="0">
                <a:ea typeface="ＭＳ Ｐゴシック" pitchFamily="-65" charset="-128"/>
              </a:rPr>
              <a:t>Arlenne</a:t>
            </a:r>
            <a:r>
              <a:rPr lang="en-US" altLang="en-US" sz="1200" b="0" dirty="0" smtClean="0">
                <a:ea typeface="ＭＳ Ｐゴシック" pitchFamily="-65" charset="-128"/>
              </a:rPr>
              <a:t> Gonzalez (ENE-N90)</a:t>
            </a:r>
          </a:p>
          <a:p>
            <a:pPr eaLnBrk="1" hangingPunct="1">
              <a:spcBef>
                <a:spcPct val="50000"/>
              </a:spcBef>
            </a:pPr>
            <a:r>
              <a:rPr lang="en-US" altLang="en-US" sz="1200" b="0" dirty="0" smtClean="0">
                <a:ea typeface="ＭＳ Ｐゴシック" pitchFamily="-65" charset="-128"/>
              </a:rPr>
              <a:t>POC</a:t>
            </a:r>
            <a:r>
              <a:rPr lang="en-US" altLang="en-US" sz="1200" b="0" dirty="0">
                <a:ea typeface="ＭＳ Ｐゴシック" pitchFamily="-65" charset="-128"/>
              </a:rPr>
              <a:t>: </a:t>
            </a:r>
            <a:r>
              <a:rPr lang="en-US" altLang="en-US" sz="1200" b="0" dirty="0" smtClean="0">
                <a:ea typeface="ＭＳ Ｐゴシック" pitchFamily="-65" charset="-128"/>
              </a:rPr>
              <a:t>Stephanie Kreseen, Program Manager, ANG-C1 </a:t>
            </a:r>
            <a:r>
              <a:rPr lang="en-US" altLang="en-US" sz="1200" b="0" dirty="0">
                <a:ea typeface="ＭＳ Ｐゴシック" pitchFamily="-65" charset="-128"/>
              </a:rPr>
              <a:t/>
            </a:r>
            <a:br>
              <a:rPr lang="en-US" altLang="en-US" sz="1200" b="0" dirty="0">
                <a:ea typeface="ＭＳ Ｐゴシック" pitchFamily="-65" charset="-128"/>
              </a:rPr>
            </a:br>
            <a:r>
              <a:rPr lang="en-US" altLang="en-US" sz="1200" b="0" dirty="0">
                <a:ea typeface="ＭＳ Ｐゴシック" pitchFamily="-65" charset="-128"/>
              </a:rPr>
              <a:t>Nick Lento, Manager (A), ANG-C1</a:t>
            </a:r>
          </a:p>
        </p:txBody>
      </p:sp>
      <p:sp>
        <p:nvSpPr>
          <p:cNvPr id="16" name="Rectangle 129"/>
          <p:cNvSpPr>
            <a:spLocks noChangeArrowheads="1"/>
          </p:cNvSpPr>
          <p:nvPr/>
        </p:nvSpPr>
        <p:spPr bwMode="auto">
          <a:xfrm>
            <a:off x="4495800" y="1600200"/>
            <a:ext cx="449579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eaLnBrk="1" hangingPunct="1">
              <a:spcBef>
                <a:spcPct val="50000"/>
              </a:spcBef>
            </a:pPr>
            <a:r>
              <a:rPr lang="en-US" altLang="en-US" sz="1200" b="0" dirty="0">
                <a:ea typeface="ＭＳ Ｐゴシック" pitchFamily="-65" charset="-128"/>
              </a:rPr>
              <a:t>A complete and vetted collection of training standards</a:t>
            </a:r>
          </a:p>
          <a:p>
            <a:pPr marL="171450" indent="-171450" eaLnBrk="1" hangingPunct="1">
              <a:spcBef>
                <a:spcPct val="50000"/>
              </a:spcBef>
            </a:pPr>
            <a:r>
              <a:rPr lang="en-US" altLang="en-US" sz="1200" b="0" dirty="0">
                <a:ea typeface="ＭＳ Ｐゴシック" pitchFamily="-65" charset="-128"/>
              </a:rPr>
              <a:t>Research report providing data on the effectiveness of the training standards</a:t>
            </a:r>
          </a:p>
          <a:p>
            <a:pPr eaLnBrk="1" hangingPunct="1">
              <a:spcBef>
                <a:spcPct val="50000"/>
              </a:spcBef>
              <a:buFontTx/>
              <a:buNone/>
            </a:pPr>
            <a:r>
              <a:rPr lang="en-US" altLang="en-US" sz="1200" b="0" dirty="0">
                <a:ea typeface="ＭＳ Ｐゴシック" pitchFamily="-65" charset="-128"/>
              </a:rPr>
              <a:t>Outcomes:</a:t>
            </a:r>
          </a:p>
          <a:p>
            <a:pPr marL="171450" indent="-171450" eaLnBrk="1" hangingPunct="1">
              <a:spcBef>
                <a:spcPct val="50000"/>
              </a:spcBef>
            </a:pPr>
            <a:r>
              <a:rPr lang="en-US" altLang="en-US" sz="1200" b="0" dirty="0">
                <a:ea typeface="ＭＳ Ｐゴシック" pitchFamily="-65" charset="-128"/>
              </a:rPr>
              <a:t>Increased certification rates</a:t>
            </a:r>
          </a:p>
          <a:p>
            <a:pPr marL="171450" indent="-171450" eaLnBrk="1" hangingPunct="1">
              <a:spcBef>
                <a:spcPct val="50000"/>
              </a:spcBef>
            </a:pPr>
            <a:r>
              <a:rPr lang="en-US" altLang="en-US" sz="1200" b="0" dirty="0">
                <a:ea typeface="ＭＳ Ｐゴシック" pitchFamily="-65" charset="-128"/>
              </a:rPr>
              <a:t>Reduced time to </a:t>
            </a:r>
            <a:r>
              <a:rPr lang="en-US" altLang="en-US" sz="1200" b="0" dirty="0" smtClean="0">
                <a:ea typeface="ＭＳ Ｐゴシック" pitchFamily="-65" charset="-128"/>
              </a:rPr>
              <a:t>certification</a:t>
            </a: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r>
              <a:rPr lang="en-US" altLang="en-US" sz="1200" b="0" dirty="0">
                <a:solidFill>
                  <a:srgbClr val="000000"/>
                </a:solidFill>
              </a:rPr>
              <a:t>Completed initial development of training standards with TRACON SMEs</a:t>
            </a:r>
          </a:p>
          <a:p>
            <a:pPr eaLnBrk="1" hangingPunct="1">
              <a:spcBef>
                <a:spcPct val="50000"/>
              </a:spcBef>
            </a:pPr>
            <a:r>
              <a:rPr lang="en-US" altLang="en-US" sz="1200" b="0" dirty="0">
                <a:solidFill>
                  <a:srgbClr val="000000"/>
                </a:solidFill>
              </a:rPr>
              <a:t>Developed and delivered Phase 1 training workshops</a:t>
            </a:r>
          </a:p>
          <a:p>
            <a:pPr lvl="1" eaLnBrk="1" hangingPunct="1">
              <a:spcBef>
                <a:spcPct val="50000"/>
              </a:spcBef>
            </a:pPr>
            <a:r>
              <a:rPr lang="en-US" altLang="en-US" sz="1200" b="0" dirty="0">
                <a:solidFill>
                  <a:srgbClr val="000000"/>
                </a:solidFill>
              </a:rPr>
              <a:t>OJTIs and FLMs received skill enhancement and best practices training</a:t>
            </a:r>
          </a:p>
          <a:p>
            <a:pPr lvl="1" eaLnBrk="1" hangingPunct="1">
              <a:spcBef>
                <a:spcPct val="50000"/>
              </a:spcBef>
            </a:pPr>
            <a:r>
              <a:rPr lang="en-US" altLang="en-US" sz="1200" b="0" dirty="0" err="1">
                <a:solidFill>
                  <a:srgbClr val="000000"/>
                </a:solidFill>
              </a:rPr>
              <a:t>Developmentals</a:t>
            </a:r>
            <a:r>
              <a:rPr lang="en-US" altLang="en-US" sz="1200" b="0" dirty="0">
                <a:solidFill>
                  <a:srgbClr val="000000"/>
                </a:solidFill>
              </a:rPr>
              <a:t> received learning styles and study skills training</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2.04 Training Certification Standards</a:t>
            </a:r>
          </a:p>
        </p:txBody>
      </p:sp>
      <p:graphicFrame>
        <p:nvGraphicFramePr>
          <p:cNvPr id="18" name="Group 105"/>
          <p:cNvGraphicFramePr>
            <a:graphicFrameLocks/>
          </p:cNvGraphicFramePr>
          <p:nvPr>
            <p:extLst>
              <p:ext uri="{D42A27DB-BD31-4B8C-83A1-F6EECF244321}">
                <p14:modId xmlns:p14="http://schemas.microsoft.com/office/powerpoint/2010/main" val="4029713374"/>
              </p:ext>
            </p:extLst>
          </p:nvPr>
        </p:nvGraphicFramePr>
        <p:xfrm>
          <a:off x="4800600" y="4343400"/>
          <a:ext cx="3744914" cy="793750"/>
        </p:xfrm>
        <a:graphic>
          <a:graphicData uri="http://schemas.openxmlformats.org/drawingml/2006/table">
            <a:tbl>
              <a:tblPr/>
              <a:tblGrid>
                <a:gridCol w="749645"/>
                <a:gridCol w="774356"/>
                <a:gridCol w="838200"/>
                <a:gridCol w="761999"/>
                <a:gridCol w="620714"/>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$310K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$61K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mn-cs"/>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9" name="Picture 2" descr="https://upload.wikimedia.org/wikipedia/commons/thumb/d/dc/A90_OR.jpg/320px-A90_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536" y="2435018"/>
            <a:ext cx="1832264" cy="114516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28"/>
          <p:cNvSpPr>
            <a:spLocks noChangeArrowheads="1"/>
          </p:cNvSpPr>
          <p:nvPr/>
        </p:nvSpPr>
        <p:spPr bwMode="auto">
          <a:xfrm>
            <a:off x="4860925" y="5334000"/>
            <a:ext cx="4130673"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National Institute of Aerospace, Evans Inc.</a:t>
            </a:r>
            <a:endParaRPr lang="en-US" sz="1200" b="0" dirty="0" smtClean="0"/>
          </a:p>
        </p:txBody>
      </p:sp>
    </p:spTree>
    <p:extLst>
      <p:ext uri="{BB962C8B-B14F-4D97-AF65-F5344CB8AC3E}">
        <p14:creationId xmlns:p14="http://schemas.microsoft.com/office/powerpoint/2010/main" val="143220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HF.3 Human Factors in Improved Safety</a:t>
            </a:r>
          </a:p>
        </p:txBody>
      </p:sp>
      <p:sp>
        <p:nvSpPr>
          <p:cNvPr id="3" name="Content Placeholder 2"/>
          <p:cNvSpPr>
            <a:spLocks noGrp="1"/>
          </p:cNvSpPr>
          <p:nvPr>
            <p:ph idx="1"/>
          </p:nvPr>
        </p:nvSpPr>
        <p:spPr>
          <a:xfrm>
            <a:off x="495300" y="990600"/>
            <a:ext cx="8050213" cy="4391025"/>
          </a:xfrm>
        </p:spPr>
        <p:txBody>
          <a:bodyPr/>
          <a:lstStyle/>
          <a:p>
            <a:r>
              <a:rPr lang="en-US" sz="2400" b="0" dirty="0"/>
              <a:t>Identify and characterize safety-related aspects of human capabilities and limitations that impact performance of air traffic control and technical operations personnel in the </a:t>
            </a:r>
            <a:r>
              <a:rPr lang="en-US" sz="2400" b="0" dirty="0" smtClean="0"/>
              <a:t>NAS</a:t>
            </a:r>
          </a:p>
          <a:p>
            <a:endParaRPr lang="en-US" sz="2400" b="0" dirty="0"/>
          </a:p>
          <a:p>
            <a:r>
              <a:rPr lang="en-US" sz="2400" b="0" dirty="0"/>
              <a:t>Through analysis and research, support major FAA safety initiatives such as the Runway Safety Call to Action, by developing human factors recommendations and guidance that will improve procedures and training in operational domains where air traffic controllers and pilots interact</a:t>
            </a:r>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11</a:t>
            </a:fld>
            <a:endParaRPr lang="en-US" dirty="0"/>
          </a:p>
        </p:txBody>
      </p:sp>
    </p:spTree>
    <p:extLst>
      <p:ext uri="{BB962C8B-B14F-4D97-AF65-F5344CB8AC3E}">
        <p14:creationId xmlns:p14="http://schemas.microsoft.com/office/powerpoint/2010/main" val="2024702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12</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12</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2665600001"/>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$70K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00200"/>
            <a:ext cx="4435475" cy="207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Numerous safety incidents have led ATO to declare Tower Controller Visual Scanning as a Top 5 Safety issues for FY2016. </a:t>
            </a:r>
          </a:p>
          <a:p>
            <a:r>
              <a:rPr lang="en-US" sz="900" b="0" dirty="0"/>
              <a:t>CAMI will review existing information to identify best practices based on what is currently known about visual scanning and what has proven effective for monitoring the airport environment from the air traffic control tower. These best practices  will be confirmed in discussion with FAA SMEs.  </a:t>
            </a:r>
          </a:p>
          <a:p>
            <a:r>
              <a:rPr lang="en-US" sz="900" b="0" dirty="0"/>
              <a:t>Additional human performance data will be obtained in a low-fidelity laboratory simulation study of controller visual scanning patterns. </a:t>
            </a:r>
          </a:p>
          <a:p>
            <a:r>
              <a:rPr lang="en-US" sz="900" b="0" dirty="0"/>
              <a:t>The results of these efforts will be combined to produce recommendations and guidance by September 2016 to ATO Safety (AJI-1) for tower controller visual scanning best </a:t>
            </a:r>
            <a:r>
              <a:rPr lang="en-US" sz="900" b="0" dirty="0" smtClean="0"/>
              <a:t>practices.</a:t>
            </a:r>
          </a:p>
          <a:p>
            <a:r>
              <a:rPr lang="en-US" altLang="en-US" sz="900" b="0" dirty="0" smtClean="0">
                <a:ea typeface="ＭＳ Ｐゴシック" pitchFamily="-65" charset="-128"/>
              </a:rPr>
              <a:t>Sponsor: ATO Safety (AJI-155)</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1"/>
            <a:ext cx="43434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a:r>
              <a:rPr lang="en-US" sz="1200" b="0" dirty="0" smtClean="0">
                <a:latin typeface="Arial" pitchFamily="34" charset="0"/>
                <a:cs typeface="Arial" pitchFamily="34" charset="0"/>
              </a:rPr>
              <a:t>Develop a </a:t>
            </a:r>
            <a:r>
              <a:rPr lang="en-US" sz="1200" b="0" dirty="0">
                <a:latin typeface="Arial" pitchFamily="34" charset="0"/>
                <a:cs typeface="Arial" pitchFamily="34" charset="0"/>
              </a:rPr>
              <a:t>research plan in conjunction </a:t>
            </a:r>
            <a:r>
              <a:rPr lang="en-US" sz="1200" b="0" dirty="0" smtClean="0">
                <a:latin typeface="Arial" pitchFamily="34" charset="0"/>
                <a:cs typeface="Arial" pitchFamily="34" charset="0"/>
              </a:rPr>
              <a:t>with AJI-155 based on a workshop with field personnel, a review of existing ATC handbook policy, field practices, incident/accident observations and lessons learned.</a:t>
            </a:r>
          </a:p>
          <a:p>
            <a:pPr marL="171450" indent="-171450"/>
            <a:r>
              <a:rPr lang="en-US" altLang="en-US" sz="1200" b="0" dirty="0">
                <a:latin typeface="Arial" pitchFamily="34" charset="0"/>
                <a:ea typeface="ＭＳ Ｐゴシック" pitchFamily="-65" charset="-128"/>
                <a:cs typeface="Arial" pitchFamily="34" charset="0"/>
              </a:rPr>
              <a:t>C</a:t>
            </a:r>
            <a:r>
              <a:rPr lang="en-US" altLang="en-US" sz="1200" b="0" dirty="0" smtClean="0">
                <a:ea typeface="ＭＳ Ｐゴシック" pitchFamily="-65" charset="-128"/>
              </a:rPr>
              <a:t>onduct low-fidelity </a:t>
            </a:r>
            <a:r>
              <a:rPr lang="en-US" altLang="en-US" sz="1200" b="0" dirty="0">
                <a:ea typeface="ＭＳ Ｐゴシック" pitchFamily="-65" charset="-128"/>
              </a:rPr>
              <a:t>research to test some identified </a:t>
            </a:r>
            <a:r>
              <a:rPr lang="en-US" altLang="en-US" sz="1200" b="0" dirty="0" smtClean="0">
                <a:ea typeface="ＭＳ Ｐゴシック" pitchFamily="-65" charset="-128"/>
              </a:rPr>
              <a:t>techniques and provide recommendations that AJI-155 can offer to </a:t>
            </a:r>
            <a:r>
              <a:rPr lang="en-US" altLang="en-US" sz="1200" b="0" dirty="0">
                <a:ea typeface="ＭＳ Ｐゴシック" pitchFamily="-65" charset="-128"/>
              </a:rPr>
              <a:t>the field </a:t>
            </a:r>
            <a:r>
              <a:rPr lang="en-US" altLang="en-US" sz="1200" b="0" dirty="0" smtClean="0">
                <a:ea typeface="ＭＳ Ｐゴシック" pitchFamily="-65" charset="-128"/>
              </a:rPr>
              <a:t>for improved scanning</a:t>
            </a: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cs typeface="Arial" pitchFamily="34" charset="0"/>
              </a:rPr>
              <a:t>Tower </a:t>
            </a:r>
            <a:r>
              <a:rPr lang="en-US" sz="1200" b="0" dirty="0">
                <a:cs typeface="Arial" pitchFamily="34" charset="0"/>
              </a:rPr>
              <a:t>Scanning was included on AJI’s list of the Top 5 ATC Safety Hazards. </a:t>
            </a:r>
          </a:p>
          <a:p>
            <a:r>
              <a:rPr lang="en-US" sz="1200" b="0" dirty="0">
                <a:cs typeface="Arial" pitchFamily="34" charset="0"/>
              </a:rPr>
              <a:t>AJI-155 (Jason Demagalski) identified a list of activities on visual scanning in the tower environment that he asked AAM-520 to support. </a:t>
            </a:r>
            <a:endParaRPr lang="en-US" sz="1200" b="0" dirty="0" smtClean="0">
              <a:cs typeface="Arial" pitchFamily="34" charset="0"/>
            </a:endParaRPr>
          </a:p>
          <a:p>
            <a:r>
              <a:rPr lang="en-US" sz="1200" b="0" dirty="0" smtClean="0">
                <a:cs typeface="Arial" pitchFamily="34" charset="0"/>
              </a:rPr>
              <a:t>This </a:t>
            </a:r>
            <a:r>
              <a:rPr lang="en-US" sz="1200" b="0" dirty="0">
                <a:cs typeface="Arial" pitchFamily="34" charset="0"/>
              </a:rPr>
              <a:t>is a new task in FY16. </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3.02 Tower Controller Visual Scanning</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l7.alamy.com/zooms/acf895334e0143a9969a120d582c7f8f/epa04011007-an-air-traffic-controller-uses-binoculars-to-observe-the-dpa43t.jpg"/>
          <p:cNvPicPr>
            <a:picLocks noChangeAspect="1" noChangeArrowheads="1"/>
          </p:cNvPicPr>
          <p:nvPr/>
        </p:nvPicPr>
        <p:blipFill rotWithShape="1">
          <a:blip r:embed="rId2">
            <a:extLst>
              <a:ext uri="{28A0092B-C50C-407E-A947-70E740481C1C}">
                <a14:useLocalDpi xmlns:a14="http://schemas.microsoft.com/office/drawing/2010/main" val="0"/>
              </a:ext>
            </a:extLst>
          </a:blip>
          <a:srcRect l="26085" t="-2057" b="54976"/>
          <a:stretch/>
        </p:blipFill>
        <p:spPr bwMode="auto">
          <a:xfrm>
            <a:off x="7010400" y="933607"/>
            <a:ext cx="1981200" cy="89519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234800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609600"/>
            <a:ext cx="8472488" cy="609600"/>
          </a:xfrm>
        </p:spPr>
        <p:txBody>
          <a:bodyPr/>
          <a:lstStyle/>
          <a:p>
            <a:r>
              <a:rPr lang="en-US" sz="3200" dirty="0"/>
              <a:t>HF.4 Human Factors in </a:t>
            </a:r>
            <a:r>
              <a:rPr lang="en-US" sz="3200" dirty="0" smtClean="0"/>
              <a:t>NAS </a:t>
            </a:r>
            <a:r>
              <a:rPr lang="en-US" sz="3200" dirty="0"/>
              <a:t>Technology Integration</a:t>
            </a:r>
            <a:br>
              <a:rPr lang="en-US" sz="3200" dirty="0"/>
            </a:br>
            <a:endParaRPr lang="en-US" sz="3200" dirty="0"/>
          </a:p>
        </p:txBody>
      </p:sp>
      <p:sp>
        <p:nvSpPr>
          <p:cNvPr id="3" name="Content Placeholder 2"/>
          <p:cNvSpPr>
            <a:spLocks noGrp="1"/>
          </p:cNvSpPr>
          <p:nvPr>
            <p:ph idx="1"/>
          </p:nvPr>
        </p:nvSpPr>
        <p:spPr>
          <a:xfrm>
            <a:off x="495300" y="1295400"/>
            <a:ext cx="8050213" cy="4391025"/>
          </a:xfrm>
        </p:spPr>
        <p:txBody>
          <a:bodyPr/>
          <a:lstStyle/>
          <a:p>
            <a:r>
              <a:rPr lang="en-US" sz="2400" b="0" dirty="0" smtClean="0"/>
              <a:t>Develop </a:t>
            </a:r>
            <a:r>
              <a:rPr lang="en-US" sz="2400" b="0" dirty="0"/>
              <a:t>methods and tools to support air traffic control system acquisition program efforts to address human factors during concept development, including prototyping and scenario evaluations</a:t>
            </a:r>
            <a:r>
              <a:rPr lang="en-US" sz="2400" b="0" dirty="0" smtClean="0"/>
              <a:t>.</a:t>
            </a:r>
          </a:p>
          <a:p>
            <a:endParaRPr lang="en-US" sz="2400" b="0" dirty="0"/>
          </a:p>
          <a:p>
            <a:r>
              <a:rPr lang="en-US" sz="2400" b="0" dirty="0"/>
              <a:t>Improve human factors laboratory capabilities using state-of-the-art human performance and human factors measurement techniques, to support studies that more robustly evaluate and predict human performance with future NAS technologies and procedures.</a:t>
            </a:r>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13</a:t>
            </a:fld>
            <a:endParaRPr lang="en-US" dirty="0"/>
          </a:p>
        </p:txBody>
      </p:sp>
    </p:spTree>
    <p:extLst>
      <p:ext uri="{BB962C8B-B14F-4D97-AF65-F5344CB8AC3E}">
        <p14:creationId xmlns:p14="http://schemas.microsoft.com/office/powerpoint/2010/main" val="72944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14</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14</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314284270"/>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$31K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524000"/>
            <a:ext cx="4435475" cy="218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ATO Project Management Office (AJM) requested assistance in developing methods to allow acquisition programs to identify and mitigate human factors concerns before fielding of new and upgraded NAS capabilities.</a:t>
            </a:r>
          </a:p>
          <a:p>
            <a:r>
              <a:rPr lang="en-US" sz="900" b="0" dirty="0"/>
              <a:t>ATC technologies and procedures should be subjected to HF evaluations using standardized human performance metrics prior to deployment.  New systems should be evaluated against situations as close as possible to those likely to be encountered in the field and should include off-nominal events. </a:t>
            </a:r>
          </a:p>
          <a:p>
            <a:r>
              <a:rPr lang="en-US" sz="900" b="0" dirty="0"/>
              <a:t>To meet this need, CAMI is developing and obtaining SME concurrence on operational scenarios that will be used in human factors testing of new NAS technologies and </a:t>
            </a:r>
            <a:r>
              <a:rPr lang="en-US" sz="900" b="0" dirty="0" smtClean="0"/>
              <a:t>procedures; they also are developing </a:t>
            </a:r>
            <a:r>
              <a:rPr lang="en-US" sz="900" b="0" dirty="0"/>
              <a:t>recommended measures of human performance that can be used in evaluations of new ATC capabilities.</a:t>
            </a:r>
          </a:p>
          <a:p>
            <a:r>
              <a:rPr lang="en-US" altLang="en-US" sz="900" b="0" dirty="0" smtClean="0">
                <a:ea typeface="ＭＳ Ｐゴシック" pitchFamily="-65" charset="-128"/>
              </a:rPr>
              <a:t>Sponsor: ATO Program Management Office (AJM-352)</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1"/>
            <a:ext cx="2171700"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lvl="0" indent="-171450"/>
            <a:r>
              <a:rPr lang="en-US" sz="1200" b="0" dirty="0" smtClean="0"/>
              <a:t>Scenario requirements database</a:t>
            </a:r>
          </a:p>
          <a:p>
            <a:pPr marL="171450" lvl="0" indent="-171450"/>
            <a:r>
              <a:rPr lang="en-US" sz="1200" b="0" dirty="0" smtClean="0"/>
              <a:t>Validated performance measures</a:t>
            </a:r>
            <a:endParaRPr lang="en-US" sz="1200" b="0" dirty="0"/>
          </a:p>
          <a:p>
            <a:pPr marL="171450" lvl="0" indent="-171450"/>
            <a:r>
              <a:rPr lang="en-US" sz="1200" b="0" dirty="0" smtClean="0"/>
              <a:t>Technical report and briefing to sponsor</a:t>
            </a:r>
          </a:p>
        </p:txBody>
      </p:sp>
      <p:sp>
        <p:nvSpPr>
          <p:cNvPr id="17" name="Rectangle 21"/>
          <p:cNvSpPr>
            <a:spLocks noChangeArrowheads="1"/>
          </p:cNvSpPr>
          <p:nvPr/>
        </p:nvSpPr>
        <p:spPr bwMode="auto">
          <a:xfrm>
            <a:off x="0" y="3962400"/>
            <a:ext cx="44958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a:latin typeface="Arial" pitchFamily="34" charset="0"/>
                <a:cs typeface="Arial" pitchFamily="34" charset="0"/>
              </a:rPr>
              <a:t>Completed sector analysis</a:t>
            </a:r>
          </a:p>
          <a:p>
            <a:r>
              <a:rPr lang="en-US" sz="1200" b="0" dirty="0">
                <a:latin typeface="Arial" pitchFamily="34" charset="0"/>
                <a:cs typeface="Arial" pitchFamily="34" charset="0"/>
              </a:rPr>
              <a:t>Developed 9 example scenarios</a:t>
            </a:r>
          </a:p>
          <a:p>
            <a:r>
              <a:rPr lang="en-US" sz="1200" b="0" dirty="0"/>
              <a:t>Associated scenario elements with an existing ATC task analysis.</a:t>
            </a:r>
            <a:endParaRPr lang="en-US" sz="1200" b="0" dirty="0">
              <a:latin typeface="Arial" pitchFamily="34" charset="0"/>
              <a:cs typeface="Arial" pitchFamily="34" charset="0"/>
            </a:endParaRP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4.01 Standardized Scenario Development and Performance Metrics</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0" y="1975903"/>
            <a:ext cx="2317235" cy="154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2214608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HF.5 Human Performance Enhancement</a:t>
            </a:r>
          </a:p>
        </p:txBody>
      </p:sp>
      <p:sp>
        <p:nvSpPr>
          <p:cNvPr id="3" name="Content Placeholder 2"/>
          <p:cNvSpPr>
            <a:spLocks noGrp="1"/>
          </p:cNvSpPr>
          <p:nvPr>
            <p:ph idx="1"/>
          </p:nvPr>
        </p:nvSpPr>
        <p:spPr>
          <a:xfrm>
            <a:off x="495300" y="1219200"/>
            <a:ext cx="8050213" cy="4391025"/>
          </a:xfrm>
        </p:spPr>
        <p:txBody>
          <a:bodyPr/>
          <a:lstStyle/>
          <a:p>
            <a:r>
              <a:rPr lang="en-US" altLang="en-US" sz="2400" b="0" dirty="0"/>
              <a:t>Develop methods of measurement and assessment criteria supporting evaluation of air traffic controller and technician performance and application in workforce improvement policies</a:t>
            </a:r>
            <a:r>
              <a:rPr lang="en-US" altLang="en-US" sz="2400" b="0" dirty="0" smtClean="0"/>
              <a:t>.</a:t>
            </a:r>
          </a:p>
          <a:p>
            <a:endParaRPr lang="en-US" altLang="en-US" sz="2400" b="0" dirty="0"/>
          </a:p>
          <a:p>
            <a:r>
              <a:rPr lang="en-US" altLang="en-US" sz="2400" b="0" dirty="0"/>
              <a:t>Conduct focused research to identify minimum qualifications for specific air traffic control and technical operations jobs and performance in initial training.</a:t>
            </a:r>
          </a:p>
          <a:p>
            <a:endParaRPr lang="en-US" sz="2400"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15</a:t>
            </a:fld>
            <a:endParaRPr lang="en-US" dirty="0"/>
          </a:p>
        </p:txBody>
      </p:sp>
    </p:spTree>
    <p:extLst>
      <p:ext uri="{BB962C8B-B14F-4D97-AF65-F5344CB8AC3E}">
        <p14:creationId xmlns:p14="http://schemas.microsoft.com/office/powerpoint/2010/main" val="79758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16</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16</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1577750943"/>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$160K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00200"/>
            <a:ext cx="4435475" cy="190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The Vice President of Technical Operations (AJW) would like to implement methods to identify trainees who are likely to be successful in training and certification as an ATSS.</a:t>
            </a:r>
          </a:p>
          <a:p>
            <a:r>
              <a:rPr lang="en-US" sz="900" b="0" dirty="0"/>
              <a:t>To meet the AJW requirement under this task, CAMI will determine whether attachment of job jeopardy to ATSS performance in the Technical Operations Common Principles course is supported by content validation.</a:t>
            </a:r>
          </a:p>
          <a:p>
            <a:r>
              <a:rPr lang="en-US" sz="900" b="0" dirty="0"/>
              <a:t>If there is a reasonable correspondence between course content and job knowledge and skill requirements, then attachment of job jeopardy to student performance is justified. If there is little correspondence between course content and job requirements, then job jeopardy would not be justified.</a:t>
            </a:r>
          </a:p>
          <a:p>
            <a:r>
              <a:rPr lang="en-US" altLang="en-US" sz="900" b="0" dirty="0" smtClean="0">
                <a:ea typeface="ＭＳ Ｐゴシック" pitchFamily="-65" charset="-128"/>
              </a:rPr>
              <a:t>Sponsors: ATO Management Services (AJG-R42)</a:t>
            </a:r>
            <a:endParaRPr lang="en-US" altLang="en-US" sz="900" b="0" i="1" dirty="0" smtClean="0">
              <a:ea typeface="ＭＳ Ｐゴシック" pitchFamily="-65" charset="-128"/>
            </a:endParaRP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801404"/>
            <a:ext cx="2362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indent="-171450" defTabSz="457200" eaLnBrk="1" hangingPunct="1">
              <a:spcBef>
                <a:spcPct val="50000"/>
              </a:spcBef>
              <a:buSzPct val="70000"/>
              <a:defRPr/>
            </a:pPr>
            <a:r>
              <a:rPr lang="en-US" sz="1200" b="0" dirty="0"/>
              <a:t>Recommendation to AJW on whether to attach job jeopardy to Common </a:t>
            </a:r>
            <a:r>
              <a:rPr lang="en-US" sz="1200" b="0" dirty="0" smtClean="0"/>
              <a:t>Principles (April 2016)</a:t>
            </a:r>
          </a:p>
          <a:p>
            <a:pPr marL="171450" indent="-171450" defTabSz="457200" eaLnBrk="1" hangingPunct="1">
              <a:spcBef>
                <a:spcPct val="50000"/>
              </a:spcBef>
              <a:buSzPct val="70000"/>
              <a:defRPr/>
            </a:pPr>
            <a:r>
              <a:rPr lang="en-US" sz="1200" b="0" dirty="0"/>
              <a:t>Common Principles content validation technical </a:t>
            </a:r>
            <a:r>
              <a:rPr lang="en-US" sz="1200" b="0" dirty="0" smtClean="0"/>
              <a:t>report (June 2016)</a:t>
            </a:r>
          </a:p>
          <a:p>
            <a:pPr marL="171450" indent="-171450" defTabSz="457200" eaLnBrk="1" hangingPunct="1">
              <a:spcBef>
                <a:spcPct val="50000"/>
              </a:spcBef>
              <a:buSzPct val="70000"/>
              <a:defRPr/>
            </a:pPr>
            <a:endParaRPr lang="en-US" sz="1200" b="0" dirty="0"/>
          </a:p>
          <a:p>
            <a:pPr marL="171450" indent="-171450" defTabSz="457200" eaLnBrk="1" hangingPunct="1">
              <a:spcBef>
                <a:spcPct val="50000"/>
              </a:spcBef>
              <a:buSzPct val="70000"/>
              <a:defRPr/>
            </a:pPr>
            <a:endParaRPr lang="en-US" sz="1200" b="0" dirty="0"/>
          </a:p>
        </p:txBody>
      </p:sp>
      <p:sp>
        <p:nvSpPr>
          <p:cNvPr id="17" name="Rectangle 21"/>
          <p:cNvSpPr>
            <a:spLocks noChangeArrowheads="1"/>
          </p:cNvSpPr>
          <p:nvPr/>
        </p:nvSpPr>
        <p:spPr bwMode="auto">
          <a:xfrm>
            <a:off x="0" y="3962400"/>
            <a:ext cx="4495800" cy="16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a:cs typeface="Arial" pitchFamily="34" charset="0"/>
              </a:rPr>
              <a:t>American Institutes for Research previously completed subject matter expert (SME) panels and a joint management/labor review panel to identify </a:t>
            </a:r>
            <a:r>
              <a:rPr lang="en-US" sz="1200" b="0" dirty="0" smtClean="0">
                <a:cs typeface="Arial" pitchFamily="34" charset="0"/>
              </a:rPr>
              <a:t>technician job </a:t>
            </a:r>
            <a:r>
              <a:rPr lang="en-US" sz="1200" b="0" dirty="0">
                <a:cs typeface="Arial" pitchFamily="34" charset="0"/>
              </a:rPr>
              <a:t>tasks, knowledge, skills, abilities, and other personal characteristics (KSAOs), and tools and equipment</a:t>
            </a:r>
            <a:r>
              <a:rPr lang="en-US" sz="1200" b="0" dirty="0" smtClean="0">
                <a:cs typeface="Arial" pitchFamily="34" charset="0"/>
              </a:rPr>
              <a:t>.</a:t>
            </a:r>
          </a:p>
          <a:p>
            <a:r>
              <a:rPr lang="en-US" sz="1200" b="0" dirty="0" smtClean="0">
                <a:cs typeface="Arial" pitchFamily="34" charset="0"/>
              </a:rPr>
              <a:t>Prepared a </a:t>
            </a:r>
            <a:r>
              <a:rPr lang="en-US" sz="1200" b="0" dirty="0">
                <a:cs typeface="Arial" pitchFamily="34" charset="0"/>
              </a:rPr>
              <a:t>Job analysis survey data </a:t>
            </a:r>
            <a:r>
              <a:rPr lang="en-US" sz="1200" b="0" dirty="0" smtClean="0">
                <a:cs typeface="Arial" pitchFamily="34" charset="0"/>
              </a:rPr>
              <a:t>to identify</a:t>
            </a:r>
            <a:r>
              <a:rPr lang="en-US" sz="1200" b="0" dirty="0">
                <a:cs typeface="Arial" pitchFamily="34" charset="0"/>
              </a:rPr>
              <a:t>: (a) the most critical or important job duties/tasks, and (b) the most important KSAOs needed on Day 1 at an SSC. </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5.10 </a:t>
            </a:r>
            <a:r>
              <a:rPr lang="en-US" sz="2800" dirty="0"/>
              <a:t>Content Validation of ATSS Common Principles </a:t>
            </a:r>
            <a:r>
              <a:rPr lang="en-US" sz="2800" dirty="0" smtClean="0"/>
              <a:t>Course to </a:t>
            </a:r>
            <a:r>
              <a:rPr lang="en-US" sz="2800" dirty="0"/>
              <a:t>Support Employment Decisions</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www.jestineyong.com/wp-content/uploads/2015/10/repairclass2.jpg"/>
          <p:cNvPicPr>
            <a:picLocks noChangeAspect="1" noChangeArrowheads="1"/>
          </p:cNvPicPr>
          <p:nvPr/>
        </p:nvPicPr>
        <p:blipFill rotWithShape="1">
          <a:blip r:embed="rId2">
            <a:extLst>
              <a:ext uri="{28A0092B-C50C-407E-A947-70E740481C1C}">
                <a14:useLocalDpi xmlns:a14="http://schemas.microsoft.com/office/drawing/2010/main" val="0"/>
              </a:ext>
            </a:extLst>
          </a:blip>
          <a:srcRect l="23293" t="21129" r="8187" b="4498"/>
          <a:stretch/>
        </p:blipFill>
        <p:spPr bwMode="auto">
          <a:xfrm>
            <a:off x="6819899" y="1752600"/>
            <a:ext cx="2217577" cy="18042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 American Institutes for Research (AIR)</a:t>
            </a:r>
            <a:endParaRPr lang="en-US" sz="1200" b="0" dirty="0" smtClean="0"/>
          </a:p>
        </p:txBody>
      </p:sp>
    </p:spTree>
    <p:extLst>
      <p:ext uri="{BB962C8B-B14F-4D97-AF65-F5344CB8AC3E}">
        <p14:creationId xmlns:p14="http://schemas.microsoft.com/office/powerpoint/2010/main" val="1039496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228600"/>
            <a:ext cx="8472488" cy="609600"/>
          </a:xfrm>
        </p:spPr>
        <p:txBody>
          <a:bodyPr/>
          <a:lstStyle/>
          <a:p>
            <a:pPr algn="ctr"/>
            <a:r>
              <a:rPr lang="en-US" altLang="en-US" sz="3200" dirty="0" smtClean="0"/>
              <a:t>Anticipated Research in FY16 and FY17</a:t>
            </a:r>
          </a:p>
        </p:txBody>
      </p:sp>
      <p:sp>
        <p:nvSpPr>
          <p:cNvPr id="15363" name="Content Placeholder 2"/>
          <p:cNvSpPr>
            <a:spLocks noGrp="1"/>
          </p:cNvSpPr>
          <p:nvPr>
            <p:ph idx="1"/>
          </p:nvPr>
        </p:nvSpPr>
        <p:spPr>
          <a:xfrm>
            <a:off x="457200" y="762000"/>
            <a:ext cx="8050213" cy="5181600"/>
          </a:xfrm>
        </p:spPr>
        <p:txBody>
          <a:bodyPr/>
          <a:lstStyle/>
          <a:p>
            <a:pPr marL="0" indent="0">
              <a:buFontTx/>
              <a:buNone/>
              <a:defRPr/>
            </a:pPr>
            <a:r>
              <a:rPr lang="en-US" sz="2000" dirty="0" smtClean="0"/>
              <a:t>Planned Research Activities </a:t>
            </a:r>
            <a:r>
              <a:rPr lang="en-US" sz="2000" b="0" dirty="0" smtClean="0"/>
              <a:t>(with anticipated completion dates)</a:t>
            </a:r>
            <a:br>
              <a:rPr lang="en-US" sz="2000" b="0" dirty="0" smtClean="0"/>
            </a:br>
            <a:endParaRPr lang="en-US" sz="2000" b="0" dirty="0" smtClean="0"/>
          </a:p>
          <a:p>
            <a:pPr>
              <a:defRPr/>
            </a:pPr>
            <a:r>
              <a:rPr lang="en-US" sz="1800" b="0" dirty="0" smtClean="0"/>
              <a:t>Human Factors Standards:</a:t>
            </a:r>
          </a:p>
          <a:p>
            <a:pPr lvl="1">
              <a:defRPr/>
            </a:pPr>
            <a:r>
              <a:rPr lang="en-US" sz="1400" b="0" dirty="0" smtClean="0"/>
              <a:t>Develop </a:t>
            </a:r>
            <a:r>
              <a:rPr lang="en-US" sz="1400" b="0" dirty="0"/>
              <a:t>a standard for the use of color on ATC displays using a defined palette of colors which are recognizable, legible, and discriminable by </a:t>
            </a:r>
            <a:r>
              <a:rPr lang="en-US" sz="1400" b="0" dirty="0" smtClean="0"/>
              <a:t>controllers (FY2017)</a:t>
            </a:r>
          </a:p>
          <a:p>
            <a:pPr lvl="1">
              <a:defRPr/>
            </a:pPr>
            <a:r>
              <a:rPr lang="en-US" sz="1400" dirty="0" smtClean="0"/>
              <a:t>Develop and implement an air traffic control information display and control management design strategy that incorporates best practices and lessons learned from prior and current air traffic user team activities (2019)</a:t>
            </a:r>
          </a:p>
          <a:p>
            <a:pPr lvl="1">
              <a:defRPr/>
            </a:pPr>
            <a:r>
              <a:rPr lang="en-US" sz="1400" b="0" dirty="0" smtClean="0"/>
              <a:t>Expand the work on the air traffic control information display and control management design strategy to achieve agile design characteristics (2020)</a:t>
            </a:r>
          </a:p>
          <a:p>
            <a:pPr marL="457200" lvl="1" indent="0">
              <a:buNone/>
              <a:defRPr/>
            </a:pPr>
            <a:endParaRPr lang="en-US" sz="1400" b="0" dirty="0" smtClean="0"/>
          </a:p>
          <a:p>
            <a:pPr>
              <a:defRPr/>
            </a:pPr>
            <a:r>
              <a:rPr lang="en-US" sz="1800" b="0" dirty="0"/>
              <a:t>Workforce Optimization</a:t>
            </a:r>
            <a:r>
              <a:rPr lang="en-US" sz="1600" b="0" dirty="0"/>
              <a:t>:</a:t>
            </a:r>
          </a:p>
          <a:p>
            <a:pPr lvl="1">
              <a:defRPr/>
            </a:pPr>
            <a:r>
              <a:rPr lang="en-US" sz="1400" dirty="0"/>
              <a:t>Conduct research to provide data and targeted analyses to support data-driven decision-making at the FAA Academy Air Traffic Division, including documenting and improving the reliability of the raters who evaluate ATC student performance at the end of their initial courses (</a:t>
            </a:r>
            <a:r>
              <a:rPr lang="en-US" sz="1400" dirty="0" smtClean="0"/>
              <a:t>FY2017)</a:t>
            </a:r>
            <a:endParaRPr lang="en-US" sz="1400" dirty="0"/>
          </a:p>
          <a:p>
            <a:pPr lvl="1">
              <a:defRPr/>
            </a:pPr>
            <a:r>
              <a:rPr lang="en-US" sz="1400" dirty="0"/>
              <a:t>Assess the Radar Vectoring Aptitude Test (RVAT) as a measure of vectoring aptitude and assist in determining its predictive validity, utility, and fairness use in the placement of newly hired air traffic developmental controllers (</a:t>
            </a:r>
            <a:r>
              <a:rPr lang="en-US" sz="1400" dirty="0" smtClean="0"/>
              <a:t>FY2017).</a:t>
            </a:r>
            <a:endParaRPr lang="en-US" sz="1400" dirty="0"/>
          </a:p>
          <a:p>
            <a:pPr lvl="1">
              <a:defRPr/>
            </a:pPr>
            <a:endParaRPr lang="en-US" sz="1400" b="0" dirty="0"/>
          </a:p>
          <a:p>
            <a:pPr>
              <a:defRPr/>
            </a:pPr>
            <a:endParaRPr lang="en-US" sz="1400" b="0" dirty="0"/>
          </a:p>
          <a:p>
            <a:pPr marL="0" indent="0">
              <a:buNone/>
              <a:defRPr/>
            </a:pPr>
            <a:endParaRPr lang="en-US" sz="1400" b="0" dirty="0"/>
          </a:p>
          <a:p>
            <a:pPr>
              <a:defRPr/>
            </a:pPr>
            <a:endParaRPr lang="en-US" sz="1400" dirty="0" smtClean="0"/>
          </a:p>
          <a:p>
            <a:pPr lvl="1">
              <a:defRPr/>
            </a:pPr>
            <a:endParaRPr lang="en-US" sz="3600" dirty="0"/>
          </a:p>
          <a:p>
            <a:pPr lvl="1">
              <a:defRPr/>
            </a:pPr>
            <a:endParaRPr lang="en-US" sz="3600" dirty="0" smtClean="0"/>
          </a:p>
        </p:txBody>
      </p:sp>
      <p:sp>
        <p:nvSpPr>
          <p:cNvPr id="922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54B2F8F-8F81-4758-979D-DC769FAF6946}" type="slidenum">
              <a:rPr lang="en-US" altLang="en-US" sz="1400" b="0" smtClean="0">
                <a:solidFill>
                  <a:schemeClr val="bg1"/>
                </a:solidFill>
              </a:rPr>
              <a:pPr eaLnBrk="1" hangingPunct="1">
                <a:spcBef>
                  <a:spcPct val="0"/>
                </a:spcBef>
              </a:pPr>
              <a:t>17</a:t>
            </a:fld>
            <a:endParaRPr lang="en-US" altLang="en-US" sz="1400" b="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228600"/>
            <a:ext cx="8472488" cy="609600"/>
          </a:xfrm>
        </p:spPr>
        <p:txBody>
          <a:bodyPr/>
          <a:lstStyle/>
          <a:p>
            <a:pPr algn="ctr"/>
            <a:r>
              <a:rPr lang="en-US" altLang="en-US" sz="3200" dirty="0" smtClean="0"/>
              <a:t>Anticipated Research in FY16 and FY17</a:t>
            </a:r>
          </a:p>
        </p:txBody>
      </p:sp>
      <p:sp>
        <p:nvSpPr>
          <p:cNvPr id="15363" name="Content Placeholder 2"/>
          <p:cNvSpPr>
            <a:spLocks noGrp="1"/>
          </p:cNvSpPr>
          <p:nvPr>
            <p:ph idx="1"/>
          </p:nvPr>
        </p:nvSpPr>
        <p:spPr>
          <a:xfrm>
            <a:off x="457200" y="762000"/>
            <a:ext cx="8050213" cy="5181600"/>
          </a:xfrm>
        </p:spPr>
        <p:txBody>
          <a:bodyPr/>
          <a:lstStyle/>
          <a:p>
            <a:pPr marL="0" indent="0">
              <a:buFontTx/>
              <a:buNone/>
              <a:defRPr/>
            </a:pPr>
            <a:r>
              <a:rPr lang="en-US" sz="2000" dirty="0" smtClean="0"/>
              <a:t>Planned Research Activities </a:t>
            </a:r>
            <a:r>
              <a:rPr lang="en-US" sz="2000" b="0" dirty="0" smtClean="0"/>
              <a:t>(with anticipated completion dates)</a:t>
            </a:r>
            <a:endParaRPr lang="en-US" sz="2000" dirty="0" smtClean="0"/>
          </a:p>
          <a:p>
            <a:pPr lvl="1">
              <a:defRPr/>
            </a:pPr>
            <a:endParaRPr lang="en-US" sz="1600" dirty="0"/>
          </a:p>
          <a:p>
            <a:pPr>
              <a:defRPr/>
            </a:pPr>
            <a:r>
              <a:rPr lang="en-US" sz="1800" b="0" dirty="0"/>
              <a:t>Improved Safety:</a:t>
            </a:r>
          </a:p>
          <a:p>
            <a:pPr lvl="1">
              <a:defRPr/>
            </a:pPr>
            <a:r>
              <a:rPr lang="en-US" sz="1400" dirty="0"/>
              <a:t>Evaluate factors related to controller recognition of  hazards in the airport traffic area (e.g., via visual scanning) and develop recommendations to improve safety in the airport environment (FY2017).</a:t>
            </a:r>
          </a:p>
          <a:p>
            <a:pPr lvl="1">
              <a:defRPr/>
            </a:pPr>
            <a:r>
              <a:rPr lang="en-US" sz="1400" dirty="0"/>
              <a:t>Conduct an ATO fatigue mitigation effectiveness study to determine the extent to which fatigue associated with insufficient sleep remains an issue in ATC/TO work force and whether particular work schedules are associated with greater fatigue (FY2017).</a:t>
            </a:r>
          </a:p>
          <a:p>
            <a:pPr>
              <a:defRPr/>
            </a:pPr>
            <a:endParaRPr lang="en-US" sz="1400" b="0" dirty="0"/>
          </a:p>
          <a:p>
            <a:pPr>
              <a:defRPr/>
            </a:pPr>
            <a:r>
              <a:rPr lang="en-US" sz="1800" b="0" dirty="0" smtClean="0"/>
              <a:t>Human Factors in NAS Technology Integration:</a:t>
            </a:r>
          </a:p>
          <a:p>
            <a:pPr lvl="1">
              <a:defRPr/>
            </a:pPr>
            <a:r>
              <a:rPr lang="en-US" sz="1400" b="0" dirty="0" smtClean="0"/>
              <a:t>Develop </a:t>
            </a:r>
            <a:r>
              <a:rPr lang="en-US" sz="1400" b="0" dirty="0"/>
              <a:t>a systematic analysis method for evaluating how well  the user community is adopting and taking advantage of Air Traffic automation systems' </a:t>
            </a:r>
            <a:r>
              <a:rPr lang="en-US" sz="1400" b="0" dirty="0" smtClean="0"/>
              <a:t>capabilities (FY2017). </a:t>
            </a:r>
          </a:p>
          <a:p>
            <a:pPr lvl="1">
              <a:defRPr/>
            </a:pPr>
            <a:endParaRPr lang="en-US" sz="1400" dirty="0"/>
          </a:p>
          <a:p>
            <a:pPr>
              <a:defRPr/>
            </a:pPr>
            <a:r>
              <a:rPr lang="en-US" sz="1800" b="0" dirty="0" smtClean="0"/>
              <a:t>Human Performance Enhancement:</a:t>
            </a:r>
          </a:p>
          <a:p>
            <a:pPr lvl="1">
              <a:defRPr/>
            </a:pPr>
            <a:r>
              <a:rPr lang="en-US" sz="1400" dirty="0"/>
              <a:t>Deliver prototype training standards and training performance measures to decrease the attrition rate at large and complex ATC facilities (FY2017).</a:t>
            </a:r>
          </a:p>
          <a:p>
            <a:pPr lvl="1">
              <a:defRPr/>
            </a:pPr>
            <a:r>
              <a:rPr lang="en-US" sz="1400" dirty="0"/>
              <a:t>Develop recommendations for increasing the likelihood that controller trainees will succeed in field training to ensure that trainees are not lost due to factors other than their ability to control air traffic (</a:t>
            </a:r>
            <a:r>
              <a:rPr lang="en-US" sz="1400" dirty="0" smtClean="0"/>
              <a:t>FY2017).</a:t>
            </a:r>
            <a:endParaRPr lang="en-US" sz="1400" dirty="0"/>
          </a:p>
          <a:p>
            <a:pPr>
              <a:defRPr/>
            </a:pPr>
            <a:endParaRPr lang="en-US" sz="1800" b="0" dirty="0" smtClean="0"/>
          </a:p>
          <a:p>
            <a:pPr lvl="1">
              <a:defRPr/>
            </a:pPr>
            <a:endParaRPr lang="en-US" sz="1400" b="0" dirty="0" smtClean="0"/>
          </a:p>
          <a:p>
            <a:pPr>
              <a:defRPr/>
            </a:pPr>
            <a:endParaRPr lang="en-US" sz="1050" b="0" dirty="0"/>
          </a:p>
          <a:p>
            <a:pPr>
              <a:defRPr/>
            </a:pPr>
            <a:endParaRPr lang="en-US" sz="1050" dirty="0" smtClean="0"/>
          </a:p>
          <a:p>
            <a:pPr lvl="1">
              <a:defRPr/>
            </a:pPr>
            <a:endParaRPr lang="en-US" dirty="0"/>
          </a:p>
          <a:p>
            <a:pPr lvl="1">
              <a:defRPr/>
            </a:pPr>
            <a:endParaRPr lang="en-US" dirty="0" smtClean="0"/>
          </a:p>
        </p:txBody>
      </p:sp>
      <p:sp>
        <p:nvSpPr>
          <p:cNvPr id="922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54B2F8F-8F81-4758-979D-DC769FAF6946}" type="slidenum">
              <a:rPr lang="en-US" altLang="en-US" sz="1400" b="0" smtClean="0">
                <a:solidFill>
                  <a:schemeClr val="bg1"/>
                </a:solidFill>
              </a:rPr>
              <a:pPr eaLnBrk="1" hangingPunct="1">
                <a:spcBef>
                  <a:spcPct val="0"/>
                </a:spcBef>
              </a:pPr>
              <a:t>18</a:t>
            </a:fld>
            <a:endParaRPr lang="en-US" altLang="en-US" sz="1400" b="0" smtClean="0">
              <a:solidFill>
                <a:schemeClr val="bg1"/>
              </a:solidFill>
            </a:endParaRPr>
          </a:p>
        </p:txBody>
      </p:sp>
    </p:spTree>
    <p:extLst>
      <p:ext uri="{BB962C8B-B14F-4D97-AF65-F5344CB8AC3E}">
        <p14:creationId xmlns:p14="http://schemas.microsoft.com/office/powerpoint/2010/main" val="2422484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533400"/>
            <a:ext cx="8472488" cy="609600"/>
          </a:xfrm>
        </p:spPr>
        <p:txBody>
          <a:bodyPr/>
          <a:lstStyle/>
          <a:p>
            <a:r>
              <a:rPr lang="en-US" altLang="en-US" sz="3200" dirty="0" smtClean="0"/>
              <a:t>Emerging FY18 Focal Areas</a:t>
            </a:r>
          </a:p>
        </p:txBody>
      </p:sp>
      <p:sp>
        <p:nvSpPr>
          <p:cNvPr id="10243" name="Content Placeholder 2"/>
          <p:cNvSpPr>
            <a:spLocks noGrp="1"/>
          </p:cNvSpPr>
          <p:nvPr>
            <p:ph idx="1"/>
          </p:nvPr>
        </p:nvSpPr>
        <p:spPr>
          <a:xfrm>
            <a:off x="495300" y="1095375"/>
            <a:ext cx="8050213" cy="4391025"/>
          </a:xfrm>
        </p:spPr>
        <p:txBody>
          <a:bodyPr/>
          <a:lstStyle/>
          <a:p>
            <a:r>
              <a:rPr lang="en-US" altLang="en-US" sz="2000" dirty="0" smtClean="0"/>
              <a:t>Human Factors Standards:</a:t>
            </a:r>
          </a:p>
          <a:p>
            <a:pPr lvl="1"/>
            <a:r>
              <a:rPr lang="en-US" altLang="en-US" sz="1400" dirty="0" smtClean="0"/>
              <a:t>Complete </a:t>
            </a:r>
            <a:r>
              <a:rPr lang="en-US" altLang="en-US" sz="1400" dirty="0"/>
              <a:t>development of an empirically-validated </a:t>
            </a:r>
            <a:r>
              <a:rPr lang="en-US" altLang="en-US" sz="1400" dirty="0" smtClean="0"/>
              <a:t>color </a:t>
            </a:r>
            <a:r>
              <a:rPr lang="en-US" altLang="en-US" sz="1400" dirty="0"/>
              <a:t>palette </a:t>
            </a:r>
            <a:r>
              <a:rPr lang="en-US" altLang="en-US" sz="1400" dirty="0" smtClean="0"/>
              <a:t>for ATC displays to ensure that </a:t>
            </a:r>
            <a:r>
              <a:rPr lang="en-US" altLang="en-US" sz="1400" dirty="0"/>
              <a:t>displayed information is recognizable, discriminable, and legible for </a:t>
            </a:r>
            <a:r>
              <a:rPr lang="en-US" altLang="en-US" sz="1400" dirty="0" smtClean="0"/>
              <a:t>personnel </a:t>
            </a:r>
            <a:r>
              <a:rPr lang="en-US" altLang="en-US" sz="1400" dirty="0"/>
              <a:t>with normal color vision and color-vision deficient personnel</a:t>
            </a:r>
            <a:endParaRPr lang="en-US" altLang="en-US" sz="1400" dirty="0" smtClean="0"/>
          </a:p>
          <a:p>
            <a:r>
              <a:rPr lang="en-US" altLang="en-US" sz="2000" dirty="0" smtClean="0"/>
              <a:t>Workforce Optimization:</a:t>
            </a:r>
          </a:p>
          <a:p>
            <a:pPr lvl="1"/>
            <a:r>
              <a:rPr lang="en-US" altLang="en-US" sz="1400" dirty="0" smtClean="0"/>
              <a:t>Develop and evaluate </a:t>
            </a:r>
            <a:r>
              <a:rPr lang="en-US" altLang="en-US" sz="1400" dirty="0"/>
              <a:t>the suitability of objective assessments of electronics knowledge and skill levels of newly hired technical operations </a:t>
            </a:r>
            <a:r>
              <a:rPr lang="en-US" altLang="en-US" sz="1400" dirty="0" smtClean="0"/>
              <a:t>personnel and applicants (AJW funding)</a:t>
            </a:r>
          </a:p>
          <a:p>
            <a:r>
              <a:rPr lang="en-US" altLang="en-US" sz="1800" dirty="0" smtClean="0"/>
              <a:t>Improved Safety:</a:t>
            </a:r>
          </a:p>
          <a:p>
            <a:pPr lvl="1"/>
            <a:r>
              <a:rPr lang="en-US" altLang="en-US" sz="1400" dirty="0" smtClean="0"/>
              <a:t>Assess the effects of shift work on personnel fatigue and develop recommended mitigations for fatigue effects on performance</a:t>
            </a:r>
          </a:p>
          <a:p>
            <a:r>
              <a:rPr lang="en-US" altLang="en-US" sz="2000" dirty="0" smtClean="0"/>
              <a:t>Human Factors in NAS Technology Integration:</a:t>
            </a:r>
          </a:p>
          <a:p>
            <a:pPr lvl="1"/>
            <a:r>
              <a:rPr lang="en-US" altLang="en-US" sz="1400" dirty="0" smtClean="0"/>
              <a:t>Develop </a:t>
            </a:r>
            <a:r>
              <a:rPr lang="en-US" altLang="en-US" sz="1400" dirty="0"/>
              <a:t>recommendations for a design strategy to optimize presentation of air traffic control information on controller workstation displays, to allow the controller to quickly and accurately process the information</a:t>
            </a:r>
            <a:r>
              <a:rPr lang="en-US" altLang="en-US" sz="1400" dirty="0" smtClean="0"/>
              <a:t>.</a:t>
            </a:r>
            <a:endParaRPr lang="en-US" altLang="en-US" sz="1400" dirty="0"/>
          </a:p>
          <a:p>
            <a:r>
              <a:rPr lang="en-US" altLang="en-US" sz="2000" dirty="0" smtClean="0"/>
              <a:t>Human Performance Enhancement:</a:t>
            </a:r>
            <a:endParaRPr lang="en-US" altLang="en-US" sz="2000" dirty="0"/>
          </a:p>
          <a:p>
            <a:pPr lvl="1"/>
            <a:r>
              <a:rPr lang="en-US" altLang="en-US" sz="1400" dirty="0"/>
              <a:t>Develop training performance measures and standards to reduce attrition of controllers-in-training at ATC facilities.</a:t>
            </a:r>
          </a:p>
          <a:p>
            <a:endParaRPr lang="en-US" altLang="en-US" sz="2000" dirty="0" smtClean="0"/>
          </a:p>
        </p:txBody>
      </p:sp>
      <p:sp>
        <p:nvSpPr>
          <p:cNvPr id="1024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F61D0C9-802B-4503-B019-44442E54BC89}" type="slidenum">
              <a:rPr lang="en-US" altLang="en-US" sz="1400" b="0" smtClean="0">
                <a:solidFill>
                  <a:schemeClr val="bg1"/>
                </a:solidFill>
              </a:rPr>
              <a:pPr eaLnBrk="1" hangingPunct="1">
                <a:spcBef>
                  <a:spcPct val="0"/>
                </a:spcBef>
              </a:pPr>
              <a:t>19</a:t>
            </a:fld>
            <a:endParaRPr lang="en-US" altLang="en-US" sz="1400" b="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ATC / Tech Ops Human Factors – </a:t>
            </a:r>
            <a:br>
              <a:rPr lang="en-US" sz="3200" dirty="0" smtClean="0"/>
            </a:br>
            <a:r>
              <a:rPr lang="en-US" sz="3200" dirty="0" smtClean="0"/>
              <a:t>Core Program Overview</a:t>
            </a:r>
            <a:endParaRPr lang="en-US" sz="3200" dirty="0"/>
          </a:p>
        </p:txBody>
      </p:sp>
      <p:sp>
        <p:nvSpPr>
          <p:cNvPr id="3" name="Content Placeholder 2"/>
          <p:cNvSpPr>
            <a:spLocks noGrp="1"/>
          </p:cNvSpPr>
          <p:nvPr>
            <p:ph idx="1"/>
          </p:nvPr>
        </p:nvSpPr>
        <p:spPr>
          <a:xfrm>
            <a:off x="495300" y="1323975"/>
            <a:ext cx="8050213" cy="5305425"/>
          </a:xfrm>
        </p:spPr>
        <p:txBody>
          <a:bodyPr/>
          <a:lstStyle/>
          <a:p>
            <a:r>
              <a:rPr lang="en-US" sz="2400" dirty="0" smtClean="0"/>
              <a:t>Purpose:</a:t>
            </a:r>
          </a:p>
          <a:p>
            <a:pPr lvl="1"/>
            <a:r>
              <a:rPr lang="en-US" sz="2000" dirty="0"/>
              <a:t>To provide technical sponsors with timely and appropriate R&amp;D products and consultation services that improve safety and efficiency of complex ATC </a:t>
            </a:r>
            <a:r>
              <a:rPr lang="en-US" sz="2000" dirty="0" smtClean="0"/>
              <a:t>systems</a:t>
            </a:r>
            <a:br>
              <a:rPr lang="en-US" sz="2000" dirty="0" smtClean="0"/>
            </a:br>
            <a:endParaRPr lang="en-US" sz="2000" dirty="0" smtClean="0"/>
          </a:p>
          <a:p>
            <a:r>
              <a:rPr lang="en-US" sz="2400" dirty="0" smtClean="0"/>
              <a:t>Methods used:</a:t>
            </a:r>
          </a:p>
          <a:p>
            <a:pPr lvl="1"/>
            <a:r>
              <a:rPr lang="en-US" sz="2000" dirty="0"/>
              <a:t>Measuring individual and team performance of air traffic controllers and technical operations specialists. </a:t>
            </a:r>
          </a:p>
          <a:p>
            <a:pPr lvl="1"/>
            <a:r>
              <a:rPr lang="en-US" sz="2000" dirty="0"/>
              <a:t>Recommending and testing improvements to design, procedures, training, selection and placement; and mitigations to address human performance shortfalls.</a:t>
            </a:r>
          </a:p>
          <a:p>
            <a:pPr lvl="1"/>
            <a:endParaRPr lang="en-US"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a:t>
            </a:fld>
            <a:endParaRPr lang="en-US" dirty="0"/>
          </a:p>
        </p:txBody>
      </p:sp>
    </p:spTree>
    <p:extLst>
      <p:ext uri="{BB962C8B-B14F-4D97-AF65-F5344CB8AC3E}">
        <p14:creationId xmlns:p14="http://schemas.microsoft.com/office/powerpoint/2010/main" val="3073677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r>
              <a:rPr lang="en-US" dirty="0" smtClean="0"/>
              <a:t>QUAD CHARTS FOR EACH PROJECT</a:t>
            </a:r>
            <a:br>
              <a:rPr lang="en-US" dirty="0" smtClean="0"/>
            </a:br>
            <a:r>
              <a:rPr lang="en-US" dirty="0" smtClean="0"/>
              <a:t>SORTED BY YEAR OF </a:t>
            </a:r>
            <a:br>
              <a:rPr lang="en-US" dirty="0" smtClean="0"/>
            </a:br>
            <a:r>
              <a:rPr lang="en-US" dirty="0" smtClean="0"/>
              <a:t>EXPECTED COMPLETION</a:t>
            </a:r>
            <a:endParaRPr lang="en-US"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20</a:t>
            </a:fld>
            <a:endParaRPr lang="en-US" dirty="0"/>
          </a:p>
        </p:txBody>
      </p:sp>
    </p:spTree>
    <p:extLst>
      <p:ext uri="{BB962C8B-B14F-4D97-AF65-F5344CB8AC3E}">
        <p14:creationId xmlns:p14="http://schemas.microsoft.com/office/powerpoint/2010/main" val="289774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PROJECTS ENDING IN FY2016</a:t>
            </a:r>
            <a:endParaRPr lang="en-US"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21</a:t>
            </a:fld>
            <a:endParaRPr lang="en-US" dirty="0"/>
          </a:p>
        </p:txBody>
      </p:sp>
    </p:spTree>
    <p:extLst>
      <p:ext uri="{BB962C8B-B14F-4D97-AF65-F5344CB8AC3E}">
        <p14:creationId xmlns:p14="http://schemas.microsoft.com/office/powerpoint/2010/main" val="6338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22</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22</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Research Requirement</a:t>
            </a:r>
            <a:endParaRPr lang="en-US" altLang="en-US" sz="1200" b="0" u="sng" dirty="0"/>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834396682"/>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$208K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19250"/>
            <a:ext cx="4435475" cy="185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The purpose of this effort is to produce revision B to the Human Factors Design Standard (FAA HF-STD-001A). The original standard was released in 2003 and needs to be revised so that its requirements address the current landscape of technologies that are likely to be used in air traffic control systems. This document is the main source of human engineering design requirements for new and modified systems that are developed or purchased COTS products.  </a:t>
            </a:r>
          </a:p>
          <a:p>
            <a:r>
              <a:rPr lang="en-US" sz="900" b="0" dirty="0"/>
              <a:t>The updated standard will guide the PMO in defining SOW design requirements for air traffic control system acquisitions. </a:t>
            </a:r>
          </a:p>
          <a:p>
            <a:pPr eaLnBrk="1" hangingPunct="1">
              <a:spcBef>
                <a:spcPct val="50000"/>
              </a:spcBef>
            </a:pPr>
            <a:r>
              <a:rPr lang="en-US" altLang="en-US" sz="900" b="0" dirty="0" smtClean="0">
                <a:ea typeface="ＭＳ Ｐゴシック" pitchFamily="-65" charset="-128"/>
              </a:rPr>
              <a:t>Sponsor</a:t>
            </a:r>
            <a:r>
              <a:rPr lang="en-US" altLang="en-US" sz="900" b="0" dirty="0">
                <a:ea typeface="ＭＳ Ｐゴシック" pitchFamily="-65" charset="-128"/>
              </a:rPr>
              <a:t>: </a:t>
            </a:r>
            <a:r>
              <a:rPr lang="en-US" altLang="en-US" sz="900" b="0" dirty="0" smtClean="0">
                <a:ea typeface="ＭＳ Ｐゴシック" pitchFamily="-65" charset="-128"/>
              </a:rPr>
              <a:t>Human Factors Division (ANG-C1) </a:t>
            </a:r>
          </a:p>
          <a:p>
            <a:pPr lvl="0" eaLnBrk="1" hangingPunct="1">
              <a:spcBef>
                <a:spcPct val="50000"/>
              </a:spcBef>
            </a:pPr>
            <a:r>
              <a:rPr lang="en-US" sz="900" b="0" dirty="0"/>
              <a:t>Stakeholders: AJM (Acquisition Program offices); HFAWG (Bill Kaliardos)</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0"/>
            <a:ext cx="286067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eaLnBrk="1" hangingPunct="1">
              <a:spcBef>
                <a:spcPct val="50000"/>
              </a:spcBef>
            </a:pPr>
            <a:r>
              <a:rPr lang="en-US" altLang="en-US" sz="1200" b="0" dirty="0" smtClean="0">
                <a:ea typeface="ＭＳ Ｐゴシック" pitchFamily="-65" charset="-128"/>
              </a:rPr>
              <a:t>Revision B to HFDS (6/2016)</a:t>
            </a:r>
          </a:p>
          <a:p>
            <a:pPr marL="166688" eaLnBrk="1" hangingPunct="1">
              <a:spcBef>
                <a:spcPct val="50000"/>
              </a:spcBef>
              <a:buNone/>
            </a:pPr>
            <a:r>
              <a:rPr lang="en-US" sz="1200" b="0" dirty="0" smtClean="0">
                <a:ea typeface="ＭＳ Ｐゴシック" pitchFamily="-65" charset="-128"/>
              </a:rPr>
              <a:t>Note: This </a:t>
            </a:r>
            <a:r>
              <a:rPr lang="en-US" sz="1200" b="0" dirty="0">
                <a:ea typeface="ＭＳ Ｐゴシック" pitchFamily="-65" charset="-128"/>
              </a:rPr>
              <a:t>document is the main source of human engineering design requirements for new and modified systems that are developed or purchased COTS products.  </a:t>
            </a:r>
          </a:p>
          <a:p>
            <a:pPr eaLnBrk="1" hangingPunct="1">
              <a:spcBef>
                <a:spcPct val="50000"/>
              </a:spcBef>
            </a:pPr>
            <a:endParaRPr lang="en-US" altLang="en-US" sz="1200" b="0" dirty="0">
              <a:ea typeface="ＭＳ Ｐゴシック" pitchFamily="-65" charset="-128"/>
            </a:endParaRPr>
          </a:p>
          <a:p>
            <a:pPr eaLnBrk="1" hangingPunct="1">
              <a:spcBef>
                <a:spcPct val="50000"/>
              </a:spcBef>
              <a:buFontTx/>
              <a:buNone/>
            </a:pP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8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latin typeface="Arial" pitchFamily="34" charset="0"/>
                <a:cs typeface="Arial" pitchFamily="34" charset="0"/>
              </a:rPr>
              <a:t>Published </a:t>
            </a:r>
            <a:r>
              <a:rPr lang="en-US" sz="1200" b="0" dirty="0">
                <a:latin typeface="Arial" pitchFamily="34" charset="0"/>
                <a:cs typeface="Arial" pitchFamily="34" charset="0"/>
              </a:rPr>
              <a:t>interim update FAA HF-STD-001A on the FAA Technical Center Library </a:t>
            </a:r>
            <a:r>
              <a:rPr lang="en-US" sz="1200" b="0" dirty="0" smtClean="0">
                <a:latin typeface="Arial" pitchFamily="34" charset="0"/>
                <a:cs typeface="Arial" pitchFamily="34" charset="0"/>
              </a:rPr>
              <a:t>website</a:t>
            </a:r>
            <a:br>
              <a:rPr lang="en-US" sz="1200" b="0" dirty="0" smtClean="0">
                <a:latin typeface="Arial" pitchFamily="34" charset="0"/>
                <a:cs typeface="Arial" pitchFamily="34" charset="0"/>
              </a:rPr>
            </a:br>
            <a:endParaRPr lang="en-US" sz="1200" b="0" dirty="0">
              <a:latin typeface="Arial" pitchFamily="34" charset="0"/>
              <a:cs typeface="Arial" pitchFamily="34" charset="0"/>
            </a:endParaRPr>
          </a:p>
          <a:p>
            <a:r>
              <a:rPr lang="en-US" sz="1200" b="0" dirty="0">
                <a:latin typeface="Arial" pitchFamily="34" charset="0"/>
                <a:cs typeface="Arial" pitchFamily="34" charset="0"/>
              </a:rPr>
              <a:t>Identified references that were outdated or superseded by new </a:t>
            </a:r>
            <a:r>
              <a:rPr lang="en-US" sz="1200" b="0" dirty="0" smtClean="0">
                <a:latin typeface="Arial" pitchFamily="34" charset="0"/>
                <a:cs typeface="Arial" pitchFamily="34" charset="0"/>
              </a:rPr>
              <a:t>material</a:t>
            </a:r>
            <a:br>
              <a:rPr lang="en-US" sz="1200" b="0" dirty="0" smtClean="0">
                <a:latin typeface="Arial" pitchFamily="34" charset="0"/>
                <a:cs typeface="Arial" pitchFamily="34" charset="0"/>
              </a:rPr>
            </a:br>
            <a:endParaRPr lang="en-US" sz="1200" b="0" dirty="0">
              <a:latin typeface="Arial" pitchFamily="34" charset="0"/>
              <a:cs typeface="Arial" pitchFamily="34" charset="0"/>
            </a:endParaRPr>
          </a:p>
          <a:p>
            <a:r>
              <a:rPr lang="en-US" sz="1200" b="0" dirty="0">
                <a:latin typeface="Arial" pitchFamily="34" charset="0"/>
                <a:cs typeface="Arial" pitchFamily="34" charset="0"/>
              </a:rPr>
              <a:t>Compared automation, controls and visual indicators, and displays and printers chapters from HFDS-001 (2003) to HF-STD-001A </a:t>
            </a:r>
            <a:r>
              <a:rPr lang="en-US" sz="1200" b="0" dirty="0" smtClean="0">
                <a:latin typeface="Arial" pitchFamily="34" charset="0"/>
                <a:cs typeface="Arial" pitchFamily="34" charset="0"/>
              </a:rPr>
              <a:t>and </a:t>
            </a:r>
            <a:r>
              <a:rPr lang="en-US" sz="1200" b="0" dirty="0">
                <a:latin typeface="Arial" pitchFamily="34" charset="0"/>
                <a:cs typeface="Arial" pitchFamily="34" charset="0"/>
              </a:rPr>
              <a:t>identified new material</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1.06 Update Human Factors Design Standard </a:t>
            </a:r>
            <a:br>
              <a:rPr lang="en-US" altLang="en-US" sz="2800" dirty="0" smtClean="0"/>
            </a:br>
            <a:r>
              <a:rPr lang="en-US" altLang="en-US" sz="2800" dirty="0" smtClean="0"/>
              <a:t>(FAA-HF-STD-001A)</a:t>
            </a:r>
          </a:p>
        </p:txBody>
      </p:sp>
      <p:pic>
        <p:nvPicPr>
          <p:cNvPr id="19" name="Picture 18"/>
          <p:cNvPicPr/>
          <p:nvPr/>
        </p:nvPicPr>
        <p:blipFill rotWithShape="1">
          <a:blip r:embed="rId2"/>
          <a:srcRect l="29728" t="14613" r="31053" b="21776"/>
          <a:stretch/>
        </p:blipFill>
        <p:spPr bwMode="auto">
          <a:xfrm>
            <a:off x="7307316" y="1348839"/>
            <a:ext cx="1674388" cy="1750615"/>
          </a:xfrm>
          <a:prstGeom prst="rect">
            <a:avLst/>
          </a:prstGeom>
          <a:ln>
            <a:solidFill>
              <a:schemeClr val="tx1"/>
            </a:solidFill>
          </a:ln>
          <a:extLst>
            <a:ext uri="{53640926-AAD7-44D8-BBD7-CCE9431645EC}">
              <a14:shadowObscured xmlns:a14="http://schemas.microsoft.com/office/drawing/2010/main"/>
            </a:ext>
          </a:extLst>
        </p:spPr>
      </p:pic>
      <p:sp>
        <p:nvSpPr>
          <p:cNvPr id="18" name="Rectangle 128"/>
          <p:cNvSpPr>
            <a:spLocks noChangeArrowheads="1"/>
          </p:cNvSpPr>
          <p:nvPr/>
        </p:nvSpPr>
        <p:spPr bwMode="auto">
          <a:xfrm>
            <a:off x="4860925" y="5336536"/>
            <a:ext cx="397827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lvl="1"/>
            <a:r>
              <a:rPr lang="en-US" sz="1200" dirty="0" smtClean="0"/>
              <a:t>WJHTC Aviation Research Division, </a:t>
            </a:r>
            <a:br>
              <a:rPr lang="en-US" sz="1200" dirty="0" smtClean="0"/>
            </a:br>
            <a:r>
              <a:rPr lang="en-US" sz="1200" dirty="0" smtClean="0"/>
              <a:t>Human Factors Branch, ANG-E25</a:t>
            </a:r>
            <a:endParaRPr lang="en-US" sz="1200" b="0" dirty="0" smtClean="0"/>
          </a:p>
        </p:txBody>
      </p:sp>
    </p:spTree>
    <p:extLst>
      <p:ext uri="{BB962C8B-B14F-4D97-AF65-F5344CB8AC3E}">
        <p14:creationId xmlns:p14="http://schemas.microsoft.com/office/powerpoint/2010/main" val="2703592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23</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23</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38185407"/>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$78K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19250"/>
            <a:ext cx="4435475" cy="176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The purpose of this effort is to update HF-STD-004 “Requirements for a Human Factors Program” that was published in June 2009. The current standard is based on MIL-STD-46855A and as such is more aligned to military procurement than with human factors acquisition contracting in the FAA. </a:t>
            </a:r>
          </a:p>
          <a:p>
            <a:r>
              <a:rPr lang="en-US" sz="900" b="0" dirty="0"/>
              <a:t>Updated material addresses lessons learned and best practices from acquisition programs’ human factors efforts. The updated standard will guide the PMO in defining SOW requirements for the system acquisition contractors’ human factors program activities and deliverables.</a:t>
            </a:r>
          </a:p>
          <a:p>
            <a:r>
              <a:rPr lang="en-US" altLang="en-US" sz="900" b="0" dirty="0" smtClean="0">
                <a:ea typeface="ＭＳ Ｐゴシック" pitchFamily="-65" charset="-128"/>
              </a:rPr>
              <a:t>Sponsor</a:t>
            </a:r>
            <a:r>
              <a:rPr lang="en-US" altLang="en-US" sz="900" b="0" dirty="0">
                <a:ea typeface="ＭＳ Ｐゴシック" pitchFamily="-65" charset="-128"/>
              </a:rPr>
              <a:t>: </a:t>
            </a:r>
            <a:r>
              <a:rPr lang="en-US" altLang="en-US" sz="900" b="0" dirty="0" smtClean="0">
                <a:ea typeface="ＭＳ Ｐゴシック" pitchFamily="-65" charset="-128"/>
              </a:rPr>
              <a:t>Human Factors Division (ANG-C1) </a:t>
            </a:r>
          </a:p>
          <a:p>
            <a:pPr lvl="0"/>
            <a:r>
              <a:rPr lang="en-US" sz="900" b="0" dirty="0"/>
              <a:t>Stakeholders: AJM (Acquisition Program offices); HFAWG (Bill Kaliardos)</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0"/>
            <a:ext cx="28606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eaLnBrk="1" hangingPunct="1">
              <a:spcBef>
                <a:spcPct val="50000"/>
              </a:spcBef>
            </a:pPr>
            <a:r>
              <a:rPr lang="en-US" altLang="en-US" sz="1200" b="0" dirty="0" smtClean="0">
                <a:ea typeface="ＭＳ Ｐゴシック" pitchFamily="-65" charset="-128"/>
              </a:rPr>
              <a:t>Revision A to FAA-HF-STD-004 (6/2016)</a:t>
            </a:r>
          </a:p>
          <a:p>
            <a:pPr marL="166688" eaLnBrk="1" hangingPunct="1">
              <a:spcBef>
                <a:spcPct val="50000"/>
              </a:spcBef>
              <a:buNone/>
            </a:pPr>
            <a:r>
              <a:rPr lang="en-US" sz="1200" b="0" dirty="0" smtClean="0">
                <a:ea typeface="ＭＳ Ｐゴシック" pitchFamily="-65" charset="-128"/>
              </a:rPr>
              <a:t>Note: </a:t>
            </a:r>
            <a:r>
              <a:rPr lang="en-US" sz="1200" b="0" dirty="0"/>
              <a:t>This effort will help the PMO to define SOW requirements for the contractor’s human factors program activities and data for FAA system acquisition programs</a:t>
            </a:r>
            <a:r>
              <a:rPr lang="en-US" sz="1200" b="0" dirty="0" smtClean="0">
                <a:ea typeface="ＭＳ Ｐゴシック" pitchFamily="-65" charset="-128"/>
              </a:rPr>
              <a:t>  </a:t>
            </a:r>
            <a:endParaRPr lang="en-US" sz="1200" b="0" dirty="0">
              <a:ea typeface="ＭＳ Ｐゴシック" pitchFamily="-65" charset="-128"/>
            </a:endParaRPr>
          </a:p>
          <a:p>
            <a:pPr eaLnBrk="1" hangingPunct="1">
              <a:spcBef>
                <a:spcPct val="50000"/>
              </a:spcBef>
            </a:pPr>
            <a:endParaRPr lang="en-US" altLang="en-US" sz="1200" b="0" dirty="0">
              <a:ea typeface="ＭＳ Ｐゴシック" pitchFamily="-65" charset="-128"/>
            </a:endParaRPr>
          </a:p>
          <a:p>
            <a:pPr eaLnBrk="1" hangingPunct="1">
              <a:spcBef>
                <a:spcPct val="50000"/>
              </a:spcBef>
              <a:buFontTx/>
              <a:buNone/>
            </a:pP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000" b="0" dirty="0" smtClean="0">
                <a:latin typeface="Arial" pitchFamily="34" charset="0"/>
                <a:cs typeface="Arial" pitchFamily="34" charset="0"/>
              </a:rPr>
              <a:t>Develop new data item descriptions for human factors activities that are required during system development (e.g., Early User Involvement Events [EUIEs] and Heuristic Evaluations)</a:t>
            </a:r>
            <a:br>
              <a:rPr lang="en-US" sz="1000" b="0" dirty="0" smtClean="0">
                <a:latin typeface="Arial" pitchFamily="34" charset="0"/>
                <a:cs typeface="Arial" pitchFamily="34" charset="0"/>
              </a:rPr>
            </a:br>
            <a:endParaRPr lang="en-US" sz="1000" b="0" dirty="0">
              <a:latin typeface="Arial" pitchFamily="34" charset="0"/>
              <a:cs typeface="Arial" pitchFamily="34" charset="0"/>
            </a:endParaRPr>
          </a:p>
          <a:p>
            <a:r>
              <a:rPr lang="en-US" sz="1000" b="0" dirty="0" smtClean="0">
                <a:latin typeface="Arial" pitchFamily="34" charset="0"/>
                <a:cs typeface="Arial" pitchFamily="34" charset="0"/>
              </a:rPr>
              <a:t>Develop a new section on HF support for system fielding and deployment that addresses HF in site adaptation, system acceptance testing, coordination, in-service support, and post implementation review.</a:t>
            </a:r>
            <a:br>
              <a:rPr lang="en-US" sz="1000" b="0" dirty="0" smtClean="0">
                <a:latin typeface="Arial" pitchFamily="34" charset="0"/>
                <a:cs typeface="Arial" pitchFamily="34" charset="0"/>
              </a:rPr>
            </a:br>
            <a:endParaRPr lang="en-US" sz="1000" b="0" dirty="0" smtClean="0">
              <a:latin typeface="Arial" pitchFamily="34" charset="0"/>
              <a:cs typeface="Arial" pitchFamily="34" charset="0"/>
            </a:endParaRPr>
          </a:p>
          <a:p>
            <a:r>
              <a:rPr lang="en-US" sz="1000" b="0" dirty="0" smtClean="0">
                <a:latin typeface="Arial" pitchFamily="34" charset="0"/>
                <a:cs typeface="Arial" pitchFamily="34" charset="0"/>
              </a:rPr>
              <a:t>Add text to clarify responsibilities FAA and acquisition contractor team human factors personnel regarding acquisition program human factors tasks and program support activities.</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1.07 Update “Requirements for a Human Factors Program” (FAA-HF-STD-004)</a:t>
            </a:r>
          </a:p>
        </p:txBody>
      </p:sp>
      <p:pic>
        <p:nvPicPr>
          <p:cNvPr id="18" name="Picture 17"/>
          <p:cNvPicPr/>
          <p:nvPr/>
        </p:nvPicPr>
        <p:blipFill rotWithShape="1">
          <a:blip r:embed="rId2"/>
          <a:srcRect l="35637" t="18338" r="32844" b="22063"/>
          <a:stretch/>
        </p:blipFill>
        <p:spPr bwMode="auto">
          <a:xfrm>
            <a:off x="7356475" y="1295400"/>
            <a:ext cx="1621270" cy="2057400"/>
          </a:xfrm>
          <a:prstGeom prst="rect">
            <a:avLst/>
          </a:prstGeom>
          <a:ln>
            <a:solidFill>
              <a:schemeClr val="tx1"/>
            </a:solidFill>
          </a:ln>
          <a:extLst>
            <a:ext uri="{53640926-AAD7-44D8-BBD7-CCE9431645EC}">
              <a14:shadowObscured xmlns:a14="http://schemas.microsoft.com/office/drawing/2010/main"/>
            </a:ext>
          </a:extLst>
        </p:spPr>
      </p:pic>
      <p:sp>
        <p:nvSpPr>
          <p:cNvPr id="19" name="Rectangle 128"/>
          <p:cNvSpPr>
            <a:spLocks noChangeArrowheads="1"/>
          </p:cNvSpPr>
          <p:nvPr/>
        </p:nvSpPr>
        <p:spPr bwMode="auto">
          <a:xfrm>
            <a:off x="4860925" y="5336536"/>
            <a:ext cx="397827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lvl="1"/>
            <a:r>
              <a:rPr lang="en-US" sz="1200" dirty="0" smtClean="0"/>
              <a:t>WJHTC Aviation Research Division, </a:t>
            </a:r>
            <a:br>
              <a:rPr lang="en-US" sz="1200" dirty="0" smtClean="0"/>
            </a:br>
            <a:r>
              <a:rPr lang="en-US" sz="1200" dirty="0" smtClean="0"/>
              <a:t>Human Factors Branch, ANG-E25</a:t>
            </a:r>
            <a:endParaRPr lang="en-US" sz="1200" b="0" dirty="0" smtClean="0"/>
          </a:p>
        </p:txBody>
      </p:sp>
    </p:spTree>
    <p:extLst>
      <p:ext uri="{BB962C8B-B14F-4D97-AF65-F5344CB8AC3E}">
        <p14:creationId xmlns:p14="http://schemas.microsoft.com/office/powerpoint/2010/main" val="187425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24</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24</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Research Requirement</a:t>
            </a:r>
            <a:endParaRPr lang="en-US" altLang="en-US" sz="1200" b="0" u="sng" dirty="0"/>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2308673289"/>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$56K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524000"/>
            <a:ext cx="4435475" cy="22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ATO Safety and Technical Training (AJI-1 and AJI-2) are concerned about the efficacy of controller on-the-job training at field facilities.  CAMI will evaluate two Academy courses:  Initial  On the Job Instructor (OJTI) training (course 55049) and Cadre Training (course 50331). </a:t>
            </a:r>
            <a:endParaRPr lang="en-US" sz="900" b="0" dirty="0" smtClean="0"/>
          </a:p>
          <a:p>
            <a:r>
              <a:rPr lang="en-US" sz="900" b="0" dirty="0" smtClean="0"/>
              <a:t>CAMI </a:t>
            </a:r>
            <a:r>
              <a:rPr lang="en-US" sz="900" b="0" dirty="0"/>
              <a:t>will develop course improvements and a supplemental resource, The Air Traffic Instructor’s Handbook, for use in all OJTI courses and for use by OJTIs and FLMs at ATC field facilities</a:t>
            </a:r>
            <a:r>
              <a:rPr lang="en-US" sz="900" b="0" dirty="0" smtClean="0"/>
              <a:t>.  Then, CAMI </a:t>
            </a:r>
            <a:r>
              <a:rPr lang="en-US" sz="900" b="0" dirty="0"/>
              <a:t>will evaluate the improvements and make recommendations to AJI sponsors concerning demonstrated improvements in CPC and OJTI training. </a:t>
            </a:r>
          </a:p>
          <a:p>
            <a:r>
              <a:rPr lang="en-US" sz="900" b="0" dirty="0" smtClean="0"/>
              <a:t>Initial OJTI training helps Certified </a:t>
            </a:r>
            <a:r>
              <a:rPr lang="en-US" sz="900" b="0" dirty="0"/>
              <a:t>Professional Controllers (CPCs) </a:t>
            </a:r>
            <a:r>
              <a:rPr lang="en-US" sz="900" b="0" dirty="0" smtClean="0"/>
              <a:t>learn skills for effectively conducting OJT, </a:t>
            </a:r>
            <a:r>
              <a:rPr lang="en-US" sz="900" b="0" dirty="0"/>
              <a:t>with emphasis on safety standards.</a:t>
            </a:r>
          </a:p>
          <a:p>
            <a:r>
              <a:rPr lang="en-US" altLang="en-US" sz="900" b="0" dirty="0" smtClean="0">
                <a:ea typeface="ＭＳ Ｐゴシック" pitchFamily="-65" charset="-128"/>
              </a:rPr>
              <a:t>Sponsors: ATO Technical Training (AJI-231, 212), </a:t>
            </a:r>
            <a:br>
              <a:rPr lang="en-US" altLang="en-US" sz="900" b="0" dirty="0" smtClean="0">
                <a:ea typeface="ＭＳ Ｐゴシック" pitchFamily="-65" charset="-128"/>
              </a:rPr>
            </a:br>
            <a:r>
              <a:rPr lang="en-US" altLang="en-US" sz="900" b="0" dirty="0" smtClean="0">
                <a:ea typeface="ＭＳ Ｐゴシック" pitchFamily="-65" charset="-128"/>
              </a:rPr>
              <a:t>ATO Safety (AJI-155)</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0"/>
            <a:ext cx="2324100" cy="188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a:r>
              <a:rPr lang="en-US" sz="1200" b="0" dirty="0" smtClean="0"/>
              <a:t>Deliver course </a:t>
            </a:r>
            <a:r>
              <a:rPr lang="en-US" sz="1200" b="0" dirty="0"/>
              <a:t>improvements and a supplemental resource, The Air Traffic Instructor’s Handbook, for use in all OJTI courses and for use by OJTIs and FLMs at ATC field facilities.</a:t>
            </a:r>
          </a:p>
          <a:p>
            <a:pPr eaLnBrk="1" hangingPunct="1">
              <a:spcBef>
                <a:spcPct val="50000"/>
              </a:spcBef>
              <a:buFontTx/>
              <a:buNone/>
            </a:pP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227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a:cs typeface="Arial" pitchFamily="34" charset="0"/>
              </a:rPr>
              <a:t>Developed and administered surveys to OJTIs and FLMs about topics they thought should be added to the initial OJTI training course. Reported results to sponsors. </a:t>
            </a:r>
          </a:p>
          <a:p>
            <a:r>
              <a:rPr lang="en-US" sz="1200" b="0" dirty="0">
                <a:cs typeface="Arial" pitchFamily="34" charset="0"/>
              </a:rPr>
              <a:t>Collected and analyzed evaluative data from participants of OJTI Training Operational Tryout. </a:t>
            </a:r>
            <a:endParaRPr lang="en-US" sz="1200" b="0" dirty="0" smtClean="0">
              <a:cs typeface="Arial" pitchFamily="34" charset="0"/>
            </a:endParaRPr>
          </a:p>
          <a:p>
            <a:r>
              <a:rPr lang="en-US" sz="1200" b="0" dirty="0"/>
              <a:t>The evaluation will help to determine whether the courses meet the stated objectives and demonstrate improvements in OJTI training. </a:t>
            </a:r>
            <a:endParaRPr lang="en-US" sz="1200" b="0" dirty="0" smtClean="0"/>
          </a:p>
          <a:p>
            <a:r>
              <a:rPr lang="en-US" sz="1200" b="0" dirty="0"/>
              <a:t>Management/NATCA disagreements may delay implementation of OJTI and OJTI Cadre training.</a:t>
            </a:r>
          </a:p>
          <a:p>
            <a:pPr marL="0" indent="0">
              <a:buNone/>
            </a:pPr>
            <a:endParaRPr lang="en-US" sz="1200" b="0" dirty="0">
              <a:cs typeface="Arial" pitchFamily="34" charset="0"/>
            </a:endParaRP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2.02 OJTI Training </a:t>
            </a:r>
            <a:r>
              <a:rPr lang="en-US" sz="2800" dirty="0" smtClean="0"/>
              <a:t>Support</a:t>
            </a:r>
            <a:endParaRPr lang="en-US" altLang="en-US" sz="2800" dirty="0"/>
          </a:p>
        </p:txBody>
      </p:sp>
      <p:pic>
        <p:nvPicPr>
          <p:cNvPr id="4098" name="Picture 2" descr="Image: Air traffic controller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676400"/>
            <a:ext cx="2237448" cy="16002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4268340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25</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25</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2868401220"/>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$668K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$626K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524000"/>
            <a:ext cx="4435475" cy="22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AJI – Safety has identified several areas in which human factors R&amp;D and engineering support are needed to address urgent safety needs, including defining human factors taxonomies and providing training in their application as part of formalized risk analysis processes, and identification of visual performance requirements for  air traffic control operations in the airport environment. </a:t>
            </a:r>
          </a:p>
          <a:p>
            <a:r>
              <a:rPr lang="en-US" sz="900" b="0" dirty="0"/>
              <a:t>Specific tasks  will support FAA efforts including :</a:t>
            </a:r>
          </a:p>
          <a:p>
            <a:pPr marL="341313" lvl="1" indent="-111125"/>
            <a:r>
              <a:rPr lang="en-US" sz="900" dirty="0"/>
              <a:t>Service Integrity and Air Traffic Control Airborne Risk Analysis Processes (SIRAP and Airborne RAP) taxonomy development, harmonization, and analyst training.</a:t>
            </a:r>
          </a:p>
          <a:p>
            <a:pPr marL="341313" lvl="1" indent="-111125"/>
            <a:r>
              <a:rPr lang="en-US" sz="900" dirty="0"/>
              <a:t>Provide guidance based on human factors analyses for virtual ATC towers, facility operations, and RNAV/RNP operations.</a:t>
            </a:r>
          </a:p>
          <a:p>
            <a:r>
              <a:rPr lang="en-US" altLang="en-US" sz="900" b="0" dirty="0" smtClean="0">
                <a:ea typeface="ＭＳ Ｐゴシック" pitchFamily="-65" charset="-128"/>
              </a:rPr>
              <a:t>Sponsor: ATO Safety (AJI-121, AJI-155, AJI-1112, ANG-C5)</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1"/>
            <a:ext cx="2171700" cy="204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lvl="0" indent="-171450"/>
            <a:r>
              <a:rPr lang="en-US" sz="1200" b="0" dirty="0" smtClean="0"/>
              <a:t>Report on 2014 and 2015 SI-RAP  to-date analysis</a:t>
            </a:r>
          </a:p>
          <a:p>
            <a:pPr marL="171450" indent="-171450"/>
            <a:r>
              <a:rPr lang="en-US" sz="1200" b="0" dirty="0" smtClean="0"/>
              <a:t>Report summarizing ATCT Scenarios for remote tower requirements development</a:t>
            </a:r>
          </a:p>
          <a:p>
            <a:pPr marL="171450" indent="-171450"/>
            <a:r>
              <a:rPr lang="en-US" sz="1200" b="0" dirty="0" smtClean="0"/>
              <a:t>Report on Human Performance Assessment for Remote Towers</a:t>
            </a:r>
            <a:endParaRPr lang="en-US" sz="1200" b="0" dirty="0"/>
          </a:p>
        </p:txBody>
      </p:sp>
      <p:sp>
        <p:nvSpPr>
          <p:cNvPr id="17" name="Rectangle 21"/>
          <p:cNvSpPr>
            <a:spLocks noChangeArrowheads="1"/>
          </p:cNvSpPr>
          <p:nvPr/>
        </p:nvSpPr>
        <p:spPr bwMode="auto">
          <a:xfrm>
            <a:off x="0" y="3962400"/>
            <a:ext cx="4495800"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a:cs typeface="Arial" pitchFamily="34" charset="0"/>
              </a:rPr>
              <a:t>Completed delivery of SI-RAP training materials and course delivery to AJI and AJW personnel</a:t>
            </a:r>
          </a:p>
          <a:p>
            <a:r>
              <a:rPr lang="en-US" sz="1200" b="0" dirty="0">
                <a:cs typeface="Arial" pitchFamily="34" charset="0"/>
              </a:rPr>
              <a:t>Developed reporting template for SI-RAP annual aggregate analysis report</a:t>
            </a:r>
          </a:p>
          <a:p>
            <a:r>
              <a:rPr lang="en-US" sz="1200" b="0" dirty="0">
                <a:cs typeface="Arial" pitchFamily="34" charset="0"/>
              </a:rPr>
              <a:t>Developed scenarios based on FAA Order JO7110.65 to support development of performance requirements for remote (virtual) towers.</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3.03 Human Factors and Safety Considerations in ATC Operations</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http://wordlesstech.com/wp-content/uploads/2012/06/Remote-Control-Tower-by-Saab-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0" y="1933699"/>
            <a:ext cx="2369314" cy="14953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28"/>
          <p:cNvSpPr>
            <a:spLocks noChangeArrowheads="1"/>
          </p:cNvSpPr>
          <p:nvPr/>
        </p:nvSpPr>
        <p:spPr bwMode="auto">
          <a:xfrm>
            <a:off x="4860925" y="5334000"/>
            <a:ext cx="4130673"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Fort Hill Group, LLC</a:t>
            </a:r>
            <a:endParaRPr lang="en-US" sz="1200" b="0" dirty="0" smtClean="0"/>
          </a:p>
        </p:txBody>
      </p:sp>
    </p:spTree>
    <p:extLst>
      <p:ext uri="{BB962C8B-B14F-4D97-AF65-F5344CB8AC3E}">
        <p14:creationId xmlns:p14="http://schemas.microsoft.com/office/powerpoint/2010/main" val="649100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26</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26</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188249686"/>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$31K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524000"/>
            <a:ext cx="4435475" cy="218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ATO Project Management Office (AJM) requested assistance in developing methods to allow acquisition programs to identify and mitigate human factors concerns before fielding of new and upgraded NAS capabilities.</a:t>
            </a:r>
          </a:p>
          <a:p>
            <a:r>
              <a:rPr lang="en-US" sz="900" b="0" dirty="0"/>
              <a:t>ATC technologies and procedures should be subjected to HF evaluations using standardized human performance metrics prior to deployment.  New systems should be evaluated against situations as close as possible to those likely to be encountered in the field and should include off-nominal events. </a:t>
            </a:r>
          </a:p>
          <a:p>
            <a:r>
              <a:rPr lang="en-US" sz="900" b="0" dirty="0"/>
              <a:t>To meet this need, CAMI is developing and obtaining SME concurrence on operational scenarios that will be used in human factors testing of new NAS technologies and </a:t>
            </a:r>
            <a:r>
              <a:rPr lang="en-US" sz="900" b="0" dirty="0" smtClean="0"/>
              <a:t>procedures; they also are developing </a:t>
            </a:r>
            <a:r>
              <a:rPr lang="en-US" sz="900" b="0" dirty="0"/>
              <a:t>recommended measures of human performance that can be used in evaluations of new ATC capabilities.</a:t>
            </a:r>
          </a:p>
          <a:p>
            <a:r>
              <a:rPr lang="en-US" altLang="en-US" sz="900" b="0" dirty="0" smtClean="0">
                <a:ea typeface="ＭＳ Ｐゴシック" pitchFamily="-65" charset="-128"/>
              </a:rPr>
              <a:t>Sponsor: ATO Program Management Office (AJM-352)</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1"/>
            <a:ext cx="2171700"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lvl="0" indent="-171450"/>
            <a:r>
              <a:rPr lang="en-US" sz="1200" b="0" dirty="0" smtClean="0"/>
              <a:t>Scenario requirements database</a:t>
            </a:r>
          </a:p>
          <a:p>
            <a:pPr marL="171450" lvl="0" indent="-171450"/>
            <a:r>
              <a:rPr lang="en-US" sz="1200" b="0" dirty="0" smtClean="0"/>
              <a:t>Validated performance measures</a:t>
            </a:r>
            <a:endParaRPr lang="en-US" sz="1200" b="0" dirty="0"/>
          </a:p>
          <a:p>
            <a:pPr marL="171450" lvl="0" indent="-171450"/>
            <a:r>
              <a:rPr lang="en-US" sz="1200" b="0" dirty="0" smtClean="0"/>
              <a:t>Technical report and briefing to sponsor</a:t>
            </a:r>
          </a:p>
        </p:txBody>
      </p:sp>
      <p:sp>
        <p:nvSpPr>
          <p:cNvPr id="17" name="Rectangle 21"/>
          <p:cNvSpPr>
            <a:spLocks noChangeArrowheads="1"/>
          </p:cNvSpPr>
          <p:nvPr/>
        </p:nvSpPr>
        <p:spPr bwMode="auto">
          <a:xfrm>
            <a:off x="0" y="3962400"/>
            <a:ext cx="44958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a:latin typeface="Arial" pitchFamily="34" charset="0"/>
                <a:cs typeface="Arial" pitchFamily="34" charset="0"/>
              </a:rPr>
              <a:t>Completed sector analysis</a:t>
            </a:r>
          </a:p>
          <a:p>
            <a:r>
              <a:rPr lang="en-US" sz="1200" b="0" dirty="0">
                <a:latin typeface="Arial" pitchFamily="34" charset="0"/>
                <a:cs typeface="Arial" pitchFamily="34" charset="0"/>
              </a:rPr>
              <a:t>Developed 9 example scenarios</a:t>
            </a:r>
          </a:p>
          <a:p>
            <a:r>
              <a:rPr lang="en-US" sz="1200" b="0" dirty="0"/>
              <a:t>Associated scenario elements with an existing ATC task analysis.</a:t>
            </a:r>
            <a:endParaRPr lang="en-US" sz="1200" b="0" dirty="0">
              <a:latin typeface="Arial" pitchFamily="34" charset="0"/>
              <a:cs typeface="Arial" pitchFamily="34" charset="0"/>
            </a:endParaRP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4.01 Standardized Scenario Development and Performance Metrics</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0" y="1975903"/>
            <a:ext cx="2317235" cy="154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1752011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27</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27</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2680777771"/>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524000"/>
            <a:ext cx="4435475" cy="218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Controller workload measurement has been a perennial challenge for the human factors community.  It is important because it has potential safety implications as well as potential impacts on airspace design, procedures, and controller scheduling and staffing.</a:t>
            </a:r>
          </a:p>
          <a:p>
            <a:r>
              <a:rPr lang="en-US" sz="900" b="0" dirty="0" smtClean="0"/>
              <a:t>The project is intended to improve our ability to measure workload when conducting </a:t>
            </a:r>
            <a:r>
              <a:rPr lang="en-US" sz="900" b="0" dirty="0"/>
              <a:t>human factors studies of new ATC technologies and </a:t>
            </a:r>
            <a:r>
              <a:rPr lang="en-US" sz="900" b="0" dirty="0" smtClean="0"/>
              <a:t>procedures. Researchers are developing </a:t>
            </a:r>
            <a:r>
              <a:rPr lang="en-US" sz="900" b="0" dirty="0"/>
              <a:t>and </a:t>
            </a:r>
            <a:r>
              <a:rPr lang="en-US" sz="900" b="0" dirty="0" smtClean="0"/>
              <a:t>testing </a:t>
            </a:r>
            <a:r>
              <a:rPr lang="en-US" sz="900" b="0" dirty="0"/>
              <a:t>software to efficiently screen, process, and analyze electroencephalograph (EEG) data. </a:t>
            </a:r>
            <a:r>
              <a:rPr lang="en-US" sz="900" b="0" dirty="0" smtClean="0"/>
              <a:t>If </a:t>
            </a:r>
            <a:r>
              <a:rPr lang="en-US" sz="900" b="0" dirty="0"/>
              <a:t>the data reliably correlate with and predict controller workload and performance, </a:t>
            </a:r>
            <a:r>
              <a:rPr lang="en-US" sz="900" b="0" dirty="0" smtClean="0"/>
              <a:t>such data could be used </a:t>
            </a:r>
            <a:r>
              <a:rPr lang="en-US" sz="900" b="0" dirty="0"/>
              <a:t>to support improvements in controller training and staffing.  </a:t>
            </a:r>
          </a:p>
          <a:p>
            <a:r>
              <a:rPr lang="en-US" sz="900" b="0" dirty="0"/>
              <a:t>The project will culminate in a demonstration and transition to the ANG-E25 Human Factors Laboratory at the </a:t>
            </a:r>
            <a:r>
              <a:rPr lang="en-US" sz="900" b="0" dirty="0" smtClean="0"/>
              <a:t>WJHTC in April 2016.</a:t>
            </a:r>
            <a:endParaRPr lang="en-US" sz="900" b="0" dirty="0"/>
          </a:p>
          <a:p>
            <a:r>
              <a:rPr lang="en-US" altLang="en-US" sz="900" b="0" dirty="0" smtClean="0">
                <a:ea typeface="ＭＳ Ｐゴシック" pitchFamily="-65" charset="-128"/>
              </a:rPr>
              <a:t>Sponsor: </a:t>
            </a:r>
            <a:r>
              <a:rPr lang="en-US" altLang="en-US" sz="900" b="0" i="1" dirty="0" smtClean="0">
                <a:ea typeface="ＭＳ Ｐゴシック" pitchFamily="-65" charset="-128"/>
              </a:rPr>
              <a:t>to be determined</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801404"/>
            <a:ext cx="23622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lvl="0" indent="-171450"/>
            <a:r>
              <a:rPr lang="en-US" sz="1200" b="0" dirty="0" smtClean="0"/>
              <a:t>EEG processing software tool</a:t>
            </a:r>
          </a:p>
          <a:p>
            <a:pPr marL="171450" lvl="0" indent="-171450"/>
            <a:r>
              <a:rPr lang="en-US" sz="1200" b="0" dirty="0" smtClean="0"/>
              <a:t>Tutorial</a:t>
            </a:r>
            <a:endParaRPr lang="en-US" sz="1200" b="0" dirty="0"/>
          </a:p>
          <a:p>
            <a:pPr marL="171450" lvl="0" indent="-171450"/>
            <a:r>
              <a:rPr lang="en-US" sz="1200" b="0" dirty="0" smtClean="0"/>
              <a:t>Demonstration using actual study data</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4.03 </a:t>
            </a:r>
            <a:r>
              <a:rPr lang="en-US" sz="2800" dirty="0"/>
              <a:t>Applied and Translational Human Factors Research</a:t>
            </a:r>
            <a:r>
              <a:rPr lang="en-US" sz="2800" dirty="0" smtClean="0"/>
              <a:t>: EEG </a:t>
            </a:r>
            <a:r>
              <a:rPr lang="en-US" sz="2800" dirty="0"/>
              <a:t>for Controller Workload Measurement</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p:nvPr/>
        </p:nvSpPr>
        <p:spPr>
          <a:xfrm>
            <a:off x="4860925" y="3999011"/>
            <a:ext cx="1398139" cy="307777"/>
          </a:xfrm>
          <a:prstGeom prst="rect">
            <a:avLst/>
          </a:prstGeom>
        </p:spPr>
        <p:txBody>
          <a:bodyPr wrap="none">
            <a:spAutoFit/>
          </a:bodyPr>
          <a:lstStyle/>
          <a:p>
            <a:pPr algn="ctr" fontAlgn="b">
              <a:spcBef>
                <a:spcPct val="0"/>
              </a:spcBef>
              <a:buNone/>
            </a:pPr>
            <a:r>
              <a:rPr lang="en-US" sz="1400" b="1" dirty="0" smtClean="0">
                <a:latin typeface="Arial" pitchFamily="34" charset="0"/>
                <a:cs typeface="Arial" pitchFamily="34" charset="0"/>
              </a:rPr>
              <a:t>$269K in FY13</a:t>
            </a:r>
            <a:endParaRPr lang="en-US" sz="1400" b="1" dirty="0">
              <a:latin typeface="Arial" pitchFamily="34" charset="0"/>
              <a:cs typeface="Arial" pitchFamily="34" charset="0"/>
            </a:endParaRPr>
          </a:p>
        </p:txBody>
      </p:sp>
      <p:pic>
        <p:nvPicPr>
          <p:cNvPr id="18" name="Picture 17"/>
          <p:cNvPicPr/>
          <p:nvPr/>
        </p:nvPicPr>
        <p:blipFill rotWithShape="1">
          <a:blip r:embed="rId2"/>
          <a:srcRect l="32212" t="16153" r="36378" b="46667"/>
          <a:stretch/>
        </p:blipFill>
        <p:spPr bwMode="auto">
          <a:xfrm>
            <a:off x="6819900" y="1773877"/>
            <a:ext cx="2171700" cy="1731323"/>
          </a:xfrm>
          <a:prstGeom prst="rect">
            <a:avLst/>
          </a:prstGeom>
          <a:ln>
            <a:solidFill>
              <a:schemeClr val="tx1"/>
            </a:solidFill>
          </a:ln>
          <a:extLst>
            <a:ext uri="{53640926-AAD7-44D8-BBD7-CCE9431645EC}">
              <a14:shadowObscured xmlns:a14="http://schemas.microsoft.com/office/drawing/2010/main"/>
            </a:ext>
          </a:extLst>
        </p:spPr>
      </p:pic>
      <p:sp>
        <p:nvSpPr>
          <p:cNvPr id="20" name="Rectangle 129"/>
          <p:cNvSpPr>
            <a:spLocks noChangeArrowheads="1"/>
          </p:cNvSpPr>
          <p:nvPr/>
        </p:nvSpPr>
        <p:spPr bwMode="auto">
          <a:xfrm>
            <a:off x="307974" y="4152900"/>
            <a:ext cx="380682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Issue:</a:t>
            </a:r>
          </a:p>
          <a:p>
            <a:pPr marL="171450" lvl="0" indent="-171450"/>
            <a:r>
              <a:rPr lang="en-US" sz="1200" b="0" dirty="0" smtClean="0"/>
              <a:t>Looking to ANG-E25 for a plan for implementation and maintenance of the EEG analysis tool as part of the laboratory infrastructure.</a:t>
            </a:r>
          </a:p>
        </p:txBody>
      </p:sp>
      <p:sp>
        <p:nvSpPr>
          <p:cNvPr id="22"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Performers:</a:t>
            </a:r>
          </a:p>
          <a:p>
            <a:pPr marL="344488" lvl="1" indent="-119063"/>
            <a:r>
              <a:rPr lang="en-US" sz="1200" dirty="0" smtClean="0"/>
              <a:t>CAMI </a:t>
            </a:r>
            <a:r>
              <a:rPr lang="en-US" sz="1200" dirty="0">
                <a:solidFill>
                  <a:srgbClr val="000000"/>
                </a:solidFill>
              </a:rPr>
              <a:t>Aerospace Human Factors Research Division </a:t>
            </a:r>
            <a:r>
              <a:rPr lang="en-US" sz="1200" dirty="0" smtClean="0"/>
              <a:t>AAM-520, Drexel University, University of Oklahoma</a:t>
            </a:r>
            <a:endParaRPr lang="en-US" sz="1200" b="0" dirty="0" smtClean="0"/>
          </a:p>
        </p:txBody>
      </p:sp>
    </p:spTree>
    <p:extLst>
      <p:ext uri="{BB962C8B-B14F-4D97-AF65-F5344CB8AC3E}">
        <p14:creationId xmlns:p14="http://schemas.microsoft.com/office/powerpoint/2010/main" val="728656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28</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28</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479725394"/>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$160K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00200"/>
            <a:ext cx="4435475" cy="190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The Vice President of Technical Operations (AJW) would like to implement methods to identify trainees who are likely to be successful in training and certification as an ATSS.</a:t>
            </a:r>
          </a:p>
          <a:p>
            <a:r>
              <a:rPr lang="en-US" sz="900" b="0" dirty="0"/>
              <a:t>To meet the AJW requirement under this task, CAMI will determine whether attachment of job jeopardy to ATSS performance in the Technical Operations Common Principles course is supported by content validation.</a:t>
            </a:r>
          </a:p>
          <a:p>
            <a:r>
              <a:rPr lang="en-US" sz="900" b="0" dirty="0"/>
              <a:t>If there is a reasonable correspondence between course content and job knowledge and skill requirements, then attachment of job jeopardy to student performance is justified. If there is little correspondence between course content and job requirements, then job jeopardy would not be justified.</a:t>
            </a:r>
          </a:p>
          <a:p>
            <a:r>
              <a:rPr lang="en-US" altLang="en-US" sz="900" b="0" dirty="0" smtClean="0">
                <a:ea typeface="ＭＳ Ｐゴシック" pitchFamily="-65" charset="-128"/>
              </a:rPr>
              <a:t>Sponsors: ATO Management Services (AJG-R42)</a:t>
            </a:r>
            <a:endParaRPr lang="en-US" altLang="en-US" sz="900" b="0" i="1" dirty="0" smtClean="0">
              <a:ea typeface="ＭＳ Ｐゴシック" pitchFamily="-65" charset="-128"/>
            </a:endParaRP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801404"/>
            <a:ext cx="2362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indent="-171450" defTabSz="457200" eaLnBrk="1" hangingPunct="1">
              <a:spcBef>
                <a:spcPct val="50000"/>
              </a:spcBef>
              <a:buSzPct val="70000"/>
              <a:defRPr/>
            </a:pPr>
            <a:r>
              <a:rPr lang="en-US" sz="1200" b="0" dirty="0"/>
              <a:t>Recommendation to AJW on whether to attach job jeopardy to Common </a:t>
            </a:r>
            <a:r>
              <a:rPr lang="en-US" sz="1200" b="0" dirty="0" smtClean="0"/>
              <a:t>Principles (April 2016)</a:t>
            </a:r>
          </a:p>
          <a:p>
            <a:pPr marL="171450" indent="-171450" defTabSz="457200" eaLnBrk="1" hangingPunct="1">
              <a:spcBef>
                <a:spcPct val="50000"/>
              </a:spcBef>
              <a:buSzPct val="70000"/>
              <a:defRPr/>
            </a:pPr>
            <a:r>
              <a:rPr lang="en-US" sz="1200" b="0" dirty="0"/>
              <a:t>Common Principles content validation technical </a:t>
            </a:r>
            <a:r>
              <a:rPr lang="en-US" sz="1200" b="0" dirty="0" smtClean="0"/>
              <a:t>report (June 2016)</a:t>
            </a:r>
          </a:p>
          <a:p>
            <a:pPr marL="171450" indent="-171450" defTabSz="457200" eaLnBrk="1" hangingPunct="1">
              <a:spcBef>
                <a:spcPct val="50000"/>
              </a:spcBef>
              <a:buSzPct val="70000"/>
              <a:defRPr/>
            </a:pPr>
            <a:endParaRPr lang="en-US" sz="1200" b="0" dirty="0"/>
          </a:p>
          <a:p>
            <a:pPr marL="171450" indent="-171450" defTabSz="457200" eaLnBrk="1" hangingPunct="1">
              <a:spcBef>
                <a:spcPct val="50000"/>
              </a:spcBef>
              <a:buSzPct val="70000"/>
              <a:defRPr/>
            </a:pPr>
            <a:endParaRPr lang="en-US" sz="1200" b="0" dirty="0"/>
          </a:p>
        </p:txBody>
      </p:sp>
      <p:sp>
        <p:nvSpPr>
          <p:cNvPr id="17" name="Rectangle 21"/>
          <p:cNvSpPr>
            <a:spLocks noChangeArrowheads="1"/>
          </p:cNvSpPr>
          <p:nvPr/>
        </p:nvSpPr>
        <p:spPr bwMode="auto">
          <a:xfrm>
            <a:off x="0" y="3962400"/>
            <a:ext cx="4495800" cy="16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a:cs typeface="Arial" pitchFamily="34" charset="0"/>
              </a:rPr>
              <a:t>American Institutes for Research previously completed subject matter expert (SME) panels and a joint management/labor review panel to identify </a:t>
            </a:r>
            <a:r>
              <a:rPr lang="en-US" sz="1200" b="0" dirty="0" smtClean="0">
                <a:cs typeface="Arial" pitchFamily="34" charset="0"/>
              </a:rPr>
              <a:t>technician job </a:t>
            </a:r>
            <a:r>
              <a:rPr lang="en-US" sz="1200" b="0" dirty="0">
                <a:cs typeface="Arial" pitchFamily="34" charset="0"/>
              </a:rPr>
              <a:t>tasks, knowledge, skills, abilities, and other personal characteristics (KSAOs), and tools and equipment</a:t>
            </a:r>
            <a:r>
              <a:rPr lang="en-US" sz="1200" b="0" dirty="0" smtClean="0">
                <a:cs typeface="Arial" pitchFamily="34" charset="0"/>
              </a:rPr>
              <a:t>.</a:t>
            </a:r>
          </a:p>
          <a:p>
            <a:r>
              <a:rPr lang="en-US" sz="1200" b="0" dirty="0" smtClean="0">
                <a:cs typeface="Arial" pitchFamily="34" charset="0"/>
              </a:rPr>
              <a:t>Prepared a </a:t>
            </a:r>
            <a:r>
              <a:rPr lang="en-US" sz="1200" b="0" dirty="0">
                <a:cs typeface="Arial" pitchFamily="34" charset="0"/>
              </a:rPr>
              <a:t>Job analysis survey data </a:t>
            </a:r>
            <a:r>
              <a:rPr lang="en-US" sz="1200" b="0" dirty="0" smtClean="0">
                <a:cs typeface="Arial" pitchFamily="34" charset="0"/>
              </a:rPr>
              <a:t>to identify</a:t>
            </a:r>
            <a:r>
              <a:rPr lang="en-US" sz="1200" b="0" dirty="0">
                <a:cs typeface="Arial" pitchFamily="34" charset="0"/>
              </a:rPr>
              <a:t>: (a) the most critical or important job duties/tasks, and (b) the most important KSAOs needed on Day 1 at an SSC. </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5.10 </a:t>
            </a:r>
            <a:r>
              <a:rPr lang="en-US" sz="2800" dirty="0"/>
              <a:t>Content Validation of ATSS Common Principles </a:t>
            </a:r>
            <a:r>
              <a:rPr lang="en-US" sz="2800" dirty="0" smtClean="0"/>
              <a:t>Course to </a:t>
            </a:r>
            <a:r>
              <a:rPr lang="en-US" sz="2800" dirty="0"/>
              <a:t>Support Employment Decisions</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www.jestineyong.com/wp-content/uploads/2015/10/repairclass2.jpg"/>
          <p:cNvPicPr>
            <a:picLocks noChangeAspect="1" noChangeArrowheads="1"/>
          </p:cNvPicPr>
          <p:nvPr/>
        </p:nvPicPr>
        <p:blipFill rotWithShape="1">
          <a:blip r:embed="rId2">
            <a:extLst>
              <a:ext uri="{28A0092B-C50C-407E-A947-70E740481C1C}">
                <a14:useLocalDpi xmlns:a14="http://schemas.microsoft.com/office/drawing/2010/main" val="0"/>
              </a:ext>
            </a:extLst>
          </a:blip>
          <a:srcRect l="23293" t="21129" r="8187" b="4498"/>
          <a:stretch/>
        </p:blipFill>
        <p:spPr bwMode="auto">
          <a:xfrm>
            <a:off x="6819899" y="1752600"/>
            <a:ext cx="2217577" cy="18042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 American Institutes for Research (AIR)</a:t>
            </a:r>
            <a:endParaRPr lang="en-US" sz="1200" b="0" dirty="0" smtClean="0"/>
          </a:p>
        </p:txBody>
      </p:sp>
    </p:spTree>
    <p:extLst>
      <p:ext uri="{BB962C8B-B14F-4D97-AF65-F5344CB8AC3E}">
        <p14:creationId xmlns:p14="http://schemas.microsoft.com/office/powerpoint/2010/main" val="2296180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PROJECTS ENDING IN FY2017</a:t>
            </a:r>
            <a:endParaRPr lang="en-US"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29</a:t>
            </a:fld>
            <a:endParaRPr lang="en-US" dirty="0"/>
          </a:p>
        </p:txBody>
      </p:sp>
    </p:spTree>
    <p:extLst>
      <p:ext uri="{BB962C8B-B14F-4D97-AF65-F5344CB8AC3E}">
        <p14:creationId xmlns:p14="http://schemas.microsoft.com/office/powerpoint/2010/main" val="197490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365FB8D0-F182-4E95-8C06-4BB15E4CA30A}" type="slidenum">
              <a:rPr lang="en-US" altLang="en-US" sz="1400" b="0" smtClean="0">
                <a:solidFill>
                  <a:schemeClr val="bg1"/>
                </a:solidFill>
              </a:rPr>
              <a:pPr eaLnBrk="1" hangingPunct="1">
                <a:spcBef>
                  <a:spcPct val="0"/>
                </a:spcBef>
              </a:pPr>
              <a:t>3</a:t>
            </a:fld>
            <a:endParaRPr lang="en-US" altLang="en-US" sz="1400" b="0" smtClean="0">
              <a:solidFill>
                <a:schemeClr val="bg1"/>
              </a:solidFill>
            </a:endParaRPr>
          </a:p>
        </p:txBody>
      </p:sp>
      <p:sp>
        <p:nvSpPr>
          <p:cNvPr id="7172" name="Rectangle 3"/>
          <p:cNvSpPr txBox="1">
            <a:spLocks noChangeArrowheads="1"/>
          </p:cNvSpPr>
          <p:nvPr/>
        </p:nvSpPr>
        <p:spPr bwMode="auto">
          <a:xfrm>
            <a:off x="512763" y="9906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2000" dirty="0">
                <a:solidFill>
                  <a:srgbClr val="000000"/>
                </a:solidFill>
              </a:rPr>
              <a:t>What are the benefits to the </a:t>
            </a:r>
            <a:r>
              <a:rPr lang="en-US" altLang="en-US" sz="2000" dirty="0" smtClean="0">
                <a:solidFill>
                  <a:srgbClr val="000000"/>
                </a:solidFill>
              </a:rPr>
              <a:t>FAA:</a:t>
            </a:r>
          </a:p>
          <a:p>
            <a:pPr marL="346075" indent="-346075" eaLnBrk="1" hangingPunct="1">
              <a:spcBef>
                <a:spcPct val="50000"/>
              </a:spcBef>
            </a:pPr>
            <a:r>
              <a:rPr lang="en-US" altLang="en-US" sz="1800" b="0" dirty="0" smtClean="0">
                <a:solidFill>
                  <a:srgbClr val="000000"/>
                </a:solidFill>
              </a:rPr>
              <a:t>Improving </a:t>
            </a:r>
            <a:r>
              <a:rPr lang="en-US" altLang="en-US" sz="1800" b="0" dirty="0">
                <a:solidFill>
                  <a:srgbClr val="000000"/>
                </a:solidFill>
              </a:rPr>
              <a:t>the safety and efficiency of complex ATC </a:t>
            </a:r>
            <a:r>
              <a:rPr lang="en-US" altLang="en-US" sz="1800" b="0" dirty="0" smtClean="0">
                <a:solidFill>
                  <a:srgbClr val="000000"/>
                </a:solidFill>
              </a:rPr>
              <a:t>systems by application of R&amp;D to address factors affecting human performance in air traffic control operations and ATC system maintenance.</a:t>
            </a:r>
          </a:p>
          <a:p>
            <a:pPr marL="346075" indent="-346075" eaLnBrk="1" hangingPunct="1">
              <a:spcBef>
                <a:spcPct val="50000"/>
              </a:spcBef>
            </a:pPr>
            <a:r>
              <a:rPr lang="en-US" altLang="en-US" sz="1800" b="0" dirty="0" smtClean="0">
                <a:solidFill>
                  <a:srgbClr val="000000"/>
                </a:solidFill>
              </a:rPr>
              <a:t>Recommending </a:t>
            </a:r>
            <a:r>
              <a:rPr lang="en-US" altLang="en-US" sz="1800" b="0" dirty="0">
                <a:solidFill>
                  <a:srgbClr val="000000"/>
                </a:solidFill>
              </a:rPr>
              <a:t>and testing improvements to design, procedures, training, selection and placement; and mitigations to address human performance shortfalls.</a:t>
            </a:r>
          </a:p>
          <a:p>
            <a:pPr eaLnBrk="1" hangingPunct="1">
              <a:spcBef>
                <a:spcPct val="50000"/>
              </a:spcBef>
              <a:buFontTx/>
              <a:buNone/>
            </a:pPr>
            <a:r>
              <a:rPr lang="en-US" altLang="en-US" sz="2000" dirty="0" smtClean="0">
                <a:solidFill>
                  <a:srgbClr val="000000"/>
                </a:solidFill>
              </a:rPr>
              <a:t>What </a:t>
            </a:r>
            <a:r>
              <a:rPr lang="en-US" altLang="en-US" sz="2000" dirty="0">
                <a:solidFill>
                  <a:srgbClr val="000000"/>
                </a:solidFill>
              </a:rPr>
              <a:t>determines program success</a:t>
            </a:r>
          </a:p>
          <a:p>
            <a:pPr marL="285750" indent="-285750" eaLnBrk="1" hangingPunct="1">
              <a:spcBef>
                <a:spcPct val="50000"/>
              </a:spcBef>
            </a:pPr>
            <a:r>
              <a:rPr lang="en-US" altLang="en-US" sz="1800" b="0" dirty="0" smtClean="0"/>
              <a:t>R&amp;D Sponsors and Stakeholders in the ATO are able to make important workforce policy and acquisition decisions based on the results of </a:t>
            </a:r>
            <a:r>
              <a:rPr lang="en-US" altLang="en-US" sz="1800" b="0" dirty="0" smtClean="0">
                <a:solidFill>
                  <a:srgbClr val="000000"/>
                </a:solidFill>
              </a:rPr>
              <a:t>thorough, </a:t>
            </a:r>
            <a:r>
              <a:rPr lang="en-US" altLang="en-US" sz="1800" b="0" dirty="0">
                <a:solidFill>
                  <a:srgbClr val="000000"/>
                </a:solidFill>
              </a:rPr>
              <a:t>timely, </a:t>
            </a:r>
            <a:r>
              <a:rPr lang="en-US" altLang="en-US" sz="1800" b="0" dirty="0" smtClean="0">
                <a:solidFill>
                  <a:srgbClr val="000000"/>
                </a:solidFill>
              </a:rPr>
              <a:t>and focused </a:t>
            </a:r>
            <a:r>
              <a:rPr lang="en-US" altLang="en-US" sz="1800" b="0" dirty="0">
                <a:solidFill>
                  <a:srgbClr val="000000"/>
                </a:solidFill>
              </a:rPr>
              <a:t>R&amp;D efforts</a:t>
            </a:r>
            <a:r>
              <a:rPr lang="en-US" altLang="en-US" sz="1800" b="0" dirty="0" smtClean="0">
                <a:solidFill>
                  <a:srgbClr val="000000"/>
                </a:solidFill>
              </a:rPr>
              <a:t>.</a:t>
            </a:r>
          </a:p>
          <a:p>
            <a:pPr marL="285750" indent="-285750" eaLnBrk="1" hangingPunct="1">
              <a:spcBef>
                <a:spcPct val="50000"/>
              </a:spcBef>
            </a:pPr>
            <a:r>
              <a:rPr lang="en-US" altLang="en-US" sz="1800" b="0" dirty="0" smtClean="0">
                <a:solidFill>
                  <a:srgbClr val="000000"/>
                </a:solidFill>
              </a:rPr>
              <a:t>When programs embrace human factors processes and requirements during system acquisition, they reduce human factors risks.  This increases the likelihood for successful system implementation and operation, while reducing the likelihood for system design and engineering rework.</a:t>
            </a:r>
            <a:endParaRPr lang="en-US" altLang="en-US" sz="1800" b="0" dirty="0"/>
          </a:p>
        </p:txBody>
      </p:sp>
      <p:sp>
        <p:nvSpPr>
          <p:cNvPr id="7" name="Title 1"/>
          <p:cNvSpPr>
            <a:spLocks noGrp="1"/>
          </p:cNvSpPr>
          <p:nvPr>
            <p:ph type="title"/>
          </p:nvPr>
        </p:nvSpPr>
        <p:spPr/>
        <p:txBody>
          <a:bodyPr/>
          <a:lstStyle/>
          <a:p>
            <a:r>
              <a:rPr lang="en-US" sz="3200" dirty="0" smtClean="0"/>
              <a:t>ATC / Tech Ops Human Factors Benefits</a:t>
            </a: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30</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30</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423494524"/>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$138K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$145K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19250"/>
            <a:ext cx="4435475" cy="193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The new standard for ATC Display Colors replaces FAA-HF-STD-002 “Baseline requirements for color use in air traffic control displays” that we determined was insufficiently detailed and did not address display requirements to address the perceptual limitations of Color Vision Deficient (CVD) air traffic controllers. </a:t>
            </a:r>
          </a:p>
          <a:p>
            <a:r>
              <a:rPr lang="en-US" sz="900" b="0" dirty="0"/>
              <a:t>Under this task, CAMI is to develop a color palette by applying color science practices, to ensure that ATC display colors are recognizable, discriminable, and legible for color-vision normal and CVD air traffic controllers. </a:t>
            </a:r>
          </a:p>
          <a:p>
            <a:r>
              <a:rPr lang="en-US" sz="900" b="0" dirty="0"/>
              <a:t>CAMI will update the draft ATC display color standard (completed December 2015) to include the new color palette.</a:t>
            </a:r>
          </a:p>
          <a:p>
            <a:r>
              <a:rPr lang="en-US" altLang="en-US" sz="900" b="0" dirty="0" smtClean="0">
                <a:ea typeface="ＭＳ Ｐゴシック" pitchFamily="-65" charset="-128"/>
              </a:rPr>
              <a:t>Sponsor</a:t>
            </a:r>
            <a:r>
              <a:rPr lang="en-US" altLang="en-US" sz="900" b="0" dirty="0">
                <a:ea typeface="ＭＳ Ｐゴシック" pitchFamily="-65" charset="-128"/>
              </a:rPr>
              <a:t>: </a:t>
            </a:r>
            <a:r>
              <a:rPr lang="en-US" altLang="en-US" sz="900" b="0" dirty="0" smtClean="0">
                <a:ea typeface="ＭＳ Ｐゴシック" pitchFamily="-65" charset="-128"/>
              </a:rPr>
              <a:t>ATO Program Management Office (AJM-352) </a:t>
            </a:r>
          </a:p>
          <a:p>
            <a:pPr lvl="0"/>
            <a:r>
              <a:rPr lang="en-US" sz="900" b="0" dirty="0" smtClean="0"/>
              <a:t>Stakeholder: HFAWG </a:t>
            </a:r>
            <a:r>
              <a:rPr lang="en-US" sz="900" b="0" dirty="0"/>
              <a:t>(Bill Kaliardos)</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0"/>
            <a:ext cx="28606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eaLnBrk="1" hangingPunct="1">
              <a:spcBef>
                <a:spcPct val="50000"/>
              </a:spcBef>
            </a:pPr>
            <a:r>
              <a:rPr lang="en-US" altLang="en-US" sz="1200" b="0" dirty="0" smtClean="0">
                <a:ea typeface="ＭＳ Ｐゴシック" pitchFamily="-65" charset="-128"/>
              </a:rPr>
              <a:t>FAA-HF-STD-010, replacing FAA-HF-STD-002 (4/26/2007)</a:t>
            </a:r>
          </a:p>
          <a:p>
            <a:pPr marL="166688" eaLnBrk="1" hangingPunct="1">
              <a:spcBef>
                <a:spcPct val="50000"/>
              </a:spcBef>
              <a:buNone/>
            </a:pPr>
            <a:r>
              <a:rPr lang="en-US" sz="1200" b="0" dirty="0" smtClean="0">
                <a:ea typeface="ＭＳ Ｐゴシック" pitchFamily="-65" charset="-128"/>
              </a:rPr>
              <a:t>Note: </a:t>
            </a:r>
            <a:r>
              <a:rPr lang="en-US" sz="1200" b="0" dirty="0"/>
              <a:t>This effort will help the PMO to define SOW requirements for the contractor’s human factors program </a:t>
            </a:r>
            <a:r>
              <a:rPr lang="en-US" sz="1200" b="0" dirty="0" smtClean="0"/>
              <a:t>regarding color display requirements for ATC system </a:t>
            </a:r>
            <a:r>
              <a:rPr lang="en-US" sz="1200" b="0" dirty="0"/>
              <a:t>acquisition programs</a:t>
            </a:r>
            <a:r>
              <a:rPr lang="en-US" sz="1200" b="0" dirty="0" smtClean="0">
                <a:ea typeface="ＭＳ Ｐゴシック" pitchFamily="-65" charset="-128"/>
              </a:rPr>
              <a:t>  </a:t>
            </a:r>
            <a:endParaRPr lang="en-US" sz="1200" b="0" dirty="0">
              <a:ea typeface="ＭＳ Ｐゴシック" pitchFamily="-65" charset="-128"/>
            </a:endParaRPr>
          </a:p>
          <a:p>
            <a:pPr eaLnBrk="1" hangingPunct="1">
              <a:spcBef>
                <a:spcPct val="50000"/>
              </a:spcBef>
            </a:pPr>
            <a:endParaRPr lang="en-US" altLang="en-US" sz="1200" b="0" dirty="0">
              <a:ea typeface="ＭＳ Ｐゴシック" pitchFamily="-65" charset="-128"/>
            </a:endParaRPr>
          </a:p>
          <a:p>
            <a:pPr eaLnBrk="1" hangingPunct="1">
              <a:spcBef>
                <a:spcPct val="50000"/>
              </a:spcBef>
              <a:buFontTx/>
              <a:buNone/>
            </a:pP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latin typeface="Arial" pitchFamily="34" charset="0"/>
                <a:cs typeface="Arial" pitchFamily="34" charset="0"/>
              </a:rPr>
              <a:t>Completed draft FAA HF-STD-010.  Awaiting guidance from FAA General Counsel on intellectual property considerations.</a:t>
            </a:r>
          </a:p>
          <a:p>
            <a:r>
              <a:rPr lang="en-US" sz="1200" b="0" dirty="0" smtClean="0"/>
              <a:t>FAA technical experts have evaluated color palette work completed at Embry </a:t>
            </a:r>
            <a:r>
              <a:rPr lang="en-US" sz="1200" b="0" dirty="0"/>
              <a:t>Riddle Aeronautical University (ERAU</a:t>
            </a:r>
            <a:r>
              <a:rPr lang="en-US" sz="1200" b="0" dirty="0" smtClean="0"/>
              <a:t>) in 2015, and determined that ERAU </a:t>
            </a:r>
            <a:r>
              <a:rPr lang="en-US" sz="1200" b="0" dirty="0"/>
              <a:t>tested an inadequate number CVD individuals.  There were other problems noted: 1) we have little confidence in the </a:t>
            </a:r>
            <a:r>
              <a:rPr lang="en-US" sz="1200" b="0" dirty="0" err="1"/>
              <a:t>chromaticities</a:t>
            </a:r>
            <a:r>
              <a:rPr lang="en-US" sz="1200" b="0" dirty="0"/>
              <a:t> that ERAU claimed they used and 2) the ERAU color palette was less than optimal for CVDs.  </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1.05 Develop ATC Display Color Standard and </a:t>
            </a:r>
            <a:br>
              <a:rPr lang="en-US" altLang="en-US" sz="2800" dirty="0" smtClean="0"/>
            </a:br>
            <a:r>
              <a:rPr lang="en-US" altLang="en-US" sz="2800" dirty="0" smtClean="0"/>
              <a:t>Color Palette (FAA-HF-STD-010)</a:t>
            </a:r>
          </a:p>
        </p:txBody>
      </p:sp>
      <p:pic>
        <p:nvPicPr>
          <p:cNvPr id="19" name="Picture 18"/>
          <p:cNvPicPr/>
          <p:nvPr/>
        </p:nvPicPr>
        <p:blipFill rotWithShape="1">
          <a:blip r:embed="rId2"/>
          <a:srcRect l="29844" t="12848" r="29605" b="6852"/>
          <a:stretch/>
        </p:blipFill>
        <p:spPr bwMode="auto">
          <a:xfrm>
            <a:off x="7356473" y="1308389"/>
            <a:ext cx="1635125" cy="2300287"/>
          </a:xfrm>
          <a:prstGeom prst="rect">
            <a:avLst/>
          </a:prstGeom>
          <a:ln>
            <a:solidFill>
              <a:schemeClr val="tx1"/>
            </a:solidFill>
          </a:ln>
          <a:extLst>
            <a:ext uri="{53640926-AAD7-44D8-BBD7-CCE9431645EC}">
              <a14:shadowObscured xmlns:a14="http://schemas.microsoft.com/office/drawing/2010/main"/>
            </a:ext>
          </a:extLst>
        </p:spPr>
      </p:pic>
      <p:sp>
        <p:nvSpPr>
          <p:cNvPr id="18"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 and consultants</a:t>
            </a:r>
            <a:endParaRPr lang="en-US" sz="1200" b="0" dirty="0" smtClean="0"/>
          </a:p>
        </p:txBody>
      </p:sp>
    </p:spTree>
    <p:extLst>
      <p:ext uri="{BB962C8B-B14F-4D97-AF65-F5344CB8AC3E}">
        <p14:creationId xmlns:p14="http://schemas.microsoft.com/office/powerpoint/2010/main" val="1494339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31</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31</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Out Year Funding Requirements</a:t>
            </a:r>
            <a:r>
              <a:rPr lang="en-US" altLang="en-US" sz="1800" b="0" dirty="0"/>
              <a:t> </a:t>
            </a:r>
            <a:endParaRPr lang="en-US" altLang="en-US" sz="1800" dirty="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sp>
        <p:nvSpPr>
          <p:cNvPr id="15" name="Rectangle 128"/>
          <p:cNvSpPr>
            <a:spLocks noChangeArrowheads="1"/>
          </p:cNvSpPr>
          <p:nvPr/>
        </p:nvSpPr>
        <p:spPr bwMode="auto">
          <a:xfrm>
            <a:off x="0" y="1619250"/>
            <a:ext cx="4435475"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r>
              <a:rPr lang="en-US" altLang="en-US" sz="1200" b="0" dirty="0" smtClean="0">
                <a:ea typeface="ＭＳ Ｐゴシック" pitchFamily="-65" charset="-128"/>
              </a:rPr>
              <a:t>Assess </a:t>
            </a:r>
            <a:r>
              <a:rPr lang="en-US" altLang="en-US" sz="1200" b="0" dirty="0">
                <a:ea typeface="ＭＳ Ｐゴシック" pitchFamily="-65" charset="-128"/>
              </a:rPr>
              <a:t>a method for improving </a:t>
            </a:r>
            <a:r>
              <a:rPr lang="en-US" altLang="en-US" sz="1200" b="0" dirty="0" smtClean="0">
                <a:ea typeface="ＭＳ Ｐゴシック" pitchFamily="-65" charset="-128"/>
              </a:rPr>
              <a:t>air traffic controller training </a:t>
            </a:r>
            <a:r>
              <a:rPr lang="en-US" altLang="en-US" sz="1200" b="0" dirty="0">
                <a:ea typeface="ＭＳ Ｐゴシック" pitchFamily="-65" charset="-128"/>
              </a:rPr>
              <a:t>certification rates for roll out across the NAS</a:t>
            </a:r>
          </a:p>
          <a:p>
            <a:r>
              <a:rPr lang="en-US" altLang="en-US" sz="1200" b="0" dirty="0" smtClean="0">
                <a:ea typeface="ＭＳ Ｐゴシック" pitchFamily="-65" charset="-128"/>
              </a:rPr>
              <a:t>Sponsor</a:t>
            </a:r>
            <a:r>
              <a:rPr lang="en-US" altLang="en-US" sz="1200" b="0" dirty="0">
                <a:ea typeface="ＭＳ Ｐゴシック" pitchFamily="-65" charset="-128"/>
              </a:rPr>
              <a:t>: </a:t>
            </a:r>
            <a:r>
              <a:rPr lang="en-US" altLang="en-US" sz="1200" b="0" dirty="0" err="1" smtClean="0">
                <a:ea typeface="ＭＳ Ｐゴシック" pitchFamily="-65" charset="-128"/>
              </a:rPr>
              <a:t>Arlenne</a:t>
            </a:r>
            <a:r>
              <a:rPr lang="en-US" altLang="en-US" sz="1200" b="0" dirty="0" smtClean="0">
                <a:ea typeface="ＭＳ Ｐゴシック" pitchFamily="-65" charset="-128"/>
              </a:rPr>
              <a:t> Gonzalez (ENE-N90)</a:t>
            </a:r>
          </a:p>
          <a:p>
            <a:pPr eaLnBrk="1" hangingPunct="1">
              <a:spcBef>
                <a:spcPct val="50000"/>
              </a:spcBef>
            </a:pPr>
            <a:r>
              <a:rPr lang="en-US" altLang="en-US" sz="1200" b="0" dirty="0" smtClean="0">
                <a:ea typeface="ＭＳ Ｐゴシック" pitchFamily="-65" charset="-128"/>
              </a:rPr>
              <a:t>POC</a:t>
            </a:r>
            <a:r>
              <a:rPr lang="en-US" altLang="en-US" sz="1200" b="0" dirty="0">
                <a:ea typeface="ＭＳ Ｐゴシック" pitchFamily="-65" charset="-128"/>
              </a:rPr>
              <a:t>: </a:t>
            </a:r>
            <a:r>
              <a:rPr lang="en-US" altLang="en-US" sz="1200" b="0" dirty="0" smtClean="0">
                <a:ea typeface="ＭＳ Ｐゴシック" pitchFamily="-65" charset="-128"/>
              </a:rPr>
              <a:t>Stephanie Kreseen, Program Manager, ANG-C1 </a:t>
            </a:r>
            <a:r>
              <a:rPr lang="en-US" altLang="en-US" sz="1200" b="0" dirty="0">
                <a:ea typeface="ＭＳ Ｐゴシック" pitchFamily="-65" charset="-128"/>
              </a:rPr>
              <a:t/>
            </a:r>
            <a:br>
              <a:rPr lang="en-US" altLang="en-US" sz="1200" b="0" dirty="0">
                <a:ea typeface="ＭＳ Ｐゴシック" pitchFamily="-65" charset="-128"/>
              </a:rPr>
            </a:br>
            <a:r>
              <a:rPr lang="en-US" altLang="en-US" sz="1200" b="0" dirty="0">
                <a:ea typeface="ＭＳ Ｐゴシック" pitchFamily="-65" charset="-128"/>
              </a:rPr>
              <a:t>Nick Lento, Manager (A), ANG-C1</a:t>
            </a:r>
          </a:p>
        </p:txBody>
      </p:sp>
      <p:sp>
        <p:nvSpPr>
          <p:cNvPr id="16" name="Rectangle 129"/>
          <p:cNvSpPr>
            <a:spLocks noChangeArrowheads="1"/>
          </p:cNvSpPr>
          <p:nvPr/>
        </p:nvSpPr>
        <p:spPr bwMode="auto">
          <a:xfrm>
            <a:off x="4495800" y="1600200"/>
            <a:ext cx="449579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eaLnBrk="1" hangingPunct="1">
              <a:spcBef>
                <a:spcPct val="50000"/>
              </a:spcBef>
            </a:pPr>
            <a:r>
              <a:rPr lang="en-US" altLang="en-US" sz="1200" b="0" dirty="0">
                <a:ea typeface="ＭＳ Ｐゴシック" pitchFamily="-65" charset="-128"/>
              </a:rPr>
              <a:t>A complete and vetted collection of training standards</a:t>
            </a:r>
          </a:p>
          <a:p>
            <a:pPr marL="171450" indent="-171450" eaLnBrk="1" hangingPunct="1">
              <a:spcBef>
                <a:spcPct val="50000"/>
              </a:spcBef>
            </a:pPr>
            <a:r>
              <a:rPr lang="en-US" altLang="en-US" sz="1200" b="0" dirty="0">
                <a:ea typeface="ＭＳ Ｐゴシック" pitchFamily="-65" charset="-128"/>
              </a:rPr>
              <a:t>Research report providing data on the effectiveness of the training standards</a:t>
            </a:r>
          </a:p>
          <a:p>
            <a:pPr eaLnBrk="1" hangingPunct="1">
              <a:spcBef>
                <a:spcPct val="50000"/>
              </a:spcBef>
              <a:buFontTx/>
              <a:buNone/>
            </a:pPr>
            <a:r>
              <a:rPr lang="en-US" altLang="en-US" sz="1200" b="0" dirty="0">
                <a:ea typeface="ＭＳ Ｐゴシック" pitchFamily="-65" charset="-128"/>
              </a:rPr>
              <a:t>Outcomes:</a:t>
            </a:r>
          </a:p>
          <a:p>
            <a:pPr marL="171450" indent="-171450" eaLnBrk="1" hangingPunct="1">
              <a:spcBef>
                <a:spcPct val="50000"/>
              </a:spcBef>
            </a:pPr>
            <a:r>
              <a:rPr lang="en-US" altLang="en-US" sz="1200" b="0" dirty="0">
                <a:ea typeface="ＭＳ Ｐゴシック" pitchFamily="-65" charset="-128"/>
              </a:rPr>
              <a:t>Increased certification rates</a:t>
            </a:r>
          </a:p>
          <a:p>
            <a:pPr marL="171450" indent="-171450" eaLnBrk="1" hangingPunct="1">
              <a:spcBef>
                <a:spcPct val="50000"/>
              </a:spcBef>
            </a:pPr>
            <a:r>
              <a:rPr lang="en-US" altLang="en-US" sz="1200" b="0" dirty="0">
                <a:ea typeface="ＭＳ Ｐゴシック" pitchFamily="-65" charset="-128"/>
              </a:rPr>
              <a:t>Reduced time to </a:t>
            </a:r>
            <a:r>
              <a:rPr lang="en-US" altLang="en-US" sz="1200" b="0" dirty="0" smtClean="0">
                <a:ea typeface="ＭＳ Ｐゴシック" pitchFamily="-65" charset="-128"/>
              </a:rPr>
              <a:t>certification</a:t>
            </a: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r>
              <a:rPr lang="en-US" altLang="en-US" sz="1200" b="0" dirty="0">
                <a:solidFill>
                  <a:srgbClr val="000000"/>
                </a:solidFill>
              </a:rPr>
              <a:t>Completed initial development of training standards with TRACON SMEs</a:t>
            </a:r>
          </a:p>
          <a:p>
            <a:pPr eaLnBrk="1" hangingPunct="1">
              <a:spcBef>
                <a:spcPct val="50000"/>
              </a:spcBef>
            </a:pPr>
            <a:r>
              <a:rPr lang="en-US" altLang="en-US" sz="1200" b="0" dirty="0">
                <a:solidFill>
                  <a:srgbClr val="000000"/>
                </a:solidFill>
              </a:rPr>
              <a:t>Developed and delivered Phase 1 training workshops</a:t>
            </a:r>
          </a:p>
          <a:p>
            <a:pPr lvl="1" eaLnBrk="1" hangingPunct="1">
              <a:spcBef>
                <a:spcPct val="50000"/>
              </a:spcBef>
            </a:pPr>
            <a:r>
              <a:rPr lang="en-US" altLang="en-US" sz="1200" b="0" dirty="0">
                <a:solidFill>
                  <a:srgbClr val="000000"/>
                </a:solidFill>
              </a:rPr>
              <a:t>OJTIs and FLMs received skill enhancement and best practices training</a:t>
            </a:r>
          </a:p>
          <a:p>
            <a:pPr lvl="1" eaLnBrk="1" hangingPunct="1">
              <a:spcBef>
                <a:spcPct val="50000"/>
              </a:spcBef>
            </a:pPr>
            <a:r>
              <a:rPr lang="en-US" altLang="en-US" sz="1200" b="0" dirty="0" err="1">
                <a:solidFill>
                  <a:srgbClr val="000000"/>
                </a:solidFill>
              </a:rPr>
              <a:t>Developmentals</a:t>
            </a:r>
            <a:r>
              <a:rPr lang="en-US" altLang="en-US" sz="1200" b="0" dirty="0">
                <a:solidFill>
                  <a:srgbClr val="000000"/>
                </a:solidFill>
              </a:rPr>
              <a:t> received learning styles and study skills training</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2.04 Training Certification Standards</a:t>
            </a:r>
          </a:p>
        </p:txBody>
      </p:sp>
      <p:graphicFrame>
        <p:nvGraphicFramePr>
          <p:cNvPr id="18" name="Group 105"/>
          <p:cNvGraphicFramePr>
            <a:graphicFrameLocks/>
          </p:cNvGraphicFramePr>
          <p:nvPr>
            <p:extLst>
              <p:ext uri="{D42A27DB-BD31-4B8C-83A1-F6EECF244321}">
                <p14:modId xmlns:p14="http://schemas.microsoft.com/office/powerpoint/2010/main" val="441364546"/>
              </p:ext>
            </p:extLst>
          </p:nvPr>
        </p:nvGraphicFramePr>
        <p:xfrm>
          <a:off x="4800600" y="4343400"/>
          <a:ext cx="3744914" cy="793750"/>
        </p:xfrm>
        <a:graphic>
          <a:graphicData uri="http://schemas.openxmlformats.org/drawingml/2006/table">
            <a:tbl>
              <a:tblPr/>
              <a:tblGrid>
                <a:gridCol w="749645"/>
                <a:gridCol w="774356"/>
                <a:gridCol w="838200"/>
                <a:gridCol w="761999"/>
                <a:gridCol w="620714"/>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$310K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$61K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mn-cs"/>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9" name="Picture 2" descr="https://upload.wikimedia.org/wikipedia/commons/thumb/d/dc/A90_OR.jpg/320px-A90_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536" y="2435018"/>
            <a:ext cx="1832264" cy="114516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28"/>
          <p:cNvSpPr>
            <a:spLocks noChangeArrowheads="1"/>
          </p:cNvSpPr>
          <p:nvPr/>
        </p:nvSpPr>
        <p:spPr bwMode="auto">
          <a:xfrm>
            <a:off x="4860925" y="5334000"/>
            <a:ext cx="4130673"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National Institute of Aerospace, Evans Inc.</a:t>
            </a:r>
            <a:endParaRPr lang="en-US" sz="1200" b="0" dirty="0" smtClean="0"/>
          </a:p>
        </p:txBody>
      </p:sp>
    </p:spTree>
    <p:extLst>
      <p:ext uri="{BB962C8B-B14F-4D97-AF65-F5344CB8AC3E}">
        <p14:creationId xmlns:p14="http://schemas.microsoft.com/office/powerpoint/2010/main" val="1265752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32</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32</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649816790"/>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00200"/>
            <a:ext cx="4435475" cy="20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Success in as a developmental air traffic controller requires aptitudes that match the requirements of the job. To improve use of limited training resources, ATO Technical Training would like to institute a radar vectoring aptitude test for new-hire controllers.</a:t>
            </a:r>
          </a:p>
          <a:p>
            <a:r>
              <a:rPr lang="en-US" sz="900" b="0" dirty="0"/>
              <a:t>CAMI will be assessing the validity, utility, and fairness of a recently developed Radar Vectoring Aptitude Test (RVAT) to evaluate it for potential use in the job placement of newly hired air traffic developmental controllers.</a:t>
            </a:r>
          </a:p>
          <a:p>
            <a:r>
              <a:rPr lang="en-US" sz="900" b="0" dirty="0"/>
              <a:t>The RVAT tool was initially designed by MITRE for AJI, to train radar vectoring skills, however on this project, CAMI researchers  are evaluating its potential use for evaluating aptitudes as part of job placement decisions. This year, the research project will be planned in detail.</a:t>
            </a:r>
          </a:p>
          <a:p>
            <a:r>
              <a:rPr lang="en-US" altLang="en-US" sz="900" b="0" dirty="0" smtClean="0">
                <a:ea typeface="ＭＳ Ｐゴシック" pitchFamily="-65" charset="-128"/>
              </a:rPr>
              <a:t>Sponsor: ATO Technical Training (AJI-2)</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799" y="1600200"/>
            <a:ext cx="2023723" cy="132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a:r>
              <a:rPr lang="en-US" sz="1200" b="0" dirty="0" smtClean="0">
                <a:latin typeface="Arial" pitchFamily="34" charset="0"/>
                <a:cs typeface="Arial" pitchFamily="34" charset="0"/>
              </a:rPr>
              <a:t>Develop a </a:t>
            </a:r>
            <a:r>
              <a:rPr lang="en-US" sz="1200" b="0" dirty="0">
                <a:latin typeface="Arial" pitchFamily="34" charset="0"/>
                <a:cs typeface="Arial" pitchFamily="34" charset="0"/>
              </a:rPr>
              <a:t>research plan in conjunction with MITRE, AJI, and FAA Academy.</a:t>
            </a:r>
          </a:p>
          <a:p>
            <a:pPr eaLnBrk="1" hangingPunct="1">
              <a:spcBef>
                <a:spcPct val="50000"/>
              </a:spcBef>
              <a:buFontTx/>
              <a:buNone/>
            </a:pP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a:t>The RVAT tool was initially designed by MITRE for AJI, to train radar vectoring skills. </a:t>
            </a:r>
          </a:p>
          <a:p>
            <a:r>
              <a:rPr lang="en-US" sz="1200" b="0" dirty="0" smtClean="0">
                <a:cs typeface="Arial" pitchFamily="34" charset="0"/>
              </a:rPr>
              <a:t>This </a:t>
            </a:r>
            <a:r>
              <a:rPr lang="en-US" sz="1200" b="0" dirty="0">
                <a:cs typeface="Arial" pitchFamily="34" charset="0"/>
              </a:rPr>
              <a:t>is a new task in FY16. </a:t>
            </a:r>
            <a:endParaRPr lang="en-US" sz="1200" b="0" dirty="0" smtClean="0">
              <a:cs typeface="Arial" pitchFamily="34" charset="0"/>
            </a:endParaRPr>
          </a:p>
          <a:p>
            <a:r>
              <a:rPr lang="en-US" sz="1200" b="0" dirty="0" smtClean="0"/>
              <a:t>In FY2017, CAMI’s </a:t>
            </a:r>
            <a:r>
              <a:rPr lang="en-US" sz="1200" b="0" dirty="0"/>
              <a:t>evaluation will address the tool’s predictive validity, utility, and fairness , allowing CAMI to make a recommendation to AJI-2 regarding its use as a job placement tool.</a:t>
            </a:r>
            <a:endParaRPr lang="en-US" sz="1200" b="0" dirty="0">
              <a:cs typeface="Arial" pitchFamily="34" charset="0"/>
            </a:endParaRP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2.08 </a:t>
            </a:r>
            <a:r>
              <a:rPr lang="en-US" sz="2800" dirty="0"/>
              <a:t>Evaluation of the MITRE Radar Vectoring Aptitude Test (RVAT) as a Job Placement Method</a:t>
            </a:r>
            <a:endParaRPr lang="en-US" altLang="en-US" sz="2800" dirty="0"/>
          </a:p>
        </p:txBody>
      </p:sp>
      <p:sp>
        <p:nvSpPr>
          <p:cNvPr id="3" name="AutoShape 2" descr="Image result for air traffic controller radar vecto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ir traffic controller radar vector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6" descr="Image result for air traffic controller radar vector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9523" y="1837265"/>
            <a:ext cx="2472077" cy="164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 collaborating with MITRE CAASD</a:t>
            </a:r>
            <a:endParaRPr lang="en-US" sz="1200" b="0" dirty="0" smtClean="0"/>
          </a:p>
        </p:txBody>
      </p:sp>
    </p:spTree>
    <p:extLst>
      <p:ext uri="{BB962C8B-B14F-4D97-AF65-F5344CB8AC3E}">
        <p14:creationId xmlns:p14="http://schemas.microsoft.com/office/powerpoint/2010/main" val="2273475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33</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33</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304060940"/>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$70K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00200"/>
            <a:ext cx="4435475" cy="207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Numerous safety incidents have led ATO to declare Tower Controller Visual Scanning as a Top 5 Safety issues for FY2016. </a:t>
            </a:r>
          </a:p>
          <a:p>
            <a:r>
              <a:rPr lang="en-US" sz="900" b="0" dirty="0"/>
              <a:t>CAMI will review existing information to identify best practices based on what is currently known about visual scanning and what has proven effective for monitoring the airport environment from the air traffic control tower. These best practices  will be confirmed in discussion with FAA SMEs.  </a:t>
            </a:r>
          </a:p>
          <a:p>
            <a:r>
              <a:rPr lang="en-US" sz="900" b="0" dirty="0"/>
              <a:t>Additional human performance data will be obtained in a low-fidelity laboratory simulation study of controller visual scanning patterns. </a:t>
            </a:r>
          </a:p>
          <a:p>
            <a:r>
              <a:rPr lang="en-US" sz="900" b="0" dirty="0"/>
              <a:t>The results of these efforts will be combined to produce recommendations and guidance by September 2016 to ATO Safety (AJI-1) for tower controller visual scanning best </a:t>
            </a:r>
            <a:r>
              <a:rPr lang="en-US" sz="900" b="0" dirty="0" smtClean="0"/>
              <a:t>practices.</a:t>
            </a:r>
          </a:p>
          <a:p>
            <a:r>
              <a:rPr lang="en-US" altLang="en-US" sz="900" b="0" dirty="0" smtClean="0">
                <a:ea typeface="ＭＳ Ｐゴシック" pitchFamily="-65" charset="-128"/>
              </a:rPr>
              <a:t>Sponsor: ATO Safety (AJI-155)</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1"/>
            <a:ext cx="43434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a:r>
              <a:rPr lang="en-US" sz="1200" b="0" dirty="0" smtClean="0">
                <a:latin typeface="Arial" pitchFamily="34" charset="0"/>
                <a:cs typeface="Arial" pitchFamily="34" charset="0"/>
              </a:rPr>
              <a:t>Develop a </a:t>
            </a:r>
            <a:r>
              <a:rPr lang="en-US" sz="1200" b="0" dirty="0">
                <a:latin typeface="Arial" pitchFamily="34" charset="0"/>
                <a:cs typeface="Arial" pitchFamily="34" charset="0"/>
              </a:rPr>
              <a:t>research plan in conjunction </a:t>
            </a:r>
            <a:r>
              <a:rPr lang="en-US" sz="1200" b="0" dirty="0" smtClean="0">
                <a:latin typeface="Arial" pitchFamily="34" charset="0"/>
                <a:cs typeface="Arial" pitchFamily="34" charset="0"/>
              </a:rPr>
              <a:t>with AJI-155 based on a workshop with field personnel, a review of existing ATC handbook policy, field practices, incident/accident observations and lessons learned.</a:t>
            </a:r>
          </a:p>
          <a:p>
            <a:pPr marL="171450" indent="-171450"/>
            <a:r>
              <a:rPr lang="en-US" altLang="en-US" sz="1200" b="0" dirty="0">
                <a:latin typeface="Arial" pitchFamily="34" charset="0"/>
                <a:ea typeface="ＭＳ Ｐゴシック" pitchFamily="-65" charset="-128"/>
                <a:cs typeface="Arial" pitchFamily="34" charset="0"/>
              </a:rPr>
              <a:t>C</a:t>
            </a:r>
            <a:r>
              <a:rPr lang="en-US" altLang="en-US" sz="1200" b="0" dirty="0" smtClean="0">
                <a:ea typeface="ＭＳ Ｐゴシック" pitchFamily="-65" charset="-128"/>
              </a:rPr>
              <a:t>onduct low-fidelity </a:t>
            </a:r>
            <a:r>
              <a:rPr lang="en-US" altLang="en-US" sz="1200" b="0" dirty="0">
                <a:ea typeface="ＭＳ Ｐゴシック" pitchFamily="-65" charset="-128"/>
              </a:rPr>
              <a:t>research to test some identified </a:t>
            </a:r>
            <a:r>
              <a:rPr lang="en-US" altLang="en-US" sz="1200" b="0" dirty="0" smtClean="0">
                <a:ea typeface="ＭＳ Ｐゴシック" pitchFamily="-65" charset="-128"/>
              </a:rPr>
              <a:t>techniques and provide recommendations that AJI-155 can offer to </a:t>
            </a:r>
            <a:r>
              <a:rPr lang="en-US" altLang="en-US" sz="1200" b="0" dirty="0">
                <a:ea typeface="ＭＳ Ｐゴシック" pitchFamily="-65" charset="-128"/>
              </a:rPr>
              <a:t>the field </a:t>
            </a:r>
            <a:r>
              <a:rPr lang="en-US" altLang="en-US" sz="1200" b="0" dirty="0" smtClean="0">
                <a:ea typeface="ＭＳ Ｐゴシック" pitchFamily="-65" charset="-128"/>
              </a:rPr>
              <a:t>for improved scanning</a:t>
            </a: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cs typeface="Arial" pitchFamily="34" charset="0"/>
              </a:rPr>
              <a:t>Tower </a:t>
            </a:r>
            <a:r>
              <a:rPr lang="en-US" sz="1200" b="0" dirty="0">
                <a:cs typeface="Arial" pitchFamily="34" charset="0"/>
              </a:rPr>
              <a:t>Scanning was included on AJI’s list of the Top 5 ATC Safety Hazards. </a:t>
            </a:r>
          </a:p>
          <a:p>
            <a:r>
              <a:rPr lang="en-US" sz="1200" b="0" dirty="0">
                <a:cs typeface="Arial" pitchFamily="34" charset="0"/>
              </a:rPr>
              <a:t>AJI-155 (Jason Demagalski) identified a list of activities on visual scanning in the tower environment that he asked AAM-520 to support. </a:t>
            </a:r>
            <a:endParaRPr lang="en-US" sz="1200" b="0" dirty="0" smtClean="0">
              <a:cs typeface="Arial" pitchFamily="34" charset="0"/>
            </a:endParaRPr>
          </a:p>
          <a:p>
            <a:r>
              <a:rPr lang="en-US" sz="1200" b="0" dirty="0" smtClean="0">
                <a:cs typeface="Arial" pitchFamily="34" charset="0"/>
              </a:rPr>
              <a:t>This </a:t>
            </a:r>
            <a:r>
              <a:rPr lang="en-US" sz="1200" b="0" dirty="0">
                <a:cs typeface="Arial" pitchFamily="34" charset="0"/>
              </a:rPr>
              <a:t>is a new task in FY16. </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3.02 Tower Controller Visual Scanning</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l7.alamy.com/zooms/acf895334e0143a9969a120d582c7f8f/epa04011007-an-air-traffic-controller-uses-binoculars-to-observe-the-dpa43t.jpg"/>
          <p:cNvPicPr>
            <a:picLocks noChangeAspect="1" noChangeArrowheads="1"/>
          </p:cNvPicPr>
          <p:nvPr/>
        </p:nvPicPr>
        <p:blipFill rotWithShape="1">
          <a:blip r:embed="rId2">
            <a:extLst>
              <a:ext uri="{28A0092B-C50C-407E-A947-70E740481C1C}">
                <a14:useLocalDpi xmlns:a14="http://schemas.microsoft.com/office/drawing/2010/main" val="0"/>
              </a:ext>
            </a:extLst>
          </a:blip>
          <a:srcRect l="26085" t="-2057" b="54976"/>
          <a:stretch/>
        </p:blipFill>
        <p:spPr bwMode="auto">
          <a:xfrm>
            <a:off x="7010400" y="933607"/>
            <a:ext cx="1981200" cy="89519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1884110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34</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34</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827960512"/>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$3K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00200"/>
            <a:ext cx="4435475" cy="190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ATO Management Services has requested research to better understand why air traffic control specialists (ATCSs) fail field qualification training.   </a:t>
            </a:r>
            <a:r>
              <a:rPr lang="en-US" sz="900" b="0" dirty="0" err="1"/>
              <a:t>Developmentals</a:t>
            </a:r>
            <a:r>
              <a:rPr lang="en-US" sz="900" b="0" dirty="0"/>
              <a:t>, recently in training, will be surveyed.  </a:t>
            </a:r>
          </a:p>
          <a:p>
            <a:r>
              <a:rPr lang="en-US" sz="900" b="0" dirty="0" smtClean="0"/>
              <a:t>CAMI </a:t>
            </a:r>
            <a:r>
              <a:rPr lang="en-US" sz="900" b="0" dirty="0"/>
              <a:t>is </a:t>
            </a:r>
            <a:r>
              <a:rPr lang="en-US" sz="900" b="0" dirty="0" smtClean="0"/>
              <a:t>administering surveys to unsuccessful </a:t>
            </a:r>
            <a:r>
              <a:rPr lang="en-US" sz="900" b="0" dirty="0" err="1" smtClean="0"/>
              <a:t>developmentals</a:t>
            </a:r>
            <a:r>
              <a:rPr lang="en-US" sz="900" b="0" dirty="0" smtClean="0"/>
              <a:t> who were reassigned to a lower level facility after failing training at the first facility.  Eventually, other </a:t>
            </a:r>
            <a:r>
              <a:rPr lang="en-US" sz="900" b="0" dirty="0" err="1" smtClean="0"/>
              <a:t>developmentals</a:t>
            </a:r>
            <a:r>
              <a:rPr lang="en-US" sz="900" b="0" dirty="0" smtClean="0"/>
              <a:t>, both those who failed and left the FAA  and those who passed, will be surveyed. </a:t>
            </a:r>
          </a:p>
          <a:p>
            <a:r>
              <a:rPr lang="en-US" sz="900" b="0" dirty="0"/>
              <a:t>The National Employee Services Team (NEST, </a:t>
            </a:r>
            <a:r>
              <a:rPr lang="en-US" sz="900" b="0" dirty="0">
                <a:hlinkClick r:id="rId2"/>
              </a:rPr>
              <a:t>http://nwp.natca.net/nest.php</a:t>
            </a:r>
            <a:r>
              <a:rPr lang="en-US" sz="900" b="0" dirty="0"/>
              <a:t>) receives the outputs and will use the results to determine if interventions or policy changes to improve facility success rates are needed.</a:t>
            </a:r>
          </a:p>
          <a:p>
            <a:r>
              <a:rPr lang="en-US" altLang="en-US" sz="900" b="0" dirty="0" smtClean="0">
                <a:ea typeface="ＭＳ Ｐゴシック" pitchFamily="-65" charset="-128"/>
              </a:rPr>
              <a:t>Sponsor: AJG-R41</a:t>
            </a:r>
            <a:endParaRPr lang="en-US" altLang="en-US" sz="900" b="0" i="1" dirty="0" smtClean="0">
              <a:ea typeface="ＭＳ Ｐゴシック" pitchFamily="-65" charset="-128"/>
            </a:endParaRP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801404"/>
            <a:ext cx="2362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indent="-171450" defTabSz="457200" eaLnBrk="1" hangingPunct="1">
              <a:spcBef>
                <a:spcPct val="50000"/>
              </a:spcBef>
              <a:buSzPct val="70000"/>
              <a:defRPr/>
            </a:pPr>
            <a:r>
              <a:rPr lang="en-US" sz="1200" b="0" dirty="0" smtClean="0"/>
              <a:t>Preliminary </a:t>
            </a:r>
            <a:r>
              <a:rPr lang="en-US" sz="1200" b="0" dirty="0"/>
              <a:t>assessment of the data collected </a:t>
            </a:r>
            <a:r>
              <a:rPr lang="en-US" sz="1200" b="0" dirty="0" smtClean="0"/>
              <a:t>through 2016 for </a:t>
            </a:r>
            <a:r>
              <a:rPr lang="en-US" sz="1200" b="0" dirty="0"/>
              <a:t>the successful and unsuccessful </a:t>
            </a:r>
            <a:r>
              <a:rPr lang="en-US" sz="1200" b="0" dirty="0" err="1" smtClean="0"/>
              <a:t>developmentals</a:t>
            </a:r>
            <a:endParaRPr lang="en-US" sz="1200" b="0" dirty="0"/>
          </a:p>
        </p:txBody>
      </p:sp>
      <p:sp>
        <p:nvSpPr>
          <p:cNvPr id="17" name="Rectangle 21"/>
          <p:cNvSpPr>
            <a:spLocks noChangeArrowheads="1"/>
          </p:cNvSpPr>
          <p:nvPr/>
        </p:nvSpPr>
        <p:spPr bwMode="auto">
          <a:xfrm>
            <a:off x="0" y="3962400"/>
            <a:ext cx="449580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The project focus is on non-cognitive </a:t>
            </a:r>
            <a:r>
              <a:rPr lang="en-US" sz="1200" b="0" dirty="0"/>
              <a:t>factors  (e.g., management, training program, facility location, and/or facility culture) </a:t>
            </a:r>
            <a:r>
              <a:rPr lang="en-US" sz="1200" b="0" dirty="0" smtClean="0"/>
              <a:t>as perceived barriers </a:t>
            </a:r>
            <a:r>
              <a:rPr lang="en-US" sz="1200" b="0" dirty="0"/>
              <a:t>to </a:t>
            </a:r>
            <a:r>
              <a:rPr lang="en-US" sz="1200" b="0" dirty="0" smtClean="0"/>
              <a:t>success. </a:t>
            </a:r>
            <a:endParaRPr lang="en-US" sz="1200" b="0" dirty="0"/>
          </a:p>
          <a:p>
            <a:r>
              <a:rPr lang="en-US" sz="1200" b="0" dirty="0">
                <a:cs typeface="Arial" pitchFamily="34" charset="0"/>
              </a:rPr>
              <a:t>Researchers </a:t>
            </a:r>
            <a:r>
              <a:rPr lang="en-US" sz="1200" b="0" dirty="0" smtClean="0">
                <a:cs typeface="Arial" pitchFamily="34" charset="0"/>
              </a:rPr>
              <a:t>administer the </a:t>
            </a:r>
            <a:r>
              <a:rPr lang="en-US" sz="1200" b="0" dirty="0">
                <a:cs typeface="Arial" pitchFamily="34" charset="0"/>
              </a:rPr>
              <a:t>Controller Transfer Questionnaire (CTQ) to trainees who come to the Academy to retrain in tower after failing field training at </a:t>
            </a:r>
            <a:r>
              <a:rPr lang="en-US" sz="1200" b="0" dirty="0" err="1">
                <a:cs typeface="Arial" pitchFamily="34" charset="0"/>
              </a:rPr>
              <a:t>en</a:t>
            </a:r>
            <a:r>
              <a:rPr lang="en-US" sz="1200" b="0" dirty="0">
                <a:cs typeface="Arial" pitchFamily="34" charset="0"/>
              </a:rPr>
              <a:t> route and higher level TRACON facilities. </a:t>
            </a:r>
          </a:p>
          <a:p>
            <a:r>
              <a:rPr lang="en-US" sz="1200" b="0" dirty="0" smtClean="0">
                <a:cs typeface="Arial" pitchFamily="34" charset="0"/>
              </a:rPr>
              <a:t>NATCA coordination is in process for giving a </a:t>
            </a:r>
            <a:r>
              <a:rPr lang="en-US" sz="1200" b="0" dirty="0">
                <a:cs typeface="Arial" pitchFamily="34" charset="0"/>
              </a:rPr>
              <a:t>similar questionnaire to </a:t>
            </a:r>
            <a:r>
              <a:rPr lang="en-US" sz="1200" b="0" dirty="0" err="1">
                <a:cs typeface="Arial" pitchFamily="34" charset="0"/>
              </a:rPr>
              <a:t>developmentals</a:t>
            </a:r>
            <a:r>
              <a:rPr lang="en-US" sz="1200" b="0" dirty="0">
                <a:cs typeface="Arial" pitchFamily="34" charset="0"/>
              </a:rPr>
              <a:t> who fail and leave the FAA and </a:t>
            </a:r>
            <a:r>
              <a:rPr lang="en-US" sz="1200" b="0" dirty="0" err="1">
                <a:cs typeface="Arial" pitchFamily="34" charset="0"/>
              </a:rPr>
              <a:t>developmentals</a:t>
            </a:r>
            <a:r>
              <a:rPr lang="en-US" sz="1200" b="0" dirty="0">
                <a:cs typeface="Arial" pitchFamily="34" charset="0"/>
              </a:rPr>
              <a:t> who pass and become CPCs. </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5.07 </a:t>
            </a:r>
            <a:r>
              <a:rPr lang="en-US" sz="2800" dirty="0"/>
              <a:t>Understanding Why Some Developmental Controllers Fail to Succeed</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www.flyingmag.com/sites/flyingmag.com/files/styles/medium_1x_/public/import/2015/sites/all/files/_images/201505/Aviation-Careers-ATC.jpg?itok=PbMWxa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9900" y="1772514"/>
            <a:ext cx="2095352" cy="141261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3184754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35</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35</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1072523299"/>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$25K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00200"/>
            <a:ext cx="4435475" cy="20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FAA has invested substantial time and money in conducting job/task analyses (JTAs) for mission-critical occupations such as Air Traffic Control Specialist, but the JTAs were printed (and sometimes electronic documents) with limited distribution. The web-based </a:t>
            </a:r>
            <a:r>
              <a:rPr lang="en-US" sz="900" b="0" dirty="0" err="1"/>
              <a:t>JAIdB</a:t>
            </a:r>
            <a:r>
              <a:rPr lang="en-US" sz="900" b="0" dirty="0"/>
              <a:t> will ensure that the JTA data are accessible to FAA stakeholders who use the data.</a:t>
            </a:r>
          </a:p>
          <a:p>
            <a:r>
              <a:rPr lang="en-US" sz="900" b="0" dirty="0"/>
              <a:t>CAMI will develop a web-based database for capturing JTA data, providing a single point of access to those data for the FAA’s HF and training communities of interest within the FAA. </a:t>
            </a:r>
          </a:p>
          <a:p>
            <a:r>
              <a:rPr lang="en-US" sz="900" b="0" dirty="0" smtClean="0"/>
              <a:t>The </a:t>
            </a:r>
            <a:r>
              <a:rPr lang="en-US" sz="900" b="0" dirty="0"/>
              <a:t>intent is to transition management of the </a:t>
            </a:r>
            <a:r>
              <a:rPr lang="en-US" sz="900" b="0" dirty="0" err="1"/>
              <a:t>JAIdB</a:t>
            </a:r>
            <a:r>
              <a:rPr lang="en-US" sz="900" b="0" dirty="0"/>
              <a:t> to ATO Technical Training (AJI-2).</a:t>
            </a:r>
          </a:p>
          <a:p>
            <a:r>
              <a:rPr lang="en-US" altLang="en-US" sz="900" b="0" dirty="0" smtClean="0">
                <a:ea typeface="ＭＳ Ｐゴシック" pitchFamily="-65" charset="-128"/>
              </a:rPr>
              <a:t>Sponsors: Human Resource Services (AHF-10), ATO Technical Training (AJI-213)</a:t>
            </a:r>
            <a:endParaRPr lang="en-US" altLang="en-US" sz="900" b="0" i="1" dirty="0" smtClean="0">
              <a:ea typeface="ＭＳ Ｐゴシック" pitchFamily="-65" charset="-128"/>
            </a:endParaRP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801404"/>
            <a:ext cx="23622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indent="-171450" defTabSz="457200" eaLnBrk="1" hangingPunct="1">
              <a:spcBef>
                <a:spcPct val="50000"/>
              </a:spcBef>
              <a:buSzPct val="70000"/>
              <a:defRPr/>
            </a:pPr>
            <a:r>
              <a:rPr lang="en-US" sz="1200" b="0" dirty="0" smtClean="0"/>
              <a:t>Cloud-based job analysis database (August 2016)</a:t>
            </a:r>
          </a:p>
          <a:p>
            <a:pPr marL="171450" indent="-171450" defTabSz="457200" eaLnBrk="1" hangingPunct="1">
              <a:spcBef>
                <a:spcPct val="50000"/>
              </a:spcBef>
              <a:buSzPct val="70000"/>
              <a:defRPr/>
            </a:pPr>
            <a:r>
              <a:rPr lang="en-US" sz="1200" b="0" dirty="0" smtClean="0"/>
              <a:t>Includes controller (ATCS), technician (ATSS), </a:t>
            </a:r>
            <a:r>
              <a:rPr lang="en-US" sz="1200" b="0" dirty="0"/>
              <a:t>and </a:t>
            </a:r>
            <a:r>
              <a:rPr lang="en-US" sz="1200" b="0" dirty="0" smtClean="0"/>
              <a:t>operations research analyst (ORA) job analysis data </a:t>
            </a:r>
            <a:endParaRPr lang="en-US" sz="1200" b="0" dirty="0"/>
          </a:p>
          <a:p>
            <a:pPr marL="171450" indent="-171450" defTabSz="457200" eaLnBrk="1" hangingPunct="1">
              <a:spcBef>
                <a:spcPct val="50000"/>
              </a:spcBef>
              <a:buSzPct val="70000"/>
              <a:defRPr/>
            </a:pPr>
            <a:endParaRPr lang="en-US" sz="1200" b="0" dirty="0"/>
          </a:p>
        </p:txBody>
      </p:sp>
      <p:sp>
        <p:nvSpPr>
          <p:cNvPr id="17" name="Rectangle 21"/>
          <p:cNvSpPr>
            <a:spLocks noChangeArrowheads="1"/>
          </p:cNvSpPr>
          <p:nvPr/>
        </p:nvSpPr>
        <p:spPr bwMode="auto">
          <a:xfrm>
            <a:off x="0" y="3962400"/>
            <a:ext cx="4495800" cy="227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a:cs typeface="Arial" pitchFamily="34" charset="0"/>
              </a:rPr>
              <a:t>American Institutes for Research </a:t>
            </a:r>
            <a:r>
              <a:rPr lang="en-US" sz="1200" b="0" dirty="0" smtClean="0">
                <a:cs typeface="Arial" pitchFamily="34" charset="0"/>
              </a:rPr>
              <a:t>(AIR) hosted </a:t>
            </a:r>
            <a:r>
              <a:rPr lang="en-US" sz="1200" b="0" dirty="0">
                <a:cs typeface="Arial" pitchFamily="34" charset="0"/>
              </a:rPr>
              <a:t>a workshop on cognitive task analysis in </a:t>
            </a:r>
            <a:r>
              <a:rPr lang="en-US" sz="1200" b="0" dirty="0" smtClean="0">
                <a:cs typeface="Arial" pitchFamily="34" charset="0"/>
              </a:rPr>
              <a:t>FY2015 </a:t>
            </a:r>
            <a:r>
              <a:rPr lang="en-US" sz="1200" b="0" dirty="0">
                <a:cs typeface="Arial" pitchFamily="34" charset="0"/>
              </a:rPr>
              <a:t>and delivered recommendations on how to incorporate cognitive task analysis information into the Job Analysis Information Database (</a:t>
            </a:r>
            <a:r>
              <a:rPr lang="en-US" sz="1200" b="0" dirty="0" err="1">
                <a:cs typeface="Arial" pitchFamily="34" charset="0"/>
              </a:rPr>
              <a:t>JAIdB</a:t>
            </a:r>
            <a:r>
              <a:rPr lang="en-US" sz="1200" b="0" dirty="0" smtClean="0">
                <a:cs typeface="Arial" pitchFamily="34" charset="0"/>
              </a:rPr>
              <a:t>).</a:t>
            </a:r>
          </a:p>
          <a:p>
            <a:r>
              <a:rPr lang="en-US" sz="1200" b="0" dirty="0" smtClean="0">
                <a:cs typeface="Arial" pitchFamily="34" charset="0"/>
              </a:rPr>
              <a:t>AIR Version </a:t>
            </a:r>
            <a:r>
              <a:rPr lang="en-US" sz="1200" b="0" dirty="0">
                <a:cs typeface="Arial" pitchFamily="34" charset="0"/>
              </a:rPr>
              <a:t>2.0 of the </a:t>
            </a:r>
            <a:r>
              <a:rPr lang="en-US" sz="1200" b="0" dirty="0" err="1">
                <a:cs typeface="Arial" pitchFamily="34" charset="0"/>
              </a:rPr>
              <a:t>JAIdB</a:t>
            </a:r>
            <a:r>
              <a:rPr lang="en-US" sz="1200" b="0" dirty="0">
                <a:cs typeface="Arial" pitchFamily="34" charset="0"/>
              </a:rPr>
              <a:t> in </a:t>
            </a:r>
            <a:r>
              <a:rPr lang="en-US" sz="1200" b="0" dirty="0" smtClean="0">
                <a:cs typeface="Arial" pitchFamily="34" charset="0"/>
              </a:rPr>
              <a:t>FY2015.</a:t>
            </a:r>
            <a:endParaRPr lang="en-US" sz="1200" b="0" dirty="0">
              <a:cs typeface="Arial" pitchFamily="34" charset="0"/>
            </a:endParaRPr>
          </a:p>
          <a:p>
            <a:r>
              <a:rPr lang="en-US" sz="1200" b="0" dirty="0">
                <a:cs typeface="Arial" pitchFamily="34" charset="0"/>
              </a:rPr>
              <a:t>Work is underway to populate the database with job analysis information</a:t>
            </a:r>
            <a:r>
              <a:rPr lang="en-US" sz="1200" b="0" dirty="0" smtClean="0">
                <a:cs typeface="Arial" pitchFamily="34" charset="0"/>
              </a:rPr>
              <a:t>.</a:t>
            </a:r>
          </a:p>
          <a:p>
            <a:r>
              <a:rPr lang="en-US" sz="1200" b="0" dirty="0" err="1" smtClean="0">
                <a:cs typeface="Arial" pitchFamily="34" charset="0"/>
              </a:rPr>
              <a:t>JAIdB</a:t>
            </a:r>
            <a:r>
              <a:rPr lang="en-US" sz="1200" b="0" dirty="0" smtClean="0">
                <a:cs typeface="Arial" pitchFamily="34" charset="0"/>
              </a:rPr>
              <a:t> will be installed  and configured on the FAA Cloud in FY2016. This will provide easy access to all potential users.</a:t>
            </a:r>
            <a:endParaRPr lang="en-US" sz="1200" b="0" dirty="0">
              <a:cs typeface="Arial" pitchFamily="34" charset="0"/>
            </a:endParaRPr>
          </a:p>
          <a:p>
            <a:pPr marL="0" indent="0">
              <a:buNone/>
            </a:pPr>
            <a:endParaRPr lang="en-US" sz="1200" b="0" dirty="0">
              <a:cs typeface="Arial" pitchFamily="34" charset="0"/>
            </a:endParaRPr>
          </a:p>
        </p:txBody>
      </p:sp>
      <p:sp>
        <p:nvSpPr>
          <p:cNvPr id="21" name="Rectangle 2"/>
          <p:cNvSpPr>
            <a:spLocks noGrp="1" noChangeArrowheads="1"/>
          </p:cNvSpPr>
          <p:nvPr>
            <p:ph type="title"/>
          </p:nvPr>
        </p:nvSpPr>
        <p:spPr>
          <a:xfrm>
            <a:off x="36512" y="26719"/>
            <a:ext cx="9107488" cy="990600"/>
          </a:xfrm>
          <a:noFill/>
        </p:spPr>
        <p:txBody>
          <a:bodyPr/>
          <a:lstStyle/>
          <a:p>
            <a:pPr algn="ctr" eaLnBrk="1" hangingPunct="1"/>
            <a:r>
              <a:rPr lang="en-US" altLang="en-US" sz="2800" dirty="0" smtClean="0"/>
              <a:t>5.09 </a:t>
            </a:r>
            <a:r>
              <a:rPr lang="en-US" sz="2800" dirty="0"/>
              <a:t>Job Analysis Information Database (</a:t>
            </a:r>
            <a:r>
              <a:rPr lang="en-US" sz="2800" dirty="0" err="1"/>
              <a:t>JAIdB</a:t>
            </a:r>
            <a:r>
              <a:rPr lang="en-US" sz="2800" dirty="0"/>
              <a:t>) Enhancement</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p:nvPr/>
        </p:nvSpPr>
        <p:spPr>
          <a:xfrm>
            <a:off x="4724400" y="4035623"/>
            <a:ext cx="1398139" cy="307777"/>
          </a:xfrm>
          <a:prstGeom prst="rect">
            <a:avLst/>
          </a:prstGeom>
        </p:spPr>
        <p:txBody>
          <a:bodyPr wrap="none">
            <a:spAutoFit/>
          </a:bodyPr>
          <a:lstStyle/>
          <a:p>
            <a:pPr algn="ctr" fontAlgn="b">
              <a:spcBef>
                <a:spcPct val="0"/>
              </a:spcBef>
              <a:buNone/>
            </a:pPr>
            <a:r>
              <a:rPr lang="en-US" sz="1400" b="1" dirty="0" smtClean="0">
                <a:latin typeface="Arial" pitchFamily="34" charset="0"/>
                <a:cs typeface="Arial" pitchFamily="34" charset="0"/>
              </a:rPr>
              <a:t>$353K in FY13</a:t>
            </a:r>
            <a:endParaRPr lang="en-US" sz="1400" b="1" dirty="0">
              <a:latin typeface="Arial" pitchFamily="34" charset="0"/>
              <a:cs typeface="Arial" pitchFamily="34" charset="0"/>
            </a:endParaRPr>
          </a:p>
        </p:txBody>
      </p:sp>
      <p:pic>
        <p:nvPicPr>
          <p:cNvPr id="3074" name="Picture 2" descr="http://www.economicmodeling.com/wp-content/uploads/JobBoardsGraph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7800" y="1793549"/>
            <a:ext cx="2154767" cy="1616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2522355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PROJECTS ENDING AFTER FY2017</a:t>
            </a:r>
            <a:endParaRPr lang="en-US"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36</a:t>
            </a:fld>
            <a:endParaRPr lang="en-US" dirty="0"/>
          </a:p>
        </p:txBody>
      </p:sp>
    </p:spTree>
    <p:extLst>
      <p:ext uri="{BB962C8B-B14F-4D97-AF65-F5344CB8AC3E}">
        <p14:creationId xmlns:p14="http://schemas.microsoft.com/office/powerpoint/2010/main" val="3455675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37</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37</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Out Year Funding Requirements</a:t>
            </a:r>
            <a:r>
              <a:rPr lang="en-US" altLang="en-US" sz="1800" b="0" dirty="0"/>
              <a:t> </a:t>
            </a:r>
            <a:endParaRPr lang="en-US" altLang="en-US" sz="1800" dirty="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1584487471"/>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$46K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$67K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$85K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$95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19250"/>
            <a:ext cx="4435475" cy="190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This is an infrastructure project in support of the FAA Academy and ATO Management Services (AJG-R41) that provides a data repository for tracking ATC student training performance.</a:t>
            </a:r>
          </a:p>
          <a:p>
            <a:r>
              <a:rPr lang="en-US" sz="900" b="0" dirty="0"/>
              <a:t>The database allows CAMI human factors scientists to answer research questions posed by ATO sponsors using data such as: individual attributes (aptitude and experience); training performance criteria; and other outcome measures. </a:t>
            </a:r>
          </a:p>
          <a:p>
            <a:r>
              <a:rPr lang="en-US" sz="900" b="0" dirty="0"/>
              <a:t>This research supports evaluation of proposed strategies, tests, or interventions in training, placement, and/or promotion of ATCSs</a:t>
            </a:r>
            <a:r>
              <a:rPr lang="en-US" sz="900" b="0" dirty="0" smtClean="0"/>
              <a:t>, and </a:t>
            </a:r>
            <a:r>
              <a:rPr lang="en-US" sz="900" b="0" dirty="0"/>
              <a:t>supports data-driven decision-making by the ATO.</a:t>
            </a:r>
          </a:p>
          <a:p>
            <a:r>
              <a:rPr lang="en-US" altLang="en-US" sz="900" b="0" dirty="0" smtClean="0">
                <a:ea typeface="ＭＳ Ｐゴシック" pitchFamily="-65" charset="-128"/>
              </a:rPr>
              <a:t>Sponsor</a:t>
            </a:r>
            <a:r>
              <a:rPr lang="en-US" altLang="en-US" sz="900" b="0" dirty="0">
                <a:ea typeface="ＭＳ Ｐゴシック" pitchFamily="-65" charset="-128"/>
              </a:rPr>
              <a:t>: </a:t>
            </a:r>
            <a:r>
              <a:rPr lang="en-US" altLang="en-US" sz="900" b="0" dirty="0" smtClean="0">
                <a:ea typeface="ＭＳ Ｐゴシック" pitchFamily="-65" charset="-128"/>
              </a:rPr>
              <a:t>ATO Management Services (AJG-R41)</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0"/>
            <a:ext cx="2590801"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eaLnBrk="1" hangingPunct="1">
              <a:spcBef>
                <a:spcPct val="50000"/>
              </a:spcBef>
            </a:pPr>
            <a:r>
              <a:rPr lang="en-US" altLang="en-US" sz="1200" b="0" dirty="0">
                <a:ea typeface="ＭＳ Ｐゴシック" pitchFamily="-65" charset="-128"/>
              </a:rPr>
              <a:t>This research supports evaluation of proposed strategies, tests, or interventions in training, placement, and/or promotion of ATCSs.</a:t>
            </a:r>
            <a:r>
              <a:rPr lang="en-US" sz="1200" b="0" dirty="0" smtClean="0">
                <a:ea typeface="ＭＳ Ｐゴシック" pitchFamily="-65" charset="-128"/>
              </a:rPr>
              <a:t>  </a:t>
            </a:r>
          </a:p>
          <a:p>
            <a:pPr eaLnBrk="1" hangingPunct="1">
              <a:spcBef>
                <a:spcPct val="50000"/>
              </a:spcBef>
            </a:pPr>
            <a:endParaRPr lang="en-US" altLang="en-US" sz="1200" b="0" dirty="0" smtClean="0">
              <a:ea typeface="ＭＳ Ｐゴシック" pitchFamily="-65" charset="-128"/>
            </a:endParaRPr>
          </a:p>
          <a:p>
            <a:pPr eaLnBrk="1" hangingPunct="1">
              <a:spcBef>
                <a:spcPct val="50000"/>
              </a:spcBef>
              <a:buFontTx/>
              <a:buNone/>
            </a:pP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204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latin typeface="Arial" pitchFamily="34" charset="0"/>
                <a:cs typeface="Arial" pitchFamily="34" charset="0"/>
              </a:rPr>
              <a:t>Established </a:t>
            </a:r>
            <a:r>
              <a:rPr lang="en-US" sz="1200" b="0" dirty="0">
                <a:latin typeface="Arial" pitchFamily="34" charset="0"/>
                <a:cs typeface="Arial" pitchFamily="34" charset="0"/>
              </a:rPr>
              <a:t>Memoranda of Understanding in previous years with multiple offices to allow CAMI to collect and match various types of data for ATCS </a:t>
            </a:r>
            <a:r>
              <a:rPr lang="en-US" sz="1200" b="0" dirty="0" err="1">
                <a:latin typeface="Arial" pitchFamily="34" charset="0"/>
                <a:cs typeface="Arial" pitchFamily="34" charset="0"/>
              </a:rPr>
              <a:t>developmentals</a:t>
            </a:r>
            <a:r>
              <a:rPr lang="en-US" sz="1200" b="0" dirty="0">
                <a:latin typeface="Arial" pitchFamily="34" charset="0"/>
                <a:cs typeface="Arial" pitchFamily="34" charset="0"/>
              </a:rPr>
              <a:t>.</a:t>
            </a:r>
          </a:p>
          <a:p>
            <a:r>
              <a:rPr lang="en-US" sz="1200" b="0" dirty="0">
                <a:latin typeface="Arial" pitchFamily="34" charset="0"/>
                <a:cs typeface="Arial" pitchFamily="34" charset="0"/>
              </a:rPr>
              <a:t>Software and procedures were developed to process, review, and match the data. </a:t>
            </a:r>
            <a:endParaRPr lang="en-US" sz="1200" b="0" dirty="0" smtClean="0">
              <a:latin typeface="Arial" pitchFamily="34" charset="0"/>
              <a:cs typeface="Arial" pitchFamily="34" charset="0"/>
            </a:endParaRPr>
          </a:p>
          <a:p>
            <a:r>
              <a:rPr lang="en-US" sz="1200" b="0" dirty="0" smtClean="0">
                <a:latin typeface="Arial" pitchFamily="34" charset="0"/>
                <a:cs typeface="Arial" pitchFamily="34" charset="0"/>
              </a:rPr>
              <a:t>Used data from database to assess </a:t>
            </a:r>
            <a:r>
              <a:rPr lang="en-US" sz="1200" b="0" dirty="0">
                <a:latin typeface="Arial" pitchFamily="34" charset="0"/>
                <a:cs typeface="Arial" pitchFamily="34" charset="0"/>
              </a:rPr>
              <a:t>training outcomes when </a:t>
            </a:r>
            <a:r>
              <a:rPr lang="en-US" sz="1200" b="0" dirty="0" smtClean="0">
                <a:latin typeface="Arial" pitchFamily="34" charset="0"/>
                <a:cs typeface="Arial" pitchFamily="34" charset="0"/>
              </a:rPr>
              <a:t>controllers </a:t>
            </a:r>
            <a:r>
              <a:rPr lang="en-US" sz="1200" b="0" dirty="0">
                <a:latin typeface="Arial" pitchFamily="34" charset="0"/>
                <a:cs typeface="Arial" pitchFamily="34" charset="0"/>
              </a:rPr>
              <a:t>who were unsuccessful in training at their first assigned facility were allowed to transfer to a lower-level ATC facility. </a:t>
            </a:r>
          </a:p>
          <a:p>
            <a:endParaRPr lang="en-US" sz="1200" b="0" dirty="0"/>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2.03 Longitudinal Database of ATCS Training and Performance: Predictors of Training Success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68" r="11679"/>
          <a:stretch/>
        </p:blipFill>
        <p:spPr bwMode="auto">
          <a:xfrm>
            <a:off x="7086601" y="1528916"/>
            <a:ext cx="1905000" cy="198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1993969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38</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38</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887228486"/>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19250"/>
            <a:ext cx="4435475"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FAA Academy Air Traffic Division requires approaches for improving the rating of developmental air traffic control specialists (ATC students) that are based on scientific data and state-of-the-art (best) practices.</a:t>
            </a:r>
          </a:p>
          <a:p>
            <a:r>
              <a:rPr lang="en-US" sz="900" b="0" dirty="0"/>
              <a:t>FY2016 task: Help the Academy document and improve the reliability of the raters who evaluate ATC student performance at the end of their Initial courses. </a:t>
            </a:r>
          </a:p>
          <a:p>
            <a:pPr marL="341313" lvl="1" indent="-111125"/>
            <a:r>
              <a:rPr lang="en-US" sz="900" dirty="0"/>
              <a:t>Provide expertise and training on the psychological biases and errors that can impact performance ratings. Incorporate best practices in this area. </a:t>
            </a:r>
          </a:p>
          <a:p>
            <a:pPr marL="341313" lvl="1" indent="-111125"/>
            <a:r>
              <a:rPr lang="en-US" sz="900" dirty="0"/>
              <a:t>Analyze practice ratings made during the training program to document their reliability. </a:t>
            </a:r>
          </a:p>
          <a:p>
            <a:r>
              <a:rPr lang="en-US" altLang="en-US" sz="900" b="0" dirty="0" smtClean="0">
                <a:ea typeface="ＭＳ Ｐゴシック" pitchFamily="-65" charset="-128"/>
              </a:rPr>
              <a:t>Sponsor: ATO Technical Training (AJI-2)</a:t>
            </a:r>
          </a:p>
          <a:p>
            <a:pPr lvl="0"/>
            <a:r>
              <a:rPr lang="en-US" sz="900" b="0" dirty="0" smtClean="0"/>
              <a:t>Stakeholders: FAA Academy (AMA-1, AMA-500)</a:t>
            </a:r>
            <a:endParaRPr lang="en-US" sz="900" b="0" dirty="0"/>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0"/>
            <a:ext cx="2057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eaLnBrk="1" hangingPunct="1">
              <a:spcBef>
                <a:spcPct val="50000"/>
              </a:spcBef>
            </a:pPr>
            <a:r>
              <a:rPr lang="en-US" altLang="en-US" sz="1200" b="0" dirty="0">
                <a:ea typeface="ＭＳ Ｐゴシック" pitchFamily="-65" charset="-128"/>
              </a:rPr>
              <a:t>Help the Academy document and improve the reliability of the raters who evaluate ATC student performance at the end of their Initial courses. </a:t>
            </a:r>
          </a:p>
          <a:p>
            <a:pPr eaLnBrk="1" hangingPunct="1">
              <a:spcBef>
                <a:spcPct val="50000"/>
              </a:spcBef>
              <a:buFontTx/>
              <a:buNone/>
            </a:pPr>
            <a:endParaRPr lang="en-US" altLang="en-US" sz="1200" b="0" dirty="0">
              <a:ea typeface="ＭＳ Ｐゴシック" pitchFamily="-65" charset="-128"/>
            </a:endParaRPr>
          </a:p>
        </p:txBody>
      </p:sp>
      <p:sp>
        <p:nvSpPr>
          <p:cNvPr id="17" name="Rectangle 21"/>
          <p:cNvSpPr>
            <a:spLocks noChangeArrowheads="1"/>
          </p:cNvSpPr>
          <p:nvPr/>
        </p:nvSpPr>
        <p:spPr bwMode="auto">
          <a:xfrm>
            <a:off x="0" y="4066401"/>
            <a:ext cx="449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r>
              <a:rPr lang="en-US" altLang="en-US" sz="1200" b="0" dirty="0" smtClean="0">
                <a:solidFill>
                  <a:srgbClr val="000000"/>
                </a:solidFill>
              </a:rPr>
              <a:t>New project in FY2016</a:t>
            </a:r>
            <a:endParaRPr lang="en-US" altLang="en-US" sz="1200" b="0" dirty="0">
              <a:solidFill>
                <a:srgbClr val="000000"/>
              </a:solidFill>
            </a:endParaRP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2.07 Data-Driven Decision Support for FAA Academy Air Traffic Division</a:t>
            </a:r>
          </a:p>
        </p:txBody>
      </p:sp>
      <p:pic>
        <p:nvPicPr>
          <p:cNvPr id="3074" name="Picture 2" descr="http://www.boldmethod.com/images/blog/2014/01/air-route-traffic-control-center/radar-train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975917"/>
            <a:ext cx="2464033" cy="164358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937228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39</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39</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1373898019"/>
              </p:ext>
            </p:extLst>
          </p:nvPr>
        </p:nvGraphicFramePr>
        <p:xfrm>
          <a:off x="4800600" y="4343400"/>
          <a:ext cx="3744914" cy="854075"/>
        </p:xfrm>
        <a:graphic>
          <a:graphicData uri="http://schemas.openxmlformats.org/drawingml/2006/table">
            <a:tbl>
              <a:tblPr/>
              <a:tblGrid>
                <a:gridCol w="749645"/>
                <a:gridCol w="774356"/>
                <a:gridCol w="761999"/>
                <a:gridCol w="762001"/>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$500K </a:t>
                      </a:r>
                      <a:r>
                        <a:rPr kumimoji="0" lang="en-US" sz="1000" b="0" i="0" u="none" strike="noStrike" kern="1200" cap="none" normalizeH="0" baseline="0" dirty="0" smtClean="0">
                          <a:ln>
                            <a:noFill/>
                          </a:ln>
                          <a:solidFill>
                            <a:schemeClr val="tx1"/>
                          </a:solidFill>
                          <a:effectLst/>
                          <a:latin typeface="Arial" pitchFamily="34" charset="0"/>
                          <a:ea typeface="+mn-ea"/>
                          <a:cs typeface="Arial" pitchFamily="34" charset="0"/>
                        </a:rPr>
                        <a:t>AJW Ops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524000"/>
            <a:ext cx="4435475" cy="207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The Technical Operations organization (AJW) is seeking methods to improve recruitment and selection of qualified applicants for the job of Airway Transportation Systems Specialist (ATSS).</a:t>
            </a:r>
          </a:p>
          <a:p>
            <a:r>
              <a:rPr lang="en-US" sz="900" b="0" dirty="0">
                <a:cs typeface="Arial" pitchFamily="34" charset="0"/>
              </a:rPr>
              <a:t>Develop an objective assessment of the electronics knowledge and skills that are required at the time of hire and are essential to the performance of critical and/or important job duties and tasks. </a:t>
            </a:r>
          </a:p>
          <a:p>
            <a:r>
              <a:rPr lang="en-US" sz="900" b="0" dirty="0">
                <a:cs typeface="Arial" pitchFamily="34" charset="0"/>
              </a:rPr>
              <a:t>The proposed assessment (a test battery delivered via the Internet) would provide objective verification of the applicant’s claimed experience and expertise in electronics.</a:t>
            </a:r>
          </a:p>
          <a:p>
            <a:r>
              <a:rPr lang="en-US" sz="900" b="0" dirty="0">
                <a:cs typeface="Arial" pitchFamily="34" charset="0"/>
              </a:rPr>
              <a:t>In this first project phase, CAMI will define the requirements for a contractor to develop a suitable test battery, culminating in a contract SOW.</a:t>
            </a:r>
            <a:endParaRPr lang="en-US" sz="900" b="0" dirty="0"/>
          </a:p>
          <a:p>
            <a:r>
              <a:rPr lang="en-US" altLang="en-US" sz="900" b="0" dirty="0" smtClean="0">
                <a:ea typeface="ＭＳ Ｐゴシック" pitchFamily="-65" charset="-128"/>
              </a:rPr>
              <a:t>Sponsor: </a:t>
            </a:r>
            <a:r>
              <a:rPr lang="en-US" sz="900" b="0" dirty="0" smtClean="0"/>
              <a:t>ATO Management Services (AJG-R42)</a:t>
            </a:r>
            <a:endParaRPr lang="en-US" altLang="en-US" sz="900" b="0" i="1" dirty="0" smtClean="0">
              <a:ea typeface="ＭＳ Ｐゴシック" pitchFamily="-65" charset="-128"/>
            </a:endParaRP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76400"/>
            <a:ext cx="2362200" cy="204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lvl="0" indent="-171450"/>
            <a:r>
              <a:rPr lang="en-US" sz="1200" b="0" dirty="0" smtClean="0"/>
              <a:t>Concept of Operations for pre-hire testing of electronics knowledge and skill</a:t>
            </a:r>
          </a:p>
          <a:p>
            <a:pPr marL="171450" lvl="0" indent="-171450"/>
            <a:r>
              <a:rPr lang="en-US" sz="1200" b="0" dirty="0" smtClean="0"/>
              <a:t>ATSS knowledge and skill test feasibility evaluation report and briefing</a:t>
            </a:r>
          </a:p>
          <a:p>
            <a:pPr marL="171450" lvl="0" indent="-171450"/>
            <a:r>
              <a:rPr lang="en-US" sz="1200" b="0" dirty="0" smtClean="0"/>
              <a:t>SOW for test battery development (for procurement)</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5.05 Develop a Pre-hire Assessment of </a:t>
            </a:r>
            <a:br>
              <a:rPr lang="en-US" altLang="en-US" sz="2800" dirty="0" smtClean="0"/>
            </a:br>
            <a:r>
              <a:rPr lang="en-US" altLang="en-US" sz="2800" dirty="0" smtClean="0"/>
              <a:t>ATSS Applicants’ Electronics Technical Knowledge and Skills</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p:nvPr/>
        </p:nvSpPr>
        <p:spPr>
          <a:xfrm>
            <a:off x="4860925" y="3999011"/>
            <a:ext cx="1398139" cy="307777"/>
          </a:xfrm>
          <a:prstGeom prst="rect">
            <a:avLst/>
          </a:prstGeom>
        </p:spPr>
        <p:txBody>
          <a:bodyPr wrap="none">
            <a:spAutoFit/>
          </a:bodyPr>
          <a:lstStyle/>
          <a:p>
            <a:pPr algn="ctr" fontAlgn="b">
              <a:spcBef>
                <a:spcPct val="0"/>
              </a:spcBef>
              <a:buNone/>
            </a:pPr>
            <a:r>
              <a:rPr lang="en-US" sz="1400" b="1" dirty="0" smtClean="0">
                <a:latin typeface="Arial" pitchFamily="34" charset="0"/>
                <a:cs typeface="Arial" pitchFamily="34" charset="0"/>
              </a:rPr>
              <a:t>$269K in FY13</a:t>
            </a:r>
            <a:endParaRPr lang="en-US" sz="1400" b="1" dirty="0">
              <a:latin typeface="Arial" pitchFamily="34" charset="0"/>
              <a:cs typeface="Arial" pitchFamily="34" charset="0"/>
            </a:endParaRPr>
          </a:p>
        </p:txBody>
      </p:sp>
      <p:sp>
        <p:nvSpPr>
          <p:cNvPr id="20" name="Rectangle 129"/>
          <p:cNvSpPr>
            <a:spLocks noChangeArrowheads="1"/>
          </p:cNvSpPr>
          <p:nvPr/>
        </p:nvSpPr>
        <p:spPr bwMode="auto">
          <a:xfrm>
            <a:off x="307974" y="3962400"/>
            <a:ext cx="3806825" cy="20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171450" indent="-171450"/>
            <a:r>
              <a:rPr lang="en-US" sz="900" b="0" dirty="0">
                <a:latin typeface="Arial" pitchFamily="34" charset="0"/>
                <a:cs typeface="Arial" pitchFamily="34" charset="0"/>
              </a:rPr>
              <a:t>New research task – no previous </a:t>
            </a:r>
            <a:r>
              <a:rPr lang="en-US" sz="900" b="0" dirty="0" smtClean="0">
                <a:latin typeface="Arial" pitchFamily="34" charset="0"/>
                <a:cs typeface="Arial" pitchFamily="34" charset="0"/>
              </a:rPr>
              <a:t>activity</a:t>
            </a:r>
          </a:p>
          <a:p>
            <a:pPr marL="166688" indent="-166688"/>
            <a:r>
              <a:rPr lang="en-US" sz="900" b="0" dirty="0" smtClean="0">
                <a:cs typeface="Arial" pitchFamily="34" charset="0"/>
              </a:rPr>
              <a:t>Funding issue:  </a:t>
            </a:r>
          </a:p>
          <a:p>
            <a:pPr marL="166688">
              <a:buNone/>
            </a:pPr>
            <a:r>
              <a:rPr lang="en-US" sz="900" b="0" dirty="0" smtClean="0">
                <a:cs typeface="Arial" pitchFamily="34" charset="0"/>
              </a:rPr>
              <a:t>The </a:t>
            </a:r>
            <a:r>
              <a:rPr lang="en-US" sz="900" b="0" dirty="0">
                <a:cs typeface="Arial" pitchFamily="34" charset="0"/>
              </a:rPr>
              <a:t>initial estimate for </a:t>
            </a:r>
            <a:r>
              <a:rPr lang="en-US" sz="900" b="0" dirty="0" smtClean="0">
                <a:cs typeface="Arial" pitchFamily="34" charset="0"/>
              </a:rPr>
              <a:t>test battery </a:t>
            </a:r>
            <a:r>
              <a:rPr lang="en-US" sz="900" b="0" dirty="0">
                <a:cs typeface="Arial" pitchFamily="34" charset="0"/>
              </a:rPr>
              <a:t>development is </a:t>
            </a:r>
            <a:r>
              <a:rPr lang="en-US" sz="900" b="0" dirty="0" smtClean="0">
                <a:cs typeface="Arial" pitchFamily="34" charset="0"/>
              </a:rPr>
              <a:t>$500K </a:t>
            </a:r>
            <a:r>
              <a:rPr lang="en-US" sz="900" b="0" dirty="0">
                <a:cs typeface="Arial" pitchFamily="34" charset="0"/>
              </a:rPr>
              <a:t>and the BLI </a:t>
            </a:r>
            <a:r>
              <a:rPr lang="en-US" sz="900" b="0" dirty="0" smtClean="0">
                <a:cs typeface="Arial" pitchFamily="34" charset="0"/>
              </a:rPr>
              <a:t>contract funding </a:t>
            </a:r>
            <a:r>
              <a:rPr lang="en-US" sz="900" b="0" dirty="0">
                <a:cs typeface="Arial" pitchFamily="34" charset="0"/>
              </a:rPr>
              <a:t>level is much less than this </a:t>
            </a:r>
            <a:r>
              <a:rPr lang="en-US" sz="900" b="0" dirty="0" smtClean="0">
                <a:cs typeface="Arial" pitchFamily="34" charset="0"/>
              </a:rPr>
              <a:t>($0K in FY16 and $230K in FY17 for </a:t>
            </a:r>
            <a:r>
              <a:rPr lang="en-US" sz="900" b="0" dirty="0">
                <a:cs typeface="Arial" pitchFamily="34" charset="0"/>
              </a:rPr>
              <a:t>all requirements</a:t>
            </a:r>
            <a:r>
              <a:rPr lang="en-US" sz="900" b="0" dirty="0" smtClean="0">
                <a:cs typeface="Arial" pitchFamily="34" charset="0"/>
              </a:rPr>
              <a:t>). AJW may fund this with Ops $.</a:t>
            </a:r>
            <a:endParaRPr lang="en-US" sz="900" b="0" dirty="0">
              <a:cs typeface="Arial" pitchFamily="34" charset="0"/>
            </a:endParaRPr>
          </a:p>
          <a:p>
            <a:pPr marL="171450" indent="-171450"/>
            <a:r>
              <a:rPr lang="en-US" sz="900" b="0" dirty="0" smtClean="0">
                <a:latin typeface="Arial" pitchFamily="34" charset="0"/>
                <a:cs typeface="Arial" pitchFamily="34" charset="0"/>
              </a:rPr>
              <a:t>Contracting plan for test battery:</a:t>
            </a:r>
          </a:p>
          <a:p>
            <a:pPr marL="344488" indent="-177800">
              <a:buFont typeface="+mj-lt"/>
              <a:buAutoNum type="alphaLcParenR"/>
            </a:pPr>
            <a:r>
              <a:rPr lang="en-US" sz="900" b="0" dirty="0" smtClean="0">
                <a:cs typeface="Arial" pitchFamily="34" charset="0"/>
              </a:rPr>
              <a:t>identifying </a:t>
            </a:r>
            <a:r>
              <a:rPr lang="en-US" sz="900" b="0" dirty="0">
                <a:cs typeface="Arial" pitchFamily="34" charset="0"/>
              </a:rPr>
              <a:t>existing and available assessments of the electronics Knowledge and Skills (K&amp;S) identified through job analysis as essential to the performance of critical and/or important job tasks and required at the time of hire, </a:t>
            </a:r>
          </a:p>
          <a:p>
            <a:pPr marL="344488" indent="-177800">
              <a:buFont typeface="+mj-lt"/>
              <a:buAutoNum type="alphaLcParenR"/>
            </a:pPr>
            <a:r>
              <a:rPr lang="en-US" sz="900" b="0" dirty="0">
                <a:cs typeface="Arial" pitchFamily="34" charset="0"/>
              </a:rPr>
              <a:t>adapting those tests for internet delivery (which might require as much as a year), and </a:t>
            </a:r>
          </a:p>
          <a:p>
            <a:pPr marL="344488" indent="-177800">
              <a:buFont typeface="+mj-lt"/>
              <a:buAutoNum type="alphaLcParenR"/>
            </a:pPr>
            <a:r>
              <a:rPr lang="en-US" sz="900" b="0" dirty="0">
                <a:cs typeface="Arial" pitchFamily="34" charset="0"/>
              </a:rPr>
              <a:t>pilot- and stress-testing the test battery. </a:t>
            </a:r>
            <a:endParaRPr lang="en-US" sz="900" b="0" dirty="0">
              <a:latin typeface="Arial" pitchFamily="34" charset="0"/>
              <a:cs typeface="Arial" pitchFamily="34" charset="0"/>
            </a:endParaRPr>
          </a:p>
        </p:txBody>
      </p:sp>
      <p:sp>
        <p:nvSpPr>
          <p:cNvPr id="22"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Performers:</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
        <p:nvSpPr>
          <p:cNvPr id="2" name="AutoShape 2" descr="Image result for rc circuit paralle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c circuit paralle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www.makeuseof.com/dir/wp-content/uploads/2012/11/circuitsio1.png?26523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081" y="1981200"/>
            <a:ext cx="2178382" cy="1447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82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187488B-5047-499D-8139-9A69FFCA20FA}" type="slidenum">
              <a:rPr lang="en-US" altLang="en-US" sz="1400" b="0" smtClean="0">
                <a:solidFill>
                  <a:srgbClr val="FFFFFF"/>
                </a:solidFill>
              </a:rPr>
              <a:pPr eaLnBrk="1" hangingPunct="1">
                <a:spcBef>
                  <a:spcPct val="0"/>
                </a:spcBef>
              </a:pPr>
              <a:t>4</a:t>
            </a:fld>
            <a:endParaRPr lang="en-US" altLang="en-US" sz="1400" b="0" smtClean="0">
              <a:solidFill>
                <a:srgbClr val="FFFFFF"/>
              </a:solidFill>
            </a:endParaRPr>
          </a:p>
        </p:txBody>
      </p:sp>
      <p:sp>
        <p:nvSpPr>
          <p:cNvPr id="4100" name="Rectangle 3"/>
          <p:cNvSpPr>
            <a:spLocks noGrp="1" noChangeArrowheads="1"/>
          </p:cNvSpPr>
          <p:nvPr>
            <p:ph type="body" idx="1"/>
          </p:nvPr>
        </p:nvSpPr>
        <p:spPr>
          <a:xfrm>
            <a:off x="457200" y="1219200"/>
            <a:ext cx="8050213" cy="4724400"/>
          </a:xfrm>
        </p:spPr>
        <p:txBody>
          <a:bodyPr/>
          <a:lstStyle/>
          <a:p>
            <a:pPr marL="461963" lvl="1" indent="0" eaLnBrk="1" hangingPunct="1">
              <a:buFontTx/>
              <a:buNone/>
              <a:defRPr/>
            </a:pPr>
            <a:r>
              <a:rPr lang="en-US" sz="2000" b="1" dirty="0" smtClean="0"/>
              <a:t>ATO Sponsors:</a:t>
            </a:r>
          </a:p>
          <a:p>
            <a:pPr marL="1319213" lvl="2" indent="-457200" eaLnBrk="1" hangingPunct="1">
              <a:defRPr/>
            </a:pPr>
            <a:r>
              <a:rPr lang="en-US" sz="1800" dirty="0" smtClean="0"/>
              <a:t>AJG – Management Services</a:t>
            </a:r>
          </a:p>
          <a:p>
            <a:pPr marL="1319213" lvl="2" indent="-457200" eaLnBrk="1" hangingPunct="1">
              <a:defRPr/>
            </a:pPr>
            <a:r>
              <a:rPr lang="en-US" sz="1800" dirty="0" smtClean="0"/>
              <a:t>AJI – Safety and Technical Training</a:t>
            </a:r>
          </a:p>
          <a:p>
            <a:pPr marL="1319213" lvl="2" indent="-457200" eaLnBrk="1" hangingPunct="1">
              <a:defRPr/>
            </a:pPr>
            <a:r>
              <a:rPr lang="en-US" sz="1800" dirty="0" smtClean="0"/>
              <a:t>AJM – Program Management Office</a:t>
            </a:r>
          </a:p>
          <a:p>
            <a:pPr marL="461963" lvl="1" indent="0" eaLnBrk="1" hangingPunct="1">
              <a:buFontTx/>
              <a:buNone/>
              <a:defRPr/>
            </a:pPr>
            <a:r>
              <a:rPr lang="en-US" sz="2000" b="1" dirty="0" smtClean="0"/>
              <a:t>ANG-C1 Program Management:</a:t>
            </a:r>
            <a:endParaRPr lang="en-US" sz="2000" b="1" dirty="0"/>
          </a:p>
          <a:p>
            <a:pPr marL="1204913" lvl="2" indent="-342900" eaLnBrk="1" hangingPunct="1">
              <a:defRPr/>
            </a:pPr>
            <a:r>
              <a:rPr lang="en-US" sz="1800" dirty="0" smtClean="0"/>
              <a:t>PM - Dan Herschler</a:t>
            </a:r>
          </a:p>
          <a:p>
            <a:pPr marL="1204913" lvl="2" indent="-342900" eaLnBrk="1" hangingPunct="1">
              <a:defRPr/>
            </a:pPr>
            <a:r>
              <a:rPr lang="en-US" sz="1800" dirty="0" smtClean="0"/>
              <a:t>Human Factors Integration Lead - Bill Kaliardos</a:t>
            </a:r>
            <a:endParaRPr lang="en-US" sz="1000" b="1" dirty="0"/>
          </a:p>
          <a:p>
            <a:pPr marL="461963" lvl="1" indent="0" eaLnBrk="1" hangingPunct="1">
              <a:buFontTx/>
              <a:buNone/>
              <a:defRPr/>
            </a:pPr>
            <a:r>
              <a:rPr lang="en-US" sz="2000" b="1" dirty="0" smtClean="0"/>
              <a:t>FAA Research Performers:</a:t>
            </a:r>
          </a:p>
          <a:p>
            <a:pPr marL="1204913" lvl="2" indent="-342900" eaLnBrk="1" hangingPunct="1">
              <a:defRPr/>
            </a:pPr>
            <a:r>
              <a:rPr lang="en-US" sz="1800" dirty="0" smtClean="0">
                <a:solidFill>
                  <a:srgbClr val="000000"/>
                </a:solidFill>
              </a:rPr>
              <a:t>FAA Civil Aerospace Medical Institute (CAMI)</a:t>
            </a:r>
          </a:p>
          <a:p>
            <a:pPr marL="1662113" lvl="3" indent="-342900" eaLnBrk="1" hangingPunct="1">
              <a:defRPr/>
            </a:pPr>
            <a:r>
              <a:rPr lang="en-US" sz="1600" dirty="0">
                <a:solidFill>
                  <a:srgbClr val="000000"/>
                </a:solidFill>
              </a:rPr>
              <a:t>Aerospace Human Factors Research Division (AAM-500)</a:t>
            </a:r>
          </a:p>
          <a:p>
            <a:pPr marL="2119313" lvl="4" indent="-342900" eaLnBrk="1" hangingPunct="1">
              <a:defRPr/>
            </a:pPr>
            <a:r>
              <a:rPr lang="en-US" sz="1600" dirty="0">
                <a:solidFill>
                  <a:srgbClr val="000000"/>
                </a:solidFill>
              </a:rPr>
              <a:t>AAM-520 – Carol Manning, Manager</a:t>
            </a:r>
            <a:endParaRPr lang="en-US" sz="1600" dirty="0" smtClean="0">
              <a:solidFill>
                <a:srgbClr val="000000"/>
              </a:solidFill>
            </a:endParaRPr>
          </a:p>
          <a:p>
            <a:pPr marL="1204913" lvl="2" indent="-342900" eaLnBrk="1" hangingPunct="1">
              <a:defRPr/>
            </a:pPr>
            <a:r>
              <a:rPr lang="en-US" sz="1800" dirty="0">
                <a:solidFill>
                  <a:srgbClr val="000000"/>
                </a:solidFill>
              </a:rPr>
              <a:t>FAA William J. Hughes Technical </a:t>
            </a:r>
            <a:r>
              <a:rPr lang="en-US" sz="1800" dirty="0" smtClean="0">
                <a:solidFill>
                  <a:srgbClr val="000000"/>
                </a:solidFill>
              </a:rPr>
              <a:t>Center</a:t>
            </a:r>
          </a:p>
          <a:p>
            <a:pPr marL="1662113" lvl="3" indent="-342900" eaLnBrk="1" hangingPunct="1">
              <a:defRPr/>
            </a:pPr>
            <a:r>
              <a:rPr lang="en-US" sz="1600" dirty="0" smtClean="0">
                <a:solidFill>
                  <a:srgbClr val="000000"/>
                </a:solidFill>
              </a:rPr>
              <a:t>Aviation Research Division (ANG-E2), Human Factors Branch </a:t>
            </a:r>
          </a:p>
          <a:p>
            <a:pPr marL="2119313" lvl="4" indent="-342900" eaLnBrk="1" hangingPunct="1">
              <a:defRPr/>
            </a:pPr>
            <a:r>
              <a:rPr lang="en-US" sz="1400" dirty="0" smtClean="0">
                <a:solidFill>
                  <a:srgbClr val="000000"/>
                </a:solidFill>
              </a:rPr>
              <a:t>ANG-E25 – Kenneth Allendoerfer, Manager</a:t>
            </a:r>
          </a:p>
          <a:p>
            <a:pPr marL="461963" lvl="1" indent="0" eaLnBrk="1" hangingPunct="1">
              <a:buFont typeface="Arial" pitchFamily="34" charset="0"/>
              <a:buChar char="•"/>
              <a:defRPr/>
            </a:pPr>
            <a:endParaRPr lang="en-US" sz="2000" dirty="0">
              <a:solidFill>
                <a:srgbClr val="000000"/>
              </a:solidFill>
            </a:endParaRPr>
          </a:p>
          <a:p>
            <a:pPr lvl="2" eaLnBrk="1" hangingPunct="1">
              <a:buFontTx/>
              <a:buNone/>
              <a:defRPr/>
            </a:pPr>
            <a:endParaRPr lang="en-US" dirty="0" smtClean="0"/>
          </a:p>
        </p:txBody>
      </p:sp>
      <p:sp>
        <p:nvSpPr>
          <p:cNvPr id="7" name="Title 1"/>
          <p:cNvSpPr>
            <a:spLocks noGrp="1"/>
          </p:cNvSpPr>
          <p:nvPr>
            <p:ph type="title"/>
          </p:nvPr>
        </p:nvSpPr>
        <p:spPr>
          <a:xfrm>
            <a:off x="428625" y="344488"/>
            <a:ext cx="8472488" cy="609600"/>
          </a:xfrm>
        </p:spPr>
        <p:txBody>
          <a:bodyPr/>
          <a:lstStyle/>
          <a:p>
            <a:r>
              <a:rPr lang="en-US" sz="3200" dirty="0" smtClean="0"/>
              <a:t>ATC / Tech Ops Human Factors – </a:t>
            </a:r>
            <a:br>
              <a:rPr lang="en-US" sz="3200" dirty="0" smtClean="0"/>
            </a:br>
            <a:r>
              <a:rPr lang="en-US" sz="3200" dirty="0" smtClean="0"/>
              <a:t>Core Program Team</a:t>
            </a:r>
            <a:endParaRPr lang="en-US" sz="3200" dirty="0"/>
          </a:p>
        </p:txBody>
      </p:sp>
    </p:spTree>
    <p:extLst>
      <p:ext uri="{BB962C8B-B14F-4D97-AF65-F5344CB8AC3E}">
        <p14:creationId xmlns:p14="http://schemas.microsoft.com/office/powerpoint/2010/main" val="492186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ATC / Tech Ops Human </a:t>
            </a:r>
            <a:r>
              <a:rPr lang="en-US" sz="3200" dirty="0" smtClean="0"/>
              <a:t>Factors </a:t>
            </a:r>
            <a:br>
              <a:rPr lang="en-US" sz="3200" dirty="0" smtClean="0"/>
            </a:br>
            <a:r>
              <a:rPr lang="en-US" sz="3200" dirty="0" smtClean="0"/>
              <a:t>Focus Areas</a:t>
            </a:r>
            <a:endParaRPr lang="en-US" sz="3200" dirty="0"/>
          </a:p>
        </p:txBody>
      </p:sp>
      <p:sp>
        <p:nvSpPr>
          <p:cNvPr id="3" name="Content Placeholder 2"/>
          <p:cNvSpPr>
            <a:spLocks noGrp="1"/>
          </p:cNvSpPr>
          <p:nvPr>
            <p:ph idx="1"/>
          </p:nvPr>
        </p:nvSpPr>
        <p:spPr/>
        <p:txBody>
          <a:bodyPr/>
          <a:lstStyle/>
          <a:p>
            <a:r>
              <a:rPr lang="en-US" sz="2400" dirty="0"/>
              <a:t>The program addresses R&amp;D needs within </a:t>
            </a:r>
            <a:br>
              <a:rPr lang="en-US" sz="2400" dirty="0"/>
            </a:br>
            <a:r>
              <a:rPr lang="en-US" sz="2400" dirty="0"/>
              <a:t>five focus areas:</a:t>
            </a:r>
          </a:p>
          <a:p>
            <a:pPr marL="914400" lvl="1" indent="-457200">
              <a:buFont typeface="+mj-lt"/>
              <a:buAutoNum type="arabicPeriod"/>
            </a:pPr>
            <a:r>
              <a:rPr lang="en-US" sz="2000" dirty="0"/>
              <a:t>Human Factors Standards</a:t>
            </a:r>
          </a:p>
          <a:p>
            <a:pPr marL="914400" lvl="1" indent="-457200">
              <a:buFont typeface="+mj-lt"/>
              <a:buAutoNum type="arabicPeriod"/>
            </a:pPr>
            <a:r>
              <a:rPr lang="en-US" sz="2000" dirty="0"/>
              <a:t>Workforce Optimization – Human Factors Efforts</a:t>
            </a:r>
          </a:p>
          <a:p>
            <a:pPr marL="914400" lvl="1" indent="-457200">
              <a:buFont typeface="+mj-lt"/>
              <a:buAutoNum type="arabicPeriod"/>
            </a:pPr>
            <a:r>
              <a:rPr lang="en-US" sz="2000" dirty="0"/>
              <a:t>Improved Safety – Human Factors Efforts</a:t>
            </a:r>
          </a:p>
          <a:p>
            <a:pPr marL="914400" lvl="1" indent="-457200">
              <a:buFont typeface="+mj-lt"/>
              <a:buAutoNum type="arabicPeriod"/>
            </a:pPr>
            <a:r>
              <a:rPr lang="en-US" sz="2000" dirty="0"/>
              <a:t>Human Factors in NAS Technology Integration</a:t>
            </a:r>
          </a:p>
          <a:p>
            <a:pPr marL="914400" lvl="1" indent="-457200">
              <a:buFont typeface="+mj-lt"/>
              <a:buAutoNum type="arabicPeriod"/>
            </a:pPr>
            <a:r>
              <a:rPr lang="en-US" sz="2000" dirty="0"/>
              <a:t>Human Performance </a:t>
            </a:r>
            <a:r>
              <a:rPr lang="en-US" sz="2000" dirty="0" smtClean="0"/>
              <a:t>Enhancement</a:t>
            </a:r>
          </a:p>
          <a:p>
            <a:pPr marL="914400" lvl="1" indent="-457200">
              <a:buFont typeface="+mj-lt"/>
              <a:buAutoNum type="arabicPeriod"/>
            </a:pPr>
            <a:endParaRPr lang="en-US" sz="2000" dirty="0"/>
          </a:p>
          <a:p>
            <a:r>
              <a:rPr lang="en-US" sz="2400" dirty="0"/>
              <a:t>The program also supports Human Factors efforts for FAA acquisition programs through ISR Checklist human factors approval responsibility, and AMS Policy updates</a:t>
            </a:r>
          </a:p>
          <a:p>
            <a:endParaRPr lang="en-US" sz="2400"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5</a:t>
            </a:fld>
            <a:endParaRPr lang="en-US" dirty="0"/>
          </a:p>
        </p:txBody>
      </p:sp>
    </p:spTree>
    <p:extLst>
      <p:ext uri="{BB962C8B-B14F-4D97-AF65-F5344CB8AC3E}">
        <p14:creationId xmlns:p14="http://schemas.microsoft.com/office/powerpoint/2010/main" val="316026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6</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6</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Research Requirement</a:t>
            </a:r>
            <a:endParaRPr lang="en-US" altLang="en-US" sz="1200" b="0" u="sng" dirty="0"/>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890259212"/>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00200"/>
            <a:ext cx="4435475" cy="227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Promote human factors engagement in acquisition program planning and execution </a:t>
            </a:r>
          </a:p>
          <a:p>
            <a:r>
              <a:rPr lang="en-US" sz="1200" b="0" dirty="0" smtClean="0"/>
              <a:t>Provide advice and guidance to support incorporation of human factors principles and requirements, and the identification and mitigation of human factors issues throughout the AMS Lifecycle.</a:t>
            </a:r>
          </a:p>
          <a:p>
            <a:r>
              <a:rPr lang="en-US" sz="1200" b="0" dirty="0" smtClean="0"/>
              <a:t>Serve as human factors subject matter expert with signature authority on in-service review (ISR) checklist prior to the In-Service Decision milestone.</a:t>
            </a:r>
          </a:p>
          <a:p>
            <a:r>
              <a:rPr lang="en-US" sz="1200" b="0" dirty="0" smtClean="0"/>
              <a:t>Stakeholders: ATO Project Management Office (PMO)</a:t>
            </a:r>
          </a:p>
          <a:p>
            <a:endParaRPr lang="en-US" altLang="en-US" sz="1200" b="0" dirty="0">
              <a:ea typeface="ＭＳ Ｐゴシック" pitchFamily="-65" charset="-128"/>
            </a:endParaRPr>
          </a:p>
        </p:txBody>
      </p:sp>
      <p:sp>
        <p:nvSpPr>
          <p:cNvPr id="16" name="Rectangle 129"/>
          <p:cNvSpPr>
            <a:spLocks noChangeArrowheads="1"/>
          </p:cNvSpPr>
          <p:nvPr/>
        </p:nvSpPr>
        <p:spPr bwMode="auto">
          <a:xfrm>
            <a:off x="4495800" y="1714143"/>
            <a:ext cx="2188192"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171450" indent="-171450" defTabSz="457200" eaLnBrk="1" hangingPunct="1">
              <a:spcBef>
                <a:spcPct val="50000"/>
              </a:spcBef>
              <a:buSzPct val="70000"/>
              <a:defRPr/>
            </a:pPr>
            <a:r>
              <a:rPr lang="en-US" sz="1000" b="0" dirty="0" smtClean="0"/>
              <a:t>Coordination </a:t>
            </a:r>
            <a:r>
              <a:rPr lang="en-US" sz="1000" b="0" dirty="0"/>
              <a:t>on AMS HF across </a:t>
            </a:r>
            <a:r>
              <a:rPr lang="en-US" sz="1000" b="0" dirty="0" smtClean="0"/>
              <a:t>Lines of Business</a:t>
            </a:r>
          </a:p>
          <a:p>
            <a:pPr marL="171450" indent="-171450" defTabSz="457200" eaLnBrk="1" hangingPunct="1">
              <a:spcBef>
                <a:spcPct val="50000"/>
              </a:spcBef>
              <a:buSzPct val="70000"/>
              <a:defRPr/>
            </a:pPr>
            <a:r>
              <a:rPr lang="en-US" sz="1000" b="0" dirty="0" smtClean="0"/>
              <a:t>Consensus-driven </a:t>
            </a:r>
            <a:r>
              <a:rPr lang="en-US" sz="1000" b="0" dirty="0"/>
              <a:t>HF updates to draft AMS </a:t>
            </a:r>
            <a:r>
              <a:rPr lang="en-US" sz="1000" b="0" dirty="0" smtClean="0"/>
              <a:t>documents</a:t>
            </a:r>
          </a:p>
          <a:p>
            <a:pPr marL="171450" indent="-171450" defTabSz="457200" eaLnBrk="1" hangingPunct="1">
              <a:spcBef>
                <a:spcPct val="50000"/>
              </a:spcBef>
              <a:buSzPct val="70000"/>
              <a:defRPr/>
            </a:pPr>
            <a:r>
              <a:rPr lang="en-US" sz="1000" b="0" dirty="0" smtClean="0"/>
              <a:t>Through ISR Checklist process: confirm human factors program adequacy and facilitate identification, tracking, mitigation, and resolution of human factors issues on acquisition programs.</a:t>
            </a:r>
          </a:p>
          <a:p>
            <a:pPr defTabSz="457200" eaLnBrk="1" hangingPunct="1">
              <a:spcBef>
                <a:spcPct val="50000"/>
              </a:spcBef>
              <a:buSzPct val="70000"/>
              <a:buNone/>
              <a:defRPr/>
            </a:pPr>
            <a:endParaRPr lang="en-US" sz="1000" b="0" dirty="0"/>
          </a:p>
          <a:p>
            <a:pPr marL="171450" indent="-171450" defTabSz="457200" eaLnBrk="1" hangingPunct="1">
              <a:spcBef>
                <a:spcPct val="50000"/>
              </a:spcBef>
              <a:buSzPct val="70000"/>
              <a:defRPr/>
            </a:pPr>
            <a:endParaRPr lang="en-US" sz="1000" b="0" dirty="0"/>
          </a:p>
        </p:txBody>
      </p:sp>
      <p:sp>
        <p:nvSpPr>
          <p:cNvPr id="17" name="Rectangle 21"/>
          <p:cNvSpPr>
            <a:spLocks noChangeArrowheads="1"/>
          </p:cNvSpPr>
          <p:nvPr/>
        </p:nvSpPr>
        <p:spPr bwMode="auto">
          <a:xfrm>
            <a:off x="0" y="3962400"/>
            <a:ext cx="4495800" cy="222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100" b="0" dirty="0" smtClean="0">
                <a:cs typeface="Arial" pitchFamily="34" charset="0"/>
              </a:rPr>
              <a:t>Convened Human Factors Acquisition Working Group (Kaliardos) to discuss planned improvements to integrate human factors into 1) AMS guidance for the early phases, and 2)  the Safety Risk Management Guidance for System Acquisitions (SRMGSA) document.</a:t>
            </a:r>
          </a:p>
          <a:p>
            <a:r>
              <a:rPr lang="en-US" sz="1100" b="0" dirty="0" smtClean="0">
                <a:cs typeface="Arial" pitchFamily="34" charset="0"/>
              </a:rPr>
              <a:t>Conducted semi-annual Human Factors Reviews to communicate the accomplishments, activities, and challenges for human factors R&amp;D and F&amp;E activities as they support ATO and AVS initiatives and research needs.</a:t>
            </a:r>
          </a:p>
          <a:p>
            <a:r>
              <a:rPr lang="en-US" sz="1100" b="0" dirty="0" smtClean="0">
                <a:cs typeface="Arial" pitchFamily="34" charset="0"/>
              </a:rPr>
              <a:t>Updated FAA Human Factors Division website </a:t>
            </a:r>
            <a:r>
              <a:rPr lang="en-US" sz="1100" b="0" dirty="0" smtClean="0">
                <a:cs typeface="Arial" pitchFamily="34" charset="0"/>
                <a:hlinkClick r:id="rId2"/>
              </a:rPr>
              <a:t>https://www.hf.faa.gov</a:t>
            </a:r>
            <a:r>
              <a:rPr lang="en-US" sz="1100" b="0" dirty="0" smtClean="0">
                <a:cs typeface="Arial" pitchFamily="34" charset="0"/>
              </a:rPr>
              <a:t> to facilitate access to key information.</a:t>
            </a:r>
          </a:p>
          <a:p>
            <a:endParaRPr lang="en-US" sz="1100" b="0" dirty="0">
              <a:cs typeface="Arial" pitchFamily="34" charset="0"/>
            </a:endParaRP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Provide Human Factors Support to </a:t>
            </a:r>
            <a:br>
              <a:rPr lang="en-US" altLang="en-US" sz="2800" dirty="0" smtClean="0"/>
            </a:br>
            <a:r>
              <a:rPr lang="en-US" altLang="en-US" sz="2800" dirty="0" smtClean="0"/>
              <a:t>FAA Acquisition</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p:nvPr/>
        </p:nvSpPr>
        <p:spPr>
          <a:xfrm>
            <a:off x="5734009" y="5410200"/>
            <a:ext cx="2483372" cy="523220"/>
          </a:xfrm>
          <a:prstGeom prst="rect">
            <a:avLst/>
          </a:prstGeom>
        </p:spPr>
        <p:txBody>
          <a:bodyPr wrap="none">
            <a:spAutoFit/>
          </a:bodyPr>
          <a:lstStyle/>
          <a:p>
            <a:pPr algn="ctr" fontAlgn="b">
              <a:spcBef>
                <a:spcPct val="0"/>
              </a:spcBef>
              <a:buNone/>
            </a:pPr>
            <a:r>
              <a:rPr lang="en-US" sz="1400" dirty="0" smtClean="0">
                <a:latin typeface="Arial" pitchFamily="34" charset="0"/>
                <a:cs typeface="Arial" pitchFamily="34" charset="0"/>
              </a:rPr>
              <a:t>ANG-C1 in-house resources:</a:t>
            </a:r>
            <a:br>
              <a:rPr lang="en-US" sz="1400" dirty="0" smtClean="0">
                <a:latin typeface="Arial" pitchFamily="34" charset="0"/>
                <a:cs typeface="Arial" pitchFamily="34" charset="0"/>
              </a:rPr>
            </a:br>
            <a:r>
              <a:rPr lang="en-US" sz="1400" dirty="0" smtClean="0">
                <a:latin typeface="Arial" pitchFamily="34" charset="0"/>
                <a:cs typeface="Arial" pitchFamily="34" charset="0"/>
              </a:rPr>
              <a:t>Bill Kaliardos, Dan Herschler</a:t>
            </a:r>
            <a:endParaRPr lang="en-US" sz="1400" dirty="0">
              <a:latin typeface="Arial" pitchFamily="34" charset="0"/>
              <a:cs typeface="Arial" pitchFamily="34" charset="0"/>
            </a:endParaRPr>
          </a:p>
        </p:txBody>
      </p:sp>
      <p:pic>
        <p:nvPicPr>
          <p:cNvPr id="19" name="Picture 18"/>
          <p:cNvPicPr/>
          <p:nvPr/>
        </p:nvPicPr>
        <p:blipFill rotWithShape="1">
          <a:blip r:embed="rId3"/>
          <a:srcRect l="30448" t="17436" r="26763" b="28975"/>
          <a:stretch/>
        </p:blipFill>
        <p:spPr bwMode="auto">
          <a:xfrm>
            <a:off x="6683992" y="1676400"/>
            <a:ext cx="2286000" cy="1793541"/>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2751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HF.1 Human Factors Standards</a:t>
            </a:r>
          </a:p>
        </p:txBody>
      </p:sp>
      <p:sp>
        <p:nvSpPr>
          <p:cNvPr id="3" name="Content Placeholder 2"/>
          <p:cNvSpPr>
            <a:spLocks noGrp="1"/>
          </p:cNvSpPr>
          <p:nvPr>
            <p:ph idx="1"/>
          </p:nvPr>
        </p:nvSpPr>
        <p:spPr>
          <a:xfrm>
            <a:off x="495300" y="1247775"/>
            <a:ext cx="8050213" cy="4391025"/>
          </a:xfrm>
        </p:spPr>
        <p:txBody>
          <a:bodyPr/>
          <a:lstStyle/>
          <a:p>
            <a:r>
              <a:rPr lang="en-US" dirty="0"/>
              <a:t>Develop and update human factors standards that convey:</a:t>
            </a:r>
          </a:p>
          <a:p>
            <a:pPr lvl="1"/>
            <a:r>
              <a:rPr lang="en-US" dirty="0"/>
              <a:t>Human factors design requirements for new and modified air traffic control systems.</a:t>
            </a:r>
          </a:p>
          <a:p>
            <a:pPr lvl="1"/>
            <a:r>
              <a:rPr lang="en-US" dirty="0"/>
              <a:t>Human factors practices and requirements for contractors who plan and execute human factors efforts to meet air traffic control acquisition program requirements.</a:t>
            </a:r>
          </a:p>
          <a:p>
            <a:r>
              <a:rPr lang="en-US" dirty="0"/>
              <a:t>Update AMS Policy and Guidance that PMO human factors specialists will reference and apply on FAA acquisition programs.</a:t>
            </a:r>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7</a:t>
            </a:fld>
            <a:endParaRPr lang="en-US" dirty="0"/>
          </a:p>
        </p:txBody>
      </p:sp>
    </p:spTree>
    <p:extLst>
      <p:ext uri="{BB962C8B-B14F-4D97-AF65-F5344CB8AC3E}">
        <p14:creationId xmlns:p14="http://schemas.microsoft.com/office/powerpoint/2010/main" val="123278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8</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8</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882981300"/>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$78K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19250"/>
            <a:ext cx="4435475" cy="176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The purpose of this effort is to update HF-STD-004 “Requirements for a Human Factors Program” that was published in June 2009. The current standard is based on MIL-STD-46855A and as such is more aligned to military procurement than with human factors acquisition contracting in the FAA. </a:t>
            </a:r>
          </a:p>
          <a:p>
            <a:r>
              <a:rPr lang="en-US" sz="900" b="0" dirty="0"/>
              <a:t>Updated material addresses lessons learned and best practices from acquisition programs’ human factors efforts. The updated standard will guide the PMO in defining SOW requirements for the system acquisition contractors’ human factors program activities and deliverables.</a:t>
            </a:r>
          </a:p>
          <a:p>
            <a:r>
              <a:rPr lang="en-US" altLang="en-US" sz="900" b="0" dirty="0" smtClean="0">
                <a:ea typeface="ＭＳ Ｐゴシック" pitchFamily="-65" charset="-128"/>
              </a:rPr>
              <a:t>Sponsor</a:t>
            </a:r>
            <a:r>
              <a:rPr lang="en-US" altLang="en-US" sz="900" b="0" dirty="0">
                <a:ea typeface="ＭＳ Ｐゴシック" pitchFamily="-65" charset="-128"/>
              </a:rPr>
              <a:t>: </a:t>
            </a:r>
            <a:r>
              <a:rPr lang="en-US" altLang="en-US" sz="900" b="0" dirty="0" smtClean="0">
                <a:ea typeface="ＭＳ Ｐゴシック" pitchFamily="-65" charset="-128"/>
              </a:rPr>
              <a:t>Human Factors Division (ANG-C1) </a:t>
            </a:r>
          </a:p>
          <a:p>
            <a:pPr lvl="0"/>
            <a:r>
              <a:rPr lang="en-US" sz="900" b="0" dirty="0"/>
              <a:t>Stakeholders: AJM (Acquisition Program offices); HFAWG (Bill Kaliardos)</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0"/>
            <a:ext cx="28606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eaLnBrk="1" hangingPunct="1">
              <a:spcBef>
                <a:spcPct val="50000"/>
              </a:spcBef>
            </a:pPr>
            <a:r>
              <a:rPr lang="en-US" altLang="en-US" sz="1200" b="0" dirty="0" smtClean="0">
                <a:ea typeface="ＭＳ Ｐゴシック" pitchFamily="-65" charset="-128"/>
              </a:rPr>
              <a:t>Revision A to FAA-HF-STD-004 (6/2016)</a:t>
            </a:r>
          </a:p>
          <a:p>
            <a:pPr marL="166688" eaLnBrk="1" hangingPunct="1">
              <a:spcBef>
                <a:spcPct val="50000"/>
              </a:spcBef>
              <a:buNone/>
            </a:pPr>
            <a:r>
              <a:rPr lang="en-US" sz="1200" b="0" dirty="0" smtClean="0">
                <a:ea typeface="ＭＳ Ｐゴシック" pitchFamily="-65" charset="-128"/>
              </a:rPr>
              <a:t>Note: </a:t>
            </a:r>
            <a:r>
              <a:rPr lang="en-US" sz="1200" b="0" dirty="0"/>
              <a:t>This effort will help the PMO to define SOW requirements for the contractor’s human factors program activities and data for FAA system acquisition programs</a:t>
            </a:r>
            <a:r>
              <a:rPr lang="en-US" sz="1200" b="0" dirty="0" smtClean="0">
                <a:ea typeface="ＭＳ Ｐゴシック" pitchFamily="-65" charset="-128"/>
              </a:rPr>
              <a:t>  </a:t>
            </a:r>
            <a:endParaRPr lang="en-US" sz="1200" b="0" dirty="0">
              <a:ea typeface="ＭＳ Ｐゴシック" pitchFamily="-65" charset="-128"/>
            </a:endParaRPr>
          </a:p>
          <a:p>
            <a:pPr eaLnBrk="1" hangingPunct="1">
              <a:spcBef>
                <a:spcPct val="50000"/>
              </a:spcBef>
            </a:pPr>
            <a:endParaRPr lang="en-US" altLang="en-US" sz="1200" b="0" dirty="0">
              <a:ea typeface="ＭＳ Ｐゴシック" pitchFamily="-65" charset="-128"/>
            </a:endParaRPr>
          </a:p>
          <a:p>
            <a:pPr eaLnBrk="1" hangingPunct="1">
              <a:spcBef>
                <a:spcPct val="50000"/>
              </a:spcBef>
              <a:buFontTx/>
              <a:buNone/>
            </a:pP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000" b="0" dirty="0" smtClean="0">
                <a:latin typeface="Arial" pitchFamily="34" charset="0"/>
                <a:cs typeface="Arial" pitchFamily="34" charset="0"/>
              </a:rPr>
              <a:t>Develop new data item descriptions for human factors activities that are required during system development (e.g., Early User Involvement Events [EUIEs] and Heuristic Evaluations)</a:t>
            </a:r>
            <a:br>
              <a:rPr lang="en-US" sz="1000" b="0" dirty="0" smtClean="0">
                <a:latin typeface="Arial" pitchFamily="34" charset="0"/>
                <a:cs typeface="Arial" pitchFamily="34" charset="0"/>
              </a:rPr>
            </a:br>
            <a:endParaRPr lang="en-US" sz="1000" b="0" dirty="0">
              <a:latin typeface="Arial" pitchFamily="34" charset="0"/>
              <a:cs typeface="Arial" pitchFamily="34" charset="0"/>
            </a:endParaRPr>
          </a:p>
          <a:p>
            <a:r>
              <a:rPr lang="en-US" sz="1000" b="0" dirty="0" smtClean="0">
                <a:latin typeface="Arial" pitchFamily="34" charset="0"/>
                <a:cs typeface="Arial" pitchFamily="34" charset="0"/>
              </a:rPr>
              <a:t>Develop a new section on HF support for system fielding and deployment that addresses HF in site adaptation, system acceptance testing, coordination, in-service support, and post implementation review.</a:t>
            </a:r>
            <a:br>
              <a:rPr lang="en-US" sz="1000" b="0" dirty="0" smtClean="0">
                <a:latin typeface="Arial" pitchFamily="34" charset="0"/>
                <a:cs typeface="Arial" pitchFamily="34" charset="0"/>
              </a:rPr>
            </a:br>
            <a:endParaRPr lang="en-US" sz="1000" b="0" dirty="0" smtClean="0">
              <a:latin typeface="Arial" pitchFamily="34" charset="0"/>
              <a:cs typeface="Arial" pitchFamily="34" charset="0"/>
            </a:endParaRPr>
          </a:p>
          <a:p>
            <a:r>
              <a:rPr lang="en-US" sz="1000" b="0" dirty="0" smtClean="0">
                <a:latin typeface="Arial" pitchFamily="34" charset="0"/>
                <a:cs typeface="Arial" pitchFamily="34" charset="0"/>
              </a:rPr>
              <a:t>Add text to clarify responsibilities FAA and acquisition contractor team human factors personnel regarding acquisition program human factors tasks and program support activities.</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1.07 Update “Requirements for a Human Factors Program” (FAA-HF-STD-004)</a:t>
            </a:r>
          </a:p>
        </p:txBody>
      </p:sp>
      <p:pic>
        <p:nvPicPr>
          <p:cNvPr id="18" name="Picture 17"/>
          <p:cNvPicPr/>
          <p:nvPr/>
        </p:nvPicPr>
        <p:blipFill rotWithShape="1">
          <a:blip r:embed="rId2"/>
          <a:srcRect l="35637" t="18338" r="32844" b="22063"/>
          <a:stretch/>
        </p:blipFill>
        <p:spPr bwMode="auto">
          <a:xfrm>
            <a:off x="7356475" y="1295400"/>
            <a:ext cx="1621270" cy="2057400"/>
          </a:xfrm>
          <a:prstGeom prst="rect">
            <a:avLst/>
          </a:prstGeom>
          <a:ln>
            <a:solidFill>
              <a:schemeClr val="tx1"/>
            </a:solidFill>
          </a:ln>
          <a:extLst>
            <a:ext uri="{53640926-AAD7-44D8-BBD7-CCE9431645EC}">
              <a14:shadowObscured xmlns:a14="http://schemas.microsoft.com/office/drawing/2010/main"/>
            </a:ext>
          </a:extLst>
        </p:spPr>
      </p:pic>
      <p:sp>
        <p:nvSpPr>
          <p:cNvPr id="19" name="Rectangle 128"/>
          <p:cNvSpPr>
            <a:spLocks noChangeArrowheads="1"/>
          </p:cNvSpPr>
          <p:nvPr/>
        </p:nvSpPr>
        <p:spPr bwMode="auto">
          <a:xfrm>
            <a:off x="4860925" y="5336536"/>
            <a:ext cx="397827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lvl="1"/>
            <a:r>
              <a:rPr lang="en-US" sz="1200" dirty="0" smtClean="0"/>
              <a:t>WJHTC Aviation Research Division, </a:t>
            </a:r>
            <a:br>
              <a:rPr lang="en-US" sz="1200" dirty="0" smtClean="0"/>
            </a:br>
            <a:r>
              <a:rPr lang="en-US" sz="1200" dirty="0" smtClean="0"/>
              <a:t>Human Factors Branch, ANG-E25</a:t>
            </a:r>
            <a:endParaRPr lang="en-US" sz="1200" b="0" dirty="0" smtClean="0"/>
          </a:p>
        </p:txBody>
      </p:sp>
    </p:spTree>
    <p:extLst>
      <p:ext uri="{BB962C8B-B14F-4D97-AF65-F5344CB8AC3E}">
        <p14:creationId xmlns:p14="http://schemas.microsoft.com/office/powerpoint/2010/main" val="39125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HF.2 </a:t>
            </a:r>
            <a:r>
              <a:rPr lang="en-US" sz="3200" dirty="0"/>
              <a:t>Human Factors in </a:t>
            </a:r>
            <a:r>
              <a:rPr lang="en-US" sz="3200" dirty="0" smtClean="0"/>
              <a:t>Workforce </a:t>
            </a:r>
            <a:r>
              <a:rPr lang="en-US" sz="3200" dirty="0"/>
              <a:t>Optimization</a:t>
            </a:r>
          </a:p>
        </p:txBody>
      </p:sp>
      <p:sp>
        <p:nvSpPr>
          <p:cNvPr id="3" name="Content Placeholder 2"/>
          <p:cNvSpPr>
            <a:spLocks noGrp="1"/>
          </p:cNvSpPr>
          <p:nvPr>
            <p:ph idx="1"/>
          </p:nvPr>
        </p:nvSpPr>
        <p:spPr>
          <a:xfrm>
            <a:off x="495300" y="1143000"/>
            <a:ext cx="8050213" cy="4391025"/>
          </a:xfrm>
        </p:spPr>
        <p:txBody>
          <a:bodyPr/>
          <a:lstStyle/>
          <a:p>
            <a:r>
              <a:rPr lang="en-US" sz="2100" b="0" dirty="0"/>
              <a:t>Develop recommendations and guidance for ATO and FAA Academy sponsors who are responsible for policies affecting controller and technician recruitment, training, placement, staffing, and performance evaluation</a:t>
            </a:r>
            <a:r>
              <a:rPr lang="en-US" sz="2100" b="0" dirty="0" smtClean="0"/>
              <a:t>.</a:t>
            </a:r>
          </a:p>
          <a:p>
            <a:endParaRPr lang="en-US" sz="2100" b="0" dirty="0"/>
          </a:p>
          <a:p>
            <a:r>
              <a:rPr lang="en-US" sz="2100" b="0" dirty="0"/>
              <a:t>Maintain </a:t>
            </a:r>
            <a:r>
              <a:rPr lang="en-US" sz="2100" b="0" dirty="0" smtClean="0"/>
              <a:t>reliable </a:t>
            </a:r>
            <a:r>
              <a:rPr lang="en-US" sz="2100" b="0" dirty="0"/>
              <a:t>and valid job/task analysis data that </a:t>
            </a:r>
            <a:r>
              <a:rPr lang="en-US" sz="2100" b="0" dirty="0" smtClean="0"/>
              <a:t>support </a:t>
            </a:r>
            <a:r>
              <a:rPr lang="en-US" sz="2100" b="0" dirty="0"/>
              <a:t>application of FAA policies, and that will withstand potential legal challenges</a:t>
            </a:r>
            <a:r>
              <a:rPr lang="en-US" sz="2100" b="0" dirty="0" smtClean="0"/>
              <a:t>.</a:t>
            </a:r>
          </a:p>
          <a:p>
            <a:endParaRPr lang="en-US" sz="2100" b="0" dirty="0"/>
          </a:p>
          <a:p>
            <a:r>
              <a:rPr lang="en-US" sz="2100" b="0" dirty="0" smtClean="0"/>
              <a:t>Upon sponsor request, conduct </a:t>
            </a:r>
            <a:r>
              <a:rPr lang="en-US" sz="2100" b="0" dirty="0"/>
              <a:t>research to identify and recommend alternative approaches where current policies and methods result in adverse impact for employee selection, as required by EEOC Uniform Guidelines in 29 Code of Federal Regulations.</a:t>
            </a:r>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9</a:t>
            </a:fld>
            <a:endParaRPr lang="en-US" dirty="0"/>
          </a:p>
        </p:txBody>
      </p:sp>
    </p:spTree>
    <p:extLst>
      <p:ext uri="{BB962C8B-B14F-4D97-AF65-F5344CB8AC3E}">
        <p14:creationId xmlns:p14="http://schemas.microsoft.com/office/powerpoint/2010/main" val="2755725507"/>
      </p:ext>
    </p:extLst>
  </p:cSld>
  <p:clrMapOvr>
    <a:masterClrMapping/>
  </p:clrMapOvr>
</p:sld>
</file>

<file path=ppt/theme/theme1.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003A92-CAE8-4A46-A14B-282AEC7DDE68}"/>
</file>

<file path=customXml/itemProps2.xml><?xml version="1.0" encoding="utf-8"?>
<ds:datastoreItem xmlns:ds="http://schemas.openxmlformats.org/officeDocument/2006/customXml" ds:itemID="{5627F477-F6E9-4C27-9963-A8C834B6B69B}"/>
</file>

<file path=customXml/itemProps3.xml><?xml version="1.0" encoding="utf-8"?>
<ds:datastoreItem xmlns:ds="http://schemas.openxmlformats.org/officeDocument/2006/customXml" ds:itemID="{D7AC31F9-C9AB-4859-A46B-C0A1752BC7E5}"/>
</file>

<file path=docProps/app.xml><?xml version="1.0" encoding="utf-8"?>
<Properties xmlns="http://schemas.openxmlformats.org/officeDocument/2006/extended-properties" xmlns:vt="http://schemas.openxmlformats.org/officeDocument/2006/docPropsVTypes">
  <TotalTime>10131</TotalTime>
  <Words>6630</Words>
  <Application>Microsoft Office PowerPoint</Application>
  <PresentationFormat>On-screen Show (4:3)</PresentationFormat>
  <Paragraphs>807</Paragraphs>
  <Slides>39</Slides>
  <Notes>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FAA_slide_template_whitecover_whitebackground</vt:lpstr>
      <vt:lpstr>REDAC / NAS Ops   </vt:lpstr>
      <vt:lpstr>ATC / Tech Ops Human Factors –  Core Program Overview</vt:lpstr>
      <vt:lpstr>ATC / Tech Ops Human Factors Benefits</vt:lpstr>
      <vt:lpstr>ATC / Tech Ops Human Factors –  Core Program Team</vt:lpstr>
      <vt:lpstr>ATC / Tech Ops Human Factors  Focus Areas</vt:lpstr>
      <vt:lpstr>Provide Human Factors Support to  FAA Acquisition</vt:lpstr>
      <vt:lpstr>HF.1 Human Factors Standards</vt:lpstr>
      <vt:lpstr>1.07 Update “Requirements for a Human Factors Program” (FAA-HF-STD-004)</vt:lpstr>
      <vt:lpstr>HF.2 Human Factors in Workforce Optimization</vt:lpstr>
      <vt:lpstr>2.04 Training Certification Standards</vt:lpstr>
      <vt:lpstr>HF.3 Human Factors in Improved Safety</vt:lpstr>
      <vt:lpstr>3.02 Tower Controller Visual Scanning</vt:lpstr>
      <vt:lpstr>HF.4 Human Factors in NAS Technology Integration </vt:lpstr>
      <vt:lpstr>4.01 Standardized Scenario Development and Performance Metrics</vt:lpstr>
      <vt:lpstr>HF.5 Human Performance Enhancement</vt:lpstr>
      <vt:lpstr>5.10 Content Validation of ATSS Common Principles Course to Support Employment Decisions</vt:lpstr>
      <vt:lpstr>Anticipated Research in FY16 and FY17</vt:lpstr>
      <vt:lpstr>Anticipated Research in FY16 and FY17</vt:lpstr>
      <vt:lpstr>Emerging FY18 Focal Areas</vt:lpstr>
      <vt:lpstr>BACKUP SLIDES</vt:lpstr>
      <vt:lpstr>PowerPoint Presentation</vt:lpstr>
      <vt:lpstr>1.06 Update Human Factors Design Standard  (FAA-HF-STD-001A)</vt:lpstr>
      <vt:lpstr>1.07 Update “Requirements for a Human Factors Program” (FAA-HF-STD-004)</vt:lpstr>
      <vt:lpstr>2.02 OJTI Training Support</vt:lpstr>
      <vt:lpstr>3.03 Human Factors and Safety Considerations in ATC Operations</vt:lpstr>
      <vt:lpstr>4.01 Standardized Scenario Development and Performance Metrics</vt:lpstr>
      <vt:lpstr>4.03 Applied and Translational Human Factors Research: EEG for Controller Workload Measurement</vt:lpstr>
      <vt:lpstr>5.10 Content Validation of ATSS Common Principles Course to Support Employment Decisions</vt:lpstr>
      <vt:lpstr>PowerPoint Presentation</vt:lpstr>
      <vt:lpstr>1.05 Develop ATC Display Color Standard and  Color Palette (FAA-HF-STD-010)</vt:lpstr>
      <vt:lpstr>2.04 Training Certification Standards</vt:lpstr>
      <vt:lpstr>2.08 Evaluation of the MITRE Radar Vectoring Aptitude Test (RVAT) as a Job Placement Method</vt:lpstr>
      <vt:lpstr>3.02 Tower Controller Visual Scanning</vt:lpstr>
      <vt:lpstr>5.07 Understanding Why Some Developmental Controllers Fail to Succeed</vt:lpstr>
      <vt:lpstr>5.09 Job Analysis Information Database (JAIdB) Enhancement</vt:lpstr>
      <vt:lpstr>PowerPoint Presentation</vt:lpstr>
      <vt:lpstr>2.03 Longitudinal Database of ATCS Training and Performance: Predictors of Training Success</vt:lpstr>
      <vt:lpstr>2.07 Data-Driven Decision Support for FAA Academy Air Traffic Division</vt:lpstr>
      <vt:lpstr>5.05 Develop a Pre-hire Assessment of  ATSS Applicants’ Electronics Technical Knowledge and Skills</vt:lpstr>
    </vt:vector>
  </TitlesOfParts>
  <Manager>Cathy Bigelow</Manager>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2012 REB PPT Portfolio Briefing Template</dc:title>
  <dc:subject>REB</dc:subject>
  <dc:creator>AJP-62</dc:creator>
  <cp:lastModifiedBy>Herschler, Dan (FAA)</cp:lastModifiedBy>
  <cp:revision>358</cp:revision>
  <cp:lastPrinted>2016-03-07T13:35:07Z</cp:lastPrinted>
  <dcterms:modified xsi:type="dcterms:W3CDTF">2016-03-07T14:06:21Z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0x0101009DA7335E1805E44495268AE629753871</vt:lpwstr>
  </property>
</Properties>
</file>