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2" r:id="rId3"/>
    <p:sldMasterId id="2147483676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43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D2F68"/>
    <a:srgbClr val="72AF2F"/>
    <a:srgbClr val="FFDE9B"/>
    <a:srgbClr val="003399"/>
    <a:srgbClr val="E69900"/>
    <a:srgbClr val="788915"/>
    <a:srgbClr val="FFB115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82521" autoAdjust="0"/>
  </p:normalViewPr>
  <p:slideViewPr>
    <p:cSldViewPr snapToGrid="0">
      <p:cViewPr>
        <p:scale>
          <a:sx n="141" d="100"/>
          <a:sy n="141" d="100"/>
        </p:scale>
        <p:origin x="-924" y="-4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notesViewPr>
    <p:cSldViewPr snapToGrid="0">
      <p:cViewPr varScale="1">
        <p:scale>
          <a:sx n="58" d="100"/>
          <a:sy n="58" d="100"/>
        </p:scale>
        <p:origin x="-2556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6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6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2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6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6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 defTabSz="90760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  C90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 Jason Demagalski, Human Performance</a:t>
            </a:r>
            <a:r>
              <a:rPr lang="en-US" sz="1600" baseline="0" dirty="0" smtClean="0">
                <a:solidFill>
                  <a:srgbClr val="1D2F68"/>
                </a:solidFill>
              </a:rPr>
              <a:t> Manager (AJI-155)</a:t>
            </a:r>
          </a:p>
          <a:p>
            <a:pPr>
              <a:buFontTx/>
              <a:buNone/>
            </a:pPr>
            <a:r>
              <a:rPr lang="en-US" sz="1600" baseline="0" dirty="0" smtClean="0">
                <a:solidFill>
                  <a:srgbClr val="1D2F68"/>
                </a:solidFill>
              </a:rPr>
              <a:t>Jay Barrett , NATCA Human Performance Liaison </a:t>
            </a:r>
          </a:p>
          <a:p>
            <a:pPr>
              <a:buFontTx/>
              <a:buNone/>
            </a:pPr>
            <a:r>
              <a:rPr lang="en-US" sz="1600" baseline="0" dirty="0" smtClean="0">
                <a:solidFill>
                  <a:srgbClr val="1D2F68"/>
                </a:solidFill>
              </a:rPr>
              <a:t>Rachel Seely, Human Factors Lead (AJI-155)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Date: Monday 29</a:t>
            </a:r>
            <a:r>
              <a:rPr lang="en-US" sz="1600" baseline="30000" dirty="0" smtClean="0">
                <a:solidFill>
                  <a:srgbClr val="1D2F68"/>
                </a:solidFill>
              </a:rPr>
              <a:t>th</a:t>
            </a:r>
            <a:r>
              <a:rPr lang="en-US" sz="1600" dirty="0" smtClean="0">
                <a:solidFill>
                  <a:srgbClr val="1D2F68"/>
                </a:solidFill>
              </a:rPr>
              <a:t> February </a:t>
            </a:r>
            <a:r>
              <a:rPr lang="en-US" sz="1600" baseline="0" dirty="0" smtClean="0">
                <a:solidFill>
                  <a:srgbClr val="1D2F68"/>
                </a:solidFill>
              </a:rPr>
              <a:t>2016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6764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503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267200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503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3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762"/>
            <a:ext cx="8229600" cy="1143000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1938" cy="3886200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828800"/>
            <a:ext cx="4071938" cy="3886200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2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97844"/>
            <a:ext cx="4039791" cy="640556"/>
          </a:xfrm>
          <a:prstGeom prst="rect">
            <a:avLst/>
          </a:prstGeo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1" indent="0">
              <a:buNone/>
              <a:defRPr sz="1100" b="1"/>
            </a:lvl3pPr>
            <a:lvl4pPr marL="864107" indent="0">
              <a:buNone/>
              <a:defRPr sz="1000" b="1"/>
            </a:lvl4pPr>
            <a:lvl5pPr marL="1152143" indent="0">
              <a:buNone/>
              <a:defRPr sz="1000" b="1"/>
            </a:lvl5pPr>
            <a:lvl6pPr marL="1440179" indent="0">
              <a:buNone/>
              <a:defRPr sz="1000" b="1"/>
            </a:lvl6pPr>
            <a:lvl7pPr marL="1728214" indent="0">
              <a:buNone/>
              <a:defRPr sz="1000" b="1"/>
            </a:lvl7pPr>
            <a:lvl8pPr marL="2016250" indent="0">
              <a:buNone/>
              <a:defRPr sz="1000" b="1"/>
            </a:lvl8pPr>
            <a:lvl9pPr marL="2304285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38400"/>
            <a:ext cx="4039791" cy="3276600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5" y="1797844"/>
            <a:ext cx="4041577" cy="640556"/>
          </a:xfrm>
          <a:prstGeom prst="rect">
            <a:avLst/>
          </a:prstGeo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1" indent="0">
              <a:buNone/>
              <a:defRPr sz="1100" b="1"/>
            </a:lvl3pPr>
            <a:lvl4pPr marL="864107" indent="0">
              <a:buNone/>
              <a:defRPr sz="1000" b="1"/>
            </a:lvl4pPr>
            <a:lvl5pPr marL="1152143" indent="0">
              <a:buNone/>
              <a:defRPr sz="1000" b="1"/>
            </a:lvl5pPr>
            <a:lvl6pPr marL="1440179" indent="0">
              <a:buNone/>
              <a:defRPr sz="1000" b="1"/>
            </a:lvl6pPr>
            <a:lvl7pPr marL="1728214" indent="0">
              <a:buNone/>
              <a:defRPr sz="1000" b="1"/>
            </a:lvl7pPr>
            <a:lvl8pPr marL="2016250" indent="0">
              <a:buNone/>
              <a:defRPr sz="1000" b="1"/>
            </a:lvl8pPr>
            <a:lvl9pPr marL="2304285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5" y="2438400"/>
            <a:ext cx="4041577" cy="3276600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1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1905000"/>
            <a:ext cx="2286000" cy="3810000"/>
          </a:xfrm>
        </p:spPr>
        <p:txBody>
          <a:bodyPr/>
          <a:lstStyle>
            <a:lvl1pPr marL="0" indent="0">
              <a:defRPr sz="1600">
                <a:solidFill>
                  <a:schemeClr val="tx1"/>
                </a:solidFill>
              </a:defRPr>
            </a:lvl1pPr>
            <a:lvl2pPr marL="230188" indent="0">
              <a:defRPr sz="1600"/>
            </a:lvl2pPr>
            <a:lvl3pPr marL="46196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8421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14400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1905000"/>
            <a:ext cx="2286000" cy="3810000"/>
          </a:xfrm>
        </p:spPr>
        <p:txBody>
          <a:bodyPr/>
          <a:lstStyle>
            <a:lvl1pPr marL="0" indent="0">
              <a:defRPr sz="1600">
                <a:solidFill>
                  <a:schemeClr val="tx1"/>
                </a:solidFill>
              </a:defRPr>
            </a:lvl1pPr>
            <a:lvl2pPr marL="230188" indent="0">
              <a:defRPr sz="1600"/>
            </a:lvl2pPr>
            <a:lvl3pPr marL="46196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8421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14400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1905000"/>
            <a:ext cx="2286000" cy="3810000"/>
          </a:xfrm>
        </p:spPr>
        <p:txBody>
          <a:bodyPr/>
          <a:lstStyle>
            <a:lvl1pPr marL="0" indent="0">
              <a:defRPr sz="1600">
                <a:solidFill>
                  <a:schemeClr val="tx1"/>
                </a:solidFill>
              </a:defRPr>
            </a:lvl1pPr>
            <a:lvl2pPr marL="230188" indent="0">
              <a:defRPr sz="1600"/>
            </a:lvl2pPr>
            <a:lvl3pPr marL="46196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84213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14400" indent="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0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 hasCustomPrompt="1"/>
          </p:nvPr>
        </p:nvSpPr>
        <p:spPr>
          <a:xfrm>
            <a:off x="457200" y="1889996"/>
            <a:ext cx="8229600" cy="4053604"/>
          </a:xfrm>
        </p:spPr>
        <p:txBody>
          <a:bodyPr/>
          <a:lstStyle>
            <a:lvl1pPr algn="l">
              <a:def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42" charset="-128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art Placeholder 3"/>
          <p:cNvSpPr>
            <a:spLocks noGrp="1"/>
          </p:cNvSpPr>
          <p:nvPr>
            <p:ph type="chart" sz="quarter" idx="29" hasCustomPrompt="1"/>
          </p:nvPr>
        </p:nvSpPr>
        <p:spPr>
          <a:xfrm>
            <a:off x="457200" y="1889996"/>
            <a:ext cx="8229600" cy="4053604"/>
          </a:xfrm>
        </p:spPr>
        <p:txBody>
          <a:bodyPr/>
          <a:lstStyle>
            <a:lvl1pPr algn="l">
              <a:def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42" charset="-128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2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89996"/>
            <a:ext cx="8229600" cy="405360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28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bg>
      <p:bgPr>
        <a:solidFill>
          <a:srgbClr val="003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952500" y="295910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897C57"/>
              </a:solidFill>
              <a:latin typeface="Arial" pitchFamily="34" charset="0"/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rgbClr val="F0F3F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rgbClr val="E6EAE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rgbClr val="E6EAE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rgbClr val="E6EAE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rgbClr val="E6EAE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6656" y="2895600"/>
            <a:ext cx="4587802" cy="2991443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6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Edit text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17219" y="2895600"/>
            <a:ext cx="0" cy="2881159"/>
          </a:xfrm>
          <a:prstGeom prst="line">
            <a:avLst/>
          </a:prstGeom>
          <a:ln>
            <a:solidFill>
              <a:srgbClr val="D3D7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-952500" y="295910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897C57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7219" y="2895600"/>
            <a:ext cx="0" cy="2881159"/>
          </a:xfrm>
          <a:prstGeom prst="line">
            <a:avLst/>
          </a:prstGeom>
          <a:ln>
            <a:solidFill>
              <a:srgbClr val="D3D7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5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352925"/>
            <a:ext cx="7772400" cy="1362075"/>
          </a:xfrm>
          <a:prstGeom prst="rect">
            <a:avLst/>
          </a:prstGeom>
        </p:spPr>
        <p:txBody>
          <a:bodyPr lIns="57607" tIns="28804" rIns="57607" bIns="28804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852738"/>
            <a:ext cx="7772400" cy="1500188"/>
          </a:xfrm>
          <a:prstGeom prst="rect">
            <a:avLst/>
          </a:prstGeom>
        </p:spPr>
        <p:txBody>
          <a:bodyPr lIns="57607" tIns="28804" rIns="57607" bIns="28804" anchor="b"/>
          <a:lstStyle>
            <a:lvl1pPr marL="0" indent="0">
              <a:buNone/>
              <a:defRPr sz="1300"/>
            </a:lvl1pPr>
            <a:lvl2pPr marL="288036" indent="0">
              <a:buNone/>
              <a:defRPr sz="1100"/>
            </a:lvl2pPr>
            <a:lvl3pPr marL="576071" indent="0">
              <a:buNone/>
              <a:defRPr sz="1000"/>
            </a:lvl3pPr>
            <a:lvl4pPr marL="864107" indent="0">
              <a:buNone/>
              <a:defRPr sz="900"/>
            </a:lvl4pPr>
            <a:lvl5pPr marL="1152143" indent="0">
              <a:buNone/>
              <a:defRPr sz="900"/>
            </a:lvl5pPr>
            <a:lvl6pPr marL="1440179" indent="0">
              <a:buNone/>
              <a:defRPr sz="900"/>
            </a:lvl6pPr>
            <a:lvl7pPr marL="1728214" indent="0">
              <a:buNone/>
              <a:defRPr sz="900"/>
            </a:lvl7pPr>
            <a:lvl8pPr marL="2016250" indent="0">
              <a:buNone/>
              <a:defRPr sz="900"/>
            </a:lvl8pPr>
            <a:lvl9pPr marL="23042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5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28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47" y="6353910"/>
            <a:ext cx="1905000" cy="314177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</a:t>
            </a:r>
            <a:r>
              <a:rPr lang="en-US" sz="1600" dirty="0" smtClean="0">
                <a:solidFill>
                  <a:srgbClr val="1D2F68"/>
                </a:solidFill>
              </a:rPr>
              <a:t>to:	Human Factors REDAC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		Jason Demagalski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		2</a:t>
            </a:r>
            <a:r>
              <a:rPr lang="en-US" sz="1600" baseline="30000" dirty="0" smtClean="0">
                <a:solidFill>
                  <a:srgbClr val="1D2F68"/>
                </a:solidFill>
              </a:rPr>
              <a:t>nd</a:t>
            </a:r>
            <a:r>
              <a:rPr lang="en-US" sz="1600" dirty="0" smtClean="0">
                <a:solidFill>
                  <a:srgbClr val="1D2F68"/>
                </a:solidFill>
              </a:rPr>
              <a:t> September 2015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50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47" y="6353910"/>
            <a:ext cx="1905000" cy="314177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8D3ABA1-EA94-43C0-B992-7CBCC31144F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1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1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5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06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61EDD-67EE-4BA6-A636-7D68DD8CB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1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6AFDD-DD43-4E33-9186-1029872F1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51CA7-608B-4BBD-A4E3-8A78AE972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9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F45A-6945-46A2-A1E5-BD639E9D1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2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8C123-E26C-4AA3-B1B9-CAD3CBD5A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99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8ACA-60BE-40B8-9315-27F05287A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7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CBB8F-6C68-4D4A-B5F1-9D6843DCA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772F9-A130-4257-B03B-F95216995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0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4657-D469-46B7-9E19-C09B5572B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6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3999CC79-A204-42F2-A2F2-98023B0FAB84}" type="slidenum">
              <a:rPr lang="en-US" sz="1200" b="1">
                <a:solidFill>
                  <a:srgbClr val="1D2F68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rgbClr val="1D2F68"/>
              </a:solidFill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gradFill flip="none" rotWithShape="1">
          <a:gsLst>
            <a:gs pos="80000">
              <a:srgbClr val="EDEDED"/>
            </a:gs>
            <a:gs pos="6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05200"/>
            <a:ext cx="7772400" cy="13716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7772400" cy="11430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baseline="0">
                <a:solidFill>
                  <a:srgbClr val="606B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" descr="E:\FAA\Images\FAA_l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4" y="726642"/>
            <a:ext cx="2071974" cy="20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FAA\Images\FAA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4" y="726642"/>
            <a:ext cx="2071974" cy="20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9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 algn="ctr">
              <a:buNone/>
              <a:defRPr/>
            </a:lvl1pPr>
            <a:lvl2pPr marL="288036" indent="0" algn="ctr">
              <a:buNone/>
              <a:defRPr/>
            </a:lvl2pPr>
            <a:lvl3pPr marL="576071" indent="0" algn="ctr">
              <a:buNone/>
              <a:defRPr/>
            </a:lvl3pPr>
            <a:lvl4pPr marL="864107" indent="0" algn="ctr">
              <a:buNone/>
              <a:defRPr/>
            </a:lvl4pPr>
            <a:lvl5pPr marL="1152143" indent="0" algn="ctr">
              <a:buNone/>
              <a:defRPr/>
            </a:lvl5pPr>
            <a:lvl6pPr marL="1440179" indent="0" algn="ctr">
              <a:buNone/>
              <a:defRPr/>
            </a:lvl6pPr>
            <a:lvl7pPr marL="1728214" indent="0" algn="ctr">
              <a:buNone/>
              <a:defRPr/>
            </a:lvl7pPr>
            <a:lvl8pPr marL="2016250" indent="0" algn="ctr">
              <a:buNone/>
              <a:defRPr/>
            </a:lvl8pPr>
            <a:lvl9pPr marL="23042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2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1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8" y="6172199"/>
            <a:ext cx="3560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76347c0b-1034-4a3f-95c8-b9017d82c623@MGD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6026447"/>
            <a:ext cx="930446" cy="8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rgbClr val="1D2F68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799"/>
            <a:ext cx="82296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 smtClean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panose="02040503050406030204" pitchFamily="18" charset="0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28803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pitchFamily="-128" charset="0"/>
        </a:defRPr>
      </a:lvl6pPr>
      <a:lvl7pPr marL="5760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pitchFamily="-128" charset="0"/>
        </a:defRPr>
      </a:lvl7pPr>
      <a:lvl8pPr marL="86410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pitchFamily="-128" charset="0"/>
        </a:defRPr>
      </a:lvl8pPr>
      <a:lvl9pPr marL="115214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28" charset="0"/>
          <a:ea typeface="ヒラギノ角ゴ ProN W3" pitchFamily="-106" charset="-128"/>
          <a:cs typeface="ヒラギノ角ゴ ProN W3" pitchFamily="-106" charset="-128"/>
          <a:sym typeface="Gill Sans" pitchFamily="-128" charset="0"/>
        </a:defRPr>
      </a:lvl9pPr>
    </p:titleStyle>
    <p:bodyStyle>
      <a:lvl1pPr marL="200025" indent="0" algn="l" rtl="0" eaLnBrk="1" fontAlgn="base" hangingPunct="1">
        <a:spcBef>
          <a:spcPts val="0"/>
        </a:spcBef>
        <a:spcAft>
          <a:spcPts val="1200"/>
        </a:spcAft>
        <a:buSzPct val="171000"/>
        <a:buFont typeface="Gill Sans" charset="0"/>
        <a:buNone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1pPr>
      <a:lvl2pPr marL="481013" indent="0" algn="l" rtl="0" eaLnBrk="1" fontAlgn="base" hangingPunct="1">
        <a:spcBef>
          <a:spcPts val="0"/>
        </a:spcBef>
        <a:spcAft>
          <a:spcPts val="1200"/>
        </a:spcAft>
        <a:buSzPct val="171000"/>
        <a:buFont typeface="Gill Sans" charset="0"/>
        <a:buNone/>
        <a:defRPr sz="24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2pPr>
      <a:lvl3pPr marL="1119188" indent="-358775" algn="l" rtl="0" eaLnBrk="1" fontAlgn="base" hangingPunct="1">
        <a:spcBef>
          <a:spcPts val="0"/>
        </a:spcBef>
        <a:spcAft>
          <a:spcPts val="1200"/>
        </a:spcAft>
        <a:buSzPct val="171000"/>
        <a:buFont typeface="Calibri" panose="020F0502020204030204" pitchFamily="34" charset="0"/>
        <a:buChar char="·"/>
        <a:defRPr sz="24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3pPr>
      <a:lvl4pPr marL="1384300" indent="-342900" algn="l" rtl="0" eaLnBrk="1" fontAlgn="base" hangingPunct="1">
        <a:spcBef>
          <a:spcPts val="0"/>
        </a:spcBef>
        <a:spcAft>
          <a:spcPts val="1200"/>
        </a:spcAft>
        <a:buSzPct val="171000"/>
        <a:buFont typeface="Calibri" panose="020F0502020204030204" pitchFamily="34" charset="0"/>
        <a:buChar char="·"/>
        <a:defRPr sz="24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4pPr>
      <a:lvl5pPr marL="1679575" indent="-358775" algn="l" rtl="0" eaLnBrk="1" fontAlgn="base" hangingPunct="1">
        <a:spcBef>
          <a:spcPts val="0"/>
        </a:spcBef>
        <a:spcAft>
          <a:spcPts val="1200"/>
        </a:spcAft>
        <a:buSzPct val="171000"/>
        <a:buFont typeface="Calibri" panose="020F0502020204030204" pitchFamily="34" charset="0"/>
        <a:buChar char="·"/>
        <a:defRPr sz="24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5pPr>
      <a:lvl6pPr marL="1968246" indent="-360045" algn="l" rtl="0" eaLnBrk="1" fontAlgn="base" hangingPunct="1">
        <a:spcBef>
          <a:spcPts val="1449"/>
        </a:spcBef>
        <a:spcAft>
          <a:spcPct val="0"/>
        </a:spcAft>
        <a:buSzPct val="171000"/>
        <a:buFont typeface="Gill Sans" pitchFamily="-12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28" charset="0"/>
        </a:defRPr>
      </a:lvl6pPr>
      <a:lvl7pPr marL="2256282" indent="-360045" algn="l" rtl="0" eaLnBrk="1" fontAlgn="base" hangingPunct="1">
        <a:spcBef>
          <a:spcPts val="1449"/>
        </a:spcBef>
        <a:spcAft>
          <a:spcPct val="0"/>
        </a:spcAft>
        <a:buSzPct val="171000"/>
        <a:buFont typeface="Gill Sans" pitchFamily="-12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28" charset="0"/>
        </a:defRPr>
      </a:lvl7pPr>
      <a:lvl8pPr marL="2544318" indent="-360045" algn="l" rtl="0" eaLnBrk="1" fontAlgn="base" hangingPunct="1">
        <a:spcBef>
          <a:spcPts val="1449"/>
        </a:spcBef>
        <a:spcAft>
          <a:spcPct val="0"/>
        </a:spcAft>
        <a:buSzPct val="171000"/>
        <a:buFont typeface="Gill Sans" pitchFamily="-12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28" charset="0"/>
        </a:defRPr>
      </a:lvl8pPr>
      <a:lvl9pPr marL="2832354" indent="-360045" algn="l" rtl="0" eaLnBrk="1" fontAlgn="base" hangingPunct="1">
        <a:spcBef>
          <a:spcPts val="1449"/>
        </a:spcBef>
        <a:spcAft>
          <a:spcPct val="0"/>
        </a:spcAft>
        <a:buSzPct val="171000"/>
        <a:buFont typeface="Gill Sans" pitchFamily="-12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28" charset="0"/>
        </a:defRPr>
      </a:lvl9pPr>
    </p:bodyStyle>
    <p:otherStyle>
      <a:defPPr>
        <a:defRPr lang="en-US"/>
      </a:defPPr>
      <a:lvl1pPr marL="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198" y="6293994"/>
            <a:ext cx="1905000" cy="3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7702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fld id="{14F34BA0-BA1B-431F-8BBC-9047C59F1495}" type="slidenum">
              <a:rPr lang="en-US"/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C795FF87-FCED-4AEE-9C1D-6AF0CBE36889}" type="slidenum">
              <a:rPr lang="en-US" sz="1200" b="1">
                <a:solidFill>
                  <a:srgbClr val="FFFFFF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922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922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8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Performance Team 2016 Priorities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Human Factors Research Roundtable</a:t>
            </a:r>
          </a:p>
          <a:p>
            <a:r>
              <a:rPr lang="en-US" sz="2000" dirty="0" smtClean="0"/>
              <a:t>Fatigue program</a:t>
            </a:r>
          </a:p>
          <a:p>
            <a:pPr lvl="1"/>
            <a:r>
              <a:rPr lang="en-US" sz="1800" dirty="0" smtClean="0"/>
              <a:t>Measuring </a:t>
            </a:r>
            <a:r>
              <a:rPr lang="en-US" sz="1800" dirty="0" smtClean="0"/>
              <a:t>levels of fatigue </a:t>
            </a:r>
            <a:r>
              <a:rPr lang="en-US" sz="1800" dirty="0" smtClean="0"/>
              <a:t>and workload in </a:t>
            </a:r>
            <a:r>
              <a:rPr lang="en-US" sz="1800" dirty="0" smtClean="0"/>
              <a:t>the operation</a:t>
            </a:r>
          </a:p>
          <a:p>
            <a:r>
              <a:rPr lang="en-US" sz="2000" dirty="0" smtClean="0"/>
              <a:t>Health and Wellness program</a:t>
            </a:r>
          </a:p>
          <a:p>
            <a:r>
              <a:rPr lang="en-US" sz="2000" dirty="0" smtClean="0"/>
              <a:t>Runway Safety Call to Action</a:t>
            </a:r>
          </a:p>
          <a:p>
            <a:r>
              <a:rPr lang="en-US" sz="2000" dirty="0" smtClean="0"/>
              <a:t>ATC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Sources of Research Requirements</a:t>
            </a:r>
          </a:p>
          <a:p>
            <a:pPr lvl="1"/>
            <a:r>
              <a:rPr lang="en-US" sz="1600" dirty="0" smtClean="0"/>
              <a:t>Human Factors Investigations</a:t>
            </a:r>
          </a:p>
          <a:p>
            <a:pPr lvl="1"/>
            <a:r>
              <a:rPr lang="en-US" sz="1600" dirty="0" smtClean="0"/>
              <a:t>Team </a:t>
            </a:r>
            <a:r>
              <a:rPr lang="en-US" sz="1600" dirty="0"/>
              <a:t>Resource </a:t>
            </a:r>
            <a:r>
              <a:rPr lang="en-US" sz="1600" dirty="0" smtClean="0"/>
              <a:t>Management</a:t>
            </a:r>
          </a:p>
          <a:p>
            <a:pPr lvl="1"/>
            <a:r>
              <a:rPr lang="en-US" sz="1600" dirty="0" smtClean="0"/>
              <a:t>Human Performance Facility Audits</a:t>
            </a:r>
          </a:p>
          <a:p>
            <a:pPr lvl="1"/>
            <a:r>
              <a:rPr lang="en-US" sz="1600" dirty="0" smtClean="0"/>
              <a:t>Top 5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5013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JI-0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10143B"/>
      </a:accent1>
      <a:accent2>
        <a:srgbClr val="3754A3"/>
      </a:accent2>
      <a:accent3>
        <a:srgbClr val="A5BDD9"/>
      </a:accent3>
      <a:accent4>
        <a:srgbClr val="A3BA3A"/>
      </a:accent4>
      <a:accent5>
        <a:srgbClr val="F28C1F"/>
      </a:accent5>
      <a:accent6>
        <a:srgbClr val="781214"/>
      </a:accent6>
      <a:hlink>
        <a:srgbClr val="5B5C5C"/>
      </a:hlink>
      <a:folHlink>
        <a:srgbClr val="BABABA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28" charset="0"/>
            <a:ea typeface="ヒラギノ角ゴ ProN W3" pitchFamily="-106" charset="-128"/>
            <a:cs typeface="ヒラギノ角ゴ ProN W3" pitchFamily="-106" charset="-128"/>
            <a:sym typeface="Gill San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28" charset="0"/>
            <a:ea typeface="ヒラギノ角ゴ ProN W3" pitchFamily="-106" charset="-128"/>
            <a:cs typeface="ヒラギノ角ゴ ProN W3" pitchFamily="-106" charset="-128"/>
            <a:sym typeface="Gill Sans" pitchFamily="-12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43B712-FA53-47BF-8826-8742371E5980}"/>
</file>

<file path=customXml/itemProps2.xml><?xml version="1.0" encoding="utf-8"?>
<ds:datastoreItem xmlns:ds="http://schemas.openxmlformats.org/officeDocument/2006/customXml" ds:itemID="{92DD1342-F5F4-4068-929B-15574C77CECA}"/>
</file>

<file path=customXml/itemProps3.xml><?xml version="1.0" encoding="utf-8"?>
<ds:datastoreItem xmlns:ds="http://schemas.openxmlformats.org/officeDocument/2006/customXml" ds:itemID="{7B08C1DE-66D0-45D8-88B4-BD061494CB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6425</TotalTime>
  <Words>48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1_Custom Design</vt:lpstr>
      <vt:lpstr>2_Custom Design</vt:lpstr>
      <vt:lpstr>AJI-0</vt:lpstr>
      <vt:lpstr>3_Custom Design</vt:lpstr>
      <vt:lpstr>4_FAA_slide_template_white_with_blueborder</vt:lpstr>
      <vt:lpstr>Human Performance Team 2016 Priorities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Demagalski, Jason M (FAA)</cp:lastModifiedBy>
  <cp:revision>407</cp:revision>
  <cp:lastPrinted>2015-10-22T19:09:52Z</cp:lastPrinted>
  <dcterms:created xsi:type="dcterms:W3CDTF">2005-01-28T20:32:53Z</dcterms:created>
  <dcterms:modified xsi:type="dcterms:W3CDTF">2016-03-07T15:34:57Z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