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
  </p:notesMasterIdLst>
  <p:handoutMasterIdLst>
    <p:handoutMasterId r:id="rId9"/>
  </p:handoutMasterIdLst>
  <p:sldIdLst>
    <p:sldId id="308" r:id="rId2"/>
    <p:sldId id="438" r:id="rId3"/>
    <p:sldId id="439" r:id="rId4"/>
    <p:sldId id="442" r:id="rId5"/>
    <p:sldId id="441" r:id="rId6"/>
    <p:sldId id="440" r:id="rId7"/>
  </p:sldIdLst>
  <p:sldSz cx="9144000" cy="6858000" type="screen4x3"/>
  <p:notesSz cx="70104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ang, Diana (FAA)" initials="DL"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E0E3"/>
    <a:srgbClr val="33CC33"/>
    <a:srgbClr val="DDDDDD"/>
    <a:srgbClr val="B2B2B2"/>
    <a:srgbClr val="1D2F68"/>
    <a:srgbClr val="306AFF"/>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76" autoAdjust="0"/>
    <p:restoredTop sz="86978" autoAdjust="0"/>
  </p:normalViewPr>
  <p:slideViewPr>
    <p:cSldViewPr>
      <p:cViewPr>
        <p:scale>
          <a:sx n="94" d="100"/>
          <a:sy n="94" d="100"/>
        </p:scale>
        <p:origin x="-1632" y="-960"/>
      </p:cViewPr>
      <p:guideLst>
        <p:guide orient="horz" pos="816"/>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01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5874" name="Rectangle 2"/>
          <p:cNvSpPr>
            <a:spLocks noGrp="1" noChangeArrowheads="1"/>
          </p:cNvSpPr>
          <p:nvPr>
            <p:ph type="hdr" sz="quarter"/>
          </p:nvPr>
        </p:nvSpPr>
        <p:spPr bwMode="auto">
          <a:xfrm>
            <a:off x="0" y="0"/>
            <a:ext cx="3037840" cy="4651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pPr>
              <a:defRPr/>
            </a:pPr>
            <a:endParaRPr lang="en-US"/>
          </a:p>
        </p:txBody>
      </p:sp>
      <p:sp>
        <p:nvSpPr>
          <p:cNvPr id="335875" name="Rectangle 3"/>
          <p:cNvSpPr>
            <a:spLocks noGrp="1" noChangeArrowheads="1"/>
          </p:cNvSpPr>
          <p:nvPr>
            <p:ph type="dt" sz="quarter" idx="1"/>
          </p:nvPr>
        </p:nvSpPr>
        <p:spPr bwMode="auto">
          <a:xfrm>
            <a:off x="3970938" y="0"/>
            <a:ext cx="3037840" cy="4651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pPr>
              <a:defRPr/>
            </a:pPr>
            <a:endParaRPr lang="en-US"/>
          </a:p>
        </p:txBody>
      </p:sp>
      <p:sp>
        <p:nvSpPr>
          <p:cNvPr id="335876" name="Rectangle 4"/>
          <p:cNvSpPr>
            <a:spLocks noGrp="1" noChangeArrowheads="1"/>
          </p:cNvSpPr>
          <p:nvPr>
            <p:ph type="ftr" sz="quarter" idx="2"/>
          </p:nvPr>
        </p:nvSpPr>
        <p:spPr bwMode="auto">
          <a:xfrm>
            <a:off x="0" y="8829675"/>
            <a:ext cx="3037840" cy="4651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pPr>
              <a:defRPr/>
            </a:pPr>
            <a:endParaRPr lang="en-US"/>
          </a:p>
        </p:txBody>
      </p:sp>
      <p:sp>
        <p:nvSpPr>
          <p:cNvPr id="335877" name="Rectangle 5"/>
          <p:cNvSpPr>
            <a:spLocks noGrp="1" noChangeArrowheads="1"/>
          </p:cNvSpPr>
          <p:nvPr>
            <p:ph type="sldNum" sz="quarter" idx="3"/>
          </p:nvPr>
        </p:nvSpPr>
        <p:spPr bwMode="auto">
          <a:xfrm>
            <a:off x="3970938" y="8829675"/>
            <a:ext cx="3037840" cy="4651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pPr>
              <a:defRPr/>
            </a:pPr>
            <a:fld id="{CC23F78B-3041-448A-82A9-833FE625A80E}" type="slidenum">
              <a:rPr lang="en-US"/>
              <a:pPr>
                <a:defRPr/>
              </a:pPr>
              <a:t>‹#›</a:t>
            </a:fld>
            <a:endParaRPr lang="en-US" dirty="0"/>
          </a:p>
        </p:txBody>
      </p:sp>
    </p:spTree>
    <p:extLst>
      <p:ext uri="{BB962C8B-B14F-4D97-AF65-F5344CB8AC3E}">
        <p14:creationId xmlns:p14="http://schemas.microsoft.com/office/powerpoint/2010/main" val="1271652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3037840" cy="279400"/>
          </a:xfrm>
          <a:prstGeom prst="rect">
            <a:avLst/>
          </a:prstGeom>
          <a:noFill/>
          <a:ln>
            <a:noFill/>
          </a:ln>
          <a:effectLst/>
          <a:extLst/>
        </p:spPr>
        <p:txBody>
          <a:bodyPr vert="horz" wrap="square" lIns="93177" tIns="46589" rIns="93177" bIns="46589" numCol="1" anchor="t" anchorCtr="0" compatLnSpc="1">
            <a:prstTxWarp prst="textNoShape">
              <a:avLst/>
            </a:prstTxWarp>
            <a:spAutoFit/>
          </a:bodyPr>
          <a:lstStyle>
            <a:lvl1pPr defTabSz="931863">
              <a:defRPr sz="1200"/>
            </a:lvl1pPr>
          </a:lstStyle>
          <a:p>
            <a:pPr>
              <a:defRPr/>
            </a:pPr>
            <a:endParaRPr lang="en-US"/>
          </a:p>
        </p:txBody>
      </p:sp>
      <p:sp>
        <p:nvSpPr>
          <p:cNvPr id="54275" name="Rectangle 3"/>
          <p:cNvSpPr>
            <a:spLocks noGrp="1" noChangeArrowheads="1"/>
          </p:cNvSpPr>
          <p:nvPr>
            <p:ph type="dt" idx="1"/>
          </p:nvPr>
        </p:nvSpPr>
        <p:spPr bwMode="auto">
          <a:xfrm>
            <a:off x="3972560" y="0"/>
            <a:ext cx="3037840" cy="279400"/>
          </a:xfrm>
          <a:prstGeom prst="rect">
            <a:avLst/>
          </a:prstGeom>
          <a:noFill/>
          <a:ln>
            <a:noFill/>
          </a:ln>
          <a:effectLst/>
          <a:extLst/>
        </p:spPr>
        <p:txBody>
          <a:bodyPr vert="horz" wrap="square" lIns="93177" tIns="46589" rIns="93177" bIns="46589" numCol="1" anchor="t" anchorCtr="0" compatLnSpc="1">
            <a:prstTxWarp prst="textNoShape">
              <a:avLst/>
            </a:prstTxWarp>
            <a:spAutoFit/>
          </a:bodyPr>
          <a:lstStyle>
            <a:lvl1pPr algn="r" defTabSz="931863">
              <a:defRPr sz="12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8" name="Rectangle 6"/>
          <p:cNvSpPr>
            <a:spLocks noGrp="1" noChangeArrowheads="1"/>
          </p:cNvSpPr>
          <p:nvPr>
            <p:ph type="ftr" sz="quarter" idx="4"/>
          </p:nvPr>
        </p:nvSpPr>
        <p:spPr bwMode="auto">
          <a:xfrm>
            <a:off x="0" y="9017000"/>
            <a:ext cx="3037840" cy="279400"/>
          </a:xfrm>
          <a:prstGeom prst="rect">
            <a:avLst/>
          </a:prstGeom>
          <a:noFill/>
          <a:ln>
            <a:noFill/>
          </a:ln>
          <a:effectLst/>
          <a:extLst/>
        </p:spPr>
        <p:txBody>
          <a:bodyPr vert="horz" wrap="square" lIns="93177" tIns="46589" rIns="93177" bIns="46589" numCol="1" anchor="b" anchorCtr="0" compatLnSpc="1">
            <a:prstTxWarp prst="textNoShape">
              <a:avLst/>
            </a:prstTxWarp>
            <a:spAutoFit/>
          </a:bodyPr>
          <a:lstStyle>
            <a:lvl1pPr defTabSz="931863">
              <a:defRPr sz="1200"/>
            </a:lvl1pPr>
          </a:lstStyle>
          <a:p>
            <a:pPr>
              <a:defRPr/>
            </a:pPr>
            <a:endParaRPr lang="en-US"/>
          </a:p>
        </p:txBody>
      </p:sp>
      <p:sp>
        <p:nvSpPr>
          <p:cNvPr id="54279" name="Rectangle 7"/>
          <p:cNvSpPr>
            <a:spLocks noGrp="1" noChangeArrowheads="1"/>
          </p:cNvSpPr>
          <p:nvPr>
            <p:ph type="sldNum" sz="quarter" idx="5"/>
          </p:nvPr>
        </p:nvSpPr>
        <p:spPr bwMode="auto">
          <a:xfrm>
            <a:off x="3972560" y="9017000"/>
            <a:ext cx="3037840" cy="279400"/>
          </a:xfrm>
          <a:prstGeom prst="rect">
            <a:avLst/>
          </a:prstGeom>
          <a:noFill/>
          <a:ln>
            <a:noFill/>
          </a:ln>
          <a:effectLst/>
          <a:extLst/>
        </p:spPr>
        <p:txBody>
          <a:bodyPr vert="horz" wrap="square" lIns="93177" tIns="46589" rIns="93177" bIns="46589" numCol="1" anchor="b" anchorCtr="0" compatLnSpc="1">
            <a:prstTxWarp prst="textNoShape">
              <a:avLst/>
            </a:prstTxWarp>
            <a:spAutoFit/>
          </a:bodyPr>
          <a:lstStyle>
            <a:lvl1pPr algn="r" defTabSz="931863">
              <a:defRPr sz="1200"/>
            </a:lvl1pPr>
          </a:lstStyle>
          <a:p>
            <a:pPr>
              <a:defRPr/>
            </a:pPr>
            <a:fld id="{ABCCE368-CCD3-48E4-B935-B6F4149E6FA1}" type="slidenum">
              <a:rPr lang="en-US"/>
              <a:pPr>
                <a:defRPr/>
              </a:pPr>
              <a:t>‹#›</a:t>
            </a:fld>
            <a:endParaRPr lang="en-US" dirty="0"/>
          </a:p>
        </p:txBody>
      </p:sp>
    </p:spTree>
    <p:extLst>
      <p:ext uri="{BB962C8B-B14F-4D97-AF65-F5344CB8AC3E}">
        <p14:creationId xmlns:p14="http://schemas.microsoft.com/office/powerpoint/2010/main" val="18506356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66F95CB7-0F52-48AD-B69B-791455C350FE}" type="slidenum">
              <a:rPr lang="en-US" altLang="en-US" sz="1200" smtClean="0"/>
              <a:pPr eaLnBrk="1" hangingPunct="1"/>
              <a:t>1</a:t>
            </a:fld>
            <a:endParaRPr lang="en-US" alt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bwMode="auto">
          <a:xfrm>
            <a:off x="934720" y="4416426"/>
            <a:ext cx="5140960" cy="31035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7AADBFE6-AF56-45E7-9966-516B319A8E52}" type="slidenum">
              <a:rPr lang="en-US" altLang="en-US" sz="1200" smtClean="0"/>
              <a:pPr eaLnBrk="1" hangingPunct="1"/>
              <a:t>2</a:t>
            </a:fld>
            <a:endParaRPr lang="en-US" altLang="en-US" sz="120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bwMode="auto">
          <a:xfrm>
            <a:off x="934720" y="4416425"/>
            <a:ext cx="5140960" cy="279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7AADBFE6-AF56-45E7-9966-516B319A8E52}" type="slidenum">
              <a:rPr lang="en-US" altLang="en-US" sz="1200" smtClean="0"/>
              <a:pPr eaLnBrk="1" hangingPunct="1"/>
              <a:t>3</a:t>
            </a:fld>
            <a:endParaRPr lang="en-US" altLang="en-US" sz="120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bwMode="auto">
          <a:xfrm>
            <a:off x="934720" y="4416425"/>
            <a:ext cx="5140960" cy="279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7AADBFE6-AF56-45E7-9966-516B319A8E52}" type="slidenum">
              <a:rPr lang="en-US" altLang="en-US" sz="1200" smtClean="0"/>
              <a:pPr eaLnBrk="1" hangingPunct="1"/>
              <a:t>4</a:t>
            </a:fld>
            <a:endParaRPr lang="en-US" altLang="en-US" sz="120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bwMode="auto">
          <a:xfrm>
            <a:off x="934720" y="4416425"/>
            <a:ext cx="5140960" cy="279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7AADBFE6-AF56-45E7-9966-516B319A8E52}" type="slidenum">
              <a:rPr lang="en-US" altLang="en-US" sz="1200" smtClean="0"/>
              <a:pPr eaLnBrk="1" hangingPunct="1"/>
              <a:t>5</a:t>
            </a:fld>
            <a:endParaRPr lang="en-US" altLang="en-US" sz="120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bwMode="auto">
          <a:xfrm>
            <a:off x="934720" y="4416425"/>
            <a:ext cx="5140960" cy="279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lvl1pPr defTabSz="923925">
              <a:spcBef>
                <a:spcPct val="30000"/>
              </a:spcBef>
              <a:defRPr sz="1200">
                <a:solidFill>
                  <a:schemeClr val="tx1"/>
                </a:solidFill>
                <a:latin typeface="Arial" charset="0"/>
              </a:defRPr>
            </a:lvl1pPr>
            <a:lvl2pPr marL="736600" indent="-282575" defTabSz="923925">
              <a:spcBef>
                <a:spcPct val="30000"/>
              </a:spcBef>
              <a:defRPr sz="1200">
                <a:solidFill>
                  <a:schemeClr val="tx1"/>
                </a:solidFill>
                <a:latin typeface="Arial" charset="0"/>
              </a:defRPr>
            </a:lvl2pPr>
            <a:lvl3pPr marL="1133475" indent="-225425" defTabSz="923925">
              <a:spcBef>
                <a:spcPct val="30000"/>
              </a:spcBef>
              <a:defRPr sz="1200">
                <a:solidFill>
                  <a:schemeClr val="tx1"/>
                </a:solidFill>
                <a:latin typeface="Arial" charset="0"/>
              </a:defRPr>
            </a:lvl3pPr>
            <a:lvl4pPr marL="1587500" indent="-225425" defTabSz="923925">
              <a:spcBef>
                <a:spcPct val="30000"/>
              </a:spcBef>
              <a:defRPr sz="1200">
                <a:solidFill>
                  <a:schemeClr val="tx1"/>
                </a:solidFill>
                <a:latin typeface="Arial" charset="0"/>
              </a:defRPr>
            </a:lvl4pPr>
            <a:lvl5pPr marL="2041525" indent="-225425" defTabSz="923925">
              <a:spcBef>
                <a:spcPct val="30000"/>
              </a:spcBef>
              <a:defRPr sz="1200">
                <a:solidFill>
                  <a:schemeClr val="tx1"/>
                </a:solidFill>
                <a:latin typeface="Arial" charset="0"/>
              </a:defRPr>
            </a:lvl5pPr>
            <a:lvl6pPr marL="2498725" indent="-225425" defTabSz="923925" eaLnBrk="0" fontAlgn="base" hangingPunct="0">
              <a:spcBef>
                <a:spcPct val="30000"/>
              </a:spcBef>
              <a:spcAft>
                <a:spcPct val="0"/>
              </a:spcAft>
              <a:defRPr sz="1200">
                <a:solidFill>
                  <a:schemeClr val="tx1"/>
                </a:solidFill>
                <a:latin typeface="Arial" charset="0"/>
              </a:defRPr>
            </a:lvl6pPr>
            <a:lvl7pPr marL="2955925" indent="-225425" defTabSz="923925" eaLnBrk="0" fontAlgn="base" hangingPunct="0">
              <a:spcBef>
                <a:spcPct val="30000"/>
              </a:spcBef>
              <a:spcAft>
                <a:spcPct val="0"/>
              </a:spcAft>
              <a:defRPr sz="1200">
                <a:solidFill>
                  <a:schemeClr val="tx1"/>
                </a:solidFill>
                <a:latin typeface="Arial" charset="0"/>
              </a:defRPr>
            </a:lvl7pPr>
            <a:lvl8pPr marL="3413125" indent="-225425" defTabSz="923925" eaLnBrk="0" fontAlgn="base" hangingPunct="0">
              <a:spcBef>
                <a:spcPct val="30000"/>
              </a:spcBef>
              <a:spcAft>
                <a:spcPct val="0"/>
              </a:spcAft>
              <a:defRPr sz="1200">
                <a:solidFill>
                  <a:schemeClr val="tx1"/>
                </a:solidFill>
                <a:latin typeface="Arial" charset="0"/>
              </a:defRPr>
            </a:lvl8pPr>
            <a:lvl9pPr marL="3870325" indent="-225425" defTabSz="923925" eaLnBrk="0" fontAlgn="base" hangingPunct="0">
              <a:spcBef>
                <a:spcPct val="30000"/>
              </a:spcBef>
              <a:spcAft>
                <a:spcPct val="0"/>
              </a:spcAft>
              <a:defRPr sz="1200">
                <a:solidFill>
                  <a:schemeClr val="tx1"/>
                </a:solidFill>
                <a:latin typeface="Arial" charset="0"/>
              </a:defRPr>
            </a:lvl9pPr>
          </a:lstStyle>
          <a:p>
            <a:pPr>
              <a:spcBef>
                <a:spcPct val="50000"/>
              </a:spcBef>
            </a:pPr>
            <a:fld id="{A0B58C05-2FA7-4C17-9749-1404FFD2D365}" type="slidenum">
              <a:rPr lang="en-US" altLang="en-US"/>
              <a:pPr>
                <a:spcBef>
                  <a:spcPct val="50000"/>
                </a:spcBef>
              </a:pPr>
              <a:t>6</a:t>
            </a:fld>
            <a:endParaRPr lang="en-US" altLang="en-US"/>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xfrm>
            <a:off x="935148" y="4416509"/>
            <a:ext cx="5140106" cy="279628"/>
          </a:xfrm>
          <a:prstGeom prst="rect">
            <a:avLst/>
          </a:prstGeom>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50" y="269875"/>
            <a:ext cx="2895600"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2"/>
            </a:xfrm>
            <a:prstGeom prst="rect">
              <a:avLst/>
            </a:prstGeom>
            <a:noFill/>
            <a:ln>
              <a:noFill/>
            </a:ln>
            <a:effectLs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800" b="1" dirty="0" smtClean="0">
                  <a:solidFill>
                    <a:schemeClr val="bg1"/>
                  </a:solidFill>
                </a:rPr>
                <a:t>Federal Aviation</a:t>
              </a:r>
            </a:p>
            <a:p>
              <a:pPr eaLnBrk="1" hangingPunct="1">
                <a:lnSpc>
                  <a:spcPct val="85000"/>
                </a:lnSpc>
                <a:spcBef>
                  <a:spcPct val="0"/>
                </a:spcBef>
                <a:buFontTx/>
                <a:buNone/>
                <a:defRPr/>
              </a:pPr>
              <a:r>
                <a:rPr lang="en-US" sz="1800" b="1" dirty="0" smtClean="0">
                  <a:solidFill>
                    <a:schemeClr val="bg1"/>
                  </a:solidFill>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Click to edit Master title style</a:t>
            </a:r>
          </a:p>
        </p:txBody>
      </p:sp>
    </p:spTree>
    <p:extLst>
      <p:ext uri="{BB962C8B-B14F-4D97-AF65-F5344CB8AC3E}">
        <p14:creationId xmlns:p14="http://schemas.microsoft.com/office/powerpoint/2010/main" val="921151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E5048730-8F6E-46FC-AD97-8631B1E93F9A}" type="slidenum">
              <a:rPr lang="en-US"/>
              <a:pPr>
                <a:defRPr/>
              </a:pPr>
              <a:t>‹#›</a:t>
            </a:fld>
            <a:endParaRPr lang="en-US" dirty="0"/>
          </a:p>
        </p:txBody>
      </p:sp>
    </p:spTree>
    <p:extLst>
      <p:ext uri="{BB962C8B-B14F-4D97-AF65-F5344CB8AC3E}">
        <p14:creationId xmlns:p14="http://schemas.microsoft.com/office/powerpoint/2010/main" val="2666527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344488"/>
            <a:ext cx="2117725" cy="5554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364FBF4B-7C9D-4F8A-B8F9-D0924BAAE581}" type="slidenum">
              <a:rPr lang="en-US"/>
              <a:pPr>
                <a:defRPr/>
              </a:pPr>
              <a:t>‹#›</a:t>
            </a:fld>
            <a:endParaRPr lang="en-US" dirty="0"/>
          </a:p>
        </p:txBody>
      </p:sp>
    </p:spTree>
    <p:extLst>
      <p:ext uri="{BB962C8B-B14F-4D97-AF65-F5344CB8AC3E}">
        <p14:creationId xmlns:p14="http://schemas.microsoft.com/office/powerpoint/2010/main" val="3702928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4" name="Rectangle 9"/>
          <p:cNvSpPr txBox="1">
            <a:spLocks noChangeArrowheads="1"/>
          </p:cNvSpPr>
          <p:nvPr userDrawn="1"/>
        </p:nvSpPr>
        <p:spPr bwMode="auto">
          <a:xfrm>
            <a:off x="350838" y="6223000"/>
            <a:ext cx="4449762" cy="476250"/>
          </a:xfrm>
          <a:prstGeom prst="rect">
            <a:avLst/>
          </a:prstGeom>
          <a:noFill/>
          <a:ln>
            <a:noFill/>
          </a:ln>
          <a:effectLst/>
          <a:extLst/>
        </p:spPr>
        <p:txBody>
          <a:bodyPr/>
          <a:lstStyle>
            <a:lvl1pPr>
              <a:defRPr/>
            </a:lvl1pPr>
          </a:lstStyle>
          <a:p>
            <a:pPr>
              <a:spcBef>
                <a:spcPct val="0"/>
              </a:spcBef>
              <a:buFontTx/>
              <a:buNone/>
              <a:defRPr/>
            </a:pPr>
            <a:r>
              <a:rPr lang="en-US" b="1" dirty="0" smtClean="0">
                <a:solidFill>
                  <a:schemeClr val="bg1"/>
                </a:solidFill>
                <a:latin typeface="Arial" pitchFamily="34" charset="0"/>
              </a:rPr>
              <a:t>New ATM Requirements</a:t>
            </a:r>
            <a:endParaRPr lang="en-US" b="1" dirty="0">
              <a:solidFill>
                <a:schemeClr val="bg1"/>
              </a:solidFill>
              <a:latin typeface="Arial" pitchFamily="34" charset="0"/>
            </a:endParaRPr>
          </a:p>
        </p:txBody>
      </p:sp>
      <p:sp>
        <p:nvSpPr>
          <p:cNvPr id="2" name="Title 1"/>
          <p:cNvSpPr>
            <a:spLocks noGrp="1"/>
          </p:cNvSpPr>
          <p:nvPr>
            <p:ph type="title"/>
          </p:nvPr>
        </p:nvSpPr>
        <p:spPr>
          <a:xfrm>
            <a:off x="428625" y="344488"/>
            <a:ext cx="8472488"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95300" y="1508125"/>
            <a:ext cx="8050213" cy="4391025"/>
          </a:xfrm>
        </p:spPr>
        <p:txBody>
          <a:bodyPr/>
          <a:lstStyle/>
          <a:p>
            <a:pPr lvl="0"/>
            <a:endParaRPr lang="en-US" noProof="0" dirty="0" smtClean="0"/>
          </a:p>
        </p:txBody>
      </p:sp>
      <p:sp>
        <p:nvSpPr>
          <p:cNvPr id="5" name="Rectangle 4"/>
          <p:cNvSpPr>
            <a:spLocks noGrp="1" noChangeArrowheads="1"/>
          </p:cNvSpPr>
          <p:nvPr>
            <p:ph type="sldNum" sz="quarter" idx="10"/>
          </p:nvPr>
        </p:nvSpPr>
        <p:spPr/>
        <p:txBody>
          <a:bodyPr/>
          <a:lstStyle>
            <a:lvl1pPr>
              <a:defRPr/>
            </a:lvl1pPr>
          </a:lstStyle>
          <a:p>
            <a:pPr>
              <a:defRPr/>
            </a:pPr>
            <a:fld id="{BC334316-1973-45DD-9D72-D931B666B954}" type="slidenum">
              <a:rPr lang="en-US"/>
              <a:pPr>
                <a:defRPr/>
              </a:pPr>
              <a:t>‹#›</a:t>
            </a:fld>
            <a:endParaRPr lang="en-US" dirty="0"/>
          </a:p>
        </p:txBody>
      </p:sp>
    </p:spTree>
    <p:extLst>
      <p:ext uri="{BB962C8B-B14F-4D97-AF65-F5344CB8AC3E}">
        <p14:creationId xmlns:p14="http://schemas.microsoft.com/office/powerpoint/2010/main" val="472876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9"/>
          <p:cNvSpPr txBox="1">
            <a:spLocks noChangeArrowheads="1"/>
          </p:cNvSpPr>
          <p:nvPr userDrawn="1"/>
        </p:nvSpPr>
        <p:spPr bwMode="auto">
          <a:xfrm>
            <a:off x="350838" y="6223000"/>
            <a:ext cx="3916362" cy="476250"/>
          </a:xfrm>
          <a:prstGeom prst="rect">
            <a:avLst/>
          </a:prstGeom>
          <a:noFill/>
          <a:ln>
            <a:noFill/>
          </a:ln>
          <a:effectLst/>
          <a:extLst/>
        </p:spPr>
        <p:txBody>
          <a:bodyPr/>
          <a:lstStyle>
            <a:lvl1pPr>
              <a:defRPr/>
            </a:lvl1pPr>
          </a:lstStyle>
          <a:p>
            <a:pPr>
              <a:spcBef>
                <a:spcPct val="0"/>
              </a:spcBef>
              <a:buFontTx/>
              <a:buNone/>
              <a:defRPr/>
            </a:pPr>
            <a:r>
              <a:rPr lang="en-US" b="1" dirty="0" smtClean="0">
                <a:solidFill>
                  <a:schemeClr val="bg1"/>
                </a:solidFill>
                <a:latin typeface="Arial" pitchFamily="34" charset="0"/>
              </a:rPr>
              <a:t>New ATM Requirements</a:t>
            </a:r>
            <a:endParaRPr lang="en-US" b="1" dirty="0">
              <a:solidFill>
                <a:schemeClr val="bg1"/>
              </a:solidFill>
              <a:latin typeface="Arial" pitchFamily="34"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p:txBody>
          <a:bodyPr/>
          <a:lstStyle>
            <a:lvl1pPr>
              <a:defRPr/>
            </a:lvl1pPr>
          </a:lstStyle>
          <a:p>
            <a:pPr>
              <a:defRPr/>
            </a:pPr>
            <a:fld id="{B155C174-9C3D-45C7-8D23-F7FF2C44B7A6}" type="slidenum">
              <a:rPr lang="en-US"/>
              <a:pPr>
                <a:defRPr/>
              </a:pPr>
              <a:t>‹#›</a:t>
            </a:fld>
            <a:endParaRPr lang="en-US" dirty="0"/>
          </a:p>
        </p:txBody>
      </p:sp>
    </p:spTree>
    <p:extLst>
      <p:ext uri="{BB962C8B-B14F-4D97-AF65-F5344CB8AC3E}">
        <p14:creationId xmlns:p14="http://schemas.microsoft.com/office/powerpoint/2010/main" val="3484007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48F583D9-C9B8-4055-9135-66DB671894A8}" type="slidenum">
              <a:rPr lang="en-US"/>
              <a:pPr>
                <a:defRPr/>
              </a:pPr>
              <a:t>‹#›</a:t>
            </a:fld>
            <a:endParaRPr lang="en-US" dirty="0"/>
          </a:p>
        </p:txBody>
      </p:sp>
    </p:spTree>
    <p:extLst>
      <p:ext uri="{BB962C8B-B14F-4D97-AF65-F5344CB8AC3E}">
        <p14:creationId xmlns:p14="http://schemas.microsoft.com/office/powerpoint/2010/main" val="3557463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F88C76F1-B6C2-40F0-863F-C21F42B3DAE7}" type="slidenum">
              <a:rPr lang="en-US"/>
              <a:pPr>
                <a:defRPr/>
              </a:pPr>
              <a:t>‹#›</a:t>
            </a:fld>
            <a:endParaRPr lang="en-US" dirty="0"/>
          </a:p>
        </p:txBody>
      </p:sp>
    </p:spTree>
    <p:extLst>
      <p:ext uri="{BB962C8B-B14F-4D97-AF65-F5344CB8AC3E}">
        <p14:creationId xmlns:p14="http://schemas.microsoft.com/office/powerpoint/2010/main" val="2962825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FD534984-98CF-49C8-93CD-5882BAD1EA86}" type="slidenum">
              <a:rPr lang="en-US"/>
              <a:pPr>
                <a:defRPr/>
              </a:pPr>
              <a:t>‹#›</a:t>
            </a:fld>
            <a:endParaRPr lang="en-US" dirty="0"/>
          </a:p>
        </p:txBody>
      </p:sp>
    </p:spTree>
    <p:extLst>
      <p:ext uri="{BB962C8B-B14F-4D97-AF65-F5344CB8AC3E}">
        <p14:creationId xmlns:p14="http://schemas.microsoft.com/office/powerpoint/2010/main" val="3037872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552817AC-DF7C-4746-9C86-DC8A83A15451}" type="slidenum">
              <a:rPr lang="en-US"/>
              <a:pPr>
                <a:defRPr/>
              </a:pPr>
              <a:t>‹#›</a:t>
            </a:fld>
            <a:endParaRPr lang="en-US" dirty="0"/>
          </a:p>
        </p:txBody>
      </p:sp>
    </p:spTree>
    <p:extLst>
      <p:ext uri="{BB962C8B-B14F-4D97-AF65-F5344CB8AC3E}">
        <p14:creationId xmlns:p14="http://schemas.microsoft.com/office/powerpoint/2010/main" val="1810396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txBox="1">
            <a:spLocks noChangeArrowheads="1"/>
          </p:cNvSpPr>
          <p:nvPr userDrawn="1"/>
        </p:nvSpPr>
        <p:spPr bwMode="auto">
          <a:xfrm>
            <a:off x="350838" y="6223000"/>
            <a:ext cx="4830762" cy="476250"/>
          </a:xfrm>
          <a:prstGeom prst="rect">
            <a:avLst/>
          </a:prstGeom>
          <a:noFill/>
          <a:ln>
            <a:noFill/>
          </a:ln>
          <a:effectLst/>
          <a:extLst/>
        </p:spPr>
        <p:txBody>
          <a:bodyPr/>
          <a:lstStyle>
            <a:lvl1pPr>
              <a:defRPr/>
            </a:lvl1pPr>
          </a:lstStyle>
          <a:p>
            <a:pPr>
              <a:spcBef>
                <a:spcPct val="0"/>
              </a:spcBef>
              <a:buFontTx/>
              <a:buNone/>
              <a:defRPr/>
            </a:pPr>
            <a:r>
              <a:rPr lang="en-US" b="1" dirty="0" smtClean="0">
                <a:solidFill>
                  <a:schemeClr val="bg1"/>
                </a:solidFill>
                <a:latin typeface="Arial" pitchFamily="34" charset="0"/>
              </a:rPr>
              <a:t>New ATM Requirements</a:t>
            </a:r>
            <a:endParaRPr lang="en-US" b="1" dirty="0">
              <a:solidFill>
                <a:schemeClr val="bg1"/>
              </a:solidFill>
              <a:latin typeface="Arial" pitchFamily="34" charset="0"/>
            </a:endParaRPr>
          </a:p>
        </p:txBody>
      </p:sp>
      <p:sp>
        <p:nvSpPr>
          <p:cNvPr id="3" name="Rectangle 2"/>
          <p:cNvSpPr>
            <a:spLocks noGrp="1" noChangeArrowheads="1"/>
          </p:cNvSpPr>
          <p:nvPr>
            <p:ph type="sldNum" sz="quarter" idx="10"/>
          </p:nvPr>
        </p:nvSpPr>
        <p:spPr/>
        <p:txBody>
          <a:bodyPr/>
          <a:lstStyle>
            <a:lvl1pPr>
              <a:defRPr/>
            </a:lvl1pPr>
          </a:lstStyle>
          <a:p>
            <a:pPr>
              <a:defRPr/>
            </a:pPr>
            <a:fld id="{29A85720-2AFC-42F6-A611-71949B592496}" type="slidenum">
              <a:rPr lang="en-US"/>
              <a:pPr>
                <a:defRPr/>
              </a:pPr>
              <a:t>‹#›</a:t>
            </a:fld>
            <a:endParaRPr lang="en-US" dirty="0"/>
          </a:p>
        </p:txBody>
      </p:sp>
    </p:spTree>
    <p:extLst>
      <p:ext uri="{BB962C8B-B14F-4D97-AF65-F5344CB8AC3E}">
        <p14:creationId xmlns:p14="http://schemas.microsoft.com/office/powerpoint/2010/main" val="1921629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96139896-4DC1-4E3D-B6D6-A3C9E8793B5C}" type="slidenum">
              <a:rPr lang="en-US"/>
              <a:pPr>
                <a:defRPr/>
              </a:pPr>
              <a:t>‹#›</a:t>
            </a:fld>
            <a:endParaRPr lang="en-US" dirty="0"/>
          </a:p>
        </p:txBody>
      </p:sp>
    </p:spTree>
    <p:extLst>
      <p:ext uri="{BB962C8B-B14F-4D97-AF65-F5344CB8AC3E}">
        <p14:creationId xmlns:p14="http://schemas.microsoft.com/office/powerpoint/2010/main" val="1210825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B47A84DA-C220-4C1A-8274-568CA00552C6}" type="slidenum">
              <a:rPr lang="en-US"/>
              <a:pPr>
                <a:defRPr/>
              </a:pPr>
              <a:t>‹#›</a:t>
            </a:fld>
            <a:endParaRPr lang="en-US" dirty="0"/>
          </a:p>
        </p:txBody>
      </p:sp>
    </p:spTree>
    <p:extLst>
      <p:ext uri="{BB962C8B-B14F-4D97-AF65-F5344CB8AC3E}">
        <p14:creationId xmlns:p14="http://schemas.microsoft.com/office/powerpoint/2010/main" val="4195855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defRPr/>
            </a:pPr>
            <a:endParaRPr lang="en-US" altLang="en-US" smtClean="0"/>
          </a:p>
        </p:txBody>
      </p:sp>
      <p:sp>
        <p:nvSpPr>
          <p:cNvPr id="1027" name="Rectangle 3"/>
          <p:cNvSpPr>
            <a:spLocks noGrp="1" noChangeArrowheads="1"/>
          </p:cNvSpPr>
          <p:nvPr>
            <p:ph type="title"/>
          </p:nvPr>
        </p:nvSpPr>
        <p:spPr bwMode="auto">
          <a:xfrm>
            <a:off x="428625" y="344488"/>
            <a:ext cx="84724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95300" y="1508125"/>
            <a:ext cx="8050213"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29" name="Group 5"/>
          <p:cNvGrpSpPr>
            <a:grpSpLocks/>
          </p:cNvGrpSpPr>
          <p:nvPr/>
        </p:nvGrpSpPr>
        <p:grpSpPr bwMode="auto">
          <a:xfrm>
            <a:off x="5708650" y="6124575"/>
            <a:ext cx="2047875" cy="661988"/>
            <a:chOff x="3596" y="3858"/>
            <a:chExt cx="1290" cy="417"/>
          </a:xfrm>
        </p:grpSpPr>
        <p:pic>
          <p:nvPicPr>
            <p:cNvPr id="1031" name="Picture 6" descr="NEW FAA LOGO"/>
            <p:cNvPicPr>
              <a:picLocks noChangeAspect="1" noChangeArrowheads="1"/>
            </p:cNvPicPr>
            <p:nvPr userDrawn="1"/>
          </p:nvPicPr>
          <p:blipFill>
            <a:blip r:embed="rId14">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7"/>
            <p:cNvSpPr txBox="1">
              <a:spLocks noChangeArrowheads="1"/>
            </p:cNvSpPr>
            <p:nvPr userDrawn="1"/>
          </p:nvSpPr>
          <p:spPr bwMode="auto">
            <a:xfrm>
              <a:off x="4023" y="3947"/>
              <a:ext cx="863" cy="254"/>
            </a:xfrm>
            <a:prstGeom prst="rect">
              <a:avLst/>
            </a:prstGeom>
            <a:noFill/>
            <a:ln>
              <a:noFill/>
            </a:ln>
            <a:effectLs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200" b="1" dirty="0" smtClean="0">
                  <a:solidFill>
                    <a:schemeClr val="bg1"/>
                  </a:solidFill>
                </a:rPr>
                <a:t>Federal Aviation</a:t>
              </a:r>
            </a:p>
            <a:p>
              <a:pPr eaLnBrk="1" hangingPunct="1">
                <a:lnSpc>
                  <a:spcPct val="85000"/>
                </a:lnSpc>
                <a:spcBef>
                  <a:spcPct val="0"/>
                </a:spcBef>
                <a:buFontTx/>
                <a:buNone/>
                <a:defRPr/>
              </a:pPr>
              <a:r>
                <a:rPr lang="en-US" sz="1200" b="1" dirty="0" smtClean="0">
                  <a:solidFill>
                    <a:schemeClr val="bg1"/>
                  </a:solidFill>
                </a:rPr>
                <a:t>Administration</a:t>
              </a:r>
            </a:p>
          </p:txBody>
        </p:sp>
      </p:grpSp>
      <p:sp>
        <p:nvSpPr>
          <p:cNvPr id="8201" name="Rectangle 9"/>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solidFill>
              </a:defRPr>
            </a:lvl1pPr>
          </a:lstStyle>
          <a:p>
            <a:pPr>
              <a:defRPr/>
            </a:pPr>
            <a:fld id="{7DE2C51E-304E-46DD-B340-BBD7401E010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56" r:id="rId1"/>
    <p:sldLayoutId id="2147484057" r:id="rId2"/>
    <p:sldLayoutId id="2147484048" r:id="rId3"/>
    <p:sldLayoutId id="2147484049" r:id="rId4"/>
    <p:sldLayoutId id="2147484050" r:id="rId5"/>
    <p:sldLayoutId id="2147484051" r:id="rId6"/>
    <p:sldLayoutId id="2147484058" r:id="rId7"/>
    <p:sldLayoutId id="2147484052" r:id="rId8"/>
    <p:sldLayoutId id="2147484053" r:id="rId9"/>
    <p:sldLayoutId id="2147484054" r:id="rId10"/>
    <p:sldLayoutId id="2147484055" r:id="rId11"/>
    <p:sldLayoutId id="2147484059" r:id="rId12"/>
  </p:sldLayoutIdLst>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charset="0"/>
        </a:defRPr>
      </a:lvl2pPr>
      <a:lvl3pPr algn="l" rtl="0" eaLnBrk="0" fontAlgn="base" hangingPunct="0">
        <a:spcBef>
          <a:spcPct val="0"/>
        </a:spcBef>
        <a:spcAft>
          <a:spcPct val="0"/>
        </a:spcAft>
        <a:defRPr sz="4000" b="1">
          <a:solidFill>
            <a:srgbClr val="1D2F68"/>
          </a:solidFill>
          <a:latin typeface="Arial" charset="0"/>
        </a:defRPr>
      </a:lvl3pPr>
      <a:lvl4pPr algn="l" rtl="0" eaLnBrk="0" fontAlgn="base" hangingPunct="0">
        <a:spcBef>
          <a:spcPct val="0"/>
        </a:spcBef>
        <a:spcAft>
          <a:spcPct val="0"/>
        </a:spcAft>
        <a:defRPr sz="4000" b="1">
          <a:solidFill>
            <a:srgbClr val="1D2F68"/>
          </a:solidFill>
          <a:latin typeface="Arial" charset="0"/>
        </a:defRPr>
      </a:lvl4pPr>
      <a:lvl5pPr algn="l" rtl="0" eaLnBrk="0" fontAlgn="base" hangingPunct="0">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457200" y="1219200"/>
            <a:ext cx="4983163" cy="1395413"/>
          </a:xfrm>
        </p:spPr>
        <p:txBody>
          <a:bodyPr/>
          <a:lstStyle/>
          <a:p>
            <a:pPr algn="ctr" eaLnBrk="1" hangingPunct="1"/>
            <a:r>
              <a:rPr lang="en-US" altLang="en-US" smtClean="0"/>
              <a:t>REDAC / NAS Ops </a:t>
            </a:r>
            <a:br>
              <a:rPr lang="en-US" altLang="en-US" smtClean="0"/>
            </a:br>
            <a:r>
              <a:rPr lang="en-US" altLang="en-US" sz="3200" b="0" smtClean="0"/>
              <a:t/>
            </a:r>
            <a:br>
              <a:rPr lang="en-US" altLang="en-US" sz="3200" b="0" smtClean="0"/>
            </a:br>
            <a:endParaRPr lang="en-US" altLang="en-US" b="0" smtClean="0"/>
          </a:p>
        </p:txBody>
      </p:sp>
      <p:sp>
        <p:nvSpPr>
          <p:cNvPr id="6147" name="Text Box 4"/>
          <p:cNvSpPr txBox="1">
            <a:spLocks noChangeArrowheads="1"/>
          </p:cNvSpPr>
          <p:nvPr/>
        </p:nvSpPr>
        <p:spPr bwMode="auto">
          <a:xfrm>
            <a:off x="381000" y="5791200"/>
            <a:ext cx="47926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1600" b="0" i="1" dirty="0" smtClean="0">
                <a:solidFill>
                  <a:srgbClr val="1D2F68"/>
                </a:solidFill>
              </a:rPr>
              <a:t>Francisco Bermudez, ANG-C72</a:t>
            </a:r>
            <a:endParaRPr lang="en-US" altLang="en-US" sz="1600" b="0" i="1" dirty="0">
              <a:solidFill>
                <a:srgbClr val="1D2F68"/>
              </a:solidFill>
            </a:endParaRPr>
          </a:p>
          <a:p>
            <a:pPr eaLnBrk="1" hangingPunct="1">
              <a:spcBef>
                <a:spcPct val="50000"/>
              </a:spcBef>
              <a:buFontTx/>
              <a:buNone/>
            </a:pPr>
            <a:r>
              <a:rPr lang="en-US" altLang="en-US" sz="1600" b="0" i="1" dirty="0">
                <a:solidFill>
                  <a:srgbClr val="1D2F68"/>
                </a:solidFill>
              </a:rPr>
              <a:t>March </a:t>
            </a:r>
            <a:r>
              <a:rPr lang="en-US" altLang="en-US" sz="1600" b="0" i="1" dirty="0" smtClean="0">
                <a:solidFill>
                  <a:srgbClr val="1D2F68"/>
                </a:solidFill>
              </a:rPr>
              <a:t>21, 2017</a:t>
            </a:r>
            <a:endParaRPr lang="en-US" altLang="en-US" sz="1600" b="0" i="1" dirty="0">
              <a:solidFill>
                <a:srgbClr val="1D2F68"/>
              </a:solidFill>
            </a:endParaRPr>
          </a:p>
        </p:txBody>
      </p:sp>
      <p:sp>
        <p:nvSpPr>
          <p:cNvPr id="6148" name="Text Box 5"/>
          <p:cNvSpPr txBox="1">
            <a:spLocks noChangeArrowheads="1"/>
          </p:cNvSpPr>
          <p:nvPr/>
        </p:nvSpPr>
        <p:spPr bwMode="auto">
          <a:xfrm>
            <a:off x="304800" y="4038600"/>
            <a:ext cx="5334000"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i="1" dirty="0" smtClean="0">
                <a:solidFill>
                  <a:schemeClr val="bg2"/>
                </a:solidFill>
              </a:rPr>
              <a:t>New ATM Requirements</a:t>
            </a:r>
            <a:endParaRPr lang="en-US" altLang="en-US" i="1" dirty="0">
              <a:solidFill>
                <a:schemeClr val="bg2"/>
              </a:solidFill>
            </a:endParaRPr>
          </a:p>
          <a:p>
            <a:pPr eaLnBrk="1" hangingPunct="1">
              <a:spcBef>
                <a:spcPct val="50000"/>
              </a:spcBef>
              <a:buFontTx/>
              <a:buNone/>
            </a:pPr>
            <a:r>
              <a:rPr lang="en-US" altLang="en-US" i="1" dirty="0">
                <a:solidFill>
                  <a:schemeClr val="bg2"/>
                </a:solidFill>
              </a:rPr>
              <a:t>BLI Number</a:t>
            </a:r>
            <a:r>
              <a:rPr lang="en-US" altLang="en-US" i="1" dirty="0" smtClean="0">
                <a:solidFill>
                  <a:schemeClr val="bg2"/>
                </a:solidFill>
              </a:rPr>
              <a:t>: 1A08D</a:t>
            </a:r>
            <a:endParaRPr lang="en-US" altLang="en-US" i="1" dirty="0">
              <a:solidFill>
                <a:schemeClr val="bg2"/>
              </a:solidFill>
            </a:endParaRPr>
          </a:p>
        </p:txBody>
      </p:sp>
      <p:sp>
        <p:nvSpPr>
          <p:cNvPr id="6149" name="Rectangle 2"/>
          <p:cNvSpPr txBox="1">
            <a:spLocks noChangeArrowheads="1"/>
          </p:cNvSpPr>
          <p:nvPr/>
        </p:nvSpPr>
        <p:spPr bwMode="auto">
          <a:xfrm>
            <a:off x="152400" y="2109788"/>
            <a:ext cx="5334000" cy="139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spcBef>
                <a:spcPct val="0"/>
              </a:spcBef>
              <a:buFontTx/>
              <a:buNone/>
            </a:pPr>
            <a:r>
              <a:rPr lang="en-US" altLang="en-US" sz="3200" b="0" i="1" dirty="0">
                <a:solidFill>
                  <a:srgbClr val="1D2F68"/>
                </a:solidFill>
              </a:rPr>
              <a:t>Review of FY </a:t>
            </a:r>
            <a:r>
              <a:rPr lang="en-US" altLang="en-US" sz="3200" b="0" i="1" dirty="0" smtClean="0">
                <a:solidFill>
                  <a:srgbClr val="1D2F68"/>
                </a:solidFill>
              </a:rPr>
              <a:t>2018 </a:t>
            </a:r>
            <a:r>
              <a:rPr lang="en-US" altLang="en-US" sz="3200" b="0" i="1" dirty="0">
                <a:solidFill>
                  <a:srgbClr val="1D2F68"/>
                </a:solidFill>
              </a:rPr>
              <a:t>Proposed Portfolio</a:t>
            </a:r>
            <a:r>
              <a:rPr lang="en-US" altLang="en-US" sz="3200" b="0" dirty="0">
                <a:solidFill>
                  <a:srgbClr val="1D2F68"/>
                </a:solidFill>
              </a:rPr>
              <a:t/>
            </a:r>
            <a:br>
              <a:rPr lang="en-US" altLang="en-US" sz="3200" b="0" dirty="0">
                <a:solidFill>
                  <a:srgbClr val="1D2F68"/>
                </a:solidFill>
              </a:rPr>
            </a:br>
            <a:endParaRPr lang="en-US" altLang="en-US" sz="4000" b="0" dirty="0">
              <a:solidFill>
                <a:srgbClr val="1D2F68"/>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365FB8D0-F182-4E95-8C06-4BB15E4CA30A}" type="slidenum">
              <a:rPr lang="en-US" altLang="en-US" sz="1400" b="0" smtClean="0">
                <a:solidFill>
                  <a:schemeClr val="bg1"/>
                </a:solidFill>
              </a:rPr>
              <a:pPr eaLnBrk="1" hangingPunct="1">
                <a:spcBef>
                  <a:spcPct val="0"/>
                </a:spcBef>
              </a:pPr>
              <a:t>2</a:t>
            </a:fld>
            <a:endParaRPr lang="en-US" altLang="en-US" sz="1400" b="0" smtClean="0">
              <a:solidFill>
                <a:schemeClr val="bg1"/>
              </a:solidFill>
            </a:endParaRPr>
          </a:p>
        </p:txBody>
      </p:sp>
      <p:sp>
        <p:nvSpPr>
          <p:cNvPr id="7171" name="Rectangle 2"/>
          <p:cNvSpPr>
            <a:spLocks noGrp="1" noChangeArrowheads="1"/>
          </p:cNvSpPr>
          <p:nvPr>
            <p:ph type="title"/>
          </p:nvPr>
        </p:nvSpPr>
        <p:spPr/>
        <p:txBody>
          <a:bodyPr/>
          <a:lstStyle/>
          <a:p>
            <a:pPr algn="ctr" eaLnBrk="1" hangingPunct="1"/>
            <a:r>
              <a:rPr lang="en-US" altLang="en-US" sz="3400" dirty="0" smtClean="0"/>
              <a:t>New ATM Requirements  </a:t>
            </a:r>
            <a:br>
              <a:rPr lang="en-US" altLang="en-US" sz="3400" dirty="0" smtClean="0"/>
            </a:br>
            <a:r>
              <a:rPr lang="en-US" altLang="en-US" sz="2800" i="1" dirty="0" smtClean="0"/>
              <a:t>1A08D</a:t>
            </a:r>
            <a:endParaRPr lang="en-US" altLang="en-US" sz="3400" i="1" dirty="0" smtClean="0"/>
          </a:p>
        </p:txBody>
      </p:sp>
      <p:sp>
        <p:nvSpPr>
          <p:cNvPr id="7172" name="Rectangle 3"/>
          <p:cNvSpPr txBox="1">
            <a:spLocks noChangeArrowheads="1"/>
          </p:cNvSpPr>
          <p:nvPr/>
        </p:nvSpPr>
        <p:spPr bwMode="auto">
          <a:xfrm>
            <a:off x="512763" y="14478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2000" dirty="0" smtClean="0">
                <a:solidFill>
                  <a:srgbClr val="000000"/>
                </a:solidFill>
              </a:rPr>
              <a:t>What are the benefits to the FAA</a:t>
            </a:r>
          </a:p>
          <a:p>
            <a:pPr marL="171450" lvl="0" indent="-171450" eaLnBrk="1" hangingPunct="1">
              <a:spcBef>
                <a:spcPct val="0"/>
              </a:spcBef>
            </a:pPr>
            <a:endParaRPr lang="en-US" altLang="en-US" sz="1600" b="0" dirty="0" smtClean="0">
              <a:solidFill>
                <a:srgbClr val="000000"/>
              </a:solidFill>
            </a:endParaRPr>
          </a:p>
          <a:p>
            <a:pPr marL="171450" lvl="0" indent="-171450" eaLnBrk="1" hangingPunct="1">
              <a:spcBef>
                <a:spcPct val="0"/>
              </a:spcBef>
            </a:pPr>
            <a:r>
              <a:rPr lang="en-US" altLang="en-US" sz="1600" b="0" dirty="0" smtClean="0">
                <a:solidFill>
                  <a:srgbClr val="000000"/>
                </a:solidFill>
              </a:rPr>
              <a:t>The </a:t>
            </a:r>
            <a:r>
              <a:rPr lang="en-US" altLang="en-US" sz="1600" b="0" dirty="0">
                <a:solidFill>
                  <a:srgbClr val="000000"/>
                </a:solidFill>
              </a:rPr>
              <a:t>New ATM Requirements program is needed to identify new opportunities to improve the efficiency and effectiveness of air traffic management operations. Activities include the research and development of procedures, tools, and systems in support of operational improvements</a:t>
            </a:r>
            <a:r>
              <a:rPr lang="en-US" altLang="en-US" sz="1600" b="0" dirty="0" smtClean="0">
                <a:solidFill>
                  <a:srgbClr val="000000"/>
                </a:solidFill>
              </a:rPr>
              <a:t>.</a:t>
            </a:r>
          </a:p>
          <a:p>
            <a:pPr marL="171450" lvl="0" indent="-171450" eaLnBrk="1" hangingPunct="1">
              <a:spcBef>
                <a:spcPct val="0"/>
              </a:spcBef>
            </a:pPr>
            <a:endParaRPr lang="en-US" altLang="en-US" sz="1600" b="0" dirty="0" smtClean="0">
              <a:solidFill>
                <a:srgbClr val="000000"/>
              </a:solidFill>
            </a:endParaRPr>
          </a:p>
          <a:p>
            <a:pPr marL="171450" lvl="0" indent="-171450" eaLnBrk="1" hangingPunct="1">
              <a:spcBef>
                <a:spcPct val="0"/>
              </a:spcBef>
            </a:pPr>
            <a:r>
              <a:rPr lang="en-US" altLang="en-US" sz="1600" b="0" dirty="0">
                <a:solidFill>
                  <a:srgbClr val="000000"/>
                </a:solidFill>
              </a:rPr>
              <a:t>The service analysis and operational demonstration activities within this program support the development of operational improvements that will increase the number of arrivals and departures at major airports</a:t>
            </a:r>
            <a:r>
              <a:rPr lang="en-US" altLang="en-US" sz="1600" b="0" dirty="0" smtClean="0">
                <a:solidFill>
                  <a:srgbClr val="000000"/>
                </a:solidFill>
              </a:rPr>
              <a:t>.</a:t>
            </a:r>
            <a:endParaRPr lang="en-US" altLang="en-US" sz="1600" b="0" dirty="0">
              <a:solidFill>
                <a:srgbClr val="0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365FB8D0-F182-4E95-8C06-4BB15E4CA30A}" type="slidenum">
              <a:rPr lang="en-US" altLang="en-US" sz="1400" b="0" smtClean="0">
                <a:solidFill>
                  <a:schemeClr val="bg1"/>
                </a:solidFill>
              </a:rPr>
              <a:pPr eaLnBrk="1" hangingPunct="1">
                <a:spcBef>
                  <a:spcPct val="0"/>
                </a:spcBef>
              </a:pPr>
              <a:t>3</a:t>
            </a:fld>
            <a:endParaRPr lang="en-US" altLang="en-US" sz="1400" b="0" smtClean="0">
              <a:solidFill>
                <a:schemeClr val="bg1"/>
              </a:solidFill>
            </a:endParaRPr>
          </a:p>
        </p:txBody>
      </p:sp>
      <p:sp>
        <p:nvSpPr>
          <p:cNvPr id="7171" name="Rectangle 2"/>
          <p:cNvSpPr>
            <a:spLocks noGrp="1" noChangeArrowheads="1"/>
          </p:cNvSpPr>
          <p:nvPr>
            <p:ph type="title"/>
          </p:nvPr>
        </p:nvSpPr>
        <p:spPr/>
        <p:txBody>
          <a:bodyPr/>
          <a:lstStyle/>
          <a:p>
            <a:pPr algn="ctr" eaLnBrk="1" hangingPunct="1"/>
            <a:r>
              <a:rPr lang="en-US" altLang="en-US" sz="3400" dirty="0" smtClean="0"/>
              <a:t>New ATM Requirements  </a:t>
            </a:r>
            <a:br>
              <a:rPr lang="en-US" altLang="en-US" sz="3400" dirty="0" smtClean="0"/>
            </a:br>
            <a:r>
              <a:rPr lang="en-US" altLang="en-US" sz="2800" i="1" dirty="0" smtClean="0"/>
              <a:t>1A08D</a:t>
            </a:r>
            <a:endParaRPr lang="en-US" altLang="en-US" sz="3400" i="1" dirty="0" smtClean="0"/>
          </a:p>
        </p:txBody>
      </p:sp>
      <p:sp>
        <p:nvSpPr>
          <p:cNvPr id="7172" name="Rectangle 3"/>
          <p:cNvSpPr txBox="1">
            <a:spLocks noChangeArrowheads="1"/>
          </p:cNvSpPr>
          <p:nvPr/>
        </p:nvSpPr>
        <p:spPr bwMode="auto">
          <a:xfrm>
            <a:off x="512763" y="14478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2000" dirty="0" smtClean="0">
                <a:solidFill>
                  <a:srgbClr val="000000"/>
                </a:solidFill>
              </a:rPr>
              <a:t>What are the Research Goals</a:t>
            </a:r>
          </a:p>
          <a:p>
            <a:pPr eaLnBrk="1" hangingPunct="1">
              <a:spcBef>
                <a:spcPct val="50000"/>
              </a:spcBef>
              <a:buFontTx/>
              <a:buNone/>
            </a:pPr>
            <a:r>
              <a:rPr lang="en-US" altLang="en-US" sz="1800" b="0" dirty="0" smtClean="0">
                <a:solidFill>
                  <a:srgbClr val="000000"/>
                </a:solidFill>
              </a:rPr>
              <a:t>The New ATM Requirements research goals include:</a:t>
            </a:r>
          </a:p>
          <a:p>
            <a:pPr marL="171450" indent="-171450" eaLnBrk="1" hangingPunct="1">
              <a:spcBef>
                <a:spcPct val="0"/>
              </a:spcBef>
            </a:pPr>
            <a:endParaRPr lang="en-US" altLang="en-US" sz="1600" b="0" dirty="0" smtClean="0">
              <a:solidFill>
                <a:srgbClr val="000000"/>
              </a:solidFill>
            </a:endParaRPr>
          </a:p>
          <a:p>
            <a:pPr marL="171450" indent="-171450" eaLnBrk="1" hangingPunct="1">
              <a:spcBef>
                <a:spcPct val="0"/>
              </a:spcBef>
            </a:pPr>
            <a:r>
              <a:rPr lang="en-US" altLang="en-US" sz="1600" b="0" dirty="0" smtClean="0">
                <a:solidFill>
                  <a:srgbClr val="000000"/>
                </a:solidFill>
              </a:rPr>
              <a:t>Address </a:t>
            </a:r>
            <a:r>
              <a:rPr lang="en-US" altLang="en-US" sz="1600" b="0" dirty="0">
                <a:solidFill>
                  <a:srgbClr val="000000"/>
                </a:solidFill>
              </a:rPr>
              <a:t>the need for harmonizing protocols and standards for enterprise information use both internally and with external agency partners</a:t>
            </a:r>
          </a:p>
          <a:p>
            <a:pPr marL="171450" indent="-171450" eaLnBrk="1" hangingPunct="1">
              <a:spcBef>
                <a:spcPct val="0"/>
              </a:spcBef>
            </a:pPr>
            <a:r>
              <a:rPr lang="en-US" altLang="en-US" sz="1600" b="0" dirty="0">
                <a:solidFill>
                  <a:srgbClr val="000000"/>
                </a:solidFill>
              </a:rPr>
              <a:t>Develop collision avoidance systems </a:t>
            </a:r>
            <a:r>
              <a:rPr lang="en-US" altLang="en-US" sz="1600" b="0" dirty="0" smtClean="0"/>
              <a:t>for </a:t>
            </a:r>
            <a:r>
              <a:rPr lang="en-US" altLang="en-US" sz="1600" b="0" dirty="0" smtClean="0">
                <a:solidFill>
                  <a:srgbClr val="000000"/>
                </a:solidFill>
              </a:rPr>
              <a:t>new </a:t>
            </a:r>
            <a:r>
              <a:rPr lang="en-US" altLang="en-US" sz="1600" b="0" dirty="0">
                <a:solidFill>
                  <a:srgbClr val="000000"/>
                </a:solidFill>
              </a:rPr>
              <a:t>user classes</a:t>
            </a:r>
          </a:p>
          <a:p>
            <a:pPr marL="171450" indent="-171450" eaLnBrk="1" hangingPunct="1">
              <a:spcBef>
                <a:spcPct val="0"/>
              </a:spcBef>
            </a:pPr>
            <a:r>
              <a:rPr lang="en-US" altLang="en-US" sz="1600" b="0" dirty="0">
                <a:solidFill>
                  <a:srgbClr val="000000"/>
                </a:solidFill>
              </a:rPr>
              <a:t>Integrate weather data into automated trajectory management systems</a:t>
            </a:r>
          </a:p>
          <a:p>
            <a:pPr marL="171450" indent="-171450" eaLnBrk="1" hangingPunct="1">
              <a:spcBef>
                <a:spcPct val="0"/>
              </a:spcBef>
            </a:pPr>
            <a:r>
              <a:rPr lang="en-US" altLang="en-US" sz="1600" b="0" dirty="0">
                <a:solidFill>
                  <a:srgbClr val="000000"/>
                </a:solidFill>
              </a:rPr>
              <a:t>Develop requirements to </a:t>
            </a:r>
            <a:r>
              <a:rPr lang="en-US" altLang="en-US" sz="1600" b="0" dirty="0" smtClean="0">
                <a:solidFill>
                  <a:srgbClr val="000000"/>
                </a:solidFill>
              </a:rPr>
              <a:t>exchange and synchronize trajectory </a:t>
            </a:r>
            <a:r>
              <a:rPr lang="en-US" altLang="en-US" sz="1600" b="0" dirty="0">
                <a:solidFill>
                  <a:srgbClr val="000000"/>
                </a:solidFill>
              </a:rPr>
              <a:t>information </a:t>
            </a:r>
            <a:r>
              <a:rPr lang="en-US" altLang="en-US" sz="1600" b="0" dirty="0" smtClean="0">
                <a:solidFill>
                  <a:srgbClr val="000000"/>
                </a:solidFill>
              </a:rPr>
              <a:t>between aircraft and ATM </a:t>
            </a:r>
            <a:r>
              <a:rPr lang="en-US" altLang="en-US" sz="1600" b="0" dirty="0">
                <a:solidFill>
                  <a:srgbClr val="000000"/>
                </a:solidFill>
              </a:rPr>
              <a:t>systems</a:t>
            </a:r>
          </a:p>
          <a:p>
            <a:pPr marL="171450" indent="-171450" eaLnBrk="1" hangingPunct="1">
              <a:spcBef>
                <a:spcPct val="0"/>
              </a:spcBef>
            </a:pPr>
            <a:r>
              <a:rPr lang="en-US" altLang="en-US" sz="1600" b="0" dirty="0">
                <a:solidFill>
                  <a:srgbClr val="000000"/>
                </a:solidFill>
              </a:rPr>
              <a:t>Develop advanced communications technologies for data exchange between air and ground systems</a:t>
            </a:r>
          </a:p>
          <a:p>
            <a:pPr marL="171450" indent="-171450" eaLnBrk="1" hangingPunct="1">
              <a:spcBef>
                <a:spcPct val="0"/>
              </a:spcBef>
            </a:pPr>
            <a:r>
              <a:rPr lang="en-US" altLang="en-US" sz="1600" b="0" dirty="0">
                <a:solidFill>
                  <a:srgbClr val="000000"/>
                </a:solidFill>
              </a:rPr>
              <a:t>Evaluate cloud architecture to </a:t>
            </a:r>
            <a:r>
              <a:rPr lang="en-US" altLang="en-US" sz="1600" b="0">
                <a:solidFill>
                  <a:srgbClr val="000000"/>
                </a:solidFill>
              </a:rPr>
              <a:t>provide </a:t>
            </a:r>
            <a:r>
              <a:rPr lang="en-US" altLang="en-US" sz="1600" b="0" smtClean="0">
                <a:solidFill>
                  <a:srgbClr val="000000"/>
                </a:solidFill>
              </a:rPr>
              <a:t>command </a:t>
            </a:r>
            <a:r>
              <a:rPr lang="en-US" altLang="en-US" sz="1600" b="0" dirty="0">
                <a:solidFill>
                  <a:srgbClr val="000000"/>
                </a:solidFill>
              </a:rPr>
              <a:t>and control services in the future</a:t>
            </a:r>
          </a:p>
          <a:p>
            <a:pPr marL="171450" indent="-171450" eaLnBrk="1" hangingPunct="1">
              <a:spcBef>
                <a:spcPct val="0"/>
              </a:spcBef>
            </a:pPr>
            <a:r>
              <a:rPr lang="en-US" altLang="en-US" sz="1600" b="0" dirty="0">
                <a:solidFill>
                  <a:srgbClr val="000000"/>
                </a:solidFill>
              </a:rPr>
              <a:t>Develop a transition strategy for the possible use of COTS displays as Common Displays in the NAS.</a:t>
            </a:r>
          </a:p>
          <a:p>
            <a:pPr marL="171450" lvl="0" indent="-171450" eaLnBrk="1" hangingPunct="1">
              <a:spcBef>
                <a:spcPct val="0"/>
              </a:spcBef>
            </a:pPr>
            <a:endParaRPr lang="en-US" altLang="en-US" sz="1400" b="0" dirty="0" smtClean="0">
              <a:solidFill>
                <a:srgbClr val="000000"/>
              </a:solidFill>
            </a:endParaRPr>
          </a:p>
        </p:txBody>
      </p:sp>
    </p:spTree>
    <p:extLst>
      <p:ext uri="{BB962C8B-B14F-4D97-AF65-F5344CB8AC3E}">
        <p14:creationId xmlns:p14="http://schemas.microsoft.com/office/powerpoint/2010/main" val="22225491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365FB8D0-F182-4E95-8C06-4BB15E4CA30A}" type="slidenum">
              <a:rPr lang="en-US" altLang="en-US" sz="1400" b="0" smtClean="0">
                <a:solidFill>
                  <a:schemeClr val="bg1"/>
                </a:solidFill>
              </a:rPr>
              <a:pPr eaLnBrk="1" hangingPunct="1">
                <a:spcBef>
                  <a:spcPct val="0"/>
                </a:spcBef>
              </a:pPr>
              <a:t>4</a:t>
            </a:fld>
            <a:endParaRPr lang="en-US" altLang="en-US" sz="1400" b="0" smtClean="0">
              <a:solidFill>
                <a:schemeClr val="bg1"/>
              </a:solidFill>
            </a:endParaRPr>
          </a:p>
        </p:txBody>
      </p:sp>
      <p:sp>
        <p:nvSpPr>
          <p:cNvPr id="7171" name="Rectangle 2"/>
          <p:cNvSpPr>
            <a:spLocks noGrp="1" noChangeArrowheads="1"/>
          </p:cNvSpPr>
          <p:nvPr>
            <p:ph type="title"/>
          </p:nvPr>
        </p:nvSpPr>
        <p:spPr/>
        <p:txBody>
          <a:bodyPr/>
          <a:lstStyle/>
          <a:p>
            <a:pPr algn="ctr" eaLnBrk="1" hangingPunct="1"/>
            <a:r>
              <a:rPr lang="en-US" altLang="en-US" sz="3400" dirty="0" smtClean="0"/>
              <a:t>New ATM Requirements  </a:t>
            </a:r>
            <a:br>
              <a:rPr lang="en-US" altLang="en-US" sz="3400" dirty="0" smtClean="0"/>
            </a:br>
            <a:r>
              <a:rPr lang="en-US" altLang="en-US" sz="2800" i="1" dirty="0" smtClean="0"/>
              <a:t>1A08D</a:t>
            </a:r>
            <a:endParaRPr lang="en-US" altLang="en-US" sz="3400" i="1" dirty="0" smtClean="0"/>
          </a:p>
        </p:txBody>
      </p:sp>
      <p:sp>
        <p:nvSpPr>
          <p:cNvPr id="7172" name="Rectangle 3"/>
          <p:cNvSpPr txBox="1">
            <a:spLocks noChangeArrowheads="1"/>
          </p:cNvSpPr>
          <p:nvPr/>
        </p:nvSpPr>
        <p:spPr bwMode="auto">
          <a:xfrm>
            <a:off x="512763" y="14478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2000" dirty="0" smtClean="0">
                <a:solidFill>
                  <a:srgbClr val="000000"/>
                </a:solidFill>
              </a:rPr>
              <a:t>FY19 Planned Activities</a:t>
            </a:r>
          </a:p>
          <a:p>
            <a:pPr eaLnBrk="1" hangingPunct="1">
              <a:spcBef>
                <a:spcPct val="50000"/>
              </a:spcBef>
              <a:buFontTx/>
              <a:buNone/>
            </a:pPr>
            <a:r>
              <a:rPr lang="en-US" altLang="en-US" sz="1800" b="0" dirty="0" smtClean="0">
                <a:solidFill>
                  <a:srgbClr val="000000"/>
                </a:solidFill>
              </a:rPr>
              <a:t>The New ATM Requirements research goals include:</a:t>
            </a:r>
          </a:p>
          <a:p>
            <a:pPr marL="285750" indent="-285750" eaLnBrk="1" hangingPunct="1">
              <a:spcBef>
                <a:spcPct val="0"/>
              </a:spcBef>
            </a:pPr>
            <a:r>
              <a:rPr lang="en-US" altLang="en-US" sz="1600" b="0" dirty="0" smtClean="0">
                <a:solidFill>
                  <a:srgbClr val="000000"/>
                </a:solidFill>
              </a:rPr>
              <a:t>Complete </a:t>
            </a:r>
            <a:r>
              <a:rPr lang="en-US" altLang="en-US" sz="1600" b="0" dirty="0">
                <a:solidFill>
                  <a:srgbClr val="000000"/>
                </a:solidFill>
              </a:rPr>
              <a:t>guidance material for the implementation of information services governance.</a:t>
            </a:r>
          </a:p>
          <a:p>
            <a:pPr marL="285750" indent="-285750" eaLnBrk="1" hangingPunct="1">
              <a:spcBef>
                <a:spcPct val="0"/>
              </a:spcBef>
            </a:pPr>
            <a:r>
              <a:rPr lang="en-US" altLang="en-US" sz="1600" b="0" dirty="0" smtClean="0">
                <a:solidFill>
                  <a:srgbClr val="000000"/>
                </a:solidFill>
              </a:rPr>
              <a:t>Conduct </a:t>
            </a:r>
            <a:r>
              <a:rPr lang="en-US" altLang="en-US" sz="1600" b="0" dirty="0">
                <a:solidFill>
                  <a:srgbClr val="000000"/>
                </a:solidFill>
              </a:rPr>
              <a:t>studies surrounding the operational usage of in-flight icing information support capabilities and determine the performance level of current weather products and develop report.</a:t>
            </a:r>
          </a:p>
          <a:p>
            <a:pPr marL="285750" indent="-285750" eaLnBrk="1" hangingPunct="1">
              <a:spcBef>
                <a:spcPct val="0"/>
              </a:spcBef>
            </a:pPr>
            <a:r>
              <a:rPr lang="en-US" altLang="en-US" sz="1600" b="0" dirty="0" smtClean="0">
                <a:solidFill>
                  <a:srgbClr val="000000"/>
                </a:solidFill>
              </a:rPr>
              <a:t>Complete </a:t>
            </a:r>
            <a:r>
              <a:rPr lang="en-US" altLang="en-US" sz="1600" b="0" dirty="0">
                <a:solidFill>
                  <a:srgbClr val="000000"/>
                </a:solidFill>
              </a:rPr>
              <a:t>Air/Ground Trajectory Synchronization </a:t>
            </a:r>
            <a:r>
              <a:rPr lang="en-US" altLang="en-US" sz="1600" b="0" dirty="0" smtClean="0">
                <a:solidFill>
                  <a:srgbClr val="000000"/>
                </a:solidFill>
              </a:rPr>
              <a:t>validation activities.</a:t>
            </a:r>
            <a:endParaRPr lang="en-US" altLang="en-US" sz="1600" b="0" dirty="0">
              <a:solidFill>
                <a:srgbClr val="000000"/>
              </a:solidFill>
            </a:endParaRPr>
          </a:p>
          <a:p>
            <a:pPr marL="285750" indent="-285750" eaLnBrk="1" hangingPunct="1">
              <a:spcBef>
                <a:spcPct val="0"/>
              </a:spcBef>
            </a:pPr>
            <a:r>
              <a:rPr lang="en-US" altLang="en-US" sz="1600" b="0" dirty="0" smtClean="0">
                <a:solidFill>
                  <a:srgbClr val="000000"/>
                </a:solidFill>
              </a:rPr>
              <a:t>Complete </a:t>
            </a:r>
            <a:r>
              <a:rPr lang="en-US" altLang="en-US" sz="1600" b="0" dirty="0">
                <a:solidFill>
                  <a:srgbClr val="000000"/>
                </a:solidFill>
              </a:rPr>
              <a:t>development of the ICAO Class B Satellite SARPS to support Data Communications in domestic airspace.</a:t>
            </a:r>
          </a:p>
          <a:p>
            <a:pPr marL="285750" indent="-285750" eaLnBrk="1" hangingPunct="1">
              <a:spcBef>
                <a:spcPct val="0"/>
              </a:spcBef>
            </a:pPr>
            <a:r>
              <a:rPr lang="en-US" altLang="en-US" sz="1600" b="0" dirty="0" smtClean="0">
                <a:solidFill>
                  <a:srgbClr val="000000"/>
                </a:solidFill>
              </a:rPr>
              <a:t>Complete </a:t>
            </a:r>
            <a:r>
              <a:rPr lang="en-US" altLang="en-US" sz="1600" b="0" dirty="0">
                <a:solidFill>
                  <a:srgbClr val="000000"/>
                </a:solidFill>
              </a:rPr>
              <a:t>development of IP Standards to support the FAA's Data </a:t>
            </a:r>
            <a:r>
              <a:rPr lang="en-US" altLang="en-US" sz="1600" b="0" dirty="0" err="1">
                <a:solidFill>
                  <a:srgbClr val="000000"/>
                </a:solidFill>
              </a:rPr>
              <a:t>Comm</a:t>
            </a:r>
            <a:r>
              <a:rPr lang="en-US" altLang="en-US" sz="1600" b="0" dirty="0">
                <a:solidFill>
                  <a:srgbClr val="000000"/>
                </a:solidFill>
              </a:rPr>
              <a:t> Segment 2 and Future Communication Systems.</a:t>
            </a:r>
          </a:p>
          <a:p>
            <a:pPr marL="285750" indent="-285750" eaLnBrk="1" hangingPunct="1">
              <a:spcBef>
                <a:spcPct val="0"/>
              </a:spcBef>
            </a:pPr>
            <a:r>
              <a:rPr lang="en-US" altLang="en-US" sz="1600" b="0" dirty="0" smtClean="0">
                <a:solidFill>
                  <a:srgbClr val="000000"/>
                </a:solidFill>
              </a:rPr>
              <a:t>Complete </a:t>
            </a:r>
            <a:r>
              <a:rPr lang="en-US" altLang="en-US" sz="1600" b="0" dirty="0">
                <a:solidFill>
                  <a:srgbClr val="000000"/>
                </a:solidFill>
              </a:rPr>
              <a:t>draft Security standards development for future ATN/IP Air-Ground Communication Systems.</a:t>
            </a:r>
          </a:p>
          <a:p>
            <a:pPr marL="285750" indent="-285750" eaLnBrk="1" hangingPunct="1">
              <a:spcBef>
                <a:spcPct val="0"/>
              </a:spcBef>
            </a:pPr>
            <a:r>
              <a:rPr lang="en-US" altLang="en-US" sz="1600" b="0" dirty="0" smtClean="0">
                <a:solidFill>
                  <a:srgbClr val="000000"/>
                </a:solidFill>
              </a:rPr>
              <a:t>Identify </a:t>
            </a:r>
            <a:r>
              <a:rPr lang="en-US" altLang="en-US" sz="1600" b="0" dirty="0">
                <a:solidFill>
                  <a:srgbClr val="000000"/>
                </a:solidFill>
              </a:rPr>
              <a:t>and evaluate NAS Systems potentially suitable for command and control in a cloud environment.</a:t>
            </a:r>
          </a:p>
          <a:p>
            <a:pPr marL="285750" indent="-285750" eaLnBrk="1" hangingPunct="1">
              <a:spcBef>
                <a:spcPct val="0"/>
              </a:spcBef>
            </a:pPr>
            <a:r>
              <a:rPr lang="en-US" altLang="en-US" sz="1600" b="0" dirty="0" smtClean="0">
                <a:solidFill>
                  <a:srgbClr val="000000"/>
                </a:solidFill>
              </a:rPr>
              <a:t>Evaluate </a:t>
            </a:r>
            <a:r>
              <a:rPr lang="en-US" altLang="en-US" sz="1600" b="0" dirty="0">
                <a:solidFill>
                  <a:srgbClr val="000000"/>
                </a:solidFill>
              </a:rPr>
              <a:t>existing commercial common display/COTS capabilities</a:t>
            </a:r>
            <a:r>
              <a:rPr lang="en-US" altLang="en-US" sz="1600" b="0" dirty="0" smtClean="0">
                <a:solidFill>
                  <a:srgbClr val="000000"/>
                </a:solidFill>
              </a:rPr>
              <a:t>.</a:t>
            </a:r>
            <a:endParaRPr lang="en-US" altLang="en-US" sz="1600" b="0" dirty="0">
              <a:solidFill>
                <a:srgbClr val="000000"/>
              </a:solidFill>
            </a:endParaRPr>
          </a:p>
        </p:txBody>
      </p:sp>
    </p:spTree>
    <p:extLst>
      <p:ext uri="{BB962C8B-B14F-4D97-AF65-F5344CB8AC3E}">
        <p14:creationId xmlns:p14="http://schemas.microsoft.com/office/powerpoint/2010/main" val="2905370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365FB8D0-F182-4E95-8C06-4BB15E4CA30A}" type="slidenum">
              <a:rPr lang="en-US" altLang="en-US" sz="1400" b="0" smtClean="0">
                <a:solidFill>
                  <a:schemeClr val="bg1"/>
                </a:solidFill>
              </a:rPr>
              <a:pPr eaLnBrk="1" hangingPunct="1">
                <a:spcBef>
                  <a:spcPct val="0"/>
                </a:spcBef>
              </a:pPr>
              <a:t>5</a:t>
            </a:fld>
            <a:endParaRPr lang="en-US" altLang="en-US" sz="1400" b="0" smtClean="0">
              <a:solidFill>
                <a:schemeClr val="bg1"/>
              </a:solidFill>
            </a:endParaRPr>
          </a:p>
        </p:txBody>
      </p:sp>
      <p:sp>
        <p:nvSpPr>
          <p:cNvPr id="7171" name="Rectangle 2"/>
          <p:cNvSpPr>
            <a:spLocks noGrp="1" noChangeArrowheads="1"/>
          </p:cNvSpPr>
          <p:nvPr>
            <p:ph type="title"/>
          </p:nvPr>
        </p:nvSpPr>
        <p:spPr/>
        <p:txBody>
          <a:bodyPr/>
          <a:lstStyle/>
          <a:p>
            <a:pPr algn="ctr" eaLnBrk="1" hangingPunct="1"/>
            <a:r>
              <a:rPr lang="en-US" altLang="en-US" sz="3400" dirty="0" smtClean="0"/>
              <a:t>New ATM Requirements  </a:t>
            </a:r>
            <a:br>
              <a:rPr lang="en-US" altLang="en-US" sz="3400" dirty="0" smtClean="0"/>
            </a:br>
            <a:r>
              <a:rPr lang="en-US" altLang="en-US" sz="2800" i="1" dirty="0" smtClean="0"/>
              <a:t>1A08D</a:t>
            </a:r>
            <a:endParaRPr lang="en-US" altLang="en-US" sz="3400" i="1" dirty="0" smtClean="0"/>
          </a:p>
        </p:txBody>
      </p:sp>
      <p:sp>
        <p:nvSpPr>
          <p:cNvPr id="7172" name="Rectangle 3"/>
          <p:cNvSpPr txBox="1">
            <a:spLocks noChangeArrowheads="1"/>
          </p:cNvSpPr>
          <p:nvPr/>
        </p:nvSpPr>
        <p:spPr bwMode="auto">
          <a:xfrm>
            <a:off x="512763" y="14478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2000" dirty="0" smtClean="0">
                <a:solidFill>
                  <a:srgbClr val="000000"/>
                </a:solidFill>
              </a:rPr>
              <a:t>FY18 Planned Activities</a:t>
            </a:r>
          </a:p>
          <a:p>
            <a:pPr marL="285750" indent="-285750" eaLnBrk="1" hangingPunct="1">
              <a:spcBef>
                <a:spcPct val="0"/>
              </a:spcBef>
            </a:pPr>
            <a:r>
              <a:rPr lang="en-US" altLang="en-US" sz="1600" b="0" dirty="0" smtClean="0">
                <a:solidFill>
                  <a:srgbClr val="000000"/>
                </a:solidFill>
              </a:rPr>
              <a:t>Develop </a:t>
            </a:r>
            <a:r>
              <a:rPr lang="en-US" altLang="en-US" sz="1600" b="0" dirty="0">
                <a:solidFill>
                  <a:srgbClr val="000000"/>
                </a:solidFill>
              </a:rPr>
              <a:t>enterprise governance artifacts in compliance with ICAO standards</a:t>
            </a:r>
          </a:p>
          <a:p>
            <a:pPr marL="285750" indent="-285750" eaLnBrk="1" hangingPunct="1">
              <a:spcBef>
                <a:spcPct val="0"/>
              </a:spcBef>
            </a:pPr>
            <a:r>
              <a:rPr lang="en-US" altLang="en-US" sz="1600" b="0" dirty="0" smtClean="0">
                <a:solidFill>
                  <a:srgbClr val="000000"/>
                </a:solidFill>
              </a:rPr>
              <a:t>Develop </a:t>
            </a:r>
            <a:r>
              <a:rPr lang="en-US" altLang="en-US" sz="1600" b="0" dirty="0">
                <a:solidFill>
                  <a:srgbClr val="000000"/>
                </a:solidFill>
              </a:rPr>
              <a:t>interoperability requirement of collision avoidance systems</a:t>
            </a:r>
          </a:p>
          <a:p>
            <a:pPr marL="285750" indent="-285750" eaLnBrk="1" hangingPunct="1">
              <a:spcBef>
                <a:spcPct val="0"/>
              </a:spcBef>
            </a:pPr>
            <a:r>
              <a:rPr lang="en-US" altLang="en-US" sz="1600" b="0" dirty="0" smtClean="0">
                <a:solidFill>
                  <a:srgbClr val="000000"/>
                </a:solidFill>
              </a:rPr>
              <a:t>Conduct </a:t>
            </a:r>
            <a:r>
              <a:rPr lang="en-US" altLang="en-US" sz="1600" b="0" dirty="0">
                <a:solidFill>
                  <a:srgbClr val="000000"/>
                </a:solidFill>
              </a:rPr>
              <a:t>engineering studies and analysis translating weather information into operational impacts</a:t>
            </a:r>
          </a:p>
          <a:p>
            <a:pPr marL="285750" indent="-285750" eaLnBrk="1" hangingPunct="1">
              <a:spcBef>
                <a:spcPct val="0"/>
              </a:spcBef>
            </a:pPr>
            <a:r>
              <a:rPr lang="en-US" altLang="en-US" sz="1600" b="0" dirty="0" smtClean="0">
                <a:solidFill>
                  <a:srgbClr val="000000"/>
                </a:solidFill>
              </a:rPr>
              <a:t>Develop </a:t>
            </a:r>
            <a:r>
              <a:rPr lang="en-US" altLang="en-US" sz="1600" b="0" dirty="0">
                <a:solidFill>
                  <a:srgbClr val="000000"/>
                </a:solidFill>
              </a:rPr>
              <a:t>and validate weather requirements for National Weather Service (NWS) to improve forecasts in support of FAA operational decision making</a:t>
            </a:r>
          </a:p>
          <a:p>
            <a:pPr marL="285750" indent="-285750" eaLnBrk="1" hangingPunct="1">
              <a:spcBef>
                <a:spcPct val="0"/>
              </a:spcBef>
            </a:pPr>
            <a:r>
              <a:rPr lang="en-US" altLang="en-US" sz="1600" b="0" dirty="0" smtClean="0">
                <a:solidFill>
                  <a:srgbClr val="000000"/>
                </a:solidFill>
              </a:rPr>
              <a:t>Develop operational scenarios </a:t>
            </a:r>
            <a:r>
              <a:rPr lang="en-US" altLang="en-US" sz="1600" b="0" dirty="0">
                <a:solidFill>
                  <a:srgbClr val="000000"/>
                </a:solidFill>
              </a:rPr>
              <a:t>for synchronization of air/ground procedures</a:t>
            </a:r>
          </a:p>
          <a:p>
            <a:pPr marL="285750" indent="-285750" eaLnBrk="1" hangingPunct="1">
              <a:spcBef>
                <a:spcPct val="0"/>
              </a:spcBef>
            </a:pPr>
            <a:r>
              <a:rPr lang="en-US" altLang="en-US" sz="1600" b="0" dirty="0" smtClean="0">
                <a:solidFill>
                  <a:srgbClr val="000000"/>
                </a:solidFill>
              </a:rPr>
              <a:t>Perform </a:t>
            </a:r>
            <a:r>
              <a:rPr lang="en-US" altLang="en-US" sz="1600" b="0" dirty="0">
                <a:solidFill>
                  <a:srgbClr val="000000"/>
                </a:solidFill>
              </a:rPr>
              <a:t>Validations Testing of Satellite-based NextGen and SESAR communication requirements with the international community to support Standards Development</a:t>
            </a:r>
          </a:p>
          <a:p>
            <a:pPr marL="285750" indent="-285750" eaLnBrk="1" hangingPunct="1">
              <a:spcBef>
                <a:spcPct val="0"/>
              </a:spcBef>
            </a:pPr>
            <a:r>
              <a:rPr lang="en-US" altLang="en-US" sz="1600" b="0" dirty="0" smtClean="0">
                <a:solidFill>
                  <a:srgbClr val="000000"/>
                </a:solidFill>
              </a:rPr>
              <a:t>Conduct </a:t>
            </a:r>
            <a:r>
              <a:rPr lang="en-US" altLang="en-US" sz="1600" b="0" dirty="0">
                <a:solidFill>
                  <a:srgbClr val="000000"/>
                </a:solidFill>
              </a:rPr>
              <a:t>Internet Protocol Suite (IPS) prototype measurements to support the development of Minimum Operational Performance Specifications and International Civil Aviation Organization Standards and Recommended Practices (SARPS). These Standards will support the implementation of Future Communications Systems to support NextGen Requirements</a:t>
            </a:r>
          </a:p>
          <a:p>
            <a:pPr marL="285750" indent="-285750" eaLnBrk="1" hangingPunct="1">
              <a:spcBef>
                <a:spcPct val="0"/>
              </a:spcBef>
            </a:pPr>
            <a:r>
              <a:rPr lang="en-US" altLang="en-US" sz="1600" b="0" dirty="0" smtClean="0">
                <a:solidFill>
                  <a:srgbClr val="000000"/>
                </a:solidFill>
              </a:rPr>
              <a:t>Develop </a:t>
            </a:r>
            <a:r>
              <a:rPr lang="en-US" altLang="en-US" sz="1600" b="0" dirty="0">
                <a:solidFill>
                  <a:srgbClr val="000000"/>
                </a:solidFill>
              </a:rPr>
              <a:t>engineering study evaluating the command &amp; control capability for NAS Systems in a cloud environment</a:t>
            </a:r>
          </a:p>
          <a:p>
            <a:pPr marL="285750" indent="-285750" eaLnBrk="1" hangingPunct="1">
              <a:spcBef>
                <a:spcPct val="0"/>
              </a:spcBef>
            </a:pPr>
            <a:r>
              <a:rPr lang="en-US" altLang="en-US" sz="1600" b="0" dirty="0" smtClean="0">
                <a:solidFill>
                  <a:srgbClr val="000000"/>
                </a:solidFill>
              </a:rPr>
              <a:t>Evaluate </a:t>
            </a:r>
            <a:r>
              <a:rPr lang="en-US" altLang="en-US" sz="1600" b="0" dirty="0">
                <a:solidFill>
                  <a:srgbClr val="000000"/>
                </a:solidFill>
              </a:rPr>
              <a:t>performance requirements for NAS information systems displays</a:t>
            </a:r>
          </a:p>
          <a:p>
            <a:pPr lvl="0" eaLnBrk="1" hangingPunct="1">
              <a:spcBef>
                <a:spcPct val="0"/>
              </a:spcBef>
              <a:buNone/>
            </a:pPr>
            <a:endParaRPr lang="en-US" altLang="en-US" sz="1400" b="0" dirty="0" smtClean="0">
              <a:solidFill>
                <a:srgbClr val="000000"/>
              </a:solidFill>
            </a:endParaRPr>
          </a:p>
        </p:txBody>
      </p:sp>
    </p:spTree>
    <p:extLst>
      <p:ext uri="{BB962C8B-B14F-4D97-AF65-F5344CB8AC3E}">
        <p14:creationId xmlns:p14="http://schemas.microsoft.com/office/powerpoint/2010/main" val="2315447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3"/>
          <p:cNvSpPr>
            <a:spLocks noGrp="1"/>
          </p:cNvSpPr>
          <p:nvPr>
            <p:ph type="sldNum" sz="quarter" idx="10"/>
          </p:nvPr>
        </p:nvSpPr>
        <p:spPr>
          <a:noFill/>
        </p:spPr>
        <p:txBody>
          <a:bodyPr/>
          <a:lstStyle>
            <a:lvl1pPr>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spcBef>
                <a:spcPct val="0"/>
              </a:spcBef>
              <a:buFontTx/>
              <a:buNone/>
            </a:pPr>
            <a:fld id="{F893B200-DB54-4D38-BFCC-4F34EC7D914B}" type="slidenum">
              <a:rPr lang="en-US" altLang="en-US" sz="1400" b="0">
                <a:solidFill>
                  <a:schemeClr val="bg1"/>
                </a:solidFill>
              </a:rPr>
              <a:pPr>
                <a:spcBef>
                  <a:spcPct val="0"/>
                </a:spcBef>
                <a:buFontTx/>
                <a:buNone/>
              </a:pPr>
              <a:t>6</a:t>
            </a:fld>
            <a:endParaRPr lang="en-US" altLang="en-US" sz="1400" b="0">
              <a:solidFill>
                <a:schemeClr val="bg1"/>
              </a:solidFill>
            </a:endParaRPr>
          </a:p>
        </p:txBody>
      </p:sp>
      <p:sp>
        <p:nvSpPr>
          <p:cNvPr id="56323" name="Rectangle 2"/>
          <p:cNvSpPr>
            <a:spLocks noGrp="1" noChangeArrowheads="1"/>
          </p:cNvSpPr>
          <p:nvPr>
            <p:ph type="title"/>
          </p:nvPr>
        </p:nvSpPr>
        <p:spPr>
          <a:xfrm>
            <a:off x="485775" y="53975"/>
            <a:ext cx="8472488" cy="609600"/>
          </a:xfrm>
        </p:spPr>
        <p:txBody>
          <a:bodyPr/>
          <a:lstStyle/>
          <a:p>
            <a:pPr algn="ctr" eaLnBrk="1" hangingPunct="1"/>
            <a:r>
              <a:rPr lang="en-US" altLang="en-US" sz="2400" dirty="0" smtClean="0"/>
              <a:t>1A08D – G01M.02-02 New Air Traffic Management (ATM) Requirements – F&amp;E</a:t>
            </a:r>
          </a:p>
        </p:txBody>
      </p:sp>
      <p:sp>
        <p:nvSpPr>
          <p:cNvPr id="56324" name="Rectangle 3"/>
          <p:cNvSpPr>
            <a:spLocks noChangeArrowheads="1"/>
          </p:cNvSpPr>
          <p:nvPr/>
        </p:nvSpPr>
        <p:spPr bwMode="auto">
          <a:xfrm>
            <a:off x="823913" y="3475038"/>
            <a:ext cx="38100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800" u="sng" dirty="0"/>
              <a:t>FY 2019 </a:t>
            </a:r>
            <a:r>
              <a:rPr lang="en-US" altLang="en-US" sz="1800" u="sng" dirty="0" smtClean="0"/>
              <a:t>Planned Research</a:t>
            </a:r>
            <a:endParaRPr lang="en-US" altLang="en-US" sz="1800" u="sng" dirty="0"/>
          </a:p>
        </p:txBody>
      </p:sp>
      <p:sp>
        <p:nvSpPr>
          <p:cNvPr id="56325" name="Rectangle 4"/>
          <p:cNvSpPr>
            <a:spLocks noChangeArrowheads="1"/>
          </p:cNvSpPr>
          <p:nvPr/>
        </p:nvSpPr>
        <p:spPr bwMode="auto">
          <a:xfrm>
            <a:off x="4953000" y="654050"/>
            <a:ext cx="3886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buFontTx/>
              <a:buNone/>
            </a:pPr>
            <a:r>
              <a:rPr lang="en-US" altLang="en-US" sz="1800" u="sng"/>
              <a:t>Research Goals</a:t>
            </a:r>
          </a:p>
        </p:txBody>
      </p:sp>
      <p:sp>
        <p:nvSpPr>
          <p:cNvPr id="56326" name="Rectangle 5"/>
          <p:cNvSpPr>
            <a:spLocks noChangeArrowheads="1"/>
          </p:cNvSpPr>
          <p:nvPr/>
        </p:nvSpPr>
        <p:spPr bwMode="auto">
          <a:xfrm>
            <a:off x="617538" y="808038"/>
            <a:ext cx="3505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buFontTx/>
              <a:buNone/>
            </a:pPr>
            <a:r>
              <a:rPr lang="en-US" altLang="en-US" sz="1800" u="sng"/>
              <a:t>FAA Strategic Plan</a:t>
            </a:r>
          </a:p>
        </p:txBody>
      </p:sp>
      <p:sp>
        <p:nvSpPr>
          <p:cNvPr id="56327" name="Rectangle 6"/>
          <p:cNvSpPr>
            <a:spLocks noChangeArrowheads="1"/>
          </p:cNvSpPr>
          <p:nvPr/>
        </p:nvSpPr>
        <p:spPr bwMode="auto">
          <a:xfrm>
            <a:off x="4800600" y="35052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buFontTx/>
              <a:buNone/>
            </a:pPr>
            <a:r>
              <a:rPr lang="en-US" altLang="en-US" sz="1800" u="sng"/>
              <a:t>Out Year Funding Requirements</a:t>
            </a:r>
            <a:r>
              <a:rPr lang="en-US" altLang="en-US" sz="1800" b="0"/>
              <a:t> </a:t>
            </a:r>
            <a:endParaRPr lang="en-US" altLang="en-US" sz="1800"/>
          </a:p>
        </p:txBody>
      </p:sp>
      <p:sp>
        <p:nvSpPr>
          <p:cNvPr id="56328" name="Line 7"/>
          <p:cNvSpPr>
            <a:spLocks noChangeShapeType="1"/>
          </p:cNvSpPr>
          <p:nvPr/>
        </p:nvSpPr>
        <p:spPr bwMode="auto">
          <a:xfrm>
            <a:off x="4495800" y="1219200"/>
            <a:ext cx="0" cy="480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29" name="Line 8"/>
          <p:cNvSpPr>
            <a:spLocks noChangeShapeType="1"/>
          </p:cNvSpPr>
          <p:nvPr/>
        </p:nvSpPr>
        <p:spPr bwMode="auto">
          <a:xfrm>
            <a:off x="0" y="35052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30" name="Text Box 10"/>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endParaRPr lang="en-US" altLang="en-US" sz="1400" b="0"/>
          </a:p>
        </p:txBody>
      </p:sp>
      <p:sp>
        <p:nvSpPr>
          <p:cNvPr id="96267" name="Rectangle 22"/>
          <p:cNvSpPr>
            <a:spLocks noChangeArrowheads="1"/>
          </p:cNvSpPr>
          <p:nvPr/>
        </p:nvSpPr>
        <p:spPr bwMode="auto">
          <a:xfrm>
            <a:off x="49213" y="3817938"/>
            <a:ext cx="4370387" cy="2192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7013" indent="-227013">
              <a:spcBef>
                <a:spcPct val="20000"/>
              </a:spcBef>
              <a:buChar char="•"/>
              <a:defRPr sz="2800" b="1">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defRPr/>
            </a:pPr>
            <a:r>
              <a:rPr lang="en-US" altLang="en-US" sz="1050" b="0" dirty="0" smtClean="0"/>
              <a:t>Develop guidance material for the implementation of information services governance.</a:t>
            </a:r>
          </a:p>
          <a:p>
            <a:pPr eaLnBrk="1" hangingPunct="1">
              <a:spcBef>
                <a:spcPct val="0"/>
              </a:spcBef>
              <a:defRPr/>
            </a:pPr>
            <a:r>
              <a:rPr lang="en-US" altLang="en-US" sz="1050" b="0" dirty="0" smtClean="0"/>
              <a:t>Formalize ACAS </a:t>
            </a:r>
            <a:r>
              <a:rPr lang="en-US" altLang="en-US" sz="1050" b="0" dirty="0" err="1" smtClean="0"/>
              <a:t>Xp</a:t>
            </a:r>
            <a:r>
              <a:rPr lang="en-US" altLang="en-US" sz="1050" b="0" dirty="0" smtClean="0"/>
              <a:t> system concept and requirements (including rotorcraft) to inform ongoing ACAS X standards development activities.</a:t>
            </a:r>
          </a:p>
          <a:p>
            <a:pPr eaLnBrk="1" hangingPunct="1">
              <a:spcBef>
                <a:spcPct val="0"/>
              </a:spcBef>
              <a:defRPr/>
            </a:pPr>
            <a:r>
              <a:rPr lang="en-US" altLang="en-US" sz="1050" b="0" dirty="0" smtClean="0"/>
              <a:t>Analyze service shortfalls and perform service analysis for in-flight icing information support capabilities.</a:t>
            </a:r>
          </a:p>
          <a:p>
            <a:pPr eaLnBrk="1" hangingPunct="1">
              <a:spcBef>
                <a:spcPct val="0"/>
              </a:spcBef>
              <a:defRPr/>
            </a:pPr>
            <a:r>
              <a:rPr lang="en-US" altLang="en-US" sz="1050" b="0" dirty="0" smtClean="0"/>
              <a:t>Complete Air/Ground Trajectory Synchronization validation.</a:t>
            </a:r>
          </a:p>
          <a:p>
            <a:pPr eaLnBrk="1" hangingPunct="1">
              <a:spcBef>
                <a:spcPct val="0"/>
              </a:spcBef>
              <a:defRPr/>
            </a:pPr>
            <a:r>
              <a:rPr lang="en-US" altLang="en-US" sz="1050" b="0" dirty="0" smtClean="0"/>
              <a:t>Complete development of the ICAO Class B Satellite SARPS to support Data Communications in domestic airspace.</a:t>
            </a:r>
          </a:p>
          <a:p>
            <a:pPr eaLnBrk="1" hangingPunct="1">
              <a:spcBef>
                <a:spcPct val="0"/>
              </a:spcBef>
              <a:defRPr/>
            </a:pPr>
            <a:r>
              <a:rPr lang="en-US" altLang="en-US" sz="1050" b="0" dirty="0" smtClean="0"/>
              <a:t>Assess gaps in current cloud architecture to support command and control capability for NAS systems.</a:t>
            </a:r>
          </a:p>
          <a:p>
            <a:pPr eaLnBrk="1" hangingPunct="1">
              <a:spcBef>
                <a:spcPct val="0"/>
              </a:spcBef>
              <a:defRPr/>
            </a:pPr>
            <a:r>
              <a:rPr lang="en-US" altLang="en-US" sz="1050" b="0" dirty="0" smtClean="0"/>
              <a:t>Evaluate existing commercial common display/COTS capabilities.</a:t>
            </a:r>
          </a:p>
        </p:txBody>
      </p:sp>
      <p:sp>
        <p:nvSpPr>
          <p:cNvPr id="56332" name="Rectangle 27"/>
          <p:cNvSpPr>
            <a:spLocks noChangeArrowheads="1"/>
          </p:cNvSpPr>
          <p:nvPr/>
        </p:nvSpPr>
        <p:spPr bwMode="auto">
          <a:xfrm>
            <a:off x="647700" y="1670050"/>
            <a:ext cx="3505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buFontTx/>
              <a:buNone/>
            </a:pPr>
            <a:r>
              <a:rPr lang="en-US" altLang="en-US" sz="1800" u="sng"/>
              <a:t>Need</a:t>
            </a:r>
          </a:p>
        </p:txBody>
      </p:sp>
      <p:graphicFrame>
        <p:nvGraphicFramePr>
          <p:cNvPr id="276651" name="Group 171"/>
          <p:cNvGraphicFramePr>
            <a:graphicFrameLocks noGrp="1"/>
          </p:cNvGraphicFramePr>
          <p:nvPr>
            <p:ph idx="1"/>
          </p:nvPr>
        </p:nvGraphicFramePr>
        <p:xfrm>
          <a:off x="4654550" y="3962400"/>
          <a:ext cx="4343400" cy="792168"/>
        </p:xfrm>
        <a:graphic>
          <a:graphicData uri="http://schemas.openxmlformats.org/drawingml/2006/table">
            <a:tbl>
              <a:tblPr/>
              <a:tblGrid>
                <a:gridCol w="908050">
                  <a:extLst>
                    <a:ext uri="{9D8B030D-6E8A-4147-A177-3AD203B41FA5}"/>
                  </a:extLst>
                </a:gridCol>
                <a:gridCol w="685800">
                  <a:extLst>
                    <a:ext uri="{9D8B030D-6E8A-4147-A177-3AD203B41FA5}"/>
                  </a:extLst>
                </a:gridCol>
                <a:gridCol w="685800">
                  <a:extLst>
                    <a:ext uri="{9D8B030D-6E8A-4147-A177-3AD203B41FA5}"/>
                  </a:extLst>
                </a:gridCol>
                <a:gridCol w="685800">
                  <a:extLst>
                    <a:ext uri="{9D8B030D-6E8A-4147-A177-3AD203B41FA5}"/>
                  </a:extLst>
                </a:gridCol>
                <a:gridCol w="695325">
                  <a:extLst>
                    <a:ext uri="{9D8B030D-6E8A-4147-A177-3AD203B41FA5}"/>
                  </a:extLst>
                </a:gridCol>
                <a:gridCol w="682625">
                  <a:extLst>
                    <a:ext uri="{9D8B030D-6E8A-4147-A177-3AD203B41FA5}"/>
                  </a:extLst>
                </a:gridCol>
              </a:tblGrid>
              <a:tr h="2436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endParaRPr>
                    </a:p>
                  </a:txBody>
                  <a:tcPr marT="45642" marB="4564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rPr>
                        <a:t>FY 2019</a:t>
                      </a:r>
                    </a:p>
                  </a:txBody>
                  <a:tcPr marT="45642" marB="456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rPr>
                        <a:t>FY 2020</a:t>
                      </a:r>
                    </a:p>
                  </a:txBody>
                  <a:tcPr marT="45642" marB="456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rPr>
                        <a:t>FY 2021</a:t>
                      </a:r>
                    </a:p>
                  </a:txBody>
                  <a:tcPr marT="45642" marB="456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rPr>
                        <a:t>FY 2022</a:t>
                      </a:r>
                    </a:p>
                  </a:txBody>
                  <a:tcPr marT="45642" marB="456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rPr>
                        <a:t>FY 2023</a:t>
                      </a:r>
                    </a:p>
                  </a:txBody>
                  <a:tcPr marT="45642" marB="4564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54848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a:ln>
                            <a:noFill/>
                          </a:ln>
                          <a:solidFill>
                            <a:schemeClr val="tx1"/>
                          </a:solidFill>
                          <a:effectLst/>
                          <a:latin typeface="Arial" charset="0"/>
                        </a:rPr>
                        <a:t>Funding Target ($000)</a:t>
                      </a:r>
                    </a:p>
                  </a:txBody>
                  <a:tcPr marT="45642" marB="4564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rPr>
                        <a:t>$10,000</a:t>
                      </a:r>
                      <a:endParaRPr kumimoji="0" lang="en-US" sz="1000" b="1" i="0" u="none" strike="noStrike" cap="none" normalizeH="0" baseline="0" dirty="0">
                        <a:ln>
                          <a:noFill/>
                        </a:ln>
                        <a:solidFill>
                          <a:schemeClr val="tx1"/>
                        </a:solidFill>
                        <a:effectLst/>
                        <a:latin typeface="Arial" charset="0"/>
                      </a:endParaRPr>
                    </a:p>
                  </a:txBody>
                  <a:tcPr marT="45642" marB="4564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rPr>
                        <a:t>$10,000</a:t>
                      </a:r>
                      <a:endParaRPr kumimoji="0" lang="en-US" sz="1000" b="1" i="0" u="none" strike="noStrike" cap="none" normalizeH="0" baseline="0" dirty="0">
                        <a:ln>
                          <a:noFill/>
                        </a:ln>
                        <a:solidFill>
                          <a:schemeClr val="tx1"/>
                        </a:solidFill>
                        <a:effectLst/>
                        <a:latin typeface="Arial" charset="0"/>
                      </a:endParaRPr>
                    </a:p>
                  </a:txBody>
                  <a:tcPr marT="45642" marB="4564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$10,000</a:t>
                      </a:r>
                      <a:endParaRPr kumimoji="0" lang="en-US" sz="1000" b="1" i="0" u="none" strike="noStrike" cap="none" normalizeH="0" baseline="0" dirty="0">
                        <a:ln>
                          <a:noFill/>
                        </a:ln>
                        <a:solidFill>
                          <a:schemeClr val="tx1"/>
                        </a:solidFill>
                        <a:effectLst/>
                        <a:latin typeface="Arial" charset="0"/>
                      </a:endParaRPr>
                    </a:p>
                  </a:txBody>
                  <a:tcPr marT="45642" marB="4564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rPr>
                        <a:t>$10,000</a:t>
                      </a:r>
                      <a:endParaRPr kumimoji="0" lang="en-US" sz="1000" b="1" i="0" u="none" strike="noStrike" cap="none" normalizeH="0" baseline="0" dirty="0">
                        <a:ln>
                          <a:noFill/>
                        </a:ln>
                        <a:solidFill>
                          <a:schemeClr val="tx1"/>
                        </a:solidFill>
                        <a:effectLst/>
                        <a:latin typeface="Arial" charset="0"/>
                      </a:endParaRPr>
                    </a:p>
                  </a:txBody>
                  <a:tcPr marT="45642" marB="4564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$10,000</a:t>
                      </a:r>
                      <a:endParaRPr kumimoji="0" lang="en-US" sz="1000" b="1" i="0" u="none" strike="noStrike" cap="none" normalizeH="0" baseline="0" dirty="0">
                        <a:ln>
                          <a:noFill/>
                        </a:ln>
                        <a:solidFill>
                          <a:schemeClr val="tx1"/>
                        </a:solidFill>
                        <a:effectLst/>
                        <a:latin typeface="Arial" charset="0"/>
                      </a:endParaRPr>
                    </a:p>
                  </a:txBody>
                  <a:tcPr marT="45642" marB="4564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56356" name="Rectangle 20"/>
          <p:cNvSpPr>
            <a:spLocks noChangeArrowheads="1"/>
          </p:cNvSpPr>
          <p:nvPr/>
        </p:nvSpPr>
        <p:spPr bwMode="auto">
          <a:xfrm>
            <a:off x="307975" y="1306513"/>
            <a:ext cx="419100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7013" indent="-227013">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r>
              <a:rPr lang="en-US" altLang="en-US" sz="1200" b="0"/>
              <a:t>Deliver Benefits through Technology and Infrastructure </a:t>
            </a:r>
          </a:p>
        </p:txBody>
      </p:sp>
      <p:sp>
        <p:nvSpPr>
          <p:cNvPr id="56357" name="Rectangle 21"/>
          <p:cNvSpPr>
            <a:spLocks noChangeArrowheads="1"/>
          </p:cNvSpPr>
          <p:nvPr/>
        </p:nvSpPr>
        <p:spPr bwMode="auto">
          <a:xfrm>
            <a:off x="4603750" y="1027113"/>
            <a:ext cx="4419600" cy="246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7013" indent="-227013">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r>
              <a:rPr lang="en-US" altLang="en-US" sz="1100" b="0" dirty="0"/>
              <a:t>Addresses the need for harmonizing protocols and standards for enterprise information use both internally and with external agency partners</a:t>
            </a:r>
          </a:p>
          <a:p>
            <a:pPr eaLnBrk="1" hangingPunct="1">
              <a:spcBef>
                <a:spcPct val="0"/>
              </a:spcBef>
            </a:pPr>
            <a:r>
              <a:rPr lang="en-US" altLang="en-US" sz="1100" b="0" dirty="0"/>
              <a:t>Develop collision avoidance </a:t>
            </a:r>
            <a:r>
              <a:rPr lang="en-US" altLang="en-US" sz="1100" b="0" dirty="0" smtClean="0"/>
              <a:t>systems for </a:t>
            </a:r>
            <a:r>
              <a:rPr lang="en-US" altLang="en-US" sz="1100" b="0" dirty="0"/>
              <a:t>new user classes</a:t>
            </a:r>
          </a:p>
          <a:p>
            <a:pPr eaLnBrk="1" hangingPunct="1">
              <a:spcBef>
                <a:spcPct val="0"/>
              </a:spcBef>
            </a:pPr>
            <a:r>
              <a:rPr lang="en-US" altLang="en-US" sz="1100" b="0" dirty="0"/>
              <a:t>Integrate weather data into automated trajectory management systems</a:t>
            </a:r>
          </a:p>
          <a:p>
            <a:pPr eaLnBrk="1" hangingPunct="1">
              <a:spcBef>
                <a:spcPct val="0"/>
              </a:spcBef>
            </a:pPr>
            <a:r>
              <a:rPr lang="en-US" altLang="en-US" sz="1100" b="0" dirty="0"/>
              <a:t>Develop requirements to exchange </a:t>
            </a:r>
            <a:r>
              <a:rPr lang="en-US" altLang="en-US" sz="1100" b="0" dirty="0" smtClean="0"/>
              <a:t>and synchronize trajectory </a:t>
            </a:r>
            <a:r>
              <a:rPr lang="en-US" altLang="en-US" sz="1100" b="0" dirty="0"/>
              <a:t>information between </a:t>
            </a:r>
            <a:r>
              <a:rPr lang="en-US" altLang="en-US" sz="1100" b="0" dirty="0" smtClean="0"/>
              <a:t>aircraft and ATM </a:t>
            </a:r>
            <a:r>
              <a:rPr lang="en-US" altLang="en-US" sz="1100" b="0" dirty="0"/>
              <a:t>systems</a:t>
            </a:r>
          </a:p>
          <a:p>
            <a:pPr eaLnBrk="1" hangingPunct="1">
              <a:spcBef>
                <a:spcPct val="0"/>
              </a:spcBef>
            </a:pPr>
            <a:r>
              <a:rPr lang="en-US" altLang="en-US" sz="1100" b="0" dirty="0"/>
              <a:t>Develop advanced communications technologies for data exchange between air and ground systems</a:t>
            </a:r>
          </a:p>
          <a:p>
            <a:pPr eaLnBrk="1" hangingPunct="1">
              <a:spcBef>
                <a:spcPct val="0"/>
              </a:spcBef>
            </a:pPr>
            <a:r>
              <a:rPr lang="en-US" altLang="en-US" sz="1100" b="0" dirty="0"/>
              <a:t>Evaluate cloud architecture to provide common and control services in the future</a:t>
            </a:r>
          </a:p>
          <a:p>
            <a:pPr eaLnBrk="1" hangingPunct="1">
              <a:spcBef>
                <a:spcPct val="0"/>
              </a:spcBef>
            </a:pPr>
            <a:r>
              <a:rPr lang="en-US" altLang="en-US" sz="1100" b="0" dirty="0"/>
              <a:t>Develop a transition strategy for the possible use of COTS displays as Common Displays in the NAS.</a:t>
            </a:r>
          </a:p>
        </p:txBody>
      </p:sp>
      <p:sp>
        <p:nvSpPr>
          <p:cNvPr id="56358" name="Rectangle 28"/>
          <p:cNvSpPr>
            <a:spLocks noChangeArrowheads="1"/>
          </p:cNvSpPr>
          <p:nvPr/>
        </p:nvSpPr>
        <p:spPr bwMode="auto">
          <a:xfrm>
            <a:off x="304800" y="2090738"/>
            <a:ext cx="41910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7013" indent="-227013">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r>
              <a:rPr lang="en-US" altLang="en-US" sz="1200" b="0" dirty="0"/>
              <a:t>The New ATM Requirements program is needed to identify new opportunities to improve the efficiency and effectiveness of air traffic management operations. Activities include the research and development of procedures, tools, and systems in support of operational improvements.</a:t>
            </a:r>
          </a:p>
        </p:txBody>
      </p:sp>
    </p:spTree>
    <p:extLst>
      <p:ext uri="{BB962C8B-B14F-4D97-AF65-F5344CB8AC3E}">
        <p14:creationId xmlns:p14="http://schemas.microsoft.com/office/powerpoint/2010/main" val="1817413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A_slide_template_whitecover_whitebackground">
  <a:themeElements>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AA_slide_template_whitecover_white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A_slide_template_whitecover_white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A_slide_template_whitecover_white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A_slide_template_whitecover_white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A_slide_template_whitecover_white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A_slide_template_whitecover_white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A_slide_template_whitecover_white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A_slide_template_whitecover_white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A_slide_template_whitecover_white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A_slide_template_whitecover_white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A_slide_template_whitecover_white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A_slide_template_whitecover_white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A30D29F-0501-4A26-8330-C3C0BECAC2B0}"/>
</file>

<file path=customXml/itemProps2.xml><?xml version="1.0" encoding="utf-8"?>
<ds:datastoreItem xmlns:ds="http://schemas.openxmlformats.org/officeDocument/2006/customXml" ds:itemID="{8E957556-9FB3-475A-AC00-1BF78CE16FB4}"/>
</file>

<file path=customXml/itemProps3.xml><?xml version="1.0" encoding="utf-8"?>
<ds:datastoreItem xmlns:ds="http://schemas.openxmlformats.org/officeDocument/2006/customXml" ds:itemID="{10376092-0A08-4A7A-911D-F02D61C18BF2}"/>
</file>

<file path=docProps/app.xml><?xml version="1.0" encoding="utf-8"?>
<Properties xmlns="http://schemas.openxmlformats.org/officeDocument/2006/extended-properties" xmlns:vt="http://schemas.openxmlformats.org/officeDocument/2006/docPropsVTypes">
  <TotalTime>6578</TotalTime>
  <Words>780</Words>
  <Application>Microsoft Office PowerPoint</Application>
  <PresentationFormat>On-screen Show (4:3)</PresentationFormat>
  <Paragraphs>89</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FAA_slide_template_whitecover_whitebackground</vt:lpstr>
      <vt:lpstr>REDAC / NAS Ops   </vt:lpstr>
      <vt:lpstr>New ATM Requirements   1A08D</vt:lpstr>
      <vt:lpstr>New ATM Requirements   1A08D</vt:lpstr>
      <vt:lpstr>New ATM Requirements   1A08D</vt:lpstr>
      <vt:lpstr>New ATM Requirements   1A08D</vt:lpstr>
      <vt:lpstr>1A08D – G01M.02-02 New Air Traffic Management (ATM) Requirements – F&amp;E</vt:lpstr>
    </vt:vector>
  </TitlesOfParts>
  <Manager>Cathy Bigelow</Manager>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2012 REB PPT Portfolio Briefing Template</dc:title>
  <dc:subject>REB</dc:subject>
  <dc:creator>AJP-62</dc:creator>
  <cp:lastModifiedBy>Fitzpatrick, Kimberly CTR (FAA)</cp:lastModifiedBy>
  <cp:revision>284</cp:revision>
  <cp:lastPrinted>2017-03-08T13:07:40Z</cp:lastPrinted>
  <dcterms:modified xsi:type="dcterms:W3CDTF">2017-04-04T13:31:56Z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0x0101009DA7335E1805E44495268AE629753871</vt:lpwstr>
  </property>
</Properties>
</file>