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93" r:id="rId5"/>
    <p:sldMasterId id="2147483681" r:id="rId6"/>
  </p:sldMasterIdLst>
  <p:notesMasterIdLst>
    <p:notesMasterId r:id="rId30"/>
  </p:notesMasterIdLst>
  <p:handoutMasterIdLst>
    <p:handoutMasterId r:id="rId31"/>
  </p:handoutMasterIdLst>
  <p:sldIdLst>
    <p:sldId id="257" r:id="rId7"/>
    <p:sldId id="318" r:id="rId8"/>
    <p:sldId id="305" r:id="rId9"/>
    <p:sldId id="307" r:id="rId10"/>
    <p:sldId id="311" r:id="rId11"/>
    <p:sldId id="308" r:id="rId12"/>
    <p:sldId id="283" r:id="rId13"/>
    <p:sldId id="309" r:id="rId14"/>
    <p:sldId id="285" r:id="rId15"/>
    <p:sldId id="279" r:id="rId16"/>
    <p:sldId id="286" r:id="rId17"/>
    <p:sldId id="287" r:id="rId18"/>
    <p:sldId id="288" r:id="rId19"/>
    <p:sldId id="289" r:id="rId20"/>
    <p:sldId id="316" r:id="rId21"/>
    <p:sldId id="315" r:id="rId22"/>
    <p:sldId id="269" r:id="rId23"/>
    <p:sldId id="296" r:id="rId24"/>
    <p:sldId id="297" r:id="rId25"/>
    <p:sldId id="304" r:id="rId26"/>
    <p:sldId id="317" r:id="rId27"/>
    <p:sldId id="314" r:id="rId28"/>
    <p:sldId id="313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43" autoAdjust="0"/>
    <p:restoredTop sz="94855" autoAdjust="0"/>
  </p:normalViewPr>
  <p:slideViewPr>
    <p:cSldViewPr>
      <p:cViewPr>
        <p:scale>
          <a:sx n="80" d="100"/>
          <a:sy n="80" d="100"/>
        </p:scale>
        <p:origin x="-1182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84426-EC23-4E87-A4FE-39E04DB0264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6800A9-13FF-4E07-95B0-49CB85C766E3}">
      <dgm:prSet custT="1"/>
      <dgm:spPr/>
      <dgm:t>
        <a:bodyPr/>
        <a:lstStyle/>
        <a:p>
          <a:pPr rtl="0"/>
          <a:r>
            <a:rPr lang="en-US" sz="1800" b="1" dirty="0" smtClean="0"/>
            <a:t>Principles</a:t>
          </a:r>
          <a:endParaRPr lang="en-US" sz="1800" b="1" dirty="0"/>
        </a:p>
      </dgm:t>
    </dgm:pt>
    <dgm:pt modelId="{97DC5680-2FE9-43DA-972A-07E9FAAB9E85}" type="parTrans" cxnId="{44DE462B-4661-444C-8801-B44767802BF2}">
      <dgm:prSet/>
      <dgm:spPr/>
      <dgm:t>
        <a:bodyPr/>
        <a:lstStyle/>
        <a:p>
          <a:endParaRPr lang="en-US"/>
        </a:p>
      </dgm:t>
    </dgm:pt>
    <dgm:pt modelId="{CE4D6C88-5A03-4AFA-9B32-BFE892D50B2D}" type="sibTrans" cxnId="{44DE462B-4661-444C-8801-B44767802BF2}">
      <dgm:prSet/>
      <dgm:spPr/>
      <dgm:t>
        <a:bodyPr/>
        <a:lstStyle/>
        <a:p>
          <a:endParaRPr lang="en-US"/>
        </a:p>
      </dgm:t>
    </dgm:pt>
    <dgm:pt modelId="{2E6DA2C4-E5A3-4D11-93C2-C6DF1F375902}">
      <dgm:prSet custT="1"/>
      <dgm:spPr/>
      <dgm:t>
        <a:bodyPr/>
        <a:lstStyle/>
        <a:p>
          <a:pPr rtl="0">
            <a:spcBef>
              <a:spcPct val="0"/>
            </a:spcBef>
            <a:tabLst>
              <a:tab pos="290513" algn="l"/>
            </a:tabLst>
          </a:pPr>
          <a:r>
            <a:rPr lang="en-US" sz="1500" dirty="0" smtClean="0"/>
            <a:t>   Users operate in airspace volumes as specified in authorizations</a:t>
          </a:r>
          <a:endParaRPr lang="en-US" sz="1500" dirty="0"/>
        </a:p>
      </dgm:t>
    </dgm:pt>
    <dgm:pt modelId="{C429C5BA-546D-43C9-B105-D5E133DBEF34}" type="parTrans" cxnId="{3F9EB696-827D-46DC-94EA-0F01DD64B440}">
      <dgm:prSet/>
      <dgm:spPr/>
      <dgm:t>
        <a:bodyPr/>
        <a:lstStyle/>
        <a:p>
          <a:endParaRPr lang="en-US"/>
        </a:p>
      </dgm:t>
    </dgm:pt>
    <dgm:pt modelId="{BFAF7DBD-6A19-4031-A5CE-1E05C9081E3D}" type="sibTrans" cxnId="{3F9EB696-827D-46DC-94EA-0F01DD64B440}">
      <dgm:prSet/>
      <dgm:spPr/>
      <dgm:t>
        <a:bodyPr/>
        <a:lstStyle/>
        <a:p>
          <a:endParaRPr lang="en-US"/>
        </a:p>
      </dgm:t>
    </dgm:pt>
    <dgm:pt modelId="{3C406A60-3DCF-4149-9893-6C6064C32C24}">
      <dgm:prSet custT="1"/>
      <dgm:spPr/>
      <dgm:t>
        <a:bodyPr/>
        <a:lstStyle/>
        <a:p>
          <a:pPr rtl="0">
            <a:spcBef>
              <a:spcPts val="400"/>
            </a:spcBef>
          </a:pPr>
          <a:r>
            <a:rPr lang="en-US" sz="1500" dirty="0" smtClean="0"/>
            <a:t>   UAS stay clear of each other</a:t>
          </a:r>
          <a:endParaRPr lang="en-US" sz="1500" dirty="0"/>
        </a:p>
      </dgm:t>
    </dgm:pt>
    <dgm:pt modelId="{CA861CC8-A570-4CA8-96FD-873CDF16E23A}" type="parTrans" cxnId="{9BE86214-387A-4903-B192-DA5C95080748}">
      <dgm:prSet/>
      <dgm:spPr/>
      <dgm:t>
        <a:bodyPr/>
        <a:lstStyle/>
        <a:p>
          <a:endParaRPr lang="en-US"/>
        </a:p>
      </dgm:t>
    </dgm:pt>
    <dgm:pt modelId="{BB202DC6-4A59-404B-8F3E-896F5B3F5C24}" type="sibTrans" cxnId="{9BE86214-387A-4903-B192-DA5C95080748}">
      <dgm:prSet/>
      <dgm:spPr/>
      <dgm:t>
        <a:bodyPr/>
        <a:lstStyle/>
        <a:p>
          <a:endParaRPr lang="en-US"/>
        </a:p>
      </dgm:t>
    </dgm:pt>
    <dgm:pt modelId="{E1002AB8-C099-4865-BD83-764C09F9EB13}">
      <dgm:prSet custT="1"/>
      <dgm:spPr/>
      <dgm:t>
        <a:bodyPr/>
        <a:lstStyle/>
        <a:p>
          <a:pPr rtl="0">
            <a:spcBef>
              <a:spcPts val="400"/>
            </a:spcBef>
          </a:pPr>
          <a:r>
            <a:rPr lang="en-US" sz="1500" dirty="0" smtClean="0"/>
            <a:t>   UAS and manned aircraft stay clear of each other</a:t>
          </a:r>
          <a:endParaRPr lang="en-US" sz="1500" dirty="0"/>
        </a:p>
      </dgm:t>
    </dgm:pt>
    <dgm:pt modelId="{AE8BA9B1-768A-4EA0-9DDA-47FC541E2158}" type="parTrans" cxnId="{F45452FC-B77E-4AB1-823A-E904B0294193}">
      <dgm:prSet/>
      <dgm:spPr/>
      <dgm:t>
        <a:bodyPr/>
        <a:lstStyle/>
        <a:p>
          <a:endParaRPr lang="en-US"/>
        </a:p>
      </dgm:t>
    </dgm:pt>
    <dgm:pt modelId="{A605C685-FDE8-4E33-88E0-BFC6162C4E33}" type="sibTrans" cxnId="{F45452FC-B77E-4AB1-823A-E904B0294193}">
      <dgm:prSet/>
      <dgm:spPr/>
      <dgm:t>
        <a:bodyPr/>
        <a:lstStyle/>
        <a:p>
          <a:endParaRPr lang="en-US"/>
        </a:p>
      </dgm:t>
    </dgm:pt>
    <dgm:pt modelId="{B8A3A343-AB6E-4A6F-AC90-60B9DC562A84}">
      <dgm:prSet custT="1"/>
      <dgm:spPr/>
      <dgm:t>
        <a:bodyPr/>
        <a:lstStyle/>
        <a:p>
          <a:pPr rtl="0">
            <a:spcBef>
              <a:spcPts val="400"/>
            </a:spcBef>
          </a:pPr>
          <a:r>
            <a:rPr lang="en-US" sz="1500" dirty="0" smtClean="0"/>
            <a:t>   UAS operator has complete awareness of airspace and other constraints </a:t>
          </a:r>
          <a:endParaRPr lang="en-US" sz="1500" dirty="0"/>
        </a:p>
      </dgm:t>
    </dgm:pt>
    <dgm:pt modelId="{4BDE9F86-37AA-4771-92CB-E32EF03D0BF6}" type="parTrans" cxnId="{98783F18-FE87-4553-837D-12DCC4A99187}">
      <dgm:prSet/>
      <dgm:spPr/>
      <dgm:t>
        <a:bodyPr/>
        <a:lstStyle/>
        <a:p>
          <a:endParaRPr lang="en-US"/>
        </a:p>
      </dgm:t>
    </dgm:pt>
    <dgm:pt modelId="{7A994851-8A24-4898-A38C-06AAC7F7A995}" type="sibTrans" cxnId="{98783F18-FE87-4553-837D-12DCC4A99187}">
      <dgm:prSet/>
      <dgm:spPr/>
      <dgm:t>
        <a:bodyPr/>
        <a:lstStyle/>
        <a:p>
          <a:endParaRPr lang="en-US"/>
        </a:p>
      </dgm:t>
    </dgm:pt>
    <dgm:pt modelId="{8C39E599-C69F-4362-9153-11B91F888B75}">
      <dgm:prSet custT="1"/>
      <dgm:spPr/>
      <dgm:t>
        <a:bodyPr/>
        <a:lstStyle/>
        <a:p>
          <a:pPr rtl="0">
            <a:spcBef>
              <a:spcPts val="400"/>
            </a:spcBef>
          </a:pPr>
          <a:r>
            <a:rPr lang="en-US" sz="1500" dirty="0" smtClean="0"/>
            <a:t>   Public safety UAS have priority over other UAS </a:t>
          </a:r>
          <a:endParaRPr lang="en-US" sz="1500" dirty="0"/>
        </a:p>
      </dgm:t>
    </dgm:pt>
    <dgm:pt modelId="{EB070881-85F2-4252-BFF9-5115EDE3C9AE}" type="parTrans" cxnId="{2F857FCF-FA6A-4D28-9AE7-D0FB356B960F}">
      <dgm:prSet/>
      <dgm:spPr/>
      <dgm:t>
        <a:bodyPr/>
        <a:lstStyle/>
        <a:p>
          <a:endParaRPr lang="en-US"/>
        </a:p>
      </dgm:t>
    </dgm:pt>
    <dgm:pt modelId="{9C41EEBF-E397-4F78-A003-287919FA9F9D}" type="sibTrans" cxnId="{2F857FCF-FA6A-4D28-9AE7-D0FB356B960F}">
      <dgm:prSet/>
      <dgm:spPr/>
      <dgm:t>
        <a:bodyPr/>
        <a:lstStyle/>
        <a:p>
          <a:endParaRPr lang="en-US"/>
        </a:p>
      </dgm:t>
    </dgm:pt>
    <dgm:pt modelId="{FEF37B95-CACB-4513-9807-7BD7231F837B}">
      <dgm:prSet custT="1"/>
      <dgm:spPr/>
      <dgm:t>
        <a:bodyPr/>
        <a:lstStyle/>
        <a:p>
          <a:pPr rtl="0"/>
          <a:r>
            <a:rPr lang="en-US" sz="1800" b="1" dirty="0" smtClean="0"/>
            <a:t>Key UAS-related services</a:t>
          </a:r>
          <a:endParaRPr lang="en-US" sz="1800" b="1" dirty="0"/>
        </a:p>
      </dgm:t>
    </dgm:pt>
    <dgm:pt modelId="{501D81D2-94A5-4F9C-85E6-BB27E992C14B}" type="parTrans" cxnId="{1A5F2466-0FAE-4DA4-9AD2-C81FAB40AC59}">
      <dgm:prSet/>
      <dgm:spPr/>
      <dgm:t>
        <a:bodyPr/>
        <a:lstStyle/>
        <a:p>
          <a:endParaRPr lang="en-US"/>
        </a:p>
      </dgm:t>
    </dgm:pt>
    <dgm:pt modelId="{47F9F72C-A054-44A6-BB0B-C55077FA331A}" type="sibTrans" cxnId="{1A5F2466-0FAE-4DA4-9AD2-C81FAB40AC59}">
      <dgm:prSet/>
      <dgm:spPr/>
      <dgm:t>
        <a:bodyPr/>
        <a:lstStyle/>
        <a:p>
          <a:endParaRPr lang="en-US"/>
        </a:p>
      </dgm:t>
    </dgm:pt>
    <dgm:pt modelId="{E3D37A81-6E8D-4E5C-BF76-341B74E0EA69}">
      <dgm:prSet/>
      <dgm:spPr/>
      <dgm:t>
        <a:bodyPr/>
        <a:lstStyle/>
        <a:p>
          <a:pPr rtl="0"/>
          <a:r>
            <a:rPr lang="en-US" dirty="0" smtClean="0"/>
            <a:t>   Authentication</a:t>
          </a:r>
          <a:endParaRPr lang="en-US" dirty="0"/>
        </a:p>
      </dgm:t>
    </dgm:pt>
    <dgm:pt modelId="{DD1A37AC-1233-48A9-842F-550D8036D10B}" type="parTrans" cxnId="{CD7FF179-3F16-4673-8820-F2760951A676}">
      <dgm:prSet/>
      <dgm:spPr/>
      <dgm:t>
        <a:bodyPr/>
        <a:lstStyle/>
        <a:p>
          <a:endParaRPr lang="en-US"/>
        </a:p>
      </dgm:t>
    </dgm:pt>
    <dgm:pt modelId="{2E327430-11A3-40A9-937B-4057CDD80480}" type="sibTrans" cxnId="{CD7FF179-3F16-4673-8820-F2760951A676}">
      <dgm:prSet/>
      <dgm:spPr/>
      <dgm:t>
        <a:bodyPr/>
        <a:lstStyle/>
        <a:p>
          <a:endParaRPr lang="en-US"/>
        </a:p>
      </dgm:t>
    </dgm:pt>
    <dgm:pt modelId="{D2570D2F-2CBF-4FCE-A67C-E4687D09447C}">
      <dgm:prSet/>
      <dgm:spPr/>
      <dgm:t>
        <a:bodyPr/>
        <a:lstStyle/>
        <a:p>
          <a:pPr rtl="0"/>
          <a:r>
            <a:rPr lang="en-US" dirty="0" smtClean="0"/>
            <a:t>   Airspace configuration and static and dynamic geo-fence definitions</a:t>
          </a:r>
          <a:endParaRPr lang="en-US" dirty="0"/>
        </a:p>
      </dgm:t>
    </dgm:pt>
    <dgm:pt modelId="{C1663878-A1F9-4A8F-8616-D2A3E16EC1B2}" type="parTrans" cxnId="{36B4BC73-1DD8-4FB7-90E4-E588BAA70AD2}">
      <dgm:prSet/>
      <dgm:spPr/>
      <dgm:t>
        <a:bodyPr/>
        <a:lstStyle/>
        <a:p>
          <a:endParaRPr lang="en-US"/>
        </a:p>
      </dgm:t>
    </dgm:pt>
    <dgm:pt modelId="{45445170-06C8-43CE-AAFA-7E365DC41B0A}" type="sibTrans" cxnId="{36B4BC73-1DD8-4FB7-90E4-E588BAA70AD2}">
      <dgm:prSet/>
      <dgm:spPr/>
      <dgm:t>
        <a:bodyPr/>
        <a:lstStyle/>
        <a:p>
          <a:endParaRPr lang="en-US"/>
        </a:p>
      </dgm:t>
    </dgm:pt>
    <dgm:pt modelId="{98B30F5F-C1F9-4837-9D67-CDFE1F8323BD}">
      <dgm:prSet/>
      <dgm:spPr/>
      <dgm:t>
        <a:bodyPr/>
        <a:lstStyle/>
        <a:p>
          <a:pPr rtl="0"/>
          <a:r>
            <a:rPr lang="en-US" dirty="0" smtClean="0"/>
            <a:t>   Weather and wind prediction and sensing</a:t>
          </a:r>
          <a:endParaRPr lang="en-US" dirty="0"/>
        </a:p>
      </dgm:t>
    </dgm:pt>
    <dgm:pt modelId="{474D0C21-43B1-4F47-A39E-7AAA958CA422}" type="parTrans" cxnId="{24F6F633-D160-43DF-9694-C0C37EEDB590}">
      <dgm:prSet/>
      <dgm:spPr/>
      <dgm:t>
        <a:bodyPr/>
        <a:lstStyle/>
        <a:p>
          <a:endParaRPr lang="en-US"/>
        </a:p>
      </dgm:t>
    </dgm:pt>
    <dgm:pt modelId="{07FA4561-6648-415A-9526-DCA71130DE90}" type="sibTrans" cxnId="{24F6F633-D160-43DF-9694-C0C37EEDB590}">
      <dgm:prSet/>
      <dgm:spPr/>
      <dgm:t>
        <a:bodyPr/>
        <a:lstStyle/>
        <a:p>
          <a:endParaRPr lang="en-US"/>
        </a:p>
      </dgm:t>
    </dgm:pt>
    <dgm:pt modelId="{77236604-EBA8-43A9-A505-13B09D64786A}">
      <dgm:prSet/>
      <dgm:spPr/>
      <dgm:t>
        <a:bodyPr/>
        <a:lstStyle/>
        <a:p>
          <a:pPr rtl="0"/>
          <a:r>
            <a:rPr lang="en-US" dirty="0" smtClean="0"/>
            <a:t>   Conflict avoidance (e.g., airspace notification)</a:t>
          </a:r>
          <a:endParaRPr lang="en-US" dirty="0"/>
        </a:p>
      </dgm:t>
    </dgm:pt>
    <dgm:pt modelId="{33123CA9-4B5C-458A-AE9A-ADB1CF6D2762}" type="parTrans" cxnId="{D0C41AFD-078D-401F-91E4-2961C3C7F2D3}">
      <dgm:prSet/>
      <dgm:spPr/>
      <dgm:t>
        <a:bodyPr/>
        <a:lstStyle/>
        <a:p>
          <a:endParaRPr lang="en-US"/>
        </a:p>
      </dgm:t>
    </dgm:pt>
    <dgm:pt modelId="{E7C3139D-8910-4F37-BBAC-15BE7334BF0E}" type="sibTrans" cxnId="{D0C41AFD-078D-401F-91E4-2961C3C7F2D3}">
      <dgm:prSet/>
      <dgm:spPr/>
      <dgm:t>
        <a:bodyPr/>
        <a:lstStyle/>
        <a:p>
          <a:endParaRPr lang="en-US"/>
        </a:p>
      </dgm:t>
    </dgm:pt>
    <dgm:pt modelId="{743E6F03-68AD-4CC9-9A13-722DF02104F4}">
      <dgm:prSet/>
      <dgm:spPr/>
      <dgm:t>
        <a:bodyPr/>
        <a:lstStyle/>
        <a:p>
          <a:pPr rtl="0"/>
          <a:r>
            <a:rPr lang="en-US" dirty="0" smtClean="0"/>
            <a:t>   Demand/capacity management</a:t>
          </a:r>
          <a:endParaRPr lang="en-US" dirty="0"/>
        </a:p>
      </dgm:t>
    </dgm:pt>
    <dgm:pt modelId="{F1B5968A-2C56-4FD7-8B9D-7F4EF6B76CD2}" type="parTrans" cxnId="{ED7C426D-AD73-4638-A116-E7D1D20C0042}">
      <dgm:prSet/>
      <dgm:spPr/>
      <dgm:t>
        <a:bodyPr/>
        <a:lstStyle/>
        <a:p>
          <a:endParaRPr lang="en-US"/>
        </a:p>
      </dgm:t>
    </dgm:pt>
    <dgm:pt modelId="{53DBD64E-2377-4F32-A0A8-1BB6425D2F99}" type="sibTrans" cxnId="{ED7C426D-AD73-4638-A116-E7D1D20C0042}">
      <dgm:prSet/>
      <dgm:spPr/>
      <dgm:t>
        <a:bodyPr/>
        <a:lstStyle/>
        <a:p>
          <a:endParaRPr lang="en-US"/>
        </a:p>
      </dgm:t>
    </dgm:pt>
    <dgm:pt modelId="{3FCBA663-5A03-4068-9E8B-5A41ADEF1E86}">
      <dgm:prSet/>
      <dgm:spPr/>
      <dgm:t>
        <a:bodyPr/>
        <a:lstStyle/>
        <a:p>
          <a:pPr rtl="0"/>
          <a:r>
            <a:rPr lang="en-US" dirty="0" smtClean="0"/>
            <a:t>   Large-scale contingency management (e.g., GPS or cell outage)</a:t>
          </a:r>
          <a:endParaRPr lang="en-US" dirty="0"/>
        </a:p>
      </dgm:t>
    </dgm:pt>
    <dgm:pt modelId="{677B723B-A0CC-4D5E-9C6C-9A93C9F8C5B1}" type="parTrans" cxnId="{C17FD02B-D3A7-4A06-9C00-EE983D0C249B}">
      <dgm:prSet/>
      <dgm:spPr/>
      <dgm:t>
        <a:bodyPr/>
        <a:lstStyle/>
        <a:p>
          <a:endParaRPr lang="en-US"/>
        </a:p>
      </dgm:t>
    </dgm:pt>
    <dgm:pt modelId="{F762D905-8DCD-4ABD-B93C-B69B14760EFB}" type="sibTrans" cxnId="{C17FD02B-D3A7-4A06-9C00-EE983D0C249B}">
      <dgm:prSet/>
      <dgm:spPr/>
      <dgm:t>
        <a:bodyPr/>
        <a:lstStyle/>
        <a:p>
          <a:endParaRPr lang="en-US"/>
        </a:p>
      </dgm:t>
    </dgm:pt>
    <dgm:pt modelId="{E2744710-90E3-499F-B2E8-131B834915C1}">
      <dgm:prSet custT="1"/>
      <dgm:spPr/>
      <dgm:t>
        <a:bodyPr/>
        <a:lstStyle/>
        <a:p>
          <a:pPr rtl="0">
            <a:spcBef>
              <a:spcPct val="0"/>
            </a:spcBef>
            <a:tabLst>
              <a:tab pos="290513" algn="l"/>
            </a:tabLst>
          </a:pPr>
          <a:r>
            <a:rPr lang="en-US" sz="1500" dirty="0" smtClean="0"/>
            <a:t>   Authorizations are issued based on type of operation &amp; operator/vehicle performance</a:t>
          </a:r>
          <a:endParaRPr lang="en-US" sz="1500" dirty="0"/>
        </a:p>
      </dgm:t>
    </dgm:pt>
    <dgm:pt modelId="{50FB0012-B3B1-4D6B-A3F4-86595718E3B3}" type="parTrans" cxnId="{C0C87F73-C7F8-43FC-8231-2B5812B6193F}">
      <dgm:prSet/>
      <dgm:spPr/>
      <dgm:t>
        <a:bodyPr/>
        <a:lstStyle/>
        <a:p>
          <a:endParaRPr lang="en-US"/>
        </a:p>
      </dgm:t>
    </dgm:pt>
    <dgm:pt modelId="{FF2FACDE-D344-4CCF-AEAD-FFD85C6E6D52}" type="sibTrans" cxnId="{C0C87F73-C7F8-43FC-8231-2B5812B6193F}">
      <dgm:prSet/>
      <dgm:spPr/>
      <dgm:t>
        <a:bodyPr/>
        <a:lstStyle/>
        <a:p>
          <a:endParaRPr lang="en-US"/>
        </a:p>
      </dgm:t>
    </dgm:pt>
    <dgm:pt modelId="{5DA39998-5880-44A2-8014-7ABCCCE3C4FA}" type="pres">
      <dgm:prSet presAssocID="{7AF84426-EC23-4E87-A4FE-39E04DB026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A8B714-9030-438C-9AD7-319DEB014340}" type="pres">
      <dgm:prSet presAssocID="{636800A9-13FF-4E07-95B0-49CB85C766E3}" presName="parentLin" presStyleCnt="0"/>
      <dgm:spPr/>
    </dgm:pt>
    <dgm:pt modelId="{2087B491-8D3C-4482-84DD-8737F7B73537}" type="pres">
      <dgm:prSet presAssocID="{636800A9-13FF-4E07-95B0-49CB85C766E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C56317A-9B86-4DC1-B7C5-6FE6734FD06F}" type="pres">
      <dgm:prSet presAssocID="{636800A9-13FF-4E07-95B0-49CB85C766E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74CE7-DD53-4565-984F-ED55E057350B}" type="pres">
      <dgm:prSet presAssocID="{636800A9-13FF-4E07-95B0-49CB85C766E3}" presName="negativeSpace" presStyleCnt="0"/>
      <dgm:spPr/>
    </dgm:pt>
    <dgm:pt modelId="{8A743CE4-6A5E-4EA6-BA44-26F69D08DF88}" type="pres">
      <dgm:prSet presAssocID="{636800A9-13FF-4E07-95B0-49CB85C766E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92D3E-BB42-4847-ABE4-485D20145E05}" type="pres">
      <dgm:prSet presAssocID="{CE4D6C88-5A03-4AFA-9B32-BFE892D50B2D}" presName="spaceBetweenRectangles" presStyleCnt="0"/>
      <dgm:spPr/>
    </dgm:pt>
    <dgm:pt modelId="{D3D52FE9-BBF4-408A-A376-C8D1B164E54D}" type="pres">
      <dgm:prSet presAssocID="{FEF37B95-CACB-4513-9807-7BD7231F837B}" presName="parentLin" presStyleCnt="0"/>
      <dgm:spPr/>
    </dgm:pt>
    <dgm:pt modelId="{DBF92682-C61A-4B82-9397-9A984EDB1573}" type="pres">
      <dgm:prSet presAssocID="{FEF37B95-CACB-4513-9807-7BD7231F837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604EC0E-AC3C-4C82-B001-816D6F1E7F45}" type="pres">
      <dgm:prSet presAssocID="{FEF37B95-CACB-4513-9807-7BD7231F837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0BDCF-CC86-4299-9EDE-1B45AD262F1E}" type="pres">
      <dgm:prSet presAssocID="{FEF37B95-CACB-4513-9807-7BD7231F837B}" presName="negativeSpace" presStyleCnt="0"/>
      <dgm:spPr/>
    </dgm:pt>
    <dgm:pt modelId="{241E46FB-EB22-408B-9E37-973B461D99C3}" type="pres">
      <dgm:prSet presAssocID="{FEF37B95-CACB-4513-9807-7BD7231F837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9C57DE-FFE2-4910-8C9D-DA9654B0A929}" type="presOf" srcId="{FEF37B95-CACB-4513-9807-7BD7231F837B}" destId="{DBF92682-C61A-4B82-9397-9A984EDB1573}" srcOrd="0" destOrd="0" presId="urn:microsoft.com/office/officeart/2005/8/layout/list1"/>
    <dgm:cxn modelId="{3F9EB696-827D-46DC-94EA-0F01DD64B440}" srcId="{636800A9-13FF-4E07-95B0-49CB85C766E3}" destId="{2E6DA2C4-E5A3-4D11-93C2-C6DF1F375902}" srcOrd="0" destOrd="0" parTransId="{C429C5BA-546D-43C9-B105-D5E133DBEF34}" sibTransId="{BFAF7DBD-6A19-4031-A5CE-1E05C9081E3D}"/>
    <dgm:cxn modelId="{4380F3AB-1688-4DC8-B4A5-EFAD34452C11}" type="presOf" srcId="{3C406A60-3DCF-4149-9893-6C6064C32C24}" destId="{8A743CE4-6A5E-4EA6-BA44-26F69D08DF88}" srcOrd="0" destOrd="2" presId="urn:microsoft.com/office/officeart/2005/8/layout/list1"/>
    <dgm:cxn modelId="{D0C41AFD-078D-401F-91E4-2961C3C7F2D3}" srcId="{FEF37B95-CACB-4513-9807-7BD7231F837B}" destId="{77236604-EBA8-43A9-A505-13B09D64786A}" srcOrd="3" destOrd="0" parTransId="{33123CA9-4B5C-458A-AE9A-ADB1CF6D2762}" sibTransId="{E7C3139D-8910-4F37-BBAC-15BE7334BF0E}"/>
    <dgm:cxn modelId="{7AE3D51F-CCDA-406F-8359-865E4212AC29}" type="presOf" srcId="{2E6DA2C4-E5A3-4D11-93C2-C6DF1F375902}" destId="{8A743CE4-6A5E-4EA6-BA44-26F69D08DF88}" srcOrd="0" destOrd="0" presId="urn:microsoft.com/office/officeart/2005/8/layout/list1"/>
    <dgm:cxn modelId="{C17FD02B-D3A7-4A06-9C00-EE983D0C249B}" srcId="{FEF37B95-CACB-4513-9807-7BD7231F837B}" destId="{3FCBA663-5A03-4068-9E8B-5A41ADEF1E86}" srcOrd="5" destOrd="0" parTransId="{677B723B-A0CC-4D5E-9C6C-9A93C9F8C5B1}" sibTransId="{F762D905-8DCD-4ABD-B93C-B69B14760EFB}"/>
    <dgm:cxn modelId="{CD7FF179-3F16-4673-8820-F2760951A676}" srcId="{FEF37B95-CACB-4513-9807-7BD7231F837B}" destId="{E3D37A81-6E8D-4E5C-BF76-341B74E0EA69}" srcOrd="0" destOrd="0" parTransId="{DD1A37AC-1233-48A9-842F-550D8036D10B}" sibTransId="{2E327430-11A3-40A9-937B-4057CDD80480}"/>
    <dgm:cxn modelId="{B412E5CE-F535-4CD6-9834-EE9A1BEAE50B}" type="presOf" srcId="{636800A9-13FF-4E07-95B0-49CB85C766E3}" destId="{AC56317A-9B86-4DC1-B7C5-6FE6734FD06F}" srcOrd="1" destOrd="0" presId="urn:microsoft.com/office/officeart/2005/8/layout/list1"/>
    <dgm:cxn modelId="{AD80C41F-34FC-4C08-A98E-B84CDDC698BC}" type="presOf" srcId="{77236604-EBA8-43A9-A505-13B09D64786A}" destId="{241E46FB-EB22-408B-9E37-973B461D99C3}" srcOrd="0" destOrd="3" presId="urn:microsoft.com/office/officeart/2005/8/layout/list1"/>
    <dgm:cxn modelId="{C86A8A32-0F83-47A1-9556-29916D00D7EB}" type="presOf" srcId="{B8A3A343-AB6E-4A6F-AC90-60B9DC562A84}" destId="{8A743CE4-6A5E-4EA6-BA44-26F69D08DF88}" srcOrd="0" destOrd="4" presId="urn:microsoft.com/office/officeart/2005/8/layout/list1"/>
    <dgm:cxn modelId="{F45452FC-B77E-4AB1-823A-E904B0294193}" srcId="{636800A9-13FF-4E07-95B0-49CB85C766E3}" destId="{E1002AB8-C099-4865-BD83-764C09F9EB13}" srcOrd="3" destOrd="0" parTransId="{AE8BA9B1-768A-4EA0-9DDA-47FC541E2158}" sibTransId="{A605C685-FDE8-4E33-88E0-BFC6162C4E33}"/>
    <dgm:cxn modelId="{98783F18-FE87-4553-837D-12DCC4A99187}" srcId="{636800A9-13FF-4E07-95B0-49CB85C766E3}" destId="{B8A3A343-AB6E-4A6F-AC90-60B9DC562A84}" srcOrd="4" destOrd="0" parTransId="{4BDE9F86-37AA-4771-92CB-E32EF03D0BF6}" sibTransId="{7A994851-8A24-4898-A38C-06AAC7F7A995}"/>
    <dgm:cxn modelId="{2F857FCF-FA6A-4D28-9AE7-D0FB356B960F}" srcId="{636800A9-13FF-4E07-95B0-49CB85C766E3}" destId="{8C39E599-C69F-4362-9153-11B91F888B75}" srcOrd="5" destOrd="0" parTransId="{EB070881-85F2-4252-BFF9-5115EDE3C9AE}" sibTransId="{9C41EEBF-E397-4F78-A003-287919FA9F9D}"/>
    <dgm:cxn modelId="{18CAF3EF-C818-4CB1-B9D6-8943E1466B99}" type="presOf" srcId="{E1002AB8-C099-4865-BD83-764C09F9EB13}" destId="{8A743CE4-6A5E-4EA6-BA44-26F69D08DF88}" srcOrd="0" destOrd="3" presId="urn:microsoft.com/office/officeart/2005/8/layout/list1"/>
    <dgm:cxn modelId="{62426D76-E389-4E47-BD27-CA4E8F97F964}" type="presOf" srcId="{8C39E599-C69F-4362-9153-11B91F888B75}" destId="{8A743CE4-6A5E-4EA6-BA44-26F69D08DF88}" srcOrd="0" destOrd="5" presId="urn:microsoft.com/office/officeart/2005/8/layout/list1"/>
    <dgm:cxn modelId="{3C0522FC-12F3-4B93-92B5-AD462A78A8F3}" type="presOf" srcId="{D2570D2F-2CBF-4FCE-A67C-E4687D09447C}" destId="{241E46FB-EB22-408B-9E37-973B461D99C3}" srcOrd="0" destOrd="1" presId="urn:microsoft.com/office/officeart/2005/8/layout/list1"/>
    <dgm:cxn modelId="{36B4BC73-1DD8-4FB7-90E4-E588BAA70AD2}" srcId="{FEF37B95-CACB-4513-9807-7BD7231F837B}" destId="{D2570D2F-2CBF-4FCE-A67C-E4687D09447C}" srcOrd="1" destOrd="0" parTransId="{C1663878-A1F9-4A8F-8616-D2A3E16EC1B2}" sibTransId="{45445170-06C8-43CE-AAFA-7E365DC41B0A}"/>
    <dgm:cxn modelId="{9BE86214-387A-4903-B192-DA5C95080748}" srcId="{636800A9-13FF-4E07-95B0-49CB85C766E3}" destId="{3C406A60-3DCF-4149-9893-6C6064C32C24}" srcOrd="2" destOrd="0" parTransId="{CA861CC8-A570-4CA8-96FD-873CDF16E23A}" sibTransId="{BB202DC6-4A59-404B-8F3E-896F5B3F5C24}"/>
    <dgm:cxn modelId="{C0C87F73-C7F8-43FC-8231-2B5812B6193F}" srcId="{636800A9-13FF-4E07-95B0-49CB85C766E3}" destId="{E2744710-90E3-499F-B2E8-131B834915C1}" srcOrd="1" destOrd="0" parTransId="{50FB0012-B3B1-4D6B-A3F4-86595718E3B3}" sibTransId="{FF2FACDE-D344-4CCF-AEAD-FFD85C6E6D52}"/>
    <dgm:cxn modelId="{7647BFFE-F0EB-453B-86BE-63EBE19CE837}" type="presOf" srcId="{743E6F03-68AD-4CC9-9A13-722DF02104F4}" destId="{241E46FB-EB22-408B-9E37-973B461D99C3}" srcOrd="0" destOrd="4" presId="urn:microsoft.com/office/officeart/2005/8/layout/list1"/>
    <dgm:cxn modelId="{85C597B1-11F2-4E0C-9255-3D66A7919264}" type="presOf" srcId="{3FCBA663-5A03-4068-9E8B-5A41ADEF1E86}" destId="{241E46FB-EB22-408B-9E37-973B461D99C3}" srcOrd="0" destOrd="5" presId="urn:microsoft.com/office/officeart/2005/8/layout/list1"/>
    <dgm:cxn modelId="{1A5F2466-0FAE-4DA4-9AD2-C81FAB40AC59}" srcId="{7AF84426-EC23-4E87-A4FE-39E04DB0264A}" destId="{FEF37B95-CACB-4513-9807-7BD7231F837B}" srcOrd="1" destOrd="0" parTransId="{501D81D2-94A5-4F9C-85E6-BB27E992C14B}" sibTransId="{47F9F72C-A054-44A6-BB0B-C55077FA331A}"/>
    <dgm:cxn modelId="{A8786617-341B-4E73-9D34-70D77704CFB3}" type="presOf" srcId="{7AF84426-EC23-4E87-A4FE-39E04DB0264A}" destId="{5DA39998-5880-44A2-8014-7ABCCCE3C4FA}" srcOrd="0" destOrd="0" presId="urn:microsoft.com/office/officeart/2005/8/layout/list1"/>
    <dgm:cxn modelId="{44DE462B-4661-444C-8801-B44767802BF2}" srcId="{7AF84426-EC23-4E87-A4FE-39E04DB0264A}" destId="{636800A9-13FF-4E07-95B0-49CB85C766E3}" srcOrd="0" destOrd="0" parTransId="{97DC5680-2FE9-43DA-972A-07E9FAAB9E85}" sibTransId="{CE4D6C88-5A03-4AFA-9B32-BFE892D50B2D}"/>
    <dgm:cxn modelId="{F4B88537-E688-4F89-B732-0DBDFFF241E4}" type="presOf" srcId="{FEF37B95-CACB-4513-9807-7BD7231F837B}" destId="{F604EC0E-AC3C-4C82-B001-816D6F1E7F45}" srcOrd="1" destOrd="0" presId="urn:microsoft.com/office/officeart/2005/8/layout/list1"/>
    <dgm:cxn modelId="{D95F3F0D-C418-4683-8DC7-706BC155FC3E}" type="presOf" srcId="{E3D37A81-6E8D-4E5C-BF76-341B74E0EA69}" destId="{241E46FB-EB22-408B-9E37-973B461D99C3}" srcOrd="0" destOrd="0" presId="urn:microsoft.com/office/officeart/2005/8/layout/list1"/>
    <dgm:cxn modelId="{448D64D8-9CAB-4857-BF2E-921A5B740107}" type="presOf" srcId="{98B30F5F-C1F9-4837-9D67-CDFE1F8323BD}" destId="{241E46FB-EB22-408B-9E37-973B461D99C3}" srcOrd="0" destOrd="2" presId="urn:microsoft.com/office/officeart/2005/8/layout/list1"/>
    <dgm:cxn modelId="{482FD3C9-61CC-4DF7-9300-BFF65060F0E6}" type="presOf" srcId="{E2744710-90E3-499F-B2E8-131B834915C1}" destId="{8A743CE4-6A5E-4EA6-BA44-26F69D08DF88}" srcOrd="0" destOrd="1" presId="urn:microsoft.com/office/officeart/2005/8/layout/list1"/>
    <dgm:cxn modelId="{ED7C426D-AD73-4638-A116-E7D1D20C0042}" srcId="{FEF37B95-CACB-4513-9807-7BD7231F837B}" destId="{743E6F03-68AD-4CC9-9A13-722DF02104F4}" srcOrd="4" destOrd="0" parTransId="{F1B5968A-2C56-4FD7-8B9D-7F4EF6B76CD2}" sibTransId="{53DBD64E-2377-4F32-A0A8-1BB6425D2F99}"/>
    <dgm:cxn modelId="{8FA6B10E-DB36-4658-BD26-7EAA6AC8151D}" type="presOf" srcId="{636800A9-13FF-4E07-95B0-49CB85C766E3}" destId="{2087B491-8D3C-4482-84DD-8737F7B73537}" srcOrd="0" destOrd="0" presId="urn:microsoft.com/office/officeart/2005/8/layout/list1"/>
    <dgm:cxn modelId="{24F6F633-D160-43DF-9694-C0C37EEDB590}" srcId="{FEF37B95-CACB-4513-9807-7BD7231F837B}" destId="{98B30F5F-C1F9-4837-9D67-CDFE1F8323BD}" srcOrd="2" destOrd="0" parTransId="{474D0C21-43B1-4F47-A39E-7AAA958CA422}" sibTransId="{07FA4561-6648-415A-9526-DCA71130DE90}"/>
    <dgm:cxn modelId="{EE5A1F2E-F4C2-48D8-B4C5-765E024B191C}" type="presParOf" srcId="{5DA39998-5880-44A2-8014-7ABCCCE3C4FA}" destId="{25A8B714-9030-438C-9AD7-319DEB014340}" srcOrd="0" destOrd="0" presId="urn:microsoft.com/office/officeart/2005/8/layout/list1"/>
    <dgm:cxn modelId="{8B365395-E9A3-446F-BC04-3A292C93C0BD}" type="presParOf" srcId="{25A8B714-9030-438C-9AD7-319DEB014340}" destId="{2087B491-8D3C-4482-84DD-8737F7B73537}" srcOrd="0" destOrd="0" presId="urn:microsoft.com/office/officeart/2005/8/layout/list1"/>
    <dgm:cxn modelId="{D9F0DEA7-D973-48A6-A13C-7C5BE20B51A4}" type="presParOf" srcId="{25A8B714-9030-438C-9AD7-319DEB014340}" destId="{AC56317A-9B86-4DC1-B7C5-6FE6734FD06F}" srcOrd="1" destOrd="0" presId="urn:microsoft.com/office/officeart/2005/8/layout/list1"/>
    <dgm:cxn modelId="{62EFE27E-429F-4DEF-BFC6-1EF614D83E12}" type="presParOf" srcId="{5DA39998-5880-44A2-8014-7ABCCCE3C4FA}" destId="{AEB74CE7-DD53-4565-984F-ED55E057350B}" srcOrd="1" destOrd="0" presId="urn:microsoft.com/office/officeart/2005/8/layout/list1"/>
    <dgm:cxn modelId="{A3FCEB56-3AE2-49AE-8089-1F9C2A826F32}" type="presParOf" srcId="{5DA39998-5880-44A2-8014-7ABCCCE3C4FA}" destId="{8A743CE4-6A5E-4EA6-BA44-26F69D08DF88}" srcOrd="2" destOrd="0" presId="urn:microsoft.com/office/officeart/2005/8/layout/list1"/>
    <dgm:cxn modelId="{43929FA3-3B55-44FC-8BDF-8562B1321C22}" type="presParOf" srcId="{5DA39998-5880-44A2-8014-7ABCCCE3C4FA}" destId="{2BC92D3E-BB42-4847-ABE4-485D20145E05}" srcOrd="3" destOrd="0" presId="urn:microsoft.com/office/officeart/2005/8/layout/list1"/>
    <dgm:cxn modelId="{FF79AC8C-ED10-4C5C-A60B-E877B299EC85}" type="presParOf" srcId="{5DA39998-5880-44A2-8014-7ABCCCE3C4FA}" destId="{D3D52FE9-BBF4-408A-A376-C8D1B164E54D}" srcOrd="4" destOrd="0" presId="urn:microsoft.com/office/officeart/2005/8/layout/list1"/>
    <dgm:cxn modelId="{5E7F35A2-73E8-4AB5-928C-C8525B1DA9CC}" type="presParOf" srcId="{D3D52FE9-BBF4-408A-A376-C8D1B164E54D}" destId="{DBF92682-C61A-4B82-9397-9A984EDB1573}" srcOrd="0" destOrd="0" presId="urn:microsoft.com/office/officeart/2005/8/layout/list1"/>
    <dgm:cxn modelId="{ECFBAC12-41E5-4655-BA6F-D29FC25CC5A6}" type="presParOf" srcId="{D3D52FE9-BBF4-408A-A376-C8D1B164E54D}" destId="{F604EC0E-AC3C-4C82-B001-816D6F1E7F45}" srcOrd="1" destOrd="0" presId="urn:microsoft.com/office/officeart/2005/8/layout/list1"/>
    <dgm:cxn modelId="{371F3ACC-9BA2-4189-B0F8-E3066749A5A9}" type="presParOf" srcId="{5DA39998-5880-44A2-8014-7ABCCCE3C4FA}" destId="{7830BDCF-CC86-4299-9EDE-1B45AD262F1E}" srcOrd="5" destOrd="0" presId="urn:microsoft.com/office/officeart/2005/8/layout/list1"/>
    <dgm:cxn modelId="{222106D6-7F2C-48D4-BDBA-B2C8C43CBC82}" type="presParOf" srcId="{5DA39998-5880-44A2-8014-7ABCCCE3C4FA}" destId="{241E46FB-EB22-408B-9E37-973B461D99C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69D4CA-9BB4-4EA1-895C-F0315458982C}" type="doc">
      <dgm:prSet loTypeId="urn:microsoft.com/office/officeart/2005/8/layout/matrix3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C18B9F-4AAE-440B-9FF8-8DDA09048539}">
      <dgm:prSet custT="1"/>
      <dgm:spPr>
        <a:solidFill>
          <a:srgbClr val="002060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en-US" sz="1800" dirty="0" smtClean="0">
              <a:latin typeface="Arial Black" panose="020B0A04020102020204" pitchFamily="34" charset="0"/>
            </a:rPr>
            <a:t>Concepts &amp; </a:t>
          </a:r>
        </a:p>
        <a:p>
          <a:pPr rtl="0">
            <a:spcAft>
              <a:spcPct val="35000"/>
            </a:spcAft>
          </a:pPr>
          <a:r>
            <a:rPr lang="en-US" sz="1800" dirty="0" smtClean="0">
              <a:latin typeface="Arial Black" panose="020B0A04020102020204" pitchFamily="34" charset="0"/>
            </a:rPr>
            <a:t>Use Cases</a:t>
          </a:r>
          <a:endParaRPr lang="en-US" sz="1800" dirty="0">
            <a:latin typeface="Arial Black" panose="020B0A04020102020204" pitchFamily="34" charset="0"/>
          </a:endParaRPr>
        </a:p>
      </dgm:t>
    </dgm:pt>
    <dgm:pt modelId="{B10DD6E1-84C8-4280-91FA-FF126116CC41}" type="parTrans" cxnId="{9E83B8C5-67D1-422F-89B4-4447C0AEDA36}">
      <dgm:prSet/>
      <dgm:spPr/>
      <dgm:t>
        <a:bodyPr/>
        <a:lstStyle/>
        <a:p>
          <a:endParaRPr lang="en-US"/>
        </a:p>
      </dgm:t>
    </dgm:pt>
    <dgm:pt modelId="{1CA9A917-6651-4EAB-BC58-93E2FC2CA9C1}" type="sibTrans" cxnId="{9E83B8C5-67D1-422F-89B4-4447C0AEDA36}">
      <dgm:prSet/>
      <dgm:spPr/>
      <dgm:t>
        <a:bodyPr/>
        <a:lstStyle/>
        <a:p>
          <a:endParaRPr lang="en-US"/>
        </a:p>
      </dgm:t>
    </dgm:pt>
    <dgm:pt modelId="{E93BBB3A-EEB2-4DB7-886E-845A7296F5B5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1800" dirty="0" smtClean="0">
              <a:latin typeface="Arial Black" panose="020B0A04020102020204" pitchFamily="34" charset="0"/>
            </a:rPr>
            <a:t>Data Exchange &amp; Information Architecture</a:t>
          </a:r>
          <a:endParaRPr lang="en-US" sz="1800" dirty="0">
            <a:latin typeface="Arial Black" panose="020B0A04020102020204" pitchFamily="34" charset="0"/>
          </a:endParaRPr>
        </a:p>
      </dgm:t>
    </dgm:pt>
    <dgm:pt modelId="{B54EAF63-A05F-4CDB-8E5F-C4904F3585FD}" type="parTrans" cxnId="{2E089198-6F06-4B59-A6CF-452EA0BF9F31}">
      <dgm:prSet/>
      <dgm:spPr/>
      <dgm:t>
        <a:bodyPr/>
        <a:lstStyle/>
        <a:p>
          <a:endParaRPr lang="en-US"/>
        </a:p>
      </dgm:t>
    </dgm:pt>
    <dgm:pt modelId="{5BB78189-123D-478B-B2C8-68513FEEC929}" type="sibTrans" cxnId="{2E089198-6F06-4B59-A6CF-452EA0BF9F31}">
      <dgm:prSet/>
      <dgm:spPr/>
      <dgm:t>
        <a:bodyPr/>
        <a:lstStyle/>
        <a:p>
          <a:endParaRPr lang="en-US"/>
        </a:p>
      </dgm:t>
    </dgm:pt>
    <dgm:pt modelId="{D895ABCB-E2DB-4D85-9408-2D5D34BE8649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1800" dirty="0" smtClean="0">
              <a:latin typeface="Arial Black" panose="020B0A04020102020204" pitchFamily="34" charset="0"/>
            </a:rPr>
            <a:t>Communications &amp; Navigation</a:t>
          </a:r>
          <a:endParaRPr lang="en-US" sz="1800" dirty="0">
            <a:latin typeface="Arial Black" panose="020B0A04020102020204" pitchFamily="34" charset="0"/>
          </a:endParaRPr>
        </a:p>
      </dgm:t>
    </dgm:pt>
    <dgm:pt modelId="{BC119A79-8220-4F9E-BF94-ED4AFF75F7D4}" type="parTrans" cxnId="{C21643B4-D0CB-43EF-8DCA-6F9392CBF0C2}">
      <dgm:prSet/>
      <dgm:spPr/>
      <dgm:t>
        <a:bodyPr/>
        <a:lstStyle/>
        <a:p>
          <a:endParaRPr lang="en-US"/>
        </a:p>
      </dgm:t>
    </dgm:pt>
    <dgm:pt modelId="{C30C7704-61B8-4462-8257-7EA9B854E477}" type="sibTrans" cxnId="{C21643B4-D0CB-43EF-8DCA-6F9392CBF0C2}">
      <dgm:prSet/>
      <dgm:spPr/>
      <dgm:t>
        <a:bodyPr/>
        <a:lstStyle/>
        <a:p>
          <a:endParaRPr lang="en-US"/>
        </a:p>
      </dgm:t>
    </dgm:pt>
    <dgm:pt modelId="{3030B4D4-3B70-4EB9-A5BE-733BBF978257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sz="1800" dirty="0" smtClean="0">
              <a:latin typeface="Arial Black" panose="020B0A04020102020204" pitchFamily="34" charset="0"/>
            </a:rPr>
            <a:t>Sense &amp; Avoid</a:t>
          </a:r>
          <a:endParaRPr lang="en-US" sz="1800" dirty="0">
            <a:latin typeface="Arial Black" panose="020B0A04020102020204" pitchFamily="34" charset="0"/>
          </a:endParaRPr>
        </a:p>
      </dgm:t>
    </dgm:pt>
    <dgm:pt modelId="{EADF50B6-5A8E-496D-BE78-4C33BC29351B}" type="parTrans" cxnId="{71DEBD14-C94B-44A9-8B8E-8CB46AEBC33F}">
      <dgm:prSet/>
      <dgm:spPr/>
      <dgm:t>
        <a:bodyPr/>
        <a:lstStyle/>
        <a:p>
          <a:endParaRPr lang="en-US"/>
        </a:p>
      </dgm:t>
    </dgm:pt>
    <dgm:pt modelId="{E81B005A-55E8-4636-89E7-F2C946625E65}" type="sibTrans" cxnId="{71DEBD14-C94B-44A9-8B8E-8CB46AEBC33F}">
      <dgm:prSet/>
      <dgm:spPr/>
      <dgm:t>
        <a:bodyPr/>
        <a:lstStyle/>
        <a:p>
          <a:endParaRPr lang="en-US"/>
        </a:p>
      </dgm:t>
    </dgm:pt>
    <dgm:pt modelId="{4EAB4F56-86F3-49DD-926B-455B95BBE816}" type="pres">
      <dgm:prSet presAssocID="{9F69D4CA-9BB4-4EA1-895C-F0315458982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C7F53F-1AD3-4975-BFE5-6A9114740373}" type="pres">
      <dgm:prSet presAssocID="{9F69D4CA-9BB4-4EA1-895C-F0315458982C}" presName="diamond" presStyleLbl="bgShp" presStyleIdx="0" presStyleCnt="1" custScaleX="112133"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1BBF9CF4-9AEC-4FE8-B06A-0EBFFF134E3D}" type="pres">
      <dgm:prSet presAssocID="{9F69D4CA-9BB4-4EA1-895C-F0315458982C}" presName="quad1" presStyleLbl="node1" presStyleIdx="0" presStyleCnt="4" custScaleX="125041" custLinFactNeighborX="-109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A9366-F4D3-410A-8166-FEFB0CCB9B26}" type="pres">
      <dgm:prSet presAssocID="{9F69D4CA-9BB4-4EA1-895C-F0315458982C}" presName="quad2" presStyleLbl="node1" presStyleIdx="1" presStyleCnt="4" custScaleX="124861" custLinFactNeighborX="109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4F2A9-280E-46CF-8BBC-4623F08358F2}" type="pres">
      <dgm:prSet presAssocID="{9F69D4CA-9BB4-4EA1-895C-F0315458982C}" presName="quad3" presStyleLbl="node1" presStyleIdx="2" presStyleCnt="4" custScaleX="125041" custLinFactNeighborX="-9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7EA9B-C387-43AF-9774-AD402B49ED1F}" type="pres">
      <dgm:prSet presAssocID="{9F69D4CA-9BB4-4EA1-895C-F0315458982C}" presName="quad4" presStyleLbl="node1" presStyleIdx="3" presStyleCnt="4" custScaleX="124861" custLinFactNeighborX="118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15CD2D-6EED-4184-834B-C7F19D040E0B}" type="presOf" srcId="{D895ABCB-E2DB-4D85-9408-2D5D34BE8649}" destId="{C064F2A9-280E-46CF-8BBC-4623F08358F2}" srcOrd="0" destOrd="0" presId="urn:microsoft.com/office/officeart/2005/8/layout/matrix3"/>
    <dgm:cxn modelId="{55238238-1864-4A1D-B100-9A8AA19269CC}" type="presOf" srcId="{3030B4D4-3B70-4EB9-A5BE-733BBF978257}" destId="{C907EA9B-C387-43AF-9774-AD402B49ED1F}" srcOrd="0" destOrd="0" presId="urn:microsoft.com/office/officeart/2005/8/layout/matrix3"/>
    <dgm:cxn modelId="{C21643B4-D0CB-43EF-8DCA-6F9392CBF0C2}" srcId="{9F69D4CA-9BB4-4EA1-895C-F0315458982C}" destId="{D895ABCB-E2DB-4D85-9408-2D5D34BE8649}" srcOrd="2" destOrd="0" parTransId="{BC119A79-8220-4F9E-BF94-ED4AFF75F7D4}" sibTransId="{C30C7704-61B8-4462-8257-7EA9B854E477}"/>
    <dgm:cxn modelId="{71DEBD14-C94B-44A9-8B8E-8CB46AEBC33F}" srcId="{9F69D4CA-9BB4-4EA1-895C-F0315458982C}" destId="{3030B4D4-3B70-4EB9-A5BE-733BBF978257}" srcOrd="3" destOrd="0" parTransId="{EADF50B6-5A8E-496D-BE78-4C33BC29351B}" sibTransId="{E81B005A-55E8-4636-89E7-F2C946625E65}"/>
    <dgm:cxn modelId="{A26ECE80-185F-4890-BDF0-9C02B2FDE068}" type="presOf" srcId="{E93BBB3A-EEB2-4DB7-886E-845A7296F5B5}" destId="{8D0A9366-F4D3-410A-8166-FEFB0CCB9B26}" srcOrd="0" destOrd="0" presId="urn:microsoft.com/office/officeart/2005/8/layout/matrix3"/>
    <dgm:cxn modelId="{2E089198-6F06-4B59-A6CF-452EA0BF9F31}" srcId="{9F69D4CA-9BB4-4EA1-895C-F0315458982C}" destId="{E93BBB3A-EEB2-4DB7-886E-845A7296F5B5}" srcOrd="1" destOrd="0" parTransId="{B54EAF63-A05F-4CDB-8E5F-C4904F3585FD}" sibTransId="{5BB78189-123D-478B-B2C8-68513FEEC929}"/>
    <dgm:cxn modelId="{394EFCC5-B500-4E70-B2B6-91BBD8E14014}" type="presOf" srcId="{9F69D4CA-9BB4-4EA1-895C-F0315458982C}" destId="{4EAB4F56-86F3-49DD-926B-455B95BBE816}" srcOrd="0" destOrd="0" presId="urn:microsoft.com/office/officeart/2005/8/layout/matrix3"/>
    <dgm:cxn modelId="{056432E5-ECEA-4B4F-8162-9EDFD6E5E683}" type="presOf" srcId="{9DC18B9F-4AAE-440B-9FF8-8DDA09048539}" destId="{1BBF9CF4-9AEC-4FE8-B06A-0EBFFF134E3D}" srcOrd="0" destOrd="0" presId="urn:microsoft.com/office/officeart/2005/8/layout/matrix3"/>
    <dgm:cxn modelId="{9E83B8C5-67D1-422F-89B4-4447C0AEDA36}" srcId="{9F69D4CA-9BB4-4EA1-895C-F0315458982C}" destId="{9DC18B9F-4AAE-440B-9FF8-8DDA09048539}" srcOrd="0" destOrd="0" parTransId="{B10DD6E1-84C8-4280-91FA-FF126116CC41}" sibTransId="{1CA9A917-6651-4EAB-BC58-93E2FC2CA9C1}"/>
    <dgm:cxn modelId="{B9DBDA97-242D-4D1C-87EF-DB17E90E321B}" type="presParOf" srcId="{4EAB4F56-86F3-49DD-926B-455B95BBE816}" destId="{21C7F53F-1AD3-4975-BFE5-6A9114740373}" srcOrd="0" destOrd="0" presId="urn:microsoft.com/office/officeart/2005/8/layout/matrix3"/>
    <dgm:cxn modelId="{384BA8D2-C4D0-49AC-81B3-D21D156CE8A1}" type="presParOf" srcId="{4EAB4F56-86F3-49DD-926B-455B95BBE816}" destId="{1BBF9CF4-9AEC-4FE8-B06A-0EBFFF134E3D}" srcOrd="1" destOrd="0" presId="urn:microsoft.com/office/officeart/2005/8/layout/matrix3"/>
    <dgm:cxn modelId="{FC09C769-FE9F-4594-A919-0B41C98BBB5D}" type="presParOf" srcId="{4EAB4F56-86F3-49DD-926B-455B95BBE816}" destId="{8D0A9366-F4D3-410A-8166-FEFB0CCB9B26}" srcOrd="2" destOrd="0" presId="urn:microsoft.com/office/officeart/2005/8/layout/matrix3"/>
    <dgm:cxn modelId="{316A5555-5A97-40EF-A668-65C20908EEAD}" type="presParOf" srcId="{4EAB4F56-86F3-49DD-926B-455B95BBE816}" destId="{C064F2A9-280E-46CF-8BBC-4623F08358F2}" srcOrd="3" destOrd="0" presId="urn:microsoft.com/office/officeart/2005/8/layout/matrix3"/>
    <dgm:cxn modelId="{A5D5D2B9-EAB6-42DC-840C-14711B063368}" type="presParOf" srcId="{4EAB4F56-86F3-49DD-926B-455B95BBE816}" destId="{C907EA9B-C387-43AF-9774-AD402B49ED1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43CE4-6A5E-4EA6-BA44-26F69D08DF88}">
      <dsp:nvSpPr>
        <dsp:cNvPr id="0" name=""/>
        <dsp:cNvSpPr/>
      </dsp:nvSpPr>
      <dsp:spPr>
        <a:xfrm>
          <a:off x="0" y="265012"/>
          <a:ext cx="8196262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121" tIns="312420" rIns="636121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290513" algn="l"/>
            </a:tabLst>
          </a:pPr>
          <a:r>
            <a:rPr lang="en-US" sz="1500" kern="1200" dirty="0" smtClean="0"/>
            <a:t>   Users operate in airspace volumes as specified in authorizations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290513" algn="l"/>
            </a:tabLst>
          </a:pPr>
          <a:r>
            <a:rPr lang="en-US" sz="1500" kern="1200" dirty="0" smtClean="0"/>
            <a:t>   Authorizations are issued based on type of operation &amp; operator/vehicle performance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 UAS stay clear of each other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 UAS and manned aircraft stay clear of each other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 UAS operator has complete awareness of airspace and other constraints 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 Public safety UAS have priority over other UAS </a:t>
          </a:r>
          <a:endParaRPr lang="en-US" sz="1500" kern="1200" dirty="0"/>
        </a:p>
      </dsp:txBody>
      <dsp:txXfrm>
        <a:off x="0" y="265012"/>
        <a:ext cx="8196262" cy="1890000"/>
      </dsp:txXfrm>
    </dsp:sp>
    <dsp:sp modelId="{AC56317A-9B86-4DC1-B7C5-6FE6734FD06F}">
      <dsp:nvSpPr>
        <dsp:cNvPr id="0" name=""/>
        <dsp:cNvSpPr/>
      </dsp:nvSpPr>
      <dsp:spPr>
        <a:xfrm>
          <a:off x="409813" y="43612"/>
          <a:ext cx="5737383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59" tIns="0" rIns="216859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Principles</a:t>
          </a:r>
          <a:endParaRPr lang="en-US" sz="1800" b="1" kern="1200" dirty="0"/>
        </a:p>
      </dsp:txBody>
      <dsp:txXfrm>
        <a:off x="431429" y="65228"/>
        <a:ext cx="5694151" cy="399568"/>
      </dsp:txXfrm>
    </dsp:sp>
    <dsp:sp modelId="{241E46FB-EB22-408B-9E37-973B461D99C3}">
      <dsp:nvSpPr>
        <dsp:cNvPr id="0" name=""/>
        <dsp:cNvSpPr/>
      </dsp:nvSpPr>
      <dsp:spPr>
        <a:xfrm>
          <a:off x="0" y="2457412"/>
          <a:ext cx="8196262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-11918983"/>
              <a:satOff val="-4652"/>
              <a:lumOff val="-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121" tIns="312420" rIns="636121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 Authentication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 Airspace configuration and static and dynamic geo-fence definitions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 Weather and wind prediction and sensing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 Conflict avoidance (e.g., airspace notification)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 Demand/capacity management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 Large-scale contingency management (e.g., GPS or cell outage)</a:t>
          </a:r>
          <a:endParaRPr lang="en-US" sz="1500" kern="1200" dirty="0"/>
        </a:p>
      </dsp:txBody>
      <dsp:txXfrm>
        <a:off x="0" y="2457412"/>
        <a:ext cx="8196262" cy="1890000"/>
      </dsp:txXfrm>
    </dsp:sp>
    <dsp:sp modelId="{F604EC0E-AC3C-4C82-B001-816D6F1E7F45}">
      <dsp:nvSpPr>
        <dsp:cNvPr id="0" name=""/>
        <dsp:cNvSpPr/>
      </dsp:nvSpPr>
      <dsp:spPr>
        <a:xfrm>
          <a:off x="409813" y="2236012"/>
          <a:ext cx="5737383" cy="442800"/>
        </a:xfrm>
        <a:prstGeom prst="roundRect">
          <a:avLst/>
        </a:prstGeom>
        <a:solidFill>
          <a:schemeClr val="accent2">
            <a:hueOff val="-11918983"/>
            <a:satOff val="-4652"/>
            <a:lumOff val="-78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59" tIns="0" rIns="216859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Key UAS-related services</a:t>
          </a:r>
          <a:endParaRPr lang="en-US" sz="1800" b="1" kern="1200" dirty="0"/>
        </a:p>
      </dsp:txBody>
      <dsp:txXfrm>
        <a:off x="431429" y="2257628"/>
        <a:ext cx="5694151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7F53F-1AD3-4975-BFE5-6A9114740373}">
      <dsp:nvSpPr>
        <dsp:cNvPr id="0" name=""/>
        <dsp:cNvSpPr/>
      </dsp:nvSpPr>
      <dsp:spPr>
        <a:xfrm>
          <a:off x="410119" y="0"/>
          <a:ext cx="5639392" cy="5029199"/>
        </a:xfrm>
        <a:prstGeom prst="diamond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BBF9CF4-9AEC-4FE8-B06A-0EBFFF134E3D}">
      <dsp:nvSpPr>
        <dsp:cNvPr id="0" name=""/>
        <dsp:cNvSpPr/>
      </dsp:nvSpPr>
      <dsp:spPr>
        <a:xfrm>
          <a:off x="733583" y="477773"/>
          <a:ext cx="2452539" cy="1961388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latin typeface="Arial Black" panose="020B0A04020102020204" pitchFamily="34" charset="0"/>
            </a:rPr>
            <a:t>Concepts &amp;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Black" panose="020B0A04020102020204" pitchFamily="34" charset="0"/>
            </a:rPr>
            <a:t>Use Cases</a:t>
          </a:r>
          <a:endParaRPr lang="en-US" sz="1800" kern="1200" dirty="0">
            <a:latin typeface="Arial Black" panose="020B0A04020102020204" pitchFamily="34" charset="0"/>
          </a:endParaRPr>
        </a:p>
      </dsp:txBody>
      <dsp:txXfrm>
        <a:off x="829330" y="573520"/>
        <a:ext cx="2261045" cy="1769894"/>
      </dsp:txXfrm>
    </dsp:sp>
    <dsp:sp modelId="{8D0A9366-F4D3-410A-8166-FEFB0CCB9B26}">
      <dsp:nvSpPr>
        <dsp:cNvPr id="0" name=""/>
        <dsp:cNvSpPr/>
      </dsp:nvSpPr>
      <dsp:spPr>
        <a:xfrm>
          <a:off x="3275274" y="477773"/>
          <a:ext cx="2449008" cy="1961388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Black" panose="020B0A04020102020204" pitchFamily="34" charset="0"/>
            </a:rPr>
            <a:t>Data Exchange &amp; Information Architecture</a:t>
          </a:r>
          <a:endParaRPr lang="en-US" sz="1800" kern="1200" dirty="0">
            <a:latin typeface="Arial Black" panose="020B0A04020102020204" pitchFamily="34" charset="0"/>
          </a:endParaRPr>
        </a:p>
      </dsp:txBody>
      <dsp:txXfrm>
        <a:off x="3371021" y="573520"/>
        <a:ext cx="2257514" cy="1769894"/>
      </dsp:txXfrm>
    </dsp:sp>
    <dsp:sp modelId="{C064F2A9-280E-46CF-8BBC-4623F08358F2}">
      <dsp:nvSpPr>
        <dsp:cNvPr id="0" name=""/>
        <dsp:cNvSpPr/>
      </dsp:nvSpPr>
      <dsp:spPr>
        <a:xfrm>
          <a:off x="761474" y="2590038"/>
          <a:ext cx="2452539" cy="1961388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Black" panose="020B0A04020102020204" pitchFamily="34" charset="0"/>
            </a:rPr>
            <a:t>Communications &amp; Navigation</a:t>
          </a:r>
          <a:endParaRPr lang="en-US" sz="1800" kern="1200" dirty="0">
            <a:latin typeface="Arial Black" panose="020B0A04020102020204" pitchFamily="34" charset="0"/>
          </a:endParaRPr>
        </a:p>
      </dsp:txBody>
      <dsp:txXfrm>
        <a:off x="857221" y="2685785"/>
        <a:ext cx="2261045" cy="1769894"/>
      </dsp:txXfrm>
    </dsp:sp>
    <dsp:sp modelId="{C907EA9B-C387-43AF-9774-AD402B49ED1F}">
      <dsp:nvSpPr>
        <dsp:cNvPr id="0" name=""/>
        <dsp:cNvSpPr/>
      </dsp:nvSpPr>
      <dsp:spPr>
        <a:xfrm>
          <a:off x="3293868" y="2590038"/>
          <a:ext cx="2449008" cy="1961388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Black" panose="020B0A04020102020204" pitchFamily="34" charset="0"/>
            </a:rPr>
            <a:t>Sense &amp; Avoid</a:t>
          </a:r>
          <a:endParaRPr lang="en-US" sz="1800" kern="1200" dirty="0">
            <a:latin typeface="Arial Black" panose="020B0A04020102020204" pitchFamily="34" charset="0"/>
          </a:endParaRPr>
        </a:p>
      </dsp:txBody>
      <dsp:txXfrm>
        <a:off x="3389615" y="2685785"/>
        <a:ext cx="2257514" cy="1769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565138-7018-422B-A99B-E892B17660F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BE0094-061A-4BF3-AA59-A608A546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11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FD6782-C112-4A9F-B77C-BAB243CA9B86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B027FF-DB7D-4A60-B094-5D1F16DC9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2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A38A93F-006C-42DE-8677-E86D92BD1A1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885514-EFE7-46AA-9ED6-87D9640B19E4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9415" lvl="1" indent="-342944" defTabSz="915597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solidFill>
                  <a:srgbClr val="000000"/>
                </a:solidFill>
                <a:latin typeface="Helvetica" charset="0"/>
                <a:ea typeface="ＭＳ Ｐゴシック" charset="-128"/>
              </a:rPr>
              <a:t>Allows requester to create and submit one or more trajectories </a:t>
            </a:r>
          </a:p>
          <a:p>
            <a:pPr marL="349415" lvl="1" indent="-342944" defTabSz="915597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solidFill>
                  <a:srgbClr val="000000"/>
                </a:solidFill>
                <a:latin typeface="Helvetica" charset="0"/>
                <a:ea typeface="ＭＳ Ｐゴシック" charset="-128"/>
              </a:rPr>
              <a:t>Shows all airspace constraints (dynamic and static geo-fences)</a:t>
            </a:r>
          </a:p>
          <a:p>
            <a:pPr marL="349415" lvl="1" indent="-342944" defTabSz="915597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solidFill>
                  <a:srgbClr val="000000"/>
                </a:solidFill>
                <a:latin typeface="Helvetica" charset="0"/>
                <a:ea typeface="ＭＳ Ｐゴシック" charset="-128"/>
              </a:rPr>
              <a:t>Supports connection to external subsystems (e.g., 3D maps, weather data, etc.) through standardized interface protocols</a:t>
            </a:r>
          </a:p>
          <a:p>
            <a:pPr marL="349415" lvl="1" indent="-342944" defTabSz="915597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solidFill>
                  <a:srgbClr val="000000"/>
                </a:solidFill>
                <a:latin typeface="Helvetica" charset="0"/>
                <a:ea typeface="ＭＳ Ｐゴシック" charset="-128"/>
              </a:rPr>
              <a:t>Assesses and advises for trajectory interference or constraint violations</a:t>
            </a:r>
          </a:p>
          <a:p>
            <a:pPr marL="349415" lvl="1" indent="-342944" defTabSz="915597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solidFill>
                  <a:srgbClr val="000000"/>
                </a:solidFill>
                <a:latin typeface="Helvetica" charset="0"/>
                <a:ea typeface="ＭＳ Ｐゴシック" charset="-128"/>
              </a:rPr>
              <a:t>Provides multiple trajectories for the same UAS with rank ordering to seek the best available trajectory in presence of other operations and constraints </a:t>
            </a:r>
          </a:p>
          <a:p>
            <a:pPr marL="349415" lvl="1" indent="-342944" defTabSz="915597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solidFill>
                  <a:srgbClr val="000000"/>
                </a:solidFill>
                <a:latin typeface="Helvetica" charset="0"/>
                <a:ea typeface="ＭＳ Ｐゴシック" charset="-128"/>
              </a:rPr>
              <a:t>Tracks vehicle position</a:t>
            </a:r>
          </a:p>
          <a:p>
            <a:pPr defTabSz="915597"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F8085D-680A-41A9-8D47-926F819DE78C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9415" lvl="1" indent="-342944" defTabSz="915597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solidFill>
                  <a:srgbClr val="000000"/>
                </a:solidFill>
                <a:latin typeface="Helvetica" charset="0"/>
                <a:ea typeface="ＭＳ Ｐゴシック" charset="-128"/>
              </a:rPr>
              <a:t>Allows requester to create and submit one or more trajectories </a:t>
            </a:r>
          </a:p>
          <a:p>
            <a:pPr marL="349415" lvl="1" indent="-342944" defTabSz="915597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solidFill>
                  <a:srgbClr val="000000"/>
                </a:solidFill>
                <a:latin typeface="Helvetica" charset="0"/>
                <a:ea typeface="ＭＳ Ｐゴシック" charset="-128"/>
              </a:rPr>
              <a:t>Shows all airspace constraints (dynamic and static geo-fences)</a:t>
            </a:r>
          </a:p>
          <a:p>
            <a:pPr marL="349415" lvl="1" indent="-342944" defTabSz="915597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solidFill>
                  <a:srgbClr val="000000"/>
                </a:solidFill>
                <a:latin typeface="Helvetica" charset="0"/>
                <a:ea typeface="ＭＳ Ｐゴシック" charset="-128"/>
              </a:rPr>
              <a:t>Supports connection to external subsystems (e.g., 3D maps, weather data, etc.) through standardized interface protocols</a:t>
            </a:r>
          </a:p>
          <a:p>
            <a:pPr marL="349415" lvl="1" indent="-342944" defTabSz="915597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solidFill>
                  <a:srgbClr val="000000"/>
                </a:solidFill>
                <a:latin typeface="Helvetica" charset="0"/>
                <a:ea typeface="ＭＳ Ｐゴシック" charset="-128"/>
              </a:rPr>
              <a:t>Assesses and advises for trajectory interference or constraint violations</a:t>
            </a:r>
          </a:p>
          <a:p>
            <a:pPr marL="349415" lvl="1" indent="-342944" defTabSz="915597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solidFill>
                  <a:srgbClr val="000000"/>
                </a:solidFill>
                <a:latin typeface="Helvetica" charset="0"/>
                <a:ea typeface="ＭＳ Ｐゴシック" charset="-128"/>
              </a:rPr>
              <a:t>Provides multiple trajectories for the same UAS with rank ordering to seek the best available trajectory in presence of other operations and constraints </a:t>
            </a:r>
          </a:p>
          <a:p>
            <a:pPr marL="349415" lvl="1" indent="-342944" defTabSz="915597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solidFill>
                  <a:srgbClr val="000000"/>
                </a:solidFill>
                <a:latin typeface="Helvetica" charset="0"/>
                <a:ea typeface="ＭＳ Ｐゴシック" charset="-128"/>
              </a:rPr>
              <a:t>Tracks vehicle position</a:t>
            </a:r>
          </a:p>
          <a:p>
            <a:pPr defTabSz="915597"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F8085D-680A-41A9-8D47-926F819DE78C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3130" tIns="46566" rIns="93130" bIns="4656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fld id="{C2BD1374-0DDA-4EC4-A591-EBF388AA5D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4572000" y="762000"/>
            <a:ext cx="0" cy="556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381000" y="365760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457200" y="762000"/>
            <a:ext cx="1731963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Portfolio Description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4624388" y="762000"/>
            <a:ext cx="1700212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Planned Capabilities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457200" y="3657600"/>
            <a:ext cx="309403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Implementation Approach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457200" y="5102225"/>
            <a:ext cx="28194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Partners/Stakeholders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4598988" y="3657600"/>
            <a:ext cx="2487612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Risks and Execution Challenges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485775" y="1978025"/>
            <a:ext cx="173513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Anticipated Benefits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990600"/>
            <a:ext cx="4191000" cy="10668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209800"/>
            <a:ext cx="4191000" cy="14478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3886200"/>
            <a:ext cx="4191000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334000"/>
            <a:ext cx="2133599" cy="11430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334000"/>
            <a:ext cx="2057400" cy="11430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572000" y="3886200"/>
            <a:ext cx="4191000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34"/>
          <p:cNvSpPr>
            <a:spLocks noGrp="1"/>
          </p:cNvSpPr>
          <p:nvPr>
            <p:ph type="dt" sz="half" idx="36"/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35"/>
          <p:cNvSpPr>
            <a:spLocks noGrp="1"/>
          </p:cNvSpPr>
          <p:nvPr>
            <p:ph type="sldNum" sz="quarter" idx="3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fld id="{81739951-3939-4D2A-825D-9EA317DA97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36"/>
          <p:cNvSpPr>
            <a:spLocks noGrp="1"/>
          </p:cNvSpPr>
          <p:nvPr>
            <p:ph type="ftr" sz="quarter" idx="38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/>
          <p:nvPr userDrawn="1"/>
        </p:nvSpPr>
        <p:spPr>
          <a:xfrm>
            <a:off x="3973513" y="5824538"/>
            <a:ext cx="228600" cy="18256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4" name="TextBox 68"/>
          <p:cNvSpPr txBox="1">
            <a:spLocks noChangeArrowheads="1"/>
          </p:cNvSpPr>
          <p:nvPr userDrawn="1"/>
        </p:nvSpPr>
        <p:spPr bwMode="auto">
          <a:xfrm>
            <a:off x="4170363" y="5811838"/>
            <a:ext cx="9064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Development</a:t>
            </a:r>
          </a:p>
        </p:txBody>
      </p:sp>
      <p:sp>
        <p:nvSpPr>
          <p:cNvPr id="5" name="Rectangle 15"/>
          <p:cNvSpPr/>
          <p:nvPr userDrawn="1"/>
        </p:nvSpPr>
        <p:spPr>
          <a:xfrm>
            <a:off x="5173663" y="5826125"/>
            <a:ext cx="228600" cy="18256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7" name="TextBox 70"/>
          <p:cNvSpPr txBox="1">
            <a:spLocks noChangeArrowheads="1"/>
          </p:cNvSpPr>
          <p:nvPr userDrawn="1"/>
        </p:nvSpPr>
        <p:spPr bwMode="auto">
          <a:xfrm>
            <a:off x="5359400" y="5794375"/>
            <a:ext cx="676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Available</a:t>
            </a:r>
          </a:p>
        </p:txBody>
      </p:sp>
      <p:sp>
        <p:nvSpPr>
          <p:cNvPr id="8" name="Diamond 17"/>
          <p:cNvSpPr/>
          <p:nvPr userDrawn="1"/>
        </p:nvSpPr>
        <p:spPr>
          <a:xfrm>
            <a:off x="3368675" y="5478463"/>
            <a:ext cx="228600" cy="188912"/>
          </a:xfrm>
          <a:prstGeom prst="diamond">
            <a:avLst/>
          </a:prstGeom>
          <a:solidFill>
            <a:srgbClr val="0070C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9" name="TextBox 72"/>
          <p:cNvSpPr txBox="1">
            <a:spLocks noChangeArrowheads="1"/>
          </p:cNvSpPr>
          <p:nvPr userDrawn="1"/>
        </p:nvSpPr>
        <p:spPr bwMode="auto">
          <a:xfrm>
            <a:off x="4654550" y="5389563"/>
            <a:ext cx="958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On Track Activity</a:t>
            </a:r>
          </a:p>
        </p:txBody>
      </p:sp>
      <p:sp>
        <p:nvSpPr>
          <p:cNvPr id="10" name="Rectangle 19"/>
          <p:cNvSpPr/>
          <p:nvPr userDrawn="1"/>
        </p:nvSpPr>
        <p:spPr>
          <a:xfrm>
            <a:off x="3108325" y="5824538"/>
            <a:ext cx="228600" cy="182562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" name="TextBox 68"/>
          <p:cNvSpPr txBox="1">
            <a:spLocks noChangeArrowheads="1"/>
          </p:cNvSpPr>
          <p:nvPr userDrawn="1"/>
        </p:nvSpPr>
        <p:spPr bwMode="auto">
          <a:xfrm>
            <a:off x="3306763" y="5816600"/>
            <a:ext cx="6207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Concept</a:t>
            </a:r>
          </a:p>
        </p:txBody>
      </p:sp>
      <p:sp>
        <p:nvSpPr>
          <p:cNvPr id="12" name="Diamond 21"/>
          <p:cNvSpPr/>
          <p:nvPr userDrawn="1"/>
        </p:nvSpPr>
        <p:spPr>
          <a:xfrm>
            <a:off x="4594225" y="5494338"/>
            <a:ext cx="228600" cy="188912"/>
          </a:xfrm>
          <a:prstGeom prst="diamond">
            <a:avLst/>
          </a:prstGeom>
          <a:solidFill>
            <a:srgbClr val="00B05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3" name="TextBox 72"/>
          <p:cNvSpPr txBox="1">
            <a:spLocks noChangeArrowheads="1"/>
          </p:cNvSpPr>
          <p:nvPr userDrawn="1"/>
        </p:nvSpPr>
        <p:spPr bwMode="auto">
          <a:xfrm>
            <a:off x="3465513" y="5394325"/>
            <a:ext cx="973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Completed Activity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8923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649A-F9AE-4A26-9FAE-8CF5C5C77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30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649A-F9AE-4A26-9FAE-8CF5C5C77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96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649A-F9AE-4A26-9FAE-8CF5C5C77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07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649A-F9AE-4A26-9FAE-8CF5C5C77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63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649A-F9AE-4A26-9FAE-8CF5C5C77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59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649A-F9AE-4A26-9FAE-8CF5C5C77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61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649A-F9AE-4A26-9FAE-8CF5C5C77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7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12FF1-CDBC-48C7-8576-3F14EC0715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7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649A-F9AE-4A26-9FAE-8CF5C5C77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4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649A-F9AE-4A26-9FAE-8CF5C5C77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56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649A-F9AE-4A26-9FAE-8CF5C5C77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83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649A-F9AE-4A26-9FAE-8CF5C5C77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24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8923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-00332_grey-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46"/>
          <a:stretch>
            <a:fillRect/>
          </a:stretch>
        </p:blipFill>
        <p:spPr bwMode="auto">
          <a:xfrm>
            <a:off x="0" y="6400801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29" y="5638800"/>
            <a:ext cx="6523943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3" y="1905005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9665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4465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5-00332_grey-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46"/>
          <a:stretch>
            <a:fillRect/>
          </a:stretch>
        </p:blipFill>
        <p:spPr bwMode="auto">
          <a:xfrm>
            <a:off x="0" y="6400801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29" y="5638800"/>
            <a:ext cx="6523943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045" y="832356"/>
            <a:ext cx="699521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3276601"/>
            <a:ext cx="699495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4827" y="4591638"/>
            <a:ext cx="7682119" cy="106680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348278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8923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0747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411554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4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3780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488950" y="6086475"/>
            <a:ext cx="1320800" cy="498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6"/>
          <p:cNvSpPr/>
          <p:nvPr userDrawn="1"/>
        </p:nvSpPr>
        <p:spPr>
          <a:xfrm>
            <a:off x="6811963" y="6053138"/>
            <a:ext cx="1768475" cy="498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fld id="{EAA87131-73DB-4FA7-ADAA-8C2CDA702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411558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1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4" y="1411558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4492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1107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91421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7720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81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31966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5-00332_grey-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46"/>
          <a:stretch>
            <a:fillRect/>
          </a:stretch>
        </p:blipFill>
        <p:spPr bwMode="auto">
          <a:xfrm>
            <a:off x="0" y="6400801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29" y="5638800"/>
            <a:ext cx="6523943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045" y="832356"/>
            <a:ext cx="699521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3276601"/>
            <a:ext cx="699495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4827" y="4591638"/>
            <a:ext cx="7682119" cy="106680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953525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CCFA649A-F9AE-4A26-9FAE-8CF5C5C77F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png" descr="Screen Shot 2016-04-30 at 8.14.31 A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8289" y="220546"/>
            <a:ext cx="530126" cy="66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6" y="0"/>
                </a:moveTo>
                <a:cubicBezTo>
                  <a:pt x="4841" y="0"/>
                  <a:pt x="0" y="4830"/>
                  <a:pt x="0" y="10794"/>
                </a:cubicBezTo>
                <a:cubicBezTo>
                  <a:pt x="0" y="16757"/>
                  <a:pt x="4841" y="21600"/>
                  <a:pt x="10806" y="21600"/>
                </a:cubicBezTo>
                <a:cubicBezTo>
                  <a:pt x="16771" y="21600"/>
                  <a:pt x="21600" y="16757"/>
                  <a:pt x="21600" y="10794"/>
                </a:cubicBezTo>
                <a:cubicBezTo>
                  <a:pt x="21600" y="4830"/>
                  <a:pt x="16771" y="0"/>
                  <a:pt x="10806" y="0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505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fld id="{E4574000-272C-4968-9C2C-2BC00DF10B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fld id="{D5421554-82C6-4589-B6C6-E1E94FDAF1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fld id="{0A779BDE-0722-498D-B1AB-4B877A8FA6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fld id="{BB05B6EA-95EF-4B6E-A1F4-F8FA274B8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fld id="{F8A8A605-EA8A-4DB1-BAD8-8FA215F0F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fld id="{499B0622-6942-4A4A-92AB-3B596EBE41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7175"/>
            <a:ext cx="8229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715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86525"/>
            <a:ext cx="9144000" cy="2349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rgbClr val="898989"/>
                </a:solidFill>
                <a:ea typeface="ＭＳ Ｐゴシック"/>
                <a:cs typeface="Arial" charset="0"/>
              </a:defRPr>
            </a:lvl1pPr>
          </a:lstStyle>
          <a:p>
            <a:pPr>
              <a:defRPr/>
            </a:pPr>
            <a:fld id="{DEF12FF1-CDBC-48C7-8576-3F14EC071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06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70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A649A-F9AE-4A26-9FAE-8CF5C5C77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8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7055" y="228601"/>
            <a:ext cx="8375846" cy="66516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7055" y="1420813"/>
            <a:ext cx="8375846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2102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747" r:id="rId12"/>
    <p:sldLayoutId id="2147483748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chemeClr val="accent2">
                  <a:lumMod val="50000"/>
                </a:schemeClr>
              </a:gs>
              <a:gs pos="36000">
                <a:schemeClr val="accent2">
                  <a:lumMod val="75000"/>
                </a:schemeClr>
              </a:gs>
              <a:gs pos="86000">
                <a:schemeClr val="accent2">
                  <a:lumMod val="50000"/>
                </a:schemeClr>
              </a:gs>
            </a:gsLst>
            <a:lin ang="5400000" scaled="0"/>
            <a:tileRect/>
          </a:gradFill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461963" indent="-461963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lang="en-US" sz="3200" kern="1200" dirty="0">
          <a:solidFill>
            <a:schemeClr val="bg1"/>
          </a:solidFill>
          <a:latin typeface="+mn-lt"/>
          <a:ea typeface="+mn-ea"/>
          <a:cs typeface="+mn-cs"/>
        </a:defRPr>
      </a:lvl1pPr>
      <a:lvl2pPr marL="857250" indent="-3952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58888" indent="-40163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58938" indent="-4000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5813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674064" y="1000125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36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UNMANNED AIRCRAFT SYSTEM (UAS) TRAFFIC MANAGEMENT (UTM) PROJECT</a:t>
            </a:r>
          </a:p>
        </p:txBody>
      </p:sp>
      <p:sp>
        <p:nvSpPr>
          <p:cNvPr id="13314" name="Title 1"/>
          <p:cNvSpPr txBox="1">
            <a:spLocks/>
          </p:cNvSpPr>
          <p:nvPr/>
        </p:nvSpPr>
        <p:spPr bwMode="auto">
          <a:xfrm>
            <a:off x="703263" y="4191001"/>
            <a:ext cx="80597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b="1" i="1" dirty="0" smtClean="0">
                <a:solidFill>
                  <a:schemeClr val="bg1"/>
                </a:solidFill>
                <a:latin typeface="+mn-lt"/>
                <a:cs typeface="Arial" charset="0"/>
              </a:rPr>
              <a:t>Presented to</a:t>
            </a:r>
            <a:r>
              <a:rPr lang="en-US" b="1" dirty="0" smtClean="0">
                <a:solidFill>
                  <a:schemeClr val="bg1"/>
                </a:solidFill>
                <a:latin typeface="+mn-lt"/>
                <a:cs typeface="Arial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Arial" charset="0"/>
              </a:rPr>
              <a:t>REDAC - NAS Operations Subcommittee</a:t>
            </a:r>
          </a:p>
          <a:p>
            <a:pPr defTabSz="457200"/>
            <a:endParaRPr lang="en-US" b="1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457200"/>
            <a:r>
              <a:rPr lang="en-US" b="1" i="1" dirty="0" smtClean="0">
                <a:solidFill>
                  <a:schemeClr val="bg1"/>
                </a:solidFill>
                <a:latin typeface="+mn-lt"/>
                <a:cs typeface="Arial" charset="0"/>
              </a:rPr>
              <a:t>Presented by</a:t>
            </a:r>
            <a:r>
              <a:rPr lang="en-US" b="1" dirty="0" smtClean="0">
                <a:solidFill>
                  <a:schemeClr val="bg1"/>
                </a:solidFill>
                <a:latin typeface="+mn-lt"/>
                <a:cs typeface="Arial" charset="0"/>
              </a:rPr>
              <a:t>:</a:t>
            </a:r>
          </a:p>
          <a:p>
            <a:pPr defTabSz="457200"/>
            <a:r>
              <a:rPr lang="en-US" b="1" dirty="0" smtClean="0">
                <a:solidFill>
                  <a:schemeClr val="bg1"/>
                </a:solidFill>
                <a:latin typeface="+mn-lt"/>
                <a:cs typeface="Arial" charset="0"/>
              </a:rPr>
              <a:t>Steve Bradford, 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Arial" charset="0"/>
              </a:rPr>
              <a:t>FAA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Chief Scientist - Architecture and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NextGen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Development</a:t>
            </a:r>
            <a:endParaRPr lang="en-US" dirty="0" smtClean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457200"/>
            <a:r>
              <a:rPr lang="en-US" b="1" dirty="0" smtClean="0">
                <a:solidFill>
                  <a:schemeClr val="bg1"/>
                </a:solidFill>
                <a:latin typeface="+mn-lt"/>
                <a:cs typeface="Arial" charset="0"/>
              </a:rPr>
              <a:t>Sherri </a:t>
            </a:r>
            <a:r>
              <a:rPr lang="en-US" b="1" dirty="0">
                <a:solidFill>
                  <a:schemeClr val="bg1"/>
                </a:solidFill>
                <a:latin typeface="+mn-lt"/>
                <a:cs typeface="Arial" charset="0"/>
              </a:rPr>
              <a:t>Magyarits</a:t>
            </a:r>
            <a:r>
              <a:rPr lang="en-US" dirty="0">
                <a:solidFill>
                  <a:schemeClr val="bg1"/>
                </a:solidFill>
                <a:latin typeface="+mn-lt"/>
                <a:cs typeface="Arial" charset="0"/>
              </a:rPr>
              <a:t>, FAA Technology Development &amp; Prototyping Division, 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Arial" charset="0"/>
              </a:rPr>
              <a:t>ANG-C5</a:t>
            </a:r>
          </a:p>
          <a:p>
            <a:pPr defTabSz="457200"/>
            <a:endParaRPr lang="en-US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457200"/>
            <a:r>
              <a:rPr lang="en-US" dirty="0" smtClean="0">
                <a:solidFill>
                  <a:schemeClr val="bg1"/>
                </a:solidFill>
                <a:latin typeface="+mn-lt"/>
                <a:cs typeface="Arial" charset="0"/>
              </a:rPr>
              <a:t>March 21, 2017</a:t>
            </a:r>
            <a:endParaRPr lang="en-US" dirty="0" smtClean="0">
              <a:solidFill>
                <a:srgbClr val="FF0000"/>
              </a:solidFill>
              <a:latin typeface="+mn-lt"/>
              <a:cs typeface="Arial" charset="0"/>
            </a:endParaRPr>
          </a:p>
          <a:p>
            <a:pPr defTabSz="457200"/>
            <a:endParaRPr lang="en-US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57600" y="2895600"/>
            <a:ext cx="1829278" cy="762574"/>
            <a:chOff x="6915760" y="228603"/>
            <a:chExt cx="1829278" cy="762574"/>
          </a:xfrm>
        </p:grpSpPr>
        <p:pic>
          <p:nvPicPr>
            <p:cNvPr id="5" name="Picture 4" descr="Screen Shot 2016-04-30 at 8.14.31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760" y="228603"/>
              <a:ext cx="800308" cy="761997"/>
            </a:xfrm>
            <a:prstGeom prst="ellipse">
              <a:avLst/>
            </a:prstGeom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565" y="234950"/>
              <a:ext cx="857473" cy="75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3200" dirty="0" smtClean="0">
                <a:solidFill>
                  <a:srgbClr val="003366"/>
                </a:solidFill>
                <a:cs typeface="Arial" charset="0"/>
              </a:rPr>
              <a:t>Alignment with </a:t>
            </a:r>
            <a:r>
              <a:rPr lang="en-US" sz="3200" dirty="0" smtClean="0">
                <a:cs typeface="Arial" charset="0"/>
              </a:rPr>
              <a:t>UTM Project Technical Capability Levels (TCLs) </a:t>
            </a:r>
          </a:p>
        </p:txBody>
      </p:sp>
      <p:sp>
        <p:nvSpPr>
          <p:cNvPr id="17410" name="Shape 322"/>
          <p:cNvSpPr>
            <a:spLocks/>
          </p:cNvSpPr>
          <p:nvPr/>
        </p:nvSpPr>
        <p:spPr bwMode="auto">
          <a:xfrm>
            <a:off x="0" y="990600"/>
            <a:ext cx="4495800" cy="2438400"/>
          </a:xfrm>
          <a:prstGeom prst="rect">
            <a:avLst/>
          </a:prstGeom>
          <a:solidFill>
            <a:srgbClr val="DBDBDB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algn="ctr">
              <a:spcBef>
                <a:spcPts val="0"/>
              </a:spcBef>
              <a:buClr>
                <a:srgbClr val="9BBB59"/>
              </a:buClr>
              <a:buFont typeface="Arial" charset="0"/>
              <a:buNone/>
            </a:pPr>
            <a:r>
              <a:rPr lang="en-US" b="1" u="sng" dirty="0">
                <a:solidFill>
                  <a:srgbClr val="800000"/>
                </a:solidFill>
                <a:latin typeface="+mj-lt"/>
                <a:cs typeface="Arial" charset="0"/>
              </a:rPr>
              <a:t>CAPABILITY 1: DEMONSTRATED HOW TO ENABLE MULTIPLE OPERATIONS UNDER CONSTRAINTS</a:t>
            </a:r>
          </a:p>
          <a:p>
            <a:pPr marL="460375" lvl="1" indent="-234950">
              <a:spcBef>
                <a:spcPts val="1200"/>
              </a:spcBef>
              <a:buSzPct val="85000"/>
              <a:buFontTx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Notification of area of operation </a:t>
            </a:r>
          </a:p>
          <a:p>
            <a:pPr marL="460375" lvl="1" indent="-234950">
              <a:spcBef>
                <a:spcPts val="0"/>
              </a:spcBef>
              <a:buSzPct val="85000"/>
              <a:buFontTx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Over unpopulated land or water</a:t>
            </a:r>
          </a:p>
          <a:p>
            <a:pPr marL="460375" lvl="1" indent="-234950">
              <a:spcBef>
                <a:spcPts val="0"/>
              </a:spcBef>
              <a:buSzPct val="85000"/>
              <a:buFontTx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Minimal general aviation traffic in area</a:t>
            </a:r>
          </a:p>
          <a:p>
            <a:pPr marL="460375" lvl="1" indent="-234950">
              <a:spcBef>
                <a:spcPts val="0"/>
              </a:spcBef>
              <a:buSzPct val="85000"/>
              <a:buFontTx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Contingencies handled by UAS pilot</a:t>
            </a:r>
          </a:p>
          <a:p>
            <a:pPr marL="460375" lvl="1" indent="-234950">
              <a:spcBef>
                <a:spcPts val="600"/>
              </a:spcBef>
              <a:buClr>
                <a:srgbClr val="CC9933"/>
              </a:buClr>
              <a:buFont typeface="Wingdings" pitchFamily="2" charset="2"/>
              <a:buNone/>
            </a:pPr>
            <a:r>
              <a:rPr lang="en-US" sz="1400" b="1" u="sng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Product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: Overall con ops, architecture, and roles</a:t>
            </a:r>
          </a:p>
        </p:txBody>
      </p:sp>
      <p:grpSp>
        <p:nvGrpSpPr>
          <p:cNvPr id="17411" name="Group 331"/>
          <p:cNvGrpSpPr>
            <a:grpSpLocks/>
          </p:cNvGrpSpPr>
          <p:nvPr/>
        </p:nvGrpSpPr>
        <p:grpSpPr bwMode="auto">
          <a:xfrm>
            <a:off x="4618896" y="990600"/>
            <a:ext cx="4525104" cy="2438400"/>
            <a:chOff x="-147293" y="-1"/>
            <a:chExt cx="6444133" cy="2775238"/>
          </a:xfrm>
        </p:grpSpPr>
        <p:sp>
          <p:nvSpPr>
            <p:cNvPr id="17419" name="Shape 329"/>
            <p:cNvSpPr>
              <a:spLocks noChangeArrowheads="1"/>
            </p:cNvSpPr>
            <p:nvPr/>
          </p:nvSpPr>
          <p:spPr bwMode="auto">
            <a:xfrm>
              <a:off x="-147293" y="-1"/>
              <a:ext cx="6444133" cy="2775238"/>
            </a:xfrm>
            <a:prstGeom prst="rect">
              <a:avLst/>
            </a:prstGeom>
            <a:solidFill>
              <a:srgbClr val="BDD7EE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en-US" b="1">
                <a:solidFill>
                  <a:srgbClr val="C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17420" name="Shape 330"/>
            <p:cNvSpPr>
              <a:spLocks noChangeArrowheads="1"/>
            </p:cNvSpPr>
            <p:nvPr/>
          </p:nvSpPr>
          <p:spPr bwMode="auto">
            <a:xfrm>
              <a:off x="2" y="-1"/>
              <a:ext cx="6159112" cy="2609676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>
              <a:spAutoFit/>
            </a:bodyPr>
            <a:lstStyle/>
            <a:p>
              <a:pPr algn="ctr" hangingPunct="0">
                <a:spcBef>
                  <a:spcPts val="0"/>
                </a:spcBef>
              </a:pPr>
              <a:r>
                <a:rPr lang="en-US" b="1" u="sng" dirty="0">
                  <a:solidFill>
                    <a:srgbClr val="800000"/>
                  </a:solidFill>
                  <a:latin typeface="+mj-lt"/>
                  <a:cs typeface="Arial" charset="0"/>
                  <a:sym typeface="Arial" charset="0"/>
                </a:rPr>
                <a:t>CAPABILITY 3: FOCUSES ON HOW TO ENABLE MULTIPLE HETEROGENEOUS OPERATIONS</a:t>
              </a:r>
            </a:p>
            <a:p>
              <a:pPr marL="460375" lvl="1" indent="-234950" hangingPunct="0">
                <a:spcBef>
                  <a:spcPts val="1200"/>
                </a:spcBef>
                <a:buSzPct val="85000"/>
                <a:buFontTx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Beyond visual line of sight/expanded</a:t>
              </a:r>
            </a:p>
            <a:p>
              <a:pPr marL="460375" lvl="1" indent="-234950" hangingPunct="0">
                <a:spcBef>
                  <a:spcPts val="0"/>
                </a:spcBef>
                <a:buSzPct val="85000"/>
                <a:buFontTx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Over moderately populated land</a:t>
              </a:r>
              <a:endParaRPr lang="en-US" sz="1500" dirty="0">
                <a:solidFill>
                  <a:srgbClr val="000000"/>
                </a:solidFill>
                <a:cs typeface="Arial" charset="0"/>
                <a:sym typeface="Arial" charset="0"/>
              </a:endParaRPr>
            </a:p>
            <a:p>
              <a:pPr marL="460375" lvl="1" indent="-234950" hangingPunct="0">
                <a:spcBef>
                  <a:spcPts val="0"/>
                </a:spcBef>
                <a:buSzPct val="85000"/>
                <a:buFontTx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Some interaction with manned aircraft</a:t>
              </a:r>
              <a:endParaRPr lang="en-US" sz="1500" dirty="0">
                <a:solidFill>
                  <a:srgbClr val="000000"/>
                </a:solidFill>
                <a:cs typeface="Arial" charset="0"/>
                <a:sym typeface="Arial" charset="0"/>
              </a:endParaRPr>
            </a:p>
            <a:p>
              <a:pPr marL="460375" lvl="1" indent="-234950" hangingPunct="0">
                <a:spcBef>
                  <a:spcPts val="0"/>
                </a:spcBef>
                <a:buSzPct val="85000"/>
                <a:buFontTx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Tracking, V2V, V2UTM and internet connected</a:t>
              </a:r>
              <a:endParaRPr lang="en-US" sz="1500" dirty="0">
                <a:solidFill>
                  <a:srgbClr val="000000"/>
                </a:solidFill>
                <a:cs typeface="Arial" charset="0"/>
                <a:sym typeface="Arial" charset="0"/>
              </a:endParaRPr>
            </a:p>
            <a:p>
              <a:pPr marL="460375" lvl="1" indent="-234950" hangingPunct="0">
                <a:spcBef>
                  <a:spcPts val="600"/>
                </a:spcBef>
              </a:pPr>
              <a:r>
                <a:rPr lang="en-US" sz="1400" b="1" u="sng" dirty="0">
                  <a:solidFill>
                    <a:srgbClr val="C00000"/>
                  </a:solidFill>
                  <a:latin typeface="Calibri" pitchFamily="34" charset="0"/>
                  <a:sym typeface="Calibri" pitchFamily="34" charset="0"/>
                </a:rPr>
                <a:t>Product</a:t>
              </a:r>
              <a:r>
                <a:rPr lang="en-US" sz="1400" b="1" dirty="0">
                  <a:solidFill>
                    <a:srgbClr val="C00000"/>
                  </a:solidFill>
                  <a:latin typeface="Calibri" pitchFamily="34" charset="0"/>
                  <a:sym typeface="Calibri" pitchFamily="34" charset="0"/>
                </a:rPr>
                <a:t>: Requirements for heterogeneous operations</a:t>
              </a:r>
            </a:p>
          </p:txBody>
        </p:sp>
      </p:grpSp>
      <p:grpSp>
        <p:nvGrpSpPr>
          <p:cNvPr id="17412" name="Group 325"/>
          <p:cNvGrpSpPr>
            <a:grpSpLocks/>
          </p:cNvGrpSpPr>
          <p:nvPr/>
        </p:nvGrpSpPr>
        <p:grpSpPr bwMode="auto">
          <a:xfrm>
            <a:off x="0" y="3505200"/>
            <a:ext cx="4495800" cy="3124200"/>
            <a:chOff x="0" y="0"/>
            <a:chExt cx="5721928" cy="2775866"/>
          </a:xfrm>
        </p:grpSpPr>
        <p:sp>
          <p:nvSpPr>
            <p:cNvPr id="17417" name="Shape 323"/>
            <p:cNvSpPr>
              <a:spLocks noChangeArrowheads="1"/>
            </p:cNvSpPr>
            <p:nvPr/>
          </p:nvSpPr>
          <p:spPr bwMode="auto">
            <a:xfrm>
              <a:off x="0" y="135408"/>
              <a:ext cx="5721928" cy="2640458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>
                <a:spcBef>
                  <a:spcPts val="600"/>
                </a:spcBef>
              </a:pPr>
              <a:endParaRPr lang="en-US" sz="3200">
                <a:solidFill>
                  <a:srgbClr val="000000"/>
                </a:solidFill>
                <a:cs typeface="Arial" charset="0"/>
                <a:sym typeface="Arial" charset="0"/>
              </a:endParaRPr>
            </a:p>
          </p:txBody>
        </p:sp>
        <p:sp>
          <p:nvSpPr>
            <p:cNvPr id="17418" name="Shape 324"/>
            <p:cNvSpPr>
              <a:spLocks noChangeArrowheads="1"/>
            </p:cNvSpPr>
            <p:nvPr/>
          </p:nvSpPr>
          <p:spPr bwMode="auto">
            <a:xfrm>
              <a:off x="0" y="0"/>
              <a:ext cx="5721928" cy="1996263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400000"/>
              <a:headEnd/>
              <a:tailEnd/>
            </a:ln>
          </p:spPr>
          <p:txBody>
            <a:bodyPr wrap="square" lIns="45719" tIns="45719" rIns="45719" bIns="45719">
              <a:spAutoFit/>
            </a:bodyPr>
            <a:lstStyle/>
            <a:p>
              <a:pPr algn="ctr" hangingPunct="0">
                <a:spcBef>
                  <a:spcPts val="0"/>
                </a:spcBef>
              </a:pPr>
              <a:r>
                <a:rPr lang="en-US" b="1" u="sng" dirty="0">
                  <a:solidFill>
                    <a:srgbClr val="800000"/>
                  </a:solidFill>
                  <a:latin typeface="Calibri" pitchFamily="34" charset="0"/>
                  <a:sym typeface="Arial" charset="0"/>
                </a:rPr>
                <a:t>CAPABILITY 2: DEMONSTRATED HOW TO ENABLE EXPANDED MULTIPLE OPERATIONS </a:t>
              </a:r>
              <a:endParaRPr lang="en-US" sz="1600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  <a:p>
              <a:pPr marL="460375" lvl="1" indent="-287338" hangingPunct="0">
                <a:spcBef>
                  <a:spcPts val="1200"/>
                </a:spcBef>
                <a:buSzPct val="85000"/>
                <a:buFontTx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Beyond visual line-of-sight</a:t>
              </a:r>
              <a:endParaRPr lang="en-US" sz="1500" dirty="0">
                <a:solidFill>
                  <a:srgbClr val="000000"/>
                </a:solidFill>
                <a:cs typeface="Arial" charset="0"/>
                <a:sym typeface="Arial" charset="0"/>
              </a:endParaRPr>
            </a:p>
            <a:p>
              <a:pPr marL="460375" lvl="1" indent="-287338" hangingPunct="0">
                <a:spcBef>
                  <a:spcPts val="0"/>
                </a:spcBef>
                <a:buSzPct val="85000"/>
                <a:buFontTx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Tracking and low density operations</a:t>
              </a:r>
            </a:p>
            <a:p>
              <a:pPr marL="460375" lvl="1" indent="-287338" hangingPunct="0">
                <a:spcBef>
                  <a:spcPts val="0"/>
                </a:spcBef>
                <a:buSzPct val="85000"/>
                <a:buFontTx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Sparsely populated areas</a:t>
              </a:r>
              <a:endParaRPr lang="en-US" sz="1500" dirty="0">
                <a:solidFill>
                  <a:srgbClr val="000000"/>
                </a:solidFill>
                <a:cs typeface="Arial" charset="0"/>
                <a:sym typeface="Arial" charset="0"/>
              </a:endParaRPr>
            </a:p>
            <a:p>
              <a:pPr marL="460375" lvl="1" indent="-287338" hangingPunct="0">
                <a:spcBef>
                  <a:spcPts val="0"/>
                </a:spcBef>
                <a:buSzPct val="85000"/>
                <a:buFontTx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Procedures and “rules-of-the road”</a:t>
              </a:r>
              <a:endParaRPr lang="en-US" sz="1500" dirty="0">
                <a:solidFill>
                  <a:srgbClr val="000000"/>
                </a:solidFill>
                <a:cs typeface="Arial" charset="0"/>
                <a:sym typeface="Arial" charset="0"/>
              </a:endParaRPr>
            </a:p>
            <a:p>
              <a:pPr marL="460375" lvl="1" indent="-287338" hangingPunct="0">
                <a:spcBef>
                  <a:spcPts val="0"/>
                </a:spcBef>
                <a:buSzPct val="85000"/>
                <a:buFontTx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Longer range applications</a:t>
              </a:r>
              <a:endParaRPr lang="en-US" sz="1500" dirty="0">
                <a:solidFill>
                  <a:srgbClr val="000000"/>
                </a:solidFill>
                <a:cs typeface="Arial" charset="0"/>
                <a:sym typeface="Arial" charset="0"/>
              </a:endParaRPr>
            </a:p>
            <a:p>
              <a:pPr marL="460375" lvl="1" indent="-287338" hangingPunct="0">
                <a:spcBef>
                  <a:spcPts val="600"/>
                </a:spcBef>
              </a:pPr>
              <a:r>
                <a:rPr lang="en-US" sz="1400" b="1" u="sng" dirty="0">
                  <a:solidFill>
                    <a:srgbClr val="C00000"/>
                  </a:solidFill>
                  <a:latin typeface="Calibri" pitchFamily="34" charset="0"/>
                  <a:sym typeface="Calibri" pitchFamily="34" charset="0"/>
                </a:rPr>
                <a:t>Product</a:t>
              </a:r>
              <a:r>
                <a:rPr lang="en-US" sz="1400" b="1" dirty="0">
                  <a:solidFill>
                    <a:srgbClr val="C00000"/>
                  </a:solidFill>
                  <a:latin typeface="Calibri" pitchFamily="34" charset="0"/>
                  <a:sym typeface="Calibri" pitchFamily="34" charset="0"/>
                </a:rPr>
                <a:t>: Requirements for multiple BVLOS operations</a:t>
              </a:r>
              <a:endParaRPr lang="en-US" sz="1400" dirty="0">
                <a:solidFill>
                  <a:srgbClr val="000000"/>
                </a:solidFill>
                <a:cs typeface="Arial" charset="0"/>
                <a:sym typeface="Arial" charset="0"/>
              </a:endParaRPr>
            </a:p>
          </p:txBody>
        </p:sp>
      </p:grpSp>
      <p:grpSp>
        <p:nvGrpSpPr>
          <p:cNvPr id="17413" name="Group 328"/>
          <p:cNvGrpSpPr>
            <a:grpSpLocks/>
          </p:cNvGrpSpPr>
          <p:nvPr/>
        </p:nvGrpSpPr>
        <p:grpSpPr bwMode="auto">
          <a:xfrm>
            <a:off x="4627688" y="3505200"/>
            <a:ext cx="4516311" cy="3124200"/>
            <a:chOff x="-134838" y="0"/>
            <a:chExt cx="6434564" cy="2775866"/>
          </a:xfrm>
        </p:grpSpPr>
        <p:sp>
          <p:nvSpPr>
            <p:cNvPr id="17415" name="Shape 326"/>
            <p:cNvSpPr>
              <a:spLocks noChangeArrowheads="1"/>
            </p:cNvSpPr>
            <p:nvPr/>
          </p:nvSpPr>
          <p:spPr bwMode="auto">
            <a:xfrm>
              <a:off x="-134838" y="0"/>
              <a:ext cx="6434564" cy="2775866"/>
            </a:xfrm>
            <a:prstGeom prst="rect">
              <a:avLst/>
            </a:prstGeom>
            <a:solidFill>
              <a:srgbClr val="99CC0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en-US" b="1">
                <a:solidFill>
                  <a:srgbClr val="C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17416" name="Shape 327"/>
            <p:cNvSpPr>
              <a:spLocks noChangeArrowheads="1"/>
            </p:cNvSpPr>
            <p:nvPr/>
          </p:nvSpPr>
          <p:spPr bwMode="auto">
            <a:xfrm>
              <a:off x="-134838" y="7812"/>
              <a:ext cx="6296776" cy="2433800"/>
            </a:xfrm>
            <a:prstGeom prst="rect">
              <a:avLst/>
            </a:prstGeom>
            <a:solidFill>
              <a:srgbClr val="99CC00"/>
            </a:solidFill>
            <a:ln w="12700">
              <a:noFill/>
              <a:miter lim="400000"/>
              <a:headEnd/>
              <a:tailEnd/>
            </a:ln>
          </p:spPr>
          <p:txBody>
            <a:bodyPr wrap="square" lIns="45719" tIns="45719" rIns="45719" bIns="45719">
              <a:spAutoFit/>
            </a:bodyPr>
            <a:lstStyle/>
            <a:p>
              <a:pPr algn="ctr" hangingPunct="0">
                <a:spcBef>
                  <a:spcPts val="0"/>
                </a:spcBef>
              </a:pPr>
              <a:r>
                <a:rPr lang="en-US" b="1" u="sng" dirty="0">
                  <a:solidFill>
                    <a:srgbClr val="800000"/>
                  </a:solidFill>
                  <a:latin typeface="Calibri" pitchFamily="34" charset="0"/>
                  <a:sym typeface="Arial" charset="0"/>
                </a:rPr>
                <a:t>CAPABILITY 4: FOCUSES ON ENABLING MULTIPLE HETEROGENEOUS HIGH DENSITY URBAN OPERATIONS</a:t>
              </a:r>
            </a:p>
            <a:p>
              <a:pPr marL="511175" lvl="1" indent="-342900" hangingPunct="0">
                <a:spcBef>
                  <a:spcPts val="1200"/>
                </a:spcBef>
                <a:buSzPct val="85000"/>
                <a:buFontTx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Beyond visual  line of sight</a:t>
              </a:r>
            </a:p>
            <a:p>
              <a:pPr marL="511175" lvl="1" indent="-342900" hangingPunct="0">
                <a:spcBef>
                  <a:spcPts val="0"/>
                </a:spcBef>
                <a:buSzPct val="85000"/>
                <a:buFontTx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Urban environments, higher density</a:t>
              </a:r>
            </a:p>
            <a:p>
              <a:pPr marL="511175" lvl="1" indent="-342900" hangingPunct="0">
                <a:spcBef>
                  <a:spcPts val="0"/>
                </a:spcBef>
                <a:buSzPct val="85000"/>
                <a:buFontTx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Autonomous V2V, internet connected</a:t>
              </a:r>
            </a:p>
            <a:p>
              <a:pPr marL="511175" lvl="1" indent="-342900" hangingPunct="0">
                <a:spcBef>
                  <a:spcPts val="0"/>
                </a:spcBef>
                <a:buSzPct val="85000"/>
                <a:buFontTx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Large-scale contingencies mitigation</a:t>
              </a:r>
              <a:endParaRPr lang="en-US" sz="1500" dirty="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endParaRPr>
            </a:p>
            <a:p>
              <a:pPr marL="511175" lvl="1" indent="-342900" hangingPunct="0">
                <a:spcBef>
                  <a:spcPts val="0"/>
                </a:spcBef>
                <a:buSzPct val="85000"/>
                <a:buFontTx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Urban use cases </a:t>
              </a:r>
              <a:endParaRPr lang="en-US" sz="1500" b="1" dirty="0">
                <a:solidFill>
                  <a:srgbClr val="C00000"/>
                </a:solidFill>
                <a:latin typeface="Calibri" pitchFamily="34" charset="0"/>
                <a:sym typeface="Calibri" pitchFamily="34" charset="0"/>
              </a:endParaRPr>
            </a:p>
            <a:p>
              <a:pPr marL="176213" lvl="1" indent="-7938" hangingPunct="0">
                <a:spcBef>
                  <a:spcPts val="600"/>
                </a:spcBef>
              </a:pPr>
              <a:r>
                <a:rPr lang="en-US" sz="1400" b="1" u="sng" dirty="0">
                  <a:solidFill>
                    <a:srgbClr val="C00000"/>
                  </a:solidFill>
                  <a:latin typeface="Calibri" pitchFamily="34" charset="0"/>
                  <a:sym typeface="Calibri" pitchFamily="34" charset="0"/>
                </a:rPr>
                <a:t>Product</a:t>
              </a:r>
              <a:r>
                <a:rPr lang="en-US" sz="1400" b="1" dirty="0">
                  <a:solidFill>
                    <a:srgbClr val="C00000"/>
                  </a:solidFill>
                  <a:latin typeface="Calibri" pitchFamily="34" charset="0"/>
                  <a:sym typeface="Calibri" pitchFamily="34" charset="0"/>
                </a:rPr>
                <a:t>: Requirements to manage contingencies in </a:t>
              </a:r>
              <a:r>
                <a:rPr lang="en-US" sz="1400" b="1" dirty="0" smtClean="0">
                  <a:solidFill>
                    <a:srgbClr val="C00000"/>
                  </a:solidFill>
                  <a:latin typeface="Calibri" pitchFamily="34" charset="0"/>
                  <a:sym typeface="Calibri" pitchFamily="34" charset="0"/>
                </a:rPr>
                <a:t>high density</a:t>
              </a:r>
              <a:r>
                <a:rPr lang="en-US" sz="1400" b="1" dirty="0">
                  <a:solidFill>
                    <a:srgbClr val="C00000"/>
                  </a:solidFill>
                  <a:latin typeface="Calibri" pitchFamily="34" charset="0"/>
                  <a:sym typeface="Calibri" pitchFamily="34" charset="0"/>
                </a:rPr>
                <a:t>, heterogeneous, and constrained operations   </a:t>
              </a:r>
            </a:p>
          </p:txBody>
        </p:sp>
      </p:grpSp>
      <p:sp>
        <p:nvSpPr>
          <p:cNvPr id="14" name="Slide Number Placeholder 2"/>
          <p:cNvSpPr txBox="1">
            <a:spLocks/>
          </p:cNvSpPr>
          <p:nvPr/>
        </p:nvSpPr>
        <p:spPr bwMode="auto">
          <a:xfrm>
            <a:off x="6638925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177532-1E39-4823-85C9-ABD1D47767BC}" type="slidenum">
              <a:rPr lang="en-US" altLang="en-US" sz="1800" b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800" b="0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4800" y="5943026"/>
            <a:ext cx="1829278" cy="762574"/>
            <a:chOff x="6915760" y="228603"/>
            <a:chExt cx="1829278" cy="762574"/>
          </a:xfrm>
        </p:grpSpPr>
        <p:pic>
          <p:nvPicPr>
            <p:cNvPr id="16" name="Picture 15" descr="Screen Shot 2016-04-30 at 8.14.31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760" y="228603"/>
              <a:ext cx="800308" cy="761997"/>
            </a:xfrm>
            <a:prstGeom prst="ellipse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565" y="234950"/>
              <a:ext cx="857473" cy="75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8375846" cy="665163"/>
          </a:xfrm>
        </p:spPr>
        <p:txBody>
          <a:bodyPr anchor="ctr">
            <a:normAutofit/>
          </a:bodyPr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sz="3200" b="1" dirty="0" smtClean="0"/>
              <a:t>UTM RTT </a:t>
            </a:r>
            <a:r>
              <a:rPr sz="3200" b="1" i="1" dirty="0" smtClean="0">
                <a:solidFill>
                  <a:srgbClr val="C00000"/>
                </a:solidFill>
              </a:rPr>
              <a:t>Focus Areas</a:t>
            </a:r>
            <a:endParaRPr sz="3200" b="1" i="1" dirty="0">
              <a:solidFill>
                <a:srgbClr val="C00000"/>
              </a:solidFill>
            </a:endParaRPr>
          </a:p>
        </p:txBody>
      </p:sp>
      <p:sp>
        <p:nvSpPr>
          <p:cNvPr id="1126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63597" y="1101014"/>
            <a:ext cx="5847003" cy="498324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altLang="en-US" sz="2800" b="1" dirty="0" smtClean="0">
                <a:solidFill>
                  <a:srgbClr val="002060"/>
                </a:solidFill>
              </a:rPr>
              <a:t>Objectives</a:t>
            </a:r>
          </a:p>
          <a:p>
            <a:pPr lvl="1">
              <a:spcBef>
                <a:spcPts val="1200"/>
              </a:spcBef>
            </a:pPr>
            <a:r>
              <a:rPr lang="en-US" altLang="en-US" sz="1800" dirty="0" smtClean="0"/>
              <a:t>Develop and establish consensus on operational concepts </a:t>
            </a:r>
          </a:p>
          <a:p>
            <a:pPr lvl="2">
              <a:spcBef>
                <a:spcPts val="600"/>
              </a:spcBef>
            </a:pPr>
            <a:r>
              <a:rPr lang="en-US" altLang="en-US" sz="1700" dirty="0" smtClean="0"/>
              <a:t>Airspace framework to guide RTT development</a:t>
            </a:r>
          </a:p>
          <a:p>
            <a:pPr lvl="2">
              <a:spcBef>
                <a:spcPts val="600"/>
              </a:spcBef>
            </a:pPr>
            <a:r>
              <a:rPr lang="en-US" altLang="en-US" sz="1700" dirty="0" smtClean="0"/>
              <a:t>Operating principles &amp; assumptions</a:t>
            </a:r>
          </a:p>
          <a:p>
            <a:pPr lvl="2">
              <a:spcBef>
                <a:spcPts val="600"/>
              </a:spcBef>
            </a:pPr>
            <a:r>
              <a:rPr lang="en-US" altLang="en-US" sz="1700" dirty="0" smtClean="0"/>
              <a:t>Use cases</a:t>
            </a:r>
          </a:p>
          <a:p>
            <a:pPr lvl="2">
              <a:spcBef>
                <a:spcPts val="600"/>
              </a:spcBef>
            </a:pPr>
            <a:r>
              <a:rPr lang="en-US" altLang="en-US" sz="1700" dirty="0" smtClean="0"/>
              <a:t>Allocation of responsibilities to operators and FAA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altLang="en-US" sz="1800" dirty="0" smtClean="0"/>
              <a:t>Provide input to RTT working groups and ensure consistency in scope and integrity of UTM concept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altLang="en-US" sz="1800" dirty="0" smtClean="0"/>
              <a:t>Identify joint validation/demonstration opportunities</a:t>
            </a:r>
          </a:p>
          <a:p>
            <a:pPr>
              <a:spcBef>
                <a:spcPts val="1800"/>
              </a:spcBef>
            </a:pPr>
            <a:r>
              <a:rPr altLang="en-US" sz="2800" b="1" dirty="0" smtClean="0">
                <a:solidFill>
                  <a:srgbClr val="002060"/>
                </a:solidFill>
              </a:rPr>
              <a:t>Expected Outcomes</a:t>
            </a:r>
            <a:endParaRPr altLang="en-US" sz="2800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altLang="en-US" sz="1800" dirty="0" smtClean="0"/>
              <a:t>Agreed upon concept for UTM, including roles &amp; responsibilities associated with entities interacting with UTM, and operational requirements for UTM operations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1880" y="2393466"/>
            <a:ext cx="2438400" cy="2109978"/>
            <a:chOff x="2901204" y="513969"/>
            <a:chExt cx="2638337" cy="21099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2901204" y="513969"/>
              <a:ext cx="2638337" cy="2109978"/>
            </a:xfrm>
            <a:prstGeom prst="roundRect">
              <a:avLst/>
            </a:prstGeom>
            <a:solidFill>
              <a:srgbClr val="00206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004205" y="616970"/>
              <a:ext cx="2432335" cy="19039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Concepts &amp; 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Use Cases</a:t>
              </a:r>
            </a:p>
          </p:txBody>
        </p:sp>
      </p:grpSp>
      <p:sp>
        <p:nvSpPr>
          <p:cNvPr id="9" name="Slide Number Placeholder 2"/>
          <p:cNvSpPr txBox="1">
            <a:spLocks/>
          </p:cNvSpPr>
          <p:nvPr/>
        </p:nvSpPr>
        <p:spPr bwMode="auto">
          <a:xfrm>
            <a:off x="6638925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177532-1E39-4823-85C9-ABD1D47767BC}" type="slidenum">
              <a:rPr lang="en-US" altLang="en-US" sz="1800" b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800" b="0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943026"/>
            <a:ext cx="1829278" cy="762574"/>
            <a:chOff x="6915760" y="228603"/>
            <a:chExt cx="1829278" cy="762574"/>
          </a:xfrm>
        </p:grpSpPr>
        <p:pic>
          <p:nvPicPr>
            <p:cNvPr id="12" name="Picture 11" descr="Screen Shot 2016-04-30 at 8.14.3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760" y="228603"/>
              <a:ext cx="800308" cy="761997"/>
            </a:xfrm>
            <a:prstGeom prst="ellipse">
              <a:avLst/>
            </a:prstGeom>
          </p:spPr>
        </p:pic>
        <p:pic>
          <p:nvPicPr>
            <p:cNvPr id="13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565" y="234950"/>
              <a:ext cx="857473" cy="75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210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1880" y="2395728"/>
            <a:ext cx="2438400" cy="2109978"/>
            <a:chOff x="5635446" y="513969"/>
            <a:chExt cx="2634539" cy="21099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5635446" y="513969"/>
              <a:ext cx="2634539" cy="2109978"/>
            </a:xfrm>
            <a:prstGeom prst="roundRect">
              <a:avLst/>
            </a:prstGeom>
            <a:solidFill>
              <a:srgbClr val="C00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738447" y="616970"/>
              <a:ext cx="2428537" cy="19039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Data Exchange &amp; Information Architecture</a:t>
              </a: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7055" y="228600"/>
            <a:ext cx="8375846" cy="667512"/>
          </a:xfrm>
        </p:spPr>
        <p:txBody>
          <a:bodyPr anchor="ctr"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sz="3200" b="1" dirty="0" smtClean="0"/>
              <a:t>UTM RTT </a:t>
            </a:r>
            <a:r>
              <a:rPr sz="3200" b="1" i="1" dirty="0" smtClean="0">
                <a:solidFill>
                  <a:srgbClr val="C00000"/>
                </a:solidFill>
              </a:rPr>
              <a:t>Focus Areas </a:t>
            </a:r>
            <a:r>
              <a:rPr sz="2400" dirty="0" smtClean="0"/>
              <a:t>(cont'd)</a:t>
            </a:r>
            <a:endParaRPr sz="24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61488" y="1097280"/>
            <a:ext cx="5782438" cy="498348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altLang="en-US" sz="2600" b="1" dirty="0" smtClean="0">
                <a:solidFill>
                  <a:srgbClr val="002060"/>
                </a:solidFill>
              </a:rPr>
              <a:t>Objectives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1800" dirty="0" smtClean="0"/>
              <a:t>Identify </a:t>
            </a:r>
            <a:r>
              <a:rPr lang="en-US" sz="1800" dirty="0"/>
              <a:t>and collaboratively </a:t>
            </a:r>
            <a:r>
              <a:rPr lang="en-US" sz="1800" dirty="0" smtClean="0"/>
              <a:t>develop </a:t>
            </a:r>
            <a:r>
              <a:rPr lang="en-US" sz="1800" dirty="0"/>
              <a:t>standards for the data/information needed across stakeholders to support safe and efficient UAS </a:t>
            </a:r>
            <a:r>
              <a:rPr lang="en-US" sz="1800" dirty="0" smtClean="0"/>
              <a:t>operations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1600" dirty="0" smtClean="0"/>
              <a:t>Operator - Operator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1600" dirty="0" smtClean="0"/>
              <a:t>Operator - NAS/ATM systems </a:t>
            </a:r>
            <a:endParaRPr lang="en-US" sz="1600" dirty="0"/>
          </a:p>
          <a:p>
            <a:pPr lvl="1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1800" dirty="0" smtClean="0"/>
              <a:t>Explore information architecture options that</a:t>
            </a:r>
            <a:r>
              <a:rPr lang="en-US" sz="1800" dirty="0"/>
              <a:t> </a:t>
            </a:r>
            <a:r>
              <a:rPr lang="en-US" sz="1800" dirty="0" smtClean="0"/>
              <a:t>meet FAA needs </a:t>
            </a:r>
            <a:r>
              <a:rPr lang="en-US" sz="1800" dirty="0"/>
              <a:t>to access information when needed – or </a:t>
            </a:r>
            <a:r>
              <a:rPr lang="en-US" sz="1800" dirty="0" smtClean="0"/>
              <a:t>make information available to </a:t>
            </a:r>
            <a:r>
              <a:rPr lang="en-US" sz="1800" dirty="0"/>
              <a:t>UTM </a:t>
            </a:r>
            <a:r>
              <a:rPr lang="en-US" sz="1800" dirty="0" smtClean="0"/>
              <a:t>operators</a:t>
            </a:r>
            <a:endParaRPr lang="en-US" sz="1800" dirty="0"/>
          </a:p>
          <a:p>
            <a:pPr marL="461963" lvl="1" indent="-461963">
              <a:lnSpc>
                <a:spcPct val="100000"/>
              </a:lnSpc>
              <a:spcBef>
                <a:spcPts val="1800"/>
              </a:spcBef>
              <a:buFontTx/>
              <a:buBlip>
                <a:blip r:embed="rId2"/>
              </a:buBlip>
              <a:defRPr/>
            </a:pPr>
            <a:r>
              <a:rPr altLang="en-US" sz="2600" b="1" dirty="0" smtClean="0">
                <a:solidFill>
                  <a:srgbClr val="002060"/>
                </a:solidFill>
              </a:rPr>
              <a:t>Expected Outcomes</a:t>
            </a:r>
            <a:endParaRPr lang="en-US" altLang="en-US" sz="2600" b="1" dirty="0" smtClean="0">
              <a:solidFill>
                <a:srgbClr val="002060"/>
              </a:solidFill>
            </a:endParaRPr>
          </a:p>
          <a:p>
            <a:pPr marL="863601" lvl="2" indent="-461963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/>
            </a:pPr>
            <a:r>
              <a:rPr lang="en-US" sz="1800" dirty="0" smtClean="0"/>
              <a:t>Data exchange standards</a:t>
            </a:r>
          </a:p>
          <a:p>
            <a:pPr marL="863601" lvl="2" indent="-461963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/>
            </a:pPr>
            <a:r>
              <a:rPr lang="en-US" sz="1800" dirty="0" smtClean="0"/>
              <a:t>Information </a:t>
            </a:r>
            <a:r>
              <a:rPr lang="en-US" sz="1800" dirty="0"/>
              <a:t>architecture </a:t>
            </a:r>
            <a:r>
              <a:rPr lang="en-US" sz="1800" dirty="0" smtClean="0"/>
              <a:t>requirements</a:t>
            </a:r>
            <a:endParaRPr lang="en-US" altLang="en-US" sz="1800" b="1" dirty="0">
              <a:solidFill>
                <a:srgbClr val="002060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 bwMode="auto">
          <a:xfrm>
            <a:off x="6638925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177532-1E39-4823-85C9-ABD1D47767BC}" type="slidenum">
              <a:rPr lang="en-US" altLang="en-US" sz="1800" b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800" b="0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" y="5943026"/>
            <a:ext cx="1829278" cy="762574"/>
            <a:chOff x="6915760" y="228603"/>
            <a:chExt cx="1829278" cy="762574"/>
          </a:xfrm>
        </p:grpSpPr>
        <p:pic>
          <p:nvPicPr>
            <p:cNvPr id="13" name="Picture 12" descr="Screen Shot 2016-04-30 at 8.14.3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760" y="228603"/>
              <a:ext cx="800308" cy="761997"/>
            </a:xfrm>
            <a:prstGeom prst="ellipse">
              <a:avLst/>
            </a:prstGeom>
          </p:spPr>
        </p:pic>
        <p:pic>
          <p:nvPicPr>
            <p:cNvPr id="14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565" y="234950"/>
              <a:ext cx="857473" cy="75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9875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7055" y="228600"/>
            <a:ext cx="8375846" cy="667512"/>
          </a:xfrm>
        </p:spPr>
        <p:txBody>
          <a:bodyPr anchor="ctr"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sz="3200" b="1" dirty="0" smtClean="0"/>
              <a:t>UTM RTT </a:t>
            </a:r>
            <a:r>
              <a:rPr sz="3200" b="1" i="1" dirty="0" smtClean="0">
                <a:solidFill>
                  <a:srgbClr val="C00000"/>
                </a:solidFill>
              </a:rPr>
              <a:t>Focus Areas </a:t>
            </a:r>
            <a:r>
              <a:rPr sz="2400" dirty="0" smtClean="0"/>
              <a:t>(cont'd)</a:t>
            </a:r>
            <a:endParaRPr sz="2400" dirty="0"/>
          </a:p>
        </p:txBody>
      </p:sp>
      <p:sp>
        <p:nvSpPr>
          <p:cNvPr id="1331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61489" y="1097280"/>
            <a:ext cx="5782436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altLang="en-US" sz="2600" b="1" dirty="0" smtClean="0">
                <a:solidFill>
                  <a:srgbClr val="002060"/>
                </a:solidFill>
              </a:rPr>
              <a:t>Objectives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1800" dirty="0" smtClean="0"/>
              <a:t>Explore operator solutions to ensure that UA are under operational control of the pilot (to the degree appropriate to the operation) and remain within a defined area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1800" dirty="0" smtClean="0"/>
              <a:t>Address Command &amp; Control, Navigation/Positioning, Compliance &amp; Data Collection</a:t>
            </a:r>
          </a:p>
          <a:p>
            <a:pPr>
              <a:spcBef>
                <a:spcPts val="1800"/>
              </a:spcBef>
            </a:pPr>
            <a:r>
              <a:rPr altLang="en-US" sz="2600" b="1" dirty="0" smtClean="0">
                <a:solidFill>
                  <a:srgbClr val="002060"/>
                </a:solidFill>
              </a:rPr>
              <a:t>Expected Outcomes</a:t>
            </a:r>
          </a:p>
          <a:p>
            <a:pPr lvl="1">
              <a:spcBef>
                <a:spcPts val="1200"/>
              </a:spcBef>
            </a:pPr>
            <a:r>
              <a:rPr lang="en-US" altLang="en-US" sz="1800" dirty="0" smtClean="0"/>
              <a:t>Guidance to industry on performance and test methodologies for maintaining operational control and remaining in designated areas or routes</a:t>
            </a:r>
          </a:p>
          <a:p>
            <a:pPr lvl="1">
              <a:spcBef>
                <a:spcPts val="1200"/>
              </a:spcBef>
            </a:pPr>
            <a:r>
              <a:rPr lang="en-US" altLang="en-US" sz="1800" dirty="0" smtClean="0"/>
              <a:t>Best practices for collecting and aggregating navigation and communication performance data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744" y="2395728"/>
            <a:ext cx="2438399" cy="2112264"/>
            <a:chOff x="2931208" y="2786253"/>
            <a:chExt cx="2638337" cy="21099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2931208" y="2786253"/>
              <a:ext cx="2638337" cy="210997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034209" y="2889254"/>
              <a:ext cx="2432335" cy="19039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Communications &amp; Navigation</a:t>
              </a:r>
            </a:p>
          </p:txBody>
        </p:sp>
      </p:grpSp>
      <p:sp>
        <p:nvSpPr>
          <p:cNvPr id="10" name="Slide Number Placeholder 2"/>
          <p:cNvSpPr txBox="1">
            <a:spLocks/>
          </p:cNvSpPr>
          <p:nvPr/>
        </p:nvSpPr>
        <p:spPr bwMode="auto">
          <a:xfrm>
            <a:off x="6638925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177532-1E39-4823-85C9-ABD1D47767BC}" type="slidenum">
              <a:rPr lang="en-US" altLang="en-US" sz="1800" b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800" b="0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943026"/>
            <a:ext cx="1829278" cy="762574"/>
            <a:chOff x="6915760" y="228603"/>
            <a:chExt cx="1829278" cy="762574"/>
          </a:xfrm>
        </p:grpSpPr>
        <p:pic>
          <p:nvPicPr>
            <p:cNvPr id="12" name="Picture 11" descr="Screen Shot 2016-04-30 at 8.14.31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760" y="228603"/>
              <a:ext cx="800308" cy="761997"/>
            </a:xfrm>
            <a:prstGeom prst="ellipse">
              <a:avLst/>
            </a:prstGeom>
          </p:spPr>
        </p:pic>
        <p:pic>
          <p:nvPicPr>
            <p:cNvPr id="13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565" y="234950"/>
              <a:ext cx="857473" cy="75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8825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7055" y="228600"/>
            <a:ext cx="8375846" cy="667512"/>
          </a:xfrm>
        </p:spPr>
        <p:txBody>
          <a:bodyPr anchor="ctr"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sz="3200" b="1" dirty="0" smtClean="0"/>
              <a:t>UTM RTT </a:t>
            </a:r>
            <a:r>
              <a:rPr sz="3200" b="1" i="1" dirty="0" smtClean="0">
                <a:solidFill>
                  <a:srgbClr val="C00000"/>
                </a:solidFill>
              </a:rPr>
              <a:t>Focus Areas </a:t>
            </a:r>
            <a:r>
              <a:rPr sz="2400" dirty="0" smtClean="0"/>
              <a:t>(cont'd)</a:t>
            </a:r>
            <a:endParaRPr sz="2400" dirty="0"/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61488" y="1094464"/>
            <a:ext cx="5944135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altLang="en-US" sz="2600" b="1" dirty="0" smtClean="0">
                <a:solidFill>
                  <a:srgbClr val="002060"/>
                </a:solidFill>
              </a:rPr>
              <a:t>Objectives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sz="1800" dirty="0" smtClean="0"/>
              <a:t>Explore operator solutions to ensure that UA do not collide with other aircraft (UA or manned aircraft).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sz="1800" dirty="0" smtClean="0"/>
              <a:t>Address Operational Coordination (sharing of intent information and sense &amp; avoid capabilities), Compliance &amp; Data Collection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altLang="en-US" sz="2600" b="1" dirty="0" smtClean="0">
                <a:solidFill>
                  <a:srgbClr val="002060"/>
                </a:solidFill>
              </a:rPr>
              <a:t>Expected Outcomes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sz="1800" dirty="0" smtClean="0"/>
              <a:t>Guidance to industry for 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altLang="en-US" sz="1600" dirty="0" smtClean="0"/>
              <a:t>Assuring collision avoidance in dense drone environments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altLang="en-US" sz="1600" dirty="0" smtClean="0"/>
              <a:t>Determining minimum separation standards for various technology solutions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altLang="en-US" sz="1600" dirty="0" smtClean="0"/>
              <a:t>System performance for avoiding manned aircraft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sz="1800" dirty="0" smtClean="0"/>
              <a:t>Best practices for collecting and aggregating sense &amp; avoid data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4816" y="2395727"/>
            <a:ext cx="2441448" cy="2112264"/>
            <a:chOff x="5655449" y="2786253"/>
            <a:chExt cx="2634539" cy="21099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5655449" y="2786253"/>
              <a:ext cx="2634539" cy="210997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758450" y="2889254"/>
              <a:ext cx="2428537" cy="19039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Sense &amp; Avoid</a:t>
              </a:r>
            </a:p>
          </p:txBody>
        </p:sp>
      </p:grpSp>
      <p:sp>
        <p:nvSpPr>
          <p:cNvPr id="10" name="Slide Number Placeholder 2"/>
          <p:cNvSpPr txBox="1">
            <a:spLocks/>
          </p:cNvSpPr>
          <p:nvPr/>
        </p:nvSpPr>
        <p:spPr bwMode="auto">
          <a:xfrm>
            <a:off x="6638925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177532-1E39-4823-85C9-ABD1D47767BC}" type="slidenum">
              <a:rPr lang="en-US" altLang="en-US" sz="1800" b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800" b="0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943026"/>
            <a:ext cx="1829278" cy="762574"/>
            <a:chOff x="6915760" y="228603"/>
            <a:chExt cx="1829278" cy="762574"/>
          </a:xfrm>
        </p:grpSpPr>
        <p:pic>
          <p:nvPicPr>
            <p:cNvPr id="12" name="Picture 11" descr="Screen Shot 2016-04-30 at 8.14.31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760" y="228603"/>
              <a:ext cx="800308" cy="761997"/>
            </a:xfrm>
            <a:prstGeom prst="ellipse">
              <a:avLst/>
            </a:prstGeom>
          </p:spPr>
        </p:pic>
        <p:pic>
          <p:nvPicPr>
            <p:cNvPr id="13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565" y="234950"/>
              <a:ext cx="857473" cy="75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6950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4800" y="5943026"/>
            <a:ext cx="1829278" cy="762574"/>
            <a:chOff x="6915760" y="228603"/>
            <a:chExt cx="1829278" cy="762574"/>
          </a:xfrm>
        </p:grpSpPr>
        <p:pic>
          <p:nvPicPr>
            <p:cNvPr id="11" name="Picture 10" descr="Screen Shot 2016-04-30 at 8.14.3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760" y="228603"/>
              <a:ext cx="800308" cy="761997"/>
            </a:xfrm>
            <a:prstGeom prst="ellipse">
              <a:avLst/>
            </a:prstGeom>
          </p:spPr>
        </p:pic>
        <p:pic>
          <p:nvPicPr>
            <p:cNvPr id="12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565" y="234950"/>
              <a:ext cx="857473" cy="75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Slide Number Placeholder 2"/>
          <p:cNvSpPr txBox="1">
            <a:spLocks/>
          </p:cNvSpPr>
          <p:nvPr/>
        </p:nvSpPr>
        <p:spPr bwMode="auto">
          <a:xfrm>
            <a:off x="6638925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177532-1E39-4823-85C9-ABD1D47767BC}" type="slidenum">
              <a:rPr lang="en-US" altLang="en-US" sz="1800" b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800" b="0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7055" y="340757"/>
            <a:ext cx="8375846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800" b="1" kern="1200" spc="-150">
                <a:ln w="3175">
                  <a:noFill/>
                </a:ln>
                <a:gradFill flip="none" rotWithShape="1">
                  <a:gsLst>
                    <a:gs pos="0">
                      <a:schemeClr val="accent2">
                        <a:lumMod val="50000"/>
                      </a:schemeClr>
                    </a:gs>
                    <a:gs pos="36000">
                      <a:schemeClr val="accent2">
                        <a:lumMod val="75000"/>
                      </a:schemeClr>
                    </a:gs>
                    <a:gs pos="86000">
                      <a:schemeClr val="accent2">
                        <a:lumMod val="50000"/>
                      </a:schemeClr>
                    </a:gs>
                  </a:gsLst>
                  <a:lin ang="5400000" scaled="0"/>
                  <a:tileRect/>
                </a:gradFill>
                <a:latin typeface="+mj-lt"/>
                <a:ea typeface="+mn-ea"/>
                <a:cs typeface="Arial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UTM RTT </a:t>
            </a:r>
            <a:r>
              <a:rPr lang="en-US" sz="3200" i="1" dirty="0" smtClean="0">
                <a:solidFill>
                  <a:srgbClr val="C00000"/>
                </a:solidFill>
              </a:rPr>
              <a:t>Collaboration</a:t>
            </a:r>
            <a:endParaRPr lang="en-US" sz="2400" dirty="0">
              <a:solidFill>
                <a:srgbClr val="00336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3532" y="1660286"/>
            <a:ext cx="8831431" cy="3396704"/>
            <a:chOff x="103532" y="1660286"/>
            <a:chExt cx="8831431" cy="3396704"/>
          </a:xfrm>
        </p:grpSpPr>
        <p:sp>
          <p:nvSpPr>
            <p:cNvPr id="7" name="Freeform 6"/>
            <p:cNvSpPr/>
            <p:nvPr/>
          </p:nvSpPr>
          <p:spPr>
            <a:xfrm>
              <a:off x="103532" y="1660286"/>
              <a:ext cx="3396704" cy="3396704"/>
            </a:xfrm>
            <a:custGeom>
              <a:avLst/>
              <a:gdLst>
                <a:gd name="connsiteX0" fmla="*/ 0 w 3396704"/>
                <a:gd name="connsiteY0" fmla="*/ 1698352 h 3396704"/>
                <a:gd name="connsiteX1" fmla="*/ 1698352 w 3396704"/>
                <a:gd name="connsiteY1" fmla="*/ 0 h 3396704"/>
                <a:gd name="connsiteX2" fmla="*/ 3396704 w 3396704"/>
                <a:gd name="connsiteY2" fmla="*/ 1698352 h 3396704"/>
                <a:gd name="connsiteX3" fmla="*/ 1698352 w 3396704"/>
                <a:gd name="connsiteY3" fmla="*/ 3396704 h 3396704"/>
                <a:gd name="connsiteX4" fmla="*/ 0 w 3396704"/>
                <a:gd name="connsiteY4" fmla="*/ 1698352 h 339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6704" h="3396704">
                  <a:moveTo>
                    <a:pt x="0" y="1698352"/>
                  </a:moveTo>
                  <a:cubicBezTo>
                    <a:pt x="0" y="760378"/>
                    <a:pt x="760378" y="0"/>
                    <a:pt x="1698352" y="0"/>
                  </a:cubicBezTo>
                  <a:cubicBezTo>
                    <a:pt x="2636326" y="0"/>
                    <a:pt x="3396704" y="760378"/>
                    <a:pt x="3396704" y="1698352"/>
                  </a:cubicBezTo>
                  <a:cubicBezTo>
                    <a:pt x="3396704" y="2636326"/>
                    <a:pt x="2636326" y="3396704"/>
                    <a:pt x="1698352" y="3396704"/>
                  </a:cubicBezTo>
                  <a:cubicBezTo>
                    <a:pt x="760378" y="3396704"/>
                    <a:pt x="0" y="2636326"/>
                    <a:pt x="0" y="169835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84368" tIns="513946" rIns="684368" bIns="513946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rgbClr val="C0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FAA</a:t>
              </a:r>
            </a:p>
            <a:p>
              <a:pPr marL="114300" indent="-114300" algn="ctr" defTabSz="57785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350" dirty="0">
                  <a:solidFill>
                    <a:srgbClr val="002060"/>
                  </a:solidFill>
                </a:rPr>
                <a:t>Subject matter expertise</a:t>
              </a:r>
            </a:p>
            <a:p>
              <a:pPr marL="114300" lvl="0" indent="-11430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350" kern="1200" dirty="0" smtClean="0">
                  <a:solidFill>
                    <a:srgbClr val="002060"/>
                  </a:solidFill>
                </a:rPr>
                <a:t>Concept of operations</a:t>
              </a:r>
            </a:p>
            <a:p>
              <a:pPr marL="114300" indent="-114300" algn="ctr" defTabSz="57785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350" dirty="0">
                  <a:solidFill>
                    <a:srgbClr val="002060"/>
                  </a:solidFill>
                </a:rPr>
                <a:t>Information requirements</a:t>
              </a:r>
            </a:p>
            <a:p>
              <a:pPr marL="114300" lvl="0" indent="-11430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350" kern="1200" dirty="0" smtClean="0">
                  <a:solidFill>
                    <a:srgbClr val="002060"/>
                  </a:solidFill>
                </a:rPr>
                <a:t>Roles/responsibilities definition </a:t>
              </a:r>
            </a:p>
            <a:p>
              <a:pPr marL="114300" indent="-114300" algn="ctr" defTabSz="57785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350" dirty="0">
                  <a:solidFill>
                    <a:srgbClr val="002060"/>
                  </a:solidFill>
                </a:rPr>
                <a:t>Integration &amp; interoperability needs</a:t>
              </a:r>
            </a:p>
            <a:p>
              <a:pPr marL="114300" lvl="0" indent="-11430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350" kern="1200" dirty="0" smtClean="0">
                  <a:solidFill>
                    <a:srgbClr val="002060"/>
                  </a:solidFill>
                </a:rPr>
                <a:t>Engagement on potential solutions 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820895" y="1660286"/>
              <a:ext cx="3396704" cy="3396704"/>
            </a:xfrm>
            <a:custGeom>
              <a:avLst/>
              <a:gdLst>
                <a:gd name="connsiteX0" fmla="*/ 0 w 3396704"/>
                <a:gd name="connsiteY0" fmla="*/ 1698352 h 3396704"/>
                <a:gd name="connsiteX1" fmla="*/ 1698352 w 3396704"/>
                <a:gd name="connsiteY1" fmla="*/ 0 h 3396704"/>
                <a:gd name="connsiteX2" fmla="*/ 3396704 w 3396704"/>
                <a:gd name="connsiteY2" fmla="*/ 1698352 h 3396704"/>
                <a:gd name="connsiteX3" fmla="*/ 1698352 w 3396704"/>
                <a:gd name="connsiteY3" fmla="*/ 3396704 h 3396704"/>
                <a:gd name="connsiteX4" fmla="*/ 0 w 3396704"/>
                <a:gd name="connsiteY4" fmla="*/ 1698352 h 339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6704" h="3396704">
                  <a:moveTo>
                    <a:pt x="0" y="1698352"/>
                  </a:moveTo>
                  <a:cubicBezTo>
                    <a:pt x="0" y="760378"/>
                    <a:pt x="760378" y="0"/>
                    <a:pt x="1698352" y="0"/>
                  </a:cubicBezTo>
                  <a:cubicBezTo>
                    <a:pt x="2636326" y="0"/>
                    <a:pt x="3396704" y="760378"/>
                    <a:pt x="3396704" y="1698352"/>
                  </a:cubicBezTo>
                  <a:cubicBezTo>
                    <a:pt x="3396704" y="2636326"/>
                    <a:pt x="2636326" y="3396704"/>
                    <a:pt x="1698352" y="3396704"/>
                  </a:cubicBezTo>
                  <a:cubicBezTo>
                    <a:pt x="760378" y="3396704"/>
                    <a:pt x="0" y="2636326"/>
                    <a:pt x="0" y="1698352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84368" tIns="513946" rIns="684368" bIns="513946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NASA</a:t>
              </a:r>
            </a:p>
            <a:p>
              <a:pPr marL="114300" lvl="0" indent="-11430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350" kern="1200" dirty="0" smtClean="0">
                  <a:solidFill>
                    <a:srgbClr val="002060"/>
                  </a:solidFill>
                </a:rPr>
                <a:t>Concept of operations </a:t>
              </a:r>
            </a:p>
            <a:p>
              <a:pPr marL="114300" lvl="0" indent="-11430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350" kern="1200" dirty="0" smtClean="0">
                  <a:solidFill>
                    <a:srgbClr val="002060"/>
                  </a:solidFill>
                </a:rPr>
                <a:t>Overall UTM information architecture and data exchange definition </a:t>
              </a:r>
            </a:p>
            <a:p>
              <a:pPr marL="114300" lvl="0" indent="-11430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350" kern="1200" dirty="0" smtClean="0">
                  <a:solidFill>
                    <a:srgbClr val="002060"/>
                  </a:solidFill>
                </a:rPr>
                <a:t>UTM research platform, flight test planning and execution </a:t>
              </a:r>
            </a:p>
            <a:p>
              <a:pPr marL="114300" lvl="0" indent="-11430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350" kern="1200" dirty="0" smtClean="0">
                  <a:solidFill>
                    <a:srgbClr val="002060"/>
                  </a:solidFill>
                </a:rPr>
                <a:t>Performance requirements for operations including planning, scheduling, track/locate, sense &amp; avoid</a:t>
              </a:r>
              <a:endParaRPr lang="en-US" sz="1350" kern="1200" dirty="0">
                <a:solidFill>
                  <a:srgbClr val="00206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538259" y="1660286"/>
              <a:ext cx="3396704" cy="3396704"/>
            </a:xfrm>
            <a:custGeom>
              <a:avLst/>
              <a:gdLst>
                <a:gd name="connsiteX0" fmla="*/ 0 w 3396704"/>
                <a:gd name="connsiteY0" fmla="*/ 1698352 h 3396704"/>
                <a:gd name="connsiteX1" fmla="*/ 1698352 w 3396704"/>
                <a:gd name="connsiteY1" fmla="*/ 0 h 3396704"/>
                <a:gd name="connsiteX2" fmla="*/ 3396704 w 3396704"/>
                <a:gd name="connsiteY2" fmla="*/ 1698352 h 3396704"/>
                <a:gd name="connsiteX3" fmla="*/ 1698352 w 3396704"/>
                <a:gd name="connsiteY3" fmla="*/ 3396704 h 3396704"/>
                <a:gd name="connsiteX4" fmla="*/ 0 w 3396704"/>
                <a:gd name="connsiteY4" fmla="*/ 1698352 h 339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6704" h="3396704">
                  <a:moveTo>
                    <a:pt x="0" y="1698352"/>
                  </a:moveTo>
                  <a:cubicBezTo>
                    <a:pt x="0" y="760378"/>
                    <a:pt x="760378" y="0"/>
                    <a:pt x="1698352" y="0"/>
                  </a:cubicBezTo>
                  <a:cubicBezTo>
                    <a:pt x="2636326" y="0"/>
                    <a:pt x="3396704" y="760378"/>
                    <a:pt x="3396704" y="1698352"/>
                  </a:cubicBezTo>
                  <a:cubicBezTo>
                    <a:pt x="3396704" y="2636326"/>
                    <a:pt x="2636326" y="3396704"/>
                    <a:pt x="1698352" y="3396704"/>
                  </a:cubicBezTo>
                  <a:cubicBezTo>
                    <a:pt x="760378" y="3396704"/>
                    <a:pt x="0" y="2636326"/>
                    <a:pt x="0" y="1698352"/>
                  </a:cubicBez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84368" tIns="513946" rIns="684368" bIns="513946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Industry</a:t>
              </a:r>
            </a:p>
            <a:p>
              <a:pPr marL="114300" lvl="0" indent="-11430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350" kern="1200" dirty="0" smtClean="0">
                  <a:solidFill>
                    <a:srgbClr val="002060"/>
                  </a:solidFill>
                </a:rPr>
                <a:t>Use cases and operational needs</a:t>
              </a:r>
            </a:p>
            <a:p>
              <a:pPr marL="114300" lvl="0" indent="-11430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350" kern="1200" dirty="0" smtClean="0">
                  <a:solidFill>
                    <a:srgbClr val="002060"/>
                  </a:solidFill>
                </a:rPr>
                <a:t>Readiness of technologies (e.g., sense </a:t>
              </a:r>
              <a:r>
                <a:rPr lang="en-US" sz="1350" dirty="0">
                  <a:solidFill>
                    <a:srgbClr val="002060"/>
                  </a:solidFill>
                </a:rPr>
                <a:t>&amp;</a:t>
              </a:r>
              <a:r>
                <a:rPr lang="en-US" sz="1350" kern="1200" dirty="0" smtClean="0">
                  <a:solidFill>
                    <a:srgbClr val="002060"/>
                  </a:solidFill>
                </a:rPr>
                <a:t> avoid) </a:t>
              </a:r>
            </a:p>
            <a:p>
              <a:pPr marL="114300" lvl="0" indent="-11430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350" kern="1200" dirty="0" smtClean="0">
                  <a:solidFill>
                    <a:srgbClr val="002060"/>
                  </a:solidFill>
                </a:rPr>
                <a:t>Validation of the concept of operations</a:t>
              </a:r>
            </a:p>
            <a:p>
              <a:pPr marL="114300" lvl="0" indent="-11430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350" kern="1200" dirty="0" smtClean="0">
                  <a:solidFill>
                    <a:srgbClr val="002060"/>
                  </a:solidFill>
                </a:rPr>
                <a:t>Participation in flight tests and demonstration </a:t>
              </a:r>
            </a:p>
            <a:p>
              <a:pPr marL="114300" lvl="0" indent="-11430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350" kern="1200" dirty="0" smtClean="0">
                  <a:solidFill>
                    <a:srgbClr val="002060"/>
                  </a:solidFill>
                </a:rPr>
                <a:t>Technology options for vehicle </a:t>
              </a:r>
              <a:endParaRPr lang="en-US" sz="1350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936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7055" y="340757"/>
            <a:ext cx="8375846" cy="443198"/>
          </a:xfrm>
        </p:spPr>
        <p:txBody>
          <a:bodyPr anchor="ctr"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sz="3200" b="1" dirty="0" smtClean="0"/>
              <a:t>UTM RTT </a:t>
            </a:r>
            <a:r>
              <a:rPr sz="3200" b="1" i="1" dirty="0" smtClean="0">
                <a:solidFill>
                  <a:srgbClr val="C00000"/>
                </a:solidFill>
              </a:rPr>
              <a:t>Tech Transfer Outputs</a:t>
            </a:r>
            <a:endParaRPr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04800" y="5943026"/>
            <a:ext cx="1829278" cy="762574"/>
            <a:chOff x="6915760" y="228603"/>
            <a:chExt cx="1829278" cy="762574"/>
          </a:xfrm>
        </p:grpSpPr>
        <p:pic>
          <p:nvPicPr>
            <p:cNvPr id="8" name="Picture 7" descr="Screen Shot 2016-04-30 at 8.14.31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760" y="228603"/>
              <a:ext cx="800308" cy="761997"/>
            </a:xfrm>
            <a:prstGeom prst="ellipse">
              <a:avLst/>
            </a:prstGeom>
          </p:spPr>
        </p:pic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565" y="234950"/>
              <a:ext cx="857473" cy="75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1691048" y="1619334"/>
            <a:ext cx="5790833" cy="36686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solidFill>
              <a:srgbClr val="223160"/>
            </a:solidFill>
            <a:prstDash val="sysDot"/>
          </a:ln>
          <a:effectLst>
            <a:glow rad="139700">
              <a:srgbClr val="002060">
                <a:alpha val="40000"/>
              </a:srgbClr>
            </a:glow>
          </a:effectLst>
        </p:spPr>
        <p:txBody>
          <a:bodyPr wrap="square" tIns="91440" rIns="182880" bIns="182880" anchor="ctr">
            <a:spAutoFit/>
          </a:bodyPr>
          <a:lstStyle>
            <a:lvl1pPr marL="461963" indent="-461963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lang="en-US"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57250" indent="-395288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401638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58938" indent="-400050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5813" indent="-396875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altLang="en-US" sz="2400" dirty="0" smtClean="0"/>
              <a:t>Tech </a:t>
            </a:r>
            <a:r>
              <a:rPr lang="en-US" altLang="en-US" sz="2400" dirty="0"/>
              <a:t>transfer - to FAA and industry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sz="1800" dirty="0"/>
              <a:t>Required data exchange and supporting information </a:t>
            </a:r>
            <a:r>
              <a:rPr lang="en-US" altLang="en-US" sz="1800" dirty="0" smtClean="0"/>
              <a:t>architecture, with emphasis on</a:t>
            </a:r>
            <a:endParaRPr lang="en-US" altLang="en-US" sz="1800" dirty="0"/>
          </a:p>
          <a:p>
            <a:pPr lvl="2">
              <a:spcBef>
                <a:spcPts val="600"/>
              </a:spcBef>
              <a:defRPr/>
            </a:pPr>
            <a:r>
              <a:rPr lang="en-US" sz="1600" dirty="0" smtClean="0"/>
              <a:t>Requirements for multiple, coordinated BVLOS operations </a:t>
            </a:r>
          </a:p>
          <a:p>
            <a:pPr lvl="2">
              <a:spcBef>
                <a:spcPts val="600"/>
              </a:spcBef>
              <a:defRPr/>
            </a:pPr>
            <a:r>
              <a:rPr lang="en-US" sz="1600" dirty="0" smtClean="0"/>
              <a:t>Concepts </a:t>
            </a:r>
            <a:r>
              <a:rPr lang="en-US" sz="1600" dirty="0"/>
              <a:t>and initial requirements for </a:t>
            </a:r>
            <a:r>
              <a:rPr lang="en-US" sz="1600" dirty="0" smtClean="0"/>
              <a:t>multiple, </a:t>
            </a:r>
            <a:r>
              <a:rPr lang="en-US" sz="1600" dirty="0"/>
              <a:t>coordinated BVLOS </a:t>
            </a:r>
            <a:r>
              <a:rPr lang="en-US" sz="1600" dirty="0" smtClean="0"/>
              <a:t>operations - operating with </a:t>
            </a:r>
            <a:r>
              <a:rPr lang="en-US" sz="1600" dirty="0"/>
              <a:t>other UAS and manned aircraft </a:t>
            </a:r>
            <a:endParaRPr lang="en-US" sz="1600" dirty="0" smtClean="0"/>
          </a:p>
          <a:p>
            <a:pPr>
              <a:spcBef>
                <a:spcPts val="600"/>
              </a:spcBef>
              <a:defRPr/>
            </a:pPr>
            <a:r>
              <a:rPr lang="en-US" altLang="en-US" sz="2400" dirty="0" smtClean="0"/>
              <a:t>Tech </a:t>
            </a:r>
            <a:r>
              <a:rPr lang="en-US" altLang="en-US" sz="2400" dirty="0"/>
              <a:t>transfer </a:t>
            </a:r>
            <a:r>
              <a:rPr lang="en-US" altLang="en-US" sz="2400" dirty="0" smtClean="0"/>
              <a:t>- </a:t>
            </a:r>
            <a:r>
              <a:rPr lang="en-US" altLang="en-US" sz="2400" dirty="0"/>
              <a:t>to FAA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sz="1800" dirty="0"/>
              <a:t>Flight Information Management System prototype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2400" dirty="0"/>
              <a:t>Joint FAA-NASA UTM Pilot </a:t>
            </a:r>
            <a:r>
              <a:rPr lang="en-US" altLang="en-US" sz="2400" dirty="0" smtClean="0"/>
              <a:t>Program</a:t>
            </a:r>
            <a:endParaRPr lang="en-US" altLang="en-US" sz="2400" dirty="0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 bwMode="auto">
          <a:xfrm>
            <a:off x="6638925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177532-1E39-4823-85C9-ABD1D47767BC}" type="slidenum">
              <a:rPr lang="en-US" altLang="en-US" sz="1800" b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800" b="0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30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Screen Shot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40777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6638925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177532-1E39-4823-85C9-ABD1D47767BC}" type="slidenum">
              <a:rPr lang="en-US" altLang="en-US" sz="1800" b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800" b="0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5943026"/>
            <a:ext cx="1829278" cy="762574"/>
            <a:chOff x="6915760" y="228603"/>
            <a:chExt cx="1829278" cy="762574"/>
          </a:xfrm>
        </p:grpSpPr>
        <p:pic>
          <p:nvPicPr>
            <p:cNvPr id="7" name="Picture 6" descr="Screen Shot 2016-04-30 at 8.14.3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760" y="228603"/>
              <a:ext cx="800308" cy="761997"/>
            </a:xfrm>
            <a:prstGeom prst="ellipse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565" y="234950"/>
              <a:ext cx="857473" cy="75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387055" y="340757"/>
            <a:ext cx="8375846" cy="443198"/>
          </a:xfrm>
        </p:spPr>
        <p:txBody>
          <a:bodyPr anchor="ctr"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sz="3200" b="1" dirty="0" smtClean="0"/>
              <a:t>Notional UTM Architecture</a:t>
            </a:r>
            <a:endParaRPr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43198"/>
          </a:xfrm>
          <a:solidFill>
            <a:srgbClr val="1F4E79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Reauthorization Actions/Deliverable Updates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93776" y="1143000"/>
            <a:ext cx="4916424" cy="45397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600" b="1" dirty="0" smtClean="0">
                <a:solidFill>
                  <a:srgbClr val="C00000"/>
                </a:solidFill>
                <a:latin typeface="Calibri" pitchFamily="34" charset="0"/>
              </a:rPr>
              <a:t>UTM Research Plan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1600" dirty="0" smtClean="0">
                <a:solidFill>
                  <a:srgbClr val="1F4E79"/>
                </a:solidFill>
                <a:latin typeface="Calibri" charset="0"/>
              </a:rPr>
              <a:t>Identified research outcomes sought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sz="1600" dirty="0" smtClean="0">
                <a:solidFill>
                  <a:srgbClr val="1F4E79"/>
                </a:solidFill>
                <a:latin typeface="Calibri" charset="0"/>
              </a:rPr>
              <a:t>Ensured consistency with existing regulatory and operational frameworks and considered potential future frameworks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sz="1600" dirty="0" smtClean="0">
                <a:solidFill>
                  <a:srgbClr val="1F4E79"/>
                </a:solidFill>
                <a:latin typeface="Calibri" charset="0"/>
              </a:rPr>
              <a:t>Assessing interoperability of proposed UTM system with existing and potential future air traffic management systems and processes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sz="1600" dirty="0" smtClean="0">
                <a:solidFill>
                  <a:srgbClr val="1F4E79"/>
                </a:solidFill>
                <a:latin typeface="Calibri" charset="0"/>
              </a:rPr>
              <a:t>UTM RTT Research Plan </a:t>
            </a:r>
            <a:r>
              <a:rPr lang="en-US" altLang="en-US" sz="1600" dirty="0">
                <a:solidFill>
                  <a:srgbClr val="1F4E79"/>
                </a:solidFill>
                <a:latin typeface="Calibri" charset="0"/>
              </a:rPr>
              <a:t>v1.0 finalized with updates to comments from </a:t>
            </a:r>
            <a:r>
              <a:rPr lang="en-US" altLang="en-US" sz="1600" dirty="0" smtClean="0">
                <a:solidFill>
                  <a:srgbClr val="1F4E79"/>
                </a:solidFill>
                <a:latin typeface="Calibri" charset="0"/>
              </a:rPr>
              <a:t>the FAA Aviation Safety’s (AVS) UAS Integration Office (AUS), Office of the Chief Counsel (AGC), </a:t>
            </a:r>
            <a:r>
              <a:rPr lang="en-US" altLang="en-US" sz="1600" dirty="0">
                <a:solidFill>
                  <a:srgbClr val="1F4E79"/>
                </a:solidFill>
                <a:latin typeface="Calibri" charset="0"/>
              </a:rPr>
              <a:t>and </a:t>
            </a:r>
            <a:r>
              <a:rPr lang="en-US" altLang="en-US" sz="1600" dirty="0" smtClean="0">
                <a:solidFill>
                  <a:srgbClr val="1F4E79"/>
                </a:solidFill>
                <a:latin typeface="Calibri" charset="0"/>
              </a:rPr>
              <a:t>Government &amp; Industry Affairs (AGI) </a:t>
            </a:r>
            <a:r>
              <a:rPr lang="en-US" altLang="en-US" sz="1600" dirty="0">
                <a:solidFill>
                  <a:srgbClr val="1F4E79"/>
                </a:solidFill>
                <a:latin typeface="Calibri" charset="0"/>
              </a:rPr>
              <a:t>organizations. </a:t>
            </a:r>
            <a:endParaRPr lang="en-US" altLang="en-US" sz="1600" dirty="0" smtClean="0">
              <a:solidFill>
                <a:srgbClr val="1F4E79"/>
              </a:solidFill>
              <a:latin typeface="Calibri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sz="1600" u="sng" dirty="0" smtClean="0">
                <a:solidFill>
                  <a:srgbClr val="1F4E79"/>
                </a:solidFill>
                <a:latin typeface="Calibri" charset="0"/>
              </a:rPr>
              <a:t>Status</a:t>
            </a:r>
            <a:r>
              <a:rPr lang="en-US" altLang="en-US" sz="1600" dirty="0" smtClean="0">
                <a:solidFill>
                  <a:srgbClr val="1F4E79"/>
                </a:solidFill>
                <a:latin typeface="Calibri" charset="0"/>
              </a:rPr>
              <a:t>:  Memo </a:t>
            </a:r>
            <a:r>
              <a:rPr lang="en-US" altLang="en-US" sz="1600" dirty="0">
                <a:solidFill>
                  <a:srgbClr val="1F4E79"/>
                </a:solidFill>
                <a:latin typeface="Calibri" charset="0"/>
              </a:rPr>
              <a:t>signed and ready to be </a:t>
            </a:r>
            <a:r>
              <a:rPr lang="en-US" altLang="en-US" sz="1600" dirty="0" smtClean="0">
                <a:solidFill>
                  <a:srgbClr val="1F4E79"/>
                </a:solidFill>
                <a:latin typeface="Calibri" charset="0"/>
              </a:rPr>
              <a:t>delivered</a:t>
            </a:r>
            <a:endParaRPr lang="en-US" altLang="en-US" sz="1600" dirty="0">
              <a:solidFill>
                <a:srgbClr val="1F4E79"/>
              </a:solidFill>
              <a:latin typeface="Calibri" charset="0"/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 bwMode="auto">
          <a:xfrm>
            <a:off x="6638925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177532-1E39-4823-85C9-ABD1D47767BC}" type="slidenum">
              <a:rPr lang="en-US" altLang="en-US" sz="1800" b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800" b="0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" y="5943026"/>
            <a:ext cx="1829278" cy="762574"/>
            <a:chOff x="6915760" y="228603"/>
            <a:chExt cx="1829278" cy="762574"/>
          </a:xfrm>
        </p:grpSpPr>
        <p:pic>
          <p:nvPicPr>
            <p:cNvPr id="13" name="Picture 12" descr="Screen Shot 2016-04-30 at 8.14.31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760" y="228603"/>
              <a:ext cx="800308" cy="761997"/>
            </a:xfrm>
            <a:prstGeom prst="ellipse">
              <a:avLst/>
            </a:prstGeom>
          </p:spPr>
        </p:pic>
        <p:pic>
          <p:nvPicPr>
            <p:cNvPr id="14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565" y="234950"/>
              <a:ext cx="857473" cy="75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791200" y="1447800"/>
            <a:ext cx="2971800" cy="4572000"/>
            <a:chOff x="5791200" y="1447800"/>
            <a:chExt cx="2971800" cy="4287212"/>
          </a:xfrm>
        </p:grpSpPr>
        <p:sp>
          <p:nvSpPr>
            <p:cNvPr id="9" name="Rectangle 8"/>
            <p:cNvSpPr/>
            <p:nvPr/>
          </p:nvSpPr>
          <p:spPr bwMode="auto">
            <a:xfrm>
              <a:off x="5791200" y="1447800"/>
              <a:ext cx="2971800" cy="4287212"/>
            </a:xfrm>
            <a:prstGeom prst="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05496" y="1752600"/>
              <a:ext cx="2752725" cy="3783057"/>
            </a:xfrm>
            <a:prstGeom prst="rect">
              <a:avLst/>
            </a:prstGeom>
            <a:effectLst>
              <a:glow rad="127000">
                <a:schemeClr val="tx1">
                  <a:lumMod val="5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r>
                <a:rPr lang="en-US" altLang="en-US" sz="1400" b="1" dirty="0">
                  <a:solidFill>
                    <a:srgbClr val="C00000"/>
                  </a:solidFill>
                  <a:latin typeface="Lucida Calligraphy" panose="03010101010101010101" pitchFamily="66" charset="0"/>
                </a:rPr>
                <a:t>The FAA Extension, Safety, and Security Act of 2016 calls for the “development of a </a:t>
              </a:r>
              <a:r>
                <a:rPr lang="en-US" altLang="en-US" sz="1400" b="1" u="sng" dirty="0" smtClean="0">
                  <a:solidFill>
                    <a:srgbClr val="C00000"/>
                  </a:solidFill>
                  <a:latin typeface="Lucida Calligraphy" panose="03010101010101010101" pitchFamily="66" charset="0"/>
                </a:rPr>
                <a:t>Research Plan</a:t>
              </a:r>
              <a:r>
                <a:rPr lang="en-US" altLang="en-US" sz="1400" b="1" dirty="0" smtClean="0">
                  <a:solidFill>
                    <a:srgbClr val="C00000"/>
                  </a:solidFill>
                  <a:latin typeface="Lucida Calligraphy" panose="03010101010101010101" pitchFamily="66" charset="0"/>
                </a:rPr>
                <a:t> </a:t>
              </a:r>
              <a:r>
                <a:rPr lang="en-US" altLang="en-US" sz="1400" b="1" dirty="0">
                  <a:solidFill>
                    <a:srgbClr val="C00000"/>
                  </a:solidFill>
                  <a:latin typeface="Lucida Calligraphy" panose="03010101010101010101" pitchFamily="66" charset="0"/>
                </a:rPr>
                <a:t>for </a:t>
              </a:r>
              <a:r>
                <a:rPr lang="en-US" altLang="en-US" sz="1400" b="1" dirty="0" smtClean="0">
                  <a:solidFill>
                    <a:srgbClr val="C00000"/>
                  </a:solidFill>
                  <a:latin typeface="Lucida Calligraphy" panose="03010101010101010101" pitchFamily="66" charset="0"/>
                </a:rPr>
                <a:t>UTM development </a:t>
              </a:r>
              <a:r>
                <a:rPr lang="en-US" altLang="en-US" sz="1400" b="1" dirty="0">
                  <a:solidFill>
                    <a:srgbClr val="C00000"/>
                  </a:solidFill>
                  <a:latin typeface="Lucida Calligraphy" panose="03010101010101010101" pitchFamily="66" charset="0"/>
                </a:rPr>
                <a:t>and </a:t>
              </a:r>
              <a:r>
                <a:rPr lang="en-US" altLang="en-US" sz="1400" b="1" dirty="0" smtClean="0">
                  <a:solidFill>
                    <a:srgbClr val="C00000"/>
                  </a:solidFill>
                  <a:latin typeface="Lucida Calligraphy" panose="03010101010101010101" pitchFamily="66" charset="0"/>
                </a:rPr>
                <a:t>deployment”  </a:t>
              </a:r>
            </a:p>
            <a:p>
              <a:endParaRPr lang="en-US" altLang="en-US" sz="1400" b="1" dirty="0">
                <a:solidFill>
                  <a:srgbClr val="C00000"/>
                </a:solidFill>
                <a:latin typeface="Lucida Calligraphy" panose="03010101010101010101" pitchFamily="66" charset="0"/>
              </a:endParaRPr>
            </a:p>
            <a:p>
              <a:r>
                <a:rPr lang="en-US" altLang="en-US" sz="1400" b="1" dirty="0" smtClean="0">
                  <a:solidFill>
                    <a:srgbClr val="C00000"/>
                  </a:solidFill>
                  <a:latin typeface="Lucida Calligraphy" panose="03010101010101010101" pitchFamily="66" charset="0"/>
                </a:rPr>
                <a:t>Within 60 </a:t>
              </a:r>
              <a:r>
                <a:rPr lang="en-US" altLang="en-US" sz="1400" b="1" dirty="0">
                  <a:solidFill>
                    <a:srgbClr val="C00000"/>
                  </a:solidFill>
                  <a:latin typeface="Lucida Calligraphy" panose="03010101010101010101" pitchFamily="66" charset="0"/>
                </a:rPr>
                <a:t>days </a:t>
              </a:r>
              <a:r>
                <a:rPr lang="en-US" altLang="en-US" sz="1400" b="1" dirty="0" smtClean="0">
                  <a:solidFill>
                    <a:srgbClr val="C00000"/>
                  </a:solidFill>
                  <a:latin typeface="Lucida Calligraphy" panose="03010101010101010101" pitchFamily="66" charset="0"/>
                </a:rPr>
                <a:t>after enactment (September 13, 2016): </a:t>
              </a:r>
              <a:r>
                <a:rPr lang="en-US" altLang="en-US" sz="1400" b="1" dirty="0">
                  <a:solidFill>
                    <a:srgbClr val="C00000"/>
                  </a:solidFill>
                  <a:latin typeface="Lucida Calligraphy" panose="03010101010101010101" pitchFamily="66" charset="0"/>
                </a:rPr>
                <a:t>initiate research plan development </a:t>
              </a:r>
            </a:p>
            <a:p>
              <a:endParaRPr lang="en-US" altLang="en-US" sz="1400" b="1" dirty="0" smtClean="0">
                <a:solidFill>
                  <a:srgbClr val="C00000"/>
                </a:solidFill>
                <a:latin typeface="Lucida Calligraphy" panose="03010101010101010101" pitchFamily="66" charset="0"/>
              </a:endParaRPr>
            </a:p>
            <a:p>
              <a:r>
                <a:rPr lang="en-US" altLang="en-US" sz="1400" b="1" dirty="0" smtClean="0">
                  <a:solidFill>
                    <a:srgbClr val="C00000"/>
                  </a:solidFill>
                  <a:latin typeface="Lucida Calligraphy" panose="03010101010101010101" pitchFamily="66" charset="0"/>
                </a:rPr>
                <a:t>Within </a:t>
              </a:r>
              <a:r>
                <a:rPr lang="en-US" altLang="en-US" sz="1400" b="1" dirty="0">
                  <a:solidFill>
                    <a:srgbClr val="C00000"/>
                  </a:solidFill>
                  <a:latin typeface="Lucida Calligraphy" panose="03010101010101010101" pitchFamily="66" charset="0"/>
                </a:rPr>
                <a:t>180 days after enactment </a:t>
              </a:r>
              <a:r>
                <a:rPr lang="en-US" altLang="en-US" sz="1400" b="1" dirty="0" smtClean="0">
                  <a:solidFill>
                    <a:srgbClr val="C00000"/>
                  </a:solidFill>
                  <a:latin typeface="Lucida Calligraphy" panose="03010101010101010101" pitchFamily="66" charset="0"/>
                </a:rPr>
                <a:t>(January 11, 2017): </a:t>
              </a:r>
              <a:r>
                <a:rPr lang="en-US" altLang="en-US" sz="1400" b="1" dirty="0">
                  <a:solidFill>
                    <a:srgbClr val="C00000"/>
                  </a:solidFill>
                  <a:latin typeface="Lucida Calligraphy" panose="03010101010101010101" pitchFamily="66" charset="0"/>
                </a:rPr>
                <a:t>complete research plan, post to FAA website, and submit to Congress </a:t>
              </a:r>
              <a:endParaRPr lang="en-US" altLang="en-US" sz="1400" b="1" dirty="0" smtClean="0">
                <a:solidFill>
                  <a:srgbClr val="C00000"/>
                </a:solidFill>
                <a:latin typeface="Lucida Calligraphy" panose="03010101010101010101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070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776" y="1143000"/>
            <a:ext cx="4916424" cy="4648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2600" b="1" dirty="0" smtClean="0">
                <a:solidFill>
                  <a:srgbClr val="C00000"/>
                </a:solidFill>
                <a:latin typeface="Calibri" pitchFamily="34" charset="0"/>
              </a:rPr>
              <a:t>UTM Pilot Program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1600" dirty="0" smtClean="0">
                <a:solidFill>
                  <a:srgbClr val="1F4E79"/>
                </a:solidFill>
                <a:latin typeface="Calibri" pitchFamily="34" charset="0"/>
              </a:rPr>
              <a:t>Develop and demonstrate an infrastructure supporting UTM operations - that will be used for sharing of intent information between FAA airspace and UTM operational airspace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sz="1600" dirty="0">
                <a:solidFill>
                  <a:srgbClr val="1F4E79"/>
                </a:solidFill>
                <a:latin typeface="Calibri" pitchFamily="34" charset="0"/>
              </a:rPr>
              <a:t>P</a:t>
            </a:r>
            <a:r>
              <a:rPr lang="en-US" altLang="en-US" sz="1600" dirty="0" smtClean="0">
                <a:solidFill>
                  <a:srgbClr val="1F4E79"/>
                </a:solidFill>
                <a:latin typeface="Calibri" pitchFamily="34" charset="0"/>
              </a:rPr>
              <a:t>rovide an understanding for level of investment required for UTM operations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sz="1600" dirty="0" smtClean="0">
                <a:solidFill>
                  <a:srgbClr val="1F4E79"/>
                </a:solidFill>
                <a:latin typeface="Calibri" pitchFamily="34" charset="0"/>
              </a:rPr>
              <a:t>Support the </a:t>
            </a:r>
            <a:r>
              <a:rPr lang="en-US" altLang="en-US" sz="1600" dirty="0">
                <a:solidFill>
                  <a:srgbClr val="1F4E79"/>
                </a:solidFill>
                <a:latin typeface="Calibri" pitchFamily="34" charset="0"/>
              </a:rPr>
              <a:t>tech transfer of the Flight Information Management System </a:t>
            </a:r>
            <a:r>
              <a:rPr lang="en-US" altLang="en-US" sz="1600" dirty="0" smtClean="0">
                <a:solidFill>
                  <a:srgbClr val="1F4E79"/>
                </a:solidFill>
                <a:latin typeface="Calibri" pitchFamily="34" charset="0"/>
              </a:rPr>
              <a:t>(FIMS) to </a:t>
            </a:r>
            <a:r>
              <a:rPr lang="en-US" altLang="en-US" sz="1600" dirty="0">
                <a:solidFill>
                  <a:srgbClr val="1F4E79"/>
                </a:solidFill>
                <a:latin typeface="Calibri" pitchFamily="34" charset="0"/>
              </a:rPr>
              <a:t>the FAA and information requirements to the operators/suppliers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sz="1600" dirty="0" smtClean="0">
                <a:solidFill>
                  <a:srgbClr val="1F4E79"/>
                </a:solidFill>
                <a:latin typeface="Calibri" pitchFamily="34" charset="0"/>
              </a:rPr>
              <a:t>Conclude in 2019 with an infrastructure left behind to support the investment plan for implementation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sz="1600" u="sng" dirty="0" smtClean="0">
                <a:solidFill>
                  <a:srgbClr val="1F4E79"/>
                </a:solidFill>
                <a:latin typeface="Calibri" pitchFamily="34" charset="0"/>
              </a:rPr>
              <a:t>Status</a:t>
            </a:r>
            <a:r>
              <a:rPr lang="en-US" altLang="en-US" sz="1600" dirty="0" smtClean="0">
                <a:solidFill>
                  <a:srgbClr val="1F4E79"/>
                </a:solidFill>
                <a:latin typeface="Calibri" pitchFamily="34" charset="0"/>
              </a:rPr>
              <a:t>: Planning on track for April 2017 definition</a:t>
            </a: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 bwMode="auto">
          <a:xfrm>
            <a:off x="6638925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177532-1E39-4823-85C9-ABD1D47767BC}" type="slidenum">
              <a:rPr lang="en-US" altLang="en-US" sz="1800" b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800" b="0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" y="5943026"/>
            <a:ext cx="1829278" cy="762574"/>
            <a:chOff x="6915760" y="228603"/>
            <a:chExt cx="1829278" cy="762574"/>
          </a:xfrm>
        </p:grpSpPr>
        <p:pic>
          <p:nvPicPr>
            <p:cNvPr id="13" name="Picture 12" descr="Screen Shot 2016-04-30 at 8.14.31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760" y="228603"/>
              <a:ext cx="800308" cy="761997"/>
            </a:xfrm>
            <a:prstGeom prst="ellipse">
              <a:avLst/>
            </a:prstGeom>
          </p:spPr>
        </p:pic>
        <p:pic>
          <p:nvPicPr>
            <p:cNvPr id="14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565" y="234950"/>
              <a:ext cx="857473" cy="75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443198"/>
          </a:xfrm>
          <a:prstGeom prst="rect">
            <a:avLst/>
          </a:prstGeom>
          <a:solidFill>
            <a:srgbClr val="1F4E79"/>
          </a:solidFill>
        </p:spPr>
        <p:txBody>
          <a:bodyPr anchor="ctr">
            <a:no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800" kern="1200" spc="-150" dirty="0">
                <a:ln w="3175">
                  <a:noFill/>
                </a:ln>
                <a:gradFill flip="none" rotWithShape="1">
                  <a:gsLst>
                    <a:gs pos="0">
                      <a:schemeClr val="accent2">
                        <a:lumMod val="50000"/>
                      </a:schemeClr>
                    </a:gs>
                    <a:gs pos="36000">
                      <a:schemeClr val="accent2">
                        <a:lumMod val="75000"/>
                      </a:schemeClr>
                    </a:gs>
                    <a:gs pos="86000">
                      <a:schemeClr val="accent2">
                        <a:lumMod val="50000"/>
                      </a:schemeClr>
                    </a:gs>
                  </a:gsLst>
                  <a:lin ang="5400000" scaled="0"/>
                  <a:tileRect/>
                </a:gradFill>
                <a:latin typeface="+mj-lt"/>
                <a:ea typeface="+mn-ea"/>
                <a:cs typeface="Arial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Reauthorization Actions/Deliverable Updates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91200" y="1447800"/>
            <a:ext cx="2971800" cy="4501573"/>
            <a:chOff x="5791200" y="1447800"/>
            <a:chExt cx="2971800" cy="4501573"/>
          </a:xfrm>
        </p:grpSpPr>
        <p:sp>
          <p:nvSpPr>
            <p:cNvPr id="3" name="Rectangle 2"/>
            <p:cNvSpPr/>
            <p:nvPr/>
          </p:nvSpPr>
          <p:spPr bwMode="auto">
            <a:xfrm>
              <a:off x="5791200" y="1447800"/>
              <a:ext cx="2971800" cy="4501573"/>
            </a:xfrm>
            <a:prstGeom prst="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5905496" y="1752600"/>
              <a:ext cx="2752725" cy="3970318"/>
            </a:xfrm>
            <a:prstGeom prst="rect">
              <a:avLst/>
            </a:prstGeom>
            <a:effectLst>
              <a:glow rad="127000">
                <a:schemeClr val="tx1">
                  <a:lumMod val="5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r>
                <a:rPr lang="en-US" altLang="en-US" sz="1400" b="1" dirty="0">
                  <a:solidFill>
                    <a:srgbClr val="C00000"/>
                  </a:solidFill>
                  <a:latin typeface="Lucida Calligraphy" panose="03010101010101010101" pitchFamily="66" charset="0"/>
                </a:rPr>
                <a:t>The FAA Extension, Safety, and Security Act of 2016 calls for the “establishment of the UTM System </a:t>
              </a:r>
              <a:r>
                <a:rPr lang="en-US" altLang="en-US" sz="1400" b="1" u="sng" dirty="0">
                  <a:solidFill>
                    <a:srgbClr val="C00000"/>
                  </a:solidFill>
                  <a:latin typeface="Lucida Calligraphy" panose="03010101010101010101" pitchFamily="66" charset="0"/>
                </a:rPr>
                <a:t>Pilot Program</a:t>
              </a:r>
              <a:r>
                <a:rPr lang="en-US" altLang="en-US" sz="1400" b="1" dirty="0">
                  <a:solidFill>
                    <a:srgbClr val="C00000"/>
                  </a:solidFill>
                  <a:latin typeface="Lucida Calligraphy" panose="03010101010101010101" pitchFamily="66" charset="0"/>
                </a:rPr>
                <a:t>” within 90 days after completion of research plan (April 11, 2017)</a:t>
              </a:r>
            </a:p>
            <a:p>
              <a:endParaRPr lang="en-US" altLang="en-US" sz="1400" b="1" dirty="0" smtClean="0">
                <a:solidFill>
                  <a:srgbClr val="C00000"/>
                </a:solidFill>
                <a:latin typeface="Lucida Calligraphy" panose="03010101010101010101" pitchFamily="66" charset="0"/>
              </a:endParaRPr>
            </a:p>
            <a:p>
              <a:r>
                <a:rPr lang="en-US" altLang="en-US" sz="1400" b="1" dirty="0" smtClean="0">
                  <a:solidFill>
                    <a:srgbClr val="C00000"/>
                  </a:solidFill>
                  <a:latin typeface="Lucida Calligraphy" panose="03010101010101010101" pitchFamily="66" charset="0"/>
                </a:rPr>
                <a:t>Within </a:t>
              </a:r>
              <a:r>
                <a:rPr lang="en-US" altLang="en-US" sz="1400" b="1" dirty="0">
                  <a:solidFill>
                    <a:srgbClr val="C00000"/>
                  </a:solidFill>
                  <a:latin typeface="Lucida Calligraphy" panose="03010101010101010101" pitchFamily="66" charset="0"/>
                </a:rPr>
                <a:t>180 days of establishment of pilot program: submit update on status and progress (October 8, </a:t>
              </a:r>
              <a:r>
                <a:rPr lang="en-US" altLang="en-US" sz="1400" b="1" dirty="0" smtClean="0">
                  <a:solidFill>
                    <a:srgbClr val="C00000"/>
                  </a:solidFill>
                  <a:latin typeface="Lucida Calligraphy" panose="03010101010101010101" pitchFamily="66" charset="0"/>
                </a:rPr>
                <a:t>2017)</a:t>
              </a:r>
            </a:p>
            <a:p>
              <a:endParaRPr lang="en-US" altLang="en-US" sz="1400" b="1" dirty="0">
                <a:solidFill>
                  <a:srgbClr val="C00000"/>
                </a:solidFill>
                <a:latin typeface="Lucida Calligraphy" panose="03010101010101010101" pitchFamily="66" charset="0"/>
              </a:endParaRPr>
            </a:p>
            <a:p>
              <a:r>
                <a:rPr lang="en-US" altLang="en-US" sz="1400" b="1" dirty="0" smtClean="0">
                  <a:solidFill>
                    <a:srgbClr val="C00000"/>
                  </a:solidFill>
                  <a:latin typeface="Lucida Calligraphy" panose="03010101010101010101" pitchFamily="66" charset="0"/>
                </a:rPr>
                <a:t>Conclude </a:t>
              </a:r>
              <a:r>
                <a:rPr lang="en-US" altLang="en-US" sz="1400" b="1" dirty="0">
                  <a:solidFill>
                    <a:srgbClr val="C00000"/>
                  </a:solidFill>
                  <a:latin typeface="Lucida Calligraphy" panose="03010101010101010101" pitchFamily="66" charset="0"/>
                </a:rPr>
                <a:t>pilot program not later than two years after establishment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0247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493776" y="1143000"/>
            <a:ext cx="8193024" cy="48213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400"/>
            </a:pPr>
            <a:r>
              <a:rPr sz="2000" dirty="0" smtClean="0">
                <a:latin typeface="+mn-lt"/>
                <a:cs typeface="Arial" panose="020B0604020202020204" pitchFamily="34" charset="0"/>
              </a:rPr>
              <a:t>UTM </a:t>
            </a:r>
            <a:r>
              <a:rPr sz="2000" dirty="0">
                <a:latin typeface="+mn-lt"/>
                <a:cs typeface="Arial" panose="020B0604020202020204" pitchFamily="34" charset="0"/>
              </a:rPr>
              <a:t>is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an </a:t>
            </a:r>
            <a:r>
              <a:rPr sz="2000" dirty="0" smtClean="0">
                <a:latin typeface="+mn-lt"/>
                <a:cs typeface="Arial" panose="020B0604020202020204" pitchFamily="34" charset="0"/>
              </a:rPr>
              <a:t>“traffic </a:t>
            </a:r>
            <a:r>
              <a:rPr sz="2000" dirty="0">
                <a:latin typeface="+mn-lt"/>
                <a:cs typeface="Arial" panose="020B0604020202020204" pitchFamily="34" charset="0"/>
              </a:rPr>
              <a:t>management” ecosystem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for</a:t>
            </a:r>
            <a:r>
              <a:rPr sz="2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sz="2000" dirty="0">
                <a:latin typeface="+mn-lt"/>
                <a:cs typeface="Arial" panose="020B0604020202020204" pitchFamily="34" charset="0"/>
              </a:rPr>
              <a:t>uncontrolled </a:t>
            </a:r>
            <a:r>
              <a:rPr sz="2000" dirty="0" smtClean="0">
                <a:latin typeface="+mn-lt"/>
                <a:cs typeface="Arial" panose="020B0604020202020204" pitchFamily="34" charset="0"/>
              </a:rPr>
              <a:t>operations </a:t>
            </a:r>
            <a:endParaRPr sz="20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defRPr sz="2400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UTM is separate, but complementary system to the Air Traffic Management (ATM) system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defRPr sz="2400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UTM </a:t>
            </a:r>
            <a:r>
              <a:rPr sz="2000" dirty="0" smtClean="0">
                <a:latin typeface="+mn-lt"/>
                <a:cs typeface="Arial" panose="020B0604020202020204" pitchFamily="34" charset="0"/>
              </a:rPr>
              <a:t>utilizes </a:t>
            </a:r>
            <a:r>
              <a:rPr sz="2000" dirty="0">
                <a:latin typeface="+mn-lt"/>
                <a:cs typeface="Arial" panose="020B0604020202020204" pitchFamily="34" charset="0"/>
              </a:rPr>
              <a:t>industry’s ability to supply services under FAA’s regulatory authority where these services do not exist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/>
            </a:pPr>
            <a:r>
              <a:rPr sz="2000" dirty="0">
                <a:latin typeface="+mn-lt"/>
                <a:cs typeface="Arial" panose="020B0604020202020204" pitchFamily="34" charset="0"/>
              </a:rPr>
              <a:t>UTM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development will ultimately identify </a:t>
            </a:r>
            <a:r>
              <a:rPr sz="2000" dirty="0" smtClean="0">
                <a:latin typeface="+mn-lt"/>
                <a:cs typeface="Arial" panose="020B0604020202020204" pitchFamily="34" charset="0"/>
              </a:rPr>
              <a:t>services</a:t>
            </a:r>
            <a:r>
              <a:rPr sz="2000" dirty="0">
                <a:latin typeface="+mn-lt"/>
                <a:cs typeface="Arial" panose="020B0604020202020204" pitchFamily="34" charset="0"/>
              </a:rPr>
              <a:t>, roles/responsibilities, information architecture, data exchange protocols, software functions, infrastructure, and performance requirements for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enabling the management of </a:t>
            </a:r>
            <a:r>
              <a:rPr sz="2000" dirty="0" smtClean="0">
                <a:latin typeface="+mn-lt"/>
                <a:cs typeface="Arial" panose="020B0604020202020204" pitchFamily="34" charset="0"/>
              </a:rPr>
              <a:t>low-altitude </a:t>
            </a:r>
            <a:r>
              <a:rPr sz="2000" dirty="0">
                <a:latin typeface="+mn-lt"/>
                <a:cs typeface="Arial" panose="020B0604020202020204" pitchFamily="34" charset="0"/>
              </a:rPr>
              <a:t>uncontrolled UAS </a:t>
            </a:r>
            <a:r>
              <a:rPr sz="2000" dirty="0" smtClean="0">
                <a:latin typeface="+mn-lt"/>
                <a:cs typeface="Arial" panose="020B0604020202020204" pitchFamily="34" charset="0"/>
              </a:rPr>
              <a:t>operations</a:t>
            </a:r>
            <a:endParaRPr sz="2000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57" name="Group 157"/>
          <p:cNvGrpSpPr/>
          <p:nvPr/>
        </p:nvGrpSpPr>
        <p:grpSpPr>
          <a:xfrm>
            <a:off x="414338" y="4785952"/>
            <a:ext cx="8188448" cy="760636"/>
            <a:chOff x="0" y="0"/>
            <a:chExt cx="10917928" cy="760635"/>
          </a:xfrm>
        </p:grpSpPr>
        <p:sp>
          <p:nvSpPr>
            <p:cNvPr id="155" name="Shape 155"/>
            <p:cNvSpPr/>
            <p:nvPr/>
          </p:nvSpPr>
          <p:spPr>
            <a:xfrm>
              <a:off x="0" y="0"/>
              <a:ext cx="10917928" cy="646911"/>
            </a:xfrm>
            <a:prstGeom prst="rect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0" y="52752"/>
              <a:ext cx="10917928" cy="707883"/>
            </a:xfrm>
            <a:prstGeom prst="rect">
              <a:avLst/>
            </a:prstGeom>
            <a:solidFill>
              <a:srgbClr val="94165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600" i="1" dirty="0"/>
                <a:t>How to enable multiple BVLOS operations in low-altitude airspace?</a:t>
              </a:r>
            </a:p>
            <a:p>
              <a:pPr algn="ctr">
                <a:defRPr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lang="en-US" sz="800" dirty="0" smtClean="0"/>
            </a:p>
            <a:p>
              <a:pPr algn="ctr">
                <a:defRPr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 dirty="0" smtClean="0"/>
                <a:t>UTM </a:t>
              </a:r>
              <a:r>
                <a:rPr sz="1600" dirty="0"/>
                <a:t>addresses critical gaps associated with </a:t>
              </a:r>
              <a:r>
                <a:rPr sz="1600" dirty="0" smtClean="0"/>
                <a:t>lack </a:t>
              </a:r>
              <a:r>
                <a:rPr sz="1600" dirty="0"/>
                <a:t>of support for uncontrolled operations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8833269" cy="685800"/>
          </a:xfrm>
        </p:spPr>
        <p:txBody>
          <a:bodyPr anchor="ctr">
            <a:normAutofit/>
          </a:bodyPr>
          <a:lstStyle/>
          <a:p>
            <a:r>
              <a:rPr lang="en-US" sz="3200" dirty="0" smtClean="0"/>
              <a:t>What is UTM?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304800" y="5943026"/>
            <a:ext cx="1829278" cy="762574"/>
            <a:chOff x="6915760" y="228603"/>
            <a:chExt cx="1829278" cy="762574"/>
          </a:xfrm>
        </p:grpSpPr>
        <p:pic>
          <p:nvPicPr>
            <p:cNvPr id="8" name="Picture 7" descr="Screen Shot 2016-04-30 at 8.14.31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760" y="228603"/>
              <a:ext cx="800308" cy="761997"/>
            </a:xfrm>
            <a:prstGeom prst="ellipse">
              <a:avLst/>
            </a:prstGeom>
          </p:spPr>
        </p:pic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565" y="234950"/>
              <a:ext cx="857473" cy="75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Slide Number Placeholder 2"/>
          <p:cNvSpPr txBox="1">
            <a:spLocks/>
          </p:cNvSpPr>
          <p:nvPr/>
        </p:nvSpPr>
        <p:spPr bwMode="auto">
          <a:xfrm>
            <a:off x="6638925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177532-1E39-4823-85C9-ABD1D47767BC}" type="slidenum">
              <a:rPr lang="en-US" altLang="en-US" sz="1800" b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800" b="0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7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4800" y="5943026"/>
            <a:ext cx="1829278" cy="762574"/>
            <a:chOff x="6915760" y="228603"/>
            <a:chExt cx="1829278" cy="762574"/>
          </a:xfrm>
        </p:grpSpPr>
        <p:pic>
          <p:nvPicPr>
            <p:cNvPr id="11" name="Picture 10" descr="Screen Shot 2016-04-30 at 8.14.3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760" y="228603"/>
              <a:ext cx="800308" cy="761997"/>
            </a:xfrm>
            <a:prstGeom prst="ellipse">
              <a:avLst/>
            </a:prstGeom>
          </p:spPr>
        </p:pic>
        <p:pic>
          <p:nvPicPr>
            <p:cNvPr id="12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565" y="234950"/>
              <a:ext cx="857473" cy="75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Slide Number Placeholder 2"/>
          <p:cNvSpPr txBox="1">
            <a:spLocks/>
          </p:cNvSpPr>
          <p:nvPr/>
        </p:nvSpPr>
        <p:spPr bwMode="auto">
          <a:xfrm>
            <a:off x="6638925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177532-1E39-4823-85C9-ABD1D47767BC}" type="slidenum">
              <a:rPr lang="en-US" altLang="en-US" sz="1800" b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800" b="0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graphicFrame>
        <p:nvGraphicFramePr>
          <p:cNvPr id="14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902469"/>
              </p:ext>
            </p:extLst>
          </p:nvPr>
        </p:nvGraphicFramePr>
        <p:xfrm>
          <a:off x="504092" y="1770885"/>
          <a:ext cx="8153400" cy="3779520"/>
        </p:xfrm>
        <a:graphic>
          <a:graphicData uri="http://schemas.openxmlformats.org/drawingml/2006/table">
            <a:tbl>
              <a:tblPr/>
              <a:tblGrid>
                <a:gridCol w="5195888"/>
                <a:gridCol w="2957512"/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Demonstration Areas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E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Responsibility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E79">
                        <a:alpha val="50195"/>
                      </a:srgbClr>
                    </a:solidFill>
                  </a:tcPr>
                </a:tc>
              </a:tr>
              <a:tr h="548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UAS Service Supplier (USS)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Industry / NASA 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UAS Operator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Industry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FIMS Prototype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NASA / FAA (ANG/PMO)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Procedures/Rules for Applicable Airspaces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Industry / FAA (ATO/AFS)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Backup Communications - Procedural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Industry / FAA (AIR)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Backup Surveillance – Human Observers for Expanded Operations (BVLOS)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Industry / FAA (AUS)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443198"/>
          </a:xfrm>
          <a:prstGeom prst="rect">
            <a:avLst/>
          </a:prstGeom>
          <a:solidFill>
            <a:srgbClr val="1F4E79"/>
          </a:solidFill>
        </p:spPr>
        <p:txBody>
          <a:bodyPr anchor="ctr">
            <a:no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800" kern="1200" spc="-150" dirty="0">
                <a:ln w="3175">
                  <a:noFill/>
                </a:ln>
                <a:gradFill flip="none" rotWithShape="1">
                  <a:gsLst>
                    <a:gs pos="0">
                      <a:schemeClr val="accent2">
                        <a:lumMod val="50000"/>
                      </a:schemeClr>
                    </a:gs>
                    <a:gs pos="36000">
                      <a:schemeClr val="accent2">
                        <a:lumMod val="75000"/>
                      </a:schemeClr>
                    </a:gs>
                    <a:gs pos="86000">
                      <a:schemeClr val="accent2">
                        <a:lumMod val="50000"/>
                      </a:schemeClr>
                    </a:gs>
                  </a:gsLst>
                  <a:lin ang="5400000" scaled="0"/>
                  <a:tileRect/>
                </a:gradFill>
                <a:latin typeface="+mj-lt"/>
                <a:ea typeface="+mn-ea"/>
                <a:cs typeface="Arial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Reauthorization Actions/Deliverable Updates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3776" y="1178168"/>
            <a:ext cx="8382000" cy="360099"/>
          </a:xfrm>
        </p:spPr>
        <p:txBody>
          <a:bodyPr/>
          <a:lstStyle/>
          <a:p>
            <a:r>
              <a:rPr lang="en-US" altLang="en-US" sz="2600" b="1" dirty="0">
                <a:solidFill>
                  <a:srgbClr val="C00000"/>
                </a:solidFill>
                <a:latin typeface="Calibri" pitchFamily="34" charset="0"/>
              </a:rPr>
              <a:t>UTM Pilot </a:t>
            </a:r>
            <a:r>
              <a:rPr lang="en-US" altLang="en-US" sz="2600" b="1" dirty="0" smtClean="0">
                <a:solidFill>
                  <a:srgbClr val="C00000"/>
                </a:solidFill>
                <a:latin typeface="Calibri" pitchFamily="34" charset="0"/>
              </a:rPr>
              <a:t>Program </a:t>
            </a:r>
            <a:r>
              <a:rPr lang="en-US" altLang="en-US" sz="1600" b="1" dirty="0" smtClean="0">
                <a:solidFill>
                  <a:srgbClr val="C00000"/>
                </a:solidFill>
                <a:latin typeface="Calibri" pitchFamily="34" charset="0"/>
              </a:rPr>
              <a:t>(cont’d)</a:t>
            </a:r>
            <a:endParaRPr lang="en-US" altLang="en-US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13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8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 smtClean="0"/>
              <a:t>Backup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66624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248"/>
          <p:cNvSpPr>
            <a:spLocks noGrp="1"/>
          </p:cNvSpPr>
          <p:nvPr>
            <p:ph type="title"/>
          </p:nvPr>
        </p:nvSpPr>
        <p:spPr>
          <a:xfrm>
            <a:off x="384048" y="256032"/>
            <a:ext cx="8104187" cy="549275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3200" dirty="0" smtClean="0">
                <a:latin typeface="Calibri" pitchFamily="34" charset="0"/>
                <a:cs typeface="Arial" charset="0"/>
                <a:sym typeface="Calibri" pitchFamily="34" charset="0"/>
              </a:rPr>
              <a:t>Critical Technology Enablers</a:t>
            </a:r>
          </a:p>
        </p:txBody>
      </p:sp>
      <p:grpSp>
        <p:nvGrpSpPr>
          <p:cNvPr id="18434" name="Group 247"/>
          <p:cNvGrpSpPr>
            <a:grpSpLocks/>
          </p:cNvGrpSpPr>
          <p:nvPr/>
        </p:nvGrpSpPr>
        <p:grpSpPr bwMode="auto">
          <a:xfrm>
            <a:off x="-76200" y="838200"/>
            <a:ext cx="9009063" cy="5105400"/>
            <a:chOff x="0" y="-382209"/>
            <a:chExt cx="12230385" cy="7947338"/>
          </a:xfrm>
        </p:grpSpPr>
        <p:sp>
          <p:nvSpPr>
            <p:cNvPr id="18445" name="Shape 190"/>
            <p:cNvSpPr>
              <a:spLocks noChangeArrowheads="1"/>
            </p:cNvSpPr>
            <p:nvPr/>
          </p:nvSpPr>
          <p:spPr bwMode="auto">
            <a:xfrm>
              <a:off x="1706882" y="-263593"/>
              <a:ext cx="2081673" cy="6366369"/>
            </a:xfrm>
            <a:prstGeom prst="rect">
              <a:avLst/>
            </a:prstGeom>
            <a:solidFill>
              <a:srgbClr val="C0504D">
                <a:alpha val="23921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>
                <a:spcBef>
                  <a:spcPts val="2100"/>
                </a:spcBef>
              </a:pPr>
              <a:endParaRPr lang="en-US" sz="2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18446" name="Shape 191"/>
            <p:cNvSpPr>
              <a:spLocks noChangeArrowheads="1"/>
            </p:cNvSpPr>
            <p:nvPr/>
          </p:nvSpPr>
          <p:spPr bwMode="auto">
            <a:xfrm>
              <a:off x="3788554" y="-263593"/>
              <a:ext cx="4032391" cy="6366369"/>
            </a:xfrm>
            <a:prstGeom prst="rect">
              <a:avLst/>
            </a:prstGeom>
            <a:solidFill>
              <a:srgbClr val="4F81BD">
                <a:alpha val="23921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>
                <a:spcBef>
                  <a:spcPts val="2100"/>
                </a:spcBef>
              </a:pPr>
              <a:endParaRPr lang="en-US" sz="2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18447" name="Shape 192"/>
            <p:cNvSpPr>
              <a:spLocks noChangeArrowheads="1"/>
            </p:cNvSpPr>
            <p:nvPr/>
          </p:nvSpPr>
          <p:spPr bwMode="auto">
            <a:xfrm>
              <a:off x="7818684" y="-263593"/>
              <a:ext cx="2081673" cy="6366369"/>
            </a:xfrm>
            <a:prstGeom prst="rect">
              <a:avLst/>
            </a:prstGeom>
            <a:solidFill>
              <a:srgbClr val="77933C">
                <a:alpha val="23921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>
                <a:spcBef>
                  <a:spcPts val="2100"/>
                </a:spcBef>
              </a:pPr>
              <a:endParaRPr lang="en-US" sz="2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18448" name="Shape 193"/>
            <p:cNvSpPr>
              <a:spLocks noChangeArrowheads="1"/>
            </p:cNvSpPr>
            <p:nvPr/>
          </p:nvSpPr>
          <p:spPr bwMode="auto">
            <a:xfrm>
              <a:off x="9900356" y="-263593"/>
              <a:ext cx="2171983" cy="6366369"/>
            </a:xfrm>
            <a:prstGeom prst="rect">
              <a:avLst/>
            </a:prstGeom>
            <a:solidFill>
              <a:srgbClr val="F79646">
                <a:alpha val="23921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>
                <a:spcBef>
                  <a:spcPts val="2100"/>
                </a:spcBef>
              </a:pPr>
              <a:endParaRPr lang="en-US" sz="2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18449" name="Shape 194"/>
            <p:cNvSpPr>
              <a:spLocks noChangeShapeType="1"/>
            </p:cNvSpPr>
            <p:nvPr/>
          </p:nvSpPr>
          <p:spPr bwMode="auto">
            <a:xfrm flipV="1">
              <a:off x="1547987" y="-144976"/>
              <a:ext cx="7524" cy="6252102"/>
            </a:xfrm>
            <a:prstGeom prst="line">
              <a:avLst/>
            </a:prstGeom>
            <a:noFill/>
            <a:ln w="34925">
              <a:solidFill>
                <a:srgbClr val="4A7EBB"/>
              </a:solidFill>
              <a:round/>
              <a:headEnd/>
              <a:tailEnd type="triangle" w="med" len="med"/>
            </a:ln>
          </p:spPr>
          <p:txBody>
            <a:bodyPr lIns="45718" tIns="45718" rIns="45718" bIns="45718"/>
            <a:lstStyle/>
            <a:p>
              <a:endParaRPr lang="en-US"/>
            </a:p>
          </p:txBody>
        </p:sp>
        <p:sp>
          <p:nvSpPr>
            <p:cNvPr id="18450" name="Shape 195"/>
            <p:cNvSpPr>
              <a:spLocks noChangeShapeType="1"/>
            </p:cNvSpPr>
            <p:nvPr/>
          </p:nvSpPr>
          <p:spPr bwMode="auto">
            <a:xfrm>
              <a:off x="1707210" y="6101942"/>
              <a:ext cx="10426310" cy="1"/>
            </a:xfrm>
            <a:prstGeom prst="line">
              <a:avLst/>
            </a:prstGeom>
            <a:noFill/>
            <a:ln w="34925">
              <a:solidFill>
                <a:srgbClr val="4A7EBB"/>
              </a:solidFill>
              <a:round/>
              <a:headEnd/>
              <a:tailEnd type="triangle" w="med" len="med"/>
            </a:ln>
          </p:spPr>
          <p:txBody>
            <a:bodyPr lIns="45718" tIns="45718" rIns="45718" bIns="45718"/>
            <a:lstStyle/>
            <a:p>
              <a:endParaRPr lang="en-US"/>
            </a:p>
          </p:txBody>
        </p:sp>
        <p:sp>
          <p:nvSpPr>
            <p:cNvPr id="69" name="Shape 197"/>
            <p:cNvSpPr/>
            <p:nvPr/>
          </p:nvSpPr>
          <p:spPr>
            <a:xfrm rot="16200000">
              <a:off x="-1996114" y="2685007"/>
              <a:ext cx="6511579" cy="3771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lIns="45719" tIns="45719" rIns="45719" bIns="45719">
              <a:spAutoFit/>
            </a:bodyPr>
            <a:lstStyle>
              <a:lvl1pPr>
                <a:defRPr sz="1700" b="1">
                  <a:solidFill>
                    <a:srgbClr val="4F81BD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200" dirty="0">
                  <a:latin typeface="+mj-lt"/>
                </a:rPr>
                <a:t>Increasing Operational Risk, Complexity &amp; Cost Drivers</a:t>
              </a:r>
            </a:p>
          </p:txBody>
        </p:sp>
        <p:sp>
          <p:nvSpPr>
            <p:cNvPr id="117" name="Shape 199"/>
            <p:cNvSpPr/>
            <p:nvPr/>
          </p:nvSpPr>
          <p:spPr>
            <a:xfrm>
              <a:off x="5939549" y="3324572"/>
              <a:ext cx="1782296" cy="26417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50800" tIns="50800" rIns="50800" bIns="508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23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300">
                <a:solidFill>
                  <a:srgbClr val="262626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203"/>
            <p:cNvSpPr/>
            <p:nvPr/>
          </p:nvSpPr>
          <p:spPr>
            <a:xfrm>
              <a:off x="7965375" y="2266904"/>
              <a:ext cx="1883587" cy="919282"/>
            </a:xfrm>
            <a:prstGeom prst="rect">
              <a:avLst/>
            </a:prstGeom>
            <a:gradFill flip="none" rotWithShape="1">
              <a:gsLst>
                <a:gs pos="0">
                  <a:srgbClr val="FFD1BB"/>
                </a:gs>
                <a:gs pos="35000">
                  <a:srgbClr val="FFDECF"/>
                </a:gs>
                <a:gs pos="100000">
                  <a:srgbClr val="FFF2ED"/>
                </a:gs>
              </a:gsLst>
              <a:lin ang="16200000" scaled="0"/>
            </a:gradFill>
            <a:ln w="9525" cap="flat">
              <a:solidFill>
                <a:srgbClr val="F6924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45719" tIns="45719" rIns="45719" bIns="45719">
              <a:spAutoFit/>
            </a:bodyPr>
            <a:lstStyle>
              <a:lvl1pPr>
                <a:defRPr sz="20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600" dirty="0"/>
                <a:t>Ground Based Sense &amp; Avoid</a:t>
              </a:r>
            </a:p>
          </p:txBody>
        </p:sp>
        <p:sp>
          <p:nvSpPr>
            <p:cNvPr id="18454" name="Shape 204"/>
            <p:cNvSpPr>
              <a:spLocks noChangeShapeType="1"/>
            </p:cNvSpPr>
            <p:nvPr/>
          </p:nvSpPr>
          <p:spPr bwMode="auto">
            <a:xfrm flipV="1">
              <a:off x="1695835" y="4955555"/>
              <a:ext cx="2093078" cy="2"/>
            </a:xfrm>
            <a:prstGeom prst="line">
              <a:avLst/>
            </a:prstGeom>
            <a:noFill/>
            <a:ln w="19050">
              <a:solidFill>
                <a:srgbClr val="4A7EBB"/>
              </a:solidFill>
              <a:round/>
              <a:headEnd/>
              <a:tailEnd/>
            </a:ln>
          </p:spPr>
          <p:txBody>
            <a:bodyPr lIns="45718" tIns="45718" rIns="45718" bIns="45718"/>
            <a:lstStyle/>
            <a:p>
              <a:endParaRPr lang="en-US"/>
            </a:p>
          </p:txBody>
        </p:sp>
        <p:sp>
          <p:nvSpPr>
            <p:cNvPr id="18455" name="Shape 205"/>
            <p:cNvSpPr>
              <a:spLocks noChangeShapeType="1"/>
            </p:cNvSpPr>
            <p:nvPr/>
          </p:nvSpPr>
          <p:spPr bwMode="auto">
            <a:xfrm>
              <a:off x="3787173" y="4139911"/>
              <a:ext cx="2013486" cy="1"/>
            </a:xfrm>
            <a:prstGeom prst="line">
              <a:avLst/>
            </a:prstGeom>
            <a:noFill/>
            <a:ln w="19050">
              <a:solidFill>
                <a:srgbClr val="4A7EBB"/>
              </a:solidFill>
              <a:round/>
              <a:headEnd/>
              <a:tailEnd/>
            </a:ln>
          </p:spPr>
          <p:txBody>
            <a:bodyPr lIns="45718" tIns="45718" rIns="45718" bIns="45718"/>
            <a:lstStyle/>
            <a:p>
              <a:endParaRPr lang="en-US"/>
            </a:p>
          </p:txBody>
        </p:sp>
        <p:sp>
          <p:nvSpPr>
            <p:cNvPr id="18456" name="Shape 206"/>
            <p:cNvSpPr>
              <a:spLocks noChangeShapeType="1"/>
            </p:cNvSpPr>
            <p:nvPr/>
          </p:nvSpPr>
          <p:spPr bwMode="auto">
            <a:xfrm>
              <a:off x="5800659" y="3173760"/>
              <a:ext cx="2035165" cy="1"/>
            </a:xfrm>
            <a:prstGeom prst="line">
              <a:avLst/>
            </a:prstGeom>
            <a:noFill/>
            <a:ln w="19050">
              <a:solidFill>
                <a:srgbClr val="4A7EBB"/>
              </a:solidFill>
              <a:round/>
              <a:headEnd/>
              <a:tailEnd/>
            </a:ln>
          </p:spPr>
          <p:txBody>
            <a:bodyPr lIns="45718" tIns="45718" rIns="45718" bIns="45718"/>
            <a:lstStyle/>
            <a:p>
              <a:endParaRPr lang="en-US"/>
            </a:p>
          </p:txBody>
        </p:sp>
        <p:sp>
          <p:nvSpPr>
            <p:cNvPr id="18457" name="Shape 207"/>
            <p:cNvSpPr>
              <a:spLocks noChangeShapeType="1"/>
            </p:cNvSpPr>
            <p:nvPr/>
          </p:nvSpPr>
          <p:spPr bwMode="auto">
            <a:xfrm>
              <a:off x="7817629" y="2195977"/>
              <a:ext cx="2068222" cy="1"/>
            </a:xfrm>
            <a:prstGeom prst="line">
              <a:avLst/>
            </a:prstGeom>
            <a:noFill/>
            <a:ln w="19050">
              <a:solidFill>
                <a:srgbClr val="4A7EBB"/>
              </a:solidFill>
              <a:round/>
              <a:headEnd/>
              <a:tailEnd/>
            </a:ln>
          </p:spPr>
          <p:txBody>
            <a:bodyPr lIns="45718" tIns="45718" rIns="45718" bIns="45718"/>
            <a:lstStyle/>
            <a:p>
              <a:endParaRPr lang="en-US"/>
            </a:p>
          </p:txBody>
        </p:sp>
        <p:sp>
          <p:nvSpPr>
            <p:cNvPr id="18458" name="Shape 208"/>
            <p:cNvSpPr>
              <a:spLocks noChangeShapeType="1"/>
            </p:cNvSpPr>
            <p:nvPr/>
          </p:nvSpPr>
          <p:spPr bwMode="auto">
            <a:xfrm>
              <a:off x="9890695" y="1041194"/>
              <a:ext cx="2180968" cy="2"/>
            </a:xfrm>
            <a:prstGeom prst="line">
              <a:avLst/>
            </a:prstGeom>
            <a:noFill/>
            <a:ln w="19050">
              <a:solidFill>
                <a:srgbClr val="4A7EBB"/>
              </a:solidFill>
              <a:round/>
              <a:headEnd/>
              <a:tailEnd/>
            </a:ln>
          </p:spPr>
          <p:txBody>
            <a:bodyPr lIns="45718" tIns="45718" rIns="45718" bIns="45718"/>
            <a:lstStyle/>
            <a:p>
              <a:endParaRPr lang="en-US"/>
            </a:p>
          </p:txBody>
        </p:sp>
        <p:sp>
          <p:nvSpPr>
            <p:cNvPr id="80" name="Shape 210"/>
            <p:cNvSpPr/>
            <p:nvPr/>
          </p:nvSpPr>
          <p:spPr>
            <a:xfrm>
              <a:off x="10001977" y="1115330"/>
              <a:ext cx="1943931" cy="1937411"/>
            </a:xfrm>
            <a:prstGeom prst="rect">
              <a:avLst/>
            </a:prstGeom>
            <a:gradFill flip="none" rotWithShape="1">
              <a:gsLst>
                <a:gs pos="0">
                  <a:srgbClr val="FFD1BB"/>
                </a:gs>
                <a:gs pos="35000">
                  <a:srgbClr val="FFDECF"/>
                </a:gs>
                <a:gs pos="100000">
                  <a:srgbClr val="FFF2ED"/>
                </a:gs>
              </a:gsLst>
              <a:lin ang="16200000" scaled="0"/>
            </a:gradFill>
            <a:ln w="9525" cap="flat">
              <a:solidFill>
                <a:srgbClr val="F6924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45719" tIns="45719" rIns="45719" bIns="45719">
              <a:spAutoFit/>
            </a:bodyPr>
            <a:lstStyle>
              <a:lvl1pPr>
                <a:defRPr sz="20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500" dirty="0"/>
                <a:t>Dynamic Spectrum Allocations for Command &amp; Control</a:t>
              </a:r>
            </a:p>
          </p:txBody>
        </p:sp>
        <p:grpSp>
          <p:nvGrpSpPr>
            <p:cNvPr id="18460" name="Group 213"/>
            <p:cNvGrpSpPr>
              <a:grpSpLocks/>
            </p:cNvGrpSpPr>
            <p:nvPr/>
          </p:nvGrpSpPr>
          <p:grpSpPr bwMode="auto">
            <a:xfrm>
              <a:off x="3894328" y="4271037"/>
              <a:ext cx="1821087" cy="1685350"/>
              <a:chOff x="-338" y="-678"/>
              <a:chExt cx="1821085" cy="1685349"/>
            </a:xfrm>
          </p:grpSpPr>
          <p:sp>
            <p:nvSpPr>
              <p:cNvPr id="115" name="Shape 211"/>
              <p:cNvSpPr/>
              <p:nvPr/>
            </p:nvSpPr>
            <p:spPr>
              <a:xfrm>
                <a:off x="-338" y="-678"/>
                <a:ext cx="1821085" cy="1685349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50800" tIns="50800" rIns="50800" bIns="50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300">
                    <a:solidFill>
                      <a:srgbClr val="262626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300">
                  <a:solidFill>
                    <a:srgbClr val="262626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90" name="Shape 212"/>
              <p:cNvSpPr>
                <a:spLocks noChangeArrowheads="1"/>
              </p:cNvSpPr>
              <p:nvPr/>
            </p:nvSpPr>
            <p:spPr bwMode="auto">
              <a:xfrm>
                <a:off x="0" y="200041"/>
                <a:ext cx="1819768" cy="1284220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 anchor="ctr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262626"/>
                    </a:solidFill>
                    <a:latin typeface="Calibri" pitchFamily="34" charset="0"/>
                    <a:sym typeface="Calibri" pitchFamily="34" charset="0"/>
                  </a:rPr>
                  <a:t>Online Airspace Authorization </a:t>
                </a:r>
              </a:p>
            </p:txBody>
          </p:sp>
        </p:grpSp>
        <p:grpSp>
          <p:nvGrpSpPr>
            <p:cNvPr id="18461" name="Group 219"/>
            <p:cNvGrpSpPr>
              <a:grpSpLocks/>
            </p:cNvGrpSpPr>
            <p:nvPr/>
          </p:nvGrpSpPr>
          <p:grpSpPr bwMode="auto">
            <a:xfrm>
              <a:off x="3497297" y="6190824"/>
              <a:ext cx="4671347" cy="745272"/>
              <a:chOff x="-1" y="-1"/>
              <a:chExt cx="4671345" cy="745271"/>
            </a:xfrm>
          </p:grpSpPr>
          <p:sp>
            <p:nvSpPr>
              <p:cNvPr id="18487" name="Shape 217"/>
              <p:cNvSpPr>
                <a:spLocks/>
              </p:cNvSpPr>
              <p:nvPr/>
            </p:nvSpPr>
            <p:spPr bwMode="auto">
              <a:xfrm>
                <a:off x="-1" y="-1"/>
                <a:ext cx="4671345" cy="745271"/>
              </a:xfrm>
              <a:custGeom>
                <a:avLst/>
                <a:gdLst>
                  <a:gd name="T0" fmla="*/ 2147483647 w 21600"/>
                  <a:gd name="T1" fmla="*/ 443614260 h 21600"/>
                  <a:gd name="T2" fmla="*/ 2147483647 w 21600"/>
                  <a:gd name="T3" fmla="*/ 443614260 h 21600"/>
                  <a:gd name="T4" fmla="*/ 2147483647 w 21600"/>
                  <a:gd name="T5" fmla="*/ 443614260 h 21600"/>
                  <a:gd name="T6" fmla="*/ 2147483647 w 21600"/>
                  <a:gd name="T7" fmla="*/ 44361426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0288" y="0"/>
                    </a:lnTo>
                    <a:lnTo>
                      <a:pt x="21600" y="10800"/>
                    </a:lnTo>
                    <a:lnTo>
                      <a:pt x="20288" y="21600"/>
                    </a:lnTo>
                    <a:lnTo>
                      <a:pt x="0" y="21600"/>
                    </a:lnTo>
                    <a:lnTo>
                      <a:pt x="1312" y="10800"/>
                    </a:lnTo>
                    <a:close/>
                  </a:path>
                </a:pathLst>
              </a:custGeom>
              <a:solidFill>
                <a:srgbClr val="95B3D7"/>
              </a:solidFill>
              <a:ln w="25400" cap="flat">
                <a:solidFill>
                  <a:srgbClr val="3A5E8A"/>
                </a:solidFill>
                <a:prstDash val="solid"/>
                <a:round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endParaRPr lang="en-US"/>
              </a:p>
            </p:txBody>
          </p:sp>
          <p:sp>
            <p:nvSpPr>
              <p:cNvPr id="18488" name="Shape 218"/>
              <p:cNvSpPr>
                <a:spLocks noChangeArrowheads="1"/>
              </p:cNvSpPr>
              <p:nvPr/>
            </p:nvSpPr>
            <p:spPr bwMode="auto">
              <a:xfrm>
                <a:off x="1086275" y="109131"/>
                <a:ext cx="2882531" cy="527007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 anchor="ctr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1600">
                    <a:solidFill>
                      <a:srgbClr val="FFFFFF"/>
                    </a:solidFill>
                    <a:latin typeface="Calibri" pitchFamily="34" charset="0"/>
                    <a:sym typeface="Calibri" pitchFamily="34" charset="0"/>
                  </a:rPr>
                  <a:t>Commercial VLOS</a:t>
                </a:r>
              </a:p>
            </p:txBody>
          </p:sp>
        </p:grpSp>
        <p:grpSp>
          <p:nvGrpSpPr>
            <p:cNvPr id="18462" name="Group 222"/>
            <p:cNvGrpSpPr>
              <a:grpSpLocks/>
            </p:cNvGrpSpPr>
            <p:nvPr/>
          </p:nvGrpSpPr>
          <p:grpSpPr bwMode="auto">
            <a:xfrm>
              <a:off x="7721600" y="6061752"/>
              <a:ext cx="2517425" cy="910292"/>
              <a:chOff x="-97085" y="-81377"/>
              <a:chExt cx="2517424" cy="910290"/>
            </a:xfrm>
          </p:grpSpPr>
          <p:sp>
            <p:nvSpPr>
              <p:cNvPr id="18485" name="Shape 220"/>
              <p:cNvSpPr>
                <a:spLocks/>
              </p:cNvSpPr>
              <p:nvPr/>
            </p:nvSpPr>
            <p:spPr bwMode="auto">
              <a:xfrm>
                <a:off x="-97085" y="47694"/>
                <a:ext cx="2517424" cy="745270"/>
              </a:xfrm>
              <a:custGeom>
                <a:avLst/>
                <a:gdLst>
                  <a:gd name="T0" fmla="*/ 2147483647 w 21600"/>
                  <a:gd name="T1" fmla="*/ 443612008 h 21600"/>
                  <a:gd name="T2" fmla="*/ 2147483647 w 21600"/>
                  <a:gd name="T3" fmla="*/ 443612008 h 21600"/>
                  <a:gd name="T4" fmla="*/ 2147483647 w 21600"/>
                  <a:gd name="T5" fmla="*/ 443612008 h 21600"/>
                  <a:gd name="T6" fmla="*/ 2147483647 w 21600"/>
                  <a:gd name="T7" fmla="*/ 443612008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19068" y="0"/>
                    </a:lnTo>
                    <a:lnTo>
                      <a:pt x="21600" y="10800"/>
                    </a:lnTo>
                    <a:lnTo>
                      <a:pt x="19068" y="21600"/>
                    </a:lnTo>
                    <a:lnTo>
                      <a:pt x="0" y="21600"/>
                    </a:lnTo>
                    <a:lnTo>
                      <a:pt x="2532" y="1080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>
                <a:solidFill>
                  <a:srgbClr val="3A5E8A"/>
                </a:solidFill>
                <a:prstDash val="solid"/>
                <a:round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endParaRPr lang="en-US"/>
              </a:p>
            </p:txBody>
          </p:sp>
          <p:sp>
            <p:nvSpPr>
              <p:cNvPr id="18486" name="Shape 221"/>
              <p:cNvSpPr>
                <a:spLocks noChangeArrowheads="1"/>
              </p:cNvSpPr>
              <p:nvPr/>
            </p:nvSpPr>
            <p:spPr bwMode="auto">
              <a:xfrm>
                <a:off x="42717" y="-81377"/>
                <a:ext cx="2200421" cy="910290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 anchor="ctr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sz="1600">
                    <a:solidFill>
                      <a:srgbClr val="FFFFFF"/>
                    </a:solidFill>
                    <a:latin typeface="Calibri" pitchFamily="34" charset="0"/>
                    <a:sym typeface="Calibri" pitchFamily="34" charset="0"/>
                  </a:rPr>
                  <a:t>Commercial BVLOS</a:t>
                </a:r>
              </a:p>
            </p:txBody>
          </p:sp>
        </p:grpSp>
        <p:grpSp>
          <p:nvGrpSpPr>
            <p:cNvPr id="18463" name="Group 225"/>
            <p:cNvGrpSpPr>
              <a:grpSpLocks/>
            </p:cNvGrpSpPr>
            <p:nvPr/>
          </p:nvGrpSpPr>
          <p:grpSpPr bwMode="auto">
            <a:xfrm>
              <a:off x="9886807" y="6190824"/>
              <a:ext cx="2343576" cy="745272"/>
              <a:chOff x="-1" y="-1"/>
              <a:chExt cx="2343575" cy="745271"/>
            </a:xfrm>
          </p:grpSpPr>
          <p:sp>
            <p:nvSpPr>
              <p:cNvPr id="18483" name="Shape 223"/>
              <p:cNvSpPr>
                <a:spLocks/>
              </p:cNvSpPr>
              <p:nvPr/>
            </p:nvSpPr>
            <p:spPr bwMode="auto">
              <a:xfrm>
                <a:off x="-1" y="-1"/>
                <a:ext cx="2343575" cy="745271"/>
              </a:xfrm>
              <a:custGeom>
                <a:avLst/>
                <a:gdLst>
                  <a:gd name="T0" fmla="*/ 2147483647 w 21600"/>
                  <a:gd name="T1" fmla="*/ 443614260 h 21600"/>
                  <a:gd name="T2" fmla="*/ 2147483647 w 21600"/>
                  <a:gd name="T3" fmla="*/ 443614260 h 21600"/>
                  <a:gd name="T4" fmla="*/ 2147483647 w 21600"/>
                  <a:gd name="T5" fmla="*/ 443614260 h 21600"/>
                  <a:gd name="T6" fmla="*/ 2147483647 w 21600"/>
                  <a:gd name="T7" fmla="*/ 44361426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18985" y="0"/>
                    </a:lnTo>
                    <a:lnTo>
                      <a:pt x="21600" y="10800"/>
                    </a:lnTo>
                    <a:lnTo>
                      <a:pt x="18985" y="21600"/>
                    </a:lnTo>
                    <a:lnTo>
                      <a:pt x="0" y="21600"/>
                    </a:lnTo>
                    <a:lnTo>
                      <a:pt x="2615" y="10800"/>
                    </a:lnTo>
                    <a:close/>
                  </a:path>
                </a:pathLst>
              </a:custGeom>
              <a:solidFill>
                <a:srgbClr val="376092"/>
              </a:solidFill>
              <a:ln w="25400" cap="flat">
                <a:solidFill>
                  <a:srgbClr val="3A5E8A"/>
                </a:solidFill>
                <a:prstDash val="solid"/>
                <a:round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endParaRPr lang="en-US"/>
              </a:p>
            </p:txBody>
          </p:sp>
          <p:sp>
            <p:nvSpPr>
              <p:cNvPr id="18484" name="Shape 224"/>
              <p:cNvSpPr>
                <a:spLocks noChangeArrowheads="1"/>
              </p:cNvSpPr>
              <p:nvPr/>
            </p:nvSpPr>
            <p:spPr bwMode="auto">
              <a:xfrm>
                <a:off x="523730" y="109131"/>
                <a:ext cx="1776079" cy="527007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 anchor="ctr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1600">
                    <a:solidFill>
                      <a:srgbClr val="FFFFFF"/>
                    </a:solidFill>
                    <a:latin typeface="Calibri" pitchFamily="34" charset="0"/>
                    <a:sym typeface="Calibri" pitchFamily="34" charset="0"/>
                  </a:rPr>
                  <a:t>Integrated</a:t>
                </a:r>
              </a:p>
            </p:txBody>
          </p:sp>
        </p:grpSp>
        <p:grpSp>
          <p:nvGrpSpPr>
            <p:cNvPr id="18464" name="Group 228"/>
            <p:cNvGrpSpPr>
              <a:grpSpLocks/>
            </p:cNvGrpSpPr>
            <p:nvPr/>
          </p:nvGrpSpPr>
          <p:grpSpPr bwMode="auto">
            <a:xfrm>
              <a:off x="3470205" y="6984877"/>
              <a:ext cx="8760180" cy="580252"/>
              <a:chOff x="0" y="125750"/>
              <a:chExt cx="8760178" cy="580251"/>
            </a:xfrm>
          </p:grpSpPr>
          <p:sp>
            <p:nvSpPr>
              <p:cNvPr id="18481" name="Shape 226"/>
              <p:cNvSpPr>
                <a:spLocks/>
              </p:cNvSpPr>
              <p:nvPr/>
            </p:nvSpPr>
            <p:spPr bwMode="auto">
              <a:xfrm>
                <a:off x="0" y="125750"/>
                <a:ext cx="8760178" cy="580251"/>
              </a:xfrm>
              <a:custGeom>
                <a:avLst/>
                <a:gdLst>
                  <a:gd name="T0" fmla="*/ 2147483647 w 21600"/>
                  <a:gd name="T1" fmla="*/ 209368293 h 21600"/>
                  <a:gd name="T2" fmla="*/ 2147483647 w 21600"/>
                  <a:gd name="T3" fmla="*/ 209368293 h 21600"/>
                  <a:gd name="T4" fmla="*/ 2147483647 w 21600"/>
                  <a:gd name="T5" fmla="*/ 209368293 h 21600"/>
                  <a:gd name="T6" fmla="*/ 2147483647 w 21600"/>
                  <a:gd name="T7" fmla="*/ 209368293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0900" y="0"/>
                    </a:lnTo>
                    <a:lnTo>
                      <a:pt x="21600" y="10800"/>
                    </a:lnTo>
                    <a:lnTo>
                      <a:pt x="20900" y="21600"/>
                    </a:lnTo>
                    <a:lnTo>
                      <a:pt x="0" y="21600"/>
                    </a:lnTo>
                    <a:lnTo>
                      <a:pt x="700" y="1080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>
                <a:solidFill>
                  <a:srgbClr val="3A5E8A"/>
                </a:solidFill>
                <a:prstDash val="solid"/>
                <a:round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endParaRPr lang="en-US"/>
              </a:p>
            </p:txBody>
          </p:sp>
          <p:sp>
            <p:nvSpPr>
              <p:cNvPr id="18482" name="Shape 227"/>
              <p:cNvSpPr>
                <a:spLocks noChangeArrowheads="1"/>
              </p:cNvSpPr>
              <p:nvPr/>
            </p:nvSpPr>
            <p:spPr bwMode="auto">
              <a:xfrm>
                <a:off x="283749" y="178994"/>
                <a:ext cx="8192682" cy="527007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 anchor="ctr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sz="1600">
                    <a:solidFill>
                      <a:srgbClr val="FFFFFF"/>
                    </a:solidFill>
                    <a:latin typeface="Calibri" pitchFamily="34" charset="0"/>
                    <a:sym typeface="Calibri" pitchFamily="34" charset="0"/>
                  </a:rPr>
                  <a:t>Public</a:t>
                </a:r>
              </a:p>
            </p:txBody>
          </p:sp>
        </p:grpSp>
        <p:grpSp>
          <p:nvGrpSpPr>
            <p:cNvPr id="18465" name="Group 231"/>
            <p:cNvGrpSpPr>
              <a:grpSpLocks/>
            </p:cNvGrpSpPr>
            <p:nvPr/>
          </p:nvGrpSpPr>
          <p:grpSpPr bwMode="auto">
            <a:xfrm>
              <a:off x="1706882" y="6190824"/>
              <a:ext cx="2081673" cy="745272"/>
              <a:chOff x="0" y="-1"/>
              <a:chExt cx="2081671" cy="745271"/>
            </a:xfrm>
          </p:grpSpPr>
          <p:sp>
            <p:nvSpPr>
              <p:cNvPr id="18479" name="Shape 229"/>
              <p:cNvSpPr>
                <a:spLocks/>
              </p:cNvSpPr>
              <p:nvPr/>
            </p:nvSpPr>
            <p:spPr bwMode="auto">
              <a:xfrm>
                <a:off x="0" y="-1"/>
                <a:ext cx="2081671" cy="745271"/>
              </a:xfrm>
              <a:custGeom>
                <a:avLst/>
                <a:gdLst>
                  <a:gd name="T0" fmla="*/ 2147483647 w 21600"/>
                  <a:gd name="T1" fmla="*/ 443614260 h 21600"/>
                  <a:gd name="T2" fmla="*/ 2147483647 w 21600"/>
                  <a:gd name="T3" fmla="*/ 443614260 h 21600"/>
                  <a:gd name="T4" fmla="*/ 2147483647 w 21600"/>
                  <a:gd name="T5" fmla="*/ 443614260 h 21600"/>
                  <a:gd name="T6" fmla="*/ 2147483647 w 21600"/>
                  <a:gd name="T7" fmla="*/ 44361426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18656" y="0"/>
                    </a:lnTo>
                    <a:lnTo>
                      <a:pt x="21600" y="10800"/>
                    </a:lnTo>
                    <a:lnTo>
                      <a:pt x="18656" y="21600"/>
                    </a:lnTo>
                    <a:lnTo>
                      <a:pt x="0" y="21600"/>
                    </a:lnTo>
                    <a:lnTo>
                      <a:pt x="2944" y="10800"/>
                    </a:lnTo>
                    <a:close/>
                  </a:path>
                </a:pathLst>
              </a:custGeom>
              <a:solidFill>
                <a:srgbClr val="B9CDE5"/>
              </a:solidFill>
              <a:ln w="25400" cap="flat">
                <a:solidFill>
                  <a:srgbClr val="3A5E8A"/>
                </a:solidFill>
                <a:prstDash val="solid"/>
                <a:round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endParaRPr lang="en-US"/>
              </a:p>
            </p:txBody>
          </p:sp>
          <p:sp>
            <p:nvSpPr>
              <p:cNvPr id="18480" name="Shape 230"/>
              <p:cNvSpPr>
                <a:spLocks noChangeArrowheads="1"/>
              </p:cNvSpPr>
              <p:nvPr/>
            </p:nvSpPr>
            <p:spPr bwMode="auto">
              <a:xfrm>
                <a:off x="399322" y="109131"/>
                <a:ext cx="1514177" cy="527007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 anchor="ctr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1600">
                    <a:solidFill>
                      <a:srgbClr val="FFFFFF"/>
                    </a:solidFill>
                    <a:latin typeface="Calibri" pitchFamily="34" charset="0"/>
                    <a:sym typeface="Calibri" pitchFamily="34" charset="0"/>
                  </a:rPr>
                  <a:t>Hobbyist</a:t>
                </a:r>
              </a:p>
            </p:txBody>
          </p:sp>
        </p:grpSp>
        <p:sp>
          <p:nvSpPr>
            <p:cNvPr id="91" name="Shape 233"/>
            <p:cNvSpPr/>
            <p:nvPr/>
          </p:nvSpPr>
          <p:spPr>
            <a:xfrm>
              <a:off x="7965375" y="5113711"/>
              <a:ext cx="1883587" cy="919282"/>
            </a:xfrm>
            <a:prstGeom prst="rect">
              <a:avLst/>
            </a:prstGeom>
            <a:gradFill flip="none" rotWithShape="1">
              <a:gsLst>
                <a:gs pos="0">
                  <a:srgbClr val="FFD1BB"/>
                </a:gs>
                <a:gs pos="35000">
                  <a:srgbClr val="FFDECF"/>
                </a:gs>
                <a:gs pos="100000">
                  <a:srgbClr val="FFF2ED"/>
                </a:gs>
              </a:gsLst>
              <a:lin ang="16200000" scaled="0"/>
            </a:gradFill>
            <a:ln w="9525" cap="flat">
              <a:solidFill>
                <a:srgbClr val="F6924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45719" tIns="45719" rIns="45719" bIns="45719">
              <a:spAutoFit/>
            </a:bodyPr>
            <a:lstStyle>
              <a:lvl1pPr>
                <a:defRPr sz="20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600" dirty="0" smtClean="0"/>
                <a:t>Geo</a:t>
              </a:r>
              <a:r>
                <a:rPr lang="en-US" sz="1600" dirty="0" smtClean="0"/>
                <a:t>-</a:t>
              </a:r>
              <a:r>
                <a:rPr sz="1600" dirty="0" smtClean="0"/>
                <a:t>fencing </a:t>
              </a:r>
              <a:r>
                <a:rPr sz="1600" dirty="0"/>
                <a:t>Technologies </a:t>
              </a:r>
            </a:p>
          </p:txBody>
        </p:sp>
        <p:sp>
          <p:nvSpPr>
            <p:cNvPr id="92" name="Shape 234"/>
            <p:cNvSpPr/>
            <p:nvPr/>
          </p:nvSpPr>
          <p:spPr>
            <a:xfrm>
              <a:off x="10001977" y="5113711"/>
              <a:ext cx="1943931" cy="869858"/>
            </a:xfrm>
            <a:prstGeom prst="rect">
              <a:avLst/>
            </a:prstGeom>
            <a:gradFill flip="none" rotWithShape="1">
              <a:gsLst>
                <a:gs pos="0">
                  <a:srgbClr val="FFD1BB"/>
                </a:gs>
                <a:gs pos="35000">
                  <a:srgbClr val="FFDECF"/>
                </a:gs>
                <a:gs pos="100000">
                  <a:srgbClr val="FFF2ED"/>
                </a:gs>
              </a:gsLst>
              <a:lin ang="16200000" scaled="0"/>
            </a:gradFill>
            <a:ln w="9525" cap="flat">
              <a:solidFill>
                <a:srgbClr val="F6924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45719" tIns="45719" rIns="45719" bIns="45719">
              <a:spAutoFit/>
            </a:bodyPr>
            <a:lstStyle>
              <a:lvl1pPr>
                <a:defRPr sz="20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500" dirty="0"/>
                <a:t>Airborne Detect &amp; Avoid</a:t>
              </a:r>
            </a:p>
          </p:txBody>
        </p:sp>
        <p:sp>
          <p:nvSpPr>
            <p:cNvPr id="18468" name="Shape 235"/>
            <p:cNvSpPr>
              <a:spLocks noChangeArrowheads="1"/>
            </p:cNvSpPr>
            <p:nvPr/>
          </p:nvSpPr>
          <p:spPr bwMode="auto">
            <a:xfrm>
              <a:off x="4492980" y="3580834"/>
              <a:ext cx="282222" cy="295771"/>
            </a:xfrm>
            <a:prstGeom prst="diamond">
              <a:avLst/>
            </a:prstGeom>
            <a:solidFill>
              <a:srgbClr val="4F81BD">
                <a:alpha val="56078"/>
              </a:srgbClr>
            </a:solidFill>
            <a:ln w="25400">
              <a:solidFill>
                <a:srgbClr val="3A5E8A">
                  <a:alpha val="56862"/>
                </a:srgbClr>
              </a:solidFill>
              <a:round/>
              <a:headEnd/>
              <a:tailEnd/>
            </a:ln>
          </p:spPr>
          <p:txBody>
            <a:bodyPr lIns="50800" tIns="50800" rIns="50800" bIns="50800" anchor="ctr"/>
            <a:lstStyle/>
            <a:p>
              <a:pPr>
                <a:spcBef>
                  <a:spcPts val="2100"/>
                </a:spcBef>
              </a:pPr>
              <a:endParaRPr lang="en-US" sz="2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18469" name="Shape 236"/>
            <p:cNvSpPr>
              <a:spLocks noChangeArrowheads="1"/>
            </p:cNvSpPr>
            <p:nvPr/>
          </p:nvSpPr>
          <p:spPr bwMode="auto">
            <a:xfrm>
              <a:off x="9304303" y="1508194"/>
              <a:ext cx="282224" cy="293513"/>
            </a:xfrm>
            <a:prstGeom prst="diamond">
              <a:avLst/>
            </a:prstGeom>
            <a:solidFill>
              <a:srgbClr val="4F81BD">
                <a:alpha val="56078"/>
              </a:srgbClr>
            </a:solidFill>
            <a:ln w="25400">
              <a:solidFill>
                <a:srgbClr val="3A5E8A">
                  <a:alpha val="56862"/>
                </a:srgbClr>
              </a:solidFill>
              <a:round/>
              <a:headEnd/>
              <a:tailEnd/>
            </a:ln>
          </p:spPr>
          <p:txBody>
            <a:bodyPr lIns="50800" tIns="50800" rIns="50800" bIns="50800" anchor="ctr"/>
            <a:lstStyle/>
            <a:p>
              <a:pPr>
                <a:spcBef>
                  <a:spcPts val="2100"/>
                </a:spcBef>
              </a:pPr>
              <a:endParaRPr lang="en-US" sz="2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18470" name="Shape 237"/>
            <p:cNvSpPr>
              <a:spLocks noChangeShapeType="1"/>
            </p:cNvSpPr>
            <p:nvPr/>
          </p:nvSpPr>
          <p:spPr bwMode="auto">
            <a:xfrm>
              <a:off x="3777535" y="4137675"/>
              <a:ext cx="11019" cy="817881"/>
            </a:xfrm>
            <a:prstGeom prst="line">
              <a:avLst/>
            </a:prstGeom>
            <a:noFill/>
            <a:ln w="19050">
              <a:solidFill>
                <a:srgbClr val="4A7EBB"/>
              </a:solidFill>
              <a:round/>
              <a:headEnd/>
              <a:tailEnd/>
            </a:ln>
          </p:spPr>
          <p:txBody>
            <a:bodyPr lIns="45718" tIns="45718" rIns="45718" bIns="45718"/>
            <a:lstStyle/>
            <a:p>
              <a:endParaRPr lang="en-US"/>
            </a:p>
          </p:txBody>
        </p:sp>
        <p:sp>
          <p:nvSpPr>
            <p:cNvPr id="18471" name="Shape 238"/>
            <p:cNvSpPr>
              <a:spLocks noChangeShapeType="1"/>
            </p:cNvSpPr>
            <p:nvPr/>
          </p:nvSpPr>
          <p:spPr bwMode="auto">
            <a:xfrm>
              <a:off x="5793884" y="3173760"/>
              <a:ext cx="2" cy="973164"/>
            </a:xfrm>
            <a:prstGeom prst="line">
              <a:avLst/>
            </a:prstGeom>
            <a:noFill/>
            <a:ln w="19050">
              <a:solidFill>
                <a:srgbClr val="4A7EBB"/>
              </a:solidFill>
              <a:round/>
              <a:headEnd/>
              <a:tailEnd/>
            </a:ln>
          </p:spPr>
          <p:txBody>
            <a:bodyPr lIns="45718" tIns="45718" rIns="45718" bIns="45718"/>
            <a:lstStyle/>
            <a:p>
              <a:endParaRPr lang="en-US"/>
            </a:p>
          </p:txBody>
        </p:sp>
        <p:sp>
          <p:nvSpPr>
            <p:cNvPr id="18472" name="Shape 239"/>
            <p:cNvSpPr>
              <a:spLocks noChangeShapeType="1"/>
            </p:cNvSpPr>
            <p:nvPr/>
          </p:nvSpPr>
          <p:spPr bwMode="auto">
            <a:xfrm>
              <a:off x="7817628" y="2195978"/>
              <a:ext cx="1" cy="977783"/>
            </a:xfrm>
            <a:prstGeom prst="line">
              <a:avLst/>
            </a:prstGeom>
            <a:noFill/>
            <a:ln w="19050">
              <a:solidFill>
                <a:srgbClr val="4A7EBB"/>
              </a:solidFill>
              <a:round/>
              <a:headEnd/>
              <a:tailEnd/>
            </a:ln>
          </p:spPr>
          <p:txBody>
            <a:bodyPr lIns="45718" tIns="45718" rIns="45718" bIns="45718"/>
            <a:lstStyle/>
            <a:p>
              <a:endParaRPr lang="en-US"/>
            </a:p>
          </p:txBody>
        </p:sp>
        <p:sp>
          <p:nvSpPr>
            <p:cNvPr id="18473" name="Shape 240"/>
            <p:cNvSpPr>
              <a:spLocks noChangeShapeType="1"/>
            </p:cNvSpPr>
            <p:nvPr/>
          </p:nvSpPr>
          <p:spPr bwMode="auto">
            <a:xfrm flipH="1">
              <a:off x="9883712" y="1041197"/>
              <a:ext cx="0" cy="1154782"/>
            </a:xfrm>
            <a:prstGeom prst="line">
              <a:avLst/>
            </a:prstGeom>
            <a:noFill/>
            <a:ln w="19050">
              <a:solidFill>
                <a:srgbClr val="4A7EBB"/>
              </a:solidFill>
              <a:round/>
              <a:headEnd/>
              <a:tailEnd/>
            </a:ln>
          </p:spPr>
          <p:txBody>
            <a:bodyPr lIns="45718" tIns="45718" rIns="45718" bIns="45718"/>
            <a:lstStyle/>
            <a:p>
              <a:endParaRPr lang="en-US"/>
            </a:p>
          </p:txBody>
        </p:sp>
        <p:sp>
          <p:nvSpPr>
            <p:cNvPr id="18474" name="Shape 241"/>
            <p:cNvSpPr>
              <a:spLocks noChangeArrowheads="1"/>
            </p:cNvSpPr>
            <p:nvPr/>
          </p:nvSpPr>
          <p:spPr bwMode="auto">
            <a:xfrm>
              <a:off x="6142132" y="1515663"/>
              <a:ext cx="1823243" cy="38056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>
              <a:spAutoFit/>
            </a:bodyPr>
            <a:lstStyle/>
            <a:p>
              <a:pPr>
                <a:spcBef>
                  <a:spcPts val="700"/>
                </a:spcBef>
              </a:pPr>
              <a:r>
                <a:rPr lang="en-US" sz="1000">
                  <a:solidFill>
                    <a:srgbClr val="595959"/>
                  </a:solidFill>
                </a:rPr>
                <a:t>Pathfinder 2 EVLOS</a:t>
              </a:r>
            </a:p>
          </p:txBody>
        </p:sp>
        <p:sp>
          <p:nvSpPr>
            <p:cNvPr id="18475" name="Shape 242"/>
            <p:cNvSpPr>
              <a:spLocks noChangeArrowheads="1"/>
            </p:cNvSpPr>
            <p:nvPr/>
          </p:nvSpPr>
          <p:spPr bwMode="auto">
            <a:xfrm>
              <a:off x="7941668" y="1120273"/>
              <a:ext cx="1782296" cy="38056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>
              <a:spAutoFit/>
            </a:bodyPr>
            <a:lstStyle/>
            <a:p>
              <a:pPr>
                <a:spcBef>
                  <a:spcPts val="700"/>
                </a:spcBef>
              </a:pPr>
              <a:r>
                <a:rPr lang="en-US" sz="1000">
                  <a:solidFill>
                    <a:srgbClr val="595959"/>
                  </a:solidFill>
                </a:rPr>
                <a:t>Pathfinder 3 BVLOS</a:t>
              </a:r>
            </a:p>
          </p:txBody>
        </p:sp>
        <p:sp>
          <p:nvSpPr>
            <p:cNvPr id="18476" name="Shape 243"/>
            <p:cNvSpPr>
              <a:spLocks noChangeArrowheads="1"/>
            </p:cNvSpPr>
            <p:nvPr/>
          </p:nvSpPr>
          <p:spPr bwMode="auto">
            <a:xfrm>
              <a:off x="2747796" y="3257850"/>
              <a:ext cx="2734865" cy="38056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>
              <a:spAutoFit/>
            </a:bodyPr>
            <a:lstStyle/>
            <a:p>
              <a:pPr>
                <a:spcBef>
                  <a:spcPts val="700"/>
                </a:spcBef>
              </a:pPr>
              <a:r>
                <a:rPr lang="en-US" sz="1000">
                  <a:solidFill>
                    <a:srgbClr val="595959"/>
                  </a:solidFill>
                </a:rPr>
                <a:t>Pathfinder 1 VLOS Over People</a:t>
              </a:r>
            </a:p>
          </p:txBody>
        </p:sp>
        <p:sp>
          <p:nvSpPr>
            <p:cNvPr id="18477" name="Shape 245"/>
            <p:cNvSpPr>
              <a:spLocks noChangeArrowheads="1"/>
            </p:cNvSpPr>
            <p:nvPr/>
          </p:nvSpPr>
          <p:spPr bwMode="auto">
            <a:xfrm>
              <a:off x="0" y="6497576"/>
              <a:ext cx="1465491" cy="711702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1200">
                  <a:solidFill>
                    <a:srgbClr val="002060"/>
                  </a:solidFill>
                </a:rPr>
                <a:t>Sectors Framework</a:t>
              </a:r>
            </a:p>
          </p:txBody>
        </p:sp>
        <p:sp>
          <p:nvSpPr>
            <p:cNvPr id="18478" name="Shape 246"/>
            <p:cNvSpPr>
              <a:spLocks noChangeArrowheads="1"/>
            </p:cNvSpPr>
            <p:nvPr/>
          </p:nvSpPr>
          <p:spPr bwMode="auto">
            <a:xfrm>
              <a:off x="7721601" y="1794934"/>
              <a:ext cx="282223" cy="295769"/>
            </a:xfrm>
            <a:prstGeom prst="diamond">
              <a:avLst/>
            </a:prstGeom>
            <a:solidFill>
              <a:srgbClr val="4F81BD">
                <a:alpha val="56078"/>
              </a:srgbClr>
            </a:solidFill>
            <a:ln w="25400">
              <a:solidFill>
                <a:srgbClr val="3A5E8A">
                  <a:alpha val="56862"/>
                </a:srgbClr>
              </a:solidFill>
              <a:round/>
              <a:headEnd/>
              <a:tailEnd/>
            </a:ln>
          </p:spPr>
          <p:txBody>
            <a:bodyPr lIns="50800" tIns="50800" rIns="50800" bIns="50800" anchor="ctr"/>
            <a:lstStyle/>
            <a:p>
              <a:pPr>
                <a:spcBef>
                  <a:spcPts val="2100"/>
                </a:spcBef>
              </a:pPr>
              <a:endParaRPr lang="en-US" sz="2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18435" name="Shape 196"/>
          <p:cNvSpPr>
            <a:spLocks noChangeArrowheads="1"/>
          </p:cNvSpPr>
          <p:nvPr/>
        </p:nvSpPr>
        <p:spPr bwMode="auto">
          <a:xfrm>
            <a:off x="2824163" y="990600"/>
            <a:ext cx="2863850" cy="461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/>
            <a:r>
              <a:rPr lang="en-US" sz="1200" b="1">
                <a:solidFill>
                  <a:srgbClr val="4F81BD"/>
                </a:solidFill>
                <a:ea typeface="Calibri" pitchFamily="34" charset="0"/>
                <a:cs typeface="Arial" charset="0"/>
                <a:sym typeface="Calibri" pitchFamily="34" charset="0"/>
              </a:rPr>
              <a:t>Commercial Small UAS, VLOS</a:t>
            </a:r>
            <a:br>
              <a:rPr lang="en-US" sz="1200" b="1">
                <a:solidFill>
                  <a:srgbClr val="4F81BD"/>
                </a:solidFill>
                <a:ea typeface="Calibri" pitchFamily="34" charset="0"/>
                <a:cs typeface="Arial" charset="0"/>
                <a:sym typeface="Calibri" pitchFamily="34" charset="0"/>
              </a:rPr>
            </a:br>
            <a:r>
              <a:rPr lang="en-US" sz="1200" b="1">
                <a:solidFill>
                  <a:srgbClr val="4F81BD"/>
                </a:solidFill>
                <a:ea typeface="Calibri" pitchFamily="34" charset="0"/>
                <a:cs typeface="Arial" charset="0"/>
                <a:sym typeface="Calibri" pitchFamily="34" charset="0"/>
              </a:rPr>
              <a:t>(Part 107 and Ops over People Rule)</a:t>
            </a:r>
          </a:p>
        </p:txBody>
      </p:sp>
      <p:sp>
        <p:nvSpPr>
          <p:cNvPr id="18436" name="Shape 215"/>
          <p:cNvSpPr>
            <a:spLocks noChangeArrowheads="1"/>
          </p:cNvSpPr>
          <p:nvPr/>
        </p:nvSpPr>
        <p:spPr bwMode="auto">
          <a:xfrm>
            <a:off x="5792788" y="990600"/>
            <a:ext cx="1500187" cy="646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/>
            <a:r>
              <a:rPr lang="en-US" sz="1200" b="1">
                <a:solidFill>
                  <a:srgbClr val="4F81BD"/>
                </a:solidFill>
                <a:ea typeface="Calibri" pitchFamily="34" charset="0"/>
                <a:cs typeface="Arial" charset="0"/>
                <a:sym typeface="Calibri" pitchFamily="34" charset="0"/>
              </a:rPr>
              <a:t>BVLOS / Extended Operations </a:t>
            </a:r>
          </a:p>
          <a:p>
            <a:pPr algn="ctr"/>
            <a:r>
              <a:rPr lang="en-US" sz="1200" b="1">
                <a:solidFill>
                  <a:srgbClr val="4F81BD"/>
                </a:solidFill>
                <a:ea typeface="Calibri" pitchFamily="34" charset="0"/>
                <a:cs typeface="Arial" charset="0"/>
                <a:sym typeface="Calibri" pitchFamily="34" charset="0"/>
              </a:rPr>
              <a:t>(Part 107.xx)</a:t>
            </a:r>
          </a:p>
        </p:txBody>
      </p:sp>
      <p:sp>
        <p:nvSpPr>
          <p:cNvPr id="18437" name="Shape 216"/>
          <p:cNvSpPr>
            <a:spLocks noChangeArrowheads="1"/>
          </p:cNvSpPr>
          <p:nvPr/>
        </p:nvSpPr>
        <p:spPr bwMode="auto">
          <a:xfrm>
            <a:off x="7412038" y="1017588"/>
            <a:ext cx="1339850" cy="4603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/>
            <a:r>
              <a:rPr lang="en-US" sz="1200" b="1">
                <a:solidFill>
                  <a:srgbClr val="4F81BD"/>
                </a:solidFill>
                <a:ea typeface="Calibri" pitchFamily="34" charset="0"/>
                <a:cs typeface="Arial" charset="0"/>
                <a:sym typeface="Calibri" pitchFamily="34" charset="0"/>
              </a:rPr>
              <a:t>Integrated</a:t>
            </a:r>
          </a:p>
          <a:p>
            <a:pPr algn="ctr"/>
            <a:r>
              <a:rPr lang="en-US" sz="1200" b="1">
                <a:solidFill>
                  <a:srgbClr val="4F81BD"/>
                </a:solidFill>
                <a:ea typeface="Calibri" pitchFamily="34" charset="0"/>
                <a:cs typeface="Arial" charset="0"/>
                <a:sym typeface="Calibri" pitchFamily="34" charset="0"/>
              </a:rPr>
              <a:t>(Part xx)</a:t>
            </a:r>
          </a:p>
        </p:txBody>
      </p:sp>
      <p:sp>
        <p:nvSpPr>
          <p:cNvPr id="18438" name="Shape 232"/>
          <p:cNvSpPr>
            <a:spLocks noChangeArrowheads="1"/>
          </p:cNvSpPr>
          <p:nvPr/>
        </p:nvSpPr>
        <p:spPr bwMode="auto">
          <a:xfrm>
            <a:off x="1373188" y="990600"/>
            <a:ext cx="1417637" cy="461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/>
            <a:r>
              <a:rPr lang="en-US" sz="1200" b="1">
                <a:solidFill>
                  <a:srgbClr val="4F81BD"/>
                </a:solidFill>
                <a:ea typeface="Calibri" pitchFamily="34" charset="0"/>
                <a:cs typeface="Arial" charset="0"/>
                <a:sym typeface="Calibri" pitchFamily="34" charset="0"/>
              </a:rPr>
              <a:t>Hobbyist, VLOS</a:t>
            </a:r>
          </a:p>
          <a:p>
            <a:pPr algn="ctr"/>
            <a:r>
              <a:rPr lang="en-US" sz="1200" b="1">
                <a:solidFill>
                  <a:srgbClr val="4F81BD"/>
                </a:solidFill>
                <a:ea typeface="Calibri" pitchFamily="34" charset="0"/>
                <a:cs typeface="Arial" charset="0"/>
                <a:sym typeface="Calibri" pitchFamily="34" charset="0"/>
              </a:rPr>
              <a:t>(Part 101-E)</a:t>
            </a:r>
          </a:p>
        </p:txBody>
      </p:sp>
      <p:sp>
        <p:nvSpPr>
          <p:cNvPr id="18439" name="Shape 200"/>
          <p:cNvSpPr>
            <a:spLocks noChangeArrowheads="1"/>
          </p:cNvSpPr>
          <p:nvPr/>
        </p:nvSpPr>
        <p:spPr bwMode="auto">
          <a:xfrm>
            <a:off x="4375150" y="3305175"/>
            <a:ext cx="1312863" cy="1323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tIns="45719" rIns="45719" bIns="45719" anchor="ctr">
            <a:spAutoFit/>
          </a:bodyPr>
          <a:lstStyle/>
          <a:p>
            <a:pPr algn="ctr"/>
            <a:r>
              <a:rPr lang="en-US" sz="1600">
                <a:solidFill>
                  <a:srgbClr val="262626"/>
                </a:solidFill>
                <a:latin typeface="Calibri" pitchFamily="34" charset="0"/>
                <a:sym typeface="Calibri" pitchFamily="34" charset="0"/>
              </a:rPr>
              <a:t>Automated</a:t>
            </a:r>
          </a:p>
          <a:p>
            <a:pPr algn="ctr"/>
            <a:r>
              <a:rPr lang="en-US" sz="1600">
                <a:solidFill>
                  <a:srgbClr val="262626"/>
                </a:solidFill>
                <a:latin typeface="Calibri" pitchFamily="34" charset="0"/>
                <a:sym typeface="Calibri" pitchFamily="34" charset="0"/>
              </a:rPr>
              <a:t>Airspace Notification &amp; Authorization</a:t>
            </a:r>
          </a:p>
          <a:p>
            <a:pPr algn="ctr"/>
            <a:r>
              <a:rPr lang="en-US" sz="1600">
                <a:solidFill>
                  <a:srgbClr val="262626"/>
                </a:solidFill>
                <a:latin typeface="Calibri" pitchFamily="34" charset="0"/>
                <a:sym typeface="Calibri" pitchFamily="34" charset="0"/>
              </a:rPr>
              <a:t>Tools </a:t>
            </a:r>
          </a:p>
        </p:txBody>
      </p:sp>
      <p:sp>
        <p:nvSpPr>
          <p:cNvPr id="124" name="Shape 198"/>
          <p:cNvSpPr/>
          <p:nvPr/>
        </p:nvSpPr>
        <p:spPr>
          <a:xfrm>
            <a:off x="1295400" y="4292600"/>
            <a:ext cx="1409700" cy="584200"/>
          </a:xfrm>
          <a:prstGeom prst="rect">
            <a:avLst/>
          </a:prstGeom>
          <a:gradFill flip="none" rotWithShape="1">
            <a:gsLst>
              <a:gs pos="0">
                <a:srgbClr val="FFD1BB"/>
              </a:gs>
              <a:gs pos="35000">
                <a:srgbClr val="FFDECF"/>
              </a:gs>
              <a:gs pos="100000">
                <a:srgbClr val="FFF2ED"/>
              </a:gs>
            </a:gsLst>
            <a:lin ang="16200000" scaled="0"/>
          </a:gradFill>
          <a:ln w="9525" cap="flat">
            <a:solidFill>
              <a:srgbClr val="F6924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lIns="45719" tIns="45719" rIns="45719" bIns="4571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Registration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Website</a:t>
            </a:r>
          </a:p>
        </p:txBody>
      </p:sp>
      <p:sp>
        <p:nvSpPr>
          <p:cNvPr id="125" name="Shape 202"/>
          <p:cNvSpPr/>
          <p:nvPr/>
        </p:nvSpPr>
        <p:spPr>
          <a:xfrm>
            <a:off x="5862638" y="3171825"/>
            <a:ext cx="1392237" cy="113982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5719" tIns="45719" rIns="45719" bIns="4571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>
                <a:solidFill>
                  <a:srgbClr val="262626"/>
                </a:solidFill>
                <a:ea typeface="Calibri"/>
                <a:cs typeface="Calibri"/>
                <a:sym typeface="Calibri"/>
              </a:rPr>
              <a:t>Low Altitude  Automation and Scheduling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>
                <a:solidFill>
                  <a:srgbClr val="262626"/>
                </a:solidFill>
                <a:ea typeface="Calibri"/>
                <a:cs typeface="Calibri"/>
                <a:sym typeface="Calibri"/>
              </a:rPr>
              <a:t>(UTM</a:t>
            </a:r>
            <a:r>
              <a:rPr sz="2000" dirty="0">
                <a:solidFill>
                  <a:srgbClr val="262626"/>
                </a:solidFill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2" name="Left Brace 1"/>
          <p:cNvSpPr/>
          <p:nvPr/>
        </p:nvSpPr>
        <p:spPr bwMode="auto">
          <a:xfrm>
            <a:off x="914400" y="5110163"/>
            <a:ext cx="228600" cy="757237"/>
          </a:xfrm>
          <a:prstGeom prst="leftBrace">
            <a:avLst/>
          </a:prstGeom>
          <a:ln w="19050"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pitchFamily="34" charset="0"/>
            </a:endParaRPr>
          </a:p>
        </p:txBody>
      </p:sp>
      <p:sp>
        <p:nvSpPr>
          <p:cNvPr id="60" name="Shape 199"/>
          <p:cNvSpPr/>
          <p:nvPr/>
        </p:nvSpPr>
        <p:spPr bwMode="auto">
          <a:xfrm>
            <a:off x="7372350" y="3143250"/>
            <a:ext cx="1427163" cy="1168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3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600" dirty="0">
                <a:solidFill>
                  <a:srgbClr val="262626"/>
                </a:solidFill>
                <a:ea typeface="Calibri"/>
                <a:cs typeface="Calibri"/>
                <a:sym typeface="Calibri"/>
              </a:rPr>
              <a:t>ATM System Integration </a:t>
            </a:r>
            <a:endParaRPr sz="1600" dirty="0">
              <a:solidFill>
                <a:srgbClr val="262626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04800" y="5943026"/>
            <a:ext cx="1829278" cy="762574"/>
            <a:chOff x="6915760" y="228603"/>
            <a:chExt cx="1829278" cy="762574"/>
          </a:xfrm>
        </p:grpSpPr>
        <p:pic>
          <p:nvPicPr>
            <p:cNvPr id="65" name="Picture 64" descr="Screen Shot 2016-04-30 at 8.14.3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760" y="228603"/>
              <a:ext cx="800308" cy="761997"/>
            </a:xfrm>
            <a:prstGeom prst="ellipse">
              <a:avLst/>
            </a:prstGeom>
          </p:spPr>
        </p:pic>
        <p:pic>
          <p:nvPicPr>
            <p:cNvPr id="66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565" y="234950"/>
              <a:ext cx="857473" cy="75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" name="Slide Number Placeholder 2"/>
          <p:cNvSpPr txBox="1">
            <a:spLocks/>
          </p:cNvSpPr>
          <p:nvPr/>
        </p:nvSpPr>
        <p:spPr bwMode="auto">
          <a:xfrm>
            <a:off x="6638925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177532-1E39-4823-85C9-ABD1D47767BC}" type="slidenum">
              <a:rPr lang="en-US" altLang="en-US" sz="1800" b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800" b="0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18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4048" y="228599"/>
            <a:ext cx="8159877" cy="667512"/>
          </a:xfrm>
        </p:spPr>
        <p:txBody>
          <a:bodyPr anchor="ctr">
            <a:normAutofit/>
          </a:bodyPr>
          <a:lstStyle/>
          <a:p>
            <a:r>
              <a:rPr lang="en-US" altLang="en-US" sz="3200" dirty="0" smtClean="0">
                <a:latin typeface="Calibri" pitchFamily="34" charset="0"/>
                <a:cs typeface="Calibri" pitchFamily="34" charset="0"/>
              </a:rPr>
              <a:t>UTM Principles </a:t>
            </a:r>
            <a:r>
              <a:rPr lang="en-US" altLang="en-US" sz="3200" dirty="0">
                <a:latin typeface="Calibri" pitchFamily="34" charset="0"/>
                <a:cs typeface="Calibri" pitchFamily="34" charset="0"/>
              </a:rPr>
              <a:t>&amp;</a:t>
            </a:r>
            <a:r>
              <a:rPr lang="en-US" altLang="en-US" sz="3200" dirty="0" smtClean="0">
                <a:latin typeface="Calibri" pitchFamily="34" charset="0"/>
                <a:cs typeface="Calibri" pitchFamily="34" charset="0"/>
              </a:rPr>
              <a:t> Services for Safe Integration 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002286"/>
              </p:ext>
            </p:extLst>
          </p:nvPr>
        </p:nvGraphicFramePr>
        <p:xfrm>
          <a:off x="490538" y="1143000"/>
          <a:ext cx="8196262" cy="439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04800" y="5943026"/>
            <a:ext cx="1829278" cy="762574"/>
            <a:chOff x="6915760" y="228603"/>
            <a:chExt cx="1829278" cy="762574"/>
          </a:xfrm>
        </p:grpSpPr>
        <p:pic>
          <p:nvPicPr>
            <p:cNvPr id="6" name="Picture 5" descr="Screen Shot 2016-04-30 at 8.14.31 AM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760" y="228603"/>
              <a:ext cx="800308" cy="761997"/>
            </a:xfrm>
            <a:prstGeom prst="ellipse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565" y="234950"/>
              <a:ext cx="857473" cy="75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6638925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177532-1E39-4823-85C9-ABD1D47767BC}" type="slidenum">
              <a:rPr lang="en-US" altLang="en-US" sz="1800" b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800" b="0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69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7055" y="228600"/>
            <a:ext cx="8375846" cy="667512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altLang="en-US" sz="3200" dirty="0" smtClean="0">
                <a:latin typeface="Calibri" pitchFamily="34" charset="0"/>
                <a:cs typeface="Calibri" pitchFamily="34" charset="0"/>
              </a:rPr>
              <a:t>Value of UTM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93776" y="1143000"/>
            <a:ext cx="8050212" cy="2985433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B050"/>
              </a:buClr>
              <a:buFont typeface="Calibri" panose="020F0502020204030204" pitchFamily="34" charset="0"/>
              <a:buChar char="√"/>
            </a:pPr>
            <a:r>
              <a:rPr lang="en-US" altLang="en-US" sz="2000" b="0" dirty="0" smtClean="0">
                <a:latin typeface="Calibri" pitchFamily="34" charset="0"/>
                <a:cs typeface="Calibri" pitchFamily="34" charset="0"/>
              </a:rPr>
              <a:t>Higher density UAS operations</a:t>
            </a:r>
          </a:p>
          <a:p>
            <a:pPr>
              <a:spcBef>
                <a:spcPts val="1200"/>
              </a:spcBef>
              <a:buClr>
                <a:srgbClr val="00B050"/>
              </a:buClr>
              <a:buFont typeface="Calibri" panose="020F0502020204030204" pitchFamily="34" charset="0"/>
              <a:buChar char="√"/>
            </a:pPr>
            <a:r>
              <a:rPr lang="en-US" altLang="en-US" sz="2000" b="0" dirty="0" smtClean="0">
                <a:latin typeface="Calibri" pitchFamily="34" charset="0"/>
                <a:cs typeface="Calibri" pitchFamily="34" charset="0"/>
              </a:rPr>
              <a:t>Beyond visual light of sight (BVLOS) UAS operations </a:t>
            </a:r>
          </a:p>
          <a:p>
            <a:pPr>
              <a:spcBef>
                <a:spcPts val="1200"/>
              </a:spcBef>
              <a:buClr>
                <a:srgbClr val="00B050"/>
              </a:buClr>
              <a:buFont typeface="Calibri" panose="020F0502020204030204" pitchFamily="34" charset="0"/>
              <a:buChar char="√"/>
            </a:pPr>
            <a:r>
              <a:rPr lang="en-US" altLang="en-US" sz="2000" b="0" dirty="0" smtClean="0">
                <a:latin typeface="Calibri" pitchFamily="34" charset="0"/>
                <a:cs typeface="Calibri" pitchFamily="34" charset="0"/>
              </a:rPr>
              <a:t>Manned and unmanned vehicle operations coordination</a:t>
            </a:r>
          </a:p>
          <a:p>
            <a:pPr>
              <a:spcBef>
                <a:spcPts val="1200"/>
              </a:spcBef>
              <a:buClr>
                <a:srgbClr val="00B050"/>
              </a:buClr>
              <a:buFont typeface="Calibri" panose="020F0502020204030204" pitchFamily="34" charset="0"/>
              <a:buChar char="√"/>
            </a:pPr>
            <a:r>
              <a:rPr lang="en-US" altLang="en-US" sz="2000" b="0" dirty="0" smtClean="0">
                <a:latin typeface="Calibri" pitchFamily="34" charset="0"/>
                <a:cs typeface="Calibri" pitchFamily="34" charset="0"/>
              </a:rPr>
              <a:t>Unmanned vehicle operations coordination through agreed upon data/information exchanges about each others’ operations and with FAA NAS systems </a:t>
            </a:r>
          </a:p>
          <a:p>
            <a:pPr>
              <a:spcBef>
                <a:spcPts val="1200"/>
              </a:spcBef>
              <a:buClr>
                <a:srgbClr val="00B050"/>
              </a:buClr>
              <a:buFont typeface="Calibri" panose="020F0502020204030204" pitchFamily="34" charset="0"/>
              <a:buChar char="√"/>
            </a:pPr>
            <a:r>
              <a:rPr lang="en-US" altLang="en-US" sz="2000" b="0" dirty="0" smtClean="0">
                <a:latin typeface="Calibri" pitchFamily="34" charset="0"/>
                <a:cs typeface="Calibri" pitchFamily="34" charset="0"/>
              </a:rPr>
              <a:t>Exceptions handling</a:t>
            </a:r>
          </a:p>
          <a:p>
            <a:pPr>
              <a:spcBef>
                <a:spcPts val="1200"/>
              </a:spcBef>
              <a:buClr>
                <a:srgbClr val="00B050"/>
              </a:buClr>
              <a:buFont typeface="Calibri" panose="020F0502020204030204" pitchFamily="34" charset="0"/>
              <a:buChar char="√"/>
            </a:pPr>
            <a:r>
              <a:rPr lang="en-US" altLang="en-US" sz="2000" b="0" dirty="0" smtClean="0">
                <a:latin typeface="Calibri" pitchFamily="34" charset="0"/>
                <a:cs typeface="Calibri" pitchFamily="34" charset="0"/>
              </a:rPr>
              <a:t>Beyond Part 107 operations– </a:t>
            </a:r>
            <a:r>
              <a:rPr lang="en-US" altLang="en-US" sz="2000" dirty="0" err="1" smtClean="0">
                <a:latin typeface="Calibri" pitchFamily="34" charset="0"/>
                <a:cs typeface="Calibri" pitchFamily="34" charset="0"/>
              </a:rPr>
              <a:t>e.g</a:t>
            </a:r>
            <a:r>
              <a:rPr lang="en-US" alt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2000" b="0" dirty="0" smtClean="0">
                <a:latin typeface="Calibri" pitchFamily="34" charset="0"/>
                <a:cs typeface="Calibri" pitchFamily="34" charset="0"/>
              </a:rPr>
              <a:t>entry into controlled airspace</a:t>
            </a:r>
          </a:p>
        </p:txBody>
      </p:sp>
      <p:sp>
        <p:nvSpPr>
          <p:cNvPr id="20484" name="Slide Number Placeholder 2"/>
          <p:cNvSpPr txBox="1">
            <a:spLocks/>
          </p:cNvSpPr>
          <p:nvPr/>
        </p:nvSpPr>
        <p:spPr bwMode="auto">
          <a:xfrm>
            <a:off x="6638925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177532-1E39-4823-85C9-ABD1D47767BC}" type="slidenum">
              <a:rPr lang="en-US" altLang="en-US" sz="1800" b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800" b="0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943026"/>
            <a:ext cx="1829278" cy="762574"/>
            <a:chOff x="6915760" y="228603"/>
            <a:chExt cx="1829278" cy="762574"/>
          </a:xfrm>
        </p:grpSpPr>
        <p:pic>
          <p:nvPicPr>
            <p:cNvPr id="12" name="Picture 11" descr="Screen Shot 2016-04-30 at 8.14.31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760" y="228603"/>
              <a:ext cx="800308" cy="761997"/>
            </a:xfrm>
            <a:prstGeom prst="ellipse">
              <a:avLst/>
            </a:prstGeom>
          </p:spPr>
        </p:pic>
        <p:pic>
          <p:nvPicPr>
            <p:cNvPr id="13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565" y="234950"/>
              <a:ext cx="857473" cy="75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6897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7055" y="339583"/>
            <a:ext cx="8375846" cy="443198"/>
          </a:xfrm>
        </p:spPr>
        <p:txBody>
          <a:bodyPr anchor="ctr"/>
          <a:lstStyle/>
          <a:p>
            <a:r>
              <a:rPr lang="en-US" sz="3200" dirty="0" smtClean="0">
                <a:latin typeface="+mj-lt"/>
              </a:rPr>
              <a:t>UTM Research Transition Team (RTT)</a:t>
            </a:r>
            <a:endParaRPr lang="en-US" sz="3200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3776" y="1143000"/>
            <a:ext cx="8050149" cy="3644075"/>
          </a:xfrm>
        </p:spPr>
        <p:txBody>
          <a:bodyPr/>
          <a:lstStyle/>
          <a:p>
            <a:r>
              <a:rPr lang="en-US" sz="2000" dirty="0" smtClean="0"/>
              <a:t>UTM FAA &amp; NASA Research Transition Team (RTT) formed March 2016</a:t>
            </a:r>
          </a:p>
          <a:p>
            <a:pPr>
              <a:spcBef>
                <a:spcPts val="1800"/>
              </a:spcBef>
            </a:pPr>
            <a:r>
              <a:rPr lang="en-US" altLang="en-US" sz="2000" dirty="0" smtClean="0"/>
              <a:t>RTTs</a:t>
            </a:r>
            <a:endParaRPr lang="en-US" altLang="en-US" sz="2000" dirty="0"/>
          </a:p>
          <a:p>
            <a:pPr lvl="1">
              <a:spcBef>
                <a:spcPts val="1200"/>
              </a:spcBef>
            </a:pPr>
            <a:r>
              <a:rPr lang="en-US" altLang="en-US" sz="1800" dirty="0" smtClean="0"/>
              <a:t>Ensure </a:t>
            </a:r>
            <a:r>
              <a:rPr lang="en-US" altLang="en-US" sz="1800" dirty="0"/>
              <a:t>that research and development needed for Next Generation Air Transportation System (</a:t>
            </a:r>
            <a:r>
              <a:rPr lang="en-US" altLang="en-US" sz="1800" dirty="0" err="1"/>
              <a:t>NextGen</a:t>
            </a:r>
            <a:r>
              <a:rPr lang="en-US" altLang="en-US" sz="1800" dirty="0"/>
              <a:t>) implementation is identified, conducted, and effectively transferred to the implementing agency</a:t>
            </a:r>
          </a:p>
          <a:p>
            <a:pPr lvl="1">
              <a:spcBef>
                <a:spcPts val="1200"/>
              </a:spcBef>
            </a:pPr>
            <a:r>
              <a:rPr lang="en-US" altLang="en-US" sz="1800" dirty="0" smtClean="0"/>
              <a:t>Provide </a:t>
            </a:r>
            <a:r>
              <a:rPr lang="en-US" altLang="en-US" sz="1800" dirty="0"/>
              <a:t>a structured forum for researchers and implementers to constructively work together on a continuing basis</a:t>
            </a:r>
          </a:p>
          <a:p>
            <a:pPr lvl="1">
              <a:spcBef>
                <a:spcPts val="1200"/>
              </a:spcBef>
            </a:pPr>
            <a:r>
              <a:rPr lang="en-US" altLang="en-US" sz="1800" dirty="0"/>
              <a:t>Ensure that research results will be fully utilized, and will be sufficient to enable implementation of </a:t>
            </a:r>
            <a:r>
              <a:rPr lang="en-US" altLang="en-US" sz="1800" dirty="0" err="1"/>
              <a:t>NextGen</a:t>
            </a:r>
            <a:r>
              <a:rPr lang="en-US" altLang="en-US" sz="1800" dirty="0"/>
              <a:t> air navigation services concepts</a:t>
            </a:r>
          </a:p>
          <a:p>
            <a:pPr lvl="1">
              <a:spcBef>
                <a:spcPts val="1200"/>
              </a:spcBef>
            </a:pPr>
            <a:r>
              <a:rPr lang="en-US" altLang="en-US" sz="1800" dirty="0"/>
              <a:t>Include key NASA and FAA stakeholders who are responsible for planning, conducting, receiving, and utilizing the research conducted by the </a:t>
            </a:r>
            <a:r>
              <a:rPr lang="en-US" altLang="en-US" sz="1800" dirty="0" smtClean="0"/>
              <a:t>RTT</a:t>
            </a:r>
            <a:endParaRPr lang="en-US" altLang="en-US" sz="1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04800" y="5943026"/>
            <a:ext cx="1829278" cy="762574"/>
            <a:chOff x="6915760" y="228603"/>
            <a:chExt cx="1829278" cy="762574"/>
          </a:xfrm>
        </p:grpSpPr>
        <p:pic>
          <p:nvPicPr>
            <p:cNvPr id="15" name="Picture 14" descr="Screen Shot 2016-04-30 at 8.14.31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760" y="228603"/>
              <a:ext cx="800308" cy="761997"/>
            </a:xfrm>
            <a:prstGeom prst="ellipse">
              <a:avLst/>
            </a:prstGeom>
          </p:spPr>
        </p:pic>
        <p:pic>
          <p:nvPicPr>
            <p:cNvPr id="16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565" y="234950"/>
              <a:ext cx="857473" cy="75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Slide Number Placeholder 2"/>
          <p:cNvSpPr txBox="1">
            <a:spLocks/>
          </p:cNvSpPr>
          <p:nvPr/>
        </p:nvSpPr>
        <p:spPr bwMode="auto">
          <a:xfrm>
            <a:off x="6638925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177532-1E39-4823-85C9-ABD1D47767BC}" type="slidenum">
              <a:rPr lang="en-US" altLang="en-US" sz="1800" b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800" b="0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41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387055" y="339583"/>
            <a:ext cx="8375846" cy="443198"/>
          </a:xfrm>
        </p:spPr>
        <p:txBody>
          <a:bodyPr anchor="ctr"/>
          <a:lstStyle/>
          <a:p>
            <a:r>
              <a:rPr lang="en-US" altLang="en-US" sz="3200" dirty="0" smtClean="0">
                <a:latin typeface="Calibri" pitchFamily="34" charset="0"/>
                <a:cs typeface="Arial" charset="0"/>
              </a:rPr>
              <a:t>UTM RTT </a:t>
            </a:r>
            <a:r>
              <a:rPr lang="en-US" altLang="en-US" sz="3200" i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Overview</a:t>
            </a:r>
          </a:p>
        </p:txBody>
      </p:sp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493777" y="1143000"/>
            <a:ext cx="7964424" cy="4161139"/>
          </a:xfrm>
        </p:spPr>
        <p:txBody>
          <a:bodyPr/>
          <a:lstStyle/>
          <a:p>
            <a:pPr marL="381000" indent="-381000"/>
            <a:r>
              <a:rPr lang="en-US" altLang="en-US" sz="20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Overarching Goals</a:t>
            </a:r>
            <a:endParaRPr lang="en-US" altLang="en-US" sz="200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marL="747713" lvl="1" indent="-342900">
              <a:lnSpc>
                <a:spcPct val="100000"/>
              </a:lnSpc>
              <a:spcBef>
                <a:spcPts val="1200"/>
              </a:spcBef>
            </a:pPr>
            <a:r>
              <a:rPr lang="en-US" altLang="en-US" sz="1800" dirty="0" smtClean="0">
                <a:latin typeface="Calibri" pitchFamily="34" charset="0"/>
                <a:cs typeface="Arial" charset="0"/>
              </a:rPr>
              <a:t>Explore concepts, develop prototypes, and demonstrate a possible future UTM system to enable large-scale low altitude UAS operations	</a:t>
            </a:r>
          </a:p>
          <a:p>
            <a:pPr marL="747713" lvl="1" indent="-342900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latin typeface="Calibri" pitchFamily="34" charset="0"/>
                <a:cs typeface="Arial" charset="0"/>
              </a:rPr>
              <a:t>D</a:t>
            </a:r>
            <a:r>
              <a:rPr lang="en-US" sz="1800" dirty="0" smtClean="0">
                <a:latin typeface="Calibri" pitchFamily="34" charset="0"/>
                <a:cs typeface="Arial" charset="0"/>
              </a:rPr>
              <a:t>efine the operational concept, services, roles/responsibilities, information architecture, data exchange protocols, software functions, infrastructure, and performance requirements for low altitude UAS operations</a:t>
            </a:r>
            <a:r>
              <a:rPr lang="en-US" altLang="en-US" sz="1800" dirty="0" smtClean="0">
                <a:latin typeface="Calibri" pitchFamily="34" charset="0"/>
                <a:cs typeface="Arial" charset="0"/>
              </a:rPr>
              <a:t> </a:t>
            </a:r>
          </a:p>
          <a:p>
            <a:pPr marL="404813" indent="-342900">
              <a:spcBef>
                <a:spcPts val="1800"/>
              </a:spcBef>
            </a:pPr>
            <a:r>
              <a:rPr lang="en-US" altLang="en-US" sz="2000" b="1" dirty="0" smtClean="0">
                <a:solidFill>
                  <a:srgbClr val="002060"/>
                </a:solidFill>
              </a:rPr>
              <a:t>Execution</a:t>
            </a:r>
            <a:endParaRPr lang="en-US" altLang="en-US" sz="2000" b="1" dirty="0">
              <a:solidFill>
                <a:srgbClr val="00206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altLang="en-US" sz="1800" dirty="0" smtClean="0">
                <a:latin typeface="+mj-lt"/>
              </a:rPr>
              <a:t>March </a:t>
            </a:r>
            <a:r>
              <a:rPr lang="en-US" altLang="en-US" sz="1800" dirty="0">
                <a:latin typeface="+mj-lt"/>
              </a:rPr>
              <a:t>2016 – December </a:t>
            </a:r>
            <a:r>
              <a:rPr lang="en-US" altLang="en-US" sz="1800" dirty="0" smtClean="0">
                <a:latin typeface="+mj-lt"/>
              </a:rPr>
              <a:t>2020</a:t>
            </a:r>
          </a:p>
          <a:p>
            <a:pPr lvl="2">
              <a:spcBef>
                <a:spcPts val="1200"/>
              </a:spcBef>
            </a:pPr>
            <a:r>
              <a:rPr lang="en-US" altLang="en-US" sz="1600" dirty="0">
                <a:latin typeface="+mj-lt"/>
              </a:rPr>
              <a:t>Aligns with NASA UTM </a:t>
            </a:r>
            <a:r>
              <a:rPr lang="en-US" altLang="en-US" sz="1600" dirty="0" smtClean="0">
                <a:latin typeface="+mj-lt"/>
              </a:rPr>
              <a:t>Project timeframe</a:t>
            </a:r>
            <a:endParaRPr lang="en-US" altLang="en-US" sz="1600" dirty="0">
              <a:latin typeface="+mj-lt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en-US" altLang="en-US" sz="1600" dirty="0" smtClean="0">
                <a:latin typeface="+mj-lt"/>
                <a:cs typeface="Arial" charset="0"/>
              </a:rPr>
              <a:t>Results </a:t>
            </a:r>
            <a:r>
              <a:rPr lang="en-US" altLang="en-US" sz="1600" dirty="0">
                <a:latin typeface="+mj-lt"/>
                <a:cs typeface="Arial" charset="0"/>
              </a:rPr>
              <a:t>of this project are expected to be transitioned to the FAA </a:t>
            </a:r>
            <a:r>
              <a:rPr lang="en-US" altLang="en-US" sz="1600" dirty="0" smtClean="0">
                <a:latin typeface="+mj-lt"/>
                <a:cs typeface="Arial" charset="0"/>
              </a:rPr>
              <a:t>for </a:t>
            </a:r>
            <a:r>
              <a:rPr lang="en-US" altLang="en-US" sz="1600" dirty="0">
                <a:latin typeface="+mj-lt"/>
                <a:cs typeface="Arial" charset="0"/>
              </a:rPr>
              <a:t>further </a:t>
            </a:r>
            <a:r>
              <a:rPr lang="en-US" altLang="en-US" sz="1600" dirty="0" smtClean="0">
                <a:latin typeface="+mj-lt"/>
                <a:cs typeface="Arial" charset="0"/>
              </a:rPr>
              <a:t>testing and implementation</a:t>
            </a:r>
            <a:endParaRPr lang="en-US" altLang="en-US" sz="1600" dirty="0">
              <a:solidFill>
                <a:srgbClr val="FF0000"/>
              </a:solidFill>
              <a:latin typeface="+mj-lt"/>
            </a:endParaRPr>
          </a:p>
          <a:p>
            <a:pPr marL="800100" lvl="1" indent="-342900">
              <a:lnSpc>
                <a:spcPct val="80000"/>
              </a:lnSpc>
              <a:buFont typeface="Wingdings" pitchFamily="2" charset="2"/>
              <a:buNone/>
            </a:pPr>
            <a:endParaRPr lang="en-US" altLang="en-US" sz="2000" dirty="0" smtClean="0">
              <a:latin typeface="Calibri" pitchFamily="34" charset="0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5943026"/>
            <a:ext cx="1829278" cy="762574"/>
            <a:chOff x="6915760" y="228603"/>
            <a:chExt cx="1829278" cy="762574"/>
          </a:xfrm>
        </p:grpSpPr>
        <p:pic>
          <p:nvPicPr>
            <p:cNvPr id="10" name="Picture 9" descr="Screen Shot 2016-04-30 at 8.14.31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760" y="228603"/>
              <a:ext cx="800308" cy="761997"/>
            </a:xfrm>
            <a:prstGeom prst="ellipse">
              <a:avLst/>
            </a:prstGeom>
          </p:spPr>
        </p:pic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565" y="234950"/>
              <a:ext cx="857473" cy="75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Slide Number Placeholder 2"/>
          <p:cNvSpPr txBox="1">
            <a:spLocks/>
          </p:cNvSpPr>
          <p:nvPr/>
        </p:nvSpPr>
        <p:spPr bwMode="auto">
          <a:xfrm>
            <a:off x="6638925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177532-1E39-4823-85C9-ABD1D47767BC}" type="slidenum">
              <a:rPr lang="en-US" altLang="en-US" sz="1800" b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800" b="0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41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7055" y="228600"/>
            <a:ext cx="8375846" cy="667512"/>
          </a:xfrm>
        </p:spPr>
        <p:txBody>
          <a:bodyPr anchor="ctr"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sz="3200" b="1" dirty="0" smtClean="0"/>
              <a:t>UTM RTT </a:t>
            </a:r>
            <a:r>
              <a:rPr sz="3200" b="1" i="1" dirty="0" smtClean="0">
                <a:solidFill>
                  <a:srgbClr val="C00000"/>
                </a:solidFill>
              </a:rPr>
              <a:t>Objectives</a:t>
            </a:r>
            <a:endParaRPr sz="3200" b="1" i="1" dirty="0">
              <a:solidFill>
                <a:srgbClr val="C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3776" y="1143000"/>
            <a:ext cx="8269224" cy="5413790"/>
          </a:xfrm>
        </p:spPr>
        <p:txBody>
          <a:bodyPr rtlCol="0">
            <a:normAutofit/>
          </a:bodyPr>
          <a:lstStyle/>
          <a:p>
            <a:pPr marL="461963" lvl="1" indent="-461963" defTabSz="914363"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1800" dirty="0" smtClean="0"/>
              <a:t>Conduct research</a:t>
            </a:r>
            <a:r>
              <a:rPr lang="en-US" sz="1800" dirty="0"/>
              <a:t>, </a:t>
            </a:r>
            <a:r>
              <a:rPr lang="en-US" sz="1800" dirty="0" smtClean="0"/>
              <a:t>development, </a:t>
            </a:r>
            <a:r>
              <a:rPr lang="en-US" sz="1800" dirty="0"/>
              <a:t>and testing to identify airspace operations requirements </a:t>
            </a:r>
            <a:r>
              <a:rPr lang="en-US" sz="1800" dirty="0" smtClean="0"/>
              <a:t>that </a:t>
            </a:r>
            <a:r>
              <a:rPr lang="en-US" sz="1800" dirty="0"/>
              <a:t>enable large-scale visual and beyond visual line of sight UAS operations in the low-altitude airspace</a:t>
            </a:r>
          </a:p>
          <a:p>
            <a:pPr lvl="1" defTabSz="914363" eaLnBrk="1" fontAlgn="auto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600" dirty="0"/>
              <a:t>Collaborate </a:t>
            </a:r>
            <a:r>
              <a:rPr lang="en-US" sz="1600" dirty="0" smtClean="0"/>
              <a:t>across government agencies</a:t>
            </a:r>
            <a:endParaRPr lang="en-US" sz="1600" dirty="0"/>
          </a:p>
          <a:p>
            <a:pPr lvl="1" defTabSz="914363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600" dirty="0"/>
              <a:t>Collaborate </a:t>
            </a:r>
            <a:r>
              <a:rPr lang="en-US" sz="1600" dirty="0" smtClean="0"/>
              <a:t>with industry, leverage capabilities </a:t>
            </a:r>
            <a:r>
              <a:rPr lang="en-US" sz="1600" dirty="0"/>
              <a:t>and </a:t>
            </a:r>
            <a:r>
              <a:rPr lang="en-US" sz="1600" dirty="0" smtClean="0"/>
              <a:t>insights – </a:t>
            </a:r>
            <a:r>
              <a:rPr lang="en-US" sz="1600" i="1" dirty="0" smtClean="0">
                <a:solidFill>
                  <a:srgbClr val="C00000"/>
                </a:solidFill>
              </a:rPr>
              <a:t>more so than any other RTT</a:t>
            </a:r>
            <a:endParaRPr lang="en-US" sz="1600" i="1" dirty="0">
              <a:solidFill>
                <a:srgbClr val="C00000"/>
              </a:solidFill>
            </a:endParaRPr>
          </a:p>
          <a:p>
            <a:pPr lvl="1" defTabSz="914363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600" dirty="0"/>
              <a:t>Use UTM research platform for simulations and tests</a:t>
            </a:r>
          </a:p>
          <a:p>
            <a:pPr lvl="1" defTabSz="914363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600" dirty="0" smtClean="0"/>
              <a:t>Partner </a:t>
            </a:r>
            <a:r>
              <a:rPr lang="en-US" sz="1600" dirty="0"/>
              <a:t>with FAA </a:t>
            </a:r>
            <a:r>
              <a:rPr lang="en-US" sz="1600" dirty="0" smtClean="0"/>
              <a:t>UAS test ranges</a:t>
            </a:r>
            <a:endParaRPr lang="en-US" sz="1600" dirty="0"/>
          </a:p>
          <a:p>
            <a:pPr defTabSz="914363" eaLnBrk="1" fontAlgn="auto" hangingPunct="1">
              <a:lnSpc>
                <a:spcPct val="110000"/>
              </a:lnSpc>
              <a:spcBef>
                <a:spcPts val="1824"/>
              </a:spcBef>
              <a:spcAft>
                <a:spcPts val="0"/>
              </a:spcAft>
              <a:defRPr/>
            </a:pPr>
            <a:r>
              <a:rPr sz="1800" dirty="0" smtClean="0"/>
              <a:t>Use </a:t>
            </a:r>
            <a:r>
              <a:rPr sz="1800" dirty="0"/>
              <a:t>build-a-little-test-a-little strategy – remote areas to urban areas </a:t>
            </a:r>
          </a:p>
          <a:p>
            <a:pPr lvl="1" defTabSz="914363" eaLnBrk="1" fontAlgn="auto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600" dirty="0"/>
              <a:t>Low </a:t>
            </a:r>
            <a:r>
              <a:rPr lang="en-US" sz="1600" dirty="0" smtClean="0"/>
              <a:t>density - </a:t>
            </a:r>
            <a:r>
              <a:rPr lang="en-US" sz="1600" dirty="0"/>
              <a:t>No traffic management required but understanding of airspace constraints</a:t>
            </a:r>
          </a:p>
          <a:p>
            <a:pPr lvl="1" defTabSz="914363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600" dirty="0"/>
              <a:t>Cooperative traffic management </a:t>
            </a:r>
            <a:r>
              <a:rPr lang="en-US" sz="1600" dirty="0" smtClean="0"/>
              <a:t>- </a:t>
            </a:r>
            <a:r>
              <a:rPr lang="en-US" sz="1600" dirty="0"/>
              <a:t>Understanding of airspace constraints and other operations</a:t>
            </a:r>
          </a:p>
          <a:p>
            <a:pPr lvl="1" defTabSz="914363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600" dirty="0"/>
              <a:t>Manned and unmanned traffic management </a:t>
            </a:r>
            <a:r>
              <a:rPr lang="en-US" sz="1600" dirty="0" smtClean="0"/>
              <a:t>- </a:t>
            </a:r>
            <a:r>
              <a:rPr lang="en-US" sz="1600" dirty="0"/>
              <a:t>Scalable and heterogeneous </a:t>
            </a:r>
            <a:r>
              <a:rPr lang="en-US" sz="1600" dirty="0" smtClean="0"/>
              <a:t>operations</a:t>
            </a:r>
          </a:p>
          <a:p>
            <a:pPr defTabSz="914363" eaLnBrk="1" fontAlgn="auto" hangingPunct="1">
              <a:spcBef>
                <a:spcPts val="1824"/>
              </a:spcBef>
              <a:spcAft>
                <a:spcPts val="1200"/>
              </a:spcAft>
              <a:defRPr/>
            </a:pPr>
            <a:r>
              <a:rPr sz="1800" dirty="0" smtClean="0"/>
              <a:t>Ensure UTM RTT approach offers path towards scalability </a:t>
            </a:r>
            <a:endParaRPr sz="1800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6638925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177532-1E39-4823-85C9-ABD1D47767BC}" type="slidenum">
              <a:rPr lang="en-US" altLang="en-US" sz="1800" b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800" b="0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5943026"/>
            <a:ext cx="1829278" cy="762574"/>
            <a:chOff x="6915760" y="228603"/>
            <a:chExt cx="1829278" cy="762574"/>
          </a:xfrm>
        </p:grpSpPr>
        <p:pic>
          <p:nvPicPr>
            <p:cNvPr id="10" name="Picture 9" descr="Screen Shot 2016-04-30 at 8.14.3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760" y="228603"/>
              <a:ext cx="800308" cy="761997"/>
            </a:xfrm>
            <a:prstGeom prst="ellipse">
              <a:avLst/>
            </a:prstGeom>
          </p:spPr>
        </p:pic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565" y="234950"/>
              <a:ext cx="857473" cy="75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3970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387055" y="339583"/>
            <a:ext cx="8375846" cy="443198"/>
          </a:xfrm>
        </p:spPr>
        <p:txBody>
          <a:bodyPr anchor="ctr"/>
          <a:lstStyle/>
          <a:p>
            <a:r>
              <a:rPr lang="en-US" altLang="en-US" sz="3200" dirty="0" smtClean="0">
                <a:latin typeface="Calibri" pitchFamily="34" charset="0"/>
                <a:cs typeface="Arial" charset="0"/>
              </a:rPr>
              <a:t>UTM RTT </a:t>
            </a:r>
            <a:r>
              <a:rPr lang="en-US" altLang="en-US" sz="3200" i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Scope</a:t>
            </a:r>
            <a:endParaRPr lang="en-US" sz="3200" i="1" dirty="0" smtClean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152400" y="1905000"/>
            <a:ext cx="3505200" cy="4068763"/>
          </a:xfrm>
        </p:spPr>
        <p:txBody>
          <a:bodyPr>
            <a:normAutofit/>
          </a:bodyPr>
          <a:lstStyle/>
          <a:p>
            <a:pPr marL="228600" indent="-22860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>
                <a:latin typeface="Calibri" pitchFamily="34" charset="0"/>
                <a:cs typeface="Arial" charset="0"/>
              </a:rPr>
              <a:t>Entry point - small UAS (Part 107 &lt; 55lbs) – although weight is not a factor for UTM</a:t>
            </a:r>
          </a:p>
          <a:p>
            <a:pPr marL="228600" indent="-228600" eaLnBrk="1" hangingPunct="1">
              <a:lnSpc>
                <a:spcPct val="100000"/>
              </a:lnSpc>
              <a:spcBef>
                <a:spcPts val="900"/>
              </a:spcBef>
            </a:pPr>
            <a:r>
              <a:rPr lang="en-US" sz="1600" dirty="0" smtClean="0">
                <a:latin typeface="Calibri" pitchFamily="34" charset="0"/>
                <a:cs typeface="Arial" charset="0"/>
              </a:rPr>
              <a:t>Beyond visual line of sight (BVLOS) of the operator - expanded operations</a:t>
            </a:r>
          </a:p>
          <a:p>
            <a:pPr marL="228600" indent="-228600" eaLnBrk="1" hangingPunct="1">
              <a:lnSpc>
                <a:spcPct val="100000"/>
              </a:lnSpc>
              <a:spcBef>
                <a:spcPts val="900"/>
              </a:spcBef>
            </a:pPr>
            <a:r>
              <a:rPr lang="en-US" sz="1600" dirty="0">
                <a:latin typeface="Calibri" pitchFamily="34" charset="0"/>
                <a:cs typeface="Arial" charset="0"/>
              </a:rPr>
              <a:t>Airspace where the FAA does not interact directly (e.g., no controller clearances to each vehicle</a:t>
            </a:r>
            <a:r>
              <a:rPr lang="en-US" sz="1800" dirty="0">
                <a:latin typeface="Calibri" pitchFamily="34" charset="0"/>
                <a:cs typeface="Arial" charset="0"/>
              </a:rPr>
              <a:t>)</a:t>
            </a:r>
          </a:p>
          <a:p>
            <a:pPr marL="228600" indent="-228600" eaLnBrk="1" hangingPunct="1">
              <a:lnSpc>
                <a:spcPct val="100000"/>
              </a:lnSpc>
              <a:spcBef>
                <a:spcPts val="900"/>
              </a:spcBef>
            </a:pPr>
            <a:r>
              <a:rPr lang="en-US" sz="1600" dirty="0" smtClean="0">
                <a:latin typeface="Calibri" pitchFamily="34" charset="0"/>
                <a:cs typeface="Arial" charset="0"/>
              </a:rPr>
              <a:t>Low altitudes – </a:t>
            </a:r>
            <a:r>
              <a:rPr lang="en-US" sz="1600" i="1" dirty="0" smtClean="0">
                <a:latin typeface="Calibri" pitchFamily="34" charset="0"/>
                <a:cs typeface="Arial" charset="0"/>
              </a:rPr>
              <a:t>initial focus is at or below 400 ft AGL </a:t>
            </a:r>
            <a:r>
              <a:rPr lang="en-US" sz="1600" dirty="0" smtClean="0">
                <a:latin typeface="Calibri" pitchFamily="34" charset="0"/>
                <a:cs typeface="Arial" charset="0"/>
              </a:rPr>
              <a:t>– potentially scales to other airspace</a:t>
            </a:r>
          </a:p>
          <a:p>
            <a:pPr marL="228600" indent="-228600" eaLnBrk="1" hangingPunct="1">
              <a:lnSpc>
                <a:spcPct val="100000"/>
              </a:lnSpc>
              <a:spcBef>
                <a:spcPts val="900"/>
              </a:spcBef>
            </a:pPr>
            <a:r>
              <a:rPr lang="en-US" sz="1600" dirty="0" smtClean="0">
                <a:latin typeface="Calibri" pitchFamily="34" charset="0"/>
                <a:cs typeface="Arial" charset="0"/>
              </a:rPr>
              <a:t>All airspace classes (B, C, D, E, &amp; G) except Class A - </a:t>
            </a:r>
            <a:r>
              <a:rPr lang="en-US" altLang="en-US" sz="1600" i="1" dirty="0" smtClean="0">
                <a:latin typeface="Calibri" pitchFamily="34" charset="0"/>
                <a:cs typeface="Arial" charset="0"/>
              </a:rPr>
              <a:t>initial focus is Class G, uncontrolled airspace</a:t>
            </a:r>
            <a:endParaRPr lang="en-US" sz="1600" i="1" dirty="0" smtClean="0">
              <a:latin typeface="Calibri" pitchFamily="34" charset="0"/>
              <a:cs typeface="Arial" charset="0"/>
            </a:endParaRPr>
          </a:p>
          <a:p>
            <a:pPr marL="228600" indent="-228600">
              <a:lnSpc>
                <a:spcPct val="80000"/>
              </a:lnSpc>
            </a:pPr>
            <a:endParaRPr lang="en-US" sz="1800" dirty="0" smtClean="0">
              <a:latin typeface="Calibri" pitchFamily="34" charset="0"/>
              <a:cs typeface="Arial" charset="0"/>
            </a:endParaRPr>
          </a:p>
        </p:txBody>
      </p:sp>
      <p:grpSp>
        <p:nvGrpSpPr>
          <p:cNvPr id="15362" name="Group 186"/>
          <p:cNvGrpSpPr>
            <a:grpSpLocks/>
          </p:cNvGrpSpPr>
          <p:nvPr/>
        </p:nvGrpSpPr>
        <p:grpSpPr bwMode="auto">
          <a:xfrm>
            <a:off x="3886199" y="1934304"/>
            <a:ext cx="5105401" cy="4240825"/>
            <a:chOff x="0" y="0"/>
            <a:chExt cx="5842000" cy="3556108"/>
          </a:xfrm>
        </p:grpSpPr>
        <p:pic>
          <p:nvPicPr>
            <p:cNvPr id="15366" name="image3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442"/>
              <a:ext cx="5842000" cy="3544666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sp>
          <p:nvSpPr>
            <p:cNvPr id="183" name="Shape 183"/>
            <p:cNvSpPr/>
            <p:nvPr/>
          </p:nvSpPr>
          <p:spPr>
            <a:xfrm>
              <a:off x="50017" y="1723885"/>
              <a:ext cx="5715290" cy="10649"/>
            </a:xfrm>
            <a:prstGeom prst="line">
              <a:avLst/>
            </a:prstGeom>
            <a:noFill/>
            <a:ln w="22225" cap="flat">
              <a:solidFill>
                <a:schemeClr val="accent4"/>
              </a:solidFill>
              <a:prstDash val="sysDash"/>
              <a:miter lim="800000"/>
            </a:ln>
            <a:effectLst/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5368" name="Shape 184"/>
            <p:cNvSpPr>
              <a:spLocks noChangeArrowheads="1"/>
            </p:cNvSpPr>
            <p:nvPr/>
          </p:nvSpPr>
          <p:spPr bwMode="auto">
            <a:xfrm>
              <a:off x="49213" y="1686611"/>
              <a:ext cx="2668587" cy="487214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>
              <a:spAutoFit/>
            </a:bodyPr>
            <a:lstStyle/>
            <a:p>
              <a:pPr hangingPunct="0"/>
              <a:r>
                <a:rPr lang="en-US" sz="1600" b="1" i="1">
                  <a:solidFill>
                    <a:srgbClr val="0070C0"/>
                  </a:solidFill>
                  <a:latin typeface="Calibri" pitchFamily="34" charset="0"/>
                  <a:sym typeface="Calibri" pitchFamily="34" charset="0"/>
                </a:rPr>
                <a:t>UTM</a:t>
              </a:r>
              <a:endParaRPr lang="en-US" sz="3200" b="1" i="1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pPr hangingPunct="0"/>
              <a:r>
                <a:rPr lang="en-US" sz="1600" i="1">
                  <a:solidFill>
                    <a:srgbClr val="0070C0"/>
                  </a:solidFill>
                  <a:latin typeface="Calibri" pitchFamily="34" charset="0"/>
                  <a:sym typeface="Calibri" pitchFamily="34" charset="0"/>
                </a:rPr>
                <a:t>Cooperative interaction</a:t>
              </a:r>
            </a:p>
          </p:txBody>
        </p:sp>
        <p:sp>
          <p:nvSpPr>
            <p:cNvPr id="15369" name="Shape 185"/>
            <p:cNvSpPr>
              <a:spLocks noChangeArrowheads="1"/>
            </p:cNvSpPr>
            <p:nvPr/>
          </p:nvSpPr>
          <p:spPr bwMode="auto">
            <a:xfrm>
              <a:off x="38100" y="0"/>
              <a:ext cx="3517900" cy="487214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>
              <a:spAutoFit/>
            </a:bodyPr>
            <a:lstStyle/>
            <a:p>
              <a:pPr hangingPunct="0"/>
              <a:r>
                <a:rPr lang="en-US" sz="1600" b="1" i="1" dirty="0">
                  <a:solidFill>
                    <a:srgbClr val="223160"/>
                  </a:solidFill>
                  <a:latin typeface="Calibri" pitchFamily="34" charset="0"/>
                  <a:sym typeface="Calibri" pitchFamily="34" charset="0"/>
                </a:rPr>
                <a:t>ATM</a:t>
              </a:r>
              <a:endParaRPr lang="en-US" sz="3200" b="1" i="1" dirty="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pPr hangingPunct="0"/>
              <a:r>
                <a:rPr lang="en-US" sz="1600" i="1" dirty="0">
                  <a:solidFill>
                    <a:srgbClr val="223160"/>
                  </a:solidFill>
                  <a:latin typeface="Calibri" pitchFamily="34" charset="0"/>
                  <a:sym typeface="Calibri" pitchFamily="34" charset="0"/>
                </a:rPr>
                <a:t>Established policies &amp; procedures</a:t>
              </a:r>
            </a:p>
          </p:txBody>
        </p:sp>
      </p:grpSp>
      <p:sp>
        <p:nvSpPr>
          <p:cNvPr id="187" name="Shape 187"/>
          <p:cNvSpPr/>
          <p:nvPr/>
        </p:nvSpPr>
        <p:spPr>
          <a:xfrm>
            <a:off x="0" y="1120775"/>
            <a:ext cx="9144000" cy="63182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>
            <a:miter lim="400000"/>
          </a:ln>
          <a:extLst>
            <a:ext uri="{C572A759-6A51-4108-AA02-DFA0A04FC94B}"/>
          </a:extLst>
        </p:spPr>
        <p:txBody>
          <a:bodyPr lIns="45719" rIns="45719"/>
          <a:lstStyle/>
          <a:p>
            <a:pPr algn="ctr" hangingPunct="0">
              <a:defRPr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  <a:cs typeface="Arial" charset="0"/>
                <a:sym typeface="Arial" charset="0"/>
              </a:rPr>
              <a:t>UTM focuses on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Arial" charset="0"/>
              </a:rPr>
              <a:t>a self-managed 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  <a:cs typeface="Arial" charset="0"/>
                <a:sym typeface="Arial" charset="0"/>
              </a:rPr>
              <a:t>environment: </a:t>
            </a:r>
            <a:endParaRPr lang="en-US" dirty="0" smtClean="0">
              <a:solidFill>
                <a:srgbClr val="FFFFFF"/>
              </a:solidFill>
              <a:latin typeface="Calibri" pitchFamily="34" charset="0"/>
              <a:cs typeface="Arial" charset="0"/>
              <a:sym typeface="Arial" charset="0"/>
            </a:endParaRPr>
          </a:p>
          <a:p>
            <a:pPr algn="ctr" hangingPunct="0">
              <a:defRPr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  <a:cs typeface="Arial" charset="0"/>
                <a:sym typeface="Arial" charset="0"/>
              </a:rPr>
              <a:t>U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Arial" charset="0"/>
              </a:rPr>
              <a:t>ncontrolled airspace &amp; uncontrolled operations inside controlled airspace</a:t>
            </a:r>
            <a:endParaRPr lang="en-US" dirty="0">
              <a:solidFill>
                <a:srgbClr val="FFFFFF"/>
              </a:solidFill>
              <a:latin typeface="Calibri" pitchFamily="34" charset="0"/>
              <a:cs typeface="Arial" charset="0"/>
              <a:sym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4800" y="5943026"/>
            <a:ext cx="1829278" cy="762574"/>
            <a:chOff x="6915760" y="228603"/>
            <a:chExt cx="1829278" cy="762574"/>
          </a:xfrm>
        </p:grpSpPr>
        <p:pic>
          <p:nvPicPr>
            <p:cNvPr id="16" name="Picture 15" descr="Screen Shot 2016-04-30 at 8.14.3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760" y="228603"/>
              <a:ext cx="800308" cy="761997"/>
            </a:xfrm>
            <a:prstGeom prst="ellipse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565" y="234950"/>
              <a:ext cx="857473" cy="75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Slide Number Placeholder 2"/>
          <p:cNvSpPr txBox="1">
            <a:spLocks/>
          </p:cNvSpPr>
          <p:nvPr/>
        </p:nvSpPr>
        <p:spPr bwMode="auto">
          <a:xfrm>
            <a:off x="6638925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177532-1E39-4823-85C9-ABD1D47767BC}" type="slidenum">
              <a:rPr lang="en-US" altLang="en-US" sz="1800" b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800" b="0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15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55" y="228600"/>
            <a:ext cx="8375846" cy="667512"/>
          </a:xfrm>
        </p:spPr>
        <p:txBody>
          <a:bodyPr anchor="ctr"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sz="3200" b="1" dirty="0" smtClean="0"/>
              <a:t>UTM RTT </a:t>
            </a:r>
            <a:r>
              <a:rPr sz="3200" b="1" i="1" dirty="0" smtClean="0">
                <a:solidFill>
                  <a:srgbClr val="C00000"/>
                </a:solidFill>
              </a:rPr>
              <a:t>Approach</a:t>
            </a:r>
            <a:endParaRPr sz="32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30051336"/>
              </p:ext>
            </p:extLst>
          </p:nvPr>
        </p:nvGraphicFramePr>
        <p:xfrm>
          <a:off x="1450088" y="1242219"/>
          <a:ext cx="645963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800" y="2743200"/>
            <a:ext cx="17519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4F6E9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UTM RTT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4F6E9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Working Groups</a:t>
            </a: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 bwMode="auto">
          <a:xfrm>
            <a:off x="6638925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177532-1E39-4823-85C9-ABD1D47767BC}" type="slidenum">
              <a:rPr lang="en-US" altLang="en-US" sz="1800" b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800" b="0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5943026"/>
            <a:ext cx="1829278" cy="762574"/>
            <a:chOff x="6915760" y="228603"/>
            <a:chExt cx="1829278" cy="762574"/>
          </a:xfrm>
        </p:grpSpPr>
        <p:pic>
          <p:nvPicPr>
            <p:cNvPr id="10" name="Picture 9" descr="Screen Shot 2016-04-30 at 8.14.31 AM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760" y="228603"/>
              <a:ext cx="800308" cy="761997"/>
            </a:xfrm>
            <a:prstGeom prst="ellipse">
              <a:avLst/>
            </a:prstGeom>
          </p:spPr>
        </p:pic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565" y="234950"/>
              <a:ext cx="857473" cy="75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9355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ight Grey Segoe 16X9">
  <a:themeElements>
    <a:clrScheme name="5-00332 CSO Summit 2008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050595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BCA468-1185-4726-9B04-AC8A677BF9D3}"/>
</file>

<file path=customXml/itemProps2.xml><?xml version="1.0" encoding="utf-8"?>
<ds:datastoreItem xmlns:ds="http://schemas.openxmlformats.org/officeDocument/2006/customXml" ds:itemID="{ACE77B64-9259-4320-AB14-5337EDA791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C6F193-F444-4F41-9862-7C00247464E5}">
  <ds:schemaRefs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8164</TotalTime>
  <Words>2014</Words>
  <Application>Microsoft Office PowerPoint</Application>
  <PresentationFormat>On-screen Show (4:3)</PresentationFormat>
  <Paragraphs>289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2_Office Theme</vt:lpstr>
      <vt:lpstr>Custom Design</vt:lpstr>
      <vt:lpstr>1_Light Grey Segoe 16X9</vt:lpstr>
      <vt:lpstr>UNMANNED AIRCRAFT SYSTEM (UAS) TRAFFIC MANAGEMENT (UTM) PROJECT</vt:lpstr>
      <vt:lpstr>What is UTM?</vt:lpstr>
      <vt:lpstr>UTM Principles &amp; Services for Safe Integration </vt:lpstr>
      <vt:lpstr>Value of UTM</vt:lpstr>
      <vt:lpstr>UTM Research Transition Team (RTT)</vt:lpstr>
      <vt:lpstr>UTM RTT Overview</vt:lpstr>
      <vt:lpstr>UTM RTT Objectives</vt:lpstr>
      <vt:lpstr>UTM RTT Scope</vt:lpstr>
      <vt:lpstr>UTM RTT Approach</vt:lpstr>
      <vt:lpstr>Alignment with UTM Project Technical Capability Levels (TCLs) </vt:lpstr>
      <vt:lpstr>UTM RTT Focus Areas</vt:lpstr>
      <vt:lpstr>UTM RTT Focus Areas (cont'd)</vt:lpstr>
      <vt:lpstr>UTM RTT Focus Areas (cont'd)</vt:lpstr>
      <vt:lpstr>UTM RTT Focus Areas (cont'd)</vt:lpstr>
      <vt:lpstr>PowerPoint Presentation</vt:lpstr>
      <vt:lpstr>UTM RTT Tech Transfer Outputs</vt:lpstr>
      <vt:lpstr>Notional UTM Architecture</vt:lpstr>
      <vt:lpstr>Reauthorization Actions/Deliverable Updates</vt:lpstr>
      <vt:lpstr>PowerPoint Presentation</vt:lpstr>
      <vt:lpstr>PowerPoint Presentation</vt:lpstr>
      <vt:lpstr>PowerPoint Presentation</vt:lpstr>
      <vt:lpstr>Backup</vt:lpstr>
      <vt:lpstr>Critical Technology Enablers</vt:lpstr>
    </vt:vector>
  </TitlesOfParts>
  <Company>Federal Aviation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Unmanned aircraft system (UAS) Traffic Management</dc:title>
  <dc:creator>Abraham, Biruk (FAA)</dc:creator>
  <cp:lastModifiedBy>Fitzpatrick, Kimberly CTR (FAA)</cp:lastModifiedBy>
  <cp:revision>402</cp:revision>
  <cp:lastPrinted>2017-02-28T18:12:23Z</cp:lastPrinted>
  <dcterms:created xsi:type="dcterms:W3CDTF">2016-12-02T18:43:41Z</dcterms:created>
  <dcterms:modified xsi:type="dcterms:W3CDTF">2017-03-07T19:04:40Z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