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6" r:id="rId5"/>
  </p:sldMasterIdLst>
  <p:notesMasterIdLst>
    <p:notesMasterId r:id="rId9"/>
  </p:notesMasterIdLst>
  <p:sldIdLst>
    <p:sldId id="257" r:id="rId6"/>
    <p:sldId id="266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E9C"/>
    <a:srgbClr val="88A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433" autoAdjust="0"/>
  </p:normalViewPr>
  <p:slideViewPr>
    <p:cSldViewPr snapToGrid="0">
      <p:cViewPr varScale="1">
        <p:scale>
          <a:sx n="100" d="100"/>
          <a:sy n="100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1C5F6-1150-4339-BE12-51E636753E1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1B47E-29AA-4B02-9869-A90A6A938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8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89682" indent="-30372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214895" indent="-24297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700853" indent="-24297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86810" indent="-24297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672768" indent="-24297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158726" indent="-24297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644684" indent="-24297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130642" indent="-24297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672B94-7263-4700-86B6-61313F4231CF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115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E90F7-5E22-40C6-B519-CF0478CD869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8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-1588"/>
            <a:ext cx="3565525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7"/>
            <a:chOff x="3700" y="171"/>
            <a:chExt cx="1824" cy="573"/>
          </a:xfrm>
        </p:grpSpPr>
        <p:pic>
          <p:nvPicPr>
            <p:cNvPr id="6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b="1" smtClean="0">
                  <a:solidFill>
                    <a:srgbClr val="FFFFFF"/>
                  </a:solidFill>
                  <a:cs typeface="Arial" panose="020B0604020202020204" pitchFamily="34" charset="0"/>
                </a:rPr>
                <a:t>Federal Aviation</a:t>
              </a:r>
            </a:p>
            <a:p>
              <a:pPr eaLnBrk="1" fontAlgn="base" hangingPunct="1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b="1" smtClean="0">
                  <a:solidFill>
                    <a:srgbClr val="FFFFFF"/>
                  </a:solidFill>
                  <a:cs typeface="Arial" panose="020B0604020202020204" pitchFamily="34" charset="0"/>
                </a:rPr>
                <a:t>Administration</a:t>
              </a:r>
            </a:p>
          </p:txBody>
        </p:sp>
      </p:grpSp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60113838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554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929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3010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6388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156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41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45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90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36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91" y="1143000"/>
            <a:ext cx="8050213" cy="439102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2600" y="6248400"/>
            <a:ext cx="1673225" cy="325438"/>
          </a:xfrm>
        </p:spPr>
        <p:txBody>
          <a:bodyPr/>
          <a:lstStyle>
            <a:lvl1pPr eaLnBrk="0" hangingPunct="0">
              <a:defRPr>
                <a:solidFill>
                  <a:srgbClr val="FFFFFF">
                    <a:lumMod val="75000"/>
                  </a:srgbClr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7100" y="6248400"/>
            <a:ext cx="2895600" cy="325438"/>
          </a:xfrm>
        </p:spPr>
        <p:txBody>
          <a:bodyPr/>
          <a:lstStyle>
            <a:lvl1pPr eaLnBrk="0" hangingPunct="0">
              <a:defRPr>
                <a:solidFill>
                  <a:srgbClr val="FFFFFF">
                    <a:lumMod val="75000"/>
                  </a:srgbClr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5750" y="6248400"/>
            <a:ext cx="1905000" cy="457200"/>
          </a:xfrm>
        </p:spPr>
        <p:txBody>
          <a:bodyPr/>
          <a:lstStyle>
            <a:lvl1pPr eaLnBrk="0" hangingPunct="0">
              <a:defRPr/>
            </a:lvl1pPr>
          </a:lstStyle>
          <a:p>
            <a:fld id="{B6EFBD0E-5298-4617-AEA6-0F9F94DAD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73412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1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1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916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462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6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9588" y="6248400"/>
            <a:ext cx="1736725" cy="334963"/>
          </a:xfrm>
        </p:spPr>
        <p:txBody>
          <a:bodyPr/>
          <a:lstStyle>
            <a:lvl1pPr eaLnBrk="0" hangingPunct="0"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14575" y="6248400"/>
            <a:ext cx="2895600" cy="334963"/>
          </a:xfrm>
        </p:spPr>
        <p:txBody>
          <a:bodyPr/>
          <a:lstStyle>
            <a:lvl1pPr eaLnBrk="0" hangingPunct="0"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6D887D20-FCDE-4AC3-AA2C-EE5E50822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1360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9588" y="6248400"/>
            <a:ext cx="1736725" cy="254000"/>
          </a:xfrm>
        </p:spPr>
        <p:txBody>
          <a:bodyPr/>
          <a:lstStyle>
            <a:lvl1pPr eaLnBrk="0" hangingPunct="0"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14575" y="6248400"/>
            <a:ext cx="2895600" cy="254000"/>
          </a:xfrm>
        </p:spPr>
        <p:txBody>
          <a:bodyPr/>
          <a:lstStyle>
            <a:lvl1pPr eaLnBrk="0" hangingPunct="0"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72E85754-EA40-4E09-9F76-91C80EE49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35984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1C76874D-6041-47A7-BF97-4707DE653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307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30CC6EE-6BBD-4BB3-BF59-56618E307C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44335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610600" y="6270625"/>
            <a:ext cx="374650" cy="369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lIns="45719" tIns="45719" rIns="45719" bIns="4571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 latinLnBrk="1" hangingPunct="0">
              <a:spcBef>
                <a:spcPct val="0"/>
              </a:spcBef>
              <a:spcAft>
                <a:spcPct val="0"/>
              </a:spcAft>
            </a:pPr>
            <a:fld id="{55E45588-5017-4FAE-989D-17502E14CD7A}" type="slidenum">
              <a:rPr lang="en-US" altLang="en-US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rPr>
              <a:pPr fontAlgn="base" latinLnBrk="1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428625" y="0"/>
            <a:ext cx="8472488" cy="1298576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D2F68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r>
              <a:rPr/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495300" y="1508125"/>
            <a:ext cx="8050214" cy="53498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1pPr>
            <a:lvl2pPr marL="790575" indent="-333375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2pPr>
            <a:lvl3pPr marL="1234439" indent="-320039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3pPr>
            <a:lvl4pPr marL="1727200" indent="-355600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4pPr>
            <a:lvl5pPr marL="2184400" indent="-355600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23186865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400800" y="6553200"/>
            <a:ext cx="2308225" cy="53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rgbClr val="C0C0C0"/>
                </a:solidFill>
                <a:ea typeface="MS PGothic" panose="020B0600070205080204" pitchFamily="34" charset="-128"/>
                <a:cs typeface="Arial" charset="0"/>
              </a:rPr>
              <a:t>www.faa.gov/uas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MS PGothic" panose="020B0600070205080204" pitchFamily="34" charset="-128"/>
              <a:cs typeface="Arial" charset="0"/>
            </a:endParaRPr>
          </a:p>
        </p:txBody>
      </p:sp>
      <p:sp>
        <p:nvSpPr>
          <p:cNvPr id="5" name="Text Box 29"/>
          <p:cNvSpPr txBox="1">
            <a:spLocks noChangeArrowheads="1"/>
          </p:cNvSpPr>
          <p:nvPr userDrawn="1"/>
        </p:nvSpPr>
        <p:spPr bwMode="auto">
          <a:xfrm>
            <a:off x="449263" y="6246813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200" b="1" dirty="0" smtClean="0">
                <a:solidFill>
                  <a:srgbClr val="C0C0C0"/>
                </a:solidFill>
                <a:ea typeface="MS PGothic" panose="020B0600070205080204" pitchFamily="34" charset="-128"/>
                <a:cs typeface="Arial" charset="0"/>
              </a:rPr>
              <a:t>UAS Working Group</a:t>
            </a:r>
            <a:endParaRPr lang="en-US" sz="1200" dirty="0">
              <a:solidFill>
                <a:srgbClr val="C0C0C0"/>
              </a:solidFill>
              <a:ea typeface="MS PGothic" panose="020B0600070205080204" pitchFamily="34" charset="-128"/>
              <a:cs typeface="Arial" charset="0"/>
            </a:endParaRPr>
          </a:p>
        </p:txBody>
      </p:sp>
      <p:sp>
        <p:nvSpPr>
          <p:cNvPr id="6" name="Text Box 30"/>
          <p:cNvSpPr txBox="1">
            <a:spLocks noChangeArrowheads="1"/>
          </p:cNvSpPr>
          <p:nvPr userDrawn="1"/>
        </p:nvSpPr>
        <p:spPr bwMode="auto">
          <a:xfrm>
            <a:off x="450850" y="6429375"/>
            <a:ext cx="3740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200" dirty="0" smtClean="0">
                <a:solidFill>
                  <a:srgbClr val="C0C0C0"/>
                </a:solidFill>
                <a:ea typeface="MS PGothic" panose="020B0600070205080204" pitchFamily="34" charset="-128"/>
                <a:cs typeface="Arial" charset="0"/>
              </a:rPr>
              <a:t>November 18, 2014</a:t>
            </a: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7186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0075" y="1162050"/>
            <a:ext cx="8286750" cy="2571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kern="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600075" cy="6858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kern="0" dirty="0">
              <a:solidFill>
                <a:srgbClr val="000000"/>
              </a:solidFill>
              <a:sym typeface="Arial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9575" y="2200275"/>
            <a:ext cx="83058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409575" y="4343400"/>
            <a:ext cx="83058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84313" y="2486024"/>
            <a:ext cx="6210300" cy="1666876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5381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24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Select to edit master title</a:t>
            </a:r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19150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Select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588" y="6248400"/>
            <a:ext cx="173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solidFill>
                  <a:srgbClr val="FFFFFF">
                    <a:lumMod val="65000"/>
                  </a:srgbClr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57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solidFill>
                  <a:srgbClr val="FFFFFF">
                    <a:lumMod val="65000"/>
                  </a:srgbClr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6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A6A6A6"/>
                </a:solidFill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86F73F-9E41-4379-91EC-BFF709236BB3}" type="slidenum">
              <a:rPr lang="en-US" altLang="en-US">
                <a:ea typeface="MS PGothic" panose="020B0600070205080204" pitchFamily="34" charset="-128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9224" name="Group 25"/>
          <p:cNvGrpSpPr>
            <a:grpSpLocks/>
          </p:cNvGrpSpPr>
          <p:nvPr userDrawn="1"/>
        </p:nvGrpSpPr>
        <p:grpSpPr bwMode="auto">
          <a:xfrm>
            <a:off x="5708650" y="6126163"/>
            <a:ext cx="2047875" cy="660400"/>
            <a:chOff x="3596" y="3859"/>
            <a:chExt cx="1290" cy="416"/>
          </a:xfrm>
        </p:grpSpPr>
        <p:pic>
          <p:nvPicPr>
            <p:cNvPr id="9227" name="Picture 26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8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200" b="1" smtClean="0">
                  <a:solidFill>
                    <a:srgbClr val="FFFFFF"/>
                  </a:solidFill>
                  <a:cs typeface="Arial" panose="020B0604020202020204" pitchFamily="34" charset="0"/>
                </a:rPr>
                <a:t>Federal Aviation</a:t>
              </a:r>
            </a:p>
            <a:p>
              <a:pPr eaLnBrk="1" fontAlgn="base" hangingPunct="1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200" b="1" smtClean="0">
                  <a:solidFill>
                    <a:srgbClr val="FFFFFF"/>
                  </a:solidFill>
                  <a:cs typeface="Arial" panose="020B0604020202020204" pitchFamily="34" charset="0"/>
                </a:rPr>
                <a:t>Administration</a:t>
              </a:r>
            </a:p>
          </p:txBody>
        </p:sp>
      </p:grpSp>
      <p:sp>
        <p:nvSpPr>
          <p:cNvPr id="9225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200" b="1" smtClean="0">
                <a:solidFill>
                  <a:srgbClr val="C0C0C0"/>
                </a:solidFill>
                <a:cs typeface="Arial" panose="020B0604020202020204" pitchFamily="34" charset="0"/>
              </a:rPr>
              <a:t>&lt;Presentation Title – Change on Master Slide&gt;</a:t>
            </a:r>
            <a:endParaRPr lang="en-US" altLang="en-US" sz="1200" smtClean="0">
              <a:solidFill>
                <a:srgbClr val="C0C0C0"/>
              </a:solidFill>
              <a:cs typeface="Arial" panose="020B0604020202020204" pitchFamily="34" charset="0"/>
            </a:endParaRPr>
          </a:p>
        </p:txBody>
      </p:sp>
      <p:sp>
        <p:nvSpPr>
          <p:cNvPr id="9226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200" smtClean="0">
                <a:solidFill>
                  <a:srgbClr val="C0C0C0"/>
                </a:solidFill>
                <a:cs typeface="Arial" panose="020B0604020202020204" pitchFamily="34" charset="0"/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125642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64D5B-2F87-46EC-B388-85C8B4718B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8FD25-CFF2-460F-AAF6-3EA57D3216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2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ctrTitle"/>
          </p:nvPr>
        </p:nvSpPr>
        <p:spPr>
          <a:xfrm>
            <a:off x="446088" y="312738"/>
            <a:ext cx="5040312" cy="1395412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UAS Concept Validation &amp; Requirements Development Program </a:t>
            </a:r>
            <a:br>
              <a:rPr lang="en-US" altLang="en-US" sz="30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3000" dirty="0" smtClean="0"/>
              <a:t>FY16-19 UAS Focus Areas</a:t>
            </a:r>
          </a:p>
        </p:txBody>
      </p:sp>
      <p:sp>
        <p:nvSpPr>
          <p:cNvPr id="132099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4951413" cy="2209800"/>
          </a:xfrm>
        </p:spPr>
        <p:txBody>
          <a:bodyPr/>
          <a:lstStyle/>
          <a:p>
            <a:pPr eaLnBrk="1" hangingPunct="1"/>
            <a:r>
              <a:rPr lang="en-US" altLang="en-US" sz="1600" dirty="0" smtClean="0">
                <a:solidFill>
                  <a:srgbClr val="1D2F68"/>
                </a:solidFill>
              </a:rPr>
              <a:t>Presented by: </a:t>
            </a:r>
            <a:r>
              <a:rPr lang="en-US" altLang="en-US" sz="1600" b="0" dirty="0" smtClean="0">
                <a:solidFill>
                  <a:srgbClr val="1D2F68"/>
                </a:solidFill>
              </a:rPr>
              <a:t>Maureen Keegan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1D2F68"/>
                </a:solidFill>
              </a:rPr>
              <a:t>Air Traffic Organization (ATO)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1D2F68"/>
                </a:solidFill>
              </a:rPr>
              <a:t>Technical Analysis &amp; Operational Requirements Group (AJV-73)</a:t>
            </a:r>
          </a:p>
          <a:p>
            <a:pPr eaLnBrk="1" hangingPunct="1"/>
            <a:endParaRPr lang="en-US" altLang="en-US" sz="1600" b="0" dirty="0" smtClean="0">
              <a:solidFill>
                <a:srgbClr val="1D2F68"/>
              </a:solidFill>
            </a:endParaRPr>
          </a:p>
          <a:p>
            <a:pPr eaLnBrk="1" hangingPunct="1"/>
            <a:r>
              <a:rPr lang="en-US" altLang="en-US" sz="1600" dirty="0" smtClean="0">
                <a:solidFill>
                  <a:srgbClr val="1D2F68"/>
                </a:solidFill>
              </a:rPr>
              <a:t>Date: </a:t>
            </a:r>
            <a:r>
              <a:rPr lang="en-US" altLang="en-US" sz="1600" b="0" dirty="0" smtClean="0">
                <a:solidFill>
                  <a:srgbClr val="1D2F68"/>
                </a:solidFill>
              </a:rPr>
              <a:t>March 2017</a:t>
            </a:r>
            <a:endParaRPr lang="en-US" altLang="en-US" sz="1600" dirty="0" smtClean="0">
              <a:solidFill>
                <a:srgbClr val="1D2F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4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Implementation Plan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838200" y="1052052"/>
            <a:ext cx="7467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 bwMode="auto">
          <a:xfrm>
            <a:off x="7089775" y="61849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CBA0544-0464-4405-9C8E-FAE2ED8ACE50}" type="slidenum">
              <a:rPr lang="en-US" sz="1400" b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</a:t>
            </a:fld>
            <a:endParaRPr lang="en-US" sz="1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36504" y="4884532"/>
            <a:ext cx="40665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23838" indent="-22383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3838" marR="0" lvl="0" indent="-2238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Priorities (TBD)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3838" marR="0" lvl="0" indent="-2238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Update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UAS CM Products, Shortfalls, and Requirements</a:t>
            </a:r>
          </a:p>
          <a:p>
            <a:pPr marL="223838" marR="0" lvl="0" indent="-2238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Finalization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UAS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Requirements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304799" y="1177156"/>
          <a:ext cx="8534400" cy="370840"/>
        </p:xfrm>
        <a:graphic>
          <a:graphicData uri="http://schemas.openxmlformats.org/drawingml/2006/table">
            <a:tbl>
              <a:tblPr firstRow="1" bandRow="1"/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FY16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FY17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FY18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FY22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8806" y="1732238"/>
            <a:ext cx="36696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CM </a:t>
            </a: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Priorities</a:t>
            </a:r>
          </a:p>
          <a:p>
            <a:pPr marL="463550" lvl="1" indent="-231775"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prstClr val="black"/>
                </a:solidFill>
                <a:cs typeface="Arial" panose="020B0604020202020204" pitchFamily="34" charset="0"/>
              </a:rPr>
              <a:t>Recommendations for </a:t>
            </a: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ATC N&amp;A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46355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ATC Receipt and Display of Contingency Info [IFR Flight Plan &amp; Notification]</a:t>
            </a:r>
          </a:p>
          <a:p>
            <a:pPr marL="46355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Radar Risk Assessment for Reduced RCS UAS</a:t>
            </a:r>
            <a:endParaRPr lang="en-US" sz="11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Scenario Fast-Time Modeling &amp; HITL </a:t>
            </a: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Demos</a:t>
            </a:r>
          </a:p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UAS Waivers Trend Analysis</a:t>
            </a:r>
            <a:endParaRPr lang="en-US" sz="1100" dirty="0" smtClean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Stakeholder Outreach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57130" y="3203179"/>
            <a:ext cx="347207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CM </a:t>
            </a: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Priorities</a:t>
            </a:r>
          </a:p>
          <a:p>
            <a:pPr marL="46355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UAS Requirements for NVS</a:t>
            </a:r>
          </a:p>
          <a:p>
            <a:pPr marL="46355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Validation of UAS Contingency Procedures and Requirements</a:t>
            </a:r>
          </a:p>
          <a:p>
            <a:pPr marL="46355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Technical Assessment of UAS Automation System Requirements</a:t>
            </a:r>
          </a:p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Requirements for Part 107 Waiver Process</a:t>
            </a:r>
          </a:p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Stakeholder Outreach</a:t>
            </a:r>
            <a:endParaRPr lang="en-US" sz="11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Update </a:t>
            </a:r>
            <a:r>
              <a:rPr lang="en-US" sz="1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and Vetting of Operational </a:t>
            </a: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Requirements</a:t>
            </a:r>
            <a:endParaRPr lang="en-US" sz="11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78441" y="1737853"/>
            <a:ext cx="177597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CM Priorities (remaining items)</a:t>
            </a:r>
          </a:p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AMS </a:t>
            </a:r>
            <a:r>
              <a:rPr lang="en-US" sz="1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Artifact </a:t>
            </a: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Development for CRDRD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93632" y="2733927"/>
            <a:ext cx="13812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AMS </a:t>
            </a:r>
            <a:r>
              <a:rPr lang="en-US" sz="1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Artifact </a:t>
            </a: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Development for IARD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18998" y="3479002"/>
            <a:ext cx="17030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[PMO]: AMS </a:t>
            </a:r>
            <a:r>
              <a:rPr lang="en-US" sz="1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Artifact </a:t>
            </a: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Development for IID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57789" y="4137375"/>
            <a:ext cx="1333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[PMO]: AMS </a:t>
            </a:r>
            <a:r>
              <a:rPr lang="en-US" sz="1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Artifact </a:t>
            </a:r>
            <a:r>
              <a:rPr lang="en-US" sz="11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Development for FID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4799" y="1768332"/>
            <a:ext cx="0" cy="1343722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Straight Connector 32"/>
          <p:cNvCxnSpPr/>
          <p:nvPr/>
        </p:nvCxnSpPr>
        <p:spPr>
          <a:xfrm>
            <a:off x="1545099" y="3265731"/>
            <a:ext cx="0" cy="1553275"/>
          </a:xfrm>
          <a:prstGeom prst="line">
            <a:avLst/>
          </a:prstGeom>
          <a:noFill/>
          <a:ln w="38100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4" name="Straight Connector 33"/>
          <p:cNvCxnSpPr/>
          <p:nvPr/>
        </p:nvCxnSpPr>
        <p:spPr>
          <a:xfrm>
            <a:off x="2832492" y="4945169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5" name="Straight Connector 34"/>
          <p:cNvCxnSpPr/>
          <p:nvPr/>
        </p:nvCxnSpPr>
        <p:spPr>
          <a:xfrm flipH="1">
            <a:off x="3978440" y="1744544"/>
            <a:ext cx="1" cy="868680"/>
          </a:xfrm>
          <a:prstGeom prst="line">
            <a:avLst/>
          </a:prstGeom>
          <a:noFill/>
          <a:ln w="38100" cap="flat" cmpd="sng" algn="ctr">
            <a:solidFill>
              <a:srgbClr val="4BACC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6" name="Straight Connector 35"/>
          <p:cNvCxnSpPr/>
          <p:nvPr/>
        </p:nvCxnSpPr>
        <p:spPr>
          <a:xfrm>
            <a:off x="7658640" y="4173187"/>
            <a:ext cx="0" cy="640080"/>
          </a:xfrm>
          <a:prstGeom prst="line">
            <a:avLst/>
          </a:prstGeom>
          <a:noFill/>
          <a:ln w="38100" cap="flat" cmpd="sng" algn="ctr">
            <a:solidFill>
              <a:srgbClr val="F7964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7" name="Straight Connector 36"/>
          <p:cNvCxnSpPr/>
          <p:nvPr/>
        </p:nvCxnSpPr>
        <p:spPr>
          <a:xfrm>
            <a:off x="5192448" y="2772583"/>
            <a:ext cx="0" cy="521208"/>
          </a:xfrm>
          <a:prstGeom prst="line">
            <a:avLst/>
          </a:prstGeom>
          <a:noFill/>
          <a:ln w="38100" cap="flat" cmpd="sng" algn="ctr">
            <a:solidFill>
              <a:srgbClr val="7030A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8" name="Straight Connector 37"/>
          <p:cNvCxnSpPr/>
          <p:nvPr/>
        </p:nvCxnSpPr>
        <p:spPr>
          <a:xfrm>
            <a:off x="6406967" y="3516860"/>
            <a:ext cx="0" cy="393029"/>
          </a:xfrm>
          <a:prstGeom prst="line">
            <a:avLst/>
          </a:prstGeom>
          <a:noFill/>
          <a:ln w="381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9" name="Rectangle 38"/>
          <p:cNvSpPr/>
          <p:nvPr/>
        </p:nvSpPr>
        <p:spPr>
          <a:xfrm>
            <a:off x="304799" y="5562600"/>
            <a:ext cx="853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ＭＳ Ｐゴシック" charset="-128"/>
              </a:rPr>
              <a:t>*</a:t>
            </a:r>
            <a:r>
              <a:rPr 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ＭＳ Ｐゴシック" charset="-128"/>
              </a:rPr>
              <a:t>Where </a:t>
            </a:r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ＭＳ Ｐゴシック" charset="-128"/>
              </a:rPr>
              <a:t>possible, windows of opportunity will be leveraged to affect system changes earlier (if certain requirements mature before others and may be allocated to specific systems prior to FY19).</a:t>
            </a:r>
          </a:p>
        </p:txBody>
      </p:sp>
    </p:spTree>
    <p:extLst>
      <p:ext uri="{BB962C8B-B14F-4D97-AF65-F5344CB8AC3E}">
        <p14:creationId xmlns:p14="http://schemas.microsoft.com/office/powerpoint/2010/main" val="18674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428624" y="344488"/>
            <a:ext cx="87153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1D2F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1D2F6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1D2F6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1D2F6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1D2F6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1D2F6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FY16-19 </a:t>
            </a:r>
            <a:r>
              <a:rPr lang="en-US" sz="2500" kern="0" dirty="0" smtClean="0">
                <a:latin typeface="Arial"/>
              </a:rPr>
              <a:t>Focus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srgbClr val="1D2F68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184322"/>
              </p:ext>
            </p:extLst>
          </p:nvPr>
        </p:nvGraphicFramePr>
        <p:xfrm>
          <a:off x="161363" y="911781"/>
          <a:ext cx="8821269" cy="5780241"/>
        </p:xfrm>
        <a:graphic>
          <a:graphicData uri="http://schemas.openxmlformats.org/drawingml/2006/table">
            <a:tbl>
              <a:tblPr firstRow="1" bandRow="1"/>
              <a:tblGrid>
                <a:gridCol w="562537"/>
                <a:gridCol w="2064683"/>
                <a:gridCol w="2064683"/>
                <a:gridCol w="2064683"/>
                <a:gridCol w="2064683"/>
              </a:tblGrid>
              <a:tr h="2839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3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</a:t>
                      </a:r>
                      <a:endParaRPr lang="en-US" sz="13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4472C4">
                            <a:lumMod val="60000"/>
                            <a:lumOff val="40000"/>
                          </a:srgbClr>
                        </a:gs>
                        <a:gs pos="46000">
                          <a:srgbClr val="4472C4">
                            <a:lumMod val="75000"/>
                          </a:srgbClr>
                        </a:gs>
                        <a:gs pos="100000">
                          <a:srgbClr val="4472C4">
                            <a:lumMod val="5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3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FY16</a:t>
                      </a:r>
                      <a:endParaRPr lang="en-US" sz="13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4472C4">
                            <a:lumMod val="60000"/>
                            <a:lumOff val="40000"/>
                          </a:srgbClr>
                        </a:gs>
                        <a:gs pos="46000">
                          <a:srgbClr val="4472C4">
                            <a:lumMod val="75000"/>
                          </a:srgbClr>
                        </a:gs>
                        <a:gs pos="100000">
                          <a:srgbClr val="4472C4">
                            <a:lumMod val="5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3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FY17</a:t>
                      </a:r>
                      <a:endParaRPr lang="en-US" sz="13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4472C4">
                            <a:lumMod val="60000"/>
                            <a:lumOff val="40000"/>
                          </a:srgbClr>
                        </a:gs>
                        <a:gs pos="46000">
                          <a:srgbClr val="4472C4">
                            <a:lumMod val="75000"/>
                          </a:srgbClr>
                        </a:gs>
                        <a:gs pos="100000">
                          <a:srgbClr val="4472C4">
                            <a:lumMod val="5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FY18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4472C4">
                            <a:lumMod val="60000"/>
                            <a:lumOff val="40000"/>
                          </a:srgbClr>
                        </a:gs>
                        <a:gs pos="46000">
                          <a:srgbClr val="4472C4">
                            <a:lumMod val="75000"/>
                          </a:srgbClr>
                        </a:gs>
                        <a:gs pos="100000">
                          <a:srgbClr val="4472C4">
                            <a:lumMod val="5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3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FY19</a:t>
                      </a:r>
                      <a:endParaRPr lang="en-US" sz="13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4472C4">
                            <a:lumMod val="60000"/>
                            <a:lumOff val="40000"/>
                          </a:srgbClr>
                        </a:gs>
                        <a:gs pos="46000">
                          <a:srgbClr val="4472C4">
                            <a:lumMod val="75000"/>
                          </a:srgbClr>
                        </a:gs>
                        <a:gs pos="100000">
                          <a:srgbClr val="4472C4">
                            <a:lumMod val="5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002849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Flight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Planning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45720" vert="vert270" anchor="ctr">
                    <a:lnL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ysClr val="window" lastClr="FFFFFF">
                            <a:lumMod val="85000"/>
                          </a:sysClr>
                        </a:gs>
                        <a:gs pos="54000">
                          <a:srgbClr val="BABABA"/>
                        </a:gs>
                        <a:gs pos="100000">
                          <a:sysClr val="window" lastClr="FFFFFF">
                            <a:lumMod val="85000"/>
                          </a:sys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Concept for UAS notification (versus IFR flight plan)</a:t>
                      </a: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Targets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flight plan route elements / characters</a:t>
                      </a:r>
                      <a:endParaRPr lang="en-US" sz="1300" dirty="0" smtClean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Formats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flight route entries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Automation reqs for long duration flights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Trajectory modeling / CD&amp;R assessment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results</a:t>
                      </a:r>
                      <a:endParaRPr lang="en-US" sz="1300" dirty="0" smtClean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Flight plan feedback needs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Flight object data, FIXM data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exchange standards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- 4D trajectory flight plan data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reqs</a:t>
                      </a: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ts val="1300"/>
                        </a:lnSpc>
                      </a:pP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mpd="sng">
                      <a:solidFill>
                        <a:sysClr val="window" lastClr="FFFFFF"/>
                      </a:solidFill>
                    </a:lnL>
                    <a:lnR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730029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Contingency Management</a:t>
                      </a:r>
                    </a:p>
                  </a:txBody>
                  <a:tcPr marL="45720" marR="45720" vert="vert270" anchor="ctr">
                    <a:lnL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ysClr val="window" lastClr="FFFFFF">
                            <a:lumMod val="85000"/>
                          </a:sysClr>
                        </a:gs>
                        <a:gs pos="54000">
                          <a:srgbClr val="BABABA"/>
                        </a:gs>
                        <a:gs pos="100000">
                          <a:sysClr val="window" lastClr="FFFFFF">
                            <a:lumMod val="85000"/>
                          </a:sys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Contingency procedures, info &amp; display reqs </a:t>
                      </a:r>
                      <a:endParaRPr lang="en-US" sz="1300" dirty="0" smtClean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Validated contingency procedures, info &amp; display reqs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Proposed thresholds for lost link duration</a:t>
                      </a: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ATC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procedures for loss of DAA</a:t>
                      </a:r>
                      <a:endParaRPr lang="en-US" sz="1300" dirty="0" smtClean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Contingency guidelines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UAS operators </a:t>
                      </a: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1155866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Airspace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Access &amp; Operational Approval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45720" vert="vert270" anchor="ctr">
                    <a:lnL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ysClr val="window" lastClr="FFFFFF">
                            <a:lumMod val="85000"/>
                          </a:sysClr>
                        </a:gs>
                        <a:gs pos="54000">
                          <a:srgbClr val="BABABA"/>
                        </a:gs>
                        <a:gs pos="100000">
                          <a:sysClr val="window" lastClr="FFFFFF">
                            <a:lumMod val="85000"/>
                          </a:sys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300"/>
                        </a:lnSpc>
                        <a:buFontTx/>
                        <a:buNone/>
                      </a:pP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Part 101-E / Part 107 notification &amp; authorization reqs</a:t>
                      </a:r>
                    </a:p>
                    <a:p>
                      <a:pPr marL="0" indent="0">
                        <a:lnSpc>
                          <a:spcPts val="1300"/>
                        </a:lnSpc>
                        <a:buFontTx/>
                        <a:buNone/>
                      </a:pP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Operational impacts of UAS scenarios</a:t>
                      </a:r>
                    </a:p>
                    <a:p>
                      <a:pPr marL="0" indent="0">
                        <a:lnSpc>
                          <a:spcPts val="1300"/>
                        </a:lnSpc>
                        <a:buFontTx/>
                        <a:buNone/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Trends in UAS waiver requests</a:t>
                      </a:r>
                    </a:p>
                  </a:txBody>
                  <a:tcPr marL="73152" marR="73152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Part 107 waiver processing reqs</a:t>
                      </a: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Impact of performance limitations,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unique flight profiles, </a:t>
                      </a: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duration flights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Segregation alternatives for BVLOS ops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ATC procedures for interaction with 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DAA-equipped UAS</a:t>
                      </a:r>
                      <a:endParaRPr lang="en-US" sz="1300" dirty="0" smtClean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UAS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operational priority designation recommendations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Demand/capacity balancing automation reqs</a:t>
                      </a: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730029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45720" vert="vert270" anchor="ctr">
                    <a:lnL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ysClr val="window" lastClr="FFFFFF">
                            <a:lumMod val="85000"/>
                          </a:sysClr>
                        </a:gs>
                        <a:gs pos="54000">
                          <a:srgbClr val="BABABA"/>
                        </a:gs>
                        <a:gs pos="100000">
                          <a:sysClr val="window" lastClr="FFFFFF">
                            <a:lumMod val="85000"/>
                          </a:sys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ts val="1300"/>
                        </a:lnSpc>
                      </a:pPr>
                      <a:endParaRPr lang="en-US" sz="130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Initial UAS reqs for NVS</a:t>
                      </a: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Validated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UAS reqs for NVS</a:t>
                      </a:r>
                      <a:endParaRPr lang="en-US" sz="1300" dirty="0" smtClean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UAS reqs for Data Comm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Impacts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end-to-end latency on ATC</a:t>
                      </a: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ts val="1300"/>
                        </a:lnSpc>
                      </a:pP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730029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Separation Assurance</a:t>
                      </a:r>
                    </a:p>
                  </a:txBody>
                  <a:tcPr marL="45720" marR="45720" vert="vert270" anchor="ctr">
                    <a:lnL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ysClr val="window" lastClr="FFFFFF">
                            <a:lumMod val="85000"/>
                          </a:sysClr>
                        </a:gs>
                        <a:gs pos="54000">
                          <a:srgbClr val="BABABA"/>
                        </a:gs>
                        <a:gs pos="100000">
                          <a:sysClr val="window" lastClr="FFFFFF">
                            <a:lumMod val="85000"/>
                          </a:sys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en-US" sz="130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Delegated separation concept &amp; procedures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Alternatives for visual-based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separation</a:t>
                      </a: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mpd="sng">
                      <a:solidFill>
                        <a:sysClr val="window" lastClr="FFFFFF"/>
                      </a:solidFill>
                    </a:lnL>
                    <a:lnR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7408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Surveillance</a:t>
                      </a:r>
                    </a:p>
                  </a:txBody>
                  <a:tcPr marL="45720" marR="45720" vert="vert270" anchor="ctr">
                    <a:lnL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ysClr val="window" lastClr="FFFFFF">
                            <a:lumMod val="85000"/>
                          </a:sysClr>
                        </a:gs>
                        <a:gs pos="54000">
                          <a:srgbClr val="BABABA"/>
                        </a:gs>
                        <a:gs pos="100000">
                          <a:sysClr val="window" lastClr="FFFFFF">
                            <a:lumMod val="85000"/>
                          </a:sys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30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Risks of</a:t>
                      </a:r>
                      <a:r>
                        <a:rPr lang="en-US" sz="1300" baseline="0" dirty="0" smtClean="0"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non-detection of reduced RCS UAS</a:t>
                      </a: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ts val="1300"/>
                        </a:lnSpc>
                      </a:pP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ts val="1300"/>
                        </a:lnSpc>
                      </a:pP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ts val="1300"/>
                        </a:lnSpc>
                      </a:pPr>
                      <a:endParaRPr lang="en-US" sz="1300" dirty="0"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152" marR="73152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050965"/>
      </p:ext>
    </p:extLst>
  </p:cSld>
  <p:clrMapOvr>
    <a:masterClrMapping/>
  </p:clrMapOvr>
</p:sld>
</file>

<file path=ppt/theme/theme1.xml><?xml version="1.0" encoding="utf-8"?>
<a:theme xmlns:a="http://schemas.openxmlformats.org/drawingml/2006/main" name="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24BDCC-0D14-4F6C-8B96-471D435036A5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598A01-5131-4AF0-8F3D-F584566F664A}"/>
</file>

<file path=customXml/itemProps3.xml><?xml version="1.0" encoding="utf-8"?>
<ds:datastoreItem xmlns:ds="http://schemas.openxmlformats.org/officeDocument/2006/customXml" ds:itemID="{42B2ADED-190B-4BD7-983C-84A9A20871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429</Words>
  <Application>Microsoft Office PowerPoint</Application>
  <PresentationFormat>On-screen Show (4:3)</PresentationFormat>
  <Paragraphs>81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7_Custom Design</vt:lpstr>
      <vt:lpstr>Office Theme</vt:lpstr>
      <vt:lpstr>UAS Concept Validation &amp; Requirements Development Program   FY16-19 UAS Focus Areas</vt:lpstr>
      <vt:lpstr>Program Implementation Plan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UAS Concept Validation &amp; Requirements Development Program   FY19 Work Plan</dc:title>
  <dc:creator>Galina Cataldi</dc:creator>
  <cp:lastModifiedBy>Fitzpatrick, Kimberly CTR (FAA)</cp:lastModifiedBy>
  <cp:revision>43</cp:revision>
  <dcterms:created xsi:type="dcterms:W3CDTF">2016-11-10T21:13:09Z</dcterms:created>
  <dcterms:modified xsi:type="dcterms:W3CDTF">2017-03-07T19:03:58Z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