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4"/>
  </p:sldMasterIdLst>
  <p:notesMasterIdLst>
    <p:notesMasterId r:id="rId19"/>
  </p:notesMasterIdLst>
  <p:handoutMasterIdLst>
    <p:handoutMasterId r:id="rId20"/>
  </p:handoutMasterIdLst>
  <p:sldIdLst>
    <p:sldId id="332" r:id="rId5"/>
    <p:sldId id="364" r:id="rId6"/>
    <p:sldId id="335" r:id="rId7"/>
    <p:sldId id="366" r:id="rId8"/>
    <p:sldId id="367" r:id="rId9"/>
    <p:sldId id="347" r:id="rId10"/>
    <p:sldId id="343" r:id="rId11"/>
    <p:sldId id="348" r:id="rId12"/>
    <p:sldId id="346" r:id="rId13"/>
    <p:sldId id="370" r:id="rId14"/>
    <p:sldId id="365" r:id="rId15"/>
    <p:sldId id="371" r:id="rId16"/>
    <p:sldId id="372" r:id="rId17"/>
    <p:sldId id="373"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80708" autoAdjust="0"/>
  </p:normalViewPr>
  <p:slideViewPr>
    <p:cSldViewPr>
      <p:cViewPr varScale="1">
        <p:scale>
          <a:sx n="57" d="100"/>
          <a:sy n="57" d="100"/>
        </p:scale>
        <p:origin x="-91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380"/>
    </p:cViewPr>
  </p:sorterViewPr>
  <p:notesViewPr>
    <p:cSldViewPr>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5221"/>
          </a:xfrm>
          <a:prstGeom prst="rect">
            <a:avLst/>
          </a:prstGeom>
        </p:spPr>
        <p:txBody>
          <a:bodyPr vert="horz" lIns="92833" tIns="46417" rIns="92833" bIns="46417"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5221"/>
          </a:xfrm>
          <a:prstGeom prst="rect">
            <a:avLst/>
          </a:prstGeom>
        </p:spPr>
        <p:txBody>
          <a:bodyPr vert="horz" lIns="92833" tIns="46417" rIns="92833" bIns="46417" rtlCol="0"/>
          <a:lstStyle>
            <a:lvl1pPr algn="r">
              <a:defRPr sz="1200"/>
            </a:lvl1pPr>
          </a:lstStyle>
          <a:p>
            <a:fld id="{1062BC0F-DCAA-4156-8ADB-FA01D1B79D2F}" type="datetimeFigureOut">
              <a:rPr lang="en-US" smtClean="0"/>
              <a:t>2/24/2017</a:t>
            </a:fld>
            <a:endParaRPr lang="en-US"/>
          </a:p>
        </p:txBody>
      </p:sp>
      <p:sp>
        <p:nvSpPr>
          <p:cNvPr id="4" name="Footer Placeholder 3"/>
          <p:cNvSpPr>
            <a:spLocks noGrp="1"/>
          </p:cNvSpPr>
          <p:nvPr>
            <p:ph type="ftr" sz="quarter" idx="2"/>
          </p:nvPr>
        </p:nvSpPr>
        <p:spPr>
          <a:xfrm>
            <a:off x="0" y="8829577"/>
            <a:ext cx="3037840" cy="465221"/>
          </a:xfrm>
          <a:prstGeom prst="rect">
            <a:avLst/>
          </a:prstGeom>
        </p:spPr>
        <p:txBody>
          <a:bodyPr vert="horz" lIns="92833" tIns="46417" rIns="92833" bIns="4641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577"/>
            <a:ext cx="3037840" cy="465221"/>
          </a:xfrm>
          <a:prstGeom prst="rect">
            <a:avLst/>
          </a:prstGeom>
        </p:spPr>
        <p:txBody>
          <a:bodyPr vert="horz" lIns="92833" tIns="46417" rIns="92833" bIns="46417" rtlCol="0" anchor="b"/>
          <a:lstStyle>
            <a:lvl1pPr algn="r">
              <a:defRPr sz="1200"/>
            </a:lvl1pPr>
          </a:lstStyle>
          <a:p>
            <a:fld id="{4273D004-7FC8-4E96-AB44-6E723D4B6EAB}" type="slidenum">
              <a:rPr lang="en-US" smtClean="0"/>
              <a:t>‹#›</a:t>
            </a:fld>
            <a:endParaRPr lang="en-US"/>
          </a:p>
        </p:txBody>
      </p:sp>
    </p:spTree>
    <p:extLst>
      <p:ext uri="{BB962C8B-B14F-4D97-AF65-F5344CB8AC3E}">
        <p14:creationId xmlns:p14="http://schemas.microsoft.com/office/powerpoint/2010/main" val="165320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8052" cy="465621"/>
          </a:xfrm>
          <a:prstGeom prst="rect">
            <a:avLst/>
          </a:prstGeom>
        </p:spPr>
        <p:txBody>
          <a:bodyPr vert="horz" lIns="92761" tIns="46382" rIns="92761" bIns="46382" rtlCol="0"/>
          <a:lstStyle>
            <a:lvl1pPr algn="l">
              <a:defRPr sz="1200"/>
            </a:lvl1pPr>
          </a:lstStyle>
          <a:p>
            <a:pPr>
              <a:defRPr/>
            </a:pPr>
            <a:endParaRPr lang="en-US"/>
          </a:p>
        </p:txBody>
      </p:sp>
      <p:sp>
        <p:nvSpPr>
          <p:cNvPr id="3" name="Date Placeholder 2"/>
          <p:cNvSpPr>
            <a:spLocks noGrp="1"/>
          </p:cNvSpPr>
          <p:nvPr>
            <p:ph type="dt" idx="1"/>
          </p:nvPr>
        </p:nvSpPr>
        <p:spPr>
          <a:xfrm>
            <a:off x="3970765" y="5"/>
            <a:ext cx="3038052" cy="465621"/>
          </a:xfrm>
          <a:prstGeom prst="rect">
            <a:avLst/>
          </a:prstGeom>
        </p:spPr>
        <p:txBody>
          <a:bodyPr vert="horz" lIns="92761" tIns="46382" rIns="92761" bIns="46382" rtlCol="0"/>
          <a:lstStyle>
            <a:lvl1pPr algn="r">
              <a:defRPr sz="1200"/>
            </a:lvl1pPr>
          </a:lstStyle>
          <a:p>
            <a:pPr>
              <a:defRPr/>
            </a:pPr>
            <a:fld id="{23239E60-3B8F-4B78-89E9-6FBB02DED252}" type="datetimeFigureOut">
              <a:rPr lang="en-US"/>
              <a:pPr>
                <a:defRPr/>
              </a:pPr>
              <a:t>2/24/2017</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61" tIns="46382" rIns="92761" bIns="46382" rtlCol="0" anchor="ctr"/>
          <a:lstStyle/>
          <a:p>
            <a:pPr lvl="0"/>
            <a:endParaRPr lang="en-US" noProof="0" smtClean="0"/>
          </a:p>
        </p:txBody>
      </p:sp>
      <p:sp>
        <p:nvSpPr>
          <p:cNvPr id="5" name="Notes Placeholder 4"/>
          <p:cNvSpPr>
            <a:spLocks noGrp="1"/>
          </p:cNvSpPr>
          <p:nvPr>
            <p:ph type="body" sz="quarter" idx="3"/>
          </p:nvPr>
        </p:nvSpPr>
        <p:spPr>
          <a:xfrm>
            <a:off x="700728" y="4416196"/>
            <a:ext cx="5608956" cy="4182580"/>
          </a:xfrm>
          <a:prstGeom prst="rect">
            <a:avLst/>
          </a:prstGeom>
        </p:spPr>
        <p:txBody>
          <a:bodyPr vert="horz" lIns="92761" tIns="46382" rIns="92761" bIns="463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180"/>
            <a:ext cx="3038052" cy="465621"/>
          </a:xfrm>
          <a:prstGeom prst="rect">
            <a:avLst/>
          </a:prstGeom>
        </p:spPr>
        <p:txBody>
          <a:bodyPr vert="horz" lIns="92761" tIns="46382" rIns="92761" bIns="4638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765" y="8829180"/>
            <a:ext cx="3038052" cy="465621"/>
          </a:xfrm>
          <a:prstGeom prst="rect">
            <a:avLst/>
          </a:prstGeom>
        </p:spPr>
        <p:txBody>
          <a:bodyPr vert="horz" lIns="92761" tIns="46382" rIns="92761" bIns="46382" rtlCol="0" anchor="b"/>
          <a:lstStyle>
            <a:lvl1pPr algn="r">
              <a:defRPr sz="1200"/>
            </a:lvl1pPr>
          </a:lstStyle>
          <a:p>
            <a:pPr>
              <a:defRPr/>
            </a:pPr>
            <a:fld id="{E54B04AC-4BF1-43B0-924E-374AD6C3D597}" type="slidenum">
              <a:rPr lang="en-US"/>
              <a:pPr>
                <a:defRPr/>
              </a:pPr>
              <a:t>‹#›</a:t>
            </a:fld>
            <a:endParaRPr lang="en-US"/>
          </a:p>
        </p:txBody>
      </p:sp>
    </p:spTree>
    <p:extLst>
      <p:ext uri="{BB962C8B-B14F-4D97-AF65-F5344CB8AC3E}">
        <p14:creationId xmlns:p14="http://schemas.microsoft.com/office/powerpoint/2010/main" val="3343445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458">
              <a:defRPr>
                <a:solidFill>
                  <a:schemeClr val="tx1"/>
                </a:solidFill>
                <a:latin typeface="Calibri" pitchFamily="34" charset="0"/>
              </a:defRPr>
            </a:lvl1pPr>
            <a:lvl2pPr marL="742767" indent="-285680" defTabSz="928458">
              <a:defRPr>
                <a:solidFill>
                  <a:schemeClr val="tx1"/>
                </a:solidFill>
                <a:latin typeface="Calibri" pitchFamily="34" charset="0"/>
              </a:defRPr>
            </a:lvl2pPr>
            <a:lvl3pPr marL="1142718" indent="-228544" defTabSz="928458">
              <a:defRPr>
                <a:solidFill>
                  <a:schemeClr val="tx1"/>
                </a:solidFill>
                <a:latin typeface="Calibri" pitchFamily="34" charset="0"/>
              </a:defRPr>
            </a:lvl3pPr>
            <a:lvl4pPr marL="1599804" indent="-228544" defTabSz="928458">
              <a:defRPr>
                <a:solidFill>
                  <a:schemeClr val="tx1"/>
                </a:solidFill>
                <a:latin typeface="Calibri" pitchFamily="34" charset="0"/>
              </a:defRPr>
            </a:lvl4pPr>
            <a:lvl5pPr marL="2056892" indent="-228544" defTabSz="928458">
              <a:defRPr>
                <a:solidFill>
                  <a:schemeClr val="tx1"/>
                </a:solidFill>
                <a:latin typeface="Calibri" pitchFamily="34" charset="0"/>
              </a:defRPr>
            </a:lvl5pPr>
            <a:lvl6pPr marL="2513978" indent="-228544" defTabSz="928458" fontAlgn="base">
              <a:spcBef>
                <a:spcPct val="0"/>
              </a:spcBef>
              <a:spcAft>
                <a:spcPct val="0"/>
              </a:spcAft>
              <a:defRPr>
                <a:solidFill>
                  <a:schemeClr val="tx1"/>
                </a:solidFill>
                <a:latin typeface="Calibri" pitchFamily="34" charset="0"/>
              </a:defRPr>
            </a:lvl6pPr>
            <a:lvl7pPr marL="2971066" indent="-228544" defTabSz="928458" fontAlgn="base">
              <a:spcBef>
                <a:spcPct val="0"/>
              </a:spcBef>
              <a:spcAft>
                <a:spcPct val="0"/>
              </a:spcAft>
              <a:defRPr>
                <a:solidFill>
                  <a:schemeClr val="tx1"/>
                </a:solidFill>
                <a:latin typeface="Calibri" pitchFamily="34" charset="0"/>
              </a:defRPr>
            </a:lvl7pPr>
            <a:lvl8pPr marL="3428154" indent="-228544" defTabSz="928458" fontAlgn="base">
              <a:spcBef>
                <a:spcPct val="0"/>
              </a:spcBef>
              <a:spcAft>
                <a:spcPct val="0"/>
              </a:spcAft>
              <a:defRPr>
                <a:solidFill>
                  <a:schemeClr val="tx1"/>
                </a:solidFill>
                <a:latin typeface="Calibri" pitchFamily="34" charset="0"/>
              </a:defRPr>
            </a:lvl8pPr>
            <a:lvl9pPr marL="3885240" indent="-228544" defTabSz="928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2FD1A5-A22F-4D58-BB04-47BBE4B70BC9}" type="slidenum">
              <a:rPr lang="en-US" smtClean="0">
                <a:latin typeface="Arial" charset="0"/>
              </a:rPr>
              <a:pPr fontAlgn="base">
                <a:spcBef>
                  <a:spcPct val="0"/>
                </a:spcBef>
                <a:spcAft>
                  <a:spcPct val="0"/>
                </a:spcAft>
                <a:defRPr/>
              </a:pPr>
              <a:t>1</a:t>
            </a:fld>
            <a:endParaRPr lang="en-US" dirty="0" smtClean="0">
              <a:latin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5039" y="4416426"/>
            <a:ext cx="5140325" cy="310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smtClean="0"/>
          </a:p>
        </p:txBody>
      </p:sp>
    </p:spTree>
    <p:extLst>
      <p:ext uri="{BB962C8B-B14F-4D97-AF65-F5344CB8AC3E}">
        <p14:creationId xmlns:p14="http://schemas.microsoft.com/office/powerpoint/2010/main" val="39354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697">
              <a:defRPr>
                <a:solidFill>
                  <a:schemeClr val="tx1"/>
                </a:solidFill>
                <a:latin typeface="Calibri" pitchFamily="34" charset="0"/>
              </a:defRPr>
            </a:lvl1pPr>
            <a:lvl2pPr marL="742767" indent="-285680" defTabSz="923697">
              <a:defRPr>
                <a:solidFill>
                  <a:schemeClr val="tx1"/>
                </a:solidFill>
                <a:latin typeface="Calibri" pitchFamily="34" charset="0"/>
              </a:defRPr>
            </a:lvl2pPr>
            <a:lvl3pPr marL="1142718" indent="-228544" defTabSz="923697">
              <a:defRPr>
                <a:solidFill>
                  <a:schemeClr val="tx1"/>
                </a:solidFill>
                <a:latin typeface="Calibri" pitchFamily="34" charset="0"/>
              </a:defRPr>
            </a:lvl3pPr>
            <a:lvl4pPr marL="1599804" indent="-228544" defTabSz="923697">
              <a:defRPr>
                <a:solidFill>
                  <a:schemeClr val="tx1"/>
                </a:solidFill>
                <a:latin typeface="Calibri" pitchFamily="34" charset="0"/>
              </a:defRPr>
            </a:lvl4pPr>
            <a:lvl5pPr marL="2056892" indent="-228544" defTabSz="923697">
              <a:defRPr>
                <a:solidFill>
                  <a:schemeClr val="tx1"/>
                </a:solidFill>
                <a:latin typeface="Calibri" pitchFamily="34" charset="0"/>
              </a:defRPr>
            </a:lvl5pPr>
            <a:lvl6pPr marL="2513978" indent="-228544" defTabSz="923697" fontAlgn="base">
              <a:spcBef>
                <a:spcPct val="0"/>
              </a:spcBef>
              <a:spcAft>
                <a:spcPct val="0"/>
              </a:spcAft>
              <a:defRPr>
                <a:solidFill>
                  <a:schemeClr val="tx1"/>
                </a:solidFill>
                <a:latin typeface="Calibri" pitchFamily="34" charset="0"/>
              </a:defRPr>
            </a:lvl6pPr>
            <a:lvl7pPr marL="2971066" indent="-228544" defTabSz="923697" fontAlgn="base">
              <a:spcBef>
                <a:spcPct val="0"/>
              </a:spcBef>
              <a:spcAft>
                <a:spcPct val="0"/>
              </a:spcAft>
              <a:defRPr>
                <a:solidFill>
                  <a:schemeClr val="tx1"/>
                </a:solidFill>
                <a:latin typeface="Calibri" pitchFamily="34" charset="0"/>
              </a:defRPr>
            </a:lvl7pPr>
            <a:lvl8pPr marL="3428154" indent="-228544" defTabSz="923697" fontAlgn="base">
              <a:spcBef>
                <a:spcPct val="0"/>
              </a:spcBef>
              <a:spcAft>
                <a:spcPct val="0"/>
              </a:spcAft>
              <a:defRPr>
                <a:solidFill>
                  <a:schemeClr val="tx1"/>
                </a:solidFill>
                <a:latin typeface="Calibri" pitchFamily="34" charset="0"/>
              </a:defRPr>
            </a:lvl8pPr>
            <a:lvl9pPr marL="3885240" indent="-228544" defTabSz="9236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51DAA2-D2C9-49D6-9E35-9F21C9E856D6}" type="slidenum">
              <a:rPr lang="en-US" smtClean="0">
                <a:latin typeface="Arial" charset="0"/>
              </a:rPr>
              <a:pPr fontAlgn="base">
                <a:spcBef>
                  <a:spcPct val="0"/>
                </a:spcBef>
                <a:spcAft>
                  <a:spcPct val="0"/>
                </a:spcAft>
                <a:defRPr/>
              </a:pPr>
              <a:t>3</a:t>
            </a:fld>
            <a:endParaRPr lang="en-US" dirty="0"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35039" y="4416425"/>
            <a:ext cx="5140325" cy="617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800" dirty="0">
              <a:latin typeface="Arial" pitchFamily="34" charset="0"/>
            </a:endParaRPr>
          </a:p>
          <a:p>
            <a:pPr lvl="1" eaLnBrk="1" hangingPunct="1">
              <a:spcBef>
                <a:spcPct val="0"/>
              </a:spcBef>
            </a:pPr>
            <a:endParaRPr lang="en-US" altLang="en-US" sz="800" dirty="0">
              <a:latin typeface="Arial" pitchFamily="34" charset="0"/>
            </a:endParaRPr>
          </a:p>
          <a:p>
            <a:pPr eaLnBrk="1" hangingPunct="1">
              <a:spcBef>
                <a:spcPct val="0"/>
              </a:spcBef>
            </a:pPr>
            <a:endParaRPr lang="en-US" altLang="en-US" dirty="0" smtClean="0">
              <a:latin typeface="Arial" pitchFamily="34" charset="0"/>
            </a:endParaRPr>
          </a:p>
        </p:txBody>
      </p:sp>
    </p:spTree>
    <p:extLst>
      <p:ext uri="{BB962C8B-B14F-4D97-AF65-F5344CB8AC3E}">
        <p14:creationId xmlns:p14="http://schemas.microsoft.com/office/powerpoint/2010/main" val="363779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69"/>
            <a:r>
              <a:rPr lang="en-US" altLang="en-US" b="1" dirty="0" smtClean="0"/>
              <a:t>Update:</a:t>
            </a:r>
          </a:p>
          <a:p>
            <a:pPr marL="228600" indent="-228600" defTabSz="453969">
              <a:buAutoNum type="arabicPeriod"/>
            </a:pPr>
            <a:r>
              <a:rPr lang="en-US" altLang="en-US" b="1" dirty="0" smtClean="0"/>
              <a:t>Data compilation</a:t>
            </a:r>
            <a:r>
              <a:rPr lang="en-US" altLang="en-US" b="1" baseline="0" dirty="0" smtClean="0"/>
              <a:t>: </a:t>
            </a:r>
          </a:p>
          <a:p>
            <a:pPr marL="628650" lvl="1" indent="-171450" defTabSz="453969">
              <a:buFont typeface="Arial" panose="020B0604020202020204" pitchFamily="34" charset="0"/>
              <a:buChar char="•"/>
            </a:pPr>
            <a:r>
              <a:rPr lang="en-US" altLang="en-US" b="0" baseline="0" dirty="0" smtClean="0"/>
              <a:t>Additional data sets were added to the Phase 1 baseline.  The new data sets include the addition of TFMS (command center) and CCFP (convective weather) to NTML and ASPM/BTS data sets.  </a:t>
            </a:r>
          </a:p>
          <a:p>
            <a:pPr marL="628650" lvl="1" indent="-171450" defTabSz="453969">
              <a:buFont typeface="Arial" panose="020B0604020202020204" pitchFamily="34" charset="0"/>
              <a:buChar char="•"/>
            </a:pPr>
            <a:r>
              <a:rPr lang="en-US" altLang="en-US" b="0" baseline="0" dirty="0" smtClean="0"/>
              <a:t>The additional data sets are expected to improve model prediction performance.</a:t>
            </a:r>
          </a:p>
          <a:p>
            <a:pPr marL="228600" indent="-228600" defTabSz="453969">
              <a:buAutoNum type="arabicPeriod"/>
            </a:pPr>
            <a:r>
              <a:rPr lang="en-US" altLang="en-US" b="1" baseline="0" dirty="0" smtClean="0"/>
              <a:t>ATC Interviews:  </a:t>
            </a:r>
            <a:endParaRPr lang="en-US" altLang="en-US" b="1" dirty="0" smtClean="0"/>
          </a:p>
          <a:p>
            <a:pPr marL="628650" lvl="1" indent="-171450" defTabSz="453969">
              <a:buFont typeface="Arial" panose="020B0604020202020204" pitchFamily="34" charset="0"/>
              <a:buChar char="•"/>
            </a:pPr>
            <a:r>
              <a:rPr lang="en-US" altLang="en-US" b="0" baseline="0" dirty="0" smtClean="0"/>
              <a:t>The interviews were conducted for model refinement.  ATC SME’s provided input on key factors affecting departure delay.  They also participated in model variable selection and discretization that can be unique to the individual facility.  </a:t>
            </a:r>
          </a:p>
          <a:p>
            <a:pPr marL="628650" lvl="1" indent="-171450" defTabSz="453969">
              <a:buFont typeface="Arial" panose="020B0604020202020204" pitchFamily="34" charset="0"/>
              <a:buChar char="•"/>
            </a:pPr>
            <a:r>
              <a:rPr lang="en-US" altLang="en-US" b="0" baseline="0" dirty="0" smtClean="0"/>
              <a:t>Visits were made to Las Vegas TRACON, SoCal TRACON, Lindbergh Tower (San Diego), T</a:t>
            </a:r>
            <a:r>
              <a:rPr lang="it-IT" altLang="en-US" b="0" baseline="0" dirty="0" smtClean="0"/>
              <a:t>ampa TRACON, Orlando TRACON and Denver Tower, TRACON and ARTCC.</a:t>
            </a:r>
            <a:endParaRPr lang="en-US" altLang="en-US" b="0" dirty="0" smtClean="0"/>
          </a:p>
          <a:p>
            <a:pPr defTabSz="453969"/>
            <a:endParaRPr lang="en-US" altLang="en-US" dirty="0" smtClean="0"/>
          </a:p>
          <a:p>
            <a:pPr defTabSz="453969"/>
            <a:r>
              <a:rPr lang="en-US" altLang="en-US" dirty="0" smtClean="0"/>
              <a:t>________</a:t>
            </a:r>
          </a:p>
          <a:p>
            <a:pPr defTabSz="453969"/>
            <a:r>
              <a:rPr lang="en-US" altLang="en-US" dirty="0" smtClean="0"/>
              <a:t>Program Manger: Steve </a:t>
            </a:r>
            <a:r>
              <a:rPr lang="en-US" altLang="en-US" dirty="0" err="1" smtClean="0"/>
              <a:t>Oshel</a:t>
            </a:r>
            <a:endParaRPr lang="en-US" altLang="en-US" dirty="0" smtClean="0"/>
          </a:p>
          <a:p>
            <a:pPr defTabSz="453969"/>
            <a:endParaRPr lang="en-US" altLang="en-US" dirty="0" smtClean="0"/>
          </a:p>
          <a:p>
            <a:pPr defTabSz="453969"/>
            <a:r>
              <a:rPr lang="en-US" altLang="en-US" dirty="0" smtClean="0"/>
              <a:t>TFMS uses proposed departure times for scheduled air carriers to create demand projections for NAS elements (airports, sectors, fixes, </a:t>
            </a:r>
            <a:r>
              <a:rPr lang="en-US" altLang="en-US" dirty="0" err="1" smtClean="0"/>
              <a:t>etc</a:t>
            </a:r>
            <a:r>
              <a:rPr lang="en-US" altLang="en-US" dirty="0" smtClean="0"/>
              <a:t>). When aircraft do not depart at their scheduled time, our demand predictions</a:t>
            </a:r>
            <a:r>
              <a:rPr lang="en-US" altLang="en-US" baseline="0" dirty="0" smtClean="0"/>
              <a:t> end up being incorrect. This can lead to inefficient TMIs, GDPs, </a:t>
            </a:r>
            <a:r>
              <a:rPr lang="en-US" altLang="en-US" baseline="0" dirty="0" err="1" smtClean="0"/>
              <a:t>etc</a:t>
            </a:r>
            <a:r>
              <a:rPr lang="en-US" altLang="en-US" baseline="0" dirty="0" smtClean="0"/>
              <a:t>, and either over- or under- delivery of aircraft to arrival sectors &amp; airports.</a:t>
            </a:r>
          </a:p>
          <a:p>
            <a:pPr defTabSz="453969"/>
            <a:endParaRPr lang="en-US" altLang="en-US" baseline="0" dirty="0" smtClean="0"/>
          </a:p>
          <a:p>
            <a:pPr defTabSz="453969"/>
            <a:r>
              <a:rPr lang="en-US" altLang="en-US" baseline="0" dirty="0" smtClean="0"/>
              <a:t>SMDP uses machine-learning to analyze historical flight data and create sophisticated algorithms that can predict departure times with much better accuracy.</a:t>
            </a:r>
          </a:p>
          <a:p>
            <a:pPr defTabSz="453969"/>
            <a:endParaRPr lang="en-US" altLang="en-US" baseline="0" dirty="0" smtClean="0"/>
          </a:p>
          <a:p>
            <a:pPr defTabSz="453969"/>
            <a:r>
              <a:rPr lang="en-US" altLang="en-US" baseline="0" dirty="0" smtClean="0"/>
              <a:t>Improved accuracy of departure-time predictions in TFMS will enable more efficient NAS planning, better use of TMIs, and improved management of NAS resources.</a:t>
            </a:r>
            <a:endParaRPr lang="en-US" altLang="en-US" dirty="0" smtClean="0"/>
          </a:p>
          <a:p>
            <a:pPr defTabSz="453969"/>
            <a:endParaRPr lang="en-US" altLang="en-US" dirty="0" smtClean="0"/>
          </a:p>
        </p:txBody>
      </p:sp>
      <p:sp>
        <p:nvSpPr>
          <p:cNvPr id="4" name="Slide Number Placeholder 3"/>
          <p:cNvSpPr>
            <a:spLocks noGrp="1"/>
          </p:cNvSpPr>
          <p:nvPr>
            <p:ph type="sldNum" sz="quarter" idx="5"/>
          </p:nvPr>
        </p:nvSpPr>
        <p:spPr/>
        <p:txBody>
          <a:bodyPr lIns="91565" rIns="91565"/>
          <a:lstStyle/>
          <a:p>
            <a:pPr>
              <a:defRPr/>
            </a:pPr>
            <a:fld id="{89056427-8143-4829-9710-21022C092D1D}"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53306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82" eaLnBrk="1" hangingPunct="1">
              <a:spcBef>
                <a:spcPct val="0"/>
              </a:spcBef>
            </a:pPr>
            <a:r>
              <a:rPr lang="en-US" altLang="en-US" b="1" dirty="0" smtClean="0"/>
              <a:t>UPDATE: Jul 2016 Deliverable (</a:t>
            </a:r>
            <a:r>
              <a:rPr lang="en-US" sz="1200" b="1" u="sng" dirty="0" smtClean="0">
                <a:latin typeface="Arial" panose="020B0604020202020204" pitchFamily="34" charset="0"/>
              </a:rPr>
              <a:t>Data Requirements Definitions)</a:t>
            </a:r>
          </a:p>
          <a:p>
            <a:pPr defTabSz="452382" eaLnBrk="1" hangingPunct="1">
              <a:spcBef>
                <a:spcPct val="0"/>
              </a:spcBef>
            </a:pPr>
            <a:endParaRPr lang="en-US" altLang="en-US" dirty="0" smtClean="0"/>
          </a:p>
          <a:p>
            <a:pPr marL="171450" indent="-171450" defTabSz="452382" eaLnBrk="1" hangingPunct="1">
              <a:spcBef>
                <a:spcPct val="0"/>
              </a:spcBef>
              <a:buFont typeface="Arial" panose="020B0604020202020204" pitchFamily="34" charset="0"/>
              <a:buChar char="•"/>
            </a:pPr>
            <a:r>
              <a:rPr lang="en-US" altLang="en-US" dirty="0" smtClean="0"/>
              <a:t>The SVO Data Requirements task provides a detailed assessment of NAS architecture and the NAS infrastructure data exchange and processing requirements for handling of space vehicle operations (SVO). </a:t>
            </a:r>
          </a:p>
          <a:p>
            <a:pPr marL="171450" indent="-171450" defTabSz="452382" eaLnBrk="1" hangingPunct="1">
              <a:spcBef>
                <a:spcPct val="0"/>
              </a:spcBef>
              <a:buFont typeface="Arial" panose="020B0604020202020204" pitchFamily="34" charset="0"/>
              <a:buChar char="•"/>
            </a:pPr>
            <a:r>
              <a:rPr lang="en-US" altLang="en-US" dirty="0" smtClean="0"/>
              <a:t>It provides</a:t>
            </a:r>
            <a:r>
              <a:rPr lang="en-US" altLang="en-US" baseline="0" dirty="0" smtClean="0"/>
              <a:t> the basis for the upcoming </a:t>
            </a:r>
            <a:r>
              <a:rPr lang="en-US" altLang="en-US" dirty="0" smtClean="0"/>
              <a:t>analysis of current and future</a:t>
            </a:r>
            <a:r>
              <a:rPr lang="en-US" altLang="en-US" baseline="0" dirty="0" smtClean="0"/>
              <a:t> </a:t>
            </a:r>
            <a:r>
              <a:rPr lang="en-US" altLang="en-US" dirty="0" smtClean="0"/>
              <a:t>systems and operational platforms</a:t>
            </a:r>
            <a:r>
              <a:rPr lang="en-US" altLang="en-US" baseline="0" dirty="0" smtClean="0"/>
              <a:t> </a:t>
            </a:r>
            <a:r>
              <a:rPr lang="en-US" altLang="en-US" dirty="0" smtClean="0"/>
              <a:t>that will potentially</a:t>
            </a:r>
            <a:r>
              <a:rPr lang="en-US" altLang="en-US" baseline="0" dirty="0" smtClean="0"/>
              <a:t> require (or be subject to) </a:t>
            </a:r>
            <a:r>
              <a:rPr lang="en-US" altLang="en-US" dirty="0" smtClean="0"/>
              <a:t>SVO data requirements. </a:t>
            </a:r>
          </a:p>
          <a:p>
            <a:pPr defTabSz="452382" eaLnBrk="1" hangingPunct="1">
              <a:spcBef>
                <a:spcPct val="0"/>
              </a:spcBef>
            </a:pPr>
            <a:endParaRPr lang="en-US" altLang="en-US" dirty="0" smtClean="0"/>
          </a:p>
          <a:p>
            <a:pPr defTabSz="452382" eaLnBrk="1" hangingPunct="1">
              <a:spcBef>
                <a:spcPct val="0"/>
              </a:spcBef>
            </a:pPr>
            <a:endParaRPr lang="en-US" altLang="en-US" dirty="0" smtClean="0"/>
          </a:p>
          <a:p>
            <a:pPr defTabSz="452382" eaLnBrk="1" hangingPunct="1">
              <a:spcBef>
                <a:spcPct val="0"/>
              </a:spcBef>
            </a:pPr>
            <a:r>
              <a:rPr lang="en-US" altLang="en-US" dirty="0" smtClean="0"/>
              <a:t>_____________</a:t>
            </a:r>
          </a:p>
          <a:p>
            <a:pPr defTabSz="452382" eaLnBrk="1" hangingPunct="1">
              <a:spcBef>
                <a:spcPct val="0"/>
              </a:spcBef>
            </a:pPr>
            <a:r>
              <a:rPr lang="en-US" altLang="en-US" dirty="0" smtClean="0"/>
              <a:t>Program</a:t>
            </a:r>
            <a:r>
              <a:rPr lang="en-US" altLang="en-US" baseline="0" dirty="0" smtClean="0"/>
              <a:t> Manager:  Jason Coon (replaced Kevin Hatton)</a:t>
            </a:r>
          </a:p>
          <a:p>
            <a:pPr defTabSz="452382" eaLnBrk="1" hangingPunct="1">
              <a:spcBef>
                <a:spcPct val="0"/>
              </a:spcBef>
            </a:pPr>
            <a:endParaRPr lang="en-US" altLang="en-US" baseline="0" dirty="0" smtClean="0"/>
          </a:p>
          <a:p>
            <a:pPr defTabSz="452382" eaLnBrk="1" hangingPunct="1">
              <a:spcBef>
                <a:spcPct val="0"/>
              </a:spcBef>
            </a:pPr>
            <a:r>
              <a:rPr lang="en-US" altLang="en-US" dirty="0" smtClean="0"/>
              <a:t>The SVO Program has produced a Level 3 NAS ConOps that articulates the vision for space launch and reentry operations in the NAS for 2025 and beyond. The SVO ConOps has</a:t>
            </a:r>
            <a:r>
              <a:rPr lang="en-US" altLang="en-US" baseline="0" dirty="0" smtClean="0"/>
              <a:t> been vetted and approved by all primary agency stakeholders (AST, AJV, AJR). </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Current work supports the ConOps by providing tools or capabilities necessary to implement the ConOps.</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“Define Data Requirements for SVO” was requested by the Chief Scientist, and will provide a scenario-based view of all data exchange necessary for SVO, including actors, systems, and new capabilities. </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Initial Data Elements for FIXM” has been coordinated with AJV-7 (Maureen Keegan), and will provide the operational input to the FIXM Change Control Board necessary for incorporating SVO data elements into FIXM and AIXM. </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4D Trajectory Concept for SVO is research being performed by Stanford University under the Center of Excellence for Commercial Space Transportation, and is developing advanced dynamic debris hazard areas that are smaller than current airspace closures and have shorter durations, creating less NAS impact.</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The Debris Mitigation Failure Mode Analysis will include analysis of multiple space vehicles, launch locations, and failure modes to assess NAS impact of the debris hazard volumes that result from each type of failure.</a:t>
            </a:r>
            <a:endParaRPr lang="en-US" altLang="en-US" dirty="0" smtClean="0"/>
          </a:p>
          <a:p>
            <a:pPr defTabSz="452382" eaLnBrk="1" hangingPunct="1">
              <a:spcBef>
                <a:spcPct val="0"/>
              </a:spcBef>
            </a:pPr>
            <a:endParaRPr lang="en-US" altLang="en-US" dirty="0" smtClean="0"/>
          </a:p>
          <a:p>
            <a:pPr defTabSz="452382"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80" rIns="91780"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2B7761-E90D-4785-B66E-6D46CC628808}" type="slidenum">
              <a:rPr lang="en-US" smtClean="0">
                <a:solidFill>
                  <a:srgbClr val="000000"/>
                </a:solidFill>
              </a:rPr>
              <a:pPr fontAlgn="base">
                <a:spcBef>
                  <a:spcPct val="0"/>
                </a:spcBef>
                <a:spcAft>
                  <a:spcPct val="0"/>
                </a:spcAft>
                <a:defRPr/>
              </a:pPr>
              <a:t>7</a:t>
            </a:fld>
            <a:endParaRPr lang="en-US" dirty="0" smtClean="0">
              <a:solidFill>
                <a:srgbClr val="000000"/>
              </a:solidFill>
            </a:endParaRPr>
          </a:p>
        </p:txBody>
      </p:sp>
    </p:spTree>
    <p:extLst>
      <p:ext uri="{BB962C8B-B14F-4D97-AF65-F5344CB8AC3E}">
        <p14:creationId xmlns:p14="http://schemas.microsoft.com/office/powerpoint/2010/main" val="288856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69"/>
            <a:r>
              <a:rPr lang="en-US" altLang="en-US" b="1" dirty="0" smtClean="0"/>
              <a:t>Update: </a:t>
            </a:r>
          </a:p>
          <a:p>
            <a:pPr marL="228600" indent="-228600" defTabSz="453969">
              <a:buAutoNum type="arabicPeriod"/>
            </a:pPr>
            <a:r>
              <a:rPr lang="en-US" altLang="en-US" b="1" dirty="0" smtClean="0"/>
              <a:t>TAS Ontology Update</a:t>
            </a:r>
            <a:r>
              <a:rPr lang="en-US" altLang="en-US" b="1" baseline="0" dirty="0" smtClean="0"/>
              <a:t>: </a:t>
            </a:r>
          </a:p>
          <a:p>
            <a:pPr marL="628650" lvl="1" indent="-171450" defTabSz="453969">
              <a:buFont typeface="Arial" panose="020B0604020202020204" pitchFamily="34" charset="0"/>
              <a:buChar char="•"/>
            </a:pPr>
            <a:r>
              <a:rPr lang="en-US" altLang="en-US" b="1" baseline="0" dirty="0" smtClean="0"/>
              <a:t>	</a:t>
            </a:r>
            <a:r>
              <a:rPr lang="en-US" altLang="en-US" b="0" baseline="0" dirty="0" smtClean="0"/>
              <a:t>The ontology has been updated to account for modification to TFMS since Phase 1 was completed.  </a:t>
            </a:r>
          </a:p>
          <a:p>
            <a:pPr marL="628650" lvl="1" indent="-171450" defTabSz="453969">
              <a:buFont typeface="Arial" panose="020B0604020202020204" pitchFamily="34" charset="0"/>
              <a:buChar char="•"/>
            </a:pPr>
            <a:r>
              <a:rPr lang="en-US" altLang="en-US" b="0" baseline="0" dirty="0" smtClean="0"/>
              <a:t>	Major revisions included the addition, deletion or replacement of more than 30 elements of the original ontology.</a:t>
            </a:r>
            <a:endParaRPr lang="en-US" altLang="en-US" b="0" dirty="0" smtClean="0"/>
          </a:p>
          <a:p>
            <a:pPr defTabSz="453969"/>
            <a:endParaRPr lang="en-US" altLang="en-US" dirty="0" smtClean="0"/>
          </a:p>
          <a:p>
            <a:pPr defTabSz="453969"/>
            <a:r>
              <a:rPr lang="en-US" altLang="en-US" dirty="0" smtClean="0"/>
              <a:t>________</a:t>
            </a:r>
          </a:p>
          <a:p>
            <a:pPr defTabSz="453969"/>
            <a:r>
              <a:rPr lang="en-US" altLang="en-US" dirty="0" smtClean="0"/>
              <a:t>Program Manger: Steve </a:t>
            </a:r>
            <a:r>
              <a:rPr lang="en-US" altLang="en-US" dirty="0" err="1" smtClean="0"/>
              <a:t>Oshel</a:t>
            </a:r>
            <a:r>
              <a:rPr lang="en-US" altLang="en-US" dirty="0" smtClean="0"/>
              <a:t> (formerly Kevin Hatton)</a:t>
            </a:r>
          </a:p>
          <a:p>
            <a:pPr defTabSz="453969"/>
            <a:endParaRPr lang="en-US" altLang="en-US" dirty="0" smtClean="0"/>
          </a:p>
          <a:p>
            <a:pPr defTabSz="453969"/>
            <a:r>
              <a:rPr lang="en-US" altLang="en-US" dirty="0" smtClean="0"/>
              <a:t>TAS has developed an ontology for Traffic Management Initiatives. The ontology will enable standardized</a:t>
            </a:r>
            <a:r>
              <a:rPr lang="en-US" altLang="en-US" baseline="0" dirty="0" smtClean="0"/>
              <a:t> entry and tracking of TMIs across different automation platforms. This will prevent the problems that exist today with attempting to detect and parse TMIs that are often recorded in non-standard formats or free text.</a:t>
            </a:r>
          </a:p>
          <a:p>
            <a:pPr defTabSz="453969"/>
            <a:endParaRPr lang="en-US" altLang="en-US" baseline="0" dirty="0" smtClean="0"/>
          </a:p>
          <a:p>
            <a:pPr defTabSz="453969"/>
            <a:r>
              <a:rPr lang="en-US" altLang="en-US" baseline="0" dirty="0" smtClean="0"/>
              <a:t>Bradford and Liang were briefed on the initial results and they asked for TAS to be implemented in TFMS as soon as practical.</a:t>
            </a:r>
          </a:p>
          <a:p>
            <a:pPr defTabSz="453969"/>
            <a:endParaRPr lang="en-US" altLang="en-US" baseline="0" dirty="0" smtClean="0"/>
          </a:p>
          <a:p>
            <a:pPr defTabSz="453969"/>
            <a:r>
              <a:rPr lang="en-US" altLang="en-US" baseline="0" dirty="0" smtClean="0"/>
              <a:t>This work will include documentation of Initial Requirements for TAS in TFMS (to be handed off to AJV-7).</a:t>
            </a:r>
            <a:endParaRPr lang="en-US" altLang="en-US" dirty="0" smtClean="0"/>
          </a:p>
          <a:p>
            <a:pPr defTabSz="453969"/>
            <a:endParaRPr lang="en-US" altLang="en-US" dirty="0" smtClean="0"/>
          </a:p>
        </p:txBody>
      </p:sp>
      <p:sp>
        <p:nvSpPr>
          <p:cNvPr id="4" name="Slide Number Placeholder 3"/>
          <p:cNvSpPr>
            <a:spLocks noGrp="1"/>
          </p:cNvSpPr>
          <p:nvPr>
            <p:ph type="sldNum" sz="quarter" idx="5"/>
          </p:nvPr>
        </p:nvSpPr>
        <p:spPr/>
        <p:txBody>
          <a:bodyPr lIns="91565" rIns="91565"/>
          <a:lstStyle/>
          <a:p>
            <a:pPr>
              <a:defRPr/>
            </a:pPr>
            <a:fld id="{33F65EAF-53D1-4519-AB58-D4FC4CFC576C}"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1400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dirty="0" smtClean="0"/>
              <a:t>UPDATE: </a:t>
            </a:r>
            <a:r>
              <a:rPr lang="en-US" altLang="en-US" b="1" baseline="0" dirty="0" smtClean="0"/>
              <a:t> </a:t>
            </a:r>
            <a:r>
              <a:rPr lang="en-US" altLang="en-US" b="1" u="sng" baseline="0" dirty="0" smtClean="0"/>
              <a:t>May 2016 product (VCV Interim Solutions)</a:t>
            </a:r>
          </a:p>
          <a:p>
            <a:pPr marL="0" marR="0" indent="0" algn="l" defTabSz="453969" rtl="0" eaLnBrk="1" fontAlgn="base" latinLnBrk="0" hangingPunct="1">
              <a:lnSpc>
                <a:spcPct val="100000"/>
              </a:lnSpc>
              <a:spcBef>
                <a:spcPct val="0"/>
              </a:spcBef>
              <a:spcAft>
                <a:spcPct val="0"/>
              </a:spcAft>
              <a:buClrTx/>
              <a:buSzTx/>
              <a:buFontTx/>
              <a:buNone/>
              <a:tabLst/>
              <a:defRPr/>
            </a:pPr>
            <a:endParaRPr lang="en-US" altLang="en-US" b="1" u="sng" baseline="0" dirty="0" smtClean="0"/>
          </a:p>
          <a:p>
            <a:pPr marL="0" marR="0" indent="0" algn="l" defTabSz="453969"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VCV concept provides a more</a:t>
            </a:r>
            <a:r>
              <a:rPr lang="en-US" sz="1200" kern="1200" baseline="0" dirty="0" smtClean="0">
                <a:solidFill>
                  <a:schemeClr val="tx1"/>
                </a:solidFill>
                <a:effectLst/>
                <a:latin typeface="+mn-lt"/>
                <a:ea typeface="+mn-ea"/>
                <a:cs typeface="+mn-cs"/>
              </a:rPr>
              <a:t> efficient means</a:t>
            </a:r>
            <a:r>
              <a:rPr lang="en-US" sz="1200" kern="1200" dirty="0" smtClean="0">
                <a:solidFill>
                  <a:schemeClr val="tx1"/>
                </a:solidFill>
                <a:effectLst/>
                <a:latin typeface="+mn-lt"/>
                <a:ea typeface="+mn-ea"/>
                <a:cs typeface="+mn-cs"/>
              </a:rPr>
              <a:t> for radar controllers to obtain and monitor real-time vertical rate (climb and descent) for flights from top of descent to touchdown and from departure to top of climb, </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Will result in better airspace optimization and procedures and</a:t>
            </a:r>
            <a:r>
              <a:rPr lang="en-US" sz="1200" kern="1200" baseline="0" dirty="0" smtClean="0">
                <a:solidFill>
                  <a:schemeClr val="tx1"/>
                </a:solidFill>
                <a:effectLst/>
                <a:latin typeface="+mn-lt"/>
                <a:ea typeface="+mn-ea"/>
                <a:cs typeface="+mn-cs"/>
              </a:rPr>
              <a:t> more efficient operations</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product </a:t>
            </a:r>
            <a:r>
              <a:rPr lang="en-US" sz="1200" kern="1200" dirty="0" smtClean="0">
                <a:solidFill>
                  <a:schemeClr val="tx1"/>
                </a:solidFill>
                <a:effectLst/>
                <a:latin typeface="+mn-lt"/>
                <a:ea typeface="+mn-ea"/>
                <a:cs typeface="+mn-cs"/>
              </a:rPr>
              <a:t>identified three recommended solutions for obtaining vertical rate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prior to full-scale deployment of ADS-B.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ERAM Vertical Rate Indicator</a:t>
            </a:r>
            <a:r>
              <a:rPr lang="en-US" sz="1200" kern="1200" dirty="0" smtClean="0">
                <a:solidFill>
                  <a:schemeClr val="tx1"/>
                </a:solidFill>
                <a:effectLst/>
                <a:latin typeface="+mn-lt"/>
                <a:ea typeface="+mn-ea"/>
                <a:cs typeface="+mn-cs"/>
              </a:rPr>
              <a:t>,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Aeronautical Telecommunications Network Baseline 2</a:t>
            </a:r>
            <a:r>
              <a:rPr lang="en-US" sz="1200" kern="1200" dirty="0" smtClean="0">
                <a:solidFill>
                  <a:schemeClr val="tx1"/>
                </a:solidFill>
                <a:effectLst/>
                <a:latin typeface="+mn-lt"/>
                <a:ea typeface="+mn-ea"/>
                <a:cs typeface="+mn-cs"/>
              </a:rPr>
              <a:t> data communication standard, and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Mode S Transponder</a:t>
            </a:r>
            <a:r>
              <a:rPr lang="en-US" sz="1200" kern="1200" dirty="0" smtClean="0">
                <a:solidFill>
                  <a:schemeClr val="tx1"/>
                </a:solidFill>
                <a:effectLst/>
                <a:latin typeface="+mn-lt"/>
                <a:ea typeface="+mn-ea"/>
                <a:cs typeface="+mn-cs"/>
              </a:rPr>
              <a:t> capabilities. </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document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outlines a strategy for maturing the VCV concept and validating the recommended solutions</a:t>
            </a:r>
            <a:r>
              <a:rPr lang="en-US" sz="1200" kern="1200" baseline="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efficiently presenting vertical rate information to air traffic controllers. </a:t>
            </a:r>
            <a:endParaRPr lang="en-US" sz="1200" b="0" i="0" u="none" strike="noStrike" kern="1200" baseline="0" dirty="0" smtClean="0">
              <a:solidFill>
                <a:schemeClr val="tx1"/>
              </a:solidFill>
              <a:latin typeface="+mn-lt"/>
              <a:ea typeface="+mn-ea"/>
              <a:cs typeface="+mn-cs"/>
            </a:endParaRPr>
          </a:p>
          <a:p>
            <a:pPr defTabSz="452382" eaLnBrk="1" hangingPunct="1">
              <a:spcBef>
                <a:spcPct val="0"/>
              </a:spcBef>
            </a:pPr>
            <a:r>
              <a:rPr lang="en-US" altLang="en-US" b="1" dirty="0" smtClean="0"/>
              <a:t>______________________________</a:t>
            </a:r>
          </a:p>
          <a:p>
            <a:pPr defTabSz="452382" eaLnBrk="1" hangingPunct="1">
              <a:spcBef>
                <a:spcPct val="0"/>
              </a:spcBef>
            </a:pPr>
            <a:r>
              <a:rPr lang="en-US" altLang="en-US" b="1" dirty="0" smtClean="0"/>
              <a:t>PM: Phil Bassett</a:t>
            </a:r>
          </a:p>
          <a:p>
            <a:pPr defTabSz="452382" eaLnBrk="1" hangingPunct="1">
              <a:spcBef>
                <a:spcPct val="0"/>
              </a:spcBef>
            </a:pPr>
            <a:endParaRPr lang="en-US" altLang="en-US" sz="1000" dirty="0" smtClean="0"/>
          </a:p>
          <a:p>
            <a:pPr marL="171450" indent="-171450" defTabSz="452382" eaLnBrk="1" hangingPunct="1">
              <a:spcBef>
                <a:spcPct val="0"/>
              </a:spcBef>
              <a:buFont typeface="Arial" panose="020B0604020202020204" pitchFamily="34" charset="0"/>
              <a:buChar char="•"/>
            </a:pPr>
            <a:r>
              <a:rPr lang="en-US" sz="1200" u="sng" kern="1200" dirty="0" smtClean="0">
                <a:solidFill>
                  <a:schemeClr val="tx1"/>
                </a:solidFill>
                <a:effectLst/>
                <a:latin typeface="+mn-lt"/>
                <a:ea typeface="+mn-ea"/>
                <a:cs typeface="+mn-cs"/>
              </a:rPr>
              <a:t>The way</a:t>
            </a:r>
            <a:r>
              <a:rPr lang="en-US" sz="1200" u="sng" kern="1200" baseline="0" dirty="0" smtClean="0">
                <a:solidFill>
                  <a:schemeClr val="tx1"/>
                </a:solidFill>
                <a:effectLst/>
                <a:latin typeface="+mn-lt"/>
                <a:ea typeface="+mn-ea"/>
                <a:cs typeface="+mn-cs"/>
              </a:rPr>
              <a:t> vertical airspace is managed during </a:t>
            </a:r>
            <a:r>
              <a:rPr lang="en-US" sz="1200" u="sng" kern="1200" dirty="0" smtClean="0">
                <a:solidFill>
                  <a:schemeClr val="tx1"/>
                </a:solidFill>
                <a:effectLst/>
                <a:latin typeface="+mn-lt"/>
                <a:ea typeface="+mn-ea"/>
                <a:cs typeface="+mn-cs"/>
              </a:rPr>
              <a:t>descent today results in the loss of utilization of large volumes of airspace</a:t>
            </a:r>
            <a:r>
              <a:rPr lang="en-US" sz="1200" kern="1200" dirty="0" smtClean="0">
                <a:solidFill>
                  <a:schemeClr val="tx1"/>
                </a:solidFill>
                <a:effectLst/>
                <a:latin typeface="+mn-lt"/>
                <a:ea typeface="+mn-ea"/>
                <a:cs typeface="+mn-cs"/>
              </a:rPr>
              <a:t>.  </a:t>
            </a:r>
          </a:p>
          <a:p>
            <a:pPr marL="171450" indent="-171450" defTabSz="452382"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Even though aircraft are required to descend or climb at an established rate, this can vary substantially due to variations in airframe, equipage, flight deck workload, and user fleet preferences. </a:t>
            </a:r>
          </a:p>
          <a:p>
            <a:pPr marL="171450" indent="-171450" defTabSz="452382"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ATC can verify vertical conformance only after the aircraft has passed the required fix/altitude</a:t>
            </a:r>
            <a:r>
              <a:rPr lang="en-US" sz="1200" kern="1200" baseline="0" dirty="0" smtClean="0">
                <a:solidFill>
                  <a:schemeClr val="tx1"/>
                </a:solidFill>
                <a:effectLst/>
                <a:latin typeface="+mn-lt"/>
                <a:ea typeface="+mn-ea"/>
                <a:cs typeface="+mn-cs"/>
              </a:rPr>
              <a:t> which is performed verbally</a:t>
            </a:r>
            <a:r>
              <a:rPr lang="en-US" sz="1200" kern="1200" dirty="0" smtClean="0">
                <a:solidFill>
                  <a:schemeClr val="tx1"/>
                </a:solidFill>
                <a:effectLst/>
                <a:latin typeface="+mn-lt"/>
                <a:ea typeface="+mn-ea"/>
                <a:cs typeface="+mn-cs"/>
              </a:rPr>
              <a:t>.  </a:t>
            </a:r>
          </a:p>
          <a:p>
            <a:pPr defTabSz="452382" eaLnBrk="1" hangingPunct="1">
              <a:spcBef>
                <a:spcPct val="0"/>
              </a:spcBef>
            </a:pPr>
            <a:endParaRPr lang="en-US" sz="1000" kern="1200" dirty="0" smtClean="0">
              <a:solidFill>
                <a:schemeClr val="tx1"/>
              </a:solidFill>
              <a:effectLst/>
              <a:latin typeface="+mn-lt"/>
              <a:ea typeface="+mn-ea"/>
              <a:cs typeface="+mn-cs"/>
            </a:endParaRPr>
          </a:p>
          <a:p>
            <a:pPr defTabSz="452382" eaLnBrk="1" hangingPunct="1">
              <a:spcBef>
                <a:spcPct val="0"/>
              </a:spcBef>
            </a:pPr>
            <a:r>
              <a:rPr lang="en-US" sz="1200" u="sng" kern="1200" dirty="0" smtClean="0">
                <a:solidFill>
                  <a:schemeClr val="tx1"/>
                </a:solidFill>
                <a:effectLst/>
                <a:latin typeface="+mn-lt"/>
                <a:ea typeface="+mn-ea"/>
                <a:cs typeface="+mn-cs"/>
              </a:rPr>
              <a:t>The VCV concept identifies the procedures, technologies, and tools that will enable controllers the ability to verify vertical rate, and monitor the aircraft’s conformance to a defined trajectory</a:t>
            </a:r>
            <a:r>
              <a:rPr lang="en-US" sz="1200" kern="1200" dirty="0" smtClean="0">
                <a:solidFill>
                  <a:schemeClr val="tx1"/>
                </a:solidFill>
                <a:effectLst/>
                <a:latin typeface="+mn-lt"/>
                <a:ea typeface="+mn-ea"/>
                <a:cs typeface="+mn-cs"/>
              </a:rPr>
              <a:t>. </a:t>
            </a:r>
          </a:p>
          <a:p>
            <a:pPr marL="171450" indent="-171450" defTabSz="452382"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Enabling more precise vertical control </a:t>
            </a:r>
            <a:r>
              <a:rPr lang="en-US" sz="1200" u="sng" kern="1200" dirty="0" smtClean="0">
                <a:solidFill>
                  <a:schemeClr val="tx1"/>
                </a:solidFill>
                <a:effectLst/>
                <a:latin typeface="+mn-lt"/>
                <a:ea typeface="+mn-ea"/>
                <a:cs typeface="+mn-cs"/>
              </a:rPr>
              <a:t>will allow large volumes of previously unavailable airspace to be utilized for other traffic</a:t>
            </a:r>
            <a:r>
              <a:rPr lang="en-US" sz="1200" kern="1200" dirty="0" smtClean="0">
                <a:solidFill>
                  <a:schemeClr val="tx1"/>
                </a:solidFill>
                <a:effectLst/>
                <a:latin typeface="+mn-lt"/>
                <a:ea typeface="+mn-ea"/>
                <a:cs typeface="+mn-cs"/>
              </a:rPr>
              <a:t>.  This will be extremely beneficial in areas of high volume and congestion (e.g., the Northeastern United States). </a:t>
            </a:r>
          </a:p>
          <a:p>
            <a:pPr defTabSz="452382" eaLnBrk="1" hangingPunct="1">
              <a:spcBef>
                <a:spcPct val="0"/>
              </a:spcBef>
            </a:pPr>
            <a:endParaRPr lang="en-US" sz="1000" kern="1200" dirty="0" smtClean="0">
              <a:solidFill>
                <a:schemeClr val="tx1"/>
              </a:solidFill>
              <a:effectLst/>
              <a:latin typeface="+mn-lt"/>
              <a:ea typeface="+mn-ea"/>
              <a:cs typeface="+mn-cs"/>
            </a:endParaRPr>
          </a:p>
          <a:p>
            <a:pPr defTabSz="452382" eaLnBrk="1" hangingPunct="1">
              <a:spcBef>
                <a:spcPct val="0"/>
              </a:spcBef>
            </a:pPr>
            <a:r>
              <a:rPr lang="en-US" sz="1200" kern="1200" dirty="0" smtClean="0">
                <a:solidFill>
                  <a:schemeClr val="tx1"/>
                </a:solidFill>
                <a:effectLst/>
                <a:latin typeface="+mn-lt"/>
                <a:ea typeface="+mn-ea"/>
                <a:cs typeface="+mn-cs"/>
              </a:rPr>
              <a:t>Additional benefits beyond increased</a:t>
            </a:r>
            <a:r>
              <a:rPr lang="en-US" sz="1200" kern="1200" baseline="0" dirty="0" smtClean="0">
                <a:solidFill>
                  <a:schemeClr val="tx1"/>
                </a:solidFill>
                <a:effectLst/>
                <a:latin typeface="+mn-lt"/>
                <a:ea typeface="+mn-ea"/>
                <a:cs typeface="+mn-cs"/>
              </a:rPr>
              <a:t> airspace efficiency include the ability to leverage emerging aircraft design and technologies, to leverage this new information within NAS automation (</a:t>
            </a:r>
            <a:r>
              <a:rPr lang="en-US" sz="1200" kern="1200" baseline="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conflict alert), and the development of vertical designed technologies (4DT, OPD, OPC)</a:t>
            </a:r>
            <a:endParaRPr lang="en-US" sz="1200" kern="1200" dirty="0" smtClean="0">
              <a:solidFill>
                <a:schemeClr val="tx1"/>
              </a:solidFill>
              <a:effectLst/>
              <a:latin typeface="+mn-lt"/>
              <a:ea typeface="+mn-ea"/>
              <a:cs typeface="+mn-cs"/>
            </a:endParaRPr>
          </a:p>
          <a:p>
            <a:pPr defTabSz="452382" eaLnBrk="1" hangingPunct="1">
              <a:spcBef>
                <a:spcPct val="0"/>
              </a:spcBef>
            </a:pPr>
            <a:endParaRPr lang="en-US" sz="1200" kern="1200" dirty="0" smtClean="0">
              <a:solidFill>
                <a:schemeClr val="tx1"/>
              </a:solidFill>
              <a:effectLst/>
              <a:latin typeface="+mn-lt"/>
              <a:ea typeface="+mn-ea"/>
              <a:cs typeface="+mn-cs"/>
            </a:endParaRPr>
          </a:p>
          <a:p>
            <a:pPr defTabSz="452382"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80" rIns="91780"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DB3E30-A7FE-44F4-A3EC-57FA5548E5AE}" type="slidenum">
              <a:rPr lang="en-US" smtClean="0">
                <a:solidFill>
                  <a:srgbClr val="000000"/>
                </a:solidFill>
              </a:rPr>
              <a:pPr fontAlgn="base">
                <a:spcBef>
                  <a:spcPct val="0"/>
                </a:spcBef>
                <a:spcAft>
                  <a:spcPct val="0"/>
                </a:spcAft>
                <a:defRPr/>
              </a:pPr>
              <a:t>9</a:t>
            </a:fld>
            <a:endParaRPr lang="en-US" dirty="0" smtClean="0">
              <a:solidFill>
                <a:srgbClr val="000000"/>
              </a:solidFill>
            </a:endParaRPr>
          </a:p>
        </p:txBody>
      </p:sp>
    </p:spTree>
    <p:extLst>
      <p:ext uri="{BB962C8B-B14F-4D97-AF65-F5344CB8AC3E}">
        <p14:creationId xmlns:p14="http://schemas.microsoft.com/office/powerpoint/2010/main" val="96545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700728" y="4416196"/>
            <a:ext cx="5700072" cy="47278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dirty="0" smtClean="0"/>
              <a:t>UPDATE: </a:t>
            </a:r>
            <a:r>
              <a:rPr lang="en-US" altLang="en-US" b="1" baseline="0" dirty="0" smtClean="0"/>
              <a:t> </a:t>
            </a:r>
            <a:r>
              <a:rPr lang="en-US" altLang="en-US" b="1" u="sng" baseline="0" dirty="0" smtClean="0"/>
              <a:t>Jun 2016 product (ORC shortfall analysis)</a:t>
            </a:r>
          </a:p>
          <a:p>
            <a:pPr marL="0" marR="0" indent="0" algn="l" defTabSz="453969" rtl="0" eaLnBrk="1" fontAlgn="base" latinLnBrk="0" hangingPunct="1">
              <a:lnSpc>
                <a:spcPct val="100000"/>
              </a:lnSpc>
              <a:spcBef>
                <a:spcPct val="0"/>
              </a:spcBef>
              <a:spcAft>
                <a:spcPct val="0"/>
              </a:spcAft>
              <a:buClrTx/>
              <a:buSzTx/>
              <a:buFontTx/>
              <a:buNone/>
              <a:tabLst/>
              <a:defRPr/>
            </a:pPr>
            <a:endParaRPr lang="en-US" altLang="en-US" b="1" u="sng" baseline="0" dirty="0" smtClean="0"/>
          </a:p>
          <a:p>
            <a:pPr marL="0" marR="0" indent="0" algn="l" defTabSz="453969"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shortfall analysis:</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Identified</a:t>
            </a:r>
            <a:r>
              <a:rPr lang="en-US" sz="1200" kern="1200" baseline="0" dirty="0" smtClean="0">
                <a:solidFill>
                  <a:schemeClr val="tx1"/>
                </a:solidFill>
                <a:effectLst/>
                <a:latin typeface="+mn-lt"/>
                <a:ea typeface="+mn-ea"/>
                <a:cs typeface="+mn-cs"/>
              </a:rPr>
              <a:t> and quantified </a:t>
            </a:r>
            <a:r>
              <a:rPr lang="en-US" sz="1200" kern="1200" dirty="0" smtClean="0">
                <a:solidFill>
                  <a:schemeClr val="tx1"/>
                </a:solidFill>
                <a:effectLst/>
                <a:latin typeface="+mn-lt"/>
                <a:ea typeface="+mn-ea"/>
                <a:cs typeface="+mn-cs"/>
              </a:rPr>
              <a:t>12 NAS shortfalls</a:t>
            </a:r>
            <a:r>
              <a:rPr lang="en-US" sz="1200" kern="1200" baseline="0" dirty="0" smtClean="0">
                <a:solidFill>
                  <a:schemeClr val="tx1"/>
                </a:solidFill>
                <a:effectLst/>
                <a:latin typeface="+mn-lt"/>
                <a:ea typeface="+mn-ea"/>
                <a:cs typeface="+mn-cs"/>
              </a:rPr>
              <a:t> that could potentially be mitigated through the ORC concept</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Monetized costs associated with 3 shortfalls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Excess Traffic Volume is Managed by Adding Delay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Merging Pre-Departure Traffic is challenging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Inefficient Delay Management Tools</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Costs associated with these 3 shortfalls were estimated to be $200M per year</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Fulfills</a:t>
            </a:r>
            <a:r>
              <a:rPr lang="en-US" sz="1200" kern="1200" baseline="0" dirty="0" smtClean="0">
                <a:solidFill>
                  <a:schemeClr val="tx1"/>
                </a:solidFill>
                <a:effectLst/>
                <a:latin typeface="+mn-lt"/>
                <a:ea typeface="+mn-ea"/>
                <a:cs typeface="+mn-cs"/>
              </a:rPr>
              <a:t> the FAAs final deliverable to NASA to support the transition of ORC to NASA for integration into the ATD-3 platform</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baseline="0" dirty="0" smtClean="0"/>
              <a:t>___________</a:t>
            </a:r>
          </a:p>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dirty="0" smtClean="0"/>
              <a:t>PM: Phil Bassett</a:t>
            </a:r>
          </a:p>
          <a:p>
            <a:pPr defTabSz="453969" eaLnBrk="1" hangingPunct="1">
              <a:spcBef>
                <a:spcPct val="0"/>
              </a:spcBef>
            </a:pPr>
            <a:endParaRPr lang="en-US" sz="100" b="0" baseline="0" dirty="0" smtClean="0">
              <a:solidFill>
                <a:srgbClr val="000000"/>
              </a:solidFill>
              <a:ea typeface="Times New Roman"/>
            </a:endParaRPr>
          </a:p>
          <a:p>
            <a:pPr defTabSz="453969" eaLnBrk="1" hangingPunct="1">
              <a:spcBef>
                <a:spcPct val="0"/>
              </a:spcBef>
            </a:pPr>
            <a:r>
              <a:rPr lang="en-US" sz="1200" b="0" baseline="0" dirty="0" smtClean="0">
                <a:solidFill>
                  <a:srgbClr val="000000"/>
                </a:solidFill>
                <a:ea typeface="Times New Roman"/>
              </a:rPr>
              <a:t>NextGen has promoted the development of a more efficient performance based route system. As these new routes and procedures multiply it has driven the need to assist air traffic managers in the assessment, selection and coordination of these new routes and procedures.  The ORC (</a:t>
            </a:r>
            <a:r>
              <a:rPr lang="en-US" sz="1200" b="0" dirty="0" smtClean="0">
                <a:solidFill>
                  <a:srgbClr val="000000"/>
                </a:solidFill>
                <a:ea typeface="Times New Roman"/>
              </a:rPr>
              <a:t>Optimized Route Capability) fulfills this need. </a:t>
            </a:r>
            <a:r>
              <a:rPr lang="en-US" sz="1200" b="0" baseline="0" dirty="0" smtClean="0">
                <a:solidFill>
                  <a:srgbClr val="000000"/>
                </a:solidFill>
                <a:ea typeface="Times New Roman"/>
              </a:rPr>
              <a:t> ORC has been TECH TRANSFERRED To NASA for </a:t>
            </a:r>
            <a:r>
              <a:rPr lang="en-US" sz="1200" b="0" baseline="0" dirty="0" err="1" smtClean="0">
                <a:solidFill>
                  <a:srgbClr val="000000"/>
                </a:solidFill>
                <a:ea typeface="Times New Roman"/>
              </a:rPr>
              <a:t>integraton</a:t>
            </a:r>
            <a:r>
              <a:rPr lang="en-US" sz="1200" b="0" baseline="0" dirty="0" smtClean="0">
                <a:solidFill>
                  <a:srgbClr val="000000"/>
                </a:solidFill>
                <a:ea typeface="Times New Roman"/>
              </a:rPr>
              <a:t> and validation in the joint FAA/NASA  ATD-3 demonstration (Air Traffic Demonstration-3).</a:t>
            </a:r>
          </a:p>
          <a:p>
            <a:pPr defTabSz="453969" eaLnBrk="1" hangingPunct="1">
              <a:spcBef>
                <a:spcPct val="0"/>
              </a:spcBef>
            </a:pPr>
            <a:endParaRPr lang="en-US" sz="400" b="0" baseline="0" dirty="0" smtClean="0">
              <a:solidFill>
                <a:srgbClr val="000000"/>
              </a:solidFill>
              <a:ea typeface="Times New Roman"/>
            </a:endParaRPr>
          </a:p>
          <a:p>
            <a:pPr defTabSz="453969" eaLnBrk="1" hangingPunct="1">
              <a:spcBef>
                <a:spcPct val="0"/>
              </a:spcBef>
            </a:pPr>
            <a:r>
              <a:rPr lang="en-US" sz="1200" b="0" dirty="0" smtClean="0">
                <a:solidFill>
                  <a:srgbClr val="000000"/>
                </a:solidFill>
                <a:ea typeface="Times New Roman"/>
              </a:rPr>
              <a:t>The Performance-Based Trajectory Allocation (PBTA) program will leverage</a:t>
            </a:r>
            <a:r>
              <a:rPr lang="en-US" sz="1200" b="0" baseline="0" dirty="0" smtClean="0">
                <a:solidFill>
                  <a:srgbClr val="000000"/>
                </a:solidFill>
                <a:ea typeface="Times New Roman"/>
              </a:rPr>
              <a:t> </a:t>
            </a:r>
            <a:r>
              <a:rPr lang="en-US" sz="1200" b="0" dirty="0" smtClean="0">
                <a:solidFill>
                  <a:srgbClr val="000000"/>
                </a:solidFill>
                <a:ea typeface="Times New Roman"/>
              </a:rPr>
              <a:t>the ORC</a:t>
            </a:r>
            <a:r>
              <a:rPr lang="en-US" sz="1200" b="0" baseline="0" dirty="0" smtClean="0">
                <a:solidFill>
                  <a:srgbClr val="000000"/>
                </a:solidFill>
                <a:ea typeface="Times New Roman"/>
              </a:rPr>
              <a:t> algorithm being developed in collaboration with NASA. PBTA extends functionality of the </a:t>
            </a:r>
            <a:r>
              <a:rPr lang="en-US" sz="1200" b="0" dirty="0" smtClean="0">
                <a:solidFill>
                  <a:srgbClr val="000000"/>
                </a:solidFill>
                <a:ea typeface="Times New Roman"/>
              </a:rPr>
              <a:t>ORC algorithm to take further advantage</a:t>
            </a:r>
            <a:r>
              <a:rPr lang="en-US" sz="1200" b="0" baseline="0" dirty="0" smtClean="0">
                <a:solidFill>
                  <a:srgbClr val="000000"/>
                </a:solidFill>
                <a:ea typeface="Times New Roman"/>
              </a:rPr>
              <a:t> of </a:t>
            </a:r>
            <a:r>
              <a:rPr lang="en-US" sz="1200" b="0" dirty="0" smtClean="0">
                <a:solidFill>
                  <a:srgbClr val="000000"/>
                </a:solidFill>
                <a:ea typeface="Times New Roman"/>
              </a:rPr>
              <a:t>optimized PBN </a:t>
            </a:r>
            <a:r>
              <a:rPr lang="en-US" altLang="en-US" sz="1200" b="0" dirty="0" smtClean="0">
                <a:solidFill>
                  <a:srgbClr val="000000"/>
                </a:solidFill>
                <a:ea typeface="Times New Roman"/>
              </a:rPr>
              <a:t>routing options and intelligent PBN transitions from enroute to the terminal environment</a:t>
            </a:r>
            <a:r>
              <a:rPr lang="en-US" sz="1200" b="0" dirty="0" smtClean="0">
                <a:solidFill>
                  <a:srgbClr val="000000"/>
                </a:solidFill>
                <a:ea typeface="Times New Roman"/>
              </a:rPr>
              <a:t>.  Initially</a:t>
            </a:r>
            <a:r>
              <a:rPr lang="en-US" sz="1200" b="0" baseline="0" dirty="0" smtClean="0">
                <a:solidFill>
                  <a:srgbClr val="000000"/>
                </a:solidFill>
                <a:ea typeface="Times New Roman"/>
              </a:rPr>
              <a:t> t</a:t>
            </a:r>
            <a:r>
              <a:rPr lang="en-US" sz="1200" b="0" dirty="0" smtClean="0">
                <a:solidFill>
                  <a:srgbClr val="000000"/>
                </a:solidFill>
                <a:ea typeface="Times New Roman"/>
              </a:rPr>
              <a:t>he program will focus</a:t>
            </a:r>
            <a:r>
              <a:rPr lang="en-US" sz="1200" b="0" baseline="0" dirty="0" smtClean="0">
                <a:solidFill>
                  <a:srgbClr val="000000"/>
                </a:solidFill>
                <a:ea typeface="Times New Roman"/>
              </a:rPr>
              <a:t> on benefits associated with PBTA and also support further development and maturation of the tool.  </a:t>
            </a:r>
          </a:p>
          <a:p>
            <a:pPr defTabSz="453969" eaLnBrk="1" hangingPunct="1">
              <a:spcBef>
                <a:spcPct val="0"/>
              </a:spcBef>
            </a:pPr>
            <a:endParaRPr lang="en-US" sz="500" b="0" baseline="0" dirty="0" smtClean="0">
              <a:solidFill>
                <a:srgbClr val="000000"/>
              </a:solidFill>
              <a:ea typeface="Times New Roman"/>
            </a:endParaRPr>
          </a:p>
          <a:p>
            <a:pPr defTabSz="453969" eaLnBrk="1" hangingPunct="1">
              <a:spcBef>
                <a:spcPct val="0"/>
              </a:spcBef>
            </a:pPr>
            <a:r>
              <a:rPr lang="en-US" sz="1200" b="0" baseline="0" dirty="0" smtClean="0">
                <a:solidFill>
                  <a:srgbClr val="000000"/>
                </a:solidFill>
                <a:ea typeface="Times New Roman"/>
              </a:rPr>
              <a:t>FY18 funded products will include </a:t>
            </a:r>
          </a:p>
          <a:p>
            <a:pPr marL="171450" indent="-171450" defTabSz="453969" eaLnBrk="1" hangingPunct="1">
              <a:spcBef>
                <a:spcPct val="0"/>
              </a:spcBef>
              <a:buFont typeface="Arial" panose="020B0604020202020204" pitchFamily="34" charset="0"/>
              <a:buChar char="•"/>
            </a:pPr>
            <a:r>
              <a:rPr lang="en-US" sz="1200" b="0" baseline="0" dirty="0" smtClean="0">
                <a:solidFill>
                  <a:srgbClr val="000000"/>
                </a:solidFill>
                <a:ea typeface="Times New Roman"/>
              </a:rPr>
              <a:t>Initial investigation of integration issues associated with the integration of RNAV/OPD arrivals and Time Based Flow Management (TBFM)</a:t>
            </a:r>
          </a:p>
          <a:p>
            <a:pPr marL="171450" indent="-171450" defTabSz="453969" eaLnBrk="1" hangingPunct="1">
              <a:spcBef>
                <a:spcPct val="0"/>
              </a:spcBef>
              <a:buFont typeface="Arial" panose="020B0604020202020204" pitchFamily="34" charset="0"/>
              <a:buChar char="•"/>
            </a:pPr>
            <a:r>
              <a:rPr lang="en-US" sz="1200" b="0" baseline="0" dirty="0" smtClean="0">
                <a:solidFill>
                  <a:srgbClr val="000000"/>
                </a:solidFill>
                <a:ea typeface="Times New Roman"/>
              </a:rPr>
              <a:t>Initial optimal arrival/departure routing options and implementation strategies for PBN Route Optimization </a:t>
            </a:r>
          </a:p>
          <a:p>
            <a:pPr marL="0" indent="0" defTabSz="453969" eaLnBrk="1" hangingPunct="1">
              <a:spcBef>
                <a:spcPct val="0"/>
              </a:spcBef>
              <a:buFont typeface="Arial" panose="020B0604020202020204" pitchFamily="34" charset="0"/>
              <a:buNone/>
            </a:pPr>
            <a:endParaRPr lang="en-US" sz="700" b="0" baseline="0" dirty="0" smtClean="0">
              <a:solidFill>
                <a:srgbClr val="000000"/>
              </a:solidFill>
              <a:ea typeface="Times New Roman"/>
            </a:endParaRPr>
          </a:p>
          <a:p>
            <a:pPr marL="0" indent="0" defTabSz="453969" eaLnBrk="1" hangingPunct="1">
              <a:spcBef>
                <a:spcPct val="0"/>
              </a:spcBef>
              <a:buFont typeface="Arial" panose="020B0604020202020204" pitchFamily="34" charset="0"/>
              <a:buNone/>
            </a:pPr>
            <a:r>
              <a:rPr lang="en-US" sz="1200" b="0" baseline="0" dirty="0" smtClean="0">
                <a:solidFill>
                  <a:srgbClr val="000000"/>
                </a:solidFill>
                <a:ea typeface="Times New Roman"/>
              </a:rPr>
              <a:t>In Summary</a:t>
            </a:r>
          </a:p>
          <a:p>
            <a:pPr marL="171450" indent="-171450" defTabSz="453969" eaLnBrk="1" hangingPunct="1">
              <a:spcBef>
                <a:spcPct val="0"/>
              </a:spcBef>
              <a:buFont typeface="Arial" panose="020B0604020202020204" pitchFamily="34" charset="0"/>
              <a:buChar char="•"/>
            </a:pPr>
            <a:r>
              <a:rPr lang="en-US" sz="1200" b="0" baseline="0" dirty="0" smtClean="0">
                <a:solidFill>
                  <a:srgbClr val="FF0000"/>
                </a:solidFill>
                <a:ea typeface="Times New Roman"/>
              </a:rPr>
              <a:t>The proliferation of these multiple PBN routes and procedures is beyond the ability of traffic managers to sort and assign</a:t>
            </a:r>
            <a:r>
              <a:rPr lang="en-US" sz="1200" b="0" baseline="0" dirty="0" smtClean="0">
                <a:solidFill>
                  <a:srgbClr val="000000"/>
                </a:solidFill>
                <a:ea typeface="Times New Roman"/>
              </a:rPr>
              <a:t>.....the numbers of these routes continues to grow</a:t>
            </a:r>
          </a:p>
          <a:p>
            <a:pPr marL="171450" indent="-171450" defTabSz="453969" eaLnBrk="1" hangingPunct="1">
              <a:spcBef>
                <a:spcPct val="0"/>
              </a:spcBef>
              <a:buFont typeface="Arial" panose="020B0604020202020204" pitchFamily="34" charset="0"/>
              <a:buChar char="•"/>
            </a:pPr>
            <a:r>
              <a:rPr lang="en-US" sz="1200" b="0" baseline="0" dirty="0" smtClean="0">
                <a:solidFill>
                  <a:srgbClr val="000000"/>
                </a:solidFill>
                <a:ea typeface="Times New Roman"/>
              </a:rPr>
              <a:t>We are </a:t>
            </a:r>
            <a:r>
              <a:rPr lang="en-US" sz="1200" b="0" u="sng" baseline="0" dirty="0" smtClean="0">
                <a:solidFill>
                  <a:srgbClr val="000000"/>
                </a:solidFill>
                <a:ea typeface="Times New Roman"/>
              </a:rPr>
              <a:t>supporting the maturation of the algorithm with NASA (ATD-3)</a:t>
            </a:r>
          </a:p>
          <a:p>
            <a:pPr marL="0" indent="0" defTabSz="453969" eaLnBrk="1" hangingPunct="1">
              <a:spcBef>
                <a:spcPct val="0"/>
              </a:spcBef>
              <a:buFont typeface="Arial" panose="020B0604020202020204" pitchFamily="34" charset="0"/>
              <a:buNone/>
            </a:pPr>
            <a:endParaRPr lang="en-US" sz="1200" b="0" u="sng" baseline="0" dirty="0" smtClean="0">
              <a:solidFill>
                <a:srgbClr val="000000"/>
              </a:solidFill>
              <a:ea typeface="Times New Roman"/>
            </a:endParaRPr>
          </a:p>
          <a:p>
            <a:pPr marL="0" indent="0" defTabSz="453969" eaLnBrk="1" hangingPunct="1">
              <a:spcBef>
                <a:spcPct val="0"/>
              </a:spcBef>
              <a:buFont typeface="Arial" panose="020B0604020202020204" pitchFamily="34" charset="0"/>
              <a:buNone/>
            </a:pPr>
            <a:endParaRPr lang="en-US" sz="1200" b="0" baseline="0" dirty="0" smtClean="0">
              <a:solidFill>
                <a:srgbClr val="000000"/>
              </a:solidFill>
              <a:ea typeface="Times New Roman"/>
            </a:endParaRPr>
          </a:p>
          <a:p>
            <a:pPr defTabSz="453969" eaLnBrk="1" hangingPunct="1">
              <a:spcBef>
                <a:spcPct val="0"/>
              </a:spcBef>
            </a:pPr>
            <a:endParaRPr lang="en-US" altLang="en-US" dirty="0" smtClean="0"/>
          </a:p>
          <a:p>
            <a:pPr defTabSz="453969"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1" rIns="91541"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FBF7F6-4141-4861-A7B6-E5A708DE53E4}" type="slidenum">
              <a:rPr lang="en-US" smtClean="0">
                <a:solidFill>
                  <a:srgbClr val="000000"/>
                </a:solidFill>
              </a:rPr>
              <a:pPr fontAlgn="base">
                <a:spcBef>
                  <a:spcPct val="0"/>
                </a:spcBef>
                <a:spcAft>
                  <a:spcPct val="0"/>
                </a:spcAft>
                <a:defRPr/>
              </a:pPr>
              <a:t>12</a:t>
            </a:fld>
            <a:endParaRPr lang="en-US" dirty="0" smtClean="0">
              <a:solidFill>
                <a:srgbClr val="000000"/>
              </a:solidFill>
            </a:endParaRPr>
          </a:p>
        </p:txBody>
      </p:sp>
    </p:spTree>
    <p:extLst>
      <p:ext uri="{BB962C8B-B14F-4D97-AF65-F5344CB8AC3E}">
        <p14:creationId xmlns:p14="http://schemas.microsoft.com/office/powerpoint/2010/main" val="316681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609600" y="4416196"/>
            <a:ext cx="5867400" cy="45754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Update: UAS </a:t>
            </a:r>
            <a:r>
              <a:rPr lang="en-US" altLang="en-US" b="1" baseline="0" dirty="0" smtClean="0"/>
              <a:t>Low Altitude Operating Concepts Paper </a:t>
            </a:r>
          </a:p>
          <a:p>
            <a:pPr eaLnBrk="1" hangingPunct="1">
              <a:spcBef>
                <a:spcPct val="0"/>
              </a:spcBef>
            </a:pPr>
            <a:endParaRPr lang="en-US" altLang="en-US" b="1" dirty="0" smtClean="0"/>
          </a:p>
          <a:p>
            <a:pPr marL="171450" indent="-171450" eaLnBrk="1" hangingPunct="1">
              <a:spcBef>
                <a:spcPct val="0"/>
              </a:spcBef>
              <a:buFont typeface="Arial" panose="020B0604020202020204" pitchFamily="34" charset="0"/>
              <a:buChar char="•"/>
            </a:pPr>
            <a:r>
              <a:rPr lang="en-US" altLang="en-US" b="0" baseline="0" dirty="0" smtClean="0"/>
              <a:t>Developed to address the predicted demand in small UAS operating at low altitudes – which was not covered in the FAA’s UAS ConOps 2.0.  </a:t>
            </a:r>
          </a:p>
          <a:p>
            <a:pPr marL="171450" indent="-171450" eaLnBrk="1" hangingPunct="1">
              <a:spcBef>
                <a:spcPct val="0"/>
              </a:spcBef>
              <a:buFont typeface="Arial" panose="020B0604020202020204" pitchFamily="34" charset="0"/>
              <a:buChar char="•"/>
            </a:pPr>
            <a:endParaRPr lang="en-US" altLang="en-US" b="0" baseline="0" dirty="0" smtClean="0"/>
          </a:p>
          <a:p>
            <a:pPr marL="171450" indent="-171450" eaLnBrk="1" hangingPunct="1">
              <a:spcBef>
                <a:spcPct val="0"/>
              </a:spcBef>
              <a:buFont typeface="Arial" panose="020B0604020202020204" pitchFamily="34" charset="0"/>
              <a:buChar char="•"/>
            </a:pPr>
            <a:r>
              <a:rPr lang="en-US" altLang="en-US" b="0" baseline="0" dirty="0" smtClean="0"/>
              <a:t>Based on scenarios reviewed and vetted by the FAA by the UAS Steering Group, comprised of cross line of business Directors (AVS, ATO, and ANG) and those working UAS concept and requirements development.</a:t>
            </a:r>
          </a:p>
          <a:p>
            <a:pPr marL="171450" indent="-171450" eaLnBrk="1" hangingPunct="1">
              <a:spcBef>
                <a:spcPct val="0"/>
              </a:spcBef>
              <a:buFont typeface="Arial" panose="020B0604020202020204" pitchFamily="34" charset="0"/>
              <a:buChar char="•"/>
            </a:pPr>
            <a:endParaRPr lang="en-US" altLang="en-US" b="0" baseline="0" dirty="0" smtClean="0"/>
          </a:p>
          <a:p>
            <a:pPr marL="171450" indent="-171450" eaLnBrk="1" hangingPunct="1">
              <a:spcBef>
                <a:spcPct val="0"/>
              </a:spcBef>
              <a:buFont typeface="Arial" panose="020B0604020202020204" pitchFamily="34" charset="0"/>
              <a:buChar char="•"/>
            </a:pPr>
            <a:r>
              <a:rPr lang="en-US" altLang="en-US" b="0" baseline="0" dirty="0" smtClean="0"/>
              <a:t>The paper describes potential means by which UAS access could be expanded – visual line of sight, extended visual line of sight, and beyond visual line of sight – through the use of airspace constructs, notification in lieu of a flight plan to convey flight intent, and a clear delineation of roles and responsibilities among the UAS operator, Air Navigation Service Provider, and manned aircraft.</a:t>
            </a:r>
            <a:endParaRPr lang="en-US" altLang="en-US" b="0" dirty="0" smtClean="0"/>
          </a:p>
          <a:p>
            <a:pPr eaLnBrk="1" hangingPunct="1">
              <a:spcBef>
                <a:spcPct val="0"/>
              </a:spcBef>
            </a:pPr>
            <a:endParaRPr lang="en-US" altLang="en-US" b="1" dirty="0" smtClean="0"/>
          </a:p>
          <a:p>
            <a:pPr eaLnBrk="1" hangingPunct="1">
              <a:spcBef>
                <a:spcPct val="0"/>
              </a:spcBef>
            </a:pPr>
            <a:r>
              <a:rPr lang="en-US" altLang="en-US" b="1" dirty="0" smtClean="0"/>
              <a:t>__________</a:t>
            </a:r>
          </a:p>
          <a:p>
            <a:pPr eaLnBrk="1" hangingPunct="1">
              <a:spcBef>
                <a:spcPct val="0"/>
              </a:spcBef>
            </a:pPr>
            <a:r>
              <a:rPr lang="en-US" altLang="en-US" b="1" dirty="0" smtClean="0"/>
              <a:t>PM: Sherri </a:t>
            </a:r>
            <a:r>
              <a:rPr lang="en-US" altLang="en-US" b="1" dirty="0" err="1" smtClean="0"/>
              <a:t>Magyarits</a:t>
            </a:r>
            <a:endParaRPr lang="en-US" altLang="en-US" b="1" dirty="0" smtClean="0"/>
          </a:p>
          <a:p>
            <a:pPr eaLnBrk="1" hangingPunct="1">
              <a:spcBef>
                <a:spcPct val="0"/>
              </a:spcBef>
            </a:pPr>
            <a:endParaRPr lang="en-US" altLang="en-US" sz="300" dirty="0" smtClean="0"/>
          </a:p>
          <a:p>
            <a:pPr eaLnBrk="1" hangingPunct="1">
              <a:spcBef>
                <a:spcPct val="0"/>
              </a:spcBef>
            </a:pPr>
            <a:r>
              <a:rPr lang="en-US" altLang="en-US" dirty="0" smtClean="0"/>
              <a:t>The Advanced</a:t>
            </a:r>
            <a:r>
              <a:rPr lang="en-US" altLang="en-US" baseline="0" dirty="0" smtClean="0"/>
              <a:t> Concepts Branch (</a:t>
            </a:r>
            <a:r>
              <a:rPr lang="en-US" altLang="en-US" dirty="0" smtClean="0"/>
              <a:t>ANG-C54)</a:t>
            </a:r>
            <a:r>
              <a:rPr lang="en-US" altLang="en-US" baseline="0" dirty="0" smtClean="0"/>
              <a:t> has been supporting the development and maturation of UAS concepts and requirements for expanded access to the NAS since 2011.  </a:t>
            </a:r>
          </a:p>
          <a:p>
            <a:pPr eaLnBrk="1" hangingPunct="1">
              <a:spcBef>
                <a:spcPct val="0"/>
              </a:spcBef>
            </a:pPr>
            <a:endParaRPr lang="en-US" altLang="en-US" sz="300" baseline="0" dirty="0" smtClean="0"/>
          </a:p>
          <a:p>
            <a:pPr eaLnBrk="1" hangingPunct="1">
              <a:spcBef>
                <a:spcPct val="0"/>
              </a:spcBef>
            </a:pPr>
            <a:r>
              <a:rPr lang="en-US" altLang="en-US" baseline="0" dirty="0" smtClean="0"/>
              <a:t>Most recently, in 2015, we</a:t>
            </a:r>
          </a:p>
          <a:p>
            <a:pPr eaLnBrk="1" hangingPunct="1">
              <a:spcBef>
                <a:spcPct val="0"/>
              </a:spcBef>
            </a:pPr>
            <a:endParaRPr lang="en-US" altLang="en-US" sz="100" baseline="0" dirty="0" smtClean="0"/>
          </a:p>
          <a:p>
            <a:pPr marL="228600" indent="-228600" eaLnBrk="1" hangingPunct="1">
              <a:spcBef>
                <a:spcPct val="0"/>
              </a:spcBef>
              <a:buAutoNum type="arabicParenR"/>
            </a:pPr>
            <a:r>
              <a:rPr lang="en-US" altLang="en-US" u="sng" baseline="0" dirty="0" smtClean="0"/>
              <a:t>Completed analyses to map UAS operational requirements, in Class A and B airspace</a:t>
            </a:r>
            <a:r>
              <a:rPr lang="en-US" altLang="en-US" baseline="0" dirty="0" smtClean="0"/>
              <a:t>, to NextGen systems and capabilities to ensure we are prepared for increased numbers of UAS operations. </a:t>
            </a:r>
            <a:endParaRPr lang="en-US" altLang="en-US" i="1" baseline="0" dirty="0" smtClean="0">
              <a:solidFill>
                <a:srgbClr val="FF0000"/>
              </a:solidFill>
            </a:endParaRPr>
          </a:p>
          <a:p>
            <a:pPr marL="0" indent="0" eaLnBrk="1" hangingPunct="1">
              <a:spcBef>
                <a:spcPct val="0"/>
              </a:spcBef>
              <a:buNone/>
            </a:pPr>
            <a:r>
              <a:rPr lang="en-US" altLang="en-US" i="1" u="sng" baseline="0" dirty="0" smtClean="0">
                <a:solidFill>
                  <a:srgbClr val="FF0000"/>
                </a:solidFill>
              </a:rPr>
              <a:t> Notes</a:t>
            </a:r>
            <a:r>
              <a:rPr lang="en-US" altLang="en-US" i="1" baseline="0" dirty="0" smtClean="0">
                <a:solidFill>
                  <a:srgbClr val="FF0000"/>
                </a:solidFill>
              </a:rPr>
              <a:t>: </a:t>
            </a:r>
          </a:p>
          <a:p>
            <a:pPr marL="171450" indent="-171450" eaLnBrk="1" hangingPunct="1">
              <a:spcBef>
                <a:spcPct val="0"/>
              </a:spcBef>
              <a:buFont typeface="Arial" panose="020B0604020202020204" pitchFamily="34" charset="0"/>
              <a:buChar char="•"/>
            </a:pPr>
            <a:r>
              <a:rPr lang="en-US" altLang="en-US" i="1" baseline="0" dirty="0" smtClean="0">
                <a:solidFill>
                  <a:srgbClr val="FF0000"/>
                </a:solidFill>
              </a:rPr>
              <a:t> If they ask why Class A and B – </a:t>
            </a:r>
            <a:r>
              <a:rPr lang="en-US" altLang="en-US" i="1" baseline="0" dirty="0" smtClean="0"/>
              <a:t>that’s where most NextGen investments reside</a:t>
            </a:r>
            <a:r>
              <a:rPr lang="en-US" altLang="en-US" i="1" baseline="0" dirty="0" smtClean="0">
                <a:solidFill>
                  <a:srgbClr val="FF0000"/>
                </a:solidFill>
              </a:rPr>
              <a:t>.  </a:t>
            </a:r>
          </a:p>
          <a:p>
            <a:pPr marL="171450" indent="-171450" eaLnBrk="1" hangingPunct="1">
              <a:spcBef>
                <a:spcPct val="0"/>
              </a:spcBef>
              <a:buFont typeface="Arial" panose="020B0604020202020204" pitchFamily="34" charset="0"/>
              <a:buChar char="•"/>
            </a:pPr>
            <a:r>
              <a:rPr lang="en-US" altLang="en-US" i="1" baseline="0" dirty="0" smtClean="0">
                <a:solidFill>
                  <a:srgbClr val="FF0000"/>
                </a:solidFill>
              </a:rPr>
              <a:t>If they ask about results, </a:t>
            </a:r>
            <a:r>
              <a:rPr lang="en-US" altLang="en-US" i="1" baseline="0" dirty="0" smtClean="0"/>
              <a:t>we feel we either already are or will be prepared from the requirements we’ve identified, given the  numbers and nature of the types of forecasted operations in these airspace classes).</a:t>
            </a:r>
          </a:p>
          <a:p>
            <a:pPr marL="228600" indent="-228600" eaLnBrk="1" hangingPunct="1">
              <a:spcBef>
                <a:spcPct val="0"/>
              </a:spcBef>
              <a:buAutoNum type="arabicParenR"/>
            </a:pPr>
            <a:endParaRPr lang="en-US" altLang="en-US" sz="400" baseline="0" dirty="0" smtClean="0"/>
          </a:p>
          <a:p>
            <a:pPr marL="228600" indent="-228600" eaLnBrk="1" hangingPunct="1">
              <a:spcBef>
                <a:spcPct val="0"/>
              </a:spcBef>
              <a:buFont typeface="+mj-lt"/>
              <a:buAutoNum type="arabicParenR" startAt="2"/>
            </a:pPr>
            <a:r>
              <a:rPr lang="en-US" altLang="en-US" u="sng" baseline="0" dirty="0" smtClean="0"/>
              <a:t>Developed UAS operating concepts and scenarios for potential near-term application </a:t>
            </a:r>
            <a:r>
              <a:rPr lang="en-US" altLang="en-US" baseline="0" dirty="0" smtClean="0"/>
              <a:t>– primarily focusing on low altitude (under 1200 </a:t>
            </a:r>
            <a:r>
              <a:rPr lang="en-US" altLang="en-US" baseline="0" dirty="0" err="1" smtClean="0"/>
              <a:t>ft</a:t>
            </a:r>
            <a:r>
              <a:rPr lang="en-US" altLang="en-US" baseline="0" dirty="0" smtClean="0"/>
              <a:t> AGL) operations.  This work highlighted key elements that could enable these operations, including notifying of flight intent, use of airspace constructs (segregated concepts) to contain UAS given shortfalls of the UAS and/or NAS infrastructure</a:t>
            </a:r>
          </a:p>
          <a:p>
            <a:pPr marL="228600" indent="-228600" eaLnBrk="1" hangingPunct="1">
              <a:spcBef>
                <a:spcPct val="0"/>
              </a:spcBef>
              <a:buFont typeface="+mj-lt"/>
              <a:buAutoNum type="arabicParenR" startAt="2"/>
            </a:pPr>
            <a:endParaRPr lang="en-US" altLang="en-US" sz="300" baseline="0" dirty="0" smtClean="0"/>
          </a:p>
          <a:p>
            <a:pPr marL="0" indent="0" eaLnBrk="1" hangingPunct="1">
              <a:spcBef>
                <a:spcPct val="0"/>
              </a:spcBef>
              <a:buFont typeface="+mj-lt"/>
              <a:buNone/>
            </a:pPr>
            <a:r>
              <a:rPr lang="en-US" altLang="en-US" baseline="0" dirty="0" smtClean="0"/>
              <a:t>Future plans include performing a functional analysis and developing system requirements to work towards implementing a notification system for UAS operating in primarily uncontrolled airspace.  The project is called Common Support Services – Notification System for </a:t>
            </a:r>
            <a:r>
              <a:rPr lang="en-US" altLang="en-US" baseline="0" dirty="0" err="1" smtClean="0"/>
              <a:t>sUAS</a:t>
            </a:r>
            <a:r>
              <a:rPr lang="en-US" altLang="en-US" baseline="0" dirty="0" smtClean="0"/>
              <a:t>.  This need is derived from the FAA requirement to be cognizant to at least some degree of all UAS operations occurring in the NAS, including airspace where ATC may not be involved.  This work is still being scoped out, but should be initiated in FY17. </a:t>
            </a:r>
          </a:p>
          <a:p>
            <a:pPr marL="228600" indent="-228600" eaLnBrk="1" hangingPunct="1">
              <a:spcBef>
                <a:spcPct val="0"/>
              </a:spcBef>
              <a:buAutoNum type="arabicParenR" startAt="2"/>
            </a:pPr>
            <a:endParaRPr lang="en-US" altLang="en-US" baseline="0" dirty="0" smtClean="0"/>
          </a:p>
          <a:p>
            <a:pPr marL="228600" indent="-228600" eaLnBrk="1" hangingPunct="1">
              <a:spcBef>
                <a:spcPct val="0"/>
              </a:spcBef>
              <a:buAutoNum type="arabicParenR" startAt="2"/>
            </a:pPr>
            <a:endParaRPr lang="en-US" altLang="en-US" baseline="0" dirty="0" smtClean="0"/>
          </a:p>
          <a:p>
            <a:pPr marL="228600" indent="-228600" eaLnBrk="1" hangingPunct="1">
              <a:spcBef>
                <a:spcPct val="0"/>
              </a:spcBef>
              <a:buAutoNum type="arabicParenR" startAt="2"/>
            </a:pPr>
            <a:endParaRPr lang="en-US" altLang="en-US" baseline="0" dirty="0" smtClean="0"/>
          </a:p>
          <a:p>
            <a:pPr marL="228600" indent="-228600" eaLnBrk="1" hangingPunct="1">
              <a:spcBef>
                <a:spcPct val="0"/>
              </a:spcBef>
              <a:buAutoNum type="arabicParenR" startAt="2"/>
            </a:pPr>
            <a:endParaRPr lang="en-US" altLang="en-US" dirty="0"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72" rIns="91772"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2CFE09-1C08-4237-B2B5-89836ECC68F4}"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Tree>
    <p:extLst>
      <p:ext uri="{BB962C8B-B14F-4D97-AF65-F5344CB8AC3E}">
        <p14:creationId xmlns:p14="http://schemas.microsoft.com/office/powerpoint/2010/main" val="256826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697">
              <a:defRPr>
                <a:solidFill>
                  <a:schemeClr val="tx1"/>
                </a:solidFill>
                <a:latin typeface="Calibri" pitchFamily="34" charset="0"/>
              </a:defRPr>
            </a:lvl1pPr>
            <a:lvl2pPr marL="742767" indent="-285680" defTabSz="923697">
              <a:defRPr>
                <a:solidFill>
                  <a:schemeClr val="tx1"/>
                </a:solidFill>
                <a:latin typeface="Calibri" pitchFamily="34" charset="0"/>
              </a:defRPr>
            </a:lvl2pPr>
            <a:lvl3pPr marL="1142718" indent="-228544" defTabSz="923697">
              <a:defRPr>
                <a:solidFill>
                  <a:schemeClr val="tx1"/>
                </a:solidFill>
                <a:latin typeface="Calibri" pitchFamily="34" charset="0"/>
              </a:defRPr>
            </a:lvl3pPr>
            <a:lvl4pPr marL="1599804" indent="-228544" defTabSz="923697">
              <a:defRPr>
                <a:solidFill>
                  <a:schemeClr val="tx1"/>
                </a:solidFill>
                <a:latin typeface="Calibri" pitchFamily="34" charset="0"/>
              </a:defRPr>
            </a:lvl4pPr>
            <a:lvl5pPr marL="2056892" indent="-228544" defTabSz="923697">
              <a:defRPr>
                <a:solidFill>
                  <a:schemeClr val="tx1"/>
                </a:solidFill>
                <a:latin typeface="Calibri" pitchFamily="34" charset="0"/>
              </a:defRPr>
            </a:lvl5pPr>
            <a:lvl6pPr marL="2513978" indent="-228544" defTabSz="923697" fontAlgn="base">
              <a:spcBef>
                <a:spcPct val="0"/>
              </a:spcBef>
              <a:spcAft>
                <a:spcPct val="0"/>
              </a:spcAft>
              <a:defRPr>
                <a:solidFill>
                  <a:schemeClr val="tx1"/>
                </a:solidFill>
                <a:latin typeface="Calibri" pitchFamily="34" charset="0"/>
              </a:defRPr>
            </a:lvl6pPr>
            <a:lvl7pPr marL="2971066" indent="-228544" defTabSz="923697" fontAlgn="base">
              <a:spcBef>
                <a:spcPct val="0"/>
              </a:spcBef>
              <a:spcAft>
                <a:spcPct val="0"/>
              </a:spcAft>
              <a:defRPr>
                <a:solidFill>
                  <a:schemeClr val="tx1"/>
                </a:solidFill>
                <a:latin typeface="Calibri" pitchFamily="34" charset="0"/>
              </a:defRPr>
            </a:lvl7pPr>
            <a:lvl8pPr marL="3428154" indent="-228544" defTabSz="923697" fontAlgn="base">
              <a:spcBef>
                <a:spcPct val="0"/>
              </a:spcBef>
              <a:spcAft>
                <a:spcPct val="0"/>
              </a:spcAft>
              <a:defRPr>
                <a:solidFill>
                  <a:schemeClr val="tx1"/>
                </a:solidFill>
                <a:latin typeface="Calibri" pitchFamily="34" charset="0"/>
              </a:defRPr>
            </a:lvl8pPr>
            <a:lvl9pPr marL="3885240" indent="-228544" defTabSz="9236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51DAA2-D2C9-49D6-9E35-9F21C9E856D6}" type="slidenum">
              <a:rPr lang="en-US" smtClean="0">
                <a:latin typeface="Arial" charset="0"/>
              </a:rPr>
              <a:pPr fontAlgn="base">
                <a:spcBef>
                  <a:spcPct val="0"/>
                </a:spcBef>
                <a:spcAft>
                  <a:spcPct val="0"/>
                </a:spcAft>
                <a:defRPr/>
              </a:pPr>
              <a:t>14</a:t>
            </a:fld>
            <a:endParaRPr lang="en-US" dirty="0"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35039" y="4416425"/>
            <a:ext cx="5140325" cy="617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800" dirty="0">
              <a:latin typeface="Arial" pitchFamily="34" charset="0"/>
            </a:endParaRPr>
          </a:p>
          <a:p>
            <a:pPr lvl="1" eaLnBrk="1" hangingPunct="1">
              <a:spcBef>
                <a:spcPct val="0"/>
              </a:spcBef>
            </a:pPr>
            <a:endParaRPr lang="en-US" altLang="en-US" sz="800" dirty="0">
              <a:latin typeface="Arial" pitchFamily="34" charset="0"/>
            </a:endParaRPr>
          </a:p>
          <a:p>
            <a:pPr eaLnBrk="1" hangingPunct="1">
              <a:spcBef>
                <a:spcPct val="0"/>
              </a:spcBef>
            </a:pPr>
            <a:endParaRPr lang="en-US" altLang="en-US" dirty="0" smtClean="0">
              <a:latin typeface="Arial" pitchFamily="34" charset="0"/>
            </a:endParaRPr>
          </a:p>
        </p:txBody>
      </p:sp>
    </p:spTree>
    <p:extLst>
      <p:ext uri="{BB962C8B-B14F-4D97-AF65-F5344CB8AC3E}">
        <p14:creationId xmlns:p14="http://schemas.microsoft.com/office/powerpoint/2010/main" val="1748585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defTabSz="457200" fontAlgn="auto">
              <a:spcBef>
                <a:spcPts val="0"/>
              </a:spcBef>
              <a:spcAft>
                <a:spcPts val="0"/>
              </a:spcAft>
              <a:defRPr sz="1000" spc="0">
                <a:solidFill>
                  <a:srgbClr val="1F497D">
                    <a:lumMod val="40000"/>
                    <a:lumOff val="60000"/>
                  </a:srgbClr>
                </a:solidFill>
                <a:latin typeface="Arial"/>
                <a:cs typeface="Arial"/>
              </a:defRPr>
            </a:lvl1pPr>
          </a:lstStyle>
          <a:p>
            <a:pPr>
              <a:defRPr/>
            </a:pPr>
            <a:endParaRPr lang="en-US"/>
          </a:p>
        </p:txBody>
      </p:sp>
    </p:spTree>
    <p:extLst>
      <p:ext uri="{BB962C8B-B14F-4D97-AF65-F5344CB8AC3E}">
        <p14:creationId xmlns:p14="http://schemas.microsoft.com/office/powerpoint/2010/main" val="237972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2800">
                <a:solidFill>
                  <a:srgbClr val="1737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066801"/>
            <a:ext cx="8229600" cy="487203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a:xfrm>
            <a:off x="152400" y="6492875"/>
            <a:ext cx="2133600" cy="365125"/>
          </a:xfrm>
          <a:prstGeom prst="rect">
            <a:avLst/>
          </a:prstGeom>
        </p:spPr>
        <p:txBody>
          <a:bodyPr/>
          <a:lstStyle/>
          <a:p>
            <a:fld id="{1391E3A8-621C-4D06-B9DF-2A24A8382622}" type="datetime1">
              <a:rPr lang="en-US" smtClean="0"/>
              <a:pPr/>
              <a:t>2/24/2017</a:t>
            </a:fld>
            <a:endParaRPr lang="en-US" dirty="0"/>
          </a:p>
        </p:txBody>
      </p:sp>
      <p:sp>
        <p:nvSpPr>
          <p:cNvPr id="11" name="Footer Placeholder 10"/>
          <p:cNvSpPr>
            <a:spLocks noGrp="1"/>
          </p:cNvSpPr>
          <p:nvPr>
            <p:ph type="ftr" sz="quarter" idx="12"/>
          </p:nvPr>
        </p:nvSpPr>
        <p:spPr/>
        <p:txBody>
          <a:bodyPr/>
          <a:lstStyle/>
          <a:p>
            <a:endParaRPr lang="en-US" dirty="0"/>
          </a:p>
        </p:txBody>
      </p:sp>
      <p:sp>
        <p:nvSpPr>
          <p:cNvPr id="10" name="Slide Number Placeholder 9"/>
          <p:cNvSpPr>
            <a:spLocks noGrp="1"/>
          </p:cNvSpPr>
          <p:nvPr>
            <p:ph type="sldNum" sz="quarter" idx="11"/>
          </p:nvPr>
        </p:nvSpPr>
        <p:spPr>
          <a:xfrm>
            <a:off x="6553200" y="6492875"/>
            <a:ext cx="2133600" cy="365125"/>
          </a:xfrm>
          <a:prstGeom prst="rect">
            <a:avLst/>
          </a:prstGeom>
        </p:spPr>
        <p:txBody>
          <a:bodyPr/>
          <a:lstStyle/>
          <a:p>
            <a:fld id="{C9D01A86-1220-4E3B-A76F-2CAE376CD0EF}" type="slidenum">
              <a:rPr lang="en-US" smtClean="0"/>
              <a:pPr/>
              <a:t>‹#›</a:t>
            </a:fld>
            <a:endParaRPr lang="en-US" dirty="0"/>
          </a:p>
        </p:txBody>
      </p:sp>
    </p:spTree>
    <p:extLst>
      <p:ext uri="{BB962C8B-B14F-4D97-AF65-F5344CB8AC3E}">
        <p14:creationId xmlns:p14="http://schemas.microsoft.com/office/powerpoint/2010/main" val="289106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auto" hangingPunct="1">
                <a:lnSpc>
                  <a:spcPct val="85000"/>
                </a:lnSpc>
                <a:spcBef>
                  <a:spcPts val="0"/>
                </a:spcBef>
                <a:spcAft>
                  <a:spcPts val="0"/>
                </a:spcAft>
                <a:defRPr/>
              </a:pPr>
              <a:r>
                <a:rPr lang="en-US" sz="1800" b="1" dirty="0" smtClean="0">
                  <a:solidFill>
                    <a:schemeClr val="bg1"/>
                  </a:solidFill>
                  <a:cs typeface="+mn-cs"/>
                </a:rPr>
                <a:t>Federal Aviation</a:t>
              </a:r>
            </a:p>
            <a:p>
              <a:pPr eaLnBrk="1" fontAlgn="auto" hangingPunct="1">
                <a:lnSpc>
                  <a:spcPct val="85000"/>
                </a:lnSpc>
                <a:spcBef>
                  <a:spcPts val="0"/>
                </a:spcBef>
                <a:spcAft>
                  <a:spcPts val="0"/>
                </a:spcAft>
                <a:defRPr/>
              </a:pPr>
              <a:r>
                <a:rPr lang="en-US" sz="1800" b="1" dirty="0" smtClean="0">
                  <a:solidFill>
                    <a:schemeClr val="bg1"/>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97959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rtlCol="0">
            <a:normAutofit/>
          </a:bodyPr>
          <a:lstStyle/>
          <a:p>
            <a:pPr lvl="0"/>
            <a:endParaRPr lang="en-US" noProof="0" dirty="0" smtClean="0"/>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29509151-91A9-42CF-8902-E823A4381E9B}" type="slidenum">
              <a:rPr lang="en-US"/>
              <a:pPr>
                <a:defRPr/>
              </a:pPr>
              <a:t>‹#›</a:t>
            </a:fld>
            <a:endParaRPr lang="en-US" dirty="0"/>
          </a:p>
        </p:txBody>
      </p:sp>
    </p:spTree>
    <p:extLst>
      <p:ext uri="{BB962C8B-B14F-4D97-AF65-F5344CB8AC3E}">
        <p14:creationId xmlns:p14="http://schemas.microsoft.com/office/powerpoint/2010/main" val="96492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765C7858-BA8E-4716-9061-E65C740F453C}" type="slidenum">
              <a:rPr lang="en-US"/>
              <a:pPr>
                <a:defRPr/>
              </a:pPr>
              <a:t>‹#›</a:t>
            </a:fld>
            <a:endParaRPr lang="en-US" dirty="0"/>
          </a:p>
        </p:txBody>
      </p:sp>
    </p:spTree>
    <p:extLst>
      <p:ext uri="{BB962C8B-B14F-4D97-AF65-F5344CB8AC3E}">
        <p14:creationId xmlns:p14="http://schemas.microsoft.com/office/powerpoint/2010/main" val="332761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5924B5FA-675D-427A-B5FD-90D0A981DEAC}" type="slidenum">
              <a:rPr lang="en-US"/>
              <a:pPr>
                <a:defRPr/>
              </a:pPr>
              <a:t>‹#›</a:t>
            </a:fld>
            <a:endParaRPr lang="en-US" dirty="0"/>
          </a:p>
        </p:txBody>
      </p:sp>
    </p:spTree>
    <p:extLst>
      <p:ext uri="{BB962C8B-B14F-4D97-AF65-F5344CB8AC3E}">
        <p14:creationId xmlns:p14="http://schemas.microsoft.com/office/powerpoint/2010/main" val="326292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540C6202-FC8B-49E8-AC33-257EE9747311}" type="slidenum">
              <a:rPr lang="en-US"/>
              <a:pPr>
                <a:defRPr/>
              </a:pPr>
              <a:t>‹#›</a:t>
            </a:fld>
            <a:endParaRPr lang="en-US" dirty="0"/>
          </a:p>
        </p:txBody>
      </p:sp>
    </p:spTree>
    <p:extLst>
      <p:ext uri="{BB962C8B-B14F-4D97-AF65-F5344CB8AC3E}">
        <p14:creationId xmlns:p14="http://schemas.microsoft.com/office/powerpoint/2010/main" val="396301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E533371E-EFF3-410E-A150-A8ABEA5AF55D}" type="slidenum">
              <a:rPr lang="en-US"/>
              <a:pPr>
                <a:defRPr/>
              </a:pPr>
              <a:t>‹#›</a:t>
            </a:fld>
            <a:endParaRPr lang="en-US" dirty="0"/>
          </a:p>
        </p:txBody>
      </p:sp>
    </p:spTree>
    <p:extLst>
      <p:ext uri="{BB962C8B-B14F-4D97-AF65-F5344CB8AC3E}">
        <p14:creationId xmlns:p14="http://schemas.microsoft.com/office/powerpoint/2010/main" val="319080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A948927C-5A6E-4477-A424-5F8BCF6CE4D0}" type="slidenum">
              <a:rPr lang="en-US"/>
              <a:pPr>
                <a:defRPr/>
              </a:pPr>
              <a:t>‹#›</a:t>
            </a:fld>
            <a:endParaRPr lang="en-US" dirty="0"/>
          </a:p>
        </p:txBody>
      </p:sp>
    </p:spTree>
    <p:extLst>
      <p:ext uri="{BB962C8B-B14F-4D97-AF65-F5344CB8AC3E}">
        <p14:creationId xmlns:p14="http://schemas.microsoft.com/office/powerpoint/2010/main" val="332736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3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43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D24CCD3E-B25C-4C5F-851B-545B1A628CA5}" type="slidenum">
              <a:rPr lang="en-US"/>
              <a:pPr>
                <a:defRPr/>
              </a:pPr>
              <a:t>‹#›</a:t>
            </a:fld>
            <a:endParaRPr lang="en-US"/>
          </a:p>
        </p:txBody>
      </p:sp>
    </p:spTree>
    <p:extLst>
      <p:ext uri="{BB962C8B-B14F-4D97-AF65-F5344CB8AC3E}">
        <p14:creationId xmlns:p14="http://schemas.microsoft.com/office/powerpoint/2010/main" val="329973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A6F6945F-F74E-4D89-AC8A-EBFB5DFC1FCD}" type="slidenum">
              <a:rPr lang="en-US"/>
              <a:pPr>
                <a:defRPr/>
              </a:pPr>
              <a:t>‹#›</a:t>
            </a:fld>
            <a:endParaRPr lang="en-US"/>
          </a:p>
        </p:txBody>
      </p:sp>
    </p:spTree>
    <p:extLst>
      <p:ext uri="{BB962C8B-B14F-4D97-AF65-F5344CB8AC3E}">
        <p14:creationId xmlns:p14="http://schemas.microsoft.com/office/powerpoint/2010/main" val="386192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459A3D5A-1739-44F2-9D48-BD2E705D49C6}" type="slidenum">
              <a:rPr lang="en-US"/>
              <a:pPr>
                <a:defRPr/>
              </a:pPr>
              <a:t>‹#›</a:t>
            </a:fld>
            <a:endParaRPr lang="en-US"/>
          </a:p>
        </p:txBody>
      </p:sp>
    </p:spTree>
    <p:extLst>
      <p:ext uri="{BB962C8B-B14F-4D97-AF65-F5344CB8AC3E}">
        <p14:creationId xmlns:p14="http://schemas.microsoft.com/office/powerpoint/2010/main" val="5847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9691C0AD-0EEA-466D-B0CA-3B3009251197}" type="slidenum">
              <a:rPr lang="en-US"/>
              <a:pPr>
                <a:defRPr/>
              </a:pPr>
              <a:t>‹#›</a:t>
            </a:fld>
            <a:endParaRPr lang="en-US"/>
          </a:p>
        </p:txBody>
      </p:sp>
    </p:spTree>
    <p:extLst>
      <p:ext uri="{BB962C8B-B14F-4D97-AF65-F5344CB8AC3E}">
        <p14:creationId xmlns:p14="http://schemas.microsoft.com/office/powerpoint/2010/main" val="29059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0170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591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defTabSz="457200" fontAlgn="auto">
              <a:spcBef>
                <a:spcPts val="0"/>
              </a:spcBef>
              <a:spcAft>
                <a:spcPts val="0"/>
              </a:spcAft>
              <a:defRPr sz="900">
                <a:solidFill>
                  <a:prstClr val="black">
                    <a:lumMod val="50000"/>
                    <a:lumOff val="50000"/>
                  </a:prstClr>
                </a:solidFill>
                <a:latin typeface="Arial"/>
                <a:cs typeface="Arial"/>
              </a:defRPr>
            </a:lvl1pPr>
          </a:lstStyle>
          <a:p>
            <a:pPr>
              <a:defRPr/>
            </a:pPr>
            <a:endParaRPr lang="en-US"/>
          </a:p>
        </p:txBody>
      </p:sp>
    </p:spTree>
    <p:extLst>
      <p:ext uri="{BB962C8B-B14F-4D97-AF65-F5344CB8AC3E}">
        <p14:creationId xmlns:p14="http://schemas.microsoft.com/office/powerpoint/2010/main" val="4217487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3" r:id="rId10"/>
    <p:sldLayoutId id="2147483674" r:id="rId11"/>
    <p:sldLayoutId id="2147483675" r:id="rId12"/>
    <p:sldLayoutId id="2147483676" r:id="rId13"/>
    <p:sldLayoutId id="2147483678" r:id="rId14"/>
    <p:sldLayoutId id="2147483679" r:id="rId15"/>
    <p:sldLayoutId id="2147483680" r:id="rId16"/>
    <p:sldLayoutId id="2147483681" r:id="rId17"/>
  </p:sldLayoutIdLst>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81000" y="5791200"/>
            <a:ext cx="5181600" cy="1077218"/>
          </a:xfrm>
          <a:prstGeom prst="rect">
            <a:avLst/>
          </a:prstGeom>
          <a:solidFill>
            <a:schemeClr val="bg1"/>
          </a:solidFill>
          <a:ln>
            <a:noFill/>
          </a:ln>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Jason Coon, ANG-C54 </a:t>
            </a:r>
            <a:endParaRPr lang="en-US" altLang="en-US" sz="1600" b="0" i="1" dirty="0">
              <a:solidFill>
                <a:srgbClr val="1D2F68"/>
              </a:solidFill>
            </a:endParaRPr>
          </a:p>
          <a:p>
            <a:pPr eaLnBrk="1" hangingPunct="1">
              <a:spcBef>
                <a:spcPct val="50000"/>
              </a:spcBef>
              <a:buFontTx/>
              <a:buNone/>
            </a:pPr>
            <a:r>
              <a:rPr lang="en-US" altLang="en-US" sz="1600" b="0" i="1" dirty="0" smtClean="0">
                <a:solidFill>
                  <a:srgbClr val="1D2F68"/>
                </a:solidFill>
              </a:rPr>
              <a:t>March 21, 2017</a:t>
            </a:r>
          </a:p>
          <a:p>
            <a:pPr eaLnBrk="1" hangingPunct="1">
              <a:spcBef>
                <a:spcPct val="50000"/>
              </a:spcBef>
              <a:buFontTx/>
              <a:buNone/>
            </a:pPr>
            <a:endParaRPr lang="en-US" altLang="en-US" sz="1600" b="0" i="1" dirty="0">
              <a:solidFill>
                <a:srgbClr val="1D2F68"/>
              </a:solidFill>
            </a:endParaRPr>
          </a:p>
        </p:txBody>
      </p:sp>
      <p:sp>
        <p:nvSpPr>
          <p:cNvPr id="10" name="Text Box 5"/>
          <p:cNvSpPr txBox="1">
            <a:spLocks noChangeArrowheads="1"/>
          </p:cNvSpPr>
          <p:nvPr/>
        </p:nvSpPr>
        <p:spPr bwMode="auto">
          <a:xfrm>
            <a:off x="381000" y="40386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1" u="none" strike="noStrike" kern="0" cap="none" spc="0" normalizeH="0" baseline="0" noProof="0" dirty="0" smtClean="0">
                <a:ln>
                  <a:noFill/>
                </a:ln>
                <a:solidFill>
                  <a:srgbClr val="808080"/>
                </a:solidFill>
                <a:effectLst/>
                <a:uLnTx/>
                <a:uFillTx/>
                <a:latin typeface="Arial" charset="0"/>
              </a:rPr>
              <a:t>BLI </a:t>
            </a:r>
            <a:r>
              <a:rPr kumimoji="0" lang="en-US" altLang="en-US" sz="2800" b="1" i="1" u="none" strike="noStrike" kern="0" cap="none" spc="0" normalizeH="0" baseline="0" noProof="0" dirty="0">
                <a:ln>
                  <a:noFill/>
                </a:ln>
                <a:solidFill>
                  <a:srgbClr val="808080"/>
                </a:solidFill>
                <a:effectLst/>
                <a:uLnTx/>
                <a:uFillTx/>
                <a:latin typeface="Arial" charset="0"/>
              </a:rPr>
              <a:t>Number:  </a:t>
            </a:r>
            <a:r>
              <a:rPr lang="en-US" altLang="en-US" i="1" kern="0" dirty="0">
                <a:solidFill>
                  <a:srgbClr val="808080"/>
                </a:solidFill>
              </a:rPr>
              <a:t>1A11</a:t>
            </a:r>
            <a:endParaRPr kumimoji="0" lang="en-US" altLang="en-US" sz="2800" b="1" i="1" u="none" strike="noStrike" kern="0" cap="none" spc="0" normalizeH="0" baseline="0" noProof="0" dirty="0">
              <a:ln>
                <a:noFill/>
              </a:ln>
              <a:solidFill>
                <a:srgbClr val="808080"/>
              </a:solidFill>
              <a:effectLst/>
              <a:uLnTx/>
              <a:uFillTx/>
              <a:latin typeface="Arial" charset="0"/>
            </a:endParaRPr>
          </a:p>
        </p:txBody>
      </p:sp>
      <p:sp>
        <p:nvSpPr>
          <p:cNvPr id="11" name="Rectangle 2"/>
          <p:cNvSpPr txBox="1">
            <a:spLocks noChangeArrowheads="1"/>
          </p:cNvSpPr>
          <p:nvPr/>
        </p:nvSpPr>
        <p:spPr bwMode="auto">
          <a:xfrm>
            <a:off x="152400" y="1676400"/>
            <a:ext cx="533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3600" i="1" kern="0" dirty="0" smtClean="0">
                <a:solidFill>
                  <a:srgbClr val="1D2F68"/>
                </a:solidFill>
              </a:rPr>
              <a:t>Operations </a:t>
            </a:r>
            <a:r>
              <a:rPr lang="en-US" altLang="en-US" sz="3600" i="1" kern="0" dirty="0">
                <a:solidFill>
                  <a:srgbClr val="1D2F68"/>
                </a:solidFill>
              </a:rPr>
              <a:t>Concept Validation Modeling (OCVM</a:t>
            </a:r>
            <a:r>
              <a:rPr lang="en-US" altLang="en-US" sz="3600" i="1" kern="0" dirty="0" smtClean="0">
                <a:solidFill>
                  <a:srgbClr val="1D2F68"/>
                </a:solidFill>
              </a:rPr>
              <a:t>)</a:t>
            </a:r>
            <a:r>
              <a:rPr kumimoji="0" lang="en-US" altLang="en-US" i="0" u="none" strike="noStrike" kern="0" cap="none" spc="0" normalizeH="0" baseline="0" noProof="0" dirty="0">
                <a:ln>
                  <a:noFill/>
                </a:ln>
                <a:solidFill>
                  <a:srgbClr val="1D2F68"/>
                </a:solidFill>
                <a:effectLst/>
                <a:uLnTx/>
                <a:uFillTx/>
              </a:rPr>
              <a:t/>
            </a:r>
            <a:br>
              <a:rPr kumimoji="0" lang="en-US" altLang="en-US" i="0" u="none" strike="noStrike" kern="0" cap="none" spc="0" normalizeH="0" baseline="0" noProof="0" dirty="0">
                <a:ln>
                  <a:noFill/>
                </a:ln>
                <a:solidFill>
                  <a:srgbClr val="1D2F68"/>
                </a:solidFill>
                <a:effectLst/>
                <a:uLnTx/>
                <a:uFillTx/>
              </a:rPr>
            </a:br>
            <a:endParaRPr kumimoji="0" lang="en-US" altLang="en-US" sz="3600" i="0" u="none" strike="noStrike" kern="0" cap="none" spc="0" normalizeH="0" baseline="0" noProof="0" dirty="0">
              <a:ln>
                <a:noFill/>
              </a:ln>
              <a:solidFill>
                <a:srgbClr val="1D2F68"/>
              </a:solidFill>
              <a:effectLst/>
              <a:uLnTx/>
              <a:uFillTx/>
            </a:endParaRPr>
          </a:p>
        </p:txBody>
      </p:sp>
    </p:spTree>
    <p:extLst>
      <p:ext uri="{BB962C8B-B14F-4D97-AF65-F5344CB8AC3E}">
        <p14:creationId xmlns:p14="http://schemas.microsoft.com/office/powerpoint/2010/main" val="3915949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1726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609600"/>
            <a:ext cx="8000999" cy="5176839"/>
          </a:xfrm>
        </p:spPr>
        <p:txBody>
          <a:bodyPr/>
          <a:lstStyle/>
          <a:p>
            <a:pPr marL="0" indent="0">
              <a:spcBef>
                <a:spcPts val="1200"/>
              </a:spcBef>
              <a:buNone/>
            </a:pPr>
            <a:r>
              <a:rPr lang="en-US" sz="2800" b="1" dirty="0" smtClean="0"/>
              <a:t>2014-2015 </a:t>
            </a:r>
            <a:r>
              <a:rPr lang="en-US" sz="2800" b="1" dirty="0"/>
              <a:t>Accomplishments</a:t>
            </a:r>
          </a:p>
          <a:p>
            <a:r>
              <a:rPr lang="en-US" sz="1700" b="1" dirty="0" smtClean="0"/>
              <a:t>SVO</a:t>
            </a:r>
            <a:endParaRPr lang="en-US" sz="1700" b="1" dirty="0"/>
          </a:p>
          <a:p>
            <a:pPr lvl="1"/>
            <a:r>
              <a:rPr lang="en-US" sz="1600" dirty="0"/>
              <a:t>Integrated NAS/SVO Simulation Model (Oct 2014)</a:t>
            </a:r>
          </a:p>
          <a:p>
            <a:pPr lvl="1"/>
            <a:r>
              <a:rPr lang="en-US" sz="1600" dirty="0"/>
              <a:t>Draft Requirements Document for Second Additional Type of SVO (May 2015)</a:t>
            </a:r>
          </a:p>
          <a:p>
            <a:r>
              <a:rPr lang="en-US" sz="1700" b="1" dirty="0"/>
              <a:t>VCV</a:t>
            </a:r>
          </a:p>
          <a:p>
            <a:pPr lvl="1"/>
            <a:r>
              <a:rPr lang="en-US" sz="1600" dirty="0"/>
              <a:t>VCV Operational Improvement Assessment (Oct 2014)</a:t>
            </a:r>
          </a:p>
          <a:p>
            <a:pPr lvl="1"/>
            <a:r>
              <a:rPr lang="en-US" sz="1600" dirty="0"/>
              <a:t>VCV Concept Assessment Report (Dec 2014)</a:t>
            </a:r>
          </a:p>
          <a:p>
            <a:r>
              <a:rPr lang="en-US" sz="1700" b="1" dirty="0"/>
              <a:t>ORC</a:t>
            </a:r>
          </a:p>
          <a:p>
            <a:pPr lvl="1"/>
            <a:r>
              <a:rPr lang="en-US" sz="1600" dirty="0"/>
              <a:t>ORC Initial Concept of Use: Automation Support and Procedures (Mar 2015)</a:t>
            </a:r>
          </a:p>
          <a:p>
            <a:pPr lvl="1"/>
            <a:r>
              <a:rPr lang="en-US" sz="1600" dirty="0"/>
              <a:t>ORC Procedural Mapping (Jul 2015)</a:t>
            </a:r>
          </a:p>
          <a:p>
            <a:pPr lvl="1"/>
            <a:r>
              <a:rPr lang="en-US" sz="1600" dirty="0"/>
              <a:t>ORC Concept of Operations v2.0 (Sep 2015)</a:t>
            </a:r>
          </a:p>
          <a:p>
            <a:pPr lvl="1"/>
            <a:r>
              <a:rPr lang="en-US" sz="1600" dirty="0"/>
              <a:t>ORC Site-Specific Analysis (Nov 2015)</a:t>
            </a:r>
          </a:p>
          <a:p>
            <a:r>
              <a:rPr lang="en-US" sz="1700" b="1" dirty="0"/>
              <a:t>UAS</a:t>
            </a:r>
          </a:p>
          <a:p>
            <a:pPr lvl="1"/>
            <a:r>
              <a:rPr lang="en-US" sz="1600" dirty="0"/>
              <a:t>Draft Concept Reports for Class </a:t>
            </a:r>
            <a:r>
              <a:rPr lang="en-US" sz="1600" dirty="0" smtClean="0"/>
              <a:t>A&amp;B Airspace </a:t>
            </a:r>
            <a:r>
              <a:rPr lang="en-US" sz="1600" dirty="0"/>
              <a:t>(Sep 2015)</a:t>
            </a:r>
          </a:p>
          <a:p>
            <a:pPr lvl="1"/>
            <a:r>
              <a:rPr lang="en-US" sz="1600" dirty="0"/>
              <a:t>NextGen Operational Analysis of UAS Operations in Class A&amp;B Airspace     (Sep 2015)</a:t>
            </a:r>
          </a:p>
          <a:p>
            <a:endParaRPr lang="en-US" dirty="0"/>
          </a:p>
        </p:txBody>
      </p:sp>
      <p:sp>
        <p:nvSpPr>
          <p:cNvPr id="5"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11</a:t>
            </a:fld>
            <a:endParaRPr lang="en-US" altLang="en-US" sz="1400"/>
          </a:p>
        </p:txBody>
      </p:sp>
    </p:spTree>
    <p:extLst>
      <p:ext uri="{BB962C8B-B14F-4D97-AF65-F5344CB8AC3E}">
        <p14:creationId xmlns:p14="http://schemas.microsoft.com/office/powerpoint/2010/main" val="42687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8" name="Text Box 4"/>
          <p:cNvSpPr txBox="1">
            <a:spLocks noChangeArrowheads="1"/>
          </p:cNvSpPr>
          <p:nvPr/>
        </p:nvSpPr>
        <p:spPr bwMode="auto">
          <a:xfrm>
            <a:off x="107950" y="86474"/>
            <a:ext cx="4159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Optimized Route Capability (ORC)</a:t>
            </a:r>
          </a:p>
        </p:txBody>
      </p:sp>
      <p:sp>
        <p:nvSpPr>
          <p:cNvPr id="31779"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317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47" name="Group 5"/>
          <p:cNvGrpSpPr>
            <a:grpSpLocks/>
          </p:cNvGrpSpPr>
          <p:nvPr/>
        </p:nvGrpSpPr>
        <p:grpSpPr bwMode="auto">
          <a:xfrm>
            <a:off x="0" y="3238500"/>
            <a:ext cx="9144000" cy="82550"/>
            <a:chOff x="0" y="2781300"/>
            <a:chExt cx="9118600" cy="0"/>
          </a:xfrm>
        </p:grpSpPr>
        <p:sp>
          <p:nvSpPr>
            <p:cNvPr id="3178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32175"/>
            <a:ext cx="4283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0"/>
              </a:spcBef>
              <a:spcAft>
                <a:spcPts val="0"/>
              </a:spcAft>
              <a:buFont typeface="Arial" pitchFamily="34" charset="0"/>
              <a:buChar char="•"/>
              <a:defRPr/>
            </a:pPr>
            <a:r>
              <a:rPr lang="en-US" sz="1600" dirty="0" smtClean="0"/>
              <a:t>MITRE</a:t>
            </a:r>
          </a:p>
          <a:p>
            <a:pPr marL="285750" indent="-285750" eaLnBrk="1" fontAlgn="auto" hangingPunct="1">
              <a:spcBef>
                <a:spcPts val="0"/>
              </a:spcBef>
              <a:spcAft>
                <a:spcPts val="0"/>
              </a:spcAft>
              <a:buFont typeface="Arial" pitchFamily="34" charset="0"/>
              <a:buChar char="•"/>
              <a:defRPr/>
            </a:pPr>
            <a:r>
              <a:rPr lang="en-US" sz="1600" dirty="0" smtClean="0"/>
              <a:t>NASA</a:t>
            </a:r>
          </a:p>
        </p:txBody>
      </p:sp>
      <p:sp>
        <p:nvSpPr>
          <p:cNvPr id="31749"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1750" name="Text Box 7"/>
          <p:cNvSpPr txBox="1">
            <a:spLocks noChangeArrowheads="1"/>
          </p:cNvSpPr>
          <p:nvPr/>
        </p:nvSpPr>
        <p:spPr bwMode="auto">
          <a:xfrm>
            <a:off x="4632325" y="330200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31752" name="TextBox 1"/>
          <p:cNvSpPr txBox="1">
            <a:spLocks noChangeArrowheads="1"/>
          </p:cNvSpPr>
          <p:nvPr/>
        </p:nvSpPr>
        <p:spPr bwMode="auto">
          <a:xfrm>
            <a:off x="4595813" y="679609"/>
            <a:ext cx="445293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25425" indent="-225425" eaLnBrk="1" hangingPunct="1">
              <a:spcBef>
                <a:spcPts val="600"/>
              </a:spcBef>
              <a:spcAft>
                <a:spcPts val="600"/>
              </a:spcAft>
              <a:buFontTx/>
              <a:buChar char="•"/>
            </a:pPr>
            <a:r>
              <a:rPr lang="en-US" altLang="en-US" sz="1600" dirty="0" smtClean="0">
                <a:latin typeface="Arial" pitchFamily="34" charset="0"/>
              </a:rPr>
              <a:t>The addition of many new PBN routes and playbook options significantly increases complexity of optimal </a:t>
            </a:r>
            <a:r>
              <a:rPr lang="en-US" altLang="en-US" sz="1600" dirty="0">
                <a:latin typeface="Arial" pitchFamily="34" charset="0"/>
              </a:rPr>
              <a:t>route selection and </a:t>
            </a:r>
            <a:r>
              <a:rPr lang="en-US" altLang="en-US" sz="1600" dirty="0" smtClean="0">
                <a:latin typeface="Arial" pitchFamily="34" charset="0"/>
              </a:rPr>
              <a:t>coordination</a:t>
            </a:r>
            <a:endParaRPr lang="en-US" altLang="en-US" sz="1600" dirty="0">
              <a:latin typeface="Arial" pitchFamily="34" charset="0"/>
            </a:endParaRPr>
          </a:p>
          <a:p>
            <a:pPr marL="225425" indent="-225425" eaLnBrk="1" hangingPunct="1">
              <a:spcBef>
                <a:spcPts val="600"/>
              </a:spcBef>
              <a:spcAft>
                <a:spcPts val="600"/>
              </a:spcAft>
              <a:buFontTx/>
              <a:buChar char="•"/>
            </a:pPr>
            <a:r>
              <a:rPr lang="en-US" altLang="en-US" sz="1600" dirty="0">
                <a:latin typeface="Arial" pitchFamily="34" charset="0"/>
              </a:rPr>
              <a:t>ORC researches tools and procedures to assist ATM with assessment, coordination, selection, and implementation of these new options in order to optimize the benefits </a:t>
            </a:r>
          </a:p>
        </p:txBody>
      </p:sp>
      <p:sp>
        <p:nvSpPr>
          <p:cNvPr id="17417" name="Content Placeholder 2"/>
          <p:cNvSpPr>
            <a:spLocks noGrp="1"/>
          </p:cNvSpPr>
          <p:nvPr>
            <p:ph idx="1"/>
          </p:nvPr>
        </p:nvSpPr>
        <p:spPr>
          <a:xfrm>
            <a:off x="4500562" y="3547166"/>
            <a:ext cx="4643438" cy="3170237"/>
          </a:xfrm>
        </p:spPr>
        <p:txBody>
          <a:bodyPr/>
          <a:lstStyle/>
          <a:p>
            <a:pPr defTabSz="457200">
              <a:spcBef>
                <a:spcPts val="600"/>
              </a:spcBef>
              <a:spcAft>
                <a:spcPts val="0"/>
              </a:spcAft>
              <a:buClrTx/>
              <a:buFont typeface="Arial" charset="0"/>
              <a:buChar char="•"/>
              <a:defRPr/>
            </a:pPr>
            <a:endParaRPr lang="en-US" sz="100" dirty="0">
              <a:solidFill>
                <a:prstClr val="black"/>
              </a:solidFill>
              <a:latin typeface="Arial" panose="020B0604020202020204" pitchFamily="34" charset="0"/>
            </a:endParaRPr>
          </a:p>
          <a:p>
            <a:pPr lvl="0">
              <a:spcBef>
                <a:spcPts val="300"/>
              </a:spcBef>
              <a:spcAft>
                <a:spcPts val="0"/>
              </a:spcAft>
              <a:buClrTx/>
              <a:defRPr/>
            </a:pPr>
            <a:r>
              <a:rPr lang="en-US" sz="1600" dirty="0">
                <a:solidFill>
                  <a:prstClr val="black"/>
                </a:solidFill>
                <a:latin typeface="Arial" panose="020B0604020202020204" pitchFamily="34" charset="0"/>
              </a:rPr>
              <a:t>Initial ORC Concept of Use: Automation Support and Procedures (Mar 2015)</a:t>
            </a:r>
          </a:p>
          <a:p>
            <a:pPr lvl="0">
              <a:spcBef>
                <a:spcPts val="300"/>
              </a:spcBef>
              <a:spcAft>
                <a:spcPts val="0"/>
              </a:spcAft>
              <a:buClrTx/>
              <a:defRPr/>
            </a:pPr>
            <a:r>
              <a:rPr lang="en-US" sz="1600" dirty="0">
                <a:solidFill>
                  <a:prstClr val="black"/>
                </a:solidFill>
                <a:latin typeface="Arial" panose="020B0604020202020204" pitchFamily="34" charset="0"/>
              </a:rPr>
              <a:t>ORC Procedural Mapping (Jul 2015)</a:t>
            </a:r>
          </a:p>
          <a:p>
            <a:pPr lvl="0">
              <a:spcBef>
                <a:spcPts val="300"/>
              </a:spcBef>
              <a:spcAft>
                <a:spcPts val="0"/>
              </a:spcAft>
              <a:buClrTx/>
              <a:defRPr/>
            </a:pPr>
            <a:r>
              <a:rPr lang="en-US" sz="1600" dirty="0">
                <a:solidFill>
                  <a:prstClr val="black"/>
                </a:solidFill>
                <a:latin typeface="Arial" panose="020B0604020202020204" pitchFamily="34" charset="0"/>
              </a:rPr>
              <a:t>ORC Concept of Operations v2.0 (Sep 2015)</a:t>
            </a:r>
          </a:p>
          <a:p>
            <a:pPr lvl="0">
              <a:spcBef>
                <a:spcPts val="300"/>
              </a:spcBef>
              <a:spcAft>
                <a:spcPts val="0"/>
              </a:spcAft>
              <a:buClrTx/>
              <a:defRPr/>
            </a:pPr>
            <a:r>
              <a:rPr lang="en-US" sz="1600" dirty="0">
                <a:solidFill>
                  <a:prstClr val="black"/>
                </a:solidFill>
                <a:latin typeface="Arial" panose="020B0604020202020204" pitchFamily="34" charset="0"/>
              </a:rPr>
              <a:t>ORC Site Analysis: Houston (Nov 2015)</a:t>
            </a:r>
          </a:p>
          <a:p>
            <a:pPr lvl="0">
              <a:spcBef>
                <a:spcPts val="600"/>
              </a:spcBef>
              <a:spcAft>
                <a:spcPts val="0"/>
              </a:spcAft>
              <a:buClrTx/>
              <a:defRPr/>
            </a:pPr>
            <a:r>
              <a:rPr lang="en-US" sz="1600" u="sng" dirty="0" smtClean="0">
                <a:solidFill>
                  <a:prstClr val="black"/>
                </a:solidFill>
                <a:latin typeface="Arial" panose="020B0604020202020204" pitchFamily="34" charset="0"/>
              </a:rPr>
              <a:t>Preliminary Quantified Shortfall </a:t>
            </a:r>
            <a:r>
              <a:rPr lang="en-US" sz="1600" u="sng" dirty="0">
                <a:solidFill>
                  <a:prstClr val="black"/>
                </a:solidFill>
                <a:latin typeface="Arial" panose="020B0604020202020204" pitchFamily="34" charset="0"/>
              </a:rPr>
              <a:t>Analysis Report for Optimized Route Capability </a:t>
            </a:r>
            <a:r>
              <a:rPr lang="en-US" sz="1600" u="sng" dirty="0" smtClean="0">
                <a:solidFill>
                  <a:prstClr val="black"/>
                </a:solidFill>
                <a:latin typeface="Arial" panose="020B0604020202020204" pitchFamily="34" charset="0"/>
              </a:rPr>
              <a:t>     (</a:t>
            </a:r>
            <a:r>
              <a:rPr lang="en-US" sz="1600" u="sng" dirty="0">
                <a:solidFill>
                  <a:prstClr val="black"/>
                </a:solidFill>
                <a:latin typeface="Arial" panose="020B0604020202020204" pitchFamily="34" charset="0"/>
              </a:rPr>
              <a:t>Jun 2016)</a:t>
            </a:r>
          </a:p>
          <a:p>
            <a:pPr>
              <a:spcBef>
                <a:spcPts val="300"/>
              </a:spcBef>
              <a:spcAft>
                <a:spcPts val="0"/>
              </a:spcAft>
              <a:buClrTx/>
              <a:defRPr/>
            </a:pPr>
            <a:endParaRPr lang="en-US" sz="1600" dirty="0">
              <a:solidFill>
                <a:srgbClr val="FF0000"/>
              </a:solidFill>
              <a:latin typeface="Arial" panose="020B0604020202020204" pitchFamily="34" charset="0"/>
            </a:endParaRPr>
          </a:p>
          <a:p>
            <a:pPr lvl="1" eaLnBrk="1" hangingPunct="1">
              <a:spcBef>
                <a:spcPct val="0"/>
              </a:spcBef>
              <a:buClrTx/>
              <a:buFont typeface="Arial" charset="0"/>
              <a:buChar char="•"/>
              <a:defRPr/>
            </a:pPr>
            <a:endParaRPr lang="en-US" altLang="en-US" sz="1600" dirty="0" smtClean="0">
              <a:latin typeface="Arial" charset="0"/>
              <a:cs typeface="Arial" charset="0"/>
            </a:endParaRPr>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1532913708"/>
              </p:ext>
            </p:extLst>
          </p:nvPr>
        </p:nvGraphicFramePr>
        <p:xfrm>
          <a:off x="238125" y="5101276"/>
          <a:ext cx="3638550" cy="609600"/>
        </p:xfrm>
        <a:graphic>
          <a:graphicData uri="http://schemas.openxmlformats.org/drawingml/2006/table">
            <a:tbl>
              <a:tblPr/>
              <a:tblGrid>
                <a:gridCol w="1399441"/>
                <a:gridCol w="1060630"/>
                <a:gridCol w="1178479"/>
              </a:tblGrid>
              <a:tr h="2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t>
                      </a:r>
                      <a:r>
                        <a:rPr lang="en-US" sz="1400" b="1" kern="1200" dirty="0" smtClean="0">
                          <a:solidFill>
                            <a:schemeClr val="tx1"/>
                          </a:solidFill>
                          <a:latin typeface="Arial" panose="020B0604020202020204" pitchFamily="34" charset="0"/>
                          <a:ea typeface="+mn-ea"/>
                          <a:cs typeface="Arial" panose="020B0604020202020204" pitchFamily="34" charset="0"/>
                        </a:rPr>
                        <a:t>1,096,698</a:t>
                      </a: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774" name="Picture 3"/>
          <p:cNvPicPr>
            <a:picLocks noChangeAspect="1" noChangeArrowheads="1"/>
          </p:cNvPicPr>
          <p:nvPr/>
        </p:nvPicPr>
        <p:blipFill>
          <a:blip r:embed="rId3">
            <a:extLst>
              <a:ext uri="{28A0092B-C50C-407E-A947-70E740481C1C}">
                <a14:useLocalDpi xmlns:a14="http://schemas.microsoft.com/office/drawing/2010/main" val="0"/>
              </a:ext>
            </a:extLst>
          </a:blip>
          <a:srcRect l="4375" t="34801" r="39375" b="26953"/>
          <a:stretch>
            <a:fillRect/>
          </a:stretch>
        </p:blipFill>
        <p:spPr bwMode="auto">
          <a:xfrm>
            <a:off x="245179" y="642259"/>
            <a:ext cx="3989363" cy="236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7" name="Rectangle 1"/>
          <p:cNvSpPr>
            <a:spLocks noChangeArrowheads="1"/>
          </p:cNvSpPr>
          <p:nvPr/>
        </p:nvSpPr>
        <p:spPr bwMode="auto">
          <a:xfrm>
            <a:off x="3159125"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1">
              <a:solidFill>
                <a:srgbClr val="000000"/>
              </a:solidFill>
              <a:latin typeface="Arial" pitchFamily="34" charset="0"/>
            </a:endParaRPr>
          </a:p>
        </p:txBody>
      </p:sp>
      <p:sp>
        <p:nvSpPr>
          <p:cNvPr id="18"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12</a:t>
            </a:fld>
            <a:endParaRPr lang="en-US" altLang="en-US" sz="1200">
              <a:solidFill>
                <a:srgbClr val="898989"/>
              </a:solidFill>
            </a:endParaRPr>
          </a:p>
        </p:txBody>
      </p:sp>
      <p:pic>
        <p:nvPicPr>
          <p:cNvPr id="1027" name="Picture 3" descr="C:\Users\Anton Koros\AppData\Local\Microsoft\Windows\Temporary Internet Files\Content.IE5\HSD3WAP4\8700922230_8c323e0824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8139">
            <a:off x="4967456" y="5892654"/>
            <a:ext cx="2124360"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3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
          <p:cNvSpPr txBox="1">
            <a:spLocks noChangeArrowheads="1"/>
          </p:cNvSpPr>
          <p:nvPr/>
        </p:nvSpPr>
        <p:spPr bwMode="auto">
          <a:xfrm>
            <a:off x="505107" y="3451761"/>
            <a:ext cx="38382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sz="1600" dirty="0" smtClean="0">
                <a:solidFill>
                  <a:prstClr val="black"/>
                </a:solidFill>
                <a:latin typeface="Arial" pitchFamily="34" charset="0"/>
              </a:rPr>
              <a:t>AJV-7</a:t>
            </a:r>
          </a:p>
          <a:p>
            <a:pPr eaLnBrk="1" fontAlgn="base" hangingPunct="1">
              <a:spcBef>
                <a:spcPct val="0"/>
              </a:spcBef>
              <a:spcAft>
                <a:spcPct val="0"/>
              </a:spcAft>
              <a:buFont typeface="Arial" pitchFamily="34" charset="0"/>
              <a:buChar char="•"/>
            </a:pPr>
            <a:r>
              <a:rPr lang="en-US" sz="1600" dirty="0" smtClean="0">
                <a:solidFill>
                  <a:prstClr val="black"/>
                </a:solidFill>
                <a:latin typeface="Arial" pitchFamily="34" charset="0"/>
              </a:rPr>
              <a:t>AFS-80</a:t>
            </a:r>
          </a:p>
          <a:p>
            <a:pPr eaLnBrk="1" fontAlgn="base" hangingPunct="1">
              <a:spcBef>
                <a:spcPct val="0"/>
              </a:spcBef>
              <a:spcAft>
                <a:spcPct val="0"/>
              </a:spcAft>
              <a:buFont typeface="Arial" pitchFamily="34" charset="0"/>
              <a:buChar char="•"/>
            </a:pPr>
            <a:r>
              <a:rPr lang="en-US" sz="1600" dirty="0" smtClean="0">
                <a:solidFill>
                  <a:prstClr val="black"/>
                </a:solidFill>
                <a:latin typeface="Arial" pitchFamily="34" charset="0"/>
              </a:rPr>
              <a:t>ANG-C2</a:t>
            </a:r>
          </a:p>
          <a:p>
            <a:pPr eaLnBrk="1" hangingPunct="1">
              <a:buFont typeface="Arial" pitchFamily="34" charset="0"/>
              <a:buChar char="•"/>
            </a:pPr>
            <a:endParaRPr lang="en-US" sz="1600" dirty="0" smtClean="0">
              <a:solidFill>
                <a:prstClr val="black"/>
              </a:solidFill>
              <a:latin typeface="Arial" pitchFamily="34" charset="0"/>
            </a:endParaRPr>
          </a:p>
          <a:p>
            <a:pPr eaLnBrk="1" hangingPunct="1">
              <a:buFont typeface="Arial" pitchFamily="34" charset="0"/>
              <a:buChar char="•"/>
            </a:pPr>
            <a:endParaRPr lang="en-US" sz="1600" dirty="0" smtClean="0">
              <a:solidFill>
                <a:prstClr val="black"/>
              </a:solidFill>
              <a:latin typeface="Arial" pitchFamily="34" charset="0"/>
            </a:endParaRPr>
          </a:p>
          <a:p>
            <a:pPr eaLnBrk="1" hangingPunct="1">
              <a:buFont typeface="Arial" pitchFamily="34" charset="0"/>
              <a:buChar char="•"/>
            </a:pPr>
            <a:r>
              <a:rPr lang="en-US" sz="1600" dirty="0" smtClean="0">
                <a:solidFill>
                  <a:prstClr val="black"/>
                </a:solidFill>
                <a:latin typeface="Arial" pitchFamily="34" charset="0"/>
              </a:rPr>
              <a:t>AIR-130</a:t>
            </a:r>
            <a:endParaRPr lang="en-US" sz="1600" dirty="0">
              <a:solidFill>
                <a:prstClr val="black"/>
              </a:solidFill>
              <a:latin typeface="Arial" pitchFamily="34" charset="0"/>
            </a:endParaRPr>
          </a:p>
          <a:p>
            <a:pPr eaLnBrk="1" hangingPunct="1">
              <a:buFont typeface="Arial" pitchFamily="34" charset="0"/>
              <a:buChar char="•"/>
            </a:pPr>
            <a:r>
              <a:rPr lang="en-US" sz="1600" dirty="0" smtClean="0">
                <a:solidFill>
                  <a:prstClr val="black"/>
                </a:solidFill>
                <a:latin typeface="Arial" pitchFamily="34" charset="0"/>
              </a:rPr>
              <a:t>AFS-400</a:t>
            </a:r>
            <a:endParaRPr lang="en-US" sz="1200" dirty="0" smtClean="0">
              <a:solidFill>
                <a:prstClr val="black"/>
              </a:solidFill>
              <a:latin typeface="Arial" pitchFamily="34" charset="0"/>
            </a:endParaRPr>
          </a:p>
          <a:p>
            <a:pPr eaLnBrk="1" fontAlgn="base" hangingPunct="1">
              <a:spcBef>
                <a:spcPct val="0"/>
              </a:spcBef>
              <a:spcAft>
                <a:spcPct val="0"/>
              </a:spcAft>
              <a:buFont typeface="Arial" pitchFamily="34" charset="0"/>
              <a:buChar char="•"/>
            </a:pPr>
            <a:endParaRPr lang="en-US" sz="1200" dirty="0">
              <a:solidFill>
                <a:prstClr val="black"/>
              </a:solidFill>
              <a:latin typeface="Arial" pitchFamily="34" charset="0"/>
            </a:endParaRPr>
          </a:p>
        </p:txBody>
      </p:sp>
      <p:sp>
        <p:nvSpPr>
          <p:cNvPr id="4096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63" name="Group 5"/>
          <p:cNvGrpSpPr>
            <a:grpSpLocks/>
          </p:cNvGrpSpPr>
          <p:nvPr/>
        </p:nvGrpSpPr>
        <p:grpSpPr bwMode="auto">
          <a:xfrm>
            <a:off x="-71438" y="3029665"/>
            <a:ext cx="4530726" cy="46037"/>
            <a:chOff x="0" y="2781300"/>
            <a:chExt cx="9118600" cy="0"/>
          </a:xfrm>
        </p:grpSpPr>
        <p:sp>
          <p:nvSpPr>
            <p:cNvPr id="4099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5" name="Text Box 4"/>
          <p:cNvSpPr txBox="1">
            <a:spLocks noChangeArrowheads="1"/>
          </p:cNvSpPr>
          <p:nvPr/>
        </p:nvSpPr>
        <p:spPr bwMode="auto">
          <a:xfrm>
            <a:off x="93395" y="174091"/>
            <a:ext cx="4159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000" b="1" dirty="0">
                <a:latin typeface="Arial" pitchFamily="34" charset="0"/>
              </a:rPr>
              <a:t>UAS Integration into the NAS</a:t>
            </a:r>
          </a:p>
        </p:txBody>
      </p:sp>
      <p:sp>
        <p:nvSpPr>
          <p:cNvPr id="36871" name="Content Placeholder 2"/>
          <p:cNvSpPr>
            <a:spLocks noGrp="1"/>
          </p:cNvSpPr>
          <p:nvPr>
            <p:ph idx="1"/>
          </p:nvPr>
        </p:nvSpPr>
        <p:spPr>
          <a:xfrm>
            <a:off x="4495800" y="555625"/>
            <a:ext cx="4648200" cy="2124181"/>
          </a:xfrm>
        </p:spPr>
        <p:txBody>
          <a:bodyPr rtlCol="0">
            <a:noAutofit/>
          </a:bodyPr>
          <a:lstStyle/>
          <a:p>
            <a:pPr marL="0" indent="0" eaLnBrk="1" hangingPunct="1">
              <a:spcBef>
                <a:spcPts val="400"/>
              </a:spcBef>
              <a:buClr>
                <a:schemeClr val="tx1"/>
              </a:buClr>
              <a:buNone/>
              <a:defRPr/>
            </a:pPr>
            <a:r>
              <a:rPr lang="en-US" sz="1400" kern="1000" spc="-70" dirty="0">
                <a:solidFill>
                  <a:schemeClr val="tx1"/>
                </a:solidFill>
                <a:latin typeface="Arial" panose="020B0604020202020204" pitchFamily="34" charset="0"/>
                <a:cs typeface="Arial" panose="020B0604020202020204" pitchFamily="34" charset="0"/>
              </a:rPr>
              <a:t>Mature </a:t>
            </a:r>
            <a:r>
              <a:rPr lang="en-US" sz="1400" kern="1000" spc="-70" dirty="0" smtClean="0">
                <a:solidFill>
                  <a:schemeClr val="tx1"/>
                </a:solidFill>
                <a:latin typeface="Arial" panose="020B0604020202020204" pitchFamily="34" charset="0"/>
                <a:cs typeface="Arial" panose="020B0604020202020204" pitchFamily="34" charset="0"/>
              </a:rPr>
              <a:t>a ConOps for </a:t>
            </a:r>
            <a:r>
              <a:rPr lang="en-US" sz="1400" kern="1000" spc="-70" dirty="0">
                <a:solidFill>
                  <a:schemeClr val="tx1"/>
                </a:solidFill>
                <a:latin typeface="Arial" panose="020B0604020202020204" pitchFamily="34" charset="0"/>
                <a:cs typeface="Arial" panose="020B0604020202020204" pitchFamily="34" charset="0"/>
              </a:rPr>
              <a:t>UAS integration into the </a:t>
            </a:r>
            <a:r>
              <a:rPr lang="en-US" sz="1400" kern="1000" spc="-70" dirty="0" smtClean="0">
                <a:solidFill>
                  <a:schemeClr val="tx1"/>
                </a:solidFill>
                <a:latin typeface="Arial" panose="020B0604020202020204" pitchFamily="34" charset="0"/>
                <a:cs typeface="Arial" panose="020B0604020202020204" pitchFamily="34" charset="0"/>
              </a:rPr>
              <a:t>NAS:</a:t>
            </a:r>
            <a:endParaRPr lang="en-US" sz="1400" kern="1000" spc="-70" dirty="0">
              <a:solidFill>
                <a:schemeClr val="tx1"/>
              </a:solidFill>
              <a:latin typeface="Arial" panose="020B0604020202020204" pitchFamily="34" charset="0"/>
              <a:cs typeface="Arial" panose="020B0604020202020204" pitchFamily="34" charset="0"/>
            </a:endParaRPr>
          </a:p>
          <a:p>
            <a:pPr marL="238125" lvl="1" indent="-117475">
              <a:spcBef>
                <a:spcPts val="600"/>
              </a:spcBef>
              <a:buClr>
                <a:prstClr val="black"/>
              </a:buClr>
              <a:buSzPct val="100000"/>
              <a:buFont typeface="Arial" pitchFamily="34" charset="0"/>
              <a:buChar char="•"/>
              <a:defRPr/>
            </a:pPr>
            <a:r>
              <a:rPr lang="en-US" sz="1400" kern="1000" spc="-30" dirty="0">
                <a:solidFill>
                  <a:prstClr val="black"/>
                </a:solidFill>
                <a:latin typeface="Arial" panose="020B0604020202020204" pitchFamily="34" charset="0"/>
                <a:cs typeface="Arial" panose="020B0604020202020204" pitchFamily="34" charset="0"/>
              </a:rPr>
              <a:t>Ensure NextGen systems and capabilities are prepared for increased numbers of UAS operations</a:t>
            </a:r>
          </a:p>
          <a:p>
            <a:pPr marL="238125" lvl="1" indent="-117475">
              <a:spcBef>
                <a:spcPts val="600"/>
              </a:spcBef>
              <a:buClr>
                <a:prstClr val="black"/>
              </a:buClr>
              <a:buSzPct val="100000"/>
              <a:buFont typeface="Arial" pitchFamily="34" charset="0"/>
              <a:buChar char="•"/>
              <a:defRPr/>
            </a:pPr>
            <a:r>
              <a:rPr lang="en-US" sz="1400" kern="1000" spc="-30" dirty="0">
                <a:solidFill>
                  <a:prstClr val="black"/>
                </a:solidFill>
                <a:latin typeface="Arial" panose="020B0604020202020204" pitchFamily="34" charset="0"/>
                <a:cs typeface="Arial" panose="020B0604020202020204" pitchFamily="34" charset="0"/>
              </a:rPr>
              <a:t>Develop and describe operating concepts outside the scope of the UAS ConOps to enable nearer term operations</a:t>
            </a:r>
          </a:p>
          <a:p>
            <a:pPr marL="230188" lvl="1" indent="-119063">
              <a:spcBef>
                <a:spcPts val="400"/>
              </a:spcBef>
              <a:buClr>
                <a:prstClr val="black"/>
              </a:buClr>
              <a:buSzPct val="100000"/>
              <a:buFont typeface="Arial" pitchFamily="34" charset="0"/>
              <a:buChar char="•"/>
              <a:defRPr/>
            </a:pPr>
            <a:r>
              <a:rPr lang="en-US" sz="1400" dirty="0">
                <a:solidFill>
                  <a:prstClr val="black"/>
                </a:solidFill>
                <a:latin typeface="Arial" panose="020B0604020202020204" pitchFamily="34" charset="0"/>
                <a:cs typeface="Arial" pitchFamily="34" charset="0"/>
              </a:rPr>
              <a:t>Develop concept and system requirements for a Flight Information Management System low altitude, small UAS operations (planned)</a:t>
            </a:r>
            <a:endParaRPr lang="en-US" sz="1400" dirty="0" smtClean="0">
              <a:solidFill>
                <a:schemeClr val="tx1"/>
              </a:solidFill>
              <a:latin typeface="Arial" panose="020B0604020202020204" pitchFamily="34" charset="0"/>
              <a:cs typeface="Arial" pitchFamily="34" charset="0"/>
            </a:endParaRPr>
          </a:p>
          <a:p>
            <a:pPr marL="0" lvl="1" indent="0" eaLnBrk="1" fontAlgn="auto" hangingPunct="1">
              <a:spcBef>
                <a:spcPct val="0"/>
              </a:spcBef>
              <a:spcAft>
                <a:spcPts val="0"/>
              </a:spcAft>
              <a:buFontTx/>
              <a:buNone/>
              <a:defRPr/>
            </a:pPr>
            <a:endParaRPr lang="en-US" altLang="en-US" sz="1200" dirty="0" smtClean="0">
              <a:solidFill>
                <a:schemeClr val="tx1"/>
              </a:solidFill>
              <a:latin typeface="Arial" pitchFamily="34" charset="0"/>
              <a:ea typeface="MS PGothic" pitchFamily="34" charset="-128"/>
              <a:cs typeface="Arial" pitchFamily="34" charset="0"/>
            </a:endParaRPr>
          </a:p>
        </p:txBody>
      </p:sp>
      <p:sp>
        <p:nvSpPr>
          <p:cNvPr id="24584" name="Content Placeholder 2"/>
          <p:cNvSpPr txBox="1">
            <a:spLocks/>
          </p:cNvSpPr>
          <p:nvPr/>
        </p:nvSpPr>
        <p:spPr bwMode="auto">
          <a:xfrm>
            <a:off x="4508500" y="3076575"/>
            <a:ext cx="4540249"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spcBef>
                <a:spcPts val="0"/>
              </a:spcBef>
              <a:spcAft>
                <a:spcPts val="0"/>
              </a:spcAft>
              <a:defRPr/>
            </a:pPr>
            <a:endParaRPr lang="en-US" b="1" dirty="0" smtClean="0">
              <a:latin typeface="Arial" panose="020B0604020202020204" pitchFamily="34" charset="0"/>
            </a:endParaRPr>
          </a:p>
          <a:p>
            <a:pPr marL="174625" indent="-174625">
              <a:spcBef>
                <a:spcPts val="600"/>
              </a:spcBef>
              <a:buFont typeface="Arial" panose="020B0604020202020204" pitchFamily="34" charset="0"/>
              <a:buChar char="•"/>
              <a:tabLst>
                <a:tab pos="287338" algn="l"/>
              </a:tabLst>
              <a:defRPr/>
            </a:pPr>
            <a:r>
              <a:rPr lang="en-US" sz="1600" dirty="0" smtClean="0">
                <a:latin typeface="Arial" panose="020B0604020202020204" pitchFamily="34" charset="0"/>
                <a:cs typeface="Arial" pitchFamily="34" charset="0"/>
              </a:rPr>
              <a:t>NextGen </a:t>
            </a:r>
            <a:r>
              <a:rPr lang="en-US" sz="1600" dirty="0">
                <a:latin typeface="Arial" panose="020B0604020202020204" pitchFamily="34" charset="0"/>
                <a:cs typeface="Arial" pitchFamily="34" charset="0"/>
              </a:rPr>
              <a:t>Operational Analysis of UAS Operations in Class A&amp;B Airspace (Sep 2015</a:t>
            </a:r>
            <a:r>
              <a:rPr lang="en-US" sz="1600" dirty="0" smtClean="0">
                <a:latin typeface="Arial" panose="020B0604020202020204" pitchFamily="34" charset="0"/>
                <a:cs typeface="Arial" pitchFamily="34" charset="0"/>
              </a:rPr>
              <a:t>)</a:t>
            </a:r>
          </a:p>
          <a:p>
            <a:pPr marL="174625" indent="-174625">
              <a:spcBef>
                <a:spcPts val="600"/>
              </a:spcBef>
              <a:buFont typeface="Arial" panose="020B0604020202020204" pitchFamily="34" charset="0"/>
              <a:buChar char="•"/>
              <a:tabLst>
                <a:tab pos="287338" algn="l"/>
              </a:tabLst>
              <a:defRPr/>
            </a:pPr>
            <a:r>
              <a:rPr lang="en-US" sz="1600" u="sng" dirty="0">
                <a:latin typeface="Arial" panose="020B0604020202020204" pitchFamily="34" charset="0"/>
                <a:cs typeface="Arial" pitchFamily="34" charset="0"/>
              </a:rPr>
              <a:t>UAS Low Altitude Operating Concepts Paper (Modified IFR) (Apr 2016)</a:t>
            </a:r>
          </a:p>
          <a:p>
            <a:pPr>
              <a:defRPr/>
            </a:pPr>
            <a:endParaRPr lang="en-US" b="1" dirty="0" smtClean="0">
              <a:latin typeface="Arial" panose="020B0604020202020204" pitchFamily="34" charset="0"/>
              <a:cs typeface="Arial" pitchFamily="34" charset="0"/>
            </a:endParaRPr>
          </a:p>
          <a:p>
            <a:pPr marL="171450" indent="-171450">
              <a:spcBef>
                <a:spcPts val="100"/>
              </a:spcBef>
              <a:spcAft>
                <a:spcPts val="100"/>
              </a:spcAft>
              <a:buFont typeface="Arial" panose="020B0604020202020204" pitchFamily="34" charset="0"/>
              <a:buChar char="•"/>
              <a:defRPr/>
            </a:pPr>
            <a:endParaRPr lang="en-US" sz="1400" dirty="0">
              <a:solidFill>
                <a:prstClr val="black"/>
              </a:solidFill>
              <a:latin typeface="Arial" panose="020B0604020202020204" pitchFamily="34" charset="0"/>
              <a:cs typeface="Arial" pitchFamily="34" charset="0"/>
            </a:endParaRPr>
          </a:p>
        </p:txBody>
      </p:sp>
      <p:pic>
        <p:nvPicPr>
          <p:cNvPr id="409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77020"/>
            <a:ext cx="3148013" cy="196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2" name="Group 5"/>
          <p:cNvGrpSpPr>
            <a:grpSpLocks/>
          </p:cNvGrpSpPr>
          <p:nvPr/>
        </p:nvGrpSpPr>
        <p:grpSpPr bwMode="auto">
          <a:xfrm>
            <a:off x="4419600" y="3035300"/>
            <a:ext cx="4724400" cy="174625"/>
            <a:chOff x="0" y="2781300"/>
            <a:chExt cx="9118600" cy="0"/>
          </a:xfrm>
        </p:grpSpPr>
        <p:sp>
          <p:nvSpPr>
            <p:cNvPr id="4099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7"/>
          <p:cNvSpPr txBox="1">
            <a:spLocks noChangeArrowheads="1"/>
          </p:cNvSpPr>
          <p:nvPr/>
        </p:nvSpPr>
        <p:spPr bwMode="auto">
          <a:xfrm>
            <a:off x="-30821" y="3126413"/>
            <a:ext cx="455371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1600" b="1" u="sng" dirty="0" smtClean="0">
                <a:solidFill>
                  <a:prstClr val="black"/>
                </a:solidFill>
                <a:latin typeface="Arial" pitchFamily="34" charset="0"/>
              </a:rPr>
              <a:t>Partnerships/Stakeholders</a:t>
            </a:r>
            <a:endParaRPr lang="en-US" sz="1600" b="1" u="sng" dirty="0">
              <a:solidFill>
                <a:prstClr val="black"/>
              </a:solidFill>
              <a:latin typeface="Arial" pitchFamily="34" charset="0"/>
            </a:endParaRPr>
          </a:p>
        </p:txBody>
      </p:sp>
      <p:sp>
        <p:nvSpPr>
          <p:cNvPr id="23" name="Text Box 7"/>
          <p:cNvSpPr txBox="1">
            <a:spLocks noChangeArrowheads="1"/>
          </p:cNvSpPr>
          <p:nvPr/>
        </p:nvSpPr>
        <p:spPr bwMode="auto">
          <a:xfrm>
            <a:off x="304801" y="4521818"/>
            <a:ext cx="3962399"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sz="1600" b="1" u="sng" dirty="0" smtClean="0">
                <a:solidFill>
                  <a:prstClr val="black"/>
                </a:solidFill>
                <a:latin typeface="Arial" pitchFamily="34" charset="0"/>
              </a:rPr>
              <a:t>Funding</a:t>
            </a:r>
            <a:endParaRPr lang="en-US" sz="1600" b="1" u="sng" dirty="0">
              <a:solidFill>
                <a:prstClr val="black"/>
              </a:solidFill>
              <a:latin typeface="Arial" pitchFamily="34" charset="0"/>
            </a:endParaRPr>
          </a:p>
        </p:txBody>
      </p:sp>
      <p:sp>
        <p:nvSpPr>
          <p:cNvPr id="28"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9" name="Text Box 7"/>
          <p:cNvSpPr txBox="1">
            <a:spLocks noChangeArrowheads="1"/>
          </p:cNvSpPr>
          <p:nvPr/>
        </p:nvSpPr>
        <p:spPr bwMode="auto">
          <a:xfrm>
            <a:off x="4632325" y="3101975"/>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20"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13</a:t>
            </a:fld>
            <a:endParaRPr lang="en-US" altLang="en-US" sz="1200">
              <a:solidFill>
                <a:srgbClr val="898989"/>
              </a:solidFill>
            </a:endParaRPr>
          </a:p>
        </p:txBody>
      </p:sp>
      <p:pic>
        <p:nvPicPr>
          <p:cNvPr id="34" name="Picture 3" descr="C:\Users\Anton Koros\AppData\Local\Microsoft\Windows\Temporary Internet Files\Content.IE5\HSD3WAP4\8700922230_8c323e0824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8139">
            <a:off x="5485958" y="5252407"/>
            <a:ext cx="2124360" cy="365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Group 66"/>
          <p:cNvGraphicFramePr>
            <a:graphicFrameLocks noGrp="1"/>
          </p:cNvGraphicFramePr>
          <p:nvPr>
            <p:extLst>
              <p:ext uri="{D42A27DB-BD31-4B8C-83A1-F6EECF244321}">
                <p14:modId xmlns:p14="http://schemas.microsoft.com/office/powerpoint/2010/main" val="2947005385"/>
              </p:ext>
            </p:extLst>
          </p:nvPr>
        </p:nvGraphicFramePr>
        <p:xfrm>
          <a:off x="339156" y="4986385"/>
          <a:ext cx="3638550" cy="640080"/>
        </p:xfrm>
        <a:graphic>
          <a:graphicData uri="http://schemas.openxmlformats.org/drawingml/2006/table">
            <a:tbl>
              <a:tblPr/>
              <a:tblGrid>
                <a:gridCol w="1261044"/>
                <a:gridCol w="1219200"/>
                <a:gridCol w="1158306"/>
              </a:tblGrid>
              <a:tr h="335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$500,000</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$360,500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432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9112" y="381000"/>
            <a:ext cx="7862888" cy="609600"/>
          </a:xfrm>
        </p:spPr>
        <p:txBody>
          <a:bodyPr/>
          <a:lstStyle/>
          <a:p>
            <a:pPr algn="l" eaLnBrk="1" hangingPunct="1"/>
            <a:r>
              <a:rPr lang="en-US" altLang="en-US" sz="2800" dirty="0"/>
              <a:t>Financial</a:t>
            </a:r>
            <a:r>
              <a:rPr lang="en-US" altLang="en-US" sz="3200" b="1" dirty="0" smtClean="0"/>
              <a:t> </a:t>
            </a:r>
            <a:r>
              <a:rPr lang="en-US" altLang="en-US" sz="2800" dirty="0"/>
              <a:t>Summary </a:t>
            </a:r>
          </a:p>
        </p:txBody>
      </p:sp>
      <p:sp>
        <p:nvSpPr>
          <p:cNvPr id="12370"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9A038A-43AA-40AA-96F7-9DB796F11C2D}" type="slidenum">
              <a:rPr lang="en-US" smtClean="0">
                <a:solidFill>
                  <a:srgbClr val="FFFFFF"/>
                </a:solidFill>
                <a:latin typeface="Arial" charset="0"/>
              </a:rPr>
              <a:pPr fontAlgn="base">
                <a:spcBef>
                  <a:spcPct val="0"/>
                </a:spcBef>
                <a:spcAft>
                  <a:spcPct val="0"/>
                </a:spcAft>
                <a:defRPr/>
              </a:pPr>
              <a:t>14</a:t>
            </a:fld>
            <a:endParaRPr lang="en-US" dirty="0" smtClean="0">
              <a:solidFill>
                <a:srgbClr val="FFFFFF"/>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18875088"/>
              </p:ext>
            </p:extLst>
          </p:nvPr>
        </p:nvGraphicFramePr>
        <p:xfrm>
          <a:off x="638855" y="2362200"/>
          <a:ext cx="7862889" cy="3566160"/>
        </p:xfrm>
        <a:graphic>
          <a:graphicData uri="http://schemas.openxmlformats.org/drawingml/2006/table">
            <a:tbl>
              <a:tblPr firstRow="1" firstCol="1" lastRow="1" bandRow="1"/>
              <a:tblGrid>
                <a:gridCol w="4161745"/>
                <a:gridCol w="1219200"/>
                <a:gridCol w="1338943"/>
                <a:gridCol w="1143001"/>
              </a:tblGrid>
              <a:tr h="370840">
                <a:tc>
                  <a:txBody>
                    <a:bodyPr/>
                    <a:lstStyle/>
                    <a:p>
                      <a:pPr algn="ctr">
                        <a:spcBef>
                          <a:spcPts val="600"/>
                        </a:spcBef>
                        <a:spcAft>
                          <a:spcPts val="600"/>
                        </a:spcAft>
                      </a:pPr>
                      <a:endParaRPr lang="en-US" dirty="0"/>
                    </a:p>
                  </a:txBody>
                  <a:tcPr>
                    <a:lnL w="12700" cmpd="sng">
                      <a:solidFill>
                        <a:sysClr val="window" lastClr="FFFFFF"/>
                      </a:solidFill>
                    </a:lnL>
                    <a:lnR w="19050" cap="flat" cmpd="sng" algn="ctr">
                      <a:solidFill>
                        <a:schemeClr val="accent1">
                          <a:lumMod val="60000"/>
                          <a:lumOff val="40000"/>
                        </a:scheme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gridSpan="3">
                  <a:txBody>
                    <a:bodyPr/>
                    <a:lstStyle/>
                    <a:p>
                      <a:pPr algn="ctr">
                        <a:spcBef>
                          <a:spcPts val="600"/>
                        </a:spcBef>
                        <a:spcAft>
                          <a:spcPts val="600"/>
                        </a:spcAft>
                      </a:pPr>
                      <a:r>
                        <a:rPr lang="en-US" sz="2000" b="1" dirty="0" smtClean="0"/>
                        <a:t>OCVM PLA</a:t>
                      </a:r>
                      <a:endParaRPr lang="en-US" sz="2000" b="1"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600"/>
                        </a:spcBef>
                        <a:spcAft>
                          <a:spcPts val="600"/>
                        </a:spcAft>
                      </a:pPr>
                      <a:endParaRPr lang="en-US" sz="2000" b="1"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600"/>
                        </a:spcBef>
                        <a:spcAft>
                          <a:spcPts val="600"/>
                        </a:spcAft>
                      </a:pPr>
                      <a:endParaRPr lang="en-US" dirty="0"/>
                    </a:p>
                  </a:txBody>
                  <a:tcPr>
                    <a:lnL w="19050" cap="flat" cmpd="sng" algn="ctr">
                      <a:solidFill>
                        <a:schemeClr val="bg1"/>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CONCEPT</a:t>
                      </a:r>
                      <a:endParaRPr lang="en-US" dirty="0"/>
                    </a:p>
                  </a:txBody>
                  <a:tcPr>
                    <a:lnL w="12700" cmpd="sng">
                      <a:solidFill>
                        <a:sysClr val="window" lastClr="FFFFFF"/>
                      </a:solidFill>
                    </a:lnL>
                    <a:lnR w="1905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FY13</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FY14</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FY15*</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Optimized Route Capability (ORC)</a:t>
                      </a:r>
                    </a:p>
                  </a:txBody>
                  <a:tcPr>
                    <a:lnL w="12700" cmpd="sng">
                      <a:solidFill>
                        <a:sysClr val="window" lastClr="FFFFFF"/>
                      </a:solidFill>
                    </a:lnL>
                    <a:lnR w="1905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Calibri"/>
                          <a:ea typeface="+mn-ea"/>
                          <a:cs typeface="+mn-cs"/>
                        </a:rPr>
                        <a:t>$1,096,698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sz="1600" b="0" kern="1200" dirty="0" smtClean="0">
                          <a:solidFill>
                            <a:schemeClr val="lt1"/>
                          </a:solidFill>
                          <a:latin typeface="Calibri"/>
                          <a:ea typeface="+mn-ea"/>
                          <a:cs typeface="+mn-cs"/>
                        </a:rPr>
                        <a:t>Statistical Methods for Departure Predictability (SMDP)</a:t>
                      </a:r>
                    </a:p>
                  </a:txBody>
                  <a:tcPr>
                    <a:lnL w="12700" cmpd="sng">
                      <a:solidFill>
                        <a:sysClr val="window" lastClr="FFFFFF"/>
                      </a:solidFill>
                    </a:lnL>
                    <a:lnR w="1905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600" kern="1200" dirty="0" smtClean="0">
                          <a:solidFill>
                            <a:schemeClr val="dk1"/>
                          </a:solidFill>
                          <a:latin typeface="Calibri"/>
                          <a:ea typeface="+mn-ea"/>
                          <a:cs typeface="+mn-cs"/>
                        </a:rPr>
                        <a:t>$695,000</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Space Vehicle Operations (SVO)</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Calibri"/>
                        </a:rPr>
                        <a:t>$1,090,272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libri"/>
                          <a:ea typeface="+mn-ea"/>
                          <a:cs typeface="+mn-cs"/>
                        </a:rPr>
                        <a:t>$800,000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libri"/>
                          <a:ea typeface="+mn-ea"/>
                          <a:cs typeface="+mn-cs"/>
                        </a:rPr>
                        <a:t>$470,000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r>
                        <a:rPr lang="en-US" sz="1600" b="0" kern="1200" dirty="0" smtClean="0">
                          <a:solidFill>
                            <a:schemeClr val="lt1"/>
                          </a:solidFill>
                          <a:latin typeface="Calibri"/>
                          <a:ea typeface="+mn-ea"/>
                          <a:cs typeface="+mn-cs"/>
                        </a:rPr>
                        <a:t>TMI Attribute Standardization (TAS)</a:t>
                      </a:r>
                      <a:endParaRPr lang="en-US" sz="1600" b="0" kern="1200" dirty="0">
                        <a:solidFill>
                          <a:schemeClr val="lt1"/>
                        </a:solidFill>
                        <a:latin typeface="Calibri"/>
                        <a:ea typeface="+mn-ea"/>
                        <a:cs typeface="+mn-cs"/>
                      </a:endParaRPr>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600" kern="1200" dirty="0" smtClean="0">
                          <a:solidFill>
                            <a:schemeClr val="dk1"/>
                          </a:solidFill>
                          <a:latin typeface="Calibri"/>
                          <a:ea typeface="+mn-ea"/>
                          <a:cs typeface="+mn-cs"/>
                        </a:rPr>
                        <a:t>$290,000</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r>
                        <a:rPr lang="en-US" sz="1600" b="0" kern="1200" dirty="0" smtClean="0">
                          <a:solidFill>
                            <a:schemeClr val="lt1"/>
                          </a:solidFill>
                          <a:latin typeface="Calibri"/>
                          <a:ea typeface="+mn-ea"/>
                          <a:cs typeface="+mn-cs"/>
                        </a:rPr>
                        <a:t>UAS Integration into the NAS  (UAS)</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$500,000</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mn-lt"/>
                          <a:ea typeface="+mn-ea"/>
                          <a:cs typeface="+mn-cs"/>
                        </a:rPr>
                        <a:t>$360,500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Vertical Conformance Verification (VCV)</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600" kern="1200" dirty="0" smtClean="0">
                          <a:solidFill>
                            <a:schemeClr val="dk1"/>
                          </a:solidFill>
                          <a:latin typeface="Calibri"/>
                          <a:ea typeface="+mn-ea"/>
                          <a:cs typeface="+mn-cs"/>
                        </a:rPr>
                        <a:t>$490,000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777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dirty="0" smtClean="0"/>
                        <a:t>Total</a:t>
                      </a:r>
                      <a:endParaRPr lang="en-US" dirty="0"/>
                    </a:p>
                  </a:txBody>
                  <a:tcPr anchor="ctr">
                    <a:lnL w="12700" cmpd="sng">
                      <a:solidFill>
                        <a:sysClr val="window" lastClr="FFFFFF"/>
                      </a:solidFill>
                    </a:lnL>
                    <a:lnR w="19050" cap="flat" cmpd="sng" algn="ctr">
                      <a:solidFill>
                        <a:schemeClr val="bg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$2,686,970</a:t>
                      </a:r>
                      <a:endParaRPr lang="en-US" sz="16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$1,160,500</a:t>
                      </a:r>
                      <a:endParaRPr lang="en-US" sz="1600" b="1" kern="1200" dirty="0" smtClean="0">
                        <a:solidFill>
                          <a:schemeClr val="lt1"/>
                        </a:solidFill>
                        <a:latin typeface="Calibri"/>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r"/>
                      <a:r>
                        <a:rPr lang="en-US" sz="1600" b="1" kern="1200" dirty="0" smtClean="0">
                          <a:solidFill>
                            <a:schemeClr val="lt1"/>
                          </a:solidFill>
                          <a:latin typeface="Calibri"/>
                          <a:ea typeface="+mn-ea"/>
                          <a:cs typeface="+mn-cs"/>
                        </a:rPr>
                        <a:t>$1,945,000</a:t>
                      </a:r>
                      <a:endParaRPr lang="en-US" sz="1600" b="1" kern="1200" dirty="0">
                        <a:solidFill>
                          <a:schemeClr val="lt1"/>
                        </a:solidFill>
                        <a:latin typeface="Calibri"/>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45531863"/>
              </p:ext>
            </p:extLst>
          </p:nvPr>
        </p:nvGraphicFramePr>
        <p:xfrm>
          <a:off x="656809" y="1066800"/>
          <a:ext cx="7844933" cy="914400"/>
        </p:xfrm>
        <a:graphic>
          <a:graphicData uri="http://schemas.openxmlformats.org/drawingml/2006/table">
            <a:tbl>
              <a:tblPr firstRow="1" firstCol="1" lastRow="1" bandRow="1"/>
              <a:tblGrid>
                <a:gridCol w="1647921"/>
                <a:gridCol w="1182738"/>
                <a:gridCol w="1162730"/>
                <a:gridCol w="1308072"/>
                <a:gridCol w="1162730"/>
                <a:gridCol w="1380742"/>
              </a:tblGrid>
              <a:tr h="38067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sz="1800" b="1" kern="1200" dirty="0" smtClean="0">
                          <a:solidFill>
                            <a:schemeClr val="lt1"/>
                          </a:solidFill>
                          <a:latin typeface="Calibri"/>
                          <a:ea typeface="+mn-ea"/>
                          <a:cs typeface="+mn-cs"/>
                        </a:rPr>
                        <a:t>PROGRAM</a:t>
                      </a:r>
                      <a:endParaRPr lang="en-US" sz="1800" b="1" kern="1200" dirty="0">
                        <a:solidFill>
                          <a:schemeClr val="lt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US" sz="1800" b="1" kern="1200" dirty="0" smtClean="0">
                          <a:solidFill>
                            <a:schemeClr val="lt1"/>
                          </a:solidFill>
                          <a:latin typeface="Calibri"/>
                          <a:ea typeface="+mn-ea"/>
                          <a:cs typeface="+mn-cs"/>
                        </a:rPr>
                        <a:t>FY13</a:t>
                      </a:r>
                      <a:endParaRPr lang="en-US" sz="1800" b="1" kern="1200" dirty="0">
                        <a:solidFill>
                          <a:schemeClr val="lt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FY14</a:t>
                      </a:r>
                      <a:endParaRPr lang="en-US"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spcBef>
                          <a:spcPts val="600"/>
                        </a:spcBef>
                        <a:spcAft>
                          <a:spcPts val="600"/>
                        </a:spcAft>
                      </a:pPr>
                      <a:r>
                        <a:rPr lang="en-US" sz="1800" b="1" kern="1200" dirty="0" smtClean="0">
                          <a:solidFill>
                            <a:schemeClr val="lt1"/>
                          </a:solidFill>
                          <a:latin typeface="Calibri"/>
                          <a:ea typeface="+mn-ea"/>
                          <a:cs typeface="+mn-cs"/>
                        </a:rPr>
                        <a:t>FY15</a:t>
                      </a:r>
                      <a:endParaRPr lang="en-US" sz="1800" b="1" kern="1200" dirty="0">
                        <a:solidFill>
                          <a:schemeClr val="lt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FY16</a:t>
                      </a:r>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FY17</a:t>
                      </a:r>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5337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OCVM</a:t>
                      </a:r>
                      <a:endParaRPr lang="en-US" sz="1600"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rtl="0" fontAlgn="ctr"/>
                      <a:r>
                        <a:rPr lang="en-US" sz="1600" dirty="0" smtClean="0"/>
                        <a:t>$</a:t>
                      </a:r>
                      <a:r>
                        <a:rPr lang="en-US" sz="1600" b="0" i="0" u="none" strike="noStrike" dirty="0" smtClean="0">
                          <a:solidFill>
                            <a:srgbClr val="404040"/>
                          </a:solidFill>
                          <a:effectLst/>
                          <a:latin typeface="+mn-lt"/>
                        </a:rPr>
                        <a:t>3,679,062</a:t>
                      </a:r>
                      <a:r>
                        <a:rPr lang="en-US" sz="1600" b="1" i="0" u="none" strike="noStrike" dirty="0" smtClean="0">
                          <a:solidFill>
                            <a:srgbClr val="404040"/>
                          </a:solidFill>
                          <a:effectLst/>
                          <a:latin typeface="+mn-lt"/>
                        </a:rPr>
                        <a:t> </a:t>
                      </a:r>
                      <a:endParaRPr lang="en-US" sz="1600" b="1" i="0" u="none" strike="noStrike" dirty="0">
                        <a:solidFill>
                          <a:srgbClr val="404040"/>
                        </a:solidFill>
                        <a:effectLst/>
                        <a:latin typeface="+mn-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dirty="0" smtClean="0"/>
                        <a:t>$4,485,535</a:t>
                      </a:r>
                      <a:endParaRPr lang="en-US" sz="16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dirty="0" smtClean="0"/>
                        <a:t>$0</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Moved</a:t>
                      </a:r>
                      <a:r>
                        <a:rPr lang="en-US" sz="1600" baseline="0" dirty="0" smtClean="0"/>
                        <a:t> to Portfolios</a:t>
                      </a: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11" name="Rectangle 2"/>
          <p:cNvSpPr txBox="1">
            <a:spLocks noChangeArrowheads="1"/>
          </p:cNvSpPr>
          <p:nvPr/>
        </p:nvSpPr>
        <p:spPr bwMode="auto">
          <a:xfrm>
            <a:off x="519112" y="22098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lgn="l" eaLnBrk="1" hangingPunct="1"/>
            <a:r>
              <a:rPr lang="en-US" altLang="en-US" sz="2800" dirty="0" smtClean="0"/>
              <a:t>Active Concepts </a:t>
            </a:r>
          </a:p>
        </p:txBody>
      </p:sp>
      <p:sp>
        <p:nvSpPr>
          <p:cNvPr id="14"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14</a:t>
            </a:fld>
            <a:endParaRPr lang="en-US" altLang="en-US" sz="1400"/>
          </a:p>
        </p:txBody>
      </p:sp>
      <p:sp>
        <p:nvSpPr>
          <p:cNvPr id="2" name="TextBox 1"/>
          <p:cNvSpPr txBox="1"/>
          <p:nvPr/>
        </p:nvSpPr>
        <p:spPr>
          <a:xfrm>
            <a:off x="685800" y="5888420"/>
            <a:ext cx="1829380" cy="276999"/>
          </a:xfrm>
          <a:prstGeom prst="rect">
            <a:avLst/>
          </a:prstGeom>
          <a:noFill/>
        </p:spPr>
        <p:txBody>
          <a:bodyPr wrap="square" rtlCol="0">
            <a:spAutoFit/>
          </a:bodyPr>
          <a:lstStyle/>
          <a:p>
            <a:r>
              <a:rPr lang="en-US" sz="1200" b="1" i="1" dirty="0" smtClean="0"/>
              <a:t>*Enacted with FY14 funds</a:t>
            </a:r>
            <a:endParaRPr lang="en-US" sz="1200" b="1" i="1" dirty="0"/>
          </a:p>
        </p:txBody>
      </p:sp>
    </p:spTree>
    <p:extLst>
      <p:ext uri="{BB962C8B-B14F-4D97-AF65-F5344CB8AC3E}">
        <p14:creationId xmlns:p14="http://schemas.microsoft.com/office/powerpoint/2010/main" val="438237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Portfolio Overview</a:t>
            </a:r>
          </a:p>
        </p:txBody>
      </p:sp>
      <p:sp>
        <p:nvSpPr>
          <p:cNvPr id="3" name="Content Placeholder 2"/>
          <p:cNvSpPr>
            <a:spLocks noGrp="1"/>
          </p:cNvSpPr>
          <p:nvPr>
            <p:ph idx="1"/>
          </p:nvPr>
        </p:nvSpPr>
        <p:spPr>
          <a:xfrm>
            <a:off x="457200" y="1066800"/>
            <a:ext cx="8229600" cy="4872038"/>
          </a:xfrm>
        </p:spPr>
        <p:txBody>
          <a:bodyPr/>
          <a:lstStyle/>
          <a:p>
            <a:pPr>
              <a:spcBef>
                <a:spcPts val="600"/>
              </a:spcBef>
            </a:pPr>
            <a:r>
              <a:rPr lang="en-US" dirty="0" smtClean="0"/>
              <a:t>Several NextGen concepts </a:t>
            </a:r>
            <a:r>
              <a:rPr lang="en-US" dirty="0"/>
              <a:t>were developed &amp; validated under the OCVM </a:t>
            </a:r>
            <a:r>
              <a:rPr lang="en-US" dirty="0" smtClean="0"/>
              <a:t>Project Level Agreement</a:t>
            </a:r>
            <a:endParaRPr lang="en-US" dirty="0"/>
          </a:p>
          <a:p>
            <a:pPr>
              <a:spcBef>
                <a:spcPts val="1200"/>
              </a:spcBef>
            </a:pPr>
            <a:r>
              <a:rPr lang="en-US" dirty="0"/>
              <a:t>Beginning in FY16 concepts began to be assigned and funded through portfolios (related concepts grouped together)</a:t>
            </a:r>
          </a:p>
          <a:p>
            <a:pPr>
              <a:spcBef>
                <a:spcPts val="1200"/>
              </a:spcBef>
            </a:pPr>
            <a:r>
              <a:rPr lang="en-US" dirty="0" smtClean="0"/>
              <a:t>Closed out at last NASOPs meeting</a:t>
            </a:r>
          </a:p>
          <a:p>
            <a:pPr lvl="1">
              <a:spcBef>
                <a:spcPts val="600"/>
              </a:spcBef>
            </a:pPr>
            <a:r>
              <a:rPr lang="en-US" dirty="0" smtClean="0"/>
              <a:t>Optimized Route Capability (ORC) – Technical Transfer to NASA</a:t>
            </a:r>
          </a:p>
          <a:p>
            <a:pPr lvl="1">
              <a:spcBef>
                <a:spcPts val="600"/>
              </a:spcBef>
            </a:pPr>
            <a:r>
              <a:rPr lang="en-US" dirty="0"/>
              <a:t>UAS Integration into the NAS </a:t>
            </a:r>
            <a:r>
              <a:rPr lang="en-US" dirty="0" smtClean="0"/>
              <a:t>(</a:t>
            </a:r>
            <a:r>
              <a:rPr lang="en-US" dirty="0"/>
              <a:t>UAS</a:t>
            </a:r>
            <a:r>
              <a:rPr lang="en-US" dirty="0" smtClean="0"/>
              <a:t>) – basis for UTM project</a:t>
            </a:r>
          </a:p>
          <a:p>
            <a:pPr>
              <a:spcBef>
                <a:spcPts val="600"/>
              </a:spcBef>
            </a:pPr>
            <a:r>
              <a:rPr lang="en-US" dirty="0" smtClean="0">
                <a:solidFill>
                  <a:srgbClr val="FF0000"/>
                </a:solidFill>
              </a:rPr>
              <a:t>Completed </a:t>
            </a:r>
            <a:endParaRPr lang="en-US" dirty="0"/>
          </a:p>
          <a:p>
            <a:pPr lvl="1">
              <a:spcBef>
                <a:spcPts val="600"/>
              </a:spcBef>
            </a:pPr>
            <a:r>
              <a:rPr lang="en-US" dirty="0"/>
              <a:t>Statistical Methods for Departure Predictability (SMDP</a:t>
            </a:r>
            <a:r>
              <a:rPr lang="en-US" dirty="0" smtClean="0"/>
              <a:t>) – under consideration for additional phase</a:t>
            </a:r>
            <a:endParaRPr lang="en-US" dirty="0"/>
          </a:p>
          <a:p>
            <a:pPr>
              <a:spcBef>
                <a:spcPts val="600"/>
              </a:spcBef>
            </a:pPr>
            <a:r>
              <a:rPr lang="en-US" dirty="0" smtClean="0">
                <a:solidFill>
                  <a:srgbClr val="FF0000"/>
                </a:solidFill>
              </a:rPr>
              <a:t>Ongoing</a:t>
            </a:r>
            <a:endParaRPr lang="en-US" dirty="0"/>
          </a:p>
          <a:p>
            <a:pPr lvl="1">
              <a:spcBef>
                <a:spcPts val="600"/>
              </a:spcBef>
            </a:pPr>
            <a:r>
              <a:rPr lang="en-US" dirty="0" smtClean="0"/>
              <a:t>Space </a:t>
            </a:r>
            <a:r>
              <a:rPr lang="en-US" dirty="0"/>
              <a:t>Vehicle Operations (SVO)</a:t>
            </a:r>
          </a:p>
          <a:p>
            <a:pPr lvl="1">
              <a:spcBef>
                <a:spcPts val="600"/>
              </a:spcBef>
            </a:pPr>
            <a:r>
              <a:rPr lang="en-US" dirty="0" smtClean="0"/>
              <a:t>TMI </a:t>
            </a:r>
            <a:r>
              <a:rPr lang="en-US" dirty="0"/>
              <a:t>Attribute </a:t>
            </a:r>
            <a:r>
              <a:rPr lang="en-US" dirty="0" smtClean="0"/>
              <a:t>Standardization (TAS)</a:t>
            </a:r>
          </a:p>
          <a:p>
            <a:pPr lvl="1">
              <a:spcBef>
                <a:spcPts val="600"/>
              </a:spcBef>
            </a:pPr>
            <a:r>
              <a:rPr lang="en-US" dirty="0" smtClean="0"/>
              <a:t>Vertical </a:t>
            </a:r>
            <a:r>
              <a:rPr lang="en-US" dirty="0"/>
              <a:t>Conformance Verification (VCV) </a:t>
            </a:r>
          </a:p>
          <a:p>
            <a:pPr>
              <a:spcBef>
                <a:spcPts val="1200"/>
              </a:spcBef>
            </a:pPr>
            <a:endParaRPr lang="en-US" dirty="0"/>
          </a:p>
        </p:txBody>
      </p:sp>
      <p:sp>
        <p:nvSpPr>
          <p:cNvPr id="5"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2</a:t>
            </a:fld>
            <a:endParaRPr lang="en-US" altLang="en-US" sz="1400"/>
          </a:p>
        </p:txBody>
      </p:sp>
    </p:spTree>
    <p:extLst>
      <p:ext uri="{BB962C8B-B14F-4D97-AF65-F5344CB8AC3E}">
        <p14:creationId xmlns:p14="http://schemas.microsoft.com/office/powerpoint/2010/main" val="144057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9112" y="381000"/>
            <a:ext cx="7862888" cy="609600"/>
          </a:xfrm>
        </p:spPr>
        <p:txBody>
          <a:bodyPr/>
          <a:lstStyle/>
          <a:p>
            <a:pPr algn="l" eaLnBrk="1" hangingPunct="1"/>
            <a:r>
              <a:rPr lang="en-US" altLang="en-US" sz="2800" dirty="0"/>
              <a:t>Financial</a:t>
            </a:r>
            <a:r>
              <a:rPr lang="en-US" altLang="en-US" sz="3200" b="1" dirty="0" smtClean="0"/>
              <a:t> </a:t>
            </a:r>
            <a:r>
              <a:rPr lang="en-US" altLang="en-US" sz="2800" dirty="0"/>
              <a:t>Summary </a:t>
            </a:r>
          </a:p>
        </p:txBody>
      </p:sp>
      <p:sp>
        <p:nvSpPr>
          <p:cNvPr id="12370"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9A038A-43AA-40AA-96F7-9DB796F11C2D}" type="slidenum">
              <a:rPr lang="en-US" smtClean="0">
                <a:solidFill>
                  <a:srgbClr val="FFFFFF"/>
                </a:solidFill>
                <a:latin typeface="Arial" charset="0"/>
              </a:rPr>
              <a:pPr fontAlgn="base">
                <a:spcBef>
                  <a:spcPct val="0"/>
                </a:spcBef>
                <a:spcAft>
                  <a:spcPct val="0"/>
                </a:spcAft>
                <a:defRPr/>
              </a:pPr>
              <a:t>3</a:t>
            </a:fld>
            <a:endParaRPr lang="en-US" dirty="0" smtClean="0">
              <a:solidFill>
                <a:srgbClr val="FFFFFF"/>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86451534"/>
              </p:ext>
            </p:extLst>
          </p:nvPr>
        </p:nvGraphicFramePr>
        <p:xfrm>
          <a:off x="638855" y="2890520"/>
          <a:ext cx="7862889" cy="2824480"/>
        </p:xfrm>
        <a:graphic>
          <a:graphicData uri="http://schemas.openxmlformats.org/drawingml/2006/table">
            <a:tbl>
              <a:tblPr firstRow="1" firstCol="1" lastRow="1" bandRow="1"/>
              <a:tblGrid>
                <a:gridCol w="4161745"/>
                <a:gridCol w="1219200"/>
                <a:gridCol w="1338943"/>
                <a:gridCol w="1143001"/>
              </a:tblGrid>
              <a:tr h="370840">
                <a:tc>
                  <a:txBody>
                    <a:bodyPr/>
                    <a:lstStyle/>
                    <a:p>
                      <a:pPr algn="ctr">
                        <a:spcBef>
                          <a:spcPts val="600"/>
                        </a:spcBef>
                        <a:spcAft>
                          <a:spcPts val="600"/>
                        </a:spcAft>
                      </a:pPr>
                      <a:endParaRPr lang="en-US" dirty="0"/>
                    </a:p>
                  </a:txBody>
                  <a:tcPr>
                    <a:lnL w="12700" cmpd="sng">
                      <a:solidFill>
                        <a:sysClr val="window" lastClr="FFFFFF"/>
                      </a:solidFill>
                    </a:lnL>
                    <a:lnR w="19050" cap="flat" cmpd="sng" algn="ctr">
                      <a:solidFill>
                        <a:schemeClr val="accent1">
                          <a:lumMod val="60000"/>
                          <a:lumOff val="40000"/>
                        </a:scheme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gridSpan="3">
                  <a:txBody>
                    <a:bodyPr/>
                    <a:lstStyle/>
                    <a:p>
                      <a:pPr algn="ctr">
                        <a:spcBef>
                          <a:spcPts val="600"/>
                        </a:spcBef>
                        <a:spcAft>
                          <a:spcPts val="600"/>
                        </a:spcAft>
                      </a:pPr>
                      <a:r>
                        <a:rPr lang="en-US" sz="2000" b="1" dirty="0" smtClean="0"/>
                        <a:t>OCVM PLA</a:t>
                      </a:r>
                      <a:endParaRPr lang="en-US" sz="2000" b="1"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600"/>
                        </a:spcBef>
                        <a:spcAft>
                          <a:spcPts val="600"/>
                        </a:spcAft>
                      </a:pPr>
                      <a:endParaRPr lang="en-US" sz="2000" b="1"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600"/>
                        </a:spcBef>
                        <a:spcAft>
                          <a:spcPts val="600"/>
                        </a:spcAft>
                      </a:pPr>
                      <a:endParaRPr lang="en-US" dirty="0"/>
                    </a:p>
                  </a:txBody>
                  <a:tcPr>
                    <a:lnL w="19050" cap="flat" cmpd="sng" algn="ctr">
                      <a:solidFill>
                        <a:schemeClr val="bg1"/>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CONCEPT</a:t>
                      </a:r>
                      <a:endParaRPr lang="en-US" dirty="0"/>
                    </a:p>
                  </a:txBody>
                  <a:tcPr>
                    <a:lnL w="12700" cmpd="sng">
                      <a:solidFill>
                        <a:sysClr val="window" lastClr="FFFFFF"/>
                      </a:solidFill>
                    </a:lnL>
                    <a:lnR w="1905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FY13</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FY14</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FY15*</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p>
                      <a:r>
                        <a:rPr lang="en-US" sz="1600" b="0" kern="1200" dirty="0" smtClean="0">
                          <a:solidFill>
                            <a:schemeClr val="lt1"/>
                          </a:solidFill>
                          <a:latin typeface="Calibri"/>
                          <a:ea typeface="+mn-ea"/>
                          <a:cs typeface="+mn-cs"/>
                        </a:rPr>
                        <a:t>Statistical Methods for Departure Predictability (SMDP)</a:t>
                      </a:r>
                    </a:p>
                  </a:txBody>
                  <a:tcPr>
                    <a:lnL w="12700" cmpd="sng">
                      <a:solidFill>
                        <a:sysClr val="window" lastClr="FFFFFF"/>
                      </a:solidFill>
                    </a:lnL>
                    <a:lnR w="1905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600" kern="1200" dirty="0" smtClean="0">
                          <a:solidFill>
                            <a:schemeClr val="dk1"/>
                          </a:solidFill>
                          <a:latin typeface="Calibri"/>
                          <a:ea typeface="+mn-ea"/>
                          <a:cs typeface="+mn-cs"/>
                        </a:rPr>
                        <a:t>$695,000</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Space Vehicle Operations (SVO)</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Calibri"/>
                        </a:rPr>
                        <a:t>$1,090,272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libri"/>
                          <a:ea typeface="+mn-ea"/>
                          <a:cs typeface="+mn-cs"/>
                        </a:rPr>
                        <a:t>$800,000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libri"/>
                          <a:ea typeface="+mn-ea"/>
                          <a:cs typeface="+mn-cs"/>
                        </a:rPr>
                        <a:t>$470,000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r>
                        <a:rPr lang="en-US" sz="1600" b="0" kern="1200" dirty="0" smtClean="0">
                          <a:solidFill>
                            <a:schemeClr val="lt1"/>
                          </a:solidFill>
                          <a:latin typeface="Calibri"/>
                          <a:ea typeface="+mn-ea"/>
                          <a:cs typeface="+mn-cs"/>
                        </a:rPr>
                        <a:t>TMI Attribute Standardization (TAS)</a:t>
                      </a:r>
                      <a:endParaRPr lang="en-US" sz="1600" b="0" kern="1200" dirty="0">
                        <a:solidFill>
                          <a:schemeClr val="lt1"/>
                        </a:solidFill>
                        <a:latin typeface="Calibri"/>
                        <a:ea typeface="+mn-ea"/>
                        <a:cs typeface="+mn-cs"/>
                      </a:endParaRPr>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600" kern="1200" dirty="0" smtClean="0">
                          <a:solidFill>
                            <a:schemeClr val="dk1"/>
                          </a:solidFill>
                          <a:latin typeface="Calibri"/>
                          <a:ea typeface="+mn-ea"/>
                          <a:cs typeface="+mn-cs"/>
                        </a:rPr>
                        <a:t>$290,000</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Vertical Conformance Verification (VCV)</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600" kern="1200" dirty="0" smtClean="0">
                          <a:solidFill>
                            <a:schemeClr val="dk1"/>
                          </a:solidFill>
                          <a:latin typeface="Calibri"/>
                          <a:ea typeface="+mn-ea"/>
                          <a:cs typeface="+mn-cs"/>
                        </a:rPr>
                        <a:t>$490,000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777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dirty="0" smtClean="0"/>
                        <a:t>Total</a:t>
                      </a:r>
                      <a:endParaRPr lang="en-US" dirty="0"/>
                    </a:p>
                  </a:txBody>
                  <a:tcPr anchor="ctr">
                    <a:lnL w="12700" cmpd="sng">
                      <a:solidFill>
                        <a:sysClr val="window" lastClr="FFFFFF"/>
                      </a:solidFill>
                    </a:lnL>
                    <a:lnR w="19050" cap="flat" cmpd="sng" algn="ctr">
                      <a:solidFill>
                        <a:schemeClr val="bg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$1,090,272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$800,000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r"/>
                      <a:r>
                        <a:rPr lang="en-US" sz="1600" b="1" kern="1200" dirty="0" smtClean="0">
                          <a:solidFill>
                            <a:schemeClr val="lt1"/>
                          </a:solidFill>
                          <a:latin typeface="Calibri"/>
                          <a:ea typeface="+mn-ea"/>
                          <a:cs typeface="+mn-cs"/>
                        </a:rPr>
                        <a:t>$1,945,000</a:t>
                      </a:r>
                      <a:endParaRPr lang="en-US" sz="1600" b="1" kern="1200" dirty="0">
                        <a:solidFill>
                          <a:schemeClr val="lt1"/>
                        </a:solidFill>
                        <a:latin typeface="Calibri"/>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62822326"/>
              </p:ext>
            </p:extLst>
          </p:nvPr>
        </p:nvGraphicFramePr>
        <p:xfrm>
          <a:off x="656809" y="1066800"/>
          <a:ext cx="7844933" cy="914400"/>
        </p:xfrm>
        <a:graphic>
          <a:graphicData uri="http://schemas.openxmlformats.org/drawingml/2006/table">
            <a:tbl>
              <a:tblPr firstRow="1" firstCol="1" lastRow="1" bandRow="1"/>
              <a:tblGrid>
                <a:gridCol w="1647921"/>
                <a:gridCol w="1182738"/>
                <a:gridCol w="1162730"/>
                <a:gridCol w="1308072"/>
                <a:gridCol w="1162730"/>
                <a:gridCol w="1380742"/>
              </a:tblGrid>
              <a:tr h="38067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sz="1800" b="1" kern="1200" dirty="0" smtClean="0">
                          <a:solidFill>
                            <a:schemeClr val="lt1"/>
                          </a:solidFill>
                          <a:latin typeface="Calibri"/>
                          <a:ea typeface="+mn-ea"/>
                          <a:cs typeface="+mn-cs"/>
                        </a:rPr>
                        <a:t>PROGRAM</a:t>
                      </a:r>
                      <a:endParaRPr lang="en-US" sz="1800" b="1" kern="1200" dirty="0">
                        <a:solidFill>
                          <a:schemeClr val="lt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US" sz="1800" b="1" kern="1200" dirty="0" smtClean="0">
                          <a:solidFill>
                            <a:schemeClr val="lt1"/>
                          </a:solidFill>
                          <a:latin typeface="Calibri"/>
                          <a:ea typeface="+mn-ea"/>
                          <a:cs typeface="+mn-cs"/>
                        </a:rPr>
                        <a:t>FY13</a:t>
                      </a:r>
                      <a:endParaRPr lang="en-US" sz="1800" b="1" kern="1200" dirty="0">
                        <a:solidFill>
                          <a:schemeClr val="lt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FY14</a:t>
                      </a:r>
                      <a:endParaRPr lang="en-US"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spcBef>
                          <a:spcPts val="600"/>
                        </a:spcBef>
                        <a:spcAft>
                          <a:spcPts val="600"/>
                        </a:spcAft>
                      </a:pPr>
                      <a:r>
                        <a:rPr lang="en-US" sz="1800" b="1" kern="1200" dirty="0" smtClean="0">
                          <a:solidFill>
                            <a:schemeClr val="lt1"/>
                          </a:solidFill>
                          <a:latin typeface="Calibri"/>
                          <a:ea typeface="+mn-ea"/>
                          <a:cs typeface="+mn-cs"/>
                        </a:rPr>
                        <a:t>FY15</a:t>
                      </a:r>
                      <a:endParaRPr lang="en-US" sz="1800" b="1" kern="1200" dirty="0">
                        <a:solidFill>
                          <a:schemeClr val="lt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FY16</a:t>
                      </a:r>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FY17</a:t>
                      </a:r>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5337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OCVM</a:t>
                      </a:r>
                      <a:endParaRPr lang="en-US" sz="1600"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rtl="0" fontAlgn="ctr"/>
                      <a:r>
                        <a:rPr lang="en-US" sz="1600" dirty="0" smtClean="0"/>
                        <a:t>$</a:t>
                      </a:r>
                      <a:r>
                        <a:rPr lang="en-US" sz="1600" b="0" i="0" u="none" strike="noStrike" dirty="0" smtClean="0">
                          <a:solidFill>
                            <a:srgbClr val="404040"/>
                          </a:solidFill>
                          <a:effectLst/>
                          <a:latin typeface="+mn-lt"/>
                        </a:rPr>
                        <a:t>3,679,062</a:t>
                      </a:r>
                      <a:r>
                        <a:rPr lang="en-US" sz="1600" b="1" i="0" u="none" strike="noStrike" dirty="0" smtClean="0">
                          <a:solidFill>
                            <a:srgbClr val="404040"/>
                          </a:solidFill>
                          <a:effectLst/>
                          <a:latin typeface="+mn-lt"/>
                        </a:rPr>
                        <a:t> </a:t>
                      </a:r>
                      <a:endParaRPr lang="en-US" sz="1600" b="1" i="0" u="none" strike="noStrike" dirty="0">
                        <a:solidFill>
                          <a:srgbClr val="404040"/>
                        </a:solidFill>
                        <a:effectLst/>
                        <a:latin typeface="+mn-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dirty="0" smtClean="0"/>
                        <a:t>$4,485,535</a:t>
                      </a:r>
                      <a:endParaRPr lang="en-US" sz="16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dirty="0" smtClean="0"/>
                        <a:t>$0</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Moved</a:t>
                      </a:r>
                      <a:r>
                        <a:rPr lang="en-US" sz="1600" baseline="0" dirty="0" smtClean="0"/>
                        <a:t> to Portfolios</a:t>
                      </a: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11" name="Rectangle 2"/>
          <p:cNvSpPr txBox="1">
            <a:spLocks noChangeArrowheads="1"/>
          </p:cNvSpPr>
          <p:nvPr/>
        </p:nvSpPr>
        <p:spPr bwMode="auto">
          <a:xfrm>
            <a:off x="533400" y="25908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lgn="l" eaLnBrk="1" hangingPunct="1"/>
            <a:r>
              <a:rPr lang="en-US" altLang="en-US" sz="2800" dirty="0" smtClean="0"/>
              <a:t>Active Concepts </a:t>
            </a:r>
          </a:p>
        </p:txBody>
      </p:sp>
      <p:sp>
        <p:nvSpPr>
          <p:cNvPr id="14"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3</a:t>
            </a:fld>
            <a:endParaRPr lang="en-US" altLang="en-US" sz="1400"/>
          </a:p>
        </p:txBody>
      </p:sp>
      <p:sp>
        <p:nvSpPr>
          <p:cNvPr id="2" name="TextBox 1"/>
          <p:cNvSpPr txBox="1"/>
          <p:nvPr/>
        </p:nvSpPr>
        <p:spPr>
          <a:xfrm>
            <a:off x="609600" y="5791200"/>
            <a:ext cx="1829380" cy="276999"/>
          </a:xfrm>
          <a:prstGeom prst="rect">
            <a:avLst/>
          </a:prstGeom>
          <a:noFill/>
        </p:spPr>
        <p:txBody>
          <a:bodyPr wrap="square" rtlCol="0">
            <a:spAutoFit/>
          </a:bodyPr>
          <a:lstStyle/>
          <a:p>
            <a:r>
              <a:rPr lang="en-US" sz="1200" b="1" i="1" dirty="0" smtClean="0"/>
              <a:t>*Enacted with FY14 funds</a:t>
            </a:r>
            <a:endParaRPr lang="en-US" sz="1200" b="1" i="1" dirty="0"/>
          </a:p>
        </p:txBody>
      </p:sp>
    </p:spTree>
    <p:extLst>
      <p:ext uri="{BB962C8B-B14F-4D97-AF65-F5344CB8AC3E}">
        <p14:creationId xmlns:p14="http://schemas.microsoft.com/office/powerpoint/2010/main" val="399052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609600"/>
            <a:ext cx="8000999" cy="5638800"/>
          </a:xfrm>
        </p:spPr>
        <p:txBody>
          <a:bodyPr/>
          <a:lstStyle/>
          <a:p>
            <a:pPr marL="0" indent="0">
              <a:spcBef>
                <a:spcPts val="1200"/>
              </a:spcBef>
              <a:buNone/>
            </a:pPr>
            <a:r>
              <a:rPr lang="en-US" sz="2800" b="1" dirty="0" smtClean="0"/>
              <a:t>2016 </a:t>
            </a:r>
            <a:r>
              <a:rPr lang="en-US" sz="2800" b="1" dirty="0"/>
              <a:t>Accomplishments</a:t>
            </a:r>
          </a:p>
          <a:p>
            <a:pPr>
              <a:spcBef>
                <a:spcPts val="2400"/>
              </a:spcBef>
            </a:pPr>
            <a:r>
              <a:rPr lang="en-US" sz="1600" dirty="0"/>
              <a:t>SMDP - Statistical Methods for Departure Predictability</a:t>
            </a:r>
          </a:p>
          <a:p>
            <a:pPr lvl="1">
              <a:spcBef>
                <a:spcPts val="300"/>
              </a:spcBef>
            </a:pPr>
            <a:r>
              <a:rPr lang="en-US" sz="1600" u="sng" dirty="0"/>
              <a:t>Develop SMDP Core 30 Phase 2 Models (</a:t>
            </a:r>
            <a:r>
              <a:rPr lang="en-US" sz="1600" u="sng" dirty="0" smtClean="0"/>
              <a:t>Sep </a:t>
            </a:r>
            <a:r>
              <a:rPr lang="en-US" sz="1600" u="sng" dirty="0"/>
              <a:t>‘16)</a:t>
            </a:r>
          </a:p>
          <a:p>
            <a:pPr lvl="1">
              <a:spcBef>
                <a:spcPts val="300"/>
              </a:spcBef>
            </a:pPr>
            <a:r>
              <a:rPr lang="en-US" sz="1600" u="sng" dirty="0"/>
              <a:t>Develop Final Report and Briefing (</a:t>
            </a:r>
            <a:r>
              <a:rPr lang="en-US" sz="1600" u="sng" dirty="0" smtClean="0"/>
              <a:t>Sep </a:t>
            </a:r>
            <a:r>
              <a:rPr lang="en-US" sz="1600" u="sng" dirty="0"/>
              <a:t>‘16)</a:t>
            </a:r>
          </a:p>
          <a:p>
            <a:pPr>
              <a:spcBef>
                <a:spcPts val="600"/>
              </a:spcBef>
            </a:pPr>
            <a:endParaRPr lang="en-US" sz="100" dirty="0" smtClean="0"/>
          </a:p>
          <a:p>
            <a:pPr>
              <a:spcBef>
                <a:spcPts val="1200"/>
              </a:spcBef>
            </a:pPr>
            <a:r>
              <a:rPr lang="en-US" sz="1600" dirty="0" smtClean="0"/>
              <a:t>SVO </a:t>
            </a:r>
            <a:r>
              <a:rPr lang="en-US" sz="1600" dirty="0"/>
              <a:t>- Space Vehicle Operations </a:t>
            </a:r>
          </a:p>
          <a:p>
            <a:pPr lvl="1">
              <a:spcBef>
                <a:spcPts val="300"/>
              </a:spcBef>
            </a:pPr>
            <a:r>
              <a:rPr lang="en-US" sz="1600" dirty="0" smtClean="0"/>
              <a:t>Define </a:t>
            </a:r>
            <a:r>
              <a:rPr lang="en-US" sz="1600" dirty="0"/>
              <a:t>Data Requirements </a:t>
            </a:r>
            <a:r>
              <a:rPr lang="en-US" sz="1600" dirty="0" smtClean="0"/>
              <a:t>Definitions for SVO (Jul </a:t>
            </a:r>
            <a:r>
              <a:rPr lang="en-US" sz="1600" dirty="0"/>
              <a:t>‘16</a:t>
            </a:r>
            <a:r>
              <a:rPr lang="en-US" sz="1600" dirty="0" smtClean="0"/>
              <a:t>)</a:t>
            </a:r>
          </a:p>
          <a:p>
            <a:pPr lvl="1">
              <a:spcBef>
                <a:spcPts val="300"/>
              </a:spcBef>
            </a:pPr>
            <a:r>
              <a:rPr lang="en-US" sz="1600" u="sng" dirty="0" smtClean="0"/>
              <a:t>Develop Initial Data Elements for FIXM (Nov </a:t>
            </a:r>
            <a:r>
              <a:rPr lang="en-US" sz="1600" u="sng" dirty="0"/>
              <a:t>‘16</a:t>
            </a:r>
            <a:r>
              <a:rPr lang="en-US" sz="1600" u="sng" dirty="0" smtClean="0"/>
              <a:t>)</a:t>
            </a:r>
          </a:p>
          <a:p>
            <a:pPr lvl="1">
              <a:spcBef>
                <a:spcPts val="300"/>
              </a:spcBef>
            </a:pPr>
            <a:r>
              <a:rPr lang="en-US" sz="1600" u="sng" dirty="0" smtClean="0"/>
              <a:t>Develop 4DT Trajectory Concept for SVO (Dec </a:t>
            </a:r>
            <a:r>
              <a:rPr lang="en-US" sz="1600" u="sng" dirty="0"/>
              <a:t>‘16</a:t>
            </a:r>
            <a:r>
              <a:rPr lang="en-US" sz="1600" u="sng" dirty="0" smtClean="0"/>
              <a:t>)</a:t>
            </a:r>
            <a:endParaRPr lang="en-US" sz="1600" u="sng" dirty="0"/>
          </a:p>
          <a:p>
            <a:pPr>
              <a:spcBef>
                <a:spcPts val="1800"/>
              </a:spcBef>
            </a:pPr>
            <a:r>
              <a:rPr lang="en-US" sz="1600" dirty="0" smtClean="0"/>
              <a:t>TAS - </a:t>
            </a:r>
            <a:r>
              <a:rPr lang="en-US" sz="1600" dirty="0"/>
              <a:t>TMI </a:t>
            </a:r>
            <a:r>
              <a:rPr lang="en-US" sz="1600" dirty="0" smtClean="0"/>
              <a:t>Attribute Standardization</a:t>
            </a:r>
          </a:p>
          <a:p>
            <a:pPr lvl="1">
              <a:spcBef>
                <a:spcPts val="300"/>
              </a:spcBef>
            </a:pPr>
            <a:r>
              <a:rPr lang="en-US" sz="1600" u="sng" dirty="0" smtClean="0"/>
              <a:t>Develop Draft TFMS/TAS Requirements Report (Nov </a:t>
            </a:r>
            <a:r>
              <a:rPr lang="en-US" sz="1600" u="sng" dirty="0"/>
              <a:t>‘ </a:t>
            </a:r>
            <a:r>
              <a:rPr lang="en-US" sz="1600" u="sng" dirty="0" smtClean="0"/>
              <a:t>16)</a:t>
            </a:r>
            <a:endParaRPr lang="en-US" sz="1600" u="sng" dirty="0"/>
          </a:p>
          <a:p>
            <a:pPr>
              <a:spcBef>
                <a:spcPts val="1800"/>
              </a:spcBef>
            </a:pPr>
            <a:r>
              <a:rPr lang="en-US" sz="1600" dirty="0"/>
              <a:t>VCV - Vertical Conformance Verification </a:t>
            </a:r>
          </a:p>
          <a:p>
            <a:pPr lvl="1">
              <a:spcBef>
                <a:spcPts val="300"/>
              </a:spcBef>
            </a:pPr>
            <a:r>
              <a:rPr lang="en-US" sz="1600" dirty="0"/>
              <a:t>Recommendations for Interim solutions prior to ADS-B (May ‘ </a:t>
            </a:r>
            <a:r>
              <a:rPr lang="en-US" sz="1600" dirty="0" smtClean="0"/>
              <a:t>16</a:t>
            </a:r>
            <a:r>
              <a:rPr lang="en-US" sz="1600" dirty="0"/>
              <a:t>)</a:t>
            </a:r>
          </a:p>
          <a:p>
            <a:pPr lvl="1">
              <a:spcBef>
                <a:spcPts val="300"/>
              </a:spcBef>
            </a:pPr>
            <a:r>
              <a:rPr lang="en-US" sz="1600" u="sng" dirty="0"/>
              <a:t>VCV Shortfall Analysis Report (Sep ‘ </a:t>
            </a:r>
            <a:r>
              <a:rPr lang="en-US" sz="1600" u="sng" dirty="0" smtClean="0"/>
              <a:t>16</a:t>
            </a:r>
            <a:r>
              <a:rPr lang="en-US" sz="1600" u="sng" dirty="0"/>
              <a:t>)</a:t>
            </a:r>
          </a:p>
          <a:p>
            <a:pPr lvl="1">
              <a:spcBef>
                <a:spcPts val="300"/>
              </a:spcBef>
            </a:pPr>
            <a:r>
              <a:rPr lang="en-US" sz="1600" u="sng" dirty="0"/>
              <a:t>Knowledge elicitation subject matter expert panel (Nov ‘ </a:t>
            </a:r>
            <a:r>
              <a:rPr lang="en-US" sz="1600" u="sng" dirty="0" smtClean="0"/>
              <a:t>16</a:t>
            </a:r>
            <a:r>
              <a:rPr lang="en-US" sz="1600" u="sng" dirty="0"/>
              <a:t>)</a:t>
            </a:r>
          </a:p>
          <a:p>
            <a:pPr lvl="1">
              <a:spcBef>
                <a:spcPts val="300"/>
              </a:spcBef>
            </a:pPr>
            <a:r>
              <a:rPr lang="en-US" sz="1600" u="sng" dirty="0"/>
              <a:t>Draft NAS automation and  ATC procedural needs for improved vertical airspace management report (Dec </a:t>
            </a:r>
            <a:r>
              <a:rPr lang="en-US" sz="1600" u="sng" dirty="0" smtClean="0"/>
              <a:t>‘16</a:t>
            </a:r>
            <a:r>
              <a:rPr lang="en-US" sz="1600" dirty="0"/>
              <a:t>)</a:t>
            </a:r>
          </a:p>
          <a:p>
            <a:pPr lvl="1">
              <a:spcBef>
                <a:spcPts val="300"/>
              </a:spcBef>
            </a:pPr>
            <a:endParaRPr lang="en-US" sz="1600" dirty="0"/>
          </a:p>
          <a:p>
            <a:pPr lvl="1">
              <a:spcBef>
                <a:spcPts val="600"/>
              </a:spcBef>
            </a:pPr>
            <a:endParaRPr lang="en-US" sz="1600" u="sng" dirty="0"/>
          </a:p>
          <a:p>
            <a:pPr>
              <a:spcBef>
                <a:spcPts val="1200"/>
              </a:spcBef>
            </a:pPr>
            <a:endParaRPr lang="en-US" sz="1800" dirty="0"/>
          </a:p>
        </p:txBody>
      </p:sp>
      <p:sp>
        <p:nvSpPr>
          <p:cNvPr id="5" name="Content Placeholder 2"/>
          <p:cNvSpPr txBox="1">
            <a:spLocks/>
          </p:cNvSpPr>
          <p:nvPr/>
        </p:nvSpPr>
        <p:spPr bwMode="auto">
          <a:xfrm>
            <a:off x="1219200" y="6538912"/>
            <a:ext cx="6553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algn="ctr" eaLnBrk="1" hangingPunct="1"/>
            <a:r>
              <a:rPr lang="en-US" altLang="en-US" sz="1200" i="1" dirty="0" smtClean="0">
                <a:latin typeface="Arial" pitchFamily="34" charset="0"/>
              </a:rPr>
              <a:t>* </a:t>
            </a:r>
            <a:r>
              <a:rPr lang="en-US" altLang="en-US" sz="1200" i="1" u="sng" dirty="0" smtClean="0">
                <a:latin typeface="Arial" pitchFamily="34" charset="0"/>
              </a:rPr>
              <a:t>Underlined products were completed since last NASOPs meeting</a:t>
            </a:r>
            <a:endParaRPr lang="en-US" altLang="en-US" sz="1200" i="1" u="sng" dirty="0">
              <a:latin typeface="Arial" pitchFamily="34" charset="0"/>
            </a:endParaRPr>
          </a:p>
        </p:txBody>
      </p:sp>
      <p:sp>
        <p:nvSpPr>
          <p:cNvPr id="7"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4</a:t>
            </a:fld>
            <a:endParaRPr lang="en-US" altLang="en-US" sz="1400"/>
          </a:p>
        </p:txBody>
      </p:sp>
      <p:pic>
        <p:nvPicPr>
          <p:cNvPr id="6" name="Picture 3" descr="C:\Users\Anton Koros\AppData\Local\Microsoft\Windows\Temporary Internet Files\Content.IE5\HSD3WAP4\8700922230_8c323e0824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8139">
            <a:off x="6806480" y="1651255"/>
            <a:ext cx="1751310" cy="3010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1219200"/>
            <a:ext cx="8376305" cy="103632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44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533400"/>
            <a:ext cx="8000999" cy="5791200"/>
          </a:xfrm>
        </p:spPr>
        <p:txBody>
          <a:bodyPr/>
          <a:lstStyle/>
          <a:p>
            <a:pPr marL="0" indent="0">
              <a:spcBef>
                <a:spcPts val="1200"/>
              </a:spcBef>
              <a:buNone/>
            </a:pPr>
            <a:r>
              <a:rPr lang="en-US" sz="2800" b="1" dirty="0"/>
              <a:t>FY17 Planned Activities</a:t>
            </a:r>
          </a:p>
          <a:p>
            <a:pPr>
              <a:spcBef>
                <a:spcPts val="1800"/>
              </a:spcBef>
            </a:pPr>
            <a:r>
              <a:rPr lang="en-US" sz="1800" dirty="0" smtClean="0"/>
              <a:t>TAS</a:t>
            </a:r>
            <a:endParaRPr lang="en-US" sz="1800" dirty="0"/>
          </a:p>
          <a:p>
            <a:pPr lvl="1">
              <a:spcBef>
                <a:spcPts val="200"/>
              </a:spcBef>
            </a:pPr>
            <a:r>
              <a:rPr lang="en-US" sz="1600" dirty="0"/>
              <a:t>TAS Standardization Requirements Report (May </a:t>
            </a:r>
            <a:r>
              <a:rPr lang="en-US" sz="1600" dirty="0" smtClean="0"/>
              <a:t>‘17</a:t>
            </a:r>
            <a:r>
              <a:rPr lang="en-US" sz="1600" dirty="0"/>
              <a:t>)</a:t>
            </a:r>
          </a:p>
          <a:p>
            <a:pPr>
              <a:spcBef>
                <a:spcPts val="1200"/>
              </a:spcBef>
            </a:pPr>
            <a:r>
              <a:rPr lang="en-US" sz="1800" dirty="0" smtClean="0"/>
              <a:t>SVO</a:t>
            </a:r>
            <a:endParaRPr lang="en-US" sz="1800" dirty="0"/>
          </a:p>
          <a:p>
            <a:pPr lvl="1">
              <a:spcBef>
                <a:spcPts val="200"/>
              </a:spcBef>
            </a:pPr>
            <a:r>
              <a:rPr lang="en-US" sz="1600" dirty="0" smtClean="0"/>
              <a:t>Demonstrate Failure Mode Analysis scenarios to field sites (Apr ‘17)</a:t>
            </a:r>
          </a:p>
          <a:p>
            <a:pPr lvl="1">
              <a:spcBef>
                <a:spcPts val="200"/>
              </a:spcBef>
            </a:pPr>
            <a:r>
              <a:rPr lang="en-US" sz="1600" dirty="0" smtClean="0"/>
              <a:t>Debris </a:t>
            </a:r>
            <a:r>
              <a:rPr lang="en-US" sz="1600" dirty="0"/>
              <a:t>Mitigation Failure Mode Analysis Report (Jun </a:t>
            </a:r>
            <a:r>
              <a:rPr lang="en-US" sz="1600" dirty="0" smtClean="0"/>
              <a:t>‘17)</a:t>
            </a:r>
            <a:endParaRPr lang="en-US" sz="1600" dirty="0"/>
          </a:p>
          <a:p>
            <a:r>
              <a:rPr lang="en-US" sz="1800" dirty="0" smtClean="0"/>
              <a:t>VCV</a:t>
            </a:r>
            <a:endParaRPr lang="en-US" sz="1800" dirty="0"/>
          </a:p>
          <a:p>
            <a:pPr lvl="1">
              <a:spcBef>
                <a:spcPts val="200"/>
              </a:spcBef>
            </a:pPr>
            <a:r>
              <a:rPr lang="en-US" sz="1600" dirty="0" smtClean="0"/>
              <a:t>Feasibility </a:t>
            </a:r>
            <a:r>
              <a:rPr lang="en-US" sz="1600" dirty="0"/>
              <a:t>Analysis of Interim Vertical Solutions Prior to ADS-B (Mar </a:t>
            </a:r>
            <a:r>
              <a:rPr lang="en-US" sz="1600" dirty="0" smtClean="0"/>
              <a:t>‘17</a:t>
            </a:r>
            <a:r>
              <a:rPr lang="en-US" sz="1600" dirty="0"/>
              <a:t>)</a:t>
            </a:r>
          </a:p>
          <a:p>
            <a:pPr lvl="1">
              <a:spcBef>
                <a:spcPts val="200"/>
              </a:spcBef>
            </a:pPr>
            <a:r>
              <a:rPr lang="en-US" sz="1600" dirty="0" smtClean="0"/>
              <a:t>Preliminary </a:t>
            </a:r>
            <a:r>
              <a:rPr lang="en-US" sz="1600" dirty="0"/>
              <a:t>VCV Concept of Operations (Mar </a:t>
            </a:r>
            <a:r>
              <a:rPr lang="en-US" sz="1600" dirty="0" smtClean="0"/>
              <a:t>‘17</a:t>
            </a:r>
            <a:r>
              <a:rPr lang="en-US" sz="1600" dirty="0"/>
              <a:t>)</a:t>
            </a:r>
          </a:p>
          <a:p>
            <a:endParaRPr lang="en-US" dirty="0"/>
          </a:p>
          <a:p>
            <a:endParaRPr lang="en-US" dirty="0"/>
          </a:p>
        </p:txBody>
      </p:sp>
      <p:sp>
        <p:nvSpPr>
          <p:cNvPr id="6"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5</a:t>
            </a:fld>
            <a:endParaRPr lang="en-US" altLang="en-US" sz="1400"/>
          </a:p>
        </p:txBody>
      </p:sp>
    </p:spTree>
    <p:extLst>
      <p:ext uri="{BB962C8B-B14F-4D97-AF65-F5344CB8AC3E}">
        <p14:creationId xmlns:p14="http://schemas.microsoft.com/office/powerpoint/2010/main" val="187427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15" name="Group 5"/>
          <p:cNvGrpSpPr>
            <a:grpSpLocks/>
          </p:cNvGrpSpPr>
          <p:nvPr/>
        </p:nvGrpSpPr>
        <p:grpSpPr bwMode="auto">
          <a:xfrm>
            <a:off x="0" y="3194050"/>
            <a:ext cx="9144000" cy="82550"/>
            <a:chOff x="0" y="2781300"/>
            <a:chExt cx="9118600" cy="0"/>
          </a:xfrm>
        </p:grpSpPr>
        <p:sp>
          <p:nvSpPr>
            <p:cNvPr id="3894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16" name="Text Box 7"/>
          <p:cNvSpPr txBox="1">
            <a:spLocks noChangeArrowheads="1"/>
          </p:cNvSpPr>
          <p:nvPr/>
        </p:nvSpPr>
        <p:spPr bwMode="auto">
          <a:xfrm>
            <a:off x="228600" y="3352800"/>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dirty="0">
                <a:latin typeface="Arial" pitchFamily="34" charset="0"/>
                <a:ea typeface="Adobe Myungjo Std M"/>
                <a:cs typeface="Adobe Myungjo Std M"/>
              </a:rPr>
              <a:t>Partnerships:</a:t>
            </a:r>
          </a:p>
          <a:p>
            <a:pPr marL="285750" indent="-285750" eaLnBrk="1" hangingPunct="1">
              <a:buFont typeface="Arial" panose="020B0604020202020204" pitchFamily="34" charset="0"/>
              <a:buChar char="•"/>
            </a:pPr>
            <a:r>
              <a:rPr lang="en-US" sz="1600" dirty="0" smtClean="0">
                <a:latin typeface="Arial" pitchFamily="34" charset="0"/>
              </a:rPr>
              <a:t>FAA </a:t>
            </a:r>
            <a:r>
              <a:rPr lang="en-US" sz="1600" dirty="0">
                <a:latin typeface="Arial" pitchFamily="34" charset="0"/>
              </a:rPr>
              <a:t>Mission Support (AJV</a:t>
            </a:r>
            <a:r>
              <a:rPr lang="en-US" sz="1600" dirty="0" smtClean="0">
                <a:latin typeface="Arial" pitchFamily="34" charset="0"/>
              </a:rPr>
              <a:t>)</a:t>
            </a:r>
          </a:p>
          <a:p>
            <a:pPr marL="285750" indent="-285750" eaLnBrk="1" hangingPunct="1">
              <a:buFont typeface="Arial" panose="020B0604020202020204" pitchFamily="34" charset="0"/>
              <a:buChar char="•"/>
            </a:pPr>
            <a:endParaRPr lang="en-US" sz="1400" dirty="0">
              <a:latin typeface="Arial" pitchFamily="34" charset="0"/>
            </a:endParaRPr>
          </a:p>
        </p:txBody>
      </p:sp>
      <p:sp>
        <p:nvSpPr>
          <p:cNvPr id="38917" name="Text Box 7"/>
          <p:cNvSpPr txBox="1">
            <a:spLocks noChangeArrowheads="1"/>
          </p:cNvSpPr>
          <p:nvPr/>
        </p:nvSpPr>
        <p:spPr bwMode="auto">
          <a:xfrm>
            <a:off x="193675" y="45847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Funding:</a:t>
            </a:r>
            <a:endParaRPr lang="en-US" altLang="en-US" b="1" dirty="0">
              <a:latin typeface="Arial" pitchFamily="34" charset="0"/>
            </a:endParaRPr>
          </a:p>
        </p:txBody>
      </p:sp>
      <p:sp>
        <p:nvSpPr>
          <p:cNvPr id="38945" name="Text Box 4"/>
          <p:cNvSpPr txBox="1">
            <a:spLocks noChangeArrowheads="1"/>
          </p:cNvSpPr>
          <p:nvPr/>
        </p:nvSpPr>
        <p:spPr bwMode="auto">
          <a:xfrm>
            <a:off x="107950" y="82550"/>
            <a:ext cx="415903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a:latin typeface="Arial" pitchFamily="34" charset="0"/>
              </a:rPr>
              <a:t>Statistical Methods for Departure Predictability (SMDP)</a:t>
            </a:r>
            <a:br>
              <a:rPr lang="en-US" altLang="en-US" b="1" dirty="0">
                <a:latin typeface="Arial" pitchFamily="34" charset="0"/>
              </a:rPr>
            </a:br>
            <a:endParaRPr lang="en-US" altLang="en-US" b="1" dirty="0">
              <a:latin typeface="Arial" pitchFamily="34" charset="0"/>
            </a:endParaRPr>
          </a:p>
        </p:txBody>
      </p:sp>
      <p:sp>
        <p:nvSpPr>
          <p:cNvPr id="38921" name="Content Placeholder 3"/>
          <p:cNvSpPr txBox="1">
            <a:spLocks/>
          </p:cNvSpPr>
          <p:nvPr/>
        </p:nvSpPr>
        <p:spPr bwMode="auto">
          <a:xfrm>
            <a:off x="4595813" y="707365"/>
            <a:ext cx="439896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225425" indent="-225425" eaLnBrk="1" hangingPunct="1">
              <a:spcBef>
                <a:spcPts val="600"/>
              </a:spcBef>
              <a:buFontTx/>
              <a:buChar char="•"/>
            </a:pPr>
            <a:r>
              <a:rPr lang="en-US" sz="1600" dirty="0">
                <a:latin typeface="Arial" pitchFamily="34" charset="0"/>
              </a:rPr>
              <a:t>SMDP research will develop a probabilistic directed acyclic graphical model for improving departure time predictions by developing a Bayesian Belief Network (BBN) model. </a:t>
            </a:r>
          </a:p>
          <a:p>
            <a:pPr marL="225425" indent="-225425" eaLnBrk="1" hangingPunct="1">
              <a:spcBef>
                <a:spcPts val="1200"/>
              </a:spcBef>
              <a:buFontTx/>
              <a:buChar char="•"/>
            </a:pPr>
            <a:r>
              <a:rPr lang="en-US" sz="1600" dirty="0">
                <a:latin typeface="Arial" pitchFamily="34" charset="0"/>
              </a:rPr>
              <a:t>BBN model will utilize historical data to improve the reliability of departure time predictions for real-time traffic flow management</a:t>
            </a:r>
            <a:r>
              <a:rPr lang="en-US" sz="1400" dirty="0">
                <a:latin typeface="Arial" pitchFamily="34" charset="0"/>
              </a:rPr>
              <a:t>.</a:t>
            </a:r>
          </a:p>
        </p:txBody>
      </p:sp>
      <p:pic>
        <p:nvPicPr>
          <p:cNvPr id="38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6" y="790938"/>
            <a:ext cx="3607837"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2" name="Text Box 7"/>
          <p:cNvSpPr txBox="1">
            <a:spLocks noChangeArrowheads="1"/>
          </p:cNvSpPr>
          <p:nvPr/>
        </p:nvSpPr>
        <p:spPr bwMode="auto">
          <a:xfrm>
            <a:off x="4632325" y="327660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2" name="Rectangle 1"/>
          <p:cNvSpPr/>
          <p:nvPr/>
        </p:nvSpPr>
        <p:spPr>
          <a:xfrm>
            <a:off x="4508500" y="3589864"/>
            <a:ext cx="4406900" cy="2590453"/>
          </a:xfrm>
          <a:prstGeom prst="rect">
            <a:avLst/>
          </a:prstGeom>
          <a:noFill/>
        </p:spPr>
        <p:txBody>
          <a:bodyPr wrap="square">
            <a:spAutoFit/>
          </a:bodyPr>
          <a:lstStyle/>
          <a:p>
            <a:pPr marL="176212" lvl="1" indent="-171450" defTabSz="457200">
              <a:spcBef>
                <a:spcPts val="200"/>
              </a:spcBef>
              <a:spcAft>
                <a:spcPts val="0"/>
              </a:spcAft>
              <a:buClrTx/>
              <a:buFont typeface="Arial" panose="020B0604020202020204" pitchFamily="34" charset="0"/>
              <a:buChar char="•"/>
              <a:defRPr/>
            </a:pPr>
            <a:r>
              <a:rPr lang="en-US" sz="1500" dirty="0">
                <a:latin typeface="Arial" panose="020B0604020202020204" pitchFamily="34" charset="0"/>
              </a:rPr>
              <a:t>Obtain TFMS Historical Database (Feb </a:t>
            </a:r>
            <a:r>
              <a:rPr lang="en-US" sz="1500" dirty="0" smtClean="0">
                <a:latin typeface="Arial" panose="020B0604020202020204" pitchFamily="34" charset="0"/>
              </a:rPr>
              <a:t>‘16</a:t>
            </a:r>
            <a:r>
              <a:rPr lang="en-US" sz="1500" dirty="0">
                <a:latin typeface="Arial" panose="020B0604020202020204" pitchFamily="34" charset="0"/>
              </a:rPr>
              <a:t>)</a:t>
            </a:r>
          </a:p>
          <a:p>
            <a:pPr marL="176212" lvl="1" indent="-171450" defTabSz="457200">
              <a:spcBef>
                <a:spcPts val="200"/>
              </a:spcBef>
              <a:spcAft>
                <a:spcPts val="0"/>
              </a:spcAft>
              <a:buClrTx/>
              <a:buFont typeface="Arial" panose="020B0604020202020204" pitchFamily="34" charset="0"/>
              <a:buChar char="•"/>
              <a:defRPr/>
            </a:pPr>
            <a:r>
              <a:rPr lang="en-US" sz="1500" dirty="0">
                <a:latin typeface="Arial" panose="020B0604020202020204" pitchFamily="34" charset="0"/>
              </a:rPr>
              <a:t>Complete merge of all data sets to train BBN model (May </a:t>
            </a:r>
            <a:r>
              <a:rPr lang="en-US" sz="1500" dirty="0" smtClean="0">
                <a:latin typeface="Arial" panose="020B0604020202020204" pitchFamily="34" charset="0"/>
              </a:rPr>
              <a:t>‘16</a:t>
            </a:r>
            <a:r>
              <a:rPr lang="en-US" sz="1500" dirty="0">
                <a:latin typeface="Arial" panose="020B0604020202020204" pitchFamily="34" charset="0"/>
              </a:rPr>
              <a:t>)</a:t>
            </a:r>
          </a:p>
          <a:p>
            <a:pPr marL="176212" lvl="1" indent="-171450" defTabSz="457200">
              <a:spcBef>
                <a:spcPts val="200"/>
              </a:spcBef>
              <a:spcAft>
                <a:spcPts val="0"/>
              </a:spcAft>
              <a:buClrTx/>
              <a:buFont typeface="Arial" panose="020B0604020202020204" pitchFamily="34" charset="0"/>
              <a:buChar char="•"/>
              <a:defRPr/>
            </a:pPr>
            <a:r>
              <a:rPr lang="en-US" sz="1500" dirty="0" smtClean="0">
                <a:latin typeface="Arial" panose="020B0604020202020204" pitchFamily="34" charset="0"/>
              </a:rPr>
              <a:t>SMDP </a:t>
            </a:r>
            <a:r>
              <a:rPr lang="en-US" sz="1500" dirty="0">
                <a:latin typeface="Arial" panose="020B0604020202020204" pitchFamily="34" charset="0"/>
              </a:rPr>
              <a:t>Single Airport Phase 2 Model </a:t>
            </a:r>
            <a:r>
              <a:rPr lang="en-US" sz="1500" dirty="0" smtClean="0">
                <a:latin typeface="Arial" panose="020B0604020202020204" pitchFamily="34" charset="0"/>
              </a:rPr>
              <a:t>(May ‘16)</a:t>
            </a:r>
          </a:p>
          <a:p>
            <a:pPr marL="176212" lvl="1" indent="-171450" defTabSz="457200">
              <a:spcBef>
                <a:spcPts val="200"/>
              </a:spcBef>
              <a:spcAft>
                <a:spcPts val="0"/>
              </a:spcAft>
              <a:buFont typeface="Arial" panose="020B0604020202020204" pitchFamily="34" charset="0"/>
              <a:buChar char="•"/>
              <a:defRPr/>
            </a:pPr>
            <a:r>
              <a:rPr lang="en-US" sz="1500" dirty="0">
                <a:latin typeface="Arial" panose="020B0604020202020204" pitchFamily="34" charset="0"/>
              </a:rPr>
              <a:t>Conduct ATC expert interviews at facilities </a:t>
            </a:r>
            <a:r>
              <a:rPr lang="en-US" sz="1500" dirty="0" smtClean="0">
                <a:latin typeface="Arial" panose="020B0604020202020204" pitchFamily="34" charset="0"/>
              </a:rPr>
              <a:t>   (</a:t>
            </a:r>
            <a:r>
              <a:rPr lang="en-US" sz="1500" dirty="0">
                <a:latin typeface="Arial" panose="020B0604020202020204" pitchFamily="34" charset="0"/>
              </a:rPr>
              <a:t>Jul </a:t>
            </a:r>
            <a:r>
              <a:rPr lang="en-US" sz="1500" dirty="0" smtClean="0">
                <a:latin typeface="Arial" panose="020B0604020202020204" pitchFamily="34" charset="0"/>
              </a:rPr>
              <a:t>‘16)</a:t>
            </a:r>
            <a:endParaRPr lang="en-US" sz="1500" dirty="0">
              <a:latin typeface="Arial" panose="020B0604020202020204" pitchFamily="34" charset="0"/>
            </a:endParaRPr>
          </a:p>
          <a:p>
            <a:pPr marL="176212" lvl="1" indent="-171450" defTabSz="457200">
              <a:spcBef>
                <a:spcPts val="1200"/>
              </a:spcBef>
              <a:spcAft>
                <a:spcPts val="0"/>
              </a:spcAft>
              <a:buClrTx/>
              <a:buFont typeface="Arial" panose="020B0604020202020204" pitchFamily="34" charset="0"/>
              <a:buChar char="•"/>
              <a:defRPr/>
            </a:pPr>
            <a:r>
              <a:rPr lang="en-US" sz="1600" u="sng" dirty="0">
                <a:latin typeface="Arial" panose="020B0604020202020204" pitchFamily="34" charset="0"/>
              </a:rPr>
              <a:t>SMDP Core 30  Phase 2 Model </a:t>
            </a:r>
            <a:r>
              <a:rPr lang="en-US" sz="1600" u="sng" dirty="0" smtClean="0">
                <a:latin typeface="Arial" panose="020B0604020202020204" pitchFamily="34" charset="0"/>
              </a:rPr>
              <a:t>(Sep ‘16)</a:t>
            </a:r>
          </a:p>
          <a:p>
            <a:pPr marL="176212" lvl="1" indent="-171450" defTabSz="457200">
              <a:spcBef>
                <a:spcPts val="200"/>
              </a:spcBef>
              <a:spcAft>
                <a:spcPts val="0"/>
              </a:spcAft>
              <a:buClrTx/>
              <a:buFont typeface="Arial" panose="020B0604020202020204" pitchFamily="34" charset="0"/>
              <a:buChar char="•"/>
              <a:defRPr/>
            </a:pPr>
            <a:r>
              <a:rPr lang="en-US" sz="1600" u="sng" dirty="0" smtClean="0">
                <a:latin typeface="Arial" panose="020B0604020202020204" pitchFamily="34" charset="0"/>
              </a:rPr>
              <a:t>SMDP Final Report and Briefing (Sep ‘16)</a:t>
            </a:r>
            <a:endParaRPr lang="en-US" sz="1600" u="sng" dirty="0">
              <a:latin typeface="Arial" panose="020B0604020202020204" pitchFamily="34" charset="0"/>
            </a:endParaRPr>
          </a:p>
          <a:p>
            <a:pPr marL="176212" lvl="1" indent="-171450" defTabSz="457200">
              <a:spcBef>
                <a:spcPts val="200"/>
              </a:spcBef>
              <a:spcAft>
                <a:spcPts val="0"/>
              </a:spcAft>
              <a:buClrTx/>
              <a:buFont typeface="Arial" panose="020B0604020202020204" pitchFamily="34" charset="0"/>
              <a:buChar char="•"/>
              <a:defRPr/>
            </a:pPr>
            <a:endParaRPr lang="en-US" sz="1600" dirty="0">
              <a:latin typeface="Arial" panose="020B0604020202020204" pitchFamily="34" charset="0"/>
            </a:endParaRPr>
          </a:p>
          <a:p>
            <a:pPr lvl="1" defTabSz="457200">
              <a:spcBef>
                <a:spcPts val="0"/>
              </a:spcBef>
              <a:spcAft>
                <a:spcPts val="0"/>
              </a:spcAft>
              <a:buFont typeface="Wingdings" panose="05000000000000000000" pitchFamily="2" charset="2"/>
              <a:buChar char="§"/>
              <a:defRPr/>
            </a:pPr>
            <a:endParaRPr lang="en-US" sz="600" dirty="0">
              <a:latin typeface="Arial" panose="020B0604020202020204" pitchFamily="34" charset="0"/>
            </a:endParaRPr>
          </a:p>
        </p:txBody>
      </p:sp>
      <p:sp>
        <p:nvSpPr>
          <p:cNvPr id="17" name="Content Placeholder 2"/>
          <p:cNvSpPr txBox="1">
            <a:spLocks/>
          </p:cNvSpPr>
          <p:nvPr/>
        </p:nvSpPr>
        <p:spPr bwMode="auto">
          <a:xfrm>
            <a:off x="228600" y="5638800"/>
            <a:ext cx="29037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FY15 PLA</a:t>
            </a:r>
            <a:endParaRPr lang="en-US" altLang="en-US" sz="1200" i="1" dirty="0">
              <a:latin typeface="Arial" pitchFamily="34" charset="0"/>
            </a:endParaRPr>
          </a:p>
        </p:txBody>
      </p:sp>
      <p:sp>
        <p:nvSpPr>
          <p:cNvPr id="19"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6</a:t>
            </a:fld>
            <a:endParaRPr lang="en-US" altLang="en-US" sz="1200">
              <a:solidFill>
                <a:srgbClr val="898989"/>
              </a:solidFill>
            </a:endParaRPr>
          </a:p>
        </p:txBody>
      </p:sp>
      <p:graphicFrame>
        <p:nvGraphicFramePr>
          <p:cNvPr id="23" name="Group 66"/>
          <p:cNvGraphicFramePr>
            <a:graphicFrameLocks noGrp="1"/>
          </p:cNvGraphicFramePr>
          <p:nvPr>
            <p:extLst>
              <p:ext uri="{D42A27DB-BD31-4B8C-83A1-F6EECF244321}">
                <p14:modId xmlns:p14="http://schemas.microsoft.com/office/powerpoint/2010/main" val="3895778197"/>
              </p:ext>
            </p:extLst>
          </p:nvPr>
        </p:nvGraphicFramePr>
        <p:xfrm>
          <a:off x="323850" y="5029200"/>
          <a:ext cx="3638550" cy="609600"/>
        </p:xfrm>
        <a:graphic>
          <a:graphicData uri="http://schemas.openxmlformats.org/drawingml/2006/table">
            <a:tbl>
              <a:tblPr/>
              <a:tblGrid>
                <a:gridCol w="1276350"/>
                <a:gridCol w="1219200"/>
                <a:gridCol w="1143000"/>
              </a:tblGrid>
              <a:tr h="152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$695,000*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 name="Picture 3" descr="C:\Users\Anton Koros\AppData\Local\Microsoft\Windows\Temporary Internet Files\Content.IE5\HSD3WAP4\8700922230_8c323e0824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8139">
            <a:off x="7057505" y="276440"/>
            <a:ext cx="1845339" cy="31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19" name="Group 5"/>
          <p:cNvGrpSpPr>
            <a:grpSpLocks/>
          </p:cNvGrpSpPr>
          <p:nvPr/>
        </p:nvGrpSpPr>
        <p:grpSpPr bwMode="auto">
          <a:xfrm>
            <a:off x="-17463" y="2843213"/>
            <a:ext cx="9144001" cy="82550"/>
            <a:chOff x="0" y="2781300"/>
            <a:chExt cx="9118600" cy="0"/>
          </a:xfrm>
        </p:grpSpPr>
        <p:sp>
          <p:nvSpPr>
            <p:cNvPr id="3485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8" name="Text Box 7"/>
          <p:cNvSpPr txBox="1">
            <a:spLocks noChangeArrowheads="1"/>
          </p:cNvSpPr>
          <p:nvPr/>
        </p:nvSpPr>
        <p:spPr bwMode="auto">
          <a:xfrm>
            <a:off x="109538" y="2887862"/>
            <a:ext cx="42830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Partnerships:</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FAA Commercial Space Transportation (AST)</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Air Traffic Organization Space Operations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Stanford University</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William J. Hughes Technical Center</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ACTA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Volpe Center</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Mosaic ATM</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MITRE</a:t>
            </a:r>
          </a:p>
        </p:txBody>
      </p:sp>
      <p:sp>
        <p:nvSpPr>
          <p:cNvPr id="34821" name="Text Box 7"/>
          <p:cNvSpPr txBox="1">
            <a:spLocks noChangeArrowheads="1"/>
          </p:cNvSpPr>
          <p:nvPr/>
        </p:nvSpPr>
        <p:spPr bwMode="auto">
          <a:xfrm>
            <a:off x="163513" y="4886642"/>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Funding:</a:t>
            </a:r>
            <a:endParaRPr lang="en-US" altLang="en-US" sz="1600" dirty="0">
              <a:latin typeface="Arial" pitchFamily="34" charset="0"/>
            </a:endParaRPr>
          </a:p>
          <a:p>
            <a:pPr eaLnBrk="1" hangingPunct="1"/>
            <a:endParaRPr lang="en-US" altLang="en-US" sz="1200" dirty="0">
              <a:solidFill>
                <a:srgbClr val="000000"/>
              </a:solidFill>
              <a:latin typeface="Arial" pitchFamily="34" charset="0"/>
            </a:endParaRPr>
          </a:p>
        </p:txBody>
      </p:sp>
      <p:sp>
        <p:nvSpPr>
          <p:cNvPr id="34849" name="Text Box 4"/>
          <p:cNvSpPr txBox="1">
            <a:spLocks noChangeArrowheads="1"/>
          </p:cNvSpPr>
          <p:nvPr/>
        </p:nvSpPr>
        <p:spPr bwMode="auto">
          <a:xfrm>
            <a:off x="122790" y="135023"/>
            <a:ext cx="4159030" cy="36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Space Vehicle Operations (SVO)</a:t>
            </a:r>
          </a:p>
        </p:txBody>
      </p:sp>
      <p:sp>
        <p:nvSpPr>
          <p:cNvPr id="21512" name="Content Placeholder 2"/>
          <p:cNvSpPr txBox="1">
            <a:spLocks/>
          </p:cNvSpPr>
          <p:nvPr/>
        </p:nvSpPr>
        <p:spPr bwMode="auto">
          <a:xfrm>
            <a:off x="4449763" y="3241875"/>
            <a:ext cx="4598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177800" indent="-171450" algn="just" defTabSz="457200">
              <a:spcBef>
                <a:spcPts val="300"/>
              </a:spcBef>
              <a:spcAft>
                <a:spcPts val="0"/>
              </a:spcAft>
              <a:buFont typeface="Arial" panose="020B0604020202020204" pitchFamily="34" charset="0"/>
              <a:buChar char="•"/>
              <a:defRPr/>
            </a:pPr>
            <a:r>
              <a:rPr lang="en-US" sz="1400" dirty="0" smtClean="0">
                <a:latin typeface="Arial" panose="020B0604020202020204" pitchFamily="34" charset="0"/>
              </a:rPr>
              <a:t>Define </a:t>
            </a:r>
            <a:r>
              <a:rPr lang="en-US" sz="1400" dirty="0">
                <a:latin typeface="Arial" panose="020B0604020202020204" pitchFamily="34" charset="0"/>
              </a:rPr>
              <a:t>SVO </a:t>
            </a:r>
            <a:r>
              <a:rPr lang="en-US" sz="1400" dirty="0" smtClean="0">
                <a:latin typeface="Arial" panose="020B0604020202020204" pitchFamily="34" charset="0"/>
              </a:rPr>
              <a:t>Data Requirements Definitions (Jul ‘16)</a:t>
            </a:r>
          </a:p>
          <a:p>
            <a:pPr marL="177800" indent="-171450" algn="just" defTabSz="457200">
              <a:spcBef>
                <a:spcPts val="1200"/>
              </a:spcBef>
              <a:spcAft>
                <a:spcPts val="0"/>
              </a:spcAft>
              <a:buFont typeface="Arial" panose="020B0604020202020204" pitchFamily="34" charset="0"/>
              <a:buChar char="•"/>
              <a:defRPr/>
            </a:pPr>
            <a:r>
              <a:rPr lang="en-US" sz="1600" u="sng" dirty="0">
                <a:latin typeface="Arial" panose="020B0604020202020204" pitchFamily="34" charset="0"/>
              </a:rPr>
              <a:t>Initial data elements for FIXM (Nov </a:t>
            </a:r>
            <a:r>
              <a:rPr lang="en-US" sz="1600" u="sng" dirty="0" smtClean="0">
                <a:latin typeface="Arial" panose="020B0604020202020204" pitchFamily="34" charset="0"/>
              </a:rPr>
              <a:t>‘16</a:t>
            </a:r>
            <a:r>
              <a:rPr lang="en-US" sz="1600" u="sng" dirty="0">
                <a:latin typeface="Arial" panose="020B0604020202020204" pitchFamily="34" charset="0"/>
              </a:rPr>
              <a:t>)</a:t>
            </a:r>
          </a:p>
          <a:p>
            <a:pPr marL="177800" indent="-171450" algn="just" defTabSz="457200">
              <a:spcBef>
                <a:spcPts val="300"/>
              </a:spcBef>
              <a:spcAft>
                <a:spcPts val="0"/>
              </a:spcAft>
              <a:buFont typeface="Arial" panose="020B0604020202020204" pitchFamily="34" charset="0"/>
              <a:buChar char="•"/>
              <a:defRPr/>
            </a:pPr>
            <a:r>
              <a:rPr lang="en-US" sz="1600" u="sng" dirty="0">
                <a:latin typeface="Arial" panose="020B0604020202020204" pitchFamily="34" charset="0"/>
              </a:rPr>
              <a:t>4D Trajectory Concept for SVO </a:t>
            </a:r>
            <a:r>
              <a:rPr lang="en-US" sz="1600" u="sng" dirty="0" smtClean="0">
                <a:latin typeface="Arial" panose="020B0604020202020204" pitchFamily="34" charset="0"/>
              </a:rPr>
              <a:t>(Dec ‘16)</a:t>
            </a:r>
          </a:p>
          <a:p>
            <a:pPr marL="117475" indent="0" algn="just" defTabSz="457200">
              <a:spcBef>
                <a:spcPts val="400"/>
              </a:spcBef>
              <a:spcAft>
                <a:spcPts val="0"/>
              </a:spcAft>
              <a:defRPr/>
            </a:pPr>
            <a:endParaRPr lang="en-US" sz="1200" b="1" dirty="0" smtClean="0">
              <a:latin typeface="Arial" panose="020B0604020202020204" pitchFamily="34" charset="0"/>
            </a:endParaRPr>
          </a:p>
          <a:p>
            <a:pPr marL="117475" indent="0" algn="just" defTabSz="457200">
              <a:spcBef>
                <a:spcPts val="400"/>
              </a:spcBef>
              <a:spcAft>
                <a:spcPts val="0"/>
              </a:spcAft>
              <a:defRPr/>
            </a:pPr>
            <a:r>
              <a:rPr lang="en-US" b="1" dirty="0" smtClean="0">
                <a:latin typeface="Arial" pitchFamily="34" charset="0"/>
                <a:cs typeface="Arial" pitchFamily="34" charset="0"/>
              </a:rPr>
              <a:t>Plans</a:t>
            </a:r>
            <a:r>
              <a:rPr lang="en-US" b="1" dirty="0">
                <a:latin typeface="Arial" pitchFamily="34" charset="0"/>
                <a:cs typeface="Arial" pitchFamily="34" charset="0"/>
              </a:rPr>
              <a:t>:</a:t>
            </a:r>
          </a:p>
          <a:p>
            <a:pPr marL="177800" indent="-171450" algn="just" defTabSz="457200">
              <a:spcBef>
                <a:spcPts val="300"/>
              </a:spcBef>
              <a:spcAft>
                <a:spcPts val="0"/>
              </a:spcAft>
              <a:buFont typeface="Arial" panose="020B0604020202020204" pitchFamily="34" charset="0"/>
              <a:buChar char="•"/>
              <a:defRPr/>
            </a:pPr>
            <a:r>
              <a:rPr lang="en-US" sz="1600" dirty="0" smtClean="0">
                <a:latin typeface="Arial" panose="020B0604020202020204" pitchFamily="34" charset="0"/>
              </a:rPr>
              <a:t>Debris </a:t>
            </a:r>
            <a:r>
              <a:rPr lang="en-US" sz="1600" dirty="0">
                <a:latin typeface="Arial" panose="020B0604020202020204" pitchFamily="34" charset="0"/>
              </a:rPr>
              <a:t>Mitigation Failure Mode Analysis Report (Jun </a:t>
            </a:r>
            <a:r>
              <a:rPr lang="en-US" sz="1600" dirty="0" smtClean="0">
                <a:latin typeface="Arial" panose="020B0604020202020204" pitchFamily="34" charset="0"/>
              </a:rPr>
              <a:t>‘17</a:t>
            </a:r>
            <a:r>
              <a:rPr lang="en-US" sz="1600" dirty="0">
                <a:latin typeface="Arial" panose="020B0604020202020204" pitchFamily="34" charset="0"/>
              </a:rPr>
              <a:t>)</a:t>
            </a:r>
          </a:p>
        </p:txBody>
      </p:sp>
      <p:pic>
        <p:nvPicPr>
          <p:cNvPr id="348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63" y="548229"/>
            <a:ext cx="3406775" cy="22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
          <p:cNvSpPr>
            <a:spLocks noChangeArrowheads="1"/>
          </p:cNvSpPr>
          <p:nvPr/>
        </p:nvSpPr>
        <p:spPr bwMode="auto">
          <a:xfrm>
            <a:off x="4535488" y="619874"/>
            <a:ext cx="4572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buFont typeface="Arial" pitchFamily="34" charset="0"/>
              <a:buChar char="•"/>
            </a:pPr>
            <a:r>
              <a:rPr lang="en-US" sz="1600" dirty="0">
                <a:latin typeface="Arial" pitchFamily="34" charset="0"/>
              </a:rPr>
              <a:t>SVO research </a:t>
            </a:r>
            <a:r>
              <a:rPr lang="en-US" sz="1600" dirty="0" smtClean="0">
                <a:latin typeface="Arial" pitchFamily="34" charset="0"/>
              </a:rPr>
              <a:t>facilitates synchronization of FAA’s </a:t>
            </a:r>
            <a:r>
              <a:rPr lang="en-US" sz="1600" dirty="0">
                <a:latin typeface="Arial" pitchFamily="34" charset="0"/>
              </a:rPr>
              <a:t>NextGen, Commercial Space, and Air Traffic Organization offices </a:t>
            </a:r>
            <a:r>
              <a:rPr lang="en-US" sz="1600" dirty="0" smtClean="0">
                <a:latin typeface="Arial" pitchFamily="34" charset="0"/>
              </a:rPr>
              <a:t>with </a:t>
            </a:r>
            <a:r>
              <a:rPr lang="en-US" sz="1600" dirty="0">
                <a:latin typeface="Arial" pitchFamily="34" charset="0"/>
              </a:rPr>
              <a:t>the Center of Excellence for Commercial Space Transportation (COE CST) and industry stakeholders to develop a concept that will enable </a:t>
            </a:r>
            <a:r>
              <a:rPr lang="en-US" sz="1600" dirty="0" smtClean="0">
                <a:latin typeface="Arial" pitchFamily="34" charset="0"/>
              </a:rPr>
              <a:t>integration </a:t>
            </a:r>
            <a:r>
              <a:rPr lang="en-US" sz="1600" dirty="0">
                <a:latin typeface="Arial" pitchFamily="34" charset="0"/>
              </a:rPr>
              <a:t>of air and space traffic management in the NextGen timeframe.</a:t>
            </a:r>
          </a:p>
          <a:p>
            <a:pPr marL="285750" indent="-285750">
              <a:buFont typeface="Arial" pitchFamily="34" charset="0"/>
              <a:buChar char="•"/>
            </a:pPr>
            <a:endParaRPr lang="en-US" altLang="en-US" sz="1400" dirty="0">
              <a:latin typeface="Arial" pitchFamily="34" charset="0"/>
            </a:endParaRPr>
          </a:p>
        </p:txBody>
      </p:sp>
      <p:sp>
        <p:nvSpPr>
          <p:cNvPr id="23"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4" name="Text Box 7"/>
          <p:cNvSpPr txBox="1">
            <a:spLocks noChangeArrowheads="1"/>
          </p:cNvSpPr>
          <p:nvPr/>
        </p:nvSpPr>
        <p:spPr bwMode="auto">
          <a:xfrm>
            <a:off x="4572000" y="2860875"/>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18" name="Content Placeholder 2"/>
          <p:cNvSpPr txBox="1">
            <a:spLocks/>
          </p:cNvSpPr>
          <p:nvPr/>
        </p:nvSpPr>
        <p:spPr bwMode="auto">
          <a:xfrm>
            <a:off x="193694" y="5887276"/>
            <a:ext cx="4432300" cy="41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100" i="1" dirty="0" smtClean="0">
                <a:latin typeface="Arial" pitchFamily="34" charset="0"/>
              </a:rPr>
              <a:t>* FY14 PLA: $800,000;  FY15 PLA: $470,000 </a:t>
            </a:r>
            <a:endParaRPr lang="en-US" altLang="en-US" sz="1100" i="1" dirty="0">
              <a:latin typeface="Arial" pitchFamily="34" charset="0"/>
            </a:endParaRPr>
          </a:p>
        </p:txBody>
      </p:sp>
      <p:sp>
        <p:nvSpPr>
          <p:cNvPr id="19"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7</a:t>
            </a:fld>
            <a:endParaRPr lang="en-US" altLang="en-US" sz="1200">
              <a:solidFill>
                <a:srgbClr val="898989"/>
              </a:solidFill>
            </a:endParaRPr>
          </a:p>
        </p:txBody>
      </p:sp>
      <p:graphicFrame>
        <p:nvGraphicFramePr>
          <p:cNvPr id="20" name="Group 66"/>
          <p:cNvGraphicFramePr>
            <a:graphicFrameLocks noGrp="1"/>
          </p:cNvGraphicFramePr>
          <p:nvPr>
            <p:extLst>
              <p:ext uri="{D42A27DB-BD31-4B8C-83A1-F6EECF244321}">
                <p14:modId xmlns:p14="http://schemas.microsoft.com/office/powerpoint/2010/main" val="933562413"/>
              </p:ext>
            </p:extLst>
          </p:nvPr>
        </p:nvGraphicFramePr>
        <p:xfrm>
          <a:off x="383030" y="5257800"/>
          <a:ext cx="3638550" cy="609600"/>
        </p:xfrm>
        <a:graphic>
          <a:graphicData uri="http://schemas.openxmlformats.org/drawingml/2006/table">
            <a:tbl>
              <a:tblPr/>
              <a:tblGrid>
                <a:gridCol w="1219200"/>
                <a:gridCol w="1371600"/>
                <a:gridCol w="1047750"/>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1" i="0" u="none" strike="noStrike" dirty="0" smtClean="0">
                          <a:solidFill>
                            <a:schemeClr val="tx1"/>
                          </a:solidFill>
                          <a:effectLst/>
                          <a:latin typeface="Arial" panose="020B0604020202020204" pitchFamily="34" charset="0"/>
                          <a:cs typeface="Arial" panose="020B0604020202020204" pitchFamily="34" charset="0"/>
                        </a:rPr>
                        <a:t>$1,090,272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$1,270,000*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0828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633413"/>
            <a:ext cx="3768725" cy="2811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3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939" name="Group 5"/>
          <p:cNvGrpSpPr>
            <a:grpSpLocks/>
          </p:cNvGrpSpPr>
          <p:nvPr/>
        </p:nvGrpSpPr>
        <p:grpSpPr bwMode="auto">
          <a:xfrm>
            <a:off x="0" y="3549650"/>
            <a:ext cx="9144000" cy="84138"/>
            <a:chOff x="0" y="2781300"/>
            <a:chExt cx="9118600" cy="0"/>
          </a:xfrm>
        </p:grpSpPr>
        <p:sp>
          <p:nvSpPr>
            <p:cNvPr id="3997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4" name="Text Box 7"/>
          <p:cNvSpPr txBox="1">
            <a:spLocks noChangeArrowheads="1"/>
          </p:cNvSpPr>
          <p:nvPr/>
        </p:nvSpPr>
        <p:spPr bwMode="auto">
          <a:xfrm>
            <a:off x="101600" y="3613150"/>
            <a:ext cx="42830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cs typeface="Arial" pitchFamily="34" charset="0"/>
              </a:rPr>
              <a:t>Partnerships:</a:t>
            </a:r>
          </a:p>
          <a:p>
            <a:pPr marL="285750" indent="-285750" eaLnBrk="1" hangingPunct="1">
              <a:buFont typeface="Arial" panose="020B0604020202020204" pitchFamily="34" charset="0"/>
              <a:buChar char="•"/>
              <a:defRPr/>
            </a:pPr>
            <a:r>
              <a:rPr lang="en-US" sz="1400" dirty="0">
                <a:latin typeface="Arial" pitchFamily="34" charset="0"/>
                <a:cs typeface="Arial" pitchFamily="34" charset="0"/>
              </a:rPr>
              <a:t>Volpe Center</a:t>
            </a:r>
          </a:p>
          <a:p>
            <a:pPr marL="285750" indent="-285750" eaLnBrk="1" hangingPunct="1">
              <a:buFont typeface="Arial" panose="020B0604020202020204" pitchFamily="34" charset="0"/>
              <a:buChar char="•"/>
              <a:defRPr/>
            </a:pPr>
            <a:r>
              <a:rPr lang="en-US" sz="1400" dirty="0">
                <a:latin typeface="Arial" pitchFamily="34" charset="0"/>
                <a:cs typeface="Arial" pitchFamily="34" charset="0"/>
              </a:rPr>
              <a:t>Mosaic ATM</a:t>
            </a:r>
          </a:p>
          <a:p>
            <a:pPr marL="285750" indent="-285750" eaLnBrk="1" hangingPunct="1">
              <a:buFont typeface="Arial" panose="020B0604020202020204" pitchFamily="34" charset="0"/>
              <a:buChar char="•"/>
              <a:defRPr/>
            </a:pPr>
            <a:r>
              <a:rPr lang="en-US" sz="1400" dirty="0">
                <a:latin typeface="Arial" pitchFamily="34" charset="0"/>
                <a:cs typeface="Arial" pitchFamily="34" charset="0"/>
              </a:rPr>
              <a:t>FAA Mission Support (AJV)</a:t>
            </a:r>
          </a:p>
        </p:txBody>
      </p:sp>
      <p:sp>
        <p:nvSpPr>
          <p:cNvPr id="39941" name="Text Box 7"/>
          <p:cNvSpPr txBox="1">
            <a:spLocks noChangeArrowheads="1"/>
          </p:cNvSpPr>
          <p:nvPr/>
        </p:nvSpPr>
        <p:spPr bwMode="auto">
          <a:xfrm>
            <a:off x="203200" y="469265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Funding:</a:t>
            </a:r>
            <a:endParaRPr lang="en-US" altLang="en-US" sz="1200" dirty="0">
              <a:latin typeface="Arial" pitchFamily="34" charset="0"/>
            </a:endParaRPr>
          </a:p>
        </p:txBody>
      </p:sp>
      <p:sp>
        <p:nvSpPr>
          <p:cNvPr id="39969" name="Text Box 4"/>
          <p:cNvSpPr txBox="1">
            <a:spLocks noChangeArrowheads="1"/>
          </p:cNvSpPr>
          <p:nvPr/>
        </p:nvSpPr>
        <p:spPr bwMode="auto">
          <a:xfrm>
            <a:off x="57150" y="152400"/>
            <a:ext cx="438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a:latin typeface="Arial" pitchFamily="34" charset="0"/>
              </a:rPr>
              <a:t>TMI Attribute Standardization (TAS)</a:t>
            </a:r>
          </a:p>
        </p:txBody>
      </p:sp>
      <p:sp>
        <p:nvSpPr>
          <p:cNvPr id="56328" name="Content Placeholder 3"/>
          <p:cNvSpPr>
            <a:spLocks noGrp="1"/>
          </p:cNvSpPr>
          <p:nvPr>
            <p:ph idx="1"/>
          </p:nvPr>
        </p:nvSpPr>
        <p:spPr>
          <a:xfrm>
            <a:off x="4572000" y="3906748"/>
            <a:ext cx="4572000" cy="2524125"/>
          </a:xfrm>
        </p:spPr>
        <p:txBody>
          <a:bodyPr/>
          <a:lstStyle/>
          <a:p>
            <a:pPr marL="228600" lvl="1" indent="-228600">
              <a:spcBef>
                <a:spcPts val="200"/>
              </a:spcBef>
              <a:spcAft>
                <a:spcPts val="200"/>
              </a:spcAft>
              <a:buClrTx/>
              <a:buSzPct val="100000"/>
              <a:buFont typeface="Wingdings" panose="05000000000000000000" pitchFamily="2" charset="2"/>
              <a:buChar char="§"/>
              <a:defRPr/>
            </a:pPr>
            <a:r>
              <a:rPr lang="en-US" sz="1500" dirty="0" smtClean="0">
                <a:solidFill>
                  <a:schemeClr val="tx1"/>
                </a:solidFill>
                <a:latin typeface="Arial" panose="020B0604020202020204" pitchFamily="34" charset="0"/>
              </a:rPr>
              <a:t>TMI </a:t>
            </a:r>
            <a:r>
              <a:rPr lang="en-US" sz="1500" dirty="0">
                <a:solidFill>
                  <a:schemeClr val="tx1"/>
                </a:solidFill>
                <a:latin typeface="Arial" panose="020B0604020202020204" pitchFamily="34" charset="0"/>
              </a:rPr>
              <a:t>Attribute Standardization Report (</a:t>
            </a:r>
            <a:r>
              <a:rPr lang="en-US" sz="1500" dirty="0" smtClean="0">
                <a:solidFill>
                  <a:schemeClr val="tx1"/>
                </a:solidFill>
                <a:latin typeface="Arial" panose="020B0604020202020204" pitchFamily="34" charset="0"/>
              </a:rPr>
              <a:t>Jun ‘14)</a:t>
            </a:r>
          </a:p>
          <a:p>
            <a:pPr marL="228600" lvl="1" indent="-228600">
              <a:spcBef>
                <a:spcPts val="200"/>
              </a:spcBef>
              <a:spcAft>
                <a:spcPts val="200"/>
              </a:spcAft>
              <a:buClrTx/>
              <a:buSzPct val="100000"/>
              <a:buFont typeface="Wingdings" panose="05000000000000000000" pitchFamily="2" charset="2"/>
              <a:buChar char="§"/>
              <a:defRPr/>
            </a:pPr>
            <a:r>
              <a:rPr lang="en-US" sz="1500" dirty="0" smtClean="0">
                <a:solidFill>
                  <a:schemeClr val="tx1"/>
                </a:solidFill>
                <a:latin typeface="Arial" panose="020B0604020202020204" pitchFamily="34" charset="0"/>
              </a:rPr>
              <a:t>Update TAS Ontology (Jun ‘16)</a:t>
            </a:r>
          </a:p>
          <a:p>
            <a:pPr marL="228600" lvl="1" indent="-228600">
              <a:spcBef>
                <a:spcPts val="600"/>
              </a:spcBef>
              <a:spcAft>
                <a:spcPts val="200"/>
              </a:spcAft>
              <a:buClrTx/>
              <a:buSzPct val="100000"/>
              <a:buFont typeface="Wingdings" panose="05000000000000000000" pitchFamily="2" charset="2"/>
              <a:buChar char="§"/>
              <a:defRPr/>
            </a:pPr>
            <a:r>
              <a:rPr lang="en-US" sz="1600" u="sng" dirty="0">
                <a:solidFill>
                  <a:schemeClr val="tx1"/>
                </a:solidFill>
                <a:latin typeface="Arial" panose="020B0604020202020204" pitchFamily="34" charset="0"/>
              </a:rPr>
              <a:t>Initial Requirements (Dec </a:t>
            </a:r>
            <a:r>
              <a:rPr lang="en-US" sz="1600" u="sng" dirty="0" smtClean="0">
                <a:solidFill>
                  <a:schemeClr val="tx1"/>
                </a:solidFill>
                <a:latin typeface="Arial" panose="020B0604020202020204" pitchFamily="34" charset="0"/>
              </a:rPr>
              <a:t>‘16)</a:t>
            </a:r>
            <a:endParaRPr lang="en-US" sz="1600" u="sng" dirty="0">
              <a:solidFill>
                <a:schemeClr val="tx1"/>
              </a:solidFill>
              <a:latin typeface="Arial" panose="020B0604020202020204" pitchFamily="34" charset="0"/>
            </a:endParaRPr>
          </a:p>
          <a:p>
            <a:pPr lvl="1">
              <a:spcBef>
                <a:spcPts val="300"/>
              </a:spcBef>
              <a:spcAft>
                <a:spcPts val="0"/>
              </a:spcAft>
              <a:buClrTx/>
              <a:buSzPct val="100000"/>
              <a:buFont typeface="Wingdings" panose="05000000000000000000" pitchFamily="2" charset="2"/>
              <a:buChar char="§"/>
              <a:defRPr/>
            </a:pPr>
            <a:endParaRPr lang="en-US" sz="600" dirty="0">
              <a:solidFill>
                <a:schemeClr val="tx1"/>
              </a:solidFill>
              <a:latin typeface="Arial" panose="020B0604020202020204" pitchFamily="34" charset="0"/>
            </a:endParaRPr>
          </a:p>
          <a:p>
            <a:pPr marL="0" indent="0">
              <a:spcBef>
                <a:spcPts val="300"/>
              </a:spcBef>
              <a:spcAft>
                <a:spcPts val="100"/>
              </a:spcAft>
              <a:buClrTx/>
              <a:buNone/>
              <a:defRPr/>
            </a:pPr>
            <a:r>
              <a:rPr lang="en-US" sz="1600" b="1" dirty="0">
                <a:solidFill>
                  <a:schemeClr val="tx1"/>
                </a:solidFill>
                <a:latin typeface="Arial" panose="020B0604020202020204" pitchFamily="34" charset="0"/>
              </a:rPr>
              <a:t>Plans:</a:t>
            </a:r>
          </a:p>
          <a:p>
            <a:pPr marL="228600" lvl="1" indent="-228600">
              <a:spcBef>
                <a:spcPts val="200"/>
              </a:spcBef>
              <a:spcAft>
                <a:spcPts val="200"/>
              </a:spcAft>
              <a:buClrTx/>
              <a:buSzPct val="100000"/>
              <a:buFont typeface="Wingdings" panose="05000000000000000000" pitchFamily="2" charset="2"/>
              <a:buChar char="§"/>
              <a:defRPr/>
            </a:pPr>
            <a:r>
              <a:rPr lang="en-US" sz="1600" dirty="0" smtClean="0">
                <a:solidFill>
                  <a:schemeClr val="tx1"/>
                </a:solidFill>
                <a:latin typeface="Arial" panose="020B0604020202020204" pitchFamily="34" charset="0"/>
              </a:rPr>
              <a:t>Coordinate </a:t>
            </a:r>
            <a:r>
              <a:rPr lang="en-US" sz="1600" dirty="0">
                <a:solidFill>
                  <a:schemeClr val="tx1"/>
                </a:solidFill>
                <a:latin typeface="Arial" panose="020B0604020202020204" pitchFamily="34" charset="0"/>
              </a:rPr>
              <a:t>with AJV Advanced Methods </a:t>
            </a:r>
            <a:r>
              <a:rPr lang="en-US" sz="1600" dirty="0" smtClean="0">
                <a:solidFill>
                  <a:schemeClr val="tx1"/>
                </a:solidFill>
                <a:latin typeface="Arial" panose="020B0604020202020204" pitchFamily="34" charset="0"/>
              </a:rPr>
              <a:t> (</a:t>
            </a:r>
            <a:r>
              <a:rPr lang="en-US" sz="1600" dirty="0">
                <a:solidFill>
                  <a:schemeClr val="tx1"/>
                </a:solidFill>
                <a:latin typeface="Arial" panose="020B0604020202020204" pitchFamily="34" charset="0"/>
              </a:rPr>
              <a:t>May </a:t>
            </a:r>
            <a:r>
              <a:rPr lang="en-US" sz="1600" dirty="0" smtClean="0">
                <a:solidFill>
                  <a:schemeClr val="tx1"/>
                </a:solidFill>
                <a:latin typeface="Arial" panose="020B0604020202020204" pitchFamily="34" charset="0"/>
              </a:rPr>
              <a:t>‘17</a:t>
            </a:r>
            <a:r>
              <a:rPr lang="en-US" sz="1600" dirty="0">
                <a:solidFill>
                  <a:schemeClr val="tx1"/>
                </a:solidFill>
                <a:latin typeface="Arial" panose="020B0604020202020204" pitchFamily="34" charset="0"/>
              </a:rPr>
              <a:t>)</a:t>
            </a:r>
          </a:p>
          <a:p>
            <a:pPr marL="228600" indent="-228600">
              <a:spcBef>
                <a:spcPts val="200"/>
              </a:spcBef>
              <a:spcAft>
                <a:spcPts val="200"/>
              </a:spcAft>
              <a:buClrTx/>
              <a:buFont typeface="Arial" panose="020B0604020202020204" pitchFamily="34" charset="0"/>
              <a:buChar char="•"/>
              <a:defRPr/>
            </a:pPr>
            <a:r>
              <a:rPr lang="en-US" sz="1600" dirty="0">
                <a:solidFill>
                  <a:schemeClr val="tx1"/>
                </a:solidFill>
                <a:latin typeface="Arial" panose="020B0604020202020204" pitchFamily="34" charset="0"/>
              </a:rPr>
              <a:t>TAS Standardization </a:t>
            </a:r>
            <a:r>
              <a:rPr lang="en-US" sz="1600" dirty="0" smtClean="0">
                <a:solidFill>
                  <a:schemeClr val="tx1"/>
                </a:solidFill>
                <a:latin typeface="Arial" panose="020B0604020202020204" pitchFamily="34" charset="0"/>
              </a:rPr>
              <a:t>Requirements (May ‘17</a:t>
            </a:r>
            <a:r>
              <a:rPr lang="en-US" sz="1600" dirty="0">
                <a:solidFill>
                  <a:schemeClr val="tx1"/>
                </a:solidFill>
                <a:latin typeface="Arial" panose="020B0604020202020204" pitchFamily="34" charset="0"/>
              </a:rPr>
              <a:t>)</a:t>
            </a:r>
          </a:p>
        </p:txBody>
      </p:sp>
      <p:sp>
        <p:nvSpPr>
          <p:cNvPr id="33801" name="Content Placeholder 3"/>
          <p:cNvSpPr txBox="1">
            <a:spLocks/>
          </p:cNvSpPr>
          <p:nvPr/>
        </p:nvSpPr>
        <p:spPr bwMode="auto">
          <a:xfrm>
            <a:off x="4551363" y="633413"/>
            <a:ext cx="44227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31775" indent="-231775" eaLnBrk="1" hangingPunct="1">
              <a:spcBef>
                <a:spcPts val="600"/>
              </a:spcBef>
              <a:buFontTx/>
              <a:buChar char="•"/>
              <a:defRPr/>
            </a:pPr>
            <a:r>
              <a:rPr lang="en-US" sz="1600" dirty="0">
                <a:latin typeface="Arial" pitchFamily="34" charset="0"/>
                <a:cs typeface="Arial" charset="0"/>
              </a:rPr>
              <a:t>TAS research utilizes historical and current Traffic Management Initiative (TMI) data to define a system model in which TMI attributes are categorized in a manner that will facilitate real-time TMI information and feedback to NAS users, unified TMI modeling, post-event analysis, and continuous flight day evaluation.</a:t>
            </a:r>
          </a:p>
          <a:p>
            <a:pPr marL="231775" indent="-231775" eaLnBrk="1" hangingPunct="1">
              <a:spcBef>
                <a:spcPts val="600"/>
              </a:spcBef>
              <a:buFontTx/>
              <a:buChar char="•"/>
              <a:defRPr/>
            </a:pPr>
            <a:r>
              <a:rPr lang="en-US" sz="1600" dirty="0">
                <a:latin typeface="Arial" pitchFamily="34" charset="0"/>
                <a:cs typeface="Arial" charset="0"/>
              </a:rPr>
              <a:t>This research will also result in standardized TMI entry, parsing, </a:t>
            </a:r>
            <a:r>
              <a:rPr lang="en-US" sz="1600" dirty="0" smtClean="0">
                <a:latin typeface="Arial" pitchFamily="34" charset="0"/>
                <a:cs typeface="Arial" charset="0"/>
              </a:rPr>
              <a:t>&amp; tracking</a:t>
            </a:r>
            <a:r>
              <a:rPr lang="en-US" sz="1600" dirty="0">
                <a:latin typeface="Arial" pitchFamily="34" charset="0"/>
                <a:cs typeface="Arial" charset="0"/>
              </a:rPr>
              <a:t>, by enhancing functionality currently provided by NTML.</a:t>
            </a:r>
          </a:p>
          <a:p>
            <a:pPr marL="0" indent="0" eaLnBrk="1" hangingPunct="1">
              <a:spcBef>
                <a:spcPts val="600"/>
              </a:spcBef>
              <a:spcAft>
                <a:spcPts val="600"/>
              </a:spcAft>
              <a:buFont typeface="Arial" pitchFamily="34" charset="0"/>
              <a:buNone/>
              <a:defRPr/>
            </a:pPr>
            <a:endParaRPr lang="en-US" altLang="en-US" sz="1400" dirty="0">
              <a:latin typeface="Arial" pitchFamily="34" charset="0"/>
              <a:cs typeface="Arial" charset="0"/>
            </a:endParaRPr>
          </a:p>
        </p:txBody>
      </p:sp>
      <p:sp>
        <p:nvSpPr>
          <p:cNvPr id="21"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2" name="Text Box 7"/>
          <p:cNvSpPr txBox="1">
            <a:spLocks noChangeArrowheads="1"/>
          </p:cNvSpPr>
          <p:nvPr/>
        </p:nvSpPr>
        <p:spPr bwMode="auto">
          <a:xfrm>
            <a:off x="4632325" y="3592513"/>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pic>
        <p:nvPicPr>
          <p:cNvPr id="23" name="Picture 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19" t="8084" r="31822" b="37673"/>
          <a:stretch/>
        </p:blipFill>
        <p:spPr bwMode="auto">
          <a:xfrm>
            <a:off x="228601" y="633413"/>
            <a:ext cx="3922652" cy="2811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bwMode="auto">
          <a:xfrm>
            <a:off x="72244" y="5796687"/>
            <a:ext cx="1680356"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FY15 PLA</a:t>
            </a:r>
            <a:endParaRPr lang="en-US" altLang="en-US" sz="1200" i="1" dirty="0">
              <a:latin typeface="Arial" pitchFamily="34" charset="0"/>
            </a:endParaRPr>
          </a:p>
        </p:txBody>
      </p:sp>
      <p:sp>
        <p:nvSpPr>
          <p:cNvPr id="19"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8</a:t>
            </a:fld>
            <a:endParaRPr lang="en-US" altLang="en-US" sz="1200">
              <a:solidFill>
                <a:srgbClr val="898989"/>
              </a:solidFill>
            </a:endParaRPr>
          </a:p>
        </p:txBody>
      </p:sp>
      <p:graphicFrame>
        <p:nvGraphicFramePr>
          <p:cNvPr id="26" name="Group 66"/>
          <p:cNvGraphicFramePr>
            <a:graphicFrameLocks noGrp="1"/>
          </p:cNvGraphicFramePr>
          <p:nvPr>
            <p:extLst>
              <p:ext uri="{D42A27DB-BD31-4B8C-83A1-F6EECF244321}">
                <p14:modId xmlns:p14="http://schemas.microsoft.com/office/powerpoint/2010/main" val="1317455300"/>
              </p:ext>
            </p:extLst>
          </p:nvPr>
        </p:nvGraphicFramePr>
        <p:xfrm>
          <a:off x="266556" y="5105400"/>
          <a:ext cx="3638550" cy="640080"/>
        </p:xfrm>
        <a:graphic>
          <a:graphicData uri="http://schemas.openxmlformats.org/drawingml/2006/table">
            <a:tbl>
              <a:tblPr/>
              <a:tblGrid>
                <a:gridCol w="1399441"/>
                <a:gridCol w="1060630"/>
                <a:gridCol w="1178479"/>
              </a:tblGrid>
              <a:tr h="335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$290,000*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02706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891" name="Group 5"/>
          <p:cNvGrpSpPr>
            <a:grpSpLocks/>
          </p:cNvGrpSpPr>
          <p:nvPr/>
        </p:nvGrpSpPr>
        <p:grpSpPr bwMode="auto">
          <a:xfrm>
            <a:off x="0" y="3124200"/>
            <a:ext cx="9144000" cy="82550"/>
            <a:chOff x="0" y="2781300"/>
            <a:chExt cx="9118600" cy="0"/>
          </a:xfrm>
        </p:grpSpPr>
        <p:sp>
          <p:nvSpPr>
            <p:cNvPr id="3792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246120"/>
            <a:ext cx="42830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600"/>
              </a:spcBef>
              <a:spcAft>
                <a:spcPts val="0"/>
              </a:spcAft>
              <a:buFont typeface="Arial" panose="020B0604020202020204" pitchFamily="34" charset="0"/>
              <a:buChar char="•"/>
              <a:defRPr/>
            </a:pPr>
            <a:r>
              <a:rPr lang="en-US" sz="1400" dirty="0" smtClean="0"/>
              <a:t>Boeing</a:t>
            </a:r>
            <a:endParaRPr lang="en-US" sz="1000" dirty="0"/>
          </a:p>
        </p:txBody>
      </p:sp>
      <p:sp>
        <p:nvSpPr>
          <p:cNvPr id="37893" name="Text Box 7"/>
          <p:cNvSpPr txBox="1">
            <a:spLocks noChangeArrowheads="1"/>
          </p:cNvSpPr>
          <p:nvPr/>
        </p:nvSpPr>
        <p:spPr bwMode="auto">
          <a:xfrm>
            <a:off x="107950" y="4213225"/>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7921" name="Text Box 4"/>
          <p:cNvSpPr txBox="1">
            <a:spLocks noChangeArrowheads="1"/>
          </p:cNvSpPr>
          <p:nvPr/>
        </p:nvSpPr>
        <p:spPr bwMode="auto">
          <a:xfrm>
            <a:off x="107950" y="195424"/>
            <a:ext cx="4325938" cy="3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700" b="1">
                <a:latin typeface="Arial" pitchFamily="34" charset="0"/>
              </a:rPr>
              <a:t>Vertical Conformance Verification (VCV)</a:t>
            </a:r>
          </a:p>
        </p:txBody>
      </p:sp>
      <p:sp>
        <p:nvSpPr>
          <p:cNvPr id="37896" name="TextBox 1"/>
          <p:cNvSpPr txBox="1">
            <a:spLocks noChangeArrowheads="1"/>
          </p:cNvSpPr>
          <p:nvPr/>
        </p:nvSpPr>
        <p:spPr bwMode="auto">
          <a:xfrm>
            <a:off x="4499065" y="609600"/>
            <a:ext cx="4548187" cy="2554545"/>
          </a:xfrm>
          <a:prstGeom prst="rect">
            <a:avLst/>
          </a:prstGeom>
          <a:noFill/>
          <a:ln>
            <a:noFill/>
          </a:ln>
          <a:extLst/>
        </p:spPr>
        <p:txBody>
          <a:bodyPr wrap="square">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74625" indent="-174625">
              <a:spcBef>
                <a:spcPts val="600"/>
              </a:spcBef>
              <a:buFont typeface="Arial" pitchFamily="34" charset="0"/>
              <a:buChar char="•"/>
            </a:pPr>
            <a:r>
              <a:rPr lang="en-US" sz="1500" dirty="0" smtClean="0">
                <a:latin typeface="Arial" pitchFamily="34" charset="0"/>
              </a:rPr>
              <a:t>Misjudgment </a:t>
            </a:r>
            <a:r>
              <a:rPr lang="en-US" sz="1500" dirty="0">
                <a:latin typeface="Arial" pitchFamily="34" charset="0"/>
              </a:rPr>
              <a:t>of aircraft rate of climb </a:t>
            </a:r>
            <a:r>
              <a:rPr lang="en-US" sz="1500" dirty="0" smtClean="0">
                <a:latin typeface="Arial" pitchFamily="34" charset="0"/>
              </a:rPr>
              <a:t>and descent during </a:t>
            </a:r>
            <a:r>
              <a:rPr lang="en-US" sz="1500" dirty="0">
                <a:latin typeface="Arial" pitchFamily="34" charset="0"/>
              </a:rPr>
              <a:t>C</a:t>
            </a:r>
            <a:r>
              <a:rPr lang="en-US" sz="1500" dirty="0" smtClean="0">
                <a:latin typeface="Arial" pitchFamily="34" charset="0"/>
              </a:rPr>
              <a:t>onverging/Opposite </a:t>
            </a:r>
            <a:r>
              <a:rPr lang="en-US" sz="1500" dirty="0">
                <a:latin typeface="Arial" pitchFamily="34" charset="0"/>
              </a:rPr>
              <a:t>Direction </a:t>
            </a:r>
            <a:r>
              <a:rPr lang="en-US" sz="1500" dirty="0" smtClean="0">
                <a:latin typeface="Arial" pitchFamily="34" charset="0"/>
              </a:rPr>
              <a:t>operations is among the top 5 risks (FAA Safety Office)</a:t>
            </a:r>
          </a:p>
          <a:p>
            <a:pPr marL="174625" indent="-174625">
              <a:spcBef>
                <a:spcPts val="400"/>
              </a:spcBef>
              <a:buFont typeface="Arial" pitchFamily="34" charset="0"/>
              <a:buChar char="•"/>
            </a:pPr>
            <a:r>
              <a:rPr lang="en-US" sz="1500" dirty="0" smtClean="0">
                <a:latin typeface="Arial" pitchFamily="34" charset="0"/>
              </a:rPr>
              <a:t>VCV researches the impact of new </a:t>
            </a:r>
            <a:r>
              <a:rPr lang="en-US" sz="1500" dirty="0">
                <a:latin typeface="Arial" pitchFamily="34" charset="0"/>
              </a:rPr>
              <a:t>technologies </a:t>
            </a:r>
            <a:r>
              <a:rPr lang="en-US" sz="1500" dirty="0" smtClean="0">
                <a:latin typeface="Arial" pitchFamily="34" charset="0"/>
              </a:rPr>
              <a:t>on primary </a:t>
            </a:r>
            <a:r>
              <a:rPr lang="en-US" sz="1500" dirty="0">
                <a:latin typeface="Arial" pitchFamily="34" charset="0"/>
              </a:rPr>
              <a:t>surveillance parameters</a:t>
            </a:r>
            <a:r>
              <a:rPr lang="en-US" sz="1500" dirty="0" smtClean="0">
                <a:latin typeface="Arial" pitchFamily="34" charset="0"/>
              </a:rPr>
              <a:t>, and how to mitigate the loss of ATC ability to mentally calculate vertical rate</a:t>
            </a:r>
            <a:endParaRPr lang="en-US" sz="1500" dirty="0">
              <a:latin typeface="Arial" pitchFamily="34" charset="0"/>
            </a:endParaRPr>
          </a:p>
          <a:p>
            <a:pPr marL="174625" indent="-174625">
              <a:spcBef>
                <a:spcPts val="400"/>
              </a:spcBef>
              <a:buFont typeface="Arial" pitchFamily="34" charset="0"/>
              <a:buChar char="•"/>
            </a:pPr>
            <a:r>
              <a:rPr lang="en-US" sz="1500" dirty="0">
                <a:latin typeface="Arial" pitchFamily="34" charset="0"/>
              </a:rPr>
              <a:t>Providing near real time VR information will aid ATC in assessing conformance and </a:t>
            </a:r>
            <a:r>
              <a:rPr lang="en-US" sz="1500" dirty="0" smtClean="0">
                <a:latin typeface="Arial" pitchFamily="34" charset="0"/>
              </a:rPr>
              <a:t>promote more </a:t>
            </a:r>
            <a:r>
              <a:rPr lang="en-US" sz="1500" dirty="0">
                <a:latin typeface="Arial" pitchFamily="34" charset="0"/>
              </a:rPr>
              <a:t>efficient airspace </a:t>
            </a:r>
            <a:r>
              <a:rPr lang="en-US" sz="1500" dirty="0" smtClean="0">
                <a:latin typeface="Arial" pitchFamily="34" charset="0"/>
              </a:rPr>
              <a:t>utilization</a:t>
            </a:r>
            <a:endParaRPr lang="en-US" sz="1500" b="1" i="1" dirty="0">
              <a:latin typeface="Arial" pitchFamily="34" charset="0"/>
            </a:endParaRPr>
          </a:p>
        </p:txBody>
      </p:sp>
      <p:sp>
        <p:nvSpPr>
          <p:cNvPr id="25609" name="Content Placeholder 2"/>
          <p:cNvSpPr>
            <a:spLocks noGrp="1"/>
          </p:cNvSpPr>
          <p:nvPr>
            <p:ph idx="1"/>
          </p:nvPr>
        </p:nvSpPr>
        <p:spPr>
          <a:xfrm>
            <a:off x="4595514" y="3520505"/>
            <a:ext cx="4396086" cy="2826320"/>
          </a:xfrm>
        </p:spPr>
        <p:txBody>
          <a:bodyPr/>
          <a:lstStyle/>
          <a:p>
            <a:pPr marL="174625" lvl="1" indent="-174625">
              <a:spcBef>
                <a:spcPts val="100"/>
              </a:spcBef>
              <a:spcAft>
                <a:spcPts val="100"/>
              </a:spcAft>
              <a:buClrTx/>
              <a:buSzPct val="100000"/>
              <a:buFont typeface="Wingdings" panose="05000000000000000000" pitchFamily="2" charset="2"/>
              <a:buChar char="§"/>
              <a:defRPr/>
            </a:pPr>
            <a:r>
              <a:rPr lang="en-US" sz="1500" u="sng" dirty="0" smtClean="0">
                <a:solidFill>
                  <a:schemeClr val="tx1"/>
                </a:solidFill>
                <a:latin typeface="Arial" panose="020B0604020202020204" pitchFamily="34" charset="0"/>
              </a:rPr>
              <a:t>VCV </a:t>
            </a:r>
            <a:r>
              <a:rPr lang="en-US" sz="1500" u="sng" dirty="0">
                <a:solidFill>
                  <a:schemeClr val="tx1"/>
                </a:solidFill>
                <a:latin typeface="Arial" panose="020B0604020202020204" pitchFamily="34" charset="0"/>
              </a:rPr>
              <a:t>Shortfall Analysis Report (Sep </a:t>
            </a:r>
            <a:r>
              <a:rPr lang="en-US" sz="1500" u="sng" dirty="0" smtClean="0">
                <a:solidFill>
                  <a:schemeClr val="tx1"/>
                </a:solidFill>
                <a:latin typeface="Arial" panose="020B0604020202020204" pitchFamily="34" charset="0"/>
              </a:rPr>
              <a:t>‘16</a:t>
            </a:r>
            <a:r>
              <a:rPr lang="en-US" sz="1500" u="sng" dirty="0">
                <a:solidFill>
                  <a:schemeClr val="tx1"/>
                </a:solidFill>
                <a:latin typeface="Arial" panose="020B0604020202020204" pitchFamily="34" charset="0"/>
              </a:rPr>
              <a:t>)</a:t>
            </a:r>
          </a:p>
          <a:p>
            <a:pPr marL="174625" lvl="1" indent="-174625">
              <a:spcBef>
                <a:spcPts val="100"/>
              </a:spcBef>
              <a:spcAft>
                <a:spcPts val="100"/>
              </a:spcAft>
              <a:buClrTx/>
              <a:buSzPct val="100000"/>
              <a:buFont typeface="Wingdings" panose="05000000000000000000" pitchFamily="2" charset="2"/>
              <a:buChar char="§"/>
              <a:defRPr/>
            </a:pPr>
            <a:r>
              <a:rPr lang="en-US" sz="1500" u="sng" dirty="0">
                <a:solidFill>
                  <a:schemeClr val="tx1"/>
                </a:solidFill>
                <a:latin typeface="Arial" panose="020B0604020202020204" pitchFamily="34" charset="0"/>
              </a:rPr>
              <a:t>Subject matter expert panel on vertical airspace management (Nov </a:t>
            </a:r>
            <a:r>
              <a:rPr lang="en-US" sz="1500" u="sng" dirty="0" smtClean="0">
                <a:solidFill>
                  <a:schemeClr val="tx1"/>
                </a:solidFill>
                <a:latin typeface="Arial" panose="020B0604020202020204" pitchFamily="34" charset="0"/>
              </a:rPr>
              <a:t>‘16</a:t>
            </a:r>
            <a:r>
              <a:rPr lang="en-US" sz="1500" u="sng" dirty="0">
                <a:solidFill>
                  <a:schemeClr val="tx1"/>
                </a:solidFill>
                <a:latin typeface="Arial" panose="020B0604020202020204" pitchFamily="34" charset="0"/>
              </a:rPr>
              <a:t>)</a:t>
            </a:r>
          </a:p>
          <a:p>
            <a:pPr marL="174625" lvl="1" indent="-174625">
              <a:spcBef>
                <a:spcPts val="100"/>
              </a:spcBef>
              <a:spcAft>
                <a:spcPts val="100"/>
              </a:spcAft>
              <a:buClrTx/>
              <a:buSzPct val="100000"/>
              <a:buFont typeface="Wingdings" panose="05000000000000000000" pitchFamily="2" charset="2"/>
              <a:buChar char="§"/>
              <a:defRPr/>
            </a:pPr>
            <a:r>
              <a:rPr lang="en-US" sz="1500" u="sng" dirty="0">
                <a:solidFill>
                  <a:schemeClr val="tx1"/>
                </a:solidFill>
                <a:latin typeface="Arial" panose="020B0604020202020204" pitchFamily="34" charset="0"/>
              </a:rPr>
              <a:t>Draft NAS automation and  ATC procedural needs for improved vertical airspace management report (Dec </a:t>
            </a:r>
            <a:r>
              <a:rPr lang="en-US" sz="1500" u="sng" dirty="0" smtClean="0">
                <a:solidFill>
                  <a:schemeClr val="tx1"/>
                </a:solidFill>
                <a:latin typeface="Arial" panose="020B0604020202020204" pitchFamily="34" charset="0"/>
              </a:rPr>
              <a:t>‘16</a:t>
            </a:r>
            <a:r>
              <a:rPr lang="en-US" sz="1500" u="sng" dirty="0">
                <a:solidFill>
                  <a:schemeClr val="tx1"/>
                </a:solidFill>
                <a:latin typeface="Arial" panose="020B0604020202020204" pitchFamily="34" charset="0"/>
              </a:rPr>
              <a:t>)</a:t>
            </a:r>
          </a:p>
          <a:p>
            <a:pPr marL="0" indent="0">
              <a:spcBef>
                <a:spcPts val="600"/>
              </a:spcBef>
              <a:spcAft>
                <a:spcPts val="0"/>
              </a:spcAft>
              <a:buClrTx/>
              <a:buSzPct val="100000"/>
              <a:buNone/>
              <a:defRPr/>
            </a:pPr>
            <a:r>
              <a:rPr lang="en-US" sz="1500" b="1" dirty="0" smtClean="0">
                <a:solidFill>
                  <a:schemeClr val="tx1"/>
                </a:solidFill>
                <a:latin typeface="Arial" panose="020B0604020202020204" pitchFamily="34" charset="0"/>
                <a:cs typeface="Arial" panose="020B0604020202020204" pitchFamily="34" charset="0"/>
              </a:rPr>
              <a:t>Plans</a:t>
            </a:r>
            <a:r>
              <a:rPr lang="en-US" sz="1500" b="1" dirty="0">
                <a:solidFill>
                  <a:schemeClr val="tx1"/>
                </a:solidFill>
                <a:latin typeface="Arial" panose="020B0604020202020204" pitchFamily="34" charset="0"/>
                <a:cs typeface="Arial" panose="020B0604020202020204" pitchFamily="34" charset="0"/>
              </a:rPr>
              <a:t>:</a:t>
            </a:r>
          </a:p>
          <a:p>
            <a:pPr marL="171450" lvl="1" indent="-171450">
              <a:spcBef>
                <a:spcPts val="200"/>
              </a:spcBef>
              <a:spcAft>
                <a:spcPts val="100"/>
              </a:spcAft>
              <a:buClrTx/>
              <a:buSzPct val="100000"/>
              <a:buFont typeface="Arial" panose="020B0604020202020204" pitchFamily="34" charset="0"/>
              <a:buChar char="•"/>
              <a:defRPr/>
            </a:pPr>
            <a:r>
              <a:rPr lang="en-US" sz="1500" dirty="0">
                <a:solidFill>
                  <a:schemeClr val="tx1"/>
                </a:solidFill>
                <a:latin typeface="Arial" panose="020B0604020202020204" pitchFamily="34" charset="0"/>
              </a:rPr>
              <a:t>Feasibility Analysis of interim vertical solutions prior to ADS-B implementation (Mar 2017)</a:t>
            </a:r>
          </a:p>
          <a:p>
            <a:pPr marL="171450" lvl="1" indent="-171450">
              <a:spcBef>
                <a:spcPts val="200"/>
              </a:spcBef>
              <a:spcAft>
                <a:spcPts val="100"/>
              </a:spcAft>
              <a:buClrTx/>
              <a:buSzPct val="100000"/>
              <a:buFont typeface="Arial" panose="020B0604020202020204" pitchFamily="34" charset="0"/>
              <a:buChar char="•"/>
              <a:defRPr/>
            </a:pPr>
            <a:r>
              <a:rPr lang="en-US" sz="1500" dirty="0">
                <a:solidFill>
                  <a:schemeClr val="tx1"/>
                </a:solidFill>
                <a:latin typeface="Arial" panose="020B0604020202020204" pitchFamily="34" charset="0"/>
              </a:rPr>
              <a:t>VCV Concept of Operations (Mar 2017)</a:t>
            </a:r>
          </a:p>
          <a:p>
            <a:pPr marL="0" indent="0">
              <a:spcBef>
                <a:spcPts val="600"/>
              </a:spcBef>
              <a:spcAft>
                <a:spcPts val="0"/>
              </a:spcAft>
              <a:buClrTx/>
              <a:buSzPct val="100000"/>
              <a:buNone/>
              <a:defRPr/>
            </a:pPr>
            <a:endParaRPr lang="en-US" sz="1600" dirty="0">
              <a:solidFill>
                <a:srgbClr val="FF0000"/>
              </a:solidFill>
              <a:latin typeface="Arial" panose="020B0604020202020204" pitchFamily="34" charset="0"/>
            </a:endParaRPr>
          </a:p>
          <a:p>
            <a:pPr defTabSz="457200">
              <a:spcBef>
                <a:spcPts val="600"/>
              </a:spcBef>
              <a:spcAft>
                <a:spcPts val="0"/>
              </a:spcAft>
              <a:buFont typeface="Wingdings" panose="05000000000000000000" pitchFamily="2" charset="2"/>
              <a:buChar char="§"/>
              <a:defRPr/>
            </a:pPr>
            <a:endParaRPr lang="en-US" sz="400" b="1" dirty="0">
              <a:solidFill>
                <a:prstClr val="black"/>
              </a:solidFill>
              <a:latin typeface="Arial" panose="020B0604020202020204" pitchFamily="34" charset="0"/>
            </a:endParaRPr>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p:txBody>
      </p:sp>
      <p:pic>
        <p:nvPicPr>
          <p:cNvPr id="37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685801"/>
            <a:ext cx="3071812" cy="22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2" name="Text Box 7"/>
          <p:cNvSpPr txBox="1">
            <a:spLocks noChangeArrowheads="1"/>
          </p:cNvSpPr>
          <p:nvPr/>
        </p:nvSpPr>
        <p:spPr bwMode="auto">
          <a:xfrm>
            <a:off x="4632325" y="324612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17" name="Content Placeholder 2"/>
          <p:cNvSpPr txBox="1">
            <a:spLocks/>
          </p:cNvSpPr>
          <p:nvPr/>
        </p:nvSpPr>
        <p:spPr bwMode="auto">
          <a:xfrm>
            <a:off x="112512" y="5271611"/>
            <a:ext cx="1162568"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FY15 PLA</a:t>
            </a:r>
            <a:endParaRPr lang="en-US" altLang="en-US" sz="1200" i="1" dirty="0">
              <a:latin typeface="Arial" pitchFamily="34" charset="0"/>
            </a:endParaRPr>
          </a:p>
        </p:txBody>
      </p:sp>
      <p:sp>
        <p:nvSpPr>
          <p:cNvPr id="18" name="Slide Number Placeholder 5"/>
          <p:cNvSpPr txBox="1">
            <a:spLocks/>
          </p:cNvSpPr>
          <p:nvPr/>
        </p:nvSpPr>
        <p:spPr bwMode="auto">
          <a:xfrm>
            <a:off x="6468533" y="6302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9</a:t>
            </a:fld>
            <a:endParaRPr lang="en-US" altLang="en-US" sz="1200">
              <a:solidFill>
                <a:srgbClr val="898989"/>
              </a:solidFill>
            </a:endParaRPr>
          </a:p>
        </p:txBody>
      </p:sp>
      <p:sp>
        <p:nvSpPr>
          <p:cNvPr id="19" name="Rectangle 18"/>
          <p:cNvSpPr/>
          <p:nvPr/>
        </p:nvSpPr>
        <p:spPr>
          <a:xfrm>
            <a:off x="7315200" y="462"/>
            <a:ext cx="1858201" cy="307777"/>
          </a:xfrm>
          <a:prstGeom prst="rect">
            <a:avLst/>
          </a:prstGeom>
        </p:spPr>
        <p:txBody>
          <a:bodyPr wrap="none">
            <a:spAutoFit/>
          </a:bodyPr>
          <a:lstStyle/>
          <a:p>
            <a:r>
              <a:rPr lang="en-US" altLang="en-US" sz="1400" b="1" i="1" dirty="0" smtClean="0">
                <a:solidFill>
                  <a:schemeClr val="tx2">
                    <a:lumMod val="75000"/>
                  </a:schemeClr>
                </a:solidFill>
                <a:latin typeface="Arial" pitchFamily="34" charset="0"/>
              </a:rPr>
              <a:t>(SEPMAN Portfolio)</a:t>
            </a:r>
            <a:endParaRPr lang="en-US" sz="1400" i="1" dirty="0">
              <a:solidFill>
                <a:schemeClr val="tx2">
                  <a:lumMod val="75000"/>
                </a:schemeClr>
              </a:solidFill>
            </a:endParaRPr>
          </a:p>
        </p:txBody>
      </p:sp>
      <p:graphicFrame>
        <p:nvGraphicFramePr>
          <p:cNvPr id="24" name="Group 66"/>
          <p:cNvGraphicFramePr>
            <a:graphicFrameLocks noGrp="1"/>
          </p:cNvGraphicFramePr>
          <p:nvPr>
            <p:extLst>
              <p:ext uri="{D42A27DB-BD31-4B8C-83A1-F6EECF244321}">
                <p14:modId xmlns:p14="http://schemas.microsoft.com/office/powerpoint/2010/main" val="3596217832"/>
              </p:ext>
            </p:extLst>
          </p:nvPr>
        </p:nvGraphicFramePr>
        <p:xfrm>
          <a:off x="247650" y="4632325"/>
          <a:ext cx="3638550" cy="640080"/>
        </p:xfrm>
        <a:graphic>
          <a:graphicData uri="http://schemas.openxmlformats.org/drawingml/2006/table">
            <a:tbl>
              <a:tblPr/>
              <a:tblGrid>
                <a:gridCol w="1399441"/>
                <a:gridCol w="1060630"/>
                <a:gridCol w="1178479"/>
              </a:tblGrid>
              <a:tr h="335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$490,000*</a:t>
                      </a:r>
                      <a:endParaRPr kumimoji="0" lang="en-US" sz="1400" b="1" i="0" u="none" strike="sng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1603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E223-7FE8-4F76-BA30-9C4DF21397F5}">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AA84AC6-3352-4264-A4B8-4E2C3BCF8DDF}"/>
</file>

<file path=customXml/itemProps3.xml><?xml version="1.0" encoding="utf-8"?>
<ds:datastoreItem xmlns:ds="http://schemas.openxmlformats.org/officeDocument/2006/customXml" ds:itemID="{F0597DF1-F7AA-4CF8-A9BE-2B9A392F57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14380</TotalTime>
  <Words>3109</Words>
  <Application>Microsoft Office PowerPoint</Application>
  <PresentationFormat>On-screen Show (4:3)</PresentationFormat>
  <Paragraphs>441</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Portfolio Overview</vt:lpstr>
      <vt:lpstr>Financial Summary </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Financial Summary </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ATDP</dc:title>
  <dc:creator>Walt CTR Hogan</dc:creator>
  <cp:lastModifiedBy>Fitzpatrick, Kimberly CTR (FAA)</cp:lastModifiedBy>
  <cp:revision>860</cp:revision>
  <cp:lastPrinted>2016-07-21T13:54:57Z</cp:lastPrinted>
  <dcterms:created xsi:type="dcterms:W3CDTF">2013-02-08T16:10:26Z</dcterms:created>
  <dcterms:modified xsi:type="dcterms:W3CDTF">2017-02-24T14:52:43Z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