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25" r:id="rId5"/>
    <p:sldMasterId id="2147483734" r:id="rId6"/>
  </p:sldMasterIdLst>
  <p:notesMasterIdLst>
    <p:notesMasterId r:id="rId31"/>
  </p:notesMasterIdLst>
  <p:handoutMasterIdLst>
    <p:handoutMasterId r:id="rId32"/>
  </p:handoutMasterIdLst>
  <p:sldIdLst>
    <p:sldId id="366" r:id="rId7"/>
    <p:sldId id="367" r:id="rId8"/>
    <p:sldId id="416" r:id="rId9"/>
    <p:sldId id="368" r:id="rId10"/>
    <p:sldId id="415" r:id="rId11"/>
    <p:sldId id="384" r:id="rId12"/>
    <p:sldId id="428" r:id="rId13"/>
    <p:sldId id="410" r:id="rId14"/>
    <p:sldId id="418" r:id="rId15"/>
    <p:sldId id="420" r:id="rId16"/>
    <p:sldId id="442" r:id="rId17"/>
    <p:sldId id="444" r:id="rId18"/>
    <p:sldId id="433" r:id="rId19"/>
    <p:sldId id="446" r:id="rId20"/>
    <p:sldId id="447" r:id="rId21"/>
    <p:sldId id="448" r:id="rId22"/>
    <p:sldId id="440" r:id="rId23"/>
    <p:sldId id="417" r:id="rId24"/>
    <p:sldId id="412" r:id="rId25"/>
    <p:sldId id="346" r:id="rId26"/>
    <p:sldId id="391" r:id="rId27"/>
    <p:sldId id="421" r:id="rId28"/>
    <p:sldId id="369" r:id="rId29"/>
    <p:sldId id="43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4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  <p15:guide id="5" orient="horz" pos="2955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2245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Whitley" initials="PW" lastIdx="5" clrIdx="0"/>
  <p:cmAuthor id="1" name="son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  <a:srgbClr val="0000FF"/>
    <a:srgbClr val="E7E7E7"/>
    <a:srgbClr val="660066"/>
    <a:srgbClr val="006600"/>
    <a:srgbClr val="339933"/>
    <a:srgbClr val="9966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9" autoAdjust="0"/>
    <p:restoredTop sz="91024" autoAdjust="0"/>
  </p:normalViewPr>
  <p:slideViewPr>
    <p:cSldViewPr>
      <p:cViewPr>
        <p:scale>
          <a:sx n="90" d="100"/>
          <a:sy n="90" d="100"/>
        </p:scale>
        <p:origin x="-1596" y="-72"/>
      </p:cViewPr>
      <p:guideLst>
        <p:guide orient="horz" pos="384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4182" y="624"/>
      </p:cViewPr>
      <p:guideLst>
        <p:guide orient="horz" pos="2951"/>
        <p:guide orient="horz" pos="2924"/>
        <p:guide orient="horz" pos="2955"/>
        <p:guide orient="horz" pos="2928"/>
        <p:guide pos="2237"/>
        <p:guide pos="2200"/>
        <p:guide pos="224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1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975181D7-6CE8-4CB8-9C0A-37EA0A449069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DB90389B-DC6B-4FF7-B382-0D3AD17825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5" y="1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84AAB8-D4B8-468F-AD20-E9682A1FB307}" type="datetimeFigureOut">
              <a:rPr lang="en-US"/>
              <a:pPr>
                <a:defRPr/>
              </a:pPr>
              <a:t>3/21/2017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80" rIns="93157" bIns="465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9"/>
            <a:ext cx="5607050" cy="4183063"/>
          </a:xfrm>
          <a:prstGeom prst="rect">
            <a:avLst/>
          </a:prstGeom>
        </p:spPr>
        <p:txBody>
          <a:bodyPr vert="horz" lIns="93157" tIns="46580" rIns="93157" bIns="465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5" y="8829675"/>
            <a:ext cx="3038475" cy="465138"/>
          </a:xfrm>
          <a:prstGeom prst="rect">
            <a:avLst/>
          </a:prstGeom>
        </p:spPr>
        <p:txBody>
          <a:bodyPr vert="horz" lIns="93157" tIns="46580" rIns="93157" bIns="465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6B079-0203-4EF7-8C2B-A1AC366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37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4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27A915-1F70-469E-9E0E-F0233B2A0988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10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95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8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37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55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96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62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40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29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5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3F55A4-D03C-407B-8242-36B0578F028F}" type="slidenum">
              <a:rPr lang="en-US" altLang="en-US" sz="1200">
                <a:latin typeface="Times New Roman" pitchFamily="18" charset="0"/>
              </a:rPr>
              <a:pPr eaLnBrk="1" hangingPunct="1"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37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42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55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56F0DE0-FF10-47CA-BF81-2CE2F822D2EB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524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0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6296" indent="-287037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8147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7405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6664" indent="-229629" defTabSz="92170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5923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518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4441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3699" indent="-229629" defTabSz="92170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alt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4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4504" indent="-28634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5391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3547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1704" indent="-229078" defTabSz="91949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9861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8017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36174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94330" indent="-229078" defTabSz="919494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258B6-2CB1-4F67-9412-FE4D31278181}" type="slidenum">
              <a:rPr lang="en-US" altLang="en-US" sz="1200">
                <a:latin typeface="Times New Roman" pitchFamily="18" charset="0"/>
              </a:rPr>
              <a:pPr eaLnBrk="1" hangingPunct="1"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74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1569-D920-4AEC-B8A4-A0D9CABB66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1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0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6B079-0203-4EF7-8C2B-A1AC36688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7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E0A6-9DF2-48A2-8030-D9E98154AE0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1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76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9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17C4-6D39-49EF-84CA-CBC1E7C98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89527" y="6086764"/>
            <a:ext cx="1320800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11818" y="6052416"/>
            <a:ext cx="1768763" cy="49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8" y="2246466"/>
            <a:ext cx="3195348" cy="1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1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F0BC-4AD5-486C-8A49-BF602FCF2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2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9EC4-9FF8-46F7-9D13-03846B69F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7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971D-8DCE-4528-8777-818D67651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8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74D4-A398-4BE7-89DB-89B6A43BC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3D3-ADF7-4DD5-B4EA-D36E0E391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711B-2A64-4684-8F61-AA4C3F6D0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6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562600" y="0"/>
          <a:ext cx="3581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3" imgW="4647619" imgH="8901587" progId="Photoshop.Image.6">
                  <p:embed/>
                </p:oleObj>
              </mc:Choice>
              <mc:Fallback>
                <p:oleObj name="Image" r:id="rId3" imgW="4647619" imgH="890158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0"/>
                        <a:ext cx="3581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73750" y="269876"/>
            <a:ext cx="2895600" cy="911225"/>
            <a:chOff x="3700" y="170"/>
            <a:chExt cx="1824" cy="574"/>
          </a:xfrm>
        </p:grpSpPr>
        <p:pic>
          <p:nvPicPr>
            <p:cNvPr id="4" name="Picture 7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5873750" y="269876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458788" y="1754188"/>
            <a:ext cx="49514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38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1630-3B00-4B5F-AB50-433E3C3D2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0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559C-CA50-4352-BD5C-E4E983A5A5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5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1B035F-7F32-4271-AEEA-ACBE67997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0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6" y="150812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FA307-6535-45B2-A147-72671ABA57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3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EE30-6839-4823-B96A-4E4DDD46A2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6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441B-99A0-4F5F-B7AC-3F80865CC2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6978-9E65-45C1-A8CF-A22D926769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8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8992D-9497-4435-AE8F-3A33EBC41B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1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4F2E-1BA4-4BC0-853C-7A0907263D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2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2C53-88B7-4A35-8F30-4E6C84F6B1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41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4" y="344491"/>
            <a:ext cx="2117725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31" y="344491"/>
            <a:ext cx="6202363" cy="5554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DE14-E020-4BDF-A846-23E93A4F3D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6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Section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683AC7-7552-40CD-9250-67344E6C4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228600" y="228600"/>
            <a:ext cx="2895600" cy="911225"/>
            <a:chOff x="3700" y="170"/>
            <a:chExt cx="1824" cy="574"/>
          </a:xfrm>
        </p:grpSpPr>
        <p:pic>
          <p:nvPicPr>
            <p:cNvPr id="7" name="Picture 13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68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71E3EE-4D52-4D7B-9030-6DA85F313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D55C9-E963-4149-BC38-516F24060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052696-ECD5-4679-AB66-97E0C6400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8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F36B41-2335-46CB-BC00-17BBD7A45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5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C14F20-9583-46A6-BC02-9902BEFC8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2410-8647-4D90-BDC5-70DB645B6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4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94B1DF8-4F1F-4FFB-931C-ECEBF9D93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092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186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279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373" algn="ctr" defTabSz="457092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01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9379ED6-7143-4F10-A986-1A2F88486A57}" type="slidenum">
              <a:rPr lang="en-US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Arial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6" y="1508129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3A866D7-DA12-42D8-952A-B375AF5B18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6035679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6940550" y="630555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50B06BD6-21A4-46F8-AF6C-65970714F40A}" type="slidenum">
              <a:rPr lang="en-US" sz="1200" b="1" smtClean="0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en-US" sz="1200" b="1" dirty="0" smtClean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5708655" y="6124587"/>
            <a:ext cx="2047875" cy="661988"/>
            <a:chOff x="3596" y="3858"/>
            <a:chExt cx="1290" cy="417"/>
          </a:xfrm>
        </p:grpSpPr>
        <p:pic>
          <p:nvPicPr>
            <p:cNvPr id="1032" name="Picture 10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4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j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06019" y="4724400"/>
            <a:ext cx="5678492" cy="1362075"/>
          </a:xfrm>
        </p:spPr>
        <p:txBody>
          <a:bodyPr/>
          <a:lstStyle/>
          <a:p>
            <a:pPr eaLnBrk="1" hangingPunct="1"/>
            <a:r>
              <a:rPr lang="en-US" sz="1800" b="0" cap="none" dirty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b</a:t>
            </a:r>
            <a:r>
              <a:rPr lang="en-US" sz="1800" b="0" cap="none" dirty="0" smtClean="0">
                <a:solidFill>
                  <a:srgbClr val="1F497D">
                    <a:lumMod val="40000"/>
                    <a:lumOff val="60000"/>
                  </a:srgbClr>
                </a:solidFill>
                <a:ea typeface="+mn-ea"/>
              </a:rPr>
              <a:t>y:  </a:t>
            </a:r>
            <a:r>
              <a:rPr lang="en-US" altLang="en-US" sz="1800" cap="none" dirty="0" smtClean="0">
                <a:latin typeface="Arial" charset="0"/>
                <a:cs typeface="Arial" charset="0"/>
              </a:rPr>
              <a:t>Shelley Yak</a:t>
            </a:r>
            <a:br>
              <a:rPr lang="en-US" altLang="en-US" sz="1800" cap="none" dirty="0" smtClean="0">
                <a:latin typeface="Arial" charset="0"/>
                <a:cs typeface="Arial" charset="0"/>
              </a:rPr>
            </a:br>
            <a:r>
              <a:rPr lang="en-US" altLang="en-US" sz="2000" cap="none" dirty="0" smtClean="0">
                <a:latin typeface="Arial" charset="0"/>
                <a:cs typeface="Arial" charset="0"/>
              </a:rPr>
              <a:t>	</a:t>
            </a:r>
            <a:r>
              <a:rPr lang="en-US" altLang="en-US" sz="1600" b="0" cap="none" dirty="0" smtClean="0">
                <a:latin typeface="Arial" charset="0"/>
                <a:cs typeface="Arial" charset="0"/>
              </a:rPr>
              <a:t>Director, FAA William J. Hughes Technical Center</a:t>
            </a:r>
            <a:br>
              <a:rPr lang="en-US" altLang="en-US" sz="1600" b="0" cap="none" dirty="0" smtClean="0">
                <a:latin typeface="Arial" charset="0"/>
                <a:cs typeface="Arial" charset="0"/>
              </a:rPr>
            </a:br>
            <a:r>
              <a:rPr lang="en-US" altLang="en-US" sz="1600" b="0" cap="none" dirty="0" smtClean="0">
                <a:latin typeface="Arial" charset="0"/>
                <a:cs typeface="Arial" charset="0"/>
              </a:rPr>
              <a:t>	</a:t>
            </a:r>
            <a:endParaRPr lang="en-US" altLang="en-US" sz="1800" b="0" cap="none" dirty="0" smtClean="0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130" y="4027081"/>
            <a:ext cx="7772400" cy="10277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sz="1800" b="0" dirty="0" smtClean="0"/>
              <a:t>Presented to:</a:t>
            </a:r>
            <a:r>
              <a:rPr lang="en-US" sz="2400" b="0" dirty="0" smtClean="0"/>
              <a:t>  </a:t>
            </a:r>
            <a:r>
              <a:rPr lang="en-US" sz="1800" dirty="0" smtClean="0">
                <a:solidFill>
                  <a:schemeClr val="bg1"/>
                </a:solidFill>
              </a:rPr>
              <a:t>REDAC Subcommittee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en-US" b="0" dirty="0" smtClean="0">
                <a:solidFill>
                  <a:schemeClr val="bg1"/>
                </a:solidFill>
              </a:rPr>
              <a:t>			   </a:t>
            </a:r>
            <a:r>
              <a:rPr lang="en-US" sz="1800" b="0" dirty="0" smtClean="0"/>
              <a:t>			</a:t>
            </a:r>
            <a:endParaRPr lang="en-US" sz="18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509330"/>
            <a:ext cx="7758554" cy="1510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FAA Research and Development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National Aviation Research Plan Redesign</a:t>
            </a:r>
          </a:p>
          <a:p>
            <a:pPr lvl="0" fontAlgn="auto">
              <a:spcAft>
                <a:spcPts val="0"/>
              </a:spcAft>
            </a:pPr>
            <a:endParaRPr lang="en-US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3243" y="5695890"/>
            <a:ext cx="2331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en-US" sz="1600" dirty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February </a:t>
            </a:r>
            <a:r>
              <a:rPr lang="en-US" sz="16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- March, </a:t>
            </a:r>
            <a:r>
              <a:rPr lang="en-US" sz="1600" dirty="0">
                <a:solidFill>
                  <a:srgbClr val="1F497D">
                    <a:lumMod val="40000"/>
                    <a:lumOff val="60000"/>
                  </a:srgbClr>
                </a:solidFill>
                <a:latin typeface="Arial"/>
                <a:cs typeface="Arial"/>
              </a:rPr>
              <a:t>2017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2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 flipH="1" flipV="1">
            <a:off x="3171826" y="1978026"/>
            <a:ext cx="942974" cy="5159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334000" y="1994470"/>
            <a:ext cx="10712" cy="49949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553200" y="2003426"/>
            <a:ext cx="762000" cy="4905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4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60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Plan Framework and Terminology 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579938" y="1219200"/>
            <a:ext cx="1638300" cy="75882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 Efficiency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72263" y="1238250"/>
            <a:ext cx="1806575" cy="7651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Impact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443163" y="1223962"/>
            <a:ext cx="153828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6" name="TextBox 60"/>
          <p:cNvSpPr txBox="1">
            <a:spLocks noChangeArrowheads="1"/>
          </p:cNvSpPr>
          <p:nvPr/>
        </p:nvSpPr>
        <p:spPr bwMode="auto">
          <a:xfrm>
            <a:off x="250825" y="1350962"/>
            <a:ext cx="20732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Outcomes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</a:rPr>
              <a:t>Principles: “Why”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5586180" y="2604466"/>
            <a:ext cx="1348019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3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362201" y="2582112"/>
            <a:ext cx="1455736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1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038600" y="2595046"/>
            <a:ext cx="1196422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7" name="TextBox 62"/>
          <p:cNvSpPr txBox="1">
            <a:spLocks noChangeArrowheads="1"/>
          </p:cNvSpPr>
          <p:nvPr/>
        </p:nvSpPr>
        <p:spPr bwMode="auto">
          <a:xfrm>
            <a:off x="239713" y="2590800"/>
            <a:ext cx="17188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prstClr val="black"/>
                </a:solidFill>
              </a:rPr>
              <a:t>Goals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Pursuit: “Where”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924178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443403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6803823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2254251" y="3959801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2"/>
          <p:cNvSpPr txBox="1">
            <a:spLocks noChangeArrowheads="1"/>
          </p:cNvSpPr>
          <p:nvPr/>
        </p:nvSpPr>
        <p:spPr bwMode="auto">
          <a:xfrm>
            <a:off x="147535" y="3886200"/>
            <a:ext cx="19156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Objectives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Domain: “Where” “What/Who/Why”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u="sng" dirty="0" smtClean="0">
              <a:solidFill>
                <a:prstClr val="black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276600" y="3457361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209799" y="2493962"/>
            <a:ext cx="6422203" cy="9140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154384" y="3859212"/>
            <a:ext cx="2493816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748276" y="3865054"/>
            <a:ext cx="2319524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 bwMode="auto">
          <a:xfrm>
            <a:off x="7185447" y="2582112"/>
            <a:ext cx="1293391" cy="685800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8102" tIns="99568" rIns="148102" bIns="148101" spcCol="1270" anchor="ctr"/>
          <a:lstStyle/>
          <a:p>
            <a:pPr algn="ctr" defTabSz="622300" eaLnBrk="0" hangingPunct="0"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4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887234" y="3451840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 bwMode="auto">
          <a:xfrm>
            <a:off x="3832341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2643189" y="5163126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Output*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62"/>
          <p:cNvSpPr txBox="1">
            <a:spLocks noChangeArrowheads="1"/>
          </p:cNvSpPr>
          <p:nvPr/>
        </p:nvSpPr>
        <p:spPr bwMode="auto">
          <a:xfrm>
            <a:off x="152399" y="5181600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prstClr val="black"/>
                </a:solidFill>
              </a:rPr>
              <a:t>Outputs</a:t>
            </a:r>
          </a:p>
          <a:p>
            <a:pPr defTabSz="457200" eaLnBrk="0" hangingPunct="0"/>
            <a:r>
              <a:rPr lang="en-US" altLang="en-US" sz="1600" dirty="0" smtClean="0">
                <a:solidFill>
                  <a:prstClr val="black"/>
                </a:solidFill>
              </a:rPr>
              <a:t>Deliverable: “What”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u="sng" dirty="0" smtClean="0">
              <a:solidFill>
                <a:prstClr val="black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752273" y="4660686"/>
            <a:ext cx="0" cy="389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438400" y="5062537"/>
            <a:ext cx="3724747" cy="936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Freeform 56"/>
          <p:cNvSpPr/>
          <p:nvPr/>
        </p:nvSpPr>
        <p:spPr bwMode="auto">
          <a:xfrm>
            <a:off x="5024336" y="5166805"/>
            <a:ext cx="1052397" cy="739775"/>
          </a:xfrm>
          <a:custGeom>
            <a:avLst/>
            <a:gdLst>
              <a:gd name="connsiteX0" fmla="*/ 165703 w 1578119"/>
              <a:gd name="connsiteY0" fmla="*/ 0 h 4088320"/>
              <a:gd name="connsiteX1" fmla="*/ 1412416 w 1578119"/>
              <a:gd name="connsiteY1" fmla="*/ 0 h 4088320"/>
              <a:gd name="connsiteX2" fmla="*/ 1529586 w 1578119"/>
              <a:gd name="connsiteY2" fmla="*/ 48533 h 4088320"/>
              <a:gd name="connsiteX3" fmla="*/ 1578119 w 1578119"/>
              <a:gd name="connsiteY3" fmla="*/ 165703 h 4088320"/>
              <a:gd name="connsiteX4" fmla="*/ 1578119 w 1578119"/>
              <a:gd name="connsiteY4" fmla="*/ 4088320 h 4088320"/>
              <a:gd name="connsiteX5" fmla="*/ 1578119 w 1578119"/>
              <a:gd name="connsiteY5" fmla="*/ 4088320 h 4088320"/>
              <a:gd name="connsiteX6" fmla="*/ 1578119 w 1578119"/>
              <a:gd name="connsiteY6" fmla="*/ 4088320 h 4088320"/>
              <a:gd name="connsiteX7" fmla="*/ 0 w 1578119"/>
              <a:gd name="connsiteY7" fmla="*/ 4088320 h 4088320"/>
              <a:gd name="connsiteX8" fmla="*/ 0 w 1578119"/>
              <a:gd name="connsiteY8" fmla="*/ 4088320 h 4088320"/>
              <a:gd name="connsiteX9" fmla="*/ 0 w 1578119"/>
              <a:gd name="connsiteY9" fmla="*/ 4088320 h 4088320"/>
              <a:gd name="connsiteX10" fmla="*/ 0 w 1578119"/>
              <a:gd name="connsiteY10" fmla="*/ 165703 h 4088320"/>
              <a:gd name="connsiteX11" fmla="*/ 48533 w 1578119"/>
              <a:gd name="connsiteY11" fmla="*/ 48533 h 4088320"/>
              <a:gd name="connsiteX12" fmla="*/ 165703 w 1578119"/>
              <a:gd name="connsiteY12" fmla="*/ 0 h 408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119" h="4088320">
                <a:moveTo>
                  <a:pt x="1412415" y="4088320"/>
                </a:moveTo>
                <a:lnTo>
                  <a:pt x="165704" y="4088320"/>
                </a:lnTo>
                <a:cubicBezTo>
                  <a:pt x="121757" y="4088320"/>
                  <a:pt x="79610" y="4070862"/>
                  <a:pt x="48534" y="4039787"/>
                </a:cubicBezTo>
                <a:cubicBezTo>
                  <a:pt x="17459" y="4008712"/>
                  <a:pt x="1" y="3966564"/>
                  <a:pt x="1" y="3922617"/>
                </a:cubicBez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0"/>
                </a:lnTo>
                <a:lnTo>
                  <a:pt x="1578118" y="3922617"/>
                </a:lnTo>
                <a:cubicBezTo>
                  <a:pt x="1578118" y="3966564"/>
                  <a:pt x="1560660" y="4008711"/>
                  <a:pt x="1529585" y="4039787"/>
                </a:cubicBezTo>
                <a:cubicBezTo>
                  <a:pt x="1498510" y="4070862"/>
                  <a:pt x="1456362" y="4088320"/>
                  <a:pt x="1412415" y="4088320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148102" tIns="99568" rIns="148102" bIns="148101" spcCol="1270" anchor="ctr"/>
          <a:lstStyle/>
          <a:p>
            <a:pPr marL="0" marR="0" lvl="0" indent="0" algn="ctr" defTabSz="6223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2477697" y="6117177"/>
            <a:ext cx="3731406" cy="36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*Key outputs within a 5 year </a:t>
            </a:r>
            <a:r>
              <a:rPr lang="en-US" alt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horizon</a:t>
            </a:r>
            <a:endParaRPr lang="en-US" alt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01688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there a strategic context for the agency’s R&amp;D investments?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Outcomes: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Aviation Safety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Operational  Efficiency</a:t>
            </a:r>
          </a:p>
          <a:p>
            <a:pPr marL="574675" indent="-349250"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Environmental Impact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Goals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Improve </a:t>
            </a:r>
            <a:r>
              <a:rPr lang="en-US" sz="1600" dirty="0">
                <a:solidFill>
                  <a:schemeClr val="tx1"/>
                </a:solidFill>
              </a:rPr>
              <a:t>airport operations, air traffic and air space management capabilities.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Accelerate use of new aerospace vehicle and airport technologies.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Increase infrastructure durability and resiliency. 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Optimize </a:t>
            </a:r>
            <a:r>
              <a:rPr lang="en-US" sz="1600" dirty="0">
                <a:solidFill>
                  <a:schemeClr val="tx1"/>
                </a:solidFill>
              </a:rPr>
              <a:t>human performance and reduce vulnerability in the operation of the system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579437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Improve integrated modeling capabilities for system-wide analysis.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Improve airport operations, air traffic and air space management </a:t>
            </a:r>
            <a:r>
              <a:rPr lang="en-US" sz="2800" dirty="0" smtClean="0"/>
              <a:t>capabilities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42135"/>
              </p:ext>
            </p:extLst>
          </p:nvPr>
        </p:nvGraphicFramePr>
        <p:xfrm>
          <a:off x="381000" y="1349599"/>
          <a:ext cx="8534400" cy="4297680"/>
        </p:xfrm>
        <a:graphic>
          <a:graphicData uri="http://schemas.openxmlformats.org/drawingml/2006/table">
            <a:tbl>
              <a:tblPr/>
              <a:tblGrid>
                <a:gridCol w="2286000"/>
                <a:gridCol w="2895600"/>
                <a:gridCol w="335280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Separation Management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 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Controllers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Surface movement: shared data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Pilots,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Controllers/Air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Analyses/Forecasts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Weather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 operations/air 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Access to information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Flight planners/traffic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Guidelines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 capacity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Airports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Aerospace vehicles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5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Accelerate use of new aerospace vehicle and airport </a:t>
            </a:r>
            <a:r>
              <a:rPr lang="en-US" sz="2800" dirty="0" smtClean="0"/>
              <a:t>technologies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35316"/>
              </p:ext>
            </p:extLst>
          </p:nvPr>
        </p:nvGraphicFramePr>
        <p:xfrm>
          <a:off x="533398" y="1676400"/>
          <a:ext cx="7924801" cy="301752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Vehicle and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Air/Spaceports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Procedures/Methods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Certification/licensing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erospace vehicles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Develop/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Analyze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Alternative fuels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Data/Analysis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Guidance, Standards,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Policy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Decision Makers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Increase infrastructure durability and </a:t>
            </a:r>
            <a:r>
              <a:rPr lang="en-US" sz="2800" dirty="0" smtClean="0"/>
              <a:t>resiliency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45787"/>
              </p:ext>
            </p:extLst>
          </p:nvPr>
        </p:nvGraphicFramePr>
        <p:xfrm>
          <a:off x="609599" y="2133600"/>
          <a:ext cx="7924801" cy="237744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Infrastructure/equipment useful 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FAA/Industry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Recovery/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continuity of operations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FAA/Industry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Tools/Procedures/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Strategies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Cybersecurity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Optimize human performance and reduce vulnerability in the operation of the </a:t>
            </a:r>
            <a:r>
              <a:rPr lang="en-US" sz="2800" dirty="0" smtClean="0"/>
              <a:t>system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32093"/>
              </p:ext>
            </p:extLst>
          </p:nvPr>
        </p:nvGraphicFramePr>
        <p:xfrm>
          <a:off x="533398" y="1676400"/>
          <a:ext cx="7924801" cy="3383280"/>
        </p:xfrm>
        <a:graphic>
          <a:graphicData uri="http://schemas.openxmlformats.org/drawingml/2006/table">
            <a:tbl>
              <a:tblPr/>
              <a:tblGrid>
                <a:gridCol w="3048002"/>
                <a:gridCol w="3352800"/>
                <a:gridCol w="1523999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Tools/Standards/Guidelines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Human-system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interface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Enhance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human capabilities and mitigate limitations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marR="0" lvl="0" indent="0" algn="l" defTabSz="4570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marR="0" lvl="0" indent="0" algn="l" defTabSz="45709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Mitigate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or prevent human error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Technology/Policies/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Training/</a:t>
                      </a:r>
                    </a:p>
                    <a:p>
                      <a:pPr marL="225425" indent="0" algn="l" fontAlgn="b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 interaction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w/automated aviation 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5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46756">
            <a:off x="825076" y="1921084"/>
            <a:ext cx="806144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016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DRAFT</a:t>
            </a:r>
            <a:endParaRPr lang="en-US" sz="19900" b="1" cap="none" spc="0" dirty="0">
              <a:ln w="10160">
                <a:solidFill>
                  <a:schemeClr val="bg1">
                    <a:lumMod val="85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9885"/>
            <a:ext cx="9144000" cy="609600"/>
          </a:xfrm>
        </p:spPr>
        <p:txBody>
          <a:bodyPr/>
          <a:lstStyle/>
          <a:p>
            <a:pPr marL="236537">
              <a:spcBef>
                <a:spcPts val="600"/>
              </a:spcBef>
              <a:buClrTx/>
            </a:pPr>
            <a:r>
              <a:rPr lang="en-US" sz="2800" dirty="0"/>
              <a:t>Improve integrated modeling capabilities for system-wide </a:t>
            </a:r>
            <a:r>
              <a:rPr lang="en-US" sz="2800" dirty="0" smtClean="0"/>
              <a:t>analysis </a:t>
            </a:r>
            <a:endParaRPr lang="en-US" sz="28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63216"/>
              </p:ext>
            </p:extLst>
          </p:nvPr>
        </p:nvGraphicFramePr>
        <p:xfrm>
          <a:off x="533398" y="1676400"/>
          <a:ext cx="7924801" cy="3017520"/>
        </p:xfrm>
        <a:graphic>
          <a:graphicData uri="http://schemas.openxmlformats.org/drawingml/2006/table">
            <a:tbl>
              <a:tblPr/>
              <a:tblGrid>
                <a:gridCol w="2456690"/>
                <a:gridCol w="3566160"/>
                <a:gridCol w="1901951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Where/Domain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Scientific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understanding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Impact aviation 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Methods/Tools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Collect/aggregate/query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data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Manufacturer/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Operator/FAA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Methods/Tools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Evaluate system-wide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performance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25425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Studies/Reports/ Assessments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Evaluate system-wide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performance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lvl="1" indent="0" algn="l" fontAlgn="b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 Community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</a:t>
            </a:r>
            <a:br>
              <a:rPr lang="en-US" sz="2800" dirty="0" smtClean="0"/>
            </a:br>
            <a:r>
              <a:rPr lang="en-US" sz="2400" i="1" dirty="0" smtClean="0"/>
              <a:t>Plan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2730"/>
              </p:ext>
            </p:extLst>
          </p:nvPr>
        </p:nvGraphicFramePr>
        <p:xfrm>
          <a:off x="685800" y="1461175"/>
          <a:ext cx="7696200" cy="3857585"/>
        </p:xfrm>
        <a:graphic>
          <a:graphicData uri="http://schemas.openxmlformats.org/drawingml/2006/table">
            <a:tbl>
              <a:tblPr firstRow="1" firstCol="1" bandRow="1"/>
              <a:tblGrid>
                <a:gridCol w="5562600"/>
                <a:gridCol w="2133600"/>
              </a:tblGrid>
              <a:tr h="2365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Goals and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Objectives 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Outline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Jan-Mar,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Feb-Aug,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531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Goals/Objectives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5497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Align work/outputs to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goals/objectives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76263" marR="0" lvl="0" indent="-238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FAA, MITRE/CAASD, Centers of Excellence, NASA	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Mar-May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83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Budget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Narratives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May-Jun,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48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content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5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Executive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Board review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35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FAA review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Informal OMB/OST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Nov-Dec,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 FAA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review/approval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OMB/OST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review/concurrence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Deliver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 NARP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Feb,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Finalize NARP redesign for 2019 publication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Apr, 2018-Jan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9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NARP Redesign</a:t>
            </a:r>
          </a:p>
          <a:p>
            <a:r>
              <a:rPr lang="en-US" sz="2400" i="1" dirty="0" smtClean="0"/>
              <a:t>Communication/Feedback Plan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18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44063"/>
              </p:ext>
            </p:extLst>
          </p:nvPr>
        </p:nvGraphicFramePr>
        <p:xfrm>
          <a:off x="954087" y="1905000"/>
          <a:ext cx="7235825" cy="2712720"/>
        </p:xfrm>
        <a:graphic>
          <a:graphicData uri="http://schemas.openxmlformats.org/drawingml/2006/table">
            <a:tbl>
              <a:tblPr firstRow="1" firstCol="1" bandRow="1"/>
              <a:tblGrid>
                <a:gridCol w="5568103"/>
                <a:gridCol w="166772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Activity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Schedule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REB/LOB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Design Off-sites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Ongoing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Deputy Administrator  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COMPLETE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REB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members u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pdate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Brief FAA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Administrator/Executives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MITRE/CAASD &amp;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NASA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Apr-May,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Review Approach with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OMB/OST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May,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 - Sep,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21399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REDAC Feedback/Dialog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(2018 NARP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	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Feb-Apr, 2018</a:t>
                      </a:r>
                    </a:p>
                    <a:p>
                      <a:pPr marL="0" marR="0" indent="1028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Aug-Sep,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1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Redesigned NARP</a:t>
            </a:r>
            <a:r>
              <a:rPr lang="en-US" sz="600" dirty="0"/>
              <a:t/>
            </a:r>
            <a:br>
              <a:rPr lang="en-US" sz="600" dirty="0"/>
            </a:br>
            <a:r>
              <a:rPr lang="en-US" sz="2400" i="1" dirty="0" smtClean="0"/>
              <a:t>Advisory Committee (REDAC)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914400" y="1612136"/>
            <a:ext cx="73152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October,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2016:  REDAC chair’s letter to Administrator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</a:p>
          <a:p>
            <a:pPr lvl="1">
              <a:spcBef>
                <a:spcPts val="600"/>
              </a:spcBef>
            </a:pP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 also strongly supports the current efforts to make the National Aviation Research Plan (NARP) a more integrated and strategic document that covers the entire FAA research portfolio. </a:t>
            </a:r>
            <a:endParaRPr lang="en-US" sz="1400" i="1" spc="-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400" i="1" spc="-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 has long struggled to have a comprehensive view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FAA research portfolio.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successful, the enhanced NARP 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 mechanism to communicate the FAA research strategy to the community and will also be a </a:t>
            </a:r>
            <a:r>
              <a:rPr lang="en-US" sz="1400" b="1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sz="1400" b="1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manage and coordinate research across the FAA and it's collaborating 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400" i="1" spc="-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sz="1400" i="1" spc="-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27000" indent="0">
              <a:buClrTx/>
              <a:buNone/>
              <a:tabLst>
                <a:tab pos="354965" algn="l"/>
                <a:tab pos="355600" algn="l"/>
              </a:tabLst>
            </a:pPr>
            <a:endParaRPr lang="en-US" sz="1400" i="1" spc="-5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None/>
              <a:tabLst>
                <a:tab pos="354965" algn="l"/>
                <a:tab pos="355600" algn="l"/>
              </a:tabLst>
            </a:pPr>
            <a:r>
              <a:rPr lang="en-US" sz="16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The redesigned NARP will better position the </a:t>
            </a:r>
            <a:r>
              <a:rPr lang="en-US" sz="1600" b="1" dirty="0" smtClean="0"/>
              <a:t>REDAC to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10" dirty="0" smtClean="0">
                <a:cs typeface="Arial" panose="020B0604020202020204" pitchFamily="34" charset="0"/>
              </a:rPr>
              <a:t>Review and advise on planned </a:t>
            </a:r>
            <a:r>
              <a:rPr lang="en-US" sz="1600" spc="-5" dirty="0" smtClean="0">
                <a:cs typeface="Arial" panose="020B0604020202020204" pitchFamily="34" charset="0"/>
              </a:rPr>
              <a:t>R&amp;D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5" dirty="0" smtClean="0">
                <a:cs typeface="Arial" panose="020B0604020202020204" pitchFamily="34" charset="0"/>
              </a:rPr>
              <a:t>Share insights on research activities occurring within industry/academia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Identify </a:t>
            </a:r>
            <a:r>
              <a:rPr lang="en-US" sz="1600" dirty="0"/>
              <a:t>emerging technologies and knowledge </a:t>
            </a:r>
            <a:r>
              <a:rPr lang="en-US" sz="1600" dirty="0" smtClean="0"/>
              <a:t>gaps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spc="-5" dirty="0" smtClean="0">
                <a:cs typeface="Arial" panose="020B0604020202020204" pitchFamily="34" charset="0"/>
              </a:rPr>
              <a:t>Identify future/long-term </a:t>
            </a:r>
            <a:r>
              <a:rPr lang="en-US" sz="1600" spc="-5" dirty="0">
                <a:cs typeface="Arial" panose="020B0604020202020204" pitchFamily="34" charset="0"/>
              </a:rPr>
              <a:t>R&amp;D </a:t>
            </a:r>
            <a:r>
              <a:rPr lang="en-US" sz="1600" spc="-5" dirty="0" smtClean="0">
                <a:cs typeface="Arial" panose="020B0604020202020204" pitchFamily="34" charset="0"/>
              </a:rPr>
              <a:t>requirements</a:t>
            </a:r>
            <a:endParaRPr lang="en-US" sz="1600" spc="-5" dirty="0"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1564" y="6400800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7200"/>
            <a:ext cx="6629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4221788" cy="408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400" dirty="0">
              <a:solidFill>
                <a:schemeClr val="tx1"/>
              </a:solidFill>
              <a:latin typeface="Tahoma" pitchFamily="34" charset="0"/>
            </a:endParaRPr>
          </a:p>
          <a:p>
            <a:pPr marL="355600" indent="-342900"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Briefing </a:t>
            </a:r>
            <a:r>
              <a:rPr lang="en-US" sz="1800" b="1" dirty="0" smtClean="0">
                <a:solidFill>
                  <a:schemeClr val="tx1"/>
                </a:solidFill>
              </a:rPr>
              <a:t>Purpose/</a:t>
            </a:r>
            <a:r>
              <a:rPr lang="en-US" sz="1800" b="1" spc="-5" dirty="0" smtClean="0">
                <a:solidFill>
                  <a:schemeClr val="tx1"/>
                </a:solidFill>
              </a:rPr>
              <a:t>Executive Summary</a:t>
            </a:r>
            <a:endParaRPr lang="en-US" sz="1800" b="1" spc="-5" dirty="0">
              <a:solidFill>
                <a:schemeClr val="tx1"/>
              </a:solidFill>
            </a:endParaRP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 smtClean="0">
                <a:solidFill>
                  <a:schemeClr val="tx1"/>
                </a:solidFill>
              </a:rPr>
              <a:t>Research Planning Feedback</a:t>
            </a: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 smtClean="0">
                <a:solidFill>
                  <a:schemeClr val="tx1"/>
                </a:solidFill>
              </a:rPr>
              <a:t>NARP Redesign </a:t>
            </a:r>
          </a:p>
          <a:p>
            <a:pPr marL="623888" lvl="1" indent="-285750">
              <a:spcBef>
                <a:spcPts val="0"/>
              </a:spcBef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Planning Framework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lvl="1" indent="-285750">
              <a:spcBef>
                <a:spcPts val="0"/>
              </a:spcBef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Outcomes/Goals/Objectives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1200"/>
              </a:spcBef>
              <a:buClrTx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Plans/Schedules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1200" dirty="0"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900" dirty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57800" y="1447800"/>
            <a:ext cx="3505200" cy="4191000"/>
            <a:chOff x="4097860" y="945214"/>
            <a:chExt cx="4917432" cy="504112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53"/>
            <a:stretch/>
          </p:blipFill>
          <p:spPr bwMode="auto">
            <a:xfrm>
              <a:off x="4241799" y="945214"/>
              <a:ext cx="4602884" cy="37283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860" y="2955675"/>
              <a:ext cx="2343771" cy="3030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042" y="2968375"/>
              <a:ext cx="2294250" cy="2992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24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29000" y="2133600"/>
            <a:ext cx="286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BACKUP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21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37609"/>
            <a:ext cx="9144000" cy="6503178"/>
            <a:chOff x="0" y="9525"/>
            <a:chExt cx="9144000" cy="6502902"/>
          </a:xfrm>
        </p:grpSpPr>
        <p:sp>
          <p:nvSpPr>
            <p:cNvPr id="5156" name="Rectangle 1"/>
            <p:cNvSpPr>
              <a:spLocks noChangeArrowheads="1"/>
            </p:cNvSpPr>
            <p:nvPr/>
          </p:nvSpPr>
          <p:spPr bwMode="auto">
            <a:xfrm>
              <a:off x="228600" y="679450"/>
              <a:ext cx="8636000" cy="5334000"/>
            </a:xfrm>
            <a:prstGeom prst="rect">
              <a:avLst/>
            </a:prstGeom>
            <a:solidFill>
              <a:schemeClr val="bg1"/>
            </a:solidFill>
            <a:ln w="3175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3" name="TextBox 21"/>
            <p:cNvSpPr txBox="1">
              <a:spLocks noChangeArrowheads="1"/>
            </p:cNvSpPr>
            <p:nvPr/>
          </p:nvSpPr>
          <p:spPr bwMode="auto">
            <a:xfrm>
              <a:off x="0" y="9525"/>
              <a:ext cx="9144000" cy="52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 smtClean="0">
                  <a:solidFill>
                    <a:srgbClr val="1D2F68"/>
                  </a:solidFill>
                  <a:latin typeface="Arial" panose="020B0604020202020204" pitchFamily="34" charset="0"/>
                  <a:ea typeface="+mj-ea"/>
                </a:rPr>
                <a:t>Linking Taxonomy and FAA Documents</a:t>
              </a:r>
              <a:endParaRPr lang="en-US" altLang="en-US" sz="2400" b="1" i="1" dirty="0">
                <a:solidFill>
                  <a:srgbClr val="0070C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158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5159" name="Rectangle 28"/>
            <p:cNvSpPr>
              <a:spLocks noChangeArrowheads="1"/>
            </p:cNvSpPr>
            <p:nvPr/>
          </p:nvSpPr>
          <p:spPr bwMode="auto">
            <a:xfrm>
              <a:off x="2606285" y="6143095"/>
              <a:ext cx="3731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*Key outputs within a 5 year </a:t>
              </a:r>
              <a:r>
                <a:rPr lang="en-US" alt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horizon</a:t>
              </a:r>
              <a:endParaRPr lang="en-US" altLang="en-US" dirty="0">
                <a:ea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175" y="685771"/>
              <a:ext cx="8588375" cy="2660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5113" y="3346308"/>
              <a:ext cx="1295400" cy="760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35013" y="1666805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Goal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163" name="Straight Connector 4"/>
            <p:cNvCxnSpPr>
              <a:cxnSpLocks noChangeShapeType="1"/>
            </p:cNvCxnSpPr>
            <p:nvPr/>
          </p:nvCxnSpPr>
          <p:spPr bwMode="auto">
            <a:xfrm flipH="1">
              <a:off x="1511300" y="1292225"/>
              <a:ext cx="615950" cy="3603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4" name="Straight Connector 18"/>
            <p:cNvCxnSpPr>
              <a:cxnSpLocks noChangeShapeType="1"/>
            </p:cNvCxnSpPr>
            <p:nvPr/>
          </p:nvCxnSpPr>
          <p:spPr bwMode="auto">
            <a:xfrm flipH="1">
              <a:off x="990600" y="2216150"/>
              <a:ext cx="561975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5" name="Straight Connector 21"/>
            <p:cNvCxnSpPr>
              <a:cxnSpLocks noChangeShapeType="1"/>
            </p:cNvCxnSpPr>
            <p:nvPr/>
          </p:nvCxnSpPr>
          <p:spPr bwMode="auto">
            <a:xfrm>
              <a:off x="2127250" y="1292225"/>
              <a:ext cx="646113" cy="388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6" name="Straight Connector 22"/>
            <p:cNvCxnSpPr>
              <a:cxnSpLocks noChangeShapeType="1"/>
            </p:cNvCxnSpPr>
            <p:nvPr/>
          </p:nvCxnSpPr>
          <p:spPr bwMode="auto">
            <a:xfrm>
              <a:off x="1552575" y="2216150"/>
              <a:ext cx="879475" cy="3365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67" name="Right Arrow 77"/>
            <p:cNvSpPr>
              <a:spLocks noChangeArrowheads="1"/>
            </p:cNvSpPr>
            <p:nvPr/>
          </p:nvSpPr>
          <p:spPr bwMode="auto">
            <a:xfrm>
              <a:off x="4324350" y="1751013"/>
              <a:ext cx="1162050" cy="500062"/>
            </a:xfrm>
            <a:prstGeom prst="rightArrow">
              <a:avLst>
                <a:gd name="adj1" fmla="val 50000"/>
                <a:gd name="adj2" fmla="val 49962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274763" y="742919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Outcome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69" name="Rectangle 92"/>
            <p:cNvSpPr>
              <a:spLocks noChangeArrowheads="1"/>
            </p:cNvSpPr>
            <p:nvPr/>
          </p:nvSpPr>
          <p:spPr bwMode="auto">
            <a:xfrm>
              <a:off x="6172200" y="803275"/>
              <a:ext cx="2057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u="sng">
                  <a:solidFill>
                    <a:srgbClr val="000000"/>
                  </a:solidFill>
                </a:rPr>
                <a:t>Document</a:t>
              </a:r>
              <a:endParaRPr lang="en-US" altLang="en-US" sz="2400" u="sng">
                <a:solidFill>
                  <a:srgbClr val="000000"/>
                </a:solidFill>
              </a:endParaRPr>
            </a:p>
          </p:txBody>
        </p:sp>
        <p:sp>
          <p:nvSpPr>
            <p:cNvPr id="5170" name="TextBox 21"/>
            <p:cNvSpPr txBox="1">
              <a:spLocks noChangeArrowheads="1"/>
            </p:cNvSpPr>
            <p:nvPr/>
          </p:nvSpPr>
          <p:spPr bwMode="auto">
            <a:xfrm>
              <a:off x="5257800" y="1371600"/>
              <a:ext cx="3606800" cy="25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2333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NARP (</a:t>
              </a: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5 year </a:t>
              </a: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forward)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Outcome/Goal/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Objectives/Outputs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lvl="1" eaLnBrk="1" hangingPunct="1">
                <a:spcBef>
                  <a:spcPts val="120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Research Report (1 year back)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Outcome/Goal/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Objectives/Outputs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0033CC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30413" y="2552592"/>
              <a:ext cx="1550987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Objective..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03213" y="2549417"/>
              <a:ext cx="1549400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Objective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441575" y="1689029"/>
              <a:ext cx="1550988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Goal…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74" name="Rectangle 59"/>
            <p:cNvSpPr>
              <a:spLocks noChangeArrowheads="1"/>
            </p:cNvSpPr>
            <p:nvPr/>
          </p:nvSpPr>
          <p:spPr bwMode="auto">
            <a:xfrm>
              <a:off x="303213" y="3211513"/>
              <a:ext cx="1262062" cy="192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75" name="Straight Connector 123"/>
            <p:cNvCxnSpPr>
              <a:cxnSpLocks noChangeShapeType="1"/>
            </p:cNvCxnSpPr>
            <p:nvPr/>
          </p:nvCxnSpPr>
          <p:spPr bwMode="auto">
            <a:xfrm flipH="1">
              <a:off x="990600" y="3093265"/>
              <a:ext cx="0" cy="260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Freeform 70"/>
            <p:cNvSpPr/>
            <p:nvPr/>
          </p:nvSpPr>
          <p:spPr bwMode="auto">
            <a:xfrm>
              <a:off x="327025" y="3371707"/>
              <a:ext cx="1187450" cy="54925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Output*</a:t>
              </a:r>
              <a:endParaRPr lang="en-US" sz="15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282575" y="2914650"/>
            <a:ext cx="8656638" cy="2039938"/>
            <a:chOff x="282575" y="2914650"/>
            <a:chExt cx="8656638" cy="2039889"/>
          </a:xfrm>
        </p:grpSpPr>
        <p:sp>
          <p:nvSpPr>
            <p:cNvPr id="5145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46" name="Straight Connector 62"/>
            <p:cNvCxnSpPr>
              <a:cxnSpLocks noChangeShapeType="1"/>
            </p:cNvCxnSpPr>
            <p:nvPr/>
          </p:nvCxnSpPr>
          <p:spPr bwMode="auto">
            <a:xfrm>
              <a:off x="2959100" y="3364385"/>
              <a:ext cx="12700" cy="159015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83"/>
            <p:cNvSpPr/>
            <p:nvPr/>
          </p:nvSpPr>
          <p:spPr bwMode="auto">
            <a:xfrm>
              <a:off x="2971800" y="3373427"/>
              <a:ext cx="5873750" cy="1569999"/>
            </a:xfrm>
            <a:prstGeom prst="rect">
              <a:avLst/>
            </a:prstGeom>
            <a:solidFill>
              <a:srgbClr val="E0E0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sz="1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148" name="TextBox 21"/>
            <p:cNvSpPr txBox="1">
              <a:spLocks noChangeArrowheads="1"/>
            </p:cNvSpPr>
            <p:nvPr/>
          </p:nvSpPr>
          <p:spPr bwMode="auto">
            <a:xfrm>
              <a:off x="5562600" y="3802063"/>
              <a:ext cx="3376613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33CC"/>
                  </a:solidFill>
                  <a:latin typeface="Arial" panose="020B0604020202020204" pitchFamily="34" charset="0"/>
                </a:rPr>
                <a:t>Budget White Sheet </a:t>
              </a: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(1 year)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Activity/Outputs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33CC"/>
                  </a:solidFill>
                  <a:latin typeface="Arial" panose="020B0604020202020204" pitchFamily="34" charset="0"/>
                </a:rPr>
                <a:t>(Goal/Objective)</a:t>
              </a:r>
            </a:p>
          </p:txBody>
        </p:sp>
        <p:sp>
          <p:nvSpPr>
            <p:cNvPr id="5149" name="Right Arrow 78"/>
            <p:cNvSpPr>
              <a:spLocks noChangeArrowheads="1"/>
            </p:cNvSpPr>
            <p:nvPr/>
          </p:nvSpPr>
          <p:spPr bwMode="auto">
            <a:xfrm>
              <a:off x="4471988" y="3919538"/>
              <a:ext cx="1090612" cy="500062"/>
            </a:xfrm>
            <a:prstGeom prst="rightArrow">
              <a:avLst>
                <a:gd name="adj1" fmla="val 50000"/>
                <a:gd name="adj2" fmla="val 4995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5150" name="Straight Connector 57"/>
            <p:cNvCxnSpPr>
              <a:cxnSpLocks noChangeShapeType="1"/>
            </p:cNvCxnSpPr>
            <p:nvPr/>
          </p:nvCxnSpPr>
          <p:spPr bwMode="auto">
            <a:xfrm flipV="1">
              <a:off x="2971800" y="4938061"/>
              <a:ext cx="5892800" cy="541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Freeform 87"/>
            <p:cNvSpPr/>
            <p:nvPr/>
          </p:nvSpPr>
          <p:spPr bwMode="auto">
            <a:xfrm>
              <a:off x="3159125" y="4286217"/>
              <a:ext cx="1141413" cy="373054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Outputs</a:t>
              </a:r>
              <a:endParaRPr lang="en-US" sz="14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152" name="Straight Arrow Connector 51"/>
            <p:cNvCxnSpPr>
              <a:cxnSpLocks noChangeShapeType="1"/>
            </p:cNvCxnSpPr>
            <p:nvPr/>
          </p:nvCxnSpPr>
          <p:spPr bwMode="auto">
            <a:xfrm>
              <a:off x="3728311" y="4042569"/>
              <a:ext cx="9525" cy="254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Freeform 89"/>
            <p:cNvSpPr/>
            <p:nvPr/>
          </p:nvSpPr>
          <p:spPr bwMode="auto">
            <a:xfrm>
              <a:off x="3122613" y="3576622"/>
              <a:ext cx="1087437" cy="549262"/>
            </a:xfrm>
            <a:custGeom>
              <a:avLst/>
              <a:gdLst>
                <a:gd name="connsiteX0" fmla="*/ 165703 w 1578119"/>
                <a:gd name="connsiteY0" fmla="*/ 0 h 4088320"/>
                <a:gd name="connsiteX1" fmla="*/ 1412416 w 1578119"/>
                <a:gd name="connsiteY1" fmla="*/ 0 h 4088320"/>
                <a:gd name="connsiteX2" fmla="*/ 1529586 w 1578119"/>
                <a:gd name="connsiteY2" fmla="*/ 48533 h 4088320"/>
                <a:gd name="connsiteX3" fmla="*/ 1578119 w 1578119"/>
                <a:gd name="connsiteY3" fmla="*/ 165703 h 4088320"/>
                <a:gd name="connsiteX4" fmla="*/ 1578119 w 1578119"/>
                <a:gd name="connsiteY4" fmla="*/ 4088320 h 4088320"/>
                <a:gd name="connsiteX5" fmla="*/ 1578119 w 1578119"/>
                <a:gd name="connsiteY5" fmla="*/ 4088320 h 4088320"/>
                <a:gd name="connsiteX6" fmla="*/ 1578119 w 1578119"/>
                <a:gd name="connsiteY6" fmla="*/ 4088320 h 4088320"/>
                <a:gd name="connsiteX7" fmla="*/ 0 w 1578119"/>
                <a:gd name="connsiteY7" fmla="*/ 4088320 h 4088320"/>
                <a:gd name="connsiteX8" fmla="*/ 0 w 1578119"/>
                <a:gd name="connsiteY8" fmla="*/ 4088320 h 4088320"/>
                <a:gd name="connsiteX9" fmla="*/ 0 w 1578119"/>
                <a:gd name="connsiteY9" fmla="*/ 4088320 h 4088320"/>
                <a:gd name="connsiteX10" fmla="*/ 0 w 1578119"/>
                <a:gd name="connsiteY10" fmla="*/ 165703 h 4088320"/>
                <a:gd name="connsiteX11" fmla="*/ 48533 w 1578119"/>
                <a:gd name="connsiteY11" fmla="*/ 48533 h 4088320"/>
                <a:gd name="connsiteX12" fmla="*/ 165703 w 1578119"/>
                <a:gd name="connsiteY12" fmla="*/ 0 h 408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8119" h="4088320">
                  <a:moveTo>
                    <a:pt x="1412415" y="4088320"/>
                  </a:moveTo>
                  <a:lnTo>
                    <a:pt x="165704" y="4088320"/>
                  </a:lnTo>
                  <a:cubicBezTo>
                    <a:pt x="121757" y="4088320"/>
                    <a:pt x="79610" y="4070862"/>
                    <a:pt x="48534" y="4039787"/>
                  </a:cubicBezTo>
                  <a:cubicBezTo>
                    <a:pt x="17459" y="4008712"/>
                    <a:pt x="1" y="3966564"/>
                    <a:pt x="1" y="3922617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0"/>
                  </a:lnTo>
                  <a:lnTo>
                    <a:pt x="1578118" y="3922617"/>
                  </a:lnTo>
                  <a:cubicBezTo>
                    <a:pt x="1578118" y="3966564"/>
                    <a:pt x="1560660" y="4008711"/>
                    <a:pt x="1529585" y="4039787"/>
                  </a:cubicBezTo>
                  <a:cubicBezTo>
                    <a:pt x="1498510" y="4070862"/>
                    <a:pt x="1456362" y="4088320"/>
                    <a:pt x="1412415" y="4088320"/>
                  </a:cubicBez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8102" tIns="99568" rIns="148102" bIns="148101" spcCol="1270"/>
            <a:lstStyle/>
            <a:p>
              <a:pPr algn="ctr" defTabSz="6223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Activity</a:t>
              </a:r>
            </a:p>
          </p:txBody>
        </p:sp>
        <p:cxnSp>
          <p:nvCxnSpPr>
            <p:cNvPr id="5154" name="Straight Connector 5"/>
            <p:cNvCxnSpPr>
              <a:cxnSpLocks noChangeShapeType="1"/>
            </p:cNvCxnSpPr>
            <p:nvPr/>
          </p:nvCxnSpPr>
          <p:spPr bwMode="auto">
            <a:xfrm flipV="1">
              <a:off x="2959100" y="3352800"/>
              <a:ext cx="5886450" cy="1158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852737" y="3061471"/>
              <a:ext cx="609601" cy="51834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228600" y="2914650"/>
            <a:ext cx="8636000" cy="2952750"/>
            <a:chOff x="228602" y="2914650"/>
            <a:chExt cx="8635998" cy="2952750"/>
          </a:xfrm>
        </p:grpSpPr>
        <p:sp>
          <p:nvSpPr>
            <p:cNvPr id="5125" name="Rectangle 63"/>
            <p:cNvSpPr>
              <a:spLocks noChangeArrowheads="1"/>
            </p:cNvSpPr>
            <p:nvPr/>
          </p:nvSpPr>
          <p:spPr bwMode="auto">
            <a:xfrm>
              <a:off x="282575" y="2914650"/>
              <a:ext cx="8567738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grpSp>
          <p:nvGrpSpPr>
            <p:cNvPr id="5126" name="Group 128"/>
            <p:cNvGrpSpPr>
              <a:grpSpLocks/>
            </p:cNvGrpSpPr>
            <p:nvPr/>
          </p:nvGrpSpPr>
          <p:grpSpPr bwMode="auto">
            <a:xfrm>
              <a:off x="569915" y="3061475"/>
              <a:ext cx="8294685" cy="2805925"/>
              <a:chOff x="569915" y="3061475"/>
              <a:chExt cx="8294685" cy="2805925"/>
            </a:xfrm>
          </p:grpSpPr>
          <p:cxnSp>
            <p:nvCxnSpPr>
              <p:cNvPr id="5130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959100" y="3364385"/>
                <a:ext cx="12700" cy="1590154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131" name="Group 133"/>
              <p:cNvGrpSpPr>
                <a:grpSpLocks/>
              </p:cNvGrpSpPr>
              <p:nvPr/>
            </p:nvGrpSpPr>
            <p:grpSpPr bwMode="auto">
              <a:xfrm>
                <a:off x="569915" y="3061475"/>
                <a:ext cx="8294685" cy="2805925"/>
                <a:chOff x="569915" y="3061475"/>
                <a:chExt cx="8294685" cy="2805925"/>
              </a:xfrm>
            </p:grpSpPr>
            <p:sp>
              <p:nvSpPr>
                <p:cNvPr id="513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307013" y="5097463"/>
                  <a:ext cx="3557587" cy="769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Org. Research Plans </a:t>
                  </a:r>
                  <a:r>
                    <a:rPr lang="en-US" altLang="en-US" sz="16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(</a:t>
                  </a:r>
                  <a:r>
                    <a:rPr lang="en-US" altLang="en-US" sz="14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1 year)</a:t>
                  </a:r>
                  <a:endParaRPr lang="en-US" altLang="en-US" sz="2000" b="1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Activity/Tasks/Outputs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(Goal/Objective)</a:t>
                  </a:r>
                  <a:endParaRPr lang="en-US" altLang="en-US" sz="2800" b="1">
                    <a:solidFill>
                      <a:srgbClr val="0033CC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133" name="Right Arrow 79"/>
                <p:cNvSpPr>
                  <a:spLocks noChangeArrowheads="1"/>
                </p:cNvSpPr>
                <p:nvPr/>
              </p:nvSpPr>
              <p:spPr bwMode="auto">
                <a:xfrm>
                  <a:off x="4422775" y="5091113"/>
                  <a:ext cx="1063625" cy="500062"/>
                </a:xfrm>
                <a:prstGeom prst="rightArrow">
                  <a:avLst>
                    <a:gd name="adj1" fmla="val 50000"/>
                    <a:gd name="adj2" fmla="val 49945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Char char="•"/>
                  </a:pPr>
                  <a:endParaRPr lang="en-US" altLang="en-US" sz="16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134" name="Straight Connector 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92313" y="3944938"/>
                  <a:ext cx="134937" cy="2921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5" name="Straight Connector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79650" y="3061475"/>
                  <a:ext cx="436564" cy="9041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6" name="Straight Arrow Connector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520825" y="4253102"/>
                  <a:ext cx="396875" cy="246063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7" name="Straight Arrow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1238680" y="5000988"/>
                  <a:ext cx="9525" cy="2540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1" name="Freeform 140"/>
                <p:cNvSpPr/>
                <p:nvPr/>
              </p:nvSpPr>
              <p:spPr bwMode="auto">
                <a:xfrm>
                  <a:off x="569915" y="5246688"/>
                  <a:ext cx="1139825" cy="395287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Output</a:t>
                  </a:r>
                  <a:endParaRPr lang="en-US" sz="15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reeform 141"/>
                <p:cNvSpPr/>
                <p:nvPr/>
              </p:nvSpPr>
              <p:spPr bwMode="auto">
                <a:xfrm>
                  <a:off x="765177" y="4516438"/>
                  <a:ext cx="944563" cy="4730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Task</a:t>
                  </a:r>
                  <a:endPara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140" name="Straight Arrow Connector 80"/>
                <p:cNvCxnSpPr>
                  <a:cxnSpLocks noChangeShapeType="1"/>
                </p:cNvCxnSpPr>
                <p:nvPr/>
              </p:nvCxnSpPr>
              <p:spPr bwMode="auto">
                <a:xfrm>
                  <a:off x="2189526" y="4210662"/>
                  <a:ext cx="304800" cy="29845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4" name="Freeform 143"/>
                <p:cNvSpPr/>
                <p:nvPr/>
              </p:nvSpPr>
              <p:spPr bwMode="auto">
                <a:xfrm>
                  <a:off x="1920877" y="4502150"/>
                  <a:ext cx="984250" cy="4730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Task</a:t>
                  </a:r>
                  <a:endPara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Freeform 144"/>
                <p:cNvSpPr/>
                <p:nvPr/>
              </p:nvSpPr>
              <p:spPr bwMode="auto">
                <a:xfrm>
                  <a:off x="1757365" y="3713163"/>
                  <a:ext cx="1087437" cy="549275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Activity</a:t>
                  </a:r>
                </a:p>
              </p:txBody>
            </p:sp>
            <p:sp>
              <p:nvSpPr>
                <p:cNvPr id="146" name="Freeform 145"/>
                <p:cNvSpPr/>
                <p:nvPr/>
              </p:nvSpPr>
              <p:spPr bwMode="auto">
                <a:xfrm>
                  <a:off x="1865315" y="5256213"/>
                  <a:ext cx="1095375" cy="385762"/>
                </a:xfrm>
                <a:custGeom>
                  <a:avLst/>
                  <a:gdLst>
                    <a:gd name="connsiteX0" fmla="*/ 165703 w 1578119"/>
                    <a:gd name="connsiteY0" fmla="*/ 0 h 4088320"/>
                    <a:gd name="connsiteX1" fmla="*/ 1412416 w 1578119"/>
                    <a:gd name="connsiteY1" fmla="*/ 0 h 4088320"/>
                    <a:gd name="connsiteX2" fmla="*/ 1529586 w 1578119"/>
                    <a:gd name="connsiteY2" fmla="*/ 48533 h 4088320"/>
                    <a:gd name="connsiteX3" fmla="*/ 1578119 w 1578119"/>
                    <a:gd name="connsiteY3" fmla="*/ 165703 h 4088320"/>
                    <a:gd name="connsiteX4" fmla="*/ 1578119 w 1578119"/>
                    <a:gd name="connsiteY4" fmla="*/ 4088320 h 4088320"/>
                    <a:gd name="connsiteX5" fmla="*/ 1578119 w 1578119"/>
                    <a:gd name="connsiteY5" fmla="*/ 4088320 h 4088320"/>
                    <a:gd name="connsiteX6" fmla="*/ 1578119 w 1578119"/>
                    <a:gd name="connsiteY6" fmla="*/ 4088320 h 4088320"/>
                    <a:gd name="connsiteX7" fmla="*/ 0 w 1578119"/>
                    <a:gd name="connsiteY7" fmla="*/ 4088320 h 4088320"/>
                    <a:gd name="connsiteX8" fmla="*/ 0 w 1578119"/>
                    <a:gd name="connsiteY8" fmla="*/ 4088320 h 4088320"/>
                    <a:gd name="connsiteX9" fmla="*/ 0 w 1578119"/>
                    <a:gd name="connsiteY9" fmla="*/ 4088320 h 4088320"/>
                    <a:gd name="connsiteX10" fmla="*/ 0 w 1578119"/>
                    <a:gd name="connsiteY10" fmla="*/ 165703 h 4088320"/>
                    <a:gd name="connsiteX11" fmla="*/ 48533 w 1578119"/>
                    <a:gd name="connsiteY11" fmla="*/ 48533 h 4088320"/>
                    <a:gd name="connsiteX12" fmla="*/ 165703 w 1578119"/>
                    <a:gd name="connsiteY12" fmla="*/ 0 h 4088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78119" h="4088320">
                      <a:moveTo>
                        <a:pt x="1412415" y="4088320"/>
                      </a:moveTo>
                      <a:lnTo>
                        <a:pt x="165704" y="4088320"/>
                      </a:lnTo>
                      <a:cubicBezTo>
                        <a:pt x="121757" y="4088320"/>
                        <a:pt x="79610" y="4070862"/>
                        <a:pt x="48534" y="4039787"/>
                      </a:cubicBezTo>
                      <a:cubicBezTo>
                        <a:pt x="17459" y="4008712"/>
                        <a:pt x="1" y="3966564"/>
                        <a:pt x="1" y="3922617"/>
                      </a:cubicBez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0"/>
                      </a:lnTo>
                      <a:lnTo>
                        <a:pt x="1578118" y="3922617"/>
                      </a:lnTo>
                      <a:cubicBezTo>
                        <a:pt x="1578118" y="3966564"/>
                        <a:pt x="1560660" y="4008711"/>
                        <a:pt x="1529585" y="4039787"/>
                      </a:cubicBezTo>
                      <a:cubicBezTo>
                        <a:pt x="1498510" y="4070862"/>
                        <a:pt x="1456362" y="4088320"/>
                        <a:pt x="1412415" y="4088320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48102" tIns="99568" rIns="148102" bIns="148101" spcCol="1270"/>
                <a:lstStyle/>
                <a:p>
                  <a:pPr algn="ctr" defTabSz="6223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500" b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Output</a:t>
                  </a:r>
                  <a:endParaRPr lang="en-US" sz="150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144" name="Straight Arrow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2451528" y="4970463"/>
                  <a:ext cx="9525" cy="25400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5127" name="Straight Connector 5"/>
            <p:cNvCxnSpPr>
              <a:cxnSpLocks noChangeShapeType="1"/>
            </p:cNvCxnSpPr>
            <p:nvPr/>
          </p:nvCxnSpPr>
          <p:spPr bwMode="auto">
            <a:xfrm>
              <a:off x="1585913" y="3346450"/>
              <a:ext cx="7259637" cy="63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8" name="Straight Connector 7"/>
            <p:cNvCxnSpPr>
              <a:cxnSpLocks noChangeShapeType="1"/>
            </p:cNvCxnSpPr>
            <p:nvPr/>
          </p:nvCxnSpPr>
          <p:spPr bwMode="auto">
            <a:xfrm flipH="1">
              <a:off x="1585913" y="3346450"/>
              <a:ext cx="1589" cy="79447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9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228602" y="4130812"/>
              <a:ext cx="1355723" cy="462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283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406350" y="762000"/>
            <a:ext cx="843285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8791"/>
            <a:ext cx="9144000" cy="1143000"/>
          </a:xfrm>
        </p:spPr>
        <p:txBody>
          <a:bodyPr/>
          <a:lstStyle/>
          <a:p>
            <a:r>
              <a:rPr lang="en-US" sz="2800" dirty="0" smtClean="0"/>
              <a:t>Governance Model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33400" y="854805"/>
            <a:ext cx="8204250" cy="4821238"/>
            <a:chOff x="533400" y="1524000"/>
            <a:chExt cx="8204250" cy="4821238"/>
          </a:xfrm>
        </p:grpSpPr>
        <p:sp>
          <p:nvSpPr>
            <p:cNvPr id="11" name="Oval 10"/>
            <p:cNvSpPr/>
            <p:nvPr/>
          </p:nvSpPr>
          <p:spPr bwMode="auto">
            <a:xfrm>
              <a:off x="1559816" y="4174930"/>
              <a:ext cx="6220751" cy="2170308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819" y="5743982"/>
              <a:ext cx="1422359" cy="42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853" y="5528946"/>
              <a:ext cx="1242347" cy="414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4681601" y="5715000"/>
              <a:ext cx="11095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AVIATION SAFETY</a:t>
              </a:r>
              <a:endParaRPr lang="en-US" altLang="en-US" sz="900" b="1" dirty="0">
                <a:latin typeface="Arial" charset="0"/>
              </a:endParaRPr>
            </a:p>
          </p:txBody>
        </p:sp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846" y="5297762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289610" y="5486400"/>
              <a:ext cx="11192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MISSION</a:t>
              </a:r>
              <a:r>
                <a:rPr lang="en-US" altLang="en-US" sz="100" b="1" dirty="0">
                  <a:latin typeface="Arial" charset="0"/>
                </a:rPr>
                <a:t> </a:t>
              </a:r>
              <a:r>
                <a:rPr lang="en-US" altLang="en-US" sz="800" b="1" dirty="0">
                  <a:latin typeface="Arial" charset="0"/>
                </a:rPr>
                <a:t>SUPPORT</a:t>
              </a:r>
            </a:p>
          </p:txBody>
        </p:sp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698" y="5041430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4038600" y="5257800"/>
              <a:ext cx="11095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NAS OPERATIONS</a:t>
              </a:r>
            </a:p>
          </p:txBody>
        </p:sp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038" y="4838624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3810000" y="5029200"/>
              <a:ext cx="7024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WEATHER</a:t>
              </a:r>
            </a:p>
          </p:txBody>
        </p:sp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709" y="4611962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3581400" y="4800600"/>
              <a:ext cx="74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AIRPORTS </a:t>
              </a:r>
            </a:p>
          </p:txBody>
        </p:sp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419600"/>
              <a:ext cx="1246492" cy="41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2743200" y="4495800"/>
              <a:ext cx="12763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 COMMERCIAL</a:t>
              </a:r>
              <a:r>
                <a:rPr lang="en-US" altLang="en-US" sz="100" b="1" dirty="0">
                  <a:latin typeface="Arial" charset="0"/>
                </a:rPr>
                <a:t> </a:t>
              </a:r>
              <a:r>
                <a:rPr lang="en-US" altLang="en-US" sz="800" b="1" dirty="0">
                  <a:latin typeface="Arial" charset="0"/>
                </a:rPr>
                <a:t>SPACE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TRANSPORTATION</a:t>
              </a: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4979435" y="5956756"/>
              <a:ext cx="14975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ENVIRONMENT/ENERGY</a:t>
              </a: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5050039" y="4604519"/>
              <a:ext cx="2188961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 smtClean="0">
                  <a:solidFill>
                    <a:schemeClr val="bg1"/>
                  </a:solidFill>
                  <a:latin typeface="Arial" charset="0"/>
                </a:rPr>
                <a:t>FAA </a:t>
              </a:r>
              <a:endParaRPr lang="en-US" altLang="en-US" sz="105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chemeClr val="bg1"/>
                  </a:solidFill>
                  <a:latin typeface="Arial" charset="0"/>
                </a:rPr>
                <a:t>PROGRAM PLANNING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chemeClr val="bg1"/>
                  </a:solidFill>
                  <a:latin typeface="Arial" charset="0"/>
                </a:rPr>
                <a:t>TEAMS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023631" y="1524000"/>
              <a:ext cx="3714019" cy="2245062"/>
            </a:xfrm>
            <a:prstGeom prst="ellipse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9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713" y="2405578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03" y="2405578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706" y="2839609"/>
              <a:ext cx="880283" cy="32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Rectangle 61"/>
            <p:cNvSpPr/>
            <p:nvPr/>
          </p:nvSpPr>
          <p:spPr bwMode="auto">
            <a:xfrm>
              <a:off x="6449028" y="2963691"/>
              <a:ext cx="861690" cy="3108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63" name="Group 1061"/>
            <p:cNvGrpSpPr>
              <a:grpSpLocks/>
            </p:cNvGrpSpPr>
            <p:nvPr/>
          </p:nvGrpSpPr>
          <p:grpSpPr bwMode="auto">
            <a:xfrm>
              <a:off x="6510485" y="2467582"/>
              <a:ext cx="689613" cy="322761"/>
              <a:chOff x="6149975" y="1600200"/>
              <a:chExt cx="792202" cy="396656"/>
            </a:xfrm>
          </p:grpSpPr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975" y="1600200"/>
                <a:ext cx="729687" cy="396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0" name="TextBox 5"/>
              <p:cNvSpPr txBox="1">
                <a:spLocks noChangeArrowheads="1"/>
              </p:cNvSpPr>
              <p:nvPr/>
            </p:nvSpPr>
            <p:spPr bwMode="auto">
              <a:xfrm>
                <a:off x="6149975" y="1652588"/>
                <a:ext cx="792202" cy="321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latin typeface="Arial" charset="0"/>
                  </a:rPr>
                  <a:t>REDAC</a:t>
                </a:r>
              </a:p>
            </p:txBody>
          </p:sp>
        </p:grpSp>
        <p:sp>
          <p:nvSpPr>
            <p:cNvPr id="64" name="TextBox 1062"/>
            <p:cNvSpPr txBox="1">
              <a:spLocks noChangeArrowheads="1"/>
            </p:cNvSpPr>
            <p:nvPr/>
          </p:nvSpPr>
          <p:spPr bwMode="auto">
            <a:xfrm>
              <a:off x="5205555" y="2405578"/>
              <a:ext cx="707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AIRCRAFT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SAFETY</a:t>
              </a:r>
            </a:p>
          </p:txBody>
        </p:sp>
        <p:sp>
          <p:nvSpPr>
            <p:cNvPr id="65" name="TextBox 1063"/>
            <p:cNvSpPr txBox="1">
              <a:spLocks noChangeArrowheads="1"/>
            </p:cNvSpPr>
            <p:nvPr/>
          </p:nvSpPr>
          <p:spPr bwMode="auto">
            <a:xfrm>
              <a:off x="7811938" y="2405578"/>
              <a:ext cx="6799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HUMAN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FACTORS</a:t>
              </a:r>
            </a:p>
          </p:txBody>
        </p:sp>
        <p:grpSp>
          <p:nvGrpSpPr>
            <p:cNvPr id="66" name="Group 1074"/>
            <p:cNvGrpSpPr>
              <a:grpSpLocks/>
            </p:cNvGrpSpPr>
            <p:nvPr/>
          </p:nvGrpSpPr>
          <p:grpSpPr bwMode="auto">
            <a:xfrm>
              <a:off x="5288377" y="2839609"/>
              <a:ext cx="880283" cy="326814"/>
              <a:chOff x="5389563" y="1981200"/>
              <a:chExt cx="1011237" cy="401637"/>
            </a:xfrm>
          </p:grpSpPr>
          <p:pic>
            <p:nvPicPr>
              <p:cNvPr id="77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563" y="1981200"/>
                <a:ext cx="1011237" cy="401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8" name="TextBox 1064"/>
              <p:cNvSpPr txBox="1">
                <a:spLocks noChangeArrowheads="1"/>
              </p:cNvSpPr>
              <p:nvPr/>
            </p:nvSpPr>
            <p:spPr bwMode="auto">
              <a:xfrm>
                <a:off x="5500388" y="2057400"/>
                <a:ext cx="821665" cy="264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 b="1" dirty="0">
                    <a:latin typeface="Arial" charset="0"/>
                  </a:rPr>
                  <a:t>AIRPORTS</a:t>
                </a:r>
              </a:p>
            </p:txBody>
          </p:sp>
        </p:grpSp>
        <p:sp>
          <p:nvSpPr>
            <p:cNvPr id="67" name="TextBox 1065"/>
            <p:cNvSpPr txBox="1">
              <a:spLocks noChangeArrowheads="1"/>
            </p:cNvSpPr>
            <p:nvPr/>
          </p:nvSpPr>
          <p:spPr bwMode="auto">
            <a:xfrm>
              <a:off x="7564126" y="2839609"/>
              <a:ext cx="8643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NAS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OPERATIONS</a:t>
              </a:r>
            </a:p>
          </p:txBody>
        </p:sp>
        <p:sp>
          <p:nvSpPr>
            <p:cNvPr id="68" name="TextBox 1066"/>
            <p:cNvSpPr txBox="1">
              <a:spLocks noChangeArrowheads="1"/>
            </p:cNvSpPr>
            <p:nvPr/>
          </p:nvSpPr>
          <p:spPr bwMode="auto">
            <a:xfrm>
              <a:off x="6395664" y="2963617"/>
              <a:ext cx="9717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ENVIRONMENT/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Arial" charset="0"/>
                </a:rPr>
                <a:t>ENERGY</a:t>
              </a:r>
            </a:p>
          </p:txBody>
        </p:sp>
        <p:sp>
          <p:nvSpPr>
            <p:cNvPr id="69" name="TextBox 1075"/>
            <p:cNvSpPr txBox="1">
              <a:spLocks noChangeArrowheads="1"/>
            </p:cNvSpPr>
            <p:nvPr/>
          </p:nvSpPr>
          <p:spPr bwMode="auto">
            <a:xfrm>
              <a:off x="6172200" y="3432792"/>
              <a:ext cx="13099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  <a:latin typeface="Arial" charset="0"/>
                </a:rPr>
                <a:t>SUBCOMMITTEES</a:t>
              </a:r>
            </a:p>
          </p:txBody>
        </p:sp>
        <p:cxnSp>
          <p:nvCxnSpPr>
            <p:cNvPr id="70" name="Straight Connector 69"/>
            <p:cNvCxnSpPr>
              <a:endCxn id="80" idx="1"/>
            </p:cNvCxnSpPr>
            <p:nvPr/>
          </p:nvCxnSpPr>
          <p:spPr bwMode="auto">
            <a:xfrm>
              <a:off x="6035848" y="2555945"/>
              <a:ext cx="474637" cy="850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6169478" y="2790182"/>
              <a:ext cx="340989" cy="809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6828418" y="2790182"/>
              <a:ext cx="0" cy="205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7163263" y="2784399"/>
              <a:ext cx="380925" cy="1171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60" idx="1"/>
            </p:cNvCxnSpPr>
            <p:nvPr/>
          </p:nvCxnSpPr>
          <p:spPr bwMode="auto">
            <a:xfrm flipV="1">
              <a:off x="7137450" y="2568985"/>
              <a:ext cx="587253" cy="720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1088"/>
            <p:cNvSpPr txBox="1">
              <a:spLocks noChangeArrowheads="1"/>
            </p:cNvSpPr>
            <p:nvPr/>
          </p:nvSpPr>
          <p:spPr bwMode="auto">
            <a:xfrm>
              <a:off x="5453140" y="1828800"/>
              <a:ext cx="284244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50" b="1" dirty="0">
                  <a:solidFill>
                    <a:schemeClr val="bg1"/>
                  </a:solidFill>
                  <a:latin typeface="Arial" charset="0"/>
                </a:rPr>
                <a:t>RESEARCH ENGINEERING </a:t>
              </a:r>
              <a:r>
                <a:rPr lang="en-US" altLang="en-US" sz="950" b="1" dirty="0" smtClean="0">
                  <a:solidFill>
                    <a:schemeClr val="bg1"/>
                  </a:solidFill>
                  <a:latin typeface="Arial" charset="0"/>
                </a:rPr>
                <a:t>&amp; DEVELOPMENT</a:t>
              </a:r>
              <a:endParaRPr lang="en-US" altLang="en-US" sz="950" b="1" dirty="0">
                <a:solidFill>
                  <a:schemeClr val="bg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50" b="1" dirty="0">
                  <a:solidFill>
                    <a:schemeClr val="bg1"/>
                  </a:solidFill>
                  <a:latin typeface="Arial" charset="0"/>
                </a:rPr>
                <a:t>ADVISORY </a:t>
              </a:r>
              <a:r>
                <a:rPr lang="en-US" altLang="en-US" sz="950" b="1" dirty="0" smtClean="0">
                  <a:solidFill>
                    <a:schemeClr val="bg1"/>
                  </a:solidFill>
                  <a:latin typeface="Arial" charset="0"/>
                </a:rPr>
                <a:t>COMMITTEE**</a:t>
              </a:r>
              <a:endParaRPr lang="en-US" altLang="en-US" sz="9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6" name="TextBox 1089"/>
            <p:cNvSpPr txBox="1">
              <a:spLocks noChangeArrowheads="1"/>
            </p:cNvSpPr>
            <p:nvPr/>
          </p:nvSpPr>
          <p:spPr bwMode="auto">
            <a:xfrm>
              <a:off x="6223050" y="2208354"/>
              <a:ext cx="1154288" cy="18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chemeClr val="bg1"/>
                  </a:solidFill>
                  <a:latin typeface="Arial" charset="0"/>
                </a:rPr>
                <a:t>INDUSTRY CHAIRED</a:t>
              </a:r>
            </a:p>
          </p:txBody>
        </p:sp>
        <p:grpSp>
          <p:nvGrpSpPr>
            <p:cNvPr id="28" name="Group 1092"/>
            <p:cNvGrpSpPr>
              <a:grpSpLocks/>
            </p:cNvGrpSpPr>
            <p:nvPr/>
          </p:nvGrpSpPr>
          <p:grpSpPr bwMode="auto">
            <a:xfrm>
              <a:off x="533400" y="1600200"/>
              <a:ext cx="3647972" cy="2170308"/>
              <a:chOff x="228600" y="990600"/>
              <a:chExt cx="4190659" cy="266719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28600" y="990600"/>
                <a:ext cx="4190659" cy="2667190"/>
              </a:xfrm>
              <a:prstGeom prst="ellipse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94853" y="2007011"/>
                <a:ext cx="672269" cy="3553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/>
              </a:p>
            </p:txBody>
          </p:sp>
          <p:sp>
            <p:nvSpPr>
              <p:cNvPr id="34" name="TextBox 4"/>
              <p:cNvSpPr txBox="1">
                <a:spLocks noChangeArrowheads="1"/>
              </p:cNvSpPr>
              <p:nvPr/>
            </p:nvSpPr>
            <p:spPr bwMode="auto">
              <a:xfrm>
                <a:off x="2065186" y="2014119"/>
                <a:ext cx="564578" cy="32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latin typeface="Arial" charset="0"/>
                  </a:rPr>
                  <a:t>REB</a:t>
                </a:r>
              </a:p>
            </p:txBody>
          </p:sp>
          <p:grpSp>
            <p:nvGrpSpPr>
              <p:cNvPr id="35" name="Group 28"/>
              <p:cNvGrpSpPr>
                <a:grpSpLocks/>
              </p:cNvGrpSpPr>
              <p:nvPr/>
            </p:nvGrpSpPr>
            <p:grpSpPr bwMode="auto">
              <a:xfrm>
                <a:off x="3505200" y="1831975"/>
                <a:ext cx="517525" cy="377825"/>
                <a:chOff x="5746850" y="2895600"/>
                <a:chExt cx="517525" cy="377825"/>
              </a:xfrm>
            </p:grpSpPr>
            <p:pic>
              <p:nvPicPr>
                <p:cNvPr id="56" name="Picture 2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46850" y="28956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807175" y="2969568"/>
                  <a:ext cx="421910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AVS</a:t>
                  </a:r>
                </a:p>
              </p:txBody>
            </p:sp>
          </p:grpSp>
          <p:grpSp>
            <p:nvGrpSpPr>
              <p:cNvPr id="36" name="Group 29"/>
              <p:cNvGrpSpPr>
                <a:grpSpLocks/>
              </p:cNvGrpSpPr>
              <p:nvPr/>
            </p:nvGrpSpPr>
            <p:grpSpPr bwMode="auto">
              <a:xfrm>
                <a:off x="1054120" y="2438400"/>
                <a:ext cx="546080" cy="377825"/>
                <a:chOff x="6845320" y="3352800"/>
                <a:chExt cx="546080" cy="377825"/>
              </a:xfrm>
            </p:grpSpPr>
            <p:pic>
              <p:nvPicPr>
                <p:cNvPr id="54" name="Picture 21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3875" y="33528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6845320" y="3403331"/>
                  <a:ext cx="428322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ARP</a:t>
                  </a:r>
                </a:p>
              </p:txBody>
            </p:sp>
          </p:grpSp>
          <p:cxnSp>
            <p:nvCxnSpPr>
              <p:cNvPr id="37" name="Straight Connector 36"/>
              <p:cNvCxnSpPr>
                <a:endCxn id="33" idx="1"/>
              </p:cNvCxnSpPr>
              <p:nvPr/>
            </p:nvCxnSpPr>
            <p:spPr>
              <a:xfrm>
                <a:off x="1066732" y="2058543"/>
                <a:ext cx="928121" cy="12616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555495" y="2362399"/>
                <a:ext cx="439358" cy="22922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2384804" y="2362399"/>
                <a:ext cx="0" cy="52952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2667122" y="2362399"/>
                <a:ext cx="576988" cy="22567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3" idx="3"/>
                <a:endCxn id="56" idx="1"/>
              </p:cNvCxnSpPr>
              <p:nvPr/>
            </p:nvCxnSpPr>
            <p:spPr>
              <a:xfrm flipV="1">
                <a:off x="2667122" y="2021226"/>
                <a:ext cx="838132" cy="16347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1057"/>
              <p:cNvSpPr txBox="1">
                <a:spLocks noChangeArrowheads="1"/>
              </p:cNvSpPr>
              <p:nvPr/>
            </p:nvSpPr>
            <p:spPr bwMode="auto">
              <a:xfrm>
                <a:off x="879049" y="1338589"/>
                <a:ext cx="2974345" cy="312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50" b="1" dirty="0">
                    <a:solidFill>
                      <a:schemeClr val="bg1"/>
                    </a:solidFill>
                    <a:latin typeface="Arial" charset="0"/>
                  </a:rPr>
                  <a:t>FAA RESEARCH EXECUTIVE BOARD</a:t>
                </a:r>
              </a:p>
            </p:txBody>
          </p:sp>
          <p:sp>
            <p:nvSpPr>
              <p:cNvPr id="43" name="TextBox 1058"/>
              <p:cNvSpPr txBox="1">
                <a:spLocks noChangeArrowheads="1"/>
              </p:cNvSpPr>
              <p:nvPr/>
            </p:nvSpPr>
            <p:spPr bwMode="auto">
              <a:xfrm>
                <a:off x="1229192" y="1552474"/>
                <a:ext cx="22220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CHAIR - </a:t>
                </a:r>
                <a:r>
                  <a:rPr lang="en-US" altLang="en-US" sz="500" b="1" dirty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FAA RESEARCH DIRECTOR</a:t>
                </a:r>
              </a:p>
            </p:txBody>
          </p:sp>
          <p:grpSp>
            <p:nvGrpSpPr>
              <p:cNvPr id="44" name="Group 22"/>
              <p:cNvGrpSpPr>
                <a:grpSpLocks/>
              </p:cNvGrpSpPr>
              <p:nvPr/>
            </p:nvGrpSpPr>
            <p:grpSpPr bwMode="auto">
              <a:xfrm>
                <a:off x="2148084" y="2743200"/>
                <a:ext cx="518916" cy="381000"/>
                <a:chOff x="4953000" y="533400"/>
                <a:chExt cx="518916" cy="3810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4953279" y="532865"/>
                  <a:ext cx="518759" cy="38204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53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969054" y="607368"/>
                  <a:ext cx="441146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ANG</a:t>
                  </a:r>
                </a:p>
              </p:txBody>
            </p:sp>
          </p:grpSp>
          <p:grpSp>
            <p:nvGrpSpPr>
              <p:cNvPr id="45" name="Group 27"/>
              <p:cNvGrpSpPr>
                <a:grpSpLocks/>
              </p:cNvGrpSpPr>
              <p:nvPr/>
            </p:nvGrpSpPr>
            <p:grpSpPr bwMode="auto">
              <a:xfrm>
                <a:off x="625475" y="1828800"/>
                <a:ext cx="517525" cy="377825"/>
                <a:chOff x="5270869" y="536103"/>
                <a:chExt cx="517525" cy="377825"/>
              </a:xfrm>
            </p:grpSpPr>
            <p:pic>
              <p:nvPicPr>
                <p:cNvPr id="50" name="Picture 18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0869" y="536103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292503" y="609600"/>
                  <a:ext cx="477309" cy="283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 smtClean="0">
                      <a:latin typeface="Arial" charset="0"/>
                    </a:rPr>
                    <a:t>APL</a:t>
                  </a:r>
                  <a:endParaRPr lang="en-US" altLang="en-US" sz="900" b="1" dirty="0">
                    <a:latin typeface="Arial" charset="0"/>
                  </a:endParaRPr>
                </a:p>
              </p:txBody>
            </p:sp>
          </p:grpSp>
          <p:grpSp>
            <p:nvGrpSpPr>
              <p:cNvPr id="46" name="Group 30"/>
              <p:cNvGrpSpPr>
                <a:grpSpLocks/>
              </p:cNvGrpSpPr>
              <p:nvPr/>
            </p:nvGrpSpPr>
            <p:grpSpPr bwMode="auto">
              <a:xfrm>
                <a:off x="3124200" y="2438400"/>
                <a:ext cx="517525" cy="377825"/>
                <a:chOff x="7178675" y="3352800"/>
                <a:chExt cx="517525" cy="377825"/>
              </a:xfrm>
            </p:grpSpPr>
            <p:pic>
              <p:nvPicPr>
                <p:cNvPr id="48" name="Picture 2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8675" y="3352800"/>
                  <a:ext cx="517525" cy="377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9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204502" y="3426768"/>
                  <a:ext cx="415498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 b="1" dirty="0">
                      <a:latin typeface="Arial" charset="0"/>
                    </a:rPr>
                    <a:t>AST</a:t>
                  </a:r>
                </a:p>
              </p:txBody>
            </p:sp>
          </p:grpSp>
          <p:sp>
            <p:nvSpPr>
              <p:cNvPr id="47" name="TextBox 1091"/>
              <p:cNvSpPr txBox="1">
                <a:spLocks noChangeArrowheads="1"/>
              </p:cNvSpPr>
              <p:nvPr/>
            </p:nvSpPr>
            <p:spPr bwMode="auto">
              <a:xfrm>
                <a:off x="1491799" y="3238095"/>
                <a:ext cx="1805012" cy="312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b="1" dirty="0">
                    <a:solidFill>
                      <a:schemeClr val="bg1"/>
                    </a:solidFill>
                    <a:latin typeface="Arial" charset="0"/>
                  </a:rPr>
                  <a:t>FAA VOTING </a:t>
                </a:r>
                <a:r>
                  <a:rPr lang="en-US" altLang="en-US" sz="900" b="1" dirty="0" smtClean="0">
                    <a:solidFill>
                      <a:schemeClr val="bg1"/>
                    </a:solidFill>
                    <a:latin typeface="Arial" charset="0"/>
                  </a:rPr>
                  <a:t>MEMBERS</a:t>
                </a:r>
                <a:r>
                  <a:rPr lang="en-US" altLang="en-US" sz="1050" b="1" dirty="0" smtClean="0">
                    <a:solidFill>
                      <a:schemeClr val="bg1"/>
                    </a:solidFill>
                    <a:latin typeface="Arial" charset="0"/>
                  </a:rPr>
                  <a:t>*</a:t>
                </a:r>
                <a:endParaRPr lang="en-US" altLang="en-US" sz="105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29" name="Left-Right Arrow 28"/>
            <p:cNvSpPr/>
            <p:nvPr/>
          </p:nvSpPr>
          <p:spPr bwMode="auto">
            <a:xfrm>
              <a:off x="4213590" y="2728888"/>
              <a:ext cx="815610" cy="242912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Up-Down Arrow 29"/>
            <p:cNvSpPr/>
            <p:nvPr/>
          </p:nvSpPr>
          <p:spPr bwMode="auto">
            <a:xfrm>
              <a:off x="5982675" y="3657600"/>
              <a:ext cx="265725" cy="615957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1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657600"/>
              <a:ext cx="324094" cy="649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515324" y="3498775"/>
              <a:ext cx="2255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  <a:cs typeface="Arial" panose="020B0604020202020204" pitchFamily="34" charset="0"/>
                </a:rPr>
                <a:t>PORTFOLIO DEVELOPMENT </a:t>
              </a:r>
            </a:p>
            <a:p>
              <a:pPr algn="ctr"/>
              <a:r>
                <a:rPr lang="en-US" sz="1400" b="1" dirty="0" smtClean="0">
                  <a:latin typeface="+mj-lt"/>
                  <a:cs typeface="Arial" panose="020B0604020202020204" pitchFamily="34" charset="0"/>
                </a:rPr>
                <a:t>REVIEW &amp; OVERSIGHT</a:t>
              </a:r>
              <a:endParaRPr lang="en-US" sz="1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1542" y="2988405"/>
            <a:ext cx="208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 Advisory Members: </a:t>
            </a:r>
          </a:p>
          <a:p>
            <a:pPr marL="117475" indent="-117475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AFN, ATO, Weather, NextGen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8307" y="5828956"/>
            <a:ext cx="6294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**Note: 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Space Advisory Committee is Commercial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Space Transportation Advisory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(CSTAC)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74676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en-US" sz="1800" b="1" i="1" dirty="0" smtClean="0">
                <a:solidFill>
                  <a:schemeClr val="tx1"/>
                </a:solidFill>
              </a:rPr>
              <a:t>Use “Outcomes”, “Goals</a:t>
            </a:r>
            <a:r>
              <a:rPr lang="en-US" sz="1800" b="1" i="1" dirty="0">
                <a:solidFill>
                  <a:schemeClr val="tx1"/>
                </a:solidFill>
              </a:rPr>
              <a:t>”, “Objectives” and “Outputs” </a:t>
            </a:r>
            <a:r>
              <a:rPr lang="en-US" sz="1800" b="1" i="1" dirty="0" smtClean="0">
                <a:solidFill>
                  <a:schemeClr val="tx1"/>
                </a:solidFill>
              </a:rPr>
              <a:t>as </a:t>
            </a:r>
            <a:r>
              <a:rPr lang="en-US" sz="1800" b="1" i="1" dirty="0">
                <a:solidFill>
                  <a:schemeClr val="tx1"/>
                </a:solidFill>
              </a:rPr>
              <a:t>forward looking research planning </a:t>
            </a:r>
            <a:r>
              <a:rPr lang="en-US" sz="1800" b="1" i="1" dirty="0" smtClean="0">
                <a:solidFill>
                  <a:schemeClr val="tx1"/>
                </a:solidFill>
              </a:rPr>
              <a:t>terms</a:t>
            </a:r>
            <a:endParaRPr lang="en-US" sz="1800" b="1" i="1" dirty="0">
              <a:solidFill>
                <a:schemeClr val="tx1"/>
              </a:solidFill>
            </a:endParaRPr>
          </a:p>
          <a:p>
            <a:pPr>
              <a:buClrTx/>
            </a:pPr>
            <a:endParaRPr lang="en-US" sz="1600" b="1" i="1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Outcome: </a:t>
            </a:r>
            <a:r>
              <a:rPr lang="en-US" sz="1600" i="1" dirty="0" smtClean="0">
                <a:solidFill>
                  <a:schemeClr val="tx1"/>
                </a:solidFill>
              </a:rPr>
              <a:t>Principles that serve as the foundation for FAA’s research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Goal</a:t>
            </a:r>
            <a:r>
              <a:rPr lang="en-US" sz="1600" dirty="0">
                <a:solidFill>
                  <a:schemeClr val="tx1"/>
                </a:solidFill>
              </a:rPr>
              <a:t>: A domain of new information or knowledge discovery toward which research investments are directed in order to support the pursuit of an operational outcome or agency level strategic priority;</a:t>
            </a: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Objective</a:t>
            </a:r>
            <a:r>
              <a:rPr lang="en-US" sz="1600" dirty="0">
                <a:solidFill>
                  <a:schemeClr val="tx1"/>
                </a:solidFill>
              </a:rPr>
              <a:t>:  The demonstrable production of new information or knowledge that result from </a:t>
            </a:r>
            <a:r>
              <a:rPr lang="en-US" sz="1600" dirty="0" smtClean="0">
                <a:solidFill>
                  <a:schemeClr val="tx1"/>
                </a:solidFill>
              </a:rPr>
              <a:t>an investment </a:t>
            </a:r>
            <a:r>
              <a:rPr lang="en-US" sz="1600" dirty="0">
                <a:solidFill>
                  <a:schemeClr val="tx1"/>
                </a:solidFill>
              </a:rPr>
              <a:t>in the research </a:t>
            </a:r>
            <a:r>
              <a:rPr lang="en-US" sz="1600" dirty="0" smtClean="0">
                <a:solidFill>
                  <a:schemeClr val="tx1"/>
                </a:solidFill>
              </a:rPr>
              <a:t>portfolio;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600" b="1" i="1" dirty="0" smtClean="0">
                <a:solidFill>
                  <a:schemeClr val="tx1"/>
                </a:solidFill>
              </a:rPr>
              <a:t>Output</a:t>
            </a:r>
            <a:r>
              <a:rPr lang="en-US" sz="1600" dirty="0">
                <a:solidFill>
                  <a:schemeClr val="tx1"/>
                </a:solidFill>
              </a:rPr>
              <a:t>: Tangible product </a:t>
            </a:r>
            <a:r>
              <a:rPr lang="en-US" sz="1600" dirty="0" smtClean="0">
                <a:solidFill>
                  <a:schemeClr val="tx1"/>
                </a:solidFill>
              </a:rPr>
              <a:t>or </a:t>
            </a:r>
            <a:r>
              <a:rPr lang="en-US" sz="1600" dirty="0">
                <a:solidFill>
                  <a:schemeClr val="tx1"/>
                </a:solidFill>
              </a:rPr>
              <a:t>deliverable from a distinctive investment which contributes toward the achievement of a specified objective;  </a:t>
            </a:r>
          </a:p>
          <a:p>
            <a:pPr marL="812800" marR="5080" lvl="1" indent="-342900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739775" marR="5080" lvl="1" indent="-269875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  <a:tabLst>
                <a:tab pos="354965" algn="l"/>
                <a:tab pos="355600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dirty="0" smtClean="0"/>
              <a:t> NARP Redesign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Terminology</a:t>
            </a:r>
            <a:endParaRPr lang="en-US" altLang="en-US" sz="2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3999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Briefing Purpose</a:t>
            </a:r>
            <a:endParaRPr lang="en-US" altLang="en-US" sz="2400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447800"/>
            <a:ext cx="64008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2000" b="1" dirty="0">
                <a:solidFill>
                  <a:schemeClr val="tx1"/>
                </a:solidFill>
              </a:rPr>
              <a:t>To share direction and obtain feedback on: </a:t>
            </a:r>
            <a:endParaRPr lang="en-US" sz="2000" dirty="0">
              <a:solidFill>
                <a:schemeClr val="tx1"/>
              </a:solidFill>
            </a:endParaRPr>
          </a:p>
          <a:p>
            <a:pPr marL="469900" lvl="1">
              <a:tabLst>
                <a:tab pos="354965" algn="l"/>
                <a:tab pos="355600" algn="l"/>
              </a:tabLst>
            </a:pPr>
            <a:endParaRPr lang="en-US" sz="1600" b="1" spc="-5" dirty="0">
              <a:solidFill>
                <a:schemeClr val="tx1"/>
              </a:solidFill>
            </a:endParaRPr>
          </a:p>
          <a:p>
            <a:pPr marL="185737" lvl="1" indent="0">
              <a:buClrTx/>
              <a:buSzPct val="100000"/>
              <a:buNone/>
              <a:tabLst>
                <a:tab pos="354965" algn="l"/>
                <a:tab pos="355600" algn="l"/>
              </a:tabLst>
            </a:pPr>
            <a:r>
              <a:rPr lang="en-US" sz="2000" b="1" spc="-5" dirty="0">
                <a:solidFill>
                  <a:schemeClr val="tx1"/>
                </a:solidFill>
              </a:rPr>
              <a:t>FAA’s National Aviation Research </a:t>
            </a:r>
            <a:r>
              <a:rPr lang="en-US" sz="2000" b="1" spc="-5" dirty="0" smtClean="0">
                <a:solidFill>
                  <a:schemeClr val="tx1"/>
                </a:solidFill>
              </a:rPr>
              <a:t>Plan Redesign</a:t>
            </a:r>
            <a:endParaRPr lang="en-US" sz="2000" b="1" spc="-5" dirty="0">
              <a:solidFill>
                <a:schemeClr val="tx1"/>
              </a:solidFill>
            </a:endParaRPr>
          </a:p>
          <a:p>
            <a:pPr marL="869950" lvl="1" indent="-342900"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chemeClr val="tx1"/>
                </a:solidFill>
              </a:rPr>
              <a:t>Research Planning Framework</a:t>
            </a:r>
          </a:p>
          <a:p>
            <a:pPr marL="869950" lvl="1" indent="-342900">
              <a:buClrTx/>
              <a:buSzPct val="100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 smtClean="0">
                <a:solidFill>
                  <a:schemeClr val="tx1"/>
                </a:solidFill>
              </a:rPr>
              <a:t>Draft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tx1"/>
                </a:solidFill>
              </a:rPr>
              <a:t>Outcomes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>
                <a:solidFill>
                  <a:schemeClr val="tx1"/>
                </a:solidFill>
              </a:rPr>
              <a:t>Goals</a:t>
            </a:r>
          </a:p>
          <a:p>
            <a:pPr marL="1270000" lvl="2" indent="-342900">
              <a:buClrTx/>
              <a:buFont typeface="Symbol" panose="05050102010706020507" pitchFamily="18" charset="2"/>
              <a:buChar char="-"/>
              <a:tabLst>
                <a:tab pos="354965" algn="l"/>
                <a:tab pos="355600" algn="l"/>
              </a:tabLst>
            </a:pPr>
            <a:r>
              <a:rPr lang="en-US" sz="1800" spc="-5" dirty="0" smtClean="0">
                <a:solidFill>
                  <a:schemeClr val="tx1"/>
                </a:solidFill>
              </a:rPr>
              <a:t>Objectives</a:t>
            </a:r>
            <a:endParaRPr lang="en-US" sz="1800" spc="-5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3999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FAA Research and Development </a:t>
            </a:r>
            <a:br>
              <a:rPr lang="en-US" altLang="en-US" sz="2800" dirty="0" smtClean="0"/>
            </a:br>
            <a:r>
              <a:rPr lang="en-US" altLang="en-US" sz="2400" i="1" dirty="0" smtClean="0"/>
              <a:t>Executive 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FAA’s Research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Multiyear investment to advance knowledge, technology and methods to support FAA safety, efficiency and environmental mission objectives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appropriation sources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Engineering and Development (RE&amp;D</a:t>
            </a: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Safety, Efficiency, Environmental and Mission Support (21 BLIs)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</a:t>
            </a: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aircraft safety and environment (noise and emissions)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research thrust aimed at informing regulatory activity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Equipment (F&amp;E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Technology Development &amp; Prototyping (ATD&amp;P)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NextGen Portfolios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Advanced Aviation Systems Development (CAASD)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Program (AIP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Technology Research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Cooperative Research</a:t>
            </a:r>
            <a:endParaRPr lang="en-US" alt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by industry, academia, </a:t>
            </a:r>
            <a:r>
              <a:rPr lang="en-US" altLang="en-US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altLang="en-US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agencies, and in-house FAA staff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800" dirty="0" smtClean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3999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FAA Research and Development </a:t>
            </a:r>
            <a:br>
              <a:rPr lang="en-US" altLang="en-US" sz="2800" dirty="0" smtClean="0"/>
            </a:br>
            <a:r>
              <a:rPr lang="en-US" altLang="en-US" sz="2400" i="1" dirty="0" smtClean="0"/>
              <a:t>Executive Summary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National Aviation Research Plan (NARP) is the FAA's </a:t>
            </a:r>
            <a:r>
              <a:rPr lang="en-US" sz="1800" dirty="0" smtClean="0">
                <a:solidFill>
                  <a:schemeClr val="tx1"/>
                </a:solidFill>
              </a:rPr>
              <a:t>plan </a:t>
            </a:r>
            <a:r>
              <a:rPr lang="en-US" sz="1800" dirty="0">
                <a:solidFill>
                  <a:schemeClr val="tx1"/>
                </a:solidFill>
              </a:rPr>
              <a:t>to ensure that research and development (R&amp;D) investments are well managed, deliver results, and sufficiently address national aviation priorities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5 year R&amp;D planning outlook across safety/efficiency/environmental principles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Aligns </a:t>
            </a: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investments with FAA/DOT strategic priorities</a:t>
            </a:r>
          </a:p>
          <a:p>
            <a:pPr lvl="1">
              <a:buClrTx/>
              <a:buSzPct val="100000"/>
              <a:buFont typeface="Symbol" panose="05050102010706020507" pitchFamily="18" charset="2"/>
              <a:buChar char=""/>
            </a:pPr>
            <a:r>
              <a:rPr lang="en-US" alt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Companion Annual R&amp;D Review highlights yearly program performance and </a:t>
            </a:r>
            <a:r>
              <a:rPr lang="en-US" altLang="en-US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lang="en-US" sz="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>
                <a:solidFill>
                  <a:schemeClr val="tx1"/>
                </a:solidFill>
              </a:rPr>
              <a:t>Section 44501(c) of Title 49 of the United States Code (49 U.S.C. § 44501(c)) </a:t>
            </a:r>
            <a:r>
              <a:rPr lang="en-US" sz="1800" b="1" dirty="0">
                <a:solidFill>
                  <a:schemeClr val="tx1"/>
                </a:solidFill>
              </a:rPr>
              <a:t>requires the Administrator of the FAA to submit the NARP to Congress annually with the President's Budget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Tx/>
            </a:pPr>
            <a:r>
              <a:rPr lang="en-US" sz="1800" dirty="0">
                <a:solidFill>
                  <a:schemeClr val="tx1"/>
                </a:solidFill>
              </a:rPr>
              <a:t>The NARP highlights and reports on applied R&amp;D as defined by the Office of Management and Budget (OMB) Circular </a:t>
            </a:r>
            <a:r>
              <a:rPr lang="en-US" sz="1800" dirty="0" smtClean="0">
                <a:solidFill>
                  <a:schemeClr val="tx1"/>
                </a:solidFill>
              </a:rPr>
              <a:t>A-11 </a:t>
            </a: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800" dirty="0" smtClean="0">
                <a:latin typeface="Tahoma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B035F-7F32-4271-AEEA-ACBE679971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Research Planning</a:t>
            </a:r>
            <a:r>
              <a:rPr lang="en-US" sz="600" dirty="0"/>
              <a:t/>
            </a:r>
            <a:br>
              <a:rPr lang="en-US" sz="600" dirty="0"/>
            </a:br>
            <a:r>
              <a:rPr lang="en-US" sz="2400" i="1" dirty="0" smtClean="0"/>
              <a:t>Feedback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781214" y="1213277"/>
            <a:ext cx="76543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Advisory Committee (REDAC) 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May, 2016:  REDAC chair’s letter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 Administrator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Huerta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457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REDAC also identified the need for a high level research strategy and plan which coordinates research across the research areas of the agency.  We strongly support the plan to develop such a strategy and offer any assistance which would be effective.”</a:t>
            </a:r>
          </a:p>
          <a:p>
            <a:pPr lvl="1">
              <a:spcBef>
                <a:spcPts val="12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REDAC Questions:</a:t>
            </a:r>
          </a:p>
          <a:p>
            <a:pPr marL="684213" lvl="1"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FAA’s Research and Development Strategy?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there a strategic context for the agency’s R&amp;D investments?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is research aligned with FAA’s mission and operational outcomes?</a:t>
            </a:r>
          </a:p>
          <a:p>
            <a:pPr marL="1257300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What are Interagency, Industry, and Centers of Excellence work activities</a:t>
            </a:r>
            <a:r>
              <a:rPr lang="en-US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Accountability Office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FAA’S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(Feb. 2017)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Preliminary general observations: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forward looking outlook – aware of NARP redesign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transparent prioritization process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Areas for improvement in fulfilling statutory requirement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761" y="4005605"/>
            <a:ext cx="8650222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8" y="0"/>
            <a:ext cx="9143999" cy="1006483"/>
          </a:xfrm>
        </p:spPr>
        <p:txBody>
          <a:bodyPr/>
          <a:lstStyle/>
          <a:p>
            <a:pPr marL="522287" indent="-285750" algn="ctr">
              <a:spcBef>
                <a:spcPts val="600"/>
              </a:spcBef>
            </a:pPr>
            <a:r>
              <a:rPr lang="en-US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Aviation Research Plan Redesign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8369"/>
            <a:ext cx="8229600" cy="4525963"/>
          </a:xfrm>
        </p:spPr>
        <p:txBody>
          <a:bodyPr/>
          <a:lstStyle/>
          <a:p>
            <a:pPr marL="1828800" indent="-1593850" defTabSz="739775">
              <a:spcBef>
                <a:spcPts val="1200"/>
              </a:spcBef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     Improve FAA’s Research Plan to</a:t>
            </a:r>
            <a:r>
              <a:rPr lang="en-US" sz="2000" b="1" i="1" dirty="0" smtClean="0">
                <a:solidFill>
                  <a:schemeClr val="tx1"/>
                </a:solidFill>
              </a:rPr>
              <a:t> better express Research &amp; Development strategy and priorities</a:t>
            </a:r>
          </a:p>
          <a:p>
            <a:pPr marL="236537" indent="0">
              <a:spcBef>
                <a:spcPts val="180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Performer: 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Executive Board (REB) </a:t>
            </a:r>
          </a:p>
          <a:p>
            <a:pPr marL="236537" indent="0">
              <a:spcBef>
                <a:spcPts val="600"/>
              </a:spcBef>
              <a:buClrTx/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Timeframe: </a:t>
            </a:r>
            <a:r>
              <a:rPr 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NARP</a:t>
            </a:r>
            <a:endParaRPr lang="en-US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6537" indent="0">
              <a:spcBef>
                <a:spcPts val="600"/>
              </a:spcBef>
              <a:buClrTx/>
              <a:buSzPct val="100000"/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End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Product: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i="1" dirty="0">
                <a:solidFill>
                  <a:schemeClr val="tx1"/>
                </a:solidFill>
              </a:rPr>
              <a:t>driving forces</a:t>
            </a:r>
            <a:r>
              <a:rPr lang="en-US" sz="1600" dirty="0">
                <a:solidFill>
                  <a:schemeClr val="tx1"/>
                </a:solidFill>
              </a:rPr>
              <a:t> for research (Vision)  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i="1" dirty="0">
                <a:solidFill>
                  <a:schemeClr val="tx1"/>
                </a:solidFill>
              </a:rPr>
              <a:t>big picture</a:t>
            </a:r>
            <a:r>
              <a:rPr lang="en-US" sz="1600" dirty="0">
                <a:solidFill>
                  <a:schemeClr val="tx1"/>
                </a:solidFill>
              </a:rPr>
              <a:t> (Strategy)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b="1" i="1" dirty="0" smtClean="0">
                <a:solidFill>
                  <a:schemeClr val="tx1"/>
                </a:solidFill>
              </a:rPr>
              <a:t>Prioritizes </a:t>
            </a:r>
            <a:r>
              <a:rPr lang="en-US" sz="1600" dirty="0" smtClean="0">
                <a:solidFill>
                  <a:schemeClr val="tx1"/>
                </a:solidFill>
              </a:rPr>
              <a:t>research (results focused) </a:t>
            </a:r>
            <a:endParaRPr lang="en-US" alt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Leverages </a:t>
            </a:r>
            <a:r>
              <a:rPr lang="en-US" altLang="en-US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aligns investments 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 FAA, Academia, Interagency, Partnerships)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alt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</a:t>
            </a:r>
            <a:r>
              <a:rPr lang="en-US" altLang="en-US" sz="16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technologies </a:t>
            </a: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knowledge gaps</a:t>
            </a:r>
          </a:p>
          <a:p>
            <a:pPr marL="914400" lvl="2" indent="-225425">
              <a:spcBef>
                <a:spcPts val="0"/>
              </a:spcBef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Communicates </a:t>
            </a:r>
            <a:r>
              <a:rPr lang="en-US" sz="1600" dirty="0">
                <a:solidFill>
                  <a:schemeClr val="tx1"/>
                </a:solidFill>
              </a:rPr>
              <a:t>budget </a:t>
            </a:r>
            <a:r>
              <a:rPr lang="en-US" sz="1600" dirty="0" smtClean="0">
                <a:solidFill>
                  <a:schemeClr val="tx1"/>
                </a:solidFill>
              </a:rPr>
              <a:t>decision </a:t>
            </a:r>
            <a:r>
              <a:rPr lang="en-US" sz="1600" b="1" i="1" dirty="0" smtClean="0">
                <a:solidFill>
                  <a:schemeClr val="tx1"/>
                </a:solidFill>
              </a:rPr>
              <a:t>impacts/mitigations/alternatives</a:t>
            </a:r>
            <a:r>
              <a:rPr lang="en-US" sz="1600" dirty="0" smtClean="0">
                <a:solidFill>
                  <a:schemeClr val="tx1"/>
                </a:solidFill>
              </a:rPr>
              <a:t> on research</a:t>
            </a:r>
          </a:p>
          <a:p>
            <a:pPr marL="1257300" indent="-1022350">
              <a:spcBef>
                <a:spcPts val="600"/>
              </a:spcBef>
              <a:buClrTx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Support: </a:t>
            </a:r>
            <a:r>
              <a:rPr lang="en-US" altLang="en-US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REDAC by providing status and obtaining input on redesign efforts</a:t>
            </a:r>
          </a:p>
          <a:p>
            <a:pPr lvl="2">
              <a:buClrTx/>
              <a:buSzPct val="100000"/>
            </a:pPr>
            <a:endParaRPr lang="en-US" sz="1400" dirty="0">
              <a:solidFill>
                <a:schemeClr val="tx1"/>
              </a:solidFill>
            </a:endParaRPr>
          </a:p>
          <a:p>
            <a:pPr marL="522287" indent="-285750"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1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/>
          </a:p>
          <a:p>
            <a:pPr lvl="1"/>
            <a:endParaRPr lang="en-US" sz="2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599" y="5410200"/>
            <a:ext cx="79248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85850" lvl="0" indent="-1085850" algn="ctr" defTabSz="455613" eaLnBrk="0" hangingPunct="0">
              <a:spcBef>
                <a:spcPct val="20000"/>
              </a:spcBef>
              <a:buClr>
                <a:srgbClr val="9BBB59"/>
              </a:buClr>
            </a:pPr>
            <a:r>
              <a:rPr lang="en-US" sz="1600" b="1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Challenge: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Communicating </a:t>
            </a:r>
            <a:r>
              <a:rPr lang="en-US" sz="1600" i="1" dirty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a coherent long-range research strategy while meeting highly prescriptive statutory </a:t>
            </a:r>
            <a:r>
              <a:rPr lang="en-US" sz="1600" i="1" dirty="0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t>requirement</a:t>
            </a:r>
            <a:endParaRPr lang="en-US" sz="1600" i="1" dirty="0">
              <a:solidFill>
                <a:srgbClr val="1F497D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0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6860" y="1"/>
            <a:ext cx="9227060" cy="7162800"/>
            <a:chOff x="-24816" y="0"/>
            <a:chExt cx="9227060" cy="6947208"/>
          </a:xfrm>
        </p:grpSpPr>
        <p:grpSp>
          <p:nvGrpSpPr>
            <p:cNvPr id="72" name="Group 71"/>
            <p:cNvGrpSpPr/>
            <p:nvPr/>
          </p:nvGrpSpPr>
          <p:grpSpPr>
            <a:xfrm>
              <a:off x="-12303" y="0"/>
              <a:ext cx="9195329" cy="6947208"/>
              <a:chOff x="-12303" y="0"/>
              <a:chExt cx="9195329" cy="69472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149"/>
                <a:ext cx="9144000" cy="693605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303" y="0"/>
                <a:ext cx="9195329" cy="6123531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24816" y="685800"/>
              <a:ext cx="9227060" cy="5244900"/>
              <a:chOff x="-21833" y="522252"/>
              <a:chExt cx="9227060" cy="52449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1213" y="4593914"/>
                <a:ext cx="7680960" cy="182880"/>
              </a:xfrm>
              <a:prstGeom prst="rect">
                <a:avLst/>
              </a:prstGeom>
              <a:gradFill>
                <a:gsLst>
                  <a:gs pos="82000">
                    <a:srgbClr val="4FCE1C">
                      <a:lumMod val="74000"/>
                      <a:alpha val="78000"/>
                    </a:srgbClr>
                  </a:gs>
                  <a:gs pos="68000">
                    <a:srgbClr val="6DB1C1"/>
                  </a:gs>
                  <a:gs pos="16000">
                    <a:srgbClr val="4FCE1C">
                      <a:lumMod val="74000"/>
                      <a:alpha val="80000"/>
                    </a:srgbClr>
                  </a:gs>
                  <a:gs pos="32000">
                    <a:srgbClr val="6DB1C1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50800" stA="47000" endPos="77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6810554" y="2171991"/>
                <a:ext cx="1193800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Digital Systems</a:t>
                </a:r>
              </a:p>
            </p:txBody>
          </p:sp>
          <p:pic>
            <p:nvPicPr>
              <p:cNvPr id="12" name="Picture 6" descr="M:\Graphics\Diagrams\EndToEnd_7phasesofFlight\2016_August\images\05_digital_systems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7780" y="1504940"/>
                <a:ext cx="918534" cy="696380"/>
              </a:xfrm>
              <a:prstGeom prst="rect">
                <a:avLst/>
              </a:prstGeom>
              <a:noFill/>
              <a:effectLst>
                <a:outerShdw blurRad="114300" dist="63500" dir="2700000" algn="ctr" rotWithShape="0">
                  <a:srgbClr val="000000">
                    <a:alpha val="5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 bwMode="auto">
              <a:xfrm>
                <a:off x="2347227" y="5376747"/>
                <a:ext cx="115547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Human Engineering</a:t>
                </a:r>
              </a:p>
            </p:txBody>
          </p:sp>
          <p:pic>
            <p:nvPicPr>
              <p:cNvPr id="14" name="Picture 8" descr="M:\Graphics\Diagrams\EndToEnd_7phasesofFlight\2016_August\images\07_human_factors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948" y="4495800"/>
                <a:ext cx="1155479" cy="92771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</a:ln>
              <a:effectLst>
                <a:outerShdw blurRad="114300" dist="63500" dir="2700000" algn="ctr" rotWithShape="0">
                  <a:srgbClr val="000000">
                    <a:alpha val="52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 bwMode="auto">
              <a:xfrm>
                <a:off x="1053589" y="2273294"/>
                <a:ext cx="1117119" cy="117785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383406" y="1148436"/>
                <a:ext cx="44356" cy="2166006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773194" y="2535270"/>
                <a:ext cx="152173" cy="91587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H="1">
                <a:off x="3432818" y="1462394"/>
                <a:ext cx="382887" cy="1609009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H="1">
                <a:off x="4574372" y="1752364"/>
                <a:ext cx="268350" cy="115457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H="1">
                <a:off x="6925414" y="2395028"/>
                <a:ext cx="1055965" cy="27664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5883534" y="1550527"/>
                <a:ext cx="73006" cy="161072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6875074" y="3208224"/>
                <a:ext cx="1271524" cy="39663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sp>
            <p:nvSpPr>
              <p:cNvPr id="23" name="Oval 22"/>
              <p:cNvSpPr/>
              <p:nvPr/>
            </p:nvSpPr>
            <p:spPr bwMode="auto">
              <a:xfrm>
                <a:off x="4452257" y="3562221"/>
                <a:ext cx="404285" cy="135860"/>
              </a:xfrm>
              <a:prstGeom prst="ellipse">
                <a:avLst/>
              </a:prstGeom>
              <a:solidFill>
                <a:srgbClr val="9F9F9F">
                  <a:alpha val="18824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83639" y="3355759"/>
                <a:ext cx="822263" cy="378041"/>
              </a:xfrm>
              <a:prstGeom prst="rect">
                <a:avLst/>
              </a:prstGeom>
            </p:spPr>
          </p:pic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6086977" y="2201320"/>
                <a:ext cx="870803" cy="94070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pic>
            <p:nvPicPr>
              <p:cNvPr id="26" name="Picture 4" descr="Image result for spaceX ship imag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756" y="522252"/>
                <a:ext cx="886450" cy="63174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 bwMode="auto">
              <a:xfrm>
                <a:off x="2235200" y="1131852"/>
                <a:ext cx="11938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Commercial Space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>
                <a:off x="1085197" y="3355759"/>
                <a:ext cx="678849" cy="273164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-21833" y="838200"/>
                <a:ext cx="9227060" cy="4928952"/>
                <a:chOff x="-21833" y="838200"/>
                <a:chExt cx="9227060" cy="4928952"/>
              </a:xfrm>
            </p:grpSpPr>
            <p:sp>
              <p:nvSpPr>
                <p:cNvPr id="49" name="TextBox 48"/>
                <p:cNvSpPr txBox="1"/>
                <p:nvPr/>
              </p:nvSpPr>
              <p:spPr bwMode="auto">
                <a:xfrm>
                  <a:off x="-21833" y="2527067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Airport and Terminal</a:t>
                  </a:r>
                </a:p>
              </p:txBody>
            </p:sp>
            <p:pic>
              <p:nvPicPr>
                <p:cNvPr id="50" name="Picture 2" descr="M:\Graphics\Diagrams\EndToEnd_7phasesofFlight\2016_August\images\01_airport_markings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800" y="1883272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TextBox 50"/>
                <p:cNvSpPr txBox="1"/>
                <p:nvPr/>
              </p:nvSpPr>
              <p:spPr bwMode="auto">
                <a:xfrm>
                  <a:off x="137427" y="3889404"/>
                  <a:ext cx="89692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Pavement</a:t>
                  </a:r>
                </a:p>
              </p:txBody>
            </p:sp>
            <p:pic>
              <p:nvPicPr>
                <p:cNvPr id="52" name="Picture 3" descr="M:\Graphics\Diagrams\EndToEnd_7phasesofFlight\2016_August\images\02_pavement.jp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417" y="3195256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TextBox 52"/>
                <p:cNvSpPr txBox="1"/>
                <p:nvPr/>
              </p:nvSpPr>
              <p:spPr bwMode="auto">
                <a:xfrm>
                  <a:off x="4749800" y="1946696"/>
                  <a:ext cx="1193800" cy="3357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Aircraft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Structures</a:t>
                  </a:r>
                </a:p>
              </p:txBody>
            </p:sp>
            <p:pic>
              <p:nvPicPr>
                <p:cNvPr id="54" name="Picture 4" descr="M:\Graphics\Diagrams\EndToEnd_7phasesofFlight\2016_August\images\03_structures.jp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60" y="12954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TextBox 54"/>
                <p:cNvSpPr txBox="1"/>
                <p:nvPr/>
              </p:nvSpPr>
              <p:spPr bwMode="auto">
                <a:xfrm>
                  <a:off x="7876314" y="2501220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Weather</a:t>
                  </a:r>
                </a:p>
              </p:txBody>
            </p:sp>
            <p:pic>
              <p:nvPicPr>
                <p:cNvPr id="56" name="Picture 7" descr="M:\Graphics\Diagrams\EndToEnd_7phasesofFlight\2016_August\images\06_weather.jp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1303" y="183889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TextBox 56"/>
                <p:cNvSpPr txBox="1"/>
                <p:nvPr/>
              </p:nvSpPr>
              <p:spPr bwMode="auto">
                <a:xfrm>
                  <a:off x="5816600" y="1550527"/>
                  <a:ext cx="1193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Propulsion and Fuel systems</a:t>
                  </a:r>
                </a:p>
              </p:txBody>
            </p:sp>
            <p:pic>
              <p:nvPicPr>
                <p:cNvPr id="58" name="Picture 10" descr="M:\Graphics\Diagrams\EndToEnd_7phasesofFlight\2016_August\images\09_propulsions.jp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6540" y="854148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TextBox 58"/>
                <p:cNvSpPr txBox="1"/>
                <p:nvPr/>
              </p:nvSpPr>
              <p:spPr bwMode="auto">
                <a:xfrm>
                  <a:off x="3683000" y="1510249"/>
                  <a:ext cx="1193800" cy="2308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Fire Safety</a:t>
                  </a:r>
                </a:p>
              </p:txBody>
            </p:sp>
            <p:pic>
              <p:nvPicPr>
                <p:cNvPr id="60" name="Picture 11" descr="M:\Graphics\Diagrams\EndToEnd_7phasesofFlight\2016_August\images\10_fire_safety.jpg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705" y="838200"/>
                  <a:ext cx="918534" cy="69638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TextBox 60"/>
                <p:cNvSpPr txBox="1"/>
                <p:nvPr/>
              </p:nvSpPr>
              <p:spPr bwMode="auto">
                <a:xfrm>
                  <a:off x="2438400" y="2525179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UAS</a:t>
                  </a:r>
                </a:p>
              </p:txBody>
            </p:sp>
            <p:pic>
              <p:nvPicPr>
                <p:cNvPr id="62" name="Picture 12" descr="M:\Graphics\Diagrams\EndToEnd_7phasesofFlight\2016_August\images\11_UAS.jpg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3870" y="1828800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TextBox 62"/>
                <p:cNvSpPr txBox="1"/>
                <p:nvPr/>
              </p:nvSpPr>
              <p:spPr bwMode="auto">
                <a:xfrm>
                  <a:off x="8011427" y="3784684"/>
                  <a:ext cx="1193800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Icing</a:t>
                  </a:r>
                </a:p>
              </p:txBody>
            </p:sp>
            <p:pic>
              <p:nvPicPr>
                <p:cNvPr id="64" name="Picture 13" descr="M:\Graphics\Diagrams\EndToEnd_7phasesofFlight\2016_August\images\12_deicing.jpg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46596" y="3088305"/>
                  <a:ext cx="918534" cy="696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TextBox 64"/>
                <p:cNvSpPr txBox="1"/>
                <p:nvPr/>
              </p:nvSpPr>
              <p:spPr bwMode="auto">
                <a:xfrm>
                  <a:off x="4023627" y="5423514"/>
                  <a:ext cx="1190957" cy="2308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Cyber Security</a:t>
                  </a:r>
                </a:p>
              </p:txBody>
            </p:sp>
            <p:pic>
              <p:nvPicPr>
                <p:cNvPr id="66" name="Picture 14" descr="M:\Graphics\Diagrams\EndToEnd_7phasesofFlight\2016_August\images\13_cyber_security.jpg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3627" y="4495800"/>
                  <a:ext cx="1163135" cy="911388"/>
                </a:xfrm>
                <a:prstGeom prst="rect">
                  <a:avLst/>
                </a:prstGeom>
                <a:noFill/>
                <a:effectLst>
                  <a:outerShdw blurRad="114300" dist="63500" dir="2700000" algn="ctr" rotWithShape="0">
                    <a:srgbClr val="000000">
                      <a:alpha val="52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TextBox 66"/>
                <p:cNvSpPr txBox="1"/>
                <p:nvPr/>
              </p:nvSpPr>
              <p:spPr bwMode="auto">
                <a:xfrm>
                  <a:off x="5623827" y="5397820"/>
                  <a:ext cx="116667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System Safety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Management</a:t>
                  </a:r>
                </a:p>
              </p:txBody>
            </p:sp>
            <p:pic>
              <p:nvPicPr>
                <p:cNvPr id="68" name="Picture 15" descr="M:\Graphics\Diagrams\EndToEnd_7phasesofFlight\2016_August\images\14_safety_mngt_sys.jpg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7627" y="4495800"/>
                  <a:ext cx="1166678" cy="901280"/>
                </a:xfrm>
                <a:prstGeom prst="rect">
                  <a:avLst/>
                </a:prstGeom>
                <a:noFill/>
                <a:effectLst>
                  <a:outerShdw blurRad="114300" dist="63500" dir="2700000" algn="ctr" rotWithShape="0">
                    <a:srgbClr val="000000">
                      <a:alpha val="52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2" descr="C:\Users\jim ctr white\Pictures\Accidents\plane-sunflowers-cropped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95427" y="4495800"/>
                  <a:ext cx="1103987" cy="88928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TextBox 69"/>
                <p:cNvSpPr txBox="1"/>
                <p:nvPr/>
              </p:nvSpPr>
              <p:spPr bwMode="auto">
                <a:xfrm>
                  <a:off x="6843027" y="5378570"/>
                  <a:ext cx="139898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Environment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and Energy/Fuels</a:t>
                  </a:r>
                </a:p>
              </p:txBody>
            </p:sp>
          </p:grpSp>
          <p:pic>
            <p:nvPicPr>
              <p:cNvPr id="30" name="Picture 16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777" y="862268"/>
                <a:ext cx="918534" cy="697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 bwMode="auto">
              <a:xfrm>
                <a:off x="977527" y="1514509"/>
                <a:ext cx="105271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Air Traffic Management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>
                <a:off x="1920957" y="1338716"/>
                <a:ext cx="380939" cy="1973895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/>
                </a:solidFill>
                <a:prstDash val="solid"/>
                <a:headEnd type="oval" w="sm" len="sm"/>
                <a:tailEnd type="oval" w="sm" len="sm"/>
              </a:ln>
              <a:effectLst>
                <a:outerShdw blurRad="38100" dist="12700" dir="8100000" algn="tr" rotWithShape="0">
                  <a:srgbClr val="000000">
                    <a:alpha val="65000"/>
                  </a:srgbClr>
                </a:outerShdw>
              </a:effectLst>
              <a:extLst/>
            </p:spPr>
          </p:cxnSp>
        </p:grpSp>
      </p:grp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2229"/>
            <a:ext cx="1195081" cy="97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TextBox 90"/>
          <p:cNvSpPr txBox="1"/>
          <p:nvPr/>
        </p:nvSpPr>
        <p:spPr bwMode="auto">
          <a:xfrm>
            <a:off x="1035572" y="5731622"/>
            <a:ext cx="115547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Mission Support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 bwMode="auto">
          <a:xfrm>
            <a:off x="6950" y="-152400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092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186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279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373" algn="ctr" defTabSz="457092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Slide Number Placeholder 1"/>
          <p:cNvSpPr txBox="1">
            <a:spLocks/>
          </p:cNvSpPr>
          <p:nvPr/>
        </p:nvSpPr>
        <p:spPr>
          <a:xfrm>
            <a:off x="3640138" y="6486525"/>
            <a:ext cx="2133600" cy="234950"/>
          </a:xfrm>
          <a:prstGeom prst="rect">
            <a:avLst/>
          </a:prstGeom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900" b="1" kern="1200">
                <a:solidFill>
                  <a:srgbClr val="898989"/>
                </a:solidFill>
                <a:latin typeface="Calibri" pitchFamily="34" charset="0"/>
                <a:ea typeface="ＭＳ Ｐゴシック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NARP Purpose/Requirements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312606"/>
            <a:ext cx="8001000" cy="4402394"/>
          </a:xfrm>
        </p:spPr>
        <p:txBody>
          <a:bodyPr/>
          <a:lstStyle/>
          <a:p>
            <a:pPr marL="1258888" indent="-1258888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Purpose:  </a:t>
            </a:r>
            <a:r>
              <a:rPr lang="en-US" sz="1600" b="1" i="1" dirty="0" smtClean="0">
                <a:solidFill>
                  <a:schemeClr val="tx1"/>
                </a:solidFill>
              </a:rPr>
              <a:t>Communicate </a:t>
            </a:r>
            <a:r>
              <a:rPr lang="en-US" sz="1600" b="1" i="1" dirty="0">
                <a:solidFill>
                  <a:schemeClr val="tx1"/>
                </a:solidFill>
              </a:rPr>
              <a:t>FAA’s Research and Development (R&amp;D) strategies, goals, and objectives over the next five years.  </a:t>
            </a:r>
            <a:r>
              <a:rPr lang="en-US" sz="1600" b="1" i="1" dirty="0" smtClean="0">
                <a:solidFill>
                  <a:schemeClr val="tx1"/>
                </a:solidFill>
              </a:rPr>
              <a:t>To serve </a:t>
            </a:r>
            <a:r>
              <a:rPr lang="en-US" sz="1600" b="1" i="1" dirty="0">
                <a:solidFill>
                  <a:schemeClr val="tx1"/>
                </a:solidFill>
              </a:rPr>
              <a:t>as a blueprint for developing capabilities through applied research and partnerships that address aviation’s critical needs and emerging challenges</a:t>
            </a:r>
            <a:r>
              <a:rPr lang="en-US" sz="1400" b="1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Requirements: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Meets Legislative requirements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Links and feeds into DOT plans 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Focuses on FAA outcomes </a:t>
            </a:r>
            <a:r>
              <a:rPr lang="en-US" sz="1600" dirty="0">
                <a:solidFill>
                  <a:schemeClr val="tx1"/>
                </a:solidFill>
              </a:rPr>
              <a:t>and research </a:t>
            </a:r>
            <a:r>
              <a:rPr lang="en-US" sz="1600" dirty="0" smtClean="0">
                <a:solidFill>
                  <a:schemeClr val="tx1"/>
                </a:solidFill>
              </a:rPr>
              <a:t>goals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Separates </a:t>
            </a:r>
            <a:r>
              <a:rPr lang="en-US" sz="1600" dirty="0">
                <a:solidFill>
                  <a:schemeClr val="tx1"/>
                </a:solidFill>
              </a:rPr>
              <a:t>strategic story from programmatic budget detail</a:t>
            </a:r>
          </a:p>
          <a:p>
            <a:pPr marL="569913" lvl="1" indent="-225425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Has </a:t>
            </a:r>
            <a:r>
              <a:rPr lang="en-US" sz="1600" dirty="0">
                <a:solidFill>
                  <a:schemeClr val="tx1"/>
                </a:solidFill>
              </a:rPr>
              <a:t>fewer and tighter </a:t>
            </a:r>
            <a:r>
              <a:rPr lang="en-US" sz="1600" dirty="0" smtClean="0">
                <a:solidFill>
                  <a:schemeClr val="tx1"/>
                </a:solidFill>
              </a:rPr>
              <a:t>goals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•	Shows </a:t>
            </a:r>
            <a:r>
              <a:rPr lang="en-US" sz="1600" dirty="0">
                <a:solidFill>
                  <a:schemeClr val="tx1"/>
                </a:solidFill>
              </a:rPr>
              <a:t>integration across FAA </a:t>
            </a:r>
            <a:r>
              <a:rPr lang="en-US" sz="1600" dirty="0" smtClean="0">
                <a:solidFill>
                  <a:schemeClr val="tx1"/>
                </a:solidFill>
              </a:rPr>
              <a:t>Lines of Business (goal based)</a:t>
            </a:r>
            <a:endParaRPr lang="en-US" sz="1600" dirty="0">
              <a:solidFill>
                <a:schemeClr val="tx1"/>
              </a:solidFill>
            </a:endParaRP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Shows </a:t>
            </a:r>
            <a:r>
              <a:rPr lang="en-US" sz="1600" dirty="0">
                <a:solidFill>
                  <a:schemeClr val="tx1"/>
                </a:solidFill>
              </a:rPr>
              <a:t>line of sight between outcome, goal, objective and output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Utilizes clear</a:t>
            </a:r>
            <a:r>
              <a:rPr lang="en-US" sz="1600" dirty="0">
                <a:solidFill>
                  <a:schemeClr val="tx1"/>
                </a:solidFill>
              </a:rPr>
              <a:t>, plain language that speaks to the challenge or the problem, the research, and the anticipated </a:t>
            </a:r>
            <a:r>
              <a:rPr lang="en-US" sz="1600" dirty="0" smtClean="0">
                <a:solidFill>
                  <a:schemeClr val="tx1"/>
                </a:solidFill>
              </a:rPr>
              <a:t>resolution</a:t>
            </a:r>
          </a:p>
          <a:p>
            <a:pPr marL="511175" lvl="1" indent="-166688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•	</a:t>
            </a:r>
            <a:r>
              <a:rPr lang="en-US" sz="1600" dirty="0" smtClean="0">
                <a:solidFill>
                  <a:schemeClr val="tx1"/>
                </a:solidFill>
              </a:rPr>
              <a:t>Identifies </a:t>
            </a:r>
            <a:r>
              <a:rPr lang="en-US" sz="1600" dirty="0">
                <a:solidFill>
                  <a:schemeClr val="tx1"/>
                </a:solidFill>
              </a:rPr>
              <a:t>emerging technologies and knowledge </a:t>
            </a:r>
            <a:r>
              <a:rPr lang="en-US" sz="1600" dirty="0" smtClean="0">
                <a:solidFill>
                  <a:schemeClr val="tx1"/>
                </a:solidFill>
              </a:rPr>
              <a:t>gaps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40138" y="6486525"/>
            <a:ext cx="2133600" cy="234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186346-1D93-423F-96E6-AC20B3A7D9AF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D681B6-4181-4A01-8DF2-D972C5093F05}"/>
</file>

<file path=customXml/itemProps3.xml><?xml version="1.0" encoding="utf-8"?>
<ds:datastoreItem xmlns:ds="http://schemas.openxmlformats.org/officeDocument/2006/customXml" ds:itemID="{3415C88F-1144-42D3-BB0D-576662E13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20246</TotalTime>
  <Words>1604</Words>
  <Application>Microsoft Office PowerPoint</Application>
  <PresentationFormat>On-screen Show (4:3)</PresentationFormat>
  <Paragraphs>433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2_Office Theme</vt:lpstr>
      <vt:lpstr>3_Office Theme</vt:lpstr>
      <vt:lpstr>1_Custom Design</vt:lpstr>
      <vt:lpstr>Image</vt:lpstr>
      <vt:lpstr>by:  Shelley Yak  Director, FAA William J. Hughes Technical Center  </vt:lpstr>
      <vt:lpstr>Agenda</vt:lpstr>
      <vt:lpstr>Briefing Purpose</vt:lpstr>
      <vt:lpstr>FAA Research and Development  Executive Summary</vt:lpstr>
      <vt:lpstr>FAA Research and Development  Executive Summary</vt:lpstr>
      <vt:lpstr>Research Planning Feedback</vt:lpstr>
      <vt:lpstr>National Aviation Research Plan Redesign</vt:lpstr>
      <vt:lpstr>PowerPoint Presentation</vt:lpstr>
      <vt:lpstr>NARP Purpose/Requirements</vt:lpstr>
      <vt:lpstr>Research Plan Framework and Terminology </vt:lpstr>
      <vt:lpstr>Is there a strategic context for the agency’s R&amp;D investments?</vt:lpstr>
      <vt:lpstr>Improve airport operations, air traffic and air space management capabilities </vt:lpstr>
      <vt:lpstr>Accelerate use of new aerospace vehicle and airport technologies </vt:lpstr>
      <vt:lpstr>Increase infrastructure durability and resiliency </vt:lpstr>
      <vt:lpstr>Optimize human performance and reduce vulnerability in the operation of the system </vt:lpstr>
      <vt:lpstr>Improve integrated modeling capabilities for system-wide analysis </vt:lpstr>
      <vt:lpstr>PowerPoint Presentation</vt:lpstr>
      <vt:lpstr>PowerPoint Presentation</vt:lpstr>
      <vt:lpstr>Redesigned NARP Advisory Committee (REDAC)</vt:lpstr>
      <vt:lpstr>PowerPoint Presentation</vt:lpstr>
      <vt:lpstr>PowerPoint Presentation</vt:lpstr>
      <vt:lpstr>PowerPoint Presentation</vt:lpstr>
      <vt:lpstr>Governance Model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 101</dc:title>
  <dc:creator>sony</dc:creator>
  <cp:lastModifiedBy>Fitzpatrick, Kimberly CTR (FAA)</cp:lastModifiedBy>
  <cp:revision>488</cp:revision>
  <cp:lastPrinted>2017-02-13T20:25:43Z</cp:lastPrinted>
  <dcterms:created xsi:type="dcterms:W3CDTF">2013-08-05T18:18:53Z</dcterms:created>
  <dcterms:modified xsi:type="dcterms:W3CDTF">2017-03-21T17:13:05Z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