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308" r:id="rId2"/>
    <p:sldId id="438" r:id="rId3"/>
    <p:sldId id="430" r:id="rId4"/>
    <p:sldId id="428" r:id="rId5"/>
    <p:sldId id="429" r:id="rId6"/>
    <p:sldId id="439" r:id="rId7"/>
    <p:sldId id="440" r:id="rId8"/>
    <p:sldId id="442" r:id="rId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16">
          <p15:clr>
            <a:srgbClr val="A4A3A4"/>
          </p15:clr>
        </p15:guide>
        <p15:guide id="2" pos="4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0E3"/>
    <a:srgbClr val="33CC33"/>
    <a:srgbClr val="DDDDDD"/>
    <a:srgbClr val="B2B2B2"/>
    <a:srgbClr val="1D2F68"/>
    <a:srgbClr val="306AFF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76" autoAdjust="0"/>
    <p:restoredTop sz="86978" autoAdjust="0"/>
  </p:normalViewPr>
  <p:slideViewPr>
    <p:cSldViewPr>
      <p:cViewPr varScale="1">
        <p:scale>
          <a:sx n="72" d="100"/>
          <a:sy n="72" d="100"/>
        </p:scale>
        <p:origin x="-630" y="-90"/>
      </p:cViewPr>
      <p:guideLst>
        <p:guide orient="horz" pos="816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01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5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5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CC23F78B-3041-448A-82A9-833FE625A8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52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279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spAutoFit/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279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spAutoFit/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017000"/>
            <a:ext cx="3037840" cy="279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  <a:spAutoFit/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9017000"/>
            <a:ext cx="3037840" cy="279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  <a:spAutoFit/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ABCCE368-CCD3-48E4-B935-B6F4149E6F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635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F95CB7-0F52-48AD-B69B-791455C350FE}" type="slidenum">
              <a:rPr lang="en-US" altLang="en-US" sz="1200" smtClean="0"/>
              <a:pPr eaLnBrk="1" hangingPunct="1"/>
              <a:t>1</a:t>
            </a:fld>
            <a:endParaRPr lang="en-US" altLang="en-US" sz="120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6426"/>
            <a:ext cx="5140960" cy="31035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i="1" smtClean="0"/>
          </a:p>
        </p:txBody>
      </p:sp>
    </p:spTree>
    <p:extLst>
      <p:ext uri="{BB962C8B-B14F-4D97-AF65-F5344CB8AC3E}">
        <p14:creationId xmlns:p14="http://schemas.microsoft.com/office/powerpoint/2010/main" val="1364958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ADBFE6-AF56-45E7-9966-516B319A8E52}" type="slidenum">
              <a:rPr lang="en-US" altLang="en-US" sz="1200" smtClean="0"/>
              <a:pPr eaLnBrk="1" hangingPunct="1"/>
              <a:t>2</a:t>
            </a:fld>
            <a:endParaRPr lang="en-US" altLang="en-US" sz="120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6425"/>
            <a:ext cx="514096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0099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3BF723-3BF4-44BD-97DE-B3237855144B}" type="slidenum">
              <a:rPr lang="en-US" altLang="en-US" sz="1200" smtClean="0">
                <a:solidFill>
                  <a:srgbClr val="000000"/>
                </a:solidFill>
              </a:rPr>
              <a:pPr eaLnBrk="1" hangingPunct="1"/>
              <a:t>3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6426"/>
            <a:ext cx="5140960" cy="26701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16802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34720" y="4416425"/>
            <a:ext cx="5140960" cy="6127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693DD1-8C18-4F50-B57B-EE49FEF98EF1}" type="slidenum">
              <a:rPr lang="en-US" altLang="en-US" sz="1200" smtClean="0"/>
              <a:pPr eaLnBrk="1" hangingPunct="1"/>
              <a:t>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649374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34720" y="4416425"/>
            <a:ext cx="5140960" cy="6127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6B9D93-B779-4CBA-9DE1-1A31C540A70A}" type="slidenum">
              <a:rPr lang="en-US" altLang="en-US" sz="1200" smtClean="0"/>
              <a:pPr eaLnBrk="1" hangingPunct="1"/>
              <a:t>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887119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19200" y="685800"/>
            <a:ext cx="4648200" cy="348615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34720" y="4416425"/>
            <a:ext cx="5140960" cy="2476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00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769F2B-2666-4741-932B-2A5274EA8B4F}" type="slidenum">
              <a:rPr lang="en-US" altLang="en-US" sz="1200" smtClean="0"/>
              <a:pPr eaLnBrk="1" hangingPunct="1"/>
              <a:t>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196075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19200" y="685800"/>
            <a:ext cx="4648200" cy="348615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34720" y="4416425"/>
            <a:ext cx="5140960" cy="2476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00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769F2B-2666-4741-932B-2A5274EA8B4F}" type="slidenum">
              <a:rPr lang="en-US" altLang="en-US" sz="1200" smtClean="0"/>
              <a:pPr eaLnBrk="1" hangingPunct="1"/>
              <a:t>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179180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19200" y="685800"/>
            <a:ext cx="4648200" cy="348615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34720" y="4416425"/>
            <a:ext cx="5140960" cy="2476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00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769F2B-2666-4741-932B-2A5274EA8B4F}" type="slidenum">
              <a:rPr lang="en-US" altLang="en-US" sz="1200" smtClean="0"/>
              <a:pPr eaLnBrk="1" hangingPunct="1"/>
              <a:t>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19607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title_imagery_no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5" name="Picture 6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7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dirty="0" smtClean="0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dirty="0" smtClean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115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48730-8F6E-46FC-AD97-8631B1E93F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527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FBF4B-7C9D-4F8A-B8F9-D0924BAAE5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928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 txBox="1">
            <a:spLocks noChangeArrowheads="1"/>
          </p:cNvSpPr>
          <p:nvPr userDrawn="1"/>
        </p:nvSpPr>
        <p:spPr bwMode="auto">
          <a:xfrm>
            <a:off x="350838" y="62230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</a:rPr>
              <a:t>RIRP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508125"/>
            <a:ext cx="8050213" cy="43910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34316-1973-45DD-9D72-D931B666B9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87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 txBox="1">
            <a:spLocks noChangeArrowheads="1"/>
          </p:cNvSpPr>
          <p:nvPr userDrawn="1"/>
        </p:nvSpPr>
        <p:spPr bwMode="auto">
          <a:xfrm>
            <a:off x="350838" y="62230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</a:rPr>
              <a:t>RIRP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5C174-9C3D-45C7-8D23-F7FF2C44B7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00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583D9-C9B8-4055-9135-66DB671894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46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C76F1-B6C2-40F0-863F-C21F42B3DA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825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34984-98CF-49C8-93CD-5882BAD1EA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7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817AC-DF7C-4746-9C86-DC8A83A154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96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ChangeArrowheads="1"/>
          </p:cNvSpPr>
          <p:nvPr userDrawn="1"/>
        </p:nvSpPr>
        <p:spPr bwMode="auto">
          <a:xfrm>
            <a:off x="350838" y="62230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</a:rPr>
              <a:t>RIRP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85720-2AFC-42F6-A611-71949B5924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2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39896-4DC1-4E3D-B6D6-A3C9E8793B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825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A84DA-C220-4C1A-8274-568CA00552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85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1" name="Picture 6" descr="NEW FAA LOGO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Text Box 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dirty="0" smtClean="0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dirty="0" smtClean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820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DE2C51E-304E-46DD-B340-BBD7401E01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48" r:id="rId3"/>
    <p:sldLayoutId id="2147484049" r:id="rId4"/>
    <p:sldLayoutId id="2147484050" r:id="rId5"/>
    <p:sldLayoutId id="2147484051" r:id="rId6"/>
    <p:sldLayoutId id="2147484058" r:id="rId7"/>
    <p:sldLayoutId id="2147484052" r:id="rId8"/>
    <p:sldLayoutId id="2147484053" r:id="rId9"/>
    <p:sldLayoutId id="2147484054" r:id="rId10"/>
    <p:sldLayoutId id="2147484055" r:id="rId11"/>
    <p:sldLayoutId id="214748405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4983163" cy="1395413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REDAC / NAS Ops </a:t>
            </a:r>
            <a:br>
              <a:rPr lang="en-US" altLang="en-US" smtClean="0"/>
            </a:br>
            <a:r>
              <a:rPr lang="en-US" altLang="en-US" sz="3200" b="0" smtClean="0"/>
              <a:t/>
            </a:r>
            <a:br>
              <a:rPr lang="en-US" altLang="en-US" sz="3200" b="0" smtClean="0"/>
            </a:br>
            <a:endParaRPr lang="en-US" altLang="en-US" b="0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381000" y="5791200"/>
            <a:ext cx="4792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 i="1" dirty="0" smtClean="0">
                <a:solidFill>
                  <a:srgbClr val="1D2F68"/>
                </a:solidFill>
              </a:rPr>
              <a:t>Ben Marple, ANG-C5</a:t>
            </a:r>
            <a:endParaRPr lang="en-US" altLang="en-US" sz="1600" b="0" i="1" dirty="0">
              <a:solidFill>
                <a:srgbClr val="1D2F68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 i="1" dirty="0" smtClean="0">
                <a:solidFill>
                  <a:srgbClr val="1D2F68"/>
                </a:solidFill>
              </a:rPr>
              <a:t>March 21, 2017</a:t>
            </a:r>
            <a:endParaRPr lang="en-US" altLang="en-US" sz="1600" b="0" i="1" dirty="0">
              <a:solidFill>
                <a:srgbClr val="1D2F68"/>
              </a:solidFill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304800" y="4038600"/>
            <a:ext cx="533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i="1" dirty="0" smtClean="0">
                <a:solidFill>
                  <a:schemeClr val="bg2"/>
                </a:solidFill>
              </a:rPr>
              <a:t>Runway Incursion Reduction Program (RIRP)  </a:t>
            </a:r>
            <a:endParaRPr lang="en-US" altLang="en-US" i="1" dirty="0">
              <a:solidFill>
                <a:schemeClr val="bg2"/>
              </a:solidFill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152400" y="2109788"/>
            <a:ext cx="5334000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0" i="1" dirty="0">
                <a:solidFill>
                  <a:srgbClr val="1D2F68"/>
                </a:solidFill>
              </a:rPr>
              <a:t>Review of FY </a:t>
            </a:r>
            <a:r>
              <a:rPr lang="en-US" altLang="en-US" sz="3200" b="0" i="1" dirty="0" smtClean="0">
                <a:solidFill>
                  <a:srgbClr val="1D2F68"/>
                </a:solidFill>
              </a:rPr>
              <a:t>2019 </a:t>
            </a:r>
            <a:r>
              <a:rPr lang="en-US" altLang="en-US" sz="3200" b="0" i="1" dirty="0">
                <a:solidFill>
                  <a:srgbClr val="1D2F68"/>
                </a:solidFill>
              </a:rPr>
              <a:t>Proposed Portfolio</a:t>
            </a:r>
            <a:r>
              <a:rPr lang="en-US" altLang="en-US" sz="3200" b="0" dirty="0">
                <a:solidFill>
                  <a:srgbClr val="1D2F68"/>
                </a:solidFill>
              </a:rPr>
              <a:t/>
            </a:r>
            <a:br>
              <a:rPr lang="en-US" altLang="en-US" sz="3200" b="0" dirty="0">
                <a:solidFill>
                  <a:srgbClr val="1D2F68"/>
                </a:solidFill>
              </a:rPr>
            </a:br>
            <a:endParaRPr lang="en-US" altLang="en-US" sz="4000" b="0" dirty="0">
              <a:solidFill>
                <a:srgbClr val="1D2F6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5FB8D0-F182-4E95-8C06-4BB15E4CA30A}" type="slidenum">
              <a:rPr lang="en-US" altLang="en-US" sz="1400" b="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sz="1400" b="0" smtClean="0">
              <a:solidFill>
                <a:schemeClr val="bg1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dirty="0" smtClean="0"/>
              <a:t>Runway Incursion Reduction Program (RIRP</a:t>
            </a:r>
            <a:r>
              <a:rPr lang="en-US" altLang="en-US" sz="2800" dirty="0"/>
              <a:t>)</a:t>
            </a:r>
            <a:endParaRPr lang="en-US" altLang="en-US" sz="2800" i="1" dirty="0" smtClean="0"/>
          </a:p>
        </p:txBody>
      </p:sp>
      <p:sp>
        <p:nvSpPr>
          <p:cNvPr id="7172" name="Rectangle 3"/>
          <p:cNvSpPr txBox="1">
            <a:spLocks noChangeArrowheads="1"/>
          </p:cNvSpPr>
          <p:nvPr/>
        </p:nvSpPr>
        <p:spPr bwMode="auto">
          <a:xfrm>
            <a:off x="428625" y="1256052"/>
            <a:ext cx="847248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Benefits to the FAA: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1800" dirty="0" smtClean="0">
                <a:solidFill>
                  <a:srgbClr val="000000"/>
                </a:solidFill>
              </a:rPr>
              <a:t>FAA Strategic Priority 1 – Make Aviation Safer and Smarter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1800" dirty="0" smtClean="0">
                <a:solidFill>
                  <a:srgbClr val="000000"/>
                </a:solidFill>
              </a:rPr>
              <a:t>FAA Performance Metric 4 – Reduce Category A &amp; B (most serious) runway incursions to a rate of no more than 0.395 per million operation and maintain or improve through FY 2018</a:t>
            </a:r>
          </a:p>
          <a:p>
            <a:pPr marL="342900" indent="-342900" eaLnBrk="1" hangingPunct="1">
              <a:spcBef>
                <a:spcPct val="50000"/>
              </a:spcBef>
            </a:pPr>
            <a:endParaRPr lang="en-US" altLang="en-US" sz="1800" dirty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1800" dirty="0" smtClean="0">
                <a:solidFill>
                  <a:srgbClr val="000000"/>
                </a:solidFill>
              </a:rPr>
              <a:t>RIRP is the FAA </a:t>
            </a:r>
            <a:r>
              <a:rPr lang="en-US" altLang="en-US" sz="1800" dirty="0">
                <a:solidFill>
                  <a:srgbClr val="000000"/>
                </a:solidFill>
              </a:rPr>
              <a:t>Response to NTSB Recommendation A-00-66: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“Require, at all airports with scheduled passenger service, a ground movement safety system that will prevent runway incursions; the system should provide a direct warning capability to flight crews. In addition, demonstrate through computer simulations or other means that the system will, in fact, prevent incursions.”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87488B-5047-499D-8139-9A69FFCA20FA}" type="slidenum">
              <a:rPr lang="en-US" altLang="en-US" sz="1400" b="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sz="1400" b="0" smtClean="0">
              <a:solidFill>
                <a:srgbClr val="FFFFFF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28600"/>
            <a:ext cx="8472488" cy="609600"/>
          </a:xfrm>
        </p:spPr>
        <p:txBody>
          <a:bodyPr/>
          <a:lstStyle/>
          <a:p>
            <a:pPr algn="ctr" eaLnBrk="1" hangingPunct="1"/>
            <a:r>
              <a:rPr lang="en-US" altLang="en-US" sz="2800" dirty="0" smtClean="0"/>
              <a:t>RIRP Overview Capabilities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5084" y="802828"/>
            <a:ext cx="8443913" cy="4302572"/>
          </a:xfrm>
        </p:spPr>
        <p:txBody>
          <a:bodyPr/>
          <a:lstStyle/>
          <a:p>
            <a:pPr marL="461963" lvl="1" indent="0" eaLnBrk="1" hangingPunct="1">
              <a:buFontTx/>
              <a:buNone/>
              <a:defRPr/>
            </a:pPr>
            <a:endParaRPr lang="en-US" sz="1000" b="1" dirty="0" smtClean="0"/>
          </a:p>
          <a:p>
            <a:pPr marL="461963" lvl="1" indent="0" eaLnBrk="1" hangingPunct="1">
              <a:buFontTx/>
              <a:buNone/>
              <a:defRPr/>
            </a:pPr>
            <a:r>
              <a:rPr lang="en-US" b="1" dirty="0" smtClean="0"/>
              <a:t>People:</a:t>
            </a:r>
          </a:p>
          <a:p>
            <a:pPr marL="461963" lvl="1" indent="0" eaLnBrk="1" hangingPunct="1">
              <a:buFont typeface="Arial" pitchFamily="34" charset="0"/>
              <a:buChar char="•"/>
              <a:defRPr/>
            </a:pPr>
            <a:r>
              <a:rPr lang="en-US" sz="2000" b="1" dirty="0" smtClean="0"/>
              <a:t>  </a:t>
            </a:r>
            <a:r>
              <a:rPr lang="en-US" sz="2000" dirty="0" smtClean="0"/>
              <a:t>Program Managers: Ben Marple</a:t>
            </a:r>
          </a:p>
          <a:p>
            <a:pPr marL="461963" lvl="1" indent="0" eaLnBrk="1" hangingPunct="1">
              <a:buFont typeface="Arial" pitchFamily="34" charset="0"/>
              <a:buChar char="•"/>
              <a:defRPr/>
            </a:pPr>
            <a:r>
              <a:rPr lang="en-US" sz="2000" dirty="0" smtClean="0"/>
              <a:t>  Support Contractors: GEMS Inc., Veracity Eng. </a:t>
            </a:r>
          </a:p>
          <a:p>
            <a:pPr marL="862013" lvl="2" indent="0" eaLnBrk="1" hangingPunct="1">
              <a:buFontTx/>
              <a:buNone/>
              <a:defRPr/>
            </a:pPr>
            <a:endParaRPr lang="en-US" sz="1000" b="1" dirty="0"/>
          </a:p>
          <a:p>
            <a:pPr marL="461963" lvl="1" indent="0" eaLnBrk="1" hangingPunct="1">
              <a:buFontTx/>
              <a:buNone/>
              <a:defRPr/>
            </a:pPr>
            <a:r>
              <a:rPr lang="en-US" b="1" dirty="0" smtClean="0"/>
              <a:t>Laboratories:</a:t>
            </a:r>
          </a:p>
          <a:p>
            <a:pPr marL="461963" lvl="1" indent="0" eaLnBrk="1" hangingPunct="1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  MIT/LL:</a:t>
            </a:r>
          </a:p>
          <a:p>
            <a:pPr marL="862013" lvl="2" indent="0" eaLnBrk="1" hangingPunct="1">
              <a:buFont typeface="Arial" pitchFamily="34" charset="0"/>
              <a:buChar char="−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  Safety Logic and Technology Development</a:t>
            </a:r>
          </a:p>
          <a:p>
            <a:pPr marL="862013" lvl="2" indent="0" eaLnBrk="1" hangingPunct="1">
              <a:buFont typeface="Arial" pitchFamily="34" charset="0"/>
              <a:buChar char="−"/>
              <a:defRPr/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System Requirements Development</a:t>
            </a:r>
          </a:p>
          <a:p>
            <a:pPr marL="461963" lvl="1" indent="0" eaLnBrk="1" hangingPunct="1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 Volpe:</a:t>
            </a:r>
          </a:p>
          <a:p>
            <a:pPr marL="862013" lvl="2" indent="0" eaLnBrk="1" hangingPunct="1">
              <a:buFont typeface="Arial" pitchFamily="34" charset="0"/>
              <a:buChar char="−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  Research / Data Mining</a:t>
            </a:r>
          </a:p>
          <a:p>
            <a:pPr marL="461963" lvl="1" indent="0" eaLnBrk="1" hangingPunct="1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 MITRE:</a:t>
            </a:r>
          </a:p>
          <a:p>
            <a:pPr marL="862013" lvl="2" indent="0" eaLnBrk="1" hangingPunct="1">
              <a:buFont typeface="Arial" pitchFamily="34" charset="0"/>
              <a:buChar char="−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 Benefit Estimation Methodology  </a:t>
            </a:r>
          </a:p>
          <a:p>
            <a:pPr marL="862013" lvl="2" indent="0" eaLnBrk="1" hangingPunct="1">
              <a:buFont typeface="Arial" pitchFamily="34" charset="0"/>
              <a:buChar char="−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 Research </a:t>
            </a:r>
            <a:r>
              <a:rPr lang="en-US" sz="1600" dirty="0">
                <a:solidFill>
                  <a:srgbClr val="000000"/>
                </a:solidFill>
              </a:rPr>
              <a:t>/ Data Mining</a:t>
            </a:r>
          </a:p>
          <a:p>
            <a:pPr marL="862013" lvl="2" indent="0" eaLnBrk="1" hangingPunct="1">
              <a:buFont typeface="Arial" pitchFamily="34" charset="0"/>
              <a:buChar char="−"/>
              <a:defRPr/>
            </a:pPr>
            <a:r>
              <a:rPr lang="en-US" sz="1600" dirty="0">
                <a:solidFill>
                  <a:srgbClr val="000000"/>
                </a:solidFill>
              </a:rPr>
              <a:t>  Human Factors</a:t>
            </a:r>
          </a:p>
          <a:p>
            <a:pPr lvl="2" eaLnBrk="1" hangingPunct="1"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72488" cy="609600"/>
          </a:xfrm>
        </p:spPr>
        <p:txBody>
          <a:bodyPr/>
          <a:lstStyle/>
          <a:p>
            <a:pPr algn="ctr"/>
            <a:r>
              <a:rPr lang="en-US" altLang="en-US" sz="2800" dirty="0" smtClean="0"/>
              <a:t>Anticipated Research in FY18 and FY19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019175"/>
            <a:ext cx="8050213" cy="45434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 smtClean="0"/>
              <a:t>Planned Research Activities</a:t>
            </a:r>
          </a:p>
          <a:p>
            <a:pPr marL="0" indent="0">
              <a:buFontTx/>
              <a:buNone/>
              <a:defRPr/>
            </a:pPr>
            <a:endParaRPr lang="en-US" sz="1200" dirty="0" smtClean="0"/>
          </a:p>
          <a:p>
            <a:pPr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Arial" charset="0"/>
              </a:rPr>
              <a:t>Advanced RI prevention technology procurement </a:t>
            </a:r>
            <a:r>
              <a:rPr lang="en-US" altLang="en-US" sz="1800" b="0" dirty="0" smtClean="0"/>
              <a:t>for </a:t>
            </a:r>
            <a:r>
              <a:rPr lang="en-US" altLang="en-US" sz="1800" b="0" dirty="0">
                <a:solidFill>
                  <a:srgbClr val="000000"/>
                </a:solidFill>
              </a:rPr>
              <a:t>Runway </a:t>
            </a:r>
            <a:r>
              <a:rPr lang="en-US" altLang="en-US" sz="1800" b="0" dirty="0" smtClean="0">
                <a:solidFill>
                  <a:srgbClr val="000000"/>
                </a:solidFill>
              </a:rPr>
              <a:t>Incursion </a:t>
            </a:r>
            <a:r>
              <a:rPr lang="en-US" altLang="en-US" sz="1800" b="0" dirty="0">
                <a:solidFill>
                  <a:srgbClr val="000000"/>
                </a:solidFill>
              </a:rPr>
              <a:t>Prevention Shortfall Analysis (RIPSA</a:t>
            </a:r>
            <a:r>
              <a:rPr lang="en-US" altLang="en-US" sz="1800" b="0" dirty="0" smtClean="0">
                <a:solidFill>
                  <a:srgbClr val="000000"/>
                </a:solidFill>
              </a:rPr>
              <a:t>)</a:t>
            </a:r>
            <a:endParaRPr lang="en-US" altLang="en-US" sz="1800" b="0" dirty="0"/>
          </a:p>
          <a:p>
            <a:pPr lvl="0"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Arial" charset="0"/>
              </a:rPr>
              <a:t>Site 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Implementation and systems installation </a:t>
            </a:r>
            <a:r>
              <a:rPr lang="en-US" altLang="en-US" sz="1800" b="0" dirty="0"/>
              <a:t>of </a:t>
            </a:r>
            <a:r>
              <a:rPr lang="en-US" altLang="en-US" sz="1800" b="0" dirty="0" smtClean="0"/>
              <a:t>localized surveillance </a:t>
            </a:r>
            <a:r>
              <a:rPr lang="en-US" altLang="en-US" sz="1800" b="0" dirty="0"/>
              <a:t>and annunciation technologies at RIPSA Candidate Airports following the right-site, right-size model </a:t>
            </a:r>
            <a:endParaRPr lang="en-US" altLang="en-US" sz="1800" b="0" dirty="0" smtClean="0"/>
          </a:p>
          <a:p>
            <a:pPr lvl="0">
              <a:defRPr/>
            </a:pPr>
            <a:r>
              <a:rPr lang="en-US" altLang="en-US" sz="1800" b="0" dirty="0" smtClean="0"/>
              <a:t>Small Airport Surveillance Sensor (SASS) shadow operations testing at MIT Lincoln Lab</a:t>
            </a:r>
          </a:p>
          <a:p>
            <a:pPr>
              <a:defRPr/>
            </a:pPr>
            <a:r>
              <a:rPr lang="en-US" altLang="en-US" sz="1800" b="0" dirty="0" smtClean="0"/>
              <a:t>SASS Technology Transfer to Industry</a:t>
            </a:r>
          </a:p>
          <a:p>
            <a:r>
              <a:rPr lang="en-US" sz="1800" b="0" dirty="0" smtClean="0"/>
              <a:t>Initiate </a:t>
            </a:r>
            <a:r>
              <a:rPr lang="en-US" sz="1800" b="0" dirty="0"/>
              <a:t>research on </a:t>
            </a:r>
            <a:r>
              <a:rPr lang="en-US" sz="1800" b="0" dirty="0" smtClean="0"/>
              <a:t>Surface Taxi </a:t>
            </a:r>
            <a:r>
              <a:rPr lang="en-US" sz="1800" b="0" dirty="0"/>
              <a:t>Conformance </a:t>
            </a:r>
            <a:r>
              <a:rPr lang="en-US" sz="1800" b="0" dirty="0" smtClean="0"/>
              <a:t>Monitoring (STCM) for </a:t>
            </a:r>
            <a:r>
              <a:rPr lang="en-US" sz="1800" b="0" dirty="0"/>
              <a:t>RI prevention </a:t>
            </a:r>
            <a:endParaRPr lang="en-US" sz="1800" b="0" dirty="0" smtClean="0"/>
          </a:p>
          <a:p>
            <a:r>
              <a:rPr lang="en-US" sz="1800" b="0" dirty="0" smtClean="0"/>
              <a:t>Research capabilities </a:t>
            </a:r>
            <a:r>
              <a:rPr lang="en-US" sz="1800" b="0" dirty="0"/>
              <a:t>needed to digitize taxi route </a:t>
            </a:r>
            <a:r>
              <a:rPr lang="en-US" sz="1800" b="0" dirty="0" smtClean="0"/>
              <a:t>instructions to support STCM</a:t>
            </a:r>
            <a:endParaRPr lang="en-US" sz="1800" b="0" dirty="0"/>
          </a:p>
          <a:p>
            <a:pPr>
              <a:defRPr/>
            </a:pPr>
            <a:endParaRPr lang="en-US" altLang="en-US" sz="1800" b="0" dirty="0" smtClean="0"/>
          </a:p>
          <a:p>
            <a:pPr>
              <a:defRPr/>
            </a:pPr>
            <a:endParaRPr lang="en-US" sz="2000" dirty="0" smtClean="0"/>
          </a:p>
          <a:p>
            <a:pPr lvl="1">
              <a:defRPr/>
            </a:pPr>
            <a:endParaRPr lang="en-US" sz="2000" dirty="0"/>
          </a:p>
          <a:p>
            <a:pPr lvl="1">
              <a:defRPr/>
            </a:pPr>
            <a:endParaRPr lang="en-US" sz="2000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4B2F8F-8F81-4758-979D-DC769FAF6946}" type="slidenum">
              <a:rPr lang="en-US" altLang="en-US" sz="1400" b="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sz="1400" b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72488" cy="609600"/>
          </a:xfrm>
        </p:spPr>
        <p:txBody>
          <a:bodyPr/>
          <a:lstStyle/>
          <a:p>
            <a:pPr algn="ctr"/>
            <a:r>
              <a:rPr lang="en-US" altLang="en-US" sz="2800" dirty="0"/>
              <a:t>Anticipated Research in FY18 and FY19</a:t>
            </a:r>
            <a:endParaRPr lang="en-US" altLang="en-US" sz="2800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95300" y="1247775"/>
            <a:ext cx="8050213" cy="43910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>
                <a:solidFill>
                  <a:srgbClr val="000000"/>
                </a:solidFill>
              </a:rPr>
              <a:t>Expected </a:t>
            </a:r>
            <a:r>
              <a:rPr lang="en-US" sz="2400" dirty="0" smtClean="0">
                <a:solidFill>
                  <a:srgbClr val="000000"/>
                </a:solidFill>
              </a:rPr>
              <a:t>Research Products</a:t>
            </a:r>
          </a:p>
          <a:p>
            <a:pPr marL="0" indent="0">
              <a:buFontTx/>
              <a:buNone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800" b="0" dirty="0"/>
              <a:t>RIPSA </a:t>
            </a:r>
            <a:r>
              <a:rPr lang="en-US" sz="1800" b="0" dirty="0" smtClean="0"/>
              <a:t>Program </a:t>
            </a:r>
            <a:r>
              <a:rPr lang="en-US" sz="1800" b="0" dirty="0"/>
              <a:t>Plan for “Right-site-Right-size” technologies at candidate </a:t>
            </a:r>
            <a:r>
              <a:rPr lang="en-US" sz="1800" b="0" dirty="0" smtClean="0"/>
              <a:t>airports</a:t>
            </a:r>
          </a:p>
          <a:p>
            <a:pPr>
              <a:defRPr/>
            </a:pPr>
            <a:r>
              <a:rPr lang="en-US" altLang="en-US" sz="1800" b="0" dirty="0">
                <a:ea typeface="ＭＳ Ｐゴシック" pitchFamily="-65" charset="-128"/>
              </a:rPr>
              <a:t>SASS surveillance capability report</a:t>
            </a:r>
          </a:p>
          <a:p>
            <a:r>
              <a:rPr lang="en-US" sz="1800" b="0" dirty="0" smtClean="0"/>
              <a:t>Shortfall </a:t>
            </a:r>
            <a:r>
              <a:rPr lang="en-US" sz="1800" b="0" dirty="0"/>
              <a:t>analysis report identifying RIs that may be prevented by various </a:t>
            </a:r>
            <a:r>
              <a:rPr lang="en-US" sz="1800" b="0" dirty="0" smtClean="0"/>
              <a:t>STCM </a:t>
            </a:r>
            <a:r>
              <a:rPr lang="en-US" sz="1800" b="0" dirty="0"/>
              <a:t>concepts at controlled </a:t>
            </a:r>
            <a:r>
              <a:rPr lang="en-US" sz="1800" b="0" dirty="0" smtClean="0"/>
              <a:t>airports</a:t>
            </a:r>
            <a:endParaRPr lang="en-US" sz="1800" b="0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61D0C9-802B-4503-B019-44442E54BC89}" type="slidenum">
              <a:rPr lang="en-US" altLang="en-US" sz="1400" b="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sz="1400" b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3B6E15-2EFE-4DB1-AF5F-854EBC8E93EC}" type="slidenum">
              <a:rPr lang="en-US" altLang="en-US" sz="1400" b="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sz="1400" b="0" smtClean="0">
              <a:solidFill>
                <a:schemeClr val="bg1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07488" cy="9906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2400" dirty="0" smtClean="0"/>
              <a:t>Runway Incursion Prevention Shortfall Analysis (RIPSA)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228600" y="3619500"/>
            <a:ext cx="4114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u="sng" dirty="0"/>
              <a:t>FY </a:t>
            </a:r>
            <a:r>
              <a:rPr lang="en-US" altLang="en-US" sz="1800" u="sng" dirty="0" smtClean="0"/>
              <a:t>16/17 </a:t>
            </a:r>
            <a:r>
              <a:rPr lang="en-US" altLang="en-US" sz="1800" u="sng" dirty="0"/>
              <a:t>Accomplishment / Issues</a:t>
            </a: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4724400" y="1243013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u="sng"/>
              <a:t>Outputs/Outcomes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152400" y="1231900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u="sng"/>
              <a:t>Research Requirement</a:t>
            </a:r>
            <a:endParaRPr lang="en-US" altLang="en-US" sz="1200" b="0" u="sng"/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4800600" y="3657600"/>
            <a:ext cx="4038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u="sng"/>
              <a:t>Out Year Funding Requirements</a:t>
            </a:r>
            <a:r>
              <a:rPr lang="en-US" altLang="en-US" sz="1800" b="0"/>
              <a:t> </a:t>
            </a:r>
            <a:endParaRPr lang="en-US" altLang="en-US" sz="1800"/>
          </a:p>
        </p:txBody>
      </p:sp>
      <p:sp>
        <p:nvSpPr>
          <p:cNvPr id="14344" name="Line 7"/>
          <p:cNvSpPr>
            <a:spLocks noChangeShapeType="1"/>
          </p:cNvSpPr>
          <p:nvPr/>
        </p:nvSpPr>
        <p:spPr bwMode="auto">
          <a:xfrm>
            <a:off x="4495800" y="137160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8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4572000" y="1524000"/>
            <a:ext cx="246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400" b="0"/>
          </a:p>
        </p:txBody>
      </p:sp>
      <p:graphicFrame>
        <p:nvGraphicFramePr>
          <p:cNvPr id="344169" name="Group 10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5565830"/>
              </p:ext>
            </p:extLst>
          </p:nvPr>
        </p:nvGraphicFramePr>
        <p:xfrm>
          <a:off x="5387340" y="4343400"/>
          <a:ext cx="1546860" cy="793750"/>
        </p:xfrm>
        <a:graphic>
          <a:graphicData uri="http://schemas.openxmlformats.org/drawingml/2006/table">
            <a:tbl>
              <a:tblPr/>
              <a:tblGrid>
                <a:gridCol w="773430"/>
                <a:gridCol w="77343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FY18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FY19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$ 3M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$ 3M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67" name="Rectangle 128"/>
          <p:cNvSpPr>
            <a:spLocks noChangeArrowheads="1"/>
          </p:cNvSpPr>
          <p:nvPr/>
        </p:nvSpPr>
        <p:spPr bwMode="auto">
          <a:xfrm>
            <a:off x="0" y="1619250"/>
            <a:ext cx="44354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0" dirty="0" smtClean="0">
                <a:ea typeface="ＭＳ Ｐゴシック" pitchFamily="-65" charset="-128"/>
              </a:rPr>
              <a:t>Develop Program Requirements, prototype, test and evaluate potential technologies at candidate airports as identified in the RIPSA report.</a:t>
            </a:r>
            <a:endParaRPr lang="en-US" altLang="en-US" sz="1200" b="0" dirty="0">
              <a:ea typeface="ＭＳ Ｐゴシック" pitchFamily="-65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200" b="0" dirty="0">
                <a:ea typeface="ＭＳ Ｐゴシック" pitchFamily="-65" charset="-128"/>
              </a:rPr>
              <a:t>Sponsor: Runway Safety Group (AJI-14)                      POC: </a:t>
            </a:r>
            <a:r>
              <a:rPr lang="en-US" altLang="en-US" sz="1200" b="0" dirty="0" smtClean="0">
                <a:ea typeface="ＭＳ Ｐゴシック" pitchFamily="-65" charset="-128"/>
              </a:rPr>
              <a:t>James Fee, </a:t>
            </a:r>
            <a:r>
              <a:rPr lang="en-US" altLang="en-US" sz="1200" b="0" dirty="0">
                <a:ea typeface="ＭＳ Ｐゴシック" pitchFamily="-65" charset="-128"/>
              </a:rPr>
              <a:t>Manager, Runway Safety, AJI-141 </a:t>
            </a:r>
          </a:p>
        </p:txBody>
      </p:sp>
      <p:sp>
        <p:nvSpPr>
          <p:cNvPr id="14368" name="Rectangle 129"/>
          <p:cNvSpPr>
            <a:spLocks noChangeArrowheads="1"/>
          </p:cNvSpPr>
          <p:nvPr/>
        </p:nvSpPr>
        <p:spPr bwMode="auto">
          <a:xfrm>
            <a:off x="4495801" y="1600200"/>
            <a:ext cx="2514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30188" indent="-230188" eaLnBrk="1" hangingPunct="1">
              <a:spcBef>
                <a:spcPct val="50000"/>
              </a:spcBef>
              <a:buFontTx/>
              <a:buNone/>
            </a:pPr>
            <a:r>
              <a:rPr lang="en-US" altLang="en-US" sz="1200" b="0" dirty="0">
                <a:ea typeface="ＭＳ Ｐゴシック" pitchFamily="-65" charset="-128"/>
              </a:rPr>
              <a:t>Products:</a:t>
            </a: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altLang="en-US" sz="1200" b="0" dirty="0" smtClean="0">
                <a:ea typeface="ＭＳ Ｐゴシック" pitchFamily="-65" charset="-128"/>
              </a:rPr>
              <a:t> </a:t>
            </a:r>
            <a:r>
              <a:rPr lang="en-US" sz="1200" b="0" dirty="0"/>
              <a:t>RIPSA “Right-Site-Right-Size” </a:t>
            </a:r>
            <a:r>
              <a:rPr lang="en-US" sz="1200" b="0" dirty="0" smtClean="0"/>
              <a:t> Assessment </a:t>
            </a:r>
            <a:r>
              <a:rPr lang="en-US" sz="1200" b="0" dirty="0"/>
              <a:t>Report</a:t>
            </a:r>
            <a:endParaRPr lang="en-US" altLang="en-US" sz="1200" b="0" dirty="0" smtClean="0">
              <a:ea typeface="ＭＳ Ｐゴシック" pitchFamily="-65" charset="-128"/>
            </a:endParaRP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altLang="en-US" sz="1200" b="0" dirty="0" smtClean="0">
                <a:ea typeface="ＭＳ Ｐゴシック" pitchFamily="-65" charset="-128"/>
              </a:rPr>
              <a:t> Program Plan for feasible technologies at candidate airports. </a:t>
            </a:r>
            <a:endParaRPr lang="en-US" altLang="en-US" sz="1200" b="0" dirty="0">
              <a:ea typeface="ＭＳ Ｐゴシック" pitchFamily="-65" charset="-128"/>
            </a:endParaRPr>
          </a:p>
        </p:txBody>
      </p:sp>
      <p:sp>
        <p:nvSpPr>
          <p:cNvPr id="14369" name="Rectangle 21"/>
          <p:cNvSpPr>
            <a:spLocks noChangeArrowheads="1"/>
          </p:cNvSpPr>
          <p:nvPr/>
        </p:nvSpPr>
        <p:spPr bwMode="auto">
          <a:xfrm>
            <a:off x="0" y="3962400"/>
            <a:ext cx="4495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0" dirty="0" smtClean="0">
                <a:solidFill>
                  <a:srgbClr val="000000"/>
                </a:solidFill>
              </a:rPr>
              <a:t>Completed Runway Incursion Prevention Shortfall Analysis (RIPSA) report documenting RI causal factors and identifying small-medium airports that need RI prevention technologies.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 b="0" dirty="0" smtClean="0">
                <a:solidFill>
                  <a:srgbClr val="000000"/>
                </a:solidFill>
              </a:rPr>
              <a:t>Completed summary briefing on technical evaluation of feasible RI prevention technologies.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 b="0" dirty="0" smtClean="0">
                <a:solidFill>
                  <a:srgbClr val="000000"/>
                </a:solidFill>
              </a:rPr>
              <a:t>Completed candidate airport site assessments.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 b="0" dirty="0" smtClean="0">
                <a:solidFill>
                  <a:srgbClr val="000000"/>
                </a:solidFill>
              </a:rPr>
              <a:t>Completed draft candidate airport site assessments report.</a:t>
            </a:r>
            <a:endParaRPr lang="en-US" altLang="en-US" sz="1200" b="0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200" b="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200" b="0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200" b="0" dirty="0" smtClean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95" y="1600200"/>
            <a:ext cx="1770805" cy="126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3B6E15-2EFE-4DB1-AF5F-854EBC8E93EC}" type="slidenum">
              <a:rPr lang="en-US" altLang="en-US" sz="1400" b="0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z="1400" b="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07488" cy="9906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2800" dirty="0" smtClean="0"/>
              <a:t>Small Airport Surveillance Sensor (SASS)</a:t>
            </a:r>
            <a:endParaRPr lang="en-US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228600" y="3619500"/>
            <a:ext cx="4114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u="sng" dirty="0"/>
              <a:t>FY </a:t>
            </a:r>
            <a:r>
              <a:rPr lang="en-US" altLang="en-US" sz="1800" u="sng" dirty="0" smtClean="0"/>
              <a:t>16/17 </a:t>
            </a:r>
            <a:r>
              <a:rPr lang="en-US" altLang="en-US" sz="1800" u="sng" dirty="0"/>
              <a:t>Accomplishment / Issues</a:t>
            </a: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4724400" y="1243013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u="sng"/>
              <a:t>Outputs/Outcomes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152400" y="1231900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u="sng"/>
              <a:t>Research Requirement</a:t>
            </a:r>
            <a:endParaRPr lang="en-US" altLang="en-US" sz="1200" b="0" u="sng"/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4800600" y="3657600"/>
            <a:ext cx="4038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u="sng"/>
              <a:t>Out Year Funding Requirements</a:t>
            </a:r>
            <a:r>
              <a:rPr lang="en-US" altLang="en-US" sz="1800" b="0"/>
              <a:t> </a:t>
            </a:r>
            <a:endParaRPr lang="en-US" altLang="en-US" sz="1800"/>
          </a:p>
        </p:txBody>
      </p:sp>
      <p:sp>
        <p:nvSpPr>
          <p:cNvPr id="14344" name="Line 7"/>
          <p:cNvSpPr>
            <a:spLocks noChangeShapeType="1"/>
          </p:cNvSpPr>
          <p:nvPr/>
        </p:nvSpPr>
        <p:spPr bwMode="auto">
          <a:xfrm>
            <a:off x="4495800" y="137160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8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4572000" y="1524000"/>
            <a:ext cx="246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400" b="0"/>
          </a:p>
        </p:txBody>
      </p:sp>
      <p:graphicFrame>
        <p:nvGraphicFramePr>
          <p:cNvPr id="344169" name="Group 10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188844"/>
              </p:ext>
            </p:extLst>
          </p:nvPr>
        </p:nvGraphicFramePr>
        <p:xfrm>
          <a:off x="5410200" y="4351556"/>
          <a:ext cx="1600199" cy="793750"/>
        </p:xfrm>
        <a:graphic>
          <a:graphicData uri="http://schemas.openxmlformats.org/drawingml/2006/table">
            <a:tbl>
              <a:tblPr/>
              <a:tblGrid>
                <a:gridCol w="838200"/>
                <a:gridCol w="761999"/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FY18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FY19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$ 2M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$ 2M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67" name="Rectangle 128"/>
          <p:cNvSpPr>
            <a:spLocks noChangeArrowheads="1"/>
          </p:cNvSpPr>
          <p:nvPr/>
        </p:nvSpPr>
        <p:spPr bwMode="auto">
          <a:xfrm>
            <a:off x="0" y="1619250"/>
            <a:ext cx="44354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0" dirty="0" smtClean="0">
                <a:ea typeface="ＭＳ Ｐゴシック" pitchFamily="-65" charset="-128"/>
              </a:rPr>
              <a:t>Develop Low Cost Surface Surveillance Sensor </a:t>
            </a:r>
            <a:endParaRPr lang="en-US" altLang="en-US" sz="1200" b="0" dirty="0">
              <a:ea typeface="ＭＳ Ｐゴシック" pitchFamily="-65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200" b="0" dirty="0">
                <a:ea typeface="ＭＳ Ｐゴシック" pitchFamily="-65" charset="-128"/>
              </a:rPr>
              <a:t>Sponsor: Runway Safety Group (AJI-14)                      POC: </a:t>
            </a:r>
            <a:r>
              <a:rPr lang="en-US" altLang="en-US" sz="1200" b="0" dirty="0" smtClean="0">
                <a:ea typeface="ＭＳ Ｐゴシック" pitchFamily="-65" charset="-128"/>
              </a:rPr>
              <a:t>James Fee, </a:t>
            </a:r>
            <a:r>
              <a:rPr lang="en-US" altLang="en-US" sz="1200" b="0" dirty="0">
                <a:ea typeface="ＭＳ Ｐゴシック" pitchFamily="-65" charset="-128"/>
              </a:rPr>
              <a:t>Manager, Runway Safety, AJI-141 </a:t>
            </a:r>
          </a:p>
        </p:txBody>
      </p:sp>
      <p:sp>
        <p:nvSpPr>
          <p:cNvPr id="14368" name="Rectangle 129"/>
          <p:cNvSpPr>
            <a:spLocks noChangeArrowheads="1"/>
          </p:cNvSpPr>
          <p:nvPr/>
        </p:nvSpPr>
        <p:spPr bwMode="auto">
          <a:xfrm>
            <a:off x="4495800" y="1600200"/>
            <a:ext cx="28606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0" dirty="0">
                <a:ea typeface="ＭＳ Ｐゴシック" pitchFamily="-65" charset="-128"/>
              </a:rPr>
              <a:t>Products:</a:t>
            </a:r>
          </a:p>
          <a:p>
            <a:pPr marL="168275" indent="-168275" eaLnBrk="1" hangingPunct="1">
              <a:spcBef>
                <a:spcPct val="50000"/>
              </a:spcBef>
            </a:pPr>
            <a:r>
              <a:rPr lang="en-US" altLang="en-US" sz="1200" b="0" dirty="0">
                <a:ea typeface="ＭＳ Ｐゴシック" pitchFamily="-65" charset="-128"/>
              </a:rPr>
              <a:t> </a:t>
            </a:r>
            <a:r>
              <a:rPr lang="en-US" altLang="en-US" sz="1200" b="0" dirty="0" smtClean="0">
                <a:ea typeface="ＭＳ Ｐゴシック" pitchFamily="-65" charset="-128"/>
              </a:rPr>
              <a:t>SASS system</a:t>
            </a:r>
            <a:endParaRPr lang="en-US" altLang="en-US" sz="1200" b="0" dirty="0">
              <a:ea typeface="ＭＳ Ｐゴシック" pitchFamily="-65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200" b="0" dirty="0">
              <a:ea typeface="ＭＳ Ｐゴシック" pitchFamily="-65" charset="-128"/>
            </a:endParaRPr>
          </a:p>
        </p:txBody>
      </p:sp>
      <p:sp>
        <p:nvSpPr>
          <p:cNvPr id="14369" name="Rectangle 21"/>
          <p:cNvSpPr>
            <a:spLocks noChangeArrowheads="1"/>
          </p:cNvSpPr>
          <p:nvPr/>
        </p:nvSpPr>
        <p:spPr bwMode="auto">
          <a:xfrm>
            <a:off x="0" y="4102100"/>
            <a:ext cx="4495800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US" sz="1200" b="0" dirty="0"/>
              <a:t>Demonstrated real time passive Mode S surface and airborne surveillance capability – Sep 2016</a:t>
            </a:r>
          </a:p>
          <a:p>
            <a:pPr lvl="0"/>
            <a:r>
              <a:rPr lang="en-US" sz="1200" b="0" dirty="0" smtClean="0"/>
              <a:t>SASS </a:t>
            </a:r>
            <a:r>
              <a:rPr lang="en-US" sz="1200" b="0" dirty="0"/>
              <a:t>awarded an R&amp;D 100 award at the 2016 R&amp;D 100 conference – Nov 2016</a:t>
            </a:r>
          </a:p>
          <a:p>
            <a:pPr lvl="0"/>
            <a:r>
              <a:rPr lang="en-US" sz="1200" b="0" dirty="0" smtClean="0"/>
              <a:t>Conducted </a:t>
            </a:r>
            <a:r>
              <a:rPr lang="en-US" sz="1200" b="0" dirty="0"/>
              <a:t>Technical Interchange Meeting (TIM) with MIT Lincoln Lab – Dec 2016</a:t>
            </a:r>
          </a:p>
          <a:p>
            <a:pPr lvl="0"/>
            <a:endParaRPr lang="en-US" sz="1200" b="0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674724"/>
            <a:ext cx="3124200" cy="19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772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3B6E15-2EFE-4DB1-AF5F-854EBC8E93EC}" type="slidenum">
              <a:rPr lang="en-US" altLang="en-US" sz="1400" b="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sz="1400" b="0" smtClean="0">
              <a:solidFill>
                <a:schemeClr val="bg1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07488" cy="9906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2800" dirty="0" smtClean="0"/>
              <a:t>Surface Taxi Conformance Monitoring (STCM)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228600" y="3619500"/>
            <a:ext cx="4114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u="sng" dirty="0"/>
              <a:t>FY </a:t>
            </a:r>
            <a:r>
              <a:rPr lang="en-US" altLang="en-US" sz="1800" u="sng" dirty="0" smtClean="0"/>
              <a:t>16/17 </a:t>
            </a:r>
            <a:r>
              <a:rPr lang="en-US" altLang="en-US" sz="1800" u="sng" dirty="0"/>
              <a:t>Accomplishment / Issues</a:t>
            </a: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4724400" y="1243013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u="sng" dirty="0"/>
              <a:t>Outputs/Outcomes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152400" y="1231900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u="sng"/>
              <a:t>Research Requirement</a:t>
            </a:r>
            <a:endParaRPr lang="en-US" altLang="en-US" sz="1200" b="0" u="sng"/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4800600" y="3657600"/>
            <a:ext cx="4038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u="sng"/>
              <a:t>Out Year Funding Requirements</a:t>
            </a:r>
            <a:r>
              <a:rPr lang="en-US" altLang="en-US" sz="1800" b="0"/>
              <a:t> </a:t>
            </a:r>
            <a:endParaRPr lang="en-US" altLang="en-US" sz="1800"/>
          </a:p>
        </p:txBody>
      </p:sp>
      <p:sp>
        <p:nvSpPr>
          <p:cNvPr id="14344" name="Line 7"/>
          <p:cNvSpPr>
            <a:spLocks noChangeShapeType="1"/>
          </p:cNvSpPr>
          <p:nvPr/>
        </p:nvSpPr>
        <p:spPr bwMode="auto">
          <a:xfrm>
            <a:off x="4495800" y="137160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8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4572000" y="1524000"/>
            <a:ext cx="246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400" b="0"/>
          </a:p>
        </p:txBody>
      </p:sp>
      <p:graphicFrame>
        <p:nvGraphicFramePr>
          <p:cNvPr id="344169" name="Group 10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848284"/>
              </p:ext>
            </p:extLst>
          </p:nvPr>
        </p:nvGraphicFramePr>
        <p:xfrm>
          <a:off x="5157742" y="4343400"/>
          <a:ext cx="1546860" cy="793750"/>
        </p:xfrm>
        <a:graphic>
          <a:graphicData uri="http://schemas.openxmlformats.org/drawingml/2006/table">
            <a:tbl>
              <a:tblPr/>
              <a:tblGrid>
                <a:gridCol w="773430"/>
                <a:gridCol w="77343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FY18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FY19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$ 0.5M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$ 1.0M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67" name="Rectangle 128"/>
          <p:cNvSpPr>
            <a:spLocks noChangeArrowheads="1"/>
          </p:cNvSpPr>
          <p:nvPr/>
        </p:nvSpPr>
        <p:spPr bwMode="auto">
          <a:xfrm>
            <a:off x="0" y="1619250"/>
            <a:ext cx="4435475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b="0" dirty="0">
                <a:ea typeface="ＭＳ Ｐゴシック" pitchFamily="-65" charset="-128"/>
              </a:rPr>
              <a:t>New:  </a:t>
            </a:r>
            <a:r>
              <a:rPr lang="en-US" sz="1200" b="0" dirty="0"/>
              <a:t>Conduct research to refine concept and develop tools for tower-based and cockpit-based taxi </a:t>
            </a:r>
            <a:r>
              <a:rPr lang="en-US" sz="1200" b="0" dirty="0" smtClean="0"/>
              <a:t>conformance monitoring</a:t>
            </a:r>
          </a:p>
          <a:p>
            <a:r>
              <a:rPr lang="en-US" altLang="en-US" sz="1200" b="0" dirty="0" smtClean="0">
                <a:ea typeface="ＭＳ Ｐゴシック" pitchFamily="-65" charset="-128"/>
              </a:rPr>
              <a:t>Sponsor</a:t>
            </a:r>
            <a:r>
              <a:rPr lang="en-US" altLang="en-US" sz="1200" b="0" dirty="0">
                <a:ea typeface="ＭＳ Ｐゴシック" pitchFamily="-65" charset="-128"/>
              </a:rPr>
              <a:t>: Runway Safety Group (AJI-14)                      POC: </a:t>
            </a:r>
            <a:r>
              <a:rPr lang="en-US" altLang="en-US" sz="1200" b="0" dirty="0" smtClean="0">
                <a:ea typeface="ＭＳ Ｐゴシック" pitchFamily="-65" charset="-128"/>
              </a:rPr>
              <a:t>James Fee, </a:t>
            </a:r>
            <a:r>
              <a:rPr lang="en-US" altLang="en-US" sz="1200" b="0" dirty="0">
                <a:ea typeface="ＭＳ Ｐゴシック" pitchFamily="-65" charset="-128"/>
              </a:rPr>
              <a:t>Manager, Runway Safety, AJI-141 </a:t>
            </a:r>
          </a:p>
        </p:txBody>
      </p:sp>
      <p:sp>
        <p:nvSpPr>
          <p:cNvPr id="14368" name="Rectangle 129"/>
          <p:cNvSpPr>
            <a:spLocks noChangeArrowheads="1"/>
          </p:cNvSpPr>
          <p:nvPr/>
        </p:nvSpPr>
        <p:spPr bwMode="auto">
          <a:xfrm>
            <a:off x="4495800" y="1600200"/>
            <a:ext cx="4038600" cy="145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4163" indent="-284163" eaLnBrk="1" hangingPunct="1">
              <a:spcBef>
                <a:spcPct val="50000"/>
              </a:spcBef>
              <a:buFontTx/>
              <a:buNone/>
            </a:pPr>
            <a:r>
              <a:rPr lang="en-US" altLang="en-US" sz="1200" b="0" dirty="0">
                <a:ea typeface="ＭＳ Ｐゴシック" pitchFamily="-65" charset="-128"/>
              </a:rPr>
              <a:t>Products:</a:t>
            </a:r>
          </a:p>
          <a:p>
            <a:pPr marL="230188" indent="-230188"/>
            <a:r>
              <a:rPr lang="en-US" sz="1200" b="0" dirty="0" smtClean="0"/>
              <a:t>Shortfall </a:t>
            </a:r>
            <a:r>
              <a:rPr lang="en-US" sz="1200" b="0" dirty="0"/>
              <a:t>analysis </a:t>
            </a:r>
            <a:r>
              <a:rPr lang="en-US" sz="1200" b="0" dirty="0" smtClean="0"/>
              <a:t>report to </a:t>
            </a:r>
            <a:r>
              <a:rPr lang="en-US" sz="1200" b="0" dirty="0"/>
              <a:t>identify Runway Incursions that may be prevented by various taxi </a:t>
            </a:r>
            <a:r>
              <a:rPr lang="en-US" sz="1200" b="0" dirty="0" smtClean="0"/>
              <a:t>conformance monitoring concepts at controlled airports</a:t>
            </a:r>
            <a:endParaRPr lang="en-US" altLang="en-US" sz="1200" b="0" dirty="0" smtClean="0">
              <a:ea typeface="ＭＳ Ｐゴシック" pitchFamily="-65" charset="-128"/>
            </a:endParaRPr>
          </a:p>
          <a:p>
            <a:pPr marL="230188" indent="-230188"/>
            <a:r>
              <a:rPr lang="en-US" altLang="en-US" sz="1200" b="0" dirty="0" smtClean="0">
                <a:ea typeface="ＭＳ Ｐゴシック" pitchFamily="-65" charset="-128"/>
              </a:rPr>
              <a:t>E</a:t>
            </a:r>
            <a:r>
              <a:rPr lang="en-US" sz="1200" b="0" dirty="0" smtClean="0"/>
              <a:t>xpected </a:t>
            </a:r>
            <a:r>
              <a:rPr lang="en-US" sz="1200" b="0" dirty="0"/>
              <a:t>impact </a:t>
            </a:r>
            <a:r>
              <a:rPr lang="en-US" sz="1200" b="0" dirty="0" smtClean="0"/>
              <a:t>estimate of taxi </a:t>
            </a:r>
            <a:r>
              <a:rPr lang="en-US" sz="1200" b="0" dirty="0"/>
              <a:t>conformance monitoring capabilities on Runway </a:t>
            </a:r>
            <a:r>
              <a:rPr lang="en-US" sz="1200" b="0" dirty="0" smtClean="0"/>
              <a:t>Incursions at controlled airports</a:t>
            </a:r>
            <a:endParaRPr lang="en-US" altLang="en-US" sz="1200" b="0" dirty="0">
              <a:ea typeface="ＭＳ Ｐゴシック" pitchFamily="-65" charset="-128"/>
            </a:endParaRPr>
          </a:p>
        </p:txBody>
      </p:sp>
      <p:sp>
        <p:nvSpPr>
          <p:cNvPr id="14369" name="Rectangle 21"/>
          <p:cNvSpPr>
            <a:spLocks noChangeArrowheads="1"/>
          </p:cNvSpPr>
          <p:nvPr/>
        </p:nvSpPr>
        <p:spPr bwMode="auto">
          <a:xfrm>
            <a:off x="0" y="3962400"/>
            <a:ext cx="449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0" dirty="0" smtClean="0">
                <a:solidFill>
                  <a:srgbClr val="000000"/>
                </a:solidFill>
              </a:rPr>
              <a:t>N/A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200" b="0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200" b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A_slide_template_whitecover_whitebackground">
  <a:themeElements>
    <a:clrScheme name="FAA_slide_template_whitecover_whitebackgrou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AA_slide_template_whitecover_white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A_slide_template_whitecover_whitebackgrou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A_slide_template_whitecover_whitebackgrou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A_slide_template_whitecover_whitebackgrou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A_slide_template_whitecover_whitebackgrou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A_slide_template_whitecover_whitebackgrou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A_slide_template_whitecover_whitebackgrou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A_slide_template_whitecover_whitebackgrou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A_slide_template_whitecover_whitebackgrou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A_slide_template_whitecover_whitebackgrou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A_slide_template_whitecover_whitebackgrou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A_slide_template_whitecover_whitebackgrou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A_slide_template_whitecover_whitebackgrou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AAF5BA-7F8F-449E-9F78-598E18BB3CDA}"/>
</file>

<file path=customXml/itemProps2.xml><?xml version="1.0" encoding="utf-8"?>
<ds:datastoreItem xmlns:ds="http://schemas.openxmlformats.org/officeDocument/2006/customXml" ds:itemID="{A76F93B0-0B7D-43F1-ADC0-6F99B5876C9C}"/>
</file>

<file path=customXml/itemProps3.xml><?xml version="1.0" encoding="utf-8"?>
<ds:datastoreItem xmlns:ds="http://schemas.openxmlformats.org/officeDocument/2006/customXml" ds:itemID="{BEF5A7F8-1005-46A2-9DF3-5F0B611F1E28}"/>
</file>

<file path=docProps/app.xml><?xml version="1.0" encoding="utf-8"?>
<Properties xmlns="http://schemas.openxmlformats.org/officeDocument/2006/extended-properties" xmlns:vt="http://schemas.openxmlformats.org/officeDocument/2006/docPropsVTypes">
  <TotalTime>7175</TotalTime>
  <Words>678</Words>
  <Application>Microsoft Office PowerPoint</Application>
  <PresentationFormat>On-screen Show (4:3)</PresentationFormat>
  <Paragraphs>110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FAA_slide_template_whitecover_whitebackground</vt:lpstr>
      <vt:lpstr>REDAC / NAS Ops   </vt:lpstr>
      <vt:lpstr>Runway Incursion Reduction Program (RIRP)</vt:lpstr>
      <vt:lpstr>RIRP Overview Capabilities</vt:lpstr>
      <vt:lpstr>Anticipated Research in FY18 and FY19</vt:lpstr>
      <vt:lpstr>Anticipated Research in FY18 and FY19</vt:lpstr>
      <vt:lpstr>Runway Incursion Prevention Shortfall Analysis (RIPSA)</vt:lpstr>
      <vt:lpstr>Small Airport Surveillance Sensor (SASS)</vt:lpstr>
      <vt:lpstr>Surface Taxi Conformance Monitoring (STCM)</vt:lpstr>
    </vt:vector>
  </TitlesOfParts>
  <Manager>Cathy Bigelow</Manager>
  <Company>FAA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 2012 REB PPT Portfolio Briefing Template</dc:title>
  <dc:subject>REB</dc:subject>
  <dc:creator>AJP-62</dc:creator>
  <cp:lastModifiedBy>Fitzpatrick, Kimberly CTR (FAA)</cp:lastModifiedBy>
  <cp:revision>372</cp:revision>
  <cp:lastPrinted>2017-03-07T12:54:57Z</cp:lastPrinted>
  <dcterms:modified xsi:type="dcterms:W3CDTF">2017-03-07T12:55:28Z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0x0101009DA7335E1805E44495268AE629753871</vt:lpwstr>
  </property>
</Properties>
</file>