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1" r:id="rId1"/>
    <p:sldMasterId id="2147483661" r:id="rId2"/>
  </p:sldMasterIdLst>
  <p:notesMasterIdLst>
    <p:notesMasterId r:id="rId36"/>
  </p:notesMasterIdLst>
  <p:handoutMasterIdLst>
    <p:handoutMasterId r:id="rId37"/>
  </p:handoutMasterIdLst>
  <p:sldIdLst>
    <p:sldId id="273" r:id="rId3"/>
    <p:sldId id="286" r:id="rId4"/>
    <p:sldId id="324" r:id="rId5"/>
    <p:sldId id="307" r:id="rId6"/>
    <p:sldId id="325" r:id="rId7"/>
    <p:sldId id="353" r:id="rId8"/>
    <p:sldId id="354" r:id="rId9"/>
    <p:sldId id="355" r:id="rId10"/>
    <p:sldId id="356" r:id="rId11"/>
    <p:sldId id="326" r:id="rId12"/>
    <p:sldId id="327" r:id="rId13"/>
    <p:sldId id="330" r:id="rId14"/>
    <p:sldId id="331" r:id="rId15"/>
    <p:sldId id="332" r:id="rId16"/>
    <p:sldId id="334" r:id="rId17"/>
    <p:sldId id="335" r:id="rId18"/>
    <p:sldId id="336" r:id="rId19"/>
    <p:sldId id="337" r:id="rId20"/>
    <p:sldId id="339" r:id="rId21"/>
    <p:sldId id="340" r:id="rId22"/>
    <p:sldId id="338" r:id="rId23"/>
    <p:sldId id="341" r:id="rId24"/>
    <p:sldId id="342" r:id="rId25"/>
    <p:sldId id="344" r:id="rId26"/>
    <p:sldId id="345" r:id="rId27"/>
    <p:sldId id="346" r:id="rId28"/>
    <p:sldId id="357" r:id="rId29"/>
    <p:sldId id="358" r:id="rId30"/>
    <p:sldId id="359" r:id="rId31"/>
    <p:sldId id="360" r:id="rId32"/>
    <p:sldId id="361" r:id="rId33"/>
    <p:sldId id="349" r:id="rId34"/>
    <p:sldId id="350" r:id="rId3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86"/>
            <p14:sldId id="324"/>
            <p14:sldId id="307"/>
            <p14:sldId id="325"/>
            <p14:sldId id="353"/>
            <p14:sldId id="354"/>
            <p14:sldId id="355"/>
            <p14:sldId id="356"/>
            <p14:sldId id="326"/>
            <p14:sldId id="327"/>
            <p14:sldId id="330"/>
            <p14:sldId id="331"/>
            <p14:sldId id="332"/>
            <p14:sldId id="334"/>
            <p14:sldId id="335"/>
            <p14:sldId id="336"/>
            <p14:sldId id="337"/>
            <p14:sldId id="339"/>
            <p14:sldId id="340"/>
            <p14:sldId id="338"/>
            <p14:sldId id="341"/>
            <p14:sldId id="342"/>
            <p14:sldId id="344"/>
            <p14:sldId id="345"/>
            <p14:sldId id="346"/>
            <p14:sldId id="357"/>
            <p14:sldId id="358"/>
            <p14:sldId id="359"/>
            <p14:sldId id="360"/>
            <p14:sldId id="361"/>
            <p14:sldId id="349"/>
            <p14:sldId id="35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ialli, Nicholas CTR (FAA)" initials="NAS" lastIdx="21" clrIdx="0"/>
  <p:cmAuthor id="1" name="Bati, Firdu (FAA)" initials="BF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DDDDDD"/>
    <a:srgbClr val="FFCC00"/>
    <a:srgbClr val="FFFF99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66" autoAdjust="0"/>
    <p:restoredTop sz="94717" autoAdjust="0"/>
  </p:normalViewPr>
  <p:slideViewPr>
    <p:cSldViewPr snapToGrid="0">
      <p:cViewPr>
        <p:scale>
          <a:sx n="100" d="100"/>
          <a:sy n="100" d="100"/>
        </p:scale>
        <p:origin x="-984" y="-7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ustomXml" Target="../customXml/item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2235071"/>
          </a:xfrm>
        </p:spPr>
        <p:txBody>
          <a:bodyPr/>
          <a:lstStyle/>
          <a:p>
            <a:r>
              <a:rPr lang="en-US" sz="3200" dirty="0" smtClean="0"/>
              <a:t>Runway Safety Metric (RSM)</a:t>
            </a:r>
            <a:endParaRPr lang="en-US" sz="30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695045" y="3750869"/>
            <a:ext cx="34655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Firdu Bati, AJI-3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695045" y="4125974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March, 2017</a:t>
            </a:r>
            <a:endParaRPr lang="en-US" sz="1600" dirty="0"/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1695045" y="3392280"/>
            <a:ext cx="27289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RSM Stakeholders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approach followed to develop Runway Safety metric</a:t>
            </a:r>
          </a:p>
          <a:p>
            <a:r>
              <a:rPr lang="en-US" dirty="0" smtClean="0"/>
              <a:t>Inclusive of all relevant datasets</a:t>
            </a:r>
          </a:p>
          <a:p>
            <a:r>
              <a:rPr lang="en-US" dirty="0" smtClean="0"/>
              <a:t>Quantitative technique to assign severity weights</a:t>
            </a:r>
          </a:p>
          <a:p>
            <a:r>
              <a:rPr lang="en-US" dirty="0" smtClean="0"/>
              <a:t>Baseline/target is in development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Expected </a:t>
            </a:r>
            <a:r>
              <a:rPr lang="en-US" i="1" smtClean="0"/>
              <a:t>deployment date: </a:t>
            </a:r>
            <a:r>
              <a:rPr lang="en-US" i="1" dirty="0" smtClean="0"/>
              <a:t>FY 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681288"/>
            <a:ext cx="8472488" cy="609600"/>
          </a:xfrm>
        </p:spPr>
        <p:txBody>
          <a:bodyPr/>
          <a:lstStyle/>
          <a:p>
            <a:pPr algn="ct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National Transportation Safety Board (NTSB), RI-SI Database, and RE Database data.</a:t>
            </a:r>
          </a:p>
          <a:p>
            <a:r>
              <a:rPr lang="en-US" dirty="0" smtClean="0"/>
              <a:t>Assume </a:t>
            </a:r>
            <a:r>
              <a:rPr lang="en-US" dirty="0"/>
              <a:t>the worst possible accident </a:t>
            </a:r>
            <a:r>
              <a:rPr lang="en-US" dirty="0" smtClean="0"/>
              <a:t>involves </a:t>
            </a:r>
            <a:r>
              <a:rPr lang="en-US" dirty="0"/>
              <a:t>fatal injury.</a:t>
            </a:r>
            <a:endParaRPr lang="en-US" sz="2400" dirty="0"/>
          </a:p>
          <a:p>
            <a:r>
              <a:rPr lang="en-US" dirty="0" smtClean="0"/>
              <a:t>Assign weights to accidents and incidents based on relative “distance” to fatality.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NTSB data selection</a:t>
            </a:r>
          </a:p>
          <a:p>
            <a:pPr lvl="1"/>
            <a:r>
              <a:rPr lang="en-US" sz="2000" dirty="0" smtClean="0"/>
              <a:t>Reports without phase codes relevant to the runway environment were removed</a:t>
            </a:r>
          </a:p>
          <a:p>
            <a:pPr lvl="1"/>
            <a:r>
              <a:rPr lang="en-US" sz="2000" dirty="0" smtClean="0"/>
              <a:t>Remaining data classified as runway collision, taxiway collision, runway excursion by training a text mining model and validating results</a:t>
            </a:r>
          </a:p>
          <a:p>
            <a:r>
              <a:rPr lang="en-US" sz="2400" dirty="0" smtClean="0"/>
              <a:t>Data merging</a:t>
            </a:r>
          </a:p>
          <a:p>
            <a:pPr lvl="1"/>
            <a:r>
              <a:rPr lang="en-US" sz="2000" dirty="0" smtClean="0"/>
              <a:t>RE and RI-SI data have already been reviewed by domain expects and categorized</a:t>
            </a:r>
          </a:p>
          <a:p>
            <a:pPr lvl="1"/>
            <a:r>
              <a:rPr lang="en-US" sz="2000" dirty="0" smtClean="0"/>
              <a:t>Some overlap between RE and NTSB datasets; duplicates were removed (NTSB records retained)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FY16 Dataset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09133"/>
              </p:ext>
            </p:extLst>
          </p:nvPr>
        </p:nvGraphicFramePr>
        <p:xfrm>
          <a:off x="671162" y="1972185"/>
          <a:ext cx="5138918" cy="832104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448950"/>
                <a:gridCol w="1270450"/>
                <a:gridCol w="1051964"/>
                <a:gridCol w="1367554"/>
              </a:tblGrid>
              <a:tr h="411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Runway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Collision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Taxiway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Collision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Runway Excursions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# of Events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9,653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934064"/>
              </p:ext>
            </p:extLst>
          </p:nvPr>
        </p:nvGraphicFramePr>
        <p:xfrm>
          <a:off x="657141" y="3409598"/>
          <a:ext cx="6415297" cy="71755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446787"/>
                <a:gridCol w="853273"/>
                <a:gridCol w="854147"/>
                <a:gridCol w="873940"/>
                <a:gridCol w="882032"/>
                <a:gridCol w="825387"/>
                <a:gridCol w="679731"/>
              </a:tblGrid>
              <a:tr h="330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SI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# of Events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5,472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7,967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8,936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363525"/>
              </p:ext>
            </p:extLst>
          </p:nvPr>
        </p:nvGraphicFramePr>
        <p:xfrm>
          <a:off x="689530" y="4905804"/>
          <a:ext cx="3477356" cy="573532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438675"/>
                <a:gridCol w="2038681"/>
              </a:tblGrid>
              <a:tr h="139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Runway Excursions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# of Events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1,276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r>
              <a:rPr lang="en-US" sz="2000" dirty="0" smtClean="0"/>
              <a:t>NTSB (FY81 – FY16)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RI-SI (FY98 – FY16)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RE (FY12 – FY16)</a:t>
            </a:r>
          </a:p>
        </p:txBody>
      </p:sp>
    </p:spTree>
    <p:extLst>
      <p:ext uri="{BB962C8B-B14F-4D97-AF65-F5344CB8AC3E}">
        <p14:creationId xmlns:p14="http://schemas.microsoft.com/office/powerpoint/2010/main" val="1341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3949"/>
            <a:ext cx="817245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6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Step Weighting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Weights are assigned to types of accidents based on proximity to a fatal accident.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Appropriate domain expert assumptions are used to reorder the weights:</a:t>
            </a:r>
          </a:p>
          <a:p>
            <a:pPr lvl="1"/>
            <a:r>
              <a:rPr lang="en-US" sz="2000" dirty="0" smtClean="0"/>
              <a:t>Injury</a:t>
            </a:r>
          </a:p>
          <a:p>
            <a:pPr lvl="1"/>
            <a:r>
              <a:rPr lang="en-US" sz="2000" dirty="0" smtClean="0"/>
              <a:t>Damage</a:t>
            </a:r>
          </a:p>
          <a:p>
            <a:pPr lvl="1"/>
            <a:r>
              <a:rPr lang="en-US" sz="2000" dirty="0" smtClean="0"/>
              <a:t>Incident without injury/damage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Incidents are assigned weights based on their corresponding accident types.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800" dirty="0" smtClean="0"/>
              <a:t>Information Gain as a Measure of Uncertainty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96418" y="1646156"/>
                <a:ext cx="2937343" cy="764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𝐹𝐴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𝑥</m:t>
                          </m:r>
                          <m:r>
                            <a:rPr lang="en-US" sz="1800" i="1">
                              <a:latin typeface="Cambria Math"/>
                            </a:rPr>
                            <m:t>∈</m:t>
                          </m:r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r>
                            <a:rPr lang="en-US" sz="1800" i="1">
                              <a:latin typeface="Cambria Math"/>
                            </a:rPr>
                            <m:t>, 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18" y="1646156"/>
                <a:ext cx="2937343" cy="76450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96418" y="2690253"/>
                <a:ext cx="4572000" cy="76431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𝐹𝐴</m:t>
                          </m:r>
                        </m:e>
                        <m:e>
                          <m:r>
                            <a:rPr lang="en-US" sz="1800" i="1">
                              <a:latin typeface="Cambria Math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𝑐𝑐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𝐹𝐴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𝐻</m:t>
                          </m:r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𝐹𝐴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𝑐𝑐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18" y="2690253"/>
                <a:ext cx="4572000" cy="7643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96418" y="3734157"/>
                <a:ext cx="3679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𝐹𝐴</m:t>
                          </m:r>
                          <m:r>
                            <a:rPr lang="en-US" sz="1800" i="1">
                              <a:latin typeface="Cambria Math"/>
                            </a:rPr>
                            <m:t>, </m:t>
                          </m:r>
                          <m:r>
                            <a:rPr lang="en-US" sz="1800" i="1">
                              <a:latin typeface="Cambria Math"/>
                            </a:rPr>
                            <m:t>𝐴𝑐𝑐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</m:t>
                      </m:r>
                      <m:r>
                        <a:rPr lang="en-US" sz="1800" i="1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𝑐𝑐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−</m:t>
                      </m:r>
                      <m:r>
                        <a:rPr lang="en-US" sz="1800" i="1">
                          <a:latin typeface="Cambria Math"/>
                        </a:rPr>
                        <m:t>𝐻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𝐹𝐴</m:t>
                      </m:r>
                      <m:r>
                        <a:rPr lang="en-US" sz="1800" i="1">
                          <a:latin typeface="Cambria Math"/>
                        </a:rPr>
                        <m:t>|</m:t>
                      </m:r>
                      <m:r>
                        <a:rPr lang="en-US" sz="1800" i="1">
                          <a:latin typeface="Cambria Math"/>
                        </a:rPr>
                        <m:t>𝐴𝑐𝑐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18" y="3734157"/>
                <a:ext cx="3679982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6418" y="4475414"/>
                <a:ext cx="7678757" cy="795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𝐹𝐴</m:t>
                          </m:r>
                          <m:r>
                            <a:rPr lang="en-US" sz="1800" i="1">
                              <a:latin typeface="Cambria Math"/>
                            </a:rPr>
                            <m:t>, </m:t>
                          </m:r>
                          <m:r>
                            <a:rPr lang="en-US" sz="1800" i="1">
                              <a:latin typeface="Cambria Math"/>
                            </a:rPr>
                            <m:t>𝐴𝑐𝑐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𝑓𝑎</m:t>
                          </m:r>
                          <m:r>
                            <a:rPr lang="en-US" sz="1800" i="1">
                              <a:latin typeface="Cambria Math"/>
                            </a:rPr>
                            <m:t>∈</m:t>
                          </m:r>
                          <m:r>
                            <a:rPr lang="en-US" sz="1800" i="1">
                              <a:latin typeface="Cambria Math"/>
                            </a:rPr>
                            <m:t>𝐹𝐴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𝑐𝑐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𝐴𝑐𝑐</m:t>
                              </m:r>
                            </m:sub>
                            <m:sup/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𝑓𝑎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𝑎𝑐𝑐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𝑙𝑜𝑔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𝑓𝑎</m:t>
                          </m:r>
                          <m:r>
                            <a:rPr lang="en-US" sz="1800" i="1">
                              <a:latin typeface="Cambria Math"/>
                            </a:rPr>
                            <m:t>, </m:t>
                          </m:r>
                          <m:r>
                            <a:rPr lang="en-US" sz="1800" i="1">
                              <a:latin typeface="Cambria Math"/>
                            </a:rPr>
                            <m:t>𝑎𝑐𝑐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𝑓𝑎</m:t>
                              </m:r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𝑎𝑐𝑐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18" y="4475414"/>
                <a:ext cx="7678757" cy="7957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556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Gain as a Measure of 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999" y="1520825"/>
            <a:ext cx="3644782" cy="4391025"/>
          </a:xfrm>
        </p:spPr>
        <p:txBody>
          <a:bodyPr/>
          <a:lstStyle/>
          <a:p>
            <a:r>
              <a:rPr lang="en-US" sz="2400" dirty="0" smtClean="0"/>
              <a:t>Bayesian Network employed</a:t>
            </a:r>
          </a:p>
          <a:p>
            <a:pPr lvl="1"/>
            <a:r>
              <a:rPr lang="en-US" sz="1800" dirty="0" smtClean="0"/>
              <a:t>Accounts for correlation between different outcomes</a:t>
            </a:r>
          </a:p>
          <a:p>
            <a:pPr lvl="1"/>
            <a:r>
              <a:rPr lang="en-US" sz="1800" dirty="0" smtClean="0"/>
              <a:t>Computes information 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781" y="1297948"/>
            <a:ext cx="5013473" cy="362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3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SME-Based Reordering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output ranks some damage higher than injury.</a:t>
            </a:r>
          </a:p>
          <a:p>
            <a:r>
              <a:rPr lang="en-US" dirty="0" smtClean="0"/>
              <a:t>Domain experts provided qualitative direction resulting in reordering.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Injury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Damage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Incident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82" y="353197"/>
            <a:ext cx="8472488" cy="6096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31" y="1203649"/>
            <a:ext cx="8050213" cy="4682101"/>
          </a:xfrm>
        </p:spPr>
        <p:txBody>
          <a:bodyPr/>
          <a:lstStyle/>
          <a:p>
            <a:r>
              <a:rPr lang="en-US" sz="2400" dirty="0"/>
              <a:t>The primary goal of </a:t>
            </a:r>
            <a:r>
              <a:rPr lang="en-US" sz="2400" dirty="0" smtClean="0"/>
              <a:t>safety metrics is </a:t>
            </a:r>
            <a:r>
              <a:rPr lang="en-US" sz="2400" dirty="0"/>
              <a:t>to gauge </a:t>
            </a:r>
            <a:r>
              <a:rPr lang="en-US" sz="2400" dirty="0" smtClean="0"/>
              <a:t>the </a:t>
            </a:r>
            <a:r>
              <a:rPr lang="en-US" sz="2400" dirty="0"/>
              <a:t>safety performance of the </a:t>
            </a:r>
            <a:r>
              <a:rPr lang="en-US" sz="2400" dirty="0" smtClean="0"/>
              <a:t>National </a:t>
            </a:r>
            <a:r>
              <a:rPr lang="en-US" sz="2400" dirty="0"/>
              <a:t>Airspace System (NAS</a:t>
            </a:r>
            <a:r>
              <a:rPr lang="en-US" sz="2400" dirty="0" smtClean="0"/>
              <a:t>), at the system and facility levels. </a:t>
            </a:r>
          </a:p>
          <a:p>
            <a:r>
              <a:rPr lang="en-US" sz="2400" dirty="0" smtClean="0"/>
              <a:t>Existing runway safety metrics focus </a:t>
            </a:r>
            <a:r>
              <a:rPr lang="en-US" sz="2400" dirty="0"/>
              <a:t>solely on runway </a:t>
            </a:r>
            <a:r>
              <a:rPr lang="en-US" sz="2400" dirty="0" smtClean="0"/>
              <a:t>incursion type counts, not accidents and excursions.</a:t>
            </a:r>
          </a:p>
          <a:p>
            <a:endParaRPr lang="en-US" sz="2200" baseline="30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84860" y="4069080"/>
            <a:ext cx="729234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u="sng" dirty="0" smtClean="0"/>
              <a:t>RSM Goal:</a:t>
            </a:r>
            <a:r>
              <a:rPr lang="en-US" dirty="0" smtClean="0"/>
              <a:t> Develop </a:t>
            </a:r>
            <a:r>
              <a:rPr lang="en-US" dirty="0"/>
              <a:t>a runway safety metric that includes accident, Runway Excursion (RE), Runway Incursion (RI), and Surface Incident (SI) data.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706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SME-Based Reordering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03350"/>
            <a:ext cx="8050213" cy="4391025"/>
          </a:xfrm>
        </p:spPr>
        <p:txBody>
          <a:bodyPr/>
          <a:lstStyle/>
          <a:p>
            <a:pPr lvl="1"/>
            <a:r>
              <a:rPr lang="en-US" dirty="0" smtClean="0"/>
              <a:t>Compute information gain (model output)</a:t>
            </a:r>
          </a:p>
          <a:p>
            <a:pPr lvl="1"/>
            <a:r>
              <a:rPr lang="en-US" dirty="0" smtClean="0"/>
              <a:t>Compute relative significance of highest gain</a:t>
            </a:r>
          </a:p>
          <a:p>
            <a:pPr lvl="1"/>
            <a:r>
              <a:rPr lang="en-US" dirty="0" smtClean="0"/>
              <a:t>Normalize it so the relative gain sums to 1</a:t>
            </a:r>
          </a:p>
          <a:p>
            <a:pPr lvl="1"/>
            <a:r>
              <a:rPr lang="en-US" dirty="0" smtClean="0"/>
              <a:t>Order gain using cumulative significance</a:t>
            </a:r>
          </a:p>
          <a:p>
            <a:pPr lvl="1"/>
            <a:r>
              <a:rPr lang="en-US" dirty="0" smtClean="0"/>
              <a:t>Compute relative </a:t>
            </a:r>
            <a:r>
              <a:rPr lang="en-US" dirty="0"/>
              <a:t>s</a:t>
            </a:r>
            <a:r>
              <a:rPr lang="en-US" dirty="0" smtClean="0"/>
              <a:t>ignificance to </a:t>
            </a:r>
            <a:r>
              <a:rPr lang="en-US" b="1" i="1" dirty="0" smtClean="0"/>
              <a:t>new</a:t>
            </a:r>
            <a:r>
              <a:rPr lang="en-US" dirty="0" smtClean="0"/>
              <a:t> highest gain</a:t>
            </a:r>
          </a:p>
          <a:p>
            <a:pPr lvl="1"/>
            <a:r>
              <a:rPr lang="en-US" dirty="0" smtClean="0"/>
              <a:t>Shift significance by maximum gain to compute relative significance to fatality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4" y="142470"/>
            <a:ext cx="8472488" cy="609600"/>
          </a:xfrm>
        </p:spPr>
        <p:txBody>
          <a:bodyPr/>
          <a:lstStyle/>
          <a:p>
            <a:r>
              <a:rPr lang="en-US" sz="3800" dirty="0" smtClean="0"/>
              <a:t>Entropy-Based Relative Weight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271996" y="769311"/>
            <a:ext cx="1651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2000" b="1" dirty="0" smtClean="0"/>
              <a:t>Commercial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4600575" y="2328802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2000" b="1" dirty="0" smtClean="0"/>
              <a:t>Non-Commercial</a:t>
            </a:r>
            <a:endParaRPr lang="en-US" sz="2000" b="1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2743200"/>
            <a:ext cx="41910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71" y="1128713"/>
            <a:ext cx="40100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Weights – Penalty &amp;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61430"/>
            <a:ext cx="3780599" cy="4391025"/>
          </a:xfrm>
        </p:spPr>
        <p:txBody>
          <a:bodyPr/>
          <a:lstStyle/>
          <a:p>
            <a:r>
              <a:rPr lang="en-US" sz="1800" dirty="0" smtClean="0"/>
              <a:t>Injuries</a:t>
            </a:r>
          </a:p>
          <a:p>
            <a:pPr lvl="1"/>
            <a:r>
              <a:rPr lang="en-US" sz="1400" dirty="0"/>
              <a:t>Penalty and credit terms for injured and non-injured, respectively</a:t>
            </a:r>
          </a:p>
          <a:p>
            <a:endParaRPr lang="en-US" sz="1800" dirty="0" smtClean="0"/>
          </a:p>
          <a:p>
            <a:r>
              <a:rPr lang="en-US" sz="1800" dirty="0" smtClean="0"/>
              <a:t>Damage</a:t>
            </a:r>
          </a:p>
          <a:p>
            <a:pPr lvl="1"/>
            <a:r>
              <a:rPr lang="en-US" sz="1400" dirty="0" smtClean="0"/>
              <a:t>Penalty and credit terms for damaged and non-damaged, respectively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Incidents</a:t>
            </a:r>
          </a:p>
          <a:p>
            <a:pPr lvl="1"/>
            <a:r>
              <a:rPr lang="en-US" sz="1400" dirty="0" smtClean="0"/>
              <a:t>Ratio of the weight of the corresponding accident type to frequency of incident</a:t>
            </a:r>
            <a:endParaRPr lang="en-US" sz="14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478889" y="5866425"/>
            <a:ext cx="1077276" cy="457200"/>
          </a:xfrm>
        </p:spPr>
        <p:txBody>
          <a:bodyPr/>
          <a:lstStyle/>
          <a:p>
            <a:fld id="{74438B1A-AF1B-4C8B-993E-1BADE62A2451}" type="slidenum">
              <a:rPr lang="en-US" smtClean="0"/>
              <a:pPr/>
              <a:t>22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331990" y="4276774"/>
                <a:ext cx="1652121" cy="611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𝐼𝑛𝑐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𝐴𝑐𝑐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𝐼𝑛𝑐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990" y="4276774"/>
                <a:ext cx="1652121" cy="6115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66715" y="1580490"/>
                <a:ext cx="391337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𝐼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𝐼𝑛𝑗</m:t>
                          </m:r>
                          <m:r>
                            <a:rPr lang="en-US" sz="1800" i="1" baseline="-25000">
                              <a:latin typeface="Cambria Math"/>
                            </a:rPr>
                            <m:t>𝐶𝑛𝑡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𝐼𝑛𝑗𝑢𝑟𝑦</m:t>
                              </m:r>
                              <m:r>
                                <a:rPr lang="en-US" sz="1800" i="1" baseline="-25000">
                                  <a:latin typeface="Cambria Math"/>
                                </a:rPr>
                                <m:t>𝐶𝑛𝑡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/>
                                </a:rPr>
                                <m:t>𝑇𝑜𝑡𝑎𝑙𝑂𝑛𝑏𝑜𝑎𝑟𝑑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715" y="1580490"/>
                <a:ext cx="3913379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66715" y="2808630"/>
                <a:ext cx="466736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𝐷𝑚𝑔</m:t>
                          </m:r>
                          <m:r>
                            <a:rPr lang="en-US" sz="1800" b="0" i="1" baseline="-25000" smtClean="0">
                              <a:latin typeface="Cambria Math"/>
                            </a:rPr>
                            <m:t>𝐶𝑛𝑡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𝑁𝑜𝑛𝐷𝑚𝑔</m:t>
                              </m:r>
                              <m:r>
                                <a:rPr lang="en-US" sz="1800" i="1" baseline="-25000">
                                  <a:latin typeface="Cambria Math"/>
                                </a:rPr>
                                <m:t>𝐶𝑛𝑡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𝑁𝑢𝑚𝑏𝑒𝑟𝑂𝑓𝐴𝑖𝑟𝑐𝑟𝑎𝑓𝑡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715" y="2808630"/>
                <a:ext cx="4667368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 bwMode="auto">
              <a:xfrm>
                <a:off x="3957637" y="5206063"/>
                <a:ext cx="3793026" cy="285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>
                <a:spAutoFit/>
              </a:bodyPr>
              <a:lstStyle/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200" b="1" i="1" smtClean="0">
                        <a:latin typeface="Cambria Math"/>
                      </a:rPr>
                      <m:t>𝑾𝒉𝒆𝒓𝒆</m:t>
                    </m:r>
                    <m:r>
                      <a:rPr lang="en-US" sz="1200" b="1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 smtClean="0">
                            <a:latin typeface="Cambria Math"/>
                          </a:rPr>
                          <m:t>𝑨𝒄𝒄</m:t>
                        </m:r>
                      </m:sub>
                    </m:sSub>
                    <m:sSub>
                      <m:sSubPr>
                        <m:ctrlPr>
                          <a:rPr lang="en-US" sz="1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latin typeface="Cambria Math"/>
                          </a:rPr>
                          <m:t>: </m:t>
                        </m:r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>
                            <a:latin typeface="Cambria Math"/>
                          </a:rPr>
                          <m:t>𝑹</m:t>
                        </m:r>
                        <m:r>
                          <a:rPr lang="en-US" sz="1200" b="1" i="1" smtClean="0">
                            <a:latin typeface="Cambria Math"/>
                          </a:rPr>
                          <m:t>𝑪</m:t>
                        </m:r>
                      </m:sub>
                    </m:sSub>
                    <m:r>
                      <a:rPr lang="en-US" sz="1200" b="1" i="1" smtClean="0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𝑹𝑰</m:t>
                        </m:r>
                        <m:r>
                          <a:rPr lang="en-US" sz="1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sz="1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 smtClean="0">
                            <a:latin typeface="Cambria Math"/>
                          </a:rPr>
                          <m:t>𝑻𝑪</m:t>
                        </m:r>
                      </m:sub>
                    </m:sSub>
                  </m:oMath>
                </a14:m>
                <a:r>
                  <a:rPr lang="en-US" sz="1200" b="1" dirty="0" smtClean="0">
                    <a:solidFill>
                      <a:schemeClr val="tx1"/>
                    </a:solidFill>
                  </a:rPr>
                  <a:t>|</a:t>
                </a:r>
                <a:r>
                  <a:rPr lang="en-US" sz="12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 smtClean="0">
                            <a:latin typeface="Cambria Math"/>
                          </a:rPr>
                          <m:t>𝑺</m:t>
                        </m:r>
                        <m:r>
                          <a:rPr lang="en-US" sz="1200" b="1" i="1">
                            <a:latin typeface="Cambria Math"/>
                          </a:rPr>
                          <m:t>𝑰</m:t>
                        </m:r>
                      </m:sub>
                    </m:sSub>
                  </m:oMath>
                </a14:m>
                <a:r>
                  <a:rPr lang="en-US" sz="1200" b="1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>
                            <a:latin typeface="Cambria Math"/>
                          </a:rPr>
                          <m:t>𝑹</m:t>
                        </m:r>
                        <m:r>
                          <a:rPr lang="en-US" sz="1200" b="1" i="1" smtClean="0">
                            <a:latin typeface="Cambria Math"/>
                          </a:rPr>
                          <m:t>𝑬</m:t>
                        </m:r>
                        <m:r>
                          <a:rPr lang="en-US" sz="1200" b="1" i="1" smtClean="0">
                            <a:latin typeface="Cambria Math"/>
                          </a:rPr>
                          <m:t>_</m:t>
                        </m:r>
                        <m:r>
                          <a:rPr lang="en-US" sz="1200" b="1" i="1" smtClean="0">
                            <a:latin typeface="Cambria Math"/>
                          </a:rPr>
                          <m:t>𝑨𝒄𝒄</m:t>
                        </m:r>
                      </m:sub>
                    </m:sSub>
                  </m:oMath>
                </a14:m>
                <a:r>
                  <a:rPr lang="en-US" sz="1200" b="1" dirty="0" smtClean="0">
                    <a:solidFill>
                      <a:schemeClr val="tx1"/>
                    </a:solidFill>
                  </a:rPr>
                  <a:t>|</a:t>
                </a:r>
                <a:r>
                  <a:rPr lang="en-US" sz="12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1200" b="1" i="1">
                            <a:latin typeface="Cambria Math"/>
                          </a:rPr>
                          <m:t>𝑹</m:t>
                        </m:r>
                        <m:r>
                          <a:rPr lang="en-US" sz="1200" b="1" i="1" smtClean="0">
                            <a:latin typeface="Cambria Math"/>
                          </a:rPr>
                          <m:t>𝑬</m:t>
                        </m:r>
                        <m:r>
                          <a:rPr lang="en-US" sz="1200" b="1" i="1" smtClean="0">
                            <a:latin typeface="Cambria Math"/>
                          </a:rPr>
                          <m:t>_</m:t>
                        </m:r>
                        <m:r>
                          <a:rPr lang="en-US" sz="1200" b="1" i="1" smtClean="0">
                            <a:latin typeface="Cambria Math"/>
                          </a:rPr>
                          <m:t>𝑰𝒏𝒄</m:t>
                        </m:r>
                      </m:sub>
                    </m:sSub>
                  </m:oMath>
                </a14:m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7637" y="5206063"/>
                <a:ext cx="3793026" cy="285206"/>
              </a:xfrm>
              <a:prstGeom prst="rect">
                <a:avLst/>
              </a:prstGeom>
              <a:blipFill rotWithShape="1">
                <a:blip r:embed="rId5"/>
                <a:stretch>
                  <a:fillRect t="-2128" b="-106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5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</a:t>
            </a:r>
            <a:r>
              <a:rPr lang="en-US" dirty="0" smtClean="0"/>
              <a:t>– Penalty Correction </a:t>
            </a:r>
            <a:r>
              <a:rPr lang="en-US" dirty="0"/>
              <a:t>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Two accidents </a:t>
            </a:r>
          </a:p>
          <a:p>
            <a:pPr lvl="1"/>
            <a:r>
              <a:rPr lang="en-US" dirty="0" smtClean="0"/>
              <a:t>A: 5/5 injured</a:t>
            </a:r>
          </a:p>
          <a:p>
            <a:pPr lvl="1"/>
            <a:r>
              <a:rPr lang="en-US" dirty="0" smtClean="0"/>
              <a:t>B: 5/200 injured</a:t>
            </a:r>
          </a:p>
          <a:p>
            <a:r>
              <a:rPr lang="en-US" dirty="0" smtClean="0"/>
              <a:t>Without credit term,</a:t>
            </a:r>
          </a:p>
          <a:p>
            <a:pPr lvl="1"/>
            <a:r>
              <a:rPr lang="en-US" dirty="0" smtClean="0"/>
              <a:t>Both A &amp; B: 5 * .75 = </a:t>
            </a:r>
            <a:r>
              <a:rPr lang="en-US" b="1" dirty="0" smtClean="0"/>
              <a:t>3.75</a:t>
            </a:r>
          </a:p>
          <a:p>
            <a:r>
              <a:rPr lang="en-US" dirty="0" smtClean="0"/>
              <a:t>With credit,</a:t>
            </a:r>
          </a:p>
          <a:p>
            <a:pPr lvl="1"/>
            <a:r>
              <a:rPr lang="en-US" dirty="0"/>
              <a:t>A: </a:t>
            </a:r>
            <a:r>
              <a:rPr lang="en-US" dirty="0" smtClean="0"/>
              <a:t>(5*.</a:t>
            </a:r>
            <a:r>
              <a:rPr lang="en-US" dirty="0"/>
              <a:t>75) </a:t>
            </a:r>
            <a:r>
              <a:rPr lang="en-US" dirty="0" smtClean="0"/>
              <a:t>= </a:t>
            </a:r>
            <a:r>
              <a:rPr lang="en-US" b="1" dirty="0" smtClean="0"/>
              <a:t>3.75</a:t>
            </a:r>
          </a:p>
          <a:p>
            <a:pPr lvl="1"/>
            <a:r>
              <a:rPr lang="en-US" dirty="0" smtClean="0"/>
              <a:t>B; (5*.75) – (.975*.75) </a:t>
            </a:r>
            <a:r>
              <a:rPr lang="en-US" dirty="0"/>
              <a:t>= </a:t>
            </a:r>
            <a:r>
              <a:rPr lang="en-US" b="1" dirty="0" smtClean="0"/>
              <a:t>3.02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51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70168"/>
            <a:ext cx="8472488" cy="609600"/>
          </a:xfrm>
        </p:spPr>
        <p:txBody>
          <a:bodyPr/>
          <a:lstStyle/>
          <a:p>
            <a:r>
              <a:rPr lang="en-US" dirty="0" smtClean="0"/>
              <a:t>Relative Weights – Commercial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61988"/>
            <a:ext cx="782002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 bwMode="auto">
          <a:xfrm>
            <a:off x="819150" y="5634038"/>
            <a:ext cx="3914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200" b="1" i="1" dirty="0" smtClean="0">
                <a:solidFill>
                  <a:srgbClr val="FF0000"/>
                </a:solidFill>
              </a:rPr>
              <a:t>Note: Y-Axis uses Logarithmic scale 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70168"/>
            <a:ext cx="8472488" cy="609600"/>
          </a:xfrm>
        </p:spPr>
        <p:txBody>
          <a:bodyPr/>
          <a:lstStyle/>
          <a:p>
            <a:r>
              <a:rPr lang="en-US" sz="3800" dirty="0" smtClean="0"/>
              <a:t>Relative Weights – Non-Commercial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71513"/>
            <a:ext cx="77724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 bwMode="auto">
          <a:xfrm>
            <a:off x="819150" y="5634038"/>
            <a:ext cx="3914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200" b="1" i="1" dirty="0" smtClean="0">
                <a:solidFill>
                  <a:srgbClr val="FF0000"/>
                </a:solidFill>
              </a:rPr>
              <a:t>Note: Y-Axis uses Logarithmic scale 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4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potential applications: </a:t>
            </a:r>
          </a:p>
          <a:p>
            <a:pPr lvl="1"/>
            <a:r>
              <a:rPr lang="en-US" dirty="0" smtClean="0"/>
              <a:t>Aggregation: sum of all undesired outcome weights</a:t>
            </a:r>
          </a:p>
          <a:p>
            <a:pPr lvl="1"/>
            <a:r>
              <a:rPr lang="en-US" dirty="0" smtClean="0"/>
              <a:t>Worst-outcome: weight of the worst outcome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*The choice makes little difference in the relative risk profile primarily due to the limiting effect of the worst-outcome [adding small numbers to a large number]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Combined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0" y="5605780"/>
            <a:ext cx="8867775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854" y="852486"/>
            <a:ext cx="5697296" cy="476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Commercial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6676" y="5601335"/>
            <a:ext cx="8745538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715" y="965200"/>
            <a:ext cx="5791833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7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Non-Commercial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6201" y="5601335"/>
            <a:ext cx="9001124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18" y="1012825"/>
            <a:ext cx="5373632" cy="444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7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Collect applicable accident and incident data.</a:t>
            </a:r>
          </a:p>
          <a:p>
            <a:pPr lvl="1"/>
            <a:r>
              <a:rPr lang="en-US" sz="1800" dirty="0" smtClean="0"/>
              <a:t>National Transportation Safety Board  (NTSB), RI-SI, and RE data sources </a:t>
            </a:r>
          </a:p>
          <a:p>
            <a:r>
              <a:rPr lang="en-US" sz="2000" dirty="0" smtClean="0"/>
              <a:t>Use modeling to assign risk weights to all kinds of outcomes.</a:t>
            </a:r>
          </a:p>
          <a:p>
            <a:pPr lvl="1"/>
            <a:r>
              <a:rPr lang="en-US" sz="1800" dirty="0" smtClean="0"/>
              <a:t>Weighted outcomes include injuries, damage, incursion types, surface incidents, and excursions</a:t>
            </a:r>
          </a:p>
          <a:p>
            <a:pPr lvl="1"/>
            <a:r>
              <a:rPr lang="en-US" sz="1800" dirty="0" smtClean="0"/>
              <a:t>Weights are based on outcomes’ “proximities” to fatality and are ordered based on SME input [</a:t>
            </a:r>
            <a:r>
              <a:rPr lang="en-US" sz="1800" i="1" dirty="0" smtClean="0"/>
              <a:t>Injury → </a:t>
            </a:r>
            <a:r>
              <a:rPr lang="en-US" sz="1800" i="1" dirty="0"/>
              <a:t>Damage → </a:t>
            </a:r>
            <a:r>
              <a:rPr lang="en-US" sz="1800" i="1" dirty="0" smtClean="0"/>
              <a:t>Incident</a:t>
            </a:r>
            <a:r>
              <a:rPr lang="en-US" sz="1800" dirty="0" smtClean="0"/>
              <a:t>]</a:t>
            </a:r>
          </a:p>
          <a:p>
            <a:pPr lvl="1"/>
            <a:r>
              <a:rPr lang="en-US" sz="1800" dirty="0" smtClean="0"/>
              <a:t>For accidents, weighting gives some credit for saving lives and minimally-damaged aircraft</a:t>
            </a:r>
          </a:p>
          <a:p>
            <a:r>
              <a:rPr lang="en-US" sz="2000" dirty="0" smtClean="0"/>
              <a:t>Aggregate all event weights for each fiscal year to get a FY score.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Commercial Risk </a:t>
            </a:r>
            <a:r>
              <a:rPr lang="en-US" sz="3400" dirty="0"/>
              <a:t>&amp; Ops (Per Million)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85750" y="5601335"/>
            <a:ext cx="8526463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Ops slightly decreased over time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792" y="984250"/>
            <a:ext cx="5746377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350" y="277813"/>
            <a:ext cx="8767763" cy="609600"/>
          </a:xfrm>
        </p:spPr>
        <p:txBody>
          <a:bodyPr/>
          <a:lstStyle/>
          <a:p>
            <a:r>
              <a:rPr lang="en-US" sz="3400" dirty="0" smtClean="0"/>
              <a:t>Non-Commercial Risk </a:t>
            </a:r>
            <a:r>
              <a:rPr lang="en-US" sz="3400" dirty="0"/>
              <a:t>&amp; Ops (Per Million)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0" y="5601335"/>
            <a:ext cx="8812213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increased and started decreasing, Ops decreased over time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489" y="889000"/>
            <a:ext cx="614743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2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82" y="353197"/>
            <a:ext cx="8472488" cy="609600"/>
          </a:xfrm>
        </p:spPr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31" y="1203649"/>
            <a:ext cx="8050213" cy="4682101"/>
          </a:xfrm>
        </p:spPr>
        <p:txBody>
          <a:bodyPr/>
          <a:lstStyle/>
          <a:p>
            <a:endParaRPr lang="en-US" sz="2200" baseline="30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95300" y="1496550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/>
              <a:t>Assumed the following hierarchy of accident/incident severity based on domain expert input: fatality, injury, aircraft damage, incidents.</a:t>
            </a:r>
            <a:endParaRPr lang="en-US" sz="1800" dirty="0"/>
          </a:p>
          <a:p>
            <a:r>
              <a:rPr lang="en-US" sz="1800" dirty="0" smtClean="0"/>
              <a:t>Incident to accident mapping assumption</a:t>
            </a:r>
            <a:endParaRPr lang="en-US" sz="1800" b="0" dirty="0"/>
          </a:p>
          <a:p>
            <a:pPr lvl="1" fontAlgn="ctr"/>
            <a:r>
              <a:rPr lang="en-US" sz="1600" dirty="0" smtClean="0"/>
              <a:t>RIs </a:t>
            </a:r>
            <a:r>
              <a:rPr lang="en-US" sz="1600" dirty="0" smtClean="0">
                <a:sym typeface="Wingdings" panose="05000000000000000000" pitchFamily="2" charset="2"/>
              </a:rPr>
              <a:t> </a:t>
            </a:r>
            <a:r>
              <a:rPr lang="en-US" sz="1600" dirty="0" smtClean="0"/>
              <a:t>Runway Collision</a:t>
            </a:r>
            <a:endParaRPr lang="en-US" sz="1600" b="0" dirty="0"/>
          </a:p>
          <a:p>
            <a:pPr lvl="1" fontAlgn="ctr"/>
            <a:r>
              <a:rPr lang="en-US" sz="1600" b="0" dirty="0" smtClean="0"/>
              <a:t>SIs</a:t>
            </a:r>
            <a:r>
              <a:rPr lang="en-US" sz="1600" dirty="0" smtClean="0"/>
              <a:t> </a:t>
            </a:r>
            <a:r>
              <a:rPr lang="en-US" sz="1600" b="0" dirty="0" smtClean="0">
                <a:sym typeface="Wingdings" panose="05000000000000000000" pitchFamily="2" charset="2"/>
              </a:rPr>
              <a:t> Taxiway Collision</a:t>
            </a:r>
            <a:endParaRPr lang="en-US" sz="1600" b="0" dirty="0"/>
          </a:p>
          <a:p>
            <a:pPr lvl="1" fontAlgn="ctr"/>
            <a:r>
              <a:rPr lang="en-US" sz="1600" b="0" dirty="0" smtClean="0"/>
              <a:t>RE</a:t>
            </a:r>
            <a:r>
              <a:rPr lang="en-US" sz="1600" dirty="0" smtClean="0"/>
              <a:t> Incidents </a:t>
            </a:r>
            <a:r>
              <a:rPr lang="en-US" sz="1600" b="0" dirty="0" smtClean="0">
                <a:sym typeface="Wingdings" panose="05000000000000000000" pitchFamily="2" charset="2"/>
              </a:rPr>
              <a:t> RE Accident</a:t>
            </a:r>
            <a:endParaRPr lang="en-US" sz="1600" b="0" dirty="0"/>
          </a:p>
          <a:p>
            <a:r>
              <a:rPr lang="en-US" sz="1800" dirty="0" smtClean="0"/>
              <a:t>Assumed the following criteria should be used to split the dataset by Commercial and Non-Commercial</a:t>
            </a:r>
          </a:p>
          <a:p>
            <a:pPr lvl="1"/>
            <a:r>
              <a:rPr lang="en-US" sz="1600" dirty="0" smtClean="0"/>
              <a:t>Part 121, 129, 135: Commercial</a:t>
            </a:r>
          </a:p>
          <a:p>
            <a:pPr lvl="1"/>
            <a:r>
              <a:rPr lang="en-US" sz="1600" dirty="0" smtClean="0"/>
              <a:t>Others: General Aviation / Non-Commercial</a:t>
            </a:r>
          </a:p>
          <a:p>
            <a:r>
              <a:rPr lang="en-US" sz="2000" dirty="0" smtClean="0"/>
              <a:t>Incident data are only available starting in 1997; however, the model used accident data since 1982.</a:t>
            </a:r>
          </a:p>
          <a:p>
            <a:pPr lvl="1"/>
            <a:r>
              <a:rPr lang="en-US" sz="1600" dirty="0" smtClean="0"/>
              <a:t>This is more conservative</a:t>
            </a: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767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approach followed to develop Runway Safety metric</a:t>
            </a:r>
          </a:p>
          <a:p>
            <a:r>
              <a:rPr lang="en-US" dirty="0" smtClean="0"/>
              <a:t>Inclusive of all relevant datasets</a:t>
            </a:r>
          </a:p>
          <a:p>
            <a:r>
              <a:rPr lang="en-US" dirty="0" smtClean="0"/>
              <a:t>Quantitative technique to assign severity weights</a:t>
            </a:r>
          </a:p>
          <a:p>
            <a:r>
              <a:rPr lang="en-US" dirty="0" smtClean="0"/>
              <a:t>Baseline/target is in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0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28" y="1385424"/>
            <a:ext cx="8566635" cy="302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Weighting Schematic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73" y="4340623"/>
            <a:ext cx="2752725" cy="109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6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Combined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0" y="5605780"/>
            <a:ext cx="8867775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854" y="852486"/>
            <a:ext cx="5697296" cy="476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8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Commercial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6676" y="5601335"/>
            <a:ext cx="8745538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715" y="965200"/>
            <a:ext cx="5791833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5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Non-Commercial Risk &amp; Event Count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6201" y="5601335"/>
            <a:ext cx="9001124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incident increased, accident relatively constant over time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18" y="1012825"/>
            <a:ext cx="5373632" cy="444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0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7813"/>
            <a:ext cx="8472488" cy="609600"/>
          </a:xfrm>
        </p:spPr>
        <p:txBody>
          <a:bodyPr/>
          <a:lstStyle/>
          <a:p>
            <a:r>
              <a:rPr lang="en-US" sz="3400" dirty="0" smtClean="0"/>
              <a:t>Commercial Risk &amp; Ops (Per Million)</a:t>
            </a:r>
            <a:endParaRPr lang="en-US" sz="3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85750" y="5601335"/>
            <a:ext cx="8526463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decreased, Ops slightly decreased over time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792" y="984250"/>
            <a:ext cx="5746377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9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277813"/>
            <a:ext cx="8615363" cy="609600"/>
          </a:xfrm>
        </p:spPr>
        <p:txBody>
          <a:bodyPr/>
          <a:lstStyle/>
          <a:p>
            <a:r>
              <a:rPr lang="en-US" sz="3300" dirty="0" smtClean="0"/>
              <a:t>Non-Commercial Risk </a:t>
            </a:r>
            <a:r>
              <a:rPr lang="en-US" sz="3300" dirty="0"/>
              <a:t>&amp; Ops (Per Million)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0" y="5601335"/>
            <a:ext cx="8812213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b="1" i="1" kern="0" dirty="0" smtClean="0">
                <a:solidFill>
                  <a:srgbClr val="FF0000"/>
                </a:solidFill>
              </a:rPr>
              <a:t>*Risk increased and started decreasing, Ops decreased over time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489" y="889000"/>
            <a:ext cx="614743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4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7C9A7B-68B4-45B2-ACE4-B001A09F1B5C}"/>
</file>

<file path=customXml/itemProps2.xml><?xml version="1.0" encoding="utf-8"?>
<ds:datastoreItem xmlns:ds="http://schemas.openxmlformats.org/officeDocument/2006/customXml" ds:itemID="{DE3CD62C-99A0-49DF-87D5-139E19BB67DE}"/>
</file>

<file path=customXml/itemProps3.xml><?xml version="1.0" encoding="utf-8"?>
<ds:datastoreItem xmlns:ds="http://schemas.openxmlformats.org/officeDocument/2006/customXml" ds:itemID="{CABEB8B0-7528-408B-8A38-6B4112CBC7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35964</TotalTime>
  <Words>1222</Words>
  <Application>Microsoft Office PowerPoint</Application>
  <PresentationFormat>On-screen Show (4:3)</PresentationFormat>
  <Paragraphs>205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1_Custom Design</vt:lpstr>
      <vt:lpstr>2_Custom Design</vt:lpstr>
      <vt:lpstr>Runway Safety Metric (RSM)</vt:lpstr>
      <vt:lpstr>Background</vt:lpstr>
      <vt:lpstr>Approach</vt:lpstr>
      <vt:lpstr>Weighting Schematic</vt:lpstr>
      <vt:lpstr>Combined Risk &amp; Event Count</vt:lpstr>
      <vt:lpstr>Commercial Risk &amp; Event Count</vt:lpstr>
      <vt:lpstr>Non-Commercial Risk &amp; Event Count</vt:lpstr>
      <vt:lpstr>Commercial Risk &amp; Ops (Per Million)</vt:lpstr>
      <vt:lpstr>Non-Commercial Risk &amp; Ops (Per Million)</vt:lpstr>
      <vt:lpstr>Conclusion</vt:lpstr>
      <vt:lpstr>Backup Slides</vt:lpstr>
      <vt:lpstr>Technical Approach</vt:lpstr>
      <vt:lpstr>Data Pre-Processing</vt:lpstr>
      <vt:lpstr>FY16 Dataset</vt:lpstr>
      <vt:lpstr>Event Count</vt:lpstr>
      <vt:lpstr>Three Step Weighting Process</vt:lpstr>
      <vt:lpstr>Information Gain as a Measure of Uncertainty</vt:lpstr>
      <vt:lpstr>Information Gain as a Measure of Uncertainty</vt:lpstr>
      <vt:lpstr>SME-Based Reordering Logic</vt:lpstr>
      <vt:lpstr>SME-Based Reordering Logic</vt:lpstr>
      <vt:lpstr>Entropy-Based Relative Weight</vt:lpstr>
      <vt:lpstr>Weights – Penalty &amp; Credit</vt:lpstr>
      <vt:lpstr>Credit – Penalty Correction Term</vt:lpstr>
      <vt:lpstr>Relative Weights – Commercial</vt:lpstr>
      <vt:lpstr>Relative Weights – Non-Commercial</vt:lpstr>
      <vt:lpstr>Application of Weights</vt:lpstr>
      <vt:lpstr>Combined Risk &amp; Event Count</vt:lpstr>
      <vt:lpstr>Commercial Risk &amp; Event Count</vt:lpstr>
      <vt:lpstr>Non-Commercial Risk &amp; Event Count</vt:lpstr>
      <vt:lpstr>Commercial Risk &amp; Ops (Per Million)</vt:lpstr>
      <vt:lpstr>Non-Commercial Risk &amp; Ops (Per Million)</vt:lpstr>
      <vt:lpstr>Assumptions</vt:lpstr>
      <vt:lpstr>Conclusion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Fitzpatrick, Kimberly CTR (FAA)</cp:lastModifiedBy>
  <cp:revision>508</cp:revision>
  <dcterms:created xsi:type="dcterms:W3CDTF">2005-01-28T20:32:53Z</dcterms:created>
  <dcterms:modified xsi:type="dcterms:W3CDTF">2017-03-21T18:51:10Z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