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1"/>
  </p:notesMasterIdLst>
  <p:handoutMasterIdLst>
    <p:handoutMasterId r:id="rId12"/>
  </p:handoutMasterIdLst>
  <p:sldIdLst>
    <p:sldId id="275" r:id="rId3"/>
    <p:sldId id="276" r:id="rId4"/>
    <p:sldId id="279" r:id="rId5"/>
    <p:sldId id="280" r:id="rId6"/>
    <p:sldId id="281" r:id="rId7"/>
    <p:sldId id="282" r:id="rId8"/>
    <p:sldId id="283" r:id="rId9"/>
    <p:sldId id="284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5"/>
            <p14:sldId id="276"/>
            <p14:sldId id="279"/>
            <p14:sldId id="280"/>
            <p14:sldId id="281"/>
            <p14:sldId id="282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1" autoAdjust="0"/>
    <p:restoredTop sz="94717" autoAdjust="0"/>
  </p:normalViewPr>
  <p:slideViewPr>
    <p:cSldViewPr snapToGrid="0">
      <p:cViewPr varScale="1">
        <p:scale>
          <a:sx n="89" d="100"/>
          <a:sy n="89" d="100"/>
        </p:scale>
        <p:origin x="-1286" y="-67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CDFB8-CE1E-4CEA-A9A7-0392F69410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1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</a:t>
            </a:r>
            <a:r>
              <a:rPr lang="en-US" sz="1600" dirty="0" smtClean="0">
                <a:solidFill>
                  <a:srgbClr val="1D2F68"/>
                </a:solidFill>
              </a:rPr>
              <a:t>:  REDAC</a:t>
            </a:r>
            <a:endParaRPr lang="en-US" sz="1600" dirty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</a:t>
            </a:r>
            <a:r>
              <a:rPr lang="en-US" sz="1600" dirty="0" smtClean="0">
                <a:solidFill>
                  <a:srgbClr val="1D2F68"/>
                </a:solidFill>
              </a:rPr>
              <a:t>:  AJV-7</a:t>
            </a:r>
            <a:endParaRPr lang="en-US" sz="1600" dirty="0">
              <a:solidFill>
                <a:srgbClr val="1D2F68"/>
              </a:solidFill>
            </a:endParaRPr>
          </a:p>
          <a:p>
            <a:pPr>
              <a:buFontTx/>
              <a:buNone/>
            </a:pPr>
            <a:r>
              <a:rPr lang="en-US" sz="1600" dirty="0" smtClean="0">
                <a:solidFill>
                  <a:srgbClr val="1D2F68"/>
                </a:solidFill>
              </a:rPr>
              <a:t>Date:  March 2017</a:t>
            </a:r>
            <a:endParaRPr lang="en-US" sz="1600" dirty="0">
              <a:solidFill>
                <a:srgbClr val="1D2F68"/>
              </a:solidFill>
            </a:endParaRP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131883" y="1164454"/>
            <a:ext cx="5495193" cy="1323439"/>
          </a:xfrm>
        </p:spPr>
        <p:txBody>
          <a:bodyPr wrap="square">
            <a:spAutoFit/>
          </a:bodyPr>
          <a:lstStyle/>
          <a:p>
            <a:r>
              <a:rPr lang="en-US" sz="4000" dirty="0"/>
              <a:t>TSAS Benefit </a:t>
            </a:r>
            <a:r>
              <a:rPr lang="en-US" sz="4000" dirty="0" smtClean="0"/>
              <a:t>Summary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764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Terminal Sequencing and Spacing (TSAS) is part of Time-Based Flow Management (TBFM) Work Package 3 (WP3) which received its final investment decision (FID) in April 2015</a:t>
            </a:r>
          </a:p>
          <a:p>
            <a:r>
              <a:rPr lang="en-US" dirty="0"/>
              <a:t>TSAS is formerly known as TSS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5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Development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Identify Potential Benefits</a:t>
            </a:r>
          </a:p>
          <a:p>
            <a:pPr lvl="1"/>
            <a:r>
              <a:rPr lang="en-US" dirty="0"/>
              <a:t>Initial concept development targets an operational shortfall (e.g., need for improved sequencing and spacing in Terminal area)</a:t>
            </a:r>
          </a:p>
          <a:p>
            <a:pPr lvl="1"/>
            <a:r>
              <a:rPr lang="en-US" dirty="0"/>
              <a:t>Feedback during variety of concept validation exercises</a:t>
            </a:r>
          </a:p>
          <a:p>
            <a:pPr lvl="2"/>
            <a:r>
              <a:rPr lang="en-US" dirty="0"/>
              <a:t>Exercises include “table-top” as well as part-task or full-task simulations</a:t>
            </a:r>
          </a:p>
          <a:p>
            <a:pPr lvl="2"/>
            <a:r>
              <a:rPr lang="en-US" dirty="0"/>
              <a:t>Subject Matter Experts (SMEs) asked to identify what helped and why, and what could augment the current concept</a:t>
            </a:r>
          </a:p>
          <a:p>
            <a:r>
              <a:rPr lang="en-US" dirty="0"/>
              <a:t>Measure Benefits</a:t>
            </a:r>
          </a:p>
          <a:p>
            <a:pPr lvl="1"/>
            <a:r>
              <a:rPr lang="en-US" dirty="0"/>
              <a:t>Conduct balanced Human-in-the-Loop (HITL) simulation using SMEs that compare use with and without proposed tool</a:t>
            </a:r>
          </a:p>
          <a:p>
            <a:pPr lvl="2"/>
            <a:r>
              <a:rPr lang="en-US" dirty="0"/>
              <a:t>HITL design should provide comparison data on identified potential benefits</a:t>
            </a:r>
          </a:p>
          <a:p>
            <a:pPr lvl="2"/>
            <a:r>
              <a:rPr lang="en-US" dirty="0"/>
              <a:t>Results based on objective and subjective data</a:t>
            </a:r>
          </a:p>
          <a:p>
            <a:pPr lvl="1"/>
            <a:r>
              <a:rPr lang="en-US" dirty="0"/>
              <a:t>Project how HITL results can be extrapolated to other facilities and/or across the NAS</a:t>
            </a:r>
          </a:p>
          <a:p>
            <a:pPr lvl="2"/>
            <a:r>
              <a:rPr lang="en-US" dirty="0"/>
              <a:t>Data Analysis</a:t>
            </a:r>
          </a:p>
          <a:p>
            <a:pPr lvl="2"/>
            <a:r>
              <a:rPr lang="en-US" dirty="0"/>
              <a:t>Fast-time simulations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96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TSAS Benefit Areas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907141"/>
              </p:ext>
            </p:extLst>
          </p:nvPr>
        </p:nvGraphicFramePr>
        <p:xfrm>
          <a:off x="441703" y="931605"/>
          <a:ext cx="8509348" cy="4647177"/>
        </p:xfrm>
        <a:graphic>
          <a:graphicData uri="http://schemas.openxmlformats.org/drawingml/2006/table">
            <a:tbl>
              <a:tblPr/>
              <a:tblGrid>
                <a:gridCol w="1209652">
                  <a:extLst>
                    <a:ext uri="{9D8B030D-6E8A-4147-A177-3AD203B41FA5}">
                      <a16:colId xmlns="" xmlns:a16="http://schemas.microsoft.com/office/drawing/2014/main" val="3030708738"/>
                    </a:ext>
                  </a:extLst>
                </a:gridCol>
                <a:gridCol w="5389867">
                  <a:extLst>
                    <a:ext uri="{9D8B030D-6E8A-4147-A177-3AD203B41FA5}">
                      <a16:colId xmlns="" xmlns:a16="http://schemas.microsoft.com/office/drawing/2014/main" val="2226365164"/>
                    </a:ext>
                  </a:extLst>
                </a:gridCol>
                <a:gridCol w="1909829">
                  <a:extLst>
                    <a:ext uri="{9D8B030D-6E8A-4147-A177-3AD203B41FA5}">
                      <a16:colId xmlns="" xmlns:a16="http://schemas.microsoft.com/office/drawing/2014/main" val="585868132"/>
                    </a:ext>
                  </a:extLst>
                </a:gridCol>
              </a:tblGrid>
              <a:tr h="5882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Types of Benefit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Benefit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2061121"/>
                  </a:ext>
                </a:extLst>
              </a:tr>
              <a:tr h="26221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Trajectory Efficiency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Decrease in delays through reduced flight time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TSS2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HITL, 2013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97610814"/>
                  </a:ext>
                </a:extLst>
              </a:tr>
              <a:tr h="5157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Savings due to greater use of optimal trajectories and reduced ground tracks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TSS2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HITL, 2013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6379224"/>
                  </a:ext>
                </a:extLst>
              </a:tr>
              <a:tr h="5157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Throughput*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Increase throughput due to the ability to realize more efficient arrival spacing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TSS2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HITL, 2013; TBFM WP3 Shortfalls, 2013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57045359"/>
                  </a:ext>
                </a:extLst>
              </a:tr>
              <a:tr h="51578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Safety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Decreased probability of loss of separation due to TSAS spacing assurance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SME input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based on reduced route deviations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78217046"/>
                  </a:ext>
                </a:extLst>
              </a:tr>
              <a:tr h="592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Reduced controller workload due to improved capability to maintain the queuing flights on their published routes &amp; STA with less control actions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Various HITLs 2013-2014</a:t>
                      </a: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38423891"/>
                  </a:ext>
                </a:extLst>
              </a:tr>
              <a:tr h="2622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Decreased deviations from published routes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Application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of ASIAS study, 2012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3665613"/>
                  </a:ext>
                </a:extLst>
              </a:tr>
              <a:tr h="367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Environmental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Reduction in CO</a:t>
                      </a:r>
                      <a:r>
                        <a:rPr lang="en-US" sz="1400" baseline="-25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emissions and noise level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TSS2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HITL, 2013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2458478"/>
                  </a:ext>
                </a:extLst>
              </a:tr>
              <a:tr h="7907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TBFM Schedule Improvements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Improved scheduling allows better merging of flows to the runways allowing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En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Route and TRACON controllers to work toward common plan that includes appropriate spacing at all merge points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SME input based on HITL experience</a:t>
                      </a:r>
                    </a:p>
                  </a:txBody>
                  <a:tcPr marL="41902" marR="41902" marT="83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5579685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49782" y="5622680"/>
            <a:ext cx="22942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900" dirty="0">
                <a:ea typeface="Verdana" pitchFamily="34" charset="0"/>
                <a:cs typeface="Verdana" pitchFamily="34" charset="0"/>
              </a:rPr>
              <a:t>Source: derived from TBFM WP3 BBOE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5424" y="5622680"/>
            <a:ext cx="16065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800" dirty="0">
                <a:ea typeface="Verdana" pitchFamily="34" charset="0"/>
                <a:cs typeface="Verdana" pitchFamily="34" charset="0"/>
              </a:rPr>
              <a:t>* Not part of economic analysis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7756" y="5587512"/>
            <a:ext cx="33858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000" dirty="0">
                <a:ea typeface="Verdana" pitchFamily="34" charset="0"/>
                <a:cs typeface="Verdana" pitchFamily="34" charset="0"/>
              </a:rPr>
              <a:t>ASIAS: Aviation Safety Information Analysis and Sharing</a:t>
            </a:r>
          </a:p>
          <a:p>
            <a:pPr>
              <a:buNone/>
            </a:pPr>
            <a:r>
              <a:rPr lang="en-US" sz="1000" dirty="0">
                <a:ea typeface="Verdana" pitchFamily="34" charset="0"/>
                <a:cs typeface="Verdana" pitchFamily="34" charset="0"/>
              </a:rPr>
              <a:t>STA: Schedule Time of Arrival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53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Flight Time and Fuel Burn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183401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TSAS shortens flying time in TRACON</a:t>
            </a:r>
          </a:p>
          <a:p>
            <a:pPr lvl="1"/>
            <a:r>
              <a:rPr lang="en-US" dirty="0"/>
              <a:t>More RNP approaches with RF-leg (curved)</a:t>
            </a:r>
          </a:p>
          <a:p>
            <a:pPr lvl="1"/>
            <a:r>
              <a:rPr lang="en-US" dirty="0"/>
              <a:t>Less vectoring</a:t>
            </a:r>
          </a:p>
          <a:p>
            <a:r>
              <a:rPr lang="en-US" dirty="0"/>
              <a:t>TSAS promotes more efficient trajectories in TRACON</a:t>
            </a:r>
          </a:p>
        </p:txBody>
      </p:sp>
      <p:pic>
        <p:nvPicPr>
          <p:cNvPr id="4" name="Picture 3" descr="Bar graph illustrating fuel burn changes associated with TSAS.  With TSAS fuel is saved through shorter flying time as well as more reduced fuel burn on this shorter trajectory" title="TSAS Fuel Burn Saving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523" y="3716055"/>
            <a:ext cx="5198745" cy="1981200"/>
          </a:xfrm>
          <a:prstGeom prst="rect">
            <a:avLst/>
          </a:prstGeom>
          <a:noFill/>
          <a:ln w="9525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36964" y="5709299"/>
            <a:ext cx="15632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900" dirty="0">
                <a:ea typeface="Verdana" pitchFamily="34" charset="0"/>
                <a:cs typeface="Verdana" pitchFamily="34" charset="0"/>
              </a:rPr>
              <a:t>Source: TBFM WP3 BBOE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22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TSS2 HITL Results</a:t>
            </a:r>
          </a:p>
        </p:txBody>
      </p:sp>
      <p:pic>
        <p:nvPicPr>
          <p:cNvPr id="4" name="Content Placeholder 3" descr="Bird's eye view of TSS2 HITL tracks with and without TSAS tool.  One pair of graphs shows reduced lateral variability for RNP flights between baseline and TSAS condition; other other pair shows reduction for Non-RNP flights." title="TSS2 HITL Track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35" y="1034576"/>
            <a:ext cx="7191930" cy="4678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298510" y="5762214"/>
            <a:ext cx="17684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900" dirty="0">
                <a:ea typeface="Verdana" pitchFamily="34" charset="0"/>
                <a:cs typeface="Verdana" pitchFamily="34" charset="0"/>
              </a:rPr>
              <a:t>Source: TSS2 HITL, April 2013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7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TSS2 HITL Results</a:t>
            </a:r>
          </a:p>
        </p:txBody>
      </p:sp>
      <p:pic>
        <p:nvPicPr>
          <p:cNvPr id="4" name="Content Placeholder 3" descr="Bird's eye view of TSS2 HITL tracks with and without TSAS tool.  One pair of graphs shows reduced lateral variability for RNP flights between baseline and TSAS condition; other other pair shows reduction for Non-RNP flights.  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435" y="981824"/>
            <a:ext cx="7191930" cy="4678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5298509" y="5797399"/>
            <a:ext cx="17684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900" dirty="0">
                <a:ea typeface="Verdana" pitchFamily="34" charset="0"/>
                <a:cs typeface="Verdana" pitchFamily="34" charset="0"/>
              </a:rPr>
              <a:t>Source: TSS2 HITL, April 2013</a:t>
            </a:r>
          </a:p>
        </p:txBody>
      </p:sp>
      <p:sp>
        <p:nvSpPr>
          <p:cNvPr id="6" name="Left-Right Arrow Callout 5"/>
          <p:cNvSpPr/>
          <p:nvPr/>
        </p:nvSpPr>
        <p:spPr>
          <a:xfrm>
            <a:off x="3945699" y="1675975"/>
            <a:ext cx="2931090" cy="1152395"/>
          </a:xfrm>
          <a:prstGeom prst="leftRightArrowCallout">
            <a:avLst>
              <a:gd name="adj1" fmla="val 9782"/>
              <a:gd name="adj2" fmla="val 10870"/>
              <a:gd name="adj3" fmla="val 19565"/>
              <a:gd name="adj4" fmla="val 61196"/>
            </a:avLst>
          </a:prstGeom>
          <a:solidFill>
            <a:srgbClr val="FDE9D2">
              <a:alpha val="74902"/>
            </a:srgb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800" dirty="0">
                <a:solidFill>
                  <a:schemeClr val="tx1"/>
                </a:solidFill>
              </a:rPr>
              <a:t>More flights fly RNP approach in mixed environment</a:t>
            </a:r>
          </a:p>
        </p:txBody>
      </p:sp>
      <p:sp>
        <p:nvSpPr>
          <p:cNvPr id="7" name="Left-Right Arrow Callout 6"/>
          <p:cNvSpPr/>
          <p:nvPr/>
        </p:nvSpPr>
        <p:spPr>
          <a:xfrm>
            <a:off x="3722318" y="4283477"/>
            <a:ext cx="2931090" cy="924838"/>
          </a:xfrm>
          <a:prstGeom prst="leftRightArrowCallout">
            <a:avLst>
              <a:gd name="adj1" fmla="val 9782"/>
              <a:gd name="adj2" fmla="val 10870"/>
              <a:gd name="adj3" fmla="val 19565"/>
              <a:gd name="adj4" fmla="val 61196"/>
            </a:avLst>
          </a:prstGeom>
          <a:solidFill>
            <a:srgbClr val="FDE9D2">
              <a:alpha val="74902"/>
            </a:srgb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800" dirty="0">
                <a:solidFill>
                  <a:schemeClr val="tx1"/>
                </a:solidFill>
              </a:rPr>
              <a:t>More efficient routes for all flights</a:t>
            </a:r>
          </a:p>
        </p:txBody>
      </p:sp>
      <p:sp>
        <p:nvSpPr>
          <p:cNvPr id="9" name="Left Arrow Callout 8"/>
          <p:cNvSpPr/>
          <p:nvPr/>
        </p:nvSpPr>
        <p:spPr>
          <a:xfrm>
            <a:off x="7114784" y="2076808"/>
            <a:ext cx="1785953" cy="926926"/>
          </a:xfrm>
          <a:prstGeom prst="leftArrowCallout">
            <a:avLst>
              <a:gd name="adj1" fmla="val 11487"/>
              <a:gd name="adj2" fmla="val 12838"/>
              <a:gd name="adj3" fmla="val 18243"/>
              <a:gd name="adj4" fmla="val 62873"/>
            </a:avLst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800" dirty="0">
                <a:solidFill>
                  <a:schemeClr val="tx1"/>
                </a:solidFill>
              </a:rPr>
              <a:t>RF-Leg flown 100%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0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TSAS Benefit Numbers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473630"/>
              </p:ext>
            </p:extLst>
          </p:nvPr>
        </p:nvGraphicFramePr>
        <p:xfrm>
          <a:off x="1485955" y="1589138"/>
          <a:ext cx="571186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71589">
                  <a:extLst>
                    <a:ext uri="{9D8B030D-6E8A-4147-A177-3AD203B41FA5}">
                      <a16:colId xmlns="" xmlns:a16="http://schemas.microsoft.com/office/drawing/2014/main" val="4006909124"/>
                    </a:ext>
                  </a:extLst>
                </a:gridCol>
                <a:gridCol w="2340279">
                  <a:extLst>
                    <a:ext uri="{9D8B030D-6E8A-4147-A177-3AD203B41FA5}">
                      <a16:colId xmlns="" xmlns:a16="http://schemas.microsoft.com/office/drawing/2014/main" val="300818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Risk-Adjust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FY14$M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294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Airline Direct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Operating Costs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$477.82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73226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Passenger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Value of Time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$541.31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4337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$1019.13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51554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5955" y="5024159"/>
            <a:ext cx="1598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1200" dirty="0">
                <a:ea typeface="Verdana" pitchFamily="34" charset="0"/>
                <a:cs typeface="Verdana" pitchFamily="34" charset="0"/>
              </a:rPr>
              <a:t>Lifecycle: 2020-2039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486246"/>
              </p:ext>
            </p:extLst>
          </p:nvPr>
        </p:nvGraphicFramePr>
        <p:xfrm>
          <a:off x="1485955" y="3445148"/>
          <a:ext cx="571186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71589">
                  <a:extLst>
                    <a:ext uri="{9D8B030D-6E8A-4147-A177-3AD203B41FA5}">
                      <a16:colId xmlns="" xmlns:a16="http://schemas.microsoft.com/office/drawing/2014/main" val="4006909124"/>
                    </a:ext>
                  </a:extLst>
                </a:gridCol>
                <a:gridCol w="2340279">
                  <a:extLst>
                    <a:ext uri="{9D8B030D-6E8A-4147-A177-3AD203B41FA5}">
                      <a16:colId xmlns="" xmlns:a16="http://schemas.microsoft.com/office/drawing/2014/main" val="3008181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Risk-Adjust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</a:rPr>
                        <a:t> PV$M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294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Airline Direct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Operating Costs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$156.60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73226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Passenger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Value of Time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$177.40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4337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$334.00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251554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1463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280B37-7499-468E-8606-B51DBB4BF681}"/>
</file>

<file path=customXml/itemProps2.xml><?xml version="1.0" encoding="utf-8"?>
<ds:datastoreItem xmlns:ds="http://schemas.openxmlformats.org/officeDocument/2006/customXml" ds:itemID="{7285030D-CA4F-4113-9562-E7057A8E8A89}"/>
</file>

<file path=customXml/itemProps3.xml><?xml version="1.0" encoding="utf-8"?>
<ds:datastoreItem xmlns:ds="http://schemas.openxmlformats.org/officeDocument/2006/customXml" ds:itemID="{189BBCE5-D477-4722-BF71-F3352036AC2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2563</TotalTime>
  <Words>477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1_Custom Design</vt:lpstr>
      <vt:lpstr>2_Custom Design</vt:lpstr>
      <vt:lpstr>TSAS Benefit Summary</vt:lpstr>
      <vt:lpstr>TSAS</vt:lpstr>
      <vt:lpstr>Benefits Development Methodology</vt:lpstr>
      <vt:lpstr>TSAS Benefit Areas</vt:lpstr>
      <vt:lpstr>Reduced Flight Time and Fuel Burn </vt:lpstr>
      <vt:lpstr>TSS2 HITL Results</vt:lpstr>
      <vt:lpstr>TSS2 HITL Results</vt:lpstr>
      <vt:lpstr>TSAS Benefit Numbers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Hunt, Rob (FAA)</cp:lastModifiedBy>
  <cp:revision>139</cp:revision>
  <dcterms:created xsi:type="dcterms:W3CDTF">2005-01-28T20:32:53Z</dcterms:created>
  <dcterms:modified xsi:type="dcterms:W3CDTF">2017-03-14T20:04:56Z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