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11.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7.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6.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60.xml" ContentType="application/vnd.openxmlformats-officedocument.presentationml.slideLayout+xml"/>
  <Override PartName="/ppt/slideLayouts/slideLayout7.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59.xml" ContentType="application/vnd.openxmlformats-officedocument.presentationml.slideLayout+xml"/>
  <Override PartName="/ppt/slideLayouts/slideLayout51.xml" ContentType="application/vnd.openxmlformats-officedocument.presentationml.slideLayout+xml"/>
  <Override PartName="/ppt/slideLayouts/slideLayout53.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7" r:id="rId2"/>
    <p:sldMasterId id="2147483714" r:id="rId3"/>
  </p:sldMasterIdLst>
  <p:notesMasterIdLst>
    <p:notesMasterId r:id="rId18"/>
  </p:notesMasterIdLst>
  <p:sldIdLst>
    <p:sldId id="299" r:id="rId4"/>
    <p:sldId id="311" r:id="rId5"/>
    <p:sldId id="310" r:id="rId6"/>
    <p:sldId id="313" r:id="rId7"/>
    <p:sldId id="300" r:id="rId8"/>
    <p:sldId id="320" r:id="rId9"/>
    <p:sldId id="301" r:id="rId10"/>
    <p:sldId id="315" r:id="rId11"/>
    <p:sldId id="322" r:id="rId12"/>
    <p:sldId id="321" r:id="rId13"/>
    <p:sldId id="314" r:id="rId14"/>
    <p:sldId id="325" r:id="rId15"/>
    <p:sldId id="323" r:id="rId16"/>
    <p:sldId id="32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24" y="-3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0"/>
    <c:plotArea>
      <c:layout>
        <c:manualLayout>
          <c:layoutTarget val="inner"/>
          <c:xMode val="edge"/>
          <c:yMode val="edge"/>
          <c:x val="0.11952294157674734"/>
          <c:y val="6.5697304009994323E-2"/>
          <c:w val="0.65549613589967926"/>
          <c:h val="0.77033495300032062"/>
        </c:manualLayout>
      </c:layout>
      <c:barChart>
        <c:barDir val="col"/>
        <c:grouping val="stacked"/>
        <c:varyColors val="0"/>
        <c:ser>
          <c:idx val="0"/>
          <c:order val="0"/>
          <c:tx>
            <c:strRef>
              <c:f>Sheet1!$B$1</c:f>
              <c:strCache>
                <c:ptCount val="1"/>
                <c:pt idx="0">
                  <c:v>Enterprise HF</c:v>
                </c:pt>
              </c:strCache>
            </c:strRef>
          </c:tx>
          <c:spPr>
            <a:solidFill>
              <a:schemeClr val="accent6">
                <a:lumMod val="60000"/>
                <a:lumOff val="40000"/>
              </a:schemeClr>
            </a:solidFill>
          </c:spPr>
          <c:invertIfNegative val="0"/>
          <c:cat>
            <c:strRef>
              <c:f>Sheet1!$A$2:$A$7</c:f>
              <c:strCache>
                <c:ptCount val="6"/>
                <c:pt idx="0">
                  <c:v>FY14</c:v>
                </c:pt>
                <c:pt idx="1">
                  <c:v>FY15</c:v>
                </c:pt>
                <c:pt idx="2">
                  <c:v>FY16</c:v>
                </c:pt>
                <c:pt idx="3">
                  <c:v>FY17</c:v>
                </c:pt>
                <c:pt idx="4">
                  <c:v>FY18</c:v>
                </c:pt>
                <c:pt idx="5">
                  <c:v>FY19</c:v>
                </c:pt>
              </c:strCache>
            </c:strRef>
          </c:cat>
          <c:val>
            <c:numRef>
              <c:f>Sheet1!$B$2:$B$7</c:f>
              <c:numCache>
                <c:formatCode>General</c:formatCode>
                <c:ptCount val="6"/>
                <c:pt idx="4">
                  <c:v>1.5</c:v>
                </c:pt>
                <c:pt idx="5">
                  <c:v>1.5</c:v>
                </c:pt>
              </c:numCache>
            </c:numRef>
          </c:val>
        </c:ser>
        <c:ser>
          <c:idx val="1"/>
          <c:order val="1"/>
          <c:tx>
            <c:strRef>
              <c:f>Sheet1!$C$1</c:f>
              <c:strCache>
                <c:ptCount val="1"/>
                <c:pt idx="0">
                  <c:v>INDP HF</c:v>
                </c:pt>
              </c:strCache>
            </c:strRef>
          </c:tx>
          <c:spPr>
            <a:solidFill>
              <a:schemeClr val="accent4">
                <a:lumMod val="60000"/>
                <a:lumOff val="40000"/>
              </a:schemeClr>
            </a:solidFill>
          </c:spPr>
          <c:invertIfNegative val="0"/>
          <c:cat>
            <c:strRef>
              <c:f>Sheet1!$A$2:$A$7</c:f>
              <c:strCache>
                <c:ptCount val="6"/>
                <c:pt idx="0">
                  <c:v>FY14</c:v>
                </c:pt>
                <c:pt idx="1">
                  <c:v>FY15</c:v>
                </c:pt>
                <c:pt idx="2">
                  <c:v>FY16</c:v>
                </c:pt>
                <c:pt idx="3">
                  <c:v>FY17</c:v>
                </c:pt>
                <c:pt idx="4">
                  <c:v>FY18</c:v>
                </c:pt>
                <c:pt idx="5">
                  <c:v>FY19</c:v>
                </c:pt>
              </c:strCache>
            </c:strRef>
          </c:cat>
          <c:val>
            <c:numRef>
              <c:f>Sheet1!$C$2:$C$7</c:f>
              <c:numCache>
                <c:formatCode>General</c:formatCode>
                <c:ptCount val="6"/>
                <c:pt idx="2">
                  <c:v>0.47499999999999998</c:v>
                </c:pt>
                <c:pt idx="3">
                  <c:v>0.84299999999999997</c:v>
                </c:pt>
              </c:numCache>
            </c:numRef>
          </c:val>
        </c:ser>
        <c:ser>
          <c:idx val="2"/>
          <c:order val="2"/>
          <c:tx>
            <c:strRef>
              <c:f>Sheet1!$D$1</c:f>
              <c:strCache>
                <c:ptCount val="1"/>
                <c:pt idx="0">
                  <c:v>Controller Efficiency</c:v>
                </c:pt>
              </c:strCache>
            </c:strRef>
          </c:tx>
          <c:spPr>
            <a:solidFill>
              <a:schemeClr val="bg1"/>
            </a:solidFill>
          </c:spPr>
          <c:invertIfNegative val="0"/>
          <c:cat>
            <c:strRef>
              <c:f>Sheet1!$A$2:$A$7</c:f>
              <c:strCache>
                <c:ptCount val="6"/>
                <c:pt idx="0">
                  <c:v>FY14</c:v>
                </c:pt>
                <c:pt idx="1">
                  <c:v>FY15</c:v>
                </c:pt>
                <c:pt idx="2">
                  <c:v>FY16</c:v>
                </c:pt>
                <c:pt idx="3">
                  <c:v>FY17</c:v>
                </c:pt>
                <c:pt idx="4">
                  <c:v>FY18</c:v>
                </c:pt>
                <c:pt idx="5">
                  <c:v>FY19</c:v>
                </c:pt>
              </c:strCache>
            </c:strRef>
          </c:cat>
          <c:val>
            <c:numRef>
              <c:f>Sheet1!$D$2:$D$7</c:f>
              <c:numCache>
                <c:formatCode>General</c:formatCode>
                <c:ptCount val="6"/>
                <c:pt idx="0">
                  <c:v>4.95</c:v>
                </c:pt>
                <c:pt idx="2">
                  <c:v>1.0920000000000001</c:v>
                </c:pt>
              </c:numCache>
            </c:numRef>
          </c:val>
        </c:ser>
        <c:dLbls>
          <c:showLegendKey val="0"/>
          <c:showVal val="0"/>
          <c:showCatName val="0"/>
          <c:showSerName val="0"/>
          <c:showPercent val="0"/>
          <c:showBubbleSize val="0"/>
        </c:dLbls>
        <c:gapWidth val="150"/>
        <c:overlap val="100"/>
        <c:axId val="87089152"/>
        <c:axId val="87090688"/>
      </c:barChart>
      <c:catAx>
        <c:axId val="87089152"/>
        <c:scaling>
          <c:orientation val="minMax"/>
        </c:scaling>
        <c:delete val="0"/>
        <c:axPos val="b"/>
        <c:majorTickMark val="out"/>
        <c:minorTickMark val="none"/>
        <c:tickLblPos val="nextTo"/>
        <c:crossAx val="87090688"/>
        <c:crosses val="autoZero"/>
        <c:auto val="1"/>
        <c:lblAlgn val="ctr"/>
        <c:lblOffset val="100"/>
        <c:noMultiLvlLbl val="0"/>
      </c:catAx>
      <c:valAx>
        <c:axId val="87090688"/>
        <c:scaling>
          <c:orientation val="minMax"/>
          <c:max val="6"/>
        </c:scaling>
        <c:delete val="0"/>
        <c:axPos val="l"/>
        <c:majorGridlines/>
        <c:numFmt formatCode="&quot;$&quot;#,##0" sourceLinked="0"/>
        <c:majorTickMark val="out"/>
        <c:minorTickMark val="none"/>
        <c:tickLblPos val="nextTo"/>
        <c:crossAx val="87089152"/>
        <c:crosses val="autoZero"/>
        <c:crossBetween val="between"/>
      </c:valAx>
    </c:plotArea>
    <c:legend>
      <c:legendPos val="r"/>
      <c:layout>
        <c:manualLayout>
          <c:xMode val="edge"/>
          <c:yMode val="edge"/>
          <c:x val="0.77238760085544866"/>
          <c:y val="7.4142071014475411E-2"/>
          <c:w val="0.21835313988529212"/>
          <c:h val="0.76952991907920687"/>
        </c:manualLayout>
      </c:layout>
      <c:overlay val="0"/>
    </c:legend>
    <c:plotVisOnly val="1"/>
    <c:dispBlanksAs val="gap"/>
    <c:showDLblsOverMax val="0"/>
  </c:chart>
  <c:spPr>
    <a:ln>
      <a:noFill/>
    </a:ln>
  </c:spPr>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0.01104</cdr:x>
      <cdr:y>0.29299</cdr:y>
    </cdr:from>
    <cdr:to>
      <cdr:x>0.05556</cdr:x>
      <cdr:y>0.61191</cdr:y>
    </cdr:to>
    <cdr:sp macro="" textlink="">
      <cdr:nvSpPr>
        <cdr:cNvPr id="2" name="TextBox 1"/>
        <cdr:cNvSpPr txBox="1"/>
      </cdr:nvSpPr>
      <cdr:spPr>
        <a:xfrm xmlns:a="http://schemas.openxmlformats.org/drawingml/2006/main">
          <a:off x="90848" y="905494"/>
          <a:ext cx="366352" cy="985652"/>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pPr algn="ctr"/>
          <a:r>
            <a:rPr lang="en-US" sz="1800" dirty="0" smtClean="0"/>
            <a:t>Millions</a:t>
          </a:r>
          <a:endParaRPr 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942A03-87EA-48EE-8C45-08A544CECC0F}" type="datetimeFigureOut">
              <a:rPr lang="en-US" smtClean="0"/>
              <a:t>3/10/2017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D9D67-1DA8-4E4F-A2DE-009B21B460A1}" type="slidenum">
              <a:rPr lang="en-US" smtClean="0"/>
              <a:t>‹#›</a:t>
            </a:fld>
            <a:endParaRPr lang="en-US"/>
          </a:p>
        </p:txBody>
      </p:sp>
    </p:spTree>
    <p:extLst>
      <p:ext uri="{BB962C8B-B14F-4D97-AF65-F5344CB8AC3E}">
        <p14:creationId xmlns:p14="http://schemas.microsoft.com/office/powerpoint/2010/main" val="2105909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14400" y="4344025"/>
            <a:ext cx="5029200" cy="3052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5</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14400" y="4344024"/>
            <a:ext cx="5029200" cy="2748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7</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14400" y="4344024"/>
            <a:ext cx="5029200" cy="2748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solidFill>
                  <a:prstClr val="black"/>
                </a:solidFill>
              </a:rPr>
              <a:pPr eaLnBrk="1" hangingPunct="1"/>
              <a:t>9</a:t>
            </a:fld>
            <a:endParaRPr lang="en-US" altLang="en-US" sz="1200" smtClean="0">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14400" y="4344024"/>
            <a:ext cx="5029200" cy="2748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solidFill>
                  <a:prstClr val="black"/>
                </a:solidFill>
              </a:rPr>
              <a:pPr eaLnBrk="1" hangingPunct="1"/>
              <a:t>12</a:t>
            </a:fld>
            <a:endParaRPr lang="en-US" altLang="en-US" sz="1200" smtClean="0">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14400" y="4344024"/>
            <a:ext cx="5029200" cy="2748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FAA_NG_PPT_01_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409113" cy="70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416581"/>
            <a:ext cx="7772400" cy="1123495"/>
          </a:xfrm>
        </p:spPr>
        <p:txBody>
          <a:bodyPr anchor="b">
            <a:normAutofit/>
          </a:bodyPr>
          <a:lstStyle>
            <a:lvl1pPr algn="l">
              <a:defRPr sz="32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2000" b="1">
                <a:solidFill>
                  <a:srgbClr val="8EB4E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Date Placeholder 3"/>
          <p:cNvSpPr>
            <a:spLocks noGrp="1"/>
          </p:cNvSpPr>
          <p:nvPr>
            <p:ph type="dt" sz="half" idx="10"/>
          </p:nvPr>
        </p:nvSpPr>
        <p:spPr>
          <a:xfrm>
            <a:off x="6821488" y="3505200"/>
            <a:ext cx="1636712" cy="365125"/>
          </a:xfrm>
          <a:prstGeom prst="rect">
            <a:avLst/>
          </a:prstGeom>
        </p:spPr>
        <p:txBody>
          <a:bodyPr/>
          <a:lstStyle>
            <a:lvl1pPr algn="r" fontAlgn="auto">
              <a:spcBef>
                <a:spcPts val="0"/>
              </a:spcBef>
              <a:spcAft>
                <a:spcPts val="0"/>
              </a:spcAft>
              <a:defRPr sz="1000" spc="0" smtClean="0">
                <a:solidFill>
                  <a:schemeClr val="tx2">
                    <a:lumMod val="40000"/>
                    <a:lumOff val="60000"/>
                  </a:schemeClr>
                </a:solidFill>
                <a:latin typeface="Arial"/>
                <a:cs typeface="Arial"/>
              </a:defRPr>
            </a:lvl1pPr>
          </a:lstStyle>
          <a:p>
            <a:pPr defTabSz="457200">
              <a:defRPr/>
            </a:pPr>
            <a:endParaRPr lang="en-US" dirty="0">
              <a:solidFill>
                <a:srgbClr val="1F497D">
                  <a:lumMod val="40000"/>
                  <a:lumOff val="60000"/>
                </a:srgbClr>
              </a:solidFill>
            </a:endParaRPr>
          </a:p>
        </p:txBody>
      </p:sp>
    </p:spTree>
    <p:extLst>
      <p:ext uri="{BB962C8B-B14F-4D97-AF65-F5344CB8AC3E}">
        <p14:creationId xmlns:p14="http://schemas.microsoft.com/office/powerpoint/2010/main" val="72470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141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6817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0107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0534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9778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2692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706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2745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9472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400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A8B9B3F2-7A8A-46FA-8252-6D033E00431E}"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678016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05137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0444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3732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3937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39647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07893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6888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441325" y="6276975"/>
            <a:ext cx="3740150" cy="274638"/>
          </a:xfrm>
          <a:prstGeom prst="rect">
            <a:avLst/>
          </a:prstGeom>
          <a:noFill/>
          <a:ln>
            <a:noFill/>
          </a:ln>
          <a:extLst/>
        </p:spPr>
        <p:txBody>
          <a:bodyPr>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fontAlgn="base" hangingPunct="1">
              <a:spcBef>
                <a:spcPct val="50000"/>
              </a:spcBef>
              <a:spcAft>
                <a:spcPct val="0"/>
              </a:spcAft>
              <a:defRPr/>
            </a:pPr>
            <a:endParaRPr lang="en-US" sz="1200">
              <a:solidFill>
                <a:srgbClr val="C0C0C0"/>
              </a:solidFill>
            </a:endParaRPr>
          </a:p>
        </p:txBody>
      </p:sp>
      <p:sp>
        <p:nvSpPr>
          <p:cNvPr id="216066" name="Rectangle 2"/>
          <p:cNvSpPr>
            <a:spLocks noGrp="1" noChangeArrowheads="1"/>
          </p:cNvSpPr>
          <p:nvPr>
            <p:ph type="ctrTitle"/>
          </p:nvPr>
        </p:nvSpPr>
        <p:spPr>
          <a:xfrm>
            <a:off x="446088" y="312738"/>
            <a:ext cx="4983162" cy="1395412"/>
          </a:xfrm>
        </p:spPr>
        <p:txBody>
          <a:bodyPr anchor="t"/>
          <a:lstStyle>
            <a:lvl1pPr>
              <a:defRPr/>
            </a:lvl1pPr>
          </a:lstStyle>
          <a:p>
            <a:r>
              <a:rPr lang="en-US"/>
              <a:t>Select to edit master title</a:t>
            </a:r>
          </a:p>
        </p:txBody>
      </p:sp>
      <p:sp>
        <p:nvSpPr>
          <p:cNvPr id="216067" name="Rectangle 3"/>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r>
              <a:rPr lang="en-US"/>
              <a:t>Weather Forecast Improvements – AJP-68</a:t>
            </a:r>
          </a:p>
        </p:txBody>
      </p:sp>
    </p:spTree>
    <p:extLst>
      <p:ext uri="{BB962C8B-B14F-4D97-AF65-F5344CB8AC3E}">
        <p14:creationId xmlns:p14="http://schemas.microsoft.com/office/powerpoint/2010/main" val="33789238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1612513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219200"/>
            <a:ext cx="8610600" cy="4724399"/>
          </a:xfrm>
        </p:spPr>
        <p:txBody>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a:xfrm>
            <a:off x="0" y="344488"/>
            <a:ext cx="9143999" cy="609600"/>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299353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6"/>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EB9621E6-0A40-4A74-A4F2-BDD33056DD90}"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536578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30469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9701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49551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3999" cy="609600"/>
          </a:xfrm>
        </p:spPr>
        <p:txBody>
          <a:bodyPr/>
          <a:lstStyle/>
          <a:p>
            <a:r>
              <a:rPr lang="en-US" dirty="0"/>
              <a:t>Click to edit Master title style</a:t>
            </a:r>
          </a:p>
        </p:txBody>
      </p:sp>
    </p:spTree>
    <p:extLst>
      <p:ext uri="{BB962C8B-B14F-4D97-AF65-F5344CB8AC3E}">
        <p14:creationId xmlns:p14="http://schemas.microsoft.com/office/powerpoint/2010/main" val="33911812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0117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1"/>
          <p:cNvSpPr/>
          <p:nvPr userDrawn="1"/>
        </p:nvSpPr>
        <p:spPr bwMode="auto">
          <a:xfrm>
            <a:off x="0" y="5943600"/>
            <a:ext cx="9144000" cy="914400"/>
          </a:xfrm>
          <a:prstGeom prst="rect">
            <a:avLst/>
          </a:prstGeom>
          <a:solidFill>
            <a:schemeClr val="bg1"/>
          </a:solidFill>
          <a:ln w="9525" cap="flat" cmpd="sng" algn="ctr">
            <a:noFill/>
            <a:prstDash val="solid"/>
            <a:round/>
            <a:headEnd type="none" w="med" len="med"/>
            <a:tailEnd type="none" w="med" len="med"/>
          </a:ln>
          <a:effectLst/>
        </p:spPr>
        <p:txBody>
          <a:bodyPr>
            <a:spAutoFit/>
          </a:bodyPr>
          <a:lstStyle/>
          <a:p>
            <a:pPr fontAlgn="base">
              <a:spcBef>
                <a:spcPct val="50000"/>
              </a:spcBef>
              <a:spcAft>
                <a:spcPct val="0"/>
              </a:spcAft>
              <a:buFontTx/>
              <a:buChar char="•"/>
              <a:defRPr/>
            </a:pPr>
            <a:endParaRPr lang="en-US" sz="2000">
              <a:solidFill>
                <a:srgbClr val="000000"/>
              </a:solidFill>
            </a:endParaRPr>
          </a:p>
        </p:txBody>
      </p:sp>
      <p:sp>
        <p:nvSpPr>
          <p:cNvPr id="3" name="Rectangle 6"/>
          <p:cNvSpPr>
            <a:spLocks noChangeArrowheads="1"/>
          </p:cNvSpPr>
          <p:nvPr userDrawn="1"/>
        </p:nvSpPr>
        <p:spPr bwMode="auto">
          <a:xfrm>
            <a:off x="6940550" y="6305550"/>
            <a:ext cx="1905000" cy="457200"/>
          </a:xfrm>
          <a:prstGeom prst="rect">
            <a:avLst/>
          </a:prstGeom>
          <a:noFill/>
          <a:ln>
            <a:noFill/>
          </a:ln>
          <a:extLst/>
        </p:spPr>
        <p:txBody>
          <a:bodyPr/>
          <a:lstStyle/>
          <a:p>
            <a:pPr algn="r" fontAlgn="base">
              <a:spcBef>
                <a:spcPct val="0"/>
              </a:spcBef>
              <a:spcAft>
                <a:spcPct val="0"/>
              </a:spcAft>
              <a:defRPr/>
            </a:pPr>
            <a:fld id="{B0C1A31A-0412-4AC1-B8B3-CAB9E28FF5DE}" type="slidenum">
              <a:rPr lang="en-US" sz="1200" b="1">
                <a:solidFill>
                  <a:srgbClr val="1D2F68"/>
                </a:solidFill>
              </a:rPr>
              <a:pPr algn="r" fontAlgn="base">
                <a:spcBef>
                  <a:spcPct val="0"/>
                </a:spcBef>
                <a:spcAft>
                  <a:spcPct val="0"/>
                </a:spcAft>
                <a:defRPr/>
              </a:pPr>
              <a:t>‹#›</a:t>
            </a:fld>
            <a:endParaRPr lang="en-US" sz="1200" b="1" dirty="0">
              <a:solidFill>
                <a:srgbClr val="1D2F68"/>
              </a:solidFill>
            </a:endParaRPr>
          </a:p>
        </p:txBody>
      </p:sp>
    </p:spTree>
    <p:extLst>
      <p:ext uri="{BB962C8B-B14F-4D97-AF65-F5344CB8AC3E}">
        <p14:creationId xmlns:p14="http://schemas.microsoft.com/office/powerpoint/2010/main" val="29276091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1"/>
          <p:cNvSpPr/>
          <p:nvPr userDrawn="1"/>
        </p:nvSpPr>
        <p:spPr bwMode="auto">
          <a:xfrm>
            <a:off x="0" y="5943600"/>
            <a:ext cx="9144000" cy="914400"/>
          </a:xfrm>
          <a:prstGeom prst="rect">
            <a:avLst/>
          </a:prstGeom>
          <a:solidFill>
            <a:schemeClr val="bg1"/>
          </a:solidFill>
          <a:ln w="9525" cap="flat" cmpd="sng" algn="ctr">
            <a:noFill/>
            <a:prstDash val="solid"/>
            <a:round/>
            <a:headEnd type="none" w="med" len="med"/>
            <a:tailEnd type="none" w="med" len="med"/>
          </a:ln>
          <a:effectLst/>
        </p:spPr>
        <p:txBody>
          <a:bodyPr>
            <a:spAutoFit/>
          </a:bodyPr>
          <a:lstStyle/>
          <a:p>
            <a:pPr fontAlgn="base">
              <a:spcBef>
                <a:spcPct val="50000"/>
              </a:spcBef>
              <a:spcAft>
                <a:spcPct val="0"/>
              </a:spcAft>
              <a:buFontTx/>
              <a:buChar char="•"/>
              <a:defRPr/>
            </a:pPr>
            <a:endParaRPr lang="en-US" sz="2000">
              <a:solidFill>
                <a:srgbClr val="000000"/>
              </a:solidFill>
            </a:endParaRPr>
          </a:p>
        </p:txBody>
      </p:sp>
      <p:sp>
        <p:nvSpPr>
          <p:cNvPr id="5" name="Rectangle 6"/>
          <p:cNvSpPr>
            <a:spLocks noChangeArrowheads="1"/>
          </p:cNvSpPr>
          <p:nvPr userDrawn="1"/>
        </p:nvSpPr>
        <p:spPr bwMode="auto">
          <a:xfrm>
            <a:off x="6940550" y="6305550"/>
            <a:ext cx="1905000" cy="457200"/>
          </a:xfrm>
          <a:prstGeom prst="rect">
            <a:avLst/>
          </a:prstGeom>
          <a:noFill/>
          <a:ln>
            <a:noFill/>
          </a:ln>
          <a:extLst/>
        </p:spPr>
        <p:txBody>
          <a:bodyPr/>
          <a:lstStyle/>
          <a:p>
            <a:pPr algn="r" fontAlgn="base">
              <a:spcBef>
                <a:spcPct val="0"/>
              </a:spcBef>
              <a:spcAft>
                <a:spcPct val="0"/>
              </a:spcAft>
              <a:defRPr/>
            </a:pPr>
            <a:fld id="{3F688598-DF01-4843-9EEF-63C6B4672677}" type="slidenum">
              <a:rPr lang="en-US" sz="1200" b="1">
                <a:solidFill>
                  <a:srgbClr val="1D2F68"/>
                </a:solidFill>
              </a:rPr>
              <a:pPr algn="r" fontAlgn="base">
                <a:spcBef>
                  <a:spcPct val="0"/>
                </a:spcBef>
                <a:spcAft>
                  <a:spcPct val="0"/>
                </a:spcAft>
                <a:defRPr/>
              </a:pPr>
              <a:t>‹#›</a:t>
            </a:fld>
            <a:endParaRPr lang="en-US" sz="1200" b="1" dirty="0">
              <a:solidFill>
                <a:srgbClr val="1D2F68"/>
              </a:solidFill>
            </a:endParaRPr>
          </a:p>
        </p:txBody>
      </p:sp>
      <p:sp>
        <p:nvSpPr>
          <p:cNvPr id="4" name="Title 1"/>
          <p:cNvSpPr>
            <a:spLocks noGrp="1"/>
          </p:cNvSpPr>
          <p:nvPr>
            <p:ph type="title"/>
          </p:nvPr>
        </p:nvSpPr>
        <p:spPr>
          <a:xfrm>
            <a:off x="428625" y="344488"/>
            <a:ext cx="8105775" cy="609600"/>
          </a:xfrm>
        </p:spPr>
        <p:txBody>
          <a:bodyPr/>
          <a:lstStyle/>
          <a:p>
            <a:r>
              <a:rPr lang="en-US"/>
              <a:t>Click to edit Master title style</a:t>
            </a:r>
          </a:p>
        </p:txBody>
      </p:sp>
    </p:spTree>
    <p:extLst>
      <p:ext uri="{BB962C8B-B14F-4D97-AF65-F5344CB8AC3E}">
        <p14:creationId xmlns:p14="http://schemas.microsoft.com/office/powerpoint/2010/main" val="19024585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105775" cy="609600"/>
          </a:xfrm>
        </p:spPr>
        <p:txBody>
          <a:bodyPr/>
          <a:lstStyle/>
          <a:p>
            <a:r>
              <a:rPr lang="en-US"/>
              <a:t>Click to edit Master title style</a:t>
            </a:r>
          </a:p>
        </p:txBody>
      </p:sp>
      <p:sp>
        <p:nvSpPr>
          <p:cNvPr id="3" name="Content Placeholder 2"/>
          <p:cNvSpPr>
            <a:spLocks noGrp="1"/>
          </p:cNvSpPr>
          <p:nvPr>
            <p:ph idx="1"/>
          </p:nvPr>
        </p:nvSpPr>
        <p:spPr>
          <a:xfrm>
            <a:off x="495300" y="1508125"/>
            <a:ext cx="8050213" cy="4206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60155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253107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FAA_NG_PPT_01_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409113" cy="70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416581"/>
            <a:ext cx="7772400" cy="1123495"/>
          </a:xfrm>
        </p:spPr>
        <p:txBody>
          <a:bodyPr anchor="b">
            <a:normAutofit/>
          </a:bodyPr>
          <a:lstStyle>
            <a:lvl1pPr algn="l">
              <a:defRPr sz="32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2000" b="1">
                <a:solidFill>
                  <a:srgbClr val="8EB4E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Date Placeholder 3"/>
          <p:cNvSpPr>
            <a:spLocks noGrp="1"/>
          </p:cNvSpPr>
          <p:nvPr>
            <p:ph type="dt" sz="half" idx="10"/>
          </p:nvPr>
        </p:nvSpPr>
        <p:spPr>
          <a:xfrm>
            <a:off x="6821488" y="3505200"/>
            <a:ext cx="1636712" cy="365125"/>
          </a:xfrm>
          <a:prstGeom prst="rect">
            <a:avLst/>
          </a:prstGeom>
        </p:spPr>
        <p:txBody>
          <a:bodyPr/>
          <a:lstStyle>
            <a:lvl1pPr algn="r" fontAlgn="auto">
              <a:spcBef>
                <a:spcPts val="0"/>
              </a:spcBef>
              <a:spcAft>
                <a:spcPts val="0"/>
              </a:spcAft>
              <a:defRPr sz="1000" spc="0" smtClean="0">
                <a:solidFill>
                  <a:schemeClr val="tx2">
                    <a:lumMod val="40000"/>
                    <a:lumOff val="60000"/>
                  </a:schemeClr>
                </a:solidFill>
                <a:latin typeface="Arial"/>
                <a:cs typeface="Arial"/>
              </a:defRPr>
            </a:lvl1pPr>
          </a:lstStyle>
          <a:p>
            <a:pPr defTabSz="457200">
              <a:defRPr/>
            </a:pPr>
            <a:fld id="{64099E11-3917-455E-A36D-1CE642250CCF}" type="datetime1">
              <a:rPr lang="en-US">
                <a:solidFill>
                  <a:srgbClr val="1F497D">
                    <a:lumMod val="40000"/>
                    <a:lumOff val="60000"/>
                  </a:srgbClr>
                </a:solidFill>
              </a:rPr>
              <a:pPr defTabSz="457200">
                <a:defRPr/>
              </a:pPr>
              <a:t>3/10/2017</a:t>
            </a:fld>
            <a:endParaRPr lang="en-US" dirty="0">
              <a:solidFill>
                <a:srgbClr val="1F497D">
                  <a:lumMod val="40000"/>
                  <a:lumOff val="60000"/>
                </a:srgbClr>
              </a:solidFill>
            </a:endParaRPr>
          </a:p>
        </p:txBody>
      </p:sp>
    </p:spTree>
    <p:extLst>
      <p:ext uri="{BB962C8B-B14F-4D97-AF65-F5344CB8AC3E}">
        <p14:creationId xmlns:p14="http://schemas.microsoft.com/office/powerpoint/2010/main" val="2032462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9" name="Slide Number Placeholder 8"/>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73DC2462-8D13-4E5E-95A2-938EFA8015A8}"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3984851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96905999-0EF6-41A6-817F-51FDB21E965B}" type="datetime1">
              <a:rPr lang="en-US">
                <a:solidFill>
                  <a:prstClr val="black"/>
                </a:solidFill>
              </a:rPr>
              <a:pPr defTabSz="457200">
                <a:defRPr/>
              </a:pPr>
              <a:t>3/10/2017</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A8B9B3F2-7A8A-46FA-8252-6D033E00431E}"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7140283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FFCB4D0F-58F5-4C19-8E60-2F746A9AC88B}" type="datetime1">
              <a:rPr lang="en-US">
                <a:solidFill>
                  <a:prstClr val="black"/>
                </a:solidFill>
              </a:rPr>
              <a:pPr defTabSz="457200">
                <a:defRPr/>
              </a:pPr>
              <a:t>3/10/2017</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6"/>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EB9621E6-0A40-4A74-A4F2-BDD33056DD90}"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9154947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CF0CCAED-716B-486D-81D0-D4F1D5CCE4A2}" type="datetime1">
              <a:rPr lang="en-US">
                <a:solidFill>
                  <a:prstClr val="black"/>
                </a:solidFill>
              </a:rPr>
              <a:pPr defTabSz="457200">
                <a:defRPr/>
              </a:pPr>
              <a:t>3/10/2017</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9" name="Slide Number Placeholder 8"/>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73DC2462-8D13-4E5E-95A2-938EFA8015A8}"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0900469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EA4165EB-0246-4E4B-B458-79554933CBF0}" type="datetime1">
              <a:rPr lang="en-US">
                <a:solidFill>
                  <a:prstClr val="black"/>
                </a:solidFill>
              </a:rPr>
              <a:pPr defTabSz="457200">
                <a:defRPr/>
              </a:pPr>
              <a:t>3/10/2017</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5" name="Slide Number Placeholder 4"/>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F6CB54FC-416A-4445-88E9-0AC2947CAE1A}"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0850808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7AC7DA07-E982-4654-AF48-6E712F1EE0BC}" type="datetime1">
              <a:rPr lang="en-US">
                <a:solidFill>
                  <a:prstClr val="black"/>
                </a:solidFill>
              </a:rPr>
              <a:pPr defTabSz="457200">
                <a:defRPr/>
              </a:pPr>
              <a:t>3/10/2017</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4" name="Slide Number Placeholder 3"/>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2E8E0AB1-15E7-4803-8589-865C49C7082C}"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5326953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fld id="{49CA96D7-F434-4542-B9F2-F8729BF090F3}" type="datetime1">
              <a:rPr lang="en-US">
                <a:solidFill>
                  <a:prstClr val="black"/>
                </a:solidFill>
              </a:rPr>
              <a:pPr defTabSz="457200">
                <a:defRPr/>
              </a:pPr>
              <a:t>3/10/2017</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6"/>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B782753A-F22C-48F0-88E9-46846411BF76}"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1452613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FAA_NG_PPT_03_Sub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75"/>
            <a:ext cx="9144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normAutofit/>
          </a:bodyPr>
          <a:lstStyle>
            <a:lvl1pPr algn="l">
              <a:defRPr sz="3200" b="1" i="0" cap="all">
                <a:solidFill>
                  <a:schemeClr val="bg1"/>
                </a:solidFill>
                <a:latin typeface="Arial"/>
                <a:cs typeface="Aria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1600" b="1" i="0">
                <a:solidFill>
                  <a:schemeClr val="tx2">
                    <a:lumMod val="40000"/>
                    <a:lumOff val="60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9203096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50939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7738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2092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5" name="Slide Number Placeholder 4"/>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F6CB54FC-416A-4445-88E9-0AC2947CAE1A}"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30570427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60234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95746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10893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25026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8572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28026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42764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42643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4704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0434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4" name="Slide Number Placeholder 3"/>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2E8E0AB1-15E7-4803-8589-865C49C7082C}"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96521350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668654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52885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533608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088545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645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486525"/>
            <a:ext cx="2133600" cy="222250"/>
          </a:xfrm>
          <a:prstGeom prst="rect">
            <a:avLst/>
          </a:prstGeom>
        </p:spPr>
        <p:txBody>
          <a:bodyPr/>
          <a:lstStyle>
            <a:lvl1pPr fontAlgn="auto">
              <a:spcBef>
                <a:spcPts val="0"/>
              </a:spcBef>
              <a:spcAft>
                <a:spcPts val="0"/>
              </a:spcAft>
              <a:defRPr smtClean="0">
                <a:latin typeface="+mn-lt"/>
              </a:defRPr>
            </a:lvl1pPr>
          </a:lstStyle>
          <a:p>
            <a:pPr defTabSz="457200">
              <a:defRPr/>
            </a:pPr>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6"/>
          <p:cNvSpPr>
            <a:spLocks noGrp="1"/>
          </p:cNvSpPr>
          <p:nvPr>
            <p:ph type="sldNum" sz="quarter" idx="12"/>
          </p:nvPr>
        </p:nvSpPr>
        <p:spPr>
          <a:xfrm>
            <a:off x="6553200" y="6486525"/>
            <a:ext cx="2133600" cy="222250"/>
          </a:xfrm>
          <a:prstGeom prst="rect">
            <a:avLst/>
          </a:prstGeom>
        </p:spPr>
        <p:txBody>
          <a:bodyPr/>
          <a:lstStyle>
            <a:lvl1pPr fontAlgn="auto">
              <a:spcBef>
                <a:spcPts val="0"/>
              </a:spcBef>
              <a:spcAft>
                <a:spcPts val="0"/>
              </a:spcAft>
              <a:defRPr>
                <a:latin typeface="+mn-lt"/>
              </a:defRPr>
            </a:lvl1pPr>
          </a:lstStyle>
          <a:p>
            <a:pPr defTabSz="457200">
              <a:defRPr/>
            </a:pPr>
            <a:fld id="{B782753A-F22C-48F0-88E9-46846411BF76}"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1271916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4" descr="FAA_NG_PPT_03_Sub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75"/>
            <a:ext cx="9144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normAutofit/>
          </a:bodyPr>
          <a:lstStyle>
            <a:lvl1pPr algn="l">
              <a:defRPr sz="3200" b="1" i="0" cap="all">
                <a:solidFill>
                  <a:schemeClr val="bg1"/>
                </a:solidFill>
                <a:latin typeface="Arial"/>
                <a:cs typeface="Aria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1600" b="1" i="0">
                <a:solidFill>
                  <a:schemeClr val="tx2">
                    <a:lumMod val="40000"/>
                    <a:lumOff val="60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3237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01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2.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26" Type="http://schemas.openxmlformats.org/officeDocument/2006/relationships/slideLayout" Target="../slideLayouts/slideLayout64.xml"/><Relationship Id="rId3" Type="http://schemas.openxmlformats.org/officeDocument/2006/relationships/slideLayout" Target="../slideLayouts/slideLayout41.xml"/><Relationship Id="rId21" Type="http://schemas.openxmlformats.org/officeDocument/2006/relationships/slideLayout" Target="../slideLayouts/slideLayout59.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5" Type="http://schemas.openxmlformats.org/officeDocument/2006/relationships/slideLayout" Target="../slideLayouts/slideLayout63.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slideLayout" Target="../slideLayouts/slideLayout58.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24" Type="http://schemas.openxmlformats.org/officeDocument/2006/relationships/slideLayout" Target="../slideLayouts/slideLayout62.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23" Type="http://schemas.openxmlformats.org/officeDocument/2006/relationships/slideLayout" Target="../slideLayouts/slideLayout61.xml"/><Relationship Id="rId28" Type="http://schemas.openxmlformats.org/officeDocument/2006/relationships/image" Target="../media/image1.jpeg"/><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 Id="rId22" Type="http://schemas.openxmlformats.org/officeDocument/2006/relationships/slideLayout" Target="../slideLayouts/slideLayout60.xml"/><Relationship Id="rId2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8"/>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86525"/>
            <a:ext cx="2895600" cy="222250"/>
          </a:xfrm>
          <a:prstGeom prst="rect">
            <a:avLst/>
          </a:prstGeom>
        </p:spPr>
        <p:txBody>
          <a:bodyPr vert="horz" lIns="91440" tIns="45720" rIns="91440" bIns="45720" rtlCol="0" anchor="ctr"/>
          <a:lstStyle>
            <a:lvl1pPr algn="ctr" fontAlgn="auto">
              <a:spcBef>
                <a:spcPts val="0"/>
              </a:spcBef>
              <a:spcAft>
                <a:spcPts val="0"/>
              </a:spcAft>
              <a:defRPr sz="900" dirty="0">
                <a:solidFill>
                  <a:schemeClr val="tx1">
                    <a:lumMod val="50000"/>
                    <a:lumOff val="50000"/>
                  </a:schemeClr>
                </a:solidFill>
                <a:latin typeface="Arial"/>
                <a:cs typeface="Arial"/>
              </a:defRPr>
            </a:lvl1pPr>
          </a:lstStyle>
          <a:p>
            <a:pPr defTabSz="457200">
              <a:defRPr/>
            </a:pPr>
            <a:endParaRPr lang="en-US">
              <a:solidFill>
                <a:prstClr val="black">
                  <a:lumMod val="50000"/>
                  <a:lumOff val="50000"/>
                </a:prstClr>
              </a:solidFill>
            </a:endParaRPr>
          </a:p>
        </p:txBody>
      </p:sp>
    </p:spTree>
    <p:extLst>
      <p:ext uri="{BB962C8B-B14F-4D97-AF65-F5344CB8AC3E}">
        <p14:creationId xmlns:p14="http://schemas.microsoft.com/office/powerpoint/2010/main" val="4277496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hf sldNum="0" hdr="0" ftr="0" dt="0"/>
  <p:txStyles>
    <p:titleStyle>
      <a:lvl1pPr algn="ctr" defTabSz="457200" rtl="0" eaLnBrk="0" fontAlgn="base" hangingPunct="0">
        <a:spcBef>
          <a:spcPct val="0"/>
        </a:spcBef>
        <a:spcAft>
          <a:spcPct val="0"/>
        </a:spcAft>
        <a:defRPr sz="3600" b="1" kern="1200">
          <a:solidFill>
            <a:srgbClr val="17375E"/>
          </a:solidFill>
          <a:latin typeface="Arial"/>
          <a:ea typeface="+mj-ea"/>
          <a:cs typeface="Arial"/>
        </a:defRPr>
      </a:lvl1pPr>
      <a:lvl2pPr algn="ctr" defTabSz="457200" rtl="0" eaLnBrk="0" fontAlgn="base" hangingPunct="0">
        <a:spcBef>
          <a:spcPct val="0"/>
        </a:spcBef>
        <a:spcAft>
          <a:spcPct val="0"/>
        </a:spcAft>
        <a:defRPr sz="3600" b="1">
          <a:solidFill>
            <a:srgbClr val="17375E"/>
          </a:solidFill>
          <a:latin typeface="Arial" charset="0"/>
          <a:cs typeface="Arial" charset="0"/>
        </a:defRPr>
      </a:lvl2pPr>
      <a:lvl3pPr algn="ctr" defTabSz="457200" rtl="0" eaLnBrk="0" fontAlgn="base" hangingPunct="0">
        <a:spcBef>
          <a:spcPct val="0"/>
        </a:spcBef>
        <a:spcAft>
          <a:spcPct val="0"/>
        </a:spcAft>
        <a:defRPr sz="3600" b="1">
          <a:solidFill>
            <a:srgbClr val="17375E"/>
          </a:solidFill>
          <a:latin typeface="Arial" charset="0"/>
          <a:cs typeface="Arial" charset="0"/>
        </a:defRPr>
      </a:lvl3pPr>
      <a:lvl4pPr algn="ctr" defTabSz="457200" rtl="0" eaLnBrk="0" fontAlgn="base" hangingPunct="0">
        <a:spcBef>
          <a:spcPct val="0"/>
        </a:spcBef>
        <a:spcAft>
          <a:spcPct val="0"/>
        </a:spcAft>
        <a:defRPr sz="3600" b="1">
          <a:solidFill>
            <a:srgbClr val="17375E"/>
          </a:solidFill>
          <a:latin typeface="Arial" charset="0"/>
          <a:cs typeface="Arial" charset="0"/>
        </a:defRPr>
      </a:lvl4pPr>
      <a:lvl5pPr algn="ctr" defTabSz="457200" rtl="0" eaLnBrk="0" fontAlgn="base" hangingPunct="0">
        <a:spcBef>
          <a:spcPct val="0"/>
        </a:spcBef>
        <a:spcAft>
          <a:spcPct val="0"/>
        </a:spcAft>
        <a:defRPr sz="3600" b="1">
          <a:solidFill>
            <a:srgbClr val="17375E"/>
          </a:solidFill>
          <a:latin typeface="Arial" charset="0"/>
          <a:cs typeface="Arial" charset="0"/>
        </a:defRPr>
      </a:lvl5pPr>
      <a:lvl6pPr marL="457200" algn="ctr" defTabSz="457200" rtl="0" fontAlgn="base">
        <a:spcBef>
          <a:spcPct val="0"/>
        </a:spcBef>
        <a:spcAft>
          <a:spcPct val="0"/>
        </a:spcAft>
        <a:defRPr sz="3600" b="1">
          <a:solidFill>
            <a:srgbClr val="17375E"/>
          </a:solidFill>
          <a:latin typeface="Arial" charset="0"/>
          <a:cs typeface="Arial" charset="0"/>
        </a:defRPr>
      </a:lvl6pPr>
      <a:lvl7pPr marL="914400" algn="ctr" defTabSz="457200" rtl="0" fontAlgn="base">
        <a:spcBef>
          <a:spcPct val="0"/>
        </a:spcBef>
        <a:spcAft>
          <a:spcPct val="0"/>
        </a:spcAft>
        <a:defRPr sz="3600" b="1">
          <a:solidFill>
            <a:srgbClr val="17375E"/>
          </a:solidFill>
          <a:latin typeface="Arial" charset="0"/>
          <a:cs typeface="Arial" charset="0"/>
        </a:defRPr>
      </a:lvl7pPr>
      <a:lvl8pPr marL="1371600" algn="ctr" defTabSz="457200" rtl="0" fontAlgn="base">
        <a:spcBef>
          <a:spcPct val="0"/>
        </a:spcBef>
        <a:spcAft>
          <a:spcPct val="0"/>
        </a:spcAft>
        <a:defRPr sz="3600" b="1">
          <a:solidFill>
            <a:srgbClr val="17375E"/>
          </a:solidFill>
          <a:latin typeface="Arial" charset="0"/>
          <a:cs typeface="Arial" charset="0"/>
        </a:defRPr>
      </a:lvl8pPr>
      <a:lvl9pPr marL="1828800" algn="ctr" defTabSz="457200" rtl="0" fontAlgn="base">
        <a:spcBef>
          <a:spcPct val="0"/>
        </a:spcBef>
        <a:spcAft>
          <a:spcPct val="0"/>
        </a:spcAft>
        <a:defRPr sz="3600" b="1">
          <a:solidFill>
            <a:srgbClr val="17375E"/>
          </a:solidFill>
          <a:latin typeface="Arial" charset="0"/>
          <a:cs typeface="Arial" charset="0"/>
        </a:defRPr>
      </a:lvl9pPr>
    </p:titleStyle>
    <p:bodyStyle>
      <a:lvl1pPr marL="342900" indent="-342900" algn="l" defTabSz="457200" rtl="0" eaLnBrk="0" fontAlgn="base" hangingPunct="0">
        <a:spcBef>
          <a:spcPct val="20000"/>
        </a:spcBef>
        <a:spcAft>
          <a:spcPct val="0"/>
        </a:spcAft>
        <a:buClr>
          <a:srgbClr val="9BBB59"/>
        </a:buClr>
        <a:buFont typeface="Arial" pitchFamily="34"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pitchFamily="34"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pitchFamily="34" charset="0"/>
        <a:buChar char="»"/>
        <a:defRPr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344488"/>
            <a:ext cx="8105775"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Select to edit master title</a:t>
            </a:r>
          </a:p>
        </p:txBody>
      </p:sp>
      <p:sp>
        <p:nvSpPr>
          <p:cNvPr id="1027" name="Rectangle 3"/>
          <p:cNvSpPr>
            <a:spLocks noGrp="1" noChangeArrowheads="1"/>
          </p:cNvSpPr>
          <p:nvPr>
            <p:ph type="body" idx="1"/>
          </p:nvPr>
        </p:nvSpPr>
        <p:spPr bwMode="auto">
          <a:xfrm>
            <a:off x="495300" y="1508125"/>
            <a:ext cx="8050213" cy="4206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Select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6"/>
          <p:cNvSpPr>
            <a:spLocks noChangeArrowheads="1"/>
          </p:cNvSpPr>
          <p:nvPr/>
        </p:nvSpPr>
        <p:spPr bwMode="auto">
          <a:xfrm>
            <a:off x="6940550" y="6305550"/>
            <a:ext cx="1905000" cy="457200"/>
          </a:xfrm>
          <a:prstGeom prst="rect">
            <a:avLst/>
          </a:prstGeom>
          <a:noFill/>
          <a:ln>
            <a:noFill/>
          </a:ln>
          <a:extLst/>
        </p:spPr>
        <p:txBody>
          <a:bodyPr/>
          <a:lstStyle/>
          <a:p>
            <a:pPr algn="r" fontAlgn="base">
              <a:spcBef>
                <a:spcPct val="0"/>
              </a:spcBef>
              <a:spcAft>
                <a:spcPct val="0"/>
              </a:spcAft>
              <a:defRPr/>
            </a:pPr>
            <a:fld id="{4B4F3689-78F9-4C82-A030-003313B4EF12}" type="slidenum">
              <a:rPr lang="en-US" sz="1200" b="1">
                <a:solidFill>
                  <a:srgbClr val="1D2F68"/>
                </a:solidFill>
              </a:rPr>
              <a:pPr algn="r" fontAlgn="base">
                <a:spcBef>
                  <a:spcPct val="0"/>
                </a:spcBef>
                <a:spcAft>
                  <a:spcPct val="0"/>
                </a:spcAft>
                <a:defRPr/>
              </a:pPr>
              <a:t>‹#›</a:t>
            </a:fld>
            <a:endParaRPr lang="en-US" sz="1200" b="1" dirty="0">
              <a:solidFill>
                <a:srgbClr val="1D2F68"/>
              </a:solidFill>
            </a:endParaRPr>
          </a:p>
        </p:txBody>
      </p:sp>
    </p:spTree>
    <p:extLst>
      <p:ext uri="{BB962C8B-B14F-4D97-AF65-F5344CB8AC3E}">
        <p14:creationId xmlns:p14="http://schemas.microsoft.com/office/powerpoint/2010/main" val="303112446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713" r:id="rId12"/>
  </p:sldLayoutIdLst>
  <p:hf sldNum="0" hdr="0" ftr="0" dt="0"/>
  <p:txStyles>
    <p:titleStyle>
      <a:lvl1pPr algn="l" rtl="0" eaLnBrk="0" fontAlgn="base" hangingPunct="0">
        <a:spcBef>
          <a:spcPct val="0"/>
        </a:spcBef>
        <a:spcAft>
          <a:spcPct val="0"/>
        </a:spcAft>
        <a:defRPr sz="2800" b="1">
          <a:solidFill>
            <a:srgbClr val="1D2F68"/>
          </a:solidFill>
          <a:latin typeface="+mj-lt"/>
          <a:ea typeface="+mj-ea"/>
          <a:cs typeface="+mj-cs"/>
        </a:defRPr>
      </a:lvl1pPr>
      <a:lvl2pPr algn="l" rtl="0" eaLnBrk="0" fontAlgn="base" hangingPunct="0">
        <a:spcBef>
          <a:spcPct val="0"/>
        </a:spcBef>
        <a:spcAft>
          <a:spcPct val="0"/>
        </a:spcAft>
        <a:defRPr sz="2800" b="1">
          <a:solidFill>
            <a:srgbClr val="1D2F68"/>
          </a:solidFill>
          <a:latin typeface="Arial" pitchFamily="34" charset="0"/>
        </a:defRPr>
      </a:lvl2pPr>
      <a:lvl3pPr algn="l" rtl="0" eaLnBrk="0" fontAlgn="base" hangingPunct="0">
        <a:spcBef>
          <a:spcPct val="0"/>
        </a:spcBef>
        <a:spcAft>
          <a:spcPct val="0"/>
        </a:spcAft>
        <a:defRPr sz="2800" b="1">
          <a:solidFill>
            <a:srgbClr val="1D2F68"/>
          </a:solidFill>
          <a:latin typeface="Arial" pitchFamily="34" charset="0"/>
        </a:defRPr>
      </a:lvl3pPr>
      <a:lvl4pPr algn="l" rtl="0" eaLnBrk="0" fontAlgn="base" hangingPunct="0">
        <a:spcBef>
          <a:spcPct val="0"/>
        </a:spcBef>
        <a:spcAft>
          <a:spcPct val="0"/>
        </a:spcAft>
        <a:defRPr sz="2800" b="1">
          <a:solidFill>
            <a:srgbClr val="1D2F68"/>
          </a:solidFill>
          <a:latin typeface="Arial" pitchFamily="34" charset="0"/>
        </a:defRPr>
      </a:lvl4pPr>
      <a:lvl5pPr algn="l" rtl="0" eaLnBrk="0" fontAlgn="base" hangingPunct="0">
        <a:spcBef>
          <a:spcPct val="0"/>
        </a:spcBef>
        <a:spcAft>
          <a:spcPct val="0"/>
        </a:spcAft>
        <a:defRPr sz="2800" b="1">
          <a:solidFill>
            <a:srgbClr val="1D2F68"/>
          </a:solidFill>
          <a:latin typeface="Arial" pitchFamily="34" charset="0"/>
        </a:defRPr>
      </a:lvl5pPr>
      <a:lvl6pPr marL="457200" algn="l" rtl="0" fontAlgn="base">
        <a:spcBef>
          <a:spcPct val="0"/>
        </a:spcBef>
        <a:spcAft>
          <a:spcPct val="0"/>
        </a:spcAft>
        <a:defRPr sz="2800" b="1">
          <a:solidFill>
            <a:srgbClr val="1D2F68"/>
          </a:solidFill>
          <a:latin typeface="Arial" pitchFamily="34" charset="0"/>
        </a:defRPr>
      </a:lvl6pPr>
      <a:lvl7pPr marL="914400" algn="l" rtl="0" fontAlgn="base">
        <a:spcBef>
          <a:spcPct val="0"/>
        </a:spcBef>
        <a:spcAft>
          <a:spcPct val="0"/>
        </a:spcAft>
        <a:defRPr sz="2800" b="1">
          <a:solidFill>
            <a:srgbClr val="1D2F68"/>
          </a:solidFill>
          <a:latin typeface="Arial" pitchFamily="34" charset="0"/>
        </a:defRPr>
      </a:lvl7pPr>
      <a:lvl8pPr marL="1371600" algn="l" rtl="0" fontAlgn="base">
        <a:spcBef>
          <a:spcPct val="0"/>
        </a:spcBef>
        <a:spcAft>
          <a:spcPct val="0"/>
        </a:spcAft>
        <a:defRPr sz="2800" b="1">
          <a:solidFill>
            <a:srgbClr val="1D2F68"/>
          </a:solidFill>
          <a:latin typeface="Arial" pitchFamily="34" charset="0"/>
        </a:defRPr>
      </a:lvl8pPr>
      <a:lvl9pPr marL="1828800" algn="l" rtl="0" fontAlgn="base">
        <a:spcBef>
          <a:spcPct val="0"/>
        </a:spcBef>
        <a:spcAft>
          <a:spcPct val="0"/>
        </a:spcAft>
        <a:defRPr sz="28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8"/>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86525"/>
            <a:ext cx="2895600" cy="222250"/>
          </a:xfrm>
          <a:prstGeom prst="rect">
            <a:avLst/>
          </a:prstGeom>
        </p:spPr>
        <p:txBody>
          <a:bodyPr vert="horz" lIns="91440" tIns="45720" rIns="91440" bIns="45720" rtlCol="0" anchor="ctr"/>
          <a:lstStyle>
            <a:lvl1pPr algn="ctr" fontAlgn="auto">
              <a:spcBef>
                <a:spcPts val="0"/>
              </a:spcBef>
              <a:spcAft>
                <a:spcPts val="0"/>
              </a:spcAft>
              <a:defRPr sz="900" dirty="0">
                <a:solidFill>
                  <a:schemeClr val="tx1">
                    <a:lumMod val="50000"/>
                    <a:lumOff val="50000"/>
                  </a:schemeClr>
                </a:solidFill>
                <a:latin typeface="Arial"/>
                <a:cs typeface="Arial"/>
              </a:defRPr>
            </a:lvl1pPr>
          </a:lstStyle>
          <a:p>
            <a:pPr defTabSz="457200">
              <a:defRPr/>
            </a:pPr>
            <a:endParaRPr lang="en-US">
              <a:solidFill>
                <a:prstClr val="black">
                  <a:lumMod val="50000"/>
                  <a:lumOff val="50000"/>
                </a:prstClr>
              </a:solidFill>
            </a:endParaRPr>
          </a:p>
        </p:txBody>
      </p:sp>
    </p:spTree>
    <p:extLst>
      <p:ext uri="{BB962C8B-B14F-4D97-AF65-F5344CB8AC3E}">
        <p14:creationId xmlns:p14="http://schemas.microsoft.com/office/powerpoint/2010/main" val="231777795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 id="2147483733" r:id="rId19"/>
    <p:sldLayoutId id="2147483734" r:id="rId20"/>
    <p:sldLayoutId id="2147483735" r:id="rId21"/>
    <p:sldLayoutId id="2147483736" r:id="rId22"/>
    <p:sldLayoutId id="2147483737" r:id="rId23"/>
    <p:sldLayoutId id="2147483738" r:id="rId24"/>
    <p:sldLayoutId id="2147483739" r:id="rId25"/>
    <p:sldLayoutId id="2147483740" r:id="rId26"/>
  </p:sldLayoutIdLst>
  <p:hf hdr="0" ftr="0" dt="0"/>
  <p:txStyles>
    <p:titleStyle>
      <a:lvl1pPr algn="ctr" defTabSz="457200" rtl="0" eaLnBrk="0" fontAlgn="base" hangingPunct="0">
        <a:spcBef>
          <a:spcPct val="0"/>
        </a:spcBef>
        <a:spcAft>
          <a:spcPct val="0"/>
        </a:spcAft>
        <a:defRPr sz="3600" b="1" kern="1200">
          <a:solidFill>
            <a:srgbClr val="17375E"/>
          </a:solidFill>
          <a:latin typeface="Arial"/>
          <a:ea typeface="+mj-ea"/>
          <a:cs typeface="Arial"/>
        </a:defRPr>
      </a:lvl1pPr>
      <a:lvl2pPr algn="ctr" defTabSz="457200" rtl="0" eaLnBrk="0" fontAlgn="base" hangingPunct="0">
        <a:spcBef>
          <a:spcPct val="0"/>
        </a:spcBef>
        <a:spcAft>
          <a:spcPct val="0"/>
        </a:spcAft>
        <a:defRPr sz="3600" b="1">
          <a:solidFill>
            <a:srgbClr val="17375E"/>
          </a:solidFill>
          <a:latin typeface="Arial" charset="0"/>
          <a:cs typeface="Arial" charset="0"/>
        </a:defRPr>
      </a:lvl2pPr>
      <a:lvl3pPr algn="ctr" defTabSz="457200" rtl="0" eaLnBrk="0" fontAlgn="base" hangingPunct="0">
        <a:spcBef>
          <a:spcPct val="0"/>
        </a:spcBef>
        <a:spcAft>
          <a:spcPct val="0"/>
        </a:spcAft>
        <a:defRPr sz="3600" b="1">
          <a:solidFill>
            <a:srgbClr val="17375E"/>
          </a:solidFill>
          <a:latin typeface="Arial" charset="0"/>
          <a:cs typeface="Arial" charset="0"/>
        </a:defRPr>
      </a:lvl3pPr>
      <a:lvl4pPr algn="ctr" defTabSz="457200" rtl="0" eaLnBrk="0" fontAlgn="base" hangingPunct="0">
        <a:spcBef>
          <a:spcPct val="0"/>
        </a:spcBef>
        <a:spcAft>
          <a:spcPct val="0"/>
        </a:spcAft>
        <a:defRPr sz="3600" b="1">
          <a:solidFill>
            <a:srgbClr val="17375E"/>
          </a:solidFill>
          <a:latin typeface="Arial" charset="0"/>
          <a:cs typeface="Arial" charset="0"/>
        </a:defRPr>
      </a:lvl4pPr>
      <a:lvl5pPr algn="ctr" defTabSz="457200" rtl="0" eaLnBrk="0" fontAlgn="base" hangingPunct="0">
        <a:spcBef>
          <a:spcPct val="0"/>
        </a:spcBef>
        <a:spcAft>
          <a:spcPct val="0"/>
        </a:spcAft>
        <a:defRPr sz="3600" b="1">
          <a:solidFill>
            <a:srgbClr val="17375E"/>
          </a:solidFill>
          <a:latin typeface="Arial" charset="0"/>
          <a:cs typeface="Arial" charset="0"/>
        </a:defRPr>
      </a:lvl5pPr>
      <a:lvl6pPr marL="457200" algn="ctr" defTabSz="457200" rtl="0" fontAlgn="base">
        <a:spcBef>
          <a:spcPct val="0"/>
        </a:spcBef>
        <a:spcAft>
          <a:spcPct val="0"/>
        </a:spcAft>
        <a:defRPr sz="3600" b="1">
          <a:solidFill>
            <a:srgbClr val="17375E"/>
          </a:solidFill>
          <a:latin typeface="Arial" charset="0"/>
          <a:cs typeface="Arial" charset="0"/>
        </a:defRPr>
      </a:lvl6pPr>
      <a:lvl7pPr marL="914400" algn="ctr" defTabSz="457200" rtl="0" fontAlgn="base">
        <a:spcBef>
          <a:spcPct val="0"/>
        </a:spcBef>
        <a:spcAft>
          <a:spcPct val="0"/>
        </a:spcAft>
        <a:defRPr sz="3600" b="1">
          <a:solidFill>
            <a:srgbClr val="17375E"/>
          </a:solidFill>
          <a:latin typeface="Arial" charset="0"/>
          <a:cs typeface="Arial" charset="0"/>
        </a:defRPr>
      </a:lvl7pPr>
      <a:lvl8pPr marL="1371600" algn="ctr" defTabSz="457200" rtl="0" fontAlgn="base">
        <a:spcBef>
          <a:spcPct val="0"/>
        </a:spcBef>
        <a:spcAft>
          <a:spcPct val="0"/>
        </a:spcAft>
        <a:defRPr sz="3600" b="1">
          <a:solidFill>
            <a:srgbClr val="17375E"/>
          </a:solidFill>
          <a:latin typeface="Arial" charset="0"/>
          <a:cs typeface="Arial" charset="0"/>
        </a:defRPr>
      </a:lvl8pPr>
      <a:lvl9pPr marL="1828800" algn="ctr" defTabSz="457200" rtl="0" fontAlgn="base">
        <a:spcBef>
          <a:spcPct val="0"/>
        </a:spcBef>
        <a:spcAft>
          <a:spcPct val="0"/>
        </a:spcAft>
        <a:defRPr sz="3600" b="1">
          <a:solidFill>
            <a:srgbClr val="17375E"/>
          </a:solidFill>
          <a:latin typeface="Arial" charset="0"/>
          <a:cs typeface="Arial" charset="0"/>
        </a:defRPr>
      </a:lvl9pPr>
    </p:titleStyle>
    <p:bodyStyle>
      <a:lvl1pPr marL="342900" indent="-342900" algn="l" defTabSz="457200" rtl="0" eaLnBrk="0" fontAlgn="base" hangingPunct="0">
        <a:spcBef>
          <a:spcPct val="20000"/>
        </a:spcBef>
        <a:spcAft>
          <a:spcPct val="0"/>
        </a:spcAft>
        <a:buClr>
          <a:srgbClr val="9BBB59"/>
        </a:buClr>
        <a:buFont typeface="Arial" pitchFamily="34"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pitchFamily="34"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pitchFamily="34" charset="0"/>
        <a:buChar char="»"/>
        <a:defRPr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1219200"/>
            <a:ext cx="4983163" cy="1395413"/>
          </a:xfrm>
        </p:spPr>
        <p:txBody>
          <a:bodyPr/>
          <a:lstStyle/>
          <a:p>
            <a:pPr algn="ctr" eaLnBrk="1" hangingPunct="1"/>
            <a:r>
              <a:rPr lang="en-US" altLang="en-US" dirty="0" smtClean="0"/>
              <a:t>REDAC / NAS Ops </a:t>
            </a:r>
            <a:br>
              <a:rPr lang="en-US" altLang="en-US" dirty="0" smtClean="0"/>
            </a:br>
            <a:r>
              <a:rPr lang="en-US" altLang="en-US" sz="3200" b="0" dirty="0" smtClean="0"/>
              <a:t/>
            </a:r>
            <a:br>
              <a:rPr lang="en-US" altLang="en-US" sz="3200" b="0" dirty="0" smtClean="0"/>
            </a:br>
            <a:endParaRPr lang="en-US" altLang="en-US" b="0" dirty="0" smtClean="0"/>
          </a:p>
        </p:txBody>
      </p:sp>
      <p:sp>
        <p:nvSpPr>
          <p:cNvPr id="6148" name="Text Box 5"/>
          <p:cNvSpPr txBox="1">
            <a:spLocks noChangeArrowheads="1"/>
          </p:cNvSpPr>
          <p:nvPr/>
        </p:nvSpPr>
        <p:spPr bwMode="auto">
          <a:xfrm>
            <a:off x="304800" y="4038600"/>
            <a:ext cx="533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err="1">
                <a:solidFill>
                  <a:schemeClr val="bg2"/>
                </a:solidFill>
              </a:rPr>
              <a:t>NextGen</a:t>
            </a:r>
            <a:r>
              <a:rPr lang="en-US" altLang="en-US" i="1" dirty="0">
                <a:solidFill>
                  <a:schemeClr val="bg2"/>
                </a:solidFill>
              </a:rPr>
              <a:t> </a:t>
            </a:r>
            <a:r>
              <a:rPr lang="en-US" altLang="en-US" i="1" dirty="0" smtClean="0">
                <a:solidFill>
                  <a:schemeClr val="bg2"/>
                </a:solidFill>
              </a:rPr>
              <a:t>Enterprise Human Factors Development</a:t>
            </a:r>
            <a:endParaRPr lang="en-US" altLang="en-US" i="1" dirty="0">
              <a:solidFill>
                <a:schemeClr val="bg2"/>
              </a:solidFill>
            </a:endParaRP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a:solidFill>
                  <a:srgbClr val="1D2F68"/>
                </a:solidFill>
              </a:rPr>
              <a:t>Review of </a:t>
            </a:r>
            <a:r>
              <a:rPr lang="en-US" altLang="en-US" sz="3200" b="0" i="1" dirty="0" smtClean="0">
                <a:solidFill>
                  <a:srgbClr val="1D2F68"/>
                </a:solidFill>
              </a:rPr>
              <a:t>FY18-FY19 </a:t>
            </a:r>
            <a:r>
              <a:rPr lang="en-US" altLang="en-US" sz="3200" b="0" i="1" dirty="0">
                <a:solidFill>
                  <a:srgbClr val="1D2F68"/>
                </a:solidFill>
              </a:rPr>
              <a:t>Proposed Portfolio</a:t>
            </a:r>
            <a:r>
              <a:rPr lang="en-US" altLang="en-US" sz="3200" b="0" dirty="0">
                <a:solidFill>
                  <a:srgbClr val="1D2F68"/>
                </a:solidFill>
              </a:rPr>
              <a:t/>
            </a:r>
            <a:br>
              <a:rPr lang="en-US" altLang="en-US" sz="3200" b="0" dirty="0">
                <a:solidFill>
                  <a:srgbClr val="1D2F68"/>
                </a:solidFill>
              </a:rPr>
            </a:br>
            <a:endParaRPr lang="en-US" altLang="en-US" sz="4000" b="0" dirty="0">
              <a:solidFill>
                <a:srgbClr val="1D2F68"/>
              </a:solidFill>
            </a:endParaRPr>
          </a:p>
        </p:txBody>
      </p:sp>
    </p:spTree>
    <p:extLst>
      <p:ext uri="{BB962C8B-B14F-4D97-AF65-F5344CB8AC3E}">
        <p14:creationId xmlns:p14="http://schemas.microsoft.com/office/powerpoint/2010/main" val="3447597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54204983"/>
              </p:ext>
            </p:extLst>
          </p:nvPr>
        </p:nvGraphicFramePr>
        <p:xfrm>
          <a:off x="685800" y="1447800"/>
          <a:ext cx="7962901" cy="3845560"/>
        </p:xfrm>
        <a:graphic>
          <a:graphicData uri="http://schemas.openxmlformats.org/drawingml/2006/table">
            <a:tbl>
              <a:tblPr firstRow="1" bandRow="1">
                <a:tableStyleId>{21E4AEA4-8DFA-4A89-87EB-49C32662AFE0}</a:tableStyleId>
              </a:tblPr>
              <a:tblGrid>
                <a:gridCol w="4572000"/>
                <a:gridCol w="838200"/>
                <a:gridCol w="1295400"/>
                <a:gridCol w="1257301"/>
              </a:tblGrid>
              <a:tr h="370840">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PLA</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Funding</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Status</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PBN Human Performance Metrics</a:t>
                      </a:r>
                      <a:r>
                        <a:rPr lang="en-US" baseline="0" dirty="0" smtClean="0">
                          <a:latin typeface="Calibri" panose="020F0502020204030204" pitchFamily="34" charset="0"/>
                          <a:cs typeface="Calibri" panose="020F0502020204030204" pitchFamily="34" charset="0"/>
                        </a:rPr>
                        <a:t> – </a:t>
                      </a:r>
                    </a:p>
                    <a:p>
                      <a:r>
                        <a:rPr lang="en-US" baseline="0" dirty="0" smtClean="0">
                          <a:latin typeface="Calibri" panose="020F0502020204030204" pitchFamily="34" charset="0"/>
                          <a:cs typeface="Calibri" panose="020F0502020204030204" pitchFamily="34" charset="0"/>
                        </a:rPr>
                        <a:t>Phase I</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FY16</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$80,000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Bid Process</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Established on RNP (</a:t>
                      </a:r>
                      <a:r>
                        <a:rPr lang="en-US" dirty="0" err="1" smtClean="0">
                          <a:latin typeface="Calibri" panose="020F0502020204030204" pitchFamily="34" charset="0"/>
                          <a:cs typeface="Calibri" panose="020F0502020204030204" pitchFamily="34" charset="0"/>
                        </a:rPr>
                        <a:t>EoR</a:t>
                      </a:r>
                      <a:r>
                        <a:rPr lang="en-US" dirty="0" smtClean="0">
                          <a:latin typeface="Calibri" panose="020F0502020204030204" pitchFamily="34" charset="0"/>
                          <a:cs typeface="Calibri" panose="020F0502020204030204" pitchFamily="34" charset="0"/>
                        </a:rPr>
                        <a:t>)</a:t>
                      </a:r>
                      <a:r>
                        <a:rPr lang="en-US" baseline="0" dirty="0" smtClean="0">
                          <a:latin typeface="Calibri" panose="020F0502020204030204" pitchFamily="34" charset="0"/>
                          <a:cs typeface="Calibri" panose="020F0502020204030204" pitchFamily="34" charset="0"/>
                        </a:rPr>
                        <a:t> Human Factors Implementation Guidance</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FY16</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$350,000</a:t>
                      </a:r>
                    </a:p>
                  </a:txBody>
                  <a:tcPr/>
                </a:tc>
                <a:tc>
                  <a:txBody>
                    <a:bodyPr/>
                    <a:lstStyle/>
                    <a:p>
                      <a:r>
                        <a:rPr lang="en-US" dirty="0" smtClean="0">
                          <a:latin typeface="Calibri" panose="020F0502020204030204" pitchFamily="34" charset="0"/>
                          <a:cs typeface="Calibri" panose="020F0502020204030204" pitchFamily="34" charset="0"/>
                        </a:rPr>
                        <a:t>Bid Process</a:t>
                      </a:r>
                      <a:endParaRPr lang="en-US" dirty="0">
                        <a:latin typeface="Calibri" panose="020F0502020204030204" pitchFamily="34" charset="0"/>
                        <a:cs typeface="Calibri" panose="020F0502020204030204" pitchFamily="34"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PBN Human Performance Metrics</a:t>
                      </a:r>
                      <a:r>
                        <a:rPr lang="en-US" baseline="0" dirty="0" smtClean="0">
                          <a:latin typeface="Calibri" panose="020F0502020204030204" pitchFamily="34" charset="0"/>
                          <a:cs typeface="Calibri" panose="020F0502020204030204" pitchFamily="34" charset="0"/>
                        </a:rPr>
                        <a:t> – Phases II and III</a:t>
                      </a:r>
                      <a:endParaRPr lang="en-US" dirty="0" smtClean="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FY17</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$425,000</a:t>
                      </a:r>
                    </a:p>
                  </a:txBody>
                  <a:tcPr/>
                </a:tc>
                <a:tc>
                  <a:txBody>
                    <a:bodyPr/>
                    <a:lstStyle/>
                    <a:p>
                      <a:r>
                        <a:rPr lang="en-US" dirty="0" smtClean="0">
                          <a:latin typeface="Calibri" panose="020F0502020204030204" pitchFamily="34" charset="0"/>
                          <a:cs typeface="Calibri" panose="020F0502020204030204" pitchFamily="34" charset="0"/>
                        </a:rPr>
                        <a:t>PLA under</a:t>
                      </a:r>
                      <a:r>
                        <a:rPr lang="en-US" baseline="0" dirty="0" smtClean="0">
                          <a:latin typeface="Calibri" panose="020F0502020204030204" pitchFamily="34" charset="0"/>
                          <a:cs typeface="Calibri" panose="020F0502020204030204" pitchFamily="34" charset="0"/>
                        </a:rPr>
                        <a:t> review</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Human Factors Integration Considerations of Time, Speed, and Spacing Tools – Phase I</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FY17</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$168,000</a:t>
                      </a:r>
                      <a:endParaRPr lang="en-US" dirty="0">
                        <a:latin typeface="Calibri" panose="020F0502020204030204" pitchFamily="34" charset="0"/>
                        <a:cs typeface="Calibri" panose="020F0502020204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PLA under</a:t>
                      </a:r>
                      <a:r>
                        <a:rPr lang="en-US" baseline="0" dirty="0" smtClean="0">
                          <a:latin typeface="Calibri" panose="020F0502020204030204" pitchFamily="34" charset="0"/>
                          <a:cs typeface="Calibri" panose="020F0502020204030204" pitchFamily="34" charset="0"/>
                        </a:rPr>
                        <a:t> review</a:t>
                      </a:r>
                      <a:endParaRPr lang="en-US" dirty="0" smtClean="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Human Performance Considerations for Contingency Operations in a Degraded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Environment – Phase I</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FY17</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$225,000</a:t>
                      </a:r>
                      <a:endParaRPr lang="en-US" dirty="0">
                        <a:latin typeface="Calibri" panose="020F0502020204030204" pitchFamily="34" charset="0"/>
                        <a:cs typeface="Calibri" panose="020F0502020204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PLA under</a:t>
                      </a:r>
                      <a:r>
                        <a:rPr lang="en-US" baseline="0" dirty="0" smtClean="0">
                          <a:latin typeface="Calibri" panose="020F0502020204030204" pitchFamily="34" charset="0"/>
                          <a:cs typeface="Calibri" panose="020F0502020204030204" pitchFamily="34" charset="0"/>
                        </a:rPr>
                        <a:t> review</a:t>
                      </a:r>
                      <a:endParaRPr lang="en-US" dirty="0" smtClean="0">
                        <a:latin typeface="Calibri" panose="020F0502020204030204" pitchFamily="34" charset="0"/>
                        <a:cs typeface="Calibri" panose="020F0502020204030204" pitchFamily="34" charset="0"/>
                      </a:endParaRPr>
                    </a:p>
                  </a:txBody>
                  <a:tcPr/>
                </a:tc>
              </a:tr>
            </a:tbl>
          </a:graphicData>
        </a:graphic>
      </p:graphicFrame>
      <p:sp>
        <p:nvSpPr>
          <p:cNvPr id="3" name="Title 2"/>
          <p:cNvSpPr>
            <a:spLocks noGrp="1"/>
          </p:cNvSpPr>
          <p:nvPr>
            <p:ph type="title"/>
          </p:nvPr>
        </p:nvSpPr>
        <p:spPr>
          <a:xfrm>
            <a:off x="0" y="457200"/>
            <a:ext cx="9143999" cy="609600"/>
          </a:xfrm>
        </p:spPr>
        <p:txBody>
          <a:bodyPr/>
          <a:lstStyle/>
          <a:p>
            <a:r>
              <a:rPr lang="en-US" dirty="0" err="1"/>
              <a:t>NextGen</a:t>
            </a:r>
            <a:r>
              <a:rPr lang="en-US" dirty="0"/>
              <a:t> Enterprise</a:t>
            </a:r>
            <a:br>
              <a:rPr lang="en-US" dirty="0"/>
            </a:br>
            <a:r>
              <a:rPr lang="en-US" dirty="0"/>
              <a:t>Human Factors Projects (Planned)</a:t>
            </a:r>
          </a:p>
        </p:txBody>
      </p:sp>
    </p:spTree>
    <p:extLst>
      <p:ext uri="{BB962C8B-B14F-4D97-AF65-F5344CB8AC3E}">
        <p14:creationId xmlns:p14="http://schemas.microsoft.com/office/powerpoint/2010/main" val="349825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NextGen</a:t>
            </a:r>
            <a:r>
              <a:rPr lang="en-US" dirty="0"/>
              <a:t> </a:t>
            </a:r>
            <a:r>
              <a:rPr lang="en-US" dirty="0" err="1"/>
              <a:t>Atc</a:t>
            </a:r>
            <a:r>
              <a:rPr lang="en-US" dirty="0"/>
              <a:t>/ </a:t>
            </a:r>
            <a:r>
              <a:rPr lang="en-US" dirty="0" err="1"/>
              <a:t>techops</a:t>
            </a:r>
            <a:r>
              <a:rPr lang="en-US" dirty="0"/>
              <a:t> Human Factors </a:t>
            </a:r>
            <a:r>
              <a:rPr lang="en-US" dirty="0" smtClean="0"/>
              <a:t>(F&amp;E</a:t>
            </a:r>
            <a:r>
              <a:rPr lang="en-US" dirty="0"/>
              <a:t>)</a:t>
            </a:r>
          </a:p>
        </p:txBody>
      </p:sp>
      <p:sp>
        <p:nvSpPr>
          <p:cNvPr id="3" name="Text Placeholder 2"/>
          <p:cNvSpPr>
            <a:spLocks noGrp="1"/>
          </p:cNvSpPr>
          <p:nvPr>
            <p:ph type="body" idx="1"/>
          </p:nvPr>
        </p:nvSpPr>
        <p:spPr/>
        <p:txBody>
          <a:bodyPr/>
          <a:lstStyle/>
          <a:p>
            <a:r>
              <a:rPr lang="en-US" dirty="0" smtClean="0"/>
              <a:t>Legacy Program (Prior to FY16)</a:t>
            </a:r>
            <a:endParaRPr lang="en-US" dirty="0"/>
          </a:p>
        </p:txBody>
      </p:sp>
    </p:spTree>
    <p:extLst>
      <p:ext uri="{BB962C8B-B14F-4D97-AF65-F5344CB8AC3E}">
        <p14:creationId xmlns:p14="http://schemas.microsoft.com/office/powerpoint/2010/main" val="990930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algn="ctr" eaLnBrk="1" hangingPunct="1"/>
            <a:r>
              <a:rPr lang="en-US" altLang="en-US" sz="3600" dirty="0" err="1"/>
              <a:t>NextGen</a:t>
            </a:r>
            <a:r>
              <a:rPr lang="en-US" altLang="en-US" sz="3600" dirty="0"/>
              <a:t> ATC/</a:t>
            </a:r>
            <a:r>
              <a:rPr lang="en-US" altLang="en-US" sz="3600" dirty="0" err="1"/>
              <a:t>TechOps</a:t>
            </a:r>
            <a:r>
              <a:rPr lang="en-US" altLang="en-US" sz="3600" dirty="0"/>
              <a:t> </a:t>
            </a:r>
            <a:br>
              <a:rPr lang="en-US" altLang="en-US" sz="3600" dirty="0"/>
            </a:br>
            <a:r>
              <a:rPr lang="en-US" altLang="en-US" sz="3600" dirty="0"/>
              <a:t>Human Factors</a:t>
            </a:r>
            <a:endParaRPr lang="en-US" altLang="en-US" sz="3400" i="1" dirty="0" smtClean="0"/>
          </a:p>
        </p:txBody>
      </p:sp>
      <p:sp>
        <p:nvSpPr>
          <p:cNvPr id="7172" name="Rectangle 3"/>
          <p:cNvSpPr txBox="1">
            <a:spLocks noChangeArrowheads="1"/>
          </p:cNvSpPr>
          <p:nvPr/>
        </p:nvSpPr>
        <p:spPr bwMode="auto">
          <a:xfrm>
            <a:off x="512763" y="12192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defTabSz="457200" eaLnBrk="0" fontAlgn="base" hangingPunct="0">
              <a:spcBef>
                <a:spcPct val="20000"/>
              </a:spcBef>
              <a:spcAft>
                <a:spcPct val="0"/>
              </a:spcAft>
              <a:buClr>
                <a:srgbClr val="9BBB59"/>
              </a:buClr>
              <a:buFont typeface="Arial" charset="0"/>
              <a:buChar char="•"/>
              <a:defRPr sz="2400">
                <a:latin typeface="Arial"/>
                <a:cs typeface="Arial"/>
              </a:defRPr>
            </a:lvl1pPr>
            <a:lvl2pPr marL="742950" lvl="1" indent="-28575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2pPr>
            <a:lvl3pPr marL="1143000" lvl="2" indent="-228600" defTabSz="457200" eaLnBrk="0" fontAlgn="base" hangingPunct="0">
              <a:spcBef>
                <a:spcPct val="20000"/>
              </a:spcBef>
              <a:spcAft>
                <a:spcPct val="0"/>
              </a:spcAft>
              <a:buClr>
                <a:srgbClr val="9BBB59"/>
              </a:buClr>
              <a:buFont typeface="Arial" charset="0"/>
              <a:buChar char="•"/>
              <a:defRPr sz="1600">
                <a:latin typeface="Arial"/>
                <a:cs typeface="Arial"/>
              </a:defRPr>
            </a:lvl3pPr>
            <a:lvl4pPr marL="1600200" indent="-22860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4pPr>
            <a:lvl5pPr marL="2057400" indent="-228600" defTabSz="457200" eaLnBrk="0" fontAlgn="base" hangingPunct="0">
              <a:spcBef>
                <a:spcPct val="20000"/>
              </a:spcBef>
              <a:spcAft>
                <a:spcPct val="0"/>
              </a:spcAft>
              <a:buClr>
                <a:srgbClr val="558ED5"/>
              </a:buClr>
              <a:buSzPct val="80000"/>
              <a:buFont typeface="Arial" charset="0"/>
              <a:buChar char="»"/>
              <a:defRPr>
                <a:latin typeface="Arial"/>
                <a:cs typeface="Arial"/>
              </a:defRPr>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pPr marL="0" indent="0">
              <a:buFont typeface="Arial" charset="0"/>
              <a:buNone/>
            </a:pPr>
            <a:r>
              <a:rPr lang="en-US" dirty="0">
                <a:solidFill>
                  <a:srgbClr val="000000"/>
                </a:solidFill>
              </a:rPr>
              <a:t>Description</a:t>
            </a:r>
            <a:endParaRPr lang="en-US" sz="1600" dirty="0">
              <a:solidFill>
                <a:srgbClr val="000000"/>
              </a:solidFill>
            </a:endParaRPr>
          </a:p>
          <a:p>
            <a:r>
              <a:rPr lang="en-US" sz="2000" dirty="0"/>
              <a:t>This program aims at providing human factors system level guidance to assist with the evolution of the National Airspace System (NAS) infrastructure and its workforce with a focus on the early phases of the Acquisition Management System (AMS) (i.e., Service Analysis (SA) and Concept &amp; Requirements Definition (CRD))</a:t>
            </a:r>
          </a:p>
          <a:p>
            <a:r>
              <a:rPr lang="en-US" sz="2000" dirty="0"/>
              <a:t>Sponsors and advisories: </a:t>
            </a:r>
          </a:p>
          <a:p>
            <a:pPr lvl="1"/>
            <a:r>
              <a:rPr lang="en-US" sz="1600" dirty="0" err="1"/>
              <a:t>NextGen</a:t>
            </a:r>
            <a:r>
              <a:rPr lang="en-US" sz="1600" dirty="0"/>
              <a:t> Programs and Portfolios (ANG) </a:t>
            </a:r>
          </a:p>
          <a:p>
            <a:pPr lvl="1"/>
            <a:r>
              <a:rPr lang="en-US" sz="1600" dirty="0"/>
              <a:t>Program Management Organization (AJM) </a:t>
            </a:r>
          </a:p>
          <a:p>
            <a:pPr lvl="1"/>
            <a:r>
              <a:rPr lang="en-US" sz="1600" dirty="0"/>
              <a:t>Safety and Technical Training (AJI) </a:t>
            </a:r>
          </a:p>
          <a:p>
            <a:pPr lvl="1"/>
            <a:r>
              <a:rPr lang="en-US" sz="1600" dirty="0"/>
              <a:t>Mission Support  Validation and Requirements (AJV)</a:t>
            </a:r>
          </a:p>
          <a:p>
            <a:pPr lvl="1"/>
            <a:r>
              <a:rPr lang="en-US" sz="1600" dirty="0"/>
              <a:t>Technical Operations (AJW)</a:t>
            </a:r>
          </a:p>
          <a:p>
            <a:pPr lvl="1"/>
            <a:r>
              <a:rPr lang="en-US" sz="1600" dirty="0"/>
              <a:t>Management Services (AJG)  </a:t>
            </a:r>
          </a:p>
        </p:txBody>
      </p:sp>
    </p:spTree>
    <p:extLst>
      <p:ext uri="{BB962C8B-B14F-4D97-AF65-F5344CB8AC3E}">
        <p14:creationId xmlns:p14="http://schemas.microsoft.com/office/powerpoint/2010/main" val="1625227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61497782"/>
              </p:ext>
            </p:extLst>
          </p:nvPr>
        </p:nvGraphicFramePr>
        <p:xfrm>
          <a:off x="685800" y="1447800"/>
          <a:ext cx="7962901" cy="4216400"/>
        </p:xfrm>
        <a:graphic>
          <a:graphicData uri="http://schemas.openxmlformats.org/drawingml/2006/table">
            <a:tbl>
              <a:tblPr firstRow="1" bandRow="1">
                <a:tableStyleId>{21E4AEA4-8DFA-4A89-87EB-49C32662AFE0}</a:tableStyleId>
              </a:tblPr>
              <a:tblGrid>
                <a:gridCol w="4267200"/>
                <a:gridCol w="914400"/>
                <a:gridCol w="1219200"/>
                <a:gridCol w="1562101"/>
              </a:tblGrid>
              <a:tr h="370840">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PLA</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Funding</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Completion Date</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HF Guidance on the Display of Information from ATC Time-Based Systems</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$234,000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7/31/2017</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PBN Procedures Guidebook</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$352,753</a:t>
                      </a:r>
                    </a:p>
                  </a:txBody>
                  <a:tcPr/>
                </a:tc>
                <a:tc>
                  <a:txBody>
                    <a:bodyPr/>
                    <a:lstStyle/>
                    <a:p>
                      <a:r>
                        <a:rPr lang="en-US" dirty="0" smtClean="0">
                          <a:latin typeface="Calibri" panose="020F0502020204030204" pitchFamily="34" charset="0"/>
                          <a:cs typeface="Calibri" panose="020F0502020204030204" pitchFamily="34" charset="0"/>
                        </a:rPr>
                        <a:t>6/30/2017</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Traffic Flow Management Tool Assessment for the Traffic Manager</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$329,000</a:t>
                      </a:r>
                    </a:p>
                  </a:txBody>
                  <a:tcPr/>
                </a:tc>
                <a:tc>
                  <a:txBody>
                    <a:bodyPr/>
                    <a:lstStyle/>
                    <a:p>
                      <a:r>
                        <a:rPr lang="en-US" dirty="0" smtClean="0">
                          <a:latin typeface="Calibri" panose="020F0502020204030204" pitchFamily="34" charset="0"/>
                          <a:cs typeface="Calibri" panose="020F0502020204030204" pitchFamily="34" charset="0"/>
                        </a:rPr>
                        <a:t>3/31/2017</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Technical Operations</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FY16</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$440,000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7/31/2017</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Airport and Weather Information Integration</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FY16</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$125,000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5/31/2017</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Human-Automation System Resiliency Impact on Safety Risk Assessment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FY16</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$450,000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8/31/2017</a:t>
                      </a:r>
                      <a:endParaRPr lang="en-US" dirty="0">
                        <a:latin typeface="Calibri" panose="020F0502020204030204" pitchFamily="34" charset="0"/>
                        <a:cs typeface="Calibri" panose="020F0502020204030204" pitchFamily="34" charset="0"/>
                      </a:endParaRPr>
                    </a:p>
                  </a:txBody>
                  <a:tcPr/>
                </a:tc>
              </a:tr>
            </a:tbl>
          </a:graphicData>
        </a:graphic>
      </p:graphicFrame>
      <p:sp>
        <p:nvSpPr>
          <p:cNvPr id="3" name="Title 2"/>
          <p:cNvSpPr>
            <a:spLocks noGrp="1"/>
          </p:cNvSpPr>
          <p:nvPr>
            <p:ph type="title"/>
          </p:nvPr>
        </p:nvSpPr>
        <p:spPr>
          <a:xfrm>
            <a:off x="0" y="344488"/>
            <a:ext cx="9143999" cy="874712"/>
          </a:xfrm>
        </p:spPr>
        <p:txBody>
          <a:bodyPr>
            <a:noAutofit/>
          </a:bodyPr>
          <a:lstStyle/>
          <a:p>
            <a:r>
              <a:rPr lang="en-US" dirty="0" err="1"/>
              <a:t>NextGen</a:t>
            </a:r>
            <a:r>
              <a:rPr lang="en-US" dirty="0"/>
              <a:t> ATC/Tech Ops </a:t>
            </a:r>
            <a:br>
              <a:rPr lang="en-US" dirty="0"/>
            </a:br>
            <a:r>
              <a:rPr lang="en-US" dirty="0"/>
              <a:t>Human Factors - Active Projects</a:t>
            </a:r>
          </a:p>
        </p:txBody>
      </p:sp>
    </p:spTree>
    <p:extLst>
      <p:ext uri="{BB962C8B-B14F-4D97-AF65-F5344CB8AC3E}">
        <p14:creationId xmlns:p14="http://schemas.microsoft.com/office/powerpoint/2010/main" val="2946810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26326368"/>
              </p:ext>
            </p:extLst>
          </p:nvPr>
        </p:nvGraphicFramePr>
        <p:xfrm>
          <a:off x="495299" y="1295400"/>
          <a:ext cx="8267701" cy="4851400"/>
        </p:xfrm>
        <a:graphic>
          <a:graphicData uri="http://schemas.openxmlformats.org/drawingml/2006/table">
            <a:tbl>
              <a:tblPr firstRow="1" bandRow="1">
                <a:tableStyleId>{21E4AEA4-8DFA-4A89-87EB-49C32662AFE0}</a:tableStyleId>
              </a:tblPr>
              <a:tblGrid>
                <a:gridCol w="4419600"/>
                <a:gridCol w="990600"/>
                <a:gridCol w="1371600"/>
                <a:gridCol w="1485901"/>
              </a:tblGrid>
              <a:tr h="370840">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PLA</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Funding</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Completion Date</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NAS EA Human Systems Integration Roadmap Harmonization and Support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$301,063</a:t>
                      </a:r>
                    </a:p>
                  </a:txBody>
                  <a:tcPr/>
                </a:tc>
                <a:tc>
                  <a:txBody>
                    <a:bodyPr/>
                    <a:lstStyle/>
                    <a:p>
                      <a:r>
                        <a:rPr lang="en-US" dirty="0" smtClean="0">
                          <a:latin typeface="Calibri" panose="020F0502020204030204" pitchFamily="34" charset="0"/>
                          <a:cs typeface="Calibri" panose="020F0502020204030204" pitchFamily="34" charset="0"/>
                        </a:rPr>
                        <a:t>10/31/2016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Guidance for Service Analysis and Concept and Requirements Definition</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$325,000</a:t>
                      </a:r>
                    </a:p>
                  </a:txBody>
                  <a:tcPr/>
                </a:tc>
                <a:tc>
                  <a:txBody>
                    <a:bodyPr/>
                    <a:lstStyle/>
                    <a:p>
                      <a:r>
                        <a:rPr lang="en-US" dirty="0" smtClean="0">
                          <a:latin typeface="Calibri" panose="020F0502020204030204" pitchFamily="34" charset="0"/>
                          <a:cs typeface="Calibri" panose="020F0502020204030204" pitchFamily="34" charset="0"/>
                        </a:rPr>
                        <a:t>9/30/2016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Process Development for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Flight Data Presentation/Management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$229,000</a:t>
                      </a:r>
                    </a:p>
                  </a:txBody>
                  <a:tcPr/>
                </a:tc>
                <a:tc>
                  <a:txBody>
                    <a:bodyPr/>
                    <a:lstStyle/>
                    <a:p>
                      <a:r>
                        <a:rPr lang="en-US" dirty="0" smtClean="0">
                          <a:latin typeface="Calibri" panose="020F0502020204030204" pitchFamily="34" charset="0"/>
                          <a:cs typeface="Calibri" panose="020F0502020204030204" pitchFamily="34" charset="0"/>
                        </a:rPr>
                        <a:t>10/31/2016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Human Factors Guidance for the Display of NOTAMS on Information Display Systems</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$480,000</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11/30/2016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Segment Bravo Human Error Conditions Assessment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$506,325</a:t>
                      </a:r>
                    </a:p>
                  </a:txBody>
                  <a:tcPr/>
                </a:tc>
                <a:tc>
                  <a:txBody>
                    <a:bodyPr/>
                    <a:lstStyle/>
                    <a:p>
                      <a:r>
                        <a:rPr lang="en-US" dirty="0" smtClean="0">
                          <a:latin typeface="Calibri" panose="020F0502020204030204" pitchFamily="34" charset="0"/>
                          <a:cs typeface="Calibri" panose="020F0502020204030204" pitchFamily="34" charset="0"/>
                        </a:rPr>
                        <a:t>12/31/2016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Alarms and Alerts</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$619,906</a:t>
                      </a:r>
                    </a:p>
                  </a:txBody>
                  <a:tcPr/>
                </a:tc>
                <a:tc>
                  <a:txBody>
                    <a:bodyPr/>
                    <a:lstStyle/>
                    <a:p>
                      <a:r>
                        <a:rPr lang="en-US" dirty="0" smtClean="0">
                          <a:latin typeface="Calibri" panose="020F0502020204030204" pitchFamily="34" charset="0"/>
                          <a:cs typeface="Calibri" panose="020F0502020204030204" pitchFamily="34" charset="0"/>
                        </a:rPr>
                        <a:t>9/30/2016</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Update to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Mid-Term Strategic Job Analysis for ATCSs</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FY14</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$425,000</a:t>
                      </a:r>
                    </a:p>
                  </a:txBody>
                  <a:tcPr/>
                </a:tc>
                <a:tc>
                  <a:txBody>
                    <a:bodyPr/>
                    <a:lstStyle/>
                    <a:p>
                      <a:r>
                        <a:rPr lang="en-US" dirty="0" smtClean="0">
                          <a:latin typeface="Calibri" panose="020F0502020204030204" pitchFamily="34" charset="0"/>
                          <a:cs typeface="Calibri" panose="020F0502020204030204" pitchFamily="34" charset="0"/>
                        </a:rPr>
                        <a:t>3/31/2017</a:t>
                      </a:r>
                      <a:endParaRPr lang="en-US" dirty="0">
                        <a:latin typeface="Calibri" panose="020F0502020204030204" pitchFamily="34" charset="0"/>
                        <a:cs typeface="Calibri" panose="020F0502020204030204" pitchFamily="34" charset="0"/>
                      </a:endParaRPr>
                    </a:p>
                  </a:txBody>
                  <a:tcPr/>
                </a:tc>
              </a:tr>
            </a:tbl>
          </a:graphicData>
        </a:graphic>
      </p:graphicFrame>
      <p:sp>
        <p:nvSpPr>
          <p:cNvPr id="3" name="Title 2"/>
          <p:cNvSpPr>
            <a:spLocks noGrp="1"/>
          </p:cNvSpPr>
          <p:nvPr>
            <p:ph type="title"/>
          </p:nvPr>
        </p:nvSpPr>
        <p:spPr>
          <a:xfrm>
            <a:off x="0" y="344488"/>
            <a:ext cx="9143999" cy="874712"/>
          </a:xfrm>
        </p:spPr>
        <p:txBody>
          <a:bodyPr>
            <a:noAutofit/>
          </a:bodyPr>
          <a:lstStyle/>
          <a:p>
            <a:r>
              <a:rPr lang="en-US" sz="3200" dirty="0" err="1"/>
              <a:t>NextGen</a:t>
            </a:r>
            <a:r>
              <a:rPr lang="en-US" sz="3200" dirty="0"/>
              <a:t> ATC/Tech Ops Human Factors - Recently Completed Projects</a:t>
            </a:r>
          </a:p>
        </p:txBody>
      </p:sp>
    </p:spTree>
    <p:extLst>
      <p:ext uri="{BB962C8B-B14F-4D97-AF65-F5344CB8AC3E}">
        <p14:creationId xmlns:p14="http://schemas.microsoft.com/office/powerpoint/2010/main" val="294681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138525"/>
          </a:xfrm>
        </p:spPr>
        <p:txBody>
          <a:bodyPr/>
          <a:lstStyle/>
          <a:p>
            <a:pPr algn="ctr" eaLnBrk="1" hangingPunct="1"/>
            <a:r>
              <a:rPr lang="en-US" sz="3400" dirty="0" err="1"/>
              <a:t>NextGen</a:t>
            </a:r>
            <a:r>
              <a:rPr lang="en-US" sz="3400" dirty="0"/>
              <a:t> ATC Human Factors </a:t>
            </a:r>
            <a:br>
              <a:rPr lang="en-US" sz="3400" dirty="0"/>
            </a:br>
            <a:r>
              <a:rPr lang="en-US" sz="3400" dirty="0"/>
              <a:t>F&amp;E Work Evolution</a:t>
            </a:r>
          </a:p>
        </p:txBody>
      </p:sp>
      <p:sp>
        <p:nvSpPr>
          <p:cNvPr id="2" name="Text Placeholder 1"/>
          <p:cNvSpPr>
            <a:spLocks noGrp="1"/>
          </p:cNvSpPr>
          <p:nvPr>
            <p:ph type="body" idx="1"/>
          </p:nvPr>
        </p:nvSpPr>
        <p:spPr>
          <a:xfrm>
            <a:off x="433450" y="1641995"/>
            <a:ext cx="4040188" cy="639762"/>
          </a:xfrm>
        </p:spPr>
        <p:txBody>
          <a:bodyPr/>
          <a:lstStyle/>
          <a:p>
            <a:r>
              <a:rPr lang="en-US" dirty="0" err="1" smtClean="0"/>
              <a:t>NextGen</a:t>
            </a:r>
            <a:r>
              <a:rPr lang="en-US" dirty="0" smtClean="0"/>
              <a:t> Phase I - Modernization</a:t>
            </a:r>
            <a:endParaRPr lang="en-US" dirty="0"/>
          </a:p>
        </p:txBody>
      </p:sp>
      <p:sp>
        <p:nvSpPr>
          <p:cNvPr id="6" name="Content Placeholder 5"/>
          <p:cNvSpPr>
            <a:spLocks noGrp="1"/>
          </p:cNvSpPr>
          <p:nvPr>
            <p:ph sz="half" idx="2"/>
          </p:nvPr>
        </p:nvSpPr>
        <p:spPr>
          <a:xfrm>
            <a:off x="457200" y="2281750"/>
            <a:ext cx="4040188" cy="3951288"/>
          </a:xfrm>
        </p:spPr>
        <p:txBody>
          <a:bodyPr/>
          <a:lstStyle/>
          <a:p>
            <a:r>
              <a:rPr lang="en-US" sz="2000" dirty="0" smtClean="0"/>
              <a:t>Focus on infrastructure</a:t>
            </a:r>
          </a:p>
          <a:p>
            <a:pPr lvl="1"/>
            <a:r>
              <a:rPr lang="en-US" sz="1800" dirty="0" smtClean="0"/>
              <a:t>Fielding new systems</a:t>
            </a:r>
          </a:p>
          <a:p>
            <a:pPr lvl="1"/>
            <a:r>
              <a:rPr lang="en-US" sz="1800" dirty="0" smtClean="0"/>
              <a:t>Replacing old systems</a:t>
            </a:r>
          </a:p>
          <a:p>
            <a:r>
              <a:rPr lang="en-US" sz="2000" dirty="0" smtClean="0"/>
              <a:t>Example Projects:</a:t>
            </a:r>
          </a:p>
          <a:p>
            <a:pPr lvl="1"/>
            <a:r>
              <a:rPr lang="en-US" sz="1800" dirty="0" smtClean="0"/>
              <a:t>Acquisition Management System (AMS) Guidance</a:t>
            </a:r>
          </a:p>
          <a:p>
            <a:pPr lvl="1"/>
            <a:r>
              <a:rPr lang="en-US" sz="1800" dirty="0" smtClean="0"/>
              <a:t>Strategic Job Analyses</a:t>
            </a:r>
          </a:p>
          <a:p>
            <a:pPr lvl="1"/>
            <a:r>
              <a:rPr lang="en-US" sz="1800" dirty="0" smtClean="0"/>
              <a:t>Strategic Training Needs Analyses</a:t>
            </a:r>
          </a:p>
          <a:p>
            <a:pPr lvl="1"/>
            <a:r>
              <a:rPr lang="en-US" sz="1800" dirty="0" err="1" smtClean="0"/>
              <a:t>NextGen</a:t>
            </a:r>
            <a:r>
              <a:rPr lang="en-US" sz="1800" dirty="0" smtClean="0"/>
              <a:t> Error Conditions</a:t>
            </a:r>
          </a:p>
        </p:txBody>
      </p:sp>
      <p:sp>
        <p:nvSpPr>
          <p:cNvPr id="3" name="Text Placeholder 2"/>
          <p:cNvSpPr>
            <a:spLocks noGrp="1"/>
          </p:cNvSpPr>
          <p:nvPr>
            <p:ph type="body" sz="quarter" idx="3"/>
          </p:nvPr>
        </p:nvSpPr>
        <p:spPr>
          <a:xfrm>
            <a:off x="4668776" y="1630121"/>
            <a:ext cx="4308970" cy="639762"/>
          </a:xfrm>
        </p:spPr>
        <p:txBody>
          <a:bodyPr>
            <a:noAutofit/>
          </a:bodyPr>
          <a:lstStyle/>
          <a:p>
            <a:r>
              <a:rPr lang="en-US" dirty="0" err="1" smtClean="0"/>
              <a:t>NextGen</a:t>
            </a:r>
            <a:r>
              <a:rPr lang="en-US" dirty="0" smtClean="0"/>
              <a:t> Phase II - Transformation</a:t>
            </a:r>
            <a:endParaRPr lang="en-US" dirty="0"/>
          </a:p>
        </p:txBody>
      </p:sp>
      <p:sp>
        <p:nvSpPr>
          <p:cNvPr id="7" name="Content Placeholder 6"/>
          <p:cNvSpPr>
            <a:spLocks noGrp="1"/>
          </p:cNvSpPr>
          <p:nvPr>
            <p:ph sz="quarter" idx="4"/>
          </p:nvPr>
        </p:nvSpPr>
        <p:spPr>
          <a:xfrm>
            <a:off x="4645025" y="2281750"/>
            <a:ext cx="4041775" cy="3951288"/>
          </a:xfrm>
        </p:spPr>
        <p:txBody>
          <a:bodyPr/>
          <a:lstStyle/>
          <a:p>
            <a:r>
              <a:rPr lang="en-US" sz="2000" dirty="0" smtClean="0"/>
              <a:t>Focus on transition</a:t>
            </a:r>
          </a:p>
          <a:p>
            <a:pPr lvl="1"/>
            <a:r>
              <a:rPr lang="en-US" sz="1800" dirty="0" smtClean="0"/>
              <a:t>Transitioning to </a:t>
            </a:r>
            <a:r>
              <a:rPr lang="en-US" sz="1800" dirty="0"/>
              <a:t>trajectory-based operations (TBO)</a:t>
            </a:r>
            <a:endParaRPr lang="en-US" sz="1800" dirty="0" smtClean="0"/>
          </a:p>
          <a:p>
            <a:pPr lvl="1"/>
            <a:r>
              <a:rPr lang="en-US" sz="1800" dirty="0" smtClean="0"/>
              <a:t>Concept and system acceptance and utilization</a:t>
            </a:r>
          </a:p>
          <a:p>
            <a:r>
              <a:rPr lang="en-US" sz="2000" dirty="0" smtClean="0"/>
              <a:t>Example Projects:</a:t>
            </a:r>
          </a:p>
          <a:p>
            <a:pPr lvl="1"/>
            <a:r>
              <a:rPr lang="en-US" sz="1800" dirty="0" smtClean="0"/>
              <a:t>Concept Implementation Guidance</a:t>
            </a:r>
          </a:p>
          <a:p>
            <a:pPr lvl="1"/>
            <a:r>
              <a:rPr lang="en-US" sz="1800" dirty="0" smtClean="0"/>
              <a:t>System Implementation and Integration Guidance</a:t>
            </a:r>
          </a:p>
          <a:p>
            <a:pPr lvl="1"/>
            <a:r>
              <a:rPr lang="en-US" sz="1800" dirty="0" smtClean="0"/>
              <a:t>Contingency Operations Guidance</a:t>
            </a:r>
            <a:endParaRPr lang="en-US" sz="1800" dirty="0"/>
          </a:p>
        </p:txBody>
      </p:sp>
    </p:spTree>
    <p:extLst>
      <p:ext uri="{BB962C8B-B14F-4D97-AF65-F5344CB8AC3E}">
        <p14:creationId xmlns:p14="http://schemas.microsoft.com/office/powerpoint/2010/main" val="412278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eaLnBrk="1" hangingPunct="1"/>
            <a:r>
              <a:rPr lang="en-US" sz="3400" dirty="0" err="1"/>
              <a:t>NextGen</a:t>
            </a:r>
            <a:r>
              <a:rPr lang="en-US" sz="3400" dirty="0"/>
              <a:t> ATC Human Factors </a:t>
            </a:r>
            <a:br>
              <a:rPr lang="en-US" sz="3400" dirty="0"/>
            </a:br>
            <a:r>
              <a:rPr lang="en-US" sz="3400" dirty="0"/>
              <a:t>F&amp;E Funding Evolution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50928611"/>
              </p:ext>
            </p:extLst>
          </p:nvPr>
        </p:nvGraphicFramePr>
        <p:xfrm>
          <a:off x="456705" y="3124200"/>
          <a:ext cx="8229600" cy="302727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456705" y="1219200"/>
            <a:ext cx="8228610" cy="1815882"/>
          </a:xfrm>
          <a:prstGeom prst="rect">
            <a:avLst/>
          </a:prstGeom>
          <a:noFill/>
        </p:spPr>
        <p:txBody>
          <a:bodyPr wrap="square" rtlCol="0">
            <a:spAutoFit/>
          </a:bodyPr>
          <a:lstStyle/>
          <a:p>
            <a:pPr marL="342900" indent="-342900" defTabSz="457200" eaLnBrk="0" fontAlgn="base" hangingPunct="0">
              <a:lnSpc>
                <a:spcPct val="90000"/>
              </a:lnSpc>
              <a:spcBef>
                <a:spcPct val="20000"/>
              </a:spcBef>
              <a:spcAft>
                <a:spcPct val="0"/>
              </a:spcAft>
              <a:buClr>
                <a:srgbClr val="9BBB59"/>
              </a:buClr>
              <a:buFont typeface="Arial" charset="0"/>
              <a:buChar char="•"/>
            </a:pPr>
            <a:r>
              <a:rPr lang="en-US" sz="2000" dirty="0">
                <a:latin typeface="Arial"/>
                <a:cs typeface="Arial"/>
              </a:rPr>
              <a:t>Budget Line has changed to support </a:t>
            </a:r>
            <a:r>
              <a:rPr lang="en-US" sz="2000" dirty="0" err="1">
                <a:latin typeface="Arial"/>
                <a:cs typeface="Arial"/>
              </a:rPr>
              <a:t>NextGen</a:t>
            </a:r>
            <a:r>
              <a:rPr lang="en-US" sz="2000" dirty="0">
                <a:latin typeface="Arial"/>
                <a:cs typeface="Arial"/>
              </a:rPr>
              <a:t> evolution</a:t>
            </a:r>
          </a:p>
          <a:p>
            <a:pPr marL="342900" indent="-342900" defTabSz="457200" eaLnBrk="0" fontAlgn="base" hangingPunct="0">
              <a:lnSpc>
                <a:spcPct val="90000"/>
              </a:lnSpc>
              <a:spcBef>
                <a:spcPct val="20000"/>
              </a:spcBef>
              <a:spcAft>
                <a:spcPct val="0"/>
              </a:spcAft>
              <a:buClr>
                <a:srgbClr val="9BBB59"/>
              </a:buClr>
              <a:buFont typeface="Arial" charset="0"/>
              <a:buChar char="•"/>
            </a:pPr>
            <a:r>
              <a:rPr lang="en-US" sz="2000" dirty="0">
                <a:latin typeface="Arial"/>
                <a:cs typeface="Arial"/>
              </a:rPr>
              <a:t>Funding</a:t>
            </a:r>
          </a:p>
          <a:p>
            <a:pPr marL="742950" lvl="1" indent="-285750" defTabSz="457200" eaLnBrk="0" fontAlgn="base" hangingPunct="0">
              <a:lnSpc>
                <a:spcPct val="90000"/>
              </a:lnSpc>
              <a:spcBef>
                <a:spcPct val="20000"/>
              </a:spcBef>
              <a:spcAft>
                <a:spcPct val="0"/>
              </a:spcAft>
              <a:buClr>
                <a:srgbClr val="CC9933"/>
              </a:buClr>
              <a:buSzPct val="50000"/>
              <a:buFont typeface="Wingdings" pitchFamily="2" charset="2"/>
              <a:buChar char=""/>
            </a:pPr>
            <a:r>
              <a:rPr lang="en-US" dirty="0">
                <a:latin typeface="Arial"/>
                <a:cs typeface="Arial"/>
              </a:rPr>
              <a:t>Funding has been decreasing as </a:t>
            </a:r>
            <a:r>
              <a:rPr lang="en-US" dirty="0" err="1">
                <a:latin typeface="Arial"/>
                <a:cs typeface="Arial"/>
              </a:rPr>
              <a:t>NextGen</a:t>
            </a:r>
            <a:r>
              <a:rPr lang="en-US" dirty="0">
                <a:latin typeface="Arial"/>
                <a:cs typeface="Arial"/>
              </a:rPr>
              <a:t> systems have reached implementation maturity in support of </a:t>
            </a:r>
            <a:r>
              <a:rPr lang="en-US" dirty="0" err="1">
                <a:latin typeface="Arial"/>
                <a:cs typeface="Arial"/>
              </a:rPr>
              <a:t>NextGen</a:t>
            </a:r>
            <a:r>
              <a:rPr lang="en-US" dirty="0">
                <a:latin typeface="Arial"/>
                <a:cs typeface="Arial"/>
              </a:rPr>
              <a:t> Phase I - Modernization</a:t>
            </a:r>
          </a:p>
          <a:p>
            <a:pPr marL="742950" lvl="1" indent="-285750" defTabSz="457200" eaLnBrk="0" fontAlgn="base" hangingPunct="0">
              <a:lnSpc>
                <a:spcPct val="90000"/>
              </a:lnSpc>
              <a:spcBef>
                <a:spcPct val="20000"/>
              </a:spcBef>
              <a:spcAft>
                <a:spcPct val="0"/>
              </a:spcAft>
              <a:buClr>
                <a:srgbClr val="CC9933"/>
              </a:buClr>
              <a:buSzPct val="50000"/>
              <a:buFont typeface="Wingdings" pitchFamily="2" charset="2"/>
              <a:buChar char=""/>
            </a:pPr>
            <a:r>
              <a:rPr lang="en-US" dirty="0">
                <a:latin typeface="Arial"/>
                <a:cs typeface="Arial"/>
              </a:rPr>
              <a:t>Future funding will be utilized to support </a:t>
            </a:r>
            <a:r>
              <a:rPr lang="en-US" dirty="0" err="1">
                <a:latin typeface="Arial"/>
                <a:cs typeface="Arial"/>
              </a:rPr>
              <a:t>NextGen</a:t>
            </a:r>
            <a:r>
              <a:rPr lang="en-US" dirty="0">
                <a:latin typeface="Arial"/>
                <a:cs typeface="Arial"/>
              </a:rPr>
              <a:t> Phase 2 - Transformation</a:t>
            </a:r>
          </a:p>
        </p:txBody>
      </p:sp>
    </p:spTree>
    <p:extLst>
      <p:ext uri="{BB962C8B-B14F-4D97-AF65-F5344CB8AC3E}">
        <p14:creationId xmlns:p14="http://schemas.microsoft.com/office/powerpoint/2010/main" val="3583680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NextGen</a:t>
            </a:r>
            <a:r>
              <a:rPr lang="en-US" dirty="0" smtClean="0"/>
              <a:t> Enterprise Human Factors (F&amp;E)</a:t>
            </a:r>
            <a:endParaRPr lang="en-US" dirty="0"/>
          </a:p>
        </p:txBody>
      </p:sp>
      <p:sp>
        <p:nvSpPr>
          <p:cNvPr id="3" name="Text Placeholder 2"/>
          <p:cNvSpPr>
            <a:spLocks noGrp="1"/>
          </p:cNvSpPr>
          <p:nvPr>
            <p:ph type="body" idx="1"/>
          </p:nvPr>
        </p:nvSpPr>
        <p:spPr/>
        <p:txBody>
          <a:bodyPr/>
          <a:lstStyle/>
          <a:p>
            <a:r>
              <a:rPr lang="en-US" dirty="0" smtClean="0"/>
              <a:t>Future Program (FY18+)</a:t>
            </a:r>
            <a:endParaRPr lang="en-US" dirty="0"/>
          </a:p>
        </p:txBody>
      </p:sp>
    </p:spTree>
    <p:extLst>
      <p:ext uri="{BB962C8B-B14F-4D97-AF65-F5344CB8AC3E}">
        <p14:creationId xmlns:p14="http://schemas.microsoft.com/office/powerpoint/2010/main" val="186521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algn="ctr" eaLnBrk="1" hangingPunct="1"/>
            <a:r>
              <a:rPr lang="en-US" altLang="en-US" sz="3400" dirty="0" err="1"/>
              <a:t>NextGen</a:t>
            </a:r>
            <a:r>
              <a:rPr lang="en-US" altLang="en-US" sz="3400" dirty="0"/>
              <a:t> Enterprise Human </a:t>
            </a:r>
            <a:r>
              <a:rPr lang="en-US" altLang="en-US" sz="3400" dirty="0" smtClean="0"/>
              <a:t>Factors</a:t>
            </a:r>
            <a:endParaRPr lang="en-US" altLang="en-US" sz="3400" i="1" dirty="0" smtClean="0"/>
          </a:p>
        </p:txBody>
      </p:sp>
      <p:sp>
        <p:nvSpPr>
          <p:cNvPr id="7172" name="Rectangle 3"/>
          <p:cNvSpPr txBox="1">
            <a:spLocks noChangeArrowheads="1"/>
          </p:cNvSpPr>
          <p:nvPr/>
        </p:nvSpPr>
        <p:spPr bwMode="auto">
          <a:xfrm>
            <a:off x="512763" y="12192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ts val="0"/>
              </a:spcBef>
              <a:buFontTx/>
              <a:buNone/>
            </a:pPr>
            <a:r>
              <a:rPr lang="en-US" altLang="en-US" sz="2400" b="0" dirty="0" smtClean="0">
                <a:solidFill>
                  <a:srgbClr val="000000"/>
                </a:solidFill>
              </a:rPr>
              <a:t>Description</a:t>
            </a:r>
          </a:p>
          <a:p>
            <a:pPr marL="342900" indent="-342900" defTabSz="457200" fontAlgn="base">
              <a:lnSpc>
                <a:spcPct val="80000"/>
              </a:lnSpc>
              <a:spcAft>
                <a:spcPct val="0"/>
              </a:spcAft>
              <a:buClr>
                <a:srgbClr val="9BBB59"/>
              </a:buClr>
              <a:buFont typeface="Arial" charset="0"/>
              <a:buChar char="•"/>
            </a:pPr>
            <a:r>
              <a:rPr lang="en-US" sz="2000" b="0" dirty="0">
                <a:latin typeface="Arial"/>
                <a:cs typeface="Arial"/>
              </a:rPr>
              <a:t>The Enterprise Human Factors Development program will provide integrated guidance on human performance considerations to concept development and validation teams. </a:t>
            </a:r>
            <a:r>
              <a:rPr lang="en-US" sz="2000" b="0" dirty="0" smtClean="0">
                <a:latin typeface="Arial"/>
                <a:cs typeface="Arial"/>
              </a:rPr>
              <a:t>The </a:t>
            </a:r>
            <a:r>
              <a:rPr lang="en-US" sz="2000" b="0" dirty="0">
                <a:latin typeface="Arial"/>
                <a:cs typeface="Arial"/>
              </a:rPr>
              <a:t>proactive identification of potential human performance issues and mitigation strategies supports the usability, acceptability, and safety of </a:t>
            </a:r>
            <a:r>
              <a:rPr lang="en-US" sz="2000" b="0" dirty="0" err="1">
                <a:latin typeface="Arial"/>
                <a:cs typeface="Arial"/>
              </a:rPr>
              <a:t>NextGen</a:t>
            </a:r>
            <a:r>
              <a:rPr lang="en-US" sz="2000" b="0" dirty="0">
                <a:latin typeface="Arial"/>
                <a:cs typeface="Arial"/>
              </a:rPr>
              <a:t> concepts and systems. </a:t>
            </a:r>
            <a:endParaRPr lang="en-US" altLang="en-US" sz="2000" b="0" dirty="0">
              <a:latin typeface="Arial"/>
              <a:cs typeface="Arial"/>
            </a:endParaRPr>
          </a:p>
          <a:p>
            <a:pPr eaLnBrk="1" hangingPunct="1">
              <a:spcBef>
                <a:spcPct val="50000"/>
              </a:spcBef>
              <a:buFontTx/>
              <a:buNone/>
            </a:pPr>
            <a:r>
              <a:rPr lang="en-US" altLang="en-US" sz="2400" b="0" dirty="0" smtClean="0">
                <a:solidFill>
                  <a:srgbClr val="000000"/>
                </a:solidFill>
              </a:rPr>
              <a:t>Anticipated Benefits</a:t>
            </a:r>
          </a:p>
          <a:p>
            <a:pPr marL="342900" indent="-342900" defTabSz="457200" fontAlgn="base">
              <a:lnSpc>
                <a:spcPct val="80000"/>
              </a:lnSpc>
              <a:spcAft>
                <a:spcPct val="0"/>
              </a:spcAft>
              <a:buClr>
                <a:srgbClr val="9BBB59"/>
              </a:buClr>
              <a:buFont typeface="Arial" charset="0"/>
              <a:buChar char="•"/>
            </a:pPr>
            <a:r>
              <a:rPr lang="en-US" altLang="en-US" sz="2000" b="0" dirty="0">
                <a:latin typeface="Arial"/>
                <a:cs typeface="Arial"/>
              </a:rPr>
              <a:t>Increasing the utilization rate of concepts and systems among controllers</a:t>
            </a:r>
          </a:p>
          <a:p>
            <a:pPr marL="342900" indent="-342900" defTabSz="457200" fontAlgn="base">
              <a:lnSpc>
                <a:spcPct val="80000"/>
              </a:lnSpc>
              <a:spcAft>
                <a:spcPct val="0"/>
              </a:spcAft>
              <a:buClr>
                <a:srgbClr val="9BBB59"/>
              </a:buClr>
              <a:buFont typeface="Arial" charset="0"/>
              <a:buChar char="•"/>
            </a:pPr>
            <a:r>
              <a:rPr lang="en-US" altLang="en-US" sz="2000" b="0" dirty="0">
                <a:latin typeface="Arial"/>
                <a:cs typeface="Arial"/>
              </a:rPr>
              <a:t>Ensuring controller acceptance of concepts and systems</a:t>
            </a:r>
          </a:p>
          <a:p>
            <a:pPr marL="342900" indent="-342900" defTabSz="457200" fontAlgn="base">
              <a:lnSpc>
                <a:spcPct val="80000"/>
              </a:lnSpc>
              <a:spcAft>
                <a:spcPct val="0"/>
              </a:spcAft>
              <a:buClr>
                <a:srgbClr val="9BBB59"/>
              </a:buClr>
              <a:buFont typeface="Arial" charset="0"/>
              <a:buChar char="•"/>
            </a:pPr>
            <a:r>
              <a:rPr lang="en-US" altLang="en-US" sz="2000" b="0" dirty="0">
                <a:latin typeface="Arial"/>
                <a:cs typeface="Arial"/>
              </a:rPr>
              <a:t>Increasing safety through the mitigation of known human factors risks</a:t>
            </a:r>
          </a:p>
          <a:p>
            <a:pPr marL="342900" indent="-342900" defTabSz="457200" fontAlgn="base">
              <a:lnSpc>
                <a:spcPct val="80000"/>
              </a:lnSpc>
              <a:spcAft>
                <a:spcPct val="0"/>
              </a:spcAft>
              <a:buClr>
                <a:srgbClr val="9BBB59"/>
              </a:buClr>
              <a:buFont typeface="Arial" charset="0"/>
              <a:buChar char="•"/>
            </a:pPr>
            <a:r>
              <a:rPr lang="en-US" altLang="en-US" sz="2000" b="0" dirty="0">
                <a:latin typeface="Arial"/>
                <a:cs typeface="Arial"/>
              </a:rPr>
              <a:t>Decreasing controller workload through improved tools and techniques</a:t>
            </a:r>
          </a:p>
        </p:txBody>
      </p:sp>
    </p:spTree>
    <p:extLst>
      <p:ext uri="{BB962C8B-B14F-4D97-AF65-F5344CB8AC3E}">
        <p14:creationId xmlns:p14="http://schemas.microsoft.com/office/powerpoint/2010/main" val="307777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35217925"/>
              </p:ext>
            </p:extLst>
          </p:nvPr>
        </p:nvGraphicFramePr>
        <p:xfrm>
          <a:off x="590550" y="1432560"/>
          <a:ext cx="7962900" cy="3672840"/>
        </p:xfrm>
        <a:graphic>
          <a:graphicData uri="http://schemas.openxmlformats.org/drawingml/2006/table">
            <a:tbl>
              <a:tblPr firstRow="1" bandRow="1">
                <a:tableStyleId>{21E4AEA4-8DFA-4A89-87EB-49C32662AFE0}</a:tableStyleId>
              </a:tblPr>
              <a:tblGrid>
                <a:gridCol w="6667500"/>
                <a:gridCol w="1295400"/>
              </a:tblGrid>
              <a:tr h="370840">
                <a:tc>
                  <a:txBody>
                    <a:bodyPr/>
                    <a:lstStyle/>
                    <a:p>
                      <a:r>
                        <a:rPr lang="en-US" dirty="0" smtClean="0">
                          <a:latin typeface="Calibri" panose="020F0502020204030204" pitchFamily="34" charset="0"/>
                          <a:cs typeface="Calibri" panose="020F0502020204030204" pitchFamily="34" charset="0"/>
                        </a:rPr>
                        <a:t>Planned 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PLA</a:t>
                      </a:r>
                      <a:endParaRPr lang="en-US" dirty="0">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Human Factors Integration Considerations for Time, Speed, and Spacing Tools – Phase II</a:t>
                      </a:r>
                    </a:p>
                  </a:txBody>
                  <a:tcPr/>
                </a:tc>
                <a:tc>
                  <a:txBody>
                    <a:bodyPr/>
                    <a:lstStyle/>
                    <a:p>
                      <a:pPr marL="0" algn="l" rtl="0" eaLnBrk="1" fontAlgn="t" latinLnBrk="0" hangingPunct="1">
                        <a:spcBef>
                          <a:spcPts val="0"/>
                        </a:spcBef>
                        <a:spcAft>
                          <a:spcPts val="0"/>
                        </a:spcAft>
                      </a:pPr>
                      <a:r>
                        <a:rPr lang="en-US" sz="1800" b="0" i="0" u="none" strike="noStrike" kern="1200" dirty="0">
                          <a:solidFill>
                            <a:schemeClr val="tx1"/>
                          </a:solidFill>
                          <a:effectLst/>
                          <a:latin typeface="Calibri" panose="020F0502020204030204" pitchFamily="34" charset="0"/>
                          <a:cs typeface="Calibri" panose="020F0502020204030204" pitchFamily="34" charset="0"/>
                        </a:rPr>
                        <a:t>FY18</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a:tc>
              </a:tr>
              <a:tr h="370840">
                <a:tc>
                  <a:txBody>
                    <a:bodyPr/>
                    <a:lstStyle/>
                    <a:p>
                      <a:r>
                        <a:rPr lang="en-US" dirty="0" smtClean="0">
                          <a:latin typeface="Calibri" panose="020F0502020204030204" pitchFamily="34" charset="0"/>
                          <a:cs typeface="Calibri" panose="020F0502020204030204" pitchFamily="34" charset="0"/>
                        </a:rPr>
                        <a:t>Human Performance Considerations for Contingency Operations in a Degraded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Environment – Phase II</a:t>
                      </a:r>
                    </a:p>
                  </a:txBody>
                  <a:tcPr/>
                </a:tc>
                <a:tc>
                  <a:txBody>
                    <a:bodyPr/>
                    <a:lstStyle/>
                    <a:p>
                      <a:pPr marL="0" algn="l" rtl="0" eaLnBrk="1" fontAlgn="t" latinLnBrk="0" hangingPunct="1">
                        <a:spcBef>
                          <a:spcPts val="0"/>
                        </a:spcBef>
                        <a:spcAft>
                          <a:spcPts val="0"/>
                        </a:spcAft>
                      </a:pPr>
                      <a:r>
                        <a:rPr lang="en-US" sz="1800" b="0" i="0" u="none" strike="noStrike" kern="1200">
                          <a:solidFill>
                            <a:srgbClr val="000000"/>
                          </a:solidFill>
                          <a:effectLst/>
                          <a:latin typeface="Calibri" panose="020F0502020204030204" pitchFamily="34" charset="0"/>
                          <a:cs typeface="Calibri" panose="020F0502020204030204" pitchFamily="34" charset="0"/>
                        </a:rPr>
                        <a:t>FY18</a:t>
                      </a:r>
                      <a:endParaRPr lang="en-US" sz="1800" b="0" i="0" u="none" strike="noStrike">
                        <a:effectLst/>
                        <a:latin typeface="Calibri" panose="020F0502020204030204" pitchFamily="34" charset="0"/>
                        <a:cs typeface="Calibri" panose="020F0502020204030204" pitchFamily="34"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Trust in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Automation Tools </a:t>
                      </a:r>
                      <a:r>
                        <a:rPr lang="en-US" baseline="0" dirty="0" smtClean="0">
                          <a:latin typeface="Calibri" panose="020F0502020204030204" pitchFamily="34" charset="0"/>
                          <a:cs typeface="Calibri" panose="020F0502020204030204" pitchFamily="34" charset="0"/>
                        </a:rPr>
                        <a:t> - Phase I</a:t>
                      </a:r>
                      <a:endParaRPr lang="en-US" dirty="0" smtClean="0">
                        <a:latin typeface="Calibri" panose="020F0502020204030204" pitchFamily="34" charset="0"/>
                        <a:cs typeface="Calibri" panose="020F0502020204030204" pitchFamily="34" charset="0"/>
                      </a:endParaRPr>
                    </a:p>
                  </a:txBody>
                  <a:tcPr/>
                </a:tc>
                <a:tc>
                  <a:txBody>
                    <a:bodyPr/>
                    <a:lstStyle/>
                    <a:p>
                      <a:pPr marL="0" algn="l" rtl="0" eaLnBrk="1" fontAlgn="t" latinLnBrk="0" hangingPunct="1">
                        <a:spcBef>
                          <a:spcPts val="0"/>
                        </a:spcBef>
                        <a:spcAft>
                          <a:spcPts val="0"/>
                        </a:spcAft>
                      </a:pPr>
                      <a:r>
                        <a:rPr lang="en-US" sz="1800" b="0" i="0" u="none" strike="noStrike" kern="1200">
                          <a:solidFill>
                            <a:srgbClr val="000000"/>
                          </a:solidFill>
                          <a:effectLst/>
                          <a:latin typeface="Calibri" panose="020F0502020204030204" pitchFamily="34" charset="0"/>
                          <a:cs typeface="Calibri" panose="020F0502020204030204" pitchFamily="34" charset="0"/>
                        </a:rPr>
                        <a:t>FY18</a:t>
                      </a:r>
                      <a:endParaRPr lang="en-US" sz="1800" b="0" i="0" u="none" strike="noStrike">
                        <a:effectLst/>
                        <a:latin typeface="Calibri" panose="020F0502020204030204" pitchFamily="34" charset="0"/>
                        <a:cs typeface="Calibri" panose="020F0502020204030204" pitchFamily="34"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Human Factors Integration Considerations for Time, Speed, and Spacing Tools – Phase III</a:t>
                      </a:r>
                    </a:p>
                  </a:txBody>
                  <a:tcPr/>
                </a:tc>
                <a:tc>
                  <a:txBody>
                    <a:bodyPr/>
                    <a:lstStyle/>
                    <a:p>
                      <a:pPr marL="0" algn="l" rtl="0" eaLnBrk="1" fontAlgn="t" latinLnBrk="0" hangingPunct="1">
                        <a:spcBef>
                          <a:spcPts val="0"/>
                        </a:spcBef>
                        <a:spcAft>
                          <a:spcPts val="0"/>
                        </a:spcAft>
                      </a:pPr>
                      <a:r>
                        <a:rPr lang="en-US" sz="1800" b="0" i="0" u="none" strike="noStrike" kern="1200">
                          <a:solidFill>
                            <a:srgbClr val="000000"/>
                          </a:solidFill>
                          <a:effectLst/>
                          <a:latin typeface="Calibri" panose="020F0502020204030204" pitchFamily="34" charset="0"/>
                          <a:cs typeface="Calibri" panose="020F0502020204030204" pitchFamily="34" charset="0"/>
                        </a:rPr>
                        <a:t>FY19</a:t>
                      </a:r>
                      <a:endParaRPr lang="en-US" sz="1800" b="0" i="0" u="none" strike="noStrike">
                        <a:effectLst/>
                        <a:latin typeface="Calibri" panose="020F0502020204030204" pitchFamily="34" charset="0"/>
                        <a:cs typeface="Calibri" panose="020F0502020204030204" pitchFamily="34"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Human Performance Considerations for Contingency Operations in a Degraded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Environment – Phase III</a:t>
                      </a:r>
                    </a:p>
                  </a:txBody>
                  <a:tcPr/>
                </a:tc>
                <a:tc>
                  <a:txBody>
                    <a:bodyPr/>
                    <a:lstStyle/>
                    <a:p>
                      <a:pPr marL="0" algn="l" rtl="0" eaLnBrk="1" fontAlgn="t"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cs typeface="Calibri" panose="020F0502020204030204" pitchFamily="34" charset="0"/>
                        </a:rPr>
                        <a:t>FY19</a:t>
                      </a:r>
                      <a:endParaRPr lang="en-US" sz="1800" b="0" i="0" u="none" strike="noStrike" dirty="0">
                        <a:effectLst/>
                        <a:latin typeface="Calibri" panose="020F0502020204030204" pitchFamily="34" charset="0"/>
                        <a:cs typeface="Calibri" panose="020F0502020204030204" pitchFamily="34"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Trust in </a:t>
                      </a:r>
                      <a:r>
                        <a:rPr lang="en-US" dirty="0" err="1" smtClean="0">
                          <a:latin typeface="Calibri" panose="020F0502020204030204" pitchFamily="34" charset="0"/>
                          <a:cs typeface="Calibri" panose="020F0502020204030204" pitchFamily="34" charset="0"/>
                        </a:rPr>
                        <a:t>NextGen</a:t>
                      </a:r>
                      <a:r>
                        <a:rPr lang="en-US" dirty="0" smtClean="0">
                          <a:latin typeface="Calibri" panose="020F0502020204030204" pitchFamily="34" charset="0"/>
                          <a:cs typeface="Calibri" panose="020F0502020204030204" pitchFamily="34" charset="0"/>
                        </a:rPr>
                        <a:t> Automation Tools </a:t>
                      </a:r>
                      <a:r>
                        <a:rPr lang="en-US" baseline="0" dirty="0" smtClean="0">
                          <a:latin typeface="Calibri" panose="020F0502020204030204" pitchFamily="34" charset="0"/>
                          <a:cs typeface="Calibri" panose="020F0502020204030204" pitchFamily="34" charset="0"/>
                        </a:rPr>
                        <a:t> - Phase II</a:t>
                      </a:r>
                      <a:endParaRPr lang="en-US" dirty="0" smtClean="0">
                        <a:latin typeface="Calibri" panose="020F0502020204030204" pitchFamily="34" charset="0"/>
                        <a:cs typeface="Calibri" panose="020F0502020204030204" pitchFamily="34" charset="0"/>
                      </a:endParaRPr>
                    </a:p>
                  </a:txBody>
                  <a:tcPr/>
                </a:tc>
                <a:tc>
                  <a:txBody>
                    <a:bodyPr/>
                    <a:lstStyle/>
                    <a:p>
                      <a:pPr marL="0" algn="l" rtl="0" eaLnBrk="1" fontAlgn="t"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cs typeface="Calibri" panose="020F0502020204030204" pitchFamily="34" charset="0"/>
                        </a:rPr>
                        <a:t>FY19</a:t>
                      </a:r>
                      <a:endParaRPr lang="en-US" sz="1800" b="0" i="0" u="none" strike="noStrike" dirty="0">
                        <a:effectLst/>
                        <a:latin typeface="Calibri" panose="020F0502020204030204" pitchFamily="34" charset="0"/>
                        <a:cs typeface="Calibri" panose="020F0502020204030204" pitchFamily="34" charset="0"/>
                      </a:endParaRPr>
                    </a:p>
                  </a:txBody>
                  <a:tcPr/>
                </a:tc>
              </a:tr>
            </a:tbl>
          </a:graphicData>
        </a:graphic>
      </p:graphicFrame>
      <p:sp>
        <p:nvSpPr>
          <p:cNvPr id="3" name="Title 2"/>
          <p:cNvSpPr>
            <a:spLocks noGrp="1"/>
          </p:cNvSpPr>
          <p:nvPr>
            <p:ph type="title"/>
          </p:nvPr>
        </p:nvSpPr>
        <p:spPr>
          <a:xfrm>
            <a:off x="0" y="457200"/>
            <a:ext cx="9143999" cy="609600"/>
          </a:xfrm>
        </p:spPr>
        <p:txBody>
          <a:bodyPr/>
          <a:lstStyle/>
          <a:p>
            <a:r>
              <a:rPr lang="en-US" dirty="0" err="1"/>
              <a:t>NextGen</a:t>
            </a:r>
            <a:r>
              <a:rPr lang="en-US" dirty="0"/>
              <a:t> Enterprise</a:t>
            </a:r>
            <a:br>
              <a:rPr lang="en-US" dirty="0"/>
            </a:br>
            <a:r>
              <a:rPr lang="en-US" dirty="0"/>
              <a:t>Human Factors Projects (Planned)</a:t>
            </a:r>
          </a:p>
        </p:txBody>
      </p:sp>
    </p:spTree>
    <p:extLst>
      <p:ext uri="{BB962C8B-B14F-4D97-AF65-F5344CB8AC3E}">
        <p14:creationId xmlns:p14="http://schemas.microsoft.com/office/powerpoint/2010/main" val="362156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algn="ctr" eaLnBrk="1" hangingPunct="1"/>
            <a:r>
              <a:rPr lang="en-US" altLang="en-US" sz="3600" dirty="0" err="1" smtClean="0"/>
              <a:t>NextGen</a:t>
            </a:r>
            <a:r>
              <a:rPr lang="en-US" altLang="en-US" sz="3600" dirty="0" smtClean="0"/>
              <a:t> Enterprise Human Factors Project Descriptions</a:t>
            </a:r>
            <a:endParaRPr lang="en-US" altLang="en-US" sz="3400" i="1" dirty="0" smtClean="0"/>
          </a:p>
        </p:txBody>
      </p:sp>
      <p:sp>
        <p:nvSpPr>
          <p:cNvPr id="7172" name="Rectangle 3"/>
          <p:cNvSpPr txBox="1">
            <a:spLocks noChangeArrowheads="1"/>
          </p:cNvSpPr>
          <p:nvPr/>
        </p:nvSpPr>
        <p:spPr bwMode="auto">
          <a:xfrm>
            <a:off x="512763" y="12192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defTabSz="457200" eaLnBrk="0" fontAlgn="base" hangingPunct="0">
              <a:spcBef>
                <a:spcPct val="20000"/>
              </a:spcBef>
              <a:spcAft>
                <a:spcPct val="0"/>
              </a:spcAft>
              <a:buClr>
                <a:srgbClr val="9BBB59"/>
              </a:buClr>
              <a:buFont typeface="Arial" charset="0"/>
              <a:buChar char="•"/>
              <a:defRPr sz="2400">
                <a:latin typeface="Arial"/>
                <a:cs typeface="Arial"/>
              </a:defRPr>
            </a:lvl1pPr>
            <a:lvl2pPr marL="742950" lvl="1" indent="-28575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2pPr>
            <a:lvl3pPr marL="1143000" lvl="2" indent="-228600" defTabSz="457200" eaLnBrk="0" fontAlgn="base" hangingPunct="0">
              <a:spcBef>
                <a:spcPct val="20000"/>
              </a:spcBef>
              <a:spcAft>
                <a:spcPct val="0"/>
              </a:spcAft>
              <a:buClr>
                <a:srgbClr val="9BBB59"/>
              </a:buClr>
              <a:buFont typeface="Arial" charset="0"/>
              <a:buChar char="•"/>
              <a:defRPr sz="1600">
                <a:latin typeface="Arial"/>
                <a:cs typeface="Arial"/>
              </a:defRPr>
            </a:lvl3pPr>
            <a:lvl4pPr marL="1600200" indent="-22860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4pPr>
            <a:lvl5pPr marL="2057400" indent="-228600" defTabSz="457200" eaLnBrk="0" fontAlgn="base" hangingPunct="0">
              <a:spcBef>
                <a:spcPct val="20000"/>
              </a:spcBef>
              <a:spcAft>
                <a:spcPct val="0"/>
              </a:spcAft>
              <a:buClr>
                <a:srgbClr val="558ED5"/>
              </a:buClr>
              <a:buSzPct val="80000"/>
              <a:buFont typeface="Arial" charset="0"/>
              <a:buChar char="»"/>
              <a:defRPr>
                <a:latin typeface="Arial"/>
                <a:cs typeface="Arial"/>
              </a:defRPr>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n-US" dirty="0" smtClean="0"/>
              <a:t>Human </a:t>
            </a:r>
            <a:r>
              <a:rPr lang="en-US" dirty="0"/>
              <a:t>Factors Integration Considerations for Time, Speed, and Spacing Tools </a:t>
            </a:r>
          </a:p>
          <a:p>
            <a:pPr lvl="1"/>
            <a:r>
              <a:rPr lang="en-US" dirty="0"/>
              <a:t>This work explores how to systemically achieve the benefits afforded by time, speed, and spacing tools by proactively considering human factors integration impacts. </a:t>
            </a:r>
          </a:p>
          <a:p>
            <a:r>
              <a:rPr lang="en-US" dirty="0"/>
              <a:t>Human Performance Considerations for Contingency Operations in a Degraded </a:t>
            </a:r>
            <a:r>
              <a:rPr lang="en-US" dirty="0" err="1"/>
              <a:t>NextGen</a:t>
            </a:r>
            <a:r>
              <a:rPr lang="en-US" dirty="0"/>
              <a:t> Environment </a:t>
            </a:r>
          </a:p>
          <a:p>
            <a:pPr lvl="1"/>
            <a:r>
              <a:rPr lang="en-US" dirty="0"/>
              <a:t>This work explores ways to improve system resiliency during unscheduled outages. </a:t>
            </a:r>
          </a:p>
          <a:p>
            <a:r>
              <a:rPr lang="en-US" dirty="0"/>
              <a:t>Trust in </a:t>
            </a:r>
            <a:r>
              <a:rPr lang="en-US" dirty="0" err="1"/>
              <a:t>NextGen</a:t>
            </a:r>
            <a:r>
              <a:rPr lang="en-US" dirty="0"/>
              <a:t> Automation Tools </a:t>
            </a:r>
          </a:p>
          <a:p>
            <a:pPr lvl="1"/>
            <a:r>
              <a:rPr lang="en-US" dirty="0"/>
              <a:t>This work explores automation trust drivers to support the development and acceptance of </a:t>
            </a:r>
            <a:r>
              <a:rPr lang="en-US" dirty="0" err="1"/>
              <a:t>NextGen</a:t>
            </a:r>
            <a:r>
              <a:rPr lang="en-US" dirty="0"/>
              <a:t> tools by the controller workforce. </a:t>
            </a:r>
          </a:p>
        </p:txBody>
      </p:sp>
    </p:spTree>
    <p:extLst>
      <p:ext uri="{BB962C8B-B14F-4D97-AF65-F5344CB8AC3E}">
        <p14:creationId xmlns:p14="http://schemas.microsoft.com/office/powerpoint/2010/main" val="632459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NAS Design and procedures (INDP)</a:t>
            </a:r>
            <a:br>
              <a:rPr lang="en-US" dirty="0" smtClean="0"/>
            </a:br>
            <a:r>
              <a:rPr lang="en-US" dirty="0" smtClean="0"/>
              <a:t>human factors (F&amp;E)</a:t>
            </a:r>
            <a:endParaRPr lang="en-US" dirty="0"/>
          </a:p>
        </p:txBody>
      </p:sp>
      <p:sp>
        <p:nvSpPr>
          <p:cNvPr id="3" name="Text Placeholder 2"/>
          <p:cNvSpPr>
            <a:spLocks noGrp="1"/>
          </p:cNvSpPr>
          <p:nvPr>
            <p:ph type="body" idx="1"/>
          </p:nvPr>
        </p:nvSpPr>
        <p:spPr/>
        <p:txBody>
          <a:bodyPr/>
          <a:lstStyle/>
          <a:p>
            <a:r>
              <a:rPr lang="en-US" dirty="0" smtClean="0"/>
              <a:t>Current Program (FY16-FY17)</a:t>
            </a:r>
            <a:endParaRPr lang="en-US" dirty="0"/>
          </a:p>
        </p:txBody>
      </p:sp>
    </p:spTree>
    <p:extLst>
      <p:ext uri="{BB962C8B-B14F-4D97-AF65-F5344CB8AC3E}">
        <p14:creationId xmlns:p14="http://schemas.microsoft.com/office/powerpoint/2010/main" val="99539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algn="ctr" eaLnBrk="1" hangingPunct="1"/>
            <a:r>
              <a:rPr lang="en-US" altLang="en-US" sz="3600" dirty="0" err="1"/>
              <a:t>NextGen</a:t>
            </a:r>
            <a:r>
              <a:rPr lang="en-US" altLang="en-US" sz="3600" dirty="0"/>
              <a:t> INDP Human Factors</a:t>
            </a:r>
            <a:endParaRPr lang="en-US" altLang="en-US" sz="3400" i="1" dirty="0" smtClean="0"/>
          </a:p>
        </p:txBody>
      </p:sp>
      <p:sp>
        <p:nvSpPr>
          <p:cNvPr id="7172" name="Rectangle 3"/>
          <p:cNvSpPr txBox="1">
            <a:spLocks noChangeArrowheads="1"/>
          </p:cNvSpPr>
          <p:nvPr/>
        </p:nvSpPr>
        <p:spPr bwMode="auto">
          <a:xfrm>
            <a:off x="512763" y="12192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defTabSz="457200" eaLnBrk="0" fontAlgn="base" hangingPunct="0">
              <a:spcBef>
                <a:spcPct val="20000"/>
              </a:spcBef>
              <a:spcAft>
                <a:spcPct val="0"/>
              </a:spcAft>
              <a:buClr>
                <a:srgbClr val="9BBB59"/>
              </a:buClr>
              <a:buFont typeface="Arial" charset="0"/>
              <a:buChar char="•"/>
              <a:defRPr sz="2400">
                <a:latin typeface="Arial"/>
                <a:cs typeface="Arial"/>
              </a:defRPr>
            </a:lvl1pPr>
            <a:lvl2pPr marL="742950" lvl="1" indent="-28575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2pPr>
            <a:lvl3pPr marL="1143000" lvl="2" indent="-228600" defTabSz="457200" eaLnBrk="0" fontAlgn="base" hangingPunct="0">
              <a:spcBef>
                <a:spcPct val="20000"/>
              </a:spcBef>
              <a:spcAft>
                <a:spcPct val="0"/>
              </a:spcAft>
              <a:buClr>
                <a:srgbClr val="9BBB59"/>
              </a:buClr>
              <a:buFont typeface="Arial" charset="0"/>
              <a:buChar char="•"/>
              <a:defRPr sz="1600">
                <a:latin typeface="Arial"/>
                <a:cs typeface="Arial"/>
              </a:defRPr>
            </a:lvl3pPr>
            <a:lvl4pPr marL="1600200" indent="-228600" defTabSz="457200" eaLnBrk="0" fontAlgn="base" hangingPunct="0">
              <a:spcBef>
                <a:spcPct val="20000"/>
              </a:spcBef>
              <a:spcAft>
                <a:spcPct val="0"/>
              </a:spcAft>
              <a:buClr>
                <a:srgbClr val="CC9933"/>
              </a:buClr>
              <a:buSzPct val="50000"/>
              <a:buFont typeface="Wingdings" pitchFamily="2" charset="2"/>
              <a:buChar char=""/>
              <a:defRPr>
                <a:latin typeface="Arial"/>
                <a:cs typeface="Arial"/>
              </a:defRPr>
            </a:lvl4pPr>
            <a:lvl5pPr marL="2057400" indent="-228600" defTabSz="457200" eaLnBrk="0" fontAlgn="base" hangingPunct="0">
              <a:spcBef>
                <a:spcPct val="20000"/>
              </a:spcBef>
              <a:spcAft>
                <a:spcPct val="0"/>
              </a:spcAft>
              <a:buClr>
                <a:srgbClr val="558ED5"/>
              </a:buClr>
              <a:buSzPct val="80000"/>
              <a:buFont typeface="Arial" charset="0"/>
              <a:buChar char="»"/>
              <a:defRPr>
                <a:latin typeface="Arial"/>
                <a:cs typeface="Arial"/>
              </a:defRPr>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pPr marL="0" indent="0">
              <a:buNone/>
            </a:pPr>
            <a:r>
              <a:rPr lang="en-US" sz="2800" dirty="0"/>
              <a:t>Description</a:t>
            </a:r>
            <a:endParaRPr lang="en-US" sz="1800" dirty="0"/>
          </a:p>
          <a:p>
            <a:r>
              <a:rPr lang="en-US" sz="2800" dirty="0"/>
              <a:t>This program aims to maintain the safety of the NAS by properly integrating new procedures through Human System Integration standards and best practices to enable faster and more efficient operational deployment and acceptance</a:t>
            </a:r>
          </a:p>
          <a:p>
            <a:r>
              <a:rPr lang="en-US" sz="2800" dirty="0"/>
              <a:t>Sponsors and advisories: </a:t>
            </a:r>
          </a:p>
          <a:p>
            <a:pPr lvl="1"/>
            <a:r>
              <a:rPr lang="en-US" sz="2000" dirty="0" err="1"/>
              <a:t>NextGen</a:t>
            </a:r>
            <a:r>
              <a:rPr lang="en-US" sz="2000" dirty="0"/>
              <a:t> Programs and Portfolios (ANG) </a:t>
            </a:r>
          </a:p>
          <a:p>
            <a:pPr lvl="1"/>
            <a:r>
              <a:rPr lang="en-US" sz="2000" dirty="0"/>
              <a:t>Mission Support  Validation and Requirements (AJV)</a:t>
            </a:r>
          </a:p>
        </p:txBody>
      </p:sp>
    </p:spTree>
    <p:extLst>
      <p:ext uri="{BB962C8B-B14F-4D97-AF65-F5344CB8AC3E}">
        <p14:creationId xmlns:p14="http://schemas.microsoft.com/office/powerpoint/2010/main" val="7855361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000" b="0" i="0" u="none" strike="noStrike" cap="none" normalizeH="0" baseline="0" smtClean="0">
            <a:ln>
              <a:noFill/>
            </a:ln>
            <a:solidFill>
              <a:schemeClr val="tx1"/>
            </a:solidFill>
            <a:effectLst/>
            <a:latin typeface="Arial" pitchFamily="34" charset="0"/>
          </a:defRPr>
        </a:defPPr>
      </a:lstStyle>
    </a:spDef>
    <a:lnDef>
      <a:spPr bwMode="auto">
        <a:noFill/>
        <a:ln w="19050" cap="flat" cmpd="sng" algn="ctr">
          <a:solidFill>
            <a:schemeClr val="accent2"/>
          </a:solidFill>
          <a:prstDash val="solid"/>
          <a:round/>
          <a:headEnd type="none" w="med" len="med"/>
          <a:tailEnd type="none" w="med" len="med"/>
        </a:ln>
        <a:effectLst/>
      </a:spPr>
      <a:body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C9982D-8AFF-4782-97C1-EA86ED13B8D2}"/>
</file>

<file path=customXml/itemProps2.xml><?xml version="1.0" encoding="utf-8"?>
<ds:datastoreItem xmlns:ds="http://schemas.openxmlformats.org/officeDocument/2006/customXml" ds:itemID="{144BC03E-6569-4104-9EC4-4572FE89A84E}"/>
</file>

<file path=customXml/itemProps3.xml><?xml version="1.0" encoding="utf-8"?>
<ds:datastoreItem xmlns:ds="http://schemas.openxmlformats.org/officeDocument/2006/customXml" ds:itemID="{6F1EC42F-41F1-4162-BFF7-F5F5D7CDF553}"/>
</file>

<file path=docProps/app.xml><?xml version="1.0" encoding="utf-8"?>
<Properties xmlns="http://schemas.openxmlformats.org/officeDocument/2006/extended-properties" xmlns:vt="http://schemas.openxmlformats.org/officeDocument/2006/docPropsVTypes">
  <TotalTime>358</TotalTime>
  <Words>829</Words>
  <Application>Microsoft Office PowerPoint</Application>
  <PresentationFormat>On-screen Show (4:3)</PresentationFormat>
  <Paragraphs>172</Paragraphs>
  <Slides>14</Slides>
  <Notes>5</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1_Office Theme</vt:lpstr>
      <vt:lpstr>4_Custom Design</vt:lpstr>
      <vt:lpstr>2_Office Theme</vt:lpstr>
      <vt:lpstr>REDAC / NAS Ops   </vt:lpstr>
      <vt:lpstr>NextGen ATC Human Factors  F&amp;E Work Evolution</vt:lpstr>
      <vt:lpstr>NextGen ATC Human Factors  F&amp;E Funding Evolution</vt:lpstr>
      <vt:lpstr>NextGen Enterprise Human Factors (F&amp;E)</vt:lpstr>
      <vt:lpstr>NextGen Enterprise Human Factors</vt:lpstr>
      <vt:lpstr>NextGen Enterprise Human Factors Projects (Planned)</vt:lpstr>
      <vt:lpstr>NextGen Enterprise Human Factors Project Descriptions</vt:lpstr>
      <vt:lpstr>Integrated NAS Design and procedures (INDP) human factors (F&amp;E)</vt:lpstr>
      <vt:lpstr>NextGen INDP Human Factors</vt:lpstr>
      <vt:lpstr>NextGen Enterprise Human Factors Projects (Planned)</vt:lpstr>
      <vt:lpstr>NextGen Atc/ techops Human Factors (F&amp;E)</vt:lpstr>
      <vt:lpstr>NextGen ATC/TechOps  Human Factors</vt:lpstr>
      <vt:lpstr>NextGen ATC/Tech Ops  Human Factors - Active Projects</vt:lpstr>
      <vt:lpstr>NextGen ATC/Tech Ops Human Factors - Recently Completed Projects</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Factors  Division (ANG-C1)</dc:title>
  <dc:creator>yvette jardine</dc:creator>
  <cp:lastModifiedBy>Fitzpatrick, Kimberly CTR (FAA)</cp:lastModifiedBy>
  <cp:revision>47</cp:revision>
  <dcterms:created xsi:type="dcterms:W3CDTF">2013-11-19T18:58:52Z</dcterms:created>
  <dcterms:modified xsi:type="dcterms:W3CDTF">2017-03-10T19:14:43Z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